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drawings/drawing1.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drawings/drawing4.xml" ContentType="application/vnd.openxmlformats-officedocument.drawingml.chartshapes+xml"/>
  <Override PartName="/ppt/drawings/drawing3.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93.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olors12.xml" ContentType="application/vnd.ms-office.chartcolorstyle+xml"/>
  <Override PartName="/ppt/notesMasters/notesMaster1.xml" ContentType="application/vnd.openxmlformats-officedocument.presentationml.notesMaster+xml"/>
  <Override PartName="/ppt/charts/style12.xml" ContentType="application/vnd.ms-office.chartstyle+xml"/>
  <Override PartName="/ppt/charts/chart12.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olors11.xml" ContentType="application/vnd.ms-office.chartcolorstyle+xml"/>
  <Override PartName="/ppt/charts/style11.xml" ContentType="application/vnd.ms-office.chart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olors10.xml" ContentType="application/vnd.ms-office.chartcolorstyle+xml"/>
  <Override PartName="/ppt/charts/style10.xml" ContentType="application/vnd.ms-office.chartstyle+xml"/>
  <Override PartName="/ppt/charts/chart10.xml" ContentType="application/vnd.openxmlformats-officedocument.drawingml.chart+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hart11.xml" ContentType="application/vnd.openxmlformats-officedocument.drawingml.chart+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18.xml" ContentType="application/vnd.openxmlformats-officedocument.drawingml.chart+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style18.xml" ContentType="application/vnd.ms-office.chartstyle+xml"/>
  <Override PartName="/ppt/charts/colors18.xml" ContentType="application/vnd.ms-office.chartcolorstyle+xml"/>
  <Override PartName="/ppt/charts/chart26.xml" ContentType="application/vnd.openxmlformats-officedocument.drawingml.chart+xml"/>
  <Override PartName="/ppt/charts/colors16.xml" ContentType="application/vnd.ms-office.chartcolorstyle+xml"/>
  <Override PartName="/ppt/charts/chart27.xml" ContentType="application/vnd.openxmlformats-officedocument.drawingml.chart+xml"/>
  <Override PartName="/ppt/charts/chart17.xml" ContentType="application/vnd.openxmlformats-officedocument.drawingml.chart+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authors.xml" ContentType="application/vnd.ms-powerpoint.authors+xml"/>
  <Override PartName="/ppt/charts/style16.xml" ContentType="application/vnd.ms-office.chartstyl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olors15.xml" ContentType="application/vnd.ms-office.chartcolorstyle+xml"/>
  <Override PartName="/ppt/charts/style15.xml" ContentType="application/vnd.ms-office.chartstyle+xml"/>
  <Override PartName="/ppt/charts/chart15.xml" ContentType="application/vnd.openxmlformats-officedocument.drawingml.chart+xml"/>
  <Override PartName="/ppt/charts/colors14.xml" ContentType="application/vnd.ms-office.chartcolorstyle+xml"/>
  <Override PartName="/ppt/charts/style14.xml" ContentType="application/vnd.ms-office.chartstyle+xml"/>
  <Override PartName="/ppt/charts/chart14.xml" ContentType="application/vnd.openxmlformats-officedocument.drawingml.chart+xml"/>
  <Override PartName="/ppt/charts/colors13.xml" ContentType="application/vnd.ms-office.chartcolorstyle+xml"/>
  <Override PartName="/ppt/charts/style13.xml" ContentType="application/vnd.ms-office.chartstyle+xml"/>
  <Override PartName="/ppt/charts/chart1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ppt/tags/tag1.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5" r:id="rId3"/>
    <p:sldMasterId id="2147484275" r:id="rId4"/>
    <p:sldMasterId id="2147484337" r:id="rId5"/>
    <p:sldMasterId id="2147484352" r:id="rId6"/>
    <p:sldMasterId id="2147484382" r:id="rId7"/>
    <p:sldMasterId id="2147484387" r:id="rId8"/>
    <p:sldMasterId id="2147484390" r:id="rId9"/>
    <p:sldMasterId id="2147484409" r:id="rId10"/>
  </p:sldMasterIdLst>
  <p:notesMasterIdLst>
    <p:notesMasterId r:id="rId66"/>
  </p:notesMasterIdLst>
  <p:sldIdLst>
    <p:sldId id="267" r:id="rId11"/>
    <p:sldId id="2147479760" r:id="rId12"/>
    <p:sldId id="2147479669" r:id="rId13"/>
    <p:sldId id="2147479735" r:id="rId14"/>
    <p:sldId id="2147479751" r:id="rId15"/>
    <p:sldId id="2147479673" r:id="rId16"/>
    <p:sldId id="2147479674" r:id="rId17"/>
    <p:sldId id="2147479675" r:id="rId18"/>
    <p:sldId id="2147479676" r:id="rId19"/>
    <p:sldId id="2147479678" r:id="rId20"/>
    <p:sldId id="2147478719" r:id="rId21"/>
    <p:sldId id="2147479681" r:id="rId22"/>
    <p:sldId id="2147479682" r:id="rId23"/>
    <p:sldId id="2147479698" r:id="rId24"/>
    <p:sldId id="2147479684" r:id="rId25"/>
    <p:sldId id="2147479685" r:id="rId26"/>
    <p:sldId id="2147479686" r:id="rId27"/>
    <p:sldId id="2147479707" r:id="rId28"/>
    <p:sldId id="2147479756" r:id="rId29"/>
    <p:sldId id="2147479687" r:id="rId30"/>
    <p:sldId id="2147479688" r:id="rId31"/>
    <p:sldId id="2147479689" r:id="rId32"/>
    <p:sldId id="2147479692" r:id="rId33"/>
    <p:sldId id="2147479690" r:id="rId34"/>
    <p:sldId id="2147479691" r:id="rId35"/>
    <p:sldId id="2147479693" r:id="rId36"/>
    <p:sldId id="2147479761" r:id="rId37"/>
    <p:sldId id="2147479695" r:id="rId38"/>
    <p:sldId id="2147479708" r:id="rId39"/>
    <p:sldId id="2147479758" r:id="rId40"/>
    <p:sldId id="2147479752" r:id="rId41"/>
    <p:sldId id="2147479699" r:id="rId42"/>
    <p:sldId id="2147479705" r:id="rId43"/>
    <p:sldId id="316" r:id="rId44"/>
    <p:sldId id="2147479701" r:id="rId45"/>
    <p:sldId id="2147479706" r:id="rId46"/>
    <p:sldId id="2147479716" r:id="rId47"/>
    <p:sldId id="2147479709" r:id="rId48"/>
    <p:sldId id="2147479711" r:id="rId49"/>
    <p:sldId id="2147479712" r:id="rId50"/>
    <p:sldId id="399" r:id="rId51"/>
    <p:sldId id="1769" r:id="rId52"/>
    <p:sldId id="1766" r:id="rId53"/>
    <p:sldId id="2147479765" r:id="rId54"/>
    <p:sldId id="1760" r:id="rId55"/>
    <p:sldId id="1770" r:id="rId56"/>
    <p:sldId id="2147479764" r:id="rId57"/>
    <p:sldId id="1763" r:id="rId58"/>
    <p:sldId id="1773" r:id="rId59"/>
    <p:sldId id="2147479762" r:id="rId60"/>
    <p:sldId id="2147479763" r:id="rId61"/>
    <p:sldId id="2147479734" r:id="rId62"/>
    <p:sldId id="2147479721" r:id="rId63"/>
    <p:sldId id="2147479732" r:id="rId64"/>
    <p:sldId id="2147479733"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5C8216-1BB8-3346-BC24-4637D4F06066}">
          <p14:sldIdLst>
            <p14:sldId id="267"/>
            <p14:sldId id="2147479760"/>
            <p14:sldId id="2147479669"/>
            <p14:sldId id="2147479735"/>
            <p14:sldId id="2147479751"/>
            <p14:sldId id="2147479673"/>
            <p14:sldId id="2147479674"/>
            <p14:sldId id="2147479675"/>
            <p14:sldId id="2147479676"/>
            <p14:sldId id="2147479678"/>
            <p14:sldId id="2147478719"/>
            <p14:sldId id="2147479681"/>
            <p14:sldId id="2147479682"/>
            <p14:sldId id="2147479698"/>
            <p14:sldId id="2147479684"/>
            <p14:sldId id="2147479685"/>
            <p14:sldId id="2147479686"/>
            <p14:sldId id="2147479707"/>
            <p14:sldId id="2147479756"/>
            <p14:sldId id="2147479687"/>
            <p14:sldId id="2147479688"/>
            <p14:sldId id="2147479689"/>
            <p14:sldId id="2147479692"/>
            <p14:sldId id="2147479690"/>
            <p14:sldId id="2147479691"/>
            <p14:sldId id="2147479693"/>
            <p14:sldId id="2147479761"/>
            <p14:sldId id="2147479695"/>
            <p14:sldId id="2147479708"/>
            <p14:sldId id="2147479758"/>
            <p14:sldId id="2147479752"/>
            <p14:sldId id="2147479699"/>
            <p14:sldId id="2147479705"/>
            <p14:sldId id="316"/>
            <p14:sldId id="2147479701"/>
            <p14:sldId id="2147479706"/>
            <p14:sldId id="2147479716"/>
            <p14:sldId id="2147479709"/>
            <p14:sldId id="2147479711"/>
            <p14:sldId id="2147479712"/>
            <p14:sldId id="399"/>
            <p14:sldId id="1769"/>
            <p14:sldId id="1766"/>
            <p14:sldId id="2147479765"/>
            <p14:sldId id="1760"/>
            <p14:sldId id="1770"/>
            <p14:sldId id="2147479764"/>
            <p14:sldId id="1763"/>
            <p14:sldId id="1773"/>
            <p14:sldId id="2147479762"/>
            <p14:sldId id="2147479763"/>
            <p14:sldId id="2147479734"/>
            <p14:sldId id="2147479721"/>
            <p14:sldId id="2147479732"/>
            <p14:sldId id="2147479733"/>
          </p14:sldIdLst>
        </p14:section>
        <p14:section name="About NIQ" id="{1825148B-5612-7A4E-A550-F131040E1E03}">
          <p14:sldIdLst/>
        </p14:section>
        <p14:section name="Covers" id="{B06D1529-9B62-A245-A559-0C4E2FB80E56}">
          <p14:sldIdLst/>
        </p14:section>
        <p14:section name="Agenda" id="{06D8F9C9-A01A-1B4F-9505-57AD8E79F2C5}">
          <p14:sldIdLst/>
        </p14:section>
        <p14:section name="Lists" id="{554C5795-0C6F-AF49-B5B4-5483BED6DEBA}">
          <p14:sldIdLst/>
        </p14:section>
        <p14:section name="Org charts/speaker intros" id="{FF4431B3-B7A9-394C-B1E7-E388B986E47F}">
          <p14:sldIdLst/>
        </p14:section>
        <p14:section name="Maps" id="{CD4A6F05-826F-BC44-88CD-1F12B9861D0B}">
          <p14:sldIdLst/>
        </p14:section>
        <p14:section name="Charts/Tables" id="{97FD6E91-8813-4D4D-80C4-8F3BEBC05C6A}">
          <p14:sldIdLst/>
        </p14:section>
        <p14:section name="Diagrams" id="{E7B7C995-19CD-DB4C-8652-BFD64F02F9B0}">
          <p14:sldIdLst/>
        </p14:section>
        <p14:section name="Quotes" id="{CE3160F4-4AEE-2B4C-858B-EDA20ACC438B}">
          <p14:sldIdLst/>
        </p14:section>
        <p14:section name="Photography usage" id="{DB496B10-0A8C-2342-A013-8520F8FB3E4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DA9AB8-0E1D-7EED-1DB6-274A39B7AB53}" name="Andrew Oberright" initials="AO" userId="S::andrew.oberright@nielseniq.com::6d811c6b-c129-4426-9919-41bc848816cd" providerId="AD"/>
  <p188:author id="{864E68B9-ACAA-55E3-022D-B08035F58E01}" name="Adam Solarz" initials="AS" userId="S::adam.solarz@nielsen.com::351d155d-9875-4c05-9fcd-858b4be631f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FA2"/>
    <a:srgbClr val="D2ECB6"/>
    <a:srgbClr val="3C1806"/>
    <a:srgbClr val="2D2D2D"/>
    <a:srgbClr val="FF0000"/>
    <a:srgbClr val="FFFFFF"/>
    <a:srgbClr val="F9BBD3"/>
    <a:srgbClr val="ACEDFF"/>
    <a:srgbClr val="F2F2F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670" autoAdjust="0"/>
  </p:normalViewPr>
  <p:slideViewPr>
    <p:cSldViewPr snapToGrid="0">
      <p:cViewPr varScale="1">
        <p:scale>
          <a:sx n="154" d="100"/>
          <a:sy n="154" d="100"/>
        </p:scale>
        <p:origin x="368" y="96"/>
      </p:cViewPr>
      <p:guideLst/>
    </p:cSldViewPr>
  </p:slideViewPr>
  <p:outlineViewPr>
    <p:cViewPr>
      <p:scale>
        <a:sx n="33" d="100"/>
        <a:sy n="33" d="100"/>
      </p:scale>
      <p:origin x="0" y="-52"/>
    </p:cViewPr>
  </p:outlineViewPr>
  <p:notesTextViewPr>
    <p:cViewPr>
      <p:scale>
        <a:sx n="75" d="100"/>
        <a:sy n="75" d="100"/>
      </p:scale>
      <p:origin x="0" y="0"/>
    </p:cViewPr>
  </p:notesTextViewPr>
  <p:sorterViewPr>
    <p:cViewPr varScale="1">
      <p:scale>
        <a:sx n="100" d="100"/>
        <a:sy n="100" d="100"/>
      </p:scale>
      <p:origin x="0" y="-39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viewProps" Target="viewProps.xml"/><Relationship Id="rId7" Type="http://schemas.openxmlformats.org/officeDocument/2006/relationships/slideMaster" Target="slideMasters/slideMaster5.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notesMaster" Target="notesMasters/notesMaster1.xml"/><Relationship Id="rId5" Type="http://schemas.openxmlformats.org/officeDocument/2006/relationships/slideMaster" Target="slideMasters/slideMaster3.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theme" Target="theme/theme1.xml"/><Relationship Id="rId8" Type="http://schemas.openxmlformats.org/officeDocument/2006/relationships/slideMaster" Target="slideMasters/slideMaster6.xml"/><Relationship Id="rId51" Type="http://schemas.openxmlformats.org/officeDocument/2006/relationships/slide" Target="slides/slide41.xml"/><Relationship Id="rId72" Type="http://schemas.openxmlformats.org/officeDocument/2006/relationships/customXml" Target="../customXml/item3.xml"/><Relationship Id="rId3" Type="http://schemas.openxmlformats.org/officeDocument/2006/relationships/slideMaster" Target="slideMasters/slideMaster1.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8.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4" Type="http://schemas.openxmlformats.org/officeDocument/2006/relationships/slideMaster" Target="slideMasters/slideMaster2.xml"/><Relationship Id="rId9" Type="http://schemas.openxmlformats.org/officeDocument/2006/relationships/slideMaster" Target="slideMasters/slideMaster7.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19431426154955E-2"/>
          <c:y val="0"/>
          <c:w val="0.91975237679107957"/>
          <c:h val="0.70593561347025668"/>
        </c:manualLayout>
      </c:layout>
      <c:barChart>
        <c:barDir val="col"/>
        <c:grouping val="clustered"/>
        <c:varyColors val="0"/>
        <c:ser>
          <c:idx val="0"/>
          <c:order val="0"/>
          <c:tx>
            <c:strRef>
              <c:f>Sheet1!$B$1</c:f>
              <c:strCache>
                <c:ptCount val="1"/>
                <c:pt idx="0">
                  <c:v>GB</c:v>
                </c:pt>
              </c:strCache>
            </c:strRef>
          </c:tx>
          <c:spPr>
            <a:solidFill>
              <a:schemeClr val="tx2"/>
            </a:solidFill>
            <a:ln>
              <a:noFill/>
            </a:ln>
            <a:effectLst/>
          </c:spPr>
          <c:invertIfNegative val="0"/>
          <c:dLbls>
            <c:delete val="1"/>
          </c:dLbls>
          <c:cat>
            <c:strRef>
              <c:f>Sheet1!$A$2:$A$60</c:f>
              <c:strCache>
                <c:ptCount val="14"/>
                <c:pt idx="0">
                  <c:v> 5-Nov-22</c:v>
                </c:pt>
                <c:pt idx="1">
                  <c:v> 3-Dec-22</c:v>
                </c:pt>
                <c:pt idx="2">
                  <c:v>31-Dec-22</c:v>
                </c:pt>
                <c:pt idx="3">
                  <c:v> 28-Jan-23</c:v>
                </c:pt>
                <c:pt idx="4">
                  <c:v> 25-Feb-23</c:v>
                </c:pt>
                <c:pt idx="5">
                  <c:v>25-Mar-23</c:v>
                </c:pt>
                <c:pt idx="6">
                  <c:v> 22-Apr-23</c:v>
                </c:pt>
                <c:pt idx="7">
                  <c:v> 20-May-23</c:v>
                </c:pt>
                <c:pt idx="8">
                  <c:v>17-Jun-23</c:v>
                </c:pt>
                <c:pt idx="9">
                  <c:v>15-Jul-23</c:v>
                </c:pt>
                <c:pt idx="10">
                  <c:v> 12-Aug-23</c:v>
                </c:pt>
                <c:pt idx="11">
                  <c:v>09-Sep-23</c:v>
                </c:pt>
                <c:pt idx="12">
                  <c:v>07-Oct-23</c:v>
                </c:pt>
                <c:pt idx="13">
                  <c:v> 04-Nov-23</c:v>
                </c:pt>
              </c:strCache>
            </c:strRef>
          </c:cat>
          <c:val>
            <c:numRef>
              <c:f>Sheet1!$B$2:$B$60</c:f>
              <c:numCache>
                <c:formatCode>0.0%</c:formatCode>
                <c:ptCount val="14"/>
                <c:pt idx="0">
                  <c:v>1.8235136135190899E-2</c:v>
                </c:pt>
                <c:pt idx="1">
                  <c:v>6.5933047381984133E-2</c:v>
                </c:pt>
                <c:pt idx="2">
                  <c:v>0.14992517000008831</c:v>
                </c:pt>
                <c:pt idx="3">
                  <c:v>-0.23701006806985037</c:v>
                </c:pt>
                <c:pt idx="4">
                  <c:v>6.9782057758073668E-2</c:v>
                </c:pt>
                <c:pt idx="5">
                  <c:v>2.9982792307990058E-2</c:v>
                </c:pt>
                <c:pt idx="6">
                  <c:v>1.4800462173936602E-2</c:v>
                </c:pt>
                <c:pt idx="7">
                  <c:v>1.6265368161332505E-2</c:v>
                </c:pt>
                <c:pt idx="8">
                  <c:v>3.9433368987789041E-2</c:v>
                </c:pt>
                <c:pt idx="9">
                  <c:v>-3.2785510953397434E-2</c:v>
                </c:pt>
                <c:pt idx="10">
                  <c:v>-2.1121223575665593E-2</c:v>
                </c:pt>
                <c:pt idx="11">
                  <c:v>8.0502956260219971E-3</c:v>
                </c:pt>
                <c:pt idx="12">
                  <c:v>-1.6003107530483396E-2</c:v>
                </c:pt>
                <c:pt idx="13">
                  <c:v>1.3379692969724966E-2</c:v>
                </c:pt>
              </c:numCache>
            </c:numRef>
          </c:val>
          <c:extLst>
            <c:ext xmlns:c16="http://schemas.microsoft.com/office/drawing/2014/chart" uri="{C3380CC4-5D6E-409C-BE32-E72D297353CC}">
              <c16:uniqueId val="{00000012-3CBE-2A43-A230-5D30B1133DFF}"/>
            </c:ext>
          </c:extLst>
        </c:ser>
        <c:dLbls>
          <c:showLegendKey val="0"/>
          <c:showVal val="1"/>
          <c:showCatName val="0"/>
          <c:showSerName val="0"/>
          <c:showPercent val="0"/>
          <c:showBubbleSize val="0"/>
        </c:dLbls>
        <c:gapWidth val="150"/>
        <c:axId val="528661759"/>
        <c:axId val="528662591"/>
      </c:barChart>
      <c:lineChart>
        <c:grouping val="standard"/>
        <c:varyColors val="0"/>
        <c:ser>
          <c:idx val="1"/>
          <c:order val="1"/>
          <c:tx>
            <c:strRef>
              <c:f>Sheet1!$C$1</c:f>
              <c:strCache>
                <c:ptCount val="1"/>
                <c:pt idx="0">
                  <c:v>Grocery Multiples</c:v>
                </c:pt>
              </c:strCache>
            </c:strRef>
          </c:tx>
          <c:spPr>
            <a:ln w="28575" cap="rnd">
              <a:solidFill>
                <a:schemeClr val="accent1"/>
              </a:solidFill>
              <a:round/>
            </a:ln>
            <a:effectLst/>
          </c:spPr>
          <c:marker>
            <c:symbol val="none"/>
          </c:marker>
          <c:dLbls>
            <c:dLbl>
              <c:idx val="0"/>
              <c:layout>
                <c:manualLayout>
                  <c:x val="-3.4985931936384565E-2"/>
                  <c:y val="-3.0561988646943154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87-4196-88FF-31B2BBB356DC}"/>
                </c:ext>
              </c:extLst>
            </c:dLbl>
            <c:dLbl>
              <c:idx val="13"/>
              <c:layout>
                <c:manualLayout>
                  <c:x val="-1.9242262565011634E-2"/>
                  <c:y val="-3.8202485808678945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87-4196-88FF-31B2BBB356D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Sheet1!$A$2:$A$60</c:f>
              <c:strCache>
                <c:ptCount val="14"/>
                <c:pt idx="0">
                  <c:v> 5-Nov-22</c:v>
                </c:pt>
                <c:pt idx="1">
                  <c:v> 3-Dec-22</c:v>
                </c:pt>
                <c:pt idx="2">
                  <c:v>31-Dec-22</c:v>
                </c:pt>
                <c:pt idx="3">
                  <c:v> 28-Jan-23</c:v>
                </c:pt>
                <c:pt idx="4">
                  <c:v> 25-Feb-23</c:v>
                </c:pt>
                <c:pt idx="5">
                  <c:v>25-Mar-23</c:v>
                </c:pt>
                <c:pt idx="6">
                  <c:v> 22-Apr-23</c:v>
                </c:pt>
                <c:pt idx="7">
                  <c:v> 20-May-23</c:v>
                </c:pt>
                <c:pt idx="8">
                  <c:v>17-Jun-23</c:v>
                </c:pt>
                <c:pt idx="9">
                  <c:v>15-Jul-23</c:v>
                </c:pt>
                <c:pt idx="10">
                  <c:v> 12-Aug-23</c:v>
                </c:pt>
                <c:pt idx="11">
                  <c:v>09-Sep-23</c:v>
                </c:pt>
                <c:pt idx="12">
                  <c:v>07-Oct-23</c:v>
                </c:pt>
                <c:pt idx="13">
                  <c:v> 04-Nov-23</c:v>
                </c:pt>
              </c:strCache>
            </c:strRef>
          </c:cat>
          <c:val>
            <c:numRef>
              <c:f>Sheet1!$C$2:$C$60</c:f>
              <c:numCache>
                <c:formatCode>0.0%</c:formatCode>
                <c:ptCount val="14"/>
                <c:pt idx="0">
                  <c:v>2.3650135884240475E-2</c:v>
                </c:pt>
                <c:pt idx="1">
                  <c:v>7.419209273247751E-2</c:v>
                </c:pt>
                <c:pt idx="2">
                  <c:v>0.17760920142848535</c:v>
                </c:pt>
                <c:pt idx="3">
                  <c:v>-0.25870283698304541</c:v>
                </c:pt>
                <c:pt idx="4">
                  <c:v>6.6794396012788582E-2</c:v>
                </c:pt>
                <c:pt idx="5">
                  <c:v>3.3350759512763783E-2</c:v>
                </c:pt>
                <c:pt idx="6">
                  <c:v>1.3802260584703907E-2</c:v>
                </c:pt>
                <c:pt idx="7">
                  <c:v>1.0535546811999197E-2</c:v>
                </c:pt>
                <c:pt idx="8">
                  <c:v>3.6900536838887943E-2</c:v>
                </c:pt>
                <c:pt idx="9">
                  <c:v>-3.4309906207703245E-2</c:v>
                </c:pt>
                <c:pt idx="10">
                  <c:v>-1.7801474141745266E-2</c:v>
                </c:pt>
                <c:pt idx="11">
                  <c:v>5.8139145450593066E-3</c:v>
                </c:pt>
                <c:pt idx="12">
                  <c:v>-1.150991447248273E-2</c:v>
                </c:pt>
                <c:pt idx="13">
                  <c:v>2.0275728889399325E-2</c:v>
                </c:pt>
              </c:numCache>
            </c:numRef>
          </c:val>
          <c:smooth val="1"/>
          <c:extLst>
            <c:ext xmlns:c16="http://schemas.microsoft.com/office/drawing/2014/chart" uri="{C3380CC4-5D6E-409C-BE32-E72D297353CC}">
              <c16:uniqueId val="{00000000-EA31-425D-AD97-11C5933BE36A}"/>
            </c:ext>
          </c:extLst>
        </c:ser>
        <c:dLbls>
          <c:showLegendKey val="0"/>
          <c:showVal val="0"/>
          <c:showCatName val="0"/>
          <c:showSerName val="0"/>
          <c:showPercent val="0"/>
          <c:showBubbleSize val="0"/>
        </c:dLbls>
        <c:marker val="1"/>
        <c:smooth val="0"/>
        <c:axId val="931212400"/>
        <c:axId val="931212760"/>
      </c:lineChart>
      <c:catAx>
        <c:axId val="528661759"/>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28662591"/>
        <c:crosses val="autoZero"/>
        <c:auto val="1"/>
        <c:lblAlgn val="ctr"/>
        <c:lblOffset val="100"/>
        <c:noMultiLvlLbl val="0"/>
      </c:catAx>
      <c:valAx>
        <c:axId val="5286625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28661759"/>
        <c:crosses val="autoZero"/>
        <c:crossBetween val="between"/>
      </c:valAx>
      <c:valAx>
        <c:axId val="931212760"/>
        <c:scaling>
          <c:orientation val="minMax"/>
          <c:max val="0.2"/>
        </c:scaling>
        <c:delete val="1"/>
        <c:axPos val="r"/>
        <c:numFmt formatCode="0.0%" sourceLinked="1"/>
        <c:majorTickMark val="out"/>
        <c:minorTickMark val="none"/>
        <c:tickLblPos val="nextTo"/>
        <c:crossAx val="931212400"/>
        <c:crosses val="max"/>
        <c:crossBetween val="between"/>
      </c:valAx>
      <c:catAx>
        <c:axId val="931212400"/>
        <c:scaling>
          <c:orientation val="minMax"/>
        </c:scaling>
        <c:delete val="1"/>
        <c:axPos val="b"/>
        <c:numFmt formatCode="General" sourceLinked="1"/>
        <c:majorTickMark val="out"/>
        <c:minorTickMark val="none"/>
        <c:tickLblPos val="nextTo"/>
        <c:crossAx val="9312127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59925963388595"/>
          <c:y val="3.1789753975705042E-2"/>
          <c:w val="0.48623542321929508"/>
          <c:h val="0.90731938676363888"/>
        </c:manualLayout>
      </c:layout>
      <c:barChart>
        <c:barDir val="bar"/>
        <c:grouping val="clustered"/>
        <c:varyColors val="0"/>
        <c:ser>
          <c:idx val="0"/>
          <c:order val="0"/>
          <c:tx>
            <c:strRef>
              <c:f>Sheet1!$B$1</c:f>
              <c:strCache>
                <c:ptCount val="1"/>
                <c:pt idx="0">
                  <c:v>v Last year</c:v>
                </c:pt>
              </c:strCache>
            </c:strRef>
          </c:tx>
          <c:spPr>
            <a:solidFill>
              <a:schemeClr val="bg1">
                <a:lumMod val="50000"/>
              </a:schemeClr>
            </a:solidFill>
            <a:ln w="25400">
              <a:noFill/>
            </a:ln>
            <a:effectLst/>
          </c:spPr>
          <c:invertIfNegative val="0"/>
          <c:dPt>
            <c:idx val="0"/>
            <c:invertIfNegative val="0"/>
            <c:bubble3D val="0"/>
            <c:spPr>
              <a:solidFill>
                <a:srgbClr val="7030A0"/>
              </a:solidFill>
              <a:ln w="25400">
                <a:noFill/>
              </a:ln>
              <a:effectLst/>
            </c:spPr>
            <c:extLst>
              <c:ext xmlns:c16="http://schemas.microsoft.com/office/drawing/2014/chart" uri="{C3380CC4-5D6E-409C-BE32-E72D297353CC}">
                <c16:uniqueId val="{00000001-C108-47B5-B4FF-518938C02829}"/>
              </c:ext>
            </c:extLst>
          </c:dPt>
          <c:dPt>
            <c:idx val="1"/>
            <c:invertIfNegative val="0"/>
            <c:bubble3D val="0"/>
            <c:spPr>
              <a:solidFill>
                <a:srgbClr val="7030A0"/>
              </a:solidFill>
              <a:ln w="25400">
                <a:noFill/>
              </a:ln>
              <a:effectLst/>
            </c:spPr>
            <c:extLst>
              <c:ext xmlns:c16="http://schemas.microsoft.com/office/drawing/2014/chart" uri="{C3380CC4-5D6E-409C-BE32-E72D297353CC}">
                <c16:uniqueId val="{00000003-C108-47B5-B4FF-518938C02829}"/>
              </c:ext>
            </c:extLst>
          </c:dPt>
          <c:dPt>
            <c:idx val="2"/>
            <c:invertIfNegative val="0"/>
            <c:bubble3D val="0"/>
            <c:spPr>
              <a:solidFill>
                <a:schemeClr val="bg1">
                  <a:lumMod val="50000"/>
                </a:schemeClr>
              </a:solidFill>
              <a:ln w="25400">
                <a:noFill/>
              </a:ln>
              <a:effectLst/>
            </c:spPr>
            <c:extLst>
              <c:ext xmlns:c16="http://schemas.microsoft.com/office/drawing/2014/chart" uri="{C3380CC4-5D6E-409C-BE32-E72D297353CC}">
                <c16:uniqueId val="{00000005-C108-47B5-B4FF-518938C02829}"/>
              </c:ext>
            </c:extLst>
          </c:dPt>
          <c:dLbls>
            <c:dLbl>
              <c:idx val="0"/>
              <c:layout>
                <c:manualLayout>
                  <c:x val="0"/>
                  <c:y val="7.4573502004593997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08-47B5-B4FF-518938C028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Delicatessen Brands</c:v>
                </c:pt>
                <c:pt idx="1">
                  <c:v>MFP Brands</c:v>
                </c:pt>
                <c:pt idx="2">
                  <c:v>BWS Brands</c:v>
                </c:pt>
                <c:pt idx="3">
                  <c:v>Dairy Brands</c:v>
                </c:pt>
                <c:pt idx="4">
                  <c:v>Bakery Brands</c:v>
                </c:pt>
                <c:pt idx="5">
                  <c:v>Household Brands</c:v>
                </c:pt>
                <c:pt idx="6">
                  <c:v>Frozen Brands</c:v>
                </c:pt>
                <c:pt idx="7">
                  <c:v>Brands</c:v>
                </c:pt>
                <c:pt idx="8">
                  <c:v>Dry Grocery Brands</c:v>
                </c:pt>
                <c:pt idx="9">
                  <c:v>Soft Drinks Brands</c:v>
                </c:pt>
                <c:pt idx="10">
                  <c:v>Health &amp; Beauty Brands</c:v>
                </c:pt>
                <c:pt idx="11">
                  <c:v>Confectionery Brands</c:v>
                </c:pt>
              </c:strCache>
            </c:strRef>
          </c:cat>
          <c:val>
            <c:numRef>
              <c:f>Sheet1!$B$2:$B$13</c:f>
              <c:numCache>
                <c:formatCode>0.0%</c:formatCode>
                <c:ptCount val="12"/>
                <c:pt idx="0">
                  <c:v>2.1970233876683176E-2</c:v>
                </c:pt>
                <c:pt idx="1">
                  <c:v>1.1627906976744207E-2</c:v>
                </c:pt>
                <c:pt idx="2">
                  <c:v>-4.6082949308755561E-3</c:v>
                </c:pt>
                <c:pt idx="3">
                  <c:v>-6.0975609756097615E-3</c:v>
                </c:pt>
                <c:pt idx="4">
                  <c:v>-9.3727469358326765E-3</c:v>
                </c:pt>
                <c:pt idx="5">
                  <c:v>-1.2519561815336533E-2</c:v>
                </c:pt>
                <c:pt idx="6">
                  <c:v>-1.795472287275568E-2</c:v>
                </c:pt>
                <c:pt idx="7">
                  <c:v>-4.1918393902779072E-2</c:v>
                </c:pt>
                <c:pt idx="8">
                  <c:v>-4.609218436873741E-2</c:v>
                </c:pt>
                <c:pt idx="9">
                  <c:v>-4.8807339449541187E-2</c:v>
                </c:pt>
                <c:pt idx="10">
                  <c:v>-4.9131216297184088E-2</c:v>
                </c:pt>
                <c:pt idx="11">
                  <c:v>-5.886811520970181E-2</c:v>
                </c:pt>
              </c:numCache>
            </c:numRef>
          </c:val>
          <c:extLst>
            <c:ext xmlns:c16="http://schemas.microsoft.com/office/drawing/2014/chart" uri="{C3380CC4-5D6E-409C-BE32-E72D297353CC}">
              <c16:uniqueId val="{00000006-C108-47B5-B4FF-518938C02829}"/>
            </c:ext>
          </c:extLst>
        </c:ser>
        <c:dLbls>
          <c:showLegendKey val="0"/>
          <c:showVal val="0"/>
          <c:showCatName val="0"/>
          <c:showSerName val="0"/>
          <c:showPercent val="0"/>
          <c:showBubbleSize val="0"/>
        </c:dLbls>
        <c:gapWidth val="50"/>
        <c:axId val="564061792"/>
        <c:axId val="520588296"/>
      </c:barChart>
      <c:catAx>
        <c:axId val="564061792"/>
        <c:scaling>
          <c:orientation val="maxMin"/>
        </c:scaling>
        <c:delete val="0"/>
        <c:axPos val="l"/>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0588296"/>
        <c:crosses val="autoZero"/>
        <c:auto val="1"/>
        <c:lblAlgn val="ctr"/>
        <c:lblOffset val="80"/>
        <c:noMultiLvlLbl val="0"/>
      </c:catAx>
      <c:valAx>
        <c:axId val="520588296"/>
        <c:scaling>
          <c:orientation val="minMax"/>
          <c:max val="8.0000000000000016E-2"/>
          <c:min val="-0.12000000000000001"/>
        </c:scaling>
        <c:delete val="1"/>
        <c:axPos val="t"/>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56406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59917112819213"/>
          <c:y val="2.8535599932764562E-2"/>
          <c:w val="0.5704007403661141"/>
          <c:h val="0.90731938676363888"/>
        </c:manualLayout>
      </c:layout>
      <c:barChart>
        <c:barDir val="bar"/>
        <c:grouping val="clustered"/>
        <c:varyColors val="0"/>
        <c:ser>
          <c:idx val="0"/>
          <c:order val="0"/>
          <c:tx>
            <c:strRef>
              <c:f>Sheet1!$B$1</c:f>
              <c:strCache>
                <c:ptCount val="1"/>
                <c:pt idx="0">
                  <c:v>v Last year</c:v>
                </c:pt>
              </c:strCache>
            </c:strRef>
          </c:tx>
          <c:spPr>
            <a:solidFill>
              <a:schemeClr val="accent2"/>
            </a:solidFill>
            <a:ln w="25400">
              <a:noFill/>
            </a:ln>
            <a:effectLst/>
          </c:spPr>
          <c:invertIfNegative val="0"/>
          <c:dPt>
            <c:idx val="0"/>
            <c:invertIfNegative val="0"/>
            <c:bubble3D val="0"/>
            <c:spPr>
              <a:solidFill>
                <a:schemeClr val="accent2"/>
              </a:solidFill>
              <a:ln w="25400">
                <a:noFill/>
              </a:ln>
              <a:effectLst/>
            </c:spPr>
            <c:extLst>
              <c:ext xmlns:c16="http://schemas.microsoft.com/office/drawing/2014/chart" uri="{C3380CC4-5D6E-409C-BE32-E72D297353CC}">
                <c16:uniqueId val="{00000001-5AA4-45EA-A27A-EA922E8F154B}"/>
              </c:ext>
            </c:extLst>
          </c:dPt>
          <c:dPt>
            <c:idx val="1"/>
            <c:invertIfNegative val="0"/>
            <c:bubble3D val="0"/>
            <c:spPr>
              <a:solidFill>
                <a:schemeClr val="accent2"/>
              </a:solidFill>
              <a:ln w="25400">
                <a:noFill/>
              </a:ln>
              <a:effectLst/>
            </c:spPr>
            <c:extLst>
              <c:ext xmlns:c16="http://schemas.microsoft.com/office/drawing/2014/chart" uri="{C3380CC4-5D6E-409C-BE32-E72D297353CC}">
                <c16:uniqueId val="{00000003-5AA4-45EA-A27A-EA922E8F154B}"/>
              </c:ext>
            </c:extLst>
          </c:dPt>
          <c:dPt>
            <c:idx val="2"/>
            <c:invertIfNegative val="0"/>
            <c:bubble3D val="0"/>
            <c:spPr>
              <a:solidFill>
                <a:schemeClr val="accent2"/>
              </a:solidFill>
              <a:ln w="25400">
                <a:noFill/>
              </a:ln>
              <a:effectLst/>
            </c:spPr>
            <c:extLst>
              <c:ext xmlns:c16="http://schemas.microsoft.com/office/drawing/2014/chart" uri="{C3380CC4-5D6E-409C-BE32-E72D297353CC}">
                <c16:uniqueId val="{00000005-5AA4-45EA-A27A-EA922E8F154B}"/>
              </c:ext>
            </c:extLst>
          </c:dPt>
          <c:dPt>
            <c:idx val="6"/>
            <c:invertIfNegative val="0"/>
            <c:bubble3D val="0"/>
            <c:spPr>
              <a:solidFill>
                <a:schemeClr val="bg1">
                  <a:lumMod val="50000"/>
                </a:schemeClr>
              </a:solidFill>
              <a:ln w="25400">
                <a:noFill/>
              </a:ln>
              <a:effectLst/>
            </c:spPr>
            <c:extLst>
              <c:ext xmlns:c16="http://schemas.microsoft.com/office/drawing/2014/chart" uri="{C3380CC4-5D6E-409C-BE32-E72D297353CC}">
                <c16:uniqueId val="{00000010-D9C9-431F-BA8D-A55F694473FC}"/>
              </c:ext>
            </c:extLst>
          </c:dPt>
          <c:dPt>
            <c:idx val="7"/>
            <c:invertIfNegative val="0"/>
            <c:bubble3D val="0"/>
            <c:spPr>
              <a:solidFill>
                <a:schemeClr val="bg1">
                  <a:lumMod val="50000"/>
                </a:schemeClr>
              </a:solidFill>
              <a:ln w="25400">
                <a:noFill/>
              </a:ln>
              <a:effectLst/>
            </c:spPr>
            <c:extLst>
              <c:ext xmlns:c16="http://schemas.microsoft.com/office/drawing/2014/chart" uri="{C3380CC4-5D6E-409C-BE32-E72D297353CC}">
                <c16:uniqueId val="{00000007-5AA4-45EA-A27A-EA922E8F154B}"/>
              </c:ext>
            </c:extLst>
          </c:dPt>
          <c:dPt>
            <c:idx val="8"/>
            <c:invertIfNegative val="0"/>
            <c:bubble3D val="0"/>
            <c:spPr>
              <a:solidFill>
                <a:schemeClr val="bg1">
                  <a:lumMod val="50000"/>
                </a:schemeClr>
              </a:solidFill>
              <a:ln w="25400">
                <a:noFill/>
              </a:ln>
              <a:effectLst/>
            </c:spPr>
            <c:extLst>
              <c:ext xmlns:c16="http://schemas.microsoft.com/office/drawing/2014/chart" uri="{C3380CC4-5D6E-409C-BE32-E72D297353CC}">
                <c16:uniqueId val="{00000008-5AA4-45EA-A27A-EA922E8F154B}"/>
              </c:ext>
            </c:extLst>
          </c:dPt>
          <c:dPt>
            <c:idx val="9"/>
            <c:invertIfNegative val="0"/>
            <c:bubble3D val="0"/>
            <c:spPr>
              <a:solidFill>
                <a:schemeClr val="bg1">
                  <a:lumMod val="50000"/>
                </a:schemeClr>
              </a:solidFill>
              <a:ln w="25400">
                <a:noFill/>
              </a:ln>
              <a:effectLst/>
            </c:spPr>
            <c:extLst>
              <c:ext xmlns:c16="http://schemas.microsoft.com/office/drawing/2014/chart" uri="{C3380CC4-5D6E-409C-BE32-E72D297353CC}">
                <c16:uniqueId val="{00000009-5AA4-45EA-A27A-EA922E8F154B}"/>
              </c:ext>
            </c:extLst>
          </c:dPt>
          <c:dPt>
            <c:idx val="10"/>
            <c:invertIfNegative val="0"/>
            <c:bubble3D val="0"/>
            <c:spPr>
              <a:solidFill>
                <a:schemeClr val="bg1">
                  <a:lumMod val="50000"/>
                </a:schemeClr>
              </a:solidFill>
              <a:ln w="25400">
                <a:noFill/>
              </a:ln>
              <a:effectLst/>
            </c:spPr>
            <c:extLst>
              <c:ext xmlns:c16="http://schemas.microsoft.com/office/drawing/2014/chart" uri="{C3380CC4-5D6E-409C-BE32-E72D297353CC}">
                <c16:uniqueId val="{0000000A-5AA4-45EA-A27A-EA922E8F154B}"/>
              </c:ext>
            </c:extLst>
          </c:dPt>
          <c:dPt>
            <c:idx val="11"/>
            <c:invertIfNegative val="0"/>
            <c:bubble3D val="0"/>
            <c:spPr>
              <a:solidFill>
                <a:schemeClr val="bg1">
                  <a:lumMod val="50000"/>
                </a:schemeClr>
              </a:solidFill>
              <a:ln w="25400">
                <a:noFill/>
              </a:ln>
              <a:effectLst/>
            </c:spPr>
            <c:extLst>
              <c:ext xmlns:c16="http://schemas.microsoft.com/office/drawing/2014/chart" uri="{C3380CC4-5D6E-409C-BE32-E72D297353CC}">
                <c16:uniqueId val="{0000000B-5AA4-45EA-A27A-EA922E8F154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Health &amp; Beauty OL</c:v>
                </c:pt>
                <c:pt idx="1">
                  <c:v>MFP OL</c:v>
                </c:pt>
                <c:pt idx="2">
                  <c:v>Bakery OL</c:v>
                </c:pt>
                <c:pt idx="3">
                  <c:v>Confectionery OL</c:v>
                </c:pt>
                <c:pt idx="4">
                  <c:v>Dry Grocery OL</c:v>
                </c:pt>
                <c:pt idx="5">
                  <c:v>OL</c:v>
                </c:pt>
                <c:pt idx="6">
                  <c:v>Frozen OL</c:v>
                </c:pt>
                <c:pt idx="7">
                  <c:v>Dairy OL</c:v>
                </c:pt>
                <c:pt idx="8">
                  <c:v>Delicatessen OL</c:v>
                </c:pt>
                <c:pt idx="9">
                  <c:v>Household OL</c:v>
                </c:pt>
                <c:pt idx="10">
                  <c:v>Soft Drinks OL</c:v>
                </c:pt>
                <c:pt idx="11">
                  <c:v>BWS OL</c:v>
                </c:pt>
              </c:strCache>
            </c:strRef>
          </c:cat>
          <c:val>
            <c:numRef>
              <c:f>Sheet1!$B$2:$B$13</c:f>
              <c:numCache>
                <c:formatCode>0.0%</c:formatCode>
                <c:ptCount val="12"/>
                <c:pt idx="0">
                  <c:v>2.4618991793669442E-2</c:v>
                </c:pt>
                <c:pt idx="1">
                  <c:v>2.3067065356685124E-2</c:v>
                </c:pt>
                <c:pt idx="2">
                  <c:v>1.6432865731462964E-2</c:v>
                </c:pt>
                <c:pt idx="3">
                  <c:v>1.1567379988432602E-2</c:v>
                </c:pt>
                <c:pt idx="4">
                  <c:v>7.9891211966682807E-3</c:v>
                </c:pt>
                <c:pt idx="5">
                  <c:v>6.8666837621447208E-3</c:v>
                </c:pt>
                <c:pt idx="6">
                  <c:v>5.4674685620559327E-3</c:v>
                </c:pt>
                <c:pt idx="7">
                  <c:v>2.6753864447086606E-3</c:v>
                </c:pt>
                <c:pt idx="8">
                  <c:v>2.1747009786154958E-3</c:v>
                </c:pt>
                <c:pt idx="9">
                  <c:v>-3.0110017371163811E-2</c:v>
                </c:pt>
                <c:pt idx="10">
                  <c:v>-3.4108527131782918E-2</c:v>
                </c:pt>
                <c:pt idx="11">
                  <c:v>-4.5186640471512662E-2</c:v>
                </c:pt>
              </c:numCache>
            </c:numRef>
          </c:val>
          <c:extLst>
            <c:ext xmlns:c16="http://schemas.microsoft.com/office/drawing/2014/chart" uri="{C3380CC4-5D6E-409C-BE32-E72D297353CC}">
              <c16:uniqueId val="{00000006-5AA4-45EA-A27A-EA922E8F154B}"/>
            </c:ext>
          </c:extLst>
        </c:ser>
        <c:dLbls>
          <c:showLegendKey val="0"/>
          <c:showVal val="0"/>
          <c:showCatName val="0"/>
          <c:showSerName val="0"/>
          <c:showPercent val="0"/>
          <c:showBubbleSize val="0"/>
        </c:dLbls>
        <c:gapWidth val="50"/>
        <c:axId val="564061792"/>
        <c:axId val="520588296"/>
      </c:barChart>
      <c:catAx>
        <c:axId val="564061792"/>
        <c:scaling>
          <c:orientation val="maxMin"/>
        </c:scaling>
        <c:delete val="0"/>
        <c:axPos val="l"/>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0588296"/>
        <c:crosses val="autoZero"/>
        <c:auto val="1"/>
        <c:lblAlgn val="ctr"/>
        <c:lblOffset val="80"/>
        <c:noMultiLvlLbl val="0"/>
      </c:catAx>
      <c:valAx>
        <c:axId val="520588296"/>
        <c:scaling>
          <c:orientation val="minMax"/>
          <c:max val="0.12000000000000001"/>
          <c:min val="-0.15000000000000002"/>
        </c:scaling>
        <c:delete val="1"/>
        <c:axPos val="t"/>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56406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57241776941026E-2"/>
          <c:y val="1.5121951454352274E-2"/>
          <c:w val="0.96107340978121836"/>
          <c:h val="0.62928255099825303"/>
        </c:manualLayout>
      </c:layout>
      <c:barChart>
        <c:barDir val="col"/>
        <c:grouping val="clustered"/>
        <c:varyColors val="0"/>
        <c:ser>
          <c:idx val="0"/>
          <c:order val="0"/>
          <c:tx>
            <c:strRef>
              <c:f>Sheet1!$B$1</c:f>
              <c:strCache>
                <c:ptCount val="1"/>
                <c:pt idx="0">
                  <c:v>GB</c:v>
                </c:pt>
              </c:strCache>
            </c:strRef>
          </c:tx>
          <c:spPr>
            <a:solidFill>
              <a:srgbClr val="30D1FF"/>
            </a:solidFill>
            <a:ln>
              <a:noFill/>
            </a:ln>
            <a:effectLst/>
          </c:spPr>
          <c:invertIfNegative val="1"/>
          <c:dPt>
            <c:idx val="0"/>
            <c:invertIfNegative val="1"/>
            <c:bubble3D val="0"/>
            <c:extLst>
              <c:ext xmlns:c16="http://schemas.microsoft.com/office/drawing/2014/chart" uri="{C3380CC4-5D6E-409C-BE32-E72D297353CC}">
                <c16:uniqueId val="{00000000-BC35-4256-9676-7B5ED5A44C51}"/>
              </c:ext>
            </c:extLst>
          </c:dPt>
          <c:dPt>
            <c:idx val="1"/>
            <c:invertIfNegative val="1"/>
            <c:bubble3D val="0"/>
            <c:extLst>
              <c:ext xmlns:c16="http://schemas.microsoft.com/office/drawing/2014/chart" uri="{C3380CC4-5D6E-409C-BE32-E72D297353CC}">
                <c16:uniqueId val="{00000001-BC35-4256-9676-7B5ED5A44C51}"/>
              </c:ext>
            </c:extLst>
          </c:dPt>
          <c:dPt>
            <c:idx val="2"/>
            <c:invertIfNegative val="1"/>
            <c:bubble3D val="0"/>
            <c:extLst>
              <c:ext xmlns:c16="http://schemas.microsoft.com/office/drawing/2014/chart" uri="{C3380CC4-5D6E-409C-BE32-E72D297353CC}">
                <c16:uniqueId val="{00000002-BC35-4256-9676-7B5ED5A44C51}"/>
              </c:ext>
            </c:extLst>
          </c:dPt>
          <c:dPt>
            <c:idx val="3"/>
            <c:invertIfNegative val="1"/>
            <c:bubble3D val="0"/>
            <c:extLst>
              <c:ext xmlns:c16="http://schemas.microsoft.com/office/drawing/2014/chart" uri="{C3380CC4-5D6E-409C-BE32-E72D297353CC}">
                <c16:uniqueId val="{00000003-BC35-4256-9676-7B5ED5A44C51}"/>
              </c:ext>
            </c:extLst>
          </c:dPt>
          <c:dPt>
            <c:idx val="4"/>
            <c:invertIfNegative val="1"/>
            <c:bubble3D val="0"/>
            <c:extLst>
              <c:ext xmlns:c16="http://schemas.microsoft.com/office/drawing/2014/chart" uri="{C3380CC4-5D6E-409C-BE32-E72D297353CC}">
                <c16:uniqueId val="{00000004-BC35-4256-9676-7B5ED5A44C51}"/>
              </c:ext>
            </c:extLst>
          </c:dPt>
          <c:dPt>
            <c:idx val="12"/>
            <c:invertIfNegative val="1"/>
            <c:bubble3D val="0"/>
            <c:spPr>
              <a:solidFill>
                <a:schemeClr val="accent6"/>
              </a:solidFill>
              <a:ln>
                <a:noFill/>
              </a:ln>
              <a:effectLst/>
            </c:spPr>
            <c:extLst>
              <c:ext xmlns:c16="http://schemas.microsoft.com/office/drawing/2014/chart" uri="{C3380CC4-5D6E-409C-BE32-E72D297353CC}">
                <c16:uniqueId val="{00000005-2B4A-48F3-9608-80034CA7066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5.1302899192630536E-2</c:v>
                </c:pt>
                <c:pt idx="1">
                  <c:v>5.3463816264162078E-2</c:v>
                </c:pt>
                <c:pt idx="2">
                  <c:v>4.5595851471086357E-2</c:v>
                </c:pt>
                <c:pt idx="4">
                  <c:v>5.6551047122037845E-2</c:v>
                </c:pt>
                <c:pt idx="5">
                  <c:v>-1.3719846198372632E-2</c:v>
                </c:pt>
                <c:pt idx="7">
                  <c:v>-1.056897979781668E-2</c:v>
                </c:pt>
                <c:pt idx="8">
                  <c:v>5.0321359515691721E-2</c:v>
                </c:pt>
                <c:pt idx="9">
                  <c:v>3.1526657802285252E-2</c:v>
                </c:pt>
                <c:pt idx="10">
                  <c:v>4.6500827205174788E-2</c:v>
                </c:pt>
                <c:pt idx="12">
                  <c:v>0.13643980470849248</c:v>
                </c:pt>
                <c:pt idx="13">
                  <c:v>6.1700440714483662E-2</c:v>
                </c:pt>
                <c:pt idx="14">
                  <c:v>5.0551951330393585E-2</c:v>
                </c:pt>
                <c:pt idx="15">
                  <c:v>8.2085788032903118E-2</c:v>
                </c:pt>
              </c:numCache>
            </c:numRef>
          </c:val>
          <c:extLst>
            <c:ext xmlns:c14="http://schemas.microsoft.com/office/drawing/2007/8/2/chart" uri="{6F2FDCE9-48DA-4B69-8628-5D25D57E5C99}">
              <c14:invertSolidFillFmt>
                <c14:spPr xmlns:c14="http://schemas.microsoft.com/office/drawing/2007/8/2/chart">
                  <a:solidFill>
                    <a:srgbClr val="555555"/>
                  </a:solidFill>
                  <a:ln>
                    <a:noFill/>
                  </a:ln>
                  <a:effectLst/>
                </c14:spPr>
              </c14:invertSolidFillFmt>
            </c:ext>
            <c:ext xmlns:c16="http://schemas.microsoft.com/office/drawing/2014/chart" uri="{C3380CC4-5D6E-409C-BE32-E72D297353CC}">
              <c16:uniqueId val="{0000000F-BC35-4256-9676-7B5ED5A44C51}"/>
            </c:ext>
          </c:extLst>
        </c:ser>
        <c:dLbls>
          <c:dLblPos val="inEnd"/>
          <c:showLegendKey val="0"/>
          <c:showVal val="1"/>
          <c:showCatName val="0"/>
          <c:showSerName val="0"/>
          <c:showPercent val="0"/>
          <c:showBubbleSize val="0"/>
        </c:dLbls>
        <c:gapWidth val="61"/>
        <c:overlap val="-30"/>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5151104"/>
        <c:crosses val="autoZero"/>
        <c:auto val="1"/>
        <c:lblAlgn val="ctr"/>
        <c:lblOffset val="100"/>
        <c:noMultiLvlLbl val="0"/>
      </c:catAx>
      <c:valAx>
        <c:axId val="145151104"/>
        <c:scaling>
          <c:orientation val="minMax"/>
          <c:max val="0.30000000000000004"/>
        </c:scaling>
        <c:delete val="1"/>
        <c:axPos val="r"/>
        <c:numFmt formatCode="0.0%" sourceLinked="1"/>
        <c:majorTickMark val="none"/>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91758814387234E-4"/>
          <c:y val="5.5183655937369083E-2"/>
          <c:w val="0.99932708241185608"/>
          <c:h val="0.58483022580724353"/>
        </c:manualLayout>
      </c:layout>
      <c:barChart>
        <c:barDir val="col"/>
        <c:grouping val="clustered"/>
        <c:varyColors val="0"/>
        <c:ser>
          <c:idx val="0"/>
          <c:order val="0"/>
          <c:tx>
            <c:strRef>
              <c:f>Sheet1!$B$1</c:f>
              <c:strCache>
                <c:ptCount val="1"/>
                <c:pt idx="0">
                  <c:v>UK</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433D-4183-BC76-E5A043214F9B}"/>
              </c:ext>
            </c:extLst>
          </c:dPt>
          <c:dPt>
            <c:idx val="1"/>
            <c:invertIfNegative val="0"/>
            <c:bubble3D val="0"/>
            <c:extLst>
              <c:ext xmlns:c16="http://schemas.microsoft.com/office/drawing/2014/chart" uri="{C3380CC4-5D6E-409C-BE32-E72D297353CC}">
                <c16:uniqueId val="{00000001-433D-4183-BC76-E5A043214F9B}"/>
              </c:ext>
            </c:extLst>
          </c:dPt>
          <c:dPt>
            <c:idx val="2"/>
            <c:invertIfNegative val="0"/>
            <c:bubble3D val="0"/>
            <c:extLst>
              <c:ext xmlns:c16="http://schemas.microsoft.com/office/drawing/2014/chart" uri="{C3380CC4-5D6E-409C-BE32-E72D297353CC}">
                <c16:uniqueId val="{00000002-433D-4183-BC76-E5A043214F9B}"/>
              </c:ext>
            </c:extLst>
          </c:dPt>
          <c:dPt>
            <c:idx val="3"/>
            <c:invertIfNegative val="0"/>
            <c:bubble3D val="0"/>
            <c:extLst>
              <c:ext xmlns:c16="http://schemas.microsoft.com/office/drawing/2014/chart" uri="{C3380CC4-5D6E-409C-BE32-E72D297353CC}">
                <c16:uniqueId val="{00000003-433D-4183-BC76-E5A043214F9B}"/>
              </c:ext>
            </c:extLst>
          </c:dPt>
          <c:dPt>
            <c:idx val="4"/>
            <c:invertIfNegative val="0"/>
            <c:bubble3D val="0"/>
            <c:extLst>
              <c:ext xmlns:c16="http://schemas.microsoft.com/office/drawing/2014/chart" uri="{C3380CC4-5D6E-409C-BE32-E72D297353CC}">
                <c16:uniqueId val="{00000004-433D-4183-BC76-E5A043214F9B}"/>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C-1D06-455C-9476-3E63BD0FE0CD}"/>
              </c:ext>
            </c:extLst>
          </c:dPt>
          <c:dPt>
            <c:idx val="11"/>
            <c:invertIfNegative val="0"/>
            <c:bubble3D val="0"/>
            <c:extLst>
              <c:ext xmlns:c16="http://schemas.microsoft.com/office/drawing/2014/chart" uri="{C3380CC4-5D6E-409C-BE32-E72D297353CC}">
                <c16:uniqueId val="{00000005-48EE-4D69-8B6C-5E6856B7D0F9}"/>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06-48EE-4D69-8B6C-5E6856B7D0F9}"/>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7-48EE-4D69-8B6C-5E6856B7D0F9}"/>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09-48EE-4D69-8B6C-5E6856B7D0F9}"/>
              </c:ext>
            </c:extLst>
          </c:dPt>
          <c:dPt>
            <c:idx val="15"/>
            <c:invertIfNegative val="0"/>
            <c:bubble3D val="0"/>
            <c:extLst>
              <c:ext xmlns:c16="http://schemas.microsoft.com/office/drawing/2014/chart" uri="{C3380CC4-5D6E-409C-BE32-E72D297353CC}">
                <c16:uniqueId val="{0000000A-48EE-4D69-8B6C-5E6856B7D0F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6.3339530198652128E-2</c:v>
                </c:pt>
                <c:pt idx="1">
                  <c:v>6.4202222220667737E-2</c:v>
                </c:pt>
                <c:pt idx="2">
                  <c:v>6.1123216321995688E-2</c:v>
                </c:pt>
                <c:pt idx="4">
                  <c:v>6.5938271405297399E-2</c:v>
                </c:pt>
                <c:pt idx="5">
                  <c:v>1.4695835906492594E-2</c:v>
                </c:pt>
                <c:pt idx="7">
                  <c:v>1.9636715932705107E-2</c:v>
                </c:pt>
                <c:pt idx="8">
                  <c:v>6.9386009922619118E-2</c:v>
                </c:pt>
                <c:pt idx="9">
                  <c:v>5.0844789357581854E-2</c:v>
                </c:pt>
                <c:pt idx="10">
                  <c:v>8.8918490273558692E-2</c:v>
                </c:pt>
                <c:pt idx="12">
                  <c:v>0.20068799180026176</c:v>
                </c:pt>
                <c:pt idx="13">
                  <c:v>8.1445735036531408E-2</c:v>
                </c:pt>
                <c:pt idx="14">
                  <c:v>2.7928089543987067E-2</c:v>
                </c:pt>
                <c:pt idx="15">
                  <c:v>0.11096080866549829</c:v>
                </c:pt>
              </c:numCache>
            </c:numRef>
          </c:val>
          <c:extLst>
            <c:ext xmlns:c16="http://schemas.microsoft.com/office/drawing/2014/chart" uri="{C3380CC4-5D6E-409C-BE32-E72D297353CC}">
              <c16:uniqueId val="{00000010-433D-4183-BC76-E5A043214F9B}"/>
            </c:ext>
          </c:extLst>
        </c:ser>
        <c:dLbls>
          <c:dLblPos val="inEnd"/>
          <c:showLegendKey val="0"/>
          <c:showVal val="1"/>
          <c:showCatName val="0"/>
          <c:showSerName val="0"/>
          <c:showPercent val="0"/>
          <c:showBubbleSize val="0"/>
        </c:dLbls>
        <c:gapWidth val="61"/>
        <c:overlap val="-30"/>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none"/>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91758814387256E-4"/>
          <c:y val="5.1982365529601254E-2"/>
          <c:w val="0.99932708241185608"/>
          <c:h val="0.58483022580724353"/>
        </c:manualLayout>
      </c:layout>
      <c:barChart>
        <c:barDir val="col"/>
        <c:grouping val="clustered"/>
        <c:varyColors val="0"/>
        <c:ser>
          <c:idx val="0"/>
          <c:order val="0"/>
          <c:tx>
            <c:strRef>
              <c:f>Sheet1!$B$1</c:f>
              <c:strCache>
                <c:ptCount val="1"/>
                <c:pt idx="0">
                  <c:v>UK</c:v>
                </c:pt>
              </c:strCache>
            </c:strRef>
          </c:tx>
          <c:spPr>
            <a:solidFill>
              <a:schemeClr val="bg1">
                <a:lumMod val="50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433D-4183-BC76-E5A043214F9B}"/>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1-433D-4183-BC76-E5A043214F9B}"/>
              </c:ext>
            </c:extLst>
          </c:dPt>
          <c:dPt>
            <c:idx val="2"/>
            <c:invertIfNegative val="0"/>
            <c:bubble3D val="0"/>
            <c:extLst>
              <c:ext xmlns:c16="http://schemas.microsoft.com/office/drawing/2014/chart" uri="{C3380CC4-5D6E-409C-BE32-E72D297353CC}">
                <c16:uniqueId val="{00000002-433D-4183-BC76-E5A043214F9B}"/>
              </c:ext>
            </c:extLst>
          </c:dPt>
          <c:dPt>
            <c:idx val="3"/>
            <c:invertIfNegative val="0"/>
            <c:bubble3D val="0"/>
            <c:extLst>
              <c:ext xmlns:c16="http://schemas.microsoft.com/office/drawing/2014/chart" uri="{C3380CC4-5D6E-409C-BE32-E72D297353CC}">
                <c16:uniqueId val="{00000003-433D-4183-BC76-E5A043214F9B}"/>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4-433D-4183-BC76-E5A043214F9B}"/>
              </c:ext>
            </c:extLst>
          </c:dPt>
          <c:dPt>
            <c:idx val="5"/>
            <c:invertIfNegative val="0"/>
            <c:bubble3D val="0"/>
            <c:spPr>
              <a:solidFill>
                <a:schemeClr val="bg1">
                  <a:lumMod val="50000"/>
                </a:schemeClr>
              </a:solidFill>
              <a:ln>
                <a:noFill/>
              </a:ln>
              <a:effectLst/>
            </c:spPr>
            <c:extLst>
              <c:ext xmlns:c16="http://schemas.microsoft.com/office/drawing/2014/chart" uri="{C3380CC4-5D6E-409C-BE32-E72D297353CC}">
                <c16:uniqueId val="{0000000F-56D5-45B6-B1D6-4E2AB462CE61}"/>
              </c:ext>
            </c:extLst>
          </c:dPt>
          <c:dPt>
            <c:idx val="9"/>
            <c:invertIfNegative val="0"/>
            <c:bubble3D val="0"/>
            <c:spPr>
              <a:solidFill>
                <a:schemeClr val="accent1"/>
              </a:solidFill>
              <a:ln>
                <a:noFill/>
              </a:ln>
              <a:effectLst/>
            </c:spPr>
            <c:extLst>
              <c:ext xmlns:c16="http://schemas.microsoft.com/office/drawing/2014/chart" uri="{C3380CC4-5D6E-409C-BE32-E72D297353CC}">
                <c16:uniqueId val="{00000011-8F90-4731-B4FF-0D6BE2561739}"/>
              </c:ext>
            </c:extLst>
          </c:dPt>
          <c:dPt>
            <c:idx val="10"/>
            <c:invertIfNegative val="0"/>
            <c:bubble3D val="0"/>
            <c:spPr>
              <a:solidFill>
                <a:schemeClr val="bg1">
                  <a:lumMod val="50000"/>
                </a:schemeClr>
              </a:solidFill>
              <a:ln>
                <a:noFill/>
              </a:ln>
              <a:effectLst/>
            </c:spPr>
            <c:extLst>
              <c:ext xmlns:c16="http://schemas.microsoft.com/office/drawing/2014/chart" uri="{C3380CC4-5D6E-409C-BE32-E72D297353CC}">
                <c16:uniqueId val="{0000000D-5882-48CA-95BE-9920163C6A9B}"/>
              </c:ext>
            </c:extLst>
          </c:dPt>
          <c:dPt>
            <c:idx val="11"/>
            <c:invertIfNegative val="0"/>
            <c:bubble3D val="0"/>
            <c:extLst>
              <c:ext xmlns:c16="http://schemas.microsoft.com/office/drawing/2014/chart" uri="{C3380CC4-5D6E-409C-BE32-E72D297353CC}">
                <c16:uniqueId val="{00000005-95F0-4CBC-8D91-34D497C53247}"/>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07-95F0-4CBC-8D91-34D497C53247}"/>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8-95F0-4CBC-8D91-34D497C53247}"/>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0A-95F0-4CBC-8D91-34D497C53247}"/>
              </c:ext>
            </c:extLst>
          </c:dPt>
          <c:dPt>
            <c:idx val="15"/>
            <c:invertIfNegative val="0"/>
            <c:bubble3D val="0"/>
            <c:spPr>
              <a:solidFill>
                <a:schemeClr val="accent1"/>
              </a:solidFill>
              <a:ln>
                <a:noFill/>
              </a:ln>
              <a:effectLst/>
            </c:spPr>
            <c:extLst>
              <c:ext xmlns:c16="http://schemas.microsoft.com/office/drawing/2014/chart" uri="{C3380CC4-5D6E-409C-BE32-E72D297353CC}">
                <c16:uniqueId val="{0000000B-95F0-4CBC-8D91-34D497C5324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1.3379692969724966E-2</c:v>
                </c:pt>
                <c:pt idx="1">
                  <c:v>2.4988318617579219E-2</c:v>
                </c:pt>
                <c:pt idx="2">
                  <c:v>-1.6266473217414479E-2</c:v>
                </c:pt>
                <c:pt idx="4">
                  <c:v>2.0275728889399325E-2</c:v>
                </c:pt>
                <c:pt idx="5">
                  <c:v>-5.9157132791952671E-3</c:v>
                </c:pt>
                <c:pt idx="7">
                  <c:v>-2.6469247358538506E-2</c:v>
                </c:pt>
                <c:pt idx="8">
                  <c:v>-1.9380453120016017E-2</c:v>
                </c:pt>
                <c:pt idx="9">
                  <c:v>1.8003910833610526E-3</c:v>
                </c:pt>
                <c:pt idx="10">
                  <c:v>-5.497102291482503E-2</c:v>
                </c:pt>
                <c:pt idx="12">
                  <c:v>1.1212617270565994E-2</c:v>
                </c:pt>
                <c:pt idx="13">
                  <c:v>9.8047555851946688E-2</c:v>
                </c:pt>
                <c:pt idx="14">
                  <c:v>1.2220989806731586E-2</c:v>
                </c:pt>
                <c:pt idx="15">
                  <c:v>1.7551129133265286E-2</c:v>
                </c:pt>
              </c:numCache>
            </c:numRef>
          </c:val>
          <c:extLst>
            <c:ext xmlns:c16="http://schemas.microsoft.com/office/drawing/2014/chart" uri="{C3380CC4-5D6E-409C-BE32-E72D297353CC}">
              <c16:uniqueId val="{00000010-433D-4183-BC76-E5A043214F9B}"/>
            </c:ext>
          </c:extLst>
        </c:ser>
        <c:dLbls>
          <c:dLblPos val="inEnd"/>
          <c:showLegendKey val="0"/>
          <c:showVal val="1"/>
          <c:showCatName val="0"/>
          <c:showSerName val="0"/>
          <c:showPercent val="0"/>
          <c:showBubbleSize val="0"/>
        </c:dLbls>
        <c:gapWidth val="61"/>
        <c:overlap val="-30"/>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none"/>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684158723580618E-2"/>
          <c:y val="1.9540173007633097E-2"/>
          <c:w val="0.86464601464290647"/>
          <c:h val="0.68823527380983884"/>
        </c:manualLayout>
      </c:layout>
      <c:barChart>
        <c:barDir val="col"/>
        <c:grouping val="clustered"/>
        <c:varyColors val="0"/>
        <c:ser>
          <c:idx val="0"/>
          <c:order val="0"/>
          <c:tx>
            <c:strRef>
              <c:f>Sheet1!$B$1</c:f>
              <c:strCache>
                <c:ptCount val="1"/>
                <c:pt idx="0">
                  <c:v>Online % GB</c:v>
                </c:pt>
              </c:strCache>
            </c:strRef>
          </c:tx>
          <c:spPr>
            <a:solidFill>
              <a:schemeClr val="tx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BD-4624-8ABE-E06A7AC24058}"/>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C7-4D86-A1CC-8B69241B57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Sheet1!$A$2:$A$51</c:f>
              <c:strCache>
                <c:ptCount val="14"/>
                <c:pt idx="0">
                  <c:v> 05-Nov-22</c:v>
                </c:pt>
                <c:pt idx="1">
                  <c:v> 03-Dec-22</c:v>
                </c:pt>
                <c:pt idx="2">
                  <c:v>31-Dec-22</c:v>
                </c:pt>
                <c:pt idx="3">
                  <c:v> 28-Jan23</c:v>
                </c:pt>
                <c:pt idx="4">
                  <c:v> 25-Feb-23</c:v>
                </c:pt>
                <c:pt idx="5">
                  <c:v> 25-Mar-23</c:v>
                </c:pt>
                <c:pt idx="6">
                  <c:v> 22-Apr-23</c:v>
                </c:pt>
                <c:pt idx="7">
                  <c:v>20-May-23</c:v>
                </c:pt>
                <c:pt idx="8">
                  <c:v> 17-Jun-23</c:v>
                </c:pt>
                <c:pt idx="9">
                  <c:v> 15-Jul-23</c:v>
                </c:pt>
                <c:pt idx="10">
                  <c:v> 12-Aug-23</c:v>
                </c:pt>
                <c:pt idx="11">
                  <c:v> 9-Sep-23</c:v>
                </c:pt>
                <c:pt idx="12">
                  <c:v>07-Oct-23</c:v>
                </c:pt>
                <c:pt idx="13">
                  <c:v> 04-Nov-23</c:v>
                </c:pt>
              </c:strCache>
            </c:strRef>
          </c:cat>
          <c:val>
            <c:numRef>
              <c:f>Sheet1!$B$2:$B$51</c:f>
              <c:numCache>
                <c:formatCode>0.0%</c:formatCode>
                <c:ptCount val="14"/>
                <c:pt idx="0">
                  <c:v>0.11282109323504189</c:v>
                </c:pt>
                <c:pt idx="1">
                  <c:v>0.11219988274664057</c:v>
                </c:pt>
                <c:pt idx="2">
                  <c:v>0.10405979430218423</c:v>
                </c:pt>
                <c:pt idx="3">
                  <c:v>0.11060724807285664</c:v>
                </c:pt>
                <c:pt idx="4">
                  <c:v>0.10853210017043385</c:v>
                </c:pt>
                <c:pt idx="5">
                  <c:v>0.11008794074969382</c:v>
                </c:pt>
                <c:pt idx="6">
                  <c:v>0.10729463778582489</c:v>
                </c:pt>
                <c:pt idx="7">
                  <c:v>0.10856992396313613</c:v>
                </c:pt>
                <c:pt idx="8">
                  <c:v>0.10418260418723753</c:v>
                </c:pt>
                <c:pt idx="9">
                  <c:v>0.10904215164979453</c:v>
                </c:pt>
                <c:pt idx="10">
                  <c:v>0.10822988167665643</c:v>
                </c:pt>
                <c:pt idx="11">
                  <c:v>0.10605621151526497</c:v>
                </c:pt>
                <c:pt idx="12">
                  <c:v>0.11040521836699856</c:v>
                </c:pt>
                <c:pt idx="13">
                  <c:v>0.1098884185459261</c:v>
                </c:pt>
              </c:numCache>
            </c:numRef>
          </c:val>
          <c:extLst>
            <c:ext xmlns:c16="http://schemas.microsoft.com/office/drawing/2014/chart" uri="{C3380CC4-5D6E-409C-BE32-E72D297353CC}">
              <c16:uniqueId val="{00000001-32C7-4D86-A1CC-8B69241B57FB}"/>
            </c:ext>
          </c:extLst>
        </c:ser>
        <c:dLbls>
          <c:showLegendKey val="0"/>
          <c:showVal val="0"/>
          <c:showCatName val="0"/>
          <c:showSerName val="0"/>
          <c:showPercent val="0"/>
          <c:showBubbleSize val="0"/>
        </c:dLbls>
        <c:gapWidth val="80"/>
        <c:axId val="559234192"/>
        <c:axId val="559233864"/>
      </c:barChart>
      <c:lineChart>
        <c:grouping val="standard"/>
        <c:varyColors val="0"/>
        <c:ser>
          <c:idx val="1"/>
          <c:order val="1"/>
          <c:tx>
            <c:strRef>
              <c:f>Sheet1!$C$1</c:f>
              <c:strCache>
                <c:ptCount val="1"/>
                <c:pt idx="0">
                  <c:v>%Growth</c:v>
                </c:pt>
              </c:strCache>
            </c:strRef>
          </c:tx>
          <c:spPr>
            <a:ln w="28575" cap="rnd">
              <a:solidFill>
                <a:schemeClr val="accent1"/>
              </a:solidFill>
              <a:round/>
            </a:ln>
            <a:effectLst/>
          </c:spPr>
          <c:marker>
            <c:symbol val="none"/>
          </c:marker>
          <c:dPt>
            <c:idx val="3"/>
            <c:marker>
              <c:symbol val="none"/>
            </c:marker>
            <c:bubble3D val="0"/>
            <c:extLst>
              <c:ext xmlns:c16="http://schemas.microsoft.com/office/drawing/2014/chart" uri="{C3380CC4-5D6E-409C-BE32-E72D297353CC}">
                <c16:uniqueId val="{00000000-F237-434A-9ADD-3E6524A9D871}"/>
              </c:ext>
            </c:extLst>
          </c:dPt>
          <c:dPt>
            <c:idx val="4"/>
            <c:marker>
              <c:symbol val="none"/>
            </c:marker>
            <c:bubble3D val="0"/>
            <c:extLst>
              <c:ext xmlns:c16="http://schemas.microsoft.com/office/drawing/2014/chart" uri="{C3380CC4-5D6E-409C-BE32-E72D297353CC}">
                <c16:uniqueId val="{00000000-9C42-4C60-8EA8-BAC6685A0CBC}"/>
              </c:ext>
            </c:extLst>
          </c:dPt>
          <c:cat>
            <c:strRef>
              <c:f>Sheet1!$A$2:$A$51</c:f>
              <c:strCache>
                <c:ptCount val="14"/>
                <c:pt idx="0">
                  <c:v> 05-Nov-22</c:v>
                </c:pt>
                <c:pt idx="1">
                  <c:v> 03-Dec-22</c:v>
                </c:pt>
                <c:pt idx="2">
                  <c:v>31-Dec-22</c:v>
                </c:pt>
                <c:pt idx="3">
                  <c:v> 28-Jan23</c:v>
                </c:pt>
                <c:pt idx="4">
                  <c:v> 25-Feb-23</c:v>
                </c:pt>
                <c:pt idx="5">
                  <c:v> 25-Mar-23</c:v>
                </c:pt>
                <c:pt idx="6">
                  <c:v> 22-Apr-23</c:v>
                </c:pt>
                <c:pt idx="7">
                  <c:v>20-May-23</c:v>
                </c:pt>
                <c:pt idx="8">
                  <c:v> 17-Jun-23</c:v>
                </c:pt>
                <c:pt idx="9">
                  <c:v> 15-Jul-23</c:v>
                </c:pt>
                <c:pt idx="10">
                  <c:v> 12-Aug-23</c:v>
                </c:pt>
                <c:pt idx="11">
                  <c:v> 9-Sep-23</c:v>
                </c:pt>
                <c:pt idx="12">
                  <c:v>07-Oct-23</c:v>
                </c:pt>
                <c:pt idx="13">
                  <c:v> 04-Nov-23</c:v>
                </c:pt>
              </c:strCache>
            </c:strRef>
          </c:cat>
          <c:val>
            <c:numRef>
              <c:f>Sheet1!$C$2:$C$51</c:f>
              <c:numCache>
                <c:formatCode>0.0%</c:formatCode>
                <c:ptCount val="14"/>
                <c:pt idx="0">
                  <c:v>-9.185994180442747E-3</c:v>
                </c:pt>
                <c:pt idx="1">
                  <c:v>-1.2892730428583743E-2</c:v>
                </c:pt>
                <c:pt idx="2">
                  <c:v>2.8729251642705789E-2</c:v>
                </c:pt>
                <c:pt idx="3">
                  <c:v>-8.5091828646124745E-2</c:v>
                </c:pt>
                <c:pt idx="4">
                  <c:v>-2.4118244240509457E-2</c:v>
                </c:pt>
                <c:pt idx="5">
                  <c:v>3.9610539282437518E-3</c:v>
                </c:pt>
                <c:pt idx="6">
                  <c:v>1.4385108328100804E-2</c:v>
                </c:pt>
                <c:pt idx="7">
                  <c:v>5.2950723427579449E-2</c:v>
                </c:pt>
                <c:pt idx="8">
                  <c:v>4.242898215584745E-2</c:v>
                </c:pt>
                <c:pt idx="9">
                  <c:v>4.4044087007918176E-2</c:v>
                </c:pt>
                <c:pt idx="10">
                  <c:v>3.8360326016234625E-2</c:v>
                </c:pt>
                <c:pt idx="11">
                  <c:v>7.4045433064876764E-2</c:v>
                </c:pt>
                <c:pt idx="12">
                  <c:v>0.10941823847723198</c:v>
                </c:pt>
                <c:pt idx="13">
                  <c:v>5.0551951330393585E-2</c:v>
                </c:pt>
              </c:numCache>
            </c:numRef>
          </c:val>
          <c:smooth val="1"/>
          <c:extLst>
            <c:ext xmlns:c16="http://schemas.microsoft.com/office/drawing/2014/chart" uri="{C3380CC4-5D6E-409C-BE32-E72D297353CC}">
              <c16:uniqueId val="{00000004-32C7-4D86-A1CC-8B69241B57FB}"/>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Online % GB</a:t>
                </a:r>
              </a:p>
            </c:rich>
          </c:tx>
          <c:layout>
            <c:manualLayout>
              <c:xMode val="edge"/>
              <c:yMode val="edge"/>
              <c:x val="7.5243472855366636E-4"/>
              <c:y val="0.3144054358194444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9234192"/>
        <c:crosses val="autoZero"/>
        <c:crossBetween val="between"/>
        <c:minorUnit val="1.0000000000000002E-2"/>
      </c:valAx>
      <c:valAx>
        <c:axId val="214566272"/>
        <c:scaling>
          <c:orientation val="minMax"/>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Online Growth</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567584"/>
        <c:crosses val="max"/>
        <c:crossBetween val="between"/>
      </c:valAx>
      <c:catAx>
        <c:axId val="214567584"/>
        <c:scaling>
          <c:orientation val="minMax"/>
        </c:scaling>
        <c:delete val="1"/>
        <c:axPos val="b"/>
        <c:numFmt formatCode="General" sourceLinked="1"/>
        <c:majorTickMark val="none"/>
        <c:minorTickMark val="none"/>
        <c:tickLblPos val="nextTo"/>
        <c:crossAx val="214566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78882267679358E-2"/>
          <c:y val="0.2344232298286342"/>
          <c:w val="0.91497367125984252"/>
          <c:h val="0.57810138417580403"/>
        </c:manualLayout>
      </c:layout>
      <c:lineChart>
        <c:grouping val="standard"/>
        <c:varyColors val="0"/>
        <c:ser>
          <c:idx val="0"/>
          <c:order val="0"/>
          <c:tx>
            <c:strRef>
              <c:f>Sheet1!$B$1</c:f>
              <c:strCache>
                <c:ptCount val="1"/>
                <c:pt idx="0">
                  <c:v>Shoppers</c:v>
                </c:pt>
              </c:strCache>
            </c:strRef>
          </c:tx>
          <c:spPr>
            <a:ln w="28575" cap="rnd">
              <a:solidFill>
                <a:schemeClr val="accent2"/>
              </a:solidFill>
              <a:round/>
            </a:ln>
            <a:effectLst/>
          </c:spPr>
          <c:marker>
            <c:symbol val="none"/>
          </c:marker>
          <c:dLbls>
            <c:dLbl>
              <c:idx val="13"/>
              <c:layout>
                <c:manualLayout>
                  <c:x val="-1.2302071944908429E-16"/>
                  <c:y val="-2.5326112874696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FE-49C1-AA8B-E59CB8DC0E2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Sheet1!$A$2:$A$36</c:f>
              <c:strCache>
                <c:ptCount val="14"/>
                <c:pt idx="0">
                  <c:v>05-Nov-22</c:v>
                </c:pt>
                <c:pt idx="1">
                  <c:v>03-Dec-22</c:v>
                </c:pt>
                <c:pt idx="2">
                  <c:v>31-Dec-22</c:v>
                </c:pt>
                <c:pt idx="3">
                  <c:v>28-Jan-23</c:v>
                </c:pt>
                <c:pt idx="4">
                  <c:v> 25-Feb-23</c:v>
                </c:pt>
                <c:pt idx="5">
                  <c:v> 25-Mar-23</c:v>
                </c:pt>
                <c:pt idx="6">
                  <c:v> 22-Apr-23</c:v>
                </c:pt>
                <c:pt idx="7">
                  <c:v> 20-May-23</c:v>
                </c:pt>
                <c:pt idx="8">
                  <c:v> 17-Jun-23</c:v>
                </c:pt>
                <c:pt idx="9">
                  <c:v> 15-Jul-23</c:v>
                </c:pt>
                <c:pt idx="10">
                  <c:v> 12-Aug-23</c:v>
                </c:pt>
                <c:pt idx="11">
                  <c:v>09-Sep-23</c:v>
                </c:pt>
                <c:pt idx="12">
                  <c:v> 7-Oct-23</c:v>
                </c:pt>
                <c:pt idx="13">
                  <c:v> 04-Nov-23</c:v>
                </c:pt>
              </c:strCache>
            </c:strRef>
          </c:cat>
          <c:val>
            <c:numRef>
              <c:f>Sheet1!$B$2:$B$36</c:f>
              <c:numCache>
                <c:formatCode>0.0%</c:formatCode>
                <c:ptCount val="14"/>
                <c:pt idx="0">
                  <c:v>-2.9816634353912352E-2</c:v>
                </c:pt>
                <c:pt idx="1">
                  <c:v>-2.4417696741261707E-2</c:v>
                </c:pt>
                <c:pt idx="2">
                  <c:v>-2.849918960758302E-2</c:v>
                </c:pt>
                <c:pt idx="3">
                  <c:v>-9.7373890548512421E-2</c:v>
                </c:pt>
                <c:pt idx="4">
                  <c:v>-4.9974837767204461E-2</c:v>
                </c:pt>
                <c:pt idx="5">
                  <c:v>-1.9740118087811842E-2</c:v>
                </c:pt>
                <c:pt idx="6">
                  <c:v>-1.0440456636608642E-2</c:v>
                </c:pt>
                <c:pt idx="7">
                  <c:v>-1.184448109411107E-2</c:v>
                </c:pt>
                <c:pt idx="8">
                  <c:v>-1.5998355494629801E-2</c:v>
                </c:pt>
                <c:pt idx="9">
                  <c:v>-4.9115741033178617E-2</c:v>
                </c:pt>
                <c:pt idx="10">
                  <c:v>-4.2592002240694593E-2</c:v>
                </c:pt>
                <c:pt idx="11">
                  <c:v>-2.4455094181087933E-2</c:v>
                </c:pt>
                <c:pt idx="12">
                  <c:v>-1.6196547482874135E-2</c:v>
                </c:pt>
                <c:pt idx="13">
                  <c:v>-2.5324873379022006E-2</c:v>
                </c:pt>
              </c:numCache>
            </c:numRef>
          </c:val>
          <c:smooth val="1"/>
          <c:extLst>
            <c:ext xmlns:c16="http://schemas.microsoft.com/office/drawing/2014/chart" uri="{C3380CC4-5D6E-409C-BE32-E72D297353CC}">
              <c16:uniqueId val="{00000000-F042-3D47-85C4-81D7D728E239}"/>
            </c:ext>
          </c:extLst>
        </c:ser>
        <c:ser>
          <c:idx val="1"/>
          <c:order val="1"/>
          <c:tx>
            <c:strRef>
              <c:f>Sheet1!$C$1</c:f>
              <c:strCache>
                <c:ptCount val="1"/>
                <c:pt idx="0">
                  <c:v>Orders</c:v>
                </c:pt>
              </c:strCache>
            </c:strRef>
          </c:tx>
          <c:spPr>
            <a:ln w="28575" cap="rnd">
              <a:solidFill>
                <a:schemeClr val="accent1"/>
              </a:solidFill>
              <a:round/>
            </a:ln>
            <a:effectLst/>
          </c:spPr>
          <c:marker>
            <c:symbol val="none"/>
          </c:marker>
          <c:dLbls>
            <c:dLbl>
              <c:idx val="13"/>
              <c:layout>
                <c:manualLayout>
                  <c:x val="0"/>
                  <c:y val="-4.34161934994791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FE-49C1-AA8B-E59CB8DC0E2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Sheet1!$A$2:$A$36</c:f>
              <c:strCache>
                <c:ptCount val="14"/>
                <c:pt idx="0">
                  <c:v>05-Nov-22</c:v>
                </c:pt>
                <c:pt idx="1">
                  <c:v>03-Dec-22</c:v>
                </c:pt>
                <c:pt idx="2">
                  <c:v>31-Dec-22</c:v>
                </c:pt>
                <c:pt idx="3">
                  <c:v>28-Jan-23</c:v>
                </c:pt>
                <c:pt idx="4">
                  <c:v> 25-Feb-23</c:v>
                </c:pt>
                <c:pt idx="5">
                  <c:v> 25-Mar-23</c:v>
                </c:pt>
                <c:pt idx="6">
                  <c:v> 22-Apr-23</c:v>
                </c:pt>
                <c:pt idx="7">
                  <c:v> 20-May-23</c:v>
                </c:pt>
                <c:pt idx="8">
                  <c:v> 17-Jun-23</c:v>
                </c:pt>
                <c:pt idx="9">
                  <c:v> 15-Jul-23</c:v>
                </c:pt>
                <c:pt idx="10">
                  <c:v> 12-Aug-23</c:v>
                </c:pt>
                <c:pt idx="11">
                  <c:v>09-Sep-23</c:v>
                </c:pt>
                <c:pt idx="12">
                  <c:v> 7-Oct-23</c:v>
                </c:pt>
                <c:pt idx="13">
                  <c:v> 04-Nov-23</c:v>
                </c:pt>
              </c:strCache>
            </c:strRef>
          </c:cat>
          <c:val>
            <c:numRef>
              <c:f>Sheet1!$C$2:$C$36</c:f>
              <c:numCache>
                <c:formatCode>0.0%</c:formatCode>
                <c:ptCount val="14"/>
                <c:pt idx="0">
                  <c:v>-2.4058873143538384E-2</c:v>
                </c:pt>
                <c:pt idx="1">
                  <c:v>-3.1790164578547664E-2</c:v>
                </c:pt>
                <c:pt idx="2">
                  <c:v>-7.8299463009107173E-3</c:v>
                </c:pt>
                <c:pt idx="3">
                  <c:v>-0.10118043498657814</c:v>
                </c:pt>
                <c:pt idx="4">
                  <c:v>-4.8259021478816999E-2</c:v>
                </c:pt>
                <c:pt idx="5">
                  <c:v>-1.1634349659719101E-2</c:v>
                </c:pt>
                <c:pt idx="6">
                  <c:v>-2.0245711995016236E-2</c:v>
                </c:pt>
                <c:pt idx="7">
                  <c:v>-1.5061017209214711E-2</c:v>
                </c:pt>
                <c:pt idx="8">
                  <c:v>-3.5338117850991502E-3</c:v>
                </c:pt>
                <c:pt idx="9">
                  <c:v>-2.8453422438821319E-2</c:v>
                </c:pt>
                <c:pt idx="10">
                  <c:v>-4.0604345616847892E-2</c:v>
                </c:pt>
                <c:pt idx="11">
                  <c:v>2.4945259978361056E-2</c:v>
                </c:pt>
                <c:pt idx="12">
                  <c:v>3.0751542300673007E-2</c:v>
                </c:pt>
                <c:pt idx="13">
                  <c:v>1.4448178597210592E-2</c:v>
                </c:pt>
              </c:numCache>
            </c:numRef>
          </c:val>
          <c:smooth val="1"/>
          <c:extLst>
            <c:ext xmlns:c16="http://schemas.microsoft.com/office/drawing/2014/chart" uri="{C3380CC4-5D6E-409C-BE32-E72D297353CC}">
              <c16:uniqueId val="{00000000-9CFE-49C1-AA8B-E59CB8DC0E2E}"/>
            </c:ext>
          </c:extLst>
        </c:ser>
        <c:ser>
          <c:idx val="2"/>
          <c:order val="2"/>
          <c:tx>
            <c:strRef>
              <c:f>Sheet1!$D$1</c:f>
              <c:strCache>
                <c:ptCount val="1"/>
                <c:pt idx="0">
                  <c:v>Items in Basket</c:v>
                </c:pt>
              </c:strCache>
            </c:strRef>
          </c:tx>
          <c:spPr>
            <a:ln w="28575" cap="rnd">
              <a:solidFill>
                <a:schemeClr val="tx2"/>
              </a:solidFill>
              <a:round/>
            </a:ln>
            <a:effectLst/>
          </c:spPr>
          <c:marker>
            <c:symbol val="none"/>
          </c:marker>
          <c:dLbls>
            <c:dLbl>
              <c:idx val="13"/>
              <c:layout>
                <c:manualLayout>
                  <c:x val="-1.2302071944908429E-16"/>
                  <c:y val="3.25621451246092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FE-49C1-AA8B-E59CB8DC0E2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Sheet1!$A$2:$A$36</c:f>
              <c:strCache>
                <c:ptCount val="14"/>
                <c:pt idx="0">
                  <c:v>05-Nov-22</c:v>
                </c:pt>
                <c:pt idx="1">
                  <c:v>03-Dec-22</c:v>
                </c:pt>
                <c:pt idx="2">
                  <c:v>31-Dec-22</c:v>
                </c:pt>
                <c:pt idx="3">
                  <c:v>28-Jan-23</c:v>
                </c:pt>
                <c:pt idx="4">
                  <c:v> 25-Feb-23</c:v>
                </c:pt>
                <c:pt idx="5">
                  <c:v> 25-Mar-23</c:v>
                </c:pt>
                <c:pt idx="6">
                  <c:v> 22-Apr-23</c:v>
                </c:pt>
                <c:pt idx="7">
                  <c:v> 20-May-23</c:v>
                </c:pt>
                <c:pt idx="8">
                  <c:v> 17-Jun-23</c:v>
                </c:pt>
                <c:pt idx="9">
                  <c:v> 15-Jul-23</c:v>
                </c:pt>
                <c:pt idx="10">
                  <c:v> 12-Aug-23</c:v>
                </c:pt>
                <c:pt idx="11">
                  <c:v>09-Sep-23</c:v>
                </c:pt>
                <c:pt idx="12">
                  <c:v> 7-Oct-23</c:v>
                </c:pt>
                <c:pt idx="13">
                  <c:v> 04-Nov-23</c:v>
                </c:pt>
              </c:strCache>
            </c:strRef>
          </c:cat>
          <c:val>
            <c:numRef>
              <c:f>Sheet1!$D$2:$D$36</c:f>
              <c:numCache>
                <c:formatCode>0.0%</c:formatCode>
                <c:ptCount val="14"/>
                <c:pt idx="0">
                  <c:v>-6.9811320754717077E-2</c:v>
                </c:pt>
                <c:pt idx="1">
                  <c:v>-8.0547596306908664E-2</c:v>
                </c:pt>
                <c:pt idx="2">
                  <c:v>-6.5061808718282377E-2</c:v>
                </c:pt>
                <c:pt idx="3">
                  <c:v>-8.8845654993514822E-2</c:v>
                </c:pt>
                <c:pt idx="4">
                  <c:v>-7.8947368421052544E-2</c:v>
                </c:pt>
                <c:pt idx="5">
                  <c:v>-0.10377064506076661</c:v>
                </c:pt>
                <c:pt idx="6">
                  <c:v>-8.6970271979759595E-2</c:v>
                </c:pt>
                <c:pt idx="7">
                  <c:v>-5.6549520766773109E-2</c:v>
                </c:pt>
                <c:pt idx="8">
                  <c:v>-6.2479871175523338E-2</c:v>
                </c:pt>
                <c:pt idx="9">
                  <c:v>-4.6366326866162488E-2</c:v>
                </c:pt>
                <c:pt idx="10">
                  <c:v>-2.4024024024024038E-2</c:v>
                </c:pt>
                <c:pt idx="11">
                  <c:v>-5.2065838092039018E-2</c:v>
                </c:pt>
                <c:pt idx="12">
                  <c:v>-2.4275118004045804E-2</c:v>
                </c:pt>
                <c:pt idx="13">
                  <c:v>-4.1920216362406948E-2</c:v>
                </c:pt>
              </c:numCache>
            </c:numRef>
          </c:val>
          <c:smooth val="1"/>
          <c:extLst>
            <c:ext xmlns:c16="http://schemas.microsoft.com/office/drawing/2014/chart" uri="{C3380CC4-5D6E-409C-BE32-E72D297353CC}">
              <c16:uniqueId val="{00000001-9CFE-49C1-AA8B-E59CB8DC0E2E}"/>
            </c:ext>
          </c:extLst>
        </c:ser>
        <c:dLbls>
          <c:showLegendKey val="0"/>
          <c:showVal val="0"/>
          <c:showCatName val="0"/>
          <c:showSerName val="0"/>
          <c:showPercent val="0"/>
          <c:showBubbleSize val="0"/>
        </c:dLbls>
        <c:smooth val="0"/>
        <c:axId val="564061792"/>
        <c:axId val="520588296"/>
      </c:lineChart>
      <c:catAx>
        <c:axId val="564061792"/>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20588296"/>
        <c:crosses val="autoZero"/>
        <c:auto val="1"/>
        <c:lblAlgn val="ctr"/>
        <c:lblOffset val="100"/>
        <c:noMultiLvlLbl val="1"/>
      </c:catAx>
      <c:valAx>
        <c:axId val="520588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64061792"/>
        <c:crosses val="autoZero"/>
        <c:crossBetween val="between"/>
        <c:majorUnit val="5.000000000000001E-2"/>
      </c:valAx>
      <c:spPr>
        <a:noFill/>
        <a:ln>
          <a:noFill/>
        </a:ln>
        <a:effectLst/>
      </c:spPr>
    </c:plotArea>
    <c:legend>
      <c:legendPos val="b"/>
      <c:layout>
        <c:manualLayout>
          <c:xMode val="edge"/>
          <c:yMode val="edge"/>
          <c:x val="0.51264924305058102"/>
          <c:y val="0.73051705438789871"/>
          <c:w val="0.43023739794699206"/>
          <c:h val="6.173503530129670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21604500170861E-2"/>
          <c:y val="0.25920245812345621"/>
          <c:w val="0.96327840622339078"/>
          <c:h val="0.44445449306990786"/>
        </c:manualLayout>
      </c:layout>
      <c:barChart>
        <c:barDir val="col"/>
        <c:grouping val="clustered"/>
        <c:varyColors val="0"/>
        <c:ser>
          <c:idx val="0"/>
          <c:order val="0"/>
          <c:tx>
            <c:strRef>
              <c:f>Sheet1!$B$1</c:f>
              <c:strCache>
                <c:ptCount val="1"/>
                <c:pt idx="0">
                  <c:v>Supermarkets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Sheet1!$A$3:$A$69</c:f>
              <c:strCache>
                <c:ptCount val="4"/>
                <c:pt idx="0">
                  <c:v>14-Oct-23</c:v>
                </c:pt>
                <c:pt idx="1">
                  <c:v>21-Oct-23</c:v>
                </c:pt>
                <c:pt idx="2">
                  <c:v>28-Oct-23</c:v>
                </c:pt>
                <c:pt idx="3">
                  <c:v> 04-Nov-23</c:v>
                </c:pt>
              </c:strCache>
            </c:strRef>
          </c:cat>
          <c:val>
            <c:numRef>
              <c:f>Sheet1!$B$3:$B$69</c:f>
              <c:numCache>
                <c:formatCode>0.0%</c:formatCode>
                <c:ptCount val="4"/>
                <c:pt idx="0">
                  <c:v>6.3513030574559926E-2</c:v>
                </c:pt>
                <c:pt idx="1">
                  <c:v>6.9493857738564202E-2</c:v>
                </c:pt>
                <c:pt idx="2">
                  <c:v>6.2042612994955171E-2</c:v>
                </c:pt>
                <c:pt idx="3">
                  <c:v>7.0755624817063767E-2</c:v>
                </c:pt>
              </c:numCache>
            </c:numRef>
          </c:val>
          <c:extLst>
            <c:ext xmlns:c16="http://schemas.microsoft.com/office/drawing/2014/chart" uri="{C3380CC4-5D6E-409C-BE32-E72D297353CC}">
              <c16:uniqueId val="{00000000-131A-4066-9269-8FAD8D1E88FA}"/>
            </c:ext>
          </c:extLst>
        </c:ser>
        <c:ser>
          <c:idx val="1"/>
          <c:order val="1"/>
          <c:tx>
            <c:strRef>
              <c:f>Sheet1!$C$1</c:f>
              <c:strCache>
                <c:ptCount val="1"/>
                <c:pt idx="0">
                  <c:v>Convenience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Sheet1!$A$3:$A$69</c:f>
              <c:strCache>
                <c:ptCount val="4"/>
                <c:pt idx="0">
                  <c:v>14-Oct-23</c:v>
                </c:pt>
                <c:pt idx="1">
                  <c:v>21-Oct-23</c:v>
                </c:pt>
                <c:pt idx="2">
                  <c:v>28-Oct-23</c:v>
                </c:pt>
                <c:pt idx="3">
                  <c:v> 04-Nov-23</c:v>
                </c:pt>
              </c:strCache>
            </c:strRef>
          </c:cat>
          <c:val>
            <c:numRef>
              <c:f>Sheet1!$C$3:$C$69</c:f>
              <c:numCache>
                <c:formatCode>0.0%</c:formatCode>
                <c:ptCount val="4"/>
                <c:pt idx="0">
                  <c:v>9.2975350732067197E-2</c:v>
                </c:pt>
                <c:pt idx="1">
                  <c:v>7.0236461514602944E-2</c:v>
                </c:pt>
                <c:pt idx="2">
                  <c:v>6.8349917835546226E-2</c:v>
                </c:pt>
                <c:pt idx="3">
                  <c:v>7.8670969673696245E-2</c:v>
                </c:pt>
              </c:numCache>
            </c:numRef>
          </c:val>
          <c:extLst>
            <c:ext xmlns:c16="http://schemas.microsoft.com/office/drawing/2014/chart" uri="{C3380CC4-5D6E-409C-BE32-E72D297353CC}">
              <c16:uniqueId val="{00000001-823A-429A-9079-83CE45BF265F}"/>
            </c:ext>
          </c:extLst>
        </c:ser>
        <c:dLbls>
          <c:showLegendKey val="0"/>
          <c:showVal val="1"/>
          <c:showCatName val="0"/>
          <c:showSerName val="0"/>
          <c:showPercent val="0"/>
          <c:showBubbleSize val="0"/>
        </c:dLbls>
        <c:gapWidth val="219"/>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5056"/>
        <c:crosses val="autoZero"/>
        <c:auto val="1"/>
        <c:lblAlgn val="ctr"/>
        <c:lblOffset val="300"/>
        <c:noMultiLvlLbl val="0"/>
      </c:catAx>
      <c:valAx>
        <c:axId val="218605056"/>
        <c:scaling>
          <c:orientation val="minMax"/>
          <c:max val="0.25"/>
        </c:scaling>
        <c:delete val="1"/>
        <c:axPos val="l"/>
        <c:numFmt formatCode="0%" sourceLinked="0"/>
        <c:majorTickMark val="out"/>
        <c:minorTickMark val="none"/>
        <c:tickLblPos val="nextTo"/>
        <c:crossAx val="218603520"/>
        <c:crosses val="autoZero"/>
        <c:crossBetween val="between"/>
        <c:minorUnit val="1.0000000000000002E-2"/>
      </c:valAx>
      <c:spPr>
        <a:noFill/>
        <a:ln>
          <a:noFill/>
        </a:ln>
        <a:effectLst/>
      </c:spPr>
    </c:plotArea>
    <c:legend>
      <c:legendPos val="b"/>
      <c:layout>
        <c:manualLayout>
          <c:xMode val="edge"/>
          <c:yMode val="edge"/>
          <c:x val="0.32299359180933029"/>
          <c:y val="0.89290652702701367"/>
          <c:w val="0.35825593103030057"/>
          <c:h val="0.1070934729729863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88429239017547E-4"/>
          <c:y val="0"/>
          <c:w val="0.97571606631748131"/>
          <c:h val="0.55226709397276286"/>
        </c:manualLayout>
      </c:layout>
      <c:barChart>
        <c:barDir val="col"/>
        <c:grouping val="clustered"/>
        <c:varyColors val="0"/>
        <c:ser>
          <c:idx val="0"/>
          <c:order val="0"/>
          <c:tx>
            <c:strRef>
              <c:f>Sheet1!$B$1</c:f>
              <c:strCache>
                <c:ptCount val="1"/>
                <c:pt idx="0">
                  <c:v>Growth v last year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Sheet1!$B$2:$B$4</c:f>
              <c:numCache>
                <c:formatCode>0.0%</c:formatCode>
                <c:ptCount val="3"/>
                <c:pt idx="0">
                  <c:v>6.905076633437468E-2</c:v>
                </c:pt>
                <c:pt idx="1">
                  <c:v>6.6475665405064444E-2</c:v>
                </c:pt>
                <c:pt idx="2">
                  <c:v>7.7560850132238679E-2</c:v>
                </c:pt>
              </c:numCache>
            </c:numRef>
          </c:val>
          <c:extLst>
            <c:ext xmlns:c16="http://schemas.microsoft.com/office/drawing/2014/chart" uri="{C3380CC4-5D6E-409C-BE32-E72D297353CC}">
              <c16:uniqueId val="{00000000-83BD-4B5A-925C-526FB38B6B69}"/>
            </c:ext>
          </c:extLst>
        </c:ser>
        <c:ser>
          <c:idx val="1"/>
          <c:order val="1"/>
          <c:tx>
            <c:strRef>
              <c:f>Sheet1!$C$1</c:f>
              <c:strCache>
                <c:ptCount val="1"/>
                <c:pt idx="0">
                  <c:v>Growth v Last Month</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Sheet1!$C$2:$C$4</c:f>
              <c:numCache>
                <c:formatCode>0.0%</c:formatCode>
                <c:ptCount val="3"/>
                <c:pt idx="0">
                  <c:v>1.6690212172750796E-2</c:v>
                </c:pt>
                <c:pt idx="1">
                  <c:v>2.55041762119399E-2</c:v>
                </c:pt>
                <c:pt idx="2">
                  <c:v>-1.1108906864262691E-2</c:v>
                </c:pt>
              </c:numCache>
            </c:numRef>
          </c:val>
          <c:extLst>
            <c:ext xmlns:c16="http://schemas.microsoft.com/office/drawing/2014/chart" uri="{C3380CC4-5D6E-409C-BE32-E72D297353CC}">
              <c16:uniqueId val="{00000001-83BD-4B5A-925C-526FB38B6B69}"/>
            </c:ext>
          </c:extLst>
        </c:ser>
        <c:dLbls>
          <c:showLegendKey val="0"/>
          <c:showVal val="1"/>
          <c:showCatName val="0"/>
          <c:showSerName val="0"/>
          <c:showPercent val="0"/>
          <c:showBubbleSize val="0"/>
        </c:dLbls>
        <c:gapWidth val="219"/>
        <c:overlap val="-27"/>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5056"/>
        <c:crosses val="autoZero"/>
        <c:auto val="1"/>
        <c:lblAlgn val="ctr"/>
        <c:lblOffset val="300"/>
        <c:noMultiLvlLbl val="0"/>
      </c:catAx>
      <c:valAx>
        <c:axId val="218605056"/>
        <c:scaling>
          <c:orientation val="minMax"/>
          <c:max val="0.2"/>
          <c:min val="-5.000000000000001E-2"/>
        </c:scaling>
        <c:delete val="1"/>
        <c:axPos val="l"/>
        <c:numFmt formatCode="0%" sourceLinked="0"/>
        <c:majorTickMark val="out"/>
        <c:minorTickMark val="none"/>
        <c:tickLblPos val="nextTo"/>
        <c:crossAx val="21860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01328740157486E-2"/>
          <c:y val="0.21995122365848715"/>
          <c:w val="0.91497367125984252"/>
          <c:h val="0.57810138417580403"/>
        </c:manualLayout>
      </c:layout>
      <c:barChart>
        <c:barDir val="col"/>
        <c:grouping val="clustered"/>
        <c:varyColors val="0"/>
        <c:ser>
          <c:idx val="0"/>
          <c:order val="0"/>
          <c:tx>
            <c:strRef>
              <c:f>Sheet1!$B$1</c:f>
              <c:strCache>
                <c:ptCount val="1"/>
                <c:pt idx="0">
                  <c:v>Discounters</c:v>
                </c:pt>
              </c:strCache>
            </c:strRef>
          </c:tx>
          <c:spPr>
            <a:solidFill>
              <a:srgbClr val="675895"/>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CE-4C44-9F3A-68E51DCEB605}"/>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99-4A6F-A276-DF804707D17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Sheet1!$A$2:$A$65</c:f>
              <c:strCache>
                <c:ptCount val="14"/>
                <c:pt idx="0">
                  <c:v>05-Nov-22</c:v>
                </c:pt>
                <c:pt idx="1">
                  <c:v>03-Dec-22</c:v>
                </c:pt>
                <c:pt idx="2">
                  <c:v>31-Dec-22</c:v>
                </c:pt>
                <c:pt idx="3">
                  <c:v>28-Jan-23</c:v>
                </c:pt>
                <c:pt idx="4">
                  <c:v> 25-Feb-23</c:v>
                </c:pt>
                <c:pt idx="5">
                  <c:v> 25-Mar-23</c:v>
                </c:pt>
                <c:pt idx="6">
                  <c:v> 22-Apr-23</c:v>
                </c:pt>
                <c:pt idx="7">
                  <c:v>20-May-22</c:v>
                </c:pt>
                <c:pt idx="8">
                  <c:v>17-Jun-23</c:v>
                </c:pt>
                <c:pt idx="9">
                  <c:v>15-Jul-23</c:v>
                </c:pt>
                <c:pt idx="10">
                  <c:v> 12-Aug-23</c:v>
                </c:pt>
                <c:pt idx="11">
                  <c:v>09-Sep-23</c:v>
                </c:pt>
                <c:pt idx="12">
                  <c:v>07-Oct-23</c:v>
                </c:pt>
                <c:pt idx="13">
                  <c:v> 04-Nov-23</c:v>
                </c:pt>
              </c:strCache>
            </c:strRef>
          </c:cat>
          <c:val>
            <c:numRef>
              <c:f>Sheet1!$B$2:$B$65</c:f>
              <c:numCache>
                <c:formatCode>0.0%</c:formatCode>
                <c:ptCount val="14"/>
                <c:pt idx="0">
                  <c:v>0.19184932380381542</c:v>
                </c:pt>
                <c:pt idx="1">
                  <c:v>0.19320436384127398</c:v>
                </c:pt>
                <c:pt idx="2">
                  <c:v>0.18971894367290115</c:v>
                </c:pt>
                <c:pt idx="3">
                  <c:v>0.19743475453676398</c:v>
                </c:pt>
                <c:pt idx="4">
                  <c:v>0.20669301594981099</c:v>
                </c:pt>
                <c:pt idx="5">
                  <c:v>0.2217800808671658</c:v>
                </c:pt>
                <c:pt idx="6">
                  <c:v>0.21597774284728838</c:v>
                </c:pt>
                <c:pt idx="7">
                  <c:v>0.21202589113484077</c:v>
                </c:pt>
                <c:pt idx="8">
                  <c:v>0.20691157752502898</c:v>
                </c:pt>
                <c:pt idx="9">
                  <c:v>0.20671810433982934</c:v>
                </c:pt>
                <c:pt idx="10">
                  <c:v>0.20225566346714352</c:v>
                </c:pt>
                <c:pt idx="11">
                  <c:v>0.20118803146098946</c:v>
                </c:pt>
                <c:pt idx="12">
                  <c:v>0.20485639804994216</c:v>
                </c:pt>
                <c:pt idx="13">
                  <c:v>0.20850745588858599</c:v>
                </c:pt>
              </c:numCache>
            </c:numRef>
          </c:val>
          <c:extLst>
            <c:ext xmlns:c16="http://schemas.microsoft.com/office/drawing/2014/chart" uri="{C3380CC4-5D6E-409C-BE32-E72D297353CC}">
              <c16:uniqueId val="{00000000-C899-4A6F-A276-DF804707D178}"/>
            </c:ext>
          </c:extLst>
        </c:ser>
        <c:dLbls>
          <c:showLegendKey val="0"/>
          <c:showVal val="0"/>
          <c:showCatName val="0"/>
          <c:showSerName val="0"/>
          <c:showPercent val="0"/>
          <c:showBubbleSize val="0"/>
        </c:dLbls>
        <c:gapWidth val="50"/>
        <c:overlap val="2"/>
        <c:axId val="564061792"/>
        <c:axId val="520588296"/>
      </c:barChart>
      <c:lineChart>
        <c:grouping val="standard"/>
        <c:varyColors val="0"/>
        <c:ser>
          <c:idx val="1"/>
          <c:order val="1"/>
          <c:tx>
            <c:strRef>
              <c:f>Sheet1!$C$1</c:f>
              <c:strCache>
                <c:ptCount val="1"/>
                <c:pt idx="0">
                  <c:v>Big 4 Supermarkets</c:v>
                </c:pt>
              </c:strCache>
            </c:strRef>
          </c:tx>
          <c:spPr>
            <a:ln w="28575" cap="rnd">
              <a:solidFill>
                <a:schemeClr val="accent2"/>
              </a:solidFill>
              <a:round/>
            </a:ln>
            <a:effectLst/>
          </c:spPr>
          <c:marker>
            <c:symbol val="none"/>
          </c:marker>
          <c:cat>
            <c:strRef>
              <c:f>Sheet1!$A$2:$A$65</c:f>
              <c:strCache>
                <c:ptCount val="14"/>
                <c:pt idx="0">
                  <c:v>05-Nov-22</c:v>
                </c:pt>
                <c:pt idx="1">
                  <c:v>03-Dec-22</c:v>
                </c:pt>
                <c:pt idx="2">
                  <c:v>31-Dec-22</c:v>
                </c:pt>
                <c:pt idx="3">
                  <c:v>28-Jan-23</c:v>
                </c:pt>
                <c:pt idx="4">
                  <c:v> 25-Feb-23</c:v>
                </c:pt>
                <c:pt idx="5">
                  <c:v> 25-Mar-23</c:v>
                </c:pt>
                <c:pt idx="6">
                  <c:v> 22-Apr-23</c:v>
                </c:pt>
                <c:pt idx="7">
                  <c:v>20-May-22</c:v>
                </c:pt>
                <c:pt idx="8">
                  <c:v>17-Jun-23</c:v>
                </c:pt>
                <c:pt idx="9">
                  <c:v>15-Jul-23</c:v>
                </c:pt>
                <c:pt idx="10">
                  <c:v> 12-Aug-23</c:v>
                </c:pt>
                <c:pt idx="11">
                  <c:v>09-Sep-23</c:v>
                </c:pt>
                <c:pt idx="12">
                  <c:v>07-Oct-23</c:v>
                </c:pt>
                <c:pt idx="13">
                  <c:v> 04-Nov-23</c:v>
                </c:pt>
              </c:strCache>
            </c:strRef>
          </c:cat>
          <c:val>
            <c:numRef>
              <c:f>Sheet1!$C$2:$C$65</c:f>
              <c:numCache>
                <c:formatCode>0.0%</c:formatCode>
                <c:ptCount val="14"/>
                <c:pt idx="0">
                  <c:v>0.61866311081168168</c:v>
                </c:pt>
                <c:pt idx="1">
                  <c:v>0.62023245361172252</c:v>
                </c:pt>
                <c:pt idx="2">
                  <c:v>0.62425572555862141</c:v>
                </c:pt>
                <c:pt idx="3">
                  <c:v>0.61866598518815619</c:v>
                </c:pt>
                <c:pt idx="4">
                  <c:v>0.61006773038938078</c:v>
                </c:pt>
                <c:pt idx="5">
                  <c:v>0.5972410296085281</c:v>
                </c:pt>
                <c:pt idx="6">
                  <c:v>0.60193035783874993</c:v>
                </c:pt>
                <c:pt idx="7">
                  <c:v>0.6038892513869647</c:v>
                </c:pt>
                <c:pt idx="8">
                  <c:v>0.60652413093241286</c:v>
                </c:pt>
                <c:pt idx="9">
                  <c:v>0.60481834357191333</c:v>
                </c:pt>
                <c:pt idx="10">
                  <c:v>0.60918129065000803</c:v>
                </c:pt>
                <c:pt idx="11">
                  <c:v>0.61036050317097668</c:v>
                </c:pt>
                <c:pt idx="12">
                  <c:v>0.6086727019924657</c:v>
                </c:pt>
                <c:pt idx="13">
                  <c:v>0.60657915702718046</c:v>
                </c:pt>
              </c:numCache>
            </c:numRef>
          </c:val>
          <c:smooth val="1"/>
          <c:extLst>
            <c:ext xmlns:c16="http://schemas.microsoft.com/office/drawing/2014/chart" uri="{C3380CC4-5D6E-409C-BE32-E72D297353CC}">
              <c16:uniqueId val="{00000001-C899-4A6F-A276-DF804707D178}"/>
            </c:ext>
          </c:extLst>
        </c:ser>
        <c:dLbls>
          <c:showLegendKey val="0"/>
          <c:showVal val="0"/>
          <c:showCatName val="0"/>
          <c:showSerName val="0"/>
          <c:showPercent val="0"/>
          <c:showBubbleSize val="0"/>
        </c:dLbls>
        <c:marker val="1"/>
        <c:smooth val="0"/>
        <c:axId val="631106456"/>
        <c:axId val="631105736"/>
      </c:lineChart>
      <c:catAx>
        <c:axId val="564061792"/>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20588296"/>
        <c:crosses val="autoZero"/>
        <c:auto val="1"/>
        <c:lblAlgn val="ctr"/>
        <c:lblOffset val="100"/>
        <c:noMultiLvlLbl val="0"/>
      </c:catAx>
      <c:valAx>
        <c:axId val="520588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64061792"/>
        <c:crosses val="autoZero"/>
        <c:crossBetween val="between"/>
        <c:majorUnit val="2.0000000000000004E-2"/>
      </c:valAx>
      <c:valAx>
        <c:axId val="63110573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31106456"/>
        <c:crosses val="max"/>
        <c:crossBetween val="between"/>
        <c:majorUnit val="1.0000000000000002E-2"/>
      </c:valAx>
      <c:catAx>
        <c:axId val="631106456"/>
        <c:scaling>
          <c:orientation val="minMax"/>
        </c:scaling>
        <c:delete val="1"/>
        <c:axPos val="b"/>
        <c:numFmt formatCode="General" sourceLinked="1"/>
        <c:majorTickMark val="out"/>
        <c:minorTickMark val="none"/>
        <c:tickLblPos val="nextTo"/>
        <c:crossAx val="631105736"/>
        <c:crosses val="autoZero"/>
        <c:auto val="1"/>
        <c:lblAlgn val="ctr"/>
        <c:lblOffset val="100"/>
        <c:noMultiLvlLbl val="0"/>
      </c:catAx>
      <c:spPr>
        <a:noFill/>
        <a:ln>
          <a:noFill/>
        </a:ln>
        <a:effectLst/>
      </c:spPr>
    </c:plotArea>
    <c:legend>
      <c:legendPos val="t"/>
      <c:layout>
        <c:manualLayout>
          <c:xMode val="edge"/>
          <c:yMode val="edge"/>
          <c:x val="0.12227722700345674"/>
          <c:y val="0.11577651599861091"/>
          <c:w val="0.37966869353789001"/>
          <c:h val="6.173503530129670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509553242274763E-2"/>
          <c:y val="3.3082226675925051E-2"/>
          <c:w val="0.97294397998183768"/>
          <c:h val="0.76718058225209262"/>
        </c:manualLayout>
      </c:layout>
      <c:lineChart>
        <c:grouping val="standard"/>
        <c:varyColors val="0"/>
        <c:ser>
          <c:idx val="0"/>
          <c:order val="0"/>
          <c:tx>
            <c:strRef>
              <c:f>Sheet1!$B$1</c:f>
              <c:strCache>
                <c:ptCount val="1"/>
                <c:pt idx="0">
                  <c:v>Value Sales</c:v>
                </c:pt>
              </c:strCache>
            </c:strRef>
          </c:tx>
          <c:spPr>
            <a:ln w="28575" cap="rnd">
              <a:solidFill>
                <a:schemeClr val="tx2">
                  <a:lumMod val="50000"/>
                  <a:lumOff val="50000"/>
                </a:schemeClr>
              </a:solid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Sheet1!$A$2:$A$398</c:f>
              <c:numCache>
                <c:formatCode>d\-mmm\-yy</c:formatCode>
                <c:ptCount val="12"/>
                <c:pt idx="0">
                  <c:v>45157</c:v>
                </c:pt>
                <c:pt idx="1">
                  <c:v>45164</c:v>
                </c:pt>
                <c:pt idx="2">
                  <c:v>45171</c:v>
                </c:pt>
                <c:pt idx="3">
                  <c:v>45178</c:v>
                </c:pt>
                <c:pt idx="4">
                  <c:v>45185</c:v>
                </c:pt>
                <c:pt idx="5">
                  <c:v>45192</c:v>
                </c:pt>
                <c:pt idx="6">
                  <c:v>45199</c:v>
                </c:pt>
                <c:pt idx="7">
                  <c:v>45206</c:v>
                </c:pt>
                <c:pt idx="8">
                  <c:v>45213</c:v>
                </c:pt>
                <c:pt idx="9">
                  <c:v>45220</c:v>
                </c:pt>
                <c:pt idx="10">
                  <c:v>45227</c:v>
                </c:pt>
                <c:pt idx="11">
                  <c:v>45234</c:v>
                </c:pt>
              </c:numCache>
            </c:numRef>
          </c:cat>
          <c:val>
            <c:numRef>
              <c:f>Sheet1!$B$2:$B$398</c:f>
              <c:numCache>
                <c:formatCode>0.0%</c:formatCode>
                <c:ptCount val="12"/>
                <c:pt idx="0">
                  <c:v>6.8192129415498126E-2</c:v>
                </c:pt>
                <c:pt idx="1">
                  <c:v>7.1852814201037729E-2</c:v>
                </c:pt>
                <c:pt idx="2">
                  <c:v>6.988608899042803E-2</c:v>
                </c:pt>
                <c:pt idx="3">
                  <c:v>0.10263100732287023</c:v>
                </c:pt>
                <c:pt idx="4">
                  <c:v>4.9896829256210307E-2</c:v>
                </c:pt>
                <c:pt idx="5">
                  <c:v>8.4956349773478435E-2</c:v>
                </c:pt>
                <c:pt idx="6">
                  <c:v>4.9807324324014468E-2</c:v>
                </c:pt>
                <c:pt idx="7">
                  <c:v>5.660618393339667E-2</c:v>
                </c:pt>
                <c:pt idx="8">
                  <c:v>4.8990092418301989E-2</c:v>
                </c:pt>
                <c:pt idx="9">
                  <c:v>6.2815169689802941E-2</c:v>
                </c:pt>
                <c:pt idx="10">
                  <c:v>5.4809528931933693E-2</c:v>
                </c:pt>
                <c:pt idx="11">
                  <c:v>5.9534643042806534E-2</c:v>
                </c:pt>
              </c:numCache>
            </c:numRef>
          </c:val>
          <c:smooth val="1"/>
          <c:extLst>
            <c:ext xmlns:c16="http://schemas.microsoft.com/office/drawing/2014/chart" uri="{C3380CC4-5D6E-409C-BE32-E72D297353CC}">
              <c16:uniqueId val="{00000003-80AA-45AD-A737-1914077A2C62}"/>
            </c:ext>
          </c:extLst>
        </c:ser>
        <c:ser>
          <c:idx val="1"/>
          <c:order val="1"/>
          <c:tx>
            <c:strRef>
              <c:f>Sheet1!$C$1</c:f>
              <c:strCache>
                <c:ptCount val="1"/>
                <c:pt idx="0">
                  <c:v>Unit Sales</c:v>
                </c:pt>
              </c:strCache>
            </c:strRef>
          </c:tx>
          <c:spPr>
            <a:ln w="28575" cap="rnd">
              <a:solidFill>
                <a:schemeClr val="accent2"/>
              </a:solid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Sheet1!$A$2:$A$398</c:f>
              <c:numCache>
                <c:formatCode>d\-mmm\-yy</c:formatCode>
                <c:ptCount val="12"/>
                <c:pt idx="0">
                  <c:v>45157</c:v>
                </c:pt>
                <c:pt idx="1">
                  <c:v>45164</c:v>
                </c:pt>
                <c:pt idx="2">
                  <c:v>45171</c:v>
                </c:pt>
                <c:pt idx="3">
                  <c:v>45178</c:v>
                </c:pt>
                <c:pt idx="4">
                  <c:v>45185</c:v>
                </c:pt>
                <c:pt idx="5">
                  <c:v>45192</c:v>
                </c:pt>
                <c:pt idx="6">
                  <c:v>45199</c:v>
                </c:pt>
                <c:pt idx="7">
                  <c:v>45206</c:v>
                </c:pt>
                <c:pt idx="8">
                  <c:v>45213</c:v>
                </c:pt>
                <c:pt idx="9">
                  <c:v>45220</c:v>
                </c:pt>
                <c:pt idx="10">
                  <c:v>45227</c:v>
                </c:pt>
                <c:pt idx="11">
                  <c:v>45234</c:v>
                </c:pt>
              </c:numCache>
            </c:numRef>
          </c:cat>
          <c:val>
            <c:numRef>
              <c:f>Sheet1!$C$2:$C$398</c:f>
              <c:numCache>
                <c:formatCode>0.0%</c:formatCode>
                <c:ptCount val="12"/>
                <c:pt idx="0">
                  <c:v>-1.8869558339082215E-2</c:v>
                </c:pt>
                <c:pt idx="1">
                  <c:v>-1.5136124455650157E-2</c:v>
                </c:pt>
                <c:pt idx="2">
                  <c:v>-1.4204704976046978E-2</c:v>
                </c:pt>
                <c:pt idx="3">
                  <c:v>2.1122248304389135E-2</c:v>
                </c:pt>
                <c:pt idx="4">
                  <c:v>-1.9534331541864458E-2</c:v>
                </c:pt>
                <c:pt idx="5">
                  <c:v>1.7308758566779936E-2</c:v>
                </c:pt>
                <c:pt idx="6">
                  <c:v>-1.1446766374012096E-2</c:v>
                </c:pt>
                <c:pt idx="7">
                  <c:v>-3.1411538847480047E-3</c:v>
                </c:pt>
                <c:pt idx="8">
                  <c:v>-5.7476959996594079E-3</c:v>
                </c:pt>
                <c:pt idx="9">
                  <c:v>3.3030634515807122E-4</c:v>
                </c:pt>
                <c:pt idx="10">
                  <c:v>-4.0382541163160868E-3</c:v>
                </c:pt>
                <c:pt idx="11">
                  <c:v>2.9751824143962047E-3</c:v>
                </c:pt>
              </c:numCache>
            </c:numRef>
          </c:val>
          <c:smooth val="1"/>
          <c:extLst>
            <c:ext xmlns:c16="http://schemas.microsoft.com/office/drawing/2014/chart" uri="{C3380CC4-5D6E-409C-BE32-E72D297353CC}">
              <c16:uniqueId val="{00000005-80AA-45AD-A737-1914077A2C62}"/>
            </c:ext>
          </c:extLst>
        </c:ser>
        <c:dLbls>
          <c:showLegendKey val="0"/>
          <c:showVal val="1"/>
          <c:showCatName val="0"/>
          <c:showSerName val="0"/>
          <c:showPercent val="0"/>
          <c:showBubbleSize val="0"/>
        </c:dLbls>
        <c:smooth val="0"/>
        <c:axId val="45898368"/>
        <c:axId val="45912448"/>
      </c:lineChart>
      <c:dateAx>
        <c:axId val="45898368"/>
        <c:scaling>
          <c:orientation val="minMax"/>
        </c:scaling>
        <c:delete val="0"/>
        <c:axPos val="b"/>
        <c:numFmt formatCode="d\-mmm\-yy"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5912448"/>
        <c:crosses val="autoZero"/>
        <c:auto val="1"/>
        <c:lblOffset val="100"/>
        <c:baseTimeUnit val="days"/>
      </c:dateAx>
      <c:valAx>
        <c:axId val="45912448"/>
        <c:scaling>
          <c:orientation val="minMax"/>
          <c:min val="-0.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5898368"/>
        <c:crossesAt val="45073"/>
        <c:crossBetween val="midCat"/>
      </c:valAx>
      <c:spPr>
        <a:noFill/>
        <a:ln>
          <a:noFill/>
        </a:ln>
        <a:effectLst/>
      </c:spPr>
    </c:plotArea>
    <c:legend>
      <c:legendPos val="b"/>
      <c:layout>
        <c:manualLayout>
          <c:xMode val="edge"/>
          <c:yMode val="edge"/>
          <c:x val="0.38798461458765021"/>
          <c:y val="0.93253563149536234"/>
          <c:w val="0.19332893010084265"/>
          <c:h val="5.217549793564131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590836666456"/>
          <c:y val="3.0954431643463846E-2"/>
          <c:w val="0.89644097047597826"/>
          <c:h val="0.75556216180398372"/>
        </c:manualLayout>
      </c:layout>
      <c:barChart>
        <c:barDir val="col"/>
        <c:grouping val="clustered"/>
        <c:varyColors val="0"/>
        <c:ser>
          <c:idx val="0"/>
          <c:order val="0"/>
          <c:tx>
            <c:strRef>
              <c:f>Sheet1!$B$1</c:f>
              <c:strCache>
                <c:ptCount val="1"/>
                <c:pt idx="0">
                  <c:v>New Shoppers</c:v>
                </c:pt>
              </c:strCache>
            </c:strRef>
          </c:tx>
          <c:spPr>
            <a:solidFill>
              <a:schemeClr val="bg2"/>
            </a:solidFill>
            <a:ln>
              <a:noFill/>
            </a:ln>
            <a:effectLst/>
          </c:spPr>
          <c:invertIfNegative val="0"/>
          <c:dLbls>
            <c:delete val="1"/>
          </c:dLbls>
          <c:cat>
            <c:strRef>
              <c:f>Sheet1!$A$2:$A$12</c:f>
              <c:strCache>
                <c:ptCount val="11"/>
                <c:pt idx="0">
                  <c:v>Lidl</c:v>
                </c:pt>
                <c:pt idx="1">
                  <c:v>Iceland</c:v>
                </c:pt>
                <c:pt idx="2">
                  <c:v>M&amp;S</c:v>
                </c:pt>
                <c:pt idx="3">
                  <c:v>Morrisons</c:v>
                </c:pt>
                <c:pt idx="4">
                  <c:v>ASDA</c:v>
                </c:pt>
                <c:pt idx="5">
                  <c:v>Sainsburys</c:v>
                </c:pt>
                <c:pt idx="6">
                  <c:v>Waitrose</c:v>
                </c:pt>
                <c:pt idx="7">
                  <c:v>Tesco</c:v>
                </c:pt>
                <c:pt idx="8">
                  <c:v>Coop</c:v>
                </c:pt>
                <c:pt idx="9">
                  <c:v>Ocado</c:v>
                </c:pt>
                <c:pt idx="10">
                  <c:v>Aldi </c:v>
                </c:pt>
              </c:strCache>
            </c:strRef>
          </c:cat>
          <c:val>
            <c:numRef>
              <c:f>Sheet1!$B$2:$B$12</c:f>
              <c:numCache>
                <c:formatCode>0.0%</c:formatCode>
                <c:ptCount val="11"/>
                <c:pt idx="0">
                  <c:v>2.6753953790388252E-2</c:v>
                </c:pt>
                <c:pt idx="1">
                  <c:v>3.5380968692337422E-2</c:v>
                </c:pt>
                <c:pt idx="2">
                  <c:v>7.6784680667273397E-2</c:v>
                </c:pt>
                <c:pt idx="3">
                  <c:v>2.6034903023486766E-2</c:v>
                </c:pt>
                <c:pt idx="4">
                  <c:v>1.7525893852066821E-2</c:v>
                </c:pt>
                <c:pt idx="5">
                  <c:v>1.070230630603386E-2</c:v>
                </c:pt>
                <c:pt idx="6">
                  <c:v>1.6509984520682197E-2</c:v>
                </c:pt>
                <c:pt idx="7">
                  <c:v>5.3654019408408971E-3</c:v>
                </c:pt>
                <c:pt idx="8">
                  <c:v>2.1192776532891866E-2</c:v>
                </c:pt>
                <c:pt idx="9">
                  <c:v>1.5413223654211716E-2</c:v>
                </c:pt>
                <c:pt idx="10">
                  <c:v>2.2321388894690486E-3</c:v>
                </c:pt>
              </c:numCache>
            </c:numRef>
          </c:val>
          <c:extLst>
            <c:ext xmlns:c16="http://schemas.microsoft.com/office/drawing/2014/chart" uri="{C3380CC4-5D6E-409C-BE32-E72D297353CC}">
              <c16:uniqueId val="{00000000-0FB2-4775-84E6-835214C9350B}"/>
            </c:ext>
          </c:extLst>
        </c:ser>
        <c:ser>
          <c:idx val="1"/>
          <c:order val="1"/>
          <c:tx>
            <c:strRef>
              <c:f>Sheet1!$C$1</c:f>
              <c:strCache>
                <c:ptCount val="1"/>
                <c:pt idx="0">
                  <c:v>Visits</c:v>
                </c:pt>
              </c:strCache>
            </c:strRef>
          </c:tx>
          <c:spPr>
            <a:solidFill>
              <a:schemeClr val="accent1"/>
            </a:solidFill>
            <a:ln>
              <a:noFill/>
            </a:ln>
            <a:effectLst/>
          </c:spPr>
          <c:invertIfNegative val="0"/>
          <c:dLbls>
            <c:delete val="1"/>
          </c:dLbls>
          <c:cat>
            <c:strRef>
              <c:f>Sheet1!$A$2:$A$12</c:f>
              <c:strCache>
                <c:ptCount val="11"/>
                <c:pt idx="0">
                  <c:v>Lidl</c:v>
                </c:pt>
                <c:pt idx="1">
                  <c:v>Iceland</c:v>
                </c:pt>
                <c:pt idx="2">
                  <c:v>M&amp;S</c:v>
                </c:pt>
                <c:pt idx="3">
                  <c:v>Morrisons</c:v>
                </c:pt>
                <c:pt idx="4">
                  <c:v>ASDA</c:v>
                </c:pt>
                <c:pt idx="5">
                  <c:v>Sainsburys</c:v>
                </c:pt>
                <c:pt idx="6">
                  <c:v>Waitrose</c:v>
                </c:pt>
                <c:pt idx="7">
                  <c:v>Tesco</c:v>
                </c:pt>
                <c:pt idx="8">
                  <c:v>Coop</c:v>
                </c:pt>
                <c:pt idx="9">
                  <c:v>Ocado</c:v>
                </c:pt>
                <c:pt idx="10">
                  <c:v>Aldi </c:v>
                </c:pt>
              </c:strCache>
            </c:strRef>
          </c:cat>
          <c:val>
            <c:numRef>
              <c:f>Sheet1!$C$2:$C$12</c:f>
              <c:numCache>
                <c:formatCode>0.0%</c:formatCode>
                <c:ptCount val="11"/>
                <c:pt idx="0">
                  <c:v>2.1479913210053825E-2</c:v>
                </c:pt>
                <c:pt idx="1">
                  <c:v>5.8762972113627354E-2</c:v>
                </c:pt>
                <c:pt idx="2">
                  <c:v>-1.0026201989181693E-2</c:v>
                </c:pt>
                <c:pt idx="3">
                  <c:v>1.4743037104435697E-2</c:v>
                </c:pt>
                <c:pt idx="4">
                  <c:v>3.3619780732286886E-2</c:v>
                </c:pt>
                <c:pt idx="5">
                  <c:v>3.753163251174918E-3</c:v>
                </c:pt>
                <c:pt idx="6">
                  <c:v>1.3116457407875926E-2</c:v>
                </c:pt>
                <c:pt idx="7">
                  <c:v>4.9706867581498226E-3</c:v>
                </c:pt>
                <c:pt idx="8">
                  <c:v>-1.233169237935583E-2</c:v>
                </c:pt>
                <c:pt idx="9">
                  <c:v>1.4818825221733167E-2</c:v>
                </c:pt>
                <c:pt idx="10">
                  <c:v>-3.3502770318633468E-2</c:v>
                </c:pt>
              </c:numCache>
            </c:numRef>
          </c:val>
          <c:extLst>
            <c:ext xmlns:c16="http://schemas.microsoft.com/office/drawing/2014/chart" uri="{C3380CC4-5D6E-409C-BE32-E72D297353CC}">
              <c16:uniqueId val="{00000001-0FB2-4775-84E6-835214C9350B}"/>
            </c:ext>
          </c:extLst>
        </c:ser>
        <c:ser>
          <c:idx val="2"/>
          <c:order val="2"/>
          <c:tx>
            <c:strRef>
              <c:f>Sheet1!$D$1</c:f>
              <c:strCache>
                <c:ptCount val="1"/>
                <c:pt idx="0">
                  <c:v>Spend Per Visit</c:v>
                </c:pt>
              </c:strCache>
            </c:strRef>
          </c:tx>
          <c:spPr>
            <a:solidFill>
              <a:schemeClr val="accent2"/>
            </a:solidFill>
            <a:ln>
              <a:noFill/>
            </a:ln>
            <a:effectLst/>
          </c:spPr>
          <c:invertIfNegative val="0"/>
          <c:dLbls>
            <c:delete val="1"/>
          </c:dLbls>
          <c:cat>
            <c:strRef>
              <c:f>Sheet1!$A$2:$A$12</c:f>
              <c:strCache>
                <c:ptCount val="11"/>
                <c:pt idx="0">
                  <c:v>Lidl</c:v>
                </c:pt>
                <c:pt idx="1">
                  <c:v>Iceland</c:v>
                </c:pt>
                <c:pt idx="2">
                  <c:v>M&amp;S</c:v>
                </c:pt>
                <c:pt idx="3">
                  <c:v>Morrisons</c:v>
                </c:pt>
                <c:pt idx="4">
                  <c:v>ASDA</c:v>
                </c:pt>
                <c:pt idx="5">
                  <c:v>Sainsburys</c:v>
                </c:pt>
                <c:pt idx="6">
                  <c:v>Waitrose</c:v>
                </c:pt>
                <c:pt idx="7">
                  <c:v>Tesco</c:v>
                </c:pt>
                <c:pt idx="8">
                  <c:v>Coop</c:v>
                </c:pt>
                <c:pt idx="9">
                  <c:v>Ocado</c:v>
                </c:pt>
                <c:pt idx="10">
                  <c:v>Aldi </c:v>
                </c:pt>
              </c:strCache>
            </c:strRef>
          </c:cat>
          <c:val>
            <c:numRef>
              <c:f>Sheet1!$D$2:$D$12</c:f>
              <c:numCache>
                <c:formatCode>0.0%</c:formatCode>
                <c:ptCount val="11"/>
                <c:pt idx="0">
                  <c:v>2.5617566331198605E-2</c:v>
                </c:pt>
                <c:pt idx="1">
                  <c:v>-1.3829279923700533E-2</c:v>
                </c:pt>
                <c:pt idx="2">
                  <c:v>5.3700065487884752E-2</c:v>
                </c:pt>
                <c:pt idx="3">
                  <c:v>2.3574796399485676E-2</c:v>
                </c:pt>
                <c:pt idx="4">
                  <c:v>-3.4758428919011708E-3</c:v>
                </c:pt>
                <c:pt idx="5">
                  <c:v>2.3597678916827736E-2</c:v>
                </c:pt>
                <c:pt idx="6">
                  <c:v>1.3698630136986134E-2</c:v>
                </c:pt>
                <c:pt idx="7">
                  <c:v>1.6440314510364651E-2</c:v>
                </c:pt>
                <c:pt idx="8">
                  <c:v>6.302521008403339E-3</c:v>
                </c:pt>
                <c:pt idx="9">
                  <c:v>-2.2066057624736568E-2</c:v>
                </c:pt>
                <c:pt idx="10">
                  <c:v>4.8076923076925127E-3</c:v>
                </c:pt>
              </c:numCache>
            </c:numRef>
          </c:val>
          <c:extLst>
            <c:ext xmlns:c16="http://schemas.microsoft.com/office/drawing/2014/chart" uri="{C3380CC4-5D6E-409C-BE32-E72D297353CC}">
              <c16:uniqueId val="{00000002-0FB2-4775-84E6-835214C9350B}"/>
            </c:ext>
          </c:extLst>
        </c:ser>
        <c:dLbls>
          <c:showLegendKey val="0"/>
          <c:showVal val="1"/>
          <c:showCatName val="0"/>
          <c:showSerName val="0"/>
          <c:showPercent val="0"/>
          <c:showBubbleSize val="0"/>
        </c:dLbls>
        <c:gapWidth val="74"/>
        <c:overlap val="3"/>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5056"/>
        <c:crosses val="autoZero"/>
        <c:auto val="1"/>
        <c:lblAlgn val="ctr"/>
        <c:lblOffset val="100"/>
        <c:noMultiLvlLbl val="0"/>
      </c:catAx>
      <c:valAx>
        <c:axId val="218605056"/>
        <c:scaling>
          <c:orientation val="minMax"/>
          <c:max val="8.0000000000000016E-2"/>
          <c:min val="-4.0000000000000008E-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3520"/>
        <c:crosses val="autoZero"/>
        <c:crossBetween val="between"/>
      </c:valAx>
      <c:spPr>
        <a:noFill/>
        <a:ln>
          <a:noFill/>
        </a:ln>
        <a:effectLst/>
      </c:spPr>
    </c:plotArea>
    <c:legend>
      <c:legendPos val="b"/>
      <c:layout>
        <c:manualLayout>
          <c:xMode val="edge"/>
          <c:yMode val="edge"/>
          <c:x val="0.54266751273002001"/>
          <c:y val="0.14007587223561008"/>
          <c:w val="0.40459140954727207"/>
          <c:h val="7.2258684510013202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40014474152491E-2"/>
          <c:y val="8.9023859580633455E-2"/>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Pt>
            <c:idx val="0"/>
            <c:invertIfNegative val="0"/>
            <c:bubble3D val="0"/>
            <c:spPr>
              <a:solidFill>
                <a:schemeClr val="tx1">
                  <a:lumMod val="50000"/>
                </a:schemeClr>
              </a:solidFill>
              <a:ln>
                <a:noFill/>
              </a:ln>
              <a:effectLst/>
            </c:spPr>
            <c:extLst>
              <c:ext xmlns:c16="http://schemas.microsoft.com/office/drawing/2014/chart" uri="{C3380CC4-5D6E-409C-BE32-E72D297353CC}">
                <c16:uniqueId val="{00000001-7B4D-4175-A01D-7B21B137A78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Sheet1!$B$2</c:f>
              <c:numCache>
                <c:formatCode>0.0%</c:formatCode>
                <c:ptCount val="1"/>
                <c:pt idx="0">
                  <c:v>-1.2806236080178168E-2</c:v>
                </c:pt>
              </c:numCache>
            </c:numRef>
          </c:val>
          <c:extLst>
            <c:ext xmlns:c16="http://schemas.microsoft.com/office/drawing/2014/chart" uri="{C3380CC4-5D6E-409C-BE32-E72D297353CC}">
              <c16:uniqueId val="{00000002-7B4D-4175-A01D-7B21B137A78A}"/>
            </c:ext>
          </c:extLst>
        </c:ser>
        <c:ser>
          <c:idx val="1"/>
          <c:order val="1"/>
          <c:tx>
            <c:strRef>
              <c:f>Sheet1!$C$1</c:f>
              <c:strCache>
                <c:ptCount val="1"/>
                <c:pt idx="0">
                  <c:v>G Mults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Sheet1!$C$2</c:f>
              <c:numCache>
                <c:formatCode>0.0%</c:formatCode>
                <c:ptCount val="1"/>
                <c:pt idx="0">
                  <c:v>8.4666039510818969E-3</c:v>
                </c:pt>
              </c:numCache>
            </c:numRef>
          </c:val>
          <c:extLst>
            <c:ext xmlns:c16="http://schemas.microsoft.com/office/drawing/2014/chart" uri="{C3380CC4-5D6E-409C-BE32-E72D297353CC}">
              <c16:uniqueId val="{00000003-7B4D-4175-A01D-7B21B137A78A}"/>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Sheet1!$D$2</c:f>
              <c:numCache>
                <c:formatCode>0.0%</c:formatCode>
                <c:ptCount val="1"/>
                <c:pt idx="0">
                  <c:v>4.347826086956541E-2</c:v>
                </c:pt>
              </c:numCache>
            </c:numRef>
          </c:val>
          <c:extLst>
            <c:ext xmlns:c16="http://schemas.microsoft.com/office/drawing/2014/chart" uri="{C3380CC4-5D6E-409C-BE32-E72D297353CC}">
              <c16:uniqueId val="{00000004-7B4D-4175-A01D-7B21B137A78A}"/>
            </c:ext>
          </c:extLst>
        </c:ser>
        <c:ser>
          <c:idx val="3"/>
          <c:order val="3"/>
          <c:tx>
            <c:strRef>
              <c:f>Sheet1!$E$1</c:f>
              <c:strCache>
                <c:ptCount val="1"/>
                <c:pt idx="0">
                  <c:v>Instore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Sheet1!$E$2</c:f>
              <c:numCache>
                <c:formatCode>0.0%</c:formatCode>
                <c:ptCount val="1"/>
                <c:pt idx="0">
                  <c:v>-1.3083048919226181E-2</c:v>
                </c:pt>
              </c:numCache>
            </c:numRef>
          </c:val>
          <c:extLst>
            <c:ext xmlns:c16="http://schemas.microsoft.com/office/drawing/2014/chart" uri="{C3380CC4-5D6E-409C-BE32-E72D297353CC}">
              <c16:uniqueId val="{00000005-7B4D-4175-A01D-7B21B137A78A}"/>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Sheet1!$F$2</c:f>
              <c:numCache>
                <c:formatCode>0.0%</c:formatCode>
                <c:ptCount val="1"/>
                <c:pt idx="0">
                  <c:v>6.0096153846153744E-2</c:v>
                </c:pt>
              </c:numCache>
            </c:numRef>
          </c:val>
          <c:extLst>
            <c:ext xmlns:c16="http://schemas.microsoft.com/office/drawing/2014/chart" uri="{C3380CC4-5D6E-409C-BE32-E72D297353CC}">
              <c16:uniqueId val="{00000002-EF18-4C29-8562-B9E8219637DC}"/>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max val="8.0000000000000016E-2"/>
        </c:scaling>
        <c:delete val="1"/>
        <c:axPos val="l"/>
        <c:numFmt formatCode="0.0%" sourceLinked="1"/>
        <c:majorTickMark val="out"/>
        <c:minorTickMark val="none"/>
        <c:tickLblPos val="nextTo"/>
        <c:crossAx val="1735646504"/>
        <c:crosses val="autoZero"/>
        <c:crossBetween val="between"/>
      </c:valAx>
      <c:spPr>
        <a:noFill/>
        <a:ln>
          <a:noFill/>
        </a:ln>
        <a:effectLst/>
      </c:spPr>
    </c:plotArea>
    <c:legend>
      <c:legendPos val="b"/>
      <c:layout>
        <c:manualLayout>
          <c:xMode val="edge"/>
          <c:yMode val="edge"/>
          <c:x val="4.9999910579782807E-2"/>
          <c:y val="0.8271815563700049"/>
          <c:w val="0.89999988077304371"/>
          <c:h val="0.116848803408249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40014474152491E-2"/>
          <c:y val="8.2175870382123192E-2"/>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Pt>
            <c:idx val="0"/>
            <c:invertIfNegative val="0"/>
            <c:bubble3D val="0"/>
            <c:spPr>
              <a:solidFill>
                <a:schemeClr val="tx1">
                  <a:lumMod val="50000"/>
                </a:schemeClr>
              </a:solidFill>
              <a:ln>
                <a:noFill/>
              </a:ln>
              <a:effectLst/>
            </c:spPr>
            <c:extLst>
              <c:ext xmlns:c16="http://schemas.microsoft.com/office/drawing/2014/chart" uri="{C3380CC4-5D6E-409C-BE32-E72D297353CC}">
                <c16:uniqueId val="{00000001-89A1-4D8A-A761-15E50F52159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Sheet1!$B$2</c:f>
              <c:numCache>
                <c:formatCode>0.0%</c:formatCode>
                <c:ptCount val="1"/>
                <c:pt idx="0">
                  <c:v>7.0152375261428146E-2</c:v>
                </c:pt>
              </c:numCache>
            </c:numRef>
          </c:val>
          <c:extLst>
            <c:ext xmlns:c16="http://schemas.microsoft.com/office/drawing/2014/chart" uri="{C3380CC4-5D6E-409C-BE32-E72D297353CC}">
              <c16:uniqueId val="{00000002-89A1-4D8A-A761-15E50F52159E}"/>
            </c:ext>
          </c:extLst>
        </c:ser>
        <c:ser>
          <c:idx val="1"/>
          <c:order val="1"/>
          <c:tx>
            <c:strRef>
              <c:f>Sheet1!$C$1</c:f>
              <c:strCache>
                <c:ptCount val="1"/>
                <c:pt idx="0">
                  <c:v>G Mults</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3-E798-4DBC-A292-0A1B85A4792F}"/>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98-4DBC-A292-0A1B85A4792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Sheet1!$C$2</c:f>
              <c:numCache>
                <c:formatCode>0.0%</c:formatCode>
                <c:ptCount val="1"/>
                <c:pt idx="0">
                  <c:v>7.3192351525895871E-2</c:v>
                </c:pt>
              </c:numCache>
            </c:numRef>
          </c:val>
          <c:extLst>
            <c:ext xmlns:c16="http://schemas.microsoft.com/office/drawing/2014/chart" uri="{C3380CC4-5D6E-409C-BE32-E72D297353CC}">
              <c16:uniqueId val="{00000003-89A1-4D8A-A761-15E50F52159E}"/>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Sheet1!$D$2</c:f>
              <c:numCache>
                <c:formatCode>0.0%</c:formatCode>
                <c:ptCount val="1"/>
                <c:pt idx="0">
                  <c:v>7.7786296786784614E-2</c:v>
                </c:pt>
              </c:numCache>
            </c:numRef>
          </c:val>
          <c:extLst>
            <c:ext xmlns:c16="http://schemas.microsoft.com/office/drawing/2014/chart" uri="{C3380CC4-5D6E-409C-BE32-E72D297353CC}">
              <c16:uniqueId val="{00000004-89A1-4D8A-A761-15E50F52159E}"/>
            </c:ext>
          </c:extLst>
        </c:ser>
        <c:ser>
          <c:idx val="3"/>
          <c:order val="3"/>
          <c:tx>
            <c:strRef>
              <c:f>Sheet1!$E$1</c:f>
              <c:strCache>
                <c:ptCount val="1"/>
                <c:pt idx="0">
                  <c:v>Instore</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Sheet1!$E$2</c:f>
              <c:numCache>
                <c:formatCode>0.0%</c:formatCode>
                <c:ptCount val="1"/>
                <c:pt idx="0">
                  <c:v>7.4264316012725429E-2</c:v>
                </c:pt>
              </c:numCache>
            </c:numRef>
          </c:val>
          <c:extLst>
            <c:ext xmlns:c16="http://schemas.microsoft.com/office/drawing/2014/chart" uri="{C3380CC4-5D6E-409C-BE32-E72D297353CC}">
              <c16:uniqueId val="{00000005-89A1-4D8A-A761-15E50F52159E}"/>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Sheet1!$F$2</c:f>
              <c:numCache>
                <c:formatCode>0.0%</c:formatCode>
                <c:ptCount val="1"/>
                <c:pt idx="0">
                  <c:v>0.11810221950722855</c:v>
                </c:pt>
              </c:numCache>
            </c:numRef>
          </c:val>
          <c:extLst>
            <c:ext xmlns:c16="http://schemas.microsoft.com/office/drawing/2014/chart" uri="{C3380CC4-5D6E-409C-BE32-E72D297353CC}">
              <c16:uniqueId val="{00000002-E798-4DBC-A292-0A1B85A4792F}"/>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max val="0.2"/>
        </c:scaling>
        <c:delete val="1"/>
        <c:axPos val="l"/>
        <c:numFmt formatCode="0.0%" sourceLinked="1"/>
        <c:majorTickMark val="out"/>
        <c:minorTickMark val="none"/>
        <c:tickLblPos val="nextTo"/>
        <c:crossAx val="1735646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40014474152491E-2"/>
          <c:y val="8.9023859580633455E-2"/>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Sheet1!$B$2</c:f>
              <c:numCache>
                <c:formatCode>0.0%</c:formatCode>
                <c:ptCount val="1"/>
                <c:pt idx="0">
                  <c:v>7.88987996193935E-3</c:v>
                </c:pt>
              </c:numCache>
            </c:numRef>
          </c:val>
          <c:extLst>
            <c:ext xmlns:c16="http://schemas.microsoft.com/office/drawing/2014/chart" uri="{C3380CC4-5D6E-409C-BE32-E72D297353CC}">
              <c16:uniqueId val="{00000000-D9CE-453C-AA1A-8B8063793B2C}"/>
            </c:ext>
          </c:extLst>
        </c:ser>
        <c:ser>
          <c:idx val="1"/>
          <c:order val="1"/>
          <c:tx>
            <c:strRef>
              <c:f>Sheet1!$C$1</c:f>
              <c:strCache>
                <c:ptCount val="1"/>
                <c:pt idx="0">
                  <c:v>G Mults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Sheet1!$C$2</c:f>
              <c:numCache>
                <c:formatCode>0.0%</c:formatCode>
                <c:ptCount val="1"/>
                <c:pt idx="0">
                  <c:v>2.8644701615931911E-3</c:v>
                </c:pt>
              </c:numCache>
            </c:numRef>
          </c:val>
          <c:extLst>
            <c:ext xmlns:c16="http://schemas.microsoft.com/office/drawing/2014/chart" uri="{C3380CC4-5D6E-409C-BE32-E72D297353CC}">
              <c16:uniqueId val="{00000001-D9CE-453C-AA1A-8B8063793B2C}"/>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Sheet1!$D$2</c:f>
              <c:numCache>
                <c:formatCode>0.0%</c:formatCode>
                <c:ptCount val="1"/>
                <c:pt idx="0">
                  <c:v>-2.5324873379022006E-2</c:v>
                </c:pt>
              </c:numCache>
            </c:numRef>
          </c:val>
          <c:extLst>
            <c:ext xmlns:c16="http://schemas.microsoft.com/office/drawing/2014/chart" uri="{C3380CC4-5D6E-409C-BE32-E72D297353CC}">
              <c16:uniqueId val="{00000002-D9CE-453C-AA1A-8B8063793B2C}"/>
            </c:ext>
          </c:extLst>
        </c:ser>
        <c:ser>
          <c:idx val="3"/>
          <c:order val="3"/>
          <c:tx>
            <c:strRef>
              <c:f>Sheet1!$E$1</c:f>
              <c:strCache>
                <c:ptCount val="1"/>
                <c:pt idx="0">
                  <c:v>Instore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Sheet1!$E$2</c:f>
              <c:numCache>
                <c:formatCode>0.0%</c:formatCode>
                <c:ptCount val="1"/>
                <c:pt idx="0">
                  <c:v>7.2787330963166585E-3</c:v>
                </c:pt>
              </c:numCache>
            </c:numRef>
          </c:val>
          <c:extLst>
            <c:ext xmlns:c16="http://schemas.microsoft.com/office/drawing/2014/chart" uri="{C3380CC4-5D6E-409C-BE32-E72D297353CC}">
              <c16:uniqueId val="{00000003-D9CE-453C-AA1A-8B8063793B2C}"/>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Sheet1!$F$2</c:f>
              <c:numCache>
                <c:formatCode>0.0%</c:formatCode>
                <c:ptCount val="1"/>
                <c:pt idx="0">
                  <c:v>1.6388252318512375E-2</c:v>
                </c:pt>
              </c:numCache>
            </c:numRef>
          </c:val>
          <c:extLst>
            <c:ext xmlns:c16="http://schemas.microsoft.com/office/drawing/2014/chart" uri="{C3380CC4-5D6E-409C-BE32-E72D297353CC}">
              <c16:uniqueId val="{00000000-0390-456C-867B-FC12CCDDC866}"/>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min val="-8.0000000000000016E-2"/>
        </c:scaling>
        <c:delete val="1"/>
        <c:axPos val="l"/>
        <c:numFmt formatCode="0.0%" sourceLinked="1"/>
        <c:majorTickMark val="out"/>
        <c:minorTickMark val="none"/>
        <c:tickLblPos val="nextTo"/>
        <c:crossAx val="1735646504"/>
        <c:crosses val="autoZero"/>
        <c:crossBetween val="between"/>
      </c:valAx>
      <c:spPr>
        <a:noFill/>
        <a:ln>
          <a:noFill/>
        </a:ln>
        <a:effectLst/>
      </c:spPr>
    </c:plotArea>
    <c:legend>
      <c:legendPos val="b"/>
      <c:layout>
        <c:manualLayout>
          <c:xMode val="edge"/>
          <c:yMode val="edge"/>
          <c:x val="4.9999910579782807E-2"/>
          <c:y val="0.8271815563700049"/>
          <c:w val="0.89999988077304371"/>
          <c:h val="0.116848803408249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10926196725673E-2"/>
          <c:y val="0.23283163274934904"/>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Pt>
            <c:idx val="0"/>
            <c:invertIfNegative val="0"/>
            <c:bubble3D val="0"/>
            <c:spPr>
              <a:solidFill>
                <a:schemeClr val="tx1">
                  <a:lumMod val="50000"/>
                </a:schemeClr>
              </a:solidFill>
              <a:ln>
                <a:noFill/>
              </a:ln>
              <a:effectLst/>
            </c:spPr>
            <c:extLst>
              <c:ext xmlns:c16="http://schemas.microsoft.com/office/drawing/2014/chart" uri="{C3380CC4-5D6E-409C-BE32-E72D297353CC}">
                <c16:uniqueId val="{00000001-6C7C-493B-AB19-5939DA86CC5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Sheet1!$B$2</c:f>
              <c:numCache>
                <c:formatCode>0.0%</c:formatCode>
                <c:ptCount val="1"/>
                <c:pt idx="0">
                  <c:v>-1.3899247150170657E-2</c:v>
                </c:pt>
              </c:numCache>
            </c:numRef>
          </c:val>
          <c:extLst>
            <c:ext xmlns:c16="http://schemas.microsoft.com/office/drawing/2014/chart" uri="{C3380CC4-5D6E-409C-BE32-E72D297353CC}">
              <c16:uniqueId val="{00000002-6C7C-493B-AB19-5939DA86CC58}"/>
            </c:ext>
          </c:extLst>
        </c:ser>
        <c:ser>
          <c:idx val="1"/>
          <c:order val="1"/>
          <c:tx>
            <c:strRef>
              <c:f>Sheet1!$C$1</c:f>
              <c:strCache>
                <c:ptCount val="1"/>
                <c:pt idx="0">
                  <c:v>G Mults</c:v>
                </c:pt>
              </c:strCache>
            </c:strRef>
          </c:tx>
          <c:spPr>
            <a:solidFill>
              <a:schemeClr val="accent5"/>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42D-4A6B-8270-B2B6DA026D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Sheet1!$C$2</c:f>
              <c:numCache>
                <c:formatCode>0.0%</c:formatCode>
                <c:ptCount val="1"/>
                <c:pt idx="0">
                  <c:v>-7.4854504858439253E-3</c:v>
                </c:pt>
              </c:numCache>
            </c:numRef>
          </c:val>
          <c:extLst>
            <c:ext xmlns:c16="http://schemas.microsoft.com/office/drawing/2014/chart" uri="{C3380CC4-5D6E-409C-BE32-E72D297353CC}">
              <c16:uniqueId val="{00000003-6C7C-493B-AB19-5939DA86CC58}"/>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Sheet1!$D$2</c:f>
              <c:numCache>
                <c:formatCode>0.0%</c:formatCode>
                <c:ptCount val="1"/>
                <c:pt idx="0">
                  <c:v>-2.6609629457507999E-3</c:v>
                </c:pt>
              </c:numCache>
            </c:numRef>
          </c:val>
          <c:extLst>
            <c:ext xmlns:c16="http://schemas.microsoft.com/office/drawing/2014/chart" uri="{C3380CC4-5D6E-409C-BE32-E72D297353CC}">
              <c16:uniqueId val="{00000004-6C7C-493B-AB19-5939DA86CC58}"/>
            </c:ext>
          </c:extLst>
        </c:ser>
        <c:ser>
          <c:idx val="3"/>
          <c:order val="3"/>
          <c:tx>
            <c:strRef>
              <c:f>Sheet1!$E$1</c:f>
              <c:strCache>
                <c:ptCount val="1"/>
                <c:pt idx="0">
                  <c:v>Instore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Sheet1!$E$2</c:f>
              <c:numCache>
                <c:formatCode>0.0%</c:formatCode>
                <c:ptCount val="1"/>
                <c:pt idx="0">
                  <c:v>-1.0878110848437372E-2</c:v>
                </c:pt>
              </c:numCache>
            </c:numRef>
          </c:val>
          <c:extLst>
            <c:ext xmlns:c16="http://schemas.microsoft.com/office/drawing/2014/chart" uri="{C3380CC4-5D6E-409C-BE32-E72D297353CC}">
              <c16:uniqueId val="{00000005-6C7C-493B-AB19-5939DA86CC58}"/>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Sheet1!$F$2</c:f>
              <c:numCache>
                <c:formatCode>0.0%</c:formatCode>
                <c:ptCount val="1"/>
                <c:pt idx="0">
                  <c:v>7.7094681196878678E-3</c:v>
                </c:pt>
              </c:numCache>
            </c:numRef>
          </c:val>
          <c:extLst>
            <c:ext xmlns:c16="http://schemas.microsoft.com/office/drawing/2014/chart" uri="{C3380CC4-5D6E-409C-BE32-E72D297353CC}">
              <c16:uniqueId val="{00000002-142D-4A6B-8270-B2B6DA026D56}"/>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min val="-7.0000000000000007E-2"/>
        </c:scaling>
        <c:delete val="1"/>
        <c:axPos val="l"/>
        <c:numFmt formatCode="0.0%" sourceLinked="1"/>
        <c:majorTickMark val="out"/>
        <c:minorTickMark val="none"/>
        <c:tickLblPos val="nextTo"/>
        <c:crossAx val="1735646504"/>
        <c:crosses val="autoZero"/>
        <c:crossBetween val="between"/>
      </c:valAx>
      <c:spPr>
        <a:noFill/>
        <a:ln>
          <a:noFill/>
        </a:ln>
        <a:effectLst/>
      </c:spPr>
    </c:plotArea>
    <c:legend>
      <c:legendPos val="b"/>
      <c:layout>
        <c:manualLayout>
          <c:xMode val="edge"/>
          <c:yMode val="edge"/>
          <c:x val="4.6214454718496216E-2"/>
          <c:y val="0.86826949156106659"/>
          <c:w val="0.89999988077304371"/>
          <c:h val="0.116848803408249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914368726903716E-2"/>
          <c:y val="0.10553413900030553"/>
          <c:w val="0.9085414728063852"/>
          <c:h val="0.67733728868652454"/>
        </c:manualLayout>
      </c:layout>
      <c:lineChart>
        <c:grouping val="standard"/>
        <c:varyColors val="0"/>
        <c:ser>
          <c:idx val="0"/>
          <c:order val="0"/>
          <c:tx>
            <c:strRef>
              <c:f>Sheet1!$B$1</c:f>
              <c:strCache>
                <c:ptCount val="1"/>
                <c:pt idx="0">
                  <c:v>% on Offer</c:v>
                </c:pt>
              </c:strCache>
            </c:strRef>
          </c:tx>
          <c:spPr>
            <a:ln w="28575" cap="rnd">
              <a:solidFill>
                <a:schemeClr val="accent1"/>
              </a:solidFill>
              <a:round/>
            </a:ln>
            <a:effectLst/>
          </c:spPr>
          <c:marker>
            <c:symbol val="none"/>
          </c:marker>
          <c:dLbls>
            <c:dLbl>
              <c:idx val="5"/>
              <c:delete val="1"/>
              <c:extLst>
                <c:ext xmlns:c15="http://schemas.microsoft.com/office/drawing/2012/chart" uri="{CE6537A1-D6FC-4f65-9D91-7224C49458BB}"/>
                <c:ext xmlns:c16="http://schemas.microsoft.com/office/drawing/2014/chart" uri="{C3380CC4-5D6E-409C-BE32-E72D297353CC}">
                  <c16:uniqueId val="{00000000-446C-40A9-9F2F-03F18AF57D98}"/>
                </c:ext>
              </c:extLst>
            </c:dLbl>
            <c:dLbl>
              <c:idx val="6"/>
              <c:delete val="1"/>
              <c:extLst>
                <c:ext xmlns:c15="http://schemas.microsoft.com/office/drawing/2012/chart" uri="{CE6537A1-D6FC-4f65-9D91-7224C49458BB}"/>
                <c:ext xmlns:c16="http://schemas.microsoft.com/office/drawing/2014/chart" uri="{C3380CC4-5D6E-409C-BE32-E72D297353CC}">
                  <c16:uniqueId val="{00000001-446C-40A9-9F2F-03F18AF57D98}"/>
                </c:ext>
              </c:extLst>
            </c:dLbl>
            <c:dLbl>
              <c:idx val="7"/>
              <c:delete val="1"/>
              <c:extLst>
                <c:ext xmlns:c15="http://schemas.microsoft.com/office/drawing/2012/chart" uri="{CE6537A1-D6FC-4f65-9D91-7224C49458BB}"/>
                <c:ext xmlns:c16="http://schemas.microsoft.com/office/drawing/2014/chart" uri="{C3380CC4-5D6E-409C-BE32-E72D297353CC}">
                  <c16:uniqueId val="{00000000-27A7-4EC4-8FCF-81D4BEE2E1D8}"/>
                </c:ext>
              </c:extLst>
            </c:dLbl>
            <c:dLbl>
              <c:idx val="9"/>
              <c:delete val="1"/>
              <c:extLst>
                <c:ext xmlns:c15="http://schemas.microsoft.com/office/drawing/2012/chart" uri="{CE6537A1-D6FC-4f65-9D91-7224C49458BB}"/>
                <c:ext xmlns:c16="http://schemas.microsoft.com/office/drawing/2014/chart" uri="{C3380CC4-5D6E-409C-BE32-E72D297353CC}">
                  <c16:uniqueId val="{00000000-F8BD-42A8-BE09-4A4E978F5015}"/>
                </c:ext>
              </c:extLst>
            </c:dLbl>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B2-4C43-8642-8A9D5FC14A09}"/>
                </c:ext>
              </c:extLst>
            </c:dLbl>
            <c:dLbl>
              <c:idx val="18"/>
              <c:delete val="1"/>
              <c:extLst>
                <c:ext xmlns:c15="http://schemas.microsoft.com/office/drawing/2012/chart" uri="{CE6537A1-D6FC-4f65-9D91-7224C49458BB}"/>
                <c:ext xmlns:c16="http://schemas.microsoft.com/office/drawing/2014/chart" uri="{C3380CC4-5D6E-409C-BE32-E72D297353CC}">
                  <c16:uniqueId val="{00000002-446C-40A9-9F2F-03F18AF57D98}"/>
                </c:ext>
              </c:extLst>
            </c:dLbl>
            <c:dLbl>
              <c:idx val="19"/>
              <c:delete val="1"/>
              <c:extLst>
                <c:ext xmlns:c15="http://schemas.microsoft.com/office/drawing/2012/chart" uri="{CE6537A1-D6FC-4f65-9D91-7224C49458BB}"/>
                <c:ext xmlns:c16="http://schemas.microsoft.com/office/drawing/2014/chart" uri="{C3380CC4-5D6E-409C-BE32-E72D297353CC}">
                  <c16:uniqueId val="{00000003-446C-40A9-9F2F-03F18AF57D98}"/>
                </c:ext>
              </c:extLst>
            </c:dLbl>
            <c:dLbl>
              <c:idx val="20"/>
              <c:delete val="1"/>
              <c:extLst>
                <c:ext xmlns:c15="http://schemas.microsoft.com/office/drawing/2012/chart" uri="{CE6537A1-D6FC-4f65-9D91-7224C49458BB}"/>
                <c:ext xmlns:c16="http://schemas.microsoft.com/office/drawing/2014/chart" uri="{C3380CC4-5D6E-409C-BE32-E72D297353CC}">
                  <c16:uniqueId val="{00000002-27A7-4EC4-8FCF-81D4BEE2E1D8}"/>
                </c:ext>
              </c:extLst>
            </c:dLbl>
            <c:dLbl>
              <c:idx val="21"/>
              <c:delete val="1"/>
              <c:extLst>
                <c:ext xmlns:c15="http://schemas.microsoft.com/office/drawing/2012/chart" uri="{CE6537A1-D6FC-4f65-9D91-7224C49458BB}"/>
                <c:ext xmlns:c16="http://schemas.microsoft.com/office/drawing/2014/chart" uri="{C3380CC4-5D6E-409C-BE32-E72D297353CC}">
                  <c16:uniqueId val="{00000003-27A7-4EC4-8FCF-81D4BEE2E1D8}"/>
                </c:ext>
              </c:extLst>
            </c:dLbl>
            <c:dLbl>
              <c:idx val="22"/>
              <c:delete val="1"/>
              <c:extLst>
                <c:ext xmlns:c15="http://schemas.microsoft.com/office/drawing/2012/chart" uri="{CE6537A1-D6FC-4f65-9D91-7224C49458BB}"/>
                <c:ext xmlns:c16="http://schemas.microsoft.com/office/drawing/2014/chart" uri="{C3380CC4-5D6E-409C-BE32-E72D297353CC}">
                  <c16:uniqueId val="{00000002-7839-49EB-A79F-13D892FF2DAF}"/>
                </c:ext>
              </c:extLst>
            </c:dLbl>
            <c:dLbl>
              <c:idx val="23"/>
              <c:delete val="1"/>
              <c:extLst>
                <c:ext xmlns:c15="http://schemas.microsoft.com/office/drawing/2012/chart" uri="{CE6537A1-D6FC-4f65-9D91-7224C49458BB}"/>
                <c:ext xmlns:c16="http://schemas.microsoft.com/office/drawing/2014/chart" uri="{C3380CC4-5D6E-409C-BE32-E72D297353CC}">
                  <c16:uniqueId val="{00000001-F8BD-42A8-BE09-4A4E978F5015}"/>
                </c:ext>
              </c:extLst>
            </c:dLbl>
            <c:dLbl>
              <c:idx val="25"/>
              <c:delete val="1"/>
              <c:extLst>
                <c:ext xmlns:c15="http://schemas.microsoft.com/office/drawing/2012/chart" uri="{CE6537A1-D6FC-4f65-9D91-7224C49458BB}"/>
                <c:ext xmlns:c16="http://schemas.microsoft.com/office/drawing/2014/chart" uri="{C3380CC4-5D6E-409C-BE32-E72D297353CC}">
                  <c16:uniqueId val="{00000006-18D4-47DF-80F4-CBF792205DC8}"/>
                </c:ext>
              </c:extLst>
            </c:dLbl>
            <c:dLbl>
              <c:idx val="26"/>
              <c:layout>
                <c:manualLayout>
                  <c:x val="-2.4184973083458079E-2"/>
                  <c:y val="-3.18201074367092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B2-4C43-8642-8A9D5FC14A09}"/>
                </c:ext>
              </c:extLst>
            </c:dLbl>
            <c:numFmt formatCode="0%" sourceLinked="0"/>
            <c:spPr>
              <a:solidFill>
                <a:schemeClr val="bg2"/>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Sheet1!$A$2:$A$200</c:f>
              <c:strCache>
                <c:ptCount val="27"/>
                <c:pt idx="0">
                  <c:v>11-Sep-21</c:v>
                </c:pt>
                <c:pt idx="1">
                  <c:v>06-Nov-21</c:v>
                </c:pt>
                <c:pt idx="2">
                  <c:v>04-Dec-21</c:v>
                </c:pt>
                <c:pt idx="3">
                  <c:v>01-Jan-22</c:v>
                </c:pt>
                <c:pt idx="4">
                  <c:v>29-Jan-22</c:v>
                </c:pt>
                <c:pt idx="5">
                  <c:v>26-Feb-22</c:v>
                </c:pt>
                <c:pt idx="6">
                  <c:v>26-Mar-22</c:v>
                </c:pt>
                <c:pt idx="7">
                  <c:v>23-Apr-22</c:v>
                </c:pt>
                <c:pt idx="8">
                  <c:v>21-May-22</c:v>
                </c:pt>
                <c:pt idx="9">
                  <c:v>18-Jun-22</c:v>
                </c:pt>
                <c:pt idx="10">
                  <c:v>16-Jul-22</c:v>
                </c:pt>
                <c:pt idx="11">
                  <c:v>13-Aug-22</c:v>
                </c:pt>
                <c:pt idx="12">
                  <c:v>10-Sep-22</c:v>
                </c:pt>
                <c:pt idx="13">
                  <c:v>08-Oct-22</c:v>
                </c:pt>
                <c:pt idx="14">
                  <c:v>05-Nov-22</c:v>
                </c:pt>
                <c:pt idx="15">
                  <c:v>03-Dec-22</c:v>
                </c:pt>
                <c:pt idx="16">
                  <c:v>28-Jan-23</c:v>
                </c:pt>
                <c:pt idx="17">
                  <c:v>25-Feb-23</c:v>
                </c:pt>
                <c:pt idx="18">
                  <c:v> 25-Mar-23</c:v>
                </c:pt>
                <c:pt idx="19">
                  <c:v>22-Apr-22</c:v>
                </c:pt>
                <c:pt idx="20">
                  <c:v>20-May-23</c:v>
                </c:pt>
                <c:pt idx="21">
                  <c:v> 17-Jun-23</c:v>
                </c:pt>
                <c:pt idx="22">
                  <c:v>15-Jul-23</c:v>
                </c:pt>
                <c:pt idx="23">
                  <c:v> 12-Aug-23</c:v>
                </c:pt>
                <c:pt idx="24">
                  <c:v>09-Sep-23</c:v>
                </c:pt>
                <c:pt idx="25">
                  <c:v>07-Oct-23</c:v>
                </c:pt>
                <c:pt idx="26">
                  <c:v> 04.Nov-23</c:v>
                </c:pt>
              </c:strCache>
            </c:strRef>
          </c:cat>
          <c:val>
            <c:numRef>
              <c:f>Sheet1!$B$2:$B$200</c:f>
              <c:numCache>
                <c:formatCode>0.0%</c:formatCode>
                <c:ptCount val="27"/>
                <c:pt idx="0">
                  <c:v>0.19798742010225023</c:v>
                </c:pt>
                <c:pt idx="1">
                  <c:v>0.2025828440788042</c:v>
                </c:pt>
                <c:pt idx="2">
                  <c:v>0.21724682347114116</c:v>
                </c:pt>
                <c:pt idx="3">
                  <c:v>0.22190505343146019</c:v>
                </c:pt>
                <c:pt idx="4">
                  <c:v>0.19158490456194066</c:v>
                </c:pt>
                <c:pt idx="5">
                  <c:v>0.19823387471586726</c:v>
                </c:pt>
                <c:pt idx="6">
                  <c:v>0.19806791028993798</c:v>
                </c:pt>
                <c:pt idx="7">
                  <c:v>0.2142188576448055</c:v>
                </c:pt>
                <c:pt idx="8">
                  <c:v>0.20379945248447681</c:v>
                </c:pt>
                <c:pt idx="9">
                  <c:v>0.21780159046118186</c:v>
                </c:pt>
                <c:pt idx="10">
                  <c:v>0.20401320147450153</c:v>
                </c:pt>
                <c:pt idx="11">
                  <c:v>0.20281479893680893</c:v>
                </c:pt>
                <c:pt idx="12">
                  <c:v>0.20771930744173944</c:v>
                </c:pt>
                <c:pt idx="13">
                  <c:v>0.20372292140775536</c:v>
                </c:pt>
                <c:pt idx="14">
                  <c:v>0.20746520290601708</c:v>
                </c:pt>
                <c:pt idx="15">
                  <c:v>0.22553780797621933</c:v>
                </c:pt>
                <c:pt idx="16">
                  <c:v>0.19309573616749001</c:v>
                </c:pt>
                <c:pt idx="17">
                  <c:v>0.20046789411518434</c:v>
                </c:pt>
                <c:pt idx="18">
                  <c:v>0.20158705368645116</c:v>
                </c:pt>
                <c:pt idx="19">
                  <c:v>0.228967665845663</c:v>
                </c:pt>
                <c:pt idx="20">
                  <c:v>0.22297661809256175</c:v>
                </c:pt>
                <c:pt idx="21">
                  <c:v>0.221055966061982</c:v>
                </c:pt>
                <c:pt idx="22">
                  <c:v>0.22493813292195058</c:v>
                </c:pt>
                <c:pt idx="23">
                  <c:v>0.23103786494287076</c:v>
                </c:pt>
                <c:pt idx="24">
                  <c:v>0.2337274383637265</c:v>
                </c:pt>
                <c:pt idx="25">
                  <c:v>0.2330738556054486</c:v>
                </c:pt>
                <c:pt idx="26">
                  <c:v>0.23831679478386963</c:v>
                </c:pt>
              </c:numCache>
            </c:numRef>
          </c:val>
          <c:smooth val="1"/>
          <c:extLst>
            <c:ext xmlns:c16="http://schemas.microsoft.com/office/drawing/2014/chart" uri="{C3380CC4-5D6E-409C-BE32-E72D297353CC}">
              <c16:uniqueId val="{00000002-18D4-47DF-80F4-CBF792205DC8}"/>
            </c:ext>
          </c:extLst>
        </c:ser>
        <c:ser>
          <c:idx val="1"/>
          <c:order val="1"/>
          <c:tx>
            <c:strRef>
              <c:f>Sheet1!$C$1</c:f>
              <c:strCache>
                <c:ptCount val="1"/>
                <c:pt idx="0">
                  <c:v>Annual Average</c:v>
                </c:pt>
              </c:strCache>
            </c:strRef>
          </c:tx>
          <c:spPr>
            <a:ln w="28575" cap="rnd">
              <a:solidFill>
                <a:schemeClr val="accent2"/>
              </a:solidFill>
              <a:round/>
            </a:ln>
            <a:effectLst/>
          </c:spPr>
          <c:marker>
            <c:symbol val="none"/>
          </c:marker>
          <c:cat>
            <c:strRef>
              <c:f>Sheet1!$A$2:$A$200</c:f>
              <c:strCache>
                <c:ptCount val="27"/>
                <c:pt idx="0">
                  <c:v>11-Sep-21</c:v>
                </c:pt>
                <c:pt idx="1">
                  <c:v>06-Nov-21</c:v>
                </c:pt>
                <c:pt idx="2">
                  <c:v>04-Dec-21</c:v>
                </c:pt>
                <c:pt idx="3">
                  <c:v>01-Jan-22</c:v>
                </c:pt>
                <c:pt idx="4">
                  <c:v>29-Jan-22</c:v>
                </c:pt>
                <c:pt idx="5">
                  <c:v>26-Feb-22</c:v>
                </c:pt>
                <c:pt idx="6">
                  <c:v>26-Mar-22</c:v>
                </c:pt>
                <c:pt idx="7">
                  <c:v>23-Apr-22</c:v>
                </c:pt>
                <c:pt idx="8">
                  <c:v>21-May-22</c:v>
                </c:pt>
                <c:pt idx="9">
                  <c:v>18-Jun-22</c:v>
                </c:pt>
                <c:pt idx="10">
                  <c:v>16-Jul-22</c:v>
                </c:pt>
                <c:pt idx="11">
                  <c:v>13-Aug-22</c:v>
                </c:pt>
                <c:pt idx="12">
                  <c:v>10-Sep-22</c:v>
                </c:pt>
                <c:pt idx="13">
                  <c:v>08-Oct-22</c:v>
                </c:pt>
                <c:pt idx="14">
                  <c:v>05-Nov-22</c:v>
                </c:pt>
                <c:pt idx="15">
                  <c:v>03-Dec-22</c:v>
                </c:pt>
                <c:pt idx="16">
                  <c:v>28-Jan-23</c:v>
                </c:pt>
                <c:pt idx="17">
                  <c:v>25-Feb-23</c:v>
                </c:pt>
                <c:pt idx="18">
                  <c:v> 25-Mar-23</c:v>
                </c:pt>
                <c:pt idx="19">
                  <c:v>22-Apr-22</c:v>
                </c:pt>
                <c:pt idx="20">
                  <c:v>20-May-23</c:v>
                </c:pt>
                <c:pt idx="21">
                  <c:v> 17-Jun-23</c:v>
                </c:pt>
                <c:pt idx="22">
                  <c:v>15-Jul-23</c:v>
                </c:pt>
                <c:pt idx="23">
                  <c:v> 12-Aug-23</c:v>
                </c:pt>
                <c:pt idx="24">
                  <c:v>09-Sep-23</c:v>
                </c:pt>
                <c:pt idx="25">
                  <c:v>07-Oct-23</c:v>
                </c:pt>
                <c:pt idx="26">
                  <c:v> 04.Nov-23</c:v>
                </c:pt>
              </c:strCache>
            </c:strRef>
          </c:cat>
          <c:val>
            <c:numRef>
              <c:f>Sheet1!$C$2:$C$200</c:f>
              <c:numCache>
                <c:formatCode>0.0%</c:formatCode>
                <c:ptCount val="27"/>
                <c:pt idx="0">
                  <c:v>0.20627717710312071</c:v>
                </c:pt>
                <c:pt idx="1">
                  <c:v>0.20627717710312071</c:v>
                </c:pt>
                <c:pt idx="2">
                  <c:v>0.20627717710312071</c:v>
                </c:pt>
                <c:pt idx="3">
                  <c:v>0.20627717710312071</c:v>
                </c:pt>
                <c:pt idx="4">
                  <c:v>0.20893864879488655</c:v>
                </c:pt>
                <c:pt idx="5">
                  <c:v>0.20893864879488655</c:v>
                </c:pt>
                <c:pt idx="6">
                  <c:v>0.20893864879488655</c:v>
                </c:pt>
                <c:pt idx="7">
                  <c:v>0.20893864879488655</c:v>
                </c:pt>
                <c:pt idx="8">
                  <c:v>0.20893864879488655</c:v>
                </c:pt>
                <c:pt idx="9">
                  <c:v>0.20893864879488655</c:v>
                </c:pt>
                <c:pt idx="10">
                  <c:v>0.20893864879488655</c:v>
                </c:pt>
                <c:pt idx="11">
                  <c:v>0.20893864879488655</c:v>
                </c:pt>
                <c:pt idx="12">
                  <c:v>0.20893864879488655</c:v>
                </c:pt>
                <c:pt idx="13">
                  <c:v>0.20893864879488655</c:v>
                </c:pt>
                <c:pt idx="14">
                  <c:v>0.20893864879488655</c:v>
                </c:pt>
                <c:pt idx="15">
                  <c:v>0.20893864879488655</c:v>
                </c:pt>
                <c:pt idx="16">
                  <c:v>0.2211512473268101</c:v>
                </c:pt>
                <c:pt idx="17">
                  <c:v>0.2211512473268101</c:v>
                </c:pt>
                <c:pt idx="18">
                  <c:v>0.2211512473268101</c:v>
                </c:pt>
                <c:pt idx="19">
                  <c:v>0.2211512473268101</c:v>
                </c:pt>
                <c:pt idx="20">
                  <c:v>0.2211512473268101</c:v>
                </c:pt>
                <c:pt idx="21">
                  <c:v>0.2211512473268101</c:v>
                </c:pt>
                <c:pt idx="22">
                  <c:v>0.2211512473268101</c:v>
                </c:pt>
                <c:pt idx="23">
                  <c:v>0.2211512473268101</c:v>
                </c:pt>
                <c:pt idx="24">
                  <c:v>0.2211512473268101</c:v>
                </c:pt>
                <c:pt idx="25">
                  <c:v>0.2211512473268101</c:v>
                </c:pt>
                <c:pt idx="26" formatCode="0.00%">
                  <c:v>0.2211512473268101</c:v>
                </c:pt>
              </c:numCache>
            </c:numRef>
          </c:val>
          <c:smooth val="0"/>
          <c:extLst>
            <c:ext xmlns:c16="http://schemas.microsoft.com/office/drawing/2014/chart" uri="{C3380CC4-5D6E-409C-BE32-E72D297353CC}">
              <c16:uniqueId val="{00000004-18D4-47DF-80F4-CBF792205DC8}"/>
            </c:ext>
          </c:extLst>
        </c:ser>
        <c:dLbls>
          <c:showLegendKey val="0"/>
          <c:showVal val="0"/>
          <c:showCatName val="0"/>
          <c:showSerName val="0"/>
          <c:showPercent val="0"/>
          <c:showBubbleSize val="0"/>
        </c:dLbls>
        <c:smooth val="0"/>
        <c:axId val="307576072"/>
        <c:axId val="307578424"/>
      </c:lineChart>
      <c:catAx>
        <c:axId val="307576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07578424"/>
        <c:crosses val="autoZero"/>
        <c:auto val="0"/>
        <c:lblAlgn val="ctr"/>
        <c:lblOffset val="100"/>
        <c:noMultiLvlLbl val="1"/>
      </c:catAx>
      <c:valAx>
        <c:axId val="307578424"/>
        <c:scaling>
          <c:orientation val="minMax"/>
          <c:min val="0.1800000000000000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07576072"/>
        <c:crosses val="autoZero"/>
        <c:crossBetween val="between"/>
        <c:majorUnit val="2.0000000000000004E-2"/>
      </c:valAx>
      <c:spPr>
        <a:noFill/>
        <a:ln>
          <a:noFill/>
        </a:ln>
        <a:effectLst/>
      </c:spPr>
    </c:plotArea>
    <c:legend>
      <c:legendPos val="b"/>
      <c:layout>
        <c:manualLayout>
          <c:xMode val="edge"/>
          <c:yMode val="edge"/>
          <c:x val="9.4886589282027367E-2"/>
          <c:y val="0.1122594971407273"/>
          <c:w val="0.3653077404835875"/>
          <c:h val="5.869770369744366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560468384426461E-2"/>
          <c:y val="1.1101639887449798E-2"/>
          <c:w val="0.93631436314363148"/>
          <c:h val="0.62313937811894915"/>
        </c:manualLayout>
      </c:layout>
      <c:barChart>
        <c:barDir val="col"/>
        <c:grouping val="clustered"/>
        <c:varyColors val="0"/>
        <c:ser>
          <c:idx val="1"/>
          <c:order val="0"/>
          <c:tx>
            <c:strRef>
              <c:f>Sheet1!$B$1</c:f>
              <c:strCache>
                <c:ptCount val="1"/>
                <c:pt idx="0">
                  <c:v>2014</c:v>
                </c:pt>
              </c:strCache>
            </c:strRef>
          </c:tx>
          <c:invertIfNegative val="0"/>
          <c:dPt>
            <c:idx val="11"/>
            <c:invertIfNegative val="0"/>
            <c:bubble3D val="0"/>
            <c:extLst>
              <c:ext xmlns:c16="http://schemas.microsoft.com/office/drawing/2014/chart" uri="{C3380CC4-5D6E-409C-BE32-E72D297353CC}">
                <c16:uniqueId val="{0000000B-7667-4F41-919F-1F6FDDEE96D9}"/>
              </c:ext>
            </c:extLst>
          </c:dPt>
          <c:dPt>
            <c:idx val="17"/>
            <c:invertIfNegative val="0"/>
            <c:bubble3D val="0"/>
            <c:extLst>
              <c:ext xmlns:c16="http://schemas.microsoft.com/office/drawing/2014/chart" uri="{C3380CC4-5D6E-409C-BE32-E72D297353CC}">
                <c16:uniqueId val="{0000000C-7667-4F41-919F-1F6FDDEE96D9}"/>
              </c:ext>
            </c:extLst>
          </c:dPt>
          <c:dLbls>
            <c:numFmt formatCode="0%" sourceLinked="0"/>
            <c:spPr>
              <a:noFill/>
              <a:ln w="29694">
                <a:noFill/>
              </a:ln>
            </c:spPr>
            <c:txPr>
              <a:bodyPr/>
              <a:lstStyle/>
              <a:p>
                <a:pPr>
                  <a:defRPr sz="1400" b="1" i="0" u="none" strike="noStrike" baseline="0">
                    <a:solidFill>
                      <a:schemeClr val="tx1"/>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Christmas</c:v>
                </c:pt>
                <c:pt idx="1">
                  <c:v>Easter</c:v>
                </c:pt>
                <c:pt idx="2">
                  <c:v>New Year</c:v>
                </c:pt>
                <c:pt idx="3">
                  <c:v>Mothering Sunday</c:v>
                </c:pt>
                <c:pt idx="4">
                  <c:v>Valentine's Day</c:v>
                </c:pt>
                <c:pt idx="5">
                  <c:v>Halloween</c:v>
                </c:pt>
                <c:pt idx="6">
                  <c:v>Pancake Day</c:v>
                </c:pt>
                <c:pt idx="7">
                  <c:v>Father's Day</c:v>
                </c:pt>
              </c:strCache>
            </c:strRef>
          </c:cat>
          <c:val>
            <c:numRef>
              <c:f>Sheet1!$B$2:$B$9</c:f>
            </c:numRef>
          </c:val>
          <c:extLst>
            <c:ext xmlns:c16="http://schemas.microsoft.com/office/drawing/2014/chart" uri="{C3380CC4-5D6E-409C-BE32-E72D297353CC}">
              <c16:uniqueId val="{0000000D-7667-4F41-919F-1F6FDDEE96D9}"/>
            </c:ext>
          </c:extLst>
        </c:ser>
        <c:ser>
          <c:idx val="0"/>
          <c:order val="1"/>
          <c:tx>
            <c:strRef>
              <c:f>Sheet1!$C$1</c:f>
              <c:strCache>
                <c:ptCount val="1"/>
                <c:pt idx="0">
                  <c:v>2015</c:v>
                </c:pt>
              </c:strCache>
            </c:strRef>
          </c:tx>
          <c:spPr>
            <a:solidFill>
              <a:schemeClr val="bg1">
                <a:lumMod val="85000"/>
              </a:schemeClr>
            </a:solidFill>
          </c:spPr>
          <c:invertIfNegative val="0"/>
          <c:dPt>
            <c:idx val="3"/>
            <c:invertIfNegative val="0"/>
            <c:bubble3D val="0"/>
            <c:extLst>
              <c:ext xmlns:c16="http://schemas.microsoft.com/office/drawing/2014/chart" uri="{C3380CC4-5D6E-409C-BE32-E72D297353CC}">
                <c16:uniqueId val="{0000000E-7667-4F41-919F-1F6FDDEE96D9}"/>
              </c:ext>
            </c:extLst>
          </c:dPt>
          <c:dLbls>
            <c:spPr>
              <a:noFill/>
              <a:ln>
                <a:noFill/>
              </a:ln>
              <a:effectLst/>
            </c:spPr>
            <c:txPr>
              <a:bodyPr/>
              <a:lstStyle/>
              <a:p>
                <a:pPr>
                  <a:defRPr sz="1000"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Christmas</c:v>
                </c:pt>
                <c:pt idx="1">
                  <c:v>Easter</c:v>
                </c:pt>
                <c:pt idx="2">
                  <c:v>New Year</c:v>
                </c:pt>
                <c:pt idx="3">
                  <c:v>Mothering Sunday</c:v>
                </c:pt>
                <c:pt idx="4">
                  <c:v>Valentine's Day</c:v>
                </c:pt>
                <c:pt idx="5">
                  <c:v>Halloween</c:v>
                </c:pt>
                <c:pt idx="6">
                  <c:v>Pancake Day</c:v>
                </c:pt>
                <c:pt idx="7">
                  <c:v>Father's Day</c:v>
                </c:pt>
              </c:strCache>
            </c:strRef>
          </c:cat>
          <c:val>
            <c:numRef>
              <c:f>Sheet1!$C$2:$C$9</c:f>
              <c:numCache>
                <c:formatCode>0%</c:formatCode>
                <c:ptCount val="8"/>
                <c:pt idx="0">
                  <c:v>0.84</c:v>
                </c:pt>
                <c:pt idx="1">
                  <c:v>0.4</c:v>
                </c:pt>
                <c:pt idx="2">
                  <c:v>0.38</c:v>
                </c:pt>
                <c:pt idx="3">
                  <c:v>0.2</c:v>
                </c:pt>
                <c:pt idx="4">
                  <c:v>0.17</c:v>
                </c:pt>
                <c:pt idx="5">
                  <c:v>0.23</c:v>
                </c:pt>
                <c:pt idx="6">
                  <c:v>0.19</c:v>
                </c:pt>
                <c:pt idx="7">
                  <c:v>0.16</c:v>
                </c:pt>
              </c:numCache>
            </c:numRef>
          </c:val>
          <c:extLst>
            <c:ext xmlns:c16="http://schemas.microsoft.com/office/drawing/2014/chart" uri="{C3380CC4-5D6E-409C-BE32-E72D297353CC}">
              <c16:uniqueId val="{0000000F-7667-4F41-919F-1F6FDDEE96D9}"/>
            </c:ext>
          </c:extLst>
        </c:ser>
        <c:ser>
          <c:idx val="2"/>
          <c:order val="2"/>
          <c:tx>
            <c:strRef>
              <c:f>Sheet1!$D$1</c:f>
              <c:strCache>
                <c:ptCount val="1"/>
                <c:pt idx="0">
                  <c:v>2016</c:v>
                </c:pt>
              </c:strCache>
            </c:strRef>
          </c:tx>
          <c:invertIfNegative val="0"/>
          <c:dLbls>
            <c:spPr>
              <a:noFill/>
              <a:ln>
                <a:noFill/>
              </a:ln>
              <a:effectLst/>
            </c:spPr>
            <c:txPr>
              <a:bodyPr/>
              <a:lstStyle/>
              <a:p>
                <a:pPr>
                  <a:defRPr sz="1000"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Christmas</c:v>
                </c:pt>
                <c:pt idx="1">
                  <c:v>Easter</c:v>
                </c:pt>
                <c:pt idx="2">
                  <c:v>New Year</c:v>
                </c:pt>
                <c:pt idx="3">
                  <c:v>Mothering Sunday</c:v>
                </c:pt>
                <c:pt idx="4">
                  <c:v>Valentine's Day</c:v>
                </c:pt>
                <c:pt idx="5">
                  <c:v>Halloween</c:v>
                </c:pt>
                <c:pt idx="6">
                  <c:v>Pancake Day</c:v>
                </c:pt>
                <c:pt idx="7">
                  <c:v>Father's Day</c:v>
                </c:pt>
              </c:strCache>
            </c:strRef>
          </c:cat>
          <c:val>
            <c:numRef>
              <c:f>Sheet1!$D$2:$D$9</c:f>
            </c:numRef>
          </c:val>
          <c:extLst>
            <c:ext xmlns:c16="http://schemas.microsoft.com/office/drawing/2014/chart" uri="{C3380CC4-5D6E-409C-BE32-E72D297353CC}">
              <c16:uniqueId val="{00000010-7667-4F41-919F-1F6FDDEE96D9}"/>
            </c:ext>
          </c:extLst>
        </c:ser>
        <c:ser>
          <c:idx val="3"/>
          <c:order val="3"/>
          <c:tx>
            <c:strRef>
              <c:f>Sheet1!$E$1</c:f>
              <c:strCache>
                <c:ptCount val="1"/>
                <c:pt idx="0">
                  <c:v>2017</c:v>
                </c:pt>
              </c:strCache>
            </c:strRef>
          </c:tx>
          <c:invertIfNegative val="0"/>
          <c:dLbls>
            <c:spPr>
              <a:noFill/>
              <a:ln>
                <a:noFill/>
              </a:ln>
              <a:effectLst/>
            </c:spPr>
            <c:txPr>
              <a:bodyPr/>
              <a:lstStyle/>
              <a:p>
                <a:pPr>
                  <a:defRPr sz="1000"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Christmas</c:v>
                </c:pt>
                <c:pt idx="1">
                  <c:v>Easter</c:v>
                </c:pt>
                <c:pt idx="2">
                  <c:v>New Year</c:v>
                </c:pt>
                <c:pt idx="3">
                  <c:v>Mothering Sunday</c:v>
                </c:pt>
                <c:pt idx="4">
                  <c:v>Valentine's Day</c:v>
                </c:pt>
                <c:pt idx="5">
                  <c:v>Halloween</c:v>
                </c:pt>
                <c:pt idx="6">
                  <c:v>Pancake Day</c:v>
                </c:pt>
                <c:pt idx="7">
                  <c:v>Father's Day</c:v>
                </c:pt>
              </c:strCache>
            </c:strRef>
          </c:cat>
          <c:val>
            <c:numRef>
              <c:f>Sheet1!$E$2:$E$9</c:f>
            </c:numRef>
          </c:val>
          <c:extLst>
            <c:ext xmlns:c16="http://schemas.microsoft.com/office/drawing/2014/chart" uri="{C3380CC4-5D6E-409C-BE32-E72D297353CC}">
              <c16:uniqueId val="{00000011-7667-4F41-919F-1F6FDDEE96D9}"/>
            </c:ext>
          </c:extLst>
        </c:ser>
        <c:ser>
          <c:idx val="4"/>
          <c:order val="4"/>
          <c:tx>
            <c:strRef>
              <c:f>Sheet1!$F$1</c:f>
              <c:strCache>
                <c:ptCount val="1"/>
                <c:pt idx="0">
                  <c:v>2018</c:v>
                </c:pt>
              </c:strCache>
            </c:strRef>
          </c:tx>
          <c:invertIfNegative val="0"/>
          <c:dLbls>
            <c:spPr>
              <a:noFill/>
              <a:ln>
                <a:noFill/>
              </a:ln>
              <a:effectLst/>
            </c:spPr>
            <c:txPr>
              <a:bodyPr/>
              <a:lstStyle/>
              <a:p>
                <a:pPr>
                  <a:defRPr b="1">
                    <a:solidFill>
                      <a:schemeClr val="bg1"/>
                    </a:solidFill>
                    <a:latin typeface="Montserrat"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Christmas</c:v>
                </c:pt>
                <c:pt idx="1">
                  <c:v>Easter</c:v>
                </c:pt>
                <c:pt idx="2">
                  <c:v>New Year</c:v>
                </c:pt>
                <c:pt idx="3">
                  <c:v>Mothering Sunday</c:v>
                </c:pt>
                <c:pt idx="4">
                  <c:v>Valentine's Day</c:v>
                </c:pt>
                <c:pt idx="5">
                  <c:v>Halloween</c:v>
                </c:pt>
                <c:pt idx="6">
                  <c:v>Pancake Day</c:v>
                </c:pt>
                <c:pt idx="7">
                  <c:v>Father's Day</c:v>
                </c:pt>
              </c:strCache>
            </c:strRef>
          </c:cat>
          <c:val>
            <c:numRef>
              <c:f>Sheet1!$F$2:$F$9</c:f>
            </c:numRef>
          </c:val>
          <c:extLst>
            <c:ext xmlns:c16="http://schemas.microsoft.com/office/drawing/2014/chart" uri="{C3380CC4-5D6E-409C-BE32-E72D297353CC}">
              <c16:uniqueId val="{00000012-7667-4F41-919F-1F6FDDEE96D9}"/>
            </c:ext>
          </c:extLst>
        </c:ser>
        <c:ser>
          <c:idx val="5"/>
          <c:order val="5"/>
          <c:tx>
            <c:strRef>
              <c:f>Sheet1!$G$1</c:f>
              <c:strCache>
                <c:ptCount val="1"/>
                <c:pt idx="0">
                  <c:v>2019</c:v>
                </c:pt>
              </c:strCache>
            </c:strRef>
          </c:tx>
          <c:invertIfNegative val="0"/>
          <c:dLbls>
            <c:spPr>
              <a:noFill/>
              <a:ln>
                <a:noFill/>
              </a:ln>
              <a:effectLst/>
            </c:spPr>
            <c:txPr>
              <a:bodyPr wrap="square" lIns="38100" tIns="19050" rIns="38100" bIns="19050" anchor="ctr">
                <a:spAutoFit/>
              </a:bodyPr>
              <a:lstStyle/>
              <a:p>
                <a:pPr>
                  <a:defRPr>
                    <a:solidFill>
                      <a:schemeClr val="tx1"/>
                    </a:solidFill>
                    <a:latin typeface="Montserrat"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Christmas</c:v>
                </c:pt>
                <c:pt idx="1">
                  <c:v>Easter</c:v>
                </c:pt>
                <c:pt idx="2">
                  <c:v>New Year</c:v>
                </c:pt>
                <c:pt idx="3">
                  <c:v>Mothering Sunday</c:v>
                </c:pt>
                <c:pt idx="4">
                  <c:v>Valentine's Day</c:v>
                </c:pt>
                <c:pt idx="5">
                  <c:v>Halloween</c:v>
                </c:pt>
                <c:pt idx="6">
                  <c:v>Pancake Day</c:v>
                </c:pt>
                <c:pt idx="7">
                  <c:v>Father's Day</c:v>
                </c:pt>
              </c:strCache>
            </c:strRef>
          </c:cat>
          <c:val>
            <c:numRef>
              <c:f>Sheet1!$G$2:$G$9</c:f>
            </c:numRef>
          </c:val>
          <c:extLst>
            <c:ext xmlns:c16="http://schemas.microsoft.com/office/drawing/2014/chart" uri="{C3380CC4-5D6E-409C-BE32-E72D297353CC}">
              <c16:uniqueId val="{00000013-7667-4F41-919F-1F6FDDEE96D9}"/>
            </c:ext>
          </c:extLst>
        </c:ser>
        <c:ser>
          <c:idx val="6"/>
          <c:order val="6"/>
          <c:tx>
            <c:strRef>
              <c:f>Sheet1!$H$1</c:f>
              <c:strCache>
                <c:ptCount val="1"/>
                <c:pt idx="0">
                  <c:v>2020</c:v>
                </c:pt>
              </c:strCache>
            </c:strRef>
          </c:tx>
          <c:invertIfNegative val="0"/>
          <c:dLbls>
            <c:spPr>
              <a:noFill/>
              <a:ln>
                <a:noFill/>
              </a:ln>
              <a:effectLst/>
            </c:spPr>
            <c:txPr>
              <a:bodyPr wrap="square" lIns="38100" tIns="19050" rIns="38100" bIns="19050" anchor="ctr">
                <a:spAutoFit/>
              </a:bodyPr>
              <a:lstStyle/>
              <a:p>
                <a:pPr>
                  <a:defRPr>
                    <a:solidFill>
                      <a:schemeClr val="tx1"/>
                    </a:solidFill>
                    <a:latin typeface="Montserrat"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Christmas</c:v>
                </c:pt>
                <c:pt idx="1">
                  <c:v>Easter</c:v>
                </c:pt>
                <c:pt idx="2">
                  <c:v>New Year</c:v>
                </c:pt>
                <c:pt idx="3">
                  <c:v>Mothering Sunday</c:v>
                </c:pt>
                <c:pt idx="4">
                  <c:v>Valentine's Day</c:v>
                </c:pt>
                <c:pt idx="5">
                  <c:v>Halloween</c:v>
                </c:pt>
                <c:pt idx="6">
                  <c:v>Pancake Day</c:v>
                </c:pt>
                <c:pt idx="7">
                  <c:v>Father's Day</c:v>
                </c:pt>
              </c:strCache>
            </c:strRef>
          </c:cat>
          <c:val>
            <c:numRef>
              <c:f>Sheet1!$H$2:$H$9</c:f>
            </c:numRef>
          </c:val>
          <c:extLst>
            <c:ext xmlns:c16="http://schemas.microsoft.com/office/drawing/2014/chart" uri="{C3380CC4-5D6E-409C-BE32-E72D297353CC}">
              <c16:uniqueId val="{00000014-7667-4F41-919F-1F6FDDEE96D9}"/>
            </c:ext>
          </c:extLst>
        </c:ser>
        <c:ser>
          <c:idx val="7"/>
          <c:order val="7"/>
          <c:tx>
            <c:strRef>
              <c:f>Sheet1!$I$1</c:f>
              <c:strCache>
                <c:ptCount val="1"/>
                <c:pt idx="0">
                  <c:v>2021</c:v>
                </c:pt>
              </c:strCache>
            </c:strRef>
          </c:tx>
          <c:spPr>
            <a:solidFill>
              <a:schemeClr val="bg1">
                <a:lumMod val="65000"/>
              </a:schemeClr>
            </a:solidFill>
          </c:spPr>
          <c:invertIfNegative val="0"/>
          <c:dLbls>
            <c:numFmt formatCode="0%" sourceLinked="0"/>
            <c:spPr>
              <a:noFill/>
              <a:ln>
                <a:noFill/>
              </a:ln>
              <a:effectLst/>
            </c:spPr>
            <c:txPr>
              <a:bodyPr wrap="square" lIns="38100" tIns="19050" rIns="38100" bIns="19050" anchor="ctr">
                <a:spAutoFit/>
              </a:bodyPr>
              <a:lstStyle/>
              <a:p>
                <a:pPr>
                  <a:defRPr b="0">
                    <a:solidFill>
                      <a:schemeClr val="tx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Christmas</c:v>
                </c:pt>
                <c:pt idx="1">
                  <c:v>Easter</c:v>
                </c:pt>
                <c:pt idx="2">
                  <c:v>New Year</c:v>
                </c:pt>
                <c:pt idx="3">
                  <c:v>Mothering Sunday</c:v>
                </c:pt>
                <c:pt idx="4">
                  <c:v>Valentine's Day</c:v>
                </c:pt>
                <c:pt idx="5">
                  <c:v>Halloween</c:v>
                </c:pt>
                <c:pt idx="6">
                  <c:v>Pancake Day</c:v>
                </c:pt>
                <c:pt idx="7">
                  <c:v>Father's Day</c:v>
                </c:pt>
              </c:strCache>
            </c:strRef>
          </c:cat>
          <c:val>
            <c:numRef>
              <c:f>Sheet1!$I$2:$I$9</c:f>
              <c:numCache>
                <c:formatCode>0%</c:formatCode>
                <c:ptCount val="8"/>
                <c:pt idx="0">
                  <c:v>0.74899456431999989</c:v>
                </c:pt>
                <c:pt idx="1">
                  <c:v>0.37388149042999996</c:v>
                </c:pt>
                <c:pt idx="2">
                  <c:v>0.28743241718000001</c:v>
                </c:pt>
                <c:pt idx="3">
                  <c:v>0.18987657751000001</c:v>
                </c:pt>
                <c:pt idx="4">
                  <c:v>0.16616497153000001</c:v>
                </c:pt>
                <c:pt idx="5">
                  <c:v>0.18213256083000001</c:v>
                </c:pt>
                <c:pt idx="6">
                  <c:v>0.15519495769</c:v>
                </c:pt>
                <c:pt idx="7">
                  <c:v>0.14870221127</c:v>
                </c:pt>
              </c:numCache>
            </c:numRef>
          </c:val>
          <c:extLst>
            <c:ext xmlns:c16="http://schemas.microsoft.com/office/drawing/2014/chart" uri="{C3380CC4-5D6E-409C-BE32-E72D297353CC}">
              <c16:uniqueId val="{00000015-7667-4F41-919F-1F6FDDEE96D9}"/>
            </c:ext>
          </c:extLst>
        </c:ser>
        <c:ser>
          <c:idx val="8"/>
          <c:order val="8"/>
          <c:tx>
            <c:strRef>
              <c:f>Sheet1!$J$1</c:f>
              <c:strCache>
                <c:ptCount val="1"/>
                <c:pt idx="0">
                  <c:v>2022</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Christmas</c:v>
                </c:pt>
                <c:pt idx="1">
                  <c:v>Easter</c:v>
                </c:pt>
                <c:pt idx="2">
                  <c:v>New Year</c:v>
                </c:pt>
                <c:pt idx="3">
                  <c:v>Mothering Sunday</c:v>
                </c:pt>
                <c:pt idx="4">
                  <c:v>Valentine's Day</c:v>
                </c:pt>
                <c:pt idx="5">
                  <c:v>Halloween</c:v>
                </c:pt>
                <c:pt idx="6">
                  <c:v>Pancake Day</c:v>
                </c:pt>
                <c:pt idx="7">
                  <c:v>Father's Day</c:v>
                </c:pt>
              </c:strCache>
            </c:strRef>
          </c:cat>
          <c:val>
            <c:numRef>
              <c:f>Sheet1!$J$2:$J$9</c:f>
              <c:numCache>
                <c:formatCode>0%</c:formatCode>
                <c:ptCount val="8"/>
                <c:pt idx="0">
                  <c:v>0.74317953599809672</c:v>
                </c:pt>
                <c:pt idx="1">
                  <c:v>0.36214145142266885</c:v>
                </c:pt>
                <c:pt idx="2">
                  <c:v>0.30460134793257931</c:v>
                </c:pt>
                <c:pt idx="3">
                  <c:v>0.17819469170610758</c:v>
                </c:pt>
                <c:pt idx="4">
                  <c:v>0.15690482638127221</c:v>
                </c:pt>
                <c:pt idx="5">
                  <c:v>0.1537165651738594</c:v>
                </c:pt>
                <c:pt idx="6">
                  <c:v>0.15259694573236848</c:v>
                </c:pt>
                <c:pt idx="7">
                  <c:v>0.13524712747846152</c:v>
                </c:pt>
              </c:numCache>
            </c:numRef>
          </c:val>
          <c:extLst>
            <c:ext xmlns:c16="http://schemas.microsoft.com/office/drawing/2014/chart" uri="{C3380CC4-5D6E-409C-BE32-E72D297353CC}">
              <c16:uniqueId val="{00000017-7667-4F41-919F-1F6FDDEE96D9}"/>
            </c:ext>
          </c:extLst>
        </c:ser>
        <c:dLbls>
          <c:showLegendKey val="0"/>
          <c:showVal val="0"/>
          <c:showCatName val="0"/>
          <c:showSerName val="0"/>
          <c:showPercent val="0"/>
          <c:showBubbleSize val="0"/>
        </c:dLbls>
        <c:gapWidth val="72"/>
        <c:axId val="144417152"/>
        <c:axId val="144418688"/>
      </c:barChart>
      <c:catAx>
        <c:axId val="144417152"/>
        <c:scaling>
          <c:orientation val="minMax"/>
        </c:scaling>
        <c:delete val="0"/>
        <c:axPos val="b"/>
        <c:numFmt formatCode="General" sourceLinked="1"/>
        <c:majorTickMark val="out"/>
        <c:minorTickMark val="none"/>
        <c:tickLblPos val="nextTo"/>
        <c:spPr>
          <a:ln w="3712">
            <a:solidFill>
              <a:schemeClr val="tx1"/>
            </a:solidFill>
            <a:prstDash val="solid"/>
          </a:ln>
        </c:spPr>
        <c:txPr>
          <a:bodyPr rot="-2700000" vert="horz"/>
          <a:lstStyle/>
          <a:p>
            <a:pPr>
              <a:defRPr sz="1100" b="0" i="0" u="none" strike="noStrike" baseline="0">
                <a:solidFill>
                  <a:schemeClr val="tx1"/>
                </a:solidFill>
                <a:latin typeface="Arial" panose="020B0604020202020204" pitchFamily="34" charset="0"/>
                <a:ea typeface="Calibri"/>
                <a:cs typeface="Calibri"/>
              </a:defRPr>
            </a:pPr>
            <a:endParaRPr lang="en-US"/>
          </a:p>
        </c:txPr>
        <c:crossAx val="144418688"/>
        <c:crosses val="autoZero"/>
        <c:auto val="0"/>
        <c:lblAlgn val="ctr"/>
        <c:lblOffset val="100"/>
        <c:tickLblSkip val="1"/>
        <c:tickMarkSkip val="1"/>
        <c:noMultiLvlLbl val="0"/>
      </c:catAx>
      <c:valAx>
        <c:axId val="144418688"/>
        <c:scaling>
          <c:orientation val="minMax"/>
        </c:scaling>
        <c:delete val="1"/>
        <c:axPos val="l"/>
        <c:numFmt formatCode="0%" sourceLinked="1"/>
        <c:majorTickMark val="out"/>
        <c:minorTickMark val="none"/>
        <c:tickLblPos val="nextTo"/>
        <c:crossAx val="144417152"/>
        <c:crosses val="autoZero"/>
        <c:crossBetween val="between"/>
      </c:valAx>
      <c:spPr>
        <a:noFill/>
        <a:ln w="29694">
          <a:noFill/>
        </a:ln>
      </c:spPr>
    </c:plotArea>
    <c:legend>
      <c:legendPos val="r"/>
      <c:layout>
        <c:manualLayout>
          <c:xMode val="edge"/>
          <c:yMode val="edge"/>
          <c:x val="0.88564160823744187"/>
          <c:y val="0.21180948767211868"/>
          <c:w val="4.6644533294807874E-2"/>
          <c:h val="0.17593504581370428"/>
        </c:manualLayout>
      </c:layout>
      <c:overlay val="0"/>
      <c:txPr>
        <a:bodyPr/>
        <a:lstStyle/>
        <a:p>
          <a:pPr>
            <a:defRPr>
              <a:solidFill>
                <a:schemeClr val="tx1"/>
              </a:solidFill>
              <a:latin typeface="Montserrat" panose="00000500000000000000" pitchFamily="2" charset="0"/>
            </a:defRPr>
          </a:pPr>
          <a:endParaRPr lang="en-US"/>
        </a:p>
      </c:txPr>
    </c:legend>
    <c:plotVisOnly val="1"/>
    <c:dispBlanksAs val="gap"/>
    <c:showDLblsOverMax val="0"/>
  </c:chart>
  <c:spPr>
    <a:noFill/>
    <a:ln>
      <a:noFill/>
    </a:ln>
  </c:spPr>
  <c:txPr>
    <a:bodyPr/>
    <a:lstStyle/>
    <a:p>
      <a:pPr>
        <a:defRPr sz="935"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57298063502524"/>
          <c:y val="5.7861555291554193E-2"/>
          <c:w val="0.57442698534364556"/>
          <c:h val="0.94021739130434756"/>
        </c:manualLayout>
      </c:layout>
      <c:barChart>
        <c:barDir val="bar"/>
        <c:grouping val="clustered"/>
        <c:varyColors val="0"/>
        <c:ser>
          <c:idx val="0"/>
          <c:order val="0"/>
          <c:tx>
            <c:strRef>
              <c:f>Sheet1!$B$1</c:f>
              <c:strCache>
                <c:ptCount val="1"/>
                <c:pt idx="0">
                  <c:v>Jan-11</c:v>
                </c:pt>
              </c:strCache>
            </c:strRef>
          </c:tx>
          <c:invertIfNegative val="0"/>
          <c:cat>
            <c:strRef>
              <c:f>Sheet1!$A$2:$A$11</c:f>
              <c:strCache>
                <c:ptCount val="10"/>
                <c:pt idx="0">
                  <c:v>Households without Children </c:v>
                </c:pt>
                <c:pt idx="1">
                  <c:v>Households with Children</c:v>
                </c:pt>
                <c:pt idx="2">
                  <c:v> </c:v>
                </c:pt>
                <c:pt idx="3">
                  <c:v>Pre Family</c:v>
                </c:pt>
                <c:pt idx="4">
                  <c:v>New Family</c:v>
                </c:pt>
                <c:pt idx="5">
                  <c:v>Maturing Family</c:v>
                </c:pt>
                <c:pt idx="6">
                  <c:v>Established Family</c:v>
                </c:pt>
                <c:pt idx="7">
                  <c:v>Post Family</c:v>
                </c:pt>
                <c:pt idx="8">
                  <c:v>Older Couple</c:v>
                </c:pt>
                <c:pt idx="9">
                  <c:v>Older Single</c:v>
                </c:pt>
              </c:strCache>
            </c:strRef>
          </c:cat>
          <c:val>
            <c:numRef>
              <c:f>Sheet1!$B$2:$B$11</c:f>
            </c:numRef>
          </c:val>
          <c:extLst>
            <c:ext xmlns:c16="http://schemas.microsoft.com/office/drawing/2014/chart" uri="{C3380CC4-5D6E-409C-BE32-E72D297353CC}">
              <c16:uniqueId val="{00000000-32DB-4481-9091-35C2BDFD14A9}"/>
            </c:ext>
          </c:extLst>
        </c:ser>
        <c:ser>
          <c:idx val="1"/>
          <c:order val="1"/>
          <c:tx>
            <c:strRef>
              <c:f>Sheet1!$C$1</c:f>
              <c:strCache>
                <c:ptCount val="1"/>
                <c:pt idx="0">
                  <c:v>2016</c:v>
                </c:pt>
              </c:strCache>
            </c:strRef>
          </c:tx>
          <c:spPr>
            <a:solidFill>
              <a:schemeClr val="bg1">
                <a:lumMod val="75000"/>
              </a:schemeClr>
            </a:solidFill>
          </c:spPr>
          <c:invertIfNegative val="0"/>
          <c:dLbls>
            <c:spPr>
              <a:noFill/>
              <a:ln>
                <a:noFill/>
              </a:ln>
              <a:effectLst/>
            </c:spPr>
            <c:txPr>
              <a:bodyPr/>
              <a:lstStyle/>
              <a:p>
                <a:pPr>
                  <a:defRPr sz="1000" b="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Households without Children </c:v>
                </c:pt>
                <c:pt idx="1">
                  <c:v>Households with Children</c:v>
                </c:pt>
                <c:pt idx="2">
                  <c:v> </c:v>
                </c:pt>
                <c:pt idx="3">
                  <c:v>Pre Family</c:v>
                </c:pt>
                <c:pt idx="4">
                  <c:v>New Family</c:v>
                </c:pt>
                <c:pt idx="5">
                  <c:v>Maturing Family</c:v>
                </c:pt>
                <c:pt idx="6">
                  <c:v>Established Family</c:v>
                </c:pt>
                <c:pt idx="7">
                  <c:v>Post Family</c:v>
                </c:pt>
                <c:pt idx="8">
                  <c:v>Older Couple</c:v>
                </c:pt>
                <c:pt idx="9">
                  <c:v>Older Single</c:v>
                </c:pt>
              </c:strCache>
            </c:strRef>
          </c:cat>
          <c:val>
            <c:numRef>
              <c:f>Sheet1!$C$2:$C$11</c:f>
            </c:numRef>
          </c:val>
          <c:extLst>
            <c:ext xmlns:c16="http://schemas.microsoft.com/office/drawing/2014/chart" uri="{C3380CC4-5D6E-409C-BE32-E72D297353CC}">
              <c16:uniqueId val="{00000001-32DB-4481-9091-35C2BDFD14A9}"/>
            </c:ext>
          </c:extLst>
        </c:ser>
        <c:ser>
          <c:idx val="2"/>
          <c:order val="2"/>
          <c:tx>
            <c:strRef>
              <c:f>Sheet1!$D$1</c:f>
              <c:strCache>
                <c:ptCount val="1"/>
                <c:pt idx="0">
                  <c:v>2017</c:v>
                </c:pt>
              </c:strCache>
            </c:strRef>
          </c:tx>
          <c:spPr>
            <a:solidFill>
              <a:schemeClr val="bg1">
                <a:lumMod val="65000"/>
              </a:schemeClr>
            </a:solidFill>
          </c:spPr>
          <c:invertIfNegative val="0"/>
          <c:dLbls>
            <c:numFmt formatCode="0%" sourceLinked="0"/>
            <c:spPr>
              <a:noFill/>
              <a:ln>
                <a:noFill/>
              </a:ln>
              <a:effectLst/>
            </c:spPr>
            <c:txPr>
              <a:bodyPr/>
              <a:lstStyle/>
              <a:p>
                <a:pPr>
                  <a:defRPr sz="1100" b="1">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Households without Children </c:v>
                </c:pt>
                <c:pt idx="1">
                  <c:v>Households with Children</c:v>
                </c:pt>
                <c:pt idx="2">
                  <c:v> </c:v>
                </c:pt>
                <c:pt idx="3">
                  <c:v>Pre Family</c:v>
                </c:pt>
                <c:pt idx="4">
                  <c:v>New Family</c:v>
                </c:pt>
                <c:pt idx="5">
                  <c:v>Maturing Family</c:v>
                </c:pt>
                <c:pt idx="6">
                  <c:v>Established Family</c:v>
                </c:pt>
                <c:pt idx="7">
                  <c:v>Post Family</c:v>
                </c:pt>
                <c:pt idx="8">
                  <c:v>Older Couple</c:v>
                </c:pt>
                <c:pt idx="9">
                  <c:v>Older Single</c:v>
                </c:pt>
              </c:strCache>
            </c:strRef>
          </c:cat>
          <c:val>
            <c:numRef>
              <c:f>Sheet1!$D$2:$D$11</c:f>
            </c:numRef>
          </c:val>
          <c:extLst>
            <c:ext xmlns:c16="http://schemas.microsoft.com/office/drawing/2014/chart" uri="{C3380CC4-5D6E-409C-BE32-E72D297353CC}">
              <c16:uniqueId val="{00000002-32DB-4481-9091-35C2BDFD14A9}"/>
            </c:ext>
          </c:extLst>
        </c:ser>
        <c:ser>
          <c:idx val="3"/>
          <c:order val="3"/>
          <c:tx>
            <c:strRef>
              <c:f>Sheet1!$E$1</c:f>
              <c:strCache>
                <c:ptCount val="1"/>
                <c:pt idx="0">
                  <c:v>2018</c:v>
                </c:pt>
              </c:strCache>
            </c:strRef>
          </c:tx>
          <c:spPr>
            <a:solidFill>
              <a:schemeClr val="tx2"/>
            </a:solidFill>
          </c:spPr>
          <c:invertIfNegative val="0"/>
          <c:dLbls>
            <c:spPr>
              <a:noFill/>
              <a:ln>
                <a:noFill/>
              </a:ln>
              <a:effectLst/>
            </c:spPr>
            <c:txPr>
              <a:bodyPr/>
              <a:lstStyle/>
              <a:p>
                <a:pPr>
                  <a:defRPr sz="1000">
                    <a:solidFill>
                      <a:schemeClr val="tx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Households without Children </c:v>
                </c:pt>
                <c:pt idx="1">
                  <c:v>Households with Children</c:v>
                </c:pt>
                <c:pt idx="2">
                  <c:v> </c:v>
                </c:pt>
                <c:pt idx="3">
                  <c:v>Pre Family</c:v>
                </c:pt>
                <c:pt idx="4">
                  <c:v>New Family</c:v>
                </c:pt>
                <c:pt idx="5">
                  <c:v>Maturing Family</c:v>
                </c:pt>
                <c:pt idx="6">
                  <c:v>Established Family</c:v>
                </c:pt>
                <c:pt idx="7">
                  <c:v>Post Family</c:v>
                </c:pt>
                <c:pt idx="8">
                  <c:v>Older Couple</c:v>
                </c:pt>
                <c:pt idx="9">
                  <c:v>Older Single</c:v>
                </c:pt>
              </c:strCache>
            </c:strRef>
          </c:cat>
          <c:val>
            <c:numRef>
              <c:f>Sheet1!$E$2:$E$11</c:f>
            </c:numRef>
          </c:val>
          <c:extLst>
            <c:ext xmlns:c16="http://schemas.microsoft.com/office/drawing/2014/chart" uri="{C3380CC4-5D6E-409C-BE32-E72D297353CC}">
              <c16:uniqueId val="{00000003-32DB-4481-9091-35C2BDFD14A9}"/>
            </c:ext>
          </c:extLst>
        </c:ser>
        <c:ser>
          <c:idx val="4"/>
          <c:order val="4"/>
          <c:tx>
            <c:strRef>
              <c:f>Sheet1!$F$1</c:f>
              <c:strCache>
                <c:ptCount val="1"/>
                <c:pt idx="0">
                  <c:v>2019</c:v>
                </c:pt>
              </c:strCache>
            </c:strRef>
          </c:tx>
          <c:invertIfNegative val="0"/>
          <c:dLbls>
            <c:spPr>
              <a:noFill/>
              <a:ln>
                <a:noFill/>
              </a:ln>
              <a:effectLst/>
            </c:spPr>
            <c:txPr>
              <a:bodyPr/>
              <a:lstStyle/>
              <a:p>
                <a:pPr>
                  <a:defRPr sz="1200" b="0">
                    <a:solidFill>
                      <a:schemeClr val="tx1">
                        <a:lumMod val="95000"/>
                        <a:lumOff val="5000"/>
                      </a:schemeClr>
                    </a:solidFill>
                    <a:latin typeface="+mn-lt"/>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Households without Children </c:v>
                </c:pt>
                <c:pt idx="1">
                  <c:v>Households with Children</c:v>
                </c:pt>
                <c:pt idx="2">
                  <c:v> </c:v>
                </c:pt>
                <c:pt idx="3">
                  <c:v>Pre Family</c:v>
                </c:pt>
                <c:pt idx="4">
                  <c:v>New Family</c:v>
                </c:pt>
                <c:pt idx="5">
                  <c:v>Maturing Family</c:v>
                </c:pt>
                <c:pt idx="6">
                  <c:v>Established Family</c:v>
                </c:pt>
                <c:pt idx="7">
                  <c:v>Post Family</c:v>
                </c:pt>
                <c:pt idx="8">
                  <c:v>Older Couple</c:v>
                </c:pt>
                <c:pt idx="9">
                  <c:v>Older Single</c:v>
                </c:pt>
              </c:strCache>
            </c:strRef>
          </c:cat>
          <c:val>
            <c:numRef>
              <c:f>Sheet1!$F$2:$F$11</c:f>
            </c:numRef>
          </c:val>
          <c:extLst>
            <c:ext xmlns:c16="http://schemas.microsoft.com/office/drawing/2014/chart" uri="{C3380CC4-5D6E-409C-BE32-E72D297353CC}">
              <c16:uniqueId val="{00000004-32DB-4481-9091-35C2BDFD14A9}"/>
            </c:ext>
          </c:extLst>
        </c:ser>
        <c:ser>
          <c:idx val="5"/>
          <c:order val="5"/>
          <c:tx>
            <c:strRef>
              <c:f>Sheet1!$G$1</c:f>
              <c:strCache>
                <c:ptCount val="1"/>
                <c:pt idx="0">
                  <c:v>2020</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200" baseline="0">
                    <a:solidFill>
                      <a:schemeClr val="tx1"/>
                    </a:solidFill>
                    <a:latin typeface="Montserrat"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Households without Children </c:v>
                </c:pt>
                <c:pt idx="1">
                  <c:v>Households with Children</c:v>
                </c:pt>
                <c:pt idx="2">
                  <c:v> </c:v>
                </c:pt>
                <c:pt idx="3">
                  <c:v>Pre Family</c:v>
                </c:pt>
                <c:pt idx="4">
                  <c:v>New Family</c:v>
                </c:pt>
                <c:pt idx="5">
                  <c:v>Maturing Family</c:v>
                </c:pt>
                <c:pt idx="6">
                  <c:v>Established Family</c:v>
                </c:pt>
                <c:pt idx="7">
                  <c:v>Post Family</c:v>
                </c:pt>
                <c:pt idx="8">
                  <c:v>Older Couple</c:v>
                </c:pt>
                <c:pt idx="9">
                  <c:v>Older Single</c:v>
                </c:pt>
              </c:strCache>
            </c:strRef>
          </c:cat>
          <c:val>
            <c:numRef>
              <c:f>Sheet1!$G$2:$G$11</c:f>
            </c:numRef>
          </c:val>
          <c:extLst>
            <c:ext xmlns:c16="http://schemas.microsoft.com/office/drawing/2014/chart" uri="{C3380CC4-5D6E-409C-BE32-E72D297353CC}">
              <c16:uniqueId val="{00000000-4B18-4A25-9038-F4F07A572CDC}"/>
            </c:ext>
          </c:extLst>
        </c:ser>
        <c:ser>
          <c:idx val="6"/>
          <c:order val="6"/>
          <c:tx>
            <c:strRef>
              <c:f>Sheet1!$H$1</c:f>
              <c:strCache>
                <c:ptCount val="1"/>
                <c:pt idx="0">
                  <c:v>2021</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1000" b="0">
                    <a:solidFill>
                      <a:schemeClr val="tx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Households without Children </c:v>
                </c:pt>
                <c:pt idx="1">
                  <c:v>Households with Children</c:v>
                </c:pt>
                <c:pt idx="2">
                  <c:v> </c:v>
                </c:pt>
                <c:pt idx="3">
                  <c:v>Pre Family</c:v>
                </c:pt>
                <c:pt idx="4">
                  <c:v>New Family</c:v>
                </c:pt>
                <c:pt idx="5">
                  <c:v>Maturing Family</c:v>
                </c:pt>
                <c:pt idx="6">
                  <c:v>Established Family</c:v>
                </c:pt>
                <c:pt idx="7">
                  <c:v>Post Family</c:v>
                </c:pt>
                <c:pt idx="8">
                  <c:v>Older Couple</c:v>
                </c:pt>
                <c:pt idx="9">
                  <c:v>Older Single</c:v>
                </c:pt>
              </c:strCache>
            </c:strRef>
          </c:cat>
          <c:val>
            <c:numRef>
              <c:f>Sheet1!$H$2:$H$11</c:f>
              <c:numCache>
                <c:formatCode>0%</c:formatCode>
                <c:ptCount val="10"/>
                <c:pt idx="0">
                  <c:v>0.10880647101999999</c:v>
                </c:pt>
                <c:pt idx="1">
                  <c:v>0.40347155741000001</c:v>
                </c:pt>
                <c:pt idx="3">
                  <c:v>0.21224711784</c:v>
                </c:pt>
                <c:pt idx="4">
                  <c:v>0.42976962131999996</c:v>
                </c:pt>
                <c:pt idx="5">
                  <c:v>0.44039086743</c:v>
                </c:pt>
                <c:pt idx="6">
                  <c:v>0.28279701577999999</c:v>
                </c:pt>
                <c:pt idx="7">
                  <c:v>0.13818057919999999</c:v>
                </c:pt>
                <c:pt idx="8">
                  <c:v>8.2580446975000013E-2</c:v>
                </c:pt>
                <c:pt idx="9">
                  <c:v>5.4506644884000005E-2</c:v>
                </c:pt>
              </c:numCache>
            </c:numRef>
          </c:val>
          <c:extLst>
            <c:ext xmlns:c16="http://schemas.microsoft.com/office/drawing/2014/chart" uri="{C3380CC4-5D6E-409C-BE32-E72D297353CC}">
              <c16:uniqueId val="{00000001-EEFD-45F4-86FD-5FB831D85C14}"/>
            </c:ext>
          </c:extLst>
        </c:ser>
        <c:ser>
          <c:idx val="7"/>
          <c:order val="7"/>
          <c:tx>
            <c:strRef>
              <c:f>Sheet1!$I$1</c:f>
              <c:strCache>
                <c:ptCount val="1"/>
                <c:pt idx="0">
                  <c:v>2022</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Households without Children </c:v>
                </c:pt>
                <c:pt idx="1">
                  <c:v>Households with Children</c:v>
                </c:pt>
                <c:pt idx="2">
                  <c:v> </c:v>
                </c:pt>
                <c:pt idx="3">
                  <c:v>Pre Family</c:v>
                </c:pt>
                <c:pt idx="4">
                  <c:v>New Family</c:v>
                </c:pt>
                <c:pt idx="5">
                  <c:v>Maturing Family</c:v>
                </c:pt>
                <c:pt idx="6">
                  <c:v>Established Family</c:v>
                </c:pt>
                <c:pt idx="7">
                  <c:v>Post Family</c:v>
                </c:pt>
                <c:pt idx="8">
                  <c:v>Older Couple</c:v>
                </c:pt>
                <c:pt idx="9">
                  <c:v>Older Single</c:v>
                </c:pt>
              </c:strCache>
            </c:strRef>
          </c:cat>
          <c:val>
            <c:numRef>
              <c:f>Sheet1!$I$2:$I$11</c:f>
              <c:numCache>
                <c:formatCode>0%</c:formatCode>
                <c:ptCount val="10"/>
                <c:pt idx="0">
                  <c:v>8.1243294058652035E-2</c:v>
                </c:pt>
                <c:pt idx="1">
                  <c:v>0.37751380645251231</c:v>
                </c:pt>
                <c:pt idx="3">
                  <c:v>0.13107871781145031</c:v>
                </c:pt>
                <c:pt idx="4">
                  <c:v>0.3670228821260203</c:v>
                </c:pt>
                <c:pt idx="5">
                  <c:v>0.4381192270449098</c:v>
                </c:pt>
                <c:pt idx="6">
                  <c:v>0.2426560893884577</c:v>
                </c:pt>
                <c:pt idx="7">
                  <c:v>0.119054639664743</c:v>
                </c:pt>
                <c:pt idx="8">
                  <c:v>6.114152461627153E-2</c:v>
                </c:pt>
                <c:pt idx="9">
                  <c:v>3.6444803108676108E-2</c:v>
                </c:pt>
              </c:numCache>
            </c:numRef>
          </c:val>
          <c:extLst>
            <c:ext xmlns:c16="http://schemas.microsoft.com/office/drawing/2014/chart" uri="{C3380CC4-5D6E-409C-BE32-E72D297353CC}">
              <c16:uniqueId val="{00000000-3AFF-4114-922B-649D70C945DF}"/>
            </c:ext>
          </c:extLst>
        </c:ser>
        <c:dLbls>
          <c:showLegendKey val="0"/>
          <c:showVal val="0"/>
          <c:showCatName val="0"/>
          <c:showSerName val="0"/>
          <c:showPercent val="0"/>
          <c:showBubbleSize val="0"/>
        </c:dLbls>
        <c:gapWidth val="71"/>
        <c:axId val="144554240"/>
        <c:axId val="144596992"/>
      </c:barChart>
      <c:catAx>
        <c:axId val="144554240"/>
        <c:scaling>
          <c:orientation val="maxMin"/>
        </c:scaling>
        <c:delete val="0"/>
        <c:axPos val="l"/>
        <c:numFmt formatCode="General" sourceLinked="0"/>
        <c:majorTickMark val="out"/>
        <c:minorTickMark val="none"/>
        <c:tickLblPos val="nextTo"/>
        <c:txPr>
          <a:bodyPr/>
          <a:lstStyle/>
          <a:p>
            <a:pPr>
              <a:defRPr sz="1200" b="0">
                <a:solidFill>
                  <a:schemeClr val="tx1"/>
                </a:solidFill>
                <a:latin typeface="+mn-lt"/>
              </a:defRPr>
            </a:pPr>
            <a:endParaRPr lang="en-US"/>
          </a:p>
        </c:txPr>
        <c:crossAx val="144596992"/>
        <c:crosses val="autoZero"/>
        <c:auto val="1"/>
        <c:lblAlgn val="ctr"/>
        <c:lblOffset val="100"/>
        <c:noMultiLvlLbl val="0"/>
      </c:catAx>
      <c:valAx>
        <c:axId val="144596992"/>
        <c:scaling>
          <c:orientation val="minMax"/>
        </c:scaling>
        <c:delete val="1"/>
        <c:axPos val="t"/>
        <c:numFmt formatCode="0%" sourceLinked="1"/>
        <c:majorTickMark val="out"/>
        <c:minorTickMark val="none"/>
        <c:tickLblPos val="none"/>
        <c:crossAx val="144554240"/>
        <c:crosses val="autoZero"/>
        <c:crossBetween val="between"/>
      </c:valAx>
    </c:plotArea>
    <c:legend>
      <c:legendPos val="r"/>
      <c:layout>
        <c:manualLayout>
          <c:xMode val="edge"/>
          <c:yMode val="edge"/>
          <c:x val="0.91958952305639463"/>
          <c:y val="0.81816535344023522"/>
          <c:w val="6.296464155020555E-2"/>
          <c:h val="0.14951238027239103"/>
        </c:manualLayout>
      </c:layout>
      <c:overlay val="0"/>
      <c:txPr>
        <a:bodyPr/>
        <a:lstStyle/>
        <a:p>
          <a:pPr>
            <a:defRPr sz="1200" b="0">
              <a:solidFill>
                <a:schemeClr val="tx1"/>
              </a:solidFill>
              <a:latin typeface="Montserrat" panose="00000500000000000000" pitchFamily="2" charset="0"/>
              <a:cs typeface="Calibri" panose="020F0502020204030204" pitchFamily="34" charset="0"/>
            </a:defRPr>
          </a:pPr>
          <a:endParaRPr lang="en-US"/>
        </a:p>
      </c:txPr>
    </c:legend>
    <c:plotVisOnly val="1"/>
    <c:dispBlanksAs val="gap"/>
    <c:showDLblsOverMax val="0"/>
  </c:chart>
  <c:txPr>
    <a:bodyPr/>
    <a:lstStyle/>
    <a:p>
      <a:pPr>
        <a:defRPr sz="1800" b="1">
          <a:solidFill>
            <a:schemeClr val="accent6"/>
          </a:solidFill>
          <a:latin typeface="+mn-lt"/>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124673969744389E-2"/>
          <c:y val="0.20235780200335246"/>
          <c:w val="0.96687532603025561"/>
          <c:h val="0.64750450736586818"/>
        </c:manualLayout>
      </c:layout>
      <c:barChart>
        <c:barDir val="col"/>
        <c:grouping val="clustered"/>
        <c:varyColors val="0"/>
        <c:ser>
          <c:idx val="0"/>
          <c:order val="0"/>
          <c:tx>
            <c:strRef>
              <c:f>Sheet1!$B$1</c:f>
              <c:strCache>
                <c:ptCount val="1"/>
                <c:pt idx="0">
                  <c:v>Value Sales</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Halloween 2015</c:v>
                </c:pt>
                <c:pt idx="1">
                  <c:v>Halloween 2016</c:v>
                </c:pt>
                <c:pt idx="2">
                  <c:v>Halloween 2017</c:v>
                </c:pt>
                <c:pt idx="3">
                  <c:v>Halloween 2018</c:v>
                </c:pt>
                <c:pt idx="4">
                  <c:v>Halloween 2019</c:v>
                </c:pt>
                <c:pt idx="5">
                  <c:v>Halloween 2020*</c:v>
                </c:pt>
                <c:pt idx="6">
                  <c:v>Halloween 2021*</c:v>
                </c:pt>
                <c:pt idx="7">
                  <c:v>Halloween 2022*</c:v>
                </c:pt>
                <c:pt idx="8">
                  <c:v>Halloween 2023*</c:v>
                </c:pt>
              </c:strCache>
            </c:strRef>
          </c:cat>
          <c:val>
            <c:numRef>
              <c:f>Sheet1!$B$2:$B$10</c:f>
              <c:numCache>
                <c:formatCode>0.0</c:formatCode>
                <c:ptCount val="9"/>
                <c:pt idx="0">
                  <c:v>54.123041399999998</c:v>
                </c:pt>
                <c:pt idx="1">
                  <c:v>50.718750499999999</c:v>
                </c:pt>
                <c:pt idx="2">
                  <c:v>50.372853199999994</c:v>
                </c:pt>
                <c:pt idx="3">
                  <c:v>48.6045114</c:v>
                </c:pt>
                <c:pt idx="4">
                  <c:v>49.091615299999994</c:v>
                </c:pt>
                <c:pt idx="5">
                  <c:v>40.401683399999996</c:v>
                </c:pt>
                <c:pt idx="6">
                  <c:v>48.126651900000006</c:v>
                </c:pt>
                <c:pt idx="7">
                  <c:v>47.574063200000005</c:v>
                </c:pt>
                <c:pt idx="8">
                  <c:v>45.294051200000006</c:v>
                </c:pt>
              </c:numCache>
            </c:numRef>
          </c:val>
          <c:extLst>
            <c:ext xmlns:c16="http://schemas.microsoft.com/office/drawing/2014/chart" uri="{C3380CC4-5D6E-409C-BE32-E72D297353CC}">
              <c16:uniqueId val="{00000000-0DB4-4466-BC10-F066DD93ED87}"/>
            </c:ext>
          </c:extLst>
        </c:ser>
        <c:ser>
          <c:idx val="1"/>
          <c:order val="1"/>
          <c:tx>
            <c:strRef>
              <c:f>Sheet1!$C$1</c:f>
              <c:strCache>
                <c:ptCount val="1"/>
                <c:pt idx="0">
                  <c:v>Unit Sales</c:v>
                </c:pt>
              </c:strCache>
            </c:strRef>
          </c:tx>
          <c:spPr>
            <a:solidFill>
              <a:schemeClr val="accent2">
                <a:lumMod val="20000"/>
                <a:lumOff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Halloween 2015</c:v>
                </c:pt>
                <c:pt idx="1">
                  <c:v>Halloween 2016</c:v>
                </c:pt>
                <c:pt idx="2">
                  <c:v>Halloween 2017</c:v>
                </c:pt>
                <c:pt idx="3">
                  <c:v>Halloween 2018</c:v>
                </c:pt>
                <c:pt idx="4">
                  <c:v>Halloween 2019</c:v>
                </c:pt>
                <c:pt idx="5">
                  <c:v>Halloween 2020*</c:v>
                </c:pt>
                <c:pt idx="6">
                  <c:v>Halloween 2021*</c:v>
                </c:pt>
                <c:pt idx="7">
                  <c:v>Halloween 2022*</c:v>
                </c:pt>
                <c:pt idx="8">
                  <c:v>Halloween 2023*</c:v>
                </c:pt>
              </c:strCache>
            </c:strRef>
          </c:cat>
          <c:val>
            <c:numRef>
              <c:f>Sheet1!$C$2:$C$10</c:f>
              <c:numCache>
                <c:formatCode>0.0</c:formatCode>
                <c:ptCount val="9"/>
                <c:pt idx="0">
                  <c:v>30.009674900000004</c:v>
                </c:pt>
                <c:pt idx="1">
                  <c:v>28.737947200000001</c:v>
                </c:pt>
                <c:pt idx="2">
                  <c:v>26.7273733</c:v>
                </c:pt>
                <c:pt idx="3">
                  <c:v>26.435784700000003</c:v>
                </c:pt>
                <c:pt idx="4">
                  <c:v>25.238198199999999</c:v>
                </c:pt>
                <c:pt idx="5">
                  <c:v>22.120021300000001</c:v>
                </c:pt>
                <c:pt idx="6">
                  <c:v>22.907102699999999</c:v>
                </c:pt>
                <c:pt idx="7">
                  <c:v>22.831086700000004</c:v>
                </c:pt>
                <c:pt idx="8">
                  <c:v>22.240498799999997</c:v>
                </c:pt>
              </c:numCache>
            </c:numRef>
          </c:val>
          <c:extLst>
            <c:ext xmlns:c16="http://schemas.microsoft.com/office/drawing/2014/chart" uri="{C3380CC4-5D6E-409C-BE32-E72D297353CC}">
              <c16:uniqueId val="{00000001-0DB4-4466-BC10-F066DD93ED87}"/>
            </c:ext>
          </c:extLst>
        </c:ser>
        <c:dLbls>
          <c:showLegendKey val="0"/>
          <c:showVal val="1"/>
          <c:showCatName val="0"/>
          <c:showSerName val="0"/>
          <c:showPercent val="0"/>
          <c:showBubbleSize val="0"/>
        </c:dLbls>
        <c:gapWidth val="6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scaling>
        <c:delete val="1"/>
        <c:axPos val="l"/>
        <c:numFmt formatCode="#,##0" sourceLinked="0"/>
        <c:majorTickMark val="out"/>
        <c:minorTickMark val="none"/>
        <c:tickLblPos val="nextTo"/>
        <c:crossAx val="218603520"/>
        <c:crosses val="autoZero"/>
        <c:crossBetween val="between"/>
      </c:valAx>
      <c:spPr>
        <a:noFill/>
        <a:ln>
          <a:noFill/>
        </a:ln>
        <a:effectLst/>
      </c:spPr>
    </c:plotArea>
    <c:legend>
      <c:legendPos val="t"/>
      <c:layout>
        <c:manualLayout>
          <c:xMode val="edge"/>
          <c:yMode val="edge"/>
          <c:x val="0.66450846493100013"/>
          <c:y val="9.9966900723028312E-3"/>
          <c:w val="0.33347643097643098"/>
          <c:h val="0.1013455780979604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2.6175313882191152E-2"/>
          <c:w val="0.98422712933753942"/>
          <c:h val="0.68056300744508103"/>
        </c:manualLayout>
      </c:layout>
      <c:barChart>
        <c:barDir val="col"/>
        <c:grouping val="clustered"/>
        <c:varyColors val="0"/>
        <c:ser>
          <c:idx val="0"/>
          <c:order val="0"/>
          <c:tx>
            <c:strRef>
              <c:f>Sheet1!$B$1</c:f>
              <c:strCache>
                <c:ptCount val="1"/>
                <c:pt idx="0">
                  <c:v>Value Sales</c:v>
                </c:pt>
              </c:strCache>
            </c:strRef>
          </c:tx>
          <c:spPr>
            <a:solidFill>
              <a:schemeClr val="accent2"/>
            </a:solidFill>
          </c:spPr>
          <c:invertIfNegative val="0"/>
          <c:dLbls>
            <c:dLbl>
              <c:idx val="0"/>
              <c:layout>
                <c:manualLayout>
                  <c:x val="-3.1104199066873959E-3"/>
                  <c:y val="2.0752271475006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0B-4E51-8551-C0F6C9F9E284}"/>
                </c:ext>
              </c:extLst>
            </c:dLbl>
            <c:dLbl>
              <c:idx val="1"/>
              <c:layout>
                <c:manualLayout>
                  <c:x val="-6.2208398133748628E-3"/>
                  <c:y val="1.6601817180004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0B-4E51-8551-C0F6C9F9E284}"/>
                </c:ext>
              </c:extLst>
            </c:dLbl>
            <c:numFmt formatCode="0.0,,&quot;m&quot;"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Halloween Merchandise </c:v>
                </c:pt>
                <c:pt idx="1">
                  <c:v> Pumpkins </c:v>
                </c:pt>
                <c:pt idx="2">
                  <c:v> Halloween Confectionery </c:v>
                </c:pt>
              </c:strCache>
            </c:strRef>
          </c:cat>
          <c:val>
            <c:numRef>
              <c:f>Sheet1!$B$2:$B$4</c:f>
              <c:numCache>
                <c:formatCode>_-* #,##0_-;\-* #,##0_-;_-* "-"??_-;_-@_-</c:formatCode>
                <c:ptCount val="3"/>
                <c:pt idx="0">
                  <c:v>34991981.399999999</c:v>
                </c:pt>
                <c:pt idx="1">
                  <c:v>11853327.899999999</c:v>
                </c:pt>
                <c:pt idx="2">
                  <c:v>9683895.5</c:v>
                </c:pt>
              </c:numCache>
            </c:numRef>
          </c:val>
          <c:extLst>
            <c:ext xmlns:c16="http://schemas.microsoft.com/office/drawing/2014/chart" uri="{C3380CC4-5D6E-409C-BE32-E72D297353CC}">
              <c16:uniqueId val="{00000002-8F0B-4E51-8551-C0F6C9F9E284}"/>
            </c:ext>
          </c:extLst>
        </c:ser>
        <c:ser>
          <c:idx val="1"/>
          <c:order val="1"/>
          <c:tx>
            <c:strRef>
              <c:f>Sheet1!$C$1</c:f>
              <c:strCache>
                <c:ptCount val="1"/>
                <c:pt idx="0">
                  <c:v>Unit Sales</c:v>
                </c:pt>
              </c:strCache>
            </c:strRef>
          </c:tx>
          <c:spPr>
            <a:solidFill>
              <a:schemeClr val="accent2">
                <a:lumMod val="20000"/>
                <a:lumOff val="80000"/>
              </a:schemeClr>
            </a:solidFill>
          </c:spPr>
          <c:invertIfNegative val="0"/>
          <c:dLbls>
            <c:dLbl>
              <c:idx val="0"/>
              <c:layout>
                <c:manualLayout>
                  <c:x val="1.5552099533437014E-3"/>
                  <c:y val="1.6601817180004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0B-4E51-8551-C0F6C9F9E284}"/>
                </c:ext>
              </c:extLst>
            </c:dLbl>
            <c:dLbl>
              <c:idx val="3"/>
              <c:layout>
                <c:manualLayout>
                  <c:x val="-7.1919276031398094E-4"/>
                  <c:y val="-1.76828946965286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0B-4E51-8551-C0F6C9F9E284}"/>
                </c:ext>
              </c:extLst>
            </c:dLbl>
            <c:dLbl>
              <c:idx val="5"/>
              <c:layout>
                <c:manualLayout>
                  <c:xMode val="edge"/>
                  <c:yMode val="edge"/>
                  <c:x val="0.47528916929547843"/>
                  <c:y val="0.4206008583690987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F0B-4E51-8551-C0F6C9F9E284}"/>
                </c:ext>
              </c:extLst>
            </c:dLbl>
            <c:dLbl>
              <c:idx val="6"/>
              <c:layout>
                <c:manualLayout>
                  <c:xMode val="edge"/>
                  <c:yMode val="edge"/>
                  <c:x val="0.56046267087276547"/>
                  <c:y val="0.4313304721030042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F0B-4E51-8551-C0F6C9F9E284}"/>
                </c:ext>
              </c:extLst>
            </c:dLbl>
            <c:dLbl>
              <c:idx val="7"/>
              <c:layout>
                <c:manualLayout>
                  <c:xMode val="edge"/>
                  <c:yMode val="edge"/>
                  <c:x val="0.64037854889589907"/>
                  <c:y val="0.4313304721030042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F0B-4E51-8551-C0F6C9F9E284}"/>
                </c:ext>
              </c:extLst>
            </c:dLbl>
            <c:dLbl>
              <c:idx val="8"/>
              <c:layout>
                <c:manualLayout>
                  <c:xMode val="edge"/>
                  <c:yMode val="edge"/>
                  <c:x val="0.72450052576235546"/>
                  <c:y val="0.4206008583690987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F0B-4E51-8551-C0F6C9F9E284}"/>
                </c:ext>
              </c:extLst>
            </c:dLbl>
            <c:numFmt formatCode="0.0,,&quot;m&quot;"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Halloween Merchandise </c:v>
                </c:pt>
                <c:pt idx="1">
                  <c:v> Pumpkins </c:v>
                </c:pt>
                <c:pt idx="2">
                  <c:v> Halloween Confectionery </c:v>
                </c:pt>
              </c:strCache>
            </c:strRef>
          </c:cat>
          <c:val>
            <c:numRef>
              <c:f>Sheet1!$C$2:$C$4</c:f>
              <c:numCache>
                <c:formatCode>_-* #,##0_-;\-* #,##0_-;_-* "-"??_-;_-@_-</c:formatCode>
                <c:ptCount val="3"/>
                <c:pt idx="0">
                  <c:v>13500323.300000001</c:v>
                </c:pt>
                <c:pt idx="1">
                  <c:v>7245582.7999999989</c:v>
                </c:pt>
                <c:pt idx="2">
                  <c:v>6432405.5</c:v>
                </c:pt>
              </c:numCache>
            </c:numRef>
          </c:val>
          <c:extLst>
            <c:ext xmlns:c16="http://schemas.microsoft.com/office/drawing/2014/chart" uri="{C3380CC4-5D6E-409C-BE32-E72D297353CC}">
              <c16:uniqueId val="{00000009-8F0B-4E51-8551-C0F6C9F9E284}"/>
            </c:ext>
          </c:extLst>
        </c:ser>
        <c:dLbls>
          <c:showLegendKey val="0"/>
          <c:showVal val="0"/>
          <c:showCatName val="0"/>
          <c:showSerName val="0"/>
          <c:showPercent val="0"/>
          <c:showBubbleSize val="0"/>
        </c:dLbls>
        <c:gapWidth val="100"/>
        <c:axId val="144658816"/>
        <c:axId val="144660352"/>
      </c:barChart>
      <c:catAx>
        <c:axId val="144658816"/>
        <c:scaling>
          <c:orientation val="minMax"/>
        </c:scaling>
        <c:delete val="0"/>
        <c:axPos val="b"/>
        <c:numFmt formatCode="General" sourceLinked="1"/>
        <c:majorTickMark val="out"/>
        <c:minorTickMark val="none"/>
        <c:tickLblPos val="low"/>
        <c:txPr>
          <a:bodyPr rot="0" vert="horz"/>
          <a:lstStyle/>
          <a:p>
            <a:pPr>
              <a:defRPr sz="900"/>
            </a:pPr>
            <a:endParaRPr lang="en-US"/>
          </a:p>
        </c:txPr>
        <c:crossAx val="144660352"/>
        <c:crosses val="autoZero"/>
        <c:auto val="1"/>
        <c:lblAlgn val="ctr"/>
        <c:lblOffset val="100"/>
        <c:tickLblSkip val="1"/>
        <c:tickMarkSkip val="1"/>
        <c:noMultiLvlLbl val="0"/>
      </c:catAx>
      <c:valAx>
        <c:axId val="144660352"/>
        <c:scaling>
          <c:orientation val="minMax"/>
        </c:scaling>
        <c:delete val="1"/>
        <c:axPos val="l"/>
        <c:numFmt formatCode="_-* #,##0_-;\-* #,##0_-;_-* &quot;-&quot;??_-;_-@_-" sourceLinked="1"/>
        <c:majorTickMark val="out"/>
        <c:minorTickMark val="none"/>
        <c:tickLblPos val="nextTo"/>
        <c:crossAx val="144658816"/>
        <c:crosses val="autoZero"/>
        <c:crossBetween val="between"/>
      </c:valAx>
    </c:plotArea>
    <c:legend>
      <c:legendPos val="b"/>
      <c:layout>
        <c:manualLayout>
          <c:xMode val="edge"/>
          <c:yMode val="edge"/>
          <c:x val="0.27875595449480167"/>
          <c:y val="0.86076565750712608"/>
          <c:w val="0.38262355257063452"/>
          <c:h val="7.0815450643776826E-2"/>
        </c:manualLayout>
      </c:layout>
      <c:overlay val="0"/>
      <c:txPr>
        <a:bodyPr/>
        <a:lstStyle/>
        <a:p>
          <a:pPr>
            <a:defRPr sz="900"/>
          </a:pPr>
          <a:endParaRPr lang="en-US"/>
        </a:p>
      </c:txPr>
    </c:legend>
    <c:plotVisOnly val="1"/>
    <c:dispBlanksAs val="gap"/>
    <c:showDLblsOverMax val="0"/>
  </c:chart>
  <c:txPr>
    <a:bodyPr/>
    <a:lstStyle/>
    <a:p>
      <a:pPr>
        <a:defRPr sz="1800">
          <a:latin typeface="Montserrat" panose="00000500000000000000" pitchFamily="2"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253809648906278E-2"/>
          <c:y val="1.8277239876893087E-2"/>
          <c:w val="0.96674619035109377"/>
          <c:h val="0.91105966059314181"/>
        </c:manualLayout>
      </c:layout>
      <c:lineChart>
        <c:grouping val="standard"/>
        <c:varyColors val="0"/>
        <c:ser>
          <c:idx val="0"/>
          <c:order val="0"/>
          <c:tx>
            <c:strRef>
              <c:f>Sheet1!$A$2</c:f>
              <c:strCache>
                <c:ptCount val="1"/>
                <c:pt idx="0">
                  <c:v>Total SPI</c:v>
                </c:pt>
              </c:strCache>
            </c:strRef>
          </c:tx>
          <c:spPr>
            <a:ln w="28575" cap="rnd">
              <a:solidFill>
                <a:schemeClr val="accent1"/>
              </a:solidFill>
              <a:round/>
            </a:ln>
            <a:effectLst/>
          </c:spPr>
          <c:marker>
            <c:symbol val="none"/>
          </c:marker>
          <c:cat>
            <c:numRef>
              <c:f>Sheet1!$B$1:$EY$1</c:f>
              <c:numCache>
                <c:formatCode>mmm\-yy</c:formatCode>
                <c:ptCount val="13"/>
                <c:pt idx="0">
                  <c:v>44835</c:v>
                </c:pt>
                <c:pt idx="1">
                  <c:v>44866</c:v>
                </c:pt>
                <c:pt idx="2">
                  <c:v>44896</c:v>
                </c:pt>
                <c:pt idx="3">
                  <c:v>44927</c:v>
                </c:pt>
                <c:pt idx="4">
                  <c:v>44958</c:v>
                </c:pt>
                <c:pt idx="5">
                  <c:v>44986</c:v>
                </c:pt>
                <c:pt idx="6">
                  <c:v>45017</c:v>
                </c:pt>
                <c:pt idx="7">
                  <c:v>45047</c:v>
                </c:pt>
                <c:pt idx="8">
                  <c:v>45078</c:v>
                </c:pt>
                <c:pt idx="9">
                  <c:v>45108</c:v>
                </c:pt>
                <c:pt idx="10">
                  <c:v>45139</c:v>
                </c:pt>
                <c:pt idx="11">
                  <c:v>45170</c:v>
                </c:pt>
                <c:pt idx="12">
                  <c:v>45200</c:v>
                </c:pt>
              </c:numCache>
            </c:numRef>
          </c:cat>
          <c:val>
            <c:numRef>
              <c:f>Sheet1!$B$2:$EY$2</c:f>
            </c:numRef>
          </c:val>
          <c:smooth val="1"/>
          <c:extLst>
            <c:ext xmlns:c16="http://schemas.microsoft.com/office/drawing/2014/chart" uri="{C3380CC4-5D6E-409C-BE32-E72D297353CC}">
              <c16:uniqueId val="{00000000-F83F-44FF-865A-529228F25D72}"/>
            </c:ext>
          </c:extLst>
        </c:ser>
        <c:ser>
          <c:idx val="1"/>
          <c:order val="1"/>
          <c:tx>
            <c:strRef>
              <c:f>Sheet1!$A$3</c:f>
              <c:strCache>
                <c:ptCount val="1"/>
                <c:pt idx="0">
                  <c:v>Food</c:v>
                </c:pt>
              </c:strCache>
            </c:strRef>
          </c:tx>
          <c:spPr>
            <a:ln w="28575" cap="rnd">
              <a:solidFill>
                <a:schemeClr val="tx1"/>
              </a:solid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Sheet1!$B$1:$EY$1</c:f>
              <c:numCache>
                <c:formatCode>mmm\-yy</c:formatCode>
                <c:ptCount val="13"/>
                <c:pt idx="0">
                  <c:v>44835</c:v>
                </c:pt>
                <c:pt idx="1">
                  <c:v>44866</c:v>
                </c:pt>
                <c:pt idx="2">
                  <c:v>44896</c:v>
                </c:pt>
                <c:pt idx="3">
                  <c:v>44927</c:v>
                </c:pt>
                <c:pt idx="4">
                  <c:v>44958</c:v>
                </c:pt>
                <c:pt idx="5">
                  <c:v>44986</c:v>
                </c:pt>
                <c:pt idx="6">
                  <c:v>45017</c:v>
                </c:pt>
                <c:pt idx="7">
                  <c:v>45047</c:v>
                </c:pt>
                <c:pt idx="8">
                  <c:v>45078</c:v>
                </c:pt>
                <c:pt idx="9">
                  <c:v>45108</c:v>
                </c:pt>
                <c:pt idx="10">
                  <c:v>45139</c:v>
                </c:pt>
                <c:pt idx="11">
                  <c:v>45170</c:v>
                </c:pt>
                <c:pt idx="12">
                  <c:v>45200</c:v>
                </c:pt>
              </c:numCache>
            </c:numRef>
          </c:cat>
          <c:val>
            <c:numRef>
              <c:f>Sheet1!$B$3:$EY$3</c:f>
              <c:numCache>
                <c:formatCode>0.00%</c:formatCode>
                <c:ptCount val="13"/>
                <c:pt idx="0">
                  <c:v>0.11600000000000001</c:v>
                </c:pt>
                <c:pt idx="1">
                  <c:v>0.124</c:v>
                </c:pt>
                <c:pt idx="2" formatCode="0.0%">
                  <c:v>0.13300000000000001</c:v>
                </c:pt>
                <c:pt idx="3" formatCode="0.0%">
                  <c:v>0.13800000000000001</c:v>
                </c:pt>
                <c:pt idx="4" formatCode="0.0%">
                  <c:v>0.14499999999999999</c:v>
                </c:pt>
                <c:pt idx="5" formatCode="0.0%">
                  <c:v>0.15</c:v>
                </c:pt>
                <c:pt idx="6" formatCode="0.0%">
                  <c:v>0.157</c:v>
                </c:pt>
                <c:pt idx="7" formatCode="0.0%">
                  <c:v>0.154</c:v>
                </c:pt>
                <c:pt idx="8">
                  <c:v>0.14599999999999999</c:v>
                </c:pt>
                <c:pt idx="9">
                  <c:v>0.13400000000000001</c:v>
                </c:pt>
                <c:pt idx="10">
                  <c:v>0.115</c:v>
                </c:pt>
                <c:pt idx="11">
                  <c:v>9.9000000000000005E-2</c:v>
                </c:pt>
                <c:pt idx="12">
                  <c:v>8.7999999999999995E-2</c:v>
                </c:pt>
              </c:numCache>
            </c:numRef>
          </c:val>
          <c:smooth val="1"/>
          <c:extLst>
            <c:ext xmlns:c16="http://schemas.microsoft.com/office/drawing/2014/chart" uri="{C3380CC4-5D6E-409C-BE32-E72D297353CC}">
              <c16:uniqueId val="{00000004-F83F-44FF-865A-529228F25D72}"/>
            </c:ext>
          </c:extLst>
        </c:ser>
        <c:ser>
          <c:idx val="2"/>
          <c:order val="2"/>
          <c:tx>
            <c:strRef>
              <c:f>Sheet1!$A$4</c:f>
              <c:strCache>
                <c:ptCount val="1"/>
                <c:pt idx="0">
                  <c:v>Fresh</c:v>
                </c:pt>
              </c:strCache>
            </c:strRef>
          </c:tx>
          <c:spPr>
            <a:ln w="28575" cap="rnd">
              <a:solidFill>
                <a:schemeClr val="accent5">
                  <a:lumMod val="60000"/>
                  <a:lumOff val="40000"/>
                </a:schemeClr>
              </a:solidFill>
              <a:round/>
            </a:ln>
            <a:effectLst/>
          </c:spPr>
          <c:marker>
            <c:symbol val="none"/>
          </c:marker>
          <c:cat>
            <c:numRef>
              <c:f>Sheet1!$B$1:$EY$1</c:f>
              <c:numCache>
                <c:formatCode>mmm\-yy</c:formatCode>
                <c:ptCount val="13"/>
                <c:pt idx="0">
                  <c:v>44835</c:v>
                </c:pt>
                <c:pt idx="1">
                  <c:v>44866</c:v>
                </c:pt>
                <c:pt idx="2">
                  <c:v>44896</c:v>
                </c:pt>
                <c:pt idx="3">
                  <c:v>44927</c:v>
                </c:pt>
                <c:pt idx="4">
                  <c:v>44958</c:v>
                </c:pt>
                <c:pt idx="5">
                  <c:v>44986</c:v>
                </c:pt>
                <c:pt idx="6">
                  <c:v>45017</c:v>
                </c:pt>
                <c:pt idx="7">
                  <c:v>45047</c:v>
                </c:pt>
                <c:pt idx="8">
                  <c:v>45078</c:v>
                </c:pt>
                <c:pt idx="9">
                  <c:v>45108</c:v>
                </c:pt>
                <c:pt idx="10">
                  <c:v>45139</c:v>
                </c:pt>
                <c:pt idx="11">
                  <c:v>45170</c:v>
                </c:pt>
                <c:pt idx="12">
                  <c:v>45200</c:v>
                </c:pt>
              </c:numCache>
            </c:numRef>
          </c:cat>
          <c:val>
            <c:numRef>
              <c:f>Sheet1!$B$4:$EY$4</c:f>
              <c:numCache>
                <c:formatCode>0.00%</c:formatCode>
                <c:ptCount val="13"/>
                <c:pt idx="0">
                  <c:v>0.13300000000000001</c:v>
                </c:pt>
                <c:pt idx="1">
                  <c:v>0.14299999999999999</c:v>
                </c:pt>
                <c:pt idx="2" formatCode="0.0%">
                  <c:v>0.15</c:v>
                </c:pt>
                <c:pt idx="3" formatCode="0.0%">
                  <c:v>0.157</c:v>
                </c:pt>
                <c:pt idx="4" formatCode="0.0%">
                  <c:v>0.16300000000000001</c:v>
                </c:pt>
                <c:pt idx="5" formatCode="0.0%">
                  <c:v>0.17</c:v>
                </c:pt>
                <c:pt idx="6" formatCode="0.0%">
                  <c:v>0.17799999999999999</c:v>
                </c:pt>
                <c:pt idx="7" formatCode="0.0%">
                  <c:v>0.17199999999999999</c:v>
                </c:pt>
                <c:pt idx="8">
                  <c:v>0.157</c:v>
                </c:pt>
                <c:pt idx="9">
                  <c:v>0.14299999999999999</c:v>
                </c:pt>
                <c:pt idx="10">
                  <c:v>0.11600000000000001</c:v>
                </c:pt>
                <c:pt idx="11">
                  <c:v>9.6000000000000002E-2</c:v>
                </c:pt>
                <c:pt idx="12">
                  <c:v>8.3000000000000004E-2</c:v>
                </c:pt>
              </c:numCache>
            </c:numRef>
          </c:val>
          <c:smooth val="1"/>
          <c:extLst>
            <c:ext xmlns:c16="http://schemas.microsoft.com/office/drawing/2014/chart" uri="{C3380CC4-5D6E-409C-BE32-E72D297353CC}">
              <c16:uniqueId val="{00000005-F83F-44FF-865A-529228F25D72}"/>
            </c:ext>
          </c:extLst>
        </c:ser>
        <c:ser>
          <c:idx val="3"/>
          <c:order val="3"/>
          <c:tx>
            <c:strRef>
              <c:f>Sheet1!$A$5</c:f>
              <c:strCache>
                <c:ptCount val="1"/>
                <c:pt idx="0">
                  <c:v>Ambient</c:v>
                </c:pt>
              </c:strCache>
            </c:strRef>
          </c:tx>
          <c:spPr>
            <a:ln w="28575" cap="rnd">
              <a:solidFill>
                <a:schemeClr val="accent5"/>
              </a:solidFill>
              <a:round/>
            </a:ln>
            <a:effectLst/>
          </c:spPr>
          <c:marker>
            <c:symbol val="none"/>
          </c:marker>
          <c:cat>
            <c:numRef>
              <c:f>Sheet1!$B$1:$EY$1</c:f>
              <c:numCache>
                <c:formatCode>mmm\-yy</c:formatCode>
                <c:ptCount val="13"/>
                <c:pt idx="0">
                  <c:v>44835</c:v>
                </c:pt>
                <c:pt idx="1">
                  <c:v>44866</c:v>
                </c:pt>
                <c:pt idx="2">
                  <c:v>44896</c:v>
                </c:pt>
                <c:pt idx="3">
                  <c:v>44927</c:v>
                </c:pt>
                <c:pt idx="4">
                  <c:v>44958</c:v>
                </c:pt>
                <c:pt idx="5">
                  <c:v>44986</c:v>
                </c:pt>
                <c:pt idx="6">
                  <c:v>45017</c:v>
                </c:pt>
                <c:pt idx="7">
                  <c:v>45047</c:v>
                </c:pt>
                <c:pt idx="8">
                  <c:v>45078</c:v>
                </c:pt>
                <c:pt idx="9">
                  <c:v>45108</c:v>
                </c:pt>
                <c:pt idx="10">
                  <c:v>45139</c:v>
                </c:pt>
                <c:pt idx="11">
                  <c:v>45170</c:v>
                </c:pt>
                <c:pt idx="12">
                  <c:v>45200</c:v>
                </c:pt>
              </c:numCache>
            </c:numRef>
          </c:cat>
          <c:val>
            <c:numRef>
              <c:f>Sheet1!$B$5:$EY$5</c:f>
              <c:numCache>
                <c:formatCode>0%</c:formatCode>
                <c:ptCount val="13"/>
                <c:pt idx="0" formatCode="0.00%">
                  <c:v>9.4E-2</c:v>
                </c:pt>
                <c:pt idx="1">
                  <c:v>0.1</c:v>
                </c:pt>
                <c:pt idx="2" formatCode="0.0%">
                  <c:v>0.11</c:v>
                </c:pt>
                <c:pt idx="3" formatCode="0.0%">
                  <c:v>0.113</c:v>
                </c:pt>
                <c:pt idx="4" formatCode="0.0%">
                  <c:v>0.122</c:v>
                </c:pt>
                <c:pt idx="5" formatCode="0.0%">
                  <c:v>0.124</c:v>
                </c:pt>
                <c:pt idx="6" formatCode="0.0%">
                  <c:v>0.129</c:v>
                </c:pt>
                <c:pt idx="7" formatCode="0.0%">
                  <c:v>0.13100000000000001</c:v>
                </c:pt>
                <c:pt idx="8">
                  <c:v>0.13</c:v>
                </c:pt>
                <c:pt idx="9" formatCode="0.00%">
                  <c:v>0.123</c:v>
                </c:pt>
                <c:pt idx="10" formatCode="0.00%">
                  <c:v>0.113</c:v>
                </c:pt>
                <c:pt idx="11" formatCode="0.00%">
                  <c:v>0.104</c:v>
                </c:pt>
                <c:pt idx="12" formatCode="0.00%">
                  <c:v>9.5000000000000001E-2</c:v>
                </c:pt>
              </c:numCache>
            </c:numRef>
          </c:val>
          <c:smooth val="1"/>
          <c:extLst>
            <c:ext xmlns:c16="http://schemas.microsoft.com/office/drawing/2014/chart" uri="{C3380CC4-5D6E-409C-BE32-E72D297353CC}">
              <c16:uniqueId val="{00000006-F83F-44FF-865A-529228F25D72}"/>
            </c:ext>
          </c:extLst>
        </c:ser>
        <c:dLbls>
          <c:showLegendKey val="0"/>
          <c:showVal val="0"/>
          <c:showCatName val="0"/>
          <c:showSerName val="0"/>
          <c:showPercent val="0"/>
          <c:showBubbleSize val="0"/>
        </c:dLbls>
        <c:smooth val="0"/>
        <c:axId val="121624448"/>
        <c:axId val="121625984"/>
      </c:lineChart>
      <c:dateAx>
        <c:axId val="121624448"/>
        <c:scaling>
          <c:orientation val="minMax"/>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1625984"/>
        <c:crosses val="autoZero"/>
        <c:auto val="1"/>
        <c:lblOffset val="100"/>
        <c:baseTimeUnit val="months"/>
      </c:dateAx>
      <c:valAx>
        <c:axId val="12162598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1624448"/>
        <c:crosses val="autoZero"/>
        <c:crossBetween val="between"/>
      </c:valAx>
      <c:spPr>
        <a:noFill/>
        <a:ln>
          <a:noFill/>
        </a:ln>
        <a:effectLst/>
      </c:spPr>
    </c:plotArea>
    <c:legend>
      <c:legendPos val="b"/>
      <c:layout>
        <c:manualLayout>
          <c:xMode val="edge"/>
          <c:yMode val="edge"/>
          <c:x val="0.63115601215694161"/>
          <c:y val="0.70212253562736593"/>
          <c:w val="0.2063290863127844"/>
          <c:h val="5.5815627077442018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21745583254873E-2"/>
          <c:y val="6.9127662646496252E-2"/>
          <c:w val="0.94661545382966195"/>
          <c:h val="0.61852794786062937"/>
        </c:manualLayout>
      </c:layout>
      <c:barChart>
        <c:barDir val="col"/>
        <c:grouping val="clustered"/>
        <c:varyColors val="0"/>
        <c:ser>
          <c:idx val="0"/>
          <c:order val="0"/>
          <c:tx>
            <c:strRef>
              <c:f>Sheet1!$B$1</c:f>
              <c:strCache>
                <c:ptCount val="1"/>
                <c:pt idx="0">
                  <c:v>Derived Inflation</c:v>
                </c:pt>
              </c:strCache>
            </c:strRef>
          </c:tx>
          <c:spPr>
            <a:solidFill>
              <a:srgbClr val="A082F3"/>
            </a:solidFill>
            <a:ln>
              <a:noFill/>
            </a:ln>
            <a:effectLst/>
          </c:spPr>
          <c:invertIfNegative val="1"/>
          <c:dPt>
            <c:idx val="0"/>
            <c:invertIfNegative val="1"/>
            <c:bubble3D val="0"/>
            <c:spPr>
              <a:solidFill>
                <a:schemeClr val="accent2"/>
              </a:solidFill>
              <a:ln>
                <a:noFill/>
              </a:ln>
              <a:effectLst/>
            </c:spPr>
            <c:extLst>
              <c:ext xmlns:c16="http://schemas.microsoft.com/office/drawing/2014/chart" uri="{C3380CC4-5D6E-409C-BE32-E72D297353CC}">
                <c16:uniqueId val="{0000000F-B35D-48B1-AA6D-9D1BCE8881E4}"/>
              </c:ext>
            </c:extLst>
          </c:dPt>
          <c:dPt>
            <c:idx val="1"/>
            <c:invertIfNegative val="1"/>
            <c:bubble3D val="0"/>
            <c:spPr>
              <a:solidFill>
                <a:schemeClr val="accent2"/>
              </a:solidFill>
              <a:ln>
                <a:noFill/>
              </a:ln>
              <a:effectLst/>
            </c:spPr>
            <c:extLst>
              <c:ext xmlns:c16="http://schemas.microsoft.com/office/drawing/2014/chart" uri="{C3380CC4-5D6E-409C-BE32-E72D297353CC}">
                <c16:uniqueId val="{0000000E-B35D-48B1-AA6D-9D1BCE8881E4}"/>
              </c:ext>
            </c:extLst>
          </c:dPt>
          <c:dPt>
            <c:idx val="2"/>
            <c:invertIfNegative val="1"/>
            <c:bubble3D val="0"/>
            <c:spPr>
              <a:solidFill>
                <a:schemeClr val="accent2"/>
              </a:solidFill>
              <a:ln>
                <a:noFill/>
              </a:ln>
              <a:effectLst/>
            </c:spPr>
            <c:extLst>
              <c:ext xmlns:c16="http://schemas.microsoft.com/office/drawing/2014/chart" uri="{C3380CC4-5D6E-409C-BE32-E72D297353CC}">
                <c16:uniqueId val="{0000000D-A49F-437F-93C3-A291DE1B1CB8}"/>
              </c:ext>
            </c:extLst>
          </c:dPt>
          <c:dPt>
            <c:idx val="3"/>
            <c:invertIfNegative val="1"/>
            <c:bubble3D val="0"/>
            <c:spPr>
              <a:solidFill>
                <a:schemeClr val="accent2"/>
              </a:solidFill>
              <a:ln>
                <a:noFill/>
              </a:ln>
              <a:effectLst/>
            </c:spPr>
            <c:extLst>
              <c:ext xmlns:c16="http://schemas.microsoft.com/office/drawing/2014/chart" uri="{C3380CC4-5D6E-409C-BE32-E72D297353CC}">
                <c16:uniqueId val="{00000008-19A0-4182-8BB6-665F575998D4}"/>
              </c:ext>
            </c:extLst>
          </c:dPt>
          <c:dPt>
            <c:idx val="4"/>
            <c:invertIfNegative val="1"/>
            <c:bubble3D val="0"/>
            <c:spPr>
              <a:solidFill>
                <a:schemeClr val="accent2"/>
              </a:solidFill>
              <a:ln>
                <a:noFill/>
              </a:ln>
              <a:effectLst/>
            </c:spPr>
            <c:extLst>
              <c:ext xmlns:c16="http://schemas.microsoft.com/office/drawing/2014/chart" uri="{C3380CC4-5D6E-409C-BE32-E72D297353CC}">
                <c16:uniqueId val="{0000000F-A49F-437F-93C3-A291DE1B1CB8}"/>
              </c:ext>
            </c:extLst>
          </c:dPt>
          <c:dPt>
            <c:idx val="5"/>
            <c:invertIfNegative val="1"/>
            <c:bubble3D val="0"/>
            <c:spPr>
              <a:solidFill>
                <a:srgbClr val="A082F3"/>
              </a:solidFill>
              <a:ln>
                <a:noFill/>
              </a:ln>
              <a:effectLst/>
            </c:spPr>
            <c:extLst>
              <c:ext xmlns:c16="http://schemas.microsoft.com/office/drawing/2014/chart" uri="{C3380CC4-5D6E-409C-BE32-E72D297353CC}">
                <c16:uniqueId val="{00000010-A49F-437F-93C3-A291DE1B1CB8}"/>
              </c:ext>
            </c:extLst>
          </c:dPt>
          <c:dPt>
            <c:idx val="6"/>
            <c:invertIfNegative val="1"/>
            <c:bubble3D val="0"/>
            <c:spPr>
              <a:solidFill>
                <a:srgbClr val="A082F3"/>
              </a:solidFill>
              <a:ln>
                <a:noFill/>
              </a:ln>
              <a:effectLst/>
            </c:spPr>
            <c:extLst>
              <c:ext xmlns:c16="http://schemas.microsoft.com/office/drawing/2014/chart" uri="{C3380CC4-5D6E-409C-BE32-E72D297353CC}">
                <c16:uniqueId val="{0000000B-90E4-4E92-9C9D-EA86CF82CAB7}"/>
              </c:ext>
            </c:extLst>
          </c:dPt>
          <c:dPt>
            <c:idx val="7"/>
            <c:invertIfNegative val="1"/>
            <c:bubble3D val="0"/>
            <c:spPr>
              <a:solidFill>
                <a:srgbClr val="A082F3"/>
              </a:solidFill>
              <a:ln>
                <a:noFill/>
              </a:ln>
              <a:effectLst/>
            </c:spPr>
            <c:extLst>
              <c:ext xmlns:c16="http://schemas.microsoft.com/office/drawing/2014/chart" uri="{C3380CC4-5D6E-409C-BE32-E72D297353CC}">
                <c16:uniqueId val="{00000011-B35D-48B1-AA6D-9D1BCE8881E4}"/>
              </c:ext>
            </c:extLst>
          </c:dPt>
          <c:dPt>
            <c:idx val="8"/>
            <c:invertIfNegative val="1"/>
            <c:bubble3D val="0"/>
            <c:spPr>
              <a:solidFill>
                <a:srgbClr val="A082F3"/>
              </a:solidFill>
              <a:ln>
                <a:noFill/>
              </a:ln>
              <a:effectLst/>
            </c:spPr>
            <c:extLst>
              <c:ext xmlns:c16="http://schemas.microsoft.com/office/drawing/2014/chart" uri="{C3380CC4-5D6E-409C-BE32-E72D297353CC}">
                <c16:uniqueId val="{00000010-B35D-48B1-AA6D-9D1BCE8881E4}"/>
              </c:ext>
            </c:extLst>
          </c:dPt>
          <c:dPt>
            <c:idx val="9"/>
            <c:invertIfNegative val="1"/>
            <c:bubble3D val="0"/>
            <c:spPr>
              <a:solidFill>
                <a:schemeClr val="accent6">
                  <a:lumMod val="75000"/>
                </a:schemeClr>
              </a:solidFill>
              <a:ln>
                <a:noFill/>
              </a:ln>
              <a:effectLst/>
            </c:spPr>
            <c:extLst>
              <c:ext xmlns:c16="http://schemas.microsoft.com/office/drawing/2014/chart" uri="{C3380CC4-5D6E-409C-BE32-E72D297353CC}">
                <c16:uniqueId val="{0000000A-90E4-4E92-9C9D-EA86CF82CAB7}"/>
              </c:ext>
            </c:extLst>
          </c:dPt>
          <c:dPt>
            <c:idx val="11"/>
            <c:invertIfNegative val="1"/>
            <c:bubble3D val="0"/>
            <c:spPr>
              <a:solidFill>
                <a:srgbClr val="A082F3"/>
              </a:solidFill>
              <a:ln>
                <a:noFill/>
              </a:ln>
              <a:effectLst/>
            </c:spPr>
            <c:extLst>
              <c:ext xmlns:c16="http://schemas.microsoft.com/office/drawing/2014/chart" uri="{C3380CC4-5D6E-409C-BE32-E72D297353CC}">
                <c16:uniqueId val="{00000012-B35D-48B1-AA6D-9D1BCE8881E4}"/>
              </c:ext>
            </c:extLst>
          </c:dPt>
          <c:dPt>
            <c:idx val="12"/>
            <c:invertIfNegative val="1"/>
            <c:bubble3D val="0"/>
            <c:spPr>
              <a:solidFill>
                <a:schemeClr val="accent6">
                  <a:lumMod val="75000"/>
                </a:schemeClr>
              </a:solidFill>
              <a:ln>
                <a:noFill/>
              </a:ln>
              <a:effectLst/>
            </c:spPr>
            <c:extLst>
              <c:ext xmlns:c16="http://schemas.microsoft.com/office/drawing/2014/chart" uri="{C3380CC4-5D6E-409C-BE32-E72D297353CC}">
                <c16:uniqueId val="{00000018-BB2F-4F39-93BC-9A40FBE3A28C}"/>
              </c:ext>
            </c:extLst>
          </c:dPt>
          <c:dPt>
            <c:idx val="17"/>
            <c:invertIfNegative val="0"/>
            <c:bubble3D val="0"/>
            <c:spPr>
              <a:solidFill>
                <a:srgbClr val="A082F3"/>
              </a:solidFill>
              <a:ln>
                <a:noFill/>
              </a:ln>
              <a:effectLst/>
            </c:spPr>
            <c:extLst>
              <c:ext xmlns:c16="http://schemas.microsoft.com/office/drawing/2014/chart" uri="{C3380CC4-5D6E-409C-BE32-E72D297353CC}">
                <c16:uniqueId val="{00000001-587B-4E75-93A5-D94217122D1B}"/>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Confectionery</c:v>
                </c:pt>
                <c:pt idx="1">
                  <c:v>Packaged Grocery</c:v>
                </c:pt>
                <c:pt idx="2">
                  <c:v>Crisps &amp; Snacks</c:v>
                </c:pt>
                <c:pt idx="3">
                  <c:v>Soft Drinks</c:v>
                </c:pt>
                <c:pt idx="4">
                  <c:v>Health &amp; Beauty inc Baby</c:v>
                </c:pt>
                <c:pt idx="5">
                  <c:v>Bakery</c:v>
                </c:pt>
                <c:pt idx="6">
                  <c:v>Frozen</c:v>
                </c:pt>
                <c:pt idx="7">
                  <c:v>Pet &amp; Petcare</c:v>
                </c:pt>
                <c:pt idx="8">
                  <c:v>Meat Fish &amp; Poultry</c:v>
                </c:pt>
                <c:pt idx="9">
                  <c:v>TSR*</c:v>
                </c:pt>
                <c:pt idx="10">
                  <c:v>BWS</c:v>
                </c:pt>
                <c:pt idx="11">
                  <c:v>Tobacco</c:v>
                </c:pt>
                <c:pt idx="12">
                  <c:v>Total Store Read</c:v>
                </c:pt>
                <c:pt idx="13">
                  <c:v>Delicatessen</c:v>
                </c:pt>
                <c:pt idx="14">
                  <c:v>Produce</c:v>
                </c:pt>
                <c:pt idx="15">
                  <c:v>Dairy</c:v>
                </c:pt>
                <c:pt idx="16">
                  <c:v>Household</c:v>
                </c:pt>
                <c:pt idx="17">
                  <c:v>General Merchandise</c:v>
                </c:pt>
              </c:strCache>
            </c:strRef>
          </c:cat>
          <c:val>
            <c:numRef>
              <c:f>Sheet1!$B$2:$B$19</c:f>
              <c:numCache>
                <c:formatCode>0.0%</c:formatCode>
                <c:ptCount val="18"/>
                <c:pt idx="0">
                  <c:v>0.17699999999999999</c:v>
                </c:pt>
                <c:pt idx="1">
                  <c:v>0.10199999999999999</c:v>
                </c:pt>
                <c:pt idx="2">
                  <c:v>9.4E-2</c:v>
                </c:pt>
                <c:pt idx="3">
                  <c:v>9.2999999999999999E-2</c:v>
                </c:pt>
                <c:pt idx="4">
                  <c:v>8.5000000000000006E-2</c:v>
                </c:pt>
                <c:pt idx="5">
                  <c:v>7.5999999999999998E-2</c:v>
                </c:pt>
                <c:pt idx="6">
                  <c:v>7.4999999999999997E-2</c:v>
                </c:pt>
                <c:pt idx="7">
                  <c:v>7.2999999999999995E-2</c:v>
                </c:pt>
                <c:pt idx="8">
                  <c:v>7.0000000000000007E-2</c:v>
                </c:pt>
                <c:pt idx="9">
                  <c:v>6.7000000000000004E-2</c:v>
                </c:pt>
                <c:pt idx="10">
                  <c:v>6.5000000000000002E-2</c:v>
                </c:pt>
                <c:pt idx="11">
                  <c:v>5.8999999999999997E-2</c:v>
                </c:pt>
                <c:pt idx="12">
                  <c:v>5.8000000000000003E-2</c:v>
                </c:pt>
                <c:pt idx="13">
                  <c:v>5.3999999999999999E-2</c:v>
                </c:pt>
                <c:pt idx="14">
                  <c:v>4.8000000000000001E-2</c:v>
                </c:pt>
                <c:pt idx="15">
                  <c:v>3.7999999999999999E-2</c:v>
                </c:pt>
                <c:pt idx="16">
                  <c:v>3.4000000000000002E-2</c:v>
                </c:pt>
                <c:pt idx="17">
                  <c:v>3.2000000000000001E-2</c:v>
                </c:pt>
              </c:numCache>
            </c:numRef>
          </c:val>
          <c:extLst>
            <c:ext xmlns:c14="http://schemas.microsoft.com/office/drawing/2007/8/2/chart" uri="{6F2FDCE9-48DA-4B69-8628-5D25D57E5C99}">
              <c14:invertSolidFillFmt>
                <c14:spPr xmlns:c14="http://schemas.microsoft.com/office/drawing/2007/8/2/chart">
                  <a:solidFill>
                    <a:srgbClr val="1420B8"/>
                  </a:solidFill>
                  <a:ln>
                    <a:noFill/>
                  </a:ln>
                  <a:effectLst/>
                </c14:spPr>
              </c14:invertSolidFillFmt>
            </c:ext>
            <c:ext xmlns:c16="http://schemas.microsoft.com/office/drawing/2014/chart" uri="{C3380CC4-5D6E-409C-BE32-E72D297353CC}">
              <c16:uniqueId val="{00000002-587B-4E75-93A5-D94217122D1B}"/>
            </c:ext>
          </c:extLst>
        </c:ser>
        <c:dLbls>
          <c:showLegendKey val="0"/>
          <c:showVal val="0"/>
          <c:showCatName val="0"/>
          <c:showSerName val="0"/>
          <c:showPercent val="0"/>
          <c:showBubbleSize val="0"/>
        </c:dLbls>
        <c:gapWidth val="74"/>
        <c:overlap val="-27"/>
        <c:axId val="307574504"/>
        <c:axId val="307575288"/>
      </c:barChart>
      <c:catAx>
        <c:axId val="307574504"/>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07575288"/>
        <c:crosses val="autoZero"/>
        <c:auto val="1"/>
        <c:lblAlgn val="ctr"/>
        <c:lblOffset val="100"/>
        <c:noMultiLvlLbl val="0"/>
      </c:catAx>
      <c:valAx>
        <c:axId val="307575288"/>
        <c:scaling>
          <c:orientation val="minMax"/>
        </c:scaling>
        <c:delete val="1"/>
        <c:axPos val="l"/>
        <c:numFmt formatCode="0%" sourceLinked="0"/>
        <c:majorTickMark val="none"/>
        <c:minorTickMark val="none"/>
        <c:tickLblPos val="nextTo"/>
        <c:crossAx val="307574504"/>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42479356119995E-2"/>
          <c:y val="0.16804907124817531"/>
          <c:w val="0.90476350998223054"/>
          <c:h val="0.47653213075511019"/>
        </c:manualLayout>
      </c:layout>
      <c:barChart>
        <c:barDir val="col"/>
        <c:grouping val="clustered"/>
        <c:varyColors val="0"/>
        <c:ser>
          <c:idx val="0"/>
          <c:order val="0"/>
          <c:tx>
            <c:strRef>
              <c:f>Sheet1!$B$1</c:f>
              <c:strCache>
                <c:ptCount val="1"/>
                <c:pt idx="0">
                  <c:v>vs year ago</c:v>
                </c:pt>
              </c:strCache>
            </c:strRef>
          </c:tx>
          <c:spPr>
            <a:solidFill>
              <a:srgbClr val="A082F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Sheet1!$B$2:$B$6</c:f>
              <c:numCache>
                <c:formatCode>0.0%</c:formatCode>
                <c:ptCount val="5"/>
                <c:pt idx="0">
                  <c:v>5.6551047122037845E-2</c:v>
                </c:pt>
                <c:pt idx="1">
                  <c:v>6.903263717203223E-2</c:v>
                </c:pt>
                <c:pt idx="2">
                  <c:v>7.3506938188181214E-2</c:v>
                </c:pt>
                <c:pt idx="3">
                  <c:v>4.5327143208859333E-2</c:v>
                </c:pt>
                <c:pt idx="4">
                  <c:v>-2.7422088665906785E-2</c:v>
                </c:pt>
              </c:numCache>
            </c:numRef>
          </c:val>
          <c:extLst>
            <c:ext xmlns:c16="http://schemas.microsoft.com/office/drawing/2014/chart" uri="{C3380CC4-5D6E-409C-BE32-E72D297353CC}">
              <c16:uniqueId val="{00000000-62B6-4199-88E3-AC78C796F68A}"/>
            </c:ext>
          </c:extLst>
        </c:ser>
        <c:ser>
          <c:idx val="1"/>
          <c:order val="1"/>
          <c:tx>
            <c:strRef>
              <c:f>Sheet1!$C$1</c:f>
              <c:strCache>
                <c:ptCount val="1"/>
                <c:pt idx="0">
                  <c:v>vs last month</c:v>
                </c:pt>
              </c:strCache>
            </c:strRef>
          </c:tx>
          <c:spPr>
            <a:solidFill>
              <a:schemeClr val="accent2"/>
            </a:solidFill>
            <a:ln>
              <a:noFill/>
            </a:ln>
            <a:effectLst/>
          </c:spPr>
          <c:invertIfNegative val="0"/>
          <c:dLbls>
            <c:dLbl>
              <c:idx val="0"/>
              <c:layout>
                <c:manualLayout>
                  <c:x val="2.301868900047415E-3"/>
                  <c:y val="6.14318058577786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35-49F0-8DD2-3AC08270E226}"/>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37-4933-8683-9839E6CF36F5}"/>
                </c:ext>
              </c:extLst>
            </c:dLbl>
            <c:dLbl>
              <c:idx val="2"/>
              <c:layout>
                <c:manualLayout>
                  <c:x val="1.3811213400284489E-2"/>
                  <c:y val="-6.90758826249124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35-49F0-8DD2-3AC08270E226}"/>
                </c:ext>
              </c:extLst>
            </c:dLbl>
            <c:dLbl>
              <c:idx val="3"/>
              <c:layout>
                <c:manualLayout>
                  <c:x val="9.2074756001896598E-3"/>
                  <c:y val="1.06983379187363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3B-4F28-8E21-EBE49767B130}"/>
                </c:ext>
              </c:extLst>
            </c:dLbl>
            <c:dLbl>
              <c:idx val="4"/>
              <c:layout>
                <c:manualLayout>
                  <c:x val="0"/>
                  <c:y val="4.58500196517275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35-49F0-8DD2-3AC08270E22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Sheet1!$C$2:$C$6</c:f>
              <c:numCache>
                <c:formatCode>0.0%</c:formatCode>
                <c:ptCount val="5"/>
                <c:pt idx="0">
                  <c:v>2.0275728889399325E-2</c:v>
                </c:pt>
                <c:pt idx="1">
                  <c:v>2.0674501516269705E-2</c:v>
                </c:pt>
                <c:pt idx="2">
                  <c:v>2.6157134165188722E-2</c:v>
                </c:pt>
                <c:pt idx="3">
                  <c:v>-8.1584992149208446E-3</c:v>
                </c:pt>
                <c:pt idx="4">
                  <c:v>1.7336457405126682E-2</c:v>
                </c:pt>
              </c:numCache>
            </c:numRef>
          </c:val>
          <c:extLst>
            <c:ext xmlns:c16="http://schemas.microsoft.com/office/drawing/2014/chart" uri="{C3380CC4-5D6E-409C-BE32-E72D297353CC}">
              <c16:uniqueId val="{00000001-62B6-4199-88E3-AC78C796F68A}"/>
            </c:ext>
          </c:extLst>
        </c:ser>
        <c:dLbls>
          <c:dLblPos val="inEnd"/>
          <c:showLegendKey val="0"/>
          <c:showVal val="1"/>
          <c:showCatName val="0"/>
          <c:showSerName val="0"/>
          <c:showPercent val="0"/>
          <c:showBubbleSize val="0"/>
        </c:dLbls>
        <c:gapWidth val="219"/>
        <c:overlap val="-27"/>
        <c:axId val="404478872"/>
        <c:axId val="404479656"/>
      </c:barChart>
      <c:catAx>
        <c:axId val="4044788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04479656"/>
        <c:crosses val="autoZero"/>
        <c:auto val="1"/>
        <c:lblAlgn val="ctr"/>
        <c:lblOffset val="100"/>
        <c:noMultiLvlLbl val="0"/>
      </c:catAx>
      <c:valAx>
        <c:axId val="404479656"/>
        <c:scaling>
          <c:orientation val="minMax"/>
        </c:scaling>
        <c:delete val="1"/>
        <c:axPos val="l"/>
        <c:numFmt formatCode="0.0%" sourceLinked="1"/>
        <c:majorTickMark val="none"/>
        <c:minorTickMark val="none"/>
        <c:tickLblPos val="nextTo"/>
        <c:crossAx val="404478872"/>
        <c:crosses val="autoZero"/>
        <c:crossBetween val="between"/>
        <c:majorUnit val="5.000000000000001E-2"/>
      </c:valAx>
      <c:spPr>
        <a:noFill/>
        <a:ln>
          <a:noFill/>
        </a:ln>
        <a:effectLst/>
      </c:spPr>
    </c:plotArea>
    <c:legend>
      <c:legendPos val="b"/>
      <c:layout>
        <c:manualLayout>
          <c:xMode val="edge"/>
          <c:yMode val="edge"/>
          <c:x val="4.7056197387454002E-4"/>
          <c:y val="6.7522999019700061E-2"/>
          <c:w val="0.36106644317392561"/>
          <c:h val="5.215662366713030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18592002631755"/>
          <c:y val="0.12008796441654929"/>
          <c:w val="0.70585692462459482"/>
          <c:h val="0.86580738749649389"/>
        </c:manualLayout>
      </c:layout>
      <c:barChart>
        <c:barDir val="bar"/>
        <c:grouping val="clustered"/>
        <c:varyColors val="0"/>
        <c:ser>
          <c:idx val="0"/>
          <c:order val="0"/>
          <c:tx>
            <c:strRef>
              <c:f>Sheet1!$B$1</c:f>
              <c:strCache>
                <c:ptCount val="1"/>
                <c:pt idx="0">
                  <c:v>vs year ago</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Impulse*</c:v>
                </c:pt>
                <c:pt idx="1">
                  <c:v>BWS</c:v>
                </c:pt>
                <c:pt idx="2">
                  <c:v>Non Food#</c:v>
                </c:pt>
                <c:pt idx="3">
                  <c:v>Bakery</c:v>
                </c:pt>
                <c:pt idx="4">
                  <c:v>Packaged Grocery</c:v>
                </c:pt>
                <c:pt idx="5">
                  <c:v>Meat, Fish &amp; Poultry</c:v>
                </c:pt>
                <c:pt idx="6">
                  <c:v>Pet</c:v>
                </c:pt>
                <c:pt idx="7">
                  <c:v>Dairy</c:v>
                </c:pt>
                <c:pt idx="8">
                  <c:v>Frozen</c:v>
                </c:pt>
                <c:pt idx="9">
                  <c:v>Convenience &amp; Deli</c:v>
                </c:pt>
                <c:pt idx="10">
                  <c:v>HBA~</c:v>
                </c:pt>
                <c:pt idx="11">
                  <c:v>Produce </c:v>
                </c:pt>
                <c:pt idx="12">
                  <c:v>Household</c:v>
                </c:pt>
                <c:pt idx="13">
                  <c:v>Tobacco</c:v>
                </c:pt>
                <c:pt idx="14">
                  <c:v>Soft Drinks</c:v>
                </c:pt>
              </c:strCache>
            </c:strRef>
          </c:cat>
          <c:val>
            <c:numRef>
              <c:f>Sheet1!$B$2:$B$16</c:f>
              <c:numCache>
                <c:formatCode>0.0%</c:formatCode>
                <c:ptCount val="15"/>
                <c:pt idx="0">
                  <c:v>0.12923028130912306</c:v>
                </c:pt>
                <c:pt idx="1">
                  <c:v>2.2979317423871937E-2</c:v>
                </c:pt>
                <c:pt idx="2">
                  <c:v>-4.9473267295594425E-2</c:v>
                </c:pt>
                <c:pt idx="3">
                  <c:v>8.5572921050206752E-2</c:v>
                </c:pt>
                <c:pt idx="4">
                  <c:v>0.10183458808618551</c:v>
                </c:pt>
                <c:pt idx="5">
                  <c:v>0.10374439874997576</c:v>
                </c:pt>
                <c:pt idx="6">
                  <c:v>4.6937314405225861E-2</c:v>
                </c:pt>
                <c:pt idx="7">
                  <c:v>4.7657506600229382E-2</c:v>
                </c:pt>
                <c:pt idx="8">
                  <c:v>8.0676032702478695E-2</c:v>
                </c:pt>
                <c:pt idx="9">
                  <c:v>5.4994441700109142E-2</c:v>
                </c:pt>
                <c:pt idx="10">
                  <c:v>5.994478207602949E-2</c:v>
                </c:pt>
                <c:pt idx="11">
                  <c:v>7.5295547270691543E-2</c:v>
                </c:pt>
                <c:pt idx="12">
                  <c:v>1.9971686190149551E-2</c:v>
                </c:pt>
                <c:pt idx="13">
                  <c:v>1.0483764526772132E-2</c:v>
                </c:pt>
                <c:pt idx="14">
                  <c:v>7.7627265439039084E-2</c:v>
                </c:pt>
              </c:numCache>
            </c:numRef>
          </c:val>
          <c:extLst>
            <c:ext xmlns:c16="http://schemas.microsoft.com/office/drawing/2014/chart" uri="{C3380CC4-5D6E-409C-BE32-E72D297353CC}">
              <c16:uniqueId val="{00000000-FC8E-4EFB-B1F4-3DCBF08EA1CC}"/>
            </c:ext>
          </c:extLst>
        </c:ser>
        <c:ser>
          <c:idx val="1"/>
          <c:order val="1"/>
          <c:tx>
            <c:strRef>
              <c:f>Sheet1!$C$1</c:f>
              <c:strCache>
                <c:ptCount val="1"/>
                <c:pt idx="0">
                  <c:v>vs Prev month</c:v>
                </c:pt>
              </c:strCache>
            </c:strRef>
          </c:tx>
          <c:spPr>
            <a:solidFill>
              <a:schemeClr val="accent1">
                <a:lumMod val="40000"/>
                <a:lumOff val="6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Impulse*</c:v>
                </c:pt>
                <c:pt idx="1">
                  <c:v>BWS</c:v>
                </c:pt>
                <c:pt idx="2">
                  <c:v>Non Food#</c:v>
                </c:pt>
                <c:pt idx="3">
                  <c:v>Bakery</c:v>
                </c:pt>
                <c:pt idx="4">
                  <c:v>Packaged Grocery</c:v>
                </c:pt>
                <c:pt idx="5">
                  <c:v>Meat, Fish &amp; Poultry</c:v>
                </c:pt>
                <c:pt idx="6">
                  <c:v>Pet</c:v>
                </c:pt>
                <c:pt idx="7">
                  <c:v>Dairy</c:v>
                </c:pt>
                <c:pt idx="8">
                  <c:v>Frozen</c:v>
                </c:pt>
                <c:pt idx="9">
                  <c:v>Convenience &amp; Deli</c:v>
                </c:pt>
                <c:pt idx="10">
                  <c:v>HBA~</c:v>
                </c:pt>
                <c:pt idx="11">
                  <c:v>Produce </c:v>
                </c:pt>
                <c:pt idx="12">
                  <c:v>Household</c:v>
                </c:pt>
                <c:pt idx="13">
                  <c:v>Tobacco</c:v>
                </c:pt>
                <c:pt idx="14">
                  <c:v>Soft Drinks</c:v>
                </c:pt>
              </c:strCache>
            </c:strRef>
          </c:cat>
          <c:val>
            <c:numRef>
              <c:f>Sheet1!$C$2:$C$16</c:f>
              <c:numCache>
                <c:formatCode>0.0%</c:formatCode>
                <c:ptCount val="15"/>
                <c:pt idx="0">
                  <c:v>0.12139412557775064</c:v>
                </c:pt>
                <c:pt idx="1">
                  <c:v>7.7807113711269027E-2</c:v>
                </c:pt>
                <c:pt idx="2">
                  <c:v>4.8273640283599928E-2</c:v>
                </c:pt>
                <c:pt idx="3">
                  <c:v>4.29037954512832E-2</c:v>
                </c:pt>
                <c:pt idx="4">
                  <c:v>3.77284531988622E-2</c:v>
                </c:pt>
                <c:pt idx="5">
                  <c:v>3.0112146694619257E-2</c:v>
                </c:pt>
                <c:pt idx="6">
                  <c:v>9.418110670963431E-3</c:v>
                </c:pt>
                <c:pt idx="7">
                  <c:v>7.2121442594013097E-3</c:v>
                </c:pt>
                <c:pt idx="8">
                  <c:v>-1.7727330807971731E-3</c:v>
                </c:pt>
                <c:pt idx="9">
                  <c:v>-2.022950354894415E-3</c:v>
                </c:pt>
                <c:pt idx="10">
                  <c:v>-5.3402089167230438E-3</c:v>
                </c:pt>
                <c:pt idx="11">
                  <c:v>-1.5470598443610761E-2</c:v>
                </c:pt>
                <c:pt idx="12">
                  <c:v>-2.0074625254335232E-2</c:v>
                </c:pt>
                <c:pt idx="13">
                  <c:v>-2.9001218592246691E-2</c:v>
                </c:pt>
                <c:pt idx="14">
                  <c:v>-5.2087328816311285E-2</c:v>
                </c:pt>
              </c:numCache>
            </c:numRef>
          </c:val>
          <c:extLst>
            <c:ext xmlns:c16="http://schemas.microsoft.com/office/drawing/2014/chart" uri="{C3380CC4-5D6E-409C-BE32-E72D297353CC}">
              <c16:uniqueId val="{00000001-FC8E-4EFB-B1F4-3DCBF08EA1CC}"/>
            </c:ext>
          </c:extLst>
        </c:ser>
        <c:dLbls>
          <c:dLblPos val="inEnd"/>
          <c:showLegendKey val="0"/>
          <c:showVal val="1"/>
          <c:showCatName val="0"/>
          <c:showSerName val="0"/>
          <c:showPercent val="0"/>
          <c:showBubbleSize val="0"/>
        </c:dLbls>
        <c:gapWidth val="17"/>
        <c:axId val="404480832"/>
        <c:axId val="404481616"/>
      </c:barChart>
      <c:catAx>
        <c:axId val="404480832"/>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04481616"/>
        <c:crosses val="autoZero"/>
        <c:auto val="1"/>
        <c:lblAlgn val="ctr"/>
        <c:lblOffset val="100"/>
        <c:noMultiLvlLbl val="0"/>
      </c:catAx>
      <c:valAx>
        <c:axId val="404481616"/>
        <c:scaling>
          <c:orientation val="minMax"/>
        </c:scaling>
        <c:delete val="1"/>
        <c:axPos val="t"/>
        <c:numFmt formatCode="0.0%" sourceLinked="1"/>
        <c:majorTickMark val="out"/>
        <c:minorTickMark val="none"/>
        <c:tickLblPos val="nextTo"/>
        <c:crossAx val="404480832"/>
        <c:crosses val="autoZero"/>
        <c:crossBetween val="between"/>
        <c:majorUnit val="0.1"/>
      </c:valAx>
      <c:spPr>
        <a:noFill/>
        <a:ln>
          <a:noFill/>
        </a:ln>
        <a:effectLst/>
      </c:spPr>
    </c:plotArea>
    <c:legend>
      <c:legendPos val="b"/>
      <c:layout>
        <c:manualLayout>
          <c:xMode val="edge"/>
          <c:yMode val="edge"/>
          <c:x val="2.0805156852948471E-3"/>
          <c:y val="2.1058710169455912E-3"/>
          <c:w val="0.37467324944124064"/>
          <c:h val="5.581562707744201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37384457377611"/>
          <c:y val="2.2284125355599746E-2"/>
          <c:w val="0.71323150659679246"/>
          <c:h val="0.92996417745382942"/>
        </c:manualLayout>
      </c:layout>
      <c:barChart>
        <c:barDir val="bar"/>
        <c:grouping val="stacked"/>
        <c:varyColors val="0"/>
        <c:ser>
          <c:idx val="0"/>
          <c:order val="0"/>
          <c:tx>
            <c:strRef>
              <c:f>Sheet1!$B$1</c:f>
              <c:strCache>
                <c:ptCount val="1"/>
                <c:pt idx="0">
                  <c:v>Unit Growth</c:v>
                </c:pt>
              </c:strCache>
            </c:strRef>
          </c:tx>
          <c:spPr>
            <a:solidFill>
              <a:srgbClr val="675895"/>
            </a:solidFill>
            <a:ln>
              <a:solidFill>
                <a:schemeClr val="bg1">
                  <a:lumMod val="50000"/>
                </a:schemeClr>
              </a:solidFill>
            </a:ln>
            <a:effectLst/>
          </c:spPr>
          <c:invertIfNegative val="0"/>
          <c:dPt>
            <c:idx val="0"/>
            <c:invertIfNegative val="0"/>
            <c:bubble3D val="0"/>
            <c:spPr>
              <a:solidFill>
                <a:srgbClr val="7030A0"/>
              </a:solidFill>
              <a:ln>
                <a:solidFill>
                  <a:schemeClr val="bg1">
                    <a:lumMod val="50000"/>
                  </a:schemeClr>
                </a:solidFill>
              </a:ln>
              <a:effectLst/>
            </c:spPr>
            <c:extLst>
              <c:ext xmlns:c16="http://schemas.microsoft.com/office/drawing/2014/chart" uri="{C3380CC4-5D6E-409C-BE32-E72D297353CC}">
                <c16:uniqueId val="{0000000B-657A-42BE-AD5F-910B9E58F619}"/>
              </c:ext>
            </c:extLst>
          </c:dPt>
          <c:dPt>
            <c:idx val="1"/>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5-657A-42BE-AD5F-910B9E58F619}"/>
              </c:ext>
            </c:extLst>
          </c:dPt>
          <c:dPt>
            <c:idx val="2"/>
            <c:invertIfNegative val="0"/>
            <c:bubble3D val="0"/>
            <c:spPr>
              <a:solidFill>
                <a:srgbClr val="7030A0"/>
              </a:solidFill>
              <a:ln>
                <a:solidFill>
                  <a:schemeClr val="bg1">
                    <a:lumMod val="50000"/>
                  </a:schemeClr>
                </a:solidFill>
              </a:ln>
              <a:effectLst/>
            </c:spPr>
            <c:extLst>
              <c:ext xmlns:c16="http://schemas.microsoft.com/office/drawing/2014/chart" uri="{C3380CC4-5D6E-409C-BE32-E72D297353CC}">
                <c16:uniqueId val="{0000000A-657A-42BE-AD5F-910B9E58F619}"/>
              </c:ext>
            </c:extLst>
          </c:dPt>
          <c:dPt>
            <c:idx val="3"/>
            <c:invertIfNegative val="0"/>
            <c:bubble3D val="0"/>
            <c:spPr>
              <a:solidFill>
                <a:srgbClr val="7030A0"/>
              </a:solidFill>
              <a:ln>
                <a:solidFill>
                  <a:schemeClr val="bg1">
                    <a:lumMod val="50000"/>
                  </a:schemeClr>
                </a:solidFill>
              </a:ln>
              <a:effectLst/>
            </c:spPr>
            <c:extLst>
              <c:ext xmlns:c16="http://schemas.microsoft.com/office/drawing/2014/chart" uri="{C3380CC4-5D6E-409C-BE32-E72D297353CC}">
                <c16:uniqueId val="{00000009-657A-42BE-AD5F-910B9E58F619}"/>
              </c:ext>
            </c:extLst>
          </c:dPt>
          <c:dPt>
            <c:idx val="4"/>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4-657A-42BE-AD5F-910B9E58F619}"/>
              </c:ext>
            </c:extLst>
          </c:dPt>
          <c:dPt>
            <c:idx val="5"/>
            <c:invertIfNegative val="0"/>
            <c:bubble3D val="0"/>
            <c:spPr>
              <a:solidFill>
                <a:schemeClr val="accent5"/>
              </a:solidFill>
              <a:ln>
                <a:solidFill>
                  <a:schemeClr val="bg1">
                    <a:lumMod val="50000"/>
                  </a:schemeClr>
                </a:solidFill>
              </a:ln>
              <a:effectLst/>
            </c:spPr>
            <c:extLst>
              <c:ext xmlns:c16="http://schemas.microsoft.com/office/drawing/2014/chart" uri="{C3380CC4-5D6E-409C-BE32-E72D297353CC}">
                <c16:uniqueId val="{00000003-657A-42BE-AD5F-910B9E58F619}"/>
              </c:ext>
            </c:extLst>
          </c:dPt>
          <c:dPt>
            <c:idx val="6"/>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2-657A-42BE-AD5F-910B9E58F619}"/>
              </c:ext>
            </c:extLst>
          </c:dPt>
          <c:dPt>
            <c:idx val="7"/>
            <c:invertIfNegative val="0"/>
            <c:bubble3D val="0"/>
            <c:spPr>
              <a:solidFill>
                <a:srgbClr val="7030A0"/>
              </a:solidFill>
              <a:ln>
                <a:solidFill>
                  <a:schemeClr val="bg1">
                    <a:lumMod val="50000"/>
                  </a:schemeClr>
                </a:solidFill>
              </a:ln>
              <a:effectLst/>
            </c:spPr>
            <c:extLst>
              <c:ext xmlns:c16="http://schemas.microsoft.com/office/drawing/2014/chart" uri="{C3380CC4-5D6E-409C-BE32-E72D297353CC}">
                <c16:uniqueId val="{0000000D-657A-42BE-AD5F-910B9E58F619}"/>
              </c:ext>
            </c:extLst>
          </c:dPt>
          <c:dPt>
            <c:idx val="8"/>
            <c:invertIfNegative val="0"/>
            <c:bubble3D val="0"/>
            <c:spPr>
              <a:solidFill>
                <a:schemeClr val="accent2"/>
              </a:solidFill>
              <a:ln>
                <a:solidFill>
                  <a:schemeClr val="bg1">
                    <a:lumMod val="50000"/>
                  </a:schemeClr>
                </a:solidFill>
              </a:ln>
              <a:effectLst/>
            </c:spPr>
            <c:extLst>
              <c:ext xmlns:c16="http://schemas.microsoft.com/office/drawing/2014/chart" uri="{C3380CC4-5D6E-409C-BE32-E72D297353CC}">
                <c16:uniqueId val="{0000000C-657A-42BE-AD5F-910B9E58F619}"/>
              </c:ext>
            </c:extLst>
          </c:dPt>
          <c:dPt>
            <c:idx val="9"/>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8-657A-42BE-AD5F-910B9E58F619}"/>
              </c:ext>
            </c:extLst>
          </c:dPt>
          <c:dPt>
            <c:idx val="10"/>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7-657A-42BE-AD5F-910B9E58F619}"/>
              </c:ext>
            </c:extLst>
          </c:dPt>
          <c:dPt>
            <c:idx val="11"/>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1C-F959-428E-ABCC-3E870E1CE439}"/>
              </c:ext>
            </c:extLst>
          </c:dPt>
          <c:dPt>
            <c:idx val="12"/>
            <c:invertIfNegative val="0"/>
            <c:bubble3D val="0"/>
            <c:spPr>
              <a:solidFill>
                <a:schemeClr val="accent5"/>
              </a:solidFill>
              <a:ln>
                <a:solidFill>
                  <a:schemeClr val="bg1">
                    <a:lumMod val="50000"/>
                  </a:schemeClr>
                </a:solidFill>
              </a:ln>
              <a:effectLst/>
            </c:spPr>
            <c:extLst>
              <c:ext xmlns:c16="http://schemas.microsoft.com/office/drawing/2014/chart" uri="{C3380CC4-5D6E-409C-BE32-E72D297353CC}">
                <c16:uniqueId val="{00000006-657A-42BE-AD5F-910B9E58F619}"/>
              </c:ext>
            </c:extLst>
          </c:dPt>
          <c:dPt>
            <c:idx val="13"/>
            <c:invertIfNegative val="0"/>
            <c:bubble3D val="0"/>
            <c:spPr>
              <a:solidFill>
                <a:schemeClr val="accent5"/>
              </a:solidFill>
              <a:ln>
                <a:solidFill>
                  <a:schemeClr val="bg1">
                    <a:lumMod val="50000"/>
                  </a:schemeClr>
                </a:solidFill>
              </a:ln>
              <a:effectLst/>
            </c:spPr>
            <c:extLst>
              <c:ext xmlns:c16="http://schemas.microsoft.com/office/drawing/2014/chart" uri="{C3380CC4-5D6E-409C-BE32-E72D297353CC}">
                <c16:uniqueId val="{00000001-657A-42BE-AD5F-910B9E58F619}"/>
              </c:ext>
            </c:extLst>
          </c:dPt>
          <c:dPt>
            <c:idx val="14"/>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0-657A-42BE-AD5F-910B9E58F619}"/>
              </c:ext>
            </c:extLst>
          </c:dPt>
          <c:dLbls>
            <c:dLbl>
              <c:idx val="14"/>
              <c:layout>
                <c:manualLayout>
                  <c:x val="-7.3736602322733627E-5"/>
                  <c:y val="3.8884033262656378E-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7A-42BE-AD5F-910B9E58F61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Reusable Shopping Bags</c:v>
                </c:pt>
                <c:pt idx="1">
                  <c:v>Frozen Bakery Products</c:v>
                </c:pt>
                <c:pt idx="2">
                  <c:v>Stout</c:v>
                </c:pt>
                <c:pt idx="3">
                  <c:v>Leisure (inc Umbrellas)</c:v>
                </c:pt>
                <c:pt idx="4">
                  <c:v>Frozen Fruit</c:v>
                </c:pt>
                <c:pt idx="5">
                  <c:v>Anti Smoking</c:v>
                </c:pt>
                <c:pt idx="6">
                  <c:v>Seeds</c:v>
                </c:pt>
                <c:pt idx="7">
                  <c:v>Clothing</c:v>
                </c:pt>
                <c:pt idx="8">
                  <c:v>Produce Nuts</c:v>
                </c:pt>
                <c:pt idx="9">
                  <c:v>Sushi</c:v>
                </c:pt>
                <c:pt idx="10">
                  <c:v>Ambient Asian Accomps</c:v>
                </c:pt>
                <c:pt idx="11">
                  <c:v>Fresh Dough/Pastry</c:v>
                </c:pt>
                <c:pt idx="12">
                  <c:v>Facial Tissue</c:v>
                </c:pt>
                <c:pt idx="13">
                  <c:v>Vms &amp; Dietary Health</c:v>
                </c:pt>
                <c:pt idx="14">
                  <c:v>Olives</c:v>
                </c:pt>
              </c:strCache>
            </c:strRef>
          </c:cat>
          <c:val>
            <c:numRef>
              <c:f>Sheet1!$B$2:$B$16</c:f>
              <c:numCache>
                <c:formatCode>0%</c:formatCode>
                <c:ptCount val="15"/>
                <c:pt idx="0">
                  <c:v>0.42939975271475905</c:v>
                </c:pt>
                <c:pt idx="1">
                  <c:v>0.38394748256174394</c:v>
                </c:pt>
                <c:pt idx="2">
                  <c:v>0.23277165127866439</c:v>
                </c:pt>
                <c:pt idx="3">
                  <c:v>0.16716869008108692</c:v>
                </c:pt>
                <c:pt idx="4">
                  <c:v>0.16140125739287936</c:v>
                </c:pt>
                <c:pt idx="5">
                  <c:v>0.15298855348563234</c:v>
                </c:pt>
                <c:pt idx="6">
                  <c:v>0.11918347399754148</c:v>
                </c:pt>
                <c:pt idx="7">
                  <c:v>0.11757966291732491</c:v>
                </c:pt>
                <c:pt idx="8">
                  <c:v>0.11715355790883719</c:v>
                </c:pt>
                <c:pt idx="9">
                  <c:v>0.10697317906939174</c:v>
                </c:pt>
                <c:pt idx="10">
                  <c:v>0.10580916854939648</c:v>
                </c:pt>
                <c:pt idx="11">
                  <c:v>0.10048474710946786</c:v>
                </c:pt>
                <c:pt idx="12">
                  <c:v>9.7171456229505626E-2</c:v>
                </c:pt>
                <c:pt idx="13">
                  <c:v>9.5872143214230654E-2</c:v>
                </c:pt>
                <c:pt idx="14">
                  <c:v>9.3115396350236468E-2</c:v>
                </c:pt>
              </c:numCache>
            </c:numRef>
          </c:val>
          <c:extLst>
            <c:ext xmlns:c16="http://schemas.microsoft.com/office/drawing/2014/chart" uri="{C3380CC4-5D6E-409C-BE32-E72D297353CC}">
              <c16:uniqueId val="{00000000-541A-4D41-AD59-45A440F73584}"/>
            </c:ext>
          </c:extLst>
        </c:ser>
        <c:dLbls>
          <c:showLegendKey val="0"/>
          <c:showVal val="0"/>
          <c:showCatName val="0"/>
          <c:showSerName val="0"/>
          <c:showPercent val="0"/>
          <c:showBubbleSize val="0"/>
        </c:dLbls>
        <c:gapWidth val="50"/>
        <c:overlap val="100"/>
        <c:axId val="233944256"/>
        <c:axId val="233943928"/>
      </c:barChart>
      <c:catAx>
        <c:axId val="233944256"/>
        <c:scaling>
          <c:orientation val="maxMin"/>
        </c:scaling>
        <c:delete val="0"/>
        <c:axPos val="l"/>
        <c:numFmt formatCode="0%" sourceLinked="0"/>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33943928"/>
        <c:crosses val="autoZero"/>
        <c:auto val="1"/>
        <c:lblAlgn val="ctr"/>
        <c:lblOffset val="100"/>
        <c:noMultiLvlLbl val="0"/>
      </c:catAx>
      <c:valAx>
        <c:axId val="233943928"/>
        <c:scaling>
          <c:orientation val="minMax"/>
        </c:scaling>
        <c:delete val="1"/>
        <c:axPos val="t"/>
        <c:majorGridlines>
          <c:spPr>
            <a:ln w="9525" cap="flat" cmpd="sng" algn="ctr">
              <a:solidFill>
                <a:schemeClr val="tx1">
                  <a:lumMod val="15000"/>
                  <a:lumOff val="85000"/>
                </a:schemeClr>
              </a:solidFill>
              <a:prstDash val="sysDot"/>
              <a:round/>
            </a:ln>
            <a:effectLst/>
          </c:spPr>
        </c:majorGridlines>
        <c:numFmt formatCode="0%" sourceLinked="1"/>
        <c:majorTickMark val="none"/>
        <c:minorTickMark val="none"/>
        <c:tickLblPos val="nextTo"/>
        <c:crossAx val="233944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366032004506668E-2"/>
          <c:y val="0.18561079702688191"/>
          <c:w val="0.91497367125984252"/>
          <c:h val="0.57810138417580403"/>
        </c:manualLayout>
      </c:layout>
      <c:barChart>
        <c:barDir val="col"/>
        <c:grouping val="clustered"/>
        <c:varyColors val="0"/>
        <c:ser>
          <c:idx val="0"/>
          <c:order val="0"/>
          <c:tx>
            <c:strRef>
              <c:f>Sheet1!$B$1</c:f>
              <c:strCache>
                <c:ptCount val="1"/>
                <c:pt idx="0">
                  <c:v> OL Contribution </c:v>
                </c:pt>
              </c:strCache>
            </c:strRef>
          </c:tx>
          <c:spPr>
            <a:solidFill>
              <a:srgbClr val="675895"/>
            </a:solidFill>
            <a:ln>
              <a:noFill/>
            </a:ln>
            <a:effectLst/>
          </c:spPr>
          <c:invertIfNegative val="0"/>
          <c:cat>
            <c:strRef>
              <c:f>Sheet1!$A$2:$A$14</c:f>
              <c:strCache>
                <c:ptCount val="13"/>
                <c:pt idx="0">
                  <c:v>Confectionery OL</c:v>
                </c:pt>
                <c:pt idx="1">
                  <c:v>Health &amp; Beauty OL</c:v>
                </c:pt>
                <c:pt idx="2">
                  <c:v>Dry Grocery OL</c:v>
                </c:pt>
                <c:pt idx="3">
                  <c:v>Frozen OL</c:v>
                </c:pt>
                <c:pt idx="4">
                  <c:v>Bakery OL</c:v>
                </c:pt>
                <c:pt idx="5">
                  <c:v>Household OL</c:v>
                </c:pt>
                <c:pt idx="6">
                  <c:v>FMCG OL</c:v>
                </c:pt>
                <c:pt idx="7">
                  <c:v>Dairy OL</c:v>
                </c:pt>
                <c:pt idx="8">
                  <c:v>Delicatessen OL</c:v>
                </c:pt>
                <c:pt idx="9">
                  <c:v>MFP OL</c:v>
                </c:pt>
                <c:pt idx="10">
                  <c:v>Produce OL</c:v>
                </c:pt>
                <c:pt idx="11">
                  <c:v>Soft Drinks OL</c:v>
                </c:pt>
                <c:pt idx="12">
                  <c:v>BWS OL</c:v>
                </c:pt>
              </c:strCache>
            </c:strRef>
          </c:cat>
          <c:val>
            <c:numRef>
              <c:f>Sheet1!$B$2:$B$14</c:f>
              <c:numCache>
                <c:formatCode>0.0%</c:formatCode>
                <c:ptCount val="13"/>
                <c:pt idx="0">
                  <c:v>0.29422133145377061</c:v>
                </c:pt>
                <c:pt idx="1">
                  <c:v>0.30966133964808878</c:v>
                </c:pt>
                <c:pt idx="2">
                  <c:v>0.55366348230686369</c:v>
                </c:pt>
                <c:pt idx="3">
                  <c:v>0.60911656167523076</c:v>
                </c:pt>
                <c:pt idx="4">
                  <c:v>0.67389967467575751</c:v>
                </c:pt>
                <c:pt idx="5">
                  <c:v>0.47299167636874773</c:v>
                </c:pt>
                <c:pt idx="6">
                  <c:v>0.63265202276590526</c:v>
                </c:pt>
                <c:pt idx="7">
                  <c:v>0.64584939498081151</c:v>
                </c:pt>
                <c:pt idx="8">
                  <c:v>0.81248052048579689</c:v>
                </c:pt>
                <c:pt idx="9">
                  <c:v>0.95922551263609268</c:v>
                </c:pt>
                <c:pt idx="10">
                  <c:v>0.99848246238413441</c:v>
                </c:pt>
                <c:pt idx="11">
                  <c:v>0.40972158295167682</c:v>
                </c:pt>
                <c:pt idx="12">
                  <c:v>0.2408568457340905</c:v>
                </c:pt>
              </c:numCache>
            </c:numRef>
          </c:val>
          <c:extLst>
            <c:ext xmlns:c16="http://schemas.microsoft.com/office/drawing/2014/chart" uri="{C3380CC4-5D6E-409C-BE32-E72D297353CC}">
              <c16:uniqueId val="{00000002-95D0-4C4C-803F-5C2D60140C06}"/>
            </c:ext>
          </c:extLst>
        </c:ser>
        <c:dLbls>
          <c:showLegendKey val="0"/>
          <c:showVal val="0"/>
          <c:showCatName val="0"/>
          <c:showSerName val="0"/>
          <c:showPercent val="0"/>
          <c:showBubbleSize val="0"/>
        </c:dLbls>
        <c:gapWidth val="50"/>
        <c:overlap val="2"/>
        <c:axId val="564061792"/>
        <c:axId val="520588296"/>
      </c:barChart>
      <c:lineChart>
        <c:grouping val="standard"/>
        <c:varyColors val="0"/>
        <c:ser>
          <c:idx val="1"/>
          <c:order val="1"/>
          <c:tx>
            <c:strRef>
              <c:f>Sheet1!$C$1</c:f>
              <c:strCache>
                <c:ptCount val="1"/>
                <c:pt idx="0">
                  <c:v> OL Growth pts diff vs category total </c:v>
                </c:pt>
              </c:strCache>
            </c:strRef>
          </c:tx>
          <c:spPr>
            <a:ln w="28575" cap="rnd">
              <a:solidFill>
                <a:schemeClr val="accent2"/>
              </a:solidFill>
              <a:round/>
            </a:ln>
            <a:effectLst/>
          </c:spPr>
          <c:marker>
            <c:symbol val="none"/>
          </c:marker>
          <c:cat>
            <c:strRef>
              <c:f>Sheet1!$A$2:$A$14</c:f>
              <c:strCache>
                <c:ptCount val="13"/>
                <c:pt idx="0">
                  <c:v>Confectionery OL</c:v>
                </c:pt>
                <c:pt idx="1">
                  <c:v>Health &amp; Beauty OL</c:v>
                </c:pt>
                <c:pt idx="2">
                  <c:v>Dry Grocery OL</c:v>
                </c:pt>
                <c:pt idx="3">
                  <c:v>Frozen OL</c:v>
                </c:pt>
                <c:pt idx="4">
                  <c:v>Bakery OL</c:v>
                </c:pt>
                <c:pt idx="5">
                  <c:v>Household OL</c:v>
                </c:pt>
                <c:pt idx="6">
                  <c:v>FMCG OL</c:v>
                </c:pt>
                <c:pt idx="7">
                  <c:v>Dairy OL</c:v>
                </c:pt>
                <c:pt idx="8">
                  <c:v>Delicatessen OL</c:v>
                </c:pt>
                <c:pt idx="9">
                  <c:v>MFP OL</c:v>
                </c:pt>
                <c:pt idx="10">
                  <c:v>Produce OL</c:v>
                </c:pt>
                <c:pt idx="11">
                  <c:v>Soft Drinks OL</c:v>
                </c:pt>
                <c:pt idx="12">
                  <c:v>BWS OL</c:v>
                </c:pt>
              </c:strCache>
            </c:strRef>
          </c:cat>
          <c:val>
            <c:numRef>
              <c:f>Sheet1!$C$2:$C$14</c:f>
              <c:numCache>
                <c:formatCode>0.0%</c:formatCode>
                <c:ptCount val="13"/>
                <c:pt idx="0">
                  <c:v>7.8928936667427396E-2</c:v>
                </c:pt>
                <c:pt idx="1">
                  <c:v>5.7786093703465879E-2</c:v>
                </c:pt>
                <c:pt idx="2">
                  <c:v>4.6113474965871593E-2</c:v>
                </c:pt>
                <c:pt idx="3">
                  <c:v>3.6591111659894149E-2</c:v>
                </c:pt>
                <c:pt idx="4">
                  <c:v>2.8996161142671451E-2</c:v>
                </c:pt>
                <c:pt idx="5">
                  <c:v>2.4981057289775399E-2</c:v>
                </c:pt>
                <c:pt idx="6">
                  <c:v>1.9293661046107524E-2</c:v>
                </c:pt>
                <c:pt idx="7">
                  <c:v>1.0055339854163292E-2</c:v>
                </c:pt>
                <c:pt idx="8">
                  <c:v>3.6562118857643711E-3</c:v>
                </c:pt>
                <c:pt idx="9">
                  <c:v>2.4119758155867199E-3</c:v>
                </c:pt>
                <c:pt idx="10">
                  <c:v>-1.5098315302142229E-4</c:v>
                </c:pt>
                <c:pt idx="11">
                  <c:v>-3.0418559206335516E-4</c:v>
                </c:pt>
                <c:pt idx="12">
                  <c:v>-3.2349366782349342E-3</c:v>
                </c:pt>
              </c:numCache>
            </c:numRef>
          </c:val>
          <c:smooth val="1"/>
          <c:extLst>
            <c:ext xmlns:c16="http://schemas.microsoft.com/office/drawing/2014/chart" uri="{C3380CC4-5D6E-409C-BE32-E72D297353CC}">
              <c16:uniqueId val="{00000003-95D0-4C4C-803F-5C2D60140C06}"/>
            </c:ext>
          </c:extLst>
        </c:ser>
        <c:dLbls>
          <c:showLegendKey val="0"/>
          <c:showVal val="0"/>
          <c:showCatName val="0"/>
          <c:showSerName val="0"/>
          <c:showPercent val="0"/>
          <c:showBubbleSize val="0"/>
        </c:dLbls>
        <c:marker val="1"/>
        <c:smooth val="0"/>
        <c:axId val="631106456"/>
        <c:axId val="631105736"/>
      </c:lineChart>
      <c:catAx>
        <c:axId val="564061792"/>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0588296"/>
        <c:crosses val="autoZero"/>
        <c:auto val="1"/>
        <c:lblAlgn val="ctr"/>
        <c:lblOffset val="10"/>
        <c:noMultiLvlLbl val="0"/>
      </c:catAx>
      <c:valAx>
        <c:axId val="5205882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64061792"/>
        <c:crosses val="autoZero"/>
        <c:crossBetween val="between"/>
        <c:majorUnit val="0.2"/>
      </c:valAx>
      <c:valAx>
        <c:axId val="631105736"/>
        <c:scaling>
          <c:orientation val="minMax"/>
          <c:max val="0.1"/>
          <c:min val="-2.0000000000000004E-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31106456"/>
        <c:crosses val="max"/>
        <c:crossBetween val="between"/>
        <c:majorUnit val="2.0000000000000004E-2"/>
      </c:valAx>
      <c:catAx>
        <c:axId val="631106456"/>
        <c:scaling>
          <c:orientation val="minMax"/>
        </c:scaling>
        <c:delete val="1"/>
        <c:axPos val="b"/>
        <c:numFmt formatCode="General" sourceLinked="1"/>
        <c:majorTickMark val="out"/>
        <c:minorTickMark val="none"/>
        <c:tickLblPos val="nextTo"/>
        <c:crossAx val="631105736"/>
        <c:crosses val="autoZero"/>
        <c:auto val="1"/>
        <c:lblAlgn val="ctr"/>
        <c:lblOffset val="100"/>
        <c:noMultiLvlLbl val="0"/>
      </c:catAx>
      <c:spPr>
        <a:noFill/>
        <a:ln>
          <a:noFill/>
        </a:ln>
        <a:effectLst/>
      </c:spPr>
    </c:plotArea>
    <c:legend>
      <c:legendPos val="b"/>
      <c:layout>
        <c:manualLayout>
          <c:xMode val="edge"/>
          <c:yMode val="edge"/>
          <c:x val="2.1537916055293507E-2"/>
          <c:y val="0.95192307692307687"/>
          <c:w val="0.9461305051112926"/>
          <c:h val="4.807692307692308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14130540853429"/>
          <c:y val="3.1789753975705048E-2"/>
          <c:w val="0.5704007403661141"/>
          <c:h val="0.90731938676363888"/>
        </c:manualLayout>
      </c:layout>
      <c:barChart>
        <c:barDir val="bar"/>
        <c:grouping val="clustered"/>
        <c:varyColors val="0"/>
        <c:ser>
          <c:idx val="0"/>
          <c:order val="0"/>
          <c:tx>
            <c:strRef>
              <c:f>Sheet1!$B$1</c:f>
              <c:strCache>
                <c:ptCount val="1"/>
                <c:pt idx="0">
                  <c:v>v Last year</c:v>
                </c:pt>
              </c:strCache>
            </c:strRef>
          </c:tx>
          <c:spPr>
            <a:solidFill>
              <a:schemeClr val="bg1">
                <a:lumMod val="50000"/>
              </a:schemeClr>
            </a:solidFill>
            <a:ln w="25400">
              <a:noFill/>
            </a:ln>
            <a:effectLst/>
          </c:spPr>
          <c:invertIfNegative val="0"/>
          <c:dPt>
            <c:idx val="0"/>
            <c:invertIfNegative val="0"/>
            <c:bubble3D val="0"/>
            <c:spPr>
              <a:solidFill>
                <a:schemeClr val="bg2"/>
              </a:solidFill>
              <a:ln w="25400">
                <a:noFill/>
              </a:ln>
              <a:effectLst/>
            </c:spPr>
            <c:extLst>
              <c:ext xmlns:c16="http://schemas.microsoft.com/office/drawing/2014/chart" uri="{C3380CC4-5D6E-409C-BE32-E72D297353CC}">
                <c16:uniqueId val="{0000000E-A3E4-45AB-AADF-56EF045D448D}"/>
              </c:ext>
            </c:extLst>
          </c:dPt>
          <c:dPt>
            <c:idx val="1"/>
            <c:invertIfNegative val="0"/>
            <c:bubble3D val="0"/>
            <c:spPr>
              <a:solidFill>
                <a:schemeClr val="bg2"/>
              </a:solidFill>
              <a:ln w="25400">
                <a:noFill/>
              </a:ln>
              <a:effectLst/>
            </c:spPr>
            <c:extLst>
              <c:ext xmlns:c16="http://schemas.microsoft.com/office/drawing/2014/chart" uri="{C3380CC4-5D6E-409C-BE32-E72D297353CC}">
                <c16:uniqueId val="{00000001-A9A4-4C85-B047-466F79C5E86F}"/>
              </c:ext>
            </c:extLst>
          </c:dPt>
          <c:dPt>
            <c:idx val="2"/>
            <c:invertIfNegative val="0"/>
            <c:bubble3D val="0"/>
            <c:spPr>
              <a:solidFill>
                <a:schemeClr val="bg2"/>
              </a:solidFill>
              <a:ln w="25400">
                <a:noFill/>
              </a:ln>
              <a:effectLst/>
            </c:spPr>
            <c:extLst>
              <c:ext xmlns:c16="http://schemas.microsoft.com/office/drawing/2014/chart" uri="{C3380CC4-5D6E-409C-BE32-E72D297353CC}">
                <c16:uniqueId val="{00000002-A9A4-4C85-B047-466F79C5E86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Meat Fish Poultry</c:v>
                </c:pt>
                <c:pt idx="1">
                  <c:v>Delicatessen</c:v>
                </c:pt>
                <c:pt idx="2">
                  <c:v>Bakery</c:v>
                </c:pt>
                <c:pt idx="3">
                  <c:v>Dairy</c:v>
                </c:pt>
                <c:pt idx="4">
                  <c:v>Frozen</c:v>
                </c:pt>
                <c:pt idx="5">
                  <c:v>FMCG</c:v>
                </c:pt>
                <c:pt idx="6">
                  <c:v>Dry Grocery</c:v>
                </c:pt>
                <c:pt idx="7">
                  <c:v>BWS</c:v>
                </c:pt>
                <c:pt idx="8">
                  <c:v>Health &amp; Beauty</c:v>
                </c:pt>
                <c:pt idx="9">
                  <c:v>Household</c:v>
                </c:pt>
                <c:pt idx="10">
                  <c:v>Confectionery</c:v>
                </c:pt>
                <c:pt idx="11">
                  <c:v>Soft Drinks</c:v>
                </c:pt>
              </c:strCache>
            </c:strRef>
          </c:cat>
          <c:val>
            <c:numRef>
              <c:f>Sheet1!$B$2:$B$13</c:f>
              <c:numCache>
                <c:formatCode>0.0%</c:formatCode>
                <c:ptCount val="12"/>
                <c:pt idx="0">
                  <c:v>2.2643062988884299E-2</c:v>
                </c:pt>
                <c:pt idx="1">
                  <c:v>5.0191910245054316E-3</c:v>
                </c:pt>
                <c:pt idx="2">
                  <c:v>4.2964554242748143E-3</c:v>
                </c:pt>
                <c:pt idx="3">
                  <c:v>-7.3472544470223333E-3</c:v>
                </c:pt>
                <c:pt idx="4">
                  <c:v>-1.0719225449515979E-2</c:v>
                </c:pt>
                <c:pt idx="5">
                  <c:v>-1.1914231673472275E-2</c:v>
                </c:pt>
                <c:pt idx="6">
                  <c:v>-1.770978210477514E-2</c:v>
                </c:pt>
                <c:pt idx="7">
                  <c:v>-2.020618556701026E-2</c:v>
                </c:pt>
                <c:pt idx="8">
                  <c:v>-2.4027959807776389E-2</c:v>
                </c:pt>
                <c:pt idx="9">
                  <c:v>-2.734599884858957E-2</c:v>
                </c:pt>
                <c:pt idx="10">
                  <c:v>-3.9042357274401418E-2</c:v>
                </c:pt>
                <c:pt idx="11">
                  <c:v>-4.7156398104265418E-2</c:v>
                </c:pt>
              </c:numCache>
            </c:numRef>
          </c:val>
          <c:extLst>
            <c:ext xmlns:c16="http://schemas.microsoft.com/office/drawing/2014/chart" uri="{C3380CC4-5D6E-409C-BE32-E72D297353CC}">
              <c16:uniqueId val="{00000002-95D0-4C4C-803F-5C2D60140C06}"/>
            </c:ext>
          </c:extLst>
        </c:ser>
        <c:dLbls>
          <c:showLegendKey val="0"/>
          <c:showVal val="0"/>
          <c:showCatName val="0"/>
          <c:showSerName val="0"/>
          <c:showPercent val="0"/>
          <c:showBubbleSize val="0"/>
        </c:dLbls>
        <c:gapWidth val="50"/>
        <c:axId val="564061792"/>
        <c:axId val="520588296"/>
      </c:barChart>
      <c:catAx>
        <c:axId val="564061792"/>
        <c:scaling>
          <c:orientation val="maxMin"/>
        </c:scaling>
        <c:delete val="0"/>
        <c:axPos val="l"/>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0588296"/>
        <c:crosses val="autoZero"/>
        <c:auto val="1"/>
        <c:lblAlgn val="ctr"/>
        <c:lblOffset val="80"/>
        <c:noMultiLvlLbl val="0"/>
      </c:catAx>
      <c:valAx>
        <c:axId val="520588296"/>
        <c:scaling>
          <c:orientation val="minMax"/>
          <c:min val="-0.1"/>
        </c:scaling>
        <c:delete val="1"/>
        <c:axPos val="t"/>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56406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0.png"/></Relationships>
</file>

<file path=ppt/drawings/drawing1.xml><?xml version="1.0" encoding="utf-8"?>
<c:userShapes xmlns:c="http://schemas.openxmlformats.org/drawingml/2006/chart">
  <cdr:relSizeAnchor xmlns:cdr="http://schemas.openxmlformats.org/drawingml/2006/chartDrawing">
    <cdr:from>
      <cdr:x>0.27686</cdr:x>
      <cdr:y>0.0234</cdr:y>
    </cdr:from>
    <cdr:to>
      <cdr:x>0.29762</cdr:x>
      <cdr:y>0.08157</cdr:y>
    </cdr:to>
    <cdr:pic>
      <cdr:nvPicPr>
        <cdr:cNvPr id="8" name="Picture 7">
          <a:extLst xmlns:a="http://schemas.openxmlformats.org/drawingml/2006/main">
            <a:ext uri="{FF2B5EF4-FFF2-40B4-BE49-F238E27FC236}">
              <a16:creationId xmlns:a16="http://schemas.microsoft.com/office/drawing/2014/main" id="{3CCBDB0F-7EBC-532A-68AB-3FB478B7C750}"/>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3221122" y="97175"/>
          <a:ext cx="241527" cy="241600"/>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0.38951</cdr:x>
      <cdr:y>0.07314</cdr:y>
    </cdr:from>
    <cdr:to>
      <cdr:x>0.40378</cdr:x>
      <cdr:y>0.11311</cdr:y>
    </cdr:to>
    <cdr:pic>
      <cdr:nvPicPr>
        <cdr:cNvPr id="10" name="Picture 9">
          <a:extLst xmlns:a="http://schemas.openxmlformats.org/drawingml/2006/main">
            <a:ext uri="{FF2B5EF4-FFF2-40B4-BE49-F238E27FC236}">
              <a16:creationId xmlns:a16="http://schemas.microsoft.com/office/drawing/2014/main" id="{B0CEE4E9-F0A8-8A23-6A76-DC65CC8BA61E}"/>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531632" y="303771"/>
          <a:ext cx="166021" cy="166009"/>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0.35954</cdr:x>
      <cdr:y>0.01447</cdr:y>
    </cdr:from>
    <cdr:to>
      <cdr:x>0.43813</cdr:x>
      <cdr:y>0.11547</cdr:y>
    </cdr:to>
    <cdr:sp macro="" textlink="">
      <cdr:nvSpPr>
        <cdr:cNvPr id="11" name="TextBox 10">
          <a:extLst xmlns:a="http://schemas.openxmlformats.org/drawingml/2006/main">
            <a:ext uri="{FF2B5EF4-FFF2-40B4-BE49-F238E27FC236}">
              <a16:creationId xmlns:a16="http://schemas.microsoft.com/office/drawing/2014/main" id="{9942DF07-B020-EA3E-1565-64CCC848A1B8}"/>
            </a:ext>
          </a:extLst>
        </cdr:cNvPr>
        <cdr:cNvSpPr txBox="1"/>
      </cdr:nvSpPr>
      <cdr:spPr>
        <a:xfrm xmlns:a="http://schemas.openxmlformats.org/drawingml/2006/main">
          <a:off x="4183009" y="60102"/>
          <a:ext cx="914337" cy="419488"/>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noAutofit/>
        </a:bodyPr>
        <a:lstStyle xmlns:a="http://schemas.openxmlformats.org/drawingml/2006/main"/>
        <a:p xmlns:a="http://schemas.openxmlformats.org/drawingml/2006/main">
          <a:pPr algn="l">
            <a:spcAft>
              <a:spcPts val="600"/>
            </a:spcAft>
          </a:pPr>
          <a:r>
            <a:rPr lang="en-GB" sz="1000" i="1" dirty="0"/>
            <a:t>Late summer sun</a:t>
          </a:r>
        </a:p>
      </cdr:txBody>
    </cdr:sp>
  </cdr:relSizeAnchor>
</c:userShapes>
</file>

<file path=ppt/drawings/drawing2.xml><?xml version="1.0" encoding="utf-8"?>
<c:userShapes xmlns:c="http://schemas.openxmlformats.org/drawingml/2006/chart">
  <cdr:relSizeAnchor xmlns:cdr="http://schemas.openxmlformats.org/drawingml/2006/chartDrawing">
    <cdr:from>
      <cdr:x>0.13769</cdr:x>
      <cdr:y>0.36004</cdr:y>
    </cdr:from>
    <cdr:to>
      <cdr:x>0.15962</cdr:x>
      <cdr:y>0.43304</cdr:y>
    </cdr:to>
    <cdr:sp macro="" textlink="">
      <cdr:nvSpPr>
        <cdr:cNvPr id="2" name="TextBox 11"/>
        <cdr:cNvSpPr txBox="1"/>
      </cdr:nvSpPr>
      <cdr:spPr>
        <a:xfrm xmlns:a="http://schemas.openxmlformats.org/drawingml/2006/main">
          <a:off x="1160063" y="1214328"/>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endParaRPr lang="en-GB" sz="1000" dirty="0">
            <a:latin typeface="Montserrat"/>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0.29412</cdr:x>
      <cdr:y>0.28269</cdr:y>
    </cdr:from>
    <cdr:to>
      <cdr:x>0.29412</cdr:x>
      <cdr:y>0.68679</cdr:y>
    </cdr:to>
    <cdr:cxnSp macro="">
      <cdr:nvCxnSpPr>
        <cdr:cNvPr id="3" name="Straight Arrow Connector 2">
          <a:extLst xmlns:a="http://schemas.openxmlformats.org/drawingml/2006/main">
            <a:ext uri="{FF2B5EF4-FFF2-40B4-BE49-F238E27FC236}">
              <a16:creationId xmlns:a16="http://schemas.microsoft.com/office/drawing/2014/main" id="{5FF63E30-2B46-BE44-D321-985A515B5A31}"/>
            </a:ext>
          </a:extLst>
        </cdr:cNvPr>
        <cdr:cNvCxnSpPr/>
      </cdr:nvCxnSpPr>
      <cdr:spPr>
        <a:xfrm xmlns:a="http://schemas.openxmlformats.org/drawingml/2006/main">
          <a:off x="3406617" y="1108168"/>
          <a:ext cx="0" cy="1584099"/>
        </a:xfrm>
        <a:prstGeom xmlns:a="http://schemas.openxmlformats.org/drawingml/2006/main" prst="straightConnector1">
          <a:avLst/>
        </a:prstGeom>
        <a:ln xmlns:a="http://schemas.openxmlformats.org/drawingml/2006/main" w="15875">
          <a:solidFill>
            <a:schemeClr val="accent6"/>
          </a:solidFill>
          <a:headEnd type="arrow" w="med" len="med"/>
          <a:tailEnd type="none" w="med" len="med"/>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0.64032</cdr:x>
      <cdr:y>0.32705</cdr:y>
    </cdr:from>
    <cdr:to>
      <cdr:x>0.74761</cdr:x>
      <cdr:y>0.66407</cdr:y>
    </cdr:to>
    <cdr:sp macro="" textlink="">
      <cdr:nvSpPr>
        <cdr:cNvPr id="2" name="Rounded Rectangle 1"/>
        <cdr:cNvSpPr/>
      </cdr:nvSpPr>
      <cdr:spPr>
        <a:xfrm xmlns:a="http://schemas.openxmlformats.org/drawingml/2006/main">
          <a:off x="6825519" y="1223936"/>
          <a:ext cx="1143671" cy="1261240"/>
        </a:xfrm>
        <a:prstGeom xmlns:a="http://schemas.openxmlformats.org/drawingml/2006/main" prst="roundRect">
          <a:avLst/>
        </a:prstGeom>
        <a:noFill xmlns:a="http://schemas.openxmlformats.org/drawingml/2006/main"/>
        <a:ln xmlns:a="http://schemas.openxmlformats.org/drawingml/2006/main" w="38100">
          <a:solidFill>
            <a:schemeClr val="accent2">
              <a:alpha val="7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C6255-926A-1048-8722-5DF134D00F63}" type="datetimeFigureOut">
              <a:rPr lang="en-US" smtClean="0"/>
              <a:t>11/16/2023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E7296-944A-A144-A442-6F64D883BE1C}" type="slidenum">
              <a:rPr lang="en-US" smtClean="0"/>
              <a:t>‹#›</a:t>
            </a:fld>
            <a:endParaRPr lang="en-US" dirty="0"/>
          </a:p>
        </p:txBody>
      </p:sp>
    </p:spTree>
    <p:extLst>
      <p:ext uri="{BB962C8B-B14F-4D97-AF65-F5344CB8AC3E}">
        <p14:creationId xmlns:p14="http://schemas.microsoft.com/office/powerpoint/2010/main" val="191110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1</a:t>
            </a:fld>
            <a:endParaRPr lang="en-US" dirty="0"/>
          </a:p>
        </p:txBody>
      </p:sp>
    </p:spTree>
    <p:extLst>
      <p:ext uri="{BB962C8B-B14F-4D97-AF65-F5344CB8AC3E}">
        <p14:creationId xmlns:p14="http://schemas.microsoft.com/office/powerpoint/2010/main" val="1508502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16</a:t>
            </a:fld>
            <a:endParaRPr lang="en-US" dirty="0"/>
          </a:p>
        </p:txBody>
      </p:sp>
    </p:spTree>
    <p:extLst>
      <p:ext uri="{BB962C8B-B14F-4D97-AF65-F5344CB8AC3E}">
        <p14:creationId xmlns:p14="http://schemas.microsoft.com/office/powerpoint/2010/main" val="3405585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26</a:t>
            </a:fld>
            <a:endParaRPr lang="en-US" dirty="0"/>
          </a:p>
        </p:txBody>
      </p:sp>
    </p:spTree>
    <p:extLst>
      <p:ext uri="{BB962C8B-B14F-4D97-AF65-F5344CB8AC3E}">
        <p14:creationId xmlns:p14="http://schemas.microsoft.com/office/powerpoint/2010/main" val="2480948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29</a:t>
            </a:fld>
            <a:endParaRPr lang="en-US" dirty="0"/>
          </a:p>
        </p:txBody>
      </p:sp>
    </p:spTree>
    <p:extLst>
      <p:ext uri="{BB962C8B-B14F-4D97-AF65-F5344CB8AC3E}">
        <p14:creationId xmlns:p14="http://schemas.microsoft.com/office/powerpoint/2010/main" val="506087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34</a:t>
            </a:fld>
            <a:endParaRPr lang="en-US" dirty="0"/>
          </a:p>
        </p:txBody>
      </p:sp>
    </p:spTree>
    <p:extLst>
      <p:ext uri="{BB962C8B-B14F-4D97-AF65-F5344CB8AC3E}">
        <p14:creationId xmlns:p14="http://schemas.microsoft.com/office/powerpoint/2010/main" val="2411993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36</a:t>
            </a:fld>
            <a:endParaRPr lang="en-US" dirty="0"/>
          </a:p>
        </p:txBody>
      </p:sp>
    </p:spTree>
    <p:extLst>
      <p:ext uri="{BB962C8B-B14F-4D97-AF65-F5344CB8AC3E}">
        <p14:creationId xmlns:p14="http://schemas.microsoft.com/office/powerpoint/2010/main" val="2131179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37</a:t>
            </a:fld>
            <a:endParaRPr lang="en-US" dirty="0"/>
          </a:p>
        </p:txBody>
      </p:sp>
    </p:spTree>
    <p:extLst>
      <p:ext uri="{BB962C8B-B14F-4D97-AF65-F5344CB8AC3E}">
        <p14:creationId xmlns:p14="http://schemas.microsoft.com/office/powerpoint/2010/main" val="1949978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39</a:t>
            </a:fld>
            <a:endParaRPr lang="en-US" dirty="0"/>
          </a:p>
        </p:txBody>
      </p:sp>
    </p:spTree>
    <p:extLst>
      <p:ext uri="{BB962C8B-B14F-4D97-AF65-F5344CB8AC3E}">
        <p14:creationId xmlns:p14="http://schemas.microsoft.com/office/powerpoint/2010/main" val="953259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41</a:t>
            </a:fld>
            <a:endParaRPr lang="en-US" dirty="0"/>
          </a:p>
        </p:txBody>
      </p:sp>
    </p:spTree>
    <p:extLst>
      <p:ext uri="{BB962C8B-B14F-4D97-AF65-F5344CB8AC3E}">
        <p14:creationId xmlns:p14="http://schemas.microsoft.com/office/powerpoint/2010/main" val="1859358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a28c05fa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a28c05fa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a10676d58a_0_1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a10676d58a_0_1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2</a:t>
            </a:fld>
            <a:endParaRPr lang="en-US" dirty="0"/>
          </a:p>
        </p:txBody>
      </p:sp>
    </p:spTree>
    <p:extLst>
      <p:ext uri="{BB962C8B-B14F-4D97-AF65-F5344CB8AC3E}">
        <p14:creationId xmlns:p14="http://schemas.microsoft.com/office/powerpoint/2010/main" val="326506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44</a:t>
            </a:fld>
            <a:endParaRPr lang="en-US" dirty="0"/>
          </a:p>
        </p:txBody>
      </p:sp>
    </p:spTree>
    <p:extLst>
      <p:ext uri="{BB962C8B-B14F-4D97-AF65-F5344CB8AC3E}">
        <p14:creationId xmlns:p14="http://schemas.microsoft.com/office/powerpoint/2010/main" val="1697304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302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02083" name="Slide Number Placeholder 3"/>
          <p:cNvSpPr txBox="1">
            <a:spLocks noGrp="1"/>
          </p:cNvSpPr>
          <p:nvPr/>
        </p:nvSpPr>
        <p:spPr bwMode="auto">
          <a:xfrm>
            <a:off x="3978131" y="8842030"/>
            <a:ext cx="3043344" cy="465455"/>
          </a:xfrm>
          <a:prstGeom prst="rect">
            <a:avLst/>
          </a:prstGeom>
          <a:noFill/>
          <a:ln w="9525">
            <a:noFill/>
            <a:miter lim="800000"/>
            <a:headEnd/>
            <a:tailEnd/>
          </a:ln>
        </p:spPr>
        <p:txBody>
          <a:bodyPr lIns="91429" tIns="45715" rIns="91429" bIns="45715" anchor="b"/>
          <a:lstStyle/>
          <a:p>
            <a:pPr algn="r"/>
            <a:fld id="{71849B0D-3637-4258-8DEC-D598F5C49E06}" type="slidenum">
              <a:rPr lang="en-US" sz="1200">
                <a:latin typeface="Calibri" pitchFamily="34" charset="0"/>
              </a:rPr>
              <a:pPr algn="r"/>
              <a:t>45</a:t>
            </a:fld>
            <a:endParaRPr lang="en-US" sz="1200"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08052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xfrm>
            <a:off x="409575" y="698500"/>
            <a:ext cx="6203950"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ac14597a3a_1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ac14597a3a_1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57241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50</a:t>
            </a:fld>
            <a:endParaRPr lang="en-US" dirty="0"/>
          </a:p>
        </p:txBody>
      </p:sp>
    </p:spTree>
    <p:extLst>
      <p:ext uri="{BB962C8B-B14F-4D97-AF65-F5344CB8AC3E}">
        <p14:creationId xmlns:p14="http://schemas.microsoft.com/office/powerpoint/2010/main" val="3352327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54</a:t>
            </a:fld>
            <a:endParaRPr lang="en-US" dirty="0"/>
          </a:p>
        </p:txBody>
      </p:sp>
    </p:spTree>
    <p:extLst>
      <p:ext uri="{BB962C8B-B14F-4D97-AF65-F5344CB8AC3E}">
        <p14:creationId xmlns:p14="http://schemas.microsoft.com/office/powerpoint/2010/main" val="4064398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55</a:t>
            </a:fld>
            <a:endParaRPr lang="en-US" dirty="0"/>
          </a:p>
        </p:txBody>
      </p:sp>
    </p:spTree>
    <p:extLst>
      <p:ext uri="{BB962C8B-B14F-4D97-AF65-F5344CB8AC3E}">
        <p14:creationId xmlns:p14="http://schemas.microsoft.com/office/powerpoint/2010/main" val="1691142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a:t>
            </a:fld>
            <a:endParaRPr lang="en-US" dirty="0"/>
          </a:p>
        </p:txBody>
      </p:sp>
    </p:spTree>
    <p:extLst>
      <p:ext uri="{BB962C8B-B14F-4D97-AF65-F5344CB8AC3E}">
        <p14:creationId xmlns:p14="http://schemas.microsoft.com/office/powerpoint/2010/main" val="1565043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6</a:t>
            </a:fld>
            <a:endParaRPr lang="en-US" dirty="0"/>
          </a:p>
        </p:txBody>
      </p:sp>
    </p:spTree>
    <p:extLst>
      <p:ext uri="{BB962C8B-B14F-4D97-AF65-F5344CB8AC3E}">
        <p14:creationId xmlns:p14="http://schemas.microsoft.com/office/powerpoint/2010/main" val="2121960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7</a:t>
            </a:fld>
            <a:endParaRPr lang="en-US" dirty="0"/>
          </a:p>
        </p:txBody>
      </p:sp>
    </p:spTree>
    <p:extLst>
      <p:ext uri="{BB962C8B-B14F-4D97-AF65-F5344CB8AC3E}">
        <p14:creationId xmlns:p14="http://schemas.microsoft.com/office/powerpoint/2010/main" val="72836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8</a:t>
            </a:fld>
            <a:endParaRPr lang="en-US" dirty="0"/>
          </a:p>
        </p:txBody>
      </p:sp>
    </p:spTree>
    <p:extLst>
      <p:ext uri="{BB962C8B-B14F-4D97-AF65-F5344CB8AC3E}">
        <p14:creationId xmlns:p14="http://schemas.microsoft.com/office/powerpoint/2010/main" val="1856966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9</a:t>
            </a:fld>
            <a:endParaRPr lang="en-US" dirty="0"/>
          </a:p>
        </p:txBody>
      </p:sp>
    </p:spTree>
    <p:extLst>
      <p:ext uri="{BB962C8B-B14F-4D97-AF65-F5344CB8AC3E}">
        <p14:creationId xmlns:p14="http://schemas.microsoft.com/office/powerpoint/2010/main" val="1316215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14</a:t>
            </a:fld>
            <a:endParaRPr lang="en-US" dirty="0"/>
          </a:p>
        </p:txBody>
      </p:sp>
    </p:spTree>
    <p:extLst>
      <p:ext uri="{BB962C8B-B14F-4D97-AF65-F5344CB8AC3E}">
        <p14:creationId xmlns:p14="http://schemas.microsoft.com/office/powerpoint/2010/main" val="2995072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15</a:t>
            </a:fld>
            <a:endParaRPr lang="en-US" dirty="0"/>
          </a:p>
        </p:txBody>
      </p:sp>
    </p:spTree>
    <p:extLst>
      <p:ext uri="{BB962C8B-B14F-4D97-AF65-F5344CB8AC3E}">
        <p14:creationId xmlns:p14="http://schemas.microsoft.com/office/powerpoint/2010/main" val="1543133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8.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cover_niq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p:nvPr>
        </p:nvSpPr>
        <p:spPr>
          <a:xfrm>
            <a:off x="288558" y="3114710"/>
            <a:ext cx="8642082" cy="837882"/>
          </a:xfrm>
          <a:prstGeom prst="rect">
            <a:avLst/>
          </a:prstGeo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CBF2DA13-D12B-C26E-E2A9-C40AB5EC1E75}"/>
              </a:ext>
            </a:extLst>
          </p:cNvPr>
          <p:cNvSpPr>
            <a:spLocks noGrp="1"/>
          </p:cNvSpPr>
          <p:nvPr>
            <p:ph type="body" sz="quarter" idx="10" hasCustomPrompt="1"/>
          </p:nvPr>
        </p:nvSpPr>
        <p:spPr>
          <a:xfrm>
            <a:off x="288559" y="4192468"/>
            <a:ext cx="8642082"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C2D1BA0D-3E80-194F-1320-6AF0CD1FA8EB}"/>
              </a:ext>
            </a:extLst>
          </p:cNvPr>
          <p:cNvSpPr>
            <a:spLocks noGrp="1"/>
          </p:cNvSpPr>
          <p:nvPr>
            <p:ph type="body" sz="quarter" idx="11" hasCustomPrompt="1"/>
          </p:nvPr>
        </p:nvSpPr>
        <p:spPr>
          <a:xfrm>
            <a:off x="288559" y="4560602"/>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D3209E-F835-F81C-0897-C6026694B711}"/>
              </a:ext>
            </a:extLst>
          </p:cNvPr>
          <p:cNvSpPr>
            <a:spLocks noGrp="1"/>
          </p:cNvSpPr>
          <p:nvPr>
            <p:ph type="body" sz="quarter" idx="12" hasCustomPrompt="1"/>
          </p:nvPr>
        </p:nvSpPr>
        <p:spPr>
          <a:xfrm>
            <a:off x="288559" y="5110167"/>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8" name="Rectangle 7">
            <a:extLst>
              <a:ext uri="{FF2B5EF4-FFF2-40B4-BE49-F238E27FC236}">
                <a16:creationId xmlns:a16="http://schemas.microsoft.com/office/drawing/2014/main" id="{97DEABCD-BE56-A1BE-7F4D-11E9782E25AE}"/>
              </a:ext>
            </a:extLst>
          </p:cNvPr>
          <p:cNvSpPr/>
          <p:nvPr userDrawn="1"/>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9EE3608-E227-A4D4-9C7E-60792A9E9BAD}"/>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4584646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 black/text left" preserve="1">
  <p:cSld name="1_Divider - black/text left">
    <p:bg>
      <p:bgPr>
        <a:solidFill>
          <a:srgbClr val="000000"/>
        </a:solidFill>
        <a:effectLst/>
      </p:bgPr>
    </p:bg>
    <p:spTree>
      <p:nvGrpSpPr>
        <p:cNvPr id="1" name="Shape 259"/>
        <p:cNvGrpSpPr/>
        <p:nvPr/>
      </p:nvGrpSpPr>
      <p:grpSpPr>
        <a:xfrm>
          <a:off x="0" y="0"/>
          <a:ext cx="0" cy="0"/>
          <a:chOff x="0" y="0"/>
          <a:chExt cx="0" cy="0"/>
        </a:xfrm>
      </p:grpSpPr>
      <p:sp>
        <p:nvSpPr>
          <p:cNvPr id="6" name="Rectangle 5">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265" name="Google Shape;265;p27"/>
          <p:cNvSpPr txBox="1">
            <a:spLocks noGrp="1"/>
          </p:cNvSpPr>
          <p:nvPr>
            <p:ph type="ctrTitle"/>
          </p:nvPr>
        </p:nvSpPr>
        <p:spPr>
          <a:xfrm>
            <a:off x="472867" y="1322067"/>
            <a:ext cx="5388400" cy="2104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3000"/>
              <a:buFont typeface="Montserrat"/>
              <a:buNone/>
              <a:tabLst>
                <a:tab pos="3282787" algn="l"/>
              </a:tabLst>
              <a:defRPr sz="40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r>
              <a:rPr lang="en-US"/>
              <a:t>Click to edit Master title style</a:t>
            </a:r>
            <a:endParaRPr dirty="0"/>
          </a:p>
        </p:txBody>
      </p:sp>
      <p:sp>
        <p:nvSpPr>
          <p:cNvPr id="12" name="Slide Number Placeholder 1">
            <a:extLst>
              <a:ext uri="{FF2B5EF4-FFF2-40B4-BE49-F238E27FC236}">
                <a16:creationId xmlns:a16="http://schemas.microsoft.com/office/drawing/2014/main" id="{7AFEAEB1-594F-424B-BC1C-CF9B9DCB78BB}"/>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34584721"/>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2_divider_photo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11" name="Picture 10" descr="Shape, circle&#10;&#10;Description automatically generated">
            <a:extLst>
              <a:ext uri="{FF2B5EF4-FFF2-40B4-BE49-F238E27FC236}">
                <a16:creationId xmlns:a16="http://schemas.microsoft.com/office/drawing/2014/main" id="{53B6FBA4-069C-6C71-1FE3-FA51704AAE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242326" cy="577842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E74CEF5-5EBA-D435-D737-930D08C0F363}"/>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EDD55CDD-CFED-569A-29E4-7E915641573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DF3A933-687E-7CB7-3D3B-E76C7E08DD4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816308329"/>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3_divider_photo_lt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Shape, circle&#10;&#10;Description automatically generated">
            <a:extLst>
              <a:ext uri="{FF2B5EF4-FFF2-40B4-BE49-F238E27FC236}">
                <a16:creationId xmlns:a16="http://schemas.microsoft.com/office/drawing/2014/main" id="{20A8DDDA-2F22-4E65-A3E7-C7534F5713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242326" cy="5778420"/>
          </a:xfrm>
          <a:prstGeom prst="rect">
            <a:avLst/>
          </a:prstGeom>
        </p:spPr>
      </p:pic>
      <p:sp>
        <p:nvSpPr>
          <p:cNvPr id="4" name="Picture Placeholder 3">
            <a:extLst>
              <a:ext uri="{FF2B5EF4-FFF2-40B4-BE49-F238E27FC236}">
                <a16:creationId xmlns:a16="http://schemas.microsoft.com/office/drawing/2014/main" id="{6C175E13-62E5-9D96-1959-3CAE6647730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C781F283-CADF-DF62-9AA2-1236DF5561F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302E379E-AB82-51C6-2E05-EAA69ECC97D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897550172"/>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14_divider_photo_orang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7" name="Picture 6" descr="Shape, circle&#10;&#10;Description automatically generated">
            <a:extLst>
              <a:ext uri="{FF2B5EF4-FFF2-40B4-BE49-F238E27FC236}">
                <a16:creationId xmlns:a16="http://schemas.microsoft.com/office/drawing/2014/main" id="{B195DA4C-5BB6-3B99-069C-6208F8864F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46"/>
            <a:ext cx="5242326" cy="5779166"/>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F67CCB69-B575-EB4B-74FD-2F4FA7E3052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10" name="TextBox 9">
            <a:extLst>
              <a:ext uri="{FF2B5EF4-FFF2-40B4-BE49-F238E27FC236}">
                <a16:creationId xmlns:a16="http://schemas.microsoft.com/office/drawing/2014/main" id="{80D98D6D-3B9C-1B93-53B8-C1E5A114F0A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FD32F3E5-17C7-93CE-1619-A8CF612C641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175911574"/>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15_divider_photo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Shape, circle&#10;&#10;Description automatically generated">
            <a:extLst>
              <a:ext uri="{FF2B5EF4-FFF2-40B4-BE49-F238E27FC236}">
                <a16:creationId xmlns:a16="http://schemas.microsoft.com/office/drawing/2014/main" id="{760DD18F-B76F-81F3-4A71-2166214B60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112" t="3116"/>
          <a:stretch/>
        </p:blipFill>
        <p:spPr>
          <a:xfrm>
            <a:off x="0" y="-747"/>
            <a:ext cx="5242549" cy="5779166"/>
          </a:xfrm>
          <a:prstGeom prst="rect">
            <a:avLst/>
          </a:prstGeom>
        </p:spPr>
      </p:pic>
      <p:sp>
        <p:nvSpPr>
          <p:cNvPr id="4" name="Picture Placeholder 3">
            <a:extLst>
              <a:ext uri="{FF2B5EF4-FFF2-40B4-BE49-F238E27FC236}">
                <a16:creationId xmlns:a16="http://schemas.microsoft.com/office/drawing/2014/main" id="{0CF22717-FD9E-224E-374A-CC4708A1548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ADBDBABD-D8E0-3D66-7965-1F4DCCE15F1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8F7A2799-6225-FFA4-FCEC-A5F755EF791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860350417"/>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5437666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88558" y="1825625"/>
            <a:ext cx="8629974"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0">
            <a:extLst>
              <a:ext uri="{FF2B5EF4-FFF2-40B4-BE49-F238E27FC236}">
                <a16:creationId xmlns:a16="http://schemas.microsoft.com/office/drawing/2014/main" id="{6952DA69-BA1F-7BDB-448F-A4656CCF634C}"/>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B07040F-A6A3-5C15-F977-7D0228D3BCC2}"/>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7" name="Title 1">
            <a:extLst>
              <a:ext uri="{FF2B5EF4-FFF2-40B4-BE49-F238E27FC236}">
                <a16:creationId xmlns:a16="http://schemas.microsoft.com/office/drawing/2014/main" id="{E6C12688-D8F7-66BE-AD00-78D59546F8B4}"/>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32158454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3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36255030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33847336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13058371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6_four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7288"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4">
            <a:extLst>
              <a:ext uri="{FF2B5EF4-FFF2-40B4-BE49-F238E27FC236}">
                <a16:creationId xmlns:a16="http://schemas.microsoft.com/office/drawing/2014/main" id="{F9DB3AF3-680C-8615-86A8-8048F96DC95B}"/>
              </a:ext>
            </a:extLst>
          </p:cNvPr>
          <p:cNvSpPr>
            <a:spLocks noGrp="1"/>
          </p:cNvSpPr>
          <p:nvPr>
            <p:ph type="pic" sz="quarter" idx="20" hasCustomPrompt="1"/>
          </p:nvPr>
        </p:nvSpPr>
        <p:spPr>
          <a:xfrm>
            <a:off x="288559" y="1809348"/>
            <a:ext cx="2706888" cy="1499602"/>
          </a:xfrm>
        </p:spPr>
        <p:txBody>
          <a:bodyPr/>
          <a:lstStyle>
            <a:lvl1pPr marL="0" indent="0" algn="ctr">
              <a:buNone/>
              <a:defRPr/>
            </a:lvl1pPr>
          </a:lstStyle>
          <a:p>
            <a:r>
              <a:rPr lang="en-US" dirty="0"/>
              <a:t>Click picture icon to add photo</a:t>
            </a:r>
          </a:p>
        </p:txBody>
      </p:sp>
      <p:sp>
        <p:nvSpPr>
          <p:cNvPr id="5" name="Picture Placeholder 4">
            <a:extLst>
              <a:ext uri="{FF2B5EF4-FFF2-40B4-BE49-F238E27FC236}">
                <a16:creationId xmlns:a16="http://schemas.microsoft.com/office/drawing/2014/main" id="{E537AC9D-FCC4-14DF-2161-DBA7138EF167}"/>
              </a:ext>
            </a:extLst>
          </p:cNvPr>
          <p:cNvSpPr>
            <a:spLocks noGrp="1"/>
          </p:cNvSpPr>
          <p:nvPr>
            <p:ph type="pic" sz="quarter" idx="22" hasCustomPrompt="1"/>
          </p:nvPr>
        </p:nvSpPr>
        <p:spPr>
          <a:xfrm>
            <a:off x="3252476" y="1809348"/>
            <a:ext cx="2706888" cy="1499602"/>
          </a:xfrm>
        </p:spPr>
        <p:txBody>
          <a:bodyPr/>
          <a:lstStyle>
            <a:lvl1pPr marL="0" indent="0" algn="ctr">
              <a:buNone/>
              <a:defRPr/>
            </a:lvl1pPr>
          </a:lstStyle>
          <a:p>
            <a:r>
              <a:rPr lang="en-US" dirty="0"/>
              <a:t>Click picture icon to add photo</a:t>
            </a:r>
          </a:p>
        </p:txBody>
      </p:sp>
      <p:sp>
        <p:nvSpPr>
          <p:cNvPr id="10" name="Picture Placeholder 4">
            <a:extLst>
              <a:ext uri="{FF2B5EF4-FFF2-40B4-BE49-F238E27FC236}">
                <a16:creationId xmlns:a16="http://schemas.microsoft.com/office/drawing/2014/main" id="{CA057AEC-C50F-0348-EDA8-2B8154E10CD5}"/>
              </a:ext>
            </a:extLst>
          </p:cNvPr>
          <p:cNvSpPr>
            <a:spLocks noGrp="1"/>
          </p:cNvSpPr>
          <p:nvPr>
            <p:ph type="pic" sz="quarter" idx="23" hasCustomPrompt="1"/>
          </p:nvPr>
        </p:nvSpPr>
        <p:spPr>
          <a:xfrm>
            <a:off x="6217288" y="1809348"/>
            <a:ext cx="2706888" cy="1499602"/>
          </a:xfrm>
        </p:spPr>
        <p:txBody>
          <a:bodyPr/>
          <a:lstStyle>
            <a:lvl1pPr marL="0" indent="0" algn="ctr">
              <a:buNone/>
              <a:defRPr/>
            </a:lvl1pPr>
          </a:lstStyle>
          <a:p>
            <a:r>
              <a:rPr lang="en-US" dirty="0"/>
              <a:t>Click picture icon to add photo</a:t>
            </a:r>
          </a:p>
        </p:txBody>
      </p:sp>
      <p:sp>
        <p:nvSpPr>
          <p:cNvPr id="11" name="Picture Placeholder 4">
            <a:extLst>
              <a:ext uri="{FF2B5EF4-FFF2-40B4-BE49-F238E27FC236}">
                <a16:creationId xmlns:a16="http://schemas.microsoft.com/office/drawing/2014/main" id="{AD1E7D59-DA9B-A7D7-87C0-E693582CA494}"/>
              </a:ext>
            </a:extLst>
          </p:cNvPr>
          <p:cNvSpPr>
            <a:spLocks noGrp="1"/>
          </p:cNvSpPr>
          <p:nvPr>
            <p:ph type="pic" sz="quarter" idx="24" hasCustomPrompt="1"/>
          </p:nvPr>
        </p:nvSpPr>
        <p:spPr>
          <a:xfrm>
            <a:off x="9180311" y="1809348"/>
            <a:ext cx="2706888" cy="1499602"/>
          </a:xfrm>
        </p:spPr>
        <p:txBody>
          <a:bodyPr/>
          <a:lstStyle>
            <a:lvl1pPr marL="0" indent="0" algn="ctr">
              <a:buNone/>
              <a:defRPr/>
            </a:lvl1pPr>
          </a:lstStyle>
          <a:p>
            <a:r>
              <a:rPr lang="en-US" dirty="0"/>
              <a:t>Click picture icon to add photo</a:t>
            </a:r>
          </a:p>
        </p:txBody>
      </p:sp>
      <p:sp>
        <p:nvSpPr>
          <p:cNvPr id="13" name="Text Placeholder 10">
            <a:extLst>
              <a:ext uri="{FF2B5EF4-FFF2-40B4-BE49-F238E27FC236}">
                <a16:creationId xmlns:a16="http://schemas.microsoft.com/office/drawing/2014/main" id="{0592AE5E-1943-C4CE-573A-E4705E3EC292}"/>
              </a:ext>
            </a:extLst>
          </p:cNvPr>
          <p:cNvSpPr>
            <a:spLocks noGrp="1"/>
          </p:cNvSpPr>
          <p:nvPr>
            <p:ph type="body" sz="quarter" idx="25"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4" name="Text Placeholder 6">
            <a:extLst>
              <a:ext uri="{FF2B5EF4-FFF2-40B4-BE49-F238E27FC236}">
                <a16:creationId xmlns:a16="http://schemas.microsoft.com/office/drawing/2014/main" id="{FB72F191-69E6-FD21-C339-D3F79DB59930}"/>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6" name="Title 1">
            <a:extLst>
              <a:ext uri="{FF2B5EF4-FFF2-40B4-BE49-F238E27FC236}">
                <a16:creationId xmlns:a16="http://schemas.microsoft.com/office/drawing/2014/main" id="{257044DB-24DF-8EA2-8742-B55B32857189}"/>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B2DD73D3-CDE1-EEBD-83CD-AF0E1BCC1ACA}"/>
              </a:ext>
            </a:extLst>
          </p:cNvPr>
          <p:cNvSpPr>
            <a:spLocks noGrp="1"/>
          </p:cNvSpPr>
          <p:nvPr>
            <p:ph type="body" sz="quarter" idx="16" hasCustomPrompt="1"/>
          </p:nvPr>
        </p:nvSpPr>
        <p:spPr>
          <a:xfrm>
            <a:off x="288558"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570E3F6D-431D-152F-0090-8F1B25ECC4B3}"/>
              </a:ext>
            </a:extLst>
          </p:cNvPr>
          <p:cNvSpPr>
            <a:spLocks noGrp="1"/>
          </p:cNvSpPr>
          <p:nvPr>
            <p:ph type="body" sz="quarter" idx="18" hasCustomPrompt="1"/>
          </p:nvPr>
        </p:nvSpPr>
        <p:spPr>
          <a:xfrm>
            <a:off x="3252475"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9" name="Text Placeholder 6">
            <a:extLst>
              <a:ext uri="{FF2B5EF4-FFF2-40B4-BE49-F238E27FC236}">
                <a16:creationId xmlns:a16="http://schemas.microsoft.com/office/drawing/2014/main" id="{C08966CC-2A54-3E37-D012-A1B650634421}"/>
              </a:ext>
            </a:extLst>
          </p:cNvPr>
          <p:cNvSpPr>
            <a:spLocks noGrp="1"/>
          </p:cNvSpPr>
          <p:nvPr>
            <p:ph type="body" sz="quarter" idx="26" hasCustomPrompt="1"/>
          </p:nvPr>
        </p:nvSpPr>
        <p:spPr>
          <a:xfrm>
            <a:off x="6216392"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2" name="Text Placeholder 6">
            <a:extLst>
              <a:ext uri="{FF2B5EF4-FFF2-40B4-BE49-F238E27FC236}">
                <a16:creationId xmlns:a16="http://schemas.microsoft.com/office/drawing/2014/main" id="{344FC00B-CEA7-D95B-1AE3-5975AB5E669B}"/>
              </a:ext>
            </a:extLst>
          </p:cNvPr>
          <p:cNvSpPr>
            <a:spLocks noGrp="1"/>
          </p:cNvSpPr>
          <p:nvPr>
            <p:ph type="body" sz="quarter" idx="27" hasCustomPrompt="1"/>
          </p:nvPr>
        </p:nvSpPr>
        <p:spPr>
          <a:xfrm>
            <a:off x="9180310"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122438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 black/photo right" preserve="1">
  <p:cSld name="Cover - black/photo right">
    <p:bg>
      <p:bgPr>
        <a:solidFill>
          <a:srgbClr val="000000"/>
        </a:solidFill>
        <a:effectLst/>
      </p:bgPr>
    </p:bg>
    <p:spTree>
      <p:nvGrpSpPr>
        <p:cNvPr id="1" name="Shape 81"/>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8" name="Google Shape;88;p9"/>
          <p:cNvSpPr txBox="1">
            <a:spLocks noGrp="1"/>
          </p:cNvSpPr>
          <p:nvPr>
            <p:ph type="ctrTitle"/>
          </p:nvPr>
        </p:nvSpPr>
        <p:spPr>
          <a:xfrm>
            <a:off x="472867" y="1719100"/>
            <a:ext cx="5191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2800"/>
              <a:buFont typeface="Montserrat"/>
              <a:buNone/>
              <a:defRPr sz="4400" b="1">
                <a:solidFill>
                  <a:srgbClr val="FFFFFF"/>
                </a:solidFill>
                <a:latin typeface="+mn-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9" name="Google Shape;89;p9"/>
          <p:cNvSpPr txBox="1">
            <a:spLocks noGrp="1"/>
          </p:cNvSpPr>
          <p:nvPr>
            <p:ph type="subTitle" idx="1"/>
          </p:nvPr>
        </p:nvSpPr>
        <p:spPr>
          <a:xfrm>
            <a:off x="472867" y="3135900"/>
            <a:ext cx="5191600" cy="5288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600"/>
              <a:buFont typeface="Montserrat"/>
              <a:buNone/>
              <a:defRPr sz="2400">
                <a:solidFill>
                  <a:srgbClr val="FFFFFF"/>
                </a:solidFill>
                <a:latin typeface="+mn-lt"/>
                <a:ea typeface="Montserrat"/>
                <a:cs typeface="Montserrat"/>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a:p>
        </p:txBody>
      </p:sp>
      <p:sp>
        <p:nvSpPr>
          <p:cNvPr id="90" name="Google Shape;90;p9"/>
          <p:cNvSpPr txBox="1">
            <a:spLocks noGrp="1"/>
          </p:cNvSpPr>
          <p:nvPr>
            <p:ph type="subTitle" idx="2"/>
          </p:nvPr>
        </p:nvSpPr>
        <p:spPr>
          <a:xfrm>
            <a:off x="472867" y="5106800"/>
            <a:ext cx="5669200" cy="410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1200"/>
              <a:buNone/>
              <a:defRPr sz="12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91" name="Google Shape;91;p9"/>
          <p:cNvSpPr txBox="1">
            <a:spLocks noGrp="1"/>
          </p:cNvSpPr>
          <p:nvPr>
            <p:ph type="subTitle" idx="3"/>
          </p:nvPr>
        </p:nvSpPr>
        <p:spPr>
          <a:xfrm>
            <a:off x="472867" y="53136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200"/>
              <a:buNone/>
              <a:defRPr sz="12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92" name="Google Shape;92;p9"/>
          <p:cNvSpPr txBox="1">
            <a:spLocks noGrp="1"/>
          </p:cNvSpPr>
          <p:nvPr>
            <p:ph type="subTitle" idx="4"/>
          </p:nvPr>
        </p:nvSpPr>
        <p:spPr>
          <a:xfrm>
            <a:off x="472867" y="59659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000"/>
              <a:buNone/>
              <a:defRPr sz="1200">
                <a:solidFill>
                  <a:srgbClr val="FFFFFF"/>
                </a:solidFill>
                <a:latin typeface="+mn-lt"/>
              </a:defRPr>
            </a:lvl1pPr>
            <a:lvl2pPr lvl="1" rtl="0">
              <a:lnSpc>
                <a:spcPct val="100000"/>
              </a:lnSpc>
              <a:spcBef>
                <a:spcPts val="0"/>
              </a:spcBef>
              <a:spcAft>
                <a:spcPts val="0"/>
              </a:spcAft>
              <a:buClr>
                <a:srgbClr val="FFFFFF"/>
              </a:buClr>
              <a:buSzPts val="1000"/>
              <a:buNone/>
              <a:defRPr sz="1333" b="1">
                <a:solidFill>
                  <a:srgbClr val="FFFFFF"/>
                </a:solidFill>
              </a:defRPr>
            </a:lvl2pPr>
            <a:lvl3pPr lvl="2" rtl="0">
              <a:lnSpc>
                <a:spcPct val="100000"/>
              </a:lnSpc>
              <a:spcBef>
                <a:spcPts val="0"/>
              </a:spcBef>
              <a:spcAft>
                <a:spcPts val="0"/>
              </a:spcAft>
              <a:buClr>
                <a:srgbClr val="FFFFFF"/>
              </a:buClr>
              <a:buSzPts val="1000"/>
              <a:buNone/>
              <a:defRPr b="1">
                <a:solidFill>
                  <a:srgbClr val="FFFFFF"/>
                </a:solidFill>
              </a:defRPr>
            </a:lvl3pPr>
            <a:lvl4pPr lvl="3" rtl="0">
              <a:lnSpc>
                <a:spcPct val="100000"/>
              </a:lnSpc>
              <a:spcBef>
                <a:spcPts val="0"/>
              </a:spcBef>
              <a:spcAft>
                <a:spcPts val="0"/>
              </a:spcAft>
              <a:buClr>
                <a:srgbClr val="FFFFFF"/>
              </a:buClr>
              <a:buSzPts val="1000"/>
              <a:buNone/>
              <a:defRPr b="1">
                <a:solidFill>
                  <a:srgbClr val="FFFFFF"/>
                </a:solidFill>
              </a:defRPr>
            </a:lvl4pPr>
            <a:lvl5pPr lvl="4" rtl="0">
              <a:lnSpc>
                <a:spcPct val="100000"/>
              </a:lnSpc>
              <a:spcBef>
                <a:spcPts val="0"/>
              </a:spcBef>
              <a:spcAft>
                <a:spcPts val="0"/>
              </a:spcAft>
              <a:buClr>
                <a:srgbClr val="FFFFFF"/>
              </a:buClr>
              <a:buSzPts val="1000"/>
              <a:buNone/>
              <a:defRPr b="1">
                <a:solidFill>
                  <a:srgbClr val="FFFFFF"/>
                </a:solidFill>
              </a:defRPr>
            </a:lvl5pPr>
            <a:lvl6pPr lvl="5" rtl="0">
              <a:lnSpc>
                <a:spcPct val="100000"/>
              </a:lnSpc>
              <a:spcBef>
                <a:spcPts val="0"/>
              </a:spcBef>
              <a:spcAft>
                <a:spcPts val="0"/>
              </a:spcAft>
              <a:buClr>
                <a:srgbClr val="FFFFFF"/>
              </a:buClr>
              <a:buSzPts val="1000"/>
              <a:buNone/>
              <a:defRPr b="1">
                <a:solidFill>
                  <a:srgbClr val="FFFFFF"/>
                </a:solidFill>
              </a:defRPr>
            </a:lvl6pPr>
            <a:lvl7pPr lvl="6" rtl="0">
              <a:lnSpc>
                <a:spcPct val="100000"/>
              </a:lnSpc>
              <a:spcBef>
                <a:spcPts val="0"/>
              </a:spcBef>
              <a:spcAft>
                <a:spcPts val="0"/>
              </a:spcAft>
              <a:buClr>
                <a:srgbClr val="FFFFFF"/>
              </a:buClr>
              <a:buSzPts val="1000"/>
              <a:buNone/>
              <a:defRPr b="1">
                <a:solidFill>
                  <a:srgbClr val="FFFFFF"/>
                </a:solidFill>
              </a:defRPr>
            </a:lvl7pPr>
            <a:lvl8pPr lvl="7" rtl="0">
              <a:lnSpc>
                <a:spcPct val="100000"/>
              </a:lnSpc>
              <a:spcBef>
                <a:spcPts val="0"/>
              </a:spcBef>
              <a:spcAft>
                <a:spcPts val="0"/>
              </a:spcAft>
              <a:buClr>
                <a:srgbClr val="FFFFFF"/>
              </a:buClr>
              <a:buSzPts val="1000"/>
              <a:buNone/>
              <a:defRPr b="1">
                <a:solidFill>
                  <a:srgbClr val="FFFFFF"/>
                </a:solidFill>
              </a:defRPr>
            </a:lvl8pPr>
            <a:lvl9pPr lvl="8" rtl="0">
              <a:lnSpc>
                <a:spcPct val="100000"/>
              </a:lnSpc>
              <a:spcBef>
                <a:spcPts val="0"/>
              </a:spcBef>
              <a:spcAft>
                <a:spcPts val="0"/>
              </a:spcAft>
              <a:buClr>
                <a:srgbClr val="FFFFFF"/>
              </a:buClr>
              <a:buSzPts val="1000"/>
              <a:buNone/>
              <a:defRPr b="1">
                <a:solidFill>
                  <a:srgbClr val="FFFFFF"/>
                </a:solidFill>
              </a:defRPr>
            </a:lvl9pPr>
          </a:lstStyle>
          <a:p>
            <a:r>
              <a:rPr lang="en-US"/>
              <a:t>Click to edit Master subtitle style</a:t>
            </a:r>
            <a:endParaRPr/>
          </a:p>
        </p:txBody>
      </p:sp>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473236679"/>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6237036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extBox 1">
            <a:extLst>
              <a:ext uri="{FF2B5EF4-FFF2-40B4-BE49-F238E27FC236}">
                <a16:creationId xmlns:a16="http://schemas.microsoft.com/office/drawing/2014/main" id="{1EEFBF9E-4FE0-0A25-6DCB-576724D4AD4C}"/>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4" name="Picture 3">
            <a:extLst>
              <a:ext uri="{FF2B5EF4-FFF2-40B4-BE49-F238E27FC236}">
                <a16:creationId xmlns:a16="http://schemas.microsoft.com/office/drawing/2014/main" id="{7F7BCF68-45DE-77B4-4995-DFA614BC85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19854857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9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1EC410-B695-30BE-5D78-73D7E50301C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D738652-F2B9-77EE-9932-7A515F33FA1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5658520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D69C8447-6A16-1811-BE16-8D42C522A28A}"/>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F64AAA-3A96-5193-121E-E855EC74B58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37AEC761-AF0D-168C-E137-8524D125C3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8431895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11_left_title_and_content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F2147D56-94AA-3BDD-ABF0-68D917E898FE}"/>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CC6F2AF4-DEA0-09CB-3AA2-69CC3367F6AC}"/>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38F7803-D3DE-3368-45B8-EB451876C53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768B6213-3C0B-98FB-A39E-0937AD93C8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9606813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2_left_title_and_content_viol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BCDE19B0-6084-AB1A-A163-E9089D085C04}"/>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99069A56-43D0-9F1B-C232-2ADAEDEB1EA0}"/>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2EC9D2-CC94-943D-6449-C56D141E2E4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224E5460-3920-6E99-455B-F732E037D2C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6855894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3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7670164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4_sidebar_lt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C1156137-AA49-5A7E-6A53-BA37F044CFD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EBC45F5E-12A5-546B-9525-4B2038ED8B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2358C2E9-9015-AC33-69D5-80279937550C}"/>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7528872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15_sidebar_orang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3D9262FD-C60D-EB8B-5905-00E41E65FBCA}"/>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B7EE85D7-3A48-D93E-77D4-BBAF47F83EA5}"/>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9BB6232B-9EB8-AFA1-F4A9-9DD09BF5ED7B}"/>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6524758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16_sidebar_violet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80D82F29-6247-72A9-6731-F72313DD88BF}"/>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249ABFB9-219C-B8D3-C483-30EEC54C88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7647F1F-16E6-DC6D-968E-E7D6E4A68B45}"/>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856112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side - Black/title only" preserve="1">
  <p:cSld name="Inside - Black/title only">
    <p:bg>
      <p:bgPr>
        <a:solidFill>
          <a:srgbClr val="000000"/>
        </a:solidFill>
        <a:effectLst/>
      </p:bgPr>
    </p:bg>
    <p:spTree>
      <p:nvGrpSpPr>
        <p:cNvPr id="1" name="Shape 8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93" name="Google Shape;93;p10"/>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94" name="Google Shape;94;p10"/>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400">
                <a:solidFill>
                  <a:srgbClr val="FFFFFF"/>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9" name="Slide Number Placeholder 1">
            <a:extLst>
              <a:ext uri="{FF2B5EF4-FFF2-40B4-BE49-F238E27FC236}">
                <a16:creationId xmlns:a16="http://schemas.microsoft.com/office/drawing/2014/main" id="{000BDBC4-3F02-409D-A9BB-6FD11DAF8DC4}"/>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rPr>
              <a:pPr/>
              <a:t>‹#›</a:t>
            </a:fld>
            <a:endParaRPr lang="en-PH" sz="1333" dirty="0">
              <a:solidFill>
                <a:schemeClr val="bg1"/>
              </a:solidFill>
            </a:endParaRPr>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647184029"/>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17_sidebar_blue_circle">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3" name="Text Placeholder 10">
            <a:extLst>
              <a:ext uri="{FF2B5EF4-FFF2-40B4-BE49-F238E27FC236}">
                <a16:creationId xmlns:a16="http://schemas.microsoft.com/office/drawing/2014/main" id="{8A9A9755-A073-6536-4449-60D1A4D6249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E19CC79-3E4C-BA4B-BDFE-ED4A5100C72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0E5AF445-F077-CBD3-8676-3C090B01E32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2857210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18_sidebar_photo">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9F0D1BA-1740-8291-3985-752AAB099A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6">
            <a:extLst>
              <a:ext uri="{FF2B5EF4-FFF2-40B4-BE49-F238E27FC236}">
                <a16:creationId xmlns:a16="http://schemas.microsoft.com/office/drawing/2014/main" id="{6B8194AC-DDA3-9404-5998-E94D747F0D0A}"/>
              </a:ext>
            </a:extLst>
          </p:cNvPr>
          <p:cNvSpPr>
            <a:spLocks noGrp="1"/>
          </p:cNvSpPr>
          <p:nvPr>
            <p:ph type="pic" sz="quarter" idx="14"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4" name="Text Placeholder 10">
            <a:extLst>
              <a:ext uri="{FF2B5EF4-FFF2-40B4-BE49-F238E27FC236}">
                <a16:creationId xmlns:a16="http://schemas.microsoft.com/office/drawing/2014/main" id="{71A3127B-F843-4C4F-625D-0F595788B99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04F2467A-B7A4-9968-8AF7-70330EF2A42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B4A90B9B-C6D7-5D76-62C9-8C8E2EFB4B62}"/>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7280517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19_content_and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01D8B5F0-3972-9E3F-4A7E-52302351B5B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5" name="Text Placeholder 10">
            <a:extLst>
              <a:ext uri="{FF2B5EF4-FFF2-40B4-BE49-F238E27FC236}">
                <a16:creationId xmlns:a16="http://schemas.microsoft.com/office/drawing/2014/main" id="{AF5AD5C4-11CE-A5B1-68F4-ECE64B4744D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ext Placeholder 6">
            <a:extLst>
              <a:ext uri="{FF2B5EF4-FFF2-40B4-BE49-F238E27FC236}">
                <a16:creationId xmlns:a16="http://schemas.microsoft.com/office/drawing/2014/main" id="{65DB62E0-16D5-D693-1EC9-29B82000033B}"/>
              </a:ext>
            </a:extLst>
          </p:cNvPr>
          <p:cNvSpPr>
            <a:spLocks noGrp="1"/>
          </p:cNvSpPr>
          <p:nvPr>
            <p:ph type="body" sz="quarter" idx="13"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4D0E12C7-8B6B-E7AB-65DE-8993ACC541C8}"/>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8857903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20_content_and_photo_half">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CD31E3-1810-8019-E4E8-32E37BC7DE8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FEF3752C-36A7-544F-D2EB-65F4FAA75137}"/>
              </a:ext>
            </a:extLst>
          </p:cNvPr>
          <p:cNvSpPr>
            <a:spLocks noGrp="1"/>
          </p:cNvSpPr>
          <p:nvPr>
            <p:ph type="pic" sz="quarter" idx="14" hasCustomPrompt="1"/>
          </p:nvPr>
        </p:nvSpPr>
        <p:spPr>
          <a:xfrm>
            <a:off x="6096000" y="0"/>
            <a:ext cx="6096000" cy="6858000"/>
          </a:xfrm>
          <a:solidFill>
            <a:schemeClr val="tx1"/>
          </a:solidFill>
          <a:ln>
            <a:noFill/>
          </a:ln>
        </p:spPr>
        <p:txBody>
          <a:bodyPr anchor="ctr" anchorCtr="0"/>
          <a:lstStyle>
            <a:lvl1pPr marL="0" indent="0" algn="ctr">
              <a:buNone/>
              <a:defRPr>
                <a:solidFill>
                  <a:schemeClr val="bg1"/>
                </a:solidFill>
              </a:defRPr>
            </a:lvl1pPr>
          </a:lstStyle>
          <a:p>
            <a:r>
              <a:rPr lang="en-US" dirty="0"/>
              <a:t>Click picture icon to add photo</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D676D-F2FB-4E29-6862-097B141AD57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pic>
        <p:nvPicPr>
          <p:cNvPr id="5" name="Picture 4">
            <a:extLst>
              <a:ext uri="{FF2B5EF4-FFF2-40B4-BE49-F238E27FC236}">
                <a16:creationId xmlns:a16="http://schemas.microsoft.com/office/drawing/2014/main" id="{E267FD37-CDB2-08A7-64AD-5D8EA73570F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10">
            <a:extLst>
              <a:ext uri="{FF2B5EF4-FFF2-40B4-BE49-F238E27FC236}">
                <a16:creationId xmlns:a16="http://schemas.microsoft.com/office/drawing/2014/main" id="{DB6EEB7D-9CC5-9D43-2008-279501423858}"/>
              </a:ext>
            </a:extLst>
          </p:cNvPr>
          <p:cNvSpPr>
            <a:spLocks noGrp="1"/>
          </p:cNvSpPr>
          <p:nvPr>
            <p:ph type="body" sz="quarter" idx="17"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EF7F2BB9-8A14-A127-85D9-8C884D76268E}"/>
              </a:ext>
            </a:extLst>
          </p:cNvPr>
          <p:cNvSpPr>
            <a:spLocks noGrp="1"/>
          </p:cNvSpPr>
          <p:nvPr>
            <p:ph type="body" sz="quarter" idx="13"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4B4DEEEB-841D-9E48-066D-74DF0347AE97}"/>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4676411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21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16">
            <a:extLst>
              <a:ext uri="{FF2B5EF4-FFF2-40B4-BE49-F238E27FC236}">
                <a16:creationId xmlns:a16="http://schemas.microsoft.com/office/drawing/2014/main" id="{95053F53-3618-E1D1-00A1-47AA56D0507E}"/>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D2DDB0C3-FCF3-2CAA-F826-CA712908FC2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5" name="TextBox 14">
            <a:extLst>
              <a:ext uri="{FF2B5EF4-FFF2-40B4-BE49-F238E27FC236}">
                <a16:creationId xmlns:a16="http://schemas.microsoft.com/office/drawing/2014/main" id="{1200B60E-9A49-D43D-A2C5-DA7BD2C3AC4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1F287E70-6553-34AC-B531-E6C6EE31CB0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7066202-F363-3C8E-5B43-C4BE65D6B6FC}"/>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6">
            <a:extLst>
              <a:ext uri="{FF2B5EF4-FFF2-40B4-BE49-F238E27FC236}">
                <a16:creationId xmlns:a16="http://schemas.microsoft.com/office/drawing/2014/main" id="{9DF4E8B1-8F35-5AD1-AB74-B468AE170172}"/>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9" name="Title 1">
            <a:extLst>
              <a:ext uri="{FF2B5EF4-FFF2-40B4-BE49-F238E27FC236}">
                <a16:creationId xmlns:a16="http://schemas.microsoft.com/office/drawing/2014/main" id="{C4DFC890-B929-EAF9-EDFB-220994626FAF}"/>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299533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22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FC0542-F803-6E54-6294-B0DB1431181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12EB802-3346-E39B-2509-EAC573AA62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92BFC318-B682-8A6C-0500-7F861A6B2C6A}"/>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0F5E0947-70F6-3BEF-C68C-F8AAA3AAF8E2}"/>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56E41E3E-E988-5AAD-A3FB-D42472E3E68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08DE5AC-BB0D-8837-136E-8AF4E617F304}"/>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6D686C53-3C4A-4856-FDBD-DEDB3F729AF4}"/>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4040889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23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270D49C1-E8FD-4100-6077-590D74316FB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23E778F-48DD-4F11-15D3-BC47F1B144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96AC6AD-C4F2-F6FF-6F7B-8A44A44982F1}"/>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6A6C0979-2BD2-C03B-6B71-E8AD10273F05}"/>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4A3D0FAE-E229-7018-93B3-C0AF25E639B9}"/>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6BBC8CE-5633-09AF-7152-3719FD92EBEB}"/>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5D76F3C-D010-68D3-984D-E588033F9C1D}"/>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7847289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24_half_lt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EE2DAE71-2983-34FD-663C-6E97AE5A8A9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5" name="Picture 14">
            <a:extLst>
              <a:ext uri="{FF2B5EF4-FFF2-40B4-BE49-F238E27FC236}">
                <a16:creationId xmlns:a16="http://schemas.microsoft.com/office/drawing/2014/main" id="{E6778B45-8CEC-C5EE-D89D-3C627C467D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6" name="Text Placeholder 10">
            <a:extLst>
              <a:ext uri="{FF2B5EF4-FFF2-40B4-BE49-F238E27FC236}">
                <a16:creationId xmlns:a16="http://schemas.microsoft.com/office/drawing/2014/main" id="{8E513481-19B3-D642-E3CD-6271958BC10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84A1B13B-F468-9DD3-E390-FE7032237481}"/>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FE4C21BE-A62B-885D-12C3-E14CBE50E9D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5ECE9D8F-7472-1CD9-04C2-C6C601670BD9}"/>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E34A2405-5937-A40D-BD28-25B17DBA7426}"/>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Tree>
    <p:extLst>
      <p:ext uri="{BB962C8B-B14F-4D97-AF65-F5344CB8AC3E}">
        <p14:creationId xmlns:p14="http://schemas.microsoft.com/office/powerpoint/2010/main" val="40008843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25_half_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011486C1-A975-5880-4C54-03DD13A9F7F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8713DBF5-505B-D783-24AC-ABF2407B2B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4BC52F0A-FEF5-7664-E4A1-D4BF689E7502}"/>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F6B99AF8-C353-FA75-7695-E85E6F1D16AB}"/>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2844E97B-52E4-F43B-0202-92973DE8EC7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7F498CF-4BFB-E7EA-A5AC-E2FFC8C15A03}"/>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2FD7D570-786D-BE85-5674-AAE488A93FAA}"/>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Tree>
    <p:extLst>
      <p:ext uri="{BB962C8B-B14F-4D97-AF65-F5344CB8AC3E}">
        <p14:creationId xmlns:p14="http://schemas.microsoft.com/office/powerpoint/2010/main" val="37867656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26_half_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B3CE258B-CBCD-8DC5-1665-1A4555B76CD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DBF0D2EB-1B50-4485-D568-744E539C807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05CB9B4E-B4A9-BA47-5A00-8E523D2A8CD9}"/>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457DAED8-04EE-E553-65D0-FECCE3483626}"/>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B83E20CC-AB43-4C23-8A3C-9F0A750FF71C}"/>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B111580-3FC2-E4E7-0EE7-D9E1E7010ED8}"/>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2D480B4-03FC-5DE6-C1B7-A075AF87A799}"/>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Tree>
    <p:extLst>
      <p:ext uri="{BB962C8B-B14F-4D97-AF65-F5344CB8AC3E}">
        <p14:creationId xmlns:p14="http://schemas.microsoft.com/office/powerpoint/2010/main" val="34086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vider_deep_blue">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a:prstGeom prst="rect">
            <a:avLst/>
          </a:prstGeom>
        </p:spPr>
        <p:txBody>
          <a:bodyPr anchor="b">
            <a:noAutofit/>
          </a:bodyPr>
          <a:lstStyle>
            <a:lvl1pPr algn="l">
              <a:defRPr sz="4400">
                <a:solidFill>
                  <a:schemeClr val="bg1"/>
                </a:solidFill>
              </a:defRPr>
            </a:lvl1pPr>
          </a:lstStyle>
          <a:p>
            <a:r>
              <a:rPr lang="en-US"/>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Box 1">
            <a:extLst>
              <a:ext uri="{FF2B5EF4-FFF2-40B4-BE49-F238E27FC236}">
                <a16:creationId xmlns:a16="http://schemas.microsoft.com/office/drawing/2014/main" id="{96FAE4D6-0FBC-D546-E065-843A050CC164}"/>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99518164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27_laptop">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9DBEDE-BAB0-604C-FFCD-9B78E43DEB4D}"/>
              </a:ext>
            </a:extLst>
          </p:cNvPr>
          <p:cNvGrpSpPr/>
          <p:nvPr/>
        </p:nvGrpSpPr>
        <p:grpSpPr>
          <a:xfrm>
            <a:off x="3936001" y="1448418"/>
            <a:ext cx="8256000" cy="4327900"/>
            <a:chOff x="3936001" y="1448418"/>
            <a:chExt cx="8256000" cy="4327900"/>
          </a:xfrm>
        </p:grpSpPr>
        <p:pic>
          <p:nvPicPr>
            <p:cNvPr id="4" name="Shape">
              <a:extLst>
                <a:ext uri="{FF2B5EF4-FFF2-40B4-BE49-F238E27FC236}">
                  <a16:creationId xmlns:a16="http://schemas.microsoft.com/office/drawing/2014/main" id="{9C99B962-82E7-D621-A6EE-293DE917ED0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3936001" y="1448418"/>
              <a:ext cx="8256000" cy="4327900"/>
            </a:xfrm>
            <a:prstGeom prst="rect">
              <a:avLst/>
            </a:prstGeom>
          </p:spPr>
        </p:pic>
        <p:sp>
          <p:nvSpPr>
            <p:cNvPr id="8" name="Rectangle 7">
              <a:extLst>
                <a:ext uri="{FF2B5EF4-FFF2-40B4-BE49-F238E27FC236}">
                  <a16:creationId xmlns:a16="http://schemas.microsoft.com/office/drawing/2014/main" id="{66CB1AD3-1559-522D-9306-F7DFC599041F}"/>
                </a:ext>
              </a:extLst>
            </p:cNvPr>
            <p:cNvSpPr/>
            <p:nvPr/>
          </p:nvSpPr>
          <p:spPr>
            <a:xfrm>
              <a:off x="7892321" y="5403954"/>
              <a:ext cx="329784" cy="74951"/>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5" name="Picture Placeholder 4">
            <a:extLst>
              <a:ext uri="{FF2B5EF4-FFF2-40B4-BE49-F238E27FC236}">
                <a16:creationId xmlns:a16="http://schemas.microsoft.com/office/drawing/2014/main" id="{0EEA58B3-EB48-100A-0C56-E4672EB8D1D2}"/>
              </a:ext>
            </a:extLst>
          </p:cNvPr>
          <p:cNvSpPr>
            <a:spLocks noGrp="1"/>
          </p:cNvSpPr>
          <p:nvPr>
            <p:ph type="pic" sz="quarter" idx="17" hasCustomPrompt="1"/>
          </p:nvPr>
        </p:nvSpPr>
        <p:spPr bwMode="gray">
          <a:xfrm>
            <a:off x="5143500" y="1559544"/>
            <a:ext cx="5842000" cy="3771900"/>
          </a:xfrm>
          <a:prstGeom prst="roundRect">
            <a:avLst>
              <a:gd name="adj" fmla="val 2189"/>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10" name="Text Placeholder 10">
            <a:extLst>
              <a:ext uri="{FF2B5EF4-FFF2-40B4-BE49-F238E27FC236}">
                <a16:creationId xmlns:a16="http://schemas.microsoft.com/office/drawing/2014/main" id="{27F493CE-C3A5-A696-C506-892780AA58F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523F661E-19FC-F691-5CD5-E5D6D53A7AF8}"/>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211CCD54-0433-2F76-2DE8-4AD4B3369B9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4429457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28_pho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5807441"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7" y="1351231"/>
            <a:ext cx="5807441"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pic>
        <p:nvPicPr>
          <p:cNvPr id="10" name="Shape">
            <a:extLst>
              <a:ext uri="{FF2B5EF4-FFF2-40B4-BE49-F238E27FC236}">
                <a16:creationId xmlns:a16="http://schemas.microsoft.com/office/drawing/2014/main" id="{BA772A05-DBA6-5F58-4099-03BF28EF972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710052" y="1197507"/>
            <a:ext cx="3096000" cy="4787820"/>
          </a:xfrm>
          <a:prstGeom prst="rect">
            <a:avLst/>
          </a:prstGeom>
        </p:spPr>
      </p:pic>
      <p:sp>
        <p:nvSpPr>
          <p:cNvPr id="11" name="Picture Placeholder 4">
            <a:extLst>
              <a:ext uri="{FF2B5EF4-FFF2-40B4-BE49-F238E27FC236}">
                <a16:creationId xmlns:a16="http://schemas.microsoft.com/office/drawing/2014/main" id="{8BA8C928-F0D4-761C-2699-B88282D1CCBB}"/>
              </a:ext>
            </a:extLst>
          </p:cNvPr>
          <p:cNvSpPr>
            <a:spLocks noGrp="1"/>
          </p:cNvSpPr>
          <p:nvPr>
            <p:ph type="pic" sz="quarter" idx="17" hasCustomPrompt="1"/>
          </p:nvPr>
        </p:nvSpPr>
        <p:spPr bwMode="gray">
          <a:xfrm>
            <a:off x="8227612" y="1288629"/>
            <a:ext cx="2057400" cy="4450080"/>
          </a:xfrm>
          <a:prstGeom prst="roundRect">
            <a:avLst>
              <a:gd name="adj" fmla="val 12964"/>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4" name="Text Placeholder 10">
            <a:extLst>
              <a:ext uri="{FF2B5EF4-FFF2-40B4-BE49-F238E27FC236}">
                <a16:creationId xmlns:a16="http://schemas.microsoft.com/office/drawing/2014/main" id="{7BFE6B16-52C0-0F95-6471-8ECF8562CD16}"/>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9FB97EEA-F0C4-4A56-A945-C5B40DE91501}"/>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C56C3E77-E9CE-47CC-83BF-6304705D7E58}"/>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8445773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29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 name="Text Placeholder 10">
            <a:extLst>
              <a:ext uri="{FF2B5EF4-FFF2-40B4-BE49-F238E27FC236}">
                <a16:creationId xmlns:a16="http://schemas.microsoft.com/office/drawing/2014/main" id="{18D8CFBE-FA82-9696-CA96-11C6E0C64DB0}"/>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Tree>
    <p:extLst>
      <p:ext uri="{BB962C8B-B14F-4D97-AF65-F5344CB8AC3E}">
        <p14:creationId xmlns:p14="http://schemas.microsoft.com/office/powerpoint/2010/main" val="17867787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1_quote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19251" y="-2"/>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093434064"/>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2_quote_lt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Shape, circle&#10;&#10;Description automatically generated">
            <a:extLst>
              <a:ext uri="{FF2B5EF4-FFF2-40B4-BE49-F238E27FC236}">
                <a16:creationId xmlns:a16="http://schemas.microsoft.com/office/drawing/2014/main" id="{0D97EACC-08EC-E23D-81E9-FE8C480D1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251" y="-1"/>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6EABEE4-A33D-BEB4-749A-37C6B0F2F34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582C9894-319B-3DEE-60BE-8F5EA88009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206176684"/>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3_quote_orange">
    <p:bg>
      <p:bgPr>
        <a:solidFill>
          <a:srgbClr val="3C1806"/>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929835DB-8A5C-E734-95A0-1F2A5EB51E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557"/>
          <a:stretch/>
        </p:blipFill>
        <p:spPr>
          <a:xfrm>
            <a:off x="-19253" y="0"/>
            <a:ext cx="6583339" cy="6825342"/>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A3D89BF-F399-9405-0E58-746A6705B47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18B09C28-1582-F338-6BC3-DC037931A2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744132964"/>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4_quote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hape, circle&#10;&#10;Description automatically generated">
            <a:extLst>
              <a:ext uri="{FF2B5EF4-FFF2-40B4-BE49-F238E27FC236}">
                <a16:creationId xmlns:a16="http://schemas.microsoft.com/office/drawing/2014/main" id="{E8A429FF-DA58-2C20-7EA0-A4BB526061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148" b="-633"/>
          <a:stretch/>
        </p:blipFill>
        <p:spPr>
          <a:xfrm>
            <a:off x="-1" y="-1"/>
            <a:ext cx="6397827" cy="684684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F06A83-99DA-2C5F-78D6-6FA841ED825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4EF376C8-4901-3DED-9FB3-D8AE874C5F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023374524"/>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1_thank_you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E1167A0A-F180-60C7-1EB1-45DFE71B1E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88558" y="635035"/>
            <a:ext cx="8642082" cy="2387600"/>
          </a:xfrm>
        </p:spPr>
        <p:txBody>
          <a:bodyPr anchor="b">
            <a:noAutofit/>
          </a:bodyPr>
          <a:lstStyle>
            <a:lvl1pPr algn="l">
              <a:defRPr sz="3600">
                <a:solidFill>
                  <a:schemeClr val="bg1"/>
                </a:solidFill>
              </a:defRPr>
            </a:lvl1pPr>
          </a:lstStyle>
          <a:p>
            <a:r>
              <a:rPr lang="en-US" dirty="0"/>
              <a:t>[Thank you]</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sp>
        <p:nvSpPr>
          <p:cNvPr id="15" name="Text Placeholder 17">
            <a:extLst>
              <a:ext uri="{FF2B5EF4-FFF2-40B4-BE49-F238E27FC236}">
                <a16:creationId xmlns:a16="http://schemas.microsoft.com/office/drawing/2014/main" id="{31B837C9-2286-59D8-4032-53C7374DC0DF}"/>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6" name="Text Placeholder 17">
            <a:extLst>
              <a:ext uri="{FF2B5EF4-FFF2-40B4-BE49-F238E27FC236}">
                <a16:creationId xmlns:a16="http://schemas.microsoft.com/office/drawing/2014/main" id="{461ED9C9-7BF6-B4F1-DA70-EC53D0C2A000}"/>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pic>
        <p:nvPicPr>
          <p:cNvPr id="17" name="Picture 16">
            <a:extLst>
              <a:ext uri="{FF2B5EF4-FFF2-40B4-BE49-F238E27FC236}">
                <a16:creationId xmlns:a16="http://schemas.microsoft.com/office/drawing/2014/main" id="{070CF706-7FAA-2BA1-1710-A32021C46A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Slide Number Placeholder 5">
            <a:extLst>
              <a:ext uri="{FF2B5EF4-FFF2-40B4-BE49-F238E27FC236}">
                <a16:creationId xmlns:a16="http://schemas.microsoft.com/office/drawing/2014/main" id="{2BA0FDEA-DA79-1320-766F-9AD366A37456}"/>
              </a:ext>
            </a:extLst>
          </p:cNvPr>
          <p:cNvSpPr>
            <a:spLocks noGrp="1"/>
          </p:cNvSpPr>
          <p:nvPr>
            <p:ph type="sldNum" sz="quarter" idx="12"/>
          </p:nvPr>
        </p:nvSpPr>
        <p:spPr>
          <a:xfrm>
            <a:off x="10985326" y="6435203"/>
            <a:ext cx="901874" cy="365125"/>
          </a:xfrm>
        </p:spPr>
        <p:txBody>
          <a:bodyPr/>
          <a:lstStyle>
            <a:lvl1pPr>
              <a:defRPr>
                <a:solidFill>
                  <a:schemeClr val="bg1"/>
                </a:solidFill>
              </a:defRPr>
            </a:lvl1pPr>
          </a:lstStyle>
          <a:p>
            <a:fld id="{403EF4E2-7A7A-0548-85F1-5479B7C9E1B2}" type="slidenum">
              <a:rPr lang="en-US" smtClean="0"/>
              <a:pPr/>
              <a:t>‹#›</a:t>
            </a:fld>
            <a:endParaRPr lang="en-US" dirty="0"/>
          </a:p>
        </p:txBody>
      </p:sp>
      <p:sp>
        <p:nvSpPr>
          <p:cNvPr id="6" name="TextBox 5">
            <a:extLst>
              <a:ext uri="{FF2B5EF4-FFF2-40B4-BE49-F238E27FC236}">
                <a16:creationId xmlns:a16="http://schemas.microsoft.com/office/drawing/2014/main" id="{F7DAD2E5-E506-6900-CAA8-ABF57EC21828}"/>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874301200"/>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2_thank_you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p:spPr>
        <p:txBody>
          <a:bodyPr anchor="b">
            <a:noAutofit/>
          </a:bodyPr>
          <a:lstStyle>
            <a:lvl1pPr algn="l">
              <a:defRPr sz="3600">
                <a:solidFill>
                  <a:schemeClr val="tx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sp>
        <p:nvSpPr>
          <p:cNvPr id="6" name="Slide Number Placeholder 5">
            <a:extLst>
              <a:ext uri="{FF2B5EF4-FFF2-40B4-BE49-F238E27FC236}">
                <a16:creationId xmlns:a16="http://schemas.microsoft.com/office/drawing/2014/main" id="{28A5A3C8-5183-431D-468E-77DFFF5EB1B6}"/>
              </a:ext>
            </a:extLst>
          </p:cNvPr>
          <p:cNvSpPr>
            <a:spLocks noGrp="1"/>
          </p:cNvSpPr>
          <p:nvPr>
            <p:ph type="sldNum" sz="quarter" idx="12"/>
          </p:nvPr>
        </p:nvSpPr>
        <p:spPr>
          <a:xfrm>
            <a:off x="10985326" y="6435203"/>
            <a:ext cx="901874" cy="365125"/>
          </a:xfrm>
        </p:spPr>
        <p:txBody>
          <a:bodyPr/>
          <a:lstStyle>
            <a:lvl1pPr>
              <a:defRPr>
                <a:solidFill>
                  <a:schemeClr val="tx1"/>
                </a:solidFill>
              </a:defRPr>
            </a:lvl1pPr>
          </a:lstStyle>
          <a:p>
            <a:fld id="{403EF4E2-7A7A-0548-85F1-5479B7C9E1B2}" type="slidenum">
              <a:rPr lang="en-US" smtClean="0"/>
              <a:pPr/>
              <a:t>‹#›</a:t>
            </a:fld>
            <a:endParaRPr lang="en-US" dirty="0"/>
          </a:p>
        </p:txBody>
      </p:sp>
      <p:sp>
        <p:nvSpPr>
          <p:cNvPr id="7" name="TextBox 6">
            <a:extLst>
              <a:ext uri="{FF2B5EF4-FFF2-40B4-BE49-F238E27FC236}">
                <a16:creationId xmlns:a16="http://schemas.microsoft.com/office/drawing/2014/main" id="{32D8B9DE-B64C-1B72-C8EC-3F3105E9CE2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59417348"/>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3yp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7" name="TextBox 6">
            <a:extLst>
              <a:ext uri="{FF2B5EF4-FFF2-40B4-BE49-F238E27FC236}">
                <a16:creationId xmlns:a16="http://schemas.microsoft.com/office/drawing/2014/main" id="{597486B2-E0C5-0362-6797-2154FB2AC31F}"/>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4744113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sidebar_blue_circl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1013006-A4C4-8E9B-582A-F881CD2B33EB}"/>
              </a:ext>
            </a:extLst>
          </p:cNvPr>
          <p:cNvSpPr/>
          <p:nvPr userDrawn="1"/>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a:prstGeom prst="rect">
            <a:avLst/>
          </a:prstGeo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16403616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3yp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6" name="TextBox 5">
            <a:extLst>
              <a:ext uri="{FF2B5EF4-FFF2-40B4-BE49-F238E27FC236}">
                <a16:creationId xmlns:a16="http://schemas.microsoft.com/office/drawing/2014/main" id="{56138D29-56C2-9514-291B-652CDA5A606E}"/>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347032478"/>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3yp_title_an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F25C-611F-5946-A757-98CBE87CC8B7}"/>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1" name="Text Placeholder 10">
            <a:extLst>
              <a:ext uri="{FF2B5EF4-FFF2-40B4-BE49-F238E27FC236}">
                <a16:creationId xmlns:a16="http://schemas.microsoft.com/office/drawing/2014/main" id="{D84B7C4B-5E7C-3B57-7A87-AA7A24A5F2B5}"/>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5" name="Straight Connector 4">
            <a:extLst>
              <a:ext uri="{FF2B5EF4-FFF2-40B4-BE49-F238E27FC236}">
                <a16:creationId xmlns:a16="http://schemas.microsoft.com/office/drawing/2014/main" id="{6FD4EA98-BF31-5C57-6FCA-CC2DE7D012B7}"/>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34908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3yp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9" name="Text Placeholder 10">
            <a:extLst>
              <a:ext uri="{FF2B5EF4-FFF2-40B4-BE49-F238E27FC236}">
                <a16:creationId xmlns:a16="http://schemas.microsoft.com/office/drawing/2014/main" id="{A7D447D7-AD37-E5BC-FBE0-AE089392E05B}"/>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88558" y="1825625"/>
            <a:ext cx="8629974"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A7CFE5F6-0ABB-2CA3-C74A-99B42FD5E927}"/>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3" name="Text Placeholder 6">
            <a:extLst>
              <a:ext uri="{FF2B5EF4-FFF2-40B4-BE49-F238E27FC236}">
                <a16:creationId xmlns:a16="http://schemas.microsoft.com/office/drawing/2014/main" id="{0B8B3A92-A5CD-DBC4-6B1B-79BFC4D986E0}"/>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4" name="Straight Connector 3">
            <a:extLst>
              <a:ext uri="{FF2B5EF4-FFF2-40B4-BE49-F238E27FC236}">
                <a16:creationId xmlns:a16="http://schemas.microsoft.com/office/drawing/2014/main" id="{126D5F0D-4411-C2F1-C6EE-CE0F553BA1C6}"/>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6542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3yp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Text Placeholder 10">
            <a:extLst>
              <a:ext uri="{FF2B5EF4-FFF2-40B4-BE49-F238E27FC236}">
                <a16:creationId xmlns:a16="http://schemas.microsoft.com/office/drawing/2014/main" id="{EE3F5269-C1DC-2C7C-6829-F77D90998064}"/>
              </a:ext>
            </a:extLst>
          </p:cNvPr>
          <p:cNvSpPr>
            <a:spLocks noGrp="1"/>
          </p:cNvSpPr>
          <p:nvPr>
            <p:ph type="body" sz="quarter" idx="19" hasCustomPrompt="1"/>
          </p:nvPr>
        </p:nvSpPr>
        <p:spPr>
          <a:xfrm>
            <a:off x="288559" y="5985327"/>
            <a:ext cx="11582398"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itle 1">
            <a:extLst>
              <a:ext uri="{FF2B5EF4-FFF2-40B4-BE49-F238E27FC236}">
                <a16:creationId xmlns:a16="http://schemas.microsoft.com/office/drawing/2014/main" id="{AEE6AB25-4CDE-ED86-EE3C-2CA82FCF446F}"/>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8" name="Text Placeholder 6">
            <a:extLst>
              <a:ext uri="{FF2B5EF4-FFF2-40B4-BE49-F238E27FC236}">
                <a16:creationId xmlns:a16="http://schemas.microsoft.com/office/drawing/2014/main" id="{4A3AB7BA-EC43-2DFF-6C1F-F18DE26349DF}"/>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8" name="Straight Connector 17">
            <a:extLst>
              <a:ext uri="{FF2B5EF4-FFF2-40B4-BE49-F238E27FC236}">
                <a16:creationId xmlns:a16="http://schemas.microsoft.com/office/drawing/2014/main" id="{67EF1E46-1337-435B-6F96-948F983E07BB}"/>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12265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3yp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0" name="Text Placeholder 10">
            <a:extLst>
              <a:ext uri="{FF2B5EF4-FFF2-40B4-BE49-F238E27FC236}">
                <a16:creationId xmlns:a16="http://schemas.microsoft.com/office/drawing/2014/main" id="{F180A1E1-EF14-8968-BBD5-6D02AC2BDF0F}"/>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itle 1">
            <a:extLst>
              <a:ext uri="{FF2B5EF4-FFF2-40B4-BE49-F238E27FC236}">
                <a16:creationId xmlns:a16="http://schemas.microsoft.com/office/drawing/2014/main" id="{5C652087-4AD9-06EF-5607-15CECEB54C20}"/>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10" name="Text Placeholder 6">
            <a:extLst>
              <a:ext uri="{FF2B5EF4-FFF2-40B4-BE49-F238E27FC236}">
                <a16:creationId xmlns:a16="http://schemas.microsoft.com/office/drawing/2014/main" id="{296CD140-D5E3-B4BE-DBDB-EB6A6E1E2F30}"/>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9" name="Straight Connector 18">
            <a:extLst>
              <a:ext uri="{FF2B5EF4-FFF2-40B4-BE49-F238E27FC236}">
                <a16:creationId xmlns:a16="http://schemas.microsoft.com/office/drawing/2014/main" id="{BA135750-1261-BC7B-9A58-A00B48682132}"/>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89376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3yp_three_columns_photo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8" name="Text Placeholder 10">
            <a:extLst>
              <a:ext uri="{FF2B5EF4-FFF2-40B4-BE49-F238E27FC236}">
                <a16:creationId xmlns:a16="http://schemas.microsoft.com/office/drawing/2014/main" id="{4C9009D2-DE9F-C580-0069-71F8F68B674F}"/>
              </a:ext>
            </a:extLst>
          </p:cNvPr>
          <p:cNvSpPr>
            <a:spLocks noGrp="1"/>
          </p:cNvSpPr>
          <p:nvPr>
            <p:ph type="body" sz="quarter" idx="23"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itle 1">
            <a:extLst>
              <a:ext uri="{FF2B5EF4-FFF2-40B4-BE49-F238E27FC236}">
                <a16:creationId xmlns:a16="http://schemas.microsoft.com/office/drawing/2014/main" id="{73FCBC1E-7EFE-4663-A738-6886100E9E70}"/>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4" name="Text Placeholder 6">
            <a:extLst>
              <a:ext uri="{FF2B5EF4-FFF2-40B4-BE49-F238E27FC236}">
                <a16:creationId xmlns:a16="http://schemas.microsoft.com/office/drawing/2014/main" id="{C69E7775-DB16-2CF1-E7C2-50730A15108B}"/>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7" name="Straight Connector 6">
            <a:extLst>
              <a:ext uri="{FF2B5EF4-FFF2-40B4-BE49-F238E27FC236}">
                <a16:creationId xmlns:a16="http://schemas.microsoft.com/office/drawing/2014/main" id="{B39A74BF-2DD6-3F05-945A-5D71479F4CEE}"/>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1726E5B4-BD5B-4E00-35E0-4F73235E8DC6}"/>
              </a:ext>
            </a:extLst>
          </p:cNvPr>
          <p:cNvSpPr>
            <a:spLocks noGrp="1"/>
          </p:cNvSpPr>
          <p:nvPr>
            <p:ph idx="1"/>
          </p:nvPr>
        </p:nvSpPr>
        <p:spPr>
          <a:xfrm>
            <a:off x="288559"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DF3ADE24-C798-CA63-134A-D2928B468889}"/>
              </a:ext>
            </a:extLst>
          </p:cNvPr>
          <p:cNvSpPr>
            <a:spLocks noGrp="1"/>
          </p:cNvSpPr>
          <p:nvPr>
            <p:ph idx="14"/>
          </p:nvPr>
        </p:nvSpPr>
        <p:spPr>
          <a:xfrm>
            <a:off x="4237582"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38BBDA64-0D13-2635-3928-601607F3A856}"/>
              </a:ext>
            </a:extLst>
          </p:cNvPr>
          <p:cNvSpPr>
            <a:spLocks noGrp="1"/>
          </p:cNvSpPr>
          <p:nvPr>
            <p:ph idx="15"/>
          </p:nvPr>
        </p:nvSpPr>
        <p:spPr>
          <a:xfrm>
            <a:off x="8186606"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4">
            <a:extLst>
              <a:ext uri="{FF2B5EF4-FFF2-40B4-BE49-F238E27FC236}">
                <a16:creationId xmlns:a16="http://schemas.microsoft.com/office/drawing/2014/main" id="{86D304D5-4D81-59E8-3AA0-6583EA6CE8DE}"/>
              </a:ext>
            </a:extLst>
          </p:cNvPr>
          <p:cNvSpPr>
            <a:spLocks noGrp="1"/>
          </p:cNvSpPr>
          <p:nvPr>
            <p:ph type="pic" sz="quarter" idx="20" hasCustomPrompt="1"/>
          </p:nvPr>
        </p:nvSpPr>
        <p:spPr>
          <a:xfrm>
            <a:off x="288559" y="1418538"/>
            <a:ext cx="3684352" cy="2041112"/>
          </a:xfrm>
        </p:spPr>
        <p:txBody>
          <a:bodyPr/>
          <a:lstStyle>
            <a:lvl1pPr marL="0" indent="0" algn="ctr">
              <a:buNone/>
              <a:defRPr/>
            </a:lvl1pPr>
          </a:lstStyle>
          <a:p>
            <a:r>
              <a:rPr lang="en-US" dirty="0"/>
              <a:t>Click picture icon to add photo</a:t>
            </a:r>
          </a:p>
        </p:txBody>
      </p:sp>
      <p:sp>
        <p:nvSpPr>
          <p:cNvPr id="16" name="Picture Placeholder 4">
            <a:extLst>
              <a:ext uri="{FF2B5EF4-FFF2-40B4-BE49-F238E27FC236}">
                <a16:creationId xmlns:a16="http://schemas.microsoft.com/office/drawing/2014/main" id="{AD624F43-E3B5-F3DF-65BA-18BEBC9ABE3F}"/>
              </a:ext>
            </a:extLst>
          </p:cNvPr>
          <p:cNvSpPr>
            <a:spLocks noGrp="1"/>
          </p:cNvSpPr>
          <p:nvPr>
            <p:ph type="pic" sz="quarter" idx="21" hasCustomPrompt="1"/>
          </p:nvPr>
        </p:nvSpPr>
        <p:spPr>
          <a:xfrm>
            <a:off x="4237582" y="1418538"/>
            <a:ext cx="3684352" cy="2041112"/>
          </a:xfrm>
        </p:spPr>
        <p:txBody>
          <a:bodyPr/>
          <a:lstStyle>
            <a:lvl1pPr marL="0" indent="0" algn="ctr">
              <a:buNone/>
              <a:defRPr/>
            </a:lvl1pPr>
          </a:lstStyle>
          <a:p>
            <a:r>
              <a:rPr lang="en-US" dirty="0"/>
              <a:t>Click picture icon to add photo</a:t>
            </a:r>
          </a:p>
        </p:txBody>
      </p:sp>
      <p:sp>
        <p:nvSpPr>
          <p:cNvPr id="17" name="Picture Placeholder 4">
            <a:extLst>
              <a:ext uri="{FF2B5EF4-FFF2-40B4-BE49-F238E27FC236}">
                <a16:creationId xmlns:a16="http://schemas.microsoft.com/office/drawing/2014/main" id="{7A405C6D-D024-EC52-520E-7CEF7118B63F}"/>
              </a:ext>
            </a:extLst>
          </p:cNvPr>
          <p:cNvSpPr>
            <a:spLocks noGrp="1"/>
          </p:cNvSpPr>
          <p:nvPr>
            <p:ph type="pic" sz="quarter" idx="22" hasCustomPrompt="1"/>
          </p:nvPr>
        </p:nvSpPr>
        <p:spPr>
          <a:xfrm>
            <a:off x="8186605" y="1418538"/>
            <a:ext cx="3684352" cy="2041112"/>
          </a:xfrm>
        </p:spPr>
        <p:txBody>
          <a:bodyPr/>
          <a:lstStyle>
            <a:lvl1pPr marL="0" indent="0" algn="ctr">
              <a:buNone/>
              <a:defRPr/>
            </a:lvl1pPr>
          </a:lstStyle>
          <a:p>
            <a:r>
              <a:rPr lang="en-US" dirty="0"/>
              <a:t>Click picture icon to add photo</a:t>
            </a:r>
          </a:p>
        </p:txBody>
      </p:sp>
      <p:sp>
        <p:nvSpPr>
          <p:cNvPr id="19" name="Text Placeholder 6">
            <a:extLst>
              <a:ext uri="{FF2B5EF4-FFF2-40B4-BE49-F238E27FC236}">
                <a16:creationId xmlns:a16="http://schemas.microsoft.com/office/drawing/2014/main" id="{3BFB8C74-B06B-6CFC-2D77-48ACF087ADE7}"/>
              </a:ext>
            </a:extLst>
          </p:cNvPr>
          <p:cNvSpPr>
            <a:spLocks noGrp="1"/>
          </p:cNvSpPr>
          <p:nvPr>
            <p:ph type="body" sz="quarter" idx="16" hasCustomPrompt="1"/>
          </p:nvPr>
        </p:nvSpPr>
        <p:spPr>
          <a:xfrm>
            <a:off x="288558"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0" name="Text Placeholder 6">
            <a:extLst>
              <a:ext uri="{FF2B5EF4-FFF2-40B4-BE49-F238E27FC236}">
                <a16:creationId xmlns:a16="http://schemas.microsoft.com/office/drawing/2014/main" id="{6743F6AA-342D-8F2B-566B-B9BF40019FF0}"/>
              </a:ext>
            </a:extLst>
          </p:cNvPr>
          <p:cNvSpPr>
            <a:spLocks noGrp="1"/>
          </p:cNvSpPr>
          <p:nvPr>
            <p:ph type="body" sz="quarter" idx="24" hasCustomPrompt="1"/>
          </p:nvPr>
        </p:nvSpPr>
        <p:spPr>
          <a:xfrm>
            <a:off x="4237582"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1" name="Text Placeholder 6">
            <a:extLst>
              <a:ext uri="{FF2B5EF4-FFF2-40B4-BE49-F238E27FC236}">
                <a16:creationId xmlns:a16="http://schemas.microsoft.com/office/drawing/2014/main" id="{4C467062-502A-D066-43CD-99EE05E7C5DA}"/>
              </a:ext>
            </a:extLst>
          </p:cNvPr>
          <p:cNvSpPr>
            <a:spLocks noGrp="1"/>
          </p:cNvSpPr>
          <p:nvPr>
            <p:ph type="body" sz="quarter" idx="18" hasCustomPrompt="1"/>
          </p:nvPr>
        </p:nvSpPr>
        <p:spPr>
          <a:xfrm>
            <a:off x="8186605"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35677337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3yp_four_columns_photo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0" name="Text Placeholder 10">
            <a:extLst>
              <a:ext uri="{FF2B5EF4-FFF2-40B4-BE49-F238E27FC236}">
                <a16:creationId xmlns:a16="http://schemas.microsoft.com/office/drawing/2014/main" id="{52BD1DA6-2F3A-8497-317F-A33FE7FE9D1F}"/>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itle 1">
            <a:extLst>
              <a:ext uri="{FF2B5EF4-FFF2-40B4-BE49-F238E27FC236}">
                <a16:creationId xmlns:a16="http://schemas.microsoft.com/office/drawing/2014/main" id="{E626DB92-A0AA-1D4E-DCEC-54D5E5605B1B}"/>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7" name="Text Placeholder 6">
            <a:extLst>
              <a:ext uri="{FF2B5EF4-FFF2-40B4-BE49-F238E27FC236}">
                <a16:creationId xmlns:a16="http://schemas.microsoft.com/office/drawing/2014/main" id="{5199EA0F-111F-A3EB-98BD-ADD5C0CBA9F8}"/>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9" name="Straight Connector 8">
            <a:extLst>
              <a:ext uri="{FF2B5EF4-FFF2-40B4-BE49-F238E27FC236}">
                <a16:creationId xmlns:a16="http://schemas.microsoft.com/office/drawing/2014/main" id="{5C7DD2E8-792A-AEFC-E67F-D77E3B5938C1}"/>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53A50AC7-EF1B-06BD-6C82-F5E0A8824140}"/>
              </a:ext>
            </a:extLst>
          </p:cNvPr>
          <p:cNvSpPr>
            <a:spLocks noGrp="1"/>
          </p:cNvSpPr>
          <p:nvPr>
            <p:ph idx="1"/>
          </p:nvPr>
        </p:nvSpPr>
        <p:spPr>
          <a:xfrm>
            <a:off x="288559"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2ECCED81-E160-CC9F-96BC-CCA54BC2AB36}"/>
              </a:ext>
            </a:extLst>
          </p:cNvPr>
          <p:cNvSpPr>
            <a:spLocks noGrp="1"/>
          </p:cNvSpPr>
          <p:nvPr>
            <p:ph idx="17"/>
          </p:nvPr>
        </p:nvSpPr>
        <p:spPr>
          <a:xfrm>
            <a:off x="3252476"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C1824ED-E104-5863-D8DF-6AF9F3142146}"/>
              </a:ext>
            </a:extLst>
          </p:cNvPr>
          <p:cNvSpPr>
            <a:spLocks noGrp="1"/>
          </p:cNvSpPr>
          <p:nvPr>
            <p:ph idx="19"/>
          </p:nvPr>
        </p:nvSpPr>
        <p:spPr>
          <a:xfrm>
            <a:off x="6217288"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6C693F40-4A3C-FDB9-A028-98592D644B6C}"/>
              </a:ext>
            </a:extLst>
          </p:cNvPr>
          <p:cNvSpPr>
            <a:spLocks noGrp="1"/>
          </p:cNvSpPr>
          <p:nvPr>
            <p:ph idx="21"/>
          </p:nvPr>
        </p:nvSpPr>
        <p:spPr>
          <a:xfrm>
            <a:off x="9180311"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4">
            <a:extLst>
              <a:ext uri="{FF2B5EF4-FFF2-40B4-BE49-F238E27FC236}">
                <a16:creationId xmlns:a16="http://schemas.microsoft.com/office/drawing/2014/main" id="{DB8AF23D-65B8-8384-5548-FF42652FBF21}"/>
              </a:ext>
            </a:extLst>
          </p:cNvPr>
          <p:cNvSpPr>
            <a:spLocks noGrp="1"/>
          </p:cNvSpPr>
          <p:nvPr>
            <p:ph type="pic" sz="quarter" idx="20" hasCustomPrompt="1"/>
          </p:nvPr>
        </p:nvSpPr>
        <p:spPr>
          <a:xfrm>
            <a:off x="288559" y="1809348"/>
            <a:ext cx="2706888" cy="1499602"/>
          </a:xfrm>
        </p:spPr>
        <p:txBody>
          <a:bodyPr/>
          <a:lstStyle>
            <a:lvl1pPr marL="0" indent="0" algn="ctr">
              <a:buNone/>
              <a:defRPr/>
            </a:lvl1pPr>
          </a:lstStyle>
          <a:p>
            <a:r>
              <a:rPr lang="en-US" dirty="0"/>
              <a:t>Click picture icon to add photo</a:t>
            </a:r>
          </a:p>
        </p:txBody>
      </p:sp>
      <p:sp>
        <p:nvSpPr>
          <p:cNvPr id="19" name="Picture Placeholder 4">
            <a:extLst>
              <a:ext uri="{FF2B5EF4-FFF2-40B4-BE49-F238E27FC236}">
                <a16:creationId xmlns:a16="http://schemas.microsoft.com/office/drawing/2014/main" id="{1CCE717F-B29B-9E5A-9E93-FDAD0795A740}"/>
              </a:ext>
            </a:extLst>
          </p:cNvPr>
          <p:cNvSpPr>
            <a:spLocks noGrp="1"/>
          </p:cNvSpPr>
          <p:nvPr>
            <p:ph type="pic" sz="quarter" idx="22" hasCustomPrompt="1"/>
          </p:nvPr>
        </p:nvSpPr>
        <p:spPr>
          <a:xfrm>
            <a:off x="3252476" y="1809348"/>
            <a:ext cx="2706888" cy="1499602"/>
          </a:xfrm>
        </p:spPr>
        <p:txBody>
          <a:bodyPr/>
          <a:lstStyle>
            <a:lvl1pPr marL="0" indent="0" algn="ctr">
              <a:buNone/>
              <a:defRPr/>
            </a:lvl1pPr>
          </a:lstStyle>
          <a:p>
            <a:r>
              <a:rPr lang="en-US" dirty="0"/>
              <a:t>Click picture icon to add photo</a:t>
            </a:r>
          </a:p>
        </p:txBody>
      </p:sp>
      <p:sp>
        <p:nvSpPr>
          <p:cNvPr id="21" name="Picture Placeholder 4">
            <a:extLst>
              <a:ext uri="{FF2B5EF4-FFF2-40B4-BE49-F238E27FC236}">
                <a16:creationId xmlns:a16="http://schemas.microsoft.com/office/drawing/2014/main" id="{7D458F08-34A8-CE5C-DD22-63798281F6E7}"/>
              </a:ext>
            </a:extLst>
          </p:cNvPr>
          <p:cNvSpPr>
            <a:spLocks noGrp="1"/>
          </p:cNvSpPr>
          <p:nvPr>
            <p:ph type="pic" sz="quarter" idx="23" hasCustomPrompt="1"/>
          </p:nvPr>
        </p:nvSpPr>
        <p:spPr>
          <a:xfrm>
            <a:off x="6217288" y="1809348"/>
            <a:ext cx="2706888" cy="1499602"/>
          </a:xfrm>
        </p:spPr>
        <p:txBody>
          <a:bodyPr/>
          <a:lstStyle>
            <a:lvl1pPr marL="0" indent="0" algn="ctr">
              <a:buNone/>
              <a:defRPr/>
            </a:lvl1pPr>
          </a:lstStyle>
          <a:p>
            <a:r>
              <a:rPr lang="en-US" dirty="0"/>
              <a:t>Click picture icon to add photo</a:t>
            </a:r>
          </a:p>
        </p:txBody>
      </p:sp>
      <p:sp>
        <p:nvSpPr>
          <p:cNvPr id="22" name="Picture Placeholder 4">
            <a:extLst>
              <a:ext uri="{FF2B5EF4-FFF2-40B4-BE49-F238E27FC236}">
                <a16:creationId xmlns:a16="http://schemas.microsoft.com/office/drawing/2014/main" id="{CDD1D9EB-F526-0267-384F-4B3F58A56D9E}"/>
              </a:ext>
            </a:extLst>
          </p:cNvPr>
          <p:cNvSpPr>
            <a:spLocks noGrp="1"/>
          </p:cNvSpPr>
          <p:nvPr>
            <p:ph type="pic" sz="quarter" idx="24" hasCustomPrompt="1"/>
          </p:nvPr>
        </p:nvSpPr>
        <p:spPr>
          <a:xfrm>
            <a:off x="9180311" y="1809348"/>
            <a:ext cx="2706888" cy="1499602"/>
          </a:xfrm>
        </p:spPr>
        <p:txBody>
          <a:bodyPr/>
          <a:lstStyle>
            <a:lvl1pPr marL="0" indent="0" algn="ctr">
              <a:buNone/>
              <a:defRPr/>
            </a:lvl1pPr>
          </a:lstStyle>
          <a:p>
            <a:r>
              <a:rPr lang="en-US" dirty="0"/>
              <a:t>Click picture icon to add photo</a:t>
            </a:r>
          </a:p>
        </p:txBody>
      </p:sp>
      <p:sp>
        <p:nvSpPr>
          <p:cNvPr id="23" name="Text Placeholder 6">
            <a:extLst>
              <a:ext uri="{FF2B5EF4-FFF2-40B4-BE49-F238E27FC236}">
                <a16:creationId xmlns:a16="http://schemas.microsoft.com/office/drawing/2014/main" id="{2D8888BC-56A9-8D6B-3914-B5265AF614EB}"/>
              </a:ext>
            </a:extLst>
          </p:cNvPr>
          <p:cNvSpPr>
            <a:spLocks noGrp="1"/>
          </p:cNvSpPr>
          <p:nvPr>
            <p:ph type="body" sz="quarter" idx="16" hasCustomPrompt="1"/>
          </p:nvPr>
        </p:nvSpPr>
        <p:spPr>
          <a:xfrm>
            <a:off x="288558"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4" name="Text Placeholder 6">
            <a:extLst>
              <a:ext uri="{FF2B5EF4-FFF2-40B4-BE49-F238E27FC236}">
                <a16:creationId xmlns:a16="http://schemas.microsoft.com/office/drawing/2014/main" id="{1A83D8D5-1A14-BFA8-3A2D-8F83DAE8E4F3}"/>
              </a:ext>
            </a:extLst>
          </p:cNvPr>
          <p:cNvSpPr>
            <a:spLocks noGrp="1"/>
          </p:cNvSpPr>
          <p:nvPr>
            <p:ph type="body" sz="quarter" idx="18" hasCustomPrompt="1"/>
          </p:nvPr>
        </p:nvSpPr>
        <p:spPr>
          <a:xfrm>
            <a:off x="3252475"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5" name="Text Placeholder 6">
            <a:extLst>
              <a:ext uri="{FF2B5EF4-FFF2-40B4-BE49-F238E27FC236}">
                <a16:creationId xmlns:a16="http://schemas.microsoft.com/office/drawing/2014/main" id="{8FD46FC2-34E5-C791-DF24-FDA9AC97DE4B}"/>
              </a:ext>
            </a:extLst>
          </p:cNvPr>
          <p:cNvSpPr>
            <a:spLocks noGrp="1"/>
          </p:cNvSpPr>
          <p:nvPr>
            <p:ph type="body" sz="quarter" idx="26" hasCustomPrompt="1"/>
          </p:nvPr>
        </p:nvSpPr>
        <p:spPr>
          <a:xfrm>
            <a:off x="6216392"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6" name="Text Placeholder 6">
            <a:extLst>
              <a:ext uri="{FF2B5EF4-FFF2-40B4-BE49-F238E27FC236}">
                <a16:creationId xmlns:a16="http://schemas.microsoft.com/office/drawing/2014/main" id="{61527C26-EEF9-B6E7-95A8-57A4BB373F3A}"/>
              </a:ext>
            </a:extLst>
          </p:cNvPr>
          <p:cNvSpPr>
            <a:spLocks noGrp="1"/>
          </p:cNvSpPr>
          <p:nvPr>
            <p:ph type="body" sz="quarter" idx="27" hasCustomPrompt="1"/>
          </p:nvPr>
        </p:nvSpPr>
        <p:spPr>
          <a:xfrm>
            <a:off x="9180310"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38406347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3yp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341D27D-C9D4-960C-C280-35DFDBD6B9CE}"/>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1B06AFB7-2509-B702-D8B2-8C89ADEF86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6">
            <a:extLst>
              <a:ext uri="{FF2B5EF4-FFF2-40B4-BE49-F238E27FC236}">
                <a16:creationId xmlns:a16="http://schemas.microsoft.com/office/drawing/2014/main" id="{6771F9E9-0684-C5F9-9DE0-EBB2AE905807}"/>
              </a:ext>
            </a:extLst>
          </p:cNvPr>
          <p:cNvSpPr>
            <a:spLocks noGrp="1"/>
          </p:cNvSpPr>
          <p:nvPr>
            <p:ph type="body" sz="quarter" idx="15" hasCustomPrompt="1"/>
          </p:nvPr>
        </p:nvSpPr>
        <p:spPr>
          <a:xfrm>
            <a:off x="4275692" y="787082"/>
            <a:ext cx="7595265"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Tree>
    <p:extLst>
      <p:ext uri="{BB962C8B-B14F-4D97-AF65-F5344CB8AC3E}">
        <p14:creationId xmlns:p14="http://schemas.microsoft.com/office/powerpoint/2010/main" val="196363591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yp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4" name="TextBox 3">
            <a:extLst>
              <a:ext uri="{FF2B5EF4-FFF2-40B4-BE49-F238E27FC236}">
                <a16:creationId xmlns:a16="http://schemas.microsoft.com/office/drawing/2014/main" id="{0174E624-3EAC-7468-3A1E-B592623A7CE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F4FFC67C-2CFB-218E-E17B-FD82A61FA49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
        <p:nvSpPr>
          <p:cNvPr id="7" name="Text Placeholder 6">
            <a:extLst>
              <a:ext uri="{FF2B5EF4-FFF2-40B4-BE49-F238E27FC236}">
                <a16:creationId xmlns:a16="http://schemas.microsoft.com/office/drawing/2014/main" id="{6ED40B3E-E170-4F9A-A897-3D94AB741363}"/>
              </a:ext>
            </a:extLst>
          </p:cNvPr>
          <p:cNvSpPr>
            <a:spLocks noGrp="1"/>
          </p:cNvSpPr>
          <p:nvPr>
            <p:ph type="body" sz="quarter" idx="15" hasCustomPrompt="1"/>
          </p:nvPr>
        </p:nvSpPr>
        <p:spPr>
          <a:xfrm>
            <a:off x="4275692" y="787082"/>
            <a:ext cx="7595265"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Tree>
    <p:extLst>
      <p:ext uri="{BB962C8B-B14F-4D97-AF65-F5344CB8AC3E}">
        <p14:creationId xmlns:p14="http://schemas.microsoft.com/office/powerpoint/2010/main" val="29216580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3yp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55F2EF6-07A6-4B65-6BBC-2B0FAC46A5B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1583A18A-5566-2E4B-2EBC-FAF7DF2CCB0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6">
            <a:extLst>
              <a:ext uri="{FF2B5EF4-FFF2-40B4-BE49-F238E27FC236}">
                <a16:creationId xmlns:a16="http://schemas.microsoft.com/office/drawing/2014/main" id="{25021E90-B602-9911-F8C3-84E0D61F3032}"/>
              </a:ext>
            </a:extLst>
          </p:cNvPr>
          <p:cNvSpPr>
            <a:spLocks noGrp="1"/>
          </p:cNvSpPr>
          <p:nvPr>
            <p:ph type="body" sz="quarter" idx="15" hasCustomPrompt="1"/>
          </p:nvPr>
        </p:nvSpPr>
        <p:spPr>
          <a:xfrm>
            <a:off x="4275692" y="787082"/>
            <a:ext cx="7595265"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Tree>
    <p:extLst>
      <p:ext uri="{BB962C8B-B14F-4D97-AF65-F5344CB8AC3E}">
        <p14:creationId xmlns:p14="http://schemas.microsoft.com/office/powerpoint/2010/main" val="1865176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11335398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3yp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17" name="Text Placeholder 10">
            <a:extLst>
              <a:ext uri="{FF2B5EF4-FFF2-40B4-BE49-F238E27FC236}">
                <a16:creationId xmlns:a16="http://schemas.microsoft.com/office/drawing/2014/main" id="{402E7EE9-4D36-82A0-ADAA-86A3F1D4BB13}"/>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9" name="Title 1">
            <a:extLst>
              <a:ext uri="{FF2B5EF4-FFF2-40B4-BE49-F238E27FC236}">
                <a16:creationId xmlns:a16="http://schemas.microsoft.com/office/drawing/2014/main" id="{67B38013-170F-74E2-9E07-4B0FB008B93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10" name="Text Placeholder 6">
            <a:extLst>
              <a:ext uri="{FF2B5EF4-FFF2-40B4-BE49-F238E27FC236}">
                <a16:creationId xmlns:a16="http://schemas.microsoft.com/office/drawing/2014/main" id="{46767EA7-6AFC-A5B5-6019-DB2C1B915FE4}"/>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1" name="Straight Connector 10">
            <a:extLst>
              <a:ext uri="{FF2B5EF4-FFF2-40B4-BE49-F238E27FC236}">
                <a16:creationId xmlns:a16="http://schemas.microsoft.com/office/drawing/2014/main" id="{F58155AE-A3BE-5FB3-3DFA-87FBA1907EE7}"/>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6093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3yp_sidebar_blue_circle2">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11" name="Text Placeholder 10">
            <a:extLst>
              <a:ext uri="{FF2B5EF4-FFF2-40B4-BE49-F238E27FC236}">
                <a16:creationId xmlns:a16="http://schemas.microsoft.com/office/drawing/2014/main" id="{C42D82BB-AEE5-0C84-EEDB-14508AB6B15D}"/>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itle 1">
            <a:extLst>
              <a:ext uri="{FF2B5EF4-FFF2-40B4-BE49-F238E27FC236}">
                <a16:creationId xmlns:a16="http://schemas.microsoft.com/office/drawing/2014/main" id="{D614A774-566F-5341-4A99-50831875B7D8}"/>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3" name="Text Placeholder 6">
            <a:extLst>
              <a:ext uri="{FF2B5EF4-FFF2-40B4-BE49-F238E27FC236}">
                <a16:creationId xmlns:a16="http://schemas.microsoft.com/office/drawing/2014/main" id="{83F1DD8F-475C-837C-7AF6-FCFB884EAB46}"/>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2" name="Straight Connector 11">
            <a:extLst>
              <a:ext uri="{FF2B5EF4-FFF2-40B4-BE49-F238E27FC236}">
                <a16:creationId xmlns:a16="http://schemas.microsoft.com/office/drawing/2014/main" id="{763BA60D-9446-8031-B981-76B69B36F853}"/>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93222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3yp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0">
            <a:extLst>
              <a:ext uri="{FF2B5EF4-FFF2-40B4-BE49-F238E27FC236}">
                <a16:creationId xmlns:a16="http://schemas.microsoft.com/office/drawing/2014/main" id="{12C0470F-CF16-06E7-C6C5-F985FA46839B}"/>
              </a:ext>
            </a:extLst>
          </p:cNvPr>
          <p:cNvSpPr>
            <a:spLocks noGrp="1"/>
          </p:cNvSpPr>
          <p:nvPr>
            <p:ph type="body" sz="quarter" idx="14" hasCustomPrompt="1"/>
          </p:nvPr>
        </p:nvSpPr>
        <p:spPr>
          <a:xfrm>
            <a:off x="288559" y="5985327"/>
            <a:ext cx="5527626"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DABE00AD-2EE9-1452-B1A3-E3B845DBE22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22" name="TextBox 21">
            <a:extLst>
              <a:ext uri="{FF2B5EF4-FFF2-40B4-BE49-F238E27FC236}">
                <a16:creationId xmlns:a16="http://schemas.microsoft.com/office/drawing/2014/main" id="{7A80AA57-1BB9-939D-8974-EA7F39153D5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itle 1">
            <a:extLst>
              <a:ext uri="{FF2B5EF4-FFF2-40B4-BE49-F238E27FC236}">
                <a16:creationId xmlns:a16="http://schemas.microsoft.com/office/drawing/2014/main" id="{8C17598F-0148-ED21-BF54-6C32AFA378B9}"/>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5" name="Text Placeholder 6">
            <a:extLst>
              <a:ext uri="{FF2B5EF4-FFF2-40B4-BE49-F238E27FC236}">
                <a16:creationId xmlns:a16="http://schemas.microsoft.com/office/drawing/2014/main" id="{E6386CD3-C912-3D11-01E9-EFA0944D6B96}"/>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7" name="Straight Connector 6">
            <a:extLst>
              <a:ext uri="{FF2B5EF4-FFF2-40B4-BE49-F238E27FC236}">
                <a16:creationId xmlns:a16="http://schemas.microsoft.com/office/drawing/2014/main" id="{1D6C04FE-F76C-2B98-066A-F6D2AA2791F0}"/>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F33334A0-F6E8-9B16-D0BB-399AA808F032}"/>
              </a:ext>
            </a:extLst>
          </p:cNvPr>
          <p:cNvSpPr>
            <a:spLocks noGrp="1"/>
          </p:cNvSpPr>
          <p:nvPr>
            <p:ph type="body" sz="quarter" idx="19" hasCustomPrompt="1"/>
          </p:nvPr>
        </p:nvSpPr>
        <p:spPr>
          <a:xfrm>
            <a:off x="6339402"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23" name="Straight Connector 22">
            <a:extLst>
              <a:ext uri="{FF2B5EF4-FFF2-40B4-BE49-F238E27FC236}">
                <a16:creationId xmlns:a16="http://schemas.microsoft.com/office/drawing/2014/main" id="{0FD12D00-26FA-4262-C4F3-C04FA851070D}"/>
              </a:ext>
            </a:extLst>
          </p:cNvPr>
          <p:cNvCxnSpPr>
            <a:cxnSpLocks/>
          </p:cNvCxnSpPr>
          <p:nvPr/>
        </p:nvCxnSpPr>
        <p:spPr>
          <a:xfrm>
            <a:off x="6329776" y="718606"/>
            <a:ext cx="55431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16">
            <a:extLst>
              <a:ext uri="{FF2B5EF4-FFF2-40B4-BE49-F238E27FC236}">
                <a16:creationId xmlns:a16="http://schemas.microsoft.com/office/drawing/2014/main" id="{E2D57953-69D7-3B5F-CE5E-72AEADE503B7}"/>
              </a:ext>
            </a:extLst>
          </p:cNvPr>
          <p:cNvSpPr>
            <a:spLocks noGrp="1"/>
          </p:cNvSpPr>
          <p:nvPr>
            <p:ph type="body" sz="quarter" idx="15" hasCustomPrompt="1"/>
          </p:nvPr>
        </p:nvSpPr>
        <p:spPr>
          <a:xfrm>
            <a:off x="6359575" y="178971"/>
            <a:ext cx="5552610" cy="397351"/>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24pt</a:t>
            </a:r>
          </a:p>
        </p:txBody>
      </p:sp>
    </p:spTree>
    <p:extLst>
      <p:ext uri="{BB962C8B-B14F-4D97-AF65-F5344CB8AC3E}">
        <p14:creationId xmlns:p14="http://schemas.microsoft.com/office/powerpoint/2010/main" val="3656765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3yp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0">
            <a:extLst>
              <a:ext uri="{FF2B5EF4-FFF2-40B4-BE49-F238E27FC236}">
                <a16:creationId xmlns:a16="http://schemas.microsoft.com/office/drawing/2014/main" id="{12C0470F-CF16-06E7-C6C5-F985FA46839B}"/>
              </a:ext>
            </a:extLst>
          </p:cNvPr>
          <p:cNvSpPr>
            <a:spLocks noGrp="1"/>
          </p:cNvSpPr>
          <p:nvPr>
            <p:ph type="body" sz="quarter" idx="14" hasCustomPrompt="1"/>
          </p:nvPr>
        </p:nvSpPr>
        <p:spPr>
          <a:xfrm>
            <a:off x="288559" y="5985327"/>
            <a:ext cx="5527626"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0065A935-0133-1472-46FC-7F9DFFDB054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22" name="TextBox 21">
            <a:extLst>
              <a:ext uri="{FF2B5EF4-FFF2-40B4-BE49-F238E27FC236}">
                <a16:creationId xmlns:a16="http://schemas.microsoft.com/office/drawing/2014/main" id="{13B39F9E-29C7-4F5B-9B1A-FE81CF8DB4C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3" name="Title 1">
            <a:extLst>
              <a:ext uri="{FF2B5EF4-FFF2-40B4-BE49-F238E27FC236}">
                <a16:creationId xmlns:a16="http://schemas.microsoft.com/office/drawing/2014/main" id="{E057E11A-E34D-941D-DF21-BE0590947E19}"/>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4" name="Text Placeholder 6">
            <a:extLst>
              <a:ext uri="{FF2B5EF4-FFF2-40B4-BE49-F238E27FC236}">
                <a16:creationId xmlns:a16="http://schemas.microsoft.com/office/drawing/2014/main" id="{76D36C6A-9ABC-D7E9-B8E5-851A713D9683}"/>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25" name="Straight Connector 24">
            <a:extLst>
              <a:ext uri="{FF2B5EF4-FFF2-40B4-BE49-F238E27FC236}">
                <a16:creationId xmlns:a16="http://schemas.microsoft.com/office/drawing/2014/main" id="{8F01343E-F55F-6211-AA10-F9EAED084150}"/>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 Placeholder 6">
            <a:extLst>
              <a:ext uri="{FF2B5EF4-FFF2-40B4-BE49-F238E27FC236}">
                <a16:creationId xmlns:a16="http://schemas.microsoft.com/office/drawing/2014/main" id="{980D4F2F-BE2C-CA39-F424-682D60650851}"/>
              </a:ext>
            </a:extLst>
          </p:cNvPr>
          <p:cNvSpPr>
            <a:spLocks noGrp="1"/>
          </p:cNvSpPr>
          <p:nvPr>
            <p:ph type="body" sz="quarter" idx="19" hasCustomPrompt="1"/>
          </p:nvPr>
        </p:nvSpPr>
        <p:spPr>
          <a:xfrm>
            <a:off x="6339402" y="845697"/>
            <a:ext cx="5527626" cy="430887"/>
          </a:xfrm>
          <a:solidFill>
            <a:schemeClr val="bg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27" name="Straight Connector 26">
            <a:extLst>
              <a:ext uri="{FF2B5EF4-FFF2-40B4-BE49-F238E27FC236}">
                <a16:creationId xmlns:a16="http://schemas.microsoft.com/office/drawing/2014/main" id="{1041DD6D-3438-93A3-A777-68EA07FB1D42}"/>
              </a:ext>
            </a:extLst>
          </p:cNvPr>
          <p:cNvCxnSpPr>
            <a:cxnSpLocks/>
          </p:cNvCxnSpPr>
          <p:nvPr/>
        </p:nvCxnSpPr>
        <p:spPr>
          <a:xfrm>
            <a:off x="6329776" y="718606"/>
            <a:ext cx="55431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16">
            <a:extLst>
              <a:ext uri="{FF2B5EF4-FFF2-40B4-BE49-F238E27FC236}">
                <a16:creationId xmlns:a16="http://schemas.microsoft.com/office/drawing/2014/main" id="{A7949EE8-83D1-17BE-32E2-4AFE47DD5BD4}"/>
              </a:ext>
            </a:extLst>
          </p:cNvPr>
          <p:cNvSpPr>
            <a:spLocks noGrp="1"/>
          </p:cNvSpPr>
          <p:nvPr>
            <p:ph type="body" sz="quarter" idx="15" hasCustomPrompt="1"/>
          </p:nvPr>
        </p:nvSpPr>
        <p:spPr>
          <a:xfrm>
            <a:off x="6359575" y="178971"/>
            <a:ext cx="5552610" cy="397351"/>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24pt</a:t>
            </a:r>
          </a:p>
        </p:txBody>
      </p:sp>
    </p:spTree>
    <p:extLst>
      <p:ext uri="{BB962C8B-B14F-4D97-AF65-F5344CB8AC3E}">
        <p14:creationId xmlns:p14="http://schemas.microsoft.com/office/powerpoint/2010/main" val="138589788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3yp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0">
            <a:extLst>
              <a:ext uri="{FF2B5EF4-FFF2-40B4-BE49-F238E27FC236}">
                <a16:creationId xmlns:a16="http://schemas.microsoft.com/office/drawing/2014/main" id="{12C0470F-CF16-06E7-C6C5-F985FA46839B}"/>
              </a:ext>
            </a:extLst>
          </p:cNvPr>
          <p:cNvSpPr>
            <a:spLocks noGrp="1"/>
          </p:cNvSpPr>
          <p:nvPr>
            <p:ph type="body" sz="quarter" idx="14" hasCustomPrompt="1"/>
          </p:nvPr>
        </p:nvSpPr>
        <p:spPr>
          <a:xfrm>
            <a:off x="288559" y="5985327"/>
            <a:ext cx="5527626"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pic>
        <p:nvPicPr>
          <p:cNvPr id="21" name="Picture 20">
            <a:extLst>
              <a:ext uri="{FF2B5EF4-FFF2-40B4-BE49-F238E27FC236}">
                <a16:creationId xmlns:a16="http://schemas.microsoft.com/office/drawing/2014/main" id="{D92D051E-34B3-19E8-0675-B2DB0775B2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22" name="TextBox 21">
            <a:extLst>
              <a:ext uri="{FF2B5EF4-FFF2-40B4-BE49-F238E27FC236}">
                <a16:creationId xmlns:a16="http://schemas.microsoft.com/office/drawing/2014/main" id="{917881B4-E3B9-7482-317F-7A70E837571B}"/>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itle 1">
            <a:extLst>
              <a:ext uri="{FF2B5EF4-FFF2-40B4-BE49-F238E27FC236}">
                <a16:creationId xmlns:a16="http://schemas.microsoft.com/office/drawing/2014/main" id="{37BBC8E0-99A7-20D7-198E-8C4C5429454D}"/>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5" name="Text Placeholder 6">
            <a:extLst>
              <a:ext uri="{FF2B5EF4-FFF2-40B4-BE49-F238E27FC236}">
                <a16:creationId xmlns:a16="http://schemas.microsoft.com/office/drawing/2014/main" id="{57DCC7EB-45F1-9010-84BA-C92B2F7B6145}"/>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7" name="Straight Connector 6">
            <a:extLst>
              <a:ext uri="{FF2B5EF4-FFF2-40B4-BE49-F238E27FC236}">
                <a16:creationId xmlns:a16="http://schemas.microsoft.com/office/drawing/2014/main" id="{10366EE5-2C84-CBCF-1F7D-90ED78E5262C}"/>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6">
            <a:extLst>
              <a:ext uri="{FF2B5EF4-FFF2-40B4-BE49-F238E27FC236}">
                <a16:creationId xmlns:a16="http://schemas.microsoft.com/office/drawing/2014/main" id="{A61C536A-21F2-4872-F52C-58EFD35356E3}"/>
              </a:ext>
            </a:extLst>
          </p:cNvPr>
          <p:cNvSpPr>
            <a:spLocks noGrp="1"/>
          </p:cNvSpPr>
          <p:nvPr>
            <p:ph type="body" sz="quarter" idx="19" hasCustomPrompt="1"/>
          </p:nvPr>
        </p:nvSpPr>
        <p:spPr>
          <a:xfrm>
            <a:off x="6339402"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0" name="Straight Connector 9">
            <a:extLst>
              <a:ext uri="{FF2B5EF4-FFF2-40B4-BE49-F238E27FC236}">
                <a16:creationId xmlns:a16="http://schemas.microsoft.com/office/drawing/2014/main" id="{F9066B2B-EA3F-EAF6-AFF1-68682E47E581}"/>
              </a:ext>
            </a:extLst>
          </p:cNvPr>
          <p:cNvCxnSpPr>
            <a:cxnSpLocks/>
          </p:cNvCxnSpPr>
          <p:nvPr/>
        </p:nvCxnSpPr>
        <p:spPr>
          <a:xfrm>
            <a:off x="6329776"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6">
            <a:extLst>
              <a:ext uri="{FF2B5EF4-FFF2-40B4-BE49-F238E27FC236}">
                <a16:creationId xmlns:a16="http://schemas.microsoft.com/office/drawing/2014/main" id="{B611845A-2C49-8A19-66CD-D9E9ACA2E007}"/>
              </a:ext>
            </a:extLst>
          </p:cNvPr>
          <p:cNvSpPr>
            <a:spLocks noGrp="1"/>
          </p:cNvSpPr>
          <p:nvPr>
            <p:ph type="body" sz="quarter" idx="15" hasCustomPrompt="1"/>
          </p:nvPr>
        </p:nvSpPr>
        <p:spPr>
          <a:xfrm>
            <a:off x="6359575" y="178971"/>
            <a:ext cx="5552610" cy="397351"/>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24pt</a:t>
            </a:r>
          </a:p>
        </p:txBody>
      </p:sp>
    </p:spTree>
    <p:extLst>
      <p:ext uri="{BB962C8B-B14F-4D97-AF65-F5344CB8AC3E}">
        <p14:creationId xmlns:p14="http://schemas.microsoft.com/office/powerpoint/2010/main" val="312690267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3yp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 name="Text Placeholder 10">
            <a:extLst>
              <a:ext uri="{FF2B5EF4-FFF2-40B4-BE49-F238E27FC236}">
                <a16:creationId xmlns:a16="http://schemas.microsoft.com/office/drawing/2014/main" id="{5F90632C-301E-32EA-91E1-96C5D6220E7F}"/>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Tree>
    <p:extLst>
      <p:ext uri="{BB962C8B-B14F-4D97-AF65-F5344CB8AC3E}">
        <p14:creationId xmlns:p14="http://schemas.microsoft.com/office/powerpoint/2010/main" val="23861582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3yp_thank_you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3600">
                <a:solidFill>
                  <a:schemeClr val="tx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sp>
        <p:nvSpPr>
          <p:cNvPr id="6" name="TextBox 5">
            <a:extLst>
              <a:ext uri="{FF2B5EF4-FFF2-40B4-BE49-F238E27FC236}">
                <a16:creationId xmlns:a16="http://schemas.microsoft.com/office/drawing/2014/main" id="{CB3923C6-70F5-38D5-0F2A-AFB1BB6D8A0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874954309"/>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1_cobranded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5" name="Picture Placeholder 7">
            <a:extLst>
              <a:ext uri="{FF2B5EF4-FFF2-40B4-BE49-F238E27FC236}">
                <a16:creationId xmlns:a16="http://schemas.microsoft.com/office/drawing/2014/main" id="{5CE73953-2E9E-4D1F-E1A9-F325E624E572}"/>
              </a:ext>
            </a:extLst>
          </p:cNvPr>
          <p:cNvSpPr>
            <a:spLocks noGrp="1"/>
          </p:cNvSpPr>
          <p:nvPr>
            <p:ph type="pic" sz="quarter" idx="18" hasCustomPrompt="1"/>
          </p:nvPr>
        </p:nvSpPr>
        <p:spPr>
          <a:xfrm>
            <a:off x="10387011" y="44045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772744409"/>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2_cobranded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6" name="Text Placeholder 17">
            <a:extLst>
              <a:ext uri="{FF2B5EF4-FFF2-40B4-BE49-F238E27FC236}">
                <a16:creationId xmlns:a16="http://schemas.microsoft.com/office/drawing/2014/main" id="{CFB95ABC-E46E-D769-519E-007DCFC6AE57}"/>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530B9719-85BB-17E6-F3D3-4CBAC245D7AE}"/>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19C478FA-FA6E-05DF-854B-5D984ACB62F4}"/>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5" name="Picture Placeholder 7">
            <a:extLst>
              <a:ext uri="{FF2B5EF4-FFF2-40B4-BE49-F238E27FC236}">
                <a16:creationId xmlns:a16="http://schemas.microsoft.com/office/drawing/2014/main" id="{992B36DD-9D01-0B0C-32BC-55F92C7ECAF9}"/>
              </a:ext>
            </a:extLst>
          </p:cNvPr>
          <p:cNvSpPr>
            <a:spLocks noGrp="1"/>
          </p:cNvSpPr>
          <p:nvPr>
            <p:ph type="pic" sz="quarter" idx="18" hasCustomPrompt="1"/>
          </p:nvPr>
        </p:nvSpPr>
        <p:spPr>
          <a:xfrm>
            <a:off x="10387011" y="570019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509223005"/>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3_cobranded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6841" y="-32869"/>
            <a:ext cx="6305159"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2A4CA4E-91B0-F63E-26FF-534D71257E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Picture Placeholder 7">
            <a:extLst>
              <a:ext uri="{FF2B5EF4-FFF2-40B4-BE49-F238E27FC236}">
                <a16:creationId xmlns:a16="http://schemas.microsoft.com/office/drawing/2014/main" id="{82FC2EFE-6B9C-90F7-7768-2EA0D9D4F356}"/>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30547621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a:prstGeom prst="rect">
            <a:avLst/>
          </a:prstGeo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a:prstGeom prst="rect">
            <a:avLst/>
          </a:prstGeo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a:prstGeom prst="rect">
            <a:avLst/>
          </a:prstGeo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Tree>
    <p:extLst>
      <p:ext uri="{BB962C8B-B14F-4D97-AF65-F5344CB8AC3E}">
        <p14:creationId xmlns:p14="http://schemas.microsoft.com/office/powerpoint/2010/main" val="38127640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4_cobranded_cover_photo_circle_lt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082360DC-9C80-3F90-39EC-7453B69D87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6684" y="0"/>
            <a:ext cx="6285316" cy="6807414"/>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C031DF8A-CDB0-BAA0-A7EB-FB3A1664C8C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44D20B46-D379-8857-7F07-D5ED868477C3}"/>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643122E-4C91-E6A1-D4E3-CE02D34570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D3A39611-F4FB-B581-19A6-7289E90AD76F}"/>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10F70D6-DFD0-F7EB-7A32-44AFFB14FC3E}"/>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DA6488C0-5BF3-DB4E-354F-3BB2484C0EC2}"/>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1" name="Picture Placeholder 7">
            <a:extLst>
              <a:ext uri="{FF2B5EF4-FFF2-40B4-BE49-F238E27FC236}">
                <a16:creationId xmlns:a16="http://schemas.microsoft.com/office/drawing/2014/main" id="{B22745A3-0F29-17FE-0543-2499396CE525}"/>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491893127"/>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5_cobranded_cover_photo_circle_orang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Icon&#10;&#10;Description automatically generated">
            <a:extLst>
              <a:ext uri="{FF2B5EF4-FFF2-40B4-BE49-F238E27FC236}">
                <a16:creationId xmlns:a16="http://schemas.microsoft.com/office/drawing/2014/main" id="{F8A4DBCA-162B-E485-E20E-17D5C140E77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880477" y="0"/>
            <a:ext cx="6311523"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074161F4-D097-DE19-FD87-0BB65D7B7FE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5611E666-418A-4758-0E70-B2424283399B}"/>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4D009FA-CFA0-2366-6348-AD2DE5F5F8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0D543147-C142-3795-8692-163187D8C105}"/>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43F396D2-FEEC-B3D9-78CF-DB43D25BBDD0}"/>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4E5CB92-5F1A-B42D-D765-161BADC32870}"/>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1" name="Picture Placeholder 7">
            <a:extLst>
              <a:ext uri="{FF2B5EF4-FFF2-40B4-BE49-F238E27FC236}">
                <a16:creationId xmlns:a16="http://schemas.microsoft.com/office/drawing/2014/main" id="{B3BEC125-9624-2794-3E4A-E57B3FF07454}"/>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28584957"/>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6_cobranded_cover_photo_circle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 circle&#10;&#10;Description automatically generated">
            <a:extLst>
              <a:ext uri="{FF2B5EF4-FFF2-40B4-BE49-F238E27FC236}">
                <a16:creationId xmlns:a16="http://schemas.microsoft.com/office/drawing/2014/main" id="{D205D8C5-4622-A916-D655-F6CED6BF0E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0877" y="-1"/>
            <a:ext cx="6301124"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1EEE6B5-0894-9664-A565-BC7956CD8059}"/>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A13B9B20-3947-53D7-7D27-61901A552FFC}"/>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6E082DE-2FDF-8E52-94D0-356A49DB0E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9EC7F525-D72E-FA6C-4DC8-61ED3B7BF566}"/>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53A58327-319F-F707-398A-E0BD2BB56432}"/>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318DF228-BF1D-DFFF-3D0A-181B229C9AD1}"/>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Picture Placeholder 7">
            <a:extLst>
              <a:ext uri="{FF2B5EF4-FFF2-40B4-BE49-F238E27FC236}">
                <a16:creationId xmlns:a16="http://schemas.microsoft.com/office/drawing/2014/main" id="{9D7672BB-2BDD-0793-EA67-283BA32E19D7}"/>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481041898"/>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7_cobranded_cover_illustration_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535428"/>
            <a:ext cx="8642082" cy="2387600"/>
          </a:xfrm>
          <a:prstGeom prst="rect">
            <a:avLst/>
          </a:prstGeom>
        </p:spPr>
        <p:txBody>
          <a:bodyPr anchor="t" anchorCtr="0">
            <a:noAutofit/>
          </a:bodyPr>
          <a:lstStyle>
            <a:lvl1pPr algn="l">
              <a:defRPr sz="5400">
                <a:solidFill>
                  <a:schemeClr val="tx1"/>
                </a:solidFill>
              </a:defRPr>
            </a:lvl1pPr>
          </a:lstStyle>
          <a:p>
            <a:r>
              <a:rPr lang="en-US" dirty="0"/>
              <a:t>Insert your presentation title here maximum of three lines</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3" name="Picture Placeholder 7">
            <a:extLst>
              <a:ext uri="{FF2B5EF4-FFF2-40B4-BE49-F238E27FC236}">
                <a16:creationId xmlns:a16="http://schemas.microsoft.com/office/drawing/2014/main" id="{40456989-7A47-A540-0A6C-C3892C307965}"/>
              </a:ext>
            </a:extLst>
          </p:cNvPr>
          <p:cNvSpPr>
            <a:spLocks noGrp="1"/>
          </p:cNvSpPr>
          <p:nvPr>
            <p:ph type="pic" sz="quarter" idx="18" hasCustomPrompt="1"/>
          </p:nvPr>
        </p:nvSpPr>
        <p:spPr>
          <a:xfrm>
            <a:off x="10387011" y="44045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192221590"/>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8_cobranded_cover_photo_blu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57AC29-76A4-61A4-DEF0-9D880E7CC10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BC265AF3-8D1F-7540-5CFF-675EEA870502}"/>
              </a:ext>
            </a:extLst>
          </p:cNvPr>
          <p:cNvSpPr>
            <a:spLocks noGrp="1"/>
          </p:cNvSpPr>
          <p:nvPr>
            <p:ph type="pic" sz="quarter" idx="13" hasCustomPrompt="1"/>
          </p:nvPr>
        </p:nvSpPr>
        <p:spPr>
          <a:xfrm>
            <a:off x="4002373" y="0"/>
            <a:ext cx="8189625" cy="6858000"/>
          </a:xfrm>
          <a:solidFill>
            <a:schemeClr val="tx1"/>
          </a:solidFill>
        </p:spPr>
        <p:txBody>
          <a:bodyPr anchor="ctr" anchorCtr="0"/>
          <a:lstStyle>
            <a:lvl1pPr marL="0" indent="0" algn="ctr">
              <a:buNone/>
              <a:defRPr>
                <a:solidFill>
                  <a:schemeClr val="bg1"/>
                </a:solidFill>
              </a:defRPr>
            </a:lvl1pPr>
          </a:lstStyle>
          <a:p>
            <a:r>
              <a:rPr lang="en-US" dirty="0"/>
              <a:t>Click picture icon to add picture</a:t>
            </a:r>
          </a:p>
        </p:txBody>
      </p:sp>
      <p:sp>
        <p:nvSpPr>
          <p:cNvPr id="18" name="Text Placeholder 16">
            <a:extLst>
              <a:ext uri="{FF2B5EF4-FFF2-40B4-BE49-F238E27FC236}">
                <a16:creationId xmlns:a16="http://schemas.microsoft.com/office/drawing/2014/main" id="{E93FDD1C-7A1E-AEDA-AE44-DA18731572EB}"/>
              </a:ext>
            </a:extLst>
          </p:cNvPr>
          <p:cNvSpPr>
            <a:spLocks noGrp="1"/>
          </p:cNvSpPr>
          <p:nvPr>
            <p:ph type="body" sz="quarter" idx="14" hasCustomPrompt="1"/>
          </p:nvPr>
        </p:nvSpPr>
        <p:spPr>
          <a:xfrm>
            <a:off x="-530161" y="19178"/>
            <a:ext cx="5547380" cy="5547380"/>
          </a:xfrm>
          <a:prstGeom prst="ellipse">
            <a:avLst/>
          </a:prstGeom>
          <a:solidFill>
            <a:schemeClr val="bg2"/>
          </a:solidFill>
        </p:spPr>
        <p:txBody>
          <a:bodyPr tIns="0" bIns="0" anchor="ctr" anchorCtr="0"/>
          <a:lstStyle>
            <a:lvl1pPr marL="0" indent="0" algn="l">
              <a:buFont typeface="Arial" panose="020B0604020202020204" pitchFamily="34" charset="0"/>
              <a:buNone/>
              <a:defRPr sz="3600" b="1">
                <a:solidFill>
                  <a:schemeClr val="bg1"/>
                </a:solidFill>
                <a:latin typeface="+mj-lt"/>
              </a:defRPr>
            </a:lvl1pPr>
            <a:lvl2pPr marL="457200" indent="0" algn="ctr">
              <a:buFont typeface="Arial" panose="020B0604020202020204" pitchFamily="34" charset="0"/>
              <a:buNone/>
              <a:defRPr sz="3600">
                <a:solidFill>
                  <a:schemeClr val="bg1"/>
                </a:solidFill>
                <a:latin typeface="+mj-lt"/>
              </a:defRPr>
            </a:lvl2pPr>
            <a:lvl3pPr marL="914400" indent="0" algn="ctr">
              <a:buFont typeface="Arial" panose="020B0604020202020204" pitchFamily="34" charset="0"/>
              <a:buNone/>
              <a:defRPr sz="3600">
                <a:solidFill>
                  <a:schemeClr val="bg1"/>
                </a:solidFill>
                <a:latin typeface="+mj-lt"/>
              </a:defRPr>
            </a:lvl3pPr>
            <a:lvl4pPr marL="1371600" indent="0" algn="ctr">
              <a:buFont typeface="Arial" panose="020B0604020202020204" pitchFamily="34" charset="0"/>
              <a:buNone/>
              <a:defRPr sz="3600">
                <a:solidFill>
                  <a:schemeClr val="bg1"/>
                </a:solidFill>
                <a:latin typeface="+mj-lt"/>
              </a:defRPr>
            </a:lvl4pPr>
            <a:lvl5pPr marL="1828800" indent="0" algn="ctr">
              <a:buFont typeface="Arial" panose="020B0604020202020204" pitchFamily="34" charset="0"/>
              <a:buNone/>
              <a:defRPr sz="3600">
                <a:solidFill>
                  <a:schemeClr val="bg1"/>
                </a:solidFill>
                <a:latin typeface="+mj-lt"/>
              </a:defRPr>
            </a:lvl5pPr>
          </a:lstStyle>
          <a:p>
            <a:pPr lvl="0"/>
            <a:r>
              <a:rPr lang="en-US" dirty="0"/>
              <a:t>Insert your presentation title here maximum of four lines</a:t>
            </a:r>
          </a:p>
        </p:txBody>
      </p:sp>
      <p:sp>
        <p:nvSpPr>
          <p:cNvPr id="21" name="TextBox 20">
            <a:extLst>
              <a:ext uri="{FF2B5EF4-FFF2-40B4-BE49-F238E27FC236}">
                <a16:creationId xmlns:a16="http://schemas.microsoft.com/office/drawing/2014/main" id="{130AA074-B57C-C578-1B29-6483DCE01A18}"/>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22" name="Picture 21">
            <a:extLst>
              <a:ext uri="{FF2B5EF4-FFF2-40B4-BE49-F238E27FC236}">
                <a16:creationId xmlns:a16="http://schemas.microsoft.com/office/drawing/2014/main" id="{B7249F3E-7261-69A9-09FC-57FE24EA02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Picture Placeholder 7">
            <a:extLst>
              <a:ext uri="{FF2B5EF4-FFF2-40B4-BE49-F238E27FC236}">
                <a16:creationId xmlns:a16="http://schemas.microsoft.com/office/drawing/2014/main" id="{75627452-A209-2253-B262-491EA01DFEF6}"/>
              </a:ext>
            </a:extLst>
          </p:cNvPr>
          <p:cNvSpPr>
            <a:spLocks noGrp="1"/>
          </p:cNvSpPr>
          <p:nvPr>
            <p:ph type="pic" sz="quarter" idx="18" hasCustomPrompt="1"/>
          </p:nvPr>
        </p:nvSpPr>
        <p:spPr>
          <a:xfrm>
            <a:off x="2237105" y="5694428"/>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964108488"/>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9_cobranded_divider_whit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1"/>
            <a:ext cx="6305159" cy="682513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DC489B-A4DB-E5A6-B175-9690631EDD0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F4091A94-5191-5296-450B-1F3CD6A56BC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92866DBD-5398-477D-9578-D517C1FB4934}"/>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758115071"/>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10_cobranded_divider_photo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11" name="Picture 10" descr="Shape, circle&#10;&#10;Description automatically generated">
            <a:extLst>
              <a:ext uri="{FF2B5EF4-FFF2-40B4-BE49-F238E27FC236}">
                <a16:creationId xmlns:a16="http://schemas.microsoft.com/office/drawing/2014/main" id="{53B6FBA4-069C-6C71-1FE3-FA51704AAE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242326" cy="577842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E74CEF5-5EBA-D435-D737-930D08C0F363}"/>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EDD55CDD-CFED-569A-29E4-7E915641573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DF3A933-687E-7CB7-3D3B-E76C7E08DD4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72B9BC38-5CD3-8361-B11B-81B4EED2BF5B}"/>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713641240"/>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11_cobranded_divider_photo_lt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Shape, circle&#10;&#10;Description automatically generated">
            <a:extLst>
              <a:ext uri="{FF2B5EF4-FFF2-40B4-BE49-F238E27FC236}">
                <a16:creationId xmlns:a16="http://schemas.microsoft.com/office/drawing/2014/main" id="{20A8DDDA-2F22-4E65-A3E7-C7534F5713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242326" cy="5778420"/>
          </a:xfrm>
          <a:prstGeom prst="rect">
            <a:avLst/>
          </a:prstGeom>
        </p:spPr>
      </p:pic>
      <p:sp>
        <p:nvSpPr>
          <p:cNvPr id="4" name="Picture Placeholder 3">
            <a:extLst>
              <a:ext uri="{FF2B5EF4-FFF2-40B4-BE49-F238E27FC236}">
                <a16:creationId xmlns:a16="http://schemas.microsoft.com/office/drawing/2014/main" id="{6C175E13-62E5-9D96-1959-3CAE6647730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C781F283-CADF-DF62-9AA2-1236DF5561F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302E379E-AB82-51C6-2E05-EAA69ECC97D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329B1CD9-2896-F6E2-99E4-DFAEB0F89085}"/>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149384402"/>
      </p:ext>
    </p:extLst>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12_cobranded_divider_photo_orang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7" name="Picture 6" descr="Shape, circle&#10;&#10;Description automatically generated">
            <a:extLst>
              <a:ext uri="{FF2B5EF4-FFF2-40B4-BE49-F238E27FC236}">
                <a16:creationId xmlns:a16="http://schemas.microsoft.com/office/drawing/2014/main" id="{B195DA4C-5BB6-3B99-069C-6208F8864F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46"/>
            <a:ext cx="5242326" cy="5779166"/>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F67CCB69-B575-EB4B-74FD-2F4FA7E3052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10" name="TextBox 9">
            <a:extLst>
              <a:ext uri="{FF2B5EF4-FFF2-40B4-BE49-F238E27FC236}">
                <a16:creationId xmlns:a16="http://schemas.microsoft.com/office/drawing/2014/main" id="{80D98D6D-3B9C-1B93-53B8-C1E5A114F0A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FD32F3E5-17C7-93CE-1619-A8CF612C641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78D4DAE6-69F7-50AE-D1C1-E78C85CF622D}"/>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930968431"/>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13_cobranded_divider_photo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Shape, circle&#10;&#10;Description automatically generated">
            <a:extLst>
              <a:ext uri="{FF2B5EF4-FFF2-40B4-BE49-F238E27FC236}">
                <a16:creationId xmlns:a16="http://schemas.microsoft.com/office/drawing/2014/main" id="{760DD18F-B76F-81F3-4A71-2166214B60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112" t="3116"/>
          <a:stretch/>
        </p:blipFill>
        <p:spPr>
          <a:xfrm>
            <a:off x="0" y="-747"/>
            <a:ext cx="5242549" cy="5779166"/>
          </a:xfrm>
          <a:prstGeom prst="rect">
            <a:avLst/>
          </a:prstGeom>
        </p:spPr>
      </p:pic>
      <p:sp>
        <p:nvSpPr>
          <p:cNvPr id="4" name="Picture Placeholder 3">
            <a:extLst>
              <a:ext uri="{FF2B5EF4-FFF2-40B4-BE49-F238E27FC236}">
                <a16:creationId xmlns:a16="http://schemas.microsoft.com/office/drawing/2014/main" id="{0CF22717-FD9E-224E-374A-CC4708A1548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ADBDBABD-D8E0-3D66-7965-1F4DCCE15F1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8F7A2799-6225-FFA4-FCEC-A5F755EF791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DEF67FB5-71B1-037E-5A16-D811A1BDB5D1}"/>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52321661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Box 4">
            <a:extLst>
              <a:ext uri="{FF2B5EF4-FFF2-40B4-BE49-F238E27FC236}">
                <a16:creationId xmlns:a16="http://schemas.microsoft.com/office/drawing/2014/main" id="{30F64AAA-3A96-5193-121E-E855EC74B587}"/>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61102658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14_cobranded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8" name="Picture Placeholder 7">
            <a:extLst>
              <a:ext uri="{FF2B5EF4-FFF2-40B4-BE49-F238E27FC236}">
                <a16:creationId xmlns:a16="http://schemas.microsoft.com/office/drawing/2014/main" id="{0E83BBCA-80FF-EECA-82A8-D5ED059FACDA}"/>
              </a:ext>
            </a:extLst>
          </p:cNvPr>
          <p:cNvSpPr>
            <a:spLocks noGrp="1"/>
          </p:cNvSpPr>
          <p:nvPr>
            <p:ph type="pic" sz="quarter" idx="1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35655714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15_cobranded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88558" y="1825625"/>
            <a:ext cx="8629974"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0">
            <a:extLst>
              <a:ext uri="{FF2B5EF4-FFF2-40B4-BE49-F238E27FC236}">
                <a16:creationId xmlns:a16="http://schemas.microsoft.com/office/drawing/2014/main" id="{6952DA69-BA1F-7BDB-448F-A4656CCF634C}"/>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B07040F-A6A3-5C15-F977-7D0228D3BCC2}"/>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7" name="Title 1">
            <a:extLst>
              <a:ext uri="{FF2B5EF4-FFF2-40B4-BE49-F238E27FC236}">
                <a16:creationId xmlns:a16="http://schemas.microsoft.com/office/drawing/2014/main" id="{E6C12688-D8F7-66BE-AD00-78D59546F8B4}"/>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4" name="Picture Placeholder 7">
            <a:extLst>
              <a:ext uri="{FF2B5EF4-FFF2-40B4-BE49-F238E27FC236}">
                <a16:creationId xmlns:a16="http://schemas.microsoft.com/office/drawing/2014/main" id="{15C50A57-69B8-607A-FEC0-E73228708DF3}"/>
              </a:ext>
            </a:extLst>
          </p:cNvPr>
          <p:cNvSpPr>
            <a:spLocks noGrp="1"/>
          </p:cNvSpPr>
          <p:nvPr>
            <p:ph type="pic" sz="quarter" idx="1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30879634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16_cobranded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7A3C6D82-7109-F1ED-55D5-D0AC0238C175}"/>
              </a:ext>
            </a:extLst>
          </p:cNvPr>
          <p:cNvSpPr>
            <a:spLocks noGrp="1"/>
          </p:cNvSpPr>
          <p:nvPr>
            <p:ph type="pic" sz="quarter" idx="20"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9633698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17_cobranded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8A23F668-A3AD-AA3E-03A4-C48590F672C7}"/>
              </a:ext>
            </a:extLst>
          </p:cNvPr>
          <p:cNvSpPr>
            <a:spLocks noGrp="1"/>
          </p:cNvSpPr>
          <p:nvPr>
            <p:ph type="pic" sz="quarter" idx="24"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515887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18_cobranded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Picture Placeholder 7">
            <a:extLst>
              <a:ext uri="{FF2B5EF4-FFF2-40B4-BE49-F238E27FC236}">
                <a16:creationId xmlns:a16="http://schemas.microsoft.com/office/drawing/2014/main" id="{EDD4543A-3063-E503-914E-21C589CB332A}"/>
              </a:ext>
            </a:extLst>
          </p:cNvPr>
          <p:cNvSpPr>
            <a:spLocks noGrp="1"/>
          </p:cNvSpPr>
          <p:nvPr>
            <p:ph type="pic" sz="quarter" idx="24"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70818361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19_cobranded_four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7288"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4">
            <a:extLst>
              <a:ext uri="{FF2B5EF4-FFF2-40B4-BE49-F238E27FC236}">
                <a16:creationId xmlns:a16="http://schemas.microsoft.com/office/drawing/2014/main" id="{F9DB3AF3-680C-8615-86A8-8048F96DC95B}"/>
              </a:ext>
            </a:extLst>
          </p:cNvPr>
          <p:cNvSpPr>
            <a:spLocks noGrp="1"/>
          </p:cNvSpPr>
          <p:nvPr>
            <p:ph type="pic" sz="quarter" idx="20" hasCustomPrompt="1"/>
          </p:nvPr>
        </p:nvSpPr>
        <p:spPr>
          <a:xfrm>
            <a:off x="288559" y="1809348"/>
            <a:ext cx="2706888" cy="1499602"/>
          </a:xfrm>
        </p:spPr>
        <p:txBody>
          <a:bodyPr/>
          <a:lstStyle>
            <a:lvl1pPr marL="0" indent="0" algn="ctr">
              <a:buNone/>
              <a:defRPr/>
            </a:lvl1pPr>
          </a:lstStyle>
          <a:p>
            <a:r>
              <a:rPr lang="en-US" dirty="0"/>
              <a:t>Click picture icon to add photo</a:t>
            </a:r>
          </a:p>
        </p:txBody>
      </p:sp>
      <p:sp>
        <p:nvSpPr>
          <p:cNvPr id="5" name="Picture Placeholder 4">
            <a:extLst>
              <a:ext uri="{FF2B5EF4-FFF2-40B4-BE49-F238E27FC236}">
                <a16:creationId xmlns:a16="http://schemas.microsoft.com/office/drawing/2014/main" id="{E537AC9D-FCC4-14DF-2161-DBA7138EF167}"/>
              </a:ext>
            </a:extLst>
          </p:cNvPr>
          <p:cNvSpPr>
            <a:spLocks noGrp="1"/>
          </p:cNvSpPr>
          <p:nvPr>
            <p:ph type="pic" sz="quarter" idx="22" hasCustomPrompt="1"/>
          </p:nvPr>
        </p:nvSpPr>
        <p:spPr>
          <a:xfrm>
            <a:off x="3252476" y="1809348"/>
            <a:ext cx="2706888" cy="1499602"/>
          </a:xfrm>
        </p:spPr>
        <p:txBody>
          <a:bodyPr/>
          <a:lstStyle>
            <a:lvl1pPr marL="0" indent="0" algn="ctr">
              <a:buNone/>
              <a:defRPr/>
            </a:lvl1pPr>
          </a:lstStyle>
          <a:p>
            <a:r>
              <a:rPr lang="en-US" dirty="0"/>
              <a:t>Click picture icon to add photo</a:t>
            </a:r>
          </a:p>
        </p:txBody>
      </p:sp>
      <p:sp>
        <p:nvSpPr>
          <p:cNvPr id="10" name="Picture Placeholder 4">
            <a:extLst>
              <a:ext uri="{FF2B5EF4-FFF2-40B4-BE49-F238E27FC236}">
                <a16:creationId xmlns:a16="http://schemas.microsoft.com/office/drawing/2014/main" id="{CA057AEC-C50F-0348-EDA8-2B8154E10CD5}"/>
              </a:ext>
            </a:extLst>
          </p:cNvPr>
          <p:cNvSpPr>
            <a:spLocks noGrp="1"/>
          </p:cNvSpPr>
          <p:nvPr>
            <p:ph type="pic" sz="quarter" idx="23" hasCustomPrompt="1"/>
          </p:nvPr>
        </p:nvSpPr>
        <p:spPr>
          <a:xfrm>
            <a:off x="6217288" y="1809348"/>
            <a:ext cx="2706888" cy="1499602"/>
          </a:xfrm>
        </p:spPr>
        <p:txBody>
          <a:bodyPr/>
          <a:lstStyle>
            <a:lvl1pPr marL="0" indent="0" algn="ctr">
              <a:buNone/>
              <a:defRPr/>
            </a:lvl1pPr>
          </a:lstStyle>
          <a:p>
            <a:r>
              <a:rPr lang="en-US" dirty="0"/>
              <a:t>Click picture icon to add photo</a:t>
            </a:r>
          </a:p>
        </p:txBody>
      </p:sp>
      <p:sp>
        <p:nvSpPr>
          <p:cNvPr id="11" name="Picture Placeholder 4">
            <a:extLst>
              <a:ext uri="{FF2B5EF4-FFF2-40B4-BE49-F238E27FC236}">
                <a16:creationId xmlns:a16="http://schemas.microsoft.com/office/drawing/2014/main" id="{AD1E7D59-DA9B-A7D7-87C0-E693582CA494}"/>
              </a:ext>
            </a:extLst>
          </p:cNvPr>
          <p:cNvSpPr>
            <a:spLocks noGrp="1"/>
          </p:cNvSpPr>
          <p:nvPr>
            <p:ph type="pic" sz="quarter" idx="24" hasCustomPrompt="1"/>
          </p:nvPr>
        </p:nvSpPr>
        <p:spPr>
          <a:xfrm>
            <a:off x="9180311" y="1809348"/>
            <a:ext cx="2706888" cy="1499602"/>
          </a:xfrm>
        </p:spPr>
        <p:txBody>
          <a:bodyPr/>
          <a:lstStyle>
            <a:lvl1pPr marL="0" indent="0" algn="ctr">
              <a:buNone/>
              <a:defRPr/>
            </a:lvl1pPr>
          </a:lstStyle>
          <a:p>
            <a:r>
              <a:rPr lang="en-US" dirty="0"/>
              <a:t>Click picture icon to add photo</a:t>
            </a:r>
          </a:p>
        </p:txBody>
      </p:sp>
      <p:sp>
        <p:nvSpPr>
          <p:cNvPr id="13" name="Text Placeholder 10">
            <a:extLst>
              <a:ext uri="{FF2B5EF4-FFF2-40B4-BE49-F238E27FC236}">
                <a16:creationId xmlns:a16="http://schemas.microsoft.com/office/drawing/2014/main" id="{0592AE5E-1943-C4CE-573A-E4705E3EC292}"/>
              </a:ext>
            </a:extLst>
          </p:cNvPr>
          <p:cNvSpPr>
            <a:spLocks noGrp="1"/>
          </p:cNvSpPr>
          <p:nvPr>
            <p:ph type="body" sz="quarter" idx="25"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4" name="Text Placeholder 6">
            <a:extLst>
              <a:ext uri="{FF2B5EF4-FFF2-40B4-BE49-F238E27FC236}">
                <a16:creationId xmlns:a16="http://schemas.microsoft.com/office/drawing/2014/main" id="{FB72F191-69E6-FD21-C339-D3F79DB59930}"/>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6" name="Title 1">
            <a:extLst>
              <a:ext uri="{FF2B5EF4-FFF2-40B4-BE49-F238E27FC236}">
                <a16:creationId xmlns:a16="http://schemas.microsoft.com/office/drawing/2014/main" id="{257044DB-24DF-8EA2-8742-B55B32857189}"/>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B2DD73D3-CDE1-EEBD-83CD-AF0E1BCC1ACA}"/>
              </a:ext>
            </a:extLst>
          </p:cNvPr>
          <p:cNvSpPr>
            <a:spLocks noGrp="1"/>
          </p:cNvSpPr>
          <p:nvPr>
            <p:ph type="body" sz="quarter" idx="16" hasCustomPrompt="1"/>
          </p:nvPr>
        </p:nvSpPr>
        <p:spPr>
          <a:xfrm>
            <a:off x="288558"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570E3F6D-431D-152F-0090-8F1B25ECC4B3}"/>
              </a:ext>
            </a:extLst>
          </p:cNvPr>
          <p:cNvSpPr>
            <a:spLocks noGrp="1"/>
          </p:cNvSpPr>
          <p:nvPr>
            <p:ph type="body" sz="quarter" idx="18" hasCustomPrompt="1"/>
          </p:nvPr>
        </p:nvSpPr>
        <p:spPr>
          <a:xfrm>
            <a:off x="3252475"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9" name="Text Placeholder 6">
            <a:extLst>
              <a:ext uri="{FF2B5EF4-FFF2-40B4-BE49-F238E27FC236}">
                <a16:creationId xmlns:a16="http://schemas.microsoft.com/office/drawing/2014/main" id="{C08966CC-2A54-3E37-D012-A1B650634421}"/>
              </a:ext>
            </a:extLst>
          </p:cNvPr>
          <p:cNvSpPr>
            <a:spLocks noGrp="1"/>
          </p:cNvSpPr>
          <p:nvPr>
            <p:ph type="body" sz="quarter" idx="26" hasCustomPrompt="1"/>
          </p:nvPr>
        </p:nvSpPr>
        <p:spPr>
          <a:xfrm>
            <a:off x="6216392"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2" name="Text Placeholder 6">
            <a:extLst>
              <a:ext uri="{FF2B5EF4-FFF2-40B4-BE49-F238E27FC236}">
                <a16:creationId xmlns:a16="http://schemas.microsoft.com/office/drawing/2014/main" id="{344FC00B-CEA7-D95B-1AE3-5975AB5E669B}"/>
              </a:ext>
            </a:extLst>
          </p:cNvPr>
          <p:cNvSpPr>
            <a:spLocks noGrp="1"/>
          </p:cNvSpPr>
          <p:nvPr>
            <p:ph type="body" sz="quarter" idx="27" hasCustomPrompt="1"/>
          </p:nvPr>
        </p:nvSpPr>
        <p:spPr>
          <a:xfrm>
            <a:off x="9180310"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8" name="Picture Placeholder 7">
            <a:extLst>
              <a:ext uri="{FF2B5EF4-FFF2-40B4-BE49-F238E27FC236}">
                <a16:creationId xmlns:a16="http://schemas.microsoft.com/office/drawing/2014/main" id="{258E49E1-10F7-1606-A2B4-C36EFADD9C19}"/>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59617607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20_cobranded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7" name="Picture Placeholder 7">
            <a:extLst>
              <a:ext uri="{FF2B5EF4-FFF2-40B4-BE49-F238E27FC236}">
                <a16:creationId xmlns:a16="http://schemas.microsoft.com/office/drawing/2014/main" id="{6586611D-6F6D-0A76-2F93-E22EEC04131A}"/>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6924219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21_cobranded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extBox 1">
            <a:extLst>
              <a:ext uri="{FF2B5EF4-FFF2-40B4-BE49-F238E27FC236}">
                <a16:creationId xmlns:a16="http://schemas.microsoft.com/office/drawing/2014/main" id="{1EEFBF9E-4FE0-0A25-6DCB-576724D4AD4C}"/>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4" name="Picture 3">
            <a:extLst>
              <a:ext uri="{FF2B5EF4-FFF2-40B4-BE49-F238E27FC236}">
                <a16:creationId xmlns:a16="http://schemas.microsoft.com/office/drawing/2014/main" id="{7F7BCF68-45DE-77B4-4995-DFA614BC85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
        <p:nvSpPr>
          <p:cNvPr id="5" name="Picture Placeholder 7">
            <a:extLst>
              <a:ext uri="{FF2B5EF4-FFF2-40B4-BE49-F238E27FC236}">
                <a16:creationId xmlns:a16="http://schemas.microsoft.com/office/drawing/2014/main" id="{6D756667-F2D3-52FC-1B79-5EA11BFFDEA0}"/>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17644848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22_cobranded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1EC410-B695-30BE-5D78-73D7E50301C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D738652-F2B9-77EE-9932-7A515F33FA1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7" name="Picture Placeholder 7">
            <a:extLst>
              <a:ext uri="{FF2B5EF4-FFF2-40B4-BE49-F238E27FC236}">
                <a16:creationId xmlns:a16="http://schemas.microsoft.com/office/drawing/2014/main" id="{9F05CB71-EEF8-8174-82F4-F44DC753D4AD}"/>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1415594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23_cobranded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D69C8447-6A16-1811-BE16-8D42C522A28A}"/>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F64AAA-3A96-5193-121E-E855EC74B58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37AEC761-AF0D-168C-E137-8524D125C3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Picture Placeholder 7">
            <a:extLst>
              <a:ext uri="{FF2B5EF4-FFF2-40B4-BE49-F238E27FC236}">
                <a16:creationId xmlns:a16="http://schemas.microsoft.com/office/drawing/2014/main" id="{063384CB-B8B9-91DE-946F-7D78CD225541}"/>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949911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divider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a:prstGeom prst="rect">
            <a:avLst/>
          </a:prstGeom>
        </p:spPr>
        <p:txBody>
          <a:bodyPr anchor="b" anchorCtr="0">
            <a:noAutofit/>
          </a:bodyPr>
          <a:lstStyle>
            <a:lvl1pPr algn="l">
              <a:defRPr sz="3600">
                <a:solidFill>
                  <a:schemeClr val="bg1"/>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7" name="TextBox 6">
            <a:extLst>
              <a:ext uri="{FF2B5EF4-FFF2-40B4-BE49-F238E27FC236}">
                <a16:creationId xmlns:a16="http://schemas.microsoft.com/office/drawing/2014/main" id="{6D7BA225-5FF4-D496-34D1-564C267F133E}"/>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735540683"/>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24_cobranded_left_title_and_content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F2147D56-94AA-3BDD-ABF0-68D917E898FE}"/>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CC6F2AF4-DEA0-09CB-3AA2-69CC3367F6AC}"/>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38F7803-D3DE-3368-45B8-EB451876C53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768B6213-3C0B-98FB-A39E-0937AD93C8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Picture Placeholder 7">
            <a:extLst>
              <a:ext uri="{FF2B5EF4-FFF2-40B4-BE49-F238E27FC236}">
                <a16:creationId xmlns:a16="http://schemas.microsoft.com/office/drawing/2014/main" id="{10925E7F-5C39-2899-DC12-D3C098490930}"/>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11262883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25_cobranded_left_title_and_content_viol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BCDE19B0-6084-AB1A-A163-E9089D085C04}"/>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99069A56-43D0-9F1B-C232-2ADAEDEB1EA0}"/>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2EC9D2-CC94-943D-6449-C56D141E2E4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224E5460-3920-6E99-455B-F732E037D2C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Picture Placeholder 7">
            <a:extLst>
              <a:ext uri="{FF2B5EF4-FFF2-40B4-BE49-F238E27FC236}">
                <a16:creationId xmlns:a16="http://schemas.microsoft.com/office/drawing/2014/main" id="{2620C50E-B575-AE0B-0C47-80F6180B5970}"/>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39225132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26_cobranded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9143ECB-6E66-CC58-F048-A273EF08E1E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86115884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27_cobranded_sidebar_lt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C1156137-AA49-5A7E-6A53-BA37F044CFD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EBC45F5E-12A5-546B-9525-4B2038ED8B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2358C2E9-9015-AC33-69D5-80279937550C}"/>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BAF4B446-8AC5-CAE9-37C4-A8D4BF83C7E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7398308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28_cobranded_sidebar_orang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3D9262FD-C60D-EB8B-5905-00E41E65FBCA}"/>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B7EE85D7-3A48-D93E-77D4-BBAF47F83EA5}"/>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9BB6232B-9EB8-AFA1-F4A9-9DD09BF5ED7B}"/>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33C1874A-D560-C0F2-0586-C81BAEBB4B27}"/>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2047126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29_cobranded_sidebar_violet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80D82F29-6247-72A9-6731-F72313DD88BF}"/>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249ABFB9-219C-B8D3-C483-30EEC54C88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7647F1F-16E6-DC6D-968E-E7D6E4A68B45}"/>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1CE1B922-9320-7481-1C21-D3CB29DFAB08}"/>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75324198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30_cobranded_sidebar_blue_circle">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3" name="Text Placeholder 10">
            <a:extLst>
              <a:ext uri="{FF2B5EF4-FFF2-40B4-BE49-F238E27FC236}">
                <a16:creationId xmlns:a16="http://schemas.microsoft.com/office/drawing/2014/main" id="{8A9A9755-A073-6536-4449-60D1A4D6249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E19CC79-3E4C-BA4B-BDFE-ED4A5100C72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0E5AF445-F077-CBD3-8676-3C090B01E32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BF142C8D-249F-3239-561F-74FBED378EDE}"/>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0984706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31_cobranded_sidebar_photo">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9F0D1BA-1740-8291-3985-752AAB099A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6">
            <a:extLst>
              <a:ext uri="{FF2B5EF4-FFF2-40B4-BE49-F238E27FC236}">
                <a16:creationId xmlns:a16="http://schemas.microsoft.com/office/drawing/2014/main" id="{6B8194AC-DDA3-9404-5998-E94D747F0D0A}"/>
              </a:ext>
            </a:extLst>
          </p:cNvPr>
          <p:cNvSpPr>
            <a:spLocks noGrp="1"/>
          </p:cNvSpPr>
          <p:nvPr>
            <p:ph type="pic" sz="quarter" idx="14"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4" name="Text Placeholder 10">
            <a:extLst>
              <a:ext uri="{FF2B5EF4-FFF2-40B4-BE49-F238E27FC236}">
                <a16:creationId xmlns:a16="http://schemas.microsoft.com/office/drawing/2014/main" id="{71A3127B-F843-4C4F-625D-0F595788B99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04F2467A-B7A4-9968-8AF7-70330EF2A42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B4A90B9B-C6D7-5D76-62C9-8C8E2EFB4B62}"/>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3" name="Picture Placeholder 7">
            <a:extLst>
              <a:ext uri="{FF2B5EF4-FFF2-40B4-BE49-F238E27FC236}">
                <a16:creationId xmlns:a16="http://schemas.microsoft.com/office/drawing/2014/main" id="{2DD4716A-4B99-B646-052D-8DA00C42D15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86064455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32_cobranded_content_and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01D8B5F0-3972-9E3F-4A7E-52302351B5B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5" name="Text Placeholder 10">
            <a:extLst>
              <a:ext uri="{FF2B5EF4-FFF2-40B4-BE49-F238E27FC236}">
                <a16:creationId xmlns:a16="http://schemas.microsoft.com/office/drawing/2014/main" id="{AF5AD5C4-11CE-A5B1-68F4-ECE64B4744D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ext Placeholder 6">
            <a:extLst>
              <a:ext uri="{FF2B5EF4-FFF2-40B4-BE49-F238E27FC236}">
                <a16:creationId xmlns:a16="http://schemas.microsoft.com/office/drawing/2014/main" id="{65DB62E0-16D5-D693-1EC9-29B82000033B}"/>
              </a:ext>
            </a:extLst>
          </p:cNvPr>
          <p:cNvSpPr>
            <a:spLocks noGrp="1"/>
          </p:cNvSpPr>
          <p:nvPr>
            <p:ph type="body" sz="quarter" idx="13"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4D0E12C7-8B6B-E7AB-65DE-8993ACC541C8}"/>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1E76A77-67BC-A002-BE76-D79F6E3A38F9}"/>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80651119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33_cobranded_content_and_photo_half">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CD31E3-1810-8019-E4E8-32E37BC7DE8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FEF3752C-36A7-544F-D2EB-65F4FAA75137}"/>
              </a:ext>
            </a:extLst>
          </p:cNvPr>
          <p:cNvSpPr>
            <a:spLocks noGrp="1"/>
          </p:cNvSpPr>
          <p:nvPr>
            <p:ph type="pic" sz="quarter" idx="14" hasCustomPrompt="1"/>
          </p:nvPr>
        </p:nvSpPr>
        <p:spPr>
          <a:xfrm>
            <a:off x="6096000" y="0"/>
            <a:ext cx="6096000" cy="6858000"/>
          </a:xfrm>
          <a:solidFill>
            <a:schemeClr val="tx1"/>
          </a:solidFill>
          <a:ln>
            <a:noFill/>
          </a:ln>
        </p:spPr>
        <p:txBody>
          <a:bodyPr anchor="ctr" anchorCtr="0"/>
          <a:lstStyle>
            <a:lvl1pPr marL="0" indent="0" algn="ctr">
              <a:buNone/>
              <a:defRPr>
                <a:solidFill>
                  <a:schemeClr val="bg1"/>
                </a:solidFill>
              </a:defRPr>
            </a:lvl1pPr>
          </a:lstStyle>
          <a:p>
            <a:r>
              <a:rPr lang="en-US" dirty="0"/>
              <a:t>Click picture icon to add photo</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D676D-F2FB-4E29-6862-097B141AD57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pic>
        <p:nvPicPr>
          <p:cNvPr id="5" name="Picture 4">
            <a:extLst>
              <a:ext uri="{FF2B5EF4-FFF2-40B4-BE49-F238E27FC236}">
                <a16:creationId xmlns:a16="http://schemas.microsoft.com/office/drawing/2014/main" id="{E267FD37-CDB2-08A7-64AD-5D8EA73570F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10">
            <a:extLst>
              <a:ext uri="{FF2B5EF4-FFF2-40B4-BE49-F238E27FC236}">
                <a16:creationId xmlns:a16="http://schemas.microsoft.com/office/drawing/2014/main" id="{DB6EEB7D-9CC5-9D43-2008-279501423858}"/>
              </a:ext>
            </a:extLst>
          </p:cNvPr>
          <p:cNvSpPr>
            <a:spLocks noGrp="1"/>
          </p:cNvSpPr>
          <p:nvPr>
            <p:ph type="body" sz="quarter" idx="17"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EF7F2BB9-8A14-A127-85D9-8C884D76268E}"/>
              </a:ext>
            </a:extLst>
          </p:cNvPr>
          <p:cNvSpPr>
            <a:spLocks noGrp="1"/>
          </p:cNvSpPr>
          <p:nvPr>
            <p:ph type="body" sz="quarter" idx="13"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4B4DEEEB-841D-9E48-066D-74DF0347AE97}"/>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BEF6C7E0-EEC7-7058-50F7-AB1CD726683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64087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Date</a:t>
            </a:r>
          </a:p>
        </p:txBody>
      </p:sp>
    </p:spTree>
    <p:extLst>
      <p:ext uri="{BB962C8B-B14F-4D97-AF65-F5344CB8AC3E}">
        <p14:creationId xmlns:p14="http://schemas.microsoft.com/office/powerpoint/2010/main" val="1366085627"/>
      </p:ext>
    </p:extLst>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34_cobranded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16">
            <a:extLst>
              <a:ext uri="{FF2B5EF4-FFF2-40B4-BE49-F238E27FC236}">
                <a16:creationId xmlns:a16="http://schemas.microsoft.com/office/drawing/2014/main" id="{95053F53-3618-E1D1-00A1-47AA56D0507E}"/>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D2DDB0C3-FCF3-2CAA-F826-CA712908FC2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5" name="TextBox 14">
            <a:extLst>
              <a:ext uri="{FF2B5EF4-FFF2-40B4-BE49-F238E27FC236}">
                <a16:creationId xmlns:a16="http://schemas.microsoft.com/office/drawing/2014/main" id="{1200B60E-9A49-D43D-A2C5-DA7BD2C3AC4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1F287E70-6553-34AC-B531-E6C6EE31CB0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7066202-F363-3C8E-5B43-C4BE65D6B6FC}"/>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6">
            <a:extLst>
              <a:ext uri="{FF2B5EF4-FFF2-40B4-BE49-F238E27FC236}">
                <a16:creationId xmlns:a16="http://schemas.microsoft.com/office/drawing/2014/main" id="{9DF4E8B1-8F35-5AD1-AB74-B468AE170172}"/>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9" name="Title 1">
            <a:extLst>
              <a:ext uri="{FF2B5EF4-FFF2-40B4-BE49-F238E27FC236}">
                <a16:creationId xmlns:a16="http://schemas.microsoft.com/office/drawing/2014/main" id="{C4DFC890-B929-EAF9-EDFB-220994626FAF}"/>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FC6FA41-84D5-4CD1-25A2-0A882A26902B}"/>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5982631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35_cobranded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FC0542-F803-6E54-6294-B0DB1431181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12EB802-3346-E39B-2509-EAC573AA62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92BFC318-B682-8A6C-0500-7F861A6B2C6A}"/>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0F5E0947-70F6-3BEF-C68C-F8AAA3AAF8E2}"/>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56E41E3E-E988-5AAD-A3FB-D42472E3E68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08DE5AC-BB0D-8837-136E-8AF4E617F304}"/>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6D686C53-3C4A-4856-FDBD-DEDB3F729AF4}"/>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963D0DC-364D-0DFC-BADE-7FECC367B36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87075682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36_cobranded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270D49C1-E8FD-4100-6077-590D74316FB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23E778F-48DD-4F11-15D3-BC47F1B144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96AC6AD-C4F2-F6FF-6F7B-8A44A44982F1}"/>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6A6C0979-2BD2-C03B-6B71-E8AD10273F05}"/>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4A3D0FAE-E229-7018-93B3-C0AF25E639B9}"/>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6BBC8CE-5633-09AF-7152-3719FD92EBEB}"/>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5D76F3C-D010-68D3-984D-E588033F9C1D}"/>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D22BB85F-3F64-306C-78DD-D83E83C070B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15272548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37_cobranded_half_lt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EE2DAE71-2983-34FD-663C-6E97AE5A8A9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5" name="Picture 14">
            <a:extLst>
              <a:ext uri="{FF2B5EF4-FFF2-40B4-BE49-F238E27FC236}">
                <a16:creationId xmlns:a16="http://schemas.microsoft.com/office/drawing/2014/main" id="{E6778B45-8CEC-C5EE-D89D-3C627C467D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6" name="Text Placeholder 10">
            <a:extLst>
              <a:ext uri="{FF2B5EF4-FFF2-40B4-BE49-F238E27FC236}">
                <a16:creationId xmlns:a16="http://schemas.microsoft.com/office/drawing/2014/main" id="{8E513481-19B3-D642-E3CD-6271958BC10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84A1B13B-F468-9DD3-E390-FE7032237481}"/>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FE4C21BE-A62B-885D-12C3-E14CBE50E9D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5ECE9D8F-7472-1CD9-04C2-C6C601670BD9}"/>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E34A2405-5937-A40D-BD28-25B17DBA7426}"/>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
        <p:nvSpPr>
          <p:cNvPr id="2" name="Picture Placeholder 7">
            <a:extLst>
              <a:ext uri="{FF2B5EF4-FFF2-40B4-BE49-F238E27FC236}">
                <a16:creationId xmlns:a16="http://schemas.microsoft.com/office/drawing/2014/main" id="{11AEE84E-D155-4594-1DCE-F64C56B2ED7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69989184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38_cobranded_half_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011486C1-A975-5880-4C54-03DD13A9F7F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8713DBF5-505B-D783-24AC-ABF2407B2B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4BC52F0A-FEF5-7664-E4A1-D4BF689E7502}"/>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F6B99AF8-C353-FA75-7695-E85E6F1D16AB}"/>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2844E97B-52E4-F43B-0202-92973DE8EC7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7F498CF-4BFB-E7EA-A5AC-E2FFC8C15A03}"/>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2FD7D570-786D-BE85-5674-AAE488A93FAA}"/>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
        <p:nvSpPr>
          <p:cNvPr id="2" name="Picture Placeholder 7">
            <a:extLst>
              <a:ext uri="{FF2B5EF4-FFF2-40B4-BE49-F238E27FC236}">
                <a16:creationId xmlns:a16="http://schemas.microsoft.com/office/drawing/2014/main" id="{64B95538-329D-A5EC-A799-9A0B62C81614}"/>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09271352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39_cobranded_half_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B3CE258B-CBCD-8DC5-1665-1A4555B76CD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DBF0D2EB-1B50-4485-D568-744E539C807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05CB9B4E-B4A9-BA47-5A00-8E523D2A8CD9}"/>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457DAED8-04EE-E553-65D0-FECCE3483626}"/>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B83E20CC-AB43-4C23-8A3C-9F0A750FF71C}"/>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B111580-3FC2-E4E7-0EE7-D9E1E7010ED8}"/>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2D480B4-03FC-5DE6-C1B7-A075AF87A799}"/>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
        <p:nvSpPr>
          <p:cNvPr id="2" name="Picture Placeholder 7">
            <a:extLst>
              <a:ext uri="{FF2B5EF4-FFF2-40B4-BE49-F238E27FC236}">
                <a16:creationId xmlns:a16="http://schemas.microsoft.com/office/drawing/2014/main" id="{7B13EAD3-6070-73A6-B2A9-9CA9DE4A5958}"/>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66854221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40_cobranded_laptop">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9DBEDE-BAB0-604C-FFCD-9B78E43DEB4D}"/>
              </a:ext>
            </a:extLst>
          </p:cNvPr>
          <p:cNvGrpSpPr/>
          <p:nvPr/>
        </p:nvGrpSpPr>
        <p:grpSpPr>
          <a:xfrm>
            <a:off x="3936001" y="1448418"/>
            <a:ext cx="8256000" cy="4327900"/>
            <a:chOff x="3936001" y="1448418"/>
            <a:chExt cx="8256000" cy="4327900"/>
          </a:xfrm>
        </p:grpSpPr>
        <p:pic>
          <p:nvPicPr>
            <p:cNvPr id="4" name="Shape">
              <a:extLst>
                <a:ext uri="{FF2B5EF4-FFF2-40B4-BE49-F238E27FC236}">
                  <a16:creationId xmlns:a16="http://schemas.microsoft.com/office/drawing/2014/main" id="{9C99B962-82E7-D621-A6EE-293DE917ED0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3936001" y="1448418"/>
              <a:ext cx="8256000" cy="4327900"/>
            </a:xfrm>
            <a:prstGeom prst="rect">
              <a:avLst/>
            </a:prstGeom>
          </p:spPr>
        </p:pic>
        <p:sp>
          <p:nvSpPr>
            <p:cNvPr id="8" name="Rectangle 7">
              <a:extLst>
                <a:ext uri="{FF2B5EF4-FFF2-40B4-BE49-F238E27FC236}">
                  <a16:creationId xmlns:a16="http://schemas.microsoft.com/office/drawing/2014/main" id="{66CB1AD3-1559-522D-9306-F7DFC599041F}"/>
                </a:ext>
              </a:extLst>
            </p:cNvPr>
            <p:cNvSpPr/>
            <p:nvPr/>
          </p:nvSpPr>
          <p:spPr>
            <a:xfrm>
              <a:off x="7892321" y="5403954"/>
              <a:ext cx="329784" cy="74951"/>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5" name="Picture Placeholder 4">
            <a:extLst>
              <a:ext uri="{FF2B5EF4-FFF2-40B4-BE49-F238E27FC236}">
                <a16:creationId xmlns:a16="http://schemas.microsoft.com/office/drawing/2014/main" id="{0EEA58B3-EB48-100A-0C56-E4672EB8D1D2}"/>
              </a:ext>
            </a:extLst>
          </p:cNvPr>
          <p:cNvSpPr>
            <a:spLocks noGrp="1"/>
          </p:cNvSpPr>
          <p:nvPr>
            <p:ph type="pic" sz="quarter" idx="17" hasCustomPrompt="1"/>
          </p:nvPr>
        </p:nvSpPr>
        <p:spPr bwMode="gray">
          <a:xfrm>
            <a:off x="5143500" y="1559544"/>
            <a:ext cx="5842000" cy="3771900"/>
          </a:xfrm>
          <a:prstGeom prst="roundRect">
            <a:avLst>
              <a:gd name="adj" fmla="val 2189"/>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10" name="Text Placeholder 10">
            <a:extLst>
              <a:ext uri="{FF2B5EF4-FFF2-40B4-BE49-F238E27FC236}">
                <a16:creationId xmlns:a16="http://schemas.microsoft.com/office/drawing/2014/main" id="{27F493CE-C3A5-A696-C506-892780AA58F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523F661E-19FC-F691-5CD5-E5D6D53A7AF8}"/>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211CCD54-0433-2F76-2DE8-4AD4B3369B9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6CA9B7FA-A67C-7C2D-058E-F8AC50E3F7C3}"/>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83450934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41_cobranded_pho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5807441"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7" y="1351231"/>
            <a:ext cx="5807441"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pic>
        <p:nvPicPr>
          <p:cNvPr id="10" name="Shape">
            <a:extLst>
              <a:ext uri="{FF2B5EF4-FFF2-40B4-BE49-F238E27FC236}">
                <a16:creationId xmlns:a16="http://schemas.microsoft.com/office/drawing/2014/main" id="{BA772A05-DBA6-5F58-4099-03BF28EF972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710052" y="1197507"/>
            <a:ext cx="3096000" cy="4787820"/>
          </a:xfrm>
          <a:prstGeom prst="rect">
            <a:avLst/>
          </a:prstGeom>
        </p:spPr>
      </p:pic>
      <p:sp>
        <p:nvSpPr>
          <p:cNvPr id="11" name="Picture Placeholder 4">
            <a:extLst>
              <a:ext uri="{FF2B5EF4-FFF2-40B4-BE49-F238E27FC236}">
                <a16:creationId xmlns:a16="http://schemas.microsoft.com/office/drawing/2014/main" id="{8BA8C928-F0D4-761C-2699-B88282D1CCBB}"/>
              </a:ext>
            </a:extLst>
          </p:cNvPr>
          <p:cNvSpPr>
            <a:spLocks noGrp="1"/>
          </p:cNvSpPr>
          <p:nvPr>
            <p:ph type="pic" sz="quarter" idx="17" hasCustomPrompt="1"/>
          </p:nvPr>
        </p:nvSpPr>
        <p:spPr bwMode="gray">
          <a:xfrm>
            <a:off x="8227612" y="1288629"/>
            <a:ext cx="2057400" cy="4450080"/>
          </a:xfrm>
          <a:prstGeom prst="roundRect">
            <a:avLst>
              <a:gd name="adj" fmla="val 12964"/>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4" name="Text Placeholder 10">
            <a:extLst>
              <a:ext uri="{FF2B5EF4-FFF2-40B4-BE49-F238E27FC236}">
                <a16:creationId xmlns:a16="http://schemas.microsoft.com/office/drawing/2014/main" id="{7BFE6B16-52C0-0F95-6471-8ECF8562CD16}"/>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9FB97EEA-F0C4-4A56-A945-C5B40DE91501}"/>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C56C3E77-E9CE-47CC-83BF-6304705D7E58}"/>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D2A7E26B-CF70-A243-E3E4-F34C8F87583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22977508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42_cobranded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 name="Text Placeholder 10">
            <a:extLst>
              <a:ext uri="{FF2B5EF4-FFF2-40B4-BE49-F238E27FC236}">
                <a16:creationId xmlns:a16="http://schemas.microsoft.com/office/drawing/2014/main" id="{18D8CFBE-FA82-9696-CA96-11C6E0C64DB0}"/>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3" name="Picture Placeholder 7">
            <a:extLst>
              <a:ext uri="{FF2B5EF4-FFF2-40B4-BE49-F238E27FC236}">
                <a16:creationId xmlns:a16="http://schemas.microsoft.com/office/drawing/2014/main" id="{88625376-94C1-6B47-C875-35C315AB9F7B}"/>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26712075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43_cobranded_thank_you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p:spPr>
        <p:txBody>
          <a:bodyPr anchor="b">
            <a:noAutofit/>
          </a:bodyPr>
          <a:lstStyle>
            <a:lvl1pPr algn="l">
              <a:defRPr sz="3600">
                <a:solidFill>
                  <a:schemeClr val="tx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sp>
        <p:nvSpPr>
          <p:cNvPr id="6" name="Slide Number Placeholder 5">
            <a:extLst>
              <a:ext uri="{FF2B5EF4-FFF2-40B4-BE49-F238E27FC236}">
                <a16:creationId xmlns:a16="http://schemas.microsoft.com/office/drawing/2014/main" id="{28A5A3C8-5183-431D-468E-77DFFF5EB1B6}"/>
              </a:ext>
            </a:extLst>
          </p:cNvPr>
          <p:cNvSpPr>
            <a:spLocks noGrp="1"/>
          </p:cNvSpPr>
          <p:nvPr>
            <p:ph type="sldNum" sz="quarter" idx="12"/>
          </p:nvPr>
        </p:nvSpPr>
        <p:spPr>
          <a:xfrm>
            <a:off x="10985326" y="6435203"/>
            <a:ext cx="901874" cy="365125"/>
          </a:xfrm>
        </p:spPr>
        <p:txBody>
          <a:bodyPr/>
          <a:lstStyle>
            <a:lvl1pPr>
              <a:defRPr>
                <a:solidFill>
                  <a:schemeClr val="tx1"/>
                </a:solidFill>
              </a:defRPr>
            </a:lvl1pPr>
          </a:lstStyle>
          <a:p>
            <a:fld id="{403EF4E2-7A7A-0548-85F1-5479B7C9E1B2}" type="slidenum">
              <a:rPr lang="en-US" smtClean="0"/>
              <a:pPr/>
              <a:t>‹#›</a:t>
            </a:fld>
            <a:endParaRPr lang="en-US" dirty="0"/>
          </a:p>
        </p:txBody>
      </p:sp>
      <p:sp>
        <p:nvSpPr>
          <p:cNvPr id="7" name="TextBox 6">
            <a:extLst>
              <a:ext uri="{FF2B5EF4-FFF2-40B4-BE49-F238E27FC236}">
                <a16:creationId xmlns:a16="http://schemas.microsoft.com/office/drawing/2014/main" id="{32D8B9DE-B64C-1B72-C8EC-3F3105E9CE2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5" name="Picture Placeholder 7">
            <a:extLst>
              <a:ext uri="{FF2B5EF4-FFF2-40B4-BE49-F238E27FC236}">
                <a16:creationId xmlns:a16="http://schemas.microsoft.com/office/drawing/2014/main" id="{804A5DDE-F937-D2F1-03A0-F63CC8D44956}"/>
              </a:ext>
            </a:extLst>
          </p:cNvPr>
          <p:cNvSpPr>
            <a:spLocks noGrp="1"/>
          </p:cNvSpPr>
          <p:nvPr>
            <p:ph type="pic" sz="quarter" idx="18" hasCustomPrompt="1"/>
          </p:nvPr>
        </p:nvSpPr>
        <p:spPr>
          <a:xfrm>
            <a:off x="10387011" y="570019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1895911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8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EDC1669A-BAB9-03FF-551F-94751BEF50E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147BA1B-3688-34F5-62A7-549416FF5C3E}"/>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208246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over_illustration">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6" name="Title 1">
            <a:extLst>
              <a:ext uri="{FF2B5EF4-FFF2-40B4-BE49-F238E27FC236}">
                <a16:creationId xmlns:a16="http://schemas.microsoft.com/office/drawing/2014/main" id="{7987C027-455E-4C45-138D-8334F13BBEEA}"/>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a:t>Insert your presentation title here maximum of three lines</a:t>
            </a:r>
          </a:p>
        </p:txBody>
      </p:sp>
      <p:sp>
        <p:nvSpPr>
          <p:cNvPr id="17" name="Subtitle 2">
            <a:extLst>
              <a:ext uri="{FF2B5EF4-FFF2-40B4-BE49-F238E27FC236}">
                <a16:creationId xmlns:a16="http://schemas.microsoft.com/office/drawing/2014/main" id="{A4501D72-EE3C-0DA6-BA4B-C1D78BA85AE8}"/>
              </a:ext>
            </a:extLst>
          </p:cNvPr>
          <p:cNvSpPr>
            <a:spLocks noGrp="1"/>
          </p:cNvSpPr>
          <p:nvPr>
            <p:ph type="subTitle" idx="1"/>
          </p:nvPr>
        </p:nvSpPr>
        <p:spPr>
          <a:xfrm>
            <a:off x="288558" y="3114710"/>
            <a:ext cx="8642082" cy="837882"/>
          </a:xfrm>
          <a:prstGeom prst="rect">
            <a:avLst/>
          </a:prstGeo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 Placeholder 17">
            <a:extLst>
              <a:ext uri="{FF2B5EF4-FFF2-40B4-BE49-F238E27FC236}">
                <a16:creationId xmlns:a16="http://schemas.microsoft.com/office/drawing/2014/main" id="{3417592A-6067-984F-549E-3833CDB76A54}"/>
              </a:ext>
            </a:extLst>
          </p:cNvPr>
          <p:cNvSpPr>
            <a:spLocks noGrp="1"/>
          </p:cNvSpPr>
          <p:nvPr>
            <p:ph type="body" sz="quarter" idx="10" hasCustomPrompt="1"/>
          </p:nvPr>
        </p:nvSpPr>
        <p:spPr>
          <a:xfrm>
            <a:off x="288559" y="4192468"/>
            <a:ext cx="8642082"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DADB3285-032F-C5EA-E4E6-C62E075FF1F0}"/>
              </a:ext>
            </a:extLst>
          </p:cNvPr>
          <p:cNvSpPr>
            <a:spLocks noGrp="1"/>
          </p:cNvSpPr>
          <p:nvPr>
            <p:ph type="body" sz="quarter" idx="11" hasCustomPrompt="1"/>
          </p:nvPr>
        </p:nvSpPr>
        <p:spPr>
          <a:xfrm>
            <a:off x="288559" y="4560602"/>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Title/Department</a:t>
            </a:r>
          </a:p>
        </p:txBody>
      </p:sp>
      <p:sp>
        <p:nvSpPr>
          <p:cNvPr id="6" name="Text Placeholder 17">
            <a:extLst>
              <a:ext uri="{FF2B5EF4-FFF2-40B4-BE49-F238E27FC236}">
                <a16:creationId xmlns:a16="http://schemas.microsoft.com/office/drawing/2014/main" id="{D91FCFC2-D727-8EBA-2D19-E4EEAE93A971}"/>
              </a:ext>
            </a:extLst>
          </p:cNvPr>
          <p:cNvSpPr>
            <a:spLocks noGrp="1"/>
          </p:cNvSpPr>
          <p:nvPr>
            <p:ph type="body" sz="quarter" idx="12" hasCustomPrompt="1"/>
          </p:nvPr>
        </p:nvSpPr>
        <p:spPr>
          <a:xfrm>
            <a:off x="288559" y="5110167"/>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Date</a:t>
            </a:r>
          </a:p>
        </p:txBody>
      </p:sp>
    </p:spTree>
    <p:extLst>
      <p:ext uri="{BB962C8B-B14F-4D97-AF65-F5344CB8AC3E}">
        <p14:creationId xmlns:p14="http://schemas.microsoft.com/office/powerpoint/2010/main" val="15452844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2" name="TextBox 1">
            <a:extLst>
              <a:ext uri="{FF2B5EF4-FFF2-40B4-BE49-F238E27FC236}">
                <a16:creationId xmlns:a16="http://schemas.microsoft.com/office/drawing/2014/main" id="{1EEFBF9E-4FE0-0A25-6DCB-576724D4AD4C}"/>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992202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a:prstGeom prst="rect">
            <a:avLst/>
          </a:prstGeo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a:prstGeom prst="rect">
            <a:avLst/>
          </a:prstGeo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a:prstGeom prst="rect">
            <a:avLst/>
          </a:prstGeo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1012866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7C94C076-1CD8-CF76-1E98-52F5EBB5C1F2}"/>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982039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1159763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2275805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divider_deep_violet">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C7A27B-9C75-06B8-163E-687EF3BAFAB0}"/>
              </a:ext>
            </a:extLst>
          </p:cNvPr>
          <p:cNvSpPr/>
          <p:nvPr userDrawn="1"/>
        </p:nvSpPr>
        <p:spPr>
          <a:xfrm>
            <a:off x="5825811" y="0"/>
            <a:ext cx="63661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sp>
        <p:nvSpPr>
          <p:cNvPr id="9" name="TextBox 8">
            <a:extLst>
              <a:ext uri="{FF2B5EF4-FFF2-40B4-BE49-F238E27FC236}">
                <a16:creationId xmlns:a16="http://schemas.microsoft.com/office/drawing/2014/main" id="{2BF749EA-836B-83E3-C743-0FC08B6657F8}"/>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sp>
        <p:nvSpPr>
          <p:cNvPr id="12" name="TextBox 11">
            <a:extLst>
              <a:ext uri="{FF2B5EF4-FFF2-40B4-BE49-F238E27FC236}">
                <a16:creationId xmlns:a16="http://schemas.microsoft.com/office/drawing/2014/main" id="{65E85384-E091-2082-FCBB-160F82D46D2B}"/>
              </a:ext>
            </a:extLst>
          </p:cNvPr>
          <p:cNvSpPr txBox="1"/>
          <p:nvPr userDrawn="1"/>
        </p:nvSpPr>
        <p:spPr>
          <a:xfrm>
            <a:off x="-1115568" y="3474720"/>
            <a:ext cx="0" cy="0"/>
          </a:xfrm>
          <a:prstGeom prst="rect">
            <a:avLst/>
          </a:prstGeom>
          <a:noFill/>
        </p:spPr>
        <p:txBody>
          <a:bodyPr wrap="none" lIns="0" rIns="0" rtlCol="0">
            <a:noAutofit/>
          </a:bodyPr>
          <a:lstStyle/>
          <a:p>
            <a:pPr algn="l">
              <a:spcAft>
                <a:spcPts val="600"/>
              </a:spcAft>
            </a:pPr>
            <a:endParaRPr lang="en-US" sz="1600" dirty="0"/>
          </a:p>
        </p:txBody>
      </p:sp>
      <p:sp>
        <p:nvSpPr>
          <p:cNvPr id="16" name="TextBox 15">
            <a:extLst>
              <a:ext uri="{FF2B5EF4-FFF2-40B4-BE49-F238E27FC236}">
                <a16:creationId xmlns:a16="http://schemas.microsoft.com/office/drawing/2014/main" id="{6D822119-F72B-5E64-6ABF-EC783D188977}"/>
              </a:ext>
            </a:extLst>
          </p:cNvPr>
          <p:cNvSpPr txBox="1"/>
          <p:nvPr userDrawn="1"/>
        </p:nvSpPr>
        <p:spPr>
          <a:xfrm>
            <a:off x="2628900" y="-271463"/>
            <a:ext cx="0" cy="0"/>
          </a:xfrm>
          <a:prstGeom prst="rect">
            <a:avLst/>
          </a:prstGeom>
          <a:noFill/>
        </p:spPr>
        <p:txBody>
          <a:bodyPr wrap="none" lIns="0" rIns="0" rtlCol="0">
            <a:noAutofit/>
          </a:bodyPr>
          <a:lstStyle/>
          <a:p>
            <a:pPr algn="l">
              <a:spcAft>
                <a:spcPts val="600"/>
              </a:spcAft>
            </a:pPr>
            <a:endParaRPr lang="en-US" sz="1600" dirty="0"/>
          </a:p>
        </p:txBody>
      </p:sp>
    </p:spTree>
    <p:extLst>
      <p:ext uri="{BB962C8B-B14F-4D97-AF65-F5344CB8AC3E}">
        <p14:creationId xmlns:p14="http://schemas.microsoft.com/office/powerpoint/2010/main" val="107572393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yp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0174E624-3EAC-7468-3A1E-B592623A7CE9}"/>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ext Placeholder 6">
            <a:extLst>
              <a:ext uri="{FF2B5EF4-FFF2-40B4-BE49-F238E27FC236}">
                <a16:creationId xmlns:a16="http://schemas.microsoft.com/office/drawing/2014/main" id="{61C79840-3403-A742-3277-345AD86F5844}"/>
              </a:ext>
            </a:extLst>
          </p:cNvPr>
          <p:cNvSpPr>
            <a:spLocks noGrp="1" noChangeAspect="1"/>
          </p:cNvSpPr>
          <p:nvPr>
            <p:ph type="body" sz="quarter" idx="16" hasCustomPrompt="1"/>
          </p:nvPr>
        </p:nvSpPr>
        <p:spPr>
          <a:xfrm>
            <a:off x="4275692" y="788545"/>
            <a:ext cx="7595266" cy="677108"/>
          </a:xfrm>
          <a:prstGeom prst="rect">
            <a:avLst/>
          </a:prstGeom>
          <a:solidFill>
            <a:schemeClr val="tx2"/>
          </a:solidFill>
        </p:spPr>
        <p:txBody>
          <a:bodyPr lIns="91440" tIns="91440" rIns="91440" bIns="91440" anchor="ctr" anchorCtr="0">
            <a:no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a:p>
            <a:pPr lvl="0"/>
            <a:r>
              <a:rPr lang="en-US"/>
              <a:t>Maximum of two lines</a:t>
            </a:r>
          </a:p>
        </p:txBody>
      </p:sp>
    </p:spTree>
    <p:extLst>
      <p:ext uri="{BB962C8B-B14F-4D97-AF65-F5344CB8AC3E}">
        <p14:creationId xmlns:p14="http://schemas.microsoft.com/office/powerpoint/2010/main" val="2964393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over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8" name="Text Placeholder 17">
            <a:extLst>
              <a:ext uri="{FF2B5EF4-FFF2-40B4-BE49-F238E27FC236}">
                <a16:creationId xmlns:a16="http://schemas.microsoft.com/office/drawing/2014/main" id="{4D8E56BE-097F-EB4E-3287-BD1DCBFF4884}"/>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9" name="Text Placeholder 17">
            <a:extLst>
              <a:ext uri="{FF2B5EF4-FFF2-40B4-BE49-F238E27FC236}">
                <a16:creationId xmlns:a16="http://schemas.microsoft.com/office/drawing/2014/main" id="{6942A971-1821-DF95-6B7B-A7991E06FA8B}"/>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EC3D6C2-3D92-FDB9-8FF6-0B85288173C0}"/>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5" name="TextBox 14">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592447725"/>
      </p:ext>
    </p:extLst>
  </p:cSld>
  <p:clrMapOvr>
    <a:overrideClrMapping bg1="lt1" tx1="dk1" bg2="lt2" tx2="dk2" accent1="accent1" accent2="accent2" accent3="accent3" accent4="accent4" accent5="accent5" accent6="accent6" hlink="hlink" folHlink="folHlink"/>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cover_deep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5A8605A2-A6E9-EC94-9E56-90DDBAD35A0A}"/>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3685AD82-6787-48AF-A22F-3B00153B3641}"/>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F5944916-51FE-3EDB-647A-59CBDF40CBE3}"/>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1FA3C0EC-F1E0-4D42-57B1-27E1B43D0E3C}"/>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85000"/>
                  </a:schemeClr>
                </a:solidFill>
              </a:rPr>
              <a:t>© 2023 Nielsen Consumer LLC. All Rights Reserved.</a:t>
            </a:r>
          </a:p>
        </p:txBody>
      </p:sp>
    </p:spTree>
    <p:extLst>
      <p:ext uri="{BB962C8B-B14F-4D97-AF65-F5344CB8AC3E}">
        <p14:creationId xmlns:p14="http://schemas.microsoft.com/office/powerpoint/2010/main" val="4123987709"/>
      </p:ext>
    </p:extLst>
  </p:cSld>
  <p:clrMapOvr>
    <a:overrideClrMapping bg1="dk1" tx1="lt1" bg2="dk2" tx2="lt2" accent1="accent1" accent2="accent2" accent3="accent3" accent4="accent4" accent5="accent5" accent6="accent6" hlink="hlink" folHlink="folHlink"/>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043888860"/>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2_cover_photo_circle_blu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88558" y="3114710"/>
            <a:ext cx="6689729" cy="837882"/>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1CD72098-8A9C-6DDA-623D-88ACA639D84A}"/>
              </a:ext>
            </a:extLst>
          </p:cNvPr>
          <p:cNvSpPr>
            <a:spLocks noGrp="1"/>
          </p:cNvSpPr>
          <p:nvPr>
            <p:ph type="body" sz="quarter" idx="10" hasCustomPrompt="1"/>
          </p:nvPr>
        </p:nvSpPr>
        <p:spPr>
          <a:xfrm>
            <a:off x="288559" y="4192468"/>
            <a:ext cx="6689728"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0" name="Text Placeholder 17">
            <a:extLst>
              <a:ext uri="{FF2B5EF4-FFF2-40B4-BE49-F238E27FC236}">
                <a16:creationId xmlns:a16="http://schemas.microsoft.com/office/drawing/2014/main" id="{5D2957D4-81EB-DC26-6463-5EADF1A25509}"/>
              </a:ext>
            </a:extLst>
          </p:cNvPr>
          <p:cNvSpPr>
            <a:spLocks noGrp="1"/>
          </p:cNvSpPr>
          <p:nvPr>
            <p:ph type="body" sz="quarter" idx="11" hasCustomPrompt="1"/>
          </p:nvPr>
        </p:nvSpPr>
        <p:spPr>
          <a:xfrm>
            <a:off x="288559" y="4560602"/>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1" name="Text Placeholder 17">
            <a:extLst>
              <a:ext uri="{FF2B5EF4-FFF2-40B4-BE49-F238E27FC236}">
                <a16:creationId xmlns:a16="http://schemas.microsoft.com/office/drawing/2014/main" id="{D6FB9EEA-C3E3-431A-8CBC-F0DB2F54B537}"/>
              </a:ext>
            </a:extLst>
          </p:cNvPr>
          <p:cNvSpPr>
            <a:spLocks noGrp="1"/>
          </p:cNvSpPr>
          <p:nvPr>
            <p:ph type="body" sz="quarter" idx="13" hasCustomPrompt="1"/>
          </p:nvPr>
        </p:nvSpPr>
        <p:spPr>
          <a:xfrm>
            <a:off x="288559" y="5110167"/>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00EFF673-9517-41A0-4004-5EAC726D453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F6C0935-B627-483D-DE85-1B74E852969A}"/>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0260416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_cover_niq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E1167A0A-F180-60C7-1EB1-45DFE71B1E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7" name="Picture 16">
            <a:extLst>
              <a:ext uri="{FF2B5EF4-FFF2-40B4-BE49-F238E27FC236}">
                <a16:creationId xmlns:a16="http://schemas.microsoft.com/office/drawing/2014/main" id="{070CF706-7FAA-2BA1-1710-A32021C46A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CBF2DA13-D12B-C26E-E2A9-C40AB5EC1E75}"/>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C2D1BA0D-3E80-194F-1320-6AF0CD1FA8EB}"/>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D3209E-F835-F81C-0897-C6026694B711}"/>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8" name="Rectangle 7">
            <a:extLst>
              <a:ext uri="{FF2B5EF4-FFF2-40B4-BE49-F238E27FC236}">
                <a16:creationId xmlns:a16="http://schemas.microsoft.com/office/drawing/2014/main" id="{62D8AA20-42EB-F9C1-D872-C9D4889C7DC5}"/>
              </a:ext>
            </a:extLst>
          </p:cNvPr>
          <p:cNvSpPr/>
          <p:nvPr userDrawn="1"/>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C8D7AAC-5CDF-847F-A39E-03354726B4EC}"/>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63511009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5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6" name="Text Placeholder 17">
            <a:extLst>
              <a:ext uri="{FF2B5EF4-FFF2-40B4-BE49-F238E27FC236}">
                <a16:creationId xmlns:a16="http://schemas.microsoft.com/office/drawing/2014/main" id="{CFB95ABC-E46E-D769-519E-007DCFC6AE57}"/>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530B9719-85BB-17E6-F3D3-4CBAC245D7AE}"/>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19C478FA-FA6E-05DF-854B-5D984ACB62F4}"/>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925684258"/>
      </p:ext>
    </p:extLst>
  </p:cSld>
  <p:clrMapOvr>
    <a:overrideClrMapping bg1="lt1" tx1="dk1" bg2="lt2" tx2="dk2" accent1="accent1" accent2="accent2" accent3="accent3" accent4="accent4" accent5="accent5" accent6="accent6" hlink="hlink" folHlink="folHlink"/>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cover_photo_circle_deep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Shape, circle&#10;&#10;Description automatically generated">
            <a:extLst>
              <a:ext uri="{FF2B5EF4-FFF2-40B4-BE49-F238E27FC236}">
                <a16:creationId xmlns:a16="http://schemas.microsoft.com/office/drawing/2014/main" id="{8C705F6C-3707-85DE-09B3-AF594AAC70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76303" y="0"/>
            <a:ext cx="5015697" cy="577842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85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bg1"/>
          </a:solidFill>
        </p:spPr>
        <p:txBody>
          <a:bodyPr/>
          <a:lstStyle>
            <a:lvl1pPr marL="0" indent="0" algn="ctr">
              <a:buNone/>
              <a:defRPr/>
            </a:lvl1pPr>
          </a:lstStyle>
          <a:p>
            <a:r>
              <a:rPr lang="en-US" dirty="0"/>
              <a:t>Click picture icon to add photo</a:t>
            </a:r>
          </a:p>
        </p:txBody>
      </p:sp>
      <p:pic>
        <p:nvPicPr>
          <p:cNvPr id="6" name="Picture 5">
            <a:extLst>
              <a:ext uri="{FF2B5EF4-FFF2-40B4-BE49-F238E27FC236}">
                <a16:creationId xmlns:a16="http://schemas.microsoft.com/office/drawing/2014/main" id="{35F6FDAE-AD6C-AA75-831D-BEFAEACADF5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8" name="Title 1">
            <a:extLst>
              <a:ext uri="{FF2B5EF4-FFF2-40B4-BE49-F238E27FC236}">
                <a16:creationId xmlns:a16="http://schemas.microsoft.com/office/drawing/2014/main" id="{BF4D08B7-A365-1427-F812-9D5F6ECF5BF3}"/>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12" name="Subtitle 2">
            <a:extLst>
              <a:ext uri="{FF2B5EF4-FFF2-40B4-BE49-F238E27FC236}">
                <a16:creationId xmlns:a16="http://schemas.microsoft.com/office/drawing/2014/main" id="{11E7862F-A12C-567A-F409-68E4D1A31D3E}"/>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035E2C2E-1885-1CF4-1BBA-BBD015DF7145}"/>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D4B9C85D-6613-2D59-9B2A-FE4896B27A1D}"/>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9" name="Text Placeholder 17">
            <a:extLst>
              <a:ext uri="{FF2B5EF4-FFF2-40B4-BE49-F238E27FC236}">
                <a16:creationId xmlns:a16="http://schemas.microsoft.com/office/drawing/2014/main" id="{721ACD91-DCF9-5C0A-BADD-DA2A150DFD8F}"/>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2726896868"/>
      </p:ext>
    </p:extLst>
  </p:cSld>
  <p:clrMapOvr>
    <a:overrideClrMapping bg1="dk1" tx1="lt1" bg2="dk2" tx2="lt2" accent1="accent1" accent2="accent2" accent3="accent3" accent4="accent4" accent5="accent5" accent6="accent6" hlink="hlink" folHlink="folHlink"/>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7_cover_photo_circle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4C7417A5-DB4B-D001-3587-DC3B18D4E5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75501" y="0"/>
            <a:ext cx="5016500" cy="5788409"/>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7584E26-4C77-6A51-FEAD-0EB5B976A2D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17364624-911C-5C6C-A73C-DB61626F25A8}"/>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5" name="Picture 14">
            <a:extLst>
              <a:ext uri="{FF2B5EF4-FFF2-40B4-BE49-F238E27FC236}">
                <a16:creationId xmlns:a16="http://schemas.microsoft.com/office/drawing/2014/main" id="{6E8A4406-46B4-FEB9-E96C-E4A12EFC75B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DBFA13A0-5198-A921-B21A-083C4ACCACE9}"/>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B204880D-52B2-9D45-A6A0-B5D77E4CEF84}"/>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7F03C9AE-F80C-97A4-FDED-E9762F8EBC89}"/>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3858852376"/>
      </p:ext>
    </p:extLst>
  </p:cSld>
  <p:clrMapOvr>
    <a:overrideClrMapping bg1="lt1" tx1="dk1" bg2="lt2" tx2="dk2" accent1="accent1" accent2="accent2" accent3="accent3" accent4="accent4" accent5="accent5" accent6="accent6" hlink="hlink" folHlink="folHlink"/>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8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6841" y="-32869"/>
            <a:ext cx="6305159"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2A4CA4E-91B0-F63E-26FF-534D71257E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1ECA1CC7-E06A-8750-3C43-692F9A22ED3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686BDAC-CED5-33C1-59CD-BAB9814E785E}"/>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85599156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9_cover_photo_circle_lt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082360DC-9C80-3F90-39EC-7453B69D87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6684" y="0"/>
            <a:ext cx="6285316" cy="6807414"/>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C031DF8A-CDB0-BAA0-A7EB-FB3A1664C8C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44D20B46-D379-8857-7F07-D5ED868477C3}"/>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643122E-4C91-E6A1-D4E3-CE02D34570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D3A39611-F4FB-B581-19A6-7289E90AD76F}"/>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10F70D6-DFD0-F7EB-7A32-44AFFB14FC3E}"/>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DA6488C0-5BF3-DB4E-354F-3BB2484C0EC2}"/>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2674862644"/>
      </p:ext>
    </p:extLst>
  </p:cSld>
  <p:clrMapOvr>
    <a:overrideClrMapping bg1="lt1" tx1="dk1" bg2="lt2" tx2="dk2" accent1="accent1" accent2="accent2" accent3="accent3" accent4="accent4" accent5="accent5" accent6="accent6" hlink="hlink" folHlink="folHlink"/>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0_cover_photo_circle_orang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Icon&#10;&#10;Description automatically generated">
            <a:extLst>
              <a:ext uri="{FF2B5EF4-FFF2-40B4-BE49-F238E27FC236}">
                <a16:creationId xmlns:a16="http://schemas.microsoft.com/office/drawing/2014/main" id="{F8A4DBCA-162B-E485-E20E-17D5C140E77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880477" y="0"/>
            <a:ext cx="6311523"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074161F4-D097-DE19-FD87-0BB65D7B7FE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5611E666-418A-4758-0E70-B2424283399B}"/>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4D009FA-CFA0-2366-6348-AD2DE5F5F8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0D543147-C142-3795-8692-163187D8C105}"/>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43F396D2-FEEC-B3D9-78CF-DB43D25BBDD0}"/>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4E5CB92-5F1A-B42D-D765-161BADC32870}"/>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360692298"/>
      </p:ext>
    </p:extLst>
  </p:cSld>
  <p:clrMapOvr>
    <a:overrideClrMapping bg1="lt1" tx1="dk1" bg2="lt2" tx2="dk2" accent1="accent1" accent2="accent2" accent3="accent3" accent4="accent4" accent5="accent5" accent6="accent6" hlink="hlink" folHlink="folHlink"/>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1_cover_photo_circle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 circle&#10;&#10;Description automatically generated">
            <a:extLst>
              <a:ext uri="{FF2B5EF4-FFF2-40B4-BE49-F238E27FC236}">
                <a16:creationId xmlns:a16="http://schemas.microsoft.com/office/drawing/2014/main" id="{D205D8C5-4622-A916-D655-F6CED6BF0E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0877" y="-1"/>
            <a:ext cx="6301124"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1EEE6B5-0894-9664-A565-BC7956CD8059}"/>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A13B9B20-3947-53D7-7D27-61901A552FFC}"/>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6E082DE-2FDF-8E52-94D0-356A49DB0E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9EC7F525-D72E-FA6C-4DC8-61ED3B7BF566}"/>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53A58327-319F-F707-398A-E0BD2BB56432}"/>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318DF228-BF1D-DFFF-3D0A-181B229C9AD1}"/>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287593417"/>
      </p:ext>
    </p:extLst>
  </p:cSld>
  <p:clrMapOvr>
    <a:overrideClrMapping bg1="lt1" tx1="dk1" bg2="lt2" tx2="dk2" accent1="accent1" accent2="accent2" accent3="accent3" accent4="accent4" accent5="accent5" accent6="accent6" hlink="hlink" folHlink="folHlink"/>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2_cover_photo_circle_blu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ue circle with a black background&#10;&#10;Description automatically generated with low confidence">
            <a:extLst>
              <a:ext uri="{FF2B5EF4-FFF2-40B4-BE49-F238E27FC236}">
                <a16:creationId xmlns:a16="http://schemas.microsoft.com/office/drawing/2014/main" id="{0F0CFD48-64F3-56E8-20FC-87BFA760AB3D}"/>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871543" y="-22550"/>
            <a:ext cx="6320458"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5" name="Picture 14">
            <a:extLst>
              <a:ext uri="{FF2B5EF4-FFF2-40B4-BE49-F238E27FC236}">
                <a16:creationId xmlns:a16="http://schemas.microsoft.com/office/drawing/2014/main" id="{B13FFCF2-AF1F-04A2-F663-6DDE4D2FD0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5245"/>
            <a:ext cx="1219198" cy="517172"/>
          </a:xfrm>
          <a:prstGeom prst="rect">
            <a:avLst/>
          </a:prstGeom>
        </p:spPr>
      </p:pic>
      <p:sp>
        <p:nvSpPr>
          <p:cNvPr id="2" name="Text Placeholder 17">
            <a:extLst>
              <a:ext uri="{FF2B5EF4-FFF2-40B4-BE49-F238E27FC236}">
                <a16:creationId xmlns:a16="http://schemas.microsoft.com/office/drawing/2014/main" id="{1CD72098-8A9C-6DDA-623D-88ACA639D84A}"/>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0" name="Text Placeholder 17">
            <a:extLst>
              <a:ext uri="{FF2B5EF4-FFF2-40B4-BE49-F238E27FC236}">
                <a16:creationId xmlns:a16="http://schemas.microsoft.com/office/drawing/2014/main" id="{5D2957D4-81EB-DC26-6463-5EADF1A25509}"/>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1" name="Text Placeholder 17">
            <a:extLst>
              <a:ext uri="{FF2B5EF4-FFF2-40B4-BE49-F238E27FC236}">
                <a16:creationId xmlns:a16="http://schemas.microsoft.com/office/drawing/2014/main" id="{D6FB9EEA-C3E3-431A-8CBC-F0DB2F54B537}"/>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33DF02C9-F25B-E0C0-8226-922A3687FB8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C3D3B5A-2545-7FD1-609B-B123704F57E6}"/>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20896396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3_cover_photo_circle_lt_blue">
    <p:bg>
      <p:bgPr>
        <a:solidFill>
          <a:srgbClr val="0C344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563F44E9-E18C-1F20-FBFF-E71D86E00B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933" b="-366"/>
          <a:stretch/>
        </p:blipFill>
        <p:spPr>
          <a:xfrm>
            <a:off x="5747657" y="-32870"/>
            <a:ext cx="6444343" cy="689087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5" name="Picture 14">
            <a:extLst>
              <a:ext uri="{FF2B5EF4-FFF2-40B4-BE49-F238E27FC236}">
                <a16:creationId xmlns:a16="http://schemas.microsoft.com/office/drawing/2014/main" id="{B13FFCF2-AF1F-04A2-F663-6DDE4D2FD0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F3FE3F42-A42D-09D9-BD52-664DF915C60B}"/>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E0C51D81-FF4F-A687-8019-C148AF88A69A}"/>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7E11BBA8-8F76-E781-2355-01741D2B20D0}"/>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3458194123"/>
      </p:ext>
    </p:extLst>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6_cover_illustration">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6" name="Title 1">
            <a:extLst>
              <a:ext uri="{FF2B5EF4-FFF2-40B4-BE49-F238E27FC236}">
                <a16:creationId xmlns:a16="http://schemas.microsoft.com/office/drawing/2014/main" id="{7987C027-455E-4C45-138D-8334F13BBEEA}"/>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7" name="Subtitle 2">
            <a:extLst>
              <a:ext uri="{FF2B5EF4-FFF2-40B4-BE49-F238E27FC236}">
                <a16:creationId xmlns:a16="http://schemas.microsoft.com/office/drawing/2014/main" id="{A4501D72-EE3C-0DA6-BA4B-C1D78BA85AE8}"/>
              </a:ext>
            </a:extLst>
          </p:cNvPr>
          <p:cNvSpPr>
            <a:spLocks noGrp="1"/>
          </p:cNvSpPr>
          <p:nvPr>
            <p:ph type="subTitle" idx="1"/>
          </p:nvPr>
        </p:nvSpPr>
        <p:spPr>
          <a:xfrm>
            <a:off x="288558" y="3114710"/>
            <a:ext cx="8642082" cy="837882"/>
          </a:xfrm>
          <a:prstGeom prst="rect">
            <a:avLst/>
          </a:prstGeo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3417592A-6067-984F-549E-3833CDB76A54}"/>
              </a:ext>
            </a:extLst>
          </p:cNvPr>
          <p:cNvSpPr>
            <a:spLocks noGrp="1"/>
          </p:cNvSpPr>
          <p:nvPr>
            <p:ph type="body" sz="quarter" idx="10" hasCustomPrompt="1"/>
          </p:nvPr>
        </p:nvSpPr>
        <p:spPr>
          <a:xfrm>
            <a:off x="288559" y="4192468"/>
            <a:ext cx="8642082"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DADB3285-032F-C5EA-E4E6-C62E075FF1F0}"/>
              </a:ext>
            </a:extLst>
          </p:cNvPr>
          <p:cNvSpPr>
            <a:spLocks noGrp="1"/>
          </p:cNvSpPr>
          <p:nvPr>
            <p:ph type="body" sz="quarter" idx="11" hasCustomPrompt="1"/>
          </p:nvPr>
        </p:nvSpPr>
        <p:spPr>
          <a:xfrm>
            <a:off x="288559" y="4560602"/>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1FCFC2-D727-8EBA-2D19-E4EEAE93A971}"/>
              </a:ext>
            </a:extLst>
          </p:cNvPr>
          <p:cNvSpPr>
            <a:spLocks noGrp="1"/>
          </p:cNvSpPr>
          <p:nvPr>
            <p:ph type="body" sz="quarter" idx="12" hasCustomPrompt="1"/>
          </p:nvPr>
        </p:nvSpPr>
        <p:spPr>
          <a:xfrm>
            <a:off x="288559" y="5110167"/>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7" name="Rectangle 6">
            <a:extLst>
              <a:ext uri="{FF2B5EF4-FFF2-40B4-BE49-F238E27FC236}">
                <a16:creationId xmlns:a16="http://schemas.microsoft.com/office/drawing/2014/main" id="{E8D816E9-299E-CAF9-291D-1B6F43E655F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3CB03E3-01C9-7EE7-C78A-64C11E86621B}"/>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25531648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4_cover_photo_circle_orange">
    <p:bg>
      <p:bgPr>
        <a:solidFill>
          <a:srgbClr val="3C180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Icon&#10;&#10;Description automatically generated">
            <a:extLst>
              <a:ext uri="{FF2B5EF4-FFF2-40B4-BE49-F238E27FC236}">
                <a16:creationId xmlns:a16="http://schemas.microsoft.com/office/drawing/2014/main" id="{ED112208-67CC-7B7A-7347-98C53A298C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73949" y="-16331"/>
            <a:ext cx="6318051" cy="685800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6E0AFB-8404-B27F-3CB1-A1D4C6C5F19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56614D32-1A9C-DFFE-7782-FD6AB74B31D3}"/>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EB4C19E3-141F-17E8-E421-5F997CEAE49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0451F9B9-5FC2-B4E8-5C6C-B463775F9C0C}"/>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1925A276-592D-D7EB-10E8-61B281EF1385}"/>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309189D2-8FB1-BD5B-A9E6-197DFA5BEAB5}"/>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188952564"/>
      </p:ext>
    </p:extLst>
  </p:cSld>
  <p:clrMapOvr>
    <a:overrideClrMapping bg1="lt1" tx1="dk1" bg2="lt2" tx2="dk2" accent1="accent1" accent2="accent2" accent3="accent3" accent4="accent4" accent5="accent5" accent6="accent6" hlink="hlink" folHlink="folHlink"/>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5_cover_photo_circle_violet">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603A215C-0E64-E145-AADF-41CE8AC1BA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6840" y="-32870"/>
            <a:ext cx="6305160" cy="683256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9" name="Title 1">
            <a:extLst>
              <a:ext uri="{FF2B5EF4-FFF2-40B4-BE49-F238E27FC236}">
                <a16:creationId xmlns:a16="http://schemas.microsoft.com/office/drawing/2014/main" id="{C3E4DBE2-15C7-C0FB-2BB2-0DE1A0467749}"/>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12" name="Subtitle 2">
            <a:extLst>
              <a:ext uri="{FF2B5EF4-FFF2-40B4-BE49-F238E27FC236}">
                <a16:creationId xmlns:a16="http://schemas.microsoft.com/office/drawing/2014/main" id="{329E7AD9-256B-D443-B646-51A6C61F00D6}"/>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a:extLst>
              <a:ext uri="{FF2B5EF4-FFF2-40B4-BE49-F238E27FC236}">
                <a16:creationId xmlns:a16="http://schemas.microsoft.com/office/drawing/2014/main" id="{F2C61E06-3203-3BD2-3A3C-9A3E63F397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9DCE52CB-D215-B6BA-D700-5E2509A3B5D4}"/>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8AA91280-AE3D-E8A3-78B8-79DD96CAF3A2}"/>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A6BAA93A-A8C0-E89C-7C2A-319F32FF0A2C}"/>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390760842"/>
      </p:ext>
    </p:extLst>
  </p:cSld>
  <p:clrMapOvr>
    <a:overrideClrMapping bg1="lt1" tx1="dk1" bg2="lt2" tx2="dk2" accent1="accent1" accent2="accent2" accent3="accent3" accent4="accent4" accent5="accent5" accent6="accent6" hlink="hlink" folHlink="folHlink"/>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6_cover_illustration">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Background pattern&#10;&#10;Description automatically generated">
            <a:extLst>
              <a:ext uri="{FF2B5EF4-FFF2-40B4-BE49-F238E27FC236}">
                <a16:creationId xmlns:a16="http://schemas.microsoft.com/office/drawing/2014/main" id="{DB788935-E7B2-2CAC-0048-B92417139B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6" name="Title 1">
            <a:extLst>
              <a:ext uri="{FF2B5EF4-FFF2-40B4-BE49-F238E27FC236}">
                <a16:creationId xmlns:a16="http://schemas.microsoft.com/office/drawing/2014/main" id="{7987C027-455E-4C45-138D-8334F13BBEEA}"/>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7" name="Subtitle 2">
            <a:extLst>
              <a:ext uri="{FF2B5EF4-FFF2-40B4-BE49-F238E27FC236}">
                <a16:creationId xmlns:a16="http://schemas.microsoft.com/office/drawing/2014/main" id="{A4501D72-EE3C-0DA6-BA4B-C1D78BA85AE8}"/>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8" name="Picture 17">
            <a:extLst>
              <a:ext uri="{FF2B5EF4-FFF2-40B4-BE49-F238E27FC236}">
                <a16:creationId xmlns:a16="http://schemas.microsoft.com/office/drawing/2014/main" id="{91255DA8-5A10-9683-AFED-A7964FA406C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3417592A-6067-984F-549E-3833CDB76A54}"/>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DADB3285-032F-C5EA-E4E6-C62E075FF1F0}"/>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1FCFC2-D727-8EBA-2D19-E4EEAE93A971}"/>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7" name="Rectangle 6">
            <a:extLst>
              <a:ext uri="{FF2B5EF4-FFF2-40B4-BE49-F238E27FC236}">
                <a16:creationId xmlns:a16="http://schemas.microsoft.com/office/drawing/2014/main" id="{B85ABBA1-5866-9832-5431-A802B974447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89B9A1F-CA45-A659-C904-387FCD994FAF}"/>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9716431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17_cover_illustration_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535428"/>
            <a:ext cx="8642082" cy="2387600"/>
          </a:xfrm>
          <a:prstGeom prst="rect">
            <a:avLst/>
          </a:prstGeom>
        </p:spPr>
        <p:txBody>
          <a:bodyPr anchor="t" anchorCtr="0">
            <a:noAutofit/>
          </a:bodyPr>
          <a:lstStyle>
            <a:lvl1pPr algn="l">
              <a:defRPr sz="5400">
                <a:solidFill>
                  <a:schemeClr val="tx1"/>
                </a:solidFill>
              </a:defRPr>
            </a:lvl1pPr>
          </a:lstStyle>
          <a:p>
            <a:r>
              <a:rPr lang="en-US" dirty="0"/>
              <a:t>Insert your presentation title here maximum of three lines</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433888249"/>
      </p:ext>
    </p:extLst>
  </p:cSld>
  <p:clrMapOvr>
    <a:overrideClrMapping bg1="lt1" tx1="dk1" bg2="lt2" tx2="dk2" accent1="accent1" accent2="accent2" accent3="accent3" accent4="accent4" accent5="accent5" accent6="accent6" hlink="hlink" folHlink="folHlink"/>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8_cover_photo_blu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57AC29-76A4-61A4-DEF0-9D880E7CC10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BC265AF3-8D1F-7540-5CFF-675EEA870502}"/>
              </a:ext>
            </a:extLst>
          </p:cNvPr>
          <p:cNvSpPr>
            <a:spLocks noGrp="1"/>
          </p:cNvSpPr>
          <p:nvPr>
            <p:ph type="pic" sz="quarter" idx="13" hasCustomPrompt="1"/>
          </p:nvPr>
        </p:nvSpPr>
        <p:spPr>
          <a:xfrm>
            <a:off x="4002373" y="0"/>
            <a:ext cx="8189625" cy="6858000"/>
          </a:xfrm>
          <a:solidFill>
            <a:schemeClr val="tx1"/>
          </a:solidFill>
        </p:spPr>
        <p:txBody>
          <a:bodyPr anchor="ctr" anchorCtr="0"/>
          <a:lstStyle>
            <a:lvl1pPr marL="0" indent="0" algn="ctr">
              <a:buNone/>
              <a:defRPr>
                <a:solidFill>
                  <a:schemeClr val="bg1"/>
                </a:solidFill>
              </a:defRPr>
            </a:lvl1pPr>
          </a:lstStyle>
          <a:p>
            <a:r>
              <a:rPr lang="en-US" dirty="0"/>
              <a:t>Click picture icon to add picture</a:t>
            </a:r>
          </a:p>
        </p:txBody>
      </p:sp>
      <p:sp>
        <p:nvSpPr>
          <p:cNvPr id="18" name="Text Placeholder 16">
            <a:extLst>
              <a:ext uri="{FF2B5EF4-FFF2-40B4-BE49-F238E27FC236}">
                <a16:creationId xmlns:a16="http://schemas.microsoft.com/office/drawing/2014/main" id="{E93FDD1C-7A1E-AEDA-AE44-DA18731572EB}"/>
              </a:ext>
            </a:extLst>
          </p:cNvPr>
          <p:cNvSpPr>
            <a:spLocks noGrp="1"/>
          </p:cNvSpPr>
          <p:nvPr>
            <p:ph type="body" sz="quarter" idx="14" hasCustomPrompt="1"/>
          </p:nvPr>
        </p:nvSpPr>
        <p:spPr>
          <a:xfrm>
            <a:off x="-530161" y="19178"/>
            <a:ext cx="5547380" cy="5547380"/>
          </a:xfrm>
          <a:prstGeom prst="ellipse">
            <a:avLst/>
          </a:prstGeom>
          <a:solidFill>
            <a:schemeClr val="bg2"/>
          </a:solidFill>
        </p:spPr>
        <p:txBody>
          <a:bodyPr tIns="0" bIns="0" anchor="ctr" anchorCtr="0"/>
          <a:lstStyle>
            <a:lvl1pPr marL="0" indent="0" algn="l">
              <a:buFont typeface="Arial" panose="020B0604020202020204" pitchFamily="34" charset="0"/>
              <a:buNone/>
              <a:defRPr sz="3600" b="1">
                <a:solidFill>
                  <a:schemeClr val="bg1"/>
                </a:solidFill>
                <a:latin typeface="+mj-lt"/>
              </a:defRPr>
            </a:lvl1pPr>
            <a:lvl2pPr marL="457200" indent="0" algn="ctr">
              <a:buFont typeface="Arial" panose="020B0604020202020204" pitchFamily="34" charset="0"/>
              <a:buNone/>
              <a:defRPr sz="3600">
                <a:solidFill>
                  <a:schemeClr val="bg1"/>
                </a:solidFill>
                <a:latin typeface="+mj-lt"/>
              </a:defRPr>
            </a:lvl2pPr>
            <a:lvl3pPr marL="914400" indent="0" algn="ctr">
              <a:buFont typeface="Arial" panose="020B0604020202020204" pitchFamily="34" charset="0"/>
              <a:buNone/>
              <a:defRPr sz="3600">
                <a:solidFill>
                  <a:schemeClr val="bg1"/>
                </a:solidFill>
                <a:latin typeface="+mj-lt"/>
              </a:defRPr>
            </a:lvl3pPr>
            <a:lvl4pPr marL="1371600" indent="0" algn="ctr">
              <a:buFont typeface="Arial" panose="020B0604020202020204" pitchFamily="34" charset="0"/>
              <a:buNone/>
              <a:defRPr sz="3600">
                <a:solidFill>
                  <a:schemeClr val="bg1"/>
                </a:solidFill>
                <a:latin typeface="+mj-lt"/>
              </a:defRPr>
            </a:lvl4pPr>
            <a:lvl5pPr marL="1828800" indent="0" algn="ctr">
              <a:buFont typeface="Arial" panose="020B0604020202020204" pitchFamily="34" charset="0"/>
              <a:buNone/>
              <a:defRPr sz="3600">
                <a:solidFill>
                  <a:schemeClr val="bg1"/>
                </a:solidFill>
                <a:latin typeface="+mj-lt"/>
              </a:defRPr>
            </a:lvl5pPr>
          </a:lstStyle>
          <a:p>
            <a:pPr lvl="0"/>
            <a:r>
              <a:rPr lang="en-US" dirty="0"/>
              <a:t>Insert your presentation title here maximum of four lines</a:t>
            </a:r>
          </a:p>
        </p:txBody>
      </p:sp>
      <p:sp>
        <p:nvSpPr>
          <p:cNvPr id="21" name="TextBox 20">
            <a:extLst>
              <a:ext uri="{FF2B5EF4-FFF2-40B4-BE49-F238E27FC236}">
                <a16:creationId xmlns:a16="http://schemas.microsoft.com/office/drawing/2014/main" id="{130AA074-B57C-C578-1B29-6483DCE01A18}"/>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22" name="Picture 21">
            <a:extLst>
              <a:ext uri="{FF2B5EF4-FFF2-40B4-BE49-F238E27FC236}">
                <a16:creationId xmlns:a16="http://schemas.microsoft.com/office/drawing/2014/main" id="{B7249F3E-7261-69A9-09FC-57FE24EA02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Tree>
    <p:extLst>
      <p:ext uri="{BB962C8B-B14F-4D97-AF65-F5344CB8AC3E}">
        <p14:creationId xmlns:p14="http://schemas.microsoft.com/office/powerpoint/2010/main" val="2084751297"/>
      </p:ext>
    </p:extLst>
  </p:cSld>
  <p:clrMapOvr>
    <a:overrideClrMapping bg1="lt1" tx1="dk1" bg2="lt2" tx2="dk2" accent1="accent1" accent2="accent2" accent3="accent3" accent4="accent4" accent5="accent5" accent6="accent6" hlink="hlink" folHlink="folHlink"/>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divider_blue">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193C76AA-4DF2-00B8-801D-4B1D52D471DD}"/>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3" name="Picture 2">
            <a:extLst>
              <a:ext uri="{FF2B5EF4-FFF2-40B4-BE49-F238E27FC236}">
                <a16:creationId xmlns:a16="http://schemas.microsoft.com/office/drawing/2014/main" id="{EDAC6100-167E-49ED-3E77-408C1EB57E2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4189145175"/>
      </p:ext>
    </p:extLst>
  </p:cSld>
  <p:clrMapOvr>
    <a:overrideClrMapping bg1="lt1" tx1="dk1" bg2="lt2" tx2="dk2" accent1="accent1" accent2="accent2" accent3="accent3" accent4="accent4" accent5="accent5" accent6="accent6" hlink="hlink" folHlink="folHlink"/>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ver - black grid" preserve="1">
  <p:cSld name="Cover - black grid">
    <p:bg>
      <p:bgPr>
        <a:solidFill>
          <a:srgbClr val="000000"/>
        </a:solidFill>
        <a:effectLst/>
      </p:bgPr>
    </p:bg>
    <p:spTree>
      <p:nvGrpSpPr>
        <p:cNvPr id="1" name="Shape 53"/>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56" name="Google Shape;56;p6"/>
          <p:cNvSpPr txBox="1">
            <a:spLocks noGrp="1"/>
          </p:cNvSpPr>
          <p:nvPr>
            <p:ph type="ctrTitle"/>
          </p:nvPr>
        </p:nvSpPr>
        <p:spPr>
          <a:xfrm>
            <a:off x="472867" y="506700"/>
            <a:ext cx="8357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8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57" name="Google Shape;57;p6"/>
          <p:cNvSpPr txBox="1">
            <a:spLocks noGrp="1"/>
          </p:cNvSpPr>
          <p:nvPr>
            <p:ph type="subTitle" idx="1"/>
          </p:nvPr>
        </p:nvSpPr>
        <p:spPr>
          <a:xfrm>
            <a:off x="472867" y="1871067"/>
            <a:ext cx="8357600" cy="658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58" name="Google Shape;58;p6"/>
          <p:cNvSpPr txBox="1">
            <a:spLocks noGrp="1"/>
          </p:cNvSpPr>
          <p:nvPr>
            <p:ph type="subTitle" idx="2"/>
          </p:nvPr>
        </p:nvSpPr>
        <p:spPr>
          <a:xfrm>
            <a:off x="472867" y="2927867"/>
            <a:ext cx="55896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FFFFFF"/>
              </a:buClr>
              <a:buSzPts val="1200"/>
              <a:buNone/>
              <a:defRPr sz="16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59" name="Google Shape;59;p6"/>
          <p:cNvSpPr txBox="1">
            <a:spLocks noGrp="1"/>
          </p:cNvSpPr>
          <p:nvPr>
            <p:ph type="subTitle" idx="3"/>
          </p:nvPr>
        </p:nvSpPr>
        <p:spPr>
          <a:xfrm>
            <a:off x="472867" y="3134667"/>
            <a:ext cx="55896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200"/>
              <a:buNone/>
              <a:defRPr sz="16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8"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sp>
        <p:nvSpPr>
          <p:cNvPr id="10" name="Slide Number Placeholder 5">
            <a:extLst>
              <a:ext uri="{FF2B5EF4-FFF2-40B4-BE49-F238E27FC236}">
                <a16:creationId xmlns:a16="http://schemas.microsoft.com/office/drawing/2014/main" id="{D0DB4F35-9ADE-ED35-28B3-71F80807EF03}"/>
              </a:ext>
            </a:extLst>
          </p:cNvPr>
          <p:cNvSpPr txBox="1">
            <a:spLocks/>
          </p:cNvSpPr>
          <p:nvPr/>
        </p:nvSpPr>
        <p:spPr>
          <a:xfrm>
            <a:off x="10985325" y="6435204"/>
            <a:ext cx="901875" cy="365125"/>
          </a:xfrm>
          <a:prstGeom prst="rect">
            <a:avLst/>
          </a:prstGeom>
        </p:spPr>
        <p:txBody>
          <a:bodyPr vert="horz" lIns="0" tIns="45720" rIns="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EF4E2-7A7A-0548-85F1-5479B7C9E1B2}" type="slidenum">
              <a:rPr lang="en-US" sz="1000" smtClean="0">
                <a:latin typeface="+mn-lt"/>
              </a:rPr>
              <a:pPr/>
              <a:t>‹#›</a:t>
            </a:fld>
            <a:endParaRPr lang="en-US" sz="1000" dirty="0">
              <a:latin typeface="+mn-lt"/>
            </a:endParaRPr>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30" y="6028803"/>
            <a:ext cx="644652" cy="274320"/>
          </a:xfrm>
          <a:prstGeom prst="rect">
            <a:avLst/>
          </a:prstGeom>
        </p:spPr>
      </p:pic>
    </p:spTree>
    <p:extLst>
      <p:ext uri="{BB962C8B-B14F-4D97-AF65-F5344CB8AC3E}">
        <p14:creationId xmlns:p14="http://schemas.microsoft.com/office/powerpoint/2010/main" val="1838209296"/>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Divider - black/text left" preserve="1">
  <p:cSld name="Divider - black/text left">
    <p:bg>
      <p:bgPr>
        <a:solidFill>
          <a:srgbClr val="000000"/>
        </a:solidFill>
        <a:effectLst/>
      </p:bgPr>
    </p:bg>
    <p:spTree>
      <p:nvGrpSpPr>
        <p:cNvPr id="1" name="Shape 259"/>
        <p:cNvGrpSpPr/>
        <p:nvPr/>
      </p:nvGrpSpPr>
      <p:grpSpPr>
        <a:xfrm>
          <a:off x="0" y="0"/>
          <a:ext cx="0" cy="0"/>
          <a:chOff x="0" y="0"/>
          <a:chExt cx="0" cy="0"/>
        </a:xfrm>
      </p:grpSpPr>
      <p:sp>
        <p:nvSpPr>
          <p:cNvPr id="6" name="Rectangle 5">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13" name="Picture 12"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264" name="Google Shape;264;p27"/>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bg1"/>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265" name="Google Shape;265;p27"/>
          <p:cNvSpPr txBox="1">
            <a:spLocks noGrp="1"/>
          </p:cNvSpPr>
          <p:nvPr>
            <p:ph type="ctrTitle"/>
          </p:nvPr>
        </p:nvSpPr>
        <p:spPr>
          <a:xfrm>
            <a:off x="472867" y="1322067"/>
            <a:ext cx="5388400" cy="2104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3000"/>
              <a:buFont typeface="Montserrat"/>
              <a:buNone/>
              <a:tabLst>
                <a:tab pos="3282869" algn="l"/>
              </a:tabLst>
              <a:defRPr sz="4000" b="1">
                <a:solidFill>
                  <a:schemeClr val="bg1"/>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r>
              <a:rPr lang="en-US"/>
              <a:t>Click to edit Master title style</a:t>
            </a:r>
            <a:endParaRPr dirty="0"/>
          </a:p>
        </p:txBody>
      </p:sp>
      <p:sp>
        <p:nvSpPr>
          <p:cNvPr id="12" name="Slide Number Placeholder 1">
            <a:extLst>
              <a:ext uri="{FF2B5EF4-FFF2-40B4-BE49-F238E27FC236}">
                <a16:creationId xmlns:a16="http://schemas.microsoft.com/office/drawing/2014/main" id="{7AFEAEB1-594F-424B-BC1C-CF9B9DCB78BB}"/>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7" name="TextBox 6">
            <a:extLst>
              <a:ext uri="{FF2B5EF4-FFF2-40B4-BE49-F238E27FC236}">
                <a16:creationId xmlns:a16="http://schemas.microsoft.com/office/drawing/2014/main" id="{683E1066-32C0-4BBA-9C52-F0655F5849BD}"/>
              </a:ext>
            </a:extLst>
          </p:cNvPr>
          <p:cNvSpPr txBox="1"/>
          <p:nvPr/>
        </p:nvSpPr>
        <p:spPr>
          <a:xfrm>
            <a:off x="11192256" y="6412992"/>
            <a:ext cx="524256" cy="365760"/>
          </a:xfrm>
          <a:prstGeom prst="rect">
            <a:avLst/>
          </a:prstGeom>
          <a:noFill/>
        </p:spPr>
        <p:txBody>
          <a:bodyPr wrap="none" lIns="0" rIns="0" rtlCol="0" anchor="ctr" anchorCtr="0">
            <a:noAutofit/>
          </a:bodyPr>
          <a:lstStyle/>
          <a:p>
            <a:pPr algn="r"/>
            <a:fld id="{37C1F608-86A9-439D-B359-AB29DD5A1486}" type="slidenum">
              <a:rPr lang="en-US" sz="1333" smtClean="0">
                <a:solidFill>
                  <a:schemeClr val="bg1"/>
                </a:solidFill>
                <a:latin typeface="Montserrat" panose="00000500000000000000" pitchFamily="2" charset="0"/>
              </a:rPr>
              <a:pPr algn="r"/>
              <a:t>‹#›</a:t>
            </a:fld>
            <a:endParaRPr lang="en-US" sz="1333" dirty="0">
              <a:solidFill>
                <a:schemeClr val="bg1"/>
              </a:solidFill>
              <a:latin typeface="Montserrat" panose="00000500000000000000" pitchFamily="2" charset="0"/>
            </a:endParaRPr>
          </a:p>
        </p:txBody>
      </p:sp>
      <p:cxnSp>
        <p:nvCxnSpPr>
          <p:cNvPr id="10" name="Straight Connector 9">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536189785"/>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 you - Black" preserve="1">
  <p:cSld name="Thank you - Black">
    <p:bg>
      <p:bgPr>
        <a:solidFill>
          <a:schemeClr val="bg1"/>
        </a:solidFill>
        <a:effectLst/>
      </p:bgPr>
    </p:bg>
    <p:spTree>
      <p:nvGrpSpPr>
        <p:cNvPr id="1" name="Shape 320"/>
        <p:cNvGrpSpPr/>
        <p:nvPr/>
      </p:nvGrpSpPr>
      <p:grpSpPr>
        <a:xfrm>
          <a:off x="0" y="0"/>
          <a:ext cx="0" cy="0"/>
          <a:chOff x="0" y="0"/>
          <a:chExt cx="0" cy="0"/>
        </a:xfrm>
      </p:grpSpPr>
      <p:sp>
        <p:nvSpPr>
          <p:cNvPr id="325" name="Google Shape;325;p36"/>
          <p:cNvSpPr txBox="1">
            <a:spLocks noGrp="1"/>
          </p:cNvSpPr>
          <p:nvPr>
            <p:ph type="subTitle" idx="1"/>
          </p:nvPr>
        </p:nvSpPr>
        <p:spPr>
          <a:xfrm>
            <a:off x="472867" y="4407300"/>
            <a:ext cx="53508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CBCBCB"/>
              </a:buClr>
              <a:buSzPts val="1200"/>
              <a:buNone/>
              <a:defRPr sz="1600" b="1">
                <a:solidFill>
                  <a:srgbClr val="333333"/>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2400" b="1">
                <a:solidFill>
                  <a:srgbClr val="CBCBCB"/>
                </a:solidFill>
              </a:defRPr>
            </a:lvl2pPr>
            <a:lvl3pPr lvl="2" rtl="0">
              <a:lnSpc>
                <a:spcPct val="100000"/>
              </a:lnSpc>
              <a:spcBef>
                <a:spcPts val="0"/>
              </a:spcBef>
              <a:spcAft>
                <a:spcPts val="0"/>
              </a:spcAft>
              <a:buClr>
                <a:srgbClr val="CBCBCB"/>
              </a:buClr>
              <a:buSzPts val="1800"/>
              <a:buNone/>
              <a:defRPr sz="2400" b="1">
                <a:solidFill>
                  <a:srgbClr val="CBCBCB"/>
                </a:solidFill>
              </a:defRPr>
            </a:lvl3pPr>
            <a:lvl4pPr lvl="3" rtl="0">
              <a:lnSpc>
                <a:spcPct val="100000"/>
              </a:lnSpc>
              <a:spcBef>
                <a:spcPts val="0"/>
              </a:spcBef>
              <a:spcAft>
                <a:spcPts val="0"/>
              </a:spcAft>
              <a:buClr>
                <a:srgbClr val="CBCBCB"/>
              </a:buClr>
              <a:buSzPts val="1800"/>
              <a:buNone/>
              <a:defRPr sz="2400" b="1">
                <a:solidFill>
                  <a:srgbClr val="CBCBCB"/>
                </a:solidFill>
              </a:defRPr>
            </a:lvl4pPr>
            <a:lvl5pPr lvl="4" rtl="0">
              <a:lnSpc>
                <a:spcPct val="100000"/>
              </a:lnSpc>
              <a:spcBef>
                <a:spcPts val="0"/>
              </a:spcBef>
              <a:spcAft>
                <a:spcPts val="0"/>
              </a:spcAft>
              <a:buClr>
                <a:srgbClr val="CBCBCB"/>
              </a:buClr>
              <a:buSzPts val="1800"/>
              <a:buNone/>
              <a:defRPr sz="2400" b="1">
                <a:solidFill>
                  <a:srgbClr val="CBCBCB"/>
                </a:solidFill>
              </a:defRPr>
            </a:lvl5pPr>
            <a:lvl6pPr lvl="5" rtl="0">
              <a:lnSpc>
                <a:spcPct val="100000"/>
              </a:lnSpc>
              <a:spcBef>
                <a:spcPts val="0"/>
              </a:spcBef>
              <a:spcAft>
                <a:spcPts val="0"/>
              </a:spcAft>
              <a:buClr>
                <a:srgbClr val="CBCBCB"/>
              </a:buClr>
              <a:buSzPts val="1800"/>
              <a:buNone/>
              <a:defRPr sz="2400" b="1">
                <a:solidFill>
                  <a:srgbClr val="CBCBCB"/>
                </a:solidFill>
              </a:defRPr>
            </a:lvl6pPr>
            <a:lvl7pPr lvl="6" rtl="0">
              <a:lnSpc>
                <a:spcPct val="100000"/>
              </a:lnSpc>
              <a:spcBef>
                <a:spcPts val="0"/>
              </a:spcBef>
              <a:spcAft>
                <a:spcPts val="0"/>
              </a:spcAft>
              <a:buClr>
                <a:srgbClr val="CBCBCB"/>
              </a:buClr>
              <a:buSzPts val="1800"/>
              <a:buNone/>
              <a:defRPr sz="2400" b="1">
                <a:solidFill>
                  <a:srgbClr val="CBCBCB"/>
                </a:solidFill>
              </a:defRPr>
            </a:lvl7pPr>
            <a:lvl8pPr lvl="7" rtl="0">
              <a:lnSpc>
                <a:spcPct val="100000"/>
              </a:lnSpc>
              <a:spcBef>
                <a:spcPts val="0"/>
              </a:spcBef>
              <a:spcAft>
                <a:spcPts val="0"/>
              </a:spcAft>
              <a:buClr>
                <a:srgbClr val="CBCBCB"/>
              </a:buClr>
              <a:buSzPts val="1800"/>
              <a:buNone/>
              <a:defRPr sz="2400" b="1">
                <a:solidFill>
                  <a:srgbClr val="CBCBCB"/>
                </a:solidFill>
              </a:defRPr>
            </a:lvl8pPr>
            <a:lvl9pPr lvl="8" rtl="0">
              <a:lnSpc>
                <a:spcPct val="100000"/>
              </a:lnSpc>
              <a:spcBef>
                <a:spcPts val="0"/>
              </a:spcBef>
              <a:spcAft>
                <a:spcPts val="0"/>
              </a:spcAft>
              <a:buClr>
                <a:srgbClr val="CBCBCB"/>
              </a:buClr>
              <a:buSzPts val="1800"/>
              <a:buNone/>
              <a:defRPr sz="2400" b="1">
                <a:solidFill>
                  <a:srgbClr val="CBCBCB"/>
                </a:solidFill>
              </a:defRPr>
            </a:lvl9pPr>
          </a:lstStyle>
          <a:p>
            <a:r>
              <a:rPr lang="en-US"/>
              <a:t>Click to edit Master subtitle style</a:t>
            </a:r>
            <a:endParaRPr dirty="0"/>
          </a:p>
        </p:txBody>
      </p:sp>
      <p:sp>
        <p:nvSpPr>
          <p:cNvPr id="326" name="Google Shape;326;p36"/>
          <p:cNvSpPr txBox="1">
            <a:spLocks noGrp="1"/>
          </p:cNvSpPr>
          <p:nvPr>
            <p:ph type="subTitle" idx="2"/>
          </p:nvPr>
        </p:nvSpPr>
        <p:spPr>
          <a:xfrm>
            <a:off x="472867" y="4614100"/>
            <a:ext cx="53508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CBCBCB"/>
              </a:buClr>
              <a:buSzPts val="1200"/>
              <a:buNone/>
              <a:defRPr sz="1600">
                <a:solidFill>
                  <a:srgbClr val="333333"/>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2400" b="1">
                <a:solidFill>
                  <a:srgbClr val="CBCBCB"/>
                </a:solidFill>
              </a:defRPr>
            </a:lvl2pPr>
            <a:lvl3pPr lvl="2" rtl="0">
              <a:lnSpc>
                <a:spcPct val="100000"/>
              </a:lnSpc>
              <a:spcBef>
                <a:spcPts val="0"/>
              </a:spcBef>
              <a:spcAft>
                <a:spcPts val="0"/>
              </a:spcAft>
              <a:buClr>
                <a:srgbClr val="CBCBCB"/>
              </a:buClr>
              <a:buSzPts val="1800"/>
              <a:buNone/>
              <a:defRPr sz="2400" b="1">
                <a:solidFill>
                  <a:srgbClr val="CBCBCB"/>
                </a:solidFill>
              </a:defRPr>
            </a:lvl3pPr>
            <a:lvl4pPr lvl="3" rtl="0">
              <a:lnSpc>
                <a:spcPct val="100000"/>
              </a:lnSpc>
              <a:spcBef>
                <a:spcPts val="0"/>
              </a:spcBef>
              <a:spcAft>
                <a:spcPts val="0"/>
              </a:spcAft>
              <a:buClr>
                <a:srgbClr val="CBCBCB"/>
              </a:buClr>
              <a:buSzPts val="1800"/>
              <a:buNone/>
              <a:defRPr sz="2400" b="1">
                <a:solidFill>
                  <a:srgbClr val="CBCBCB"/>
                </a:solidFill>
              </a:defRPr>
            </a:lvl4pPr>
            <a:lvl5pPr lvl="4" rtl="0">
              <a:lnSpc>
                <a:spcPct val="100000"/>
              </a:lnSpc>
              <a:spcBef>
                <a:spcPts val="0"/>
              </a:spcBef>
              <a:spcAft>
                <a:spcPts val="0"/>
              </a:spcAft>
              <a:buClr>
                <a:srgbClr val="CBCBCB"/>
              </a:buClr>
              <a:buSzPts val="1800"/>
              <a:buNone/>
              <a:defRPr sz="2400" b="1">
                <a:solidFill>
                  <a:srgbClr val="CBCBCB"/>
                </a:solidFill>
              </a:defRPr>
            </a:lvl5pPr>
            <a:lvl6pPr lvl="5" rtl="0">
              <a:lnSpc>
                <a:spcPct val="100000"/>
              </a:lnSpc>
              <a:spcBef>
                <a:spcPts val="0"/>
              </a:spcBef>
              <a:spcAft>
                <a:spcPts val="0"/>
              </a:spcAft>
              <a:buClr>
                <a:srgbClr val="CBCBCB"/>
              </a:buClr>
              <a:buSzPts val="1800"/>
              <a:buNone/>
              <a:defRPr sz="2400" b="1">
                <a:solidFill>
                  <a:srgbClr val="CBCBCB"/>
                </a:solidFill>
              </a:defRPr>
            </a:lvl6pPr>
            <a:lvl7pPr lvl="6" rtl="0">
              <a:lnSpc>
                <a:spcPct val="100000"/>
              </a:lnSpc>
              <a:spcBef>
                <a:spcPts val="0"/>
              </a:spcBef>
              <a:spcAft>
                <a:spcPts val="0"/>
              </a:spcAft>
              <a:buClr>
                <a:srgbClr val="CBCBCB"/>
              </a:buClr>
              <a:buSzPts val="1800"/>
              <a:buNone/>
              <a:defRPr sz="2400" b="1">
                <a:solidFill>
                  <a:srgbClr val="CBCBCB"/>
                </a:solidFill>
              </a:defRPr>
            </a:lvl7pPr>
            <a:lvl8pPr lvl="7" rtl="0">
              <a:lnSpc>
                <a:spcPct val="100000"/>
              </a:lnSpc>
              <a:spcBef>
                <a:spcPts val="0"/>
              </a:spcBef>
              <a:spcAft>
                <a:spcPts val="0"/>
              </a:spcAft>
              <a:buClr>
                <a:srgbClr val="CBCBCB"/>
              </a:buClr>
              <a:buSzPts val="1800"/>
              <a:buNone/>
              <a:defRPr sz="2400" b="1">
                <a:solidFill>
                  <a:srgbClr val="CBCBCB"/>
                </a:solidFill>
              </a:defRPr>
            </a:lvl8pPr>
            <a:lvl9pPr lvl="8" rtl="0">
              <a:lnSpc>
                <a:spcPct val="100000"/>
              </a:lnSpc>
              <a:spcBef>
                <a:spcPts val="0"/>
              </a:spcBef>
              <a:spcAft>
                <a:spcPts val="0"/>
              </a:spcAft>
              <a:buClr>
                <a:srgbClr val="CBCBCB"/>
              </a:buClr>
              <a:buSzPts val="1800"/>
              <a:buNone/>
              <a:defRPr sz="2400" b="1">
                <a:solidFill>
                  <a:srgbClr val="CBCBCB"/>
                </a:solidFill>
              </a:defRPr>
            </a:lvl9pPr>
          </a:lstStyle>
          <a:p>
            <a:r>
              <a:rPr lang="en-US"/>
              <a:t>Click to edit Master subtitle style</a:t>
            </a:r>
            <a:endParaRPr/>
          </a:p>
        </p:txBody>
      </p:sp>
      <p:sp>
        <p:nvSpPr>
          <p:cNvPr id="13" name="Slide Number Placeholder 1">
            <a:extLst>
              <a:ext uri="{FF2B5EF4-FFF2-40B4-BE49-F238E27FC236}">
                <a16:creationId xmlns:a16="http://schemas.microsoft.com/office/drawing/2014/main" id="{DD26CC81-CE4B-488E-A4B3-C2B58A5960DE}"/>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rgbClr val="333333"/>
                </a:solidFill>
                <a:latin typeface="Montserrat" panose="00000500000000000000" pitchFamily="2" charset="0"/>
              </a:rPr>
              <a:pPr/>
              <a:t>‹#›</a:t>
            </a:fld>
            <a:endParaRPr lang="en-PH" sz="1333" dirty="0">
              <a:solidFill>
                <a:srgbClr val="333333"/>
              </a:solidFill>
              <a:latin typeface="Montserrat" panose="00000500000000000000" pitchFamily="2" charset="0"/>
            </a:endParaRPr>
          </a:p>
        </p:txBody>
      </p:sp>
    </p:spTree>
    <p:extLst>
      <p:ext uri="{BB962C8B-B14F-4D97-AF65-F5344CB8AC3E}">
        <p14:creationId xmlns:p14="http://schemas.microsoft.com/office/powerpoint/2010/main" val="481622508"/>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01_Title N-tab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8" name="Subtitle 2"/>
          <p:cNvSpPr>
            <a:spLocks noGrp="1"/>
          </p:cNvSpPr>
          <p:nvPr>
            <p:ph type="subTitle" idx="1" hasCustomPrompt="1"/>
          </p:nvPr>
        </p:nvSpPr>
        <p:spPr>
          <a:xfrm>
            <a:off x="383906" y="4026428"/>
            <a:ext cx="9225724" cy="665163"/>
          </a:xfrm>
          <a:prstGeom prst="rect">
            <a:avLst/>
          </a:prstGeom>
        </p:spPr>
        <p:txBody>
          <a:bodyPr wrap="square" tIns="0" bIns="0"/>
          <a:lstStyle>
            <a:lvl1pPr marL="0" indent="0" algn="l">
              <a:lnSpc>
                <a:spcPct val="100000"/>
              </a:lnSpc>
              <a:buNone/>
              <a:defRPr sz="2667" cap="none" baseline="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2"/>
          <p:cNvSpPr>
            <a:spLocks noGrp="1"/>
          </p:cNvSpPr>
          <p:nvPr>
            <p:ph type="body" idx="17"/>
          </p:nvPr>
        </p:nvSpPr>
        <p:spPr>
          <a:xfrm>
            <a:off x="329903" y="5474805"/>
            <a:ext cx="3854751" cy="697395"/>
          </a:xfrm>
          <a:prstGeom prst="rect">
            <a:avLst/>
          </a:prstGeom>
        </p:spPr>
        <p:txBody>
          <a:bodyPr wrap="square" anchor="b" anchorCtr="0"/>
          <a:lstStyle>
            <a:lvl1pPr marL="0" indent="0" algn="l">
              <a:lnSpc>
                <a:spcPct val="100000"/>
              </a:lnSpc>
              <a:spcBef>
                <a:spcPts val="0"/>
              </a:spcBef>
              <a:buNone/>
              <a:defRPr sz="1600" b="0">
                <a:solidFill>
                  <a:srgbClr val="FFFFFF"/>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1" name="Title 1"/>
          <p:cNvSpPr>
            <a:spLocks noGrp="1"/>
          </p:cNvSpPr>
          <p:nvPr>
            <p:ph type="ctrTitle" hasCustomPrompt="1"/>
          </p:nvPr>
        </p:nvSpPr>
        <p:spPr>
          <a:xfrm>
            <a:off x="323772" y="2717800"/>
            <a:ext cx="9226629" cy="1310219"/>
          </a:xfrm>
          <a:prstGeom prst="rect">
            <a:avLst/>
          </a:prstGeom>
        </p:spPr>
        <p:txBody>
          <a:bodyPr wrap="square" tIns="0" bIns="0">
            <a:noAutofit/>
          </a:bodyPr>
          <a:lstStyle>
            <a:lvl1pPr algn="l">
              <a:lnSpc>
                <a:spcPct val="90000"/>
              </a:lnSpc>
              <a:tabLst>
                <a:tab pos="677316" algn="l"/>
              </a:tabLst>
              <a:defRPr sz="5600" b="1" cap="all" baseline="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80150300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black grid" preserve="1">
  <p:cSld name="Cover - black grid">
    <p:bg>
      <p:bgPr>
        <a:solidFill>
          <a:srgbClr val="000000"/>
        </a:solidFill>
        <a:effectLst/>
      </p:bgPr>
    </p:bg>
    <p:spTree>
      <p:nvGrpSpPr>
        <p:cNvPr id="1" name="Shape 53"/>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56" name="Google Shape;56;p6"/>
          <p:cNvSpPr txBox="1">
            <a:spLocks noGrp="1"/>
          </p:cNvSpPr>
          <p:nvPr>
            <p:ph type="ctrTitle"/>
          </p:nvPr>
        </p:nvSpPr>
        <p:spPr>
          <a:xfrm>
            <a:off x="472867" y="506700"/>
            <a:ext cx="8357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8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57" name="Google Shape;57;p6"/>
          <p:cNvSpPr txBox="1">
            <a:spLocks noGrp="1"/>
          </p:cNvSpPr>
          <p:nvPr>
            <p:ph type="subTitle" idx="1"/>
          </p:nvPr>
        </p:nvSpPr>
        <p:spPr>
          <a:xfrm>
            <a:off x="472867" y="1871067"/>
            <a:ext cx="8357600" cy="658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58" name="Google Shape;58;p6"/>
          <p:cNvSpPr txBox="1">
            <a:spLocks noGrp="1"/>
          </p:cNvSpPr>
          <p:nvPr>
            <p:ph type="subTitle" idx="2"/>
          </p:nvPr>
        </p:nvSpPr>
        <p:spPr>
          <a:xfrm>
            <a:off x="472867" y="2927867"/>
            <a:ext cx="55896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FFFFFF"/>
              </a:buClr>
              <a:buSzPts val="1200"/>
              <a:buNone/>
              <a:defRPr sz="16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59" name="Google Shape;59;p6"/>
          <p:cNvSpPr txBox="1">
            <a:spLocks noGrp="1"/>
          </p:cNvSpPr>
          <p:nvPr>
            <p:ph type="subTitle" idx="3"/>
          </p:nvPr>
        </p:nvSpPr>
        <p:spPr>
          <a:xfrm>
            <a:off x="472867" y="3134667"/>
            <a:ext cx="55896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200"/>
              <a:buNone/>
              <a:defRPr sz="16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8"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sp>
        <p:nvSpPr>
          <p:cNvPr id="10" name="Slide Number Placeholder 5">
            <a:extLst>
              <a:ext uri="{FF2B5EF4-FFF2-40B4-BE49-F238E27FC236}">
                <a16:creationId xmlns:a16="http://schemas.microsoft.com/office/drawing/2014/main" id="{D0DB4F35-9ADE-ED35-28B3-71F80807EF03}"/>
              </a:ext>
            </a:extLst>
          </p:cNvPr>
          <p:cNvSpPr txBox="1">
            <a:spLocks/>
          </p:cNvSpPr>
          <p:nvPr/>
        </p:nvSpPr>
        <p:spPr>
          <a:xfrm>
            <a:off x="10985325" y="6435204"/>
            <a:ext cx="901875" cy="365125"/>
          </a:xfrm>
          <a:prstGeom prst="rect">
            <a:avLst/>
          </a:prstGeom>
        </p:spPr>
        <p:txBody>
          <a:bodyPr vert="horz" lIns="0" tIns="45720" rIns="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EF4E2-7A7A-0548-85F1-5479B7C9E1B2}" type="slidenum">
              <a:rPr lang="en-US" sz="1000" smtClean="0">
                <a:latin typeface="+mn-lt"/>
              </a:rPr>
              <a:pPr/>
              <a:t>‹#›</a:t>
            </a:fld>
            <a:endParaRPr lang="en-US" sz="1000" dirty="0">
              <a:latin typeface="+mn-lt"/>
            </a:endParaRPr>
          </a:p>
        </p:txBody>
      </p:sp>
    </p:spTree>
    <p:extLst>
      <p:ext uri="{BB962C8B-B14F-4D97-AF65-F5344CB8AC3E}">
        <p14:creationId xmlns:p14="http://schemas.microsoft.com/office/powerpoint/2010/main" val="648358186"/>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06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9" name="Title 8"/>
          <p:cNvSpPr>
            <a:spLocks noGrp="1"/>
          </p:cNvSpPr>
          <p:nvPr>
            <p:ph type="title" hasCustomPrompt="1"/>
          </p:nvPr>
        </p:nvSpPr>
        <p:spPr>
          <a:xfrm>
            <a:off x="792480" y="471311"/>
            <a:ext cx="10888896" cy="578556"/>
          </a:xfrm>
          <a:prstGeom prst="rect">
            <a:avLst/>
          </a:prstGeom>
        </p:spPr>
        <p:txBody>
          <a:bodyPr wrap="square">
            <a:noAutofit/>
          </a:bodyPr>
          <a:lstStyle>
            <a:lvl1pPr>
              <a:defRPr b="1" baseline="0">
                <a:solidFill>
                  <a:schemeClr val="bg1"/>
                </a:solidFill>
                <a:latin typeface="+mj-lt"/>
              </a:defRPr>
            </a:lvl1pPr>
          </a:lstStyle>
          <a:p>
            <a:r>
              <a:rPr lang="en-US"/>
              <a:t>CLICK TO INSERT YOUR COMMENTS</a:t>
            </a:r>
          </a:p>
        </p:txBody>
      </p:sp>
      <p:sp>
        <p:nvSpPr>
          <p:cNvPr id="5" name="Text Placeholder 2"/>
          <p:cNvSpPr>
            <a:spLocks noGrp="1"/>
          </p:cNvSpPr>
          <p:nvPr>
            <p:ph type="body" idx="15"/>
          </p:nvPr>
        </p:nvSpPr>
        <p:spPr>
          <a:xfrm>
            <a:off x="792479" y="6373368"/>
            <a:ext cx="10887456" cy="365760"/>
          </a:xfrm>
          <a:prstGeom prst="rect">
            <a:avLst/>
          </a:prstGeom>
        </p:spPr>
        <p:txBody>
          <a:bodyPr wrap="square" tIns="0" bIns="0" anchor="b" anchorCtr="0"/>
          <a:lstStyle>
            <a:lvl1pPr marL="0" indent="0">
              <a:spcBef>
                <a:spcPts val="80"/>
              </a:spcBef>
              <a:buNone/>
              <a:defRPr sz="1067" b="0" baseline="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Text Placeholder 2"/>
          <p:cNvSpPr>
            <a:spLocks noGrp="1"/>
          </p:cNvSpPr>
          <p:nvPr>
            <p:ph type="body" idx="16" hasCustomPrompt="1"/>
          </p:nvPr>
        </p:nvSpPr>
        <p:spPr>
          <a:xfrm>
            <a:off x="792480" y="1092201"/>
            <a:ext cx="10887456" cy="315119"/>
          </a:xfrm>
          <a:prstGeom prst="rect">
            <a:avLst/>
          </a:prstGeom>
        </p:spPr>
        <p:txBody>
          <a:bodyPr wrap="square" tIns="0" bIns="0" anchor="t" anchorCtr="0"/>
          <a:lstStyle>
            <a:lvl1pPr marL="0" indent="0">
              <a:spcBef>
                <a:spcPts val="0"/>
              </a:spcBef>
              <a:buNone/>
              <a:defRPr sz="2400" b="0" baseline="0">
                <a:solidFill>
                  <a:schemeClr val="bg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1"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cxnSp>
        <p:nvCxnSpPr>
          <p:cNvPr id="12" name="Straight Connector 11">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30" y="6028803"/>
            <a:ext cx="644652" cy="274320"/>
          </a:xfrm>
          <a:prstGeom prst="rect">
            <a:avLst/>
          </a:prstGeom>
        </p:spPr>
      </p:pic>
    </p:spTree>
    <p:extLst>
      <p:ext uri="{BB962C8B-B14F-4D97-AF65-F5344CB8AC3E}">
        <p14:creationId xmlns:p14="http://schemas.microsoft.com/office/powerpoint/2010/main" val="851185565"/>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14_Divider Textur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11" name="Picture 10"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6" name="Title 1"/>
          <p:cNvSpPr>
            <a:spLocks noGrp="1"/>
          </p:cNvSpPr>
          <p:nvPr>
            <p:ph type="title"/>
          </p:nvPr>
        </p:nvSpPr>
        <p:spPr>
          <a:xfrm>
            <a:off x="406400" y="2752912"/>
            <a:ext cx="10728960" cy="585216"/>
          </a:xfrm>
          <a:prstGeom prst="rect">
            <a:avLst/>
          </a:prstGeom>
        </p:spPr>
        <p:txBody>
          <a:bodyPr wrap="square" anchor="t">
            <a:noAutofit/>
          </a:bodyPr>
          <a:lstStyle>
            <a:lvl1pPr algn="l">
              <a:defRPr sz="6667" b="1" cap="all">
                <a:solidFill>
                  <a:srgbClr val="FFFFFF"/>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853501932"/>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15_End Slide N-tab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3" name="Google Shape;40;p5">
            <a:extLst>
              <a:ext uri="{FF2B5EF4-FFF2-40B4-BE49-F238E27FC236}">
                <a16:creationId xmlns:a16="http://schemas.microsoft.com/office/drawing/2014/main" id="{431ED184-B1B1-4CE6-A4E9-4CB674ECE645}"/>
              </a:ext>
            </a:extLst>
          </p:cNvPr>
          <p:cNvSpPr/>
          <p:nvPr/>
        </p:nvSpPr>
        <p:spPr>
          <a:xfrm>
            <a:off x="472867" y="66218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ontserrat" panose="00000500000000000000" pitchFamily="2" charset="0"/>
                <a:ea typeface="Montserrat Light"/>
                <a:cs typeface="Montserrat Light"/>
                <a:sym typeface="Montserrat Light"/>
              </a:rPr>
              <a:t>© </a:t>
            </a:r>
            <a:r>
              <a:rPr lang="en-US" sz="667" dirty="0">
                <a:solidFill>
                  <a:schemeClr val="bg1"/>
                </a:solidFill>
                <a:latin typeface="Montserrat" panose="00000500000000000000" pitchFamily="2" charset="0"/>
                <a:ea typeface="Montserrat Light"/>
                <a:cs typeface="Montserrat Light"/>
                <a:sym typeface="Montserrat Light"/>
              </a:rPr>
              <a:t>2023 Nielsen</a:t>
            </a:r>
            <a:r>
              <a:rPr lang="en" sz="667" dirty="0">
                <a:solidFill>
                  <a:schemeClr val="bg1"/>
                </a:solidFill>
                <a:latin typeface="Montserrat" panose="00000500000000000000" pitchFamily="2" charset="0"/>
                <a:ea typeface="Montserrat Light"/>
                <a:cs typeface="Montserrat Light"/>
                <a:sym typeface="Montserrat Light"/>
              </a:rPr>
              <a:t> Consumer LLC. All Rights Reserved.</a:t>
            </a:r>
            <a:endParaRPr sz="667" i="0" u="none" strike="noStrike" cap="none" dirty="0">
              <a:solidFill>
                <a:schemeClr val="bg1"/>
              </a:solidFill>
              <a:latin typeface="Montserrat" panose="00000500000000000000" pitchFamily="2" charset="0"/>
              <a:ea typeface="Montserrat Light"/>
              <a:cs typeface="Montserrat Light"/>
              <a:sym typeface="Montserrat Light"/>
            </a:endParaRPr>
          </a:p>
        </p:txBody>
      </p:sp>
      <p:cxnSp>
        <p:nvCxnSpPr>
          <p:cNvPr id="4" name="Straight Connector 3">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9" y="6028803"/>
            <a:ext cx="644652" cy="274320"/>
          </a:xfrm>
          <a:prstGeom prst="rect">
            <a:avLst/>
          </a:prstGeom>
        </p:spPr>
      </p:pic>
    </p:spTree>
    <p:extLst>
      <p:ext uri="{BB962C8B-B14F-4D97-AF65-F5344CB8AC3E}">
        <p14:creationId xmlns:p14="http://schemas.microsoft.com/office/powerpoint/2010/main" val="2478738054"/>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2_Title N-tab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 name="Subtitle 2"/>
          <p:cNvSpPr>
            <a:spLocks noGrp="1"/>
          </p:cNvSpPr>
          <p:nvPr>
            <p:ph type="subTitle" idx="1" hasCustomPrompt="1"/>
          </p:nvPr>
        </p:nvSpPr>
        <p:spPr>
          <a:xfrm>
            <a:off x="383906" y="4026428"/>
            <a:ext cx="9225724" cy="665163"/>
          </a:xfrm>
          <a:prstGeom prst="rect">
            <a:avLst/>
          </a:prstGeom>
        </p:spPr>
        <p:txBody>
          <a:bodyPr wrap="square" tIns="0" bIns="0"/>
          <a:lstStyle>
            <a:lvl1pPr marL="0" indent="0" algn="l">
              <a:lnSpc>
                <a:spcPct val="100000"/>
              </a:lnSpc>
              <a:buNone/>
              <a:defRPr sz="2667" cap="none" baseline="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2"/>
          <p:cNvSpPr>
            <a:spLocks noGrp="1"/>
          </p:cNvSpPr>
          <p:nvPr>
            <p:ph type="body" idx="17"/>
          </p:nvPr>
        </p:nvSpPr>
        <p:spPr>
          <a:xfrm>
            <a:off x="329903" y="5474805"/>
            <a:ext cx="3854751" cy="697395"/>
          </a:xfrm>
          <a:prstGeom prst="rect">
            <a:avLst/>
          </a:prstGeom>
        </p:spPr>
        <p:txBody>
          <a:bodyPr wrap="square" anchor="b" anchorCtr="0"/>
          <a:lstStyle>
            <a:lvl1pPr marL="0" indent="0" algn="l">
              <a:lnSpc>
                <a:spcPct val="100000"/>
              </a:lnSpc>
              <a:spcBef>
                <a:spcPts val="0"/>
              </a:spcBef>
              <a:buNone/>
              <a:defRPr sz="1600" b="0">
                <a:solidFill>
                  <a:srgbClr val="FFFFFF"/>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1" name="Title 1"/>
          <p:cNvSpPr>
            <a:spLocks noGrp="1"/>
          </p:cNvSpPr>
          <p:nvPr>
            <p:ph type="ctrTitle" hasCustomPrompt="1"/>
          </p:nvPr>
        </p:nvSpPr>
        <p:spPr>
          <a:xfrm>
            <a:off x="323772" y="2717800"/>
            <a:ext cx="9226629" cy="1310219"/>
          </a:xfrm>
          <a:prstGeom prst="rect">
            <a:avLst/>
          </a:prstGeom>
        </p:spPr>
        <p:txBody>
          <a:bodyPr wrap="square" tIns="0" bIns="0">
            <a:noAutofit/>
          </a:bodyPr>
          <a:lstStyle>
            <a:lvl1pPr algn="l">
              <a:lnSpc>
                <a:spcPct val="90000"/>
              </a:lnSpc>
              <a:tabLst>
                <a:tab pos="677316" algn="l"/>
              </a:tabLst>
              <a:defRPr sz="5600" b="1" cap="all" baseline="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284534430"/>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Divider - Black/white radiant N" preserve="1">
  <p:cSld name="Divider - Black/white radiant N">
    <p:bg>
      <p:bgPr>
        <a:solidFill>
          <a:srgbClr val="000000"/>
        </a:solidFill>
        <a:effectLst/>
      </p:bgPr>
    </p:bg>
    <p:spTree>
      <p:nvGrpSpPr>
        <p:cNvPr id="1" name="Shape 188"/>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9" name="Picture 8"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195" name="Google Shape;195;p22"/>
          <p:cNvSpPr txBox="1">
            <a:spLocks noGrp="1"/>
          </p:cNvSpPr>
          <p:nvPr>
            <p:ph type="ctrTitle"/>
          </p:nvPr>
        </p:nvSpPr>
        <p:spPr>
          <a:xfrm>
            <a:off x="472867" y="1320800"/>
            <a:ext cx="4551600" cy="2104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4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a:p>
        </p:txBody>
      </p:sp>
      <p:sp>
        <p:nvSpPr>
          <p:cNvPr id="196" name="Google Shape;196;p22"/>
          <p:cNvSpPr txBox="1">
            <a:spLocks noGrp="1"/>
          </p:cNvSpPr>
          <p:nvPr>
            <p:ph type="subTitle" idx="1"/>
          </p:nvPr>
        </p:nvSpPr>
        <p:spPr>
          <a:xfrm>
            <a:off x="472867" y="3270833"/>
            <a:ext cx="4551600" cy="1056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tabLst/>
              <a:defRPr sz="2400">
                <a:solidFill>
                  <a:schemeClr val="bg1"/>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9pPr>
          </a:lstStyle>
          <a:p>
            <a:r>
              <a:rPr lang="en-US"/>
              <a:t>Click to edit Master subtitle style</a:t>
            </a:r>
            <a:endParaRPr dirty="0"/>
          </a:p>
        </p:txBody>
      </p:sp>
      <p:sp>
        <p:nvSpPr>
          <p:cNvPr id="12" name="Slide Number Placeholder 1">
            <a:extLst>
              <a:ext uri="{FF2B5EF4-FFF2-40B4-BE49-F238E27FC236}">
                <a16:creationId xmlns:a16="http://schemas.microsoft.com/office/drawing/2014/main" id="{47E3B85B-D674-4AA4-A57C-AEB94FFFB1E2}"/>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cxnSp>
        <p:nvCxnSpPr>
          <p:cNvPr id="14" name="Straight Connector 13">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978157356"/>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15_Divider Textur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8" name="Picture 7"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6" name="Title 1"/>
          <p:cNvSpPr>
            <a:spLocks noGrp="1"/>
          </p:cNvSpPr>
          <p:nvPr>
            <p:ph type="title"/>
          </p:nvPr>
        </p:nvSpPr>
        <p:spPr>
          <a:xfrm>
            <a:off x="406400" y="2752912"/>
            <a:ext cx="10728960" cy="585216"/>
          </a:xfrm>
          <a:prstGeom prst="rect">
            <a:avLst/>
          </a:prstGeom>
        </p:spPr>
        <p:txBody>
          <a:bodyPr wrap="square" anchor="t">
            <a:noAutofit/>
          </a:bodyPr>
          <a:lstStyle>
            <a:lvl1pPr algn="l">
              <a:defRPr sz="6667" b="1" cap="all">
                <a:solidFill>
                  <a:srgbClr val="FFFFFF"/>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781938565"/>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ver - black" preserve="1">
  <p:cSld name="Cover - black">
    <p:bg>
      <p:bgPr>
        <a:solidFill>
          <a:schemeClr val="accent1"/>
        </a:solidFill>
        <a:effectLst/>
      </p:bgPr>
    </p:bg>
    <p:spTree>
      <p:nvGrpSpPr>
        <p:cNvPr id="1" name="Shape 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8" name="Picture 17"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30906"/>
            <a:ext cx="6289924" cy="6800329"/>
          </a:xfrm>
          <a:prstGeom prst="rect">
            <a:avLst/>
          </a:prstGeom>
        </p:spPr>
      </p:pic>
      <p:sp>
        <p:nvSpPr>
          <p:cNvPr id="10" name="Google Shape;10;p2"/>
          <p:cNvSpPr txBox="1">
            <a:spLocks noGrp="1"/>
          </p:cNvSpPr>
          <p:nvPr>
            <p:ph type="ctrTitle"/>
          </p:nvPr>
        </p:nvSpPr>
        <p:spPr>
          <a:xfrm>
            <a:off x="472868" y="572833"/>
            <a:ext cx="8874333" cy="2262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400" b="1">
                <a:solidFill>
                  <a:schemeClr val="bg1"/>
                </a:solidFill>
                <a:latin typeface="+mj-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11" name="Google Shape;11;p2"/>
          <p:cNvSpPr txBox="1">
            <a:spLocks noGrp="1"/>
          </p:cNvSpPr>
          <p:nvPr>
            <p:ph type="subTitle" idx="1"/>
          </p:nvPr>
        </p:nvSpPr>
        <p:spPr>
          <a:xfrm>
            <a:off x="472868" y="2782367"/>
            <a:ext cx="8874333" cy="1056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lt2"/>
              </a:buClr>
              <a:buSzPts val="1800"/>
              <a:buFont typeface="Montserrat"/>
              <a:buNone/>
              <a:defRPr sz="2000">
                <a:solidFill>
                  <a:schemeClr val="bg1"/>
                </a:solidFill>
                <a:latin typeface="+mn-lt"/>
                <a:ea typeface="Montserrat"/>
                <a:cs typeface="Montserrat"/>
                <a:sym typeface="Montserrat"/>
              </a:defRPr>
            </a:lvl1pPr>
            <a:lvl2pPr lvl="1"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2pPr>
            <a:lvl3pPr lvl="2"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3pPr>
            <a:lvl4pPr lvl="3"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4pPr>
            <a:lvl5pPr lvl="4"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5pPr>
            <a:lvl6pPr lvl="5"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6pPr>
            <a:lvl7pPr lvl="6"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7pPr>
            <a:lvl8pPr lvl="7"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8pPr>
            <a:lvl9pPr lvl="8"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9pPr>
          </a:lstStyle>
          <a:p>
            <a:r>
              <a:rPr lang="en-US"/>
              <a:t>Click to edit Master subtitle style</a:t>
            </a:r>
            <a:endParaRPr dirty="0"/>
          </a:p>
        </p:txBody>
      </p:sp>
      <p:sp>
        <p:nvSpPr>
          <p:cNvPr id="16" name="Google Shape;16;p2"/>
          <p:cNvSpPr txBox="1">
            <a:spLocks noGrp="1"/>
          </p:cNvSpPr>
          <p:nvPr>
            <p:ph type="subTitle" idx="4"/>
          </p:nvPr>
        </p:nvSpPr>
        <p:spPr>
          <a:xfrm>
            <a:off x="472867" y="4697508"/>
            <a:ext cx="4738616" cy="699345"/>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lt2"/>
              </a:buClr>
              <a:buSzPts val="1000"/>
              <a:buNone/>
              <a:defRPr sz="1600">
                <a:solidFill>
                  <a:schemeClr val="bg1"/>
                </a:solidFill>
                <a:latin typeface="+mn-lt"/>
              </a:defRPr>
            </a:lvl1pPr>
            <a:lvl2pPr lvl="1" rtl="0">
              <a:lnSpc>
                <a:spcPct val="100000"/>
              </a:lnSpc>
              <a:spcBef>
                <a:spcPts val="0"/>
              </a:spcBef>
              <a:spcAft>
                <a:spcPts val="0"/>
              </a:spcAft>
              <a:buClr>
                <a:schemeClr val="lt2"/>
              </a:buClr>
              <a:buSzPts val="1000"/>
              <a:buNone/>
              <a:defRPr sz="1333" b="1">
                <a:solidFill>
                  <a:schemeClr val="lt2"/>
                </a:solidFill>
              </a:defRPr>
            </a:lvl2pPr>
            <a:lvl3pPr lvl="2" rtl="0">
              <a:lnSpc>
                <a:spcPct val="100000"/>
              </a:lnSpc>
              <a:spcBef>
                <a:spcPts val="0"/>
              </a:spcBef>
              <a:spcAft>
                <a:spcPts val="0"/>
              </a:spcAft>
              <a:buClr>
                <a:schemeClr val="lt2"/>
              </a:buClr>
              <a:buSzPts val="1000"/>
              <a:buNone/>
              <a:defRPr b="1">
                <a:solidFill>
                  <a:schemeClr val="lt2"/>
                </a:solidFill>
              </a:defRPr>
            </a:lvl3pPr>
            <a:lvl4pPr lvl="3" rtl="0">
              <a:lnSpc>
                <a:spcPct val="100000"/>
              </a:lnSpc>
              <a:spcBef>
                <a:spcPts val="0"/>
              </a:spcBef>
              <a:spcAft>
                <a:spcPts val="0"/>
              </a:spcAft>
              <a:buClr>
                <a:schemeClr val="lt2"/>
              </a:buClr>
              <a:buSzPts val="1000"/>
              <a:buNone/>
              <a:defRPr b="1">
                <a:solidFill>
                  <a:schemeClr val="lt2"/>
                </a:solidFill>
              </a:defRPr>
            </a:lvl4pPr>
            <a:lvl5pPr lvl="4" rtl="0">
              <a:lnSpc>
                <a:spcPct val="100000"/>
              </a:lnSpc>
              <a:spcBef>
                <a:spcPts val="0"/>
              </a:spcBef>
              <a:spcAft>
                <a:spcPts val="0"/>
              </a:spcAft>
              <a:buClr>
                <a:schemeClr val="lt2"/>
              </a:buClr>
              <a:buSzPts val="1000"/>
              <a:buNone/>
              <a:defRPr b="1">
                <a:solidFill>
                  <a:schemeClr val="lt2"/>
                </a:solidFill>
              </a:defRPr>
            </a:lvl5pPr>
            <a:lvl6pPr lvl="5" rtl="0">
              <a:lnSpc>
                <a:spcPct val="100000"/>
              </a:lnSpc>
              <a:spcBef>
                <a:spcPts val="0"/>
              </a:spcBef>
              <a:spcAft>
                <a:spcPts val="0"/>
              </a:spcAft>
              <a:buClr>
                <a:schemeClr val="lt2"/>
              </a:buClr>
              <a:buSzPts val="1000"/>
              <a:buNone/>
              <a:defRPr b="1">
                <a:solidFill>
                  <a:schemeClr val="lt2"/>
                </a:solidFill>
              </a:defRPr>
            </a:lvl6pPr>
            <a:lvl7pPr lvl="6" rtl="0">
              <a:lnSpc>
                <a:spcPct val="100000"/>
              </a:lnSpc>
              <a:spcBef>
                <a:spcPts val="0"/>
              </a:spcBef>
              <a:spcAft>
                <a:spcPts val="0"/>
              </a:spcAft>
              <a:buClr>
                <a:schemeClr val="lt2"/>
              </a:buClr>
              <a:buSzPts val="1000"/>
              <a:buNone/>
              <a:defRPr b="1">
                <a:solidFill>
                  <a:schemeClr val="lt2"/>
                </a:solidFill>
              </a:defRPr>
            </a:lvl7pPr>
            <a:lvl8pPr lvl="7" rtl="0">
              <a:lnSpc>
                <a:spcPct val="100000"/>
              </a:lnSpc>
              <a:spcBef>
                <a:spcPts val="0"/>
              </a:spcBef>
              <a:spcAft>
                <a:spcPts val="0"/>
              </a:spcAft>
              <a:buClr>
                <a:schemeClr val="lt2"/>
              </a:buClr>
              <a:buSzPts val="1000"/>
              <a:buNone/>
              <a:defRPr b="1">
                <a:solidFill>
                  <a:schemeClr val="lt2"/>
                </a:solidFill>
              </a:defRPr>
            </a:lvl8pPr>
            <a:lvl9pPr lvl="8" rtl="0">
              <a:lnSpc>
                <a:spcPct val="100000"/>
              </a:lnSpc>
              <a:spcBef>
                <a:spcPts val="0"/>
              </a:spcBef>
              <a:spcAft>
                <a:spcPts val="0"/>
              </a:spcAft>
              <a:buClr>
                <a:schemeClr val="lt2"/>
              </a:buClr>
              <a:buSzPts val="1000"/>
              <a:buNone/>
              <a:defRPr b="1">
                <a:solidFill>
                  <a:schemeClr val="lt2"/>
                </a:solidFill>
              </a:defRPr>
            </a:lvl9pPr>
          </a:lstStyle>
          <a:p>
            <a:r>
              <a:rPr lang="en-US"/>
              <a:t>Click to edit Master subtitle style</a:t>
            </a:r>
            <a:endParaRPr dirty="0"/>
          </a:p>
        </p:txBody>
      </p:sp>
      <p:sp>
        <p:nvSpPr>
          <p:cNvPr id="9"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13" name="Straight Connector 12">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20" name="Picture 19">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338558556"/>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0" name="Picture 9"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9"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13" name="Straight Connector 12">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Google Shape;21;p3"/>
          <p:cNvSpPr txBox="1">
            <a:spLocks noGrp="1"/>
          </p:cNvSpPr>
          <p:nvPr>
            <p:ph type="ctrTitle"/>
          </p:nvPr>
        </p:nvSpPr>
        <p:spPr>
          <a:xfrm>
            <a:off x="472868" y="572833"/>
            <a:ext cx="7655133" cy="2262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4400" b="1">
                <a:solidFill>
                  <a:schemeClr val="bg1"/>
                </a:solidFill>
                <a:latin typeface="+mj-lt"/>
                <a:ea typeface="Montserrat"/>
                <a:cs typeface="Montserrat"/>
                <a:sym typeface="Montserrat"/>
              </a:defRPr>
            </a:lvl1pPr>
            <a:lvl2pPr lvl="1" algn="ctr" rtl="0">
              <a:spcBef>
                <a:spcPts val="0"/>
              </a:spcBef>
              <a:spcAft>
                <a:spcPts val="0"/>
              </a:spcAft>
              <a:buClr>
                <a:srgbClr val="FFFFFF"/>
              </a:buClr>
              <a:buSzPts val="3000"/>
              <a:buNone/>
              <a:defRPr sz="4000">
                <a:solidFill>
                  <a:srgbClr val="FFFFFF"/>
                </a:solidFill>
              </a:defRPr>
            </a:lvl2pPr>
            <a:lvl3pPr lvl="2" algn="ctr" rtl="0">
              <a:spcBef>
                <a:spcPts val="0"/>
              </a:spcBef>
              <a:spcAft>
                <a:spcPts val="0"/>
              </a:spcAft>
              <a:buClr>
                <a:srgbClr val="FFFFFF"/>
              </a:buClr>
              <a:buSzPts val="3000"/>
              <a:buNone/>
              <a:defRPr sz="4000">
                <a:solidFill>
                  <a:srgbClr val="FFFFFF"/>
                </a:solidFill>
              </a:defRPr>
            </a:lvl3pPr>
            <a:lvl4pPr lvl="3" algn="ctr" rtl="0">
              <a:spcBef>
                <a:spcPts val="0"/>
              </a:spcBef>
              <a:spcAft>
                <a:spcPts val="0"/>
              </a:spcAft>
              <a:buClr>
                <a:srgbClr val="FFFFFF"/>
              </a:buClr>
              <a:buSzPts val="3000"/>
              <a:buNone/>
              <a:defRPr sz="4000">
                <a:solidFill>
                  <a:srgbClr val="FFFFFF"/>
                </a:solidFill>
              </a:defRPr>
            </a:lvl4pPr>
            <a:lvl5pPr lvl="4" algn="ctr" rtl="0">
              <a:spcBef>
                <a:spcPts val="0"/>
              </a:spcBef>
              <a:spcAft>
                <a:spcPts val="0"/>
              </a:spcAft>
              <a:buClr>
                <a:srgbClr val="FFFFFF"/>
              </a:buClr>
              <a:buSzPts val="3000"/>
              <a:buNone/>
              <a:defRPr sz="4000">
                <a:solidFill>
                  <a:srgbClr val="FFFFFF"/>
                </a:solidFill>
              </a:defRPr>
            </a:lvl5pPr>
            <a:lvl6pPr lvl="5" algn="ctr" rtl="0">
              <a:spcBef>
                <a:spcPts val="0"/>
              </a:spcBef>
              <a:spcAft>
                <a:spcPts val="0"/>
              </a:spcAft>
              <a:buClr>
                <a:srgbClr val="FFFFFF"/>
              </a:buClr>
              <a:buSzPts val="3000"/>
              <a:buNone/>
              <a:defRPr sz="4000">
                <a:solidFill>
                  <a:srgbClr val="FFFFFF"/>
                </a:solidFill>
              </a:defRPr>
            </a:lvl6pPr>
            <a:lvl7pPr lvl="6" algn="ctr" rtl="0">
              <a:spcBef>
                <a:spcPts val="0"/>
              </a:spcBef>
              <a:spcAft>
                <a:spcPts val="0"/>
              </a:spcAft>
              <a:buClr>
                <a:srgbClr val="FFFFFF"/>
              </a:buClr>
              <a:buSzPts val="3000"/>
              <a:buNone/>
              <a:defRPr sz="4000">
                <a:solidFill>
                  <a:srgbClr val="FFFFFF"/>
                </a:solidFill>
              </a:defRPr>
            </a:lvl7pPr>
            <a:lvl8pPr lvl="7" algn="ctr" rtl="0">
              <a:spcBef>
                <a:spcPts val="0"/>
              </a:spcBef>
              <a:spcAft>
                <a:spcPts val="0"/>
              </a:spcAft>
              <a:buClr>
                <a:srgbClr val="FFFFFF"/>
              </a:buClr>
              <a:buSzPts val="3000"/>
              <a:buNone/>
              <a:defRPr sz="4000">
                <a:solidFill>
                  <a:srgbClr val="FFFFFF"/>
                </a:solidFill>
              </a:defRPr>
            </a:lvl8pPr>
            <a:lvl9pPr lvl="8" algn="ctr" rtl="0">
              <a:spcBef>
                <a:spcPts val="0"/>
              </a:spcBef>
              <a:spcAft>
                <a:spcPts val="0"/>
              </a:spcAft>
              <a:buClr>
                <a:srgbClr val="FFFFFF"/>
              </a:buClr>
              <a:buSzPts val="3000"/>
              <a:buNone/>
              <a:defRPr sz="4000">
                <a:solidFill>
                  <a:srgbClr val="FFFFFF"/>
                </a:solidFill>
              </a:defRPr>
            </a:lvl9pPr>
          </a:lstStyle>
          <a:p>
            <a:r>
              <a:rPr lang="en-US"/>
              <a:t>Click to edit Master title style</a:t>
            </a:r>
            <a:endParaRPr dirty="0"/>
          </a:p>
        </p:txBody>
      </p:sp>
      <p:sp>
        <p:nvSpPr>
          <p:cNvPr id="15" name="Google Shape;26;p3"/>
          <p:cNvSpPr txBox="1">
            <a:spLocks noGrp="1"/>
          </p:cNvSpPr>
          <p:nvPr>
            <p:ph type="subTitle" idx="4"/>
          </p:nvPr>
        </p:nvSpPr>
        <p:spPr>
          <a:xfrm>
            <a:off x="472867" y="4986851"/>
            <a:ext cx="67520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lt2"/>
              </a:buClr>
              <a:buSzPts val="1000"/>
              <a:buNone/>
              <a:defRPr sz="2000">
                <a:solidFill>
                  <a:schemeClr val="bg1"/>
                </a:solidFill>
                <a:latin typeface="+mn-lt"/>
              </a:defRPr>
            </a:lvl1pPr>
            <a:lvl2pPr lvl="1" rtl="0">
              <a:lnSpc>
                <a:spcPct val="100000"/>
              </a:lnSpc>
              <a:spcBef>
                <a:spcPts val="0"/>
              </a:spcBef>
              <a:spcAft>
                <a:spcPts val="0"/>
              </a:spcAft>
              <a:buClr>
                <a:schemeClr val="lt2"/>
              </a:buClr>
              <a:buSzPts val="1000"/>
              <a:buNone/>
              <a:defRPr sz="1333" b="1">
                <a:solidFill>
                  <a:schemeClr val="lt2"/>
                </a:solidFill>
              </a:defRPr>
            </a:lvl2pPr>
            <a:lvl3pPr lvl="2" rtl="0">
              <a:lnSpc>
                <a:spcPct val="100000"/>
              </a:lnSpc>
              <a:spcBef>
                <a:spcPts val="0"/>
              </a:spcBef>
              <a:spcAft>
                <a:spcPts val="0"/>
              </a:spcAft>
              <a:buClr>
                <a:schemeClr val="lt2"/>
              </a:buClr>
              <a:buSzPts val="1000"/>
              <a:buNone/>
              <a:defRPr b="1">
                <a:solidFill>
                  <a:schemeClr val="lt2"/>
                </a:solidFill>
              </a:defRPr>
            </a:lvl3pPr>
            <a:lvl4pPr lvl="3" rtl="0">
              <a:lnSpc>
                <a:spcPct val="100000"/>
              </a:lnSpc>
              <a:spcBef>
                <a:spcPts val="0"/>
              </a:spcBef>
              <a:spcAft>
                <a:spcPts val="0"/>
              </a:spcAft>
              <a:buClr>
                <a:schemeClr val="lt2"/>
              </a:buClr>
              <a:buSzPts val="1000"/>
              <a:buNone/>
              <a:defRPr b="1">
                <a:solidFill>
                  <a:schemeClr val="lt2"/>
                </a:solidFill>
              </a:defRPr>
            </a:lvl4pPr>
            <a:lvl5pPr lvl="4" rtl="0">
              <a:lnSpc>
                <a:spcPct val="100000"/>
              </a:lnSpc>
              <a:spcBef>
                <a:spcPts val="0"/>
              </a:spcBef>
              <a:spcAft>
                <a:spcPts val="0"/>
              </a:spcAft>
              <a:buClr>
                <a:schemeClr val="lt2"/>
              </a:buClr>
              <a:buSzPts val="1000"/>
              <a:buNone/>
              <a:defRPr b="1">
                <a:solidFill>
                  <a:schemeClr val="lt2"/>
                </a:solidFill>
              </a:defRPr>
            </a:lvl5pPr>
            <a:lvl6pPr lvl="5" rtl="0">
              <a:lnSpc>
                <a:spcPct val="100000"/>
              </a:lnSpc>
              <a:spcBef>
                <a:spcPts val="0"/>
              </a:spcBef>
              <a:spcAft>
                <a:spcPts val="0"/>
              </a:spcAft>
              <a:buClr>
                <a:schemeClr val="lt2"/>
              </a:buClr>
              <a:buSzPts val="1000"/>
              <a:buNone/>
              <a:defRPr b="1">
                <a:solidFill>
                  <a:schemeClr val="lt2"/>
                </a:solidFill>
              </a:defRPr>
            </a:lvl6pPr>
            <a:lvl7pPr lvl="6" rtl="0">
              <a:lnSpc>
                <a:spcPct val="100000"/>
              </a:lnSpc>
              <a:spcBef>
                <a:spcPts val="0"/>
              </a:spcBef>
              <a:spcAft>
                <a:spcPts val="0"/>
              </a:spcAft>
              <a:buClr>
                <a:schemeClr val="lt2"/>
              </a:buClr>
              <a:buSzPts val="1000"/>
              <a:buNone/>
              <a:defRPr b="1">
                <a:solidFill>
                  <a:schemeClr val="lt2"/>
                </a:solidFill>
              </a:defRPr>
            </a:lvl7pPr>
            <a:lvl8pPr lvl="7" rtl="0">
              <a:lnSpc>
                <a:spcPct val="100000"/>
              </a:lnSpc>
              <a:spcBef>
                <a:spcPts val="0"/>
              </a:spcBef>
              <a:spcAft>
                <a:spcPts val="0"/>
              </a:spcAft>
              <a:buClr>
                <a:schemeClr val="lt2"/>
              </a:buClr>
              <a:buSzPts val="1000"/>
              <a:buNone/>
              <a:defRPr b="1">
                <a:solidFill>
                  <a:schemeClr val="lt2"/>
                </a:solidFill>
              </a:defRPr>
            </a:lvl8pPr>
            <a:lvl9pPr lvl="8" rtl="0">
              <a:lnSpc>
                <a:spcPct val="100000"/>
              </a:lnSpc>
              <a:spcBef>
                <a:spcPts val="0"/>
              </a:spcBef>
              <a:spcAft>
                <a:spcPts val="0"/>
              </a:spcAft>
              <a:buClr>
                <a:schemeClr val="lt2"/>
              </a:buClr>
              <a:buSzPts val="1000"/>
              <a:buNone/>
              <a:defRPr b="1">
                <a:solidFill>
                  <a:schemeClr val="lt2"/>
                </a:solidFill>
              </a:defRPr>
            </a:lvl9pPr>
          </a:lstStyle>
          <a:p>
            <a:r>
              <a:rPr lang="en-US"/>
              <a:t>Click to edit Master subtitle style</a:t>
            </a:r>
            <a:endParaRPr dirty="0"/>
          </a:p>
        </p:txBody>
      </p:sp>
      <p:sp>
        <p:nvSpPr>
          <p:cNvPr id="11" name="TextBox 10">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4173432351"/>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2" name="Picture 11"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31028" y="0"/>
            <a:ext cx="6289924" cy="6800329"/>
          </a:xfrm>
          <a:prstGeom prst="rect">
            <a:avLst/>
          </a:prstGeom>
        </p:spPr>
      </p:pic>
      <p:sp>
        <p:nvSpPr>
          <p:cNvPr id="9" name="Title 1"/>
          <p:cNvSpPr>
            <a:spLocks noGrp="1"/>
          </p:cNvSpPr>
          <p:nvPr>
            <p:ph type="title" hasCustomPrompt="1"/>
          </p:nvPr>
        </p:nvSpPr>
        <p:spPr>
          <a:xfrm>
            <a:off x="2639271" y="2650067"/>
            <a:ext cx="9305080" cy="585216"/>
          </a:xfrm>
        </p:spPr>
        <p:txBody>
          <a:bodyPr wrap="square" anchor="t">
            <a:noAutofit/>
          </a:bodyPr>
          <a:lstStyle>
            <a:lvl1pPr algn="l">
              <a:defRPr sz="4400" b="1" cap="all">
                <a:solidFill>
                  <a:schemeClr val="bg1"/>
                </a:solidFill>
                <a:latin typeface="+mn-lt"/>
              </a:defRPr>
            </a:lvl1pPr>
          </a:lstStyle>
          <a:p>
            <a:r>
              <a:rPr lang="en-US" dirty="0"/>
              <a:t>Click to add title</a:t>
            </a:r>
          </a:p>
        </p:txBody>
      </p:sp>
      <p:sp>
        <p:nvSpPr>
          <p:cNvPr id="10" name="Text Placeholder 5"/>
          <p:cNvSpPr>
            <a:spLocks noGrp="1"/>
          </p:cNvSpPr>
          <p:nvPr>
            <p:ph type="body" sz="quarter" idx="10" hasCustomPrompt="1"/>
          </p:nvPr>
        </p:nvSpPr>
        <p:spPr>
          <a:xfrm>
            <a:off x="2641600" y="4116320"/>
            <a:ext cx="9302496" cy="711200"/>
          </a:xfrm>
        </p:spPr>
        <p:txBody>
          <a:bodyPr/>
          <a:lstStyle>
            <a:lvl1pPr marL="0" indent="0">
              <a:buNone/>
              <a:defRPr sz="2000" b="0" baseline="0">
                <a:solidFill>
                  <a:schemeClr val="bg1"/>
                </a:solidFill>
                <a:latin typeface="+mn-lt"/>
              </a:defRPr>
            </a:lvl1pPr>
            <a:lvl2pPr marL="601089" indent="0">
              <a:buNone/>
              <a:defRPr/>
            </a:lvl2pPr>
            <a:lvl3pPr marL="1219110" indent="0">
              <a:buNone/>
              <a:defRPr/>
            </a:lvl3pPr>
            <a:lvl4pPr marL="1828664" indent="0">
              <a:buNone/>
              <a:defRPr/>
            </a:lvl4pPr>
            <a:lvl5pPr marL="2438218" indent="0">
              <a:buNone/>
              <a:defRPr/>
            </a:lvl5pPr>
          </a:lstStyle>
          <a:p>
            <a:pPr lvl="0"/>
            <a:r>
              <a:rPr lang="en-US" dirty="0"/>
              <a:t>Click to add Subtitle</a:t>
            </a:r>
          </a:p>
        </p:txBody>
      </p:sp>
      <p:sp>
        <p:nvSpPr>
          <p:cNvPr id="7" name="Slide Number Placeholder 5">
            <a:extLst>
              <a:ext uri="{FF2B5EF4-FFF2-40B4-BE49-F238E27FC236}">
                <a16:creationId xmlns:a16="http://schemas.microsoft.com/office/drawing/2014/main" id="{D0DB4F35-9ADE-ED35-28B3-71F80807EF03}"/>
              </a:ext>
            </a:extLst>
          </p:cNvPr>
          <p:cNvSpPr>
            <a:spLocks noGrp="1"/>
          </p:cNvSpPr>
          <p:nvPr>
            <p:ph type="sldNum" sz="quarter" idx="11"/>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4" name="Picture 13">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778580585"/>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Quote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9" name="Picture 8"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6" name="Google Shape;44;p5"/>
          <p:cNvSpPr txBox="1">
            <a:spLocks noGrp="1"/>
          </p:cNvSpPr>
          <p:nvPr>
            <p:ph type="ctrTitle"/>
          </p:nvPr>
        </p:nvSpPr>
        <p:spPr>
          <a:xfrm>
            <a:off x="472867" y="2159467"/>
            <a:ext cx="5494000" cy="21040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rgbClr val="FFFFFF"/>
                </a:solidFill>
                <a:latin typeface="+mj-lt"/>
                <a:ea typeface="Montserrat"/>
                <a:cs typeface="Montserrat"/>
                <a:sym typeface="Montserrat"/>
              </a:defRPr>
            </a:lvl1pPr>
            <a:lvl2pPr lvl="1" algn="ctr" rtl="0">
              <a:spcBef>
                <a:spcPts val="0"/>
              </a:spcBef>
              <a:spcAft>
                <a:spcPts val="0"/>
              </a:spcAft>
              <a:buClr>
                <a:srgbClr val="FFFFFF"/>
              </a:buClr>
              <a:buSzPts val="3000"/>
              <a:buNone/>
              <a:defRPr sz="4000">
                <a:solidFill>
                  <a:srgbClr val="FFFFFF"/>
                </a:solidFill>
              </a:defRPr>
            </a:lvl2pPr>
            <a:lvl3pPr lvl="2" algn="ctr" rtl="0">
              <a:spcBef>
                <a:spcPts val="0"/>
              </a:spcBef>
              <a:spcAft>
                <a:spcPts val="0"/>
              </a:spcAft>
              <a:buClr>
                <a:srgbClr val="FFFFFF"/>
              </a:buClr>
              <a:buSzPts val="3000"/>
              <a:buNone/>
              <a:defRPr sz="4000">
                <a:solidFill>
                  <a:srgbClr val="FFFFFF"/>
                </a:solidFill>
              </a:defRPr>
            </a:lvl3pPr>
            <a:lvl4pPr lvl="3" algn="ctr" rtl="0">
              <a:spcBef>
                <a:spcPts val="0"/>
              </a:spcBef>
              <a:spcAft>
                <a:spcPts val="0"/>
              </a:spcAft>
              <a:buClr>
                <a:srgbClr val="FFFFFF"/>
              </a:buClr>
              <a:buSzPts val="3000"/>
              <a:buNone/>
              <a:defRPr sz="4000">
                <a:solidFill>
                  <a:srgbClr val="FFFFFF"/>
                </a:solidFill>
              </a:defRPr>
            </a:lvl4pPr>
            <a:lvl5pPr lvl="4" algn="ctr" rtl="0">
              <a:spcBef>
                <a:spcPts val="0"/>
              </a:spcBef>
              <a:spcAft>
                <a:spcPts val="0"/>
              </a:spcAft>
              <a:buClr>
                <a:srgbClr val="FFFFFF"/>
              </a:buClr>
              <a:buSzPts val="3000"/>
              <a:buNone/>
              <a:defRPr sz="4000">
                <a:solidFill>
                  <a:srgbClr val="FFFFFF"/>
                </a:solidFill>
              </a:defRPr>
            </a:lvl5pPr>
            <a:lvl6pPr lvl="5" algn="ctr" rtl="0">
              <a:spcBef>
                <a:spcPts val="0"/>
              </a:spcBef>
              <a:spcAft>
                <a:spcPts val="0"/>
              </a:spcAft>
              <a:buClr>
                <a:srgbClr val="FFFFFF"/>
              </a:buClr>
              <a:buSzPts val="3000"/>
              <a:buNone/>
              <a:defRPr sz="4000">
                <a:solidFill>
                  <a:srgbClr val="FFFFFF"/>
                </a:solidFill>
              </a:defRPr>
            </a:lvl6pPr>
            <a:lvl7pPr lvl="6" algn="ctr" rtl="0">
              <a:spcBef>
                <a:spcPts val="0"/>
              </a:spcBef>
              <a:spcAft>
                <a:spcPts val="0"/>
              </a:spcAft>
              <a:buClr>
                <a:srgbClr val="FFFFFF"/>
              </a:buClr>
              <a:buSzPts val="3000"/>
              <a:buNone/>
              <a:defRPr sz="4000">
                <a:solidFill>
                  <a:srgbClr val="FFFFFF"/>
                </a:solidFill>
              </a:defRPr>
            </a:lvl7pPr>
            <a:lvl8pPr lvl="7" algn="ctr" rtl="0">
              <a:spcBef>
                <a:spcPts val="0"/>
              </a:spcBef>
              <a:spcAft>
                <a:spcPts val="0"/>
              </a:spcAft>
              <a:buClr>
                <a:srgbClr val="FFFFFF"/>
              </a:buClr>
              <a:buSzPts val="3000"/>
              <a:buNone/>
              <a:defRPr sz="4000">
                <a:solidFill>
                  <a:srgbClr val="FFFFFF"/>
                </a:solidFill>
              </a:defRPr>
            </a:lvl8pPr>
            <a:lvl9pPr lvl="8" algn="ctr" rtl="0">
              <a:spcBef>
                <a:spcPts val="0"/>
              </a:spcBef>
              <a:spcAft>
                <a:spcPts val="0"/>
              </a:spcAft>
              <a:buClr>
                <a:srgbClr val="FFFFFF"/>
              </a:buClr>
              <a:buSzPts val="3000"/>
              <a:buNone/>
              <a:defRPr sz="4000">
                <a:solidFill>
                  <a:srgbClr val="FFFFFF"/>
                </a:solidFill>
              </a:defRPr>
            </a:lvl9pPr>
          </a:lstStyle>
          <a:p>
            <a:r>
              <a:rPr lang="en-US"/>
              <a:t>Click to edit Master title style</a:t>
            </a:r>
            <a:endParaRPr dirty="0"/>
          </a:p>
        </p:txBody>
      </p:sp>
      <p:sp>
        <p:nvSpPr>
          <p:cNvPr id="8"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403237439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06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9" name="Title 8"/>
          <p:cNvSpPr>
            <a:spLocks noGrp="1"/>
          </p:cNvSpPr>
          <p:nvPr>
            <p:ph type="title" hasCustomPrompt="1"/>
          </p:nvPr>
        </p:nvSpPr>
        <p:spPr>
          <a:xfrm>
            <a:off x="792480" y="471311"/>
            <a:ext cx="10888896" cy="578556"/>
          </a:xfrm>
          <a:prstGeom prst="rect">
            <a:avLst/>
          </a:prstGeom>
        </p:spPr>
        <p:txBody>
          <a:bodyPr wrap="square">
            <a:noAutofit/>
          </a:bodyPr>
          <a:lstStyle>
            <a:lvl1pPr>
              <a:defRPr b="1" baseline="0">
                <a:solidFill>
                  <a:schemeClr val="bg1"/>
                </a:solidFill>
                <a:latin typeface="+mj-lt"/>
              </a:defRPr>
            </a:lvl1pPr>
          </a:lstStyle>
          <a:p>
            <a:r>
              <a:rPr lang="en-US"/>
              <a:t>CLICK TO INSERT YOUR COMMENTS</a:t>
            </a:r>
          </a:p>
        </p:txBody>
      </p:sp>
      <p:sp>
        <p:nvSpPr>
          <p:cNvPr id="5" name="Text Placeholder 2"/>
          <p:cNvSpPr>
            <a:spLocks noGrp="1"/>
          </p:cNvSpPr>
          <p:nvPr>
            <p:ph type="body" idx="15"/>
          </p:nvPr>
        </p:nvSpPr>
        <p:spPr>
          <a:xfrm>
            <a:off x="792479" y="6373368"/>
            <a:ext cx="10887456" cy="365760"/>
          </a:xfrm>
          <a:prstGeom prst="rect">
            <a:avLst/>
          </a:prstGeom>
        </p:spPr>
        <p:txBody>
          <a:bodyPr wrap="square" tIns="0" bIns="0" anchor="b" anchorCtr="0"/>
          <a:lstStyle>
            <a:lvl1pPr marL="0" indent="0">
              <a:spcBef>
                <a:spcPts val="80"/>
              </a:spcBef>
              <a:buNone/>
              <a:defRPr sz="1067" b="0" baseline="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Text Placeholder 2"/>
          <p:cNvSpPr>
            <a:spLocks noGrp="1"/>
          </p:cNvSpPr>
          <p:nvPr>
            <p:ph type="body" idx="16" hasCustomPrompt="1"/>
          </p:nvPr>
        </p:nvSpPr>
        <p:spPr>
          <a:xfrm>
            <a:off x="792480" y="1092201"/>
            <a:ext cx="10887456" cy="315119"/>
          </a:xfrm>
          <a:prstGeom prst="rect">
            <a:avLst/>
          </a:prstGeom>
        </p:spPr>
        <p:txBody>
          <a:bodyPr wrap="square" tIns="0" bIns="0" anchor="t" anchorCtr="0"/>
          <a:lstStyle>
            <a:lvl1pPr marL="0" indent="0">
              <a:spcBef>
                <a:spcPts val="0"/>
              </a:spcBef>
              <a:buNone/>
              <a:defRPr sz="2400" b="0" baseline="0">
                <a:solidFill>
                  <a:schemeClr val="bg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1"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spTree>
    <p:extLst>
      <p:ext uri="{BB962C8B-B14F-4D97-AF65-F5344CB8AC3E}">
        <p14:creationId xmlns:p14="http://schemas.microsoft.com/office/powerpoint/2010/main" val="754115697"/>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61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4" name="Google Shape;66;p9"/>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400">
                <a:solidFill>
                  <a:schemeClr val="tx1"/>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5" name="Google Shape;67;p9"/>
          <p:cNvSpPr txBox="1">
            <a:spLocks noGrp="1"/>
          </p:cNvSpPr>
          <p:nvPr>
            <p:ph type="body" idx="1"/>
          </p:nvPr>
        </p:nvSpPr>
        <p:spPr>
          <a:xfrm>
            <a:off x="472867" y="1536633"/>
            <a:ext cx="11246400" cy="4555200"/>
          </a:xfrm>
          <a:prstGeom prst="rect">
            <a:avLst/>
          </a:prstGeom>
        </p:spPr>
        <p:txBody>
          <a:bodyPr spcFirstLastPara="1" wrap="square" lIns="0" tIns="91425" rIns="0" bIns="91425" anchor="t" anchorCtr="0">
            <a:noAutofit/>
          </a:bodyPr>
          <a:lstStyle>
            <a:lvl1pPr marL="365742" lvl="0" indent="-365742" rtl="0">
              <a:spcBef>
                <a:spcPts val="0"/>
              </a:spcBef>
              <a:spcAft>
                <a:spcPts val="0"/>
              </a:spcAft>
              <a:buClr>
                <a:srgbClr val="FFFFFF"/>
              </a:buClr>
              <a:buSzPts val="1300"/>
              <a:buChar char="■"/>
              <a:defRPr sz="1400">
                <a:solidFill>
                  <a:schemeClr val="tx1"/>
                </a:solidFill>
                <a:latin typeface="+mn-lt"/>
              </a:defRPr>
            </a:lvl1pPr>
            <a:lvl2pPr marL="1219140" lvl="1" indent="-406381" rtl="0">
              <a:spcBef>
                <a:spcPts val="2133"/>
              </a:spcBef>
              <a:spcAft>
                <a:spcPts val="0"/>
              </a:spcAft>
              <a:buClr>
                <a:srgbClr val="FFFFFF"/>
              </a:buClr>
              <a:buSzPts val="1200"/>
              <a:buChar char="⎼"/>
              <a:defRPr>
                <a:solidFill>
                  <a:srgbClr val="FFFFFF"/>
                </a:solidFill>
              </a:defRPr>
            </a:lvl2pPr>
            <a:lvl3pPr marL="1828709" lvl="2" indent="-389448" rtl="0">
              <a:spcBef>
                <a:spcPts val="2133"/>
              </a:spcBef>
              <a:spcAft>
                <a:spcPts val="0"/>
              </a:spcAft>
              <a:buClr>
                <a:srgbClr val="FFFFFF"/>
              </a:buClr>
              <a:buSzPts val="1000"/>
              <a:buChar char="○"/>
              <a:defRPr>
                <a:solidFill>
                  <a:srgbClr val="FFFFFF"/>
                </a:solidFill>
              </a:defRPr>
            </a:lvl3pPr>
            <a:lvl4pPr marL="2438278" lvl="3" indent="-389448" rtl="0">
              <a:spcBef>
                <a:spcPts val="2133"/>
              </a:spcBef>
              <a:spcAft>
                <a:spcPts val="0"/>
              </a:spcAft>
              <a:buClr>
                <a:srgbClr val="FFFFFF"/>
              </a:buClr>
              <a:buSzPts val="1000"/>
              <a:buChar char="■"/>
              <a:defRPr>
                <a:solidFill>
                  <a:srgbClr val="FFFFFF"/>
                </a:solidFill>
              </a:defRPr>
            </a:lvl4pPr>
            <a:lvl5pPr marL="3047848" lvl="4" indent="-389448" rtl="0">
              <a:spcBef>
                <a:spcPts val="2133"/>
              </a:spcBef>
              <a:spcAft>
                <a:spcPts val="0"/>
              </a:spcAft>
              <a:buClr>
                <a:srgbClr val="FFFFFF"/>
              </a:buClr>
              <a:buSzPts val="1000"/>
              <a:buChar char="⎼"/>
              <a:defRPr>
                <a:solidFill>
                  <a:srgbClr val="FFFFFF"/>
                </a:solidFill>
              </a:defRPr>
            </a:lvl5pPr>
            <a:lvl6pPr marL="3657418" lvl="5" indent="-389448" rtl="0">
              <a:spcBef>
                <a:spcPts val="2133"/>
              </a:spcBef>
              <a:spcAft>
                <a:spcPts val="0"/>
              </a:spcAft>
              <a:buClr>
                <a:srgbClr val="FFFFFF"/>
              </a:buClr>
              <a:buSzPts val="1000"/>
              <a:buChar char="○"/>
              <a:defRPr>
                <a:solidFill>
                  <a:srgbClr val="FFFFFF"/>
                </a:solidFill>
              </a:defRPr>
            </a:lvl6pPr>
            <a:lvl7pPr marL="4266987" lvl="6" indent="-389448" rtl="0">
              <a:spcBef>
                <a:spcPts val="2133"/>
              </a:spcBef>
              <a:spcAft>
                <a:spcPts val="0"/>
              </a:spcAft>
              <a:buClr>
                <a:srgbClr val="FFFFFF"/>
              </a:buClr>
              <a:buSzPts val="1000"/>
              <a:buChar char="■"/>
              <a:defRPr>
                <a:solidFill>
                  <a:srgbClr val="FFFFFF"/>
                </a:solidFill>
              </a:defRPr>
            </a:lvl7pPr>
            <a:lvl8pPr marL="4876557" lvl="7" indent="-389448" rtl="0">
              <a:spcBef>
                <a:spcPts val="2133"/>
              </a:spcBef>
              <a:spcAft>
                <a:spcPts val="0"/>
              </a:spcAft>
              <a:buClr>
                <a:srgbClr val="FFFFFF"/>
              </a:buClr>
              <a:buSzPts val="1000"/>
              <a:buChar char="⎼"/>
              <a:defRPr>
                <a:solidFill>
                  <a:srgbClr val="FFFFFF"/>
                </a:solidFill>
              </a:defRPr>
            </a:lvl8pPr>
            <a:lvl9pPr marL="5486126" lvl="8" indent="-389448" rtl="0">
              <a:spcBef>
                <a:spcPts val="2133"/>
              </a:spcBef>
              <a:spcAft>
                <a:spcPts val="2133"/>
              </a:spcAft>
              <a:buClr>
                <a:srgbClr val="FFFFFF"/>
              </a:buClr>
              <a:buSzPts val="1000"/>
              <a:buChar char="○"/>
              <a:defRPr>
                <a:solidFill>
                  <a:srgbClr val="FFFFFF"/>
                </a:solidFill>
              </a:defRPr>
            </a:lvl9pPr>
          </a:lstStyle>
          <a:p>
            <a:pPr lvl="0"/>
            <a:r>
              <a:rPr lang="en-US"/>
              <a:t>Click to edit Master text styles</a:t>
            </a:r>
          </a:p>
        </p:txBody>
      </p:sp>
      <p:sp>
        <p:nvSpPr>
          <p:cNvPr id="7" name="Google Shape;69;p9"/>
          <p:cNvSpPr txBox="1">
            <a:spLocks noGrp="1"/>
          </p:cNvSpPr>
          <p:nvPr>
            <p:ph type="subTitle" idx="2"/>
          </p:nvPr>
        </p:nvSpPr>
        <p:spPr>
          <a:xfrm>
            <a:off x="472867" y="827400"/>
            <a:ext cx="11246400" cy="512400"/>
          </a:xfrm>
          <a:prstGeom prst="rect">
            <a:avLst/>
          </a:prstGeom>
        </p:spPr>
        <p:txBody>
          <a:bodyPr spcFirstLastPara="1" wrap="square" lIns="0" tIns="91425" rIns="0" bIns="91425" anchor="t" anchorCtr="0">
            <a:noAutofit/>
          </a:bodyPr>
          <a:lstStyle>
            <a:lvl1pPr marL="365742" lvl="0" indent="-365742" rtl="0">
              <a:lnSpc>
                <a:spcPct val="100000"/>
              </a:lnSpc>
              <a:spcBef>
                <a:spcPts val="0"/>
              </a:spcBef>
              <a:spcAft>
                <a:spcPts val="0"/>
              </a:spcAft>
              <a:buClr>
                <a:srgbClr val="FFFFFF"/>
              </a:buClr>
              <a:buSzPts val="1500"/>
              <a:buNone/>
              <a:defRPr sz="1800">
                <a:solidFill>
                  <a:schemeClr val="tx1"/>
                </a:solidFill>
                <a:latin typeface="+mn-lt"/>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dirty="0"/>
          </a:p>
        </p:txBody>
      </p:sp>
    </p:spTree>
    <p:extLst>
      <p:ext uri="{BB962C8B-B14F-4D97-AF65-F5344CB8AC3E}">
        <p14:creationId xmlns:p14="http://schemas.microsoft.com/office/powerpoint/2010/main" val="3133626847"/>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3" name="TextBox 2">
            <a:extLst>
              <a:ext uri="{FF2B5EF4-FFF2-40B4-BE49-F238E27FC236}">
                <a16:creationId xmlns:a16="http://schemas.microsoft.com/office/drawing/2014/main" id="{6243803D-31FA-692F-1CDF-A332274BC332}"/>
              </a:ext>
            </a:extLst>
          </p:cNvPr>
          <p:cNvSpPr txBox="1"/>
          <p:nvPr/>
        </p:nvSpPr>
        <p:spPr>
          <a:xfrm>
            <a:off x="288559" y="6532237"/>
            <a:ext cx="2458455" cy="200055"/>
          </a:xfrm>
          <a:prstGeom prst="rect">
            <a:avLst/>
          </a:prstGeom>
          <a:noFill/>
        </p:spPr>
        <p:txBody>
          <a:bodyPr wrap="square" lIns="0" rIns="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rPr>
              <a:t>© 2023 Nielsen Consumer LLC. All Rights Reserved.</a:t>
            </a:r>
          </a:p>
        </p:txBody>
      </p:sp>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9" y="6028803"/>
            <a:ext cx="644652" cy="274320"/>
          </a:xfrm>
          <a:prstGeom prst="rect">
            <a:avLst/>
          </a:prstGeom>
        </p:spPr>
      </p:pic>
    </p:spTree>
    <p:extLst>
      <p:ext uri="{BB962C8B-B14F-4D97-AF65-F5344CB8AC3E}">
        <p14:creationId xmlns:p14="http://schemas.microsoft.com/office/powerpoint/2010/main" val="1379575642"/>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9" name="Picture 8"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Google Shape;104;p13"/>
          <p:cNvSpPr txBox="1">
            <a:spLocks noGrp="1"/>
          </p:cNvSpPr>
          <p:nvPr>
            <p:ph type="ctrTitle"/>
          </p:nvPr>
        </p:nvSpPr>
        <p:spPr>
          <a:xfrm>
            <a:off x="655067" y="442767"/>
            <a:ext cx="6570000" cy="18524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rgbClr val="FFFFFF"/>
                </a:solidFill>
                <a:latin typeface="+mj-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 name="Google Shape;105;p13"/>
          <p:cNvSpPr txBox="1">
            <a:spLocks noGrp="1"/>
          </p:cNvSpPr>
          <p:nvPr>
            <p:ph type="subTitle" idx="1"/>
          </p:nvPr>
        </p:nvSpPr>
        <p:spPr>
          <a:xfrm>
            <a:off x="655068" y="3172800"/>
            <a:ext cx="6570000" cy="5124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2000">
                <a:solidFill>
                  <a:schemeClr val="bg1"/>
                </a:solidFill>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dirty="0"/>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827130248"/>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0" name="Picture 9"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Google Shape;117;p15"/>
          <p:cNvSpPr txBox="1">
            <a:spLocks noGrp="1"/>
          </p:cNvSpPr>
          <p:nvPr>
            <p:ph type="subTitle" idx="1"/>
          </p:nvPr>
        </p:nvSpPr>
        <p:spPr>
          <a:xfrm>
            <a:off x="472867" y="3141147"/>
            <a:ext cx="53508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CBCBCB"/>
              </a:buClr>
              <a:buSzPts val="1200"/>
              <a:buNone/>
              <a:defRPr sz="2400" b="1">
                <a:solidFill>
                  <a:schemeClr val="bg1"/>
                </a:solidFill>
              </a:defRPr>
            </a:lvl1pPr>
            <a:lvl2pPr lvl="1" rtl="0">
              <a:lnSpc>
                <a:spcPct val="100000"/>
              </a:lnSpc>
              <a:spcBef>
                <a:spcPts val="0"/>
              </a:spcBef>
              <a:spcAft>
                <a:spcPts val="0"/>
              </a:spcAft>
              <a:buClr>
                <a:srgbClr val="CBCBCB"/>
              </a:buClr>
              <a:buSzPts val="1800"/>
              <a:buNone/>
              <a:defRPr sz="2400" b="1">
                <a:solidFill>
                  <a:srgbClr val="CBCBCB"/>
                </a:solidFill>
              </a:defRPr>
            </a:lvl2pPr>
            <a:lvl3pPr lvl="2" rtl="0">
              <a:lnSpc>
                <a:spcPct val="100000"/>
              </a:lnSpc>
              <a:spcBef>
                <a:spcPts val="0"/>
              </a:spcBef>
              <a:spcAft>
                <a:spcPts val="0"/>
              </a:spcAft>
              <a:buClr>
                <a:srgbClr val="CBCBCB"/>
              </a:buClr>
              <a:buSzPts val="1800"/>
              <a:buNone/>
              <a:defRPr sz="2400" b="1">
                <a:solidFill>
                  <a:srgbClr val="CBCBCB"/>
                </a:solidFill>
              </a:defRPr>
            </a:lvl3pPr>
            <a:lvl4pPr lvl="3" rtl="0">
              <a:lnSpc>
                <a:spcPct val="100000"/>
              </a:lnSpc>
              <a:spcBef>
                <a:spcPts val="0"/>
              </a:spcBef>
              <a:spcAft>
                <a:spcPts val="0"/>
              </a:spcAft>
              <a:buClr>
                <a:srgbClr val="CBCBCB"/>
              </a:buClr>
              <a:buSzPts val="1800"/>
              <a:buNone/>
              <a:defRPr sz="2400" b="1">
                <a:solidFill>
                  <a:srgbClr val="CBCBCB"/>
                </a:solidFill>
              </a:defRPr>
            </a:lvl4pPr>
            <a:lvl5pPr lvl="4" rtl="0">
              <a:lnSpc>
                <a:spcPct val="100000"/>
              </a:lnSpc>
              <a:spcBef>
                <a:spcPts val="0"/>
              </a:spcBef>
              <a:spcAft>
                <a:spcPts val="0"/>
              </a:spcAft>
              <a:buClr>
                <a:srgbClr val="CBCBCB"/>
              </a:buClr>
              <a:buSzPts val="1800"/>
              <a:buNone/>
              <a:defRPr sz="2400" b="1">
                <a:solidFill>
                  <a:srgbClr val="CBCBCB"/>
                </a:solidFill>
              </a:defRPr>
            </a:lvl5pPr>
            <a:lvl6pPr lvl="5" rtl="0">
              <a:lnSpc>
                <a:spcPct val="100000"/>
              </a:lnSpc>
              <a:spcBef>
                <a:spcPts val="0"/>
              </a:spcBef>
              <a:spcAft>
                <a:spcPts val="0"/>
              </a:spcAft>
              <a:buClr>
                <a:srgbClr val="CBCBCB"/>
              </a:buClr>
              <a:buSzPts val="1800"/>
              <a:buNone/>
              <a:defRPr sz="2400" b="1">
                <a:solidFill>
                  <a:srgbClr val="CBCBCB"/>
                </a:solidFill>
              </a:defRPr>
            </a:lvl6pPr>
            <a:lvl7pPr lvl="6" rtl="0">
              <a:lnSpc>
                <a:spcPct val="100000"/>
              </a:lnSpc>
              <a:spcBef>
                <a:spcPts val="0"/>
              </a:spcBef>
              <a:spcAft>
                <a:spcPts val="0"/>
              </a:spcAft>
              <a:buClr>
                <a:srgbClr val="CBCBCB"/>
              </a:buClr>
              <a:buSzPts val="1800"/>
              <a:buNone/>
              <a:defRPr sz="2400" b="1">
                <a:solidFill>
                  <a:srgbClr val="CBCBCB"/>
                </a:solidFill>
              </a:defRPr>
            </a:lvl7pPr>
            <a:lvl8pPr lvl="7" rtl="0">
              <a:lnSpc>
                <a:spcPct val="100000"/>
              </a:lnSpc>
              <a:spcBef>
                <a:spcPts val="0"/>
              </a:spcBef>
              <a:spcAft>
                <a:spcPts val="0"/>
              </a:spcAft>
              <a:buClr>
                <a:srgbClr val="CBCBCB"/>
              </a:buClr>
              <a:buSzPts val="1800"/>
              <a:buNone/>
              <a:defRPr sz="2400" b="1">
                <a:solidFill>
                  <a:srgbClr val="CBCBCB"/>
                </a:solidFill>
              </a:defRPr>
            </a:lvl8pPr>
            <a:lvl9pPr lvl="8" rtl="0">
              <a:lnSpc>
                <a:spcPct val="100000"/>
              </a:lnSpc>
              <a:spcBef>
                <a:spcPts val="0"/>
              </a:spcBef>
              <a:spcAft>
                <a:spcPts val="0"/>
              </a:spcAft>
              <a:buClr>
                <a:srgbClr val="CBCBCB"/>
              </a:buClr>
              <a:buSzPts val="1800"/>
              <a:buNone/>
              <a:defRPr sz="2400" b="1">
                <a:solidFill>
                  <a:srgbClr val="CBCBCB"/>
                </a:solidFill>
              </a:defRPr>
            </a:lvl9pPr>
          </a:lstStyle>
          <a:p>
            <a:r>
              <a:rPr lang="en-US"/>
              <a:t>Click to edit Master subtitle style</a:t>
            </a:r>
            <a:endParaRPr dirty="0"/>
          </a:p>
        </p:txBody>
      </p:sp>
      <p:sp>
        <p:nvSpPr>
          <p:cNvPr id="8" name="Google Shape;118;p15"/>
          <p:cNvSpPr txBox="1">
            <a:spLocks/>
          </p:cNvSpPr>
          <p:nvPr/>
        </p:nvSpPr>
        <p:spPr>
          <a:xfrm>
            <a:off x="472867" y="3569167"/>
            <a:ext cx="5350800" cy="410000"/>
          </a:xfrm>
          <a:prstGeom prst="rect">
            <a:avLst/>
          </a:prstGeom>
        </p:spPr>
        <p:txBody>
          <a:bodyPr spcFirstLastPara="1" vert="horz" wrap="square" lIns="0" tIns="91425" rIns="0" bIns="91425" rtlCol="0" anchor="t" anchorCtr="0">
            <a:noAutofit/>
          </a:bodyPr>
          <a:lstStyle>
            <a:lvl1pPr marL="0" lvl="0" indent="0" algn="l" defTabSz="914400" rtl="0" eaLnBrk="1" latinLnBrk="0" hangingPunct="1">
              <a:lnSpc>
                <a:spcPct val="100000"/>
              </a:lnSpc>
              <a:spcBef>
                <a:spcPts val="0"/>
              </a:spcBef>
              <a:spcAft>
                <a:spcPts val="0"/>
              </a:spcAft>
              <a:buClr>
                <a:srgbClr val="CBCBCB"/>
              </a:buClr>
              <a:buSzPts val="1200"/>
              <a:buFont typeface="Arial" panose="020B0604020202020204" pitchFamily="34" charset="0"/>
              <a:buNone/>
              <a:defRPr sz="1600" kern="1200">
                <a:solidFill>
                  <a:srgbClr val="CBCBCB"/>
                </a:solidFill>
                <a:latin typeface="+mn-lt"/>
                <a:ea typeface="+mn-ea"/>
                <a:cs typeface="+mn-cs"/>
              </a:defRPr>
            </a:lvl1pPr>
            <a:lvl2pPr marL="685800" lvl="1" indent="-228600" algn="l" defTabSz="914400" rtl="0" eaLnBrk="1" latinLnBrk="0" hangingPunct="1">
              <a:lnSpc>
                <a:spcPct val="100000"/>
              </a:lnSpc>
              <a:spcBef>
                <a:spcPts val="0"/>
              </a:spcBef>
              <a:spcAft>
                <a:spcPts val="0"/>
              </a:spcAft>
              <a:buClr>
                <a:srgbClr val="CBCBCB"/>
              </a:buClr>
              <a:buSzPts val="1800"/>
              <a:buFont typeface="System Font Regular"/>
              <a:buNone/>
              <a:defRPr sz="2400" b="1" kern="1200">
                <a:solidFill>
                  <a:srgbClr val="CBCBCB"/>
                </a:solidFill>
                <a:latin typeface="+mn-lt"/>
                <a:ea typeface="+mn-ea"/>
                <a:cs typeface="+mn-cs"/>
              </a:defRPr>
            </a:lvl2pPr>
            <a:lvl3pPr marL="1143000" lvl="2"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3pPr>
            <a:lvl4pPr marL="1600200" lvl="3"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4pPr>
            <a:lvl5pPr marL="2057400" lvl="4"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5pPr>
            <a:lvl6pPr marL="2514600" lvl="5"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6pPr>
            <a:lvl7pPr marL="2971800" lvl="6"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7pPr>
            <a:lvl8pPr marL="3429000" lvl="7"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8pPr>
            <a:lvl9pPr marL="3886200" lvl="8"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9pPr>
          </a:lstStyle>
          <a:p>
            <a:r>
              <a:rPr lang="en-US" sz="1600" dirty="0">
                <a:solidFill>
                  <a:schemeClr val="bg1"/>
                </a:solidFill>
              </a:rPr>
              <a:t>Click to edit Master subtitle style</a:t>
            </a:r>
          </a:p>
        </p:txBody>
      </p:sp>
      <p:sp>
        <p:nvSpPr>
          <p:cNvPr id="11" name="TextBox 10">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2" name="Picture 11">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608014224"/>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67_thank_you_grey">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7" y="635035"/>
            <a:ext cx="8642083" cy="2387600"/>
          </a:xfrm>
        </p:spPr>
        <p:txBody>
          <a:bodyPr anchor="b">
            <a:noAutofit/>
          </a:bodyPr>
          <a:lstStyle>
            <a:lvl1pPr algn="l">
              <a:defRPr sz="3600">
                <a:solidFill>
                  <a:schemeClr val="bg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7" y="3114709"/>
            <a:ext cx="8642083" cy="837883"/>
          </a:xfrm>
        </p:spPr>
        <p:txBody>
          <a:bodyPr>
            <a:noAutofit/>
          </a:bodyPr>
          <a:lstStyle>
            <a:lvl1pPr marL="0" indent="0" algn="l">
              <a:spcBef>
                <a:spcPts val="0"/>
              </a:spcBef>
              <a:spcAft>
                <a:spcPts val="0"/>
              </a:spcAft>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[Call to action]</a:t>
            </a:r>
          </a:p>
        </p:txBody>
      </p:sp>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3"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189" indent="0">
              <a:buNone/>
              <a:defRPr sz="1200" b="1">
                <a:solidFill>
                  <a:schemeClr val="bg1"/>
                </a:solidFill>
              </a:defRPr>
            </a:lvl2pPr>
            <a:lvl3pPr marL="914377" indent="0">
              <a:buNone/>
              <a:defRPr sz="1200" b="1">
                <a:solidFill>
                  <a:schemeClr val="bg1"/>
                </a:solidFill>
              </a:defRPr>
            </a:lvl3pPr>
            <a:lvl4pPr marL="1371566" indent="0">
              <a:buNone/>
              <a:defRPr sz="1200" b="1">
                <a:solidFill>
                  <a:schemeClr val="bg1"/>
                </a:solidFill>
              </a:defRPr>
            </a:lvl4pPr>
            <a:lvl5pPr marL="1828754"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2"/>
            <a:ext cx="8642083" cy="42346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189" indent="0">
              <a:buNone/>
              <a:defRPr sz="1200" b="1">
                <a:solidFill>
                  <a:schemeClr val="bg1"/>
                </a:solidFill>
              </a:defRPr>
            </a:lvl2pPr>
            <a:lvl3pPr marL="914377" indent="0">
              <a:buNone/>
              <a:defRPr sz="1200" b="1">
                <a:solidFill>
                  <a:schemeClr val="bg1"/>
                </a:solidFill>
              </a:defRPr>
            </a:lvl3pPr>
            <a:lvl4pPr marL="1371566" indent="0">
              <a:buNone/>
              <a:defRPr sz="1200" b="1">
                <a:solidFill>
                  <a:schemeClr val="bg1"/>
                </a:solidFill>
              </a:defRPr>
            </a:lvl4pPr>
            <a:lvl5pPr marL="1828754" indent="0">
              <a:buNone/>
              <a:defRPr sz="1200" b="1">
                <a:solidFill>
                  <a:schemeClr val="bg1"/>
                </a:solidFill>
              </a:defRPr>
            </a:lvl5pPr>
          </a:lstStyle>
          <a:p>
            <a:pPr lvl="0"/>
            <a:r>
              <a:rPr lang="en-US" dirty="0"/>
              <a:t>Contact information</a:t>
            </a:r>
          </a:p>
        </p:txBody>
      </p:sp>
      <p:sp>
        <p:nvSpPr>
          <p:cNvPr id="13" name="TextBox 12">
            <a:extLst>
              <a:ext uri="{FF2B5EF4-FFF2-40B4-BE49-F238E27FC236}">
                <a16:creationId xmlns:a16="http://schemas.microsoft.com/office/drawing/2014/main" id="{6243803D-31FA-692F-1CDF-A332274BC332}"/>
              </a:ext>
            </a:extLst>
          </p:cNvPr>
          <p:cNvSpPr txBox="1"/>
          <p:nvPr/>
        </p:nvSpPr>
        <p:spPr>
          <a:xfrm>
            <a:off x="288559" y="6532237"/>
            <a:ext cx="2458455" cy="200055"/>
          </a:xfrm>
          <a:prstGeom prst="rect">
            <a:avLst/>
          </a:prstGeom>
          <a:noFill/>
        </p:spPr>
        <p:txBody>
          <a:bodyPr wrap="square" lIns="0" rIns="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rPr>
              <a:t>© 2023 Nielsen Consumer LLC. All Rights Reserved.</a:t>
            </a:r>
          </a:p>
        </p:txBody>
      </p:sp>
      <p:sp>
        <p:nvSpPr>
          <p:cNvPr id="14" name="Slide Number Placeholder 5">
            <a:extLst>
              <a:ext uri="{FF2B5EF4-FFF2-40B4-BE49-F238E27FC236}">
                <a16:creationId xmlns:a16="http://schemas.microsoft.com/office/drawing/2014/main" id="{D0DB4F35-9ADE-ED35-28B3-71F80807EF03}"/>
              </a:ext>
            </a:extLst>
          </p:cNvPr>
          <p:cNvSpPr>
            <a:spLocks noGrp="1"/>
          </p:cNvSpPr>
          <p:nvPr>
            <p:ph type="sldNum" sz="quarter" idx="12"/>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pic>
        <p:nvPicPr>
          <p:cNvPr id="15" name="Picture 14"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5801097"/>
            <a:ext cx="1219200" cy="518808"/>
          </a:xfrm>
          <a:prstGeom prst="rect">
            <a:avLst/>
          </a:prstGeom>
        </p:spPr>
      </p:pic>
    </p:spTree>
    <p:extLst>
      <p:ext uri="{BB962C8B-B14F-4D97-AF65-F5344CB8AC3E}">
        <p14:creationId xmlns:p14="http://schemas.microsoft.com/office/powerpoint/2010/main" val="4048929057"/>
      </p:ext>
    </p:extLst>
  </p:cSld>
  <p:clrMapOvr>
    <a:overrideClrMapping bg1="lt1" tx1="dk1" bg2="lt2" tx2="dk2" accent1="accent1" accent2="accent2" accent3="accent3" accent4="accent4" accent5="accent5" accent6="accent6" hlink="hlink" folHlink="folHlink"/>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ver - black grid" preserve="1">
  <p:cSld name="1_Cover - black grid">
    <p:bg>
      <p:bgPr>
        <a:solidFill>
          <a:srgbClr val="000000"/>
        </a:solidFill>
        <a:effectLst/>
      </p:bgPr>
    </p:bg>
    <p:spTree>
      <p:nvGrpSpPr>
        <p:cNvPr id="1" name="Shape 53"/>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ndParaRPr>
          </a:p>
        </p:txBody>
      </p:sp>
      <p:sp>
        <p:nvSpPr>
          <p:cNvPr id="56" name="Google Shape;56;p6"/>
          <p:cNvSpPr txBox="1">
            <a:spLocks noGrp="1"/>
          </p:cNvSpPr>
          <p:nvPr>
            <p:ph type="ctrTitle"/>
          </p:nvPr>
        </p:nvSpPr>
        <p:spPr>
          <a:xfrm>
            <a:off x="472867" y="506700"/>
            <a:ext cx="8357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8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57" name="Google Shape;57;p6"/>
          <p:cNvSpPr txBox="1">
            <a:spLocks noGrp="1"/>
          </p:cNvSpPr>
          <p:nvPr>
            <p:ph type="subTitle" idx="1"/>
          </p:nvPr>
        </p:nvSpPr>
        <p:spPr>
          <a:xfrm>
            <a:off x="472867" y="1871067"/>
            <a:ext cx="8357600" cy="658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800"/>
              <a:buFont typeface="Montserrat"/>
              <a:buNone/>
              <a:defRPr sz="2400">
                <a:solidFill>
                  <a:srgbClr val="FFFFFF"/>
                </a:solidFill>
                <a:latin typeface="+mj-lt"/>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58" name="Google Shape;58;p6"/>
          <p:cNvSpPr txBox="1">
            <a:spLocks noGrp="1"/>
          </p:cNvSpPr>
          <p:nvPr>
            <p:ph type="subTitle" idx="2"/>
          </p:nvPr>
        </p:nvSpPr>
        <p:spPr>
          <a:xfrm>
            <a:off x="472867" y="2927867"/>
            <a:ext cx="55896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FFFFFF"/>
              </a:buClr>
              <a:buSzPts val="1200"/>
              <a:buNone/>
              <a:defRPr sz="1600" b="1">
                <a:solidFill>
                  <a:srgbClr val="FFFFFF"/>
                </a:solidFill>
                <a:latin typeface="+mj-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59" name="Google Shape;59;p6"/>
          <p:cNvSpPr txBox="1">
            <a:spLocks noGrp="1"/>
          </p:cNvSpPr>
          <p:nvPr>
            <p:ph type="subTitle" idx="3"/>
          </p:nvPr>
        </p:nvSpPr>
        <p:spPr>
          <a:xfrm>
            <a:off x="472867" y="3134667"/>
            <a:ext cx="55896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200"/>
              <a:buNone/>
              <a:defRPr sz="1600">
                <a:solidFill>
                  <a:srgbClr val="FFFFFF"/>
                </a:solidFill>
                <a:latin typeface="+mj-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9" name="TextBox 8">
            <a:extLst>
              <a:ext uri="{FF2B5EF4-FFF2-40B4-BE49-F238E27FC236}">
                <a16:creationId xmlns:a16="http://schemas.microsoft.com/office/drawing/2014/main" id="{6243803D-31FA-692F-1CDF-A332274BC332}"/>
              </a:ext>
            </a:extLst>
          </p:cNvPr>
          <p:cNvSpPr txBox="1"/>
          <p:nvPr/>
        </p:nvSpPr>
        <p:spPr>
          <a:xfrm>
            <a:off x="288559" y="6532237"/>
            <a:ext cx="2458455" cy="200055"/>
          </a:xfrm>
          <a:prstGeom prst="rect">
            <a:avLst/>
          </a:prstGeom>
          <a:noFill/>
        </p:spPr>
        <p:txBody>
          <a:bodyPr wrap="square" lIns="0" rIns="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mj-lt"/>
              </a:rPr>
              <a:t>© 2023 Nielsen Consumer LLC. All Rights Reserved.</a:t>
            </a:r>
          </a:p>
        </p:txBody>
      </p:sp>
      <p:sp>
        <p:nvSpPr>
          <p:cNvPr id="10"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latin typeface="+mj-lt"/>
              </a:defRPr>
            </a:lvl1pPr>
          </a:lstStyle>
          <a:p>
            <a:fld id="{403EF4E2-7A7A-0548-85F1-5479B7C9E1B2}" type="slidenum">
              <a:rPr lang="en-US" smtClean="0"/>
              <a:pPr/>
              <a:t>‹#›</a:t>
            </a:fld>
            <a:endParaRPr lang="en-US" dirty="0"/>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9" y="6028803"/>
            <a:ext cx="644652" cy="274320"/>
          </a:xfrm>
          <a:prstGeom prst="rect">
            <a:avLst/>
          </a:prstGeom>
        </p:spPr>
      </p:pic>
    </p:spTree>
    <p:extLst>
      <p:ext uri="{BB962C8B-B14F-4D97-AF65-F5344CB8AC3E}">
        <p14:creationId xmlns:p14="http://schemas.microsoft.com/office/powerpoint/2010/main" val="1648892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Divider - black/text left" preserve="1">
  <p:cSld name="1_Divider - black/text left">
    <p:bg>
      <p:bgPr>
        <a:solidFill>
          <a:srgbClr val="000000"/>
        </a:solidFill>
        <a:effectLst/>
      </p:bgPr>
    </p:bg>
    <p:spTree>
      <p:nvGrpSpPr>
        <p:cNvPr id="1" name="Shape 259"/>
        <p:cNvGrpSpPr/>
        <p:nvPr/>
      </p:nvGrpSpPr>
      <p:grpSpPr>
        <a:xfrm>
          <a:off x="0" y="0"/>
          <a:ext cx="0" cy="0"/>
          <a:chOff x="0" y="0"/>
          <a:chExt cx="0" cy="0"/>
        </a:xfrm>
      </p:grpSpPr>
      <p:sp>
        <p:nvSpPr>
          <p:cNvPr id="6" name="Rectangle 5">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1" name="Picture 10"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8"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9" name="Straight Connector 8">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5" name="Google Shape;265;p27"/>
          <p:cNvSpPr txBox="1">
            <a:spLocks noGrp="1"/>
          </p:cNvSpPr>
          <p:nvPr>
            <p:ph type="ctrTitle"/>
          </p:nvPr>
        </p:nvSpPr>
        <p:spPr>
          <a:xfrm>
            <a:off x="472867" y="1322067"/>
            <a:ext cx="5388400" cy="2104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3000"/>
              <a:buFont typeface="Montserrat"/>
              <a:buNone/>
              <a:tabLst>
                <a:tab pos="3282787" algn="l"/>
              </a:tabLst>
              <a:defRPr sz="40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r>
              <a:rPr lang="en-US"/>
              <a:t>Click to edit Master title style</a:t>
            </a:r>
            <a:endParaRPr dirty="0"/>
          </a:p>
        </p:txBody>
      </p:sp>
      <p:sp>
        <p:nvSpPr>
          <p:cNvPr id="12" name="Slide Number Placeholder 1">
            <a:extLst>
              <a:ext uri="{FF2B5EF4-FFF2-40B4-BE49-F238E27FC236}">
                <a16:creationId xmlns:a16="http://schemas.microsoft.com/office/drawing/2014/main" id="{7AFEAEB1-594F-424B-BC1C-CF9B9DCB78BB}"/>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4" name="Picture 13">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651583696"/>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ver - black grid" preserve="1">
  <p:cSld name="1_Cover - black grid">
    <p:bg>
      <p:bgPr>
        <a:solidFill>
          <a:schemeClr val="bg2"/>
        </a:solidFill>
        <a:effectLst/>
      </p:bgPr>
    </p:bg>
    <p:spTree>
      <p:nvGrpSpPr>
        <p:cNvPr id="1" name="Shape 974"/>
        <p:cNvGrpSpPr/>
        <p:nvPr/>
      </p:nvGrpSpPr>
      <p:grpSpPr>
        <a:xfrm>
          <a:off x="0" y="0"/>
          <a:ext cx="0" cy="0"/>
          <a:chOff x="0" y="0"/>
          <a:chExt cx="0" cy="0"/>
        </a:xfrm>
      </p:grpSpPr>
      <p:sp>
        <p:nvSpPr>
          <p:cNvPr id="977" name="Google Shape;977;gd21c83c52b_0_2301"/>
          <p:cNvSpPr txBox="1">
            <a:spLocks noGrp="1"/>
          </p:cNvSpPr>
          <p:nvPr>
            <p:ph type="ctrTitle"/>
          </p:nvPr>
        </p:nvSpPr>
        <p:spPr>
          <a:xfrm>
            <a:off x="472867" y="506700"/>
            <a:ext cx="8357600" cy="1518400"/>
          </a:xfrm>
          <a:prstGeom prst="rect">
            <a:avLst/>
          </a:prstGeom>
          <a:noFill/>
          <a:ln>
            <a:noFill/>
          </a:ln>
        </p:spPr>
        <p:txBody>
          <a:bodyPr spcFirstLastPara="1" wrap="square" lIns="0" tIns="91425" rIns="0" bIns="91425" anchor="b" anchorCtr="0">
            <a:noAutofit/>
          </a:bodyPr>
          <a:lstStyle>
            <a:lvl1pPr lvl="0" algn="l" rtl="0">
              <a:lnSpc>
                <a:spcPct val="100000"/>
              </a:lnSpc>
              <a:spcBef>
                <a:spcPts val="0"/>
              </a:spcBef>
              <a:spcAft>
                <a:spcPts val="0"/>
              </a:spcAft>
              <a:buClr>
                <a:srgbClr val="FFFFFF"/>
              </a:buClr>
              <a:buSzPts val="3600"/>
              <a:buFont typeface="Montserrat"/>
              <a:buNone/>
              <a:defRPr sz="4400" b="1">
                <a:solidFill>
                  <a:srgbClr val="FFFFFF"/>
                </a:solidFill>
                <a:latin typeface="+mj-lt"/>
                <a:ea typeface="Montserrat"/>
                <a:cs typeface="Montserrat"/>
                <a:sym typeface="Montserrat"/>
              </a:defRPr>
            </a:lvl1pPr>
            <a:lvl2pPr lvl="1" algn="ctr" rtl="0">
              <a:lnSpc>
                <a:spcPct val="100000"/>
              </a:lnSpc>
              <a:spcBef>
                <a:spcPts val="0"/>
              </a:spcBef>
              <a:spcAft>
                <a:spcPts val="0"/>
              </a:spcAft>
              <a:buClr>
                <a:srgbClr val="FFFFFF"/>
              </a:buClr>
              <a:buSzPts val="5200"/>
              <a:buNone/>
              <a:defRPr sz="6933">
                <a:solidFill>
                  <a:srgbClr val="FFFFFF"/>
                </a:solidFill>
              </a:defRPr>
            </a:lvl2pPr>
            <a:lvl3pPr lvl="2" algn="ctr" rtl="0">
              <a:lnSpc>
                <a:spcPct val="100000"/>
              </a:lnSpc>
              <a:spcBef>
                <a:spcPts val="0"/>
              </a:spcBef>
              <a:spcAft>
                <a:spcPts val="0"/>
              </a:spcAft>
              <a:buClr>
                <a:srgbClr val="FFFFFF"/>
              </a:buClr>
              <a:buSzPts val="5200"/>
              <a:buNone/>
              <a:defRPr sz="6933">
                <a:solidFill>
                  <a:srgbClr val="FFFFFF"/>
                </a:solidFill>
              </a:defRPr>
            </a:lvl3pPr>
            <a:lvl4pPr lvl="3" algn="ctr" rtl="0">
              <a:lnSpc>
                <a:spcPct val="100000"/>
              </a:lnSpc>
              <a:spcBef>
                <a:spcPts val="0"/>
              </a:spcBef>
              <a:spcAft>
                <a:spcPts val="0"/>
              </a:spcAft>
              <a:buClr>
                <a:srgbClr val="FFFFFF"/>
              </a:buClr>
              <a:buSzPts val="5200"/>
              <a:buNone/>
              <a:defRPr sz="6933">
                <a:solidFill>
                  <a:srgbClr val="FFFFFF"/>
                </a:solidFill>
              </a:defRPr>
            </a:lvl4pPr>
            <a:lvl5pPr lvl="4" algn="ctr" rtl="0">
              <a:lnSpc>
                <a:spcPct val="100000"/>
              </a:lnSpc>
              <a:spcBef>
                <a:spcPts val="0"/>
              </a:spcBef>
              <a:spcAft>
                <a:spcPts val="0"/>
              </a:spcAft>
              <a:buClr>
                <a:srgbClr val="FFFFFF"/>
              </a:buClr>
              <a:buSzPts val="5200"/>
              <a:buNone/>
              <a:defRPr sz="6933">
                <a:solidFill>
                  <a:srgbClr val="FFFFFF"/>
                </a:solidFill>
              </a:defRPr>
            </a:lvl5pPr>
            <a:lvl6pPr lvl="5" algn="ctr" rtl="0">
              <a:lnSpc>
                <a:spcPct val="100000"/>
              </a:lnSpc>
              <a:spcBef>
                <a:spcPts val="0"/>
              </a:spcBef>
              <a:spcAft>
                <a:spcPts val="0"/>
              </a:spcAft>
              <a:buClr>
                <a:srgbClr val="FFFFFF"/>
              </a:buClr>
              <a:buSzPts val="5200"/>
              <a:buNone/>
              <a:defRPr sz="6933">
                <a:solidFill>
                  <a:srgbClr val="FFFFFF"/>
                </a:solidFill>
              </a:defRPr>
            </a:lvl6pPr>
            <a:lvl7pPr lvl="6" algn="ctr" rtl="0">
              <a:lnSpc>
                <a:spcPct val="100000"/>
              </a:lnSpc>
              <a:spcBef>
                <a:spcPts val="0"/>
              </a:spcBef>
              <a:spcAft>
                <a:spcPts val="0"/>
              </a:spcAft>
              <a:buClr>
                <a:srgbClr val="FFFFFF"/>
              </a:buClr>
              <a:buSzPts val="5200"/>
              <a:buNone/>
              <a:defRPr sz="6933">
                <a:solidFill>
                  <a:srgbClr val="FFFFFF"/>
                </a:solidFill>
              </a:defRPr>
            </a:lvl7pPr>
            <a:lvl8pPr lvl="7" algn="ctr" rtl="0">
              <a:lnSpc>
                <a:spcPct val="100000"/>
              </a:lnSpc>
              <a:spcBef>
                <a:spcPts val="0"/>
              </a:spcBef>
              <a:spcAft>
                <a:spcPts val="0"/>
              </a:spcAft>
              <a:buClr>
                <a:srgbClr val="FFFFFF"/>
              </a:buClr>
              <a:buSzPts val="5200"/>
              <a:buNone/>
              <a:defRPr sz="6933">
                <a:solidFill>
                  <a:srgbClr val="FFFFFF"/>
                </a:solidFill>
              </a:defRPr>
            </a:lvl8pPr>
            <a:lvl9pPr lvl="8" algn="ctr" rtl="0">
              <a:lnSpc>
                <a:spcPct val="100000"/>
              </a:lnSpc>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978" name="Google Shape;978;gd21c83c52b_0_2301"/>
          <p:cNvSpPr txBox="1">
            <a:spLocks noGrp="1"/>
          </p:cNvSpPr>
          <p:nvPr>
            <p:ph type="subTitle" idx="1"/>
          </p:nvPr>
        </p:nvSpPr>
        <p:spPr>
          <a:xfrm>
            <a:off x="472867" y="1871067"/>
            <a:ext cx="8357600" cy="658800"/>
          </a:xfrm>
          <a:prstGeom prst="rect">
            <a:avLst/>
          </a:prstGeom>
          <a:noFill/>
          <a:ln>
            <a:noFill/>
          </a:ln>
        </p:spPr>
        <p:txBody>
          <a:bodyPr spcFirstLastPara="1" wrap="square" lIns="0" tIns="91425" rIns="0" bIns="91425" anchor="t" anchorCtr="0">
            <a:noAutofit/>
          </a:bodyPr>
          <a:lstStyle>
            <a:lvl1pPr lvl="0" algn="l"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a:cs typeface="Montserrat"/>
                <a:sym typeface="Montserrat"/>
              </a:defRPr>
            </a:lvl1pPr>
            <a:lvl2pPr lvl="1"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979" name="Google Shape;979;gd21c83c52b_0_2301"/>
          <p:cNvSpPr txBox="1">
            <a:spLocks noGrp="1"/>
          </p:cNvSpPr>
          <p:nvPr>
            <p:ph type="subTitle" idx="2"/>
          </p:nvPr>
        </p:nvSpPr>
        <p:spPr>
          <a:xfrm>
            <a:off x="472867" y="3134667"/>
            <a:ext cx="8357600" cy="410000"/>
          </a:xfrm>
          <a:prstGeom prst="rect">
            <a:avLst/>
          </a:prstGeom>
          <a:noFill/>
          <a:ln>
            <a:noFill/>
          </a:ln>
        </p:spPr>
        <p:txBody>
          <a:bodyPr spcFirstLastPara="1" wrap="square" lIns="0" tIns="91425" rIns="0" bIns="91425" anchor="t" anchorCtr="0">
            <a:noAutofit/>
          </a:bodyPr>
          <a:lstStyle>
            <a:lvl1pPr lvl="0" algn="l" rtl="0">
              <a:lnSpc>
                <a:spcPct val="100000"/>
              </a:lnSpc>
              <a:spcBef>
                <a:spcPts val="0"/>
              </a:spcBef>
              <a:spcAft>
                <a:spcPts val="0"/>
              </a:spcAft>
              <a:buClr>
                <a:srgbClr val="FFFFFF"/>
              </a:buClr>
              <a:buSzPts val="1200"/>
              <a:buNone/>
              <a:defRPr sz="1600">
                <a:solidFill>
                  <a:srgbClr val="FFFFFF"/>
                </a:solidFill>
                <a:latin typeface="+mn-lt"/>
              </a:defRPr>
            </a:lvl1pPr>
            <a:lvl2pPr lvl="1" algn="l" rtl="0">
              <a:lnSpc>
                <a:spcPct val="100000"/>
              </a:lnSpc>
              <a:spcBef>
                <a:spcPts val="0"/>
              </a:spcBef>
              <a:spcAft>
                <a:spcPts val="0"/>
              </a:spcAft>
              <a:buClr>
                <a:srgbClr val="FFFFFF"/>
              </a:buClr>
              <a:buSzPts val="1800"/>
              <a:buNone/>
              <a:defRPr sz="2400" b="1">
                <a:solidFill>
                  <a:srgbClr val="FFFFFF"/>
                </a:solidFill>
              </a:defRPr>
            </a:lvl2pPr>
            <a:lvl3pPr lvl="2" algn="l" rtl="0">
              <a:lnSpc>
                <a:spcPct val="100000"/>
              </a:lnSpc>
              <a:spcBef>
                <a:spcPts val="0"/>
              </a:spcBef>
              <a:spcAft>
                <a:spcPts val="0"/>
              </a:spcAft>
              <a:buClr>
                <a:srgbClr val="FFFFFF"/>
              </a:buClr>
              <a:buSzPts val="1800"/>
              <a:buNone/>
              <a:defRPr sz="2400" b="1">
                <a:solidFill>
                  <a:srgbClr val="FFFFFF"/>
                </a:solidFill>
              </a:defRPr>
            </a:lvl3pPr>
            <a:lvl4pPr lvl="3" algn="l" rtl="0">
              <a:lnSpc>
                <a:spcPct val="100000"/>
              </a:lnSpc>
              <a:spcBef>
                <a:spcPts val="0"/>
              </a:spcBef>
              <a:spcAft>
                <a:spcPts val="0"/>
              </a:spcAft>
              <a:buClr>
                <a:srgbClr val="FFFFFF"/>
              </a:buClr>
              <a:buSzPts val="1800"/>
              <a:buNone/>
              <a:defRPr sz="2400" b="1">
                <a:solidFill>
                  <a:srgbClr val="FFFFFF"/>
                </a:solidFill>
              </a:defRPr>
            </a:lvl4pPr>
            <a:lvl5pPr lvl="4" algn="l" rtl="0">
              <a:lnSpc>
                <a:spcPct val="100000"/>
              </a:lnSpc>
              <a:spcBef>
                <a:spcPts val="0"/>
              </a:spcBef>
              <a:spcAft>
                <a:spcPts val="0"/>
              </a:spcAft>
              <a:buClr>
                <a:srgbClr val="FFFFFF"/>
              </a:buClr>
              <a:buSzPts val="1800"/>
              <a:buNone/>
              <a:defRPr sz="2400" b="1">
                <a:solidFill>
                  <a:srgbClr val="FFFFFF"/>
                </a:solidFill>
              </a:defRPr>
            </a:lvl5pPr>
            <a:lvl6pPr lvl="5" algn="l" rtl="0">
              <a:lnSpc>
                <a:spcPct val="100000"/>
              </a:lnSpc>
              <a:spcBef>
                <a:spcPts val="0"/>
              </a:spcBef>
              <a:spcAft>
                <a:spcPts val="0"/>
              </a:spcAft>
              <a:buClr>
                <a:srgbClr val="FFFFFF"/>
              </a:buClr>
              <a:buSzPts val="1800"/>
              <a:buNone/>
              <a:defRPr sz="2400" b="1">
                <a:solidFill>
                  <a:srgbClr val="FFFFFF"/>
                </a:solidFill>
              </a:defRPr>
            </a:lvl6pPr>
            <a:lvl7pPr lvl="6" algn="l" rtl="0">
              <a:lnSpc>
                <a:spcPct val="100000"/>
              </a:lnSpc>
              <a:spcBef>
                <a:spcPts val="0"/>
              </a:spcBef>
              <a:spcAft>
                <a:spcPts val="0"/>
              </a:spcAft>
              <a:buClr>
                <a:srgbClr val="FFFFFF"/>
              </a:buClr>
              <a:buSzPts val="1800"/>
              <a:buNone/>
              <a:defRPr sz="2400" b="1">
                <a:solidFill>
                  <a:srgbClr val="FFFFFF"/>
                </a:solidFill>
              </a:defRPr>
            </a:lvl7pPr>
            <a:lvl8pPr lvl="7" algn="l" rtl="0">
              <a:lnSpc>
                <a:spcPct val="100000"/>
              </a:lnSpc>
              <a:spcBef>
                <a:spcPts val="0"/>
              </a:spcBef>
              <a:spcAft>
                <a:spcPts val="0"/>
              </a:spcAft>
              <a:buClr>
                <a:srgbClr val="FFFFFF"/>
              </a:buClr>
              <a:buSzPts val="1800"/>
              <a:buNone/>
              <a:defRPr sz="2400" b="1">
                <a:solidFill>
                  <a:srgbClr val="FFFFFF"/>
                </a:solidFill>
              </a:defRPr>
            </a:lvl8pPr>
            <a:lvl9pPr lvl="8" algn="l"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pic>
        <p:nvPicPr>
          <p:cNvPr id="5" name="Picture 4">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75953" y="6496637"/>
            <a:ext cx="644652" cy="274320"/>
          </a:xfrm>
          <a:prstGeom prst="rect">
            <a:avLst/>
          </a:prstGeom>
        </p:spPr>
      </p:pic>
      <p:cxnSp>
        <p:nvCxnSpPr>
          <p:cNvPr id="6" name="Straight Connector 5">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576853"/>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rgbClr val="000000"/>
        </a:solidFill>
        <a:effectLst/>
      </p:bgPr>
    </p:bg>
    <p:spTree>
      <p:nvGrpSpPr>
        <p:cNvPr id="1" name="Shape 219"/>
        <p:cNvGrpSpPr/>
        <p:nvPr/>
      </p:nvGrpSpPr>
      <p:grpSpPr>
        <a:xfrm>
          <a:off x="0" y="0"/>
          <a:ext cx="0" cy="0"/>
          <a:chOff x="0" y="0"/>
          <a:chExt cx="0" cy="0"/>
        </a:xfrm>
      </p:grpSpPr>
      <p:sp>
        <p:nvSpPr>
          <p:cNvPr id="9" name="Rectangle 8">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221" name="Google Shape;221;p4"/>
          <p:cNvSpPr txBox="1">
            <a:spLocks noGrp="1"/>
          </p:cNvSpPr>
          <p:nvPr>
            <p:ph type="ctrTitle"/>
          </p:nvPr>
        </p:nvSpPr>
        <p:spPr>
          <a:xfrm>
            <a:off x="472867" y="1527533"/>
            <a:ext cx="8374000" cy="2262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400" b="1">
                <a:solidFill>
                  <a:srgbClr val="FFFFFF"/>
                </a:solidFill>
                <a:latin typeface="+mn-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222" name="Google Shape;222;p4"/>
          <p:cNvSpPr txBox="1">
            <a:spLocks noGrp="1"/>
          </p:cNvSpPr>
          <p:nvPr>
            <p:ph type="subTitle" idx="1"/>
          </p:nvPr>
        </p:nvSpPr>
        <p:spPr>
          <a:xfrm>
            <a:off x="472867" y="3737067"/>
            <a:ext cx="8374000" cy="10568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a:cs typeface="Montserrat"/>
                <a:sym typeface="Montserrat"/>
              </a:defRPr>
            </a:lvl1pPr>
            <a:lvl2pPr lvl="1"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9pPr>
          </a:lstStyle>
          <a:p>
            <a:r>
              <a:rPr lang="en-US"/>
              <a:t>Click to edit Master subtitle style</a:t>
            </a:r>
            <a:endParaRPr dirty="0"/>
          </a:p>
        </p:txBody>
      </p:sp>
      <p:sp>
        <p:nvSpPr>
          <p:cNvPr id="223" name="Google Shape;223;p4"/>
          <p:cNvSpPr txBox="1">
            <a:spLocks noGrp="1"/>
          </p:cNvSpPr>
          <p:nvPr>
            <p:ph type="sldNum" idx="12"/>
          </p:nvPr>
        </p:nvSpPr>
        <p:spPr>
          <a:xfrm>
            <a:off x="11195011" y="633318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26" name="Google Shape;226;p4"/>
          <p:cNvSpPr txBox="1">
            <a:spLocks noGrp="1"/>
          </p:cNvSpPr>
          <p:nvPr>
            <p:ph type="subTitle" idx="2"/>
          </p:nvPr>
        </p:nvSpPr>
        <p:spPr>
          <a:xfrm>
            <a:off x="472867" y="5106800"/>
            <a:ext cx="5669200" cy="410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1200"/>
              <a:buNone/>
              <a:defRPr sz="16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227" name="Google Shape;227;p4"/>
          <p:cNvSpPr txBox="1">
            <a:spLocks noGrp="1"/>
          </p:cNvSpPr>
          <p:nvPr>
            <p:ph type="subTitle" idx="3"/>
          </p:nvPr>
        </p:nvSpPr>
        <p:spPr>
          <a:xfrm>
            <a:off x="472867" y="53136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200"/>
              <a:buNone/>
              <a:defRPr sz="16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228" name="Google Shape;228;p4"/>
          <p:cNvSpPr txBox="1">
            <a:spLocks noGrp="1"/>
          </p:cNvSpPr>
          <p:nvPr>
            <p:ph type="subTitle" idx="4"/>
          </p:nvPr>
        </p:nvSpPr>
        <p:spPr>
          <a:xfrm>
            <a:off x="472867" y="59659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000"/>
              <a:buNone/>
              <a:defRPr sz="1333">
                <a:solidFill>
                  <a:srgbClr val="FFFFFF"/>
                </a:solidFill>
                <a:latin typeface="+mn-lt"/>
              </a:defRPr>
            </a:lvl1pPr>
            <a:lvl2pPr lvl="1" rtl="0">
              <a:lnSpc>
                <a:spcPct val="100000"/>
              </a:lnSpc>
              <a:spcBef>
                <a:spcPts val="0"/>
              </a:spcBef>
              <a:spcAft>
                <a:spcPts val="0"/>
              </a:spcAft>
              <a:buClr>
                <a:srgbClr val="FFFFFF"/>
              </a:buClr>
              <a:buSzPts val="1000"/>
              <a:buNone/>
              <a:defRPr sz="1333" b="1">
                <a:solidFill>
                  <a:srgbClr val="FFFFFF"/>
                </a:solidFill>
              </a:defRPr>
            </a:lvl2pPr>
            <a:lvl3pPr lvl="2" rtl="0">
              <a:lnSpc>
                <a:spcPct val="100000"/>
              </a:lnSpc>
              <a:spcBef>
                <a:spcPts val="0"/>
              </a:spcBef>
              <a:spcAft>
                <a:spcPts val="0"/>
              </a:spcAft>
              <a:buClr>
                <a:srgbClr val="FFFFFF"/>
              </a:buClr>
              <a:buSzPts val="1000"/>
              <a:buNone/>
              <a:defRPr b="1">
                <a:solidFill>
                  <a:srgbClr val="FFFFFF"/>
                </a:solidFill>
              </a:defRPr>
            </a:lvl3pPr>
            <a:lvl4pPr lvl="3" rtl="0">
              <a:lnSpc>
                <a:spcPct val="100000"/>
              </a:lnSpc>
              <a:spcBef>
                <a:spcPts val="0"/>
              </a:spcBef>
              <a:spcAft>
                <a:spcPts val="0"/>
              </a:spcAft>
              <a:buClr>
                <a:srgbClr val="FFFFFF"/>
              </a:buClr>
              <a:buSzPts val="1000"/>
              <a:buNone/>
              <a:defRPr b="1">
                <a:solidFill>
                  <a:srgbClr val="FFFFFF"/>
                </a:solidFill>
              </a:defRPr>
            </a:lvl4pPr>
            <a:lvl5pPr lvl="4" rtl="0">
              <a:lnSpc>
                <a:spcPct val="100000"/>
              </a:lnSpc>
              <a:spcBef>
                <a:spcPts val="0"/>
              </a:spcBef>
              <a:spcAft>
                <a:spcPts val="0"/>
              </a:spcAft>
              <a:buClr>
                <a:srgbClr val="FFFFFF"/>
              </a:buClr>
              <a:buSzPts val="1000"/>
              <a:buNone/>
              <a:defRPr b="1">
                <a:solidFill>
                  <a:srgbClr val="FFFFFF"/>
                </a:solidFill>
              </a:defRPr>
            </a:lvl5pPr>
            <a:lvl6pPr lvl="5" rtl="0">
              <a:lnSpc>
                <a:spcPct val="100000"/>
              </a:lnSpc>
              <a:spcBef>
                <a:spcPts val="0"/>
              </a:spcBef>
              <a:spcAft>
                <a:spcPts val="0"/>
              </a:spcAft>
              <a:buClr>
                <a:srgbClr val="FFFFFF"/>
              </a:buClr>
              <a:buSzPts val="1000"/>
              <a:buNone/>
              <a:defRPr b="1">
                <a:solidFill>
                  <a:srgbClr val="FFFFFF"/>
                </a:solidFill>
              </a:defRPr>
            </a:lvl6pPr>
            <a:lvl7pPr lvl="6" rtl="0">
              <a:lnSpc>
                <a:spcPct val="100000"/>
              </a:lnSpc>
              <a:spcBef>
                <a:spcPts val="0"/>
              </a:spcBef>
              <a:spcAft>
                <a:spcPts val="0"/>
              </a:spcAft>
              <a:buClr>
                <a:srgbClr val="FFFFFF"/>
              </a:buClr>
              <a:buSzPts val="1000"/>
              <a:buNone/>
              <a:defRPr b="1">
                <a:solidFill>
                  <a:srgbClr val="FFFFFF"/>
                </a:solidFill>
              </a:defRPr>
            </a:lvl7pPr>
            <a:lvl8pPr lvl="7" rtl="0">
              <a:lnSpc>
                <a:spcPct val="100000"/>
              </a:lnSpc>
              <a:spcBef>
                <a:spcPts val="0"/>
              </a:spcBef>
              <a:spcAft>
                <a:spcPts val="0"/>
              </a:spcAft>
              <a:buClr>
                <a:srgbClr val="FFFFFF"/>
              </a:buClr>
              <a:buSzPts val="1000"/>
              <a:buNone/>
              <a:defRPr b="1">
                <a:solidFill>
                  <a:srgbClr val="FFFFFF"/>
                </a:solidFill>
              </a:defRPr>
            </a:lvl8pPr>
            <a:lvl9pPr lvl="8" rtl="0">
              <a:lnSpc>
                <a:spcPct val="100000"/>
              </a:lnSpc>
              <a:spcBef>
                <a:spcPts val="0"/>
              </a:spcBef>
              <a:spcAft>
                <a:spcPts val="0"/>
              </a:spcAft>
              <a:buClr>
                <a:srgbClr val="FFFFFF"/>
              </a:buClr>
              <a:buSzPts val="1000"/>
              <a:buNone/>
              <a:defRPr b="1">
                <a:solidFill>
                  <a:srgbClr val="FFFFFF"/>
                </a:solidFill>
              </a:defRPr>
            </a:lvl9pPr>
          </a:lstStyle>
          <a:p>
            <a:r>
              <a:rPr lang="en-US"/>
              <a:t>Click to edit Master subtitle style</a:t>
            </a:r>
            <a:endParaRPr/>
          </a:p>
        </p:txBody>
      </p:sp>
      <p:cxnSp>
        <p:nvCxnSpPr>
          <p:cNvPr id="16" name="Straight Connector 15">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8" name="TextBox 17">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678452763"/>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Inside - White/title/body text">
    <p:spTree>
      <p:nvGrpSpPr>
        <p:cNvPr id="1" name=""/>
        <p:cNvGrpSpPr/>
        <p:nvPr/>
      </p:nvGrpSpPr>
      <p:grpSpPr>
        <a:xfrm>
          <a:off x="0" y="0"/>
          <a:ext cx="0" cy="0"/>
          <a:chOff x="0" y="0"/>
          <a:chExt cx="0" cy="0"/>
        </a:xfrm>
      </p:grpSpPr>
      <p:sp>
        <p:nvSpPr>
          <p:cNvPr id="24" name="Google Shape;40;p5">
            <a:extLst>
              <a:ext uri="{FF2B5EF4-FFF2-40B4-BE49-F238E27FC236}">
                <a16:creationId xmlns:a16="http://schemas.microsoft.com/office/drawing/2014/main" id="{CA7D3202-BB5E-4102-8CDD-215C750AC736}"/>
              </a:ext>
            </a:extLst>
          </p:cNvPr>
          <p:cNvSpPr/>
          <p:nvPr/>
        </p:nvSpPr>
        <p:spPr>
          <a:xfrm>
            <a:off x="472867" y="66218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ontserrat" panose="00000500000000000000" pitchFamily="2" charset="0"/>
                <a:ea typeface="Montserrat Light"/>
                <a:cs typeface="Montserrat Light"/>
                <a:sym typeface="Montserrat Light"/>
              </a:rPr>
              <a:t>© </a:t>
            </a:r>
            <a:r>
              <a:rPr lang="en-US" sz="667" dirty="0">
                <a:solidFill>
                  <a:schemeClr val="bg1"/>
                </a:solidFill>
                <a:latin typeface="Montserrat" panose="00000500000000000000" pitchFamily="2" charset="0"/>
                <a:ea typeface="Montserrat Light"/>
                <a:cs typeface="Montserrat Light"/>
                <a:sym typeface="Montserrat Light"/>
              </a:rPr>
              <a:t>2023 Nielsen</a:t>
            </a:r>
            <a:r>
              <a:rPr lang="en" sz="667" dirty="0">
                <a:solidFill>
                  <a:schemeClr val="bg1"/>
                </a:solidFill>
                <a:latin typeface="Montserrat" panose="00000500000000000000" pitchFamily="2" charset="0"/>
                <a:ea typeface="Montserrat Light"/>
                <a:cs typeface="Montserrat Light"/>
                <a:sym typeface="Montserrat Light"/>
              </a:rPr>
              <a:t> Consumer LLC. All Rights Reserved.</a:t>
            </a:r>
            <a:endParaRPr sz="667" i="0" u="none" strike="noStrike" cap="none" dirty="0">
              <a:solidFill>
                <a:schemeClr val="bg1"/>
              </a:solidFill>
              <a:latin typeface="Montserrat" panose="00000500000000000000" pitchFamily="2" charset="0"/>
              <a:ea typeface="Montserrat Light"/>
              <a:cs typeface="Montserrat Light"/>
              <a:sym typeface="Montserrat Light"/>
            </a:endParaRPr>
          </a:p>
        </p:txBody>
      </p:sp>
      <p:sp>
        <p:nvSpPr>
          <p:cNvPr id="2" name="Title 1"/>
          <p:cNvSpPr>
            <a:spLocks noGrp="1"/>
          </p:cNvSpPr>
          <p:nvPr>
            <p:ph type="title" hasCustomPrompt="1"/>
          </p:nvPr>
        </p:nvSpPr>
        <p:spPr>
          <a:xfrm>
            <a:off x="475488" y="390144"/>
            <a:ext cx="11241024" cy="524256"/>
          </a:xfrm>
          <a:prstGeom prst="rect">
            <a:avLst/>
          </a:prstGeom>
        </p:spPr>
        <p:txBody>
          <a:bodyPr/>
          <a:lstStyle/>
          <a:p>
            <a:r>
              <a:rPr lang="en-US" dirty="0"/>
              <a:t>Click to add title</a:t>
            </a:r>
          </a:p>
        </p:txBody>
      </p:sp>
      <p:sp>
        <p:nvSpPr>
          <p:cNvPr id="10" name="Text Placeholder 9">
            <a:extLst>
              <a:ext uri="{FF2B5EF4-FFF2-40B4-BE49-F238E27FC236}">
                <a16:creationId xmlns:a16="http://schemas.microsoft.com/office/drawing/2014/main" id="{45FC9F91-5AE7-4A1B-AF40-EA52D844B995}"/>
              </a:ext>
            </a:extLst>
          </p:cNvPr>
          <p:cNvSpPr>
            <a:spLocks noGrp="1"/>
          </p:cNvSpPr>
          <p:nvPr>
            <p:ph type="body" sz="quarter" idx="10" hasCustomPrompt="1"/>
          </p:nvPr>
        </p:nvSpPr>
        <p:spPr>
          <a:xfrm>
            <a:off x="475488" y="829056"/>
            <a:ext cx="11241024" cy="512064"/>
          </a:xfrm>
          <a:prstGeom prst="rect">
            <a:avLst/>
          </a:prstGeom>
        </p:spPr>
        <p:txBody>
          <a:bodyPr tIns="91440"/>
          <a:lstStyle>
            <a:lvl1pPr marL="0" indent="0">
              <a:buNone/>
              <a:defRPr sz="1800">
                <a:solidFill>
                  <a:srgbClr val="000000"/>
                </a:solidFill>
                <a:latin typeface="+mj-lt"/>
              </a:defRPr>
            </a:lvl1pPr>
            <a:lvl2pPr marL="457178" indent="0">
              <a:buNone/>
              <a:defRPr>
                <a:latin typeface="Montserrat" panose="00000500000000000000" pitchFamily="2" charset="0"/>
              </a:defRPr>
            </a:lvl2pPr>
            <a:lvl3pPr marL="914354" indent="0">
              <a:buNone/>
              <a:defRPr>
                <a:latin typeface="Montserrat" panose="00000500000000000000" pitchFamily="2" charset="0"/>
              </a:defRPr>
            </a:lvl3pPr>
            <a:lvl4pPr marL="1371532" indent="0">
              <a:buNone/>
              <a:defRPr>
                <a:latin typeface="Montserrat" panose="00000500000000000000" pitchFamily="2" charset="0"/>
              </a:defRPr>
            </a:lvl4pPr>
            <a:lvl5pPr marL="1828709" indent="0">
              <a:buNone/>
              <a:defRPr>
                <a:latin typeface="Montserrat" panose="00000500000000000000" pitchFamily="2" charset="0"/>
              </a:defRPr>
            </a:lvl5pPr>
          </a:lstStyle>
          <a:p>
            <a:pPr lvl="0"/>
            <a:r>
              <a:rPr lang="en-US" dirty="0"/>
              <a:t>Click to add subtitle</a:t>
            </a:r>
          </a:p>
        </p:txBody>
      </p:sp>
      <p:sp>
        <p:nvSpPr>
          <p:cNvPr id="14" name="Google Shape;81;p10">
            <a:extLst>
              <a:ext uri="{FF2B5EF4-FFF2-40B4-BE49-F238E27FC236}">
                <a16:creationId xmlns:a16="http://schemas.microsoft.com/office/drawing/2014/main" id="{87435254-EDEF-4F12-9D28-5EEACE41FEC7}"/>
              </a:ext>
            </a:extLst>
          </p:cNvPr>
          <p:cNvSpPr txBox="1">
            <a:spLocks noGrp="1"/>
          </p:cNvSpPr>
          <p:nvPr>
            <p:ph type="subTitle" idx="2"/>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rgbClr val="666666"/>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4" name="Text Placeholder 3">
            <a:extLst>
              <a:ext uri="{FF2B5EF4-FFF2-40B4-BE49-F238E27FC236}">
                <a16:creationId xmlns:a16="http://schemas.microsoft.com/office/drawing/2014/main" id="{7B4B3318-00BC-4947-8B69-2EA554F5D40B}"/>
              </a:ext>
            </a:extLst>
          </p:cNvPr>
          <p:cNvSpPr>
            <a:spLocks noGrp="1"/>
          </p:cNvSpPr>
          <p:nvPr>
            <p:ph type="body" sz="quarter" idx="11"/>
          </p:nvPr>
        </p:nvSpPr>
        <p:spPr>
          <a:xfrm>
            <a:off x="475488" y="1536192"/>
            <a:ext cx="11241024" cy="4559808"/>
          </a:xfrm>
          <a:prstGeom prst="rect">
            <a:avLst/>
          </a:prstGeom>
        </p:spPr>
        <p:txBody>
          <a:bodyPr lIns="0" tIns="91440" rIns="0" bIns="91440"/>
          <a:lstStyle/>
          <a:p>
            <a:pPr lvl="0"/>
            <a:r>
              <a:rPr lang="en-US"/>
              <a:t>Click to edit Master text styles</a:t>
            </a:r>
          </a:p>
          <a:p>
            <a:pPr lvl="1"/>
            <a:r>
              <a:rPr lang="en-US"/>
              <a:t>Second level</a:t>
            </a:r>
          </a:p>
        </p:txBody>
      </p:sp>
      <p:sp>
        <p:nvSpPr>
          <p:cNvPr id="23" name="TextBox 22">
            <a:extLst>
              <a:ext uri="{FF2B5EF4-FFF2-40B4-BE49-F238E27FC236}">
                <a16:creationId xmlns:a16="http://schemas.microsoft.com/office/drawing/2014/main" id="{683E1066-32C0-4BBA-9C52-F0655F5849BD}"/>
              </a:ext>
            </a:extLst>
          </p:cNvPr>
          <p:cNvSpPr txBox="1"/>
          <p:nvPr/>
        </p:nvSpPr>
        <p:spPr>
          <a:xfrm>
            <a:off x="11192256" y="6412992"/>
            <a:ext cx="524256" cy="365760"/>
          </a:xfrm>
          <a:prstGeom prst="rect">
            <a:avLst/>
          </a:prstGeom>
          <a:noFill/>
        </p:spPr>
        <p:txBody>
          <a:bodyPr wrap="none" lIns="0" rIns="0" rtlCol="0" anchor="ctr" anchorCtr="0">
            <a:noAutofit/>
          </a:bodyPr>
          <a:lstStyle/>
          <a:p>
            <a:pPr algn="r"/>
            <a:fld id="{37C1F608-86A9-439D-B359-AB29DD5A1486}" type="slidenum">
              <a:rPr lang="en-US" sz="1333" smtClean="0">
                <a:latin typeface="Montserrat" panose="00000500000000000000" pitchFamily="2" charset="0"/>
              </a:rPr>
              <a:pPr algn="r"/>
              <a:t>‹#›</a:t>
            </a:fld>
            <a:endParaRPr lang="en-US" sz="1333" dirty="0">
              <a:latin typeface="Montserrat" panose="00000500000000000000" pitchFamily="2" charset="0"/>
            </a:endParaRPr>
          </a:p>
        </p:txBody>
      </p:sp>
    </p:spTree>
    <p:extLst>
      <p:ext uri="{BB962C8B-B14F-4D97-AF65-F5344CB8AC3E}">
        <p14:creationId xmlns:p14="http://schemas.microsoft.com/office/powerpoint/2010/main" val="6943653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 Black/white radiant N" preserve="1">
  <p:cSld name="Divider - Black/white radiant N">
    <p:bg>
      <p:bgPr>
        <a:solidFill>
          <a:srgbClr val="000000"/>
        </a:solidFill>
        <a:effectLst/>
      </p:bgPr>
    </p:bg>
    <p:spTree>
      <p:nvGrpSpPr>
        <p:cNvPr id="1" name="Shape 188"/>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95" name="Google Shape;195;p22"/>
          <p:cNvSpPr txBox="1">
            <a:spLocks noGrp="1"/>
          </p:cNvSpPr>
          <p:nvPr>
            <p:ph type="ctrTitle"/>
          </p:nvPr>
        </p:nvSpPr>
        <p:spPr>
          <a:xfrm>
            <a:off x="472867" y="1320800"/>
            <a:ext cx="4551600" cy="2104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4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a:p>
        </p:txBody>
      </p:sp>
      <p:sp>
        <p:nvSpPr>
          <p:cNvPr id="196" name="Google Shape;196;p22"/>
          <p:cNvSpPr txBox="1">
            <a:spLocks noGrp="1"/>
          </p:cNvSpPr>
          <p:nvPr>
            <p:ph type="subTitle" idx="1"/>
          </p:nvPr>
        </p:nvSpPr>
        <p:spPr>
          <a:xfrm>
            <a:off x="472867" y="3270833"/>
            <a:ext cx="4551600" cy="1056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tabLst/>
              <a:defRPr sz="2400">
                <a:solidFill>
                  <a:schemeClr val="bg1"/>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9pPr>
          </a:lstStyle>
          <a:p>
            <a:r>
              <a:rPr lang="en-US"/>
              <a:t>Click to edit Master subtitle style</a:t>
            </a:r>
            <a:endParaRPr dirty="0"/>
          </a:p>
        </p:txBody>
      </p:sp>
      <p:sp>
        <p:nvSpPr>
          <p:cNvPr id="12" name="Slide Number Placeholder 1">
            <a:extLst>
              <a:ext uri="{FF2B5EF4-FFF2-40B4-BE49-F238E27FC236}">
                <a16:creationId xmlns:a16="http://schemas.microsoft.com/office/drawing/2014/main" id="{47E3B85B-D674-4AA4-A57C-AEB94FFFB1E2}"/>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2491169"/>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ver - black/photo right" preserve="1">
  <p:cSld name="Cover - black/photo right">
    <p:bg>
      <p:bgPr>
        <a:solidFill>
          <a:srgbClr val="000000"/>
        </a:solidFill>
        <a:effectLst/>
      </p:bgPr>
    </p:bg>
    <p:spTree>
      <p:nvGrpSpPr>
        <p:cNvPr id="1" name="Shape 81"/>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8" name="Google Shape;88;p9"/>
          <p:cNvSpPr txBox="1">
            <a:spLocks noGrp="1"/>
          </p:cNvSpPr>
          <p:nvPr>
            <p:ph type="ctrTitle"/>
          </p:nvPr>
        </p:nvSpPr>
        <p:spPr>
          <a:xfrm>
            <a:off x="472867" y="1719100"/>
            <a:ext cx="5191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2800"/>
              <a:buFont typeface="Montserrat"/>
              <a:buNone/>
              <a:defRPr sz="4400" b="1">
                <a:solidFill>
                  <a:srgbClr val="FFFFFF"/>
                </a:solidFill>
                <a:latin typeface="+mn-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9" name="Google Shape;89;p9"/>
          <p:cNvSpPr txBox="1">
            <a:spLocks noGrp="1"/>
          </p:cNvSpPr>
          <p:nvPr>
            <p:ph type="subTitle" idx="1"/>
          </p:nvPr>
        </p:nvSpPr>
        <p:spPr>
          <a:xfrm>
            <a:off x="472867" y="3135900"/>
            <a:ext cx="5191600" cy="5288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600"/>
              <a:buFont typeface="Montserrat"/>
              <a:buNone/>
              <a:defRPr sz="2400">
                <a:solidFill>
                  <a:srgbClr val="FFFFFF"/>
                </a:solidFill>
                <a:latin typeface="+mn-lt"/>
                <a:ea typeface="Montserrat"/>
                <a:cs typeface="Montserrat"/>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a:p>
        </p:txBody>
      </p:sp>
      <p:sp>
        <p:nvSpPr>
          <p:cNvPr id="90" name="Google Shape;90;p9"/>
          <p:cNvSpPr txBox="1">
            <a:spLocks noGrp="1"/>
          </p:cNvSpPr>
          <p:nvPr>
            <p:ph type="subTitle" idx="2"/>
          </p:nvPr>
        </p:nvSpPr>
        <p:spPr>
          <a:xfrm>
            <a:off x="472867" y="5106800"/>
            <a:ext cx="5669200" cy="410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1200"/>
              <a:buNone/>
              <a:defRPr sz="12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91" name="Google Shape;91;p9"/>
          <p:cNvSpPr txBox="1">
            <a:spLocks noGrp="1"/>
          </p:cNvSpPr>
          <p:nvPr>
            <p:ph type="subTitle" idx="3"/>
          </p:nvPr>
        </p:nvSpPr>
        <p:spPr>
          <a:xfrm>
            <a:off x="472867" y="53136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200"/>
              <a:buNone/>
              <a:defRPr sz="12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92" name="Google Shape;92;p9"/>
          <p:cNvSpPr txBox="1">
            <a:spLocks noGrp="1"/>
          </p:cNvSpPr>
          <p:nvPr>
            <p:ph type="subTitle" idx="4"/>
          </p:nvPr>
        </p:nvSpPr>
        <p:spPr>
          <a:xfrm>
            <a:off x="472867" y="59659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000"/>
              <a:buNone/>
              <a:defRPr sz="1200">
                <a:solidFill>
                  <a:srgbClr val="FFFFFF"/>
                </a:solidFill>
                <a:latin typeface="+mn-lt"/>
              </a:defRPr>
            </a:lvl1pPr>
            <a:lvl2pPr lvl="1" rtl="0">
              <a:lnSpc>
                <a:spcPct val="100000"/>
              </a:lnSpc>
              <a:spcBef>
                <a:spcPts val="0"/>
              </a:spcBef>
              <a:spcAft>
                <a:spcPts val="0"/>
              </a:spcAft>
              <a:buClr>
                <a:srgbClr val="FFFFFF"/>
              </a:buClr>
              <a:buSzPts val="1000"/>
              <a:buNone/>
              <a:defRPr sz="1333" b="1">
                <a:solidFill>
                  <a:srgbClr val="FFFFFF"/>
                </a:solidFill>
              </a:defRPr>
            </a:lvl2pPr>
            <a:lvl3pPr lvl="2" rtl="0">
              <a:lnSpc>
                <a:spcPct val="100000"/>
              </a:lnSpc>
              <a:spcBef>
                <a:spcPts val="0"/>
              </a:spcBef>
              <a:spcAft>
                <a:spcPts val="0"/>
              </a:spcAft>
              <a:buClr>
                <a:srgbClr val="FFFFFF"/>
              </a:buClr>
              <a:buSzPts val="1000"/>
              <a:buNone/>
              <a:defRPr b="1">
                <a:solidFill>
                  <a:srgbClr val="FFFFFF"/>
                </a:solidFill>
              </a:defRPr>
            </a:lvl3pPr>
            <a:lvl4pPr lvl="3" rtl="0">
              <a:lnSpc>
                <a:spcPct val="100000"/>
              </a:lnSpc>
              <a:spcBef>
                <a:spcPts val="0"/>
              </a:spcBef>
              <a:spcAft>
                <a:spcPts val="0"/>
              </a:spcAft>
              <a:buClr>
                <a:srgbClr val="FFFFFF"/>
              </a:buClr>
              <a:buSzPts val="1000"/>
              <a:buNone/>
              <a:defRPr b="1">
                <a:solidFill>
                  <a:srgbClr val="FFFFFF"/>
                </a:solidFill>
              </a:defRPr>
            </a:lvl4pPr>
            <a:lvl5pPr lvl="4" rtl="0">
              <a:lnSpc>
                <a:spcPct val="100000"/>
              </a:lnSpc>
              <a:spcBef>
                <a:spcPts val="0"/>
              </a:spcBef>
              <a:spcAft>
                <a:spcPts val="0"/>
              </a:spcAft>
              <a:buClr>
                <a:srgbClr val="FFFFFF"/>
              </a:buClr>
              <a:buSzPts val="1000"/>
              <a:buNone/>
              <a:defRPr b="1">
                <a:solidFill>
                  <a:srgbClr val="FFFFFF"/>
                </a:solidFill>
              </a:defRPr>
            </a:lvl5pPr>
            <a:lvl6pPr lvl="5" rtl="0">
              <a:lnSpc>
                <a:spcPct val="100000"/>
              </a:lnSpc>
              <a:spcBef>
                <a:spcPts val="0"/>
              </a:spcBef>
              <a:spcAft>
                <a:spcPts val="0"/>
              </a:spcAft>
              <a:buClr>
                <a:srgbClr val="FFFFFF"/>
              </a:buClr>
              <a:buSzPts val="1000"/>
              <a:buNone/>
              <a:defRPr b="1">
                <a:solidFill>
                  <a:srgbClr val="FFFFFF"/>
                </a:solidFill>
              </a:defRPr>
            </a:lvl6pPr>
            <a:lvl7pPr lvl="6" rtl="0">
              <a:lnSpc>
                <a:spcPct val="100000"/>
              </a:lnSpc>
              <a:spcBef>
                <a:spcPts val="0"/>
              </a:spcBef>
              <a:spcAft>
                <a:spcPts val="0"/>
              </a:spcAft>
              <a:buClr>
                <a:srgbClr val="FFFFFF"/>
              </a:buClr>
              <a:buSzPts val="1000"/>
              <a:buNone/>
              <a:defRPr b="1">
                <a:solidFill>
                  <a:srgbClr val="FFFFFF"/>
                </a:solidFill>
              </a:defRPr>
            </a:lvl7pPr>
            <a:lvl8pPr lvl="7" rtl="0">
              <a:lnSpc>
                <a:spcPct val="100000"/>
              </a:lnSpc>
              <a:spcBef>
                <a:spcPts val="0"/>
              </a:spcBef>
              <a:spcAft>
                <a:spcPts val="0"/>
              </a:spcAft>
              <a:buClr>
                <a:srgbClr val="FFFFFF"/>
              </a:buClr>
              <a:buSzPts val="1000"/>
              <a:buNone/>
              <a:defRPr b="1">
                <a:solidFill>
                  <a:srgbClr val="FFFFFF"/>
                </a:solidFill>
              </a:defRPr>
            </a:lvl8pPr>
            <a:lvl9pPr lvl="8" rtl="0">
              <a:lnSpc>
                <a:spcPct val="100000"/>
              </a:lnSpc>
              <a:spcBef>
                <a:spcPts val="0"/>
              </a:spcBef>
              <a:spcAft>
                <a:spcPts val="0"/>
              </a:spcAft>
              <a:buClr>
                <a:srgbClr val="FFFFFF"/>
              </a:buClr>
              <a:buSzPts val="1000"/>
              <a:buNone/>
              <a:defRPr b="1">
                <a:solidFill>
                  <a:srgbClr val="FFFFFF"/>
                </a:solidFill>
              </a:defRPr>
            </a:lvl9pPr>
          </a:lstStyle>
          <a:p>
            <a:r>
              <a:rPr lang="en-US"/>
              <a:t>Click to edit Master subtitle style</a:t>
            </a:r>
            <a:endParaRPr/>
          </a:p>
        </p:txBody>
      </p:sp>
      <p:cxnSp>
        <p:nvCxnSpPr>
          <p:cNvPr id="12" name="Straight Connector 11">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748933902"/>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Divider - White/photo" preserve="1">
  <p:cSld name="Divider - White/photo">
    <p:bg>
      <p:bgPr>
        <a:solidFill>
          <a:srgbClr val="000000"/>
        </a:solidFill>
        <a:effectLst/>
      </p:bgPr>
    </p:bg>
    <p:spTree>
      <p:nvGrpSpPr>
        <p:cNvPr id="1" name="Shape 245"/>
        <p:cNvGrpSpPr/>
        <p:nvPr/>
      </p:nvGrpSpPr>
      <p:grpSpPr>
        <a:xfrm>
          <a:off x="0" y="0"/>
          <a:ext cx="0" cy="0"/>
          <a:chOff x="0" y="0"/>
          <a:chExt cx="0" cy="0"/>
        </a:xfrm>
      </p:grpSpPr>
      <p:sp>
        <p:nvSpPr>
          <p:cNvPr id="12" name="Rectangle 1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3" name="Picture 12"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249" name="Google Shape;249;p28"/>
          <p:cNvSpPr txBox="1">
            <a:spLocks noGrp="1"/>
          </p:cNvSpPr>
          <p:nvPr>
            <p:ph type="sldNum" idx="12"/>
          </p:nvPr>
        </p:nvSpPr>
        <p:spPr>
          <a:xfrm>
            <a:off x="11195011" y="6333189"/>
            <a:ext cx="731600" cy="524800"/>
          </a:xfrm>
          <a:prstGeom prst="rect">
            <a:avLst/>
          </a:prstGeom>
        </p:spPr>
        <p:txBody>
          <a:bodyPr spcFirstLastPara="1" wrap="square" lIns="91425" tIns="91425" rIns="91425" bIns="91425" anchor="ctr" anchorCtr="0">
            <a:noAutofit/>
          </a:bodyPr>
          <a:lstStyle>
            <a:lvl1pPr lvl="0" algn="r" rtl="0">
              <a:buNone/>
              <a:defRPr sz="1333">
                <a:solidFill>
                  <a:schemeClr val="bg1"/>
                </a:solidFill>
                <a:latin typeface="Avenir Next LT Pro" panose="020B0504020202020204" pitchFamily="34" charset="0"/>
                <a:ea typeface="Avenir Next LT Pro" panose="020B0504020202020204" pitchFamily="34" charset="0"/>
                <a:cs typeface="Avenir Next LT Pro" panose="020B0504020202020204" pitchFamily="34" charset="0"/>
                <a:sym typeface="Montserrat Light"/>
              </a:defRPr>
            </a:lvl1pPr>
            <a:lvl2pPr lvl="1" algn="r" rtl="0">
              <a:buNone/>
              <a:defRPr sz="1333">
                <a:latin typeface="Montserrat Light"/>
                <a:ea typeface="Montserrat Light"/>
                <a:cs typeface="Montserrat Light"/>
                <a:sym typeface="Montserrat Light"/>
              </a:defRPr>
            </a:lvl2pPr>
            <a:lvl3pPr lvl="2" algn="r" rtl="0">
              <a:buNone/>
              <a:defRPr sz="1333">
                <a:latin typeface="Montserrat Light"/>
                <a:ea typeface="Montserrat Light"/>
                <a:cs typeface="Montserrat Light"/>
                <a:sym typeface="Montserrat Light"/>
              </a:defRPr>
            </a:lvl3pPr>
            <a:lvl4pPr lvl="3" algn="r" rtl="0">
              <a:buNone/>
              <a:defRPr sz="1333">
                <a:latin typeface="Montserrat Light"/>
                <a:ea typeface="Montserrat Light"/>
                <a:cs typeface="Montserrat Light"/>
                <a:sym typeface="Montserrat Light"/>
              </a:defRPr>
            </a:lvl4pPr>
            <a:lvl5pPr lvl="4" algn="r" rtl="0">
              <a:buNone/>
              <a:defRPr sz="1333">
                <a:latin typeface="Montserrat Light"/>
                <a:ea typeface="Montserrat Light"/>
                <a:cs typeface="Montserrat Light"/>
                <a:sym typeface="Montserrat Light"/>
              </a:defRPr>
            </a:lvl5pPr>
            <a:lvl6pPr lvl="5" algn="r" rtl="0">
              <a:buNone/>
              <a:defRPr sz="1333">
                <a:latin typeface="Montserrat Light"/>
                <a:ea typeface="Montserrat Light"/>
                <a:cs typeface="Montserrat Light"/>
                <a:sym typeface="Montserrat Light"/>
              </a:defRPr>
            </a:lvl6pPr>
            <a:lvl7pPr lvl="6" algn="r" rtl="0">
              <a:buNone/>
              <a:defRPr sz="1333">
                <a:latin typeface="Montserrat Light"/>
                <a:ea typeface="Montserrat Light"/>
                <a:cs typeface="Montserrat Light"/>
                <a:sym typeface="Montserrat Light"/>
              </a:defRPr>
            </a:lvl7pPr>
            <a:lvl8pPr lvl="7" algn="r" rtl="0">
              <a:buNone/>
              <a:defRPr sz="1333">
                <a:latin typeface="Montserrat Light"/>
                <a:ea typeface="Montserrat Light"/>
                <a:cs typeface="Montserrat Light"/>
                <a:sym typeface="Montserrat Light"/>
              </a:defRPr>
            </a:lvl8pPr>
            <a:lvl9pPr lvl="8" algn="r" rtl="0">
              <a:buNone/>
              <a:defRPr sz="1333">
                <a:latin typeface="Montserrat Light"/>
                <a:ea typeface="Montserrat Light"/>
                <a:cs typeface="Montserrat Light"/>
                <a:sym typeface="Montserrat Light"/>
              </a:defRPr>
            </a:lvl9pPr>
          </a:lstStyle>
          <a:p>
            <a:fld id="{00000000-1234-1234-1234-123412341234}" type="slidenum">
              <a:rPr lang="en" smtClean="0"/>
              <a:pPr/>
              <a:t>‹#›</a:t>
            </a:fld>
            <a:endParaRPr lang="en"/>
          </a:p>
        </p:txBody>
      </p:sp>
      <p:sp>
        <p:nvSpPr>
          <p:cNvPr id="251" name="Google Shape;251;p28"/>
          <p:cNvSpPr txBox="1">
            <a:spLocks noGrp="1"/>
          </p:cNvSpPr>
          <p:nvPr>
            <p:ph type="ctrTitle"/>
          </p:nvPr>
        </p:nvSpPr>
        <p:spPr>
          <a:xfrm>
            <a:off x="472867" y="2159467"/>
            <a:ext cx="5255200" cy="21040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chemeClr val="bg1"/>
                </a:solidFill>
                <a:latin typeface="+mn-lt"/>
                <a:ea typeface="Avenir Next LT Pro" panose="020B0504020202020204" pitchFamily="34" charset="0"/>
                <a:cs typeface="Avenir Next LT Pro" panose="020B0504020202020204" pitchFamily="34" charset="0"/>
                <a:sym typeface="Montserrat"/>
              </a:defRPr>
            </a:lvl1pPr>
            <a:lvl2pPr lvl="1" algn="ctr" rtl="0">
              <a:spcBef>
                <a:spcPts val="0"/>
              </a:spcBef>
              <a:spcAft>
                <a:spcPts val="0"/>
              </a:spcAft>
              <a:buClr>
                <a:srgbClr val="FFFFFF"/>
              </a:buClr>
              <a:buSzPts val="3000"/>
              <a:buNone/>
              <a:defRPr sz="4000">
                <a:solidFill>
                  <a:srgbClr val="FFFFFF"/>
                </a:solidFill>
              </a:defRPr>
            </a:lvl2pPr>
            <a:lvl3pPr lvl="2" algn="ctr" rtl="0">
              <a:spcBef>
                <a:spcPts val="0"/>
              </a:spcBef>
              <a:spcAft>
                <a:spcPts val="0"/>
              </a:spcAft>
              <a:buClr>
                <a:srgbClr val="FFFFFF"/>
              </a:buClr>
              <a:buSzPts val="3000"/>
              <a:buNone/>
              <a:defRPr sz="4000">
                <a:solidFill>
                  <a:srgbClr val="FFFFFF"/>
                </a:solidFill>
              </a:defRPr>
            </a:lvl3pPr>
            <a:lvl4pPr lvl="3" algn="ctr" rtl="0">
              <a:spcBef>
                <a:spcPts val="0"/>
              </a:spcBef>
              <a:spcAft>
                <a:spcPts val="0"/>
              </a:spcAft>
              <a:buClr>
                <a:srgbClr val="FFFFFF"/>
              </a:buClr>
              <a:buSzPts val="3000"/>
              <a:buNone/>
              <a:defRPr sz="4000">
                <a:solidFill>
                  <a:srgbClr val="FFFFFF"/>
                </a:solidFill>
              </a:defRPr>
            </a:lvl4pPr>
            <a:lvl5pPr lvl="4" algn="ctr" rtl="0">
              <a:spcBef>
                <a:spcPts val="0"/>
              </a:spcBef>
              <a:spcAft>
                <a:spcPts val="0"/>
              </a:spcAft>
              <a:buClr>
                <a:srgbClr val="FFFFFF"/>
              </a:buClr>
              <a:buSzPts val="3000"/>
              <a:buNone/>
              <a:defRPr sz="4000">
                <a:solidFill>
                  <a:srgbClr val="FFFFFF"/>
                </a:solidFill>
              </a:defRPr>
            </a:lvl5pPr>
            <a:lvl6pPr lvl="5" algn="ctr" rtl="0">
              <a:spcBef>
                <a:spcPts val="0"/>
              </a:spcBef>
              <a:spcAft>
                <a:spcPts val="0"/>
              </a:spcAft>
              <a:buClr>
                <a:srgbClr val="FFFFFF"/>
              </a:buClr>
              <a:buSzPts val="3000"/>
              <a:buNone/>
              <a:defRPr sz="4000">
                <a:solidFill>
                  <a:srgbClr val="FFFFFF"/>
                </a:solidFill>
              </a:defRPr>
            </a:lvl6pPr>
            <a:lvl7pPr lvl="6" algn="ctr" rtl="0">
              <a:spcBef>
                <a:spcPts val="0"/>
              </a:spcBef>
              <a:spcAft>
                <a:spcPts val="0"/>
              </a:spcAft>
              <a:buClr>
                <a:srgbClr val="FFFFFF"/>
              </a:buClr>
              <a:buSzPts val="3000"/>
              <a:buNone/>
              <a:defRPr sz="4000">
                <a:solidFill>
                  <a:srgbClr val="FFFFFF"/>
                </a:solidFill>
              </a:defRPr>
            </a:lvl7pPr>
            <a:lvl8pPr lvl="7" algn="ctr" rtl="0">
              <a:spcBef>
                <a:spcPts val="0"/>
              </a:spcBef>
              <a:spcAft>
                <a:spcPts val="0"/>
              </a:spcAft>
              <a:buClr>
                <a:srgbClr val="FFFFFF"/>
              </a:buClr>
              <a:buSzPts val="3000"/>
              <a:buNone/>
              <a:defRPr sz="4000">
                <a:solidFill>
                  <a:srgbClr val="FFFFFF"/>
                </a:solidFill>
              </a:defRPr>
            </a:lvl8pPr>
            <a:lvl9pPr lvl="8" algn="ctr" rtl="0">
              <a:spcBef>
                <a:spcPts val="0"/>
              </a:spcBef>
              <a:spcAft>
                <a:spcPts val="0"/>
              </a:spcAft>
              <a:buClr>
                <a:srgbClr val="FFFFFF"/>
              </a:buClr>
              <a:buSzPts val="3000"/>
              <a:buNone/>
              <a:defRPr sz="4000">
                <a:solidFill>
                  <a:srgbClr val="FFFFFF"/>
                </a:solidFill>
              </a:defRPr>
            </a:lvl9pPr>
          </a:lstStyle>
          <a:p>
            <a:r>
              <a:rPr lang="en-US"/>
              <a:t>Click to edit Master title style</a:t>
            </a:r>
            <a:endParaRPr dirty="0"/>
          </a:p>
        </p:txBody>
      </p:sp>
      <p:cxnSp>
        <p:nvCxnSpPr>
          <p:cNvPr id="14" name="Straight Connector 13">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596282462"/>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Inside - Black/title/body text" preserve="1">
  <p:cSld name="Inside - Black/title/body text">
    <p:bg>
      <p:bgPr>
        <a:solidFill>
          <a:srgbClr val="000000"/>
        </a:solidFill>
        <a:effectLst/>
      </p:bgPr>
    </p:bg>
    <p:spTree>
      <p:nvGrpSpPr>
        <p:cNvPr id="1" name="Shape 73"/>
        <p:cNvGrpSpPr/>
        <p:nvPr/>
      </p:nvGrpSpPr>
      <p:grpSpPr>
        <a:xfrm>
          <a:off x="0" y="0"/>
          <a:ext cx="0" cy="0"/>
          <a:chOff x="0" y="0"/>
          <a:chExt cx="0" cy="0"/>
        </a:xfrm>
      </p:grpSpPr>
      <p:sp>
        <p:nvSpPr>
          <p:cNvPr id="9" name="Rectangle 8">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75" name="Google Shape;75;p8"/>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667">
                <a:solidFill>
                  <a:srgbClr val="FFFFFF"/>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76" name="Google Shape;76;p8"/>
          <p:cNvSpPr txBox="1">
            <a:spLocks noGrp="1"/>
          </p:cNvSpPr>
          <p:nvPr>
            <p:ph type="body" idx="1"/>
          </p:nvPr>
        </p:nvSpPr>
        <p:spPr>
          <a:xfrm>
            <a:off x="472867" y="1536633"/>
            <a:ext cx="11246400" cy="4555200"/>
          </a:xfrm>
          <a:prstGeom prst="rect">
            <a:avLst/>
          </a:prstGeom>
        </p:spPr>
        <p:txBody>
          <a:bodyPr spcFirstLastPara="1" wrap="square" lIns="0" tIns="91425" rIns="0" bIns="91425" anchor="t" anchorCtr="0">
            <a:noAutofit/>
          </a:bodyPr>
          <a:lstStyle>
            <a:lvl1pPr marL="365751" lvl="0" indent="-365751" rtl="0">
              <a:spcBef>
                <a:spcPts val="0"/>
              </a:spcBef>
              <a:spcAft>
                <a:spcPts val="0"/>
              </a:spcAft>
              <a:buClr>
                <a:srgbClr val="FFFFFF"/>
              </a:buClr>
              <a:buSzPts val="1300"/>
              <a:buChar char="■"/>
              <a:defRPr>
                <a:solidFill>
                  <a:srgbClr val="FFFFFF"/>
                </a:solidFill>
                <a:latin typeface="+mn-lt"/>
              </a:defRPr>
            </a:lvl1pPr>
            <a:lvl2pPr marL="1219170" lvl="1" indent="-406390" rtl="0">
              <a:spcBef>
                <a:spcPts val="2133"/>
              </a:spcBef>
              <a:spcAft>
                <a:spcPts val="0"/>
              </a:spcAft>
              <a:buClr>
                <a:srgbClr val="FFFFFF"/>
              </a:buClr>
              <a:buSzPts val="1200"/>
              <a:buChar char="⎼"/>
              <a:defRPr>
                <a:solidFill>
                  <a:srgbClr val="FFFFFF"/>
                </a:solidFill>
              </a:defRPr>
            </a:lvl2pPr>
            <a:lvl3pPr marL="1828754" lvl="2" indent="-389457" rtl="0">
              <a:spcBef>
                <a:spcPts val="2133"/>
              </a:spcBef>
              <a:spcAft>
                <a:spcPts val="0"/>
              </a:spcAft>
              <a:buClr>
                <a:srgbClr val="FFFFFF"/>
              </a:buClr>
              <a:buSzPts val="1000"/>
              <a:buChar char="○"/>
              <a:defRPr>
                <a:solidFill>
                  <a:srgbClr val="FFFFFF"/>
                </a:solidFill>
              </a:defRPr>
            </a:lvl3pPr>
            <a:lvl4pPr marL="2438339" lvl="3" indent="-389457" rtl="0">
              <a:spcBef>
                <a:spcPts val="2133"/>
              </a:spcBef>
              <a:spcAft>
                <a:spcPts val="0"/>
              </a:spcAft>
              <a:buClr>
                <a:srgbClr val="FFFFFF"/>
              </a:buClr>
              <a:buSzPts val="1000"/>
              <a:buChar char="■"/>
              <a:defRPr>
                <a:solidFill>
                  <a:srgbClr val="FFFFFF"/>
                </a:solidFill>
              </a:defRPr>
            </a:lvl4pPr>
            <a:lvl5pPr marL="3047924" lvl="4" indent="-389457" rtl="0">
              <a:spcBef>
                <a:spcPts val="2133"/>
              </a:spcBef>
              <a:spcAft>
                <a:spcPts val="0"/>
              </a:spcAft>
              <a:buClr>
                <a:srgbClr val="FFFFFF"/>
              </a:buClr>
              <a:buSzPts val="1000"/>
              <a:buChar char="⎼"/>
              <a:defRPr>
                <a:solidFill>
                  <a:srgbClr val="FFFFFF"/>
                </a:solidFill>
              </a:defRPr>
            </a:lvl5pPr>
            <a:lvl6pPr marL="3657509" lvl="5" indent="-389457" rtl="0">
              <a:spcBef>
                <a:spcPts val="2133"/>
              </a:spcBef>
              <a:spcAft>
                <a:spcPts val="0"/>
              </a:spcAft>
              <a:buClr>
                <a:srgbClr val="FFFFFF"/>
              </a:buClr>
              <a:buSzPts val="1000"/>
              <a:buChar char="○"/>
              <a:defRPr>
                <a:solidFill>
                  <a:srgbClr val="FFFFFF"/>
                </a:solidFill>
              </a:defRPr>
            </a:lvl6pPr>
            <a:lvl7pPr marL="4267093" lvl="6" indent="-389457" rtl="0">
              <a:spcBef>
                <a:spcPts val="2133"/>
              </a:spcBef>
              <a:spcAft>
                <a:spcPts val="0"/>
              </a:spcAft>
              <a:buClr>
                <a:srgbClr val="FFFFFF"/>
              </a:buClr>
              <a:buSzPts val="1000"/>
              <a:buChar char="■"/>
              <a:defRPr>
                <a:solidFill>
                  <a:srgbClr val="FFFFFF"/>
                </a:solidFill>
              </a:defRPr>
            </a:lvl7pPr>
            <a:lvl8pPr marL="4876678" lvl="7" indent="-389457" rtl="0">
              <a:spcBef>
                <a:spcPts val="2133"/>
              </a:spcBef>
              <a:spcAft>
                <a:spcPts val="0"/>
              </a:spcAft>
              <a:buClr>
                <a:srgbClr val="FFFFFF"/>
              </a:buClr>
              <a:buSzPts val="1000"/>
              <a:buChar char="⎼"/>
              <a:defRPr>
                <a:solidFill>
                  <a:srgbClr val="FFFFFF"/>
                </a:solidFill>
              </a:defRPr>
            </a:lvl8pPr>
            <a:lvl9pPr marL="5486263" lvl="8" indent="-389457" rtl="0">
              <a:spcBef>
                <a:spcPts val="2133"/>
              </a:spcBef>
              <a:spcAft>
                <a:spcPts val="2133"/>
              </a:spcAft>
              <a:buClr>
                <a:srgbClr val="FFFFFF"/>
              </a:buClr>
              <a:buSzPts val="1000"/>
              <a:buChar char="○"/>
              <a:defRPr>
                <a:solidFill>
                  <a:srgbClr val="FFFFFF"/>
                </a:solidFill>
              </a:defRPr>
            </a:lvl9pPr>
          </a:lstStyle>
          <a:p>
            <a:pPr lvl="0"/>
            <a:r>
              <a:rPr lang="en-US"/>
              <a:t>Click to edit Master text styles</a:t>
            </a:r>
          </a:p>
        </p:txBody>
      </p:sp>
      <p:sp>
        <p:nvSpPr>
          <p:cNvPr id="78" name="Google Shape;78;p8"/>
          <p:cNvSpPr txBox="1">
            <a:spLocks noGrp="1"/>
          </p:cNvSpPr>
          <p:nvPr>
            <p:ph type="subTitle" idx="2"/>
          </p:nvPr>
        </p:nvSpPr>
        <p:spPr>
          <a:xfrm>
            <a:off x="472867" y="827400"/>
            <a:ext cx="11246400" cy="512400"/>
          </a:xfrm>
          <a:prstGeom prst="rect">
            <a:avLst/>
          </a:prstGeom>
        </p:spPr>
        <p:txBody>
          <a:bodyPr spcFirstLastPara="1" wrap="square" lIns="0" tIns="91425" rIns="0" bIns="91425" anchor="t" anchorCtr="0">
            <a:noAutofit/>
          </a:bodyPr>
          <a:lstStyle>
            <a:lvl1pPr marL="414856" lvl="0" indent="-414856" rtl="0">
              <a:lnSpc>
                <a:spcPct val="100000"/>
              </a:lnSpc>
              <a:spcBef>
                <a:spcPts val="0"/>
              </a:spcBef>
              <a:spcAft>
                <a:spcPts val="0"/>
              </a:spcAft>
              <a:buClr>
                <a:schemeClr val="accent5"/>
              </a:buClr>
              <a:buSzPts val="1500"/>
              <a:buNone/>
              <a:defRPr sz="2000">
                <a:solidFill>
                  <a:schemeClr val="bg2">
                    <a:lumMod val="40000"/>
                    <a:lumOff val="60000"/>
                  </a:schemeClr>
                </a:solidFill>
                <a:latin typeface="+mn-lt"/>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a:p>
        </p:txBody>
      </p:sp>
      <p:sp>
        <p:nvSpPr>
          <p:cNvPr id="80" name="Google Shape;80;p8"/>
          <p:cNvSpPr txBox="1">
            <a:spLocks noGrp="1"/>
          </p:cNvSpPr>
          <p:nvPr>
            <p:ph type="subTitle" idx="3"/>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a:p>
        </p:txBody>
      </p:sp>
      <p:sp>
        <p:nvSpPr>
          <p:cNvPr id="10" name="Slide Number Placeholder 1">
            <a:extLst>
              <a:ext uri="{FF2B5EF4-FFF2-40B4-BE49-F238E27FC236}">
                <a16:creationId xmlns:a16="http://schemas.microsoft.com/office/drawing/2014/main" id="{4A5397F1-019C-45FF-B634-933D0BE78327}"/>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rPr>
              <a:pPr/>
              <a:t>‹#›</a:t>
            </a:fld>
            <a:endParaRPr lang="en-PH" sz="1333" dirty="0">
              <a:solidFill>
                <a:schemeClr val="bg1"/>
              </a:solidFill>
            </a:endParaRPr>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350055726"/>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Inside - Black blank" preserve="1">
  <p:cSld name="Inside - Black blank">
    <p:bg>
      <p:bgPr>
        <a:solidFill>
          <a:srgbClr val="000000"/>
        </a:solidFill>
        <a:effectLst/>
      </p:bgPr>
    </p:bg>
    <p:spTree>
      <p:nvGrpSpPr>
        <p:cNvPr id="1" name="Shape 270"/>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271" name="Google Shape;271;p31"/>
          <p:cNvSpPr txBox="1">
            <a:spLocks noGrp="1"/>
          </p:cNvSpPr>
          <p:nvPr>
            <p:ph type="sldNum" idx="12"/>
          </p:nvPr>
        </p:nvSpPr>
        <p:spPr>
          <a:xfrm>
            <a:off x="11195011" y="6333189"/>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latin typeface="Avenir Next LT Pro" panose="020B0504020202020204" pitchFamily="34" charset="0"/>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a:latin typeface="Avenir Next LT Pro" panose="020B0504020202020204" pitchFamily="34" charset="0"/>
            </a:endParaRPr>
          </a:p>
        </p:txBody>
      </p:sp>
      <p:sp>
        <p:nvSpPr>
          <p:cNvPr id="273" name="Google Shape;273;p31"/>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cxnSp>
        <p:nvCxnSpPr>
          <p:cNvPr id="6" name="Straight Connector 5">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8" name="Picture 7">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157917777"/>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Inside - Black/title only" preserve="1">
  <p:cSld name="Inside - Black/title only">
    <p:bg>
      <p:bgPr>
        <a:solidFill>
          <a:srgbClr val="000000"/>
        </a:solidFill>
        <a:effectLst/>
      </p:bgPr>
    </p:bg>
    <p:spTree>
      <p:nvGrpSpPr>
        <p:cNvPr id="1" name="Shape 8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93" name="Google Shape;93;p10"/>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94" name="Google Shape;94;p10"/>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400">
                <a:solidFill>
                  <a:srgbClr val="FFFFFF"/>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9" name="Slide Number Placeholder 1">
            <a:extLst>
              <a:ext uri="{FF2B5EF4-FFF2-40B4-BE49-F238E27FC236}">
                <a16:creationId xmlns:a16="http://schemas.microsoft.com/office/drawing/2014/main" id="{000BDBC4-3F02-409D-A9BB-6FD11DAF8DC4}"/>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rPr>
              <a:pPr/>
              <a:t>‹#›</a:t>
            </a:fld>
            <a:endParaRPr lang="en-PH" sz="1333" dirty="0">
              <a:solidFill>
                <a:schemeClr val="bg1"/>
              </a:solidFill>
            </a:endParaRPr>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137361592"/>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Inside - black w/ chart" preserve="1">
  <p:cSld name="Inside - black w/ chart">
    <p:bg>
      <p:bgPr>
        <a:solidFill>
          <a:srgbClr val="000000"/>
        </a:solidFill>
        <a:effectLst/>
      </p:bgPr>
    </p:bg>
    <p:spTree>
      <p:nvGrpSpPr>
        <p:cNvPr id="1" name="Shape 29"/>
        <p:cNvGrpSpPr/>
        <p:nvPr/>
      </p:nvGrpSpPr>
      <p:grpSpPr>
        <a:xfrm>
          <a:off x="0" y="0"/>
          <a:ext cx="0" cy="0"/>
          <a:chOff x="0" y="0"/>
          <a:chExt cx="0" cy="0"/>
        </a:xfrm>
      </p:grpSpPr>
      <p:sp>
        <p:nvSpPr>
          <p:cNvPr id="10" name="Rectangle 9">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31" name="Google Shape;31;p3"/>
          <p:cNvSpPr txBox="1">
            <a:spLocks noGrp="1"/>
          </p:cNvSpPr>
          <p:nvPr>
            <p:ph type="ctrTitle"/>
          </p:nvPr>
        </p:nvSpPr>
        <p:spPr>
          <a:xfrm>
            <a:off x="458167" y="458433"/>
            <a:ext cx="11275200" cy="458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000"/>
              <a:buFont typeface="Montserrat"/>
              <a:buNone/>
              <a:defRPr sz="2400" b="1">
                <a:solidFill>
                  <a:schemeClr val="lt1"/>
                </a:solidFill>
                <a:latin typeface="+mn-lt"/>
                <a:ea typeface="Avenir"/>
                <a:cs typeface="Avenir"/>
                <a:sym typeface="Avenir"/>
              </a:defRPr>
            </a:lvl1pPr>
            <a:lvl2pPr lvl="1" algn="ctr">
              <a:lnSpc>
                <a:spcPct val="100000"/>
              </a:lnSpc>
              <a:spcBef>
                <a:spcPts val="0"/>
              </a:spcBef>
              <a:spcAft>
                <a:spcPts val="0"/>
              </a:spcAft>
              <a:buClr>
                <a:schemeClr val="lt1"/>
              </a:buClr>
              <a:buSzPts val="2000"/>
              <a:buNone/>
              <a:defRPr sz="2667">
                <a:solidFill>
                  <a:schemeClr val="lt1"/>
                </a:solidFill>
              </a:defRPr>
            </a:lvl2pPr>
            <a:lvl3pPr lvl="2" algn="ctr">
              <a:lnSpc>
                <a:spcPct val="100000"/>
              </a:lnSpc>
              <a:spcBef>
                <a:spcPts val="0"/>
              </a:spcBef>
              <a:spcAft>
                <a:spcPts val="0"/>
              </a:spcAft>
              <a:buClr>
                <a:schemeClr val="lt1"/>
              </a:buClr>
              <a:buSzPts val="2000"/>
              <a:buNone/>
              <a:defRPr sz="2667">
                <a:solidFill>
                  <a:schemeClr val="lt1"/>
                </a:solidFill>
              </a:defRPr>
            </a:lvl3pPr>
            <a:lvl4pPr lvl="3" algn="ctr">
              <a:lnSpc>
                <a:spcPct val="100000"/>
              </a:lnSpc>
              <a:spcBef>
                <a:spcPts val="0"/>
              </a:spcBef>
              <a:spcAft>
                <a:spcPts val="0"/>
              </a:spcAft>
              <a:buClr>
                <a:schemeClr val="lt1"/>
              </a:buClr>
              <a:buSzPts val="2000"/>
              <a:buNone/>
              <a:defRPr sz="2667">
                <a:solidFill>
                  <a:schemeClr val="lt1"/>
                </a:solidFill>
              </a:defRPr>
            </a:lvl4pPr>
            <a:lvl5pPr lvl="4" algn="ctr">
              <a:lnSpc>
                <a:spcPct val="100000"/>
              </a:lnSpc>
              <a:spcBef>
                <a:spcPts val="0"/>
              </a:spcBef>
              <a:spcAft>
                <a:spcPts val="0"/>
              </a:spcAft>
              <a:buClr>
                <a:schemeClr val="lt1"/>
              </a:buClr>
              <a:buSzPts val="2000"/>
              <a:buNone/>
              <a:defRPr sz="2667">
                <a:solidFill>
                  <a:schemeClr val="lt1"/>
                </a:solidFill>
              </a:defRPr>
            </a:lvl5pPr>
            <a:lvl6pPr lvl="5" algn="ctr">
              <a:lnSpc>
                <a:spcPct val="100000"/>
              </a:lnSpc>
              <a:spcBef>
                <a:spcPts val="0"/>
              </a:spcBef>
              <a:spcAft>
                <a:spcPts val="0"/>
              </a:spcAft>
              <a:buClr>
                <a:schemeClr val="lt1"/>
              </a:buClr>
              <a:buSzPts val="2000"/>
              <a:buNone/>
              <a:defRPr sz="2667">
                <a:solidFill>
                  <a:schemeClr val="lt1"/>
                </a:solidFill>
              </a:defRPr>
            </a:lvl6pPr>
            <a:lvl7pPr lvl="6" algn="ctr">
              <a:lnSpc>
                <a:spcPct val="100000"/>
              </a:lnSpc>
              <a:spcBef>
                <a:spcPts val="0"/>
              </a:spcBef>
              <a:spcAft>
                <a:spcPts val="0"/>
              </a:spcAft>
              <a:buClr>
                <a:schemeClr val="lt1"/>
              </a:buClr>
              <a:buSzPts val="2000"/>
              <a:buNone/>
              <a:defRPr sz="2667">
                <a:solidFill>
                  <a:schemeClr val="lt1"/>
                </a:solidFill>
              </a:defRPr>
            </a:lvl7pPr>
            <a:lvl8pPr lvl="7" algn="ctr">
              <a:lnSpc>
                <a:spcPct val="100000"/>
              </a:lnSpc>
              <a:spcBef>
                <a:spcPts val="0"/>
              </a:spcBef>
              <a:spcAft>
                <a:spcPts val="0"/>
              </a:spcAft>
              <a:buClr>
                <a:schemeClr val="lt1"/>
              </a:buClr>
              <a:buSzPts val="2000"/>
              <a:buNone/>
              <a:defRPr sz="2667">
                <a:solidFill>
                  <a:schemeClr val="lt1"/>
                </a:solidFill>
              </a:defRPr>
            </a:lvl8pPr>
            <a:lvl9pPr lvl="8" algn="ctr">
              <a:lnSpc>
                <a:spcPct val="100000"/>
              </a:lnSpc>
              <a:spcBef>
                <a:spcPts val="0"/>
              </a:spcBef>
              <a:spcAft>
                <a:spcPts val="0"/>
              </a:spcAft>
              <a:buClr>
                <a:schemeClr val="lt1"/>
              </a:buClr>
              <a:buSzPts val="2000"/>
              <a:buNone/>
              <a:defRPr sz="2667">
                <a:solidFill>
                  <a:schemeClr val="lt1"/>
                </a:solidFill>
              </a:defRPr>
            </a:lvl9pPr>
          </a:lstStyle>
          <a:p>
            <a:r>
              <a:rPr lang="en-US"/>
              <a:t>Click to edit Master title style</a:t>
            </a:r>
            <a:endParaRPr dirty="0"/>
          </a:p>
        </p:txBody>
      </p:sp>
      <p:sp>
        <p:nvSpPr>
          <p:cNvPr id="35" name="Google Shape;35;p3"/>
          <p:cNvSpPr txBox="1">
            <a:spLocks noGrp="1"/>
          </p:cNvSpPr>
          <p:nvPr>
            <p:ph type="subTitle" idx="1"/>
          </p:nvPr>
        </p:nvSpPr>
        <p:spPr>
          <a:xfrm>
            <a:off x="458167" y="811800"/>
            <a:ext cx="11275200" cy="528000"/>
          </a:xfrm>
          <a:prstGeom prst="rect">
            <a:avLst/>
          </a:prstGeom>
          <a:noFill/>
          <a:ln>
            <a:noFill/>
          </a:ln>
        </p:spPr>
        <p:txBody>
          <a:bodyPr spcFirstLastPara="1" wrap="square" lIns="0" tIns="91425" rIns="0" bIns="91425" anchor="t" anchorCtr="0">
            <a:noAutofit/>
          </a:bodyPr>
          <a:lstStyle>
            <a:lvl1pPr lvl="0" algn="l">
              <a:lnSpc>
                <a:spcPct val="100000"/>
              </a:lnSpc>
              <a:spcBef>
                <a:spcPts val="0"/>
              </a:spcBef>
              <a:spcAft>
                <a:spcPts val="0"/>
              </a:spcAft>
              <a:buClr>
                <a:srgbClr val="666666"/>
              </a:buClr>
              <a:buSzPts val="1400"/>
              <a:buNone/>
              <a:defRPr sz="1800">
                <a:solidFill>
                  <a:schemeClr val="bg1"/>
                </a:solidFill>
                <a:latin typeface="+mn-lt"/>
                <a:ea typeface="Avenir"/>
                <a:cs typeface="Avenir"/>
                <a:sym typeface="Avenir"/>
              </a:defRPr>
            </a:lvl1pPr>
            <a:lvl2pPr lvl="1" algn="l">
              <a:lnSpc>
                <a:spcPct val="100000"/>
              </a:lnSpc>
              <a:spcBef>
                <a:spcPts val="2133"/>
              </a:spcBef>
              <a:spcAft>
                <a:spcPts val="0"/>
              </a:spcAft>
              <a:buClr>
                <a:srgbClr val="666666"/>
              </a:buClr>
              <a:buSzPts val="1400"/>
              <a:buNone/>
              <a:defRPr sz="1867">
                <a:solidFill>
                  <a:srgbClr val="666666"/>
                </a:solidFill>
              </a:defRPr>
            </a:lvl2pPr>
            <a:lvl3pPr lvl="2" algn="l">
              <a:lnSpc>
                <a:spcPct val="100000"/>
              </a:lnSpc>
              <a:spcBef>
                <a:spcPts val="2133"/>
              </a:spcBef>
              <a:spcAft>
                <a:spcPts val="0"/>
              </a:spcAft>
              <a:buClr>
                <a:srgbClr val="666666"/>
              </a:buClr>
              <a:buSzPts val="1400"/>
              <a:buNone/>
              <a:defRPr sz="1867">
                <a:solidFill>
                  <a:srgbClr val="666666"/>
                </a:solidFill>
              </a:defRPr>
            </a:lvl3pPr>
            <a:lvl4pPr lvl="3" algn="l">
              <a:lnSpc>
                <a:spcPct val="100000"/>
              </a:lnSpc>
              <a:spcBef>
                <a:spcPts val="2133"/>
              </a:spcBef>
              <a:spcAft>
                <a:spcPts val="0"/>
              </a:spcAft>
              <a:buClr>
                <a:srgbClr val="666666"/>
              </a:buClr>
              <a:buSzPts val="1400"/>
              <a:buNone/>
              <a:defRPr sz="1867">
                <a:solidFill>
                  <a:srgbClr val="666666"/>
                </a:solidFill>
              </a:defRPr>
            </a:lvl4pPr>
            <a:lvl5pPr lvl="4" algn="l">
              <a:lnSpc>
                <a:spcPct val="100000"/>
              </a:lnSpc>
              <a:spcBef>
                <a:spcPts val="2133"/>
              </a:spcBef>
              <a:spcAft>
                <a:spcPts val="0"/>
              </a:spcAft>
              <a:buClr>
                <a:srgbClr val="666666"/>
              </a:buClr>
              <a:buSzPts val="1400"/>
              <a:buNone/>
              <a:defRPr sz="1867">
                <a:solidFill>
                  <a:srgbClr val="666666"/>
                </a:solidFill>
              </a:defRPr>
            </a:lvl5pPr>
            <a:lvl6pPr lvl="5" algn="l">
              <a:lnSpc>
                <a:spcPct val="100000"/>
              </a:lnSpc>
              <a:spcBef>
                <a:spcPts val="2133"/>
              </a:spcBef>
              <a:spcAft>
                <a:spcPts val="0"/>
              </a:spcAft>
              <a:buClr>
                <a:srgbClr val="666666"/>
              </a:buClr>
              <a:buSzPts val="1400"/>
              <a:buNone/>
              <a:defRPr sz="1867">
                <a:solidFill>
                  <a:srgbClr val="666666"/>
                </a:solidFill>
              </a:defRPr>
            </a:lvl6pPr>
            <a:lvl7pPr lvl="6" algn="l">
              <a:lnSpc>
                <a:spcPct val="100000"/>
              </a:lnSpc>
              <a:spcBef>
                <a:spcPts val="2133"/>
              </a:spcBef>
              <a:spcAft>
                <a:spcPts val="0"/>
              </a:spcAft>
              <a:buClr>
                <a:srgbClr val="666666"/>
              </a:buClr>
              <a:buSzPts val="1400"/>
              <a:buNone/>
              <a:defRPr sz="1867">
                <a:solidFill>
                  <a:srgbClr val="666666"/>
                </a:solidFill>
              </a:defRPr>
            </a:lvl7pPr>
            <a:lvl8pPr lvl="7" algn="l">
              <a:lnSpc>
                <a:spcPct val="100000"/>
              </a:lnSpc>
              <a:spcBef>
                <a:spcPts val="2133"/>
              </a:spcBef>
              <a:spcAft>
                <a:spcPts val="0"/>
              </a:spcAft>
              <a:buClr>
                <a:srgbClr val="666666"/>
              </a:buClr>
              <a:buSzPts val="1400"/>
              <a:buNone/>
              <a:defRPr sz="1867">
                <a:solidFill>
                  <a:srgbClr val="666666"/>
                </a:solidFill>
              </a:defRPr>
            </a:lvl8pPr>
            <a:lvl9pPr lvl="8" algn="l">
              <a:lnSpc>
                <a:spcPct val="100000"/>
              </a:lnSpc>
              <a:spcBef>
                <a:spcPts val="2133"/>
              </a:spcBef>
              <a:spcAft>
                <a:spcPts val="2133"/>
              </a:spcAft>
              <a:buClr>
                <a:srgbClr val="666666"/>
              </a:buClr>
              <a:buSzPts val="1400"/>
              <a:buNone/>
              <a:defRPr sz="1867">
                <a:solidFill>
                  <a:srgbClr val="666666"/>
                </a:solidFill>
              </a:defRPr>
            </a:lvl9pPr>
          </a:lstStyle>
          <a:p>
            <a:r>
              <a:rPr lang="en-US"/>
              <a:t>Click to edit Master subtitle style</a:t>
            </a:r>
            <a:endParaRPr/>
          </a:p>
        </p:txBody>
      </p:sp>
      <p:sp>
        <p:nvSpPr>
          <p:cNvPr id="36" name="Google Shape;36;p3"/>
          <p:cNvSpPr txBox="1">
            <a:spLocks noGrp="1"/>
          </p:cNvSpPr>
          <p:nvPr>
            <p:ph type="subTitle" idx="2"/>
          </p:nvPr>
        </p:nvSpPr>
        <p:spPr>
          <a:xfrm>
            <a:off x="4288233" y="5986933"/>
            <a:ext cx="7445600" cy="528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1200"/>
              <a:buNone/>
              <a:defRPr sz="1600" b="1">
                <a:solidFill>
                  <a:srgbClr val="FFFFFF"/>
                </a:solidFill>
                <a:latin typeface="+mn-lt"/>
                <a:ea typeface="Avenir"/>
                <a:cs typeface="Avenir"/>
                <a:sym typeface="Avenir"/>
              </a:defRPr>
            </a:lvl1pPr>
            <a:lvl2pPr lvl="1" algn="l">
              <a:lnSpc>
                <a:spcPct val="100000"/>
              </a:lnSpc>
              <a:spcBef>
                <a:spcPts val="0"/>
              </a:spcBef>
              <a:spcAft>
                <a:spcPts val="0"/>
              </a:spcAft>
              <a:buClr>
                <a:srgbClr val="FFFFFF"/>
              </a:buClr>
              <a:buSzPts val="1200"/>
              <a:buNone/>
              <a:defRPr sz="1600" b="1">
                <a:solidFill>
                  <a:srgbClr val="FFFFFF"/>
                </a:solidFill>
              </a:defRPr>
            </a:lvl2pPr>
            <a:lvl3pPr lvl="2" algn="l">
              <a:lnSpc>
                <a:spcPct val="100000"/>
              </a:lnSpc>
              <a:spcBef>
                <a:spcPts val="0"/>
              </a:spcBef>
              <a:spcAft>
                <a:spcPts val="0"/>
              </a:spcAft>
              <a:buClr>
                <a:srgbClr val="FFFFFF"/>
              </a:buClr>
              <a:buSzPts val="1200"/>
              <a:buNone/>
              <a:defRPr sz="1600" b="1">
                <a:solidFill>
                  <a:srgbClr val="FFFFFF"/>
                </a:solidFill>
              </a:defRPr>
            </a:lvl3pPr>
            <a:lvl4pPr lvl="3" algn="l">
              <a:lnSpc>
                <a:spcPct val="100000"/>
              </a:lnSpc>
              <a:spcBef>
                <a:spcPts val="0"/>
              </a:spcBef>
              <a:spcAft>
                <a:spcPts val="0"/>
              </a:spcAft>
              <a:buClr>
                <a:srgbClr val="FFFFFF"/>
              </a:buClr>
              <a:buSzPts val="1200"/>
              <a:buNone/>
              <a:defRPr sz="1600" b="1">
                <a:solidFill>
                  <a:srgbClr val="FFFFFF"/>
                </a:solidFill>
              </a:defRPr>
            </a:lvl4pPr>
            <a:lvl5pPr lvl="4" algn="l">
              <a:lnSpc>
                <a:spcPct val="100000"/>
              </a:lnSpc>
              <a:spcBef>
                <a:spcPts val="0"/>
              </a:spcBef>
              <a:spcAft>
                <a:spcPts val="0"/>
              </a:spcAft>
              <a:buClr>
                <a:srgbClr val="FFFFFF"/>
              </a:buClr>
              <a:buSzPts val="1200"/>
              <a:buNone/>
              <a:defRPr sz="1600" b="1">
                <a:solidFill>
                  <a:srgbClr val="FFFFFF"/>
                </a:solidFill>
              </a:defRPr>
            </a:lvl5pPr>
            <a:lvl6pPr lvl="5" algn="l">
              <a:lnSpc>
                <a:spcPct val="100000"/>
              </a:lnSpc>
              <a:spcBef>
                <a:spcPts val="0"/>
              </a:spcBef>
              <a:spcAft>
                <a:spcPts val="0"/>
              </a:spcAft>
              <a:buClr>
                <a:srgbClr val="FFFFFF"/>
              </a:buClr>
              <a:buSzPts val="1200"/>
              <a:buNone/>
              <a:defRPr sz="1600" b="1">
                <a:solidFill>
                  <a:srgbClr val="FFFFFF"/>
                </a:solidFill>
              </a:defRPr>
            </a:lvl6pPr>
            <a:lvl7pPr lvl="6" algn="l">
              <a:lnSpc>
                <a:spcPct val="100000"/>
              </a:lnSpc>
              <a:spcBef>
                <a:spcPts val="0"/>
              </a:spcBef>
              <a:spcAft>
                <a:spcPts val="0"/>
              </a:spcAft>
              <a:buClr>
                <a:srgbClr val="FFFFFF"/>
              </a:buClr>
              <a:buSzPts val="1200"/>
              <a:buNone/>
              <a:defRPr sz="1600" b="1">
                <a:solidFill>
                  <a:srgbClr val="FFFFFF"/>
                </a:solidFill>
              </a:defRPr>
            </a:lvl7pPr>
            <a:lvl8pPr lvl="7" algn="l">
              <a:lnSpc>
                <a:spcPct val="100000"/>
              </a:lnSpc>
              <a:spcBef>
                <a:spcPts val="0"/>
              </a:spcBef>
              <a:spcAft>
                <a:spcPts val="0"/>
              </a:spcAft>
              <a:buClr>
                <a:srgbClr val="FFFFFF"/>
              </a:buClr>
              <a:buSzPts val="1200"/>
              <a:buNone/>
              <a:defRPr sz="1600" b="1">
                <a:solidFill>
                  <a:srgbClr val="FFFFFF"/>
                </a:solidFill>
              </a:defRPr>
            </a:lvl8pPr>
            <a:lvl9pPr lvl="8" algn="l">
              <a:lnSpc>
                <a:spcPct val="100000"/>
              </a:lnSpc>
              <a:spcBef>
                <a:spcPts val="0"/>
              </a:spcBef>
              <a:spcAft>
                <a:spcPts val="0"/>
              </a:spcAft>
              <a:buClr>
                <a:srgbClr val="FFFFFF"/>
              </a:buClr>
              <a:buSzPts val="1200"/>
              <a:buNone/>
              <a:defRPr sz="1600" b="1">
                <a:solidFill>
                  <a:srgbClr val="FFFFFF"/>
                </a:solidFill>
              </a:defRPr>
            </a:lvl9pPr>
          </a:lstStyle>
          <a:p>
            <a:r>
              <a:rPr lang="en-US"/>
              <a:t>Click to edit Master subtitle style</a:t>
            </a:r>
            <a:endParaRPr/>
          </a:p>
        </p:txBody>
      </p:sp>
      <p:sp>
        <p:nvSpPr>
          <p:cNvPr id="37" name="Google Shape;37;p3"/>
          <p:cNvSpPr txBox="1">
            <a:spLocks noGrp="1"/>
          </p:cNvSpPr>
          <p:nvPr>
            <p:ph type="body" idx="3"/>
          </p:nvPr>
        </p:nvSpPr>
        <p:spPr>
          <a:xfrm>
            <a:off x="458167" y="1668600"/>
            <a:ext cx="3375987" cy="4674000"/>
          </a:xfrm>
          <a:prstGeom prst="rect">
            <a:avLst/>
          </a:prstGeom>
          <a:noFill/>
          <a:ln>
            <a:noFill/>
          </a:ln>
        </p:spPr>
        <p:txBody>
          <a:bodyPr spcFirstLastPara="1" wrap="square" lIns="0" tIns="0" rIns="0" bIns="0" anchor="t" anchorCtr="0">
            <a:noAutofit/>
          </a:bodyPr>
          <a:lstStyle>
            <a:lvl1pPr marL="609585" lvl="0" indent="-380990" algn="l">
              <a:lnSpc>
                <a:spcPct val="100000"/>
              </a:lnSpc>
              <a:spcBef>
                <a:spcPts val="0"/>
              </a:spcBef>
              <a:spcAft>
                <a:spcPts val="0"/>
              </a:spcAft>
              <a:buClr>
                <a:srgbClr val="FFFFFF"/>
              </a:buClr>
              <a:buSzPts val="900"/>
              <a:buChar char="■"/>
              <a:defRPr sz="1200">
                <a:solidFill>
                  <a:srgbClr val="FFFFFF"/>
                </a:solidFill>
                <a:latin typeface="+mn-lt"/>
                <a:ea typeface="Avenir"/>
                <a:cs typeface="Avenir"/>
                <a:sym typeface="Avenir"/>
              </a:defRPr>
            </a:lvl1pPr>
            <a:lvl2pPr marL="1219170" lvl="1" indent="-380990" algn="l">
              <a:lnSpc>
                <a:spcPct val="100000"/>
              </a:lnSpc>
              <a:spcBef>
                <a:spcPts val="1067"/>
              </a:spcBef>
              <a:spcAft>
                <a:spcPts val="0"/>
              </a:spcAft>
              <a:buClr>
                <a:srgbClr val="FFFFFF"/>
              </a:buClr>
              <a:buSzPts val="900"/>
              <a:buChar char="⎼"/>
              <a:defRPr sz="1200">
                <a:solidFill>
                  <a:srgbClr val="FFFFFF"/>
                </a:solidFill>
              </a:defRPr>
            </a:lvl2pPr>
            <a:lvl3pPr marL="1828754" lvl="2" indent="-380990" algn="l">
              <a:lnSpc>
                <a:spcPct val="100000"/>
              </a:lnSpc>
              <a:spcBef>
                <a:spcPts val="1067"/>
              </a:spcBef>
              <a:spcAft>
                <a:spcPts val="0"/>
              </a:spcAft>
              <a:buClr>
                <a:srgbClr val="FFFFFF"/>
              </a:buClr>
              <a:buSzPts val="900"/>
              <a:buChar char="○"/>
              <a:defRPr sz="1200">
                <a:solidFill>
                  <a:srgbClr val="FFFFFF"/>
                </a:solidFill>
              </a:defRPr>
            </a:lvl3pPr>
            <a:lvl4pPr marL="2438339" lvl="3" indent="-380990" algn="l">
              <a:lnSpc>
                <a:spcPct val="100000"/>
              </a:lnSpc>
              <a:spcBef>
                <a:spcPts val="1067"/>
              </a:spcBef>
              <a:spcAft>
                <a:spcPts val="0"/>
              </a:spcAft>
              <a:buClr>
                <a:srgbClr val="FFFFFF"/>
              </a:buClr>
              <a:buSzPts val="900"/>
              <a:buChar char="■"/>
              <a:defRPr sz="1200">
                <a:solidFill>
                  <a:srgbClr val="FFFFFF"/>
                </a:solidFill>
              </a:defRPr>
            </a:lvl4pPr>
            <a:lvl5pPr marL="3047924" lvl="4" indent="-380990" algn="l">
              <a:lnSpc>
                <a:spcPct val="100000"/>
              </a:lnSpc>
              <a:spcBef>
                <a:spcPts val="1067"/>
              </a:spcBef>
              <a:spcAft>
                <a:spcPts val="0"/>
              </a:spcAft>
              <a:buClr>
                <a:srgbClr val="FFFFFF"/>
              </a:buClr>
              <a:buSzPts val="900"/>
              <a:buChar char="⎼"/>
              <a:defRPr sz="1200">
                <a:solidFill>
                  <a:srgbClr val="FFFFFF"/>
                </a:solidFill>
              </a:defRPr>
            </a:lvl5pPr>
            <a:lvl6pPr marL="3657509" lvl="5" indent="-380990" algn="l">
              <a:lnSpc>
                <a:spcPct val="100000"/>
              </a:lnSpc>
              <a:spcBef>
                <a:spcPts val="1067"/>
              </a:spcBef>
              <a:spcAft>
                <a:spcPts val="0"/>
              </a:spcAft>
              <a:buClr>
                <a:srgbClr val="FFFFFF"/>
              </a:buClr>
              <a:buSzPts val="900"/>
              <a:buChar char="○"/>
              <a:defRPr sz="1200">
                <a:solidFill>
                  <a:srgbClr val="FFFFFF"/>
                </a:solidFill>
              </a:defRPr>
            </a:lvl6pPr>
            <a:lvl7pPr marL="4267093" lvl="6" indent="-380990" algn="l">
              <a:lnSpc>
                <a:spcPct val="100000"/>
              </a:lnSpc>
              <a:spcBef>
                <a:spcPts val="1067"/>
              </a:spcBef>
              <a:spcAft>
                <a:spcPts val="0"/>
              </a:spcAft>
              <a:buClr>
                <a:srgbClr val="FFFFFF"/>
              </a:buClr>
              <a:buSzPts val="900"/>
              <a:buChar char="■"/>
              <a:defRPr sz="1200">
                <a:solidFill>
                  <a:srgbClr val="FFFFFF"/>
                </a:solidFill>
              </a:defRPr>
            </a:lvl7pPr>
            <a:lvl8pPr marL="4876678" lvl="7" indent="-380990" algn="l">
              <a:lnSpc>
                <a:spcPct val="100000"/>
              </a:lnSpc>
              <a:spcBef>
                <a:spcPts val="1067"/>
              </a:spcBef>
              <a:spcAft>
                <a:spcPts val="0"/>
              </a:spcAft>
              <a:buClr>
                <a:srgbClr val="FFFFFF"/>
              </a:buClr>
              <a:buSzPts val="900"/>
              <a:buChar char="⎼"/>
              <a:defRPr sz="1200">
                <a:solidFill>
                  <a:srgbClr val="FFFFFF"/>
                </a:solidFill>
              </a:defRPr>
            </a:lvl8pPr>
            <a:lvl9pPr marL="5486263" lvl="8" indent="-380990" algn="l">
              <a:lnSpc>
                <a:spcPct val="100000"/>
              </a:lnSpc>
              <a:spcBef>
                <a:spcPts val="1067"/>
              </a:spcBef>
              <a:spcAft>
                <a:spcPts val="1067"/>
              </a:spcAft>
              <a:buClr>
                <a:srgbClr val="FFFFFF"/>
              </a:buClr>
              <a:buSzPts val="900"/>
              <a:buChar char="○"/>
              <a:defRPr sz="1200">
                <a:solidFill>
                  <a:srgbClr val="FFFFFF"/>
                </a:solidFill>
              </a:defRPr>
            </a:lvl9pPr>
          </a:lstStyle>
          <a:p>
            <a:pPr lvl="0"/>
            <a:r>
              <a:rPr lang="en-US"/>
              <a:t>Click to edit Master text styles</a:t>
            </a:r>
          </a:p>
        </p:txBody>
      </p:sp>
      <p:sp>
        <p:nvSpPr>
          <p:cNvPr id="38" name="Google Shape;38;p3"/>
          <p:cNvSpPr txBox="1">
            <a:spLocks noGrp="1"/>
          </p:cNvSpPr>
          <p:nvPr>
            <p:ph type="subTitle" idx="4"/>
          </p:nvPr>
        </p:nvSpPr>
        <p:spPr>
          <a:xfrm>
            <a:off x="4288233" y="1606255"/>
            <a:ext cx="7445600" cy="246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1100"/>
              <a:buNone/>
              <a:defRPr b="1">
                <a:solidFill>
                  <a:srgbClr val="FFFFFF"/>
                </a:solidFill>
                <a:latin typeface="+mn-lt"/>
                <a:ea typeface="Avenir"/>
                <a:cs typeface="Avenir"/>
                <a:sym typeface="Avenir"/>
              </a:defRPr>
            </a:lvl1pPr>
            <a:lvl2pPr lvl="1" algn="l">
              <a:lnSpc>
                <a:spcPct val="100000"/>
              </a:lnSpc>
              <a:spcBef>
                <a:spcPts val="0"/>
              </a:spcBef>
              <a:spcAft>
                <a:spcPts val="0"/>
              </a:spcAft>
              <a:buClr>
                <a:srgbClr val="FFFFFF"/>
              </a:buClr>
              <a:buSzPts val="1100"/>
              <a:buNone/>
              <a:defRPr sz="1467" b="1">
                <a:solidFill>
                  <a:srgbClr val="FFFFFF"/>
                </a:solidFill>
              </a:defRPr>
            </a:lvl2pPr>
            <a:lvl3pPr lvl="2" algn="l">
              <a:lnSpc>
                <a:spcPct val="100000"/>
              </a:lnSpc>
              <a:spcBef>
                <a:spcPts val="0"/>
              </a:spcBef>
              <a:spcAft>
                <a:spcPts val="0"/>
              </a:spcAft>
              <a:buClr>
                <a:srgbClr val="FFFFFF"/>
              </a:buClr>
              <a:buSzPts val="1100"/>
              <a:buNone/>
              <a:defRPr sz="1467" b="1">
                <a:solidFill>
                  <a:srgbClr val="FFFFFF"/>
                </a:solidFill>
              </a:defRPr>
            </a:lvl3pPr>
            <a:lvl4pPr lvl="3" algn="l">
              <a:lnSpc>
                <a:spcPct val="100000"/>
              </a:lnSpc>
              <a:spcBef>
                <a:spcPts val="0"/>
              </a:spcBef>
              <a:spcAft>
                <a:spcPts val="0"/>
              </a:spcAft>
              <a:buClr>
                <a:srgbClr val="FFFFFF"/>
              </a:buClr>
              <a:buSzPts val="1100"/>
              <a:buNone/>
              <a:defRPr sz="1467" b="1">
                <a:solidFill>
                  <a:srgbClr val="FFFFFF"/>
                </a:solidFill>
              </a:defRPr>
            </a:lvl4pPr>
            <a:lvl5pPr lvl="4" algn="l">
              <a:lnSpc>
                <a:spcPct val="100000"/>
              </a:lnSpc>
              <a:spcBef>
                <a:spcPts val="0"/>
              </a:spcBef>
              <a:spcAft>
                <a:spcPts val="0"/>
              </a:spcAft>
              <a:buClr>
                <a:srgbClr val="FFFFFF"/>
              </a:buClr>
              <a:buSzPts val="1100"/>
              <a:buNone/>
              <a:defRPr sz="1467" b="1">
                <a:solidFill>
                  <a:srgbClr val="FFFFFF"/>
                </a:solidFill>
              </a:defRPr>
            </a:lvl5pPr>
            <a:lvl6pPr lvl="5" algn="l">
              <a:lnSpc>
                <a:spcPct val="100000"/>
              </a:lnSpc>
              <a:spcBef>
                <a:spcPts val="0"/>
              </a:spcBef>
              <a:spcAft>
                <a:spcPts val="0"/>
              </a:spcAft>
              <a:buClr>
                <a:srgbClr val="FFFFFF"/>
              </a:buClr>
              <a:buSzPts val="1100"/>
              <a:buNone/>
              <a:defRPr sz="1467" b="1">
                <a:solidFill>
                  <a:srgbClr val="FFFFFF"/>
                </a:solidFill>
              </a:defRPr>
            </a:lvl6pPr>
            <a:lvl7pPr lvl="6" algn="l">
              <a:lnSpc>
                <a:spcPct val="100000"/>
              </a:lnSpc>
              <a:spcBef>
                <a:spcPts val="0"/>
              </a:spcBef>
              <a:spcAft>
                <a:spcPts val="0"/>
              </a:spcAft>
              <a:buClr>
                <a:srgbClr val="FFFFFF"/>
              </a:buClr>
              <a:buSzPts val="1100"/>
              <a:buNone/>
              <a:defRPr sz="1467" b="1">
                <a:solidFill>
                  <a:srgbClr val="FFFFFF"/>
                </a:solidFill>
              </a:defRPr>
            </a:lvl7pPr>
            <a:lvl8pPr lvl="7" algn="l">
              <a:lnSpc>
                <a:spcPct val="100000"/>
              </a:lnSpc>
              <a:spcBef>
                <a:spcPts val="0"/>
              </a:spcBef>
              <a:spcAft>
                <a:spcPts val="0"/>
              </a:spcAft>
              <a:buClr>
                <a:srgbClr val="FFFFFF"/>
              </a:buClr>
              <a:buSzPts val="1100"/>
              <a:buNone/>
              <a:defRPr sz="1467" b="1">
                <a:solidFill>
                  <a:srgbClr val="FFFFFF"/>
                </a:solidFill>
              </a:defRPr>
            </a:lvl8pPr>
            <a:lvl9pPr lvl="8" algn="l">
              <a:lnSpc>
                <a:spcPct val="100000"/>
              </a:lnSpc>
              <a:spcBef>
                <a:spcPts val="0"/>
              </a:spcBef>
              <a:spcAft>
                <a:spcPts val="0"/>
              </a:spcAft>
              <a:buClr>
                <a:srgbClr val="FFFFFF"/>
              </a:buClr>
              <a:buSzPts val="1100"/>
              <a:buNone/>
              <a:defRPr sz="1467" b="1">
                <a:solidFill>
                  <a:srgbClr val="FFFFFF"/>
                </a:solidFill>
              </a:defRPr>
            </a:lvl9pPr>
          </a:lstStyle>
          <a:p>
            <a:r>
              <a:rPr lang="en-US"/>
              <a:t>Click to edit Master subtitle style</a:t>
            </a:r>
            <a:endParaRPr/>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191768163"/>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2" name="TextBox 1">
            <a:extLst>
              <a:ext uri="{FF2B5EF4-FFF2-40B4-BE49-F238E27FC236}">
                <a16:creationId xmlns:a16="http://schemas.microsoft.com/office/drawing/2014/main" id="{1EEFBF9E-4FE0-0A25-6DCB-576724D4AD4C}"/>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357193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divider_deep_blue">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a:prstGeom prst="rect">
            <a:avLst/>
          </a:prstGeom>
        </p:spPr>
        <p:txBody>
          <a:bodyPr anchor="b">
            <a:noAutofit/>
          </a:bodyPr>
          <a:lstStyle>
            <a:lvl1pPr algn="l">
              <a:defRPr sz="4400">
                <a:solidFill>
                  <a:schemeClr val="bg1"/>
                </a:solidFill>
              </a:defRPr>
            </a:lvl1pPr>
          </a:lstStyle>
          <a:p>
            <a:r>
              <a:rPr lang="en-US"/>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Box 1">
            <a:extLst>
              <a:ext uri="{FF2B5EF4-FFF2-40B4-BE49-F238E27FC236}">
                <a16:creationId xmlns:a16="http://schemas.microsoft.com/office/drawing/2014/main" id="{96FAE4D6-0FBC-D546-E065-843A050CC164}"/>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418493824"/>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3_sidebar_blue_circl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1013006-A4C4-8E9B-582A-F881CD2B33EB}"/>
              </a:ext>
            </a:extLst>
          </p:cNvPr>
          <p:cNvSpPr/>
          <p:nvPr userDrawn="1"/>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a:prstGeom prst="rect">
            <a:avLst/>
          </a:prstGeo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41396089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7C94C076-1CD8-CF76-1E98-52F5EBB5C1F2}"/>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304278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9" name="Title 1"/>
          <p:cNvSpPr>
            <a:spLocks noGrp="1"/>
          </p:cNvSpPr>
          <p:nvPr>
            <p:ph type="title" hasCustomPrompt="1"/>
          </p:nvPr>
        </p:nvSpPr>
        <p:spPr>
          <a:xfrm>
            <a:off x="2639271" y="2650067"/>
            <a:ext cx="9305080" cy="585216"/>
          </a:xfrm>
          <a:prstGeom prst="rect">
            <a:avLst/>
          </a:prstGeom>
        </p:spPr>
        <p:txBody>
          <a:bodyPr wrap="square" anchor="t">
            <a:noAutofit/>
          </a:bodyPr>
          <a:lstStyle>
            <a:lvl1pPr algn="l">
              <a:defRPr sz="4400" b="1" cap="all">
                <a:solidFill>
                  <a:schemeClr val="bg1"/>
                </a:solidFill>
                <a:latin typeface="+mn-lt"/>
              </a:defRPr>
            </a:lvl1pPr>
          </a:lstStyle>
          <a:p>
            <a:r>
              <a:rPr lang="en-US" dirty="0"/>
              <a:t>Click to add title</a:t>
            </a:r>
          </a:p>
        </p:txBody>
      </p:sp>
      <p:sp>
        <p:nvSpPr>
          <p:cNvPr id="10" name="Text Placeholder 5"/>
          <p:cNvSpPr>
            <a:spLocks noGrp="1"/>
          </p:cNvSpPr>
          <p:nvPr>
            <p:ph type="body" sz="quarter" idx="10" hasCustomPrompt="1"/>
          </p:nvPr>
        </p:nvSpPr>
        <p:spPr>
          <a:xfrm>
            <a:off x="2641600" y="4116320"/>
            <a:ext cx="9302496" cy="711200"/>
          </a:xfrm>
          <a:prstGeom prst="rect">
            <a:avLst/>
          </a:prstGeom>
        </p:spPr>
        <p:txBody>
          <a:bodyPr/>
          <a:lstStyle>
            <a:lvl1pPr marL="0" indent="0">
              <a:buNone/>
              <a:defRPr sz="2000" b="0" baseline="0">
                <a:solidFill>
                  <a:schemeClr val="bg1"/>
                </a:solidFill>
                <a:latin typeface="+mn-lt"/>
              </a:defRPr>
            </a:lvl1pPr>
            <a:lvl2pPr marL="601089" indent="0">
              <a:buNone/>
              <a:defRPr/>
            </a:lvl2pPr>
            <a:lvl3pPr marL="1219110" indent="0">
              <a:buNone/>
              <a:defRPr/>
            </a:lvl3pPr>
            <a:lvl4pPr marL="1828664" indent="0">
              <a:buNone/>
              <a:defRPr/>
            </a:lvl4pPr>
            <a:lvl5pPr marL="2438218" indent="0">
              <a:buNone/>
              <a:defRPr/>
            </a:lvl5pPr>
          </a:lstStyle>
          <a:p>
            <a:pPr lvl="0"/>
            <a:r>
              <a:rPr lang="en-US" dirty="0"/>
              <a:t>Click to add Subtitle</a:t>
            </a:r>
          </a:p>
        </p:txBody>
      </p:sp>
      <p:sp>
        <p:nvSpPr>
          <p:cNvPr id="7" name="Slide Number Placeholder 5">
            <a:extLst>
              <a:ext uri="{FF2B5EF4-FFF2-40B4-BE49-F238E27FC236}">
                <a16:creationId xmlns:a16="http://schemas.microsoft.com/office/drawing/2014/main" id="{D0DB4F35-9ADE-ED35-28B3-71F80807EF03}"/>
              </a:ext>
            </a:extLst>
          </p:cNvPr>
          <p:cNvSpPr>
            <a:spLocks noGrp="1"/>
          </p:cNvSpPr>
          <p:nvPr>
            <p:ph type="sldNum" sz="quarter" idx="11"/>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952986002"/>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8002031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1159763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27419629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a:prstGeom prst="rect">
            <a:avLst/>
          </a:prstGeo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a:prstGeom prst="rect">
            <a:avLst/>
          </a:prstGeo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a:prstGeom prst="rect">
            <a:avLst/>
          </a:prstGeo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Tree>
    <p:extLst>
      <p:ext uri="{BB962C8B-B14F-4D97-AF65-F5344CB8AC3E}">
        <p14:creationId xmlns:p14="http://schemas.microsoft.com/office/powerpoint/2010/main" val="7497221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3_divider_deep_violet">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C7A27B-9C75-06B8-163E-687EF3BAFAB0}"/>
              </a:ext>
            </a:extLst>
          </p:cNvPr>
          <p:cNvSpPr/>
          <p:nvPr userDrawn="1"/>
        </p:nvSpPr>
        <p:spPr>
          <a:xfrm>
            <a:off x="5825811" y="0"/>
            <a:ext cx="63661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sp>
        <p:nvSpPr>
          <p:cNvPr id="9" name="TextBox 8">
            <a:extLst>
              <a:ext uri="{FF2B5EF4-FFF2-40B4-BE49-F238E27FC236}">
                <a16:creationId xmlns:a16="http://schemas.microsoft.com/office/drawing/2014/main" id="{2BF749EA-836B-83E3-C743-0FC08B6657F8}"/>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sp>
        <p:nvSpPr>
          <p:cNvPr id="12" name="TextBox 11">
            <a:extLst>
              <a:ext uri="{FF2B5EF4-FFF2-40B4-BE49-F238E27FC236}">
                <a16:creationId xmlns:a16="http://schemas.microsoft.com/office/drawing/2014/main" id="{65E85384-E091-2082-FCBB-160F82D46D2B}"/>
              </a:ext>
            </a:extLst>
          </p:cNvPr>
          <p:cNvSpPr txBox="1"/>
          <p:nvPr userDrawn="1"/>
        </p:nvSpPr>
        <p:spPr>
          <a:xfrm>
            <a:off x="-1115568" y="3474720"/>
            <a:ext cx="0" cy="0"/>
          </a:xfrm>
          <a:prstGeom prst="rect">
            <a:avLst/>
          </a:prstGeom>
          <a:noFill/>
        </p:spPr>
        <p:txBody>
          <a:bodyPr wrap="none" lIns="0" rIns="0" rtlCol="0">
            <a:noAutofit/>
          </a:bodyPr>
          <a:lstStyle/>
          <a:p>
            <a:pPr algn="l">
              <a:spcAft>
                <a:spcPts val="600"/>
              </a:spcAft>
            </a:pPr>
            <a:endParaRPr lang="en-US" sz="1600" dirty="0"/>
          </a:p>
        </p:txBody>
      </p:sp>
      <p:sp>
        <p:nvSpPr>
          <p:cNvPr id="16" name="TextBox 15">
            <a:extLst>
              <a:ext uri="{FF2B5EF4-FFF2-40B4-BE49-F238E27FC236}">
                <a16:creationId xmlns:a16="http://schemas.microsoft.com/office/drawing/2014/main" id="{6D822119-F72B-5E64-6ABF-EC783D188977}"/>
              </a:ext>
            </a:extLst>
          </p:cNvPr>
          <p:cNvSpPr txBox="1"/>
          <p:nvPr userDrawn="1"/>
        </p:nvSpPr>
        <p:spPr>
          <a:xfrm>
            <a:off x="2628900" y="-271463"/>
            <a:ext cx="0" cy="0"/>
          </a:xfrm>
          <a:prstGeom prst="rect">
            <a:avLst/>
          </a:prstGeom>
          <a:noFill/>
        </p:spPr>
        <p:txBody>
          <a:bodyPr wrap="none" lIns="0" rIns="0" rtlCol="0">
            <a:noAutofit/>
          </a:bodyPr>
          <a:lstStyle/>
          <a:p>
            <a:pPr algn="l">
              <a:spcAft>
                <a:spcPts val="600"/>
              </a:spcAft>
            </a:pPr>
            <a:endParaRPr lang="en-US" sz="1600" dirty="0"/>
          </a:p>
        </p:txBody>
      </p:sp>
    </p:spTree>
    <p:extLst>
      <p:ext uri="{BB962C8B-B14F-4D97-AF65-F5344CB8AC3E}">
        <p14:creationId xmlns:p14="http://schemas.microsoft.com/office/powerpoint/2010/main" val="3147533694"/>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Box 4">
            <a:extLst>
              <a:ext uri="{FF2B5EF4-FFF2-40B4-BE49-F238E27FC236}">
                <a16:creationId xmlns:a16="http://schemas.microsoft.com/office/drawing/2014/main" id="{30F64AAA-3A96-5193-121E-E855EC74B587}"/>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4984912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yp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0174E624-3EAC-7468-3A1E-B592623A7CE9}"/>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ext Placeholder 6">
            <a:extLst>
              <a:ext uri="{FF2B5EF4-FFF2-40B4-BE49-F238E27FC236}">
                <a16:creationId xmlns:a16="http://schemas.microsoft.com/office/drawing/2014/main" id="{61C79840-3403-A742-3277-345AD86F5844}"/>
              </a:ext>
            </a:extLst>
          </p:cNvPr>
          <p:cNvSpPr>
            <a:spLocks noGrp="1" noChangeAspect="1"/>
          </p:cNvSpPr>
          <p:nvPr>
            <p:ph type="body" sz="quarter" idx="16" hasCustomPrompt="1"/>
          </p:nvPr>
        </p:nvSpPr>
        <p:spPr>
          <a:xfrm>
            <a:off x="4275692" y="788545"/>
            <a:ext cx="7595266" cy="677108"/>
          </a:xfrm>
          <a:prstGeom prst="rect">
            <a:avLst/>
          </a:prstGeom>
          <a:solidFill>
            <a:schemeClr val="tx2"/>
          </a:solidFill>
        </p:spPr>
        <p:txBody>
          <a:bodyPr lIns="91440" tIns="91440" rIns="91440" bIns="91440" anchor="ctr" anchorCtr="0">
            <a:no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a:p>
            <a:pPr lvl="0"/>
            <a:r>
              <a:rPr lang="en-US"/>
              <a:t>Maximum of two lines</a:t>
            </a:r>
          </a:p>
        </p:txBody>
      </p:sp>
    </p:spTree>
    <p:extLst>
      <p:ext uri="{BB962C8B-B14F-4D97-AF65-F5344CB8AC3E}">
        <p14:creationId xmlns:p14="http://schemas.microsoft.com/office/powerpoint/2010/main" val="41044580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Inside - White blank" type="blank">
  <p:cSld name="Inside - White blank">
    <p:spTree>
      <p:nvGrpSpPr>
        <p:cNvPr id="1" name="Shape 96"/>
        <p:cNvGrpSpPr/>
        <p:nvPr/>
      </p:nvGrpSpPr>
      <p:grpSpPr>
        <a:xfrm>
          <a:off x="0" y="0"/>
          <a:ext cx="0" cy="0"/>
          <a:chOff x="0" y="0"/>
          <a:chExt cx="0" cy="0"/>
        </a:xfrm>
      </p:grpSpPr>
      <p:sp>
        <p:nvSpPr>
          <p:cNvPr id="98" name="Google Shape;98;p11"/>
          <p:cNvSpPr/>
          <p:nvPr/>
        </p:nvSpPr>
        <p:spPr>
          <a:xfrm>
            <a:off x="472867" y="66218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rgbClr val="888888"/>
                </a:solidFill>
                <a:latin typeface="Montserrat" panose="00000500000000000000" pitchFamily="2" charset="0"/>
                <a:ea typeface="Montserrat Light"/>
                <a:cs typeface="Montserrat Light"/>
                <a:sym typeface="Montserrat Light"/>
              </a:rPr>
              <a:t>© 2022 </a:t>
            </a:r>
            <a:r>
              <a:rPr lang="en-GB" sz="667" dirty="0">
                <a:solidFill>
                  <a:srgbClr val="888888"/>
                </a:solidFill>
                <a:latin typeface="Montserrat" panose="00000500000000000000" pitchFamily="2" charset="0"/>
                <a:ea typeface="Montserrat Light"/>
                <a:cs typeface="Montserrat Light"/>
                <a:sym typeface="Montserrat Light"/>
              </a:rPr>
              <a:t>NielsenIQ</a:t>
            </a:r>
            <a:r>
              <a:rPr lang="en" sz="667" dirty="0">
                <a:solidFill>
                  <a:srgbClr val="888888"/>
                </a:solidFill>
                <a:latin typeface="Montserrat" panose="00000500000000000000" pitchFamily="2" charset="0"/>
                <a:ea typeface="Montserrat Light"/>
                <a:cs typeface="Montserrat Light"/>
                <a:sym typeface="Montserrat Light"/>
              </a:rPr>
              <a:t> Consumer LLC. All Rights Reserved.</a:t>
            </a:r>
            <a:endParaRPr sz="667"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99" name="Google Shape;99;p11"/>
          <p:cNvSpPr txBox="1">
            <a:spLocks noGrp="1"/>
          </p:cNvSpPr>
          <p:nvPr>
            <p:ph type="subTitle" idx="1"/>
          </p:nvPr>
        </p:nvSpPr>
        <p:spPr>
          <a:xfrm>
            <a:off x="472733" y="6372991"/>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endParaRPr dirty="0"/>
          </a:p>
        </p:txBody>
      </p:sp>
      <p:pic>
        <p:nvPicPr>
          <p:cNvPr id="100" name="Google Shape;100;p11"/>
          <p:cNvPicPr preferRelativeResize="0"/>
          <p:nvPr/>
        </p:nvPicPr>
        <p:blipFill>
          <a:blip r:embed="rId2">
            <a:alphaModFix/>
          </a:blip>
          <a:stretch>
            <a:fillRect/>
          </a:stretch>
        </p:blipFill>
        <p:spPr>
          <a:xfrm>
            <a:off x="0" y="1"/>
            <a:ext cx="472867" cy="474612"/>
          </a:xfrm>
          <a:prstGeom prst="rect">
            <a:avLst/>
          </a:prstGeom>
          <a:noFill/>
          <a:ln>
            <a:noFill/>
          </a:ln>
        </p:spPr>
      </p:pic>
      <p:sp>
        <p:nvSpPr>
          <p:cNvPr id="6" name="Slide Number Placeholder 1">
            <a:extLst>
              <a:ext uri="{FF2B5EF4-FFF2-40B4-BE49-F238E27FC236}">
                <a16:creationId xmlns:a16="http://schemas.microsoft.com/office/drawing/2014/main" id="{33E4119A-B785-460B-BC0C-F9FD211E8203}"/>
              </a:ext>
            </a:extLst>
          </p:cNvPr>
          <p:cNvSpPr txBox="1">
            <a:spLocks/>
          </p:cNvSpPr>
          <p:nvPr userDrawn="1"/>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tx1"/>
                </a:solidFill>
              </a:rPr>
              <a:pPr/>
              <a:t>‹#›</a:t>
            </a:fld>
            <a:endParaRPr lang="en-PH" sz="1333" dirty="0">
              <a:solidFill>
                <a:schemeClr val="tx1"/>
              </a:solidFill>
            </a:endParaRPr>
          </a:p>
        </p:txBody>
      </p:sp>
    </p:spTree>
    <p:extLst>
      <p:ext uri="{BB962C8B-B14F-4D97-AF65-F5344CB8AC3E}">
        <p14:creationId xmlns:p14="http://schemas.microsoft.com/office/powerpoint/2010/main" val="27646390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Inside - White/title/body text" userDrawn="1">
  <p:cSld name="1_Inside - White/title/body text">
    <p:spTree>
      <p:nvGrpSpPr>
        <p:cNvPr id="1" name="Shape 93"/>
        <p:cNvGrpSpPr/>
        <p:nvPr/>
      </p:nvGrpSpPr>
      <p:grpSpPr>
        <a:xfrm>
          <a:off x="0" y="0"/>
          <a:ext cx="0" cy="0"/>
          <a:chOff x="0" y="0"/>
          <a:chExt cx="0" cy="0"/>
        </a:xfrm>
      </p:grpSpPr>
      <p:pic>
        <p:nvPicPr>
          <p:cNvPr id="94" name="Google Shape;94;p10"/>
          <p:cNvPicPr preferRelativeResize="0"/>
          <p:nvPr/>
        </p:nvPicPr>
        <p:blipFill>
          <a:blip r:embed="rId2">
            <a:alphaModFix/>
          </a:blip>
          <a:stretch>
            <a:fillRect/>
          </a:stretch>
        </p:blipFill>
        <p:spPr>
          <a:xfrm>
            <a:off x="1" y="857"/>
            <a:ext cx="12191993" cy="6856283"/>
          </a:xfrm>
          <a:prstGeom prst="rect">
            <a:avLst/>
          </a:prstGeom>
          <a:noFill/>
          <a:ln>
            <a:noFill/>
          </a:ln>
        </p:spPr>
      </p:pic>
      <p:sp>
        <p:nvSpPr>
          <p:cNvPr id="95" name="Google Shape;95;p10"/>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96" name="Google Shape;96;p10"/>
          <p:cNvSpPr txBox="1">
            <a:spLocks noGrp="1"/>
          </p:cNvSpPr>
          <p:nvPr>
            <p:ph type="body" idx="1"/>
          </p:nvPr>
        </p:nvSpPr>
        <p:spPr>
          <a:xfrm>
            <a:off x="472867" y="1536633"/>
            <a:ext cx="11246400" cy="4555200"/>
          </a:xfrm>
          <a:prstGeom prst="rect">
            <a:avLst/>
          </a:prstGeom>
        </p:spPr>
        <p:txBody>
          <a:bodyPr spcFirstLastPara="1" wrap="square" lIns="0" tIns="91425" rIns="0" bIns="91425" anchor="t" anchorCtr="0">
            <a:noAutofit/>
          </a:bodyPr>
          <a:lstStyle>
            <a:lvl1pPr marL="365751" lvl="0" indent="-365751" rtl="0">
              <a:spcBef>
                <a:spcPts val="0"/>
              </a:spcBef>
              <a:spcAft>
                <a:spcPts val="0"/>
              </a:spcAft>
              <a:buSzPts val="1300"/>
              <a:buChar char="■"/>
              <a:defRPr>
                <a:latin typeface="Montserrat" panose="00000500000000000000" pitchFamily="2" charset="0"/>
              </a:defRPr>
            </a:lvl1pPr>
            <a:lvl2pPr marL="1219170" lvl="1" indent="-406390" rtl="0">
              <a:spcBef>
                <a:spcPts val="2133"/>
              </a:spcBef>
              <a:spcAft>
                <a:spcPts val="0"/>
              </a:spcAft>
              <a:buSzPts val="1200"/>
              <a:buChar char="⎼"/>
              <a:defRPr/>
            </a:lvl2pPr>
            <a:lvl3pPr marL="1828754" lvl="2" indent="-389457" rtl="0">
              <a:spcBef>
                <a:spcPts val="2133"/>
              </a:spcBef>
              <a:spcAft>
                <a:spcPts val="0"/>
              </a:spcAft>
              <a:buSzPts val="1000"/>
              <a:buChar char="○"/>
              <a:defRPr/>
            </a:lvl3pPr>
            <a:lvl4pPr marL="2438339" lvl="3" indent="-389457" rtl="0">
              <a:spcBef>
                <a:spcPts val="2133"/>
              </a:spcBef>
              <a:spcAft>
                <a:spcPts val="0"/>
              </a:spcAft>
              <a:buSzPts val="1000"/>
              <a:buChar char="■"/>
              <a:defRPr/>
            </a:lvl4pPr>
            <a:lvl5pPr marL="3047924" lvl="4" indent="-389457" rtl="0">
              <a:spcBef>
                <a:spcPts val="2133"/>
              </a:spcBef>
              <a:spcAft>
                <a:spcPts val="0"/>
              </a:spcAft>
              <a:buSzPts val="1000"/>
              <a:buChar char="⎼"/>
              <a:defRPr/>
            </a:lvl5pPr>
            <a:lvl6pPr marL="3657509" lvl="5" indent="-389457" rtl="0">
              <a:spcBef>
                <a:spcPts val="2133"/>
              </a:spcBef>
              <a:spcAft>
                <a:spcPts val="0"/>
              </a:spcAft>
              <a:buSzPts val="1000"/>
              <a:buChar char="○"/>
              <a:defRPr/>
            </a:lvl6pPr>
            <a:lvl7pPr marL="4267093" lvl="6" indent="-389457" rtl="0">
              <a:spcBef>
                <a:spcPts val="2133"/>
              </a:spcBef>
              <a:spcAft>
                <a:spcPts val="0"/>
              </a:spcAft>
              <a:buSzPts val="1000"/>
              <a:buChar char="■"/>
              <a:defRPr/>
            </a:lvl7pPr>
            <a:lvl8pPr marL="4876678" lvl="7" indent="-389457" rtl="0">
              <a:spcBef>
                <a:spcPts val="2133"/>
              </a:spcBef>
              <a:spcAft>
                <a:spcPts val="0"/>
              </a:spcAft>
              <a:buSzPts val="1000"/>
              <a:buChar char="⎼"/>
              <a:defRPr/>
            </a:lvl8pPr>
            <a:lvl9pPr marL="5486263" lvl="8" indent="-389457" rtl="0">
              <a:spcBef>
                <a:spcPts val="2133"/>
              </a:spcBef>
              <a:spcAft>
                <a:spcPts val="2133"/>
              </a:spcAft>
              <a:buSzPts val="1000"/>
              <a:buChar char="○"/>
              <a:defRPr/>
            </a:lvl9pPr>
          </a:lstStyle>
          <a:p>
            <a:endParaRPr dirty="0"/>
          </a:p>
        </p:txBody>
      </p:sp>
      <p:sp>
        <p:nvSpPr>
          <p:cNvPr id="97" name="Google Shape;97;p10"/>
          <p:cNvSpPr/>
          <p:nvPr/>
        </p:nvSpPr>
        <p:spPr>
          <a:xfrm>
            <a:off x="472867" y="66218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a:solidFill>
                  <a:srgbClr val="888888"/>
                </a:solidFill>
                <a:latin typeface="Montserrat" panose="00000500000000000000" pitchFamily="2" charset="0"/>
                <a:ea typeface="Montserrat Light"/>
                <a:cs typeface="Montserrat Light"/>
                <a:sym typeface="Montserrat Light"/>
              </a:rPr>
              <a:t>© 2021 Nielsen Consumer LLC. All Rights Reserved.</a:t>
            </a:r>
            <a:endParaRPr sz="667"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98" name="Google Shape;98;p10"/>
          <p:cNvSpPr txBox="1">
            <a:spLocks noGrp="1"/>
          </p:cNvSpPr>
          <p:nvPr>
            <p:ph type="subTitle" idx="2"/>
          </p:nvPr>
        </p:nvSpPr>
        <p:spPr>
          <a:xfrm>
            <a:off x="472867" y="827400"/>
            <a:ext cx="11246400" cy="5124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20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endParaRPr dirty="0"/>
          </a:p>
        </p:txBody>
      </p:sp>
      <p:sp>
        <p:nvSpPr>
          <p:cNvPr id="100" name="Google Shape;100;p10"/>
          <p:cNvSpPr txBox="1">
            <a:spLocks noGrp="1"/>
          </p:cNvSpPr>
          <p:nvPr>
            <p:ph type="subTitle" idx="3"/>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endParaRPr dirty="0"/>
          </a:p>
        </p:txBody>
      </p:sp>
      <p:pic>
        <p:nvPicPr>
          <p:cNvPr id="101" name="Google Shape;101;p10"/>
          <p:cNvPicPr preferRelativeResize="0"/>
          <p:nvPr/>
        </p:nvPicPr>
        <p:blipFill>
          <a:blip r:embed="rId3">
            <a:alphaModFix/>
          </a:blip>
          <a:stretch>
            <a:fillRect/>
          </a:stretch>
        </p:blipFill>
        <p:spPr>
          <a:xfrm>
            <a:off x="0" y="-31834"/>
            <a:ext cx="472867" cy="474593"/>
          </a:xfrm>
          <a:prstGeom prst="rect">
            <a:avLst/>
          </a:prstGeom>
          <a:noFill/>
          <a:ln>
            <a:noFill/>
          </a:ln>
        </p:spPr>
      </p:pic>
      <p:sp>
        <p:nvSpPr>
          <p:cNvPr id="10" name="Slide Number Placeholder 1">
            <a:extLst>
              <a:ext uri="{FF2B5EF4-FFF2-40B4-BE49-F238E27FC236}">
                <a16:creationId xmlns:a16="http://schemas.microsoft.com/office/drawing/2014/main" id="{66F27154-6590-4E08-9603-09EDBFC939DB}"/>
              </a:ext>
            </a:extLst>
          </p:cNvPr>
          <p:cNvSpPr txBox="1">
            <a:spLocks/>
          </p:cNvSpPr>
          <p:nvPr userDrawn="1"/>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tx1"/>
                </a:solidFill>
                <a:latin typeface="Montserrat" panose="00000500000000000000" pitchFamily="2" charset="0"/>
              </a:rPr>
              <a:pPr/>
              <a:t>‹#›</a:t>
            </a:fld>
            <a:endParaRPr lang="en-PH" sz="1333"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28073131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792481" y="676657"/>
            <a:ext cx="10887287" cy="571500"/>
          </a:xfrm>
        </p:spPr>
        <p:txBody>
          <a:bodyPr>
            <a:noAutofit/>
          </a:bodyPr>
          <a:lstStyle>
            <a:lvl1pPr>
              <a:defRPr baseline="0">
                <a:solidFill>
                  <a:srgbClr val="009DD9"/>
                </a:solidFill>
              </a:defRPr>
            </a:lvl1pPr>
          </a:lstStyle>
          <a:p>
            <a:r>
              <a:rPr lang="en-US" dirty="0"/>
              <a:t>CLICK TO EDIT MASTER TITLE STYLE</a:t>
            </a:r>
          </a:p>
        </p:txBody>
      </p:sp>
      <p:sp>
        <p:nvSpPr>
          <p:cNvPr id="8" name="Text Placeholder 2"/>
          <p:cNvSpPr>
            <a:spLocks noGrp="1"/>
          </p:cNvSpPr>
          <p:nvPr>
            <p:ph type="body" idx="13"/>
          </p:nvPr>
        </p:nvSpPr>
        <p:spPr>
          <a:xfrm>
            <a:off x="792481" y="1280161"/>
            <a:ext cx="10887287" cy="315119"/>
          </a:xfrm>
        </p:spPr>
        <p:txBody>
          <a:bodyPr wrap="square" tIns="0" bIns="0" anchor="t" anchorCtr="0"/>
          <a:lstStyle>
            <a:lvl1pPr marL="0" indent="0">
              <a:spcBef>
                <a:spcPts val="0"/>
              </a:spcBef>
              <a:buNone/>
              <a:defRPr sz="2400" b="0" baseline="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Content Placeholder 4"/>
          <p:cNvSpPr>
            <a:spLocks noGrp="1"/>
          </p:cNvSpPr>
          <p:nvPr>
            <p:ph sz="quarter" idx="14"/>
          </p:nvPr>
        </p:nvSpPr>
        <p:spPr>
          <a:xfrm>
            <a:off x="792481" y="2020824"/>
            <a:ext cx="10887287" cy="4079875"/>
          </a:xfrm>
        </p:spPr>
        <p:txBody>
          <a:bodyPr/>
          <a:lstStyle>
            <a:lvl1pPr>
              <a:spcBef>
                <a:spcPts val="1067"/>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5"/>
          </p:nvPr>
        </p:nvSpPr>
        <p:spPr>
          <a:xfrm>
            <a:off x="792481" y="6373368"/>
            <a:ext cx="10887287" cy="365760"/>
          </a:xfrm>
        </p:spPr>
        <p:txBody>
          <a:bodyPr wrap="square" tIns="0" bIns="0" anchor="b" anchorCtr="0"/>
          <a:lstStyle>
            <a:lvl1pPr marL="0" indent="0">
              <a:spcBef>
                <a:spcPts val="80"/>
              </a:spcBef>
              <a:buNone/>
              <a:defRPr sz="1067" b="0" baseline="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Tree>
    <p:extLst>
      <p:ext uri="{BB962C8B-B14F-4D97-AF65-F5344CB8AC3E}">
        <p14:creationId xmlns:p14="http://schemas.microsoft.com/office/powerpoint/2010/main" val="32138716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itle 4"/>
          <p:cNvSpPr>
            <a:spLocks noGrp="1"/>
          </p:cNvSpPr>
          <p:nvPr>
            <p:ph type="title"/>
          </p:nvPr>
        </p:nvSpPr>
        <p:spPr/>
        <p:txBody>
          <a:bodyPr/>
          <a:lstStyle/>
          <a:p>
            <a:r>
              <a:rPr lang="en-US"/>
              <a:t>Click to edit Master title style</a:t>
            </a:r>
            <a:endParaRPr lang="en-GB"/>
          </a:p>
        </p:txBody>
      </p:sp>
      <p:sp>
        <p:nvSpPr>
          <p:cNvPr id="4" name="Rectangle 10"/>
          <p:cNvSpPr>
            <a:spLocks noGrp="1" noChangeArrowheads="1"/>
          </p:cNvSpPr>
          <p:nvPr>
            <p:ph type="ftr" sz="quarter" idx="10"/>
          </p:nvPr>
        </p:nvSpPr>
        <p:spPr>
          <a:xfrm>
            <a:off x="10928351" y="6324600"/>
            <a:ext cx="1005416" cy="304800"/>
          </a:xfrm>
          <a:prstGeom prst="rect">
            <a:avLst/>
          </a:prstGeom>
          <a:ln/>
        </p:spPr>
        <p:txBody>
          <a:bodyPr/>
          <a:lstStyle>
            <a:lvl1pPr>
              <a:defRPr/>
            </a:lvl1pPr>
          </a:lstStyle>
          <a:p>
            <a:pPr>
              <a:defRPr/>
            </a:pPr>
            <a:r>
              <a:rPr lang="en-GB" dirty="0"/>
              <a:t>Title of Presentation</a:t>
            </a:r>
          </a:p>
        </p:txBody>
      </p:sp>
    </p:spTree>
    <p:extLst>
      <p:ext uri="{BB962C8B-B14F-4D97-AF65-F5344CB8AC3E}">
        <p14:creationId xmlns:p14="http://schemas.microsoft.com/office/powerpoint/2010/main" val="283916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7" name="Google Shape;104;p13"/>
          <p:cNvSpPr txBox="1">
            <a:spLocks noGrp="1"/>
          </p:cNvSpPr>
          <p:nvPr>
            <p:ph type="ctrTitle"/>
          </p:nvPr>
        </p:nvSpPr>
        <p:spPr>
          <a:xfrm>
            <a:off x="655067" y="442767"/>
            <a:ext cx="6570000" cy="18524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rgbClr val="FFFFFF"/>
                </a:solidFill>
                <a:latin typeface="+mj-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 name="Google Shape;105;p13"/>
          <p:cNvSpPr txBox="1">
            <a:spLocks noGrp="1"/>
          </p:cNvSpPr>
          <p:nvPr>
            <p:ph type="subTitle" idx="1"/>
          </p:nvPr>
        </p:nvSpPr>
        <p:spPr>
          <a:xfrm>
            <a:off x="655068" y="3172800"/>
            <a:ext cx="6570000" cy="5124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2000">
                <a:solidFill>
                  <a:schemeClr val="bg1"/>
                </a:solidFill>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dirty="0"/>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93766868"/>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_divider_deep_blue">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96FAE4D6-0FBC-D546-E065-843A050CC16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3" name="Picture 2">
            <a:extLst>
              <a:ext uri="{FF2B5EF4-FFF2-40B4-BE49-F238E27FC236}">
                <a16:creationId xmlns:a16="http://schemas.microsoft.com/office/drawing/2014/main" id="{21901150-267C-0CB6-0970-C8AA9D74E62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395928562"/>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_divider_lt_blue">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tx2"/>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C1B2951F-358B-E079-C0A6-9038C3D0702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9" name="Picture 8">
            <a:extLst>
              <a:ext uri="{FF2B5EF4-FFF2-40B4-BE49-F238E27FC236}">
                <a16:creationId xmlns:a16="http://schemas.microsoft.com/office/drawing/2014/main" id="{3182C3F4-5D1B-AFA6-7C40-F198DA1257E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689412288"/>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4_divider_orange">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5408F108-E005-1A2A-0097-54905854A471}"/>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D539F00-B70C-05CA-94AF-D9454EC0AF6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931882665"/>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5_divider_violet">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tx2"/>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7F9A3DC9-EEEF-C28D-D3EA-38058BEE675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9" name="Picture 8">
            <a:extLst>
              <a:ext uri="{FF2B5EF4-FFF2-40B4-BE49-F238E27FC236}">
                <a16:creationId xmlns:a16="http://schemas.microsoft.com/office/drawing/2014/main" id="{16329EE3-73E6-54F2-1656-7880EF603DF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1718531142"/>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6_divider_deep_violet">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2BF749EA-836B-83E3-C743-0FC08B6657F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AA994047-62B7-6144-8451-CFF471986DB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1824877264"/>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7_divider_whit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1"/>
            <a:ext cx="6305159" cy="682513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DC489B-A4DB-E5A6-B175-9690631EDD0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F4091A94-5191-5296-450B-1F3CD6A56BC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474340560"/>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8_divider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blue circle with a black background&#10;&#10;Description automatically generated with low confidence">
            <a:extLst>
              <a:ext uri="{FF2B5EF4-FFF2-40B4-BE49-F238E27FC236}">
                <a16:creationId xmlns:a16="http://schemas.microsoft.com/office/drawing/2014/main" id="{FE2460AD-71E3-F863-3332-2D91ADCA0385}"/>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19251" y="-2"/>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D7BA225-5FF4-D496-34D1-564C267F133E}"/>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0FE4F64-CDE3-E6AC-B94F-5B61F05C322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3209735003"/>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9_divider_lt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Shape, circle&#10;&#10;Description automatically generated">
            <a:extLst>
              <a:ext uri="{FF2B5EF4-FFF2-40B4-BE49-F238E27FC236}">
                <a16:creationId xmlns:a16="http://schemas.microsoft.com/office/drawing/2014/main" id="{1898865F-F6D2-DB89-44A2-152129981A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251" y="-1"/>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25C32D7-C729-3011-FEFB-46C3D0B902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C50D7612-FA3F-4420-3220-A5BFCB9C064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2937751416"/>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0_divider_orange">
    <p:bg>
      <p:bgPr>
        <a:solidFill>
          <a:srgbClr val="3C180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C5EA78-CDC0-1240-0F66-EED1BFA819E9}"/>
              </a:ext>
            </a:extLst>
          </p:cNvPr>
          <p:cNvSpPr/>
          <p:nvPr/>
        </p:nvSpPr>
        <p:spPr>
          <a:xfrm>
            <a:off x="0" y="0"/>
            <a:ext cx="12192000" cy="68580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Icon&#10;&#10;Description automatically generated">
            <a:extLst>
              <a:ext uri="{FF2B5EF4-FFF2-40B4-BE49-F238E27FC236}">
                <a16:creationId xmlns:a16="http://schemas.microsoft.com/office/drawing/2014/main" id="{B1E79715-2C31-D769-1270-E4A53A9E61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557"/>
          <a:stretch/>
        </p:blipFill>
        <p:spPr>
          <a:xfrm>
            <a:off x="-19253" y="0"/>
            <a:ext cx="6583339" cy="6825342"/>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46D5945-92E2-21F9-E630-7D1BAA17B71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5BB685F0-42BF-350C-86D9-06FCE4B9DD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1127559356"/>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1_divider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hape, circle&#10;&#10;Description automatically generated">
            <a:extLst>
              <a:ext uri="{FF2B5EF4-FFF2-40B4-BE49-F238E27FC236}">
                <a16:creationId xmlns:a16="http://schemas.microsoft.com/office/drawing/2014/main" id="{E8A429FF-DA58-2C20-7EA0-A4BB526061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137" b="-632"/>
          <a:stretch/>
        </p:blipFill>
        <p:spPr>
          <a:xfrm>
            <a:off x="0" y="0"/>
            <a:ext cx="6431280" cy="685800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5FE918E-7F33-33FB-4F73-7AE94E0BCDF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6476F9A6-7DD9-B6E9-46E0-945536CB1C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313593489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9" Type="http://schemas.openxmlformats.org/officeDocument/2006/relationships/slideLayout" Target="../slideLayouts/slideLayout65.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42" Type="http://schemas.openxmlformats.org/officeDocument/2006/relationships/slideLayout" Target="../slideLayouts/slideLayout68.xml"/><Relationship Id="rId47" Type="http://schemas.openxmlformats.org/officeDocument/2006/relationships/slideLayout" Target="../slideLayouts/slideLayout73.xml"/><Relationship Id="rId50" Type="http://schemas.openxmlformats.org/officeDocument/2006/relationships/slideLayout" Target="../slideLayouts/slideLayout76.xml"/><Relationship Id="rId55" Type="http://schemas.openxmlformats.org/officeDocument/2006/relationships/slideLayout" Target="../slideLayouts/slideLayout81.xml"/><Relationship Id="rId63" Type="http://schemas.openxmlformats.org/officeDocument/2006/relationships/slideLayout" Target="../slideLayouts/slideLayout8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41" Type="http://schemas.openxmlformats.org/officeDocument/2006/relationships/slideLayout" Target="../slideLayouts/slideLayout67.xml"/><Relationship Id="rId54" Type="http://schemas.openxmlformats.org/officeDocument/2006/relationships/slideLayout" Target="../slideLayouts/slideLayout80.xml"/><Relationship Id="rId62" Type="http://schemas.openxmlformats.org/officeDocument/2006/relationships/slideLayout" Target="../slideLayouts/slideLayout8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slideLayout" Target="../slideLayouts/slideLayout66.xml"/><Relationship Id="rId45" Type="http://schemas.openxmlformats.org/officeDocument/2006/relationships/slideLayout" Target="../slideLayouts/slideLayout71.xml"/><Relationship Id="rId53" Type="http://schemas.openxmlformats.org/officeDocument/2006/relationships/slideLayout" Target="../slideLayouts/slideLayout79.xml"/><Relationship Id="rId58" Type="http://schemas.openxmlformats.org/officeDocument/2006/relationships/slideLayout" Target="../slideLayouts/slideLayout84.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49" Type="http://schemas.openxmlformats.org/officeDocument/2006/relationships/slideLayout" Target="../slideLayouts/slideLayout75.xml"/><Relationship Id="rId57" Type="http://schemas.openxmlformats.org/officeDocument/2006/relationships/slideLayout" Target="../slideLayouts/slideLayout83.xml"/><Relationship Id="rId61" Type="http://schemas.openxmlformats.org/officeDocument/2006/relationships/slideLayout" Target="../slideLayouts/slideLayout87.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4" Type="http://schemas.openxmlformats.org/officeDocument/2006/relationships/slideLayout" Target="../slideLayouts/slideLayout70.xml"/><Relationship Id="rId52" Type="http://schemas.openxmlformats.org/officeDocument/2006/relationships/slideLayout" Target="../slideLayouts/slideLayout78.xml"/><Relationship Id="rId60" Type="http://schemas.openxmlformats.org/officeDocument/2006/relationships/slideLayout" Target="../slideLayouts/slideLayout86.xml"/><Relationship Id="rId65" Type="http://schemas.openxmlformats.org/officeDocument/2006/relationships/image" Target="../media/image1.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43" Type="http://schemas.openxmlformats.org/officeDocument/2006/relationships/slideLayout" Target="../slideLayouts/slideLayout69.xml"/><Relationship Id="rId48" Type="http://schemas.openxmlformats.org/officeDocument/2006/relationships/slideLayout" Target="../slideLayouts/slideLayout74.xml"/><Relationship Id="rId56" Type="http://schemas.openxmlformats.org/officeDocument/2006/relationships/slideLayout" Target="../slideLayouts/slideLayout82.xml"/><Relationship Id="rId64" Type="http://schemas.openxmlformats.org/officeDocument/2006/relationships/theme" Target="../theme/theme2.xml"/><Relationship Id="rId8" Type="http://schemas.openxmlformats.org/officeDocument/2006/relationships/slideLayout" Target="../slideLayouts/slideLayout34.xml"/><Relationship Id="rId51" Type="http://schemas.openxmlformats.org/officeDocument/2006/relationships/slideLayout" Target="../slideLayouts/slideLayout77.xml"/><Relationship Id="rId3" Type="http://schemas.openxmlformats.org/officeDocument/2006/relationships/slideLayout" Target="../slideLayouts/slideLayout29.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 Id="rId46" Type="http://schemas.openxmlformats.org/officeDocument/2006/relationships/slideLayout" Target="../slideLayouts/slideLayout72.xml"/><Relationship Id="rId59" Type="http://schemas.openxmlformats.org/officeDocument/2006/relationships/slideLayout" Target="../slideLayouts/slideLayout8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3.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29" Type="http://schemas.openxmlformats.org/officeDocument/2006/relationships/slideLayout" Target="../slideLayouts/slideLayout132.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slideLayout" Target="../slideLayouts/slideLayout131.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image" Target="../media/image1.png"/><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5.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3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image" Target="../media/image1.png"/><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19" Type="http://schemas.openxmlformats.org/officeDocument/2006/relationships/theme" Target="../theme/theme7.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26" Type="http://schemas.openxmlformats.org/officeDocument/2006/relationships/slideLayout" Target="../slideLayouts/slideLayout182.xml"/><Relationship Id="rId39" Type="http://schemas.openxmlformats.org/officeDocument/2006/relationships/slideLayout" Target="../slideLayouts/slideLayout195.xml"/><Relationship Id="rId3" Type="http://schemas.openxmlformats.org/officeDocument/2006/relationships/slideLayout" Target="../slideLayouts/slideLayout159.xml"/><Relationship Id="rId21" Type="http://schemas.openxmlformats.org/officeDocument/2006/relationships/slideLayout" Target="../slideLayouts/slideLayout177.xml"/><Relationship Id="rId34" Type="http://schemas.openxmlformats.org/officeDocument/2006/relationships/slideLayout" Target="../slideLayouts/slideLayout190.xml"/><Relationship Id="rId42" Type="http://schemas.openxmlformats.org/officeDocument/2006/relationships/slideLayout" Target="../slideLayouts/slideLayout198.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5" Type="http://schemas.openxmlformats.org/officeDocument/2006/relationships/slideLayout" Target="../slideLayouts/slideLayout181.xml"/><Relationship Id="rId33" Type="http://schemas.openxmlformats.org/officeDocument/2006/relationships/slideLayout" Target="../slideLayouts/slideLayout189.xml"/><Relationship Id="rId38" Type="http://schemas.openxmlformats.org/officeDocument/2006/relationships/slideLayout" Target="../slideLayouts/slideLayout194.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slideLayout" Target="../slideLayouts/slideLayout176.xml"/><Relationship Id="rId29" Type="http://schemas.openxmlformats.org/officeDocument/2006/relationships/slideLayout" Target="../slideLayouts/slideLayout185.xml"/><Relationship Id="rId41" Type="http://schemas.openxmlformats.org/officeDocument/2006/relationships/slideLayout" Target="../slideLayouts/slideLayout197.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24" Type="http://schemas.openxmlformats.org/officeDocument/2006/relationships/slideLayout" Target="../slideLayouts/slideLayout180.xml"/><Relationship Id="rId32" Type="http://schemas.openxmlformats.org/officeDocument/2006/relationships/slideLayout" Target="../slideLayouts/slideLayout188.xml"/><Relationship Id="rId37" Type="http://schemas.openxmlformats.org/officeDocument/2006/relationships/slideLayout" Target="../slideLayouts/slideLayout193.xml"/><Relationship Id="rId40" Type="http://schemas.openxmlformats.org/officeDocument/2006/relationships/slideLayout" Target="../slideLayouts/slideLayout196.xml"/><Relationship Id="rId45" Type="http://schemas.openxmlformats.org/officeDocument/2006/relationships/image" Target="../media/image1.png"/><Relationship Id="rId5" Type="http://schemas.openxmlformats.org/officeDocument/2006/relationships/slideLayout" Target="../slideLayouts/slideLayout161.xml"/><Relationship Id="rId15" Type="http://schemas.openxmlformats.org/officeDocument/2006/relationships/slideLayout" Target="../slideLayouts/slideLayout171.xml"/><Relationship Id="rId23" Type="http://schemas.openxmlformats.org/officeDocument/2006/relationships/slideLayout" Target="../slideLayouts/slideLayout179.xml"/><Relationship Id="rId28" Type="http://schemas.openxmlformats.org/officeDocument/2006/relationships/slideLayout" Target="../slideLayouts/slideLayout184.xml"/><Relationship Id="rId36" Type="http://schemas.openxmlformats.org/officeDocument/2006/relationships/slideLayout" Target="../slideLayouts/slideLayout192.xml"/><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31" Type="http://schemas.openxmlformats.org/officeDocument/2006/relationships/slideLayout" Target="../slideLayouts/slideLayout187.xml"/><Relationship Id="rId44" Type="http://schemas.openxmlformats.org/officeDocument/2006/relationships/theme" Target="../theme/theme8.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 Id="rId22" Type="http://schemas.openxmlformats.org/officeDocument/2006/relationships/slideLayout" Target="../slideLayouts/slideLayout178.xml"/><Relationship Id="rId27" Type="http://schemas.openxmlformats.org/officeDocument/2006/relationships/slideLayout" Target="../slideLayouts/slideLayout183.xml"/><Relationship Id="rId30" Type="http://schemas.openxmlformats.org/officeDocument/2006/relationships/slideLayout" Target="../slideLayouts/slideLayout186.xml"/><Relationship Id="rId35" Type="http://schemas.openxmlformats.org/officeDocument/2006/relationships/slideLayout" Target="../slideLayouts/slideLayout191.xml"/><Relationship Id="rId43" Type="http://schemas.openxmlformats.org/officeDocument/2006/relationships/slideLayout" Target="../slideLayouts/slideLayout1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038869"/>
      </p:ext>
    </p:extLst>
  </p:cSld>
  <p:clrMap bg1="lt1" tx1="dk1" bg2="lt2" tx2="dk2" accent1="accent1" accent2="accent2" accent3="accent3" accent4="accent4" accent5="accent5" accent6="accent6" hlink="hlink" folHlink="folHlink"/>
  <p:sldLayoutIdLst>
    <p:sldLayoutId id="2147484149" r:id="rId1"/>
    <p:sldLayoutId id="2147484153" r:id="rId2"/>
    <p:sldLayoutId id="2147484157" r:id="rId3"/>
    <p:sldLayoutId id="2147484161" r:id="rId4"/>
    <p:sldLayoutId id="2147484165" r:id="rId5"/>
    <p:sldLayoutId id="2147484169" r:id="rId6"/>
    <p:sldLayoutId id="2147484173" r:id="rId7"/>
    <p:sldLayoutId id="2147484177" r:id="rId8"/>
    <p:sldLayoutId id="2147484181" r:id="rId9"/>
    <p:sldLayoutId id="2147484185" r:id="rId10"/>
    <p:sldLayoutId id="2147484189" r:id="rId11"/>
    <p:sldLayoutId id="2147484193" r:id="rId12"/>
    <p:sldLayoutId id="2147484196" r:id="rId13"/>
    <p:sldLayoutId id="2147484198" r:id="rId14"/>
    <p:sldLayoutId id="2147484200" r:id="rId15"/>
    <p:sldLayoutId id="2147484202" r:id="rId16"/>
    <p:sldLayoutId id="2147484204" r:id="rId17"/>
    <p:sldLayoutId id="2147484206" r:id="rId18"/>
    <p:sldLayoutId id="2147483667" r:id="rId19"/>
    <p:sldLayoutId id="2147483705" r:id="rId20"/>
    <p:sldLayoutId id="2147484269" r:id="rId21"/>
    <p:sldLayoutId id="2147484270" r:id="rId22"/>
    <p:sldLayoutId id="2147484271" r:id="rId23"/>
    <p:sldLayoutId id="2147484272" r:id="rId24"/>
    <p:sldLayoutId id="2147484273" r:id="rId25"/>
    <p:sldLayoutId id="2147484274" r:id="rId26"/>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CA4AA68-4701-9381-97E1-D2141CD1A43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81A7956-2F7F-0C2D-A635-4DDDC2981061}"/>
              </a:ext>
            </a:extLst>
          </p:cNvPr>
          <p:cNvPicPr>
            <a:picLocks noChangeAspect="1"/>
          </p:cNvPicPr>
          <p:nvPr/>
        </p:nvPicPr>
        <p:blipFill>
          <a:blip r:embed="rId65"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67729225"/>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 id="2147484287" r:id="rId12"/>
    <p:sldLayoutId id="2147484288" r:id="rId13"/>
    <p:sldLayoutId id="2147484289" r:id="rId14"/>
    <p:sldLayoutId id="2147484290" r:id="rId15"/>
    <p:sldLayoutId id="2147484291" r:id="rId16"/>
    <p:sldLayoutId id="2147484292" r:id="rId17"/>
    <p:sldLayoutId id="2147484293" r:id="rId18"/>
    <p:sldLayoutId id="2147484294" r:id="rId19"/>
    <p:sldLayoutId id="2147484295" r:id="rId20"/>
    <p:sldLayoutId id="2147484296" r:id="rId21"/>
    <p:sldLayoutId id="2147484297" r:id="rId22"/>
    <p:sldLayoutId id="2147484298" r:id="rId23"/>
    <p:sldLayoutId id="2147484299" r:id="rId24"/>
    <p:sldLayoutId id="2147484300" r:id="rId25"/>
    <p:sldLayoutId id="2147484301" r:id="rId26"/>
    <p:sldLayoutId id="2147484302" r:id="rId27"/>
    <p:sldLayoutId id="2147484303" r:id="rId28"/>
    <p:sldLayoutId id="2147484304" r:id="rId29"/>
    <p:sldLayoutId id="2147484305" r:id="rId30"/>
    <p:sldLayoutId id="2147484306" r:id="rId31"/>
    <p:sldLayoutId id="2147484307" r:id="rId32"/>
    <p:sldLayoutId id="2147484308" r:id="rId33"/>
    <p:sldLayoutId id="2147484309" r:id="rId34"/>
    <p:sldLayoutId id="2147484310" r:id="rId35"/>
    <p:sldLayoutId id="2147484311" r:id="rId36"/>
    <p:sldLayoutId id="2147484312" r:id="rId37"/>
    <p:sldLayoutId id="2147484313" r:id="rId38"/>
    <p:sldLayoutId id="2147484314" r:id="rId39"/>
    <p:sldLayoutId id="2147484315" r:id="rId40"/>
    <p:sldLayoutId id="2147484316" r:id="rId41"/>
    <p:sldLayoutId id="2147484317" r:id="rId42"/>
    <p:sldLayoutId id="2147484318" r:id="rId43"/>
    <p:sldLayoutId id="2147484319" r:id="rId44"/>
    <p:sldLayoutId id="2147484320" r:id="rId45"/>
    <p:sldLayoutId id="2147484321" r:id="rId46"/>
    <p:sldLayoutId id="2147484322" r:id="rId47"/>
    <p:sldLayoutId id="2147484323" r:id="rId48"/>
    <p:sldLayoutId id="2147484324" r:id="rId49"/>
    <p:sldLayoutId id="2147484325" r:id="rId50"/>
    <p:sldLayoutId id="2147484326" r:id="rId51"/>
    <p:sldLayoutId id="2147484328" r:id="rId52"/>
    <p:sldLayoutId id="2147484329" r:id="rId53"/>
    <p:sldLayoutId id="2147484330" r:id="rId54"/>
    <p:sldLayoutId id="2147484331" r:id="rId55"/>
    <p:sldLayoutId id="2147484332" r:id="rId56"/>
    <p:sldLayoutId id="2147484333" r:id="rId57"/>
    <p:sldLayoutId id="2147484334" r:id="rId58"/>
    <p:sldLayoutId id="2147484335" r:id="rId59"/>
    <p:sldLayoutId id="2147484453" r:id="rId60"/>
    <p:sldLayoutId id="2147484454" r:id="rId61"/>
    <p:sldLayoutId id="2147484456" r:id="rId62"/>
    <p:sldLayoutId id="2147484457" r:id="rId63"/>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652324"/>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 id="2147484349" r:id="rId12"/>
    <p:sldLayoutId id="2147484350" r:id="rId13"/>
    <p:sldLayoutId id="2147484351" r:id="rId14"/>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25D1A-C062-68AE-5D1A-DF162B10E71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6140DCC3-C184-E296-80E1-52E3FDD9938B}"/>
              </a:ext>
            </a:extLst>
          </p:cNvPr>
          <p:cNvPicPr>
            <a:picLocks noChangeAspect="1"/>
          </p:cNvPicPr>
          <p:nvPr/>
        </p:nvPicPr>
        <p:blipFill>
          <a:blip r:embed="rId31"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0688223"/>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 id="2147484369" r:id="rId17"/>
    <p:sldLayoutId id="2147484370" r:id="rId18"/>
    <p:sldLayoutId id="2147484371" r:id="rId19"/>
    <p:sldLayoutId id="2147484372" r:id="rId20"/>
    <p:sldLayoutId id="2147484373" r:id="rId21"/>
    <p:sldLayoutId id="2147484374" r:id="rId22"/>
    <p:sldLayoutId id="2147484375" r:id="rId23"/>
    <p:sldLayoutId id="2147484376" r:id="rId24"/>
    <p:sldLayoutId id="2147484377" r:id="rId25"/>
    <p:sldLayoutId id="2147484378" r:id="rId26"/>
    <p:sldLayoutId id="2147484379" r:id="rId27"/>
    <p:sldLayoutId id="2147484380" r:id="rId28"/>
    <p:sldLayoutId id="2147484381" r:id="rId29"/>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0"/>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BDC7FF3-9784-16DD-1F92-9122F79BB1E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592FA6D9-97B9-70F0-18CE-9141EEAB7FD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721879946"/>
      </p:ext>
    </p:extLst>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477CA6-1C99-FF6B-DEF9-8594D75D27A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0CA92560-F69A-3A8B-D852-E64A8A5A113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745140496"/>
      </p:ext>
    </p:extLst>
  </p:cSld>
  <p:clrMap bg1="lt1" tx1="dk1" bg2="lt2" tx2="dk2" accent1="accent1" accent2="accent2" accent3="accent3" accent4="accent4" accent5="accent5" accent6="accent6" hlink="hlink" folHlink="folHlink"/>
  <p:sldLayoutIdLst>
    <p:sldLayoutId id="2147484388" r:id="rId1"/>
    <p:sldLayoutId id="2147484389" r:id="rId2"/>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50857"/>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sp>
        <p:nvSpPr>
          <p:cNvPr id="13" name="TextBox 12">
            <a:extLst>
              <a:ext uri="{FF2B5EF4-FFF2-40B4-BE49-F238E27FC236}">
                <a16:creationId xmlns:a16="http://schemas.microsoft.com/office/drawing/2014/main" id="{E6F4DD64-3534-DEB8-AEE5-0372CCAEBF2E}"/>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54681E9-32B0-5055-E5A7-6DDCD23B8EFC}"/>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244033224"/>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 id="2147484402" r:id="rId12"/>
    <p:sldLayoutId id="2147484403" r:id="rId13"/>
    <p:sldLayoutId id="2147484404" r:id="rId14"/>
    <p:sldLayoutId id="2147484405" r:id="rId15"/>
    <p:sldLayoutId id="2147484406" r:id="rId16"/>
    <p:sldLayoutId id="2147484407" r:id="rId17"/>
    <p:sldLayoutId id="2147484408" r:id="rId18"/>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25D1A-C062-68AE-5D1A-DF162B10E71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6140DCC3-C184-E296-80E1-52E3FDD9938B}"/>
              </a:ext>
            </a:extLst>
          </p:cNvPr>
          <p:cNvPicPr>
            <a:picLocks noChangeAspect="1"/>
          </p:cNvPicPr>
          <p:nvPr/>
        </p:nvPicPr>
        <p:blipFill>
          <a:blip r:embed="rId45"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529123239"/>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 id="2147484421" r:id="rId12"/>
    <p:sldLayoutId id="2147484422" r:id="rId13"/>
    <p:sldLayoutId id="2147484423" r:id="rId14"/>
    <p:sldLayoutId id="2147484424" r:id="rId15"/>
    <p:sldLayoutId id="2147484425" r:id="rId16"/>
    <p:sldLayoutId id="2147484426" r:id="rId17"/>
    <p:sldLayoutId id="2147484427" r:id="rId18"/>
    <p:sldLayoutId id="2147484428" r:id="rId19"/>
    <p:sldLayoutId id="2147484429" r:id="rId20"/>
    <p:sldLayoutId id="2147484430" r:id="rId21"/>
    <p:sldLayoutId id="2147484431" r:id="rId22"/>
    <p:sldLayoutId id="2147484432" r:id="rId23"/>
    <p:sldLayoutId id="2147484433" r:id="rId24"/>
    <p:sldLayoutId id="2147484434" r:id="rId25"/>
    <p:sldLayoutId id="2147484435" r:id="rId26"/>
    <p:sldLayoutId id="2147484436" r:id="rId27"/>
    <p:sldLayoutId id="2147484437" r:id="rId28"/>
    <p:sldLayoutId id="2147484438" r:id="rId29"/>
    <p:sldLayoutId id="2147484439" r:id="rId30"/>
    <p:sldLayoutId id="2147484440" r:id="rId31"/>
    <p:sldLayoutId id="2147484441" r:id="rId32"/>
    <p:sldLayoutId id="2147484442" r:id="rId33"/>
    <p:sldLayoutId id="2147484443" r:id="rId34"/>
    <p:sldLayoutId id="2147484444" r:id="rId35"/>
    <p:sldLayoutId id="2147484445" r:id="rId36"/>
    <p:sldLayoutId id="2147484446" r:id="rId37"/>
    <p:sldLayoutId id="2147484447" r:id="rId38"/>
    <p:sldLayoutId id="2147484448" r:id="rId39"/>
    <p:sldLayoutId id="2147484449" r:id="rId40"/>
    <p:sldLayoutId id="2147484450" r:id="rId41"/>
    <p:sldLayoutId id="2147484451" r:id="rId42"/>
    <p:sldLayoutId id="2147484452" r:id="rId43"/>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82.xml"/><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0.xml"/><Relationship Id="rId1" Type="http://schemas.openxmlformats.org/officeDocument/2006/relationships/tags" Target="../tags/tag2.xml"/><Relationship Id="rId4" Type="http://schemas.openxmlformats.org/officeDocument/2006/relationships/image" Target="../media/image3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83.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10.xml"/><Relationship Id="rId7" Type="http://schemas.openxmlformats.org/officeDocument/2006/relationships/image" Target="../media/image46.png"/><Relationship Id="rId2" Type="http://schemas.openxmlformats.org/officeDocument/2006/relationships/slideLayout" Target="../slideLayouts/slideLayout80.xml"/><Relationship Id="rId1" Type="http://schemas.openxmlformats.org/officeDocument/2006/relationships/tags" Target="../tags/tag3.xml"/><Relationship Id="rId6" Type="http://schemas.openxmlformats.org/officeDocument/2006/relationships/image" Target="../media/image45.png"/><Relationship Id="rId5" Type="http://schemas.openxmlformats.org/officeDocument/2006/relationships/image" Target="../media/image39.emf"/><Relationship Id="rId4" Type="http://schemas.openxmlformats.org/officeDocument/2006/relationships/oleObject" Target="../embeddings/oleObject3.bin"/><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9.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0.png"/><Relationship Id="rId1" Type="http://schemas.openxmlformats.org/officeDocument/2006/relationships/slideLayout" Target="../slideLayouts/slideLayout1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4.xml"/></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4.xml"/><Relationship Id="rId1" Type="http://schemas.openxmlformats.org/officeDocument/2006/relationships/slideLayout" Target="../slideLayouts/slideLayout84.xml"/></Relationships>
</file>

<file path=ppt/slides/_rels/slide3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79.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85.xml"/><Relationship Id="rId6" Type="http://schemas.openxmlformats.org/officeDocument/2006/relationships/image" Target="../media/image56.jpe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8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8.xml"/></Relationships>
</file>

<file path=ppt/slides/_rels/slide4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1.xml"/><Relationship Id="rId1" Type="http://schemas.openxmlformats.org/officeDocument/2006/relationships/slideLayout" Target="../slideLayouts/slideLayout60.xml"/></Relationships>
</file>

<file path=ppt/slides/_rels/slide4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198.xml"/></Relationships>
</file>

<file path=ppt/slides/_rels/slide4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8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9.xml"/></Relationships>
</file>

<file path=ppt/slides/_rels/slide49.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54.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26.xml"/><Relationship Id="rId1" Type="http://schemas.openxmlformats.org/officeDocument/2006/relationships/slideLayout" Target="../slideLayouts/slideLayout84.xml"/></Relationships>
</file>

<file path=ppt/slides/_rels/slide55.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27.xm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0.xml"/><Relationship Id="rId1" Type="http://schemas.openxmlformats.org/officeDocument/2006/relationships/tags" Target="../tags/tag1.xml"/><Relationship Id="rId5" Type="http://schemas.openxmlformats.org/officeDocument/2006/relationships/image" Target="../media/image39.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81.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234D-0D5B-68A5-4F55-BDAD5C80002B}"/>
              </a:ext>
            </a:extLst>
          </p:cNvPr>
          <p:cNvSpPr>
            <a:spLocks noGrp="1"/>
          </p:cNvSpPr>
          <p:nvPr>
            <p:ph type="ctrTitle"/>
          </p:nvPr>
        </p:nvSpPr>
        <p:spPr/>
        <p:txBody>
          <a:bodyPr/>
          <a:lstStyle/>
          <a:p>
            <a:r>
              <a:rPr lang="en-US" dirty="0">
                <a:latin typeface="Montserrat" panose="00000500000000000000" pitchFamily="2" charset="0"/>
              </a:rPr>
              <a:t>NIQ Total Till Executive Summary</a:t>
            </a:r>
            <a:endParaRPr lang="en-US" dirty="0"/>
          </a:p>
        </p:txBody>
      </p:sp>
      <p:sp>
        <p:nvSpPr>
          <p:cNvPr id="3" name="Subtitle 2">
            <a:extLst>
              <a:ext uri="{FF2B5EF4-FFF2-40B4-BE49-F238E27FC236}">
                <a16:creationId xmlns:a16="http://schemas.microsoft.com/office/drawing/2014/main" id="{3E1061DD-C98F-535E-B2FA-138DD853FBEE}"/>
              </a:ext>
            </a:extLst>
          </p:cNvPr>
          <p:cNvSpPr>
            <a:spLocks noGrp="1"/>
          </p:cNvSpPr>
          <p:nvPr>
            <p:ph type="subTitle" idx="1"/>
          </p:nvPr>
        </p:nvSpPr>
        <p:spPr/>
        <p:txBody>
          <a:bodyPr/>
          <a:lstStyle/>
          <a:p>
            <a:r>
              <a:rPr lang="en-PH" dirty="0">
                <a:latin typeface="Montserrat" panose="00000500000000000000" pitchFamily="2" charset="0"/>
              </a:rPr>
              <a:t>4 weeks ending 4</a:t>
            </a:r>
            <a:r>
              <a:rPr lang="en-PH" baseline="30000" dirty="0">
                <a:latin typeface="Montserrat" panose="00000500000000000000" pitchFamily="2" charset="0"/>
              </a:rPr>
              <a:t>th</a:t>
            </a:r>
            <a:r>
              <a:rPr lang="en-PH" dirty="0">
                <a:latin typeface="Montserrat" panose="00000500000000000000" pitchFamily="2" charset="0"/>
              </a:rPr>
              <a:t> November 2023</a:t>
            </a:r>
          </a:p>
        </p:txBody>
      </p:sp>
      <p:sp>
        <p:nvSpPr>
          <p:cNvPr id="4" name="Text Placeholder 3">
            <a:extLst>
              <a:ext uri="{FF2B5EF4-FFF2-40B4-BE49-F238E27FC236}">
                <a16:creationId xmlns:a16="http://schemas.microsoft.com/office/drawing/2014/main" id="{3CB75549-D5D8-B7CF-ECBA-00AA11486B32}"/>
              </a:ext>
            </a:extLst>
          </p:cNvPr>
          <p:cNvSpPr>
            <a:spLocks noGrp="1"/>
          </p:cNvSpPr>
          <p:nvPr>
            <p:ph type="body" sz="quarter" idx="10"/>
          </p:nvPr>
        </p:nvSpPr>
        <p:spPr/>
        <p:txBody>
          <a:bodyPr/>
          <a:lstStyle/>
          <a:p>
            <a:r>
              <a:rPr lang="en-US" dirty="0"/>
              <a:t>Sally Cowen</a:t>
            </a:r>
          </a:p>
        </p:txBody>
      </p:sp>
      <p:sp>
        <p:nvSpPr>
          <p:cNvPr id="5" name="Text Placeholder 4">
            <a:extLst>
              <a:ext uri="{FF2B5EF4-FFF2-40B4-BE49-F238E27FC236}">
                <a16:creationId xmlns:a16="http://schemas.microsoft.com/office/drawing/2014/main" id="{31F179E1-7A18-91DF-7035-6E94F7CADD02}"/>
              </a:ext>
            </a:extLst>
          </p:cNvPr>
          <p:cNvSpPr>
            <a:spLocks noGrp="1"/>
          </p:cNvSpPr>
          <p:nvPr>
            <p:ph type="body" sz="quarter" idx="11"/>
          </p:nvPr>
        </p:nvSpPr>
        <p:spPr/>
        <p:txBody>
          <a:bodyPr/>
          <a:lstStyle/>
          <a:p>
            <a:r>
              <a:rPr lang="en-GB" altLang="en-US" dirty="0">
                <a:latin typeface="Montserrat" panose="00000500000000000000" pitchFamily="2" charset="0"/>
                <a:cs typeface="Calibri" pitchFamily="34" charset="0"/>
                <a:sym typeface="Arial" pitchFamily="34" charset="0"/>
              </a:rPr>
              <a:t>Retailer &amp; Business Insights Team</a:t>
            </a:r>
            <a:endParaRPr lang="en-PH" dirty="0">
              <a:latin typeface="Montserrat" panose="00000500000000000000" pitchFamily="2" charset="0"/>
            </a:endParaRPr>
          </a:p>
        </p:txBody>
      </p:sp>
      <p:sp>
        <p:nvSpPr>
          <p:cNvPr id="6" name="Text Placeholder 5">
            <a:extLst>
              <a:ext uri="{FF2B5EF4-FFF2-40B4-BE49-F238E27FC236}">
                <a16:creationId xmlns:a16="http://schemas.microsoft.com/office/drawing/2014/main" id="{6C0FE920-8F7D-0CA6-3380-A2C01C5CD1FD}"/>
              </a:ext>
            </a:extLst>
          </p:cNvPr>
          <p:cNvSpPr>
            <a:spLocks noGrp="1"/>
          </p:cNvSpPr>
          <p:nvPr>
            <p:ph type="body" sz="quarter" idx="12"/>
          </p:nvPr>
        </p:nvSpPr>
        <p:spPr/>
        <p:txBody>
          <a:bodyPr/>
          <a:lstStyle/>
          <a:p>
            <a:r>
              <a:rPr lang="en-US" dirty="0"/>
              <a:t>16</a:t>
            </a:r>
            <a:r>
              <a:rPr lang="en-US" baseline="30000" dirty="0"/>
              <a:t>th</a:t>
            </a:r>
            <a:r>
              <a:rPr lang="en-US" dirty="0"/>
              <a:t> November 2023</a:t>
            </a:r>
          </a:p>
        </p:txBody>
      </p:sp>
    </p:spTree>
    <p:extLst>
      <p:ext uri="{BB962C8B-B14F-4D97-AF65-F5344CB8AC3E}">
        <p14:creationId xmlns:p14="http://schemas.microsoft.com/office/powerpoint/2010/main" val="161817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3A4919-8606-2174-540F-C5C1B26AA72A}"/>
              </a:ext>
            </a:extLst>
          </p:cNvPr>
          <p:cNvSpPr>
            <a:spLocks noGrp="1"/>
          </p:cNvSpPr>
          <p:nvPr>
            <p:ph idx="1"/>
          </p:nvPr>
        </p:nvSpPr>
        <p:spPr>
          <a:xfrm>
            <a:off x="288559" y="4044415"/>
            <a:ext cx="3684352" cy="1662920"/>
          </a:xfrm>
        </p:spPr>
        <p:txBody>
          <a:bodyPr/>
          <a:lstStyle/>
          <a:p>
            <a:pPr marL="0" indent="0">
              <a:buNone/>
            </a:pPr>
            <a:r>
              <a:rPr lang="en-GB" dirty="0"/>
              <a:t>Spend per visit increased to </a:t>
            </a:r>
            <a:r>
              <a:rPr lang="en-GB" b="1" dirty="0">
                <a:latin typeface="Georgia" panose="02040502050405020303" pitchFamily="18" charset="0"/>
              </a:rPr>
              <a:t>£20.20 </a:t>
            </a:r>
            <a:r>
              <a:rPr lang="en-GB" dirty="0"/>
              <a:t>from £18.60</a:t>
            </a:r>
          </a:p>
        </p:txBody>
      </p:sp>
      <p:sp>
        <p:nvSpPr>
          <p:cNvPr id="3" name="Slide Number Placeholder 2">
            <a:extLst>
              <a:ext uri="{FF2B5EF4-FFF2-40B4-BE49-F238E27FC236}">
                <a16:creationId xmlns:a16="http://schemas.microsoft.com/office/drawing/2014/main" id="{B5D2ABB6-15B6-5F05-0AE4-D98F65E0E206}"/>
              </a:ext>
            </a:extLst>
          </p:cNvPr>
          <p:cNvSpPr>
            <a:spLocks noGrp="1"/>
          </p:cNvSpPr>
          <p:nvPr>
            <p:ph type="sldNum" sz="quarter" idx="12"/>
          </p:nvPr>
        </p:nvSpPr>
        <p:spPr/>
        <p:txBody>
          <a:bodyPr/>
          <a:lstStyle/>
          <a:p>
            <a:fld id="{403EF4E2-7A7A-0548-85F1-5479B7C9E1B2}" type="slidenum">
              <a:rPr lang="en-US" smtClean="0"/>
              <a:t>10</a:t>
            </a:fld>
            <a:endParaRPr lang="en-US" dirty="0"/>
          </a:p>
        </p:txBody>
      </p:sp>
      <p:sp>
        <p:nvSpPr>
          <p:cNvPr id="4" name="Content Placeholder 3">
            <a:extLst>
              <a:ext uri="{FF2B5EF4-FFF2-40B4-BE49-F238E27FC236}">
                <a16:creationId xmlns:a16="http://schemas.microsoft.com/office/drawing/2014/main" id="{AAE38DE4-E0D6-40DC-D513-77195488A53A}"/>
              </a:ext>
            </a:extLst>
          </p:cNvPr>
          <p:cNvSpPr>
            <a:spLocks noGrp="1"/>
          </p:cNvSpPr>
          <p:nvPr>
            <p:ph idx="14"/>
          </p:nvPr>
        </p:nvSpPr>
        <p:spPr>
          <a:xfrm>
            <a:off x="4237582" y="4044415"/>
            <a:ext cx="3684352" cy="1662920"/>
          </a:xfrm>
        </p:spPr>
        <p:txBody>
          <a:bodyPr/>
          <a:lstStyle/>
          <a:p>
            <a:pPr marL="0" indent="0">
              <a:buNone/>
            </a:pPr>
            <a:r>
              <a:rPr lang="en-GB" dirty="0"/>
              <a:t>Items in basket are</a:t>
            </a:r>
            <a:r>
              <a:rPr lang="en-GB" b="1" dirty="0"/>
              <a:t> </a:t>
            </a:r>
            <a:r>
              <a:rPr lang="en-GB" b="1" dirty="0">
                <a:latin typeface="Georgia" panose="02040502050405020303" pitchFamily="18" charset="0"/>
              </a:rPr>
              <a:t>10.5</a:t>
            </a:r>
            <a:r>
              <a:rPr lang="en-GB" dirty="0"/>
              <a:t> on a par with last year</a:t>
            </a:r>
          </a:p>
          <a:p>
            <a:endParaRPr lang="en-GB" dirty="0"/>
          </a:p>
        </p:txBody>
      </p:sp>
      <p:sp>
        <p:nvSpPr>
          <p:cNvPr id="5" name="Content Placeholder 4">
            <a:extLst>
              <a:ext uri="{FF2B5EF4-FFF2-40B4-BE49-F238E27FC236}">
                <a16:creationId xmlns:a16="http://schemas.microsoft.com/office/drawing/2014/main" id="{45E3B490-8FBF-CEE1-0999-3674C402B915}"/>
              </a:ext>
            </a:extLst>
          </p:cNvPr>
          <p:cNvSpPr>
            <a:spLocks noGrp="1"/>
          </p:cNvSpPr>
          <p:nvPr>
            <p:ph idx="15"/>
          </p:nvPr>
        </p:nvSpPr>
        <p:spPr>
          <a:xfrm>
            <a:off x="8186606" y="4044415"/>
            <a:ext cx="3684352" cy="1662920"/>
          </a:xfrm>
        </p:spPr>
        <p:txBody>
          <a:bodyPr/>
          <a:lstStyle/>
          <a:p>
            <a:pPr marL="0" indent="0">
              <a:buNone/>
            </a:pPr>
            <a:r>
              <a:rPr lang="en-GB" dirty="0"/>
              <a:t>Frequency of visit has </a:t>
            </a:r>
            <a:r>
              <a:rPr lang="en-GB" b="1" dirty="0"/>
              <a:t>slowed</a:t>
            </a:r>
            <a:r>
              <a:rPr lang="en-GB" dirty="0"/>
              <a:t> to </a:t>
            </a:r>
            <a:r>
              <a:rPr lang="en-GB" b="1" dirty="0">
                <a:latin typeface="Georgia" panose="02040502050405020303" pitchFamily="18" charset="0"/>
              </a:rPr>
              <a:t>17.7</a:t>
            </a:r>
            <a:r>
              <a:rPr lang="en-GB" dirty="0"/>
              <a:t> trips from 18.0</a:t>
            </a:r>
          </a:p>
          <a:p>
            <a:pPr marL="0" indent="0">
              <a:buNone/>
            </a:pPr>
            <a:endParaRPr lang="en-GB" dirty="0"/>
          </a:p>
        </p:txBody>
      </p:sp>
      <p:pic>
        <p:nvPicPr>
          <p:cNvPr id="1028" name="Picture 4">
            <a:extLst>
              <a:ext uri="{FF2B5EF4-FFF2-40B4-BE49-F238E27FC236}">
                <a16:creationId xmlns:a16="http://schemas.microsoft.com/office/drawing/2014/main" id="{56790BC4-A296-55C0-15AF-45C0E9331F5B}"/>
              </a:ext>
            </a:extLst>
          </p:cNvPr>
          <p:cNvPicPr>
            <a:picLocks noGrp="1" noChangeAspect="1" noChangeArrowheads="1"/>
          </p:cNvPicPr>
          <p:nvPr>
            <p:ph type="pic" sz="quarter" idx="20"/>
          </p:nvPr>
        </p:nvPicPr>
        <p:blipFill rotWithShape="1">
          <a:blip r:embed="rId2">
            <a:extLst>
              <a:ext uri="{28A0092B-C50C-407E-A947-70E740481C1C}">
                <a14:useLocalDpi xmlns:a14="http://schemas.microsoft.com/office/drawing/2010/main" val="0"/>
              </a:ext>
            </a:extLst>
          </a:blip>
          <a:srcRect t="8458" b="8458"/>
          <a:stretch/>
        </p:blipFill>
        <p:spPr bwMode="auto">
          <a:xfrm>
            <a:off x="288559" y="1914392"/>
            <a:ext cx="3684352" cy="204111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Placeholder 23">
            <a:extLst>
              <a:ext uri="{FF2B5EF4-FFF2-40B4-BE49-F238E27FC236}">
                <a16:creationId xmlns:a16="http://schemas.microsoft.com/office/drawing/2014/main" id="{93FB3200-151E-78C6-C4AA-B3C166A3ADFD}"/>
              </a:ext>
            </a:extLst>
          </p:cNvPr>
          <p:cNvPicPr>
            <a:picLocks noGrp="1" noChangeAspect="1"/>
          </p:cNvPicPr>
          <p:nvPr>
            <p:ph type="pic" sz="quarter" idx="21"/>
          </p:nvPr>
        </p:nvPicPr>
        <p:blipFill>
          <a:blip r:embed="rId3"/>
          <a:srcRect t="8458" b="8458"/>
          <a:stretch>
            <a:fillRect/>
          </a:stretch>
        </p:blipFill>
        <p:spPr>
          <a:xfrm>
            <a:off x="4237582" y="1914392"/>
            <a:ext cx="3684352" cy="2041112"/>
          </a:xfrm>
          <a:prstGeom prst="rect">
            <a:avLst/>
          </a:prstGeom>
        </p:spPr>
      </p:pic>
      <p:pic>
        <p:nvPicPr>
          <p:cNvPr id="1026" name="Picture 2">
            <a:extLst>
              <a:ext uri="{FF2B5EF4-FFF2-40B4-BE49-F238E27FC236}">
                <a16:creationId xmlns:a16="http://schemas.microsoft.com/office/drawing/2014/main" id="{D9CA649E-D60C-7C81-2CAC-DD72952E5579}"/>
              </a:ext>
            </a:extLst>
          </p:cNvPr>
          <p:cNvPicPr>
            <a:picLocks noGrp="1" noChangeAspect="1" noChangeArrowheads="1"/>
          </p:cNvPicPr>
          <p:nvPr>
            <p:ph type="pic" sz="quarter" idx="22"/>
          </p:nvPr>
        </p:nvPicPr>
        <p:blipFill rotWithShape="1">
          <a:blip r:embed="rId4">
            <a:extLst>
              <a:ext uri="{28A0092B-C50C-407E-A947-70E740481C1C}">
                <a14:useLocalDpi xmlns:a14="http://schemas.microsoft.com/office/drawing/2010/main" val="0"/>
              </a:ext>
            </a:extLst>
          </a:blip>
          <a:srcRect t="8515" b="8515"/>
          <a:stretch/>
        </p:blipFill>
        <p:spPr bwMode="auto">
          <a:xfrm>
            <a:off x="8186605" y="1914392"/>
            <a:ext cx="3684352" cy="2041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92B6FAE3-2379-2832-171F-D4B22D14CBA0}"/>
              </a:ext>
            </a:extLst>
          </p:cNvPr>
          <p:cNvSpPr>
            <a:spLocks noGrp="1"/>
          </p:cNvSpPr>
          <p:nvPr>
            <p:ph type="body" sz="quarter" idx="17"/>
          </p:nvPr>
        </p:nvSpPr>
        <p:spPr>
          <a:xfrm>
            <a:off x="8154148" y="1527408"/>
            <a:ext cx="3684352" cy="436542"/>
          </a:xfrm>
        </p:spPr>
        <p:txBody>
          <a:bodyPr/>
          <a:lstStyle/>
          <a:p>
            <a:r>
              <a:rPr lang="en-GB" sz="3200" b="1" dirty="0">
                <a:solidFill>
                  <a:schemeClr val="tx2"/>
                </a:solidFill>
                <a:latin typeface="Georgia" panose="02040502050405020303" pitchFamily="18" charset="0"/>
              </a:rPr>
              <a:t>-1.3%</a:t>
            </a:r>
          </a:p>
        </p:txBody>
      </p:sp>
      <p:sp>
        <p:nvSpPr>
          <p:cNvPr id="7" name="Text Placeholder 6">
            <a:extLst>
              <a:ext uri="{FF2B5EF4-FFF2-40B4-BE49-F238E27FC236}">
                <a16:creationId xmlns:a16="http://schemas.microsoft.com/office/drawing/2014/main" id="{3561E549-AFC0-3CE0-7823-3498E19F1BEF}"/>
              </a:ext>
            </a:extLst>
          </p:cNvPr>
          <p:cNvSpPr>
            <a:spLocks noGrp="1"/>
          </p:cNvSpPr>
          <p:nvPr>
            <p:ph type="body" sz="quarter" idx="13"/>
          </p:nvPr>
        </p:nvSpPr>
        <p:spPr>
          <a:xfrm>
            <a:off x="294476" y="1353544"/>
            <a:ext cx="3684352" cy="436542"/>
          </a:xfrm>
        </p:spPr>
        <p:txBody>
          <a:bodyPr/>
          <a:lstStyle/>
          <a:p>
            <a:r>
              <a:rPr lang="en-US" sz="3200" b="1" dirty="0">
                <a:solidFill>
                  <a:schemeClr val="tx2"/>
                </a:solidFill>
                <a:latin typeface="Georgia" panose="02040502050405020303" pitchFamily="18" charset="0"/>
              </a:rPr>
              <a:t>+8.4%</a:t>
            </a:r>
          </a:p>
        </p:txBody>
      </p:sp>
      <p:sp>
        <p:nvSpPr>
          <p:cNvPr id="11" name="Title 10">
            <a:extLst>
              <a:ext uri="{FF2B5EF4-FFF2-40B4-BE49-F238E27FC236}">
                <a16:creationId xmlns:a16="http://schemas.microsoft.com/office/drawing/2014/main" id="{5C7ABC06-B6C0-85D9-A077-8A7CBA2732ED}"/>
              </a:ext>
            </a:extLst>
          </p:cNvPr>
          <p:cNvSpPr>
            <a:spLocks noGrp="1"/>
          </p:cNvSpPr>
          <p:nvPr>
            <p:ph type="title"/>
          </p:nvPr>
        </p:nvSpPr>
        <p:spPr>
          <a:xfrm>
            <a:off x="288558" y="167096"/>
            <a:ext cx="11582400" cy="397352"/>
          </a:xfrm>
        </p:spPr>
        <p:txBody>
          <a:bodyPr/>
          <a:lstStyle/>
          <a:p>
            <a:r>
              <a:rPr lang="en-GB" b="0" dirty="0"/>
              <a:t>Shoppers made </a:t>
            </a:r>
            <a:r>
              <a:rPr lang="en-GB" i="1" dirty="0">
                <a:latin typeface="Georgia" panose="02040502050405020303" pitchFamily="18" charset="0"/>
              </a:rPr>
              <a:t>2.6m FEWER </a:t>
            </a:r>
            <a:r>
              <a:rPr lang="en-GB" b="0" dirty="0"/>
              <a:t>shopping trips, spent </a:t>
            </a:r>
            <a:r>
              <a:rPr lang="en-GB" i="1" dirty="0">
                <a:latin typeface="Georgia" panose="02040502050405020303" pitchFamily="18" charset="0"/>
              </a:rPr>
              <a:t>£1.57 more </a:t>
            </a:r>
            <a:r>
              <a:rPr lang="en-GB" b="0" dirty="0"/>
              <a:t>per occasion but bought, on average, </a:t>
            </a:r>
            <a:r>
              <a:rPr lang="en-GB" i="1" dirty="0">
                <a:latin typeface="Georgia" panose="02040502050405020303" pitchFamily="18" charset="0"/>
              </a:rPr>
              <a:t>the same amount </a:t>
            </a:r>
            <a:r>
              <a:rPr lang="en-GB" b="0" dirty="0">
                <a:latin typeface="Georgia" panose="02040502050405020303" pitchFamily="18" charset="0"/>
              </a:rPr>
              <a:t>of </a:t>
            </a:r>
            <a:r>
              <a:rPr lang="en-GB" b="0" dirty="0"/>
              <a:t>FMCG items</a:t>
            </a:r>
            <a:endParaRPr lang="en-US" b="0" dirty="0"/>
          </a:p>
        </p:txBody>
      </p:sp>
      <p:sp>
        <p:nvSpPr>
          <p:cNvPr id="12" name="Text Placeholder 6">
            <a:extLst>
              <a:ext uri="{FF2B5EF4-FFF2-40B4-BE49-F238E27FC236}">
                <a16:creationId xmlns:a16="http://schemas.microsoft.com/office/drawing/2014/main" id="{56F0293D-E347-1EE7-E0DD-247D7886355F}"/>
              </a:ext>
            </a:extLst>
          </p:cNvPr>
          <p:cNvSpPr>
            <a:spLocks noGrp="1"/>
          </p:cNvSpPr>
          <p:nvPr>
            <p:ph type="body" sz="quarter" idx="16"/>
          </p:nvPr>
        </p:nvSpPr>
        <p:spPr>
          <a:xfrm>
            <a:off x="288559" y="6126907"/>
            <a:ext cx="11582399" cy="365125"/>
          </a:xfrm>
        </p:spPr>
        <p:txBody>
          <a:bodyPr/>
          <a:lstStyle/>
          <a:p>
            <a:r>
              <a:rPr lang="en-US" sz="700" b="0" dirty="0">
                <a:solidFill>
                  <a:schemeClr val="tx2"/>
                </a:solidFill>
              </a:rPr>
              <a:t>Source:  NIQ Homescan FMCG Total GB 4w/e 4</a:t>
            </a:r>
            <a:r>
              <a:rPr lang="en-US" sz="700" b="0" baseline="30000" dirty="0">
                <a:solidFill>
                  <a:schemeClr val="tx2"/>
                </a:solidFill>
              </a:rPr>
              <a:t>th</a:t>
            </a:r>
            <a:r>
              <a:rPr lang="en-US" sz="700" b="0" dirty="0">
                <a:solidFill>
                  <a:schemeClr val="tx2"/>
                </a:solidFill>
              </a:rPr>
              <a:t> November 2023 vs 4w/e 5</a:t>
            </a:r>
            <a:r>
              <a:rPr lang="en-US" sz="700" b="0" baseline="30000" dirty="0">
                <a:solidFill>
                  <a:schemeClr val="tx2"/>
                </a:solidFill>
              </a:rPr>
              <a:t>th</a:t>
            </a:r>
            <a:r>
              <a:rPr lang="en-US" sz="700" b="0" dirty="0">
                <a:solidFill>
                  <a:schemeClr val="tx2"/>
                </a:solidFill>
              </a:rPr>
              <a:t> November 2022</a:t>
            </a:r>
          </a:p>
        </p:txBody>
      </p:sp>
      <p:sp>
        <p:nvSpPr>
          <p:cNvPr id="21" name="Text Placeholder 20">
            <a:extLst>
              <a:ext uri="{FF2B5EF4-FFF2-40B4-BE49-F238E27FC236}">
                <a16:creationId xmlns:a16="http://schemas.microsoft.com/office/drawing/2014/main" id="{D0246440-4F46-BEF4-45DA-F2D2E18491A7}"/>
              </a:ext>
            </a:extLst>
          </p:cNvPr>
          <p:cNvSpPr>
            <a:spLocks noGrp="1"/>
          </p:cNvSpPr>
          <p:nvPr>
            <p:ph type="body" sz="quarter" idx="18"/>
          </p:nvPr>
        </p:nvSpPr>
        <p:spPr>
          <a:xfrm>
            <a:off x="4250200" y="1443696"/>
            <a:ext cx="3684352" cy="436542"/>
          </a:xfrm>
        </p:spPr>
        <p:txBody>
          <a:bodyPr/>
          <a:lstStyle/>
          <a:p>
            <a:r>
              <a:rPr lang="en-GB" sz="3200" dirty="0">
                <a:solidFill>
                  <a:schemeClr val="tx2"/>
                </a:solidFill>
                <a:latin typeface="Georgia" panose="02040502050405020303" pitchFamily="18" charset="0"/>
              </a:rPr>
              <a:t>-0.1%</a:t>
            </a:r>
          </a:p>
        </p:txBody>
      </p:sp>
      <p:sp>
        <p:nvSpPr>
          <p:cNvPr id="15" name="Text Placeholder 6">
            <a:extLst>
              <a:ext uri="{FF2B5EF4-FFF2-40B4-BE49-F238E27FC236}">
                <a16:creationId xmlns:a16="http://schemas.microsoft.com/office/drawing/2014/main" id="{76A6FA56-7DC4-306D-E3FB-7D85A7077DA5}"/>
              </a:ext>
            </a:extLst>
          </p:cNvPr>
          <p:cNvSpPr txBox="1">
            <a:spLocks/>
          </p:cNvSpPr>
          <p:nvPr/>
        </p:nvSpPr>
        <p:spPr>
          <a:xfrm>
            <a:off x="4237582" y="2585088"/>
            <a:ext cx="3684352" cy="43654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p>
        </p:txBody>
      </p:sp>
      <p:sp>
        <p:nvSpPr>
          <p:cNvPr id="17" name="Text Placeholder 7">
            <a:extLst>
              <a:ext uri="{FF2B5EF4-FFF2-40B4-BE49-F238E27FC236}">
                <a16:creationId xmlns:a16="http://schemas.microsoft.com/office/drawing/2014/main" id="{6396B61E-BE38-DF38-4156-C0B7AFE18DAC}"/>
              </a:ext>
            </a:extLst>
          </p:cNvPr>
          <p:cNvSpPr txBox="1">
            <a:spLocks/>
          </p:cNvSpPr>
          <p:nvPr/>
        </p:nvSpPr>
        <p:spPr>
          <a:xfrm>
            <a:off x="8186605" y="2585088"/>
            <a:ext cx="3684352" cy="43654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p>
        </p:txBody>
      </p:sp>
    </p:spTree>
    <p:extLst>
      <p:ext uri="{BB962C8B-B14F-4D97-AF65-F5344CB8AC3E}">
        <p14:creationId xmlns:p14="http://schemas.microsoft.com/office/powerpoint/2010/main" val="3036786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4FBE8C-C8AA-4179-B366-3DCC4997E1F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D24FBE8C-C8AA-4179-B366-3DCC4997E1F2}"/>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graphicFrame>
        <p:nvGraphicFramePr>
          <p:cNvPr id="45" name="Table 45">
            <a:extLst>
              <a:ext uri="{FF2B5EF4-FFF2-40B4-BE49-F238E27FC236}">
                <a16:creationId xmlns:a16="http://schemas.microsoft.com/office/drawing/2014/main" id="{F5077DE2-9E16-DBA4-FEA4-8D0DBE6E463D}"/>
              </a:ext>
            </a:extLst>
          </p:cNvPr>
          <p:cNvGraphicFramePr>
            <a:graphicFrameLocks noGrp="1"/>
          </p:cNvGraphicFramePr>
          <p:nvPr>
            <p:ph idx="1"/>
            <p:extLst>
              <p:ext uri="{D42A27DB-BD31-4B8C-83A1-F6EECF244321}">
                <p14:modId xmlns:p14="http://schemas.microsoft.com/office/powerpoint/2010/main" val="2591450313"/>
              </p:ext>
            </p:extLst>
          </p:nvPr>
        </p:nvGraphicFramePr>
        <p:xfrm>
          <a:off x="1248032" y="1297460"/>
          <a:ext cx="9604118" cy="4106797"/>
        </p:xfrm>
        <a:graphic>
          <a:graphicData uri="http://schemas.openxmlformats.org/drawingml/2006/table">
            <a:tbl>
              <a:tblPr firstRow="1" bandRow="1">
                <a:tableStyleId>{073A0DAA-6AF3-43AB-8588-CEC1D06C72B9}</a:tableStyleId>
              </a:tblPr>
              <a:tblGrid>
                <a:gridCol w="1392137">
                  <a:extLst>
                    <a:ext uri="{9D8B030D-6E8A-4147-A177-3AD203B41FA5}">
                      <a16:colId xmlns:a16="http://schemas.microsoft.com/office/drawing/2014/main" val="2730304933"/>
                    </a:ext>
                  </a:extLst>
                </a:gridCol>
                <a:gridCol w="4076163">
                  <a:extLst>
                    <a:ext uri="{9D8B030D-6E8A-4147-A177-3AD203B41FA5}">
                      <a16:colId xmlns:a16="http://schemas.microsoft.com/office/drawing/2014/main" val="907276787"/>
                    </a:ext>
                  </a:extLst>
                </a:gridCol>
                <a:gridCol w="4135818">
                  <a:extLst>
                    <a:ext uri="{9D8B030D-6E8A-4147-A177-3AD203B41FA5}">
                      <a16:colId xmlns:a16="http://schemas.microsoft.com/office/drawing/2014/main" val="732061466"/>
                    </a:ext>
                  </a:extLst>
                </a:gridCol>
              </a:tblGrid>
              <a:tr h="721611">
                <a:tc>
                  <a:txBody>
                    <a:bodyPr/>
                    <a:lstStyle/>
                    <a:p>
                      <a:endParaRPr lang="en-GB" dirty="0">
                        <a:latin typeface="Arial" panose="020B0604020202020204" pitchFamily="34" charset="0"/>
                      </a:endParaRPr>
                    </a:p>
                  </a:txBody>
                  <a:tcPr>
                    <a:solidFill>
                      <a:schemeClr val="tx2"/>
                    </a:solidFill>
                  </a:tcPr>
                </a:tc>
                <a:tc>
                  <a:txBody>
                    <a:bodyPr/>
                    <a:lstStyle/>
                    <a:p>
                      <a:pPr algn="ctr"/>
                      <a:r>
                        <a:rPr lang="en-GB" sz="1700" b="1" dirty="0">
                          <a:latin typeface="Arial" panose="020B0604020202020204" pitchFamily="34" charset="0"/>
                        </a:rPr>
                        <a:t>Shoppers taking stock</a:t>
                      </a:r>
                    </a:p>
                    <a:p>
                      <a:pPr algn="ctr"/>
                      <a:r>
                        <a:rPr lang="en-GB" sz="1400" dirty="0">
                          <a:latin typeface="Arial" panose="020B0604020202020204" pitchFamily="34" charset="0"/>
                        </a:rPr>
                        <a:t>4w/e 7</a:t>
                      </a:r>
                      <a:r>
                        <a:rPr lang="en-GB" sz="1400" baseline="30000" dirty="0">
                          <a:latin typeface="Arial" panose="020B0604020202020204" pitchFamily="34" charset="0"/>
                        </a:rPr>
                        <a:t>th</a:t>
                      </a:r>
                      <a:r>
                        <a:rPr lang="en-GB" sz="1400" dirty="0">
                          <a:latin typeface="Arial" panose="020B0604020202020204" pitchFamily="34" charset="0"/>
                        </a:rPr>
                        <a:t> October 2023</a:t>
                      </a:r>
                    </a:p>
                  </a:txBody>
                  <a:tcPr>
                    <a:solidFill>
                      <a:schemeClr val="tx2"/>
                    </a:solidFill>
                  </a:tcPr>
                </a:tc>
                <a:tc>
                  <a:txBody>
                    <a:bodyPr/>
                    <a:lstStyle/>
                    <a:p>
                      <a:pPr algn="ctr"/>
                      <a:r>
                        <a:rPr lang="en-GB" sz="1700" b="1" dirty="0">
                          <a:latin typeface="Arial" panose="020B0604020202020204" pitchFamily="34" charset="0"/>
                        </a:rPr>
                        <a:t>Less shopping around</a:t>
                      </a:r>
                    </a:p>
                    <a:p>
                      <a:pPr algn="ctr"/>
                      <a:r>
                        <a:rPr lang="en-GB" sz="1400" dirty="0">
                          <a:latin typeface="Arial" panose="020B0604020202020204" pitchFamily="34" charset="0"/>
                        </a:rPr>
                        <a:t>4w/e 4</a:t>
                      </a:r>
                      <a:r>
                        <a:rPr lang="en-GB" sz="1400" baseline="30000" dirty="0">
                          <a:latin typeface="Arial" panose="020B0604020202020204" pitchFamily="34" charset="0"/>
                        </a:rPr>
                        <a:t>th</a:t>
                      </a:r>
                      <a:r>
                        <a:rPr lang="en-GB" sz="1400" dirty="0">
                          <a:latin typeface="Arial" panose="020B0604020202020204" pitchFamily="34" charset="0"/>
                        </a:rPr>
                        <a:t> November 2023</a:t>
                      </a:r>
                    </a:p>
                  </a:txBody>
                  <a:tcPr>
                    <a:solidFill>
                      <a:schemeClr val="bg2"/>
                    </a:solidFill>
                  </a:tcPr>
                </a:tc>
                <a:extLst>
                  <a:ext uri="{0D108BD9-81ED-4DB2-BD59-A6C34878D82A}">
                    <a16:rowId xmlns:a16="http://schemas.microsoft.com/office/drawing/2014/main" val="2349305710"/>
                  </a:ext>
                </a:extLst>
              </a:tr>
              <a:tr h="788523">
                <a:tc>
                  <a:txBody>
                    <a:bodyPr/>
                    <a:lstStyle/>
                    <a:p>
                      <a:pPr marL="73660" lvl="0" indent="0" algn="l" rtl="0">
                        <a:spcBef>
                          <a:spcPts val="0"/>
                        </a:spcBef>
                        <a:spcAft>
                          <a:spcPts val="0"/>
                        </a:spcAft>
                        <a:buClr>
                          <a:srgbClr val="FFFFFF"/>
                        </a:buClr>
                        <a:buSzPts val="1000"/>
                        <a:buFont typeface="Montserrat Light"/>
                        <a:buNone/>
                      </a:pPr>
                      <a:r>
                        <a:rPr lang="en" sz="1400" b="1" baseline="0" dirty="0">
                          <a:solidFill>
                            <a:srgbClr val="FFFFFF"/>
                          </a:solidFill>
                          <a:latin typeface="Arial" panose="020B0604020202020204" pitchFamily="34" charset="0"/>
                          <a:ea typeface="Montserrat Light"/>
                          <a:cs typeface="Montserrat Light"/>
                          <a:sym typeface="Montserrat Light"/>
                        </a:rPr>
                        <a:t>Basket Size</a:t>
                      </a:r>
                      <a:endParaRPr sz="1400" b="1" dirty="0">
                        <a:solidFill>
                          <a:schemeClr val="accent1"/>
                        </a:solidFill>
                        <a:latin typeface="Arial" panose="020B0604020202020204" pitchFamily="34" charset="0"/>
                        <a:ea typeface="Montserrat Light"/>
                        <a:cs typeface="Montserrat Light"/>
                        <a:sym typeface="Montserrat Ligh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£19.50</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+£1.20/</a:t>
                      </a:r>
                      <a:r>
                        <a:rPr lang="en-GB" sz="900" b="1" dirty="0">
                          <a:solidFill>
                            <a:schemeClr val="accent1"/>
                          </a:solidFill>
                          <a:latin typeface="Arial" panose="020B0604020202020204" pitchFamily="34" charset="0"/>
                          <a:ea typeface="Montserrat Light"/>
                          <a:cs typeface="Montserrat Light"/>
                          <a:sym typeface="Montserrat Light"/>
                        </a:rPr>
                        <a:t>+6.6% </a:t>
                      </a:r>
                      <a:r>
                        <a:rPr lang="en-GB" sz="900" baseline="0" dirty="0">
                          <a:solidFill>
                            <a:srgbClr val="FFFFFF"/>
                          </a:solidFill>
                          <a:latin typeface="Arial" panose="020B0604020202020204" pitchFamily="34" charset="0"/>
                          <a:ea typeface="Montserrat Light"/>
                          <a:cs typeface="Montserrat Light"/>
                          <a:sym typeface="Montserrat Light"/>
                        </a:rPr>
                        <a:t>vs last year and </a:t>
                      </a:r>
                      <a:r>
                        <a:rPr lang="en-GB" sz="900" b="1" baseline="0" dirty="0">
                          <a:solidFill>
                            <a:schemeClr val="bg1"/>
                          </a:solidFill>
                          <a:latin typeface="Arial" panose="020B0604020202020204" pitchFamily="34" charset="0"/>
                          <a:ea typeface="Montserrat Light"/>
                          <a:cs typeface="Montserrat Light"/>
                          <a:sym typeface="Montserrat Light"/>
                        </a:rPr>
                        <a:t>+1.4% </a:t>
                      </a:r>
                      <a:r>
                        <a:rPr lang="en-GB" sz="900" baseline="0" dirty="0">
                          <a:solidFill>
                            <a:srgbClr val="FFFFFF"/>
                          </a:solidFill>
                          <a:latin typeface="Arial" panose="020B0604020202020204" pitchFamily="34" charset="0"/>
                          <a:ea typeface="Montserrat Light"/>
                          <a:cs typeface="Montserrat Light"/>
                          <a:sym typeface="Montserrat Light"/>
                        </a:rPr>
                        <a:t>vs last month</a:t>
                      </a:r>
                    </a:p>
                    <a:p>
                      <a:pPr marL="365760" marR="0" lvl="0" indent="-292100" algn="l" defTabSz="914400" rtl="0" eaLnBrk="1" fontAlgn="auto" latinLnBrk="0" hangingPunct="1">
                        <a:lnSpc>
                          <a:spcPct val="100000"/>
                        </a:lnSpc>
                        <a:spcBef>
                          <a:spcPts val="600"/>
                        </a:spcBef>
                        <a:spcAft>
                          <a:spcPts val="0"/>
                        </a:spcAft>
                        <a:buClr>
                          <a:srgbClr val="FFFFFF"/>
                        </a:buClr>
                        <a:buSzPts val="1000"/>
                        <a:buFont typeface="Montserrat Light"/>
                        <a:buChar char="■"/>
                        <a:tabLst/>
                        <a:defRPr/>
                      </a:pPr>
                      <a:r>
                        <a:rPr lang="en-GB" sz="900" b="1" baseline="0" dirty="0">
                          <a:solidFill>
                            <a:schemeClr val="accent1"/>
                          </a:solidFill>
                          <a:latin typeface="Arial" panose="020B0604020202020204" pitchFamily="34" charset="0"/>
                          <a:ea typeface="Montserrat"/>
                          <a:cs typeface="Montserrat"/>
                          <a:sym typeface="Montserrat Light"/>
                        </a:rPr>
                        <a:t>10.3</a:t>
                      </a:r>
                      <a:r>
                        <a:rPr lang="en-GB" sz="900" baseline="0" dirty="0">
                          <a:solidFill>
                            <a:srgbClr val="FFFFFF"/>
                          </a:solidFill>
                          <a:latin typeface="Arial" panose="020B0604020202020204" pitchFamily="34" charset="0"/>
                          <a:ea typeface="Montserrat"/>
                          <a:cs typeface="Montserrat"/>
                          <a:sym typeface="Montserrat Light"/>
                        </a:rPr>
                        <a:t> items (</a:t>
                      </a:r>
                      <a:r>
                        <a:rPr lang="en-GB" sz="900" b="1" baseline="0" dirty="0">
                          <a:solidFill>
                            <a:schemeClr val="bg1"/>
                          </a:solidFill>
                          <a:latin typeface="Arial" panose="020B0604020202020204" pitchFamily="34" charset="0"/>
                          <a:ea typeface="Montserrat"/>
                          <a:cs typeface="Montserrat"/>
                          <a:sym typeface="Montserrat Light"/>
                        </a:rPr>
                        <a:t>-2.4% </a:t>
                      </a:r>
                      <a:r>
                        <a:rPr lang="en-GB" sz="900" b="0" baseline="0" dirty="0">
                          <a:solidFill>
                            <a:srgbClr val="FFFFFF"/>
                          </a:solidFill>
                          <a:latin typeface="Arial" panose="020B0604020202020204" pitchFamily="34" charset="0"/>
                          <a:ea typeface="Montserrat"/>
                          <a:cs typeface="Montserrat"/>
                          <a:sym typeface="Montserrat Light"/>
                        </a:rPr>
                        <a:t>vs last year </a:t>
                      </a:r>
                      <a:r>
                        <a:rPr lang="en-GB" sz="900" b="0" baseline="0" dirty="0">
                          <a:solidFill>
                            <a:schemeClr val="bg1"/>
                          </a:solidFill>
                          <a:latin typeface="Arial" panose="020B0604020202020204" pitchFamily="34" charset="0"/>
                          <a:ea typeface="Montserrat"/>
                          <a:cs typeface="Montserrat"/>
                          <a:sym typeface="Montserrat Light"/>
                        </a:rPr>
                        <a:t>and </a:t>
                      </a:r>
                      <a:r>
                        <a:rPr lang="en-GB" sz="900" b="1" baseline="0" dirty="0">
                          <a:solidFill>
                            <a:schemeClr val="bg1"/>
                          </a:solidFill>
                          <a:latin typeface="Arial" panose="020B0604020202020204" pitchFamily="34" charset="0"/>
                          <a:ea typeface="Montserrat"/>
                          <a:cs typeface="Montserrat"/>
                          <a:sym typeface="Montserrat Light"/>
                        </a:rPr>
                        <a:t>+2.4% vs </a:t>
                      </a:r>
                      <a:r>
                        <a:rPr lang="en-GB" sz="900" b="1" baseline="0" dirty="0">
                          <a:solidFill>
                            <a:srgbClr val="FFFFFF"/>
                          </a:solidFill>
                          <a:latin typeface="Arial" panose="020B0604020202020204" pitchFamily="34" charset="0"/>
                          <a:ea typeface="Montserrat"/>
                          <a:cs typeface="Montserrat"/>
                          <a:sym typeface="Montserrat Light"/>
                        </a:rPr>
                        <a:t>last month</a:t>
                      </a:r>
                      <a:r>
                        <a:rPr lang="en-GB" sz="900" b="0" baseline="0" dirty="0">
                          <a:solidFill>
                            <a:srgbClr val="FFFFFF"/>
                          </a:solidFill>
                          <a:latin typeface="Arial" panose="020B0604020202020204" pitchFamily="34" charset="0"/>
                          <a:ea typeface="Montserrat"/>
                          <a:cs typeface="Montserrat"/>
                          <a:sym typeface="Montserrat Light"/>
                        </a:rPr>
                        <a:t>)</a:t>
                      </a:r>
                      <a:endParaRPr lang="en-GB" sz="900" dirty="0">
                        <a:solidFill>
                          <a:srgbClr val="FFFFFF"/>
                        </a:solidFill>
                        <a:highlight>
                          <a:srgbClr val="C0C0C0"/>
                        </a:highlight>
                        <a:latin typeface="Arial" panose="020B0604020202020204" pitchFamily="34" charset="0"/>
                        <a:ea typeface="Montserrat"/>
                        <a:cs typeface="Montserrat"/>
                        <a:sym typeface="Montserra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£20.20</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+£1.57/</a:t>
                      </a:r>
                      <a:r>
                        <a:rPr lang="en-GB" sz="900" b="1" dirty="0">
                          <a:solidFill>
                            <a:schemeClr val="accent1"/>
                          </a:solidFill>
                          <a:latin typeface="Arial" panose="020B0604020202020204" pitchFamily="34" charset="0"/>
                          <a:ea typeface="Montserrat Light"/>
                          <a:cs typeface="Montserrat Light"/>
                          <a:sym typeface="Montserrat Light"/>
                        </a:rPr>
                        <a:t>+8.4% </a:t>
                      </a:r>
                      <a:r>
                        <a:rPr lang="en-GB" sz="900" baseline="0" dirty="0">
                          <a:solidFill>
                            <a:srgbClr val="FFFFFF"/>
                          </a:solidFill>
                          <a:latin typeface="Arial" panose="020B0604020202020204" pitchFamily="34" charset="0"/>
                          <a:ea typeface="Montserrat Light"/>
                          <a:cs typeface="Montserrat Light"/>
                          <a:sym typeface="Montserrat Light"/>
                        </a:rPr>
                        <a:t>vs last year and </a:t>
                      </a:r>
                      <a:r>
                        <a:rPr lang="en-GB" sz="900" b="1" baseline="0" dirty="0">
                          <a:solidFill>
                            <a:schemeClr val="bg1"/>
                          </a:solidFill>
                          <a:latin typeface="Arial" panose="020B0604020202020204" pitchFamily="34" charset="0"/>
                          <a:ea typeface="Montserrat Light"/>
                          <a:cs typeface="Montserrat Light"/>
                          <a:sym typeface="Montserrat Light"/>
                        </a:rPr>
                        <a:t>+3.4% </a:t>
                      </a:r>
                      <a:r>
                        <a:rPr lang="en-GB" sz="900" baseline="0" dirty="0">
                          <a:solidFill>
                            <a:srgbClr val="FFFFFF"/>
                          </a:solidFill>
                          <a:latin typeface="Arial" panose="020B0604020202020204" pitchFamily="34" charset="0"/>
                          <a:ea typeface="Montserrat Light"/>
                          <a:cs typeface="Montserrat Light"/>
                          <a:sym typeface="Montserrat Light"/>
                        </a:rPr>
                        <a:t>vs last month</a:t>
                      </a:r>
                    </a:p>
                    <a:p>
                      <a:pPr marL="365760" marR="0" lvl="0" indent="-292100" algn="l" defTabSz="914400" rtl="0" eaLnBrk="1" fontAlgn="auto" latinLnBrk="0" hangingPunct="1">
                        <a:lnSpc>
                          <a:spcPct val="100000"/>
                        </a:lnSpc>
                        <a:spcBef>
                          <a:spcPts val="600"/>
                        </a:spcBef>
                        <a:spcAft>
                          <a:spcPts val="0"/>
                        </a:spcAft>
                        <a:buClr>
                          <a:srgbClr val="FFFFFF"/>
                        </a:buClr>
                        <a:buSzPts val="1000"/>
                        <a:buFont typeface="Montserrat Light"/>
                        <a:buChar char="■"/>
                        <a:tabLst/>
                        <a:defRPr/>
                      </a:pPr>
                      <a:r>
                        <a:rPr lang="en-GB" sz="900" b="1" baseline="0" dirty="0">
                          <a:solidFill>
                            <a:schemeClr val="accent1"/>
                          </a:solidFill>
                          <a:latin typeface="Arial" panose="020B0604020202020204" pitchFamily="34" charset="0"/>
                          <a:ea typeface="Montserrat"/>
                          <a:cs typeface="Montserrat"/>
                          <a:sym typeface="Montserrat Light"/>
                        </a:rPr>
                        <a:t>10.5 </a:t>
                      </a:r>
                      <a:r>
                        <a:rPr lang="en-GB" sz="900" baseline="0" dirty="0">
                          <a:solidFill>
                            <a:srgbClr val="FFFFFF"/>
                          </a:solidFill>
                          <a:latin typeface="Arial" panose="020B0604020202020204" pitchFamily="34" charset="0"/>
                          <a:ea typeface="Montserrat"/>
                          <a:cs typeface="Montserrat"/>
                          <a:sym typeface="Montserrat Light"/>
                        </a:rPr>
                        <a:t>items (</a:t>
                      </a:r>
                      <a:r>
                        <a:rPr lang="en-GB" sz="900" b="1" baseline="0" dirty="0">
                          <a:solidFill>
                            <a:schemeClr val="bg1"/>
                          </a:solidFill>
                          <a:latin typeface="Arial" panose="020B0604020202020204" pitchFamily="34" charset="0"/>
                          <a:ea typeface="Montserrat"/>
                          <a:cs typeface="Montserrat"/>
                          <a:sym typeface="Montserrat Light"/>
                        </a:rPr>
                        <a:t>-0.1% </a:t>
                      </a:r>
                      <a:r>
                        <a:rPr lang="en-GB" sz="900" b="0" baseline="0" dirty="0">
                          <a:solidFill>
                            <a:srgbClr val="FFFFFF"/>
                          </a:solidFill>
                          <a:latin typeface="Arial" panose="020B0604020202020204" pitchFamily="34" charset="0"/>
                          <a:ea typeface="Montserrat"/>
                          <a:cs typeface="Montserrat"/>
                          <a:sym typeface="Montserrat Light"/>
                        </a:rPr>
                        <a:t>vs last year </a:t>
                      </a:r>
                      <a:r>
                        <a:rPr lang="en-GB" sz="900" b="0" baseline="0" dirty="0">
                          <a:solidFill>
                            <a:schemeClr val="bg1"/>
                          </a:solidFill>
                          <a:latin typeface="Arial" panose="020B0604020202020204" pitchFamily="34" charset="0"/>
                          <a:ea typeface="Montserrat"/>
                          <a:cs typeface="Montserrat"/>
                          <a:sym typeface="Montserrat Light"/>
                        </a:rPr>
                        <a:t>and </a:t>
                      </a:r>
                      <a:r>
                        <a:rPr lang="en-GB" sz="900" b="1" baseline="0" dirty="0">
                          <a:solidFill>
                            <a:schemeClr val="bg1"/>
                          </a:solidFill>
                          <a:latin typeface="Arial" panose="020B0604020202020204" pitchFamily="34" charset="0"/>
                          <a:ea typeface="Montserrat"/>
                          <a:cs typeface="Montserrat"/>
                          <a:sym typeface="Montserrat Light"/>
                        </a:rPr>
                        <a:t>+1.8% vs </a:t>
                      </a:r>
                      <a:r>
                        <a:rPr lang="en-GB" sz="900" b="1" baseline="0" dirty="0">
                          <a:solidFill>
                            <a:srgbClr val="FFFFFF"/>
                          </a:solidFill>
                          <a:latin typeface="Arial" panose="020B0604020202020204" pitchFamily="34" charset="0"/>
                          <a:ea typeface="Montserrat"/>
                          <a:cs typeface="Montserrat"/>
                          <a:sym typeface="Montserrat Light"/>
                        </a:rPr>
                        <a:t>last month</a:t>
                      </a:r>
                      <a:r>
                        <a:rPr lang="en-GB" sz="900" b="0" baseline="0" dirty="0">
                          <a:solidFill>
                            <a:srgbClr val="FFFFFF"/>
                          </a:solidFill>
                          <a:latin typeface="Arial" panose="020B0604020202020204" pitchFamily="34" charset="0"/>
                          <a:ea typeface="Montserrat"/>
                          <a:cs typeface="Montserrat"/>
                          <a:sym typeface="Montserrat Light"/>
                        </a:rPr>
                        <a:t>)</a:t>
                      </a:r>
                      <a:endParaRPr lang="en-GB" sz="900" dirty="0">
                        <a:solidFill>
                          <a:srgbClr val="FFFFFF"/>
                        </a:solidFill>
                        <a:highlight>
                          <a:srgbClr val="C0C0C0"/>
                        </a:highlight>
                        <a:latin typeface="Arial" panose="020B0604020202020204" pitchFamily="34" charset="0"/>
                        <a:ea typeface="Montserrat"/>
                        <a:cs typeface="Montserrat"/>
                        <a:sym typeface="Montserrat"/>
                      </a:endParaRPr>
                    </a:p>
                  </a:txBody>
                  <a:tcPr marL="91425" marR="91425" marT="91425" marB="91425">
                    <a:solidFill>
                      <a:schemeClr val="bg2"/>
                    </a:solidFill>
                  </a:tcPr>
                </a:tc>
                <a:extLst>
                  <a:ext uri="{0D108BD9-81ED-4DB2-BD59-A6C34878D82A}">
                    <a16:rowId xmlns:a16="http://schemas.microsoft.com/office/drawing/2014/main" val="2462473271"/>
                  </a:ext>
                </a:extLst>
              </a:tr>
              <a:tr h="830688">
                <a:tc>
                  <a:txBody>
                    <a:bodyPr/>
                    <a:lstStyle/>
                    <a:p>
                      <a:pPr marL="73660" lvl="0" indent="0" algn="l" rtl="0">
                        <a:spcBef>
                          <a:spcPts val="0"/>
                        </a:spcBef>
                        <a:spcAft>
                          <a:spcPts val="0"/>
                        </a:spcAft>
                        <a:buClr>
                          <a:srgbClr val="FFFFFF"/>
                        </a:buClr>
                        <a:buSzPts val="1000"/>
                        <a:buFont typeface="Montserrat Light"/>
                        <a:buNone/>
                      </a:pPr>
                      <a:r>
                        <a:rPr lang="en-GB" sz="1400" b="1" dirty="0">
                          <a:solidFill>
                            <a:srgbClr val="FFFFFF"/>
                          </a:solidFill>
                          <a:latin typeface="Arial" panose="020B0604020202020204" pitchFamily="34" charset="0"/>
                          <a:ea typeface="Montserrat"/>
                          <a:cs typeface="Montserrat"/>
                          <a:sym typeface="Montserrat"/>
                        </a:rPr>
                        <a:t>Bricks &amp; Mortar </a:t>
                      </a:r>
                      <a:r>
                        <a:rPr lang="en-GB" sz="1400" dirty="0">
                          <a:solidFill>
                            <a:srgbClr val="FFFFFF"/>
                          </a:solidFill>
                          <a:latin typeface="Arial" panose="020B0604020202020204" pitchFamily="34" charset="0"/>
                          <a:ea typeface="Montserrat"/>
                          <a:cs typeface="Montserrat"/>
                          <a:sym typeface="Montserrat"/>
                        </a:rPr>
                        <a:t>shopping trips</a:t>
                      </a: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503m shopping occasions</a:t>
                      </a:r>
                      <a:endParaRPr sz="900" dirty="0">
                        <a:solidFill>
                          <a:srgbClr val="FFFFFF"/>
                        </a:solidFill>
                        <a:latin typeface="Arial" panose="020B0604020202020204" pitchFamily="34"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+1.6%/+8m</a:t>
                      </a:r>
                      <a:r>
                        <a:rPr lang="en" sz="900" baseline="0" dirty="0">
                          <a:solidFill>
                            <a:srgbClr val="FFFFFF"/>
                          </a:solidFill>
                          <a:latin typeface="Arial" panose="020B0604020202020204" pitchFamily="34" charset="0"/>
                          <a:ea typeface="Montserrat Light"/>
                          <a:cs typeface="Montserrat Light"/>
                          <a:sym typeface="Montserrat Light"/>
                        </a:rPr>
                        <a:t> </a:t>
                      </a:r>
                      <a:r>
                        <a:rPr lang="en" sz="900" b="1" baseline="0" dirty="0">
                          <a:solidFill>
                            <a:schemeClr val="accent1"/>
                          </a:solidFill>
                          <a:latin typeface="Arial" panose="020B0604020202020204" pitchFamily="34" charset="0"/>
                          <a:ea typeface="Montserrat Light"/>
                          <a:cs typeface="Montserrat Light"/>
                          <a:sym typeface="Montserrat Light"/>
                        </a:rPr>
                        <a:t>MORE</a:t>
                      </a:r>
                      <a:r>
                        <a:rPr lang="en" sz="900" baseline="0" dirty="0">
                          <a:solidFill>
                            <a:srgbClr val="FFFFFF"/>
                          </a:solidFill>
                          <a:latin typeface="Arial" panose="020B0604020202020204" pitchFamily="34" charset="0"/>
                          <a:ea typeface="Montserrat Light"/>
                          <a:cs typeface="Montserrat Light"/>
                          <a:sym typeface="Montserrat Light"/>
                        </a:rPr>
                        <a:t> than last year </a:t>
                      </a:r>
                      <a:r>
                        <a:rPr lang="en" sz="900" b="0" baseline="0" dirty="0">
                          <a:solidFill>
                            <a:srgbClr val="FFFFFF"/>
                          </a:solidFill>
                          <a:latin typeface="Arial" panose="020B0604020202020204" pitchFamily="34" charset="0"/>
                          <a:ea typeface="Montserrat Light"/>
                          <a:cs typeface="Montserrat Light"/>
                          <a:sym typeface="Montserrat Light"/>
                        </a:rPr>
                        <a:t>and </a:t>
                      </a:r>
                      <a:r>
                        <a:rPr lang="en" sz="900" b="1" baseline="0" dirty="0">
                          <a:solidFill>
                            <a:schemeClr val="bg1"/>
                          </a:solidFill>
                          <a:latin typeface="Arial" panose="020B0604020202020204" pitchFamily="34" charset="0"/>
                          <a:ea typeface="Montserrat Light"/>
                          <a:cs typeface="Montserrat Light"/>
                          <a:sym typeface="Montserrat Light"/>
                        </a:rPr>
                        <a:t>-2.3% </a:t>
                      </a:r>
                      <a:r>
                        <a:rPr lang="en" sz="900" b="1" baseline="0" dirty="0">
                          <a:solidFill>
                            <a:schemeClr val="accent1"/>
                          </a:solidFill>
                          <a:latin typeface="Arial" panose="020B0604020202020204" pitchFamily="34" charset="0"/>
                          <a:ea typeface="Montserrat Light"/>
                          <a:cs typeface="Montserrat Light"/>
                          <a:sym typeface="Montserrat Light"/>
                        </a:rPr>
                        <a:t>FEWER</a:t>
                      </a:r>
                      <a:r>
                        <a:rPr lang="en" sz="900" b="1" baseline="0" dirty="0">
                          <a:solidFill>
                            <a:srgbClr val="FFFFFF"/>
                          </a:solidFill>
                          <a:latin typeface="Arial" panose="020B0604020202020204" pitchFamily="34" charset="0"/>
                          <a:ea typeface="Montserrat Light"/>
                          <a:cs typeface="Montserrat Light"/>
                          <a:sym typeface="Montserrat Light"/>
                        </a:rPr>
                        <a:t> trips v last month</a:t>
                      </a:r>
                      <a:endParaRPr sz="900" b="1" dirty="0">
                        <a:solidFill>
                          <a:schemeClr val="accent1"/>
                        </a:solidFill>
                        <a:latin typeface="Arial" panose="020B0604020202020204" pitchFamily="34" charset="0"/>
                        <a:ea typeface="Montserrat Light"/>
                        <a:cs typeface="Montserrat Light"/>
                        <a:sym typeface="Montserrat Ligh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495m shopping occasions</a:t>
                      </a:r>
                      <a:endParaRPr sz="900" dirty="0">
                        <a:solidFill>
                          <a:srgbClr val="FFFFFF"/>
                        </a:solidFill>
                        <a:latin typeface="Arial" panose="020B0604020202020204" pitchFamily="34"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-0.6%/-2.8m</a:t>
                      </a:r>
                      <a:r>
                        <a:rPr lang="en" sz="900" baseline="0" dirty="0">
                          <a:solidFill>
                            <a:srgbClr val="FFFFFF"/>
                          </a:solidFill>
                          <a:latin typeface="Arial" panose="020B0604020202020204" pitchFamily="34" charset="0"/>
                          <a:ea typeface="Montserrat Light"/>
                          <a:cs typeface="Montserrat Light"/>
                          <a:sym typeface="Montserrat Light"/>
                        </a:rPr>
                        <a:t> </a:t>
                      </a:r>
                      <a:r>
                        <a:rPr lang="en" sz="900" b="1" baseline="0" dirty="0">
                          <a:solidFill>
                            <a:schemeClr val="accent1"/>
                          </a:solidFill>
                          <a:latin typeface="Arial" panose="020B0604020202020204" pitchFamily="34" charset="0"/>
                          <a:ea typeface="Montserrat Light"/>
                          <a:cs typeface="Montserrat Light"/>
                          <a:sym typeface="Montserrat Light"/>
                        </a:rPr>
                        <a:t>FEWER</a:t>
                      </a:r>
                      <a:r>
                        <a:rPr lang="en" sz="900" baseline="0" dirty="0">
                          <a:solidFill>
                            <a:srgbClr val="FFFFFF"/>
                          </a:solidFill>
                          <a:latin typeface="Arial" panose="020B0604020202020204" pitchFamily="34" charset="0"/>
                          <a:ea typeface="Montserrat Light"/>
                          <a:cs typeface="Montserrat Light"/>
                          <a:sym typeface="Montserrat Light"/>
                        </a:rPr>
                        <a:t> than last year </a:t>
                      </a:r>
                      <a:r>
                        <a:rPr lang="en" sz="900" b="0" baseline="0" dirty="0">
                          <a:solidFill>
                            <a:srgbClr val="FFFFFF"/>
                          </a:solidFill>
                          <a:latin typeface="Arial" panose="020B0604020202020204" pitchFamily="34" charset="0"/>
                          <a:ea typeface="Montserrat Light"/>
                          <a:cs typeface="Montserrat Light"/>
                          <a:sym typeface="Montserrat Light"/>
                        </a:rPr>
                        <a:t>and </a:t>
                      </a:r>
                      <a:r>
                        <a:rPr lang="en" sz="900" b="1" baseline="0" dirty="0">
                          <a:solidFill>
                            <a:schemeClr val="bg1"/>
                          </a:solidFill>
                          <a:latin typeface="Arial" panose="020B0604020202020204" pitchFamily="34" charset="0"/>
                          <a:ea typeface="Montserrat Light"/>
                          <a:cs typeface="Montserrat Light"/>
                          <a:sym typeface="Montserrat Light"/>
                        </a:rPr>
                        <a:t>-1.8% </a:t>
                      </a:r>
                      <a:r>
                        <a:rPr lang="en" sz="900" b="1" baseline="0" dirty="0">
                          <a:solidFill>
                            <a:schemeClr val="accent1"/>
                          </a:solidFill>
                          <a:latin typeface="Arial" panose="020B0604020202020204" pitchFamily="34" charset="0"/>
                          <a:ea typeface="Montserrat Light"/>
                          <a:cs typeface="Montserrat Light"/>
                          <a:sym typeface="Montserrat Light"/>
                        </a:rPr>
                        <a:t>FEWER</a:t>
                      </a:r>
                      <a:r>
                        <a:rPr lang="en" sz="900" b="1" baseline="0" dirty="0">
                          <a:solidFill>
                            <a:srgbClr val="FFFFFF"/>
                          </a:solidFill>
                          <a:latin typeface="Arial" panose="020B0604020202020204" pitchFamily="34" charset="0"/>
                          <a:ea typeface="Montserrat Light"/>
                          <a:cs typeface="Montserrat Light"/>
                          <a:sym typeface="Montserrat Light"/>
                        </a:rPr>
                        <a:t> trips v last month</a:t>
                      </a:r>
                      <a:endParaRPr sz="900" b="1" dirty="0">
                        <a:solidFill>
                          <a:schemeClr val="accent1"/>
                        </a:solidFill>
                        <a:latin typeface="Arial" panose="020B0604020202020204" pitchFamily="34" charset="0"/>
                        <a:ea typeface="Montserrat Light"/>
                        <a:cs typeface="Montserrat Light"/>
                        <a:sym typeface="Montserrat Light"/>
                      </a:endParaRPr>
                    </a:p>
                  </a:txBody>
                  <a:tcPr marL="91425" marR="91425" marT="91425" marB="91425">
                    <a:solidFill>
                      <a:schemeClr val="bg2"/>
                    </a:solidFill>
                  </a:tcPr>
                </a:tc>
                <a:extLst>
                  <a:ext uri="{0D108BD9-81ED-4DB2-BD59-A6C34878D82A}">
                    <a16:rowId xmlns:a16="http://schemas.microsoft.com/office/drawing/2014/main" val="1517686310"/>
                  </a:ext>
                </a:extLst>
              </a:tr>
              <a:tr h="930462">
                <a:tc>
                  <a:txBody>
                    <a:bodyPr/>
                    <a:lstStyle/>
                    <a:p>
                      <a:pPr marL="73660" lvl="0" indent="0" algn="l" rtl="0">
                        <a:spcBef>
                          <a:spcPts val="0"/>
                        </a:spcBef>
                        <a:spcAft>
                          <a:spcPts val="0"/>
                        </a:spcAft>
                        <a:buClr>
                          <a:srgbClr val="FFFFFF"/>
                        </a:buClr>
                        <a:buSzPts val="1000"/>
                        <a:buFont typeface="Montserrat Light"/>
                        <a:buNone/>
                      </a:pPr>
                      <a:r>
                        <a:rPr lang="en-GB" sz="1400" b="1" dirty="0">
                          <a:solidFill>
                            <a:srgbClr val="FFFFFF"/>
                          </a:solidFill>
                          <a:latin typeface="Arial" panose="020B0604020202020204" pitchFamily="34" charset="0"/>
                          <a:ea typeface="Montserrat"/>
                          <a:cs typeface="Montserrat"/>
                          <a:sym typeface="Montserrat"/>
                        </a:rPr>
                        <a:t>Online </a:t>
                      </a:r>
                      <a:r>
                        <a:rPr lang="en-GB" sz="1400" dirty="0">
                          <a:solidFill>
                            <a:srgbClr val="FFFFFF"/>
                          </a:solidFill>
                          <a:latin typeface="Arial" panose="020B0604020202020204" pitchFamily="34" charset="0"/>
                          <a:ea typeface="Montserrat"/>
                          <a:cs typeface="Montserrat"/>
                          <a:sym typeface="Montserrat"/>
                        </a:rPr>
                        <a:t>penetration</a:t>
                      </a: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25%</a:t>
                      </a:r>
                      <a:r>
                        <a:rPr lang="en-GB" sz="900" dirty="0">
                          <a:solidFill>
                            <a:srgbClr val="FFFFFF"/>
                          </a:solidFill>
                          <a:latin typeface="Arial" panose="020B0604020202020204" pitchFamily="34"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-1.7%/-127k </a:t>
                      </a:r>
                      <a:r>
                        <a:rPr lang="en-GB" sz="900" b="1" dirty="0">
                          <a:solidFill>
                            <a:schemeClr val="accent1"/>
                          </a:solidFill>
                          <a:latin typeface="Arial" panose="020B0604020202020204" pitchFamily="34" charset="0"/>
                          <a:ea typeface="Montserrat Light"/>
                          <a:cs typeface="Montserrat Light"/>
                          <a:sym typeface="Montserrat Light"/>
                        </a:rPr>
                        <a:t>FEWER </a:t>
                      </a:r>
                      <a:r>
                        <a:rPr lang="en-GB" sz="900" baseline="0" dirty="0">
                          <a:solidFill>
                            <a:srgbClr val="FFFFFF"/>
                          </a:solidFill>
                          <a:latin typeface="Arial" panose="020B0604020202020204" pitchFamily="34" charset="0"/>
                          <a:ea typeface="Montserrat Light"/>
                          <a:cs typeface="Montserrat Light"/>
                          <a:sym typeface="Montserrat Light"/>
                        </a:rPr>
                        <a:t>shoppers vs last year</a:t>
                      </a:r>
                    </a:p>
                    <a:p>
                      <a:pPr marL="365760" lvl="0" indent="-292100" algn="l" rtl="0">
                        <a:spcBef>
                          <a:spcPts val="600"/>
                        </a:spcBef>
                        <a:spcAft>
                          <a:spcPts val="0"/>
                        </a:spcAft>
                        <a:buClr>
                          <a:srgbClr val="FFFFFF"/>
                        </a:buClr>
                        <a:buSzPts val="1000"/>
                        <a:buFont typeface="Montserrat Light"/>
                        <a:buChar char="■"/>
                      </a:pPr>
                      <a:r>
                        <a:rPr lang="en-GB" sz="900" b="1" baseline="0" dirty="0">
                          <a:solidFill>
                            <a:schemeClr val="accent1"/>
                          </a:solidFill>
                          <a:latin typeface="Arial" panose="020B0604020202020204" pitchFamily="34" charset="0"/>
                          <a:ea typeface="Montserrat"/>
                          <a:cs typeface="Montserrat"/>
                          <a:sym typeface="Montserrat Light"/>
                        </a:rPr>
                        <a:t>-1.5%</a:t>
                      </a:r>
                      <a:r>
                        <a:rPr lang="en-GB" sz="900" baseline="0" dirty="0">
                          <a:solidFill>
                            <a:srgbClr val="FFFFFF"/>
                          </a:solidFill>
                          <a:latin typeface="Arial" panose="020B0604020202020204" pitchFamily="34" charset="0"/>
                          <a:ea typeface="Montserrat"/>
                          <a:cs typeface="Montserrat"/>
                          <a:sym typeface="Montserrat Light"/>
                        </a:rPr>
                        <a:t>/</a:t>
                      </a:r>
                      <a:r>
                        <a:rPr lang="en-GB" sz="900" baseline="0" dirty="0">
                          <a:solidFill>
                            <a:schemeClr val="bg1"/>
                          </a:solidFill>
                          <a:latin typeface="Arial" panose="020B0604020202020204" pitchFamily="34" charset="0"/>
                          <a:ea typeface="Montserrat"/>
                          <a:cs typeface="Montserrat"/>
                          <a:sym typeface="Montserrat Light"/>
                        </a:rPr>
                        <a:t>-</a:t>
                      </a:r>
                      <a:r>
                        <a:rPr lang="en-GB" sz="900" baseline="0" dirty="0">
                          <a:solidFill>
                            <a:srgbClr val="FFFFFF"/>
                          </a:solidFill>
                          <a:latin typeface="Arial" panose="020B0604020202020204" pitchFamily="34" charset="0"/>
                          <a:ea typeface="Montserrat"/>
                          <a:cs typeface="Montserrat"/>
                          <a:sym typeface="Montserrat Light"/>
                        </a:rPr>
                        <a:t>111k </a:t>
                      </a:r>
                      <a:r>
                        <a:rPr lang="en-GB" sz="900" b="1" baseline="0" dirty="0">
                          <a:solidFill>
                            <a:schemeClr val="accent1"/>
                          </a:solidFill>
                          <a:latin typeface="Arial" panose="020B0604020202020204" pitchFamily="34" charset="0"/>
                          <a:ea typeface="Montserrat"/>
                          <a:cs typeface="Montserrat"/>
                          <a:sym typeface="Montserrat Light"/>
                        </a:rPr>
                        <a:t>FEWER </a:t>
                      </a:r>
                      <a:r>
                        <a:rPr lang="en-GB" sz="900" baseline="0" dirty="0">
                          <a:solidFill>
                            <a:srgbClr val="FFFFFF"/>
                          </a:solidFill>
                          <a:latin typeface="Arial" panose="020B0604020202020204" pitchFamily="34" charset="0"/>
                          <a:ea typeface="Montserrat"/>
                          <a:cs typeface="Montserrat"/>
                          <a:sym typeface="Montserrat Light"/>
                        </a:rPr>
                        <a:t>shoppers than </a:t>
                      </a:r>
                      <a:r>
                        <a:rPr lang="en-GB" sz="900" b="1" baseline="0" dirty="0">
                          <a:solidFill>
                            <a:srgbClr val="FFFFFF"/>
                          </a:solidFill>
                          <a:latin typeface="Arial" panose="020B0604020202020204" pitchFamily="34" charset="0"/>
                          <a:ea typeface="Montserrat"/>
                          <a:cs typeface="Montserrat"/>
                          <a:sym typeface="Montserrat Light"/>
                        </a:rPr>
                        <a:t>last</a:t>
                      </a:r>
                      <a:r>
                        <a:rPr lang="en-GB" sz="900" baseline="0" dirty="0">
                          <a:solidFill>
                            <a:srgbClr val="FFFFFF"/>
                          </a:solidFill>
                          <a:latin typeface="Arial" panose="020B0604020202020204" pitchFamily="34" charset="0"/>
                          <a:ea typeface="Montserrat"/>
                          <a:cs typeface="Montserrat"/>
                          <a:sym typeface="Montserrat Light"/>
                        </a:rPr>
                        <a:t> month</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25%</a:t>
                      </a:r>
                      <a:r>
                        <a:rPr lang="en-GB" sz="900" dirty="0">
                          <a:solidFill>
                            <a:srgbClr val="FFFFFF"/>
                          </a:solidFill>
                          <a:latin typeface="Arial" panose="020B0604020202020204" pitchFamily="34"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-2.5%/-192k </a:t>
                      </a:r>
                      <a:r>
                        <a:rPr lang="en-GB" sz="900" b="1" dirty="0">
                          <a:solidFill>
                            <a:schemeClr val="accent1"/>
                          </a:solidFill>
                          <a:latin typeface="Arial" panose="020B0604020202020204" pitchFamily="34" charset="0"/>
                          <a:ea typeface="Montserrat Light"/>
                          <a:cs typeface="Montserrat Light"/>
                          <a:sym typeface="Montserrat Light"/>
                        </a:rPr>
                        <a:t>FEWER </a:t>
                      </a:r>
                      <a:r>
                        <a:rPr lang="en-GB" sz="900" baseline="0" dirty="0">
                          <a:solidFill>
                            <a:srgbClr val="FFFFFF"/>
                          </a:solidFill>
                          <a:latin typeface="Arial" panose="020B0604020202020204" pitchFamily="34" charset="0"/>
                          <a:ea typeface="Montserrat Light"/>
                          <a:cs typeface="Montserrat Light"/>
                          <a:sym typeface="Montserrat Light"/>
                        </a:rPr>
                        <a:t>shoppers vs last year</a:t>
                      </a:r>
                    </a:p>
                    <a:p>
                      <a:pPr marL="365760" lvl="0" indent="-292100" algn="l" rtl="0">
                        <a:spcBef>
                          <a:spcPts val="600"/>
                        </a:spcBef>
                        <a:spcAft>
                          <a:spcPts val="0"/>
                        </a:spcAft>
                        <a:buClr>
                          <a:srgbClr val="FFFFFF"/>
                        </a:buClr>
                        <a:buSzPts val="1000"/>
                        <a:buFont typeface="Montserrat Light"/>
                        <a:buChar char="■"/>
                      </a:pPr>
                      <a:r>
                        <a:rPr lang="en-GB" sz="900" b="1" baseline="0" dirty="0">
                          <a:solidFill>
                            <a:schemeClr val="accent1"/>
                          </a:solidFill>
                          <a:latin typeface="Arial" panose="020B0604020202020204" pitchFamily="34" charset="0"/>
                          <a:ea typeface="Montserrat"/>
                          <a:cs typeface="Montserrat"/>
                          <a:sym typeface="Montserrat Light"/>
                        </a:rPr>
                        <a:t>+1.8%</a:t>
                      </a:r>
                      <a:r>
                        <a:rPr lang="en-GB" sz="900" baseline="0" dirty="0">
                          <a:solidFill>
                            <a:srgbClr val="FFFFFF"/>
                          </a:solidFill>
                          <a:latin typeface="Arial" panose="020B0604020202020204" pitchFamily="34" charset="0"/>
                          <a:ea typeface="Montserrat"/>
                          <a:cs typeface="Montserrat"/>
                          <a:sym typeface="Montserrat Light"/>
                        </a:rPr>
                        <a:t>/</a:t>
                      </a:r>
                      <a:r>
                        <a:rPr lang="en-GB" sz="900" baseline="0" dirty="0">
                          <a:solidFill>
                            <a:schemeClr val="bg1"/>
                          </a:solidFill>
                          <a:latin typeface="Arial" panose="020B0604020202020204" pitchFamily="34" charset="0"/>
                          <a:ea typeface="Montserrat"/>
                          <a:cs typeface="Montserrat"/>
                          <a:sym typeface="Montserrat Light"/>
                        </a:rPr>
                        <a:t>+</a:t>
                      </a:r>
                      <a:r>
                        <a:rPr lang="en-GB" sz="900" baseline="0" dirty="0">
                          <a:solidFill>
                            <a:srgbClr val="FFFFFF"/>
                          </a:solidFill>
                          <a:latin typeface="Arial" panose="020B0604020202020204" pitchFamily="34" charset="0"/>
                          <a:ea typeface="Montserrat"/>
                          <a:cs typeface="Montserrat"/>
                          <a:sym typeface="Montserrat Light"/>
                        </a:rPr>
                        <a:t>134k </a:t>
                      </a:r>
                      <a:r>
                        <a:rPr lang="en-GB" sz="900" b="1" baseline="0" dirty="0">
                          <a:solidFill>
                            <a:schemeClr val="accent1"/>
                          </a:solidFill>
                          <a:latin typeface="Arial" panose="020B0604020202020204" pitchFamily="34" charset="0"/>
                          <a:ea typeface="Montserrat"/>
                          <a:cs typeface="Montserrat"/>
                          <a:sym typeface="Montserrat Light"/>
                        </a:rPr>
                        <a:t>FEWER </a:t>
                      </a:r>
                      <a:r>
                        <a:rPr lang="en-GB" sz="900" baseline="0" dirty="0">
                          <a:solidFill>
                            <a:srgbClr val="FFFFFF"/>
                          </a:solidFill>
                          <a:latin typeface="Arial" panose="020B0604020202020204" pitchFamily="34" charset="0"/>
                          <a:ea typeface="Montserrat"/>
                          <a:cs typeface="Montserrat"/>
                          <a:sym typeface="Montserrat Light"/>
                        </a:rPr>
                        <a:t>shoppers than </a:t>
                      </a:r>
                      <a:r>
                        <a:rPr lang="en-GB" sz="900" b="1" baseline="0" dirty="0">
                          <a:solidFill>
                            <a:srgbClr val="FFFFFF"/>
                          </a:solidFill>
                          <a:latin typeface="Arial" panose="020B0604020202020204" pitchFamily="34" charset="0"/>
                          <a:ea typeface="Montserrat"/>
                          <a:cs typeface="Montserrat"/>
                          <a:sym typeface="Montserrat Light"/>
                        </a:rPr>
                        <a:t>last</a:t>
                      </a:r>
                      <a:r>
                        <a:rPr lang="en-GB" sz="900" baseline="0" dirty="0">
                          <a:solidFill>
                            <a:srgbClr val="FFFFFF"/>
                          </a:solidFill>
                          <a:latin typeface="Arial" panose="020B0604020202020204" pitchFamily="34" charset="0"/>
                          <a:ea typeface="Montserrat"/>
                          <a:cs typeface="Montserrat"/>
                          <a:sym typeface="Montserrat Light"/>
                        </a:rPr>
                        <a:t> month</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bg2"/>
                    </a:solidFill>
                  </a:tcPr>
                </a:tc>
                <a:extLst>
                  <a:ext uri="{0D108BD9-81ED-4DB2-BD59-A6C34878D82A}">
                    <a16:rowId xmlns:a16="http://schemas.microsoft.com/office/drawing/2014/main" val="1277159317"/>
                  </a:ext>
                </a:extLst>
              </a:tr>
              <a:tr h="835513">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400" b="1" dirty="0">
                          <a:solidFill>
                            <a:srgbClr val="FFFFFF"/>
                          </a:solidFill>
                          <a:latin typeface="Arial" panose="020B0604020202020204" pitchFamily="34" charset="0"/>
                          <a:ea typeface="Montserrat"/>
                          <a:cs typeface="Montserrat"/>
                          <a:sym typeface="Montserrat"/>
                        </a:rPr>
                        <a:t>Growth </a:t>
                      </a:r>
                      <a:r>
                        <a:rPr lang="en-GB" sz="1400" b="0" dirty="0">
                          <a:solidFill>
                            <a:srgbClr val="FFFFFF"/>
                          </a:solidFill>
                          <a:latin typeface="Arial" panose="020B0604020202020204" pitchFamily="34" charset="0"/>
                          <a:ea typeface="Montserrat"/>
                          <a:cs typeface="Montserrat"/>
                          <a:sym typeface="Montserrat"/>
                        </a:rPr>
                        <a:t>of the</a:t>
                      </a:r>
                      <a:r>
                        <a:rPr lang="en-GB" sz="1400" b="1" dirty="0">
                          <a:solidFill>
                            <a:srgbClr val="FFFFFF"/>
                          </a:solidFill>
                          <a:latin typeface="Arial" panose="020B0604020202020204" pitchFamily="34" charset="0"/>
                          <a:ea typeface="Montserrat"/>
                          <a:cs typeface="Montserrat"/>
                          <a:sym typeface="Montserrat"/>
                        </a:rPr>
                        <a:t> Discounters</a:t>
                      </a: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63%</a:t>
                      </a:r>
                      <a:r>
                        <a:rPr lang="en-GB" sz="900" dirty="0">
                          <a:solidFill>
                            <a:srgbClr val="FFFFFF"/>
                          </a:solidFill>
                          <a:latin typeface="Arial" panose="020B0604020202020204" pitchFamily="34" charset="0"/>
                          <a:ea typeface="Montserrat Light"/>
                          <a:cs typeface="Montserrat Light"/>
                          <a:sym typeface="Montserrat Light"/>
                        </a:rPr>
                        <a:t> of GB shoppers, </a:t>
                      </a:r>
                      <a:r>
                        <a:rPr lang="en-GB" sz="900" b="1" dirty="0">
                          <a:solidFill>
                            <a:schemeClr val="accent1"/>
                          </a:solidFill>
                          <a:latin typeface="Arial" panose="020B0604020202020204" pitchFamily="34" charset="0"/>
                          <a:ea typeface="Montserrat Light"/>
                          <a:cs typeface="Montserrat Light"/>
                          <a:sym typeface="Montserrat Light"/>
                        </a:rPr>
                        <a:t>+2.8%/+495k MORE</a:t>
                      </a:r>
                      <a:r>
                        <a:rPr lang="en-GB" sz="900" dirty="0">
                          <a:solidFill>
                            <a:srgbClr val="FFFFFF"/>
                          </a:solidFill>
                          <a:latin typeface="Arial" panose="020B0604020202020204" pitchFamily="34"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+9.4%/+7m MORE</a:t>
                      </a:r>
                      <a:r>
                        <a:rPr lang="en-GB" sz="900" b="1" dirty="0">
                          <a:solidFill>
                            <a:srgbClr val="FFFFFF"/>
                          </a:solidFill>
                          <a:latin typeface="Arial" panose="020B0604020202020204" pitchFamily="34" charset="0"/>
                          <a:ea typeface="Montserrat Light"/>
                          <a:cs typeface="Montserrat Light"/>
                          <a:sym typeface="Montserrat Light"/>
                        </a:rPr>
                        <a:t> </a:t>
                      </a:r>
                      <a:r>
                        <a:rPr lang="en-GB" sz="900" baseline="0" dirty="0">
                          <a:solidFill>
                            <a:srgbClr val="FFFFFF"/>
                          </a:solidFill>
                          <a:latin typeface="Arial" panose="020B0604020202020204" pitchFamily="34" charset="0"/>
                          <a:ea typeface="Montserrat Light"/>
                          <a:cs typeface="Montserrat Light"/>
                          <a:sym typeface="Montserrat Light"/>
                        </a:rPr>
                        <a:t>shopping occasions v last year and </a:t>
                      </a:r>
                      <a:r>
                        <a:rPr lang="en-GB" sz="900" b="1" baseline="0" dirty="0">
                          <a:solidFill>
                            <a:schemeClr val="accent1"/>
                          </a:solidFill>
                          <a:latin typeface="Arial" panose="020B0604020202020204" pitchFamily="34" charset="0"/>
                          <a:ea typeface="Montserrat Light"/>
                          <a:cs typeface="Montserrat Light"/>
                          <a:sym typeface="Montserrat Light"/>
                        </a:rPr>
                        <a:t>4%/3.4m MORE </a:t>
                      </a:r>
                      <a:r>
                        <a:rPr lang="en-GB" sz="900" baseline="0" dirty="0">
                          <a:solidFill>
                            <a:srgbClr val="FFFFFF"/>
                          </a:solidFill>
                          <a:latin typeface="Arial" panose="020B0604020202020204" pitchFamily="34" charset="0"/>
                          <a:ea typeface="Montserrat Light"/>
                          <a:cs typeface="Montserrat Light"/>
                          <a:sym typeface="Montserrat Light"/>
                        </a:rPr>
                        <a:t>trips vs </a:t>
                      </a:r>
                      <a:r>
                        <a:rPr lang="en-GB" sz="900" b="1" baseline="0" dirty="0">
                          <a:solidFill>
                            <a:schemeClr val="accent1"/>
                          </a:solidFill>
                          <a:latin typeface="Arial" panose="020B0604020202020204" pitchFamily="34" charset="0"/>
                          <a:ea typeface="Montserrat Light"/>
                          <a:cs typeface="Montserrat Light"/>
                          <a:sym typeface="Montserrat Light"/>
                        </a:rPr>
                        <a:t>last month</a:t>
                      </a:r>
                      <a:r>
                        <a:rPr lang="en-GB" sz="900" baseline="0" dirty="0">
                          <a:solidFill>
                            <a:srgbClr val="FFFFFF"/>
                          </a:solidFill>
                          <a:latin typeface="Arial" panose="020B0604020202020204" pitchFamily="34" charset="0"/>
                          <a:ea typeface="Montserrat Light"/>
                          <a:cs typeface="Montserrat Light"/>
                          <a:sym typeface="Montserrat Light"/>
                        </a:rPr>
                        <a:t>.</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63%</a:t>
                      </a:r>
                      <a:r>
                        <a:rPr lang="en-GB" sz="900" dirty="0">
                          <a:solidFill>
                            <a:srgbClr val="FFFFFF"/>
                          </a:solidFill>
                          <a:latin typeface="Arial" panose="020B0604020202020204" pitchFamily="34" charset="0"/>
                          <a:ea typeface="Montserrat Light"/>
                          <a:cs typeface="Montserrat Light"/>
                          <a:sym typeface="Montserrat Light"/>
                        </a:rPr>
                        <a:t> of GB shoppers, </a:t>
                      </a:r>
                      <a:r>
                        <a:rPr lang="en-GB" sz="900" b="1" dirty="0">
                          <a:solidFill>
                            <a:schemeClr val="accent1"/>
                          </a:solidFill>
                          <a:latin typeface="Arial" panose="020B0604020202020204" pitchFamily="34" charset="0"/>
                          <a:ea typeface="Montserrat Light"/>
                          <a:cs typeface="Montserrat Light"/>
                          <a:sym typeface="Montserrat Light"/>
                        </a:rPr>
                        <a:t>+1.6%/+295k MORE</a:t>
                      </a:r>
                      <a:r>
                        <a:rPr lang="en-GB" sz="900" dirty="0">
                          <a:solidFill>
                            <a:srgbClr val="FFFFFF"/>
                          </a:solidFill>
                          <a:latin typeface="Arial" panose="020B0604020202020204" pitchFamily="34"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+7.8%/+6m MORE</a:t>
                      </a:r>
                      <a:r>
                        <a:rPr lang="en-GB" sz="900" b="1" dirty="0">
                          <a:solidFill>
                            <a:srgbClr val="FFFFFF"/>
                          </a:solidFill>
                          <a:latin typeface="Arial" panose="020B0604020202020204" pitchFamily="34" charset="0"/>
                          <a:ea typeface="Montserrat Light"/>
                          <a:cs typeface="Montserrat Light"/>
                          <a:sym typeface="Montserrat Light"/>
                        </a:rPr>
                        <a:t> </a:t>
                      </a:r>
                      <a:r>
                        <a:rPr lang="en-GB" sz="900" baseline="0" dirty="0">
                          <a:solidFill>
                            <a:srgbClr val="FFFFFF"/>
                          </a:solidFill>
                          <a:latin typeface="Arial" panose="020B0604020202020204" pitchFamily="34" charset="0"/>
                          <a:ea typeface="Montserrat Light"/>
                          <a:cs typeface="Montserrat Light"/>
                          <a:sym typeface="Montserrat Light"/>
                        </a:rPr>
                        <a:t>shopping occasions v last year and </a:t>
                      </a:r>
                      <a:r>
                        <a:rPr lang="en-GB" sz="900" b="1" baseline="0" dirty="0">
                          <a:solidFill>
                            <a:schemeClr val="accent1"/>
                          </a:solidFill>
                          <a:latin typeface="Arial" panose="020B0604020202020204" pitchFamily="34" charset="0"/>
                          <a:ea typeface="Montserrat Light"/>
                          <a:cs typeface="Montserrat Light"/>
                          <a:sym typeface="Montserrat Light"/>
                        </a:rPr>
                        <a:t>-0.8%/-0.6m FEWER </a:t>
                      </a:r>
                      <a:r>
                        <a:rPr lang="en-GB" sz="900" baseline="0" dirty="0">
                          <a:solidFill>
                            <a:srgbClr val="FFFFFF"/>
                          </a:solidFill>
                          <a:latin typeface="Arial" panose="020B0604020202020204" pitchFamily="34" charset="0"/>
                          <a:ea typeface="Montserrat Light"/>
                          <a:cs typeface="Montserrat Light"/>
                          <a:sym typeface="Montserrat Light"/>
                        </a:rPr>
                        <a:t>trips vs </a:t>
                      </a:r>
                      <a:r>
                        <a:rPr lang="en-GB" sz="900" b="1" baseline="0" dirty="0">
                          <a:solidFill>
                            <a:schemeClr val="accent1"/>
                          </a:solidFill>
                          <a:latin typeface="Arial" panose="020B0604020202020204" pitchFamily="34" charset="0"/>
                          <a:ea typeface="Montserrat Light"/>
                          <a:cs typeface="Montserrat Light"/>
                          <a:sym typeface="Montserrat Light"/>
                        </a:rPr>
                        <a:t>last month</a:t>
                      </a:r>
                      <a:r>
                        <a:rPr lang="en-GB" sz="900" baseline="0" dirty="0">
                          <a:solidFill>
                            <a:srgbClr val="FFFFFF"/>
                          </a:solidFill>
                          <a:latin typeface="Arial" panose="020B0604020202020204" pitchFamily="34" charset="0"/>
                          <a:ea typeface="Montserrat Light"/>
                          <a:cs typeface="Montserrat Light"/>
                          <a:sym typeface="Montserrat Light"/>
                        </a:rPr>
                        <a:t>.</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bg2"/>
                    </a:solidFill>
                  </a:tcPr>
                </a:tc>
                <a:extLst>
                  <a:ext uri="{0D108BD9-81ED-4DB2-BD59-A6C34878D82A}">
                    <a16:rowId xmlns:a16="http://schemas.microsoft.com/office/drawing/2014/main" val="4178510154"/>
                  </a:ext>
                </a:extLst>
              </a:tr>
            </a:tbl>
          </a:graphicData>
        </a:graphic>
      </p:graphicFrame>
      <p:sp>
        <p:nvSpPr>
          <p:cNvPr id="13" name="Text Placeholder 12">
            <a:extLst>
              <a:ext uri="{FF2B5EF4-FFF2-40B4-BE49-F238E27FC236}">
                <a16:creationId xmlns:a16="http://schemas.microsoft.com/office/drawing/2014/main" id="{71A57341-1DE4-C426-2C86-2C7F9521F3D4}"/>
              </a:ext>
            </a:extLst>
          </p:cNvPr>
          <p:cNvSpPr>
            <a:spLocks noGrp="1"/>
          </p:cNvSpPr>
          <p:nvPr>
            <p:ph type="body" sz="quarter" idx="13"/>
          </p:nvPr>
        </p:nvSpPr>
        <p:spPr>
          <a:xfrm>
            <a:off x="237043" y="6201123"/>
            <a:ext cx="11582400" cy="436542"/>
          </a:xfrm>
        </p:spPr>
        <p:txBody>
          <a:bodyPr/>
          <a:lstStyle/>
          <a:p>
            <a:r>
              <a:rPr lang="en-US" sz="800" dirty="0">
                <a:latin typeface="Arial" panose="020B0604020202020204" pitchFamily="34" charset="0"/>
              </a:rPr>
              <a:t>Source:  NIQ Homescan GB FMCG</a:t>
            </a:r>
          </a:p>
        </p:txBody>
      </p:sp>
      <p:sp>
        <p:nvSpPr>
          <p:cNvPr id="51" name="TextBox 50">
            <a:extLst>
              <a:ext uri="{FF2B5EF4-FFF2-40B4-BE49-F238E27FC236}">
                <a16:creationId xmlns:a16="http://schemas.microsoft.com/office/drawing/2014/main" id="{4FDF5172-B62B-41EB-EAB9-A74D07098FB5}"/>
              </a:ext>
            </a:extLst>
          </p:cNvPr>
          <p:cNvSpPr txBox="1"/>
          <p:nvPr/>
        </p:nvSpPr>
        <p:spPr>
          <a:xfrm>
            <a:off x="181232" y="516958"/>
            <a:ext cx="12010768" cy="400110"/>
          </a:xfrm>
          <a:prstGeom prst="rect">
            <a:avLst/>
          </a:prstGeom>
          <a:noFill/>
        </p:spPr>
        <p:txBody>
          <a:bodyPr wrap="square">
            <a:spAutoFit/>
          </a:bodyPr>
          <a:lstStyle/>
          <a:p>
            <a:r>
              <a:rPr lang="en-GB" sz="2000" dirty="0">
                <a:latin typeface="Georgia" panose="02040502050405020303" pitchFamily="18" charset="0"/>
              </a:rPr>
              <a:t>With slowing food inflation, </a:t>
            </a:r>
            <a:r>
              <a:rPr lang="en-GB" sz="2000" b="1" i="1" dirty="0">
                <a:latin typeface="Georgia" panose="02040502050405020303" pitchFamily="18" charset="0"/>
              </a:rPr>
              <a:t>shoppers have less need to shop around</a:t>
            </a:r>
            <a:r>
              <a:rPr lang="en-GB" sz="2000" i="1" dirty="0">
                <a:latin typeface="Georgia" panose="02040502050405020303" pitchFamily="18" charset="0"/>
              </a:rPr>
              <a:t> </a:t>
            </a:r>
            <a:r>
              <a:rPr lang="en-GB" sz="2000" dirty="0">
                <a:latin typeface="Georgia" panose="02040502050405020303" pitchFamily="18" charset="0"/>
              </a:rPr>
              <a:t>for the cheapest prices</a:t>
            </a:r>
            <a:endParaRPr lang="en-GB" sz="2000" b="1" i="1" dirty="0">
              <a:latin typeface="Georgia" panose="02040502050405020303" pitchFamily="18" charset="0"/>
            </a:endParaRPr>
          </a:p>
        </p:txBody>
      </p:sp>
    </p:spTree>
    <p:extLst>
      <p:ext uri="{BB962C8B-B14F-4D97-AF65-F5344CB8AC3E}">
        <p14:creationId xmlns:p14="http://schemas.microsoft.com/office/powerpoint/2010/main" val="332652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D6BF3-AF01-8C10-0D1D-DD2FEB017C62}"/>
              </a:ext>
            </a:extLst>
          </p:cNvPr>
          <p:cNvSpPr>
            <a:spLocks noGrp="1"/>
          </p:cNvSpPr>
          <p:nvPr>
            <p:ph type="sldNum" sz="quarter" idx="4"/>
          </p:nvPr>
        </p:nvSpPr>
        <p:spPr/>
        <p:txBody>
          <a:bodyPr/>
          <a:lstStyle/>
          <a:p>
            <a:fld id="{403EF4E2-7A7A-0548-85F1-5479B7C9E1B2}" type="slidenum">
              <a:rPr lang="en-US" smtClean="0"/>
              <a:pPr/>
              <a:t>12</a:t>
            </a:fld>
            <a:endParaRPr lang="en-US" dirty="0"/>
          </a:p>
        </p:txBody>
      </p:sp>
      <p:sp>
        <p:nvSpPr>
          <p:cNvPr id="3" name="TextBox 2">
            <a:extLst>
              <a:ext uri="{FF2B5EF4-FFF2-40B4-BE49-F238E27FC236}">
                <a16:creationId xmlns:a16="http://schemas.microsoft.com/office/drawing/2014/main" id="{277785AC-941E-E3D2-B985-93EFA5F0B134}"/>
              </a:ext>
            </a:extLst>
          </p:cNvPr>
          <p:cNvSpPr txBox="1"/>
          <p:nvPr/>
        </p:nvSpPr>
        <p:spPr>
          <a:xfrm>
            <a:off x="1861127" y="2567858"/>
            <a:ext cx="9171709" cy="2708434"/>
          </a:xfrm>
          <a:prstGeom prst="rect">
            <a:avLst/>
          </a:prstGeom>
          <a:noFill/>
        </p:spPr>
        <p:txBody>
          <a:bodyPr wrap="square">
            <a:spAutoFit/>
          </a:bodyPr>
          <a:lstStyle/>
          <a:p>
            <a:pPr algn="l">
              <a:spcAft>
                <a:spcPts val="600"/>
              </a:spcAft>
            </a:pPr>
            <a:r>
              <a:rPr lang="en-US" sz="2400" dirty="0">
                <a:latin typeface="Georgia" panose="02040502050405020303" pitchFamily="18" charset="0"/>
              </a:rPr>
              <a:t>With </a:t>
            </a:r>
            <a:r>
              <a:rPr lang="en-US" sz="2400" b="1" dirty="0">
                <a:latin typeface="Georgia" panose="02040502050405020303" pitchFamily="18" charset="0"/>
              </a:rPr>
              <a:t>less shopping around,</a:t>
            </a:r>
            <a:r>
              <a:rPr lang="en-US" sz="2400" dirty="0">
                <a:latin typeface="Georgia" panose="02040502050405020303" pitchFamily="18" charset="0"/>
              </a:rPr>
              <a:t> </a:t>
            </a:r>
            <a:r>
              <a:rPr lang="en-US" sz="2400" b="1" dirty="0">
                <a:latin typeface="Georgia" panose="02040502050405020303" pitchFamily="18" charset="0"/>
              </a:rPr>
              <a:t>retailers</a:t>
            </a:r>
            <a:r>
              <a:rPr lang="en-US" sz="2400" dirty="0">
                <a:latin typeface="Georgia" panose="02040502050405020303" pitchFamily="18" charset="0"/>
              </a:rPr>
              <a:t> will need to </a:t>
            </a:r>
            <a:r>
              <a:rPr lang="en-US" sz="2400" b="1" dirty="0">
                <a:latin typeface="Georgia" panose="02040502050405020303" pitchFamily="18" charset="0"/>
              </a:rPr>
              <a:t>focus </a:t>
            </a:r>
            <a:r>
              <a:rPr lang="en-US" sz="2400" dirty="0">
                <a:latin typeface="Georgia" panose="02040502050405020303" pitchFamily="18" charset="0"/>
              </a:rPr>
              <a:t>on </a:t>
            </a:r>
            <a:r>
              <a:rPr lang="en-US" sz="2400" b="1" dirty="0">
                <a:latin typeface="Georgia" panose="02040502050405020303" pitchFamily="18" charset="0"/>
              </a:rPr>
              <a:t>not </a:t>
            </a:r>
            <a:r>
              <a:rPr lang="en-US" sz="2400" dirty="0">
                <a:latin typeface="Georgia" panose="02040502050405020303" pitchFamily="18" charset="0"/>
              </a:rPr>
              <a:t>giving their shoppers</a:t>
            </a:r>
            <a:r>
              <a:rPr lang="en-US" sz="2400" b="1" dirty="0">
                <a:latin typeface="Georgia" panose="02040502050405020303" pitchFamily="18" charset="0"/>
              </a:rPr>
              <a:t> cause </a:t>
            </a:r>
            <a:r>
              <a:rPr lang="en-US" sz="2400" dirty="0">
                <a:latin typeface="Georgia" panose="02040502050405020303" pitchFamily="18" charset="0"/>
              </a:rPr>
              <a:t>to </a:t>
            </a:r>
            <a:r>
              <a:rPr lang="en-US" sz="2400" b="1" dirty="0">
                <a:latin typeface="Georgia" panose="02040502050405020303" pitchFamily="18" charset="0"/>
              </a:rPr>
              <a:t>shop elsewhere</a:t>
            </a:r>
            <a:r>
              <a:rPr lang="en-US" sz="2400" dirty="0">
                <a:latin typeface="Georgia" panose="02040502050405020303" pitchFamily="18" charset="0"/>
              </a:rPr>
              <a:t> and with </a:t>
            </a:r>
            <a:r>
              <a:rPr lang="en-US" sz="2400" b="1" dirty="0">
                <a:latin typeface="Georgia" panose="02040502050405020303" pitchFamily="18" charset="0"/>
              </a:rPr>
              <a:t>budgets</a:t>
            </a:r>
            <a:r>
              <a:rPr lang="en-US" sz="2400" dirty="0">
                <a:latin typeface="Georgia" panose="02040502050405020303" pitchFamily="18" charset="0"/>
              </a:rPr>
              <a:t> still </a:t>
            </a:r>
            <a:r>
              <a:rPr lang="en-US" sz="2400" b="1" dirty="0">
                <a:latin typeface="Georgia" panose="02040502050405020303" pitchFamily="18" charset="0"/>
              </a:rPr>
              <a:t>squeezed,</a:t>
            </a:r>
            <a:r>
              <a:rPr lang="en-US" sz="2400" dirty="0">
                <a:latin typeface="Georgia" panose="02040502050405020303" pitchFamily="18" charset="0"/>
              </a:rPr>
              <a:t> </a:t>
            </a:r>
            <a:r>
              <a:rPr lang="en-US" sz="2400" b="1" dirty="0">
                <a:latin typeface="Georgia" panose="02040502050405020303" pitchFamily="18" charset="0"/>
              </a:rPr>
              <a:t>shoppers</a:t>
            </a:r>
            <a:r>
              <a:rPr lang="en-US" sz="2400" dirty="0">
                <a:latin typeface="Georgia" panose="02040502050405020303" pitchFamily="18" charset="0"/>
              </a:rPr>
              <a:t> will want ‘</a:t>
            </a:r>
            <a:r>
              <a:rPr lang="en-US" sz="2400" b="1" dirty="0">
                <a:latin typeface="Georgia" panose="02040502050405020303" pitchFamily="18" charset="0"/>
              </a:rPr>
              <a:t>smart savings’ </a:t>
            </a:r>
            <a:r>
              <a:rPr lang="en-US" sz="2400" dirty="0">
                <a:latin typeface="Georgia" panose="02040502050405020303" pitchFamily="18" charset="0"/>
              </a:rPr>
              <a:t>and </a:t>
            </a:r>
            <a:r>
              <a:rPr lang="en-US" sz="2400" b="1" dirty="0">
                <a:latin typeface="Georgia" panose="02040502050405020303" pitchFamily="18" charset="0"/>
              </a:rPr>
              <a:t>‘good reasons to spend’</a:t>
            </a:r>
            <a:r>
              <a:rPr lang="en-US" sz="2400" dirty="0">
                <a:latin typeface="Georgia" panose="02040502050405020303" pitchFamily="18" charset="0"/>
              </a:rPr>
              <a:t>.</a:t>
            </a:r>
          </a:p>
          <a:p>
            <a:pPr algn="l">
              <a:spcAft>
                <a:spcPts val="600"/>
              </a:spcAft>
            </a:pPr>
            <a:endParaRPr lang="en-US" sz="3200" dirty="0">
              <a:latin typeface="Georgia" panose="02040502050405020303" pitchFamily="18" charset="0"/>
            </a:endParaRPr>
          </a:p>
          <a:p>
            <a:pPr algn="l">
              <a:spcAft>
                <a:spcPts val="600"/>
              </a:spcAft>
            </a:pPr>
            <a:endParaRPr lang="en-US" sz="3200" b="1" i="1" dirty="0">
              <a:latin typeface="Georgia" panose="02040502050405020303" pitchFamily="18" charset="0"/>
            </a:endParaRPr>
          </a:p>
        </p:txBody>
      </p:sp>
    </p:spTree>
    <p:extLst>
      <p:ext uri="{BB962C8B-B14F-4D97-AF65-F5344CB8AC3E}">
        <p14:creationId xmlns:p14="http://schemas.microsoft.com/office/powerpoint/2010/main" val="1243761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13</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Category</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42618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94C7C9-9AF0-D1AC-9373-0C2BF62EADA8}"/>
              </a:ext>
            </a:extLst>
          </p:cNvPr>
          <p:cNvSpPr>
            <a:spLocks noGrp="1"/>
          </p:cNvSpPr>
          <p:nvPr>
            <p:ph type="sldNum" sz="quarter" idx="12"/>
          </p:nvPr>
        </p:nvSpPr>
        <p:spPr/>
        <p:txBody>
          <a:bodyPr/>
          <a:lstStyle/>
          <a:p>
            <a:fld id="{403EF4E2-7A7A-0548-85F1-5479B7C9E1B2}" type="slidenum">
              <a:rPr lang="en-US" smtClean="0"/>
              <a:t>14</a:t>
            </a:fld>
            <a:endParaRPr lang="en-US" dirty="0"/>
          </a:p>
        </p:txBody>
      </p:sp>
      <p:sp>
        <p:nvSpPr>
          <p:cNvPr id="5" name="Text Placeholder 4">
            <a:extLst>
              <a:ext uri="{FF2B5EF4-FFF2-40B4-BE49-F238E27FC236}">
                <a16:creationId xmlns:a16="http://schemas.microsoft.com/office/drawing/2014/main" id="{2B858C7A-4054-D1E3-8073-3B18802F8103}"/>
              </a:ext>
            </a:extLst>
          </p:cNvPr>
          <p:cNvSpPr>
            <a:spLocks noGrp="1"/>
          </p:cNvSpPr>
          <p:nvPr>
            <p:ph type="body" sz="quarter" idx="13"/>
          </p:nvPr>
        </p:nvSpPr>
        <p:spPr>
          <a:xfrm>
            <a:off x="275679" y="6014379"/>
            <a:ext cx="11582400" cy="436542"/>
          </a:xfrm>
        </p:spPr>
        <p:txBody>
          <a:bodyPr/>
          <a:lstStyle/>
          <a:p>
            <a:r>
              <a:rPr lang="en-GB" sz="700" dirty="0"/>
              <a:t>* TSR Excludes General Merchandise &amp; Tobacco</a:t>
            </a:r>
          </a:p>
          <a:p>
            <a:r>
              <a:rPr lang="en-GB" sz="700" dirty="0"/>
              <a:t>Source:  NiQ Scantrack Grocery Multiples, 4w/e 4</a:t>
            </a:r>
            <a:r>
              <a:rPr lang="en-GB" sz="700" baseline="30000" dirty="0"/>
              <a:t>th</a:t>
            </a:r>
            <a:r>
              <a:rPr lang="en-GB" sz="700" dirty="0"/>
              <a:t> November 2023</a:t>
            </a:r>
          </a:p>
          <a:p>
            <a:r>
              <a:rPr lang="en-GB" sz="700" dirty="0"/>
              <a:t>Derived Inflation:  Difference between Value Sales growth and Unit Sales growth</a:t>
            </a:r>
          </a:p>
        </p:txBody>
      </p:sp>
      <p:sp>
        <p:nvSpPr>
          <p:cNvPr id="6" name="Title 5">
            <a:extLst>
              <a:ext uri="{FF2B5EF4-FFF2-40B4-BE49-F238E27FC236}">
                <a16:creationId xmlns:a16="http://schemas.microsoft.com/office/drawing/2014/main" id="{97476595-97EE-0F0C-5FDA-3267B5162C41}"/>
              </a:ext>
            </a:extLst>
          </p:cNvPr>
          <p:cNvSpPr>
            <a:spLocks noGrp="1"/>
          </p:cNvSpPr>
          <p:nvPr>
            <p:ph type="title"/>
          </p:nvPr>
        </p:nvSpPr>
        <p:spPr>
          <a:xfrm>
            <a:off x="188537" y="481938"/>
            <a:ext cx="12116585" cy="440397"/>
          </a:xfrm>
        </p:spPr>
        <p:txBody>
          <a:bodyPr/>
          <a:lstStyle/>
          <a:p>
            <a:r>
              <a:rPr lang="en-GB" sz="1700" b="0" dirty="0">
                <a:latin typeface="+mn-lt"/>
              </a:rPr>
              <a:t>Food inflation is decelerating and prices stabilising, confectionery is the outlier where sugar prices remain stubbornly high</a:t>
            </a:r>
            <a:endParaRPr lang="en-GB" sz="1700" i="1" dirty="0"/>
          </a:p>
        </p:txBody>
      </p:sp>
      <p:graphicFrame>
        <p:nvGraphicFramePr>
          <p:cNvPr id="7" name="Chart Placeholder 6">
            <a:extLst>
              <a:ext uri="{FF2B5EF4-FFF2-40B4-BE49-F238E27FC236}">
                <a16:creationId xmlns:a16="http://schemas.microsoft.com/office/drawing/2014/main" id="{4981373C-6725-C79A-FD61-B9C04D2CB700}"/>
              </a:ext>
            </a:extLst>
          </p:cNvPr>
          <p:cNvGraphicFramePr>
            <a:graphicFrameLocks/>
          </p:cNvGraphicFramePr>
          <p:nvPr>
            <p:extLst>
              <p:ext uri="{D42A27DB-BD31-4B8C-83A1-F6EECF244321}">
                <p14:modId xmlns:p14="http://schemas.microsoft.com/office/powerpoint/2010/main" val="1339935296"/>
              </p:ext>
            </p:extLst>
          </p:nvPr>
        </p:nvGraphicFramePr>
        <p:xfrm>
          <a:off x="307878" y="1721297"/>
          <a:ext cx="11582398" cy="392006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F0EB9BF-77A0-494B-4499-7751F531FCB0}"/>
              </a:ext>
            </a:extLst>
          </p:cNvPr>
          <p:cNvSpPr txBox="1"/>
          <p:nvPr/>
        </p:nvSpPr>
        <p:spPr>
          <a:xfrm>
            <a:off x="327195" y="1539453"/>
            <a:ext cx="4369726" cy="307777"/>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Derived Inflation/Deflation</a:t>
            </a:r>
          </a:p>
        </p:txBody>
      </p:sp>
      <p:sp>
        <p:nvSpPr>
          <p:cNvPr id="2" name="TextBox 1">
            <a:extLst>
              <a:ext uri="{FF2B5EF4-FFF2-40B4-BE49-F238E27FC236}">
                <a16:creationId xmlns:a16="http://schemas.microsoft.com/office/drawing/2014/main" id="{23C6BC7A-A399-27B0-7759-7A0BE39481B8}"/>
              </a:ext>
            </a:extLst>
          </p:cNvPr>
          <p:cNvSpPr txBox="1"/>
          <p:nvPr/>
        </p:nvSpPr>
        <p:spPr>
          <a:xfrm>
            <a:off x="3392875" y="2463299"/>
            <a:ext cx="914400" cy="375739"/>
          </a:xfrm>
          <a:prstGeom prst="rect">
            <a:avLst/>
          </a:prstGeom>
          <a:noFill/>
        </p:spPr>
        <p:txBody>
          <a:bodyPr wrap="none" lIns="0" rIns="0" rtlCol="0">
            <a:noAutofit/>
          </a:bodyPr>
          <a:lstStyle/>
          <a:p>
            <a:pPr algn="l">
              <a:spcAft>
                <a:spcPts val="600"/>
              </a:spcAft>
            </a:pPr>
            <a:r>
              <a:rPr lang="en-GB" sz="1600" b="1" i="1" dirty="0">
                <a:latin typeface="Georgia" panose="02040502050405020303" pitchFamily="18" charset="0"/>
              </a:rPr>
              <a:t>+8.8%*</a:t>
            </a:r>
          </a:p>
        </p:txBody>
      </p:sp>
      <p:sp>
        <p:nvSpPr>
          <p:cNvPr id="4" name="TextBox 3">
            <a:extLst>
              <a:ext uri="{FF2B5EF4-FFF2-40B4-BE49-F238E27FC236}">
                <a16:creationId xmlns:a16="http://schemas.microsoft.com/office/drawing/2014/main" id="{E308D46C-6271-5729-9D6A-10AFF9EB6334}"/>
              </a:ext>
            </a:extLst>
          </p:cNvPr>
          <p:cNvSpPr txBox="1"/>
          <p:nvPr/>
        </p:nvSpPr>
        <p:spPr>
          <a:xfrm>
            <a:off x="9606202" y="6068683"/>
            <a:ext cx="2274419" cy="272911"/>
          </a:xfrm>
          <a:prstGeom prst="rect">
            <a:avLst/>
          </a:prstGeom>
          <a:noFill/>
        </p:spPr>
        <p:txBody>
          <a:bodyPr wrap="none" lIns="0" rIns="0" rtlCol="0">
            <a:noAutofit/>
          </a:bodyPr>
          <a:lstStyle/>
          <a:p>
            <a:pPr algn="l">
              <a:spcAft>
                <a:spcPts val="600"/>
              </a:spcAft>
            </a:pPr>
            <a:r>
              <a:rPr lang="en-GB" sz="800" dirty="0"/>
              <a:t>*BRC-NIQ Food Shop Price Inflation Oct23</a:t>
            </a:r>
          </a:p>
        </p:txBody>
      </p:sp>
    </p:spTree>
    <p:extLst>
      <p:ext uri="{BB962C8B-B14F-4D97-AF65-F5344CB8AC3E}">
        <p14:creationId xmlns:p14="http://schemas.microsoft.com/office/powerpoint/2010/main" val="2468928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8F12E5C-DDDB-579F-D278-128D1607BCA6}"/>
              </a:ext>
            </a:extLst>
          </p:cNvPr>
          <p:cNvSpPr/>
          <p:nvPr/>
        </p:nvSpPr>
        <p:spPr>
          <a:xfrm>
            <a:off x="0" y="-64161"/>
            <a:ext cx="12192000" cy="870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solidFill>
                <a:schemeClr val="bg1"/>
              </a:solidFill>
            </a:endParaRPr>
          </a:p>
        </p:txBody>
      </p:sp>
      <p:sp>
        <p:nvSpPr>
          <p:cNvPr id="2" name="Slide Number Placeholder 1">
            <a:extLst>
              <a:ext uri="{FF2B5EF4-FFF2-40B4-BE49-F238E27FC236}">
                <a16:creationId xmlns:a16="http://schemas.microsoft.com/office/drawing/2014/main" id="{4A5FA84A-E98F-4F11-F5D0-3D55314F09A2}"/>
              </a:ext>
            </a:extLst>
          </p:cNvPr>
          <p:cNvSpPr>
            <a:spLocks noGrp="1"/>
          </p:cNvSpPr>
          <p:nvPr>
            <p:ph type="sldNum" sz="quarter" idx="4"/>
          </p:nvPr>
        </p:nvSpPr>
        <p:spPr/>
        <p:txBody>
          <a:bodyPr/>
          <a:lstStyle/>
          <a:p>
            <a:fld id="{403EF4E2-7A7A-0548-85F1-5479B7C9E1B2}" type="slidenum">
              <a:rPr lang="en-US" smtClean="0"/>
              <a:pPr/>
              <a:t>15</a:t>
            </a:fld>
            <a:endParaRPr lang="en-US" dirty="0"/>
          </a:p>
        </p:txBody>
      </p:sp>
      <p:sp>
        <p:nvSpPr>
          <p:cNvPr id="3" name="TextBox 2">
            <a:extLst>
              <a:ext uri="{FF2B5EF4-FFF2-40B4-BE49-F238E27FC236}">
                <a16:creationId xmlns:a16="http://schemas.microsoft.com/office/drawing/2014/main" id="{F8BEB502-3DAD-2BA3-6167-B382D4733EDE}"/>
              </a:ext>
            </a:extLst>
          </p:cNvPr>
          <p:cNvSpPr txBox="1"/>
          <p:nvPr/>
        </p:nvSpPr>
        <p:spPr>
          <a:xfrm>
            <a:off x="742950" y="5729288"/>
            <a:ext cx="0" cy="0"/>
          </a:xfrm>
          <a:prstGeom prst="rect">
            <a:avLst/>
          </a:prstGeom>
          <a:noFill/>
        </p:spPr>
        <p:txBody>
          <a:bodyPr wrap="none" lIns="0" rIns="0" rtlCol="0">
            <a:noAutofit/>
          </a:bodyPr>
          <a:lstStyle/>
          <a:p>
            <a:pPr algn="l">
              <a:spcAft>
                <a:spcPts val="600"/>
              </a:spcAft>
            </a:pPr>
            <a:endParaRPr lang="en-US" sz="1600" dirty="0"/>
          </a:p>
        </p:txBody>
      </p:sp>
      <p:sp>
        <p:nvSpPr>
          <p:cNvPr id="11" name="Text Placeholder 4">
            <a:extLst>
              <a:ext uri="{FF2B5EF4-FFF2-40B4-BE49-F238E27FC236}">
                <a16:creationId xmlns:a16="http://schemas.microsoft.com/office/drawing/2014/main" id="{936CA35D-E146-4E63-1009-4036AEF795A9}"/>
              </a:ext>
            </a:extLst>
          </p:cNvPr>
          <p:cNvSpPr txBox="1">
            <a:spLocks/>
          </p:cNvSpPr>
          <p:nvPr/>
        </p:nvSpPr>
        <p:spPr>
          <a:xfrm>
            <a:off x="219666" y="6198269"/>
            <a:ext cx="5335628" cy="215057"/>
          </a:xfrm>
          <a:prstGeom prst="rect">
            <a:avLst/>
          </a:prstGeom>
        </p:spPr>
        <p:txBody>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00" dirty="0"/>
              <a:t>Source:  NIQ Scantrack Grocery Multiples </a:t>
            </a:r>
          </a:p>
        </p:txBody>
      </p:sp>
      <p:graphicFrame>
        <p:nvGraphicFramePr>
          <p:cNvPr id="13" name="Chart 12">
            <a:extLst>
              <a:ext uri="{FF2B5EF4-FFF2-40B4-BE49-F238E27FC236}">
                <a16:creationId xmlns:a16="http://schemas.microsoft.com/office/drawing/2014/main" id="{49A4BEEE-ECE0-42FF-FACF-9E3FD0278C16}"/>
              </a:ext>
            </a:extLst>
          </p:cNvPr>
          <p:cNvGraphicFramePr/>
          <p:nvPr>
            <p:extLst>
              <p:ext uri="{D42A27DB-BD31-4B8C-83A1-F6EECF244321}">
                <p14:modId xmlns:p14="http://schemas.microsoft.com/office/powerpoint/2010/main" val="4094373632"/>
              </p:ext>
            </p:extLst>
          </p:nvPr>
        </p:nvGraphicFramePr>
        <p:xfrm>
          <a:off x="288558" y="1745725"/>
          <a:ext cx="5517256" cy="415485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5E0B1E30-C452-B3C1-F5D3-2E38DD18C95B}"/>
              </a:ext>
            </a:extLst>
          </p:cNvPr>
          <p:cNvSpPr txBox="1"/>
          <p:nvPr/>
        </p:nvSpPr>
        <p:spPr>
          <a:xfrm>
            <a:off x="8640045" y="6112082"/>
            <a:ext cx="3488455" cy="369332"/>
          </a:xfrm>
          <a:prstGeom prst="rect">
            <a:avLst/>
          </a:prstGeom>
          <a:noFill/>
        </p:spPr>
        <p:txBody>
          <a:bodyPr wrap="none" rtlCol="0">
            <a:spAutoFit/>
          </a:bodyPr>
          <a:lstStyle/>
          <a:p>
            <a:pPr algn="r"/>
            <a:r>
              <a:rPr lang="en-GB" sz="600" dirty="0">
                <a:latin typeface="Montserrat" panose="00000500000000000000" pitchFamily="2" charset="0"/>
              </a:rPr>
              <a:t>~Health, Beauty, Toiletries &amp; Baby</a:t>
            </a:r>
          </a:p>
          <a:p>
            <a:pPr algn="r"/>
            <a:r>
              <a:rPr lang="en-GB" sz="600" dirty="0">
                <a:latin typeface="Montserrat" panose="00000500000000000000" pitchFamily="2" charset="0"/>
              </a:rPr>
              <a:t>*Confectionery, Crisps &amp; Snacks, Nuts &amp; Seeds</a:t>
            </a:r>
          </a:p>
          <a:p>
            <a:pPr algn="r"/>
            <a:r>
              <a:rPr lang="en-GB" sz="600" dirty="0">
                <a:latin typeface="Montserrat" panose="00000500000000000000" pitchFamily="2" charset="0"/>
              </a:rPr>
              <a:t>#Clothing, Entertainment, Electrical, Home, Sports &amp; Leisure, Seasonal, Stationery, Toys</a:t>
            </a:r>
          </a:p>
        </p:txBody>
      </p:sp>
      <p:sp>
        <p:nvSpPr>
          <p:cNvPr id="12" name="TextBox 11">
            <a:extLst>
              <a:ext uri="{FF2B5EF4-FFF2-40B4-BE49-F238E27FC236}">
                <a16:creationId xmlns:a16="http://schemas.microsoft.com/office/drawing/2014/main" id="{4A93504E-B8E3-B2D5-0F8D-862EBA4F221B}"/>
              </a:ext>
            </a:extLst>
          </p:cNvPr>
          <p:cNvSpPr txBox="1"/>
          <p:nvPr/>
        </p:nvSpPr>
        <p:spPr>
          <a:xfrm>
            <a:off x="288558" y="1422652"/>
            <a:ext cx="4369726" cy="523220"/>
          </a:xfrm>
          <a:prstGeom prst="rect">
            <a:avLst/>
          </a:prstGeom>
          <a:noFill/>
        </p:spPr>
        <p:txBody>
          <a:bodyPr wrap="square" lIns="0" rIns="0" rtlCol="0" anchor="ctr">
            <a:spAutoFit/>
          </a:bodyPr>
          <a:lstStyle/>
          <a:p>
            <a:pPr defTabSz="685800"/>
            <a:r>
              <a:rPr lang="en-GB" sz="1600" b="1" dirty="0">
                <a:latin typeface="Arial" panose="020B0604020202020204" pitchFamily="34" charset="0"/>
                <a:cs typeface="Arial" panose="020B0604020202020204" pitchFamily="34" charset="0"/>
              </a:rPr>
              <a:t>Category overview</a:t>
            </a:r>
          </a:p>
          <a:p>
            <a:pPr defTabSz="685800"/>
            <a:r>
              <a:rPr lang="en-GB" sz="1200" i="1" dirty="0">
                <a:latin typeface="Arial" panose="020B0604020202020204" pitchFamily="34" charset="0"/>
                <a:cs typeface="Arial" panose="020B0604020202020204" pitchFamily="34" charset="0"/>
              </a:rPr>
              <a:t>4w/e 4</a:t>
            </a:r>
            <a:r>
              <a:rPr lang="en-GB" sz="1200" i="1" baseline="30000" dirty="0">
                <a:latin typeface="Arial" panose="020B0604020202020204" pitchFamily="34" charset="0"/>
                <a:cs typeface="Arial" panose="020B0604020202020204" pitchFamily="34" charset="0"/>
              </a:rPr>
              <a:t>th</a:t>
            </a:r>
            <a:r>
              <a:rPr lang="en-GB" sz="1200" i="1" dirty="0">
                <a:latin typeface="Arial" panose="020B0604020202020204" pitchFamily="34" charset="0"/>
                <a:cs typeface="Arial" panose="020B0604020202020204" pitchFamily="34" charset="0"/>
              </a:rPr>
              <a:t> November 2023 Value Growth</a:t>
            </a:r>
          </a:p>
        </p:txBody>
      </p:sp>
      <p:sp>
        <p:nvSpPr>
          <p:cNvPr id="15" name="TextBox 14">
            <a:extLst>
              <a:ext uri="{FF2B5EF4-FFF2-40B4-BE49-F238E27FC236}">
                <a16:creationId xmlns:a16="http://schemas.microsoft.com/office/drawing/2014/main" id="{39647F71-E28E-3291-AC54-A5359A50D57E}"/>
              </a:ext>
            </a:extLst>
          </p:cNvPr>
          <p:cNvSpPr txBox="1"/>
          <p:nvPr/>
        </p:nvSpPr>
        <p:spPr>
          <a:xfrm>
            <a:off x="5999962" y="1422652"/>
            <a:ext cx="4369726" cy="523220"/>
          </a:xfrm>
          <a:prstGeom prst="rect">
            <a:avLst/>
          </a:prstGeom>
          <a:noFill/>
        </p:spPr>
        <p:txBody>
          <a:bodyPr wrap="square" lIns="0" rIns="0" rtlCol="0" anchor="ctr">
            <a:spAutoFit/>
          </a:bodyPr>
          <a:lstStyle/>
          <a:p>
            <a:pPr defTabSz="685800"/>
            <a:r>
              <a:rPr lang="en" sz="1600" b="1" dirty="0">
                <a:latin typeface="Arial" panose="020B0604020202020204" pitchFamily="34" charset="0"/>
                <a:cs typeface="Arial" panose="020B0604020202020204" pitchFamily="34" charset="0"/>
                <a:sym typeface="Montserrat"/>
              </a:rPr>
              <a:t>Supercategory performance </a:t>
            </a:r>
          </a:p>
          <a:p>
            <a:pPr defTabSz="685800"/>
            <a:r>
              <a:rPr lang="en-GB" sz="1200" i="1" dirty="0">
                <a:latin typeface="Arial" panose="020B0604020202020204" pitchFamily="34" charset="0"/>
                <a:cs typeface="Arial" panose="020B0604020202020204" pitchFamily="34" charset="0"/>
              </a:rPr>
              <a:t>4w/e 4</a:t>
            </a:r>
            <a:r>
              <a:rPr lang="en-GB" sz="1200" i="1" baseline="30000" dirty="0">
                <a:latin typeface="Arial" panose="020B0604020202020204" pitchFamily="34" charset="0"/>
                <a:cs typeface="Arial" panose="020B0604020202020204" pitchFamily="34" charset="0"/>
              </a:rPr>
              <a:t>th</a:t>
            </a:r>
            <a:r>
              <a:rPr lang="en-GB" sz="1200" i="1" dirty="0">
                <a:latin typeface="Arial" panose="020B0604020202020204" pitchFamily="34" charset="0"/>
                <a:cs typeface="Arial" panose="020B0604020202020204" pitchFamily="34" charset="0"/>
              </a:rPr>
              <a:t> November 2023 Value Growth</a:t>
            </a:r>
          </a:p>
        </p:txBody>
      </p:sp>
      <p:graphicFrame>
        <p:nvGraphicFramePr>
          <p:cNvPr id="16" name="Chart 15">
            <a:extLst>
              <a:ext uri="{FF2B5EF4-FFF2-40B4-BE49-F238E27FC236}">
                <a16:creationId xmlns:a16="http://schemas.microsoft.com/office/drawing/2014/main" id="{40C52E21-EC8A-0613-834D-DF3BF9E263CF}"/>
              </a:ext>
            </a:extLst>
          </p:cNvPr>
          <p:cNvGraphicFramePr/>
          <p:nvPr>
            <p:extLst>
              <p:ext uri="{D42A27DB-BD31-4B8C-83A1-F6EECF244321}">
                <p14:modId xmlns:p14="http://schemas.microsoft.com/office/powerpoint/2010/main" val="2085881243"/>
              </p:ext>
            </p:extLst>
          </p:nvPr>
        </p:nvGraphicFramePr>
        <p:xfrm>
          <a:off x="6331373" y="2005218"/>
          <a:ext cx="5520266" cy="388247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E07F33F6-D4B8-ACB6-DEBD-521FC4D8DE08}"/>
              </a:ext>
            </a:extLst>
          </p:cNvPr>
          <p:cNvSpPr txBox="1"/>
          <p:nvPr/>
        </p:nvSpPr>
        <p:spPr>
          <a:xfrm>
            <a:off x="0" y="-67734"/>
            <a:ext cx="12192000" cy="707886"/>
          </a:xfrm>
          <a:prstGeom prst="rect">
            <a:avLst/>
          </a:prstGeom>
          <a:noFill/>
        </p:spPr>
        <p:txBody>
          <a:bodyPr wrap="square">
            <a:spAutoFit/>
          </a:bodyPr>
          <a:lstStyle/>
          <a:p>
            <a:r>
              <a:rPr lang="en-GB" sz="2000" dirty="0">
                <a:latin typeface="+mj-lt"/>
              </a:rPr>
              <a:t>Shoppers have spent more than the prior 4 weeks with </a:t>
            </a:r>
            <a:r>
              <a:rPr lang="en-GB" sz="2000" b="1" i="1" dirty="0">
                <a:latin typeface="Georgia" panose="02040502050405020303" pitchFamily="18" charset="0"/>
              </a:rPr>
              <a:t>seasonal categories benefiting more </a:t>
            </a:r>
            <a:r>
              <a:rPr lang="en-GB" sz="2000" dirty="0">
                <a:latin typeface="+mj-lt"/>
              </a:rPr>
              <a:t>… indicating shoppers are starting to be tempted by Christmas ranges</a:t>
            </a:r>
            <a:endParaRPr lang="en-GB" sz="2000" i="1" dirty="0">
              <a:latin typeface="+mj-lt"/>
            </a:endParaRPr>
          </a:p>
        </p:txBody>
      </p:sp>
    </p:spTree>
    <p:extLst>
      <p:ext uri="{BB962C8B-B14F-4D97-AF65-F5344CB8AC3E}">
        <p14:creationId xmlns:p14="http://schemas.microsoft.com/office/powerpoint/2010/main" val="1665725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4FBE8C-C8AA-4179-B366-3DCC4997E1F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D24FBE8C-C8AA-4179-B366-3DCC4997E1F2}"/>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graphicFrame>
        <p:nvGraphicFramePr>
          <p:cNvPr id="45" name="Table 45">
            <a:extLst>
              <a:ext uri="{FF2B5EF4-FFF2-40B4-BE49-F238E27FC236}">
                <a16:creationId xmlns:a16="http://schemas.microsoft.com/office/drawing/2014/main" id="{F5077DE2-9E16-DBA4-FEA4-8D0DBE6E463D}"/>
              </a:ext>
            </a:extLst>
          </p:cNvPr>
          <p:cNvGraphicFramePr>
            <a:graphicFrameLocks noGrp="1"/>
          </p:cNvGraphicFramePr>
          <p:nvPr>
            <p:ph idx="1"/>
            <p:extLst>
              <p:ext uri="{D42A27DB-BD31-4B8C-83A1-F6EECF244321}">
                <p14:modId xmlns:p14="http://schemas.microsoft.com/office/powerpoint/2010/main" val="3900641638"/>
              </p:ext>
            </p:extLst>
          </p:nvPr>
        </p:nvGraphicFramePr>
        <p:xfrm>
          <a:off x="1289460" y="1320773"/>
          <a:ext cx="9813700" cy="4505388"/>
        </p:xfrm>
        <a:graphic>
          <a:graphicData uri="http://schemas.openxmlformats.org/drawingml/2006/table">
            <a:tbl>
              <a:tblPr firstRow="1" bandRow="1">
                <a:tableStyleId>{073A0DAA-6AF3-43AB-8588-CEC1D06C72B9}</a:tableStyleId>
              </a:tblPr>
              <a:tblGrid>
                <a:gridCol w="2434931">
                  <a:extLst>
                    <a:ext uri="{9D8B030D-6E8A-4147-A177-3AD203B41FA5}">
                      <a16:colId xmlns:a16="http://schemas.microsoft.com/office/drawing/2014/main" val="2730304933"/>
                    </a:ext>
                  </a:extLst>
                </a:gridCol>
                <a:gridCol w="2365023">
                  <a:extLst>
                    <a:ext uri="{9D8B030D-6E8A-4147-A177-3AD203B41FA5}">
                      <a16:colId xmlns:a16="http://schemas.microsoft.com/office/drawing/2014/main" val="907276787"/>
                    </a:ext>
                  </a:extLst>
                </a:gridCol>
                <a:gridCol w="2514487">
                  <a:extLst>
                    <a:ext uri="{9D8B030D-6E8A-4147-A177-3AD203B41FA5}">
                      <a16:colId xmlns:a16="http://schemas.microsoft.com/office/drawing/2014/main" val="1623438103"/>
                    </a:ext>
                  </a:extLst>
                </a:gridCol>
                <a:gridCol w="2499259">
                  <a:extLst>
                    <a:ext uri="{9D8B030D-6E8A-4147-A177-3AD203B41FA5}">
                      <a16:colId xmlns:a16="http://schemas.microsoft.com/office/drawing/2014/main" val="732061466"/>
                    </a:ext>
                  </a:extLst>
                </a:gridCol>
              </a:tblGrid>
              <a:tr h="309068">
                <a:tc>
                  <a:txBody>
                    <a:bodyPr/>
                    <a:lstStyle/>
                    <a:p>
                      <a:pPr algn="r"/>
                      <a:r>
                        <a:rPr lang="en-GB" sz="1800" dirty="0">
                          <a:latin typeface="+mj-lt"/>
                        </a:rPr>
                        <a:t>Household, </a:t>
                      </a:r>
                    </a:p>
                    <a:p>
                      <a:pPr algn="r"/>
                      <a:r>
                        <a:rPr lang="en-GB" sz="1800" dirty="0">
                          <a:latin typeface="+mj-lt"/>
                        </a:rPr>
                        <a:t>Health &amp; Beauty</a:t>
                      </a:r>
                    </a:p>
                  </a:txBody>
                  <a:tcPr>
                    <a:solidFill>
                      <a:schemeClr val="bg1">
                        <a:lumMod val="65000"/>
                      </a:schemeClr>
                    </a:solidFill>
                  </a:tcPr>
                </a:tc>
                <a:tc>
                  <a:txBody>
                    <a:bodyPr/>
                    <a:lstStyle/>
                    <a:p>
                      <a:pPr algn="r"/>
                      <a:r>
                        <a:rPr lang="en-GB" sz="1800" dirty="0">
                          <a:latin typeface="+mj-lt"/>
                        </a:rPr>
                        <a:t>Core Grocery</a:t>
                      </a:r>
                    </a:p>
                  </a:txBody>
                  <a:tcPr>
                    <a:solidFill>
                      <a:schemeClr val="bg1">
                        <a:lumMod val="65000"/>
                      </a:schemeClr>
                    </a:solidFill>
                  </a:tcPr>
                </a:tc>
                <a:tc>
                  <a:txBody>
                    <a:bodyPr/>
                    <a:lstStyle/>
                    <a:p>
                      <a:pPr algn="r"/>
                      <a:r>
                        <a:rPr lang="en-GB" sz="1800" dirty="0">
                          <a:latin typeface="+mj-lt"/>
                        </a:rPr>
                        <a:t>Convenience</a:t>
                      </a:r>
                    </a:p>
                  </a:txBody>
                  <a:tcPr>
                    <a:solidFill>
                      <a:schemeClr val="bg1">
                        <a:lumMod val="65000"/>
                      </a:schemeClr>
                    </a:solidFill>
                  </a:tcPr>
                </a:tc>
                <a:tc>
                  <a:txBody>
                    <a:bodyPr/>
                    <a:lstStyle/>
                    <a:p>
                      <a:pPr algn="r"/>
                      <a:r>
                        <a:rPr lang="en-GB" sz="1800" dirty="0">
                          <a:latin typeface="+mj-lt"/>
                        </a:rPr>
                        <a:t>Discretionary/</a:t>
                      </a:r>
                    </a:p>
                    <a:p>
                      <a:pPr algn="r"/>
                      <a:r>
                        <a:rPr lang="en-GB" sz="1800" dirty="0">
                          <a:latin typeface="+mj-lt"/>
                        </a:rPr>
                        <a:t>Treats</a:t>
                      </a:r>
                    </a:p>
                  </a:txBody>
                  <a:tcPr>
                    <a:solidFill>
                      <a:schemeClr val="bg1">
                        <a:lumMod val="65000"/>
                      </a:schemeClr>
                    </a:solidFill>
                  </a:tcPr>
                </a:tc>
                <a:extLst>
                  <a:ext uri="{0D108BD9-81ED-4DB2-BD59-A6C34878D82A}">
                    <a16:rowId xmlns:a16="http://schemas.microsoft.com/office/drawing/2014/main" val="2349305710"/>
                  </a:ext>
                </a:extLst>
              </a:tr>
              <a:tr h="2685956">
                <a:tc>
                  <a:txBody>
                    <a:bodyPr/>
                    <a:lstStyle/>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Insect Control +40%</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Anti Smoking +23</a:t>
                      </a:r>
                      <a:r>
                        <a:rPr lang="en-GB" sz="1200" b="1" kern="1200" baseline="0" dirty="0">
                          <a:solidFill>
                            <a:schemeClr val="tx1"/>
                          </a:solidFill>
                          <a:latin typeface="+mn-lt"/>
                          <a:ea typeface="Montserrat Light"/>
                          <a:cs typeface="Montserrat Light"/>
                          <a:sym typeface="Montserrat Light"/>
                        </a:rPr>
                        <a:t>%</a:t>
                      </a:r>
                      <a:endParaRPr lang="en-GB" sz="1200" b="1" baseline="0" dirty="0">
                        <a:solidFill>
                          <a:schemeClr val="tx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Garment Care +22</a:t>
                      </a:r>
                      <a:r>
                        <a:rPr lang="en-GB" sz="1200" b="1" kern="1200" baseline="0" dirty="0">
                          <a:solidFill>
                            <a:schemeClr val="tx1"/>
                          </a:solidFill>
                          <a:latin typeface="+mn-lt"/>
                          <a:ea typeface="Montserrat Light"/>
                          <a:cs typeface="Montserrat Light"/>
                          <a:sym typeface="Montserrat Light"/>
                        </a:rPr>
                        <a:t>%</a:t>
                      </a:r>
                      <a:endParaRPr lang="en-GB" sz="1200" b="1" baseline="0" dirty="0">
                        <a:solidFill>
                          <a:schemeClr val="tx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Hayfever</a:t>
                      </a:r>
                      <a:r>
                        <a:rPr lang="en-GB" sz="1200" b="1" kern="1200" baseline="0" dirty="0">
                          <a:solidFill>
                            <a:schemeClr val="tx1"/>
                          </a:solidFill>
                          <a:latin typeface="+mn-lt"/>
                          <a:ea typeface="Montserrat Light"/>
                          <a:cs typeface="Montserrat Light"/>
                          <a:sym typeface="Montserrat Light"/>
                        </a:rPr>
                        <a:t> +16%</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VMS &amp; Dietary Health +15%</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Suncare +15%</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Beauty &amp; Skincare +14%</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Cough, Cold &amp; Flu +14%</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Deodorants/Body Spray +13%</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Pre Wash +11%</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Incontinence +11%</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Dish Wash +10%</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Stomach Remedies +10%</a:t>
                      </a:r>
                      <a:endParaRPr lang="en-GB" sz="1200" b="1" baseline="0" dirty="0">
                        <a:solidFill>
                          <a:schemeClr val="tx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endParaRPr sz="1200" b="1" baseline="0" dirty="0">
                        <a:solidFill>
                          <a:schemeClr val="tx1"/>
                        </a:solidFill>
                        <a:latin typeface="+mj-lt"/>
                        <a:ea typeface="Montserrat Light"/>
                        <a:cs typeface="Montserrat Light"/>
                        <a:sym typeface="Montserrat Light"/>
                      </a:endParaRPr>
                    </a:p>
                  </a:txBody>
                  <a:tcPr marL="91425" marR="91425" marT="91425" marB="91425">
                    <a:solidFill>
                      <a:schemeClr val="bg1">
                        <a:lumMod val="65000"/>
                      </a:schemeClr>
                    </a:solidFill>
                  </a:tcPr>
                </a:tc>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Eggs +26%</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Fresh Gravy +22%</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Oil +20%</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Fresh Cooking Sauces +19%</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Gravy &amp; Stock +19%</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Herbs &amp; Spices +19%</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Dried Veg &amp; Pulses +18%</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Sugar &amp; Sweeteners +18%</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Rice &amp; Grains +18%</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Pickles &amp; Pickled Veg +17%</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Canned Veg +16%</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Cooking Vinegar &amp; Alc +16%</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Homebaking Nuts +14%</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Fresh Meat +12%</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Fresh Poultry +12%</a:t>
                      </a:r>
                    </a:p>
                  </a:txBody>
                  <a:tcPr marL="91425" marR="91425" marT="91425" marB="91425">
                    <a:solidFill>
                      <a:schemeClr val="bg1">
                        <a:lumMod val="65000"/>
                      </a:schemeClr>
                    </a:solidFill>
                  </a:tcPr>
                </a:tc>
                <a:tc>
                  <a:txBody>
                    <a:bodyPr/>
                    <a:lstStyle/>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Frozen Bakery Products +40%</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Seeds +22%</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Frozen Chips +20%</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Olives &amp; Anti Pasti +18%</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Fresh Meal Accom +17%</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Frozen Fruit +15%</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Rice Cakes +14%</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Ambient Asian Accom +14%</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Sushi +13%</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Fresh Dips +12%</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Ambient Meal Kits +12%</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Fresh Veg Accom 12%</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Ice Cubes +12%</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Trad/Prep Fresh Meat Prod +11%</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Fresh Pasta &amp; Sauces +11%</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Olives +11%</a:t>
                      </a:r>
                    </a:p>
                  </a:txBody>
                  <a:tcPr marL="91425" marR="91425" marT="91425" marB="91425">
                    <a:solidFill>
                      <a:schemeClr val="bg1">
                        <a:lumMod val="65000"/>
                      </a:schemeClr>
                    </a:solidFill>
                  </a:tcPr>
                </a:tc>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Re-usable Shopping Bag +43%</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Stout +26%</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Sugar Confectionery +22%</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Stamps +20%</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Sport &amp; Energy Drinks +17%</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Sweet Biscuits +15%</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Chocolate Confectionery +13%</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Morning Gds/Spec Brds +12%</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Cake Ambient +10%</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Clothing +10%</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Ice Cream +10%</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Sweet Spreads +10%</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Crisps &amp; Snacks +10%</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Preserves +10%</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Flavoured Non Carbs +9%</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endParaRPr lang="en-GB" sz="1200" b="1" kern="1200" baseline="0" dirty="0">
                        <a:solidFill>
                          <a:schemeClr val="tx1"/>
                        </a:solidFill>
                        <a:latin typeface="+mn-lt"/>
                        <a:ea typeface="Montserrat Light"/>
                        <a:cs typeface="Montserrat Light"/>
                        <a:sym typeface="Montserrat Light"/>
                      </a:endParaRPr>
                    </a:p>
                  </a:txBody>
                  <a:tcPr marL="91425" marR="91425" marT="91425" marB="91425">
                    <a:solidFill>
                      <a:schemeClr val="bg1">
                        <a:lumMod val="65000"/>
                      </a:schemeClr>
                    </a:solidFill>
                  </a:tcPr>
                </a:tc>
                <a:extLst>
                  <a:ext uri="{0D108BD9-81ED-4DB2-BD59-A6C34878D82A}">
                    <a16:rowId xmlns:a16="http://schemas.microsoft.com/office/drawing/2014/main" val="2462473271"/>
                  </a:ext>
                </a:extLst>
              </a:tr>
              <a:tr h="573498">
                <a:tc gridSpan="4">
                  <a:txBody>
                    <a:bodyPr/>
                    <a:lstStyle/>
                    <a:p>
                      <a:pPr marL="73660" marR="0" lvl="0" indent="0" algn="ctr"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800" b="0" i="0" baseline="0" dirty="0">
                          <a:solidFill>
                            <a:schemeClr val="bg1"/>
                          </a:solidFill>
                          <a:latin typeface="Georgia" panose="02040502050405020303" pitchFamily="18" charset="0"/>
                          <a:ea typeface="Montserrat Light"/>
                          <a:cs typeface="Montserrat Light"/>
                          <a:sym typeface="Montserrat"/>
                        </a:rPr>
                        <a:t>Shoppers also spent more on affordable sweet treats and snacks</a:t>
                      </a:r>
                      <a:endParaRPr sz="1800" b="1" i="1" baseline="0" dirty="0">
                        <a:solidFill>
                          <a:schemeClr val="bg1"/>
                        </a:solidFill>
                        <a:latin typeface="Georgia" panose="02040502050405020303" pitchFamily="18" charset="0"/>
                        <a:ea typeface="Montserrat Light"/>
                        <a:cs typeface="Montserrat Light"/>
                        <a:sym typeface="Montserrat Ligh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extLst>
                  <a:ext uri="{0D108BD9-81ED-4DB2-BD59-A6C34878D82A}">
                    <a16:rowId xmlns:a16="http://schemas.microsoft.com/office/drawing/2014/main" val="3709966121"/>
                  </a:ext>
                </a:extLst>
              </a:tr>
            </a:tbl>
          </a:graphicData>
        </a:graphic>
      </p:graphicFrame>
      <p:sp>
        <p:nvSpPr>
          <p:cNvPr id="13" name="Text Placeholder 12">
            <a:extLst>
              <a:ext uri="{FF2B5EF4-FFF2-40B4-BE49-F238E27FC236}">
                <a16:creationId xmlns:a16="http://schemas.microsoft.com/office/drawing/2014/main" id="{71A57341-1DE4-C426-2C86-2C7F9521F3D4}"/>
              </a:ext>
            </a:extLst>
          </p:cNvPr>
          <p:cNvSpPr>
            <a:spLocks noGrp="1"/>
          </p:cNvSpPr>
          <p:nvPr>
            <p:ph type="body" sz="quarter" idx="13"/>
          </p:nvPr>
        </p:nvSpPr>
        <p:spPr>
          <a:xfrm>
            <a:off x="294997" y="6225922"/>
            <a:ext cx="11582399" cy="365125"/>
          </a:xfrm>
        </p:spPr>
        <p:txBody>
          <a:bodyPr/>
          <a:lstStyle/>
          <a:p>
            <a:r>
              <a:rPr lang="en-US" sz="800" dirty="0"/>
              <a:t>Source:  NIQ Scantrack Grocery Multiples 4w/e 4</a:t>
            </a:r>
            <a:r>
              <a:rPr lang="en-US" sz="800" baseline="30000" dirty="0"/>
              <a:t>th</a:t>
            </a:r>
            <a:r>
              <a:rPr lang="en-US" sz="800" dirty="0"/>
              <a:t> November 2023 vs year ago (value growth) </a:t>
            </a:r>
          </a:p>
        </p:txBody>
      </p:sp>
      <p:sp>
        <p:nvSpPr>
          <p:cNvPr id="51" name="TextBox 50">
            <a:extLst>
              <a:ext uri="{FF2B5EF4-FFF2-40B4-BE49-F238E27FC236}">
                <a16:creationId xmlns:a16="http://schemas.microsoft.com/office/drawing/2014/main" id="{4FDF5172-B62B-41EB-EAB9-A74D07098FB5}"/>
              </a:ext>
            </a:extLst>
          </p:cNvPr>
          <p:cNvSpPr txBox="1"/>
          <p:nvPr/>
        </p:nvSpPr>
        <p:spPr>
          <a:xfrm>
            <a:off x="0" y="154057"/>
            <a:ext cx="12192000" cy="707886"/>
          </a:xfrm>
          <a:prstGeom prst="rect">
            <a:avLst/>
          </a:prstGeom>
          <a:noFill/>
        </p:spPr>
        <p:txBody>
          <a:bodyPr wrap="square">
            <a:spAutoFit/>
          </a:bodyPr>
          <a:lstStyle/>
          <a:p>
            <a:r>
              <a:rPr lang="en-GB" sz="2000" dirty="0"/>
              <a:t>With the weather turning, shoppers sought </a:t>
            </a:r>
            <a:r>
              <a:rPr lang="en-GB" sz="2000" b="1" dirty="0"/>
              <a:t>convenient</a:t>
            </a:r>
            <a:r>
              <a:rPr lang="en-GB" sz="2000" dirty="0"/>
              <a:t> and </a:t>
            </a:r>
            <a:r>
              <a:rPr lang="en-GB" sz="2000" b="1" dirty="0"/>
              <a:t>comfort foods </a:t>
            </a:r>
            <a:r>
              <a:rPr lang="en-GB" sz="2000" dirty="0"/>
              <a:t>and stocked up on </a:t>
            </a:r>
            <a:r>
              <a:rPr lang="en-GB" sz="2000" b="1" dirty="0"/>
              <a:t>health remedies</a:t>
            </a:r>
            <a:r>
              <a:rPr lang="en-GB" sz="2000" dirty="0"/>
              <a:t>.</a:t>
            </a:r>
            <a:endParaRPr lang="en-GB" sz="2000" b="1" i="1" dirty="0">
              <a:latin typeface="Georgia" panose="02040502050405020303" pitchFamily="18" charset="0"/>
            </a:endParaRPr>
          </a:p>
        </p:txBody>
      </p:sp>
      <p:pic>
        <p:nvPicPr>
          <p:cNvPr id="2050" name="Picture 2">
            <a:extLst>
              <a:ext uri="{FF2B5EF4-FFF2-40B4-BE49-F238E27FC236}">
                <a16:creationId xmlns:a16="http://schemas.microsoft.com/office/drawing/2014/main" id="{30D983A0-497D-3056-1FD0-B7DD2E764C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8919" y="1274232"/>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2C66189-AF17-2215-3BE5-B5158B9CED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9018" y="1274232"/>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D932735E-87FF-6854-D008-4BE2D64B8F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4648" y="1282658"/>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5B0CFFA-4BA3-8B94-49C0-B58DBAFAC6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64747" y="1176400"/>
            <a:ext cx="784015" cy="784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155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23F69C93-C6F2-CA07-E1CD-C8A828587232}"/>
              </a:ext>
            </a:extLst>
          </p:cNvPr>
          <p:cNvGraphicFramePr>
            <a:graphicFrameLocks noGrp="1"/>
          </p:cNvGraphicFramePr>
          <p:nvPr>
            <p:ph idx="1"/>
            <p:extLst>
              <p:ext uri="{D42A27DB-BD31-4B8C-83A1-F6EECF244321}">
                <p14:modId xmlns:p14="http://schemas.microsoft.com/office/powerpoint/2010/main" val="1930749964"/>
              </p:ext>
            </p:extLst>
          </p:nvPr>
        </p:nvGraphicFramePr>
        <p:xfrm>
          <a:off x="4206172" y="1955120"/>
          <a:ext cx="7594600" cy="398621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C499054D-D366-6C49-DBFC-9407E92306F6}"/>
              </a:ext>
            </a:extLst>
          </p:cNvPr>
          <p:cNvSpPr>
            <a:spLocks noGrp="1"/>
          </p:cNvSpPr>
          <p:nvPr>
            <p:ph type="sldNum" sz="quarter" idx="12"/>
          </p:nvPr>
        </p:nvSpPr>
        <p:spPr/>
        <p:txBody>
          <a:bodyPr/>
          <a:lstStyle/>
          <a:p>
            <a:fld id="{403EF4E2-7A7A-0548-85F1-5479B7C9E1B2}" type="slidenum">
              <a:rPr lang="en-US" smtClean="0"/>
              <a:t>17</a:t>
            </a:fld>
            <a:endParaRPr lang="en-US" dirty="0"/>
          </a:p>
        </p:txBody>
      </p:sp>
      <p:sp>
        <p:nvSpPr>
          <p:cNvPr id="2" name="Title 1">
            <a:extLst>
              <a:ext uri="{FF2B5EF4-FFF2-40B4-BE49-F238E27FC236}">
                <a16:creationId xmlns:a16="http://schemas.microsoft.com/office/drawing/2014/main" id="{F6F77B72-907D-DF76-5D78-CA6B9F4160B6}"/>
              </a:ext>
            </a:extLst>
          </p:cNvPr>
          <p:cNvSpPr>
            <a:spLocks noGrp="1"/>
          </p:cNvSpPr>
          <p:nvPr>
            <p:ph type="ctrTitle"/>
          </p:nvPr>
        </p:nvSpPr>
        <p:spPr>
          <a:xfrm>
            <a:off x="229268" y="2839392"/>
            <a:ext cx="3503952" cy="2390972"/>
          </a:xfrm>
        </p:spPr>
        <p:txBody>
          <a:bodyPr/>
          <a:lstStyle/>
          <a:p>
            <a:r>
              <a:rPr lang="en-US" sz="2000" b="0" i="1" dirty="0">
                <a:latin typeface="Georgia" panose="02040502050405020303" pitchFamily="18" charset="0"/>
              </a:rPr>
              <a:t>A </a:t>
            </a:r>
            <a:r>
              <a:rPr lang="en-US" sz="2000" i="1" dirty="0">
                <a:latin typeface="Georgia" panose="02040502050405020303" pitchFamily="18" charset="0"/>
              </a:rPr>
              <a:t>change in the weather </a:t>
            </a:r>
            <a:r>
              <a:rPr lang="en-US" sz="2000" b="0" i="1" dirty="0">
                <a:latin typeface="Georgia" panose="02040502050405020303" pitchFamily="18" charset="0"/>
              </a:rPr>
              <a:t>will have sparked additional demand for </a:t>
            </a:r>
            <a:r>
              <a:rPr lang="en-US" sz="2000" i="1" dirty="0">
                <a:latin typeface="Georgia" panose="02040502050405020303" pitchFamily="18" charset="0"/>
              </a:rPr>
              <a:t>umbrellas, clothing,</a:t>
            </a:r>
            <a:r>
              <a:rPr lang="en-US" sz="2000" b="0" i="1" dirty="0">
                <a:latin typeface="Georgia" panose="02040502050405020303" pitchFamily="18" charset="0"/>
              </a:rPr>
              <a:t> and some </a:t>
            </a:r>
            <a:r>
              <a:rPr lang="en-US" sz="2000" i="1" dirty="0">
                <a:latin typeface="Georgia" panose="02040502050405020303" pitchFamily="18" charset="0"/>
              </a:rPr>
              <a:t>health remedies</a:t>
            </a:r>
            <a:r>
              <a:rPr lang="en-US" sz="2000" b="0" i="1" dirty="0">
                <a:latin typeface="Georgia" panose="02040502050405020303" pitchFamily="18" charset="0"/>
              </a:rPr>
              <a:t>. </a:t>
            </a:r>
            <a:br>
              <a:rPr lang="en-US" sz="2000" b="0" i="1" dirty="0">
                <a:latin typeface="Georgia" panose="02040502050405020303" pitchFamily="18" charset="0"/>
              </a:rPr>
            </a:br>
            <a:br>
              <a:rPr lang="en-US" sz="2000" b="0" i="1" dirty="0">
                <a:latin typeface="Georgia" panose="02040502050405020303" pitchFamily="18" charset="0"/>
              </a:rPr>
            </a:br>
            <a:r>
              <a:rPr lang="en-US" sz="2000" b="0" i="1" dirty="0">
                <a:latin typeface="Georgia" panose="02040502050405020303" pitchFamily="18" charset="0"/>
              </a:rPr>
              <a:t>When it comes to food shoppers were looking for </a:t>
            </a:r>
            <a:r>
              <a:rPr lang="en-US" sz="2000" i="1" dirty="0">
                <a:latin typeface="Georgia" panose="02040502050405020303" pitchFamily="18" charset="0"/>
              </a:rPr>
              <a:t>time saving </a:t>
            </a:r>
            <a:r>
              <a:rPr lang="en-US" sz="2000" b="0" i="1" dirty="0">
                <a:latin typeface="Georgia" panose="02040502050405020303" pitchFamily="18" charset="0"/>
              </a:rPr>
              <a:t>and </a:t>
            </a:r>
            <a:r>
              <a:rPr lang="en-US" sz="2000" i="1" dirty="0">
                <a:latin typeface="Georgia" panose="02040502050405020303" pitchFamily="18" charset="0"/>
              </a:rPr>
              <a:t>tasty</a:t>
            </a:r>
            <a:r>
              <a:rPr lang="en-US" sz="2000" b="0" i="1" dirty="0">
                <a:latin typeface="Georgia" panose="02040502050405020303" pitchFamily="18" charset="0"/>
              </a:rPr>
              <a:t> </a:t>
            </a:r>
            <a:r>
              <a:rPr lang="en-US" sz="2000" i="1" dirty="0">
                <a:latin typeface="Georgia" panose="02040502050405020303" pitchFamily="18" charset="0"/>
              </a:rPr>
              <a:t>toppings</a:t>
            </a:r>
            <a:r>
              <a:rPr lang="en-US" sz="2000" b="0" i="1" dirty="0">
                <a:latin typeface="Georgia" panose="02040502050405020303" pitchFamily="18" charset="0"/>
              </a:rPr>
              <a:t> and </a:t>
            </a:r>
            <a:r>
              <a:rPr lang="en-US" sz="2000" i="1" dirty="0">
                <a:latin typeface="Georgia" panose="02040502050405020303" pitchFamily="18" charset="0"/>
              </a:rPr>
              <a:t>accompaniments</a:t>
            </a:r>
            <a:r>
              <a:rPr lang="en-US" sz="2000" b="0" i="1" dirty="0">
                <a:latin typeface="Georgia" panose="02040502050405020303" pitchFamily="18" charset="0"/>
              </a:rPr>
              <a:t>.</a:t>
            </a:r>
            <a:endParaRPr lang="en-US" sz="3200" b="0" i="1" dirty="0">
              <a:latin typeface="Georgia" panose="02040502050405020303" pitchFamily="18" charset="0"/>
            </a:endParaRPr>
          </a:p>
        </p:txBody>
      </p:sp>
      <p:sp>
        <p:nvSpPr>
          <p:cNvPr id="9" name="Text Placeholder 8">
            <a:extLst>
              <a:ext uri="{FF2B5EF4-FFF2-40B4-BE49-F238E27FC236}">
                <a16:creationId xmlns:a16="http://schemas.microsoft.com/office/drawing/2014/main" id="{C28D2ED4-9A16-815C-6A6E-CDBD0DDE0BD8}"/>
              </a:ext>
            </a:extLst>
          </p:cNvPr>
          <p:cNvSpPr>
            <a:spLocks noGrp="1"/>
          </p:cNvSpPr>
          <p:nvPr>
            <p:ph type="body" sz="quarter" idx="14"/>
          </p:nvPr>
        </p:nvSpPr>
        <p:spPr/>
        <p:txBody>
          <a:bodyPr/>
          <a:lstStyle/>
          <a:p>
            <a:pPr marL="146050" indent="0">
              <a:buFont typeface="Montserrat"/>
              <a:buNone/>
            </a:pPr>
            <a:r>
              <a:rPr lang="en-PH" sz="800" dirty="0">
                <a:latin typeface="Montserrat" panose="00000500000000000000" pitchFamily="2" charset="0"/>
              </a:rPr>
              <a:t>Source:  NIQ Scantrack Grocery Multiples 4w/e 4</a:t>
            </a:r>
            <a:r>
              <a:rPr lang="en-PH" sz="800" baseline="30000" dirty="0">
                <a:latin typeface="Montserrat" panose="00000500000000000000" pitchFamily="2" charset="0"/>
              </a:rPr>
              <a:t>th</a:t>
            </a:r>
            <a:r>
              <a:rPr lang="en-PH" sz="800" dirty="0">
                <a:latin typeface="Montserrat" panose="00000500000000000000" pitchFamily="2" charset="0"/>
              </a:rPr>
              <a:t> November 2023 vs year ago</a:t>
            </a:r>
          </a:p>
        </p:txBody>
      </p:sp>
      <p:sp>
        <p:nvSpPr>
          <p:cNvPr id="14" name="Content Placeholder 9">
            <a:extLst>
              <a:ext uri="{FF2B5EF4-FFF2-40B4-BE49-F238E27FC236}">
                <a16:creationId xmlns:a16="http://schemas.microsoft.com/office/drawing/2014/main" id="{4850538B-C0F5-1A63-9C39-9F3D6973468F}"/>
              </a:ext>
            </a:extLst>
          </p:cNvPr>
          <p:cNvSpPr txBox="1">
            <a:spLocks/>
          </p:cNvSpPr>
          <p:nvPr/>
        </p:nvSpPr>
        <p:spPr>
          <a:xfrm>
            <a:off x="4290932" y="507548"/>
            <a:ext cx="7595265" cy="399040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6" name="Google Shape;359;p8">
            <a:extLst>
              <a:ext uri="{FF2B5EF4-FFF2-40B4-BE49-F238E27FC236}">
                <a16:creationId xmlns:a16="http://schemas.microsoft.com/office/drawing/2014/main" id="{4A41054C-D287-9BDA-C41C-A262629AE099}"/>
              </a:ext>
            </a:extLst>
          </p:cNvPr>
          <p:cNvSpPr txBox="1"/>
          <p:nvPr/>
        </p:nvSpPr>
        <p:spPr>
          <a:xfrm>
            <a:off x="4206172" y="1127975"/>
            <a:ext cx="7594600" cy="523180"/>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PH" sz="1400" b="1" dirty="0">
                <a:solidFill>
                  <a:schemeClr val="dk1"/>
                </a:solidFill>
                <a:latin typeface="Arial" panose="020B0604020202020204" pitchFamily="34" charset="0"/>
                <a:ea typeface="Montserrat"/>
                <a:cs typeface="Arial" panose="020B0604020202020204" pitchFamily="34" charset="0"/>
                <a:sym typeface="Montserrat"/>
              </a:rPr>
              <a:t>Top Growing Sub Categories in the Grocery Multiples</a:t>
            </a:r>
          </a:p>
          <a:p>
            <a:pPr>
              <a:buClr>
                <a:schemeClr val="dk1"/>
              </a:buClr>
              <a:buSzPts val="1100"/>
            </a:pPr>
            <a:r>
              <a:rPr lang="en-PH" sz="1400" dirty="0">
                <a:solidFill>
                  <a:schemeClr val="dk1"/>
                </a:solidFill>
                <a:latin typeface="Arial" panose="020B0604020202020204" pitchFamily="34" charset="0"/>
                <a:ea typeface="Montserrat"/>
                <a:cs typeface="Arial" panose="020B0604020202020204" pitchFamily="34" charset="0"/>
                <a:sym typeface="Montserrat"/>
              </a:rPr>
              <a:t>Ranked by % unit growth</a:t>
            </a:r>
            <a:endParaRPr lang="en-PH" sz="1400" dirty="0">
              <a:latin typeface="Arial" panose="020B0604020202020204" pitchFamily="34" charset="0"/>
              <a:ea typeface="Montserrat"/>
              <a:cs typeface="Arial" panose="020B0604020202020204" pitchFamily="34" charset="0"/>
              <a:sym typeface="Montserrat"/>
            </a:endParaRPr>
          </a:p>
        </p:txBody>
      </p:sp>
      <p:sp>
        <p:nvSpPr>
          <p:cNvPr id="6" name="Rectangle 5">
            <a:extLst>
              <a:ext uri="{FF2B5EF4-FFF2-40B4-BE49-F238E27FC236}">
                <a16:creationId xmlns:a16="http://schemas.microsoft.com/office/drawing/2014/main" id="{4A457943-D181-7862-9BFC-62C0D6A9FD39}"/>
              </a:ext>
            </a:extLst>
          </p:cNvPr>
          <p:cNvSpPr/>
          <p:nvPr/>
        </p:nvSpPr>
        <p:spPr>
          <a:xfrm>
            <a:off x="8696219" y="3563025"/>
            <a:ext cx="198935" cy="872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7" name="Rectangle 6">
            <a:extLst>
              <a:ext uri="{FF2B5EF4-FFF2-40B4-BE49-F238E27FC236}">
                <a16:creationId xmlns:a16="http://schemas.microsoft.com/office/drawing/2014/main" id="{42DA40A3-A03F-47C5-0CD3-F43FBE87B88D}"/>
              </a:ext>
            </a:extLst>
          </p:cNvPr>
          <p:cNvSpPr/>
          <p:nvPr/>
        </p:nvSpPr>
        <p:spPr>
          <a:xfrm>
            <a:off x="8696219" y="3674814"/>
            <a:ext cx="198935" cy="872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FE47D61E-F42B-E8B3-91C5-0D05D75F72E4}"/>
              </a:ext>
            </a:extLst>
          </p:cNvPr>
          <p:cNvSpPr/>
          <p:nvPr/>
        </p:nvSpPr>
        <p:spPr>
          <a:xfrm>
            <a:off x="8696219" y="3796233"/>
            <a:ext cx="198935" cy="872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DD1B1071-78B0-42B0-302C-1DFCF5D3E2C2}"/>
              </a:ext>
            </a:extLst>
          </p:cNvPr>
          <p:cNvSpPr txBox="1"/>
          <p:nvPr/>
        </p:nvSpPr>
        <p:spPr>
          <a:xfrm>
            <a:off x="8869481" y="3622965"/>
            <a:ext cx="1165686" cy="215444"/>
          </a:xfrm>
          <a:prstGeom prst="rect">
            <a:avLst/>
          </a:prstGeom>
          <a:noFill/>
        </p:spPr>
        <p:txBody>
          <a:bodyPr wrap="square" rtlCol="0">
            <a:spAutoFit/>
          </a:bodyPr>
          <a:lstStyle/>
          <a:p>
            <a:r>
              <a:rPr lang="en-GB" sz="800" dirty="0">
                <a:latin typeface="Montserrat" panose="00000500000000000000" pitchFamily="2" charset="0"/>
              </a:rPr>
              <a:t>Convenience</a:t>
            </a:r>
          </a:p>
        </p:txBody>
      </p:sp>
      <p:sp>
        <p:nvSpPr>
          <p:cNvPr id="12" name="TextBox 11">
            <a:extLst>
              <a:ext uri="{FF2B5EF4-FFF2-40B4-BE49-F238E27FC236}">
                <a16:creationId xmlns:a16="http://schemas.microsoft.com/office/drawing/2014/main" id="{9ACA567F-3BB3-5C52-C988-20D864C295AD}"/>
              </a:ext>
            </a:extLst>
          </p:cNvPr>
          <p:cNvSpPr txBox="1"/>
          <p:nvPr/>
        </p:nvSpPr>
        <p:spPr>
          <a:xfrm>
            <a:off x="8874548" y="3511099"/>
            <a:ext cx="1165686" cy="215444"/>
          </a:xfrm>
          <a:prstGeom prst="rect">
            <a:avLst/>
          </a:prstGeom>
          <a:noFill/>
        </p:spPr>
        <p:txBody>
          <a:bodyPr wrap="square" rtlCol="0">
            <a:spAutoFit/>
          </a:bodyPr>
          <a:lstStyle/>
          <a:p>
            <a:r>
              <a:rPr lang="en-GB" sz="800" dirty="0">
                <a:latin typeface="Montserrat" panose="00000500000000000000" pitchFamily="2" charset="0"/>
              </a:rPr>
              <a:t>Health</a:t>
            </a:r>
          </a:p>
        </p:txBody>
      </p:sp>
      <p:sp>
        <p:nvSpPr>
          <p:cNvPr id="13" name="TextBox 12">
            <a:extLst>
              <a:ext uri="{FF2B5EF4-FFF2-40B4-BE49-F238E27FC236}">
                <a16:creationId xmlns:a16="http://schemas.microsoft.com/office/drawing/2014/main" id="{C3BA33A8-C549-D5A4-C8B1-B0BBDC344AA8}"/>
              </a:ext>
            </a:extLst>
          </p:cNvPr>
          <p:cNvSpPr txBox="1"/>
          <p:nvPr/>
        </p:nvSpPr>
        <p:spPr>
          <a:xfrm>
            <a:off x="8874548" y="3740480"/>
            <a:ext cx="1165686" cy="215444"/>
          </a:xfrm>
          <a:prstGeom prst="rect">
            <a:avLst/>
          </a:prstGeom>
          <a:noFill/>
        </p:spPr>
        <p:txBody>
          <a:bodyPr wrap="square" rtlCol="0">
            <a:spAutoFit/>
          </a:bodyPr>
          <a:lstStyle/>
          <a:p>
            <a:r>
              <a:rPr lang="en-GB" sz="800" dirty="0">
                <a:latin typeface="Montserrat" panose="00000500000000000000" pitchFamily="2" charset="0"/>
              </a:rPr>
              <a:t>Core Grocery</a:t>
            </a:r>
          </a:p>
        </p:txBody>
      </p:sp>
      <p:sp>
        <p:nvSpPr>
          <p:cNvPr id="3" name="TextBox 2">
            <a:extLst>
              <a:ext uri="{FF2B5EF4-FFF2-40B4-BE49-F238E27FC236}">
                <a16:creationId xmlns:a16="http://schemas.microsoft.com/office/drawing/2014/main" id="{3B18B575-610C-C83E-76A0-35F42AAB5865}"/>
              </a:ext>
            </a:extLst>
          </p:cNvPr>
          <p:cNvSpPr txBox="1"/>
          <p:nvPr/>
        </p:nvSpPr>
        <p:spPr>
          <a:xfrm>
            <a:off x="8874548" y="3390449"/>
            <a:ext cx="1165686" cy="215444"/>
          </a:xfrm>
          <a:prstGeom prst="rect">
            <a:avLst/>
          </a:prstGeom>
          <a:noFill/>
        </p:spPr>
        <p:txBody>
          <a:bodyPr wrap="square" rtlCol="0">
            <a:spAutoFit/>
          </a:bodyPr>
          <a:lstStyle/>
          <a:p>
            <a:r>
              <a:rPr lang="en-GB" sz="800" dirty="0">
                <a:latin typeface="Montserrat" panose="00000500000000000000" pitchFamily="2" charset="0"/>
              </a:rPr>
              <a:t>Discretionary</a:t>
            </a:r>
          </a:p>
        </p:txBody>
      </p:sp>
      <p:sp>
        <p:nvSpPr>
          <p:cNvPr id="5" name="Rectangle 4">
            <a:extLst>
              <a:ext uri="{FF2B5EF4-FFF2-40B4-BE49-F238E27FC236}">
                <a16:creationId xmlns:a16="http://schemas.microsoft.com/office/drawing/2014/main" id="{4462FB4A-460C-E40C-46EB-B94848C9B09E}"/>
              </a:ext>
            </a:extLst>
          </p:cNvPr>
          <p:cNvSpPr/>
          <p:nvPr/>
        </p:nvSpPr>
        <p:spPr>
          <a:xfrm>
            <a:off x="8696219" y="3442375"/>
            <a:ext cx="198935" cy="872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Tree>
    <p:extLst>
      <p:ext uri="{BB962C8B-B14F-4D97-AF65-F5344CB8AC3E}">
        <p14:creationId xmlns:p14="http://schemas.microsoft.com/office/powerpoint/2010/main" val="2947582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AAFC81D5-0B0C-0536-C4BC-4EFF8E0EAC08}"/>
              </a:ext>
            </a:extLst>
          </p:cNvPr>
          <p:cNvSpPr/>
          <p:nvPr/>
        </p:nvSpPr>
        <p:spPr>
          <a:xfrm>
            <a:off x="10051319" y="2917061"/>
            <a:ext cx="1977549" cy="2015547"/>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45720" rIns="45720" rtlCol="0" anchor="ctr"/>
          <a:lstStyle/>
          <a:p>
            <a:pPr algn="ctr"/>
            <a:r>
              <a:rPr kumimoji="0" lang="en-GB" sz="4200" b="1" i="1" u="none" strike="noStrike" kern="0" cap="none" spc="0" normalizeH="0" baseline="0" noProof="0" dirty="0">
                <a:ln>
                  <a:noFill/>
                </a:ln>
                <a:solidFill>
                  <a:schemeClr val="bg1"/>
                </a:solidFill>
                <a:effectLst/>
                <a:uLnTx/>
                <a:uFillTx/>
                <a:latin typeface="Georgia" panose="02040502050405020303" pitchFamily="18" charset="0"/>
                <a:sym typeface="Montserrat"/>
              </a:rPr>
              <a:t>63%</a:t>
            </a:r>
          </a:p>
          <a:p>
            <a:pPr algn="ctr"/>
            <a:r>
              <a:rPr lang="en-GB" sz="1200" i="1" kern="0" dirty="0">
                <a:solidFill>
                  <a:schemeClr val="bg1"/>
                </a:solidFill>
                <a:sym typeface="Montserrat"/>
              </a:rPr>
              <a:t>OL FMCG volume share</a:t>
            </a:r>
            <a:endParaRPr lang="en-GB" sz="1200" i="1" dirty="0">
              <a:solidFill>
                <a:schemeClr val="bg1"/>
              </a:solidFill>
            </a:endParaRPr>
          </a:p>
        </p:txBody>
      </p:sp>
      <p:graphicFrame>
        <p:nvGraphicFramePr>
          <p:cNvPr id="2" name="Chart 1">
            <a:extLst>
              <a:ext uri="{FF2B5EF4-FFF2-40B4-BE49-F238E27FC236}">
                <a16:creationId xmlns:a16="http://schemas.microsoft.com/office/drawing/2014/main" id="{BFEA070E-B794-F595-12D3-29BA6A555F58}"/>
              </a:ext>
            </a:extLst>
          </p:cNvPr>
          <p:cNvGraphicFramePr/>
          <p:nvPr>
            <p:extLst>
              <p:ext uri="{D42A27DB-BD31-4B8C-83A1-F6EECF244321}">
                <p14:modId xmlns:p14="http://schemas.microsoft.com/office/powerpoint/2010/main" val="815369276"/>
              </p:ext>
            </p:extLst>
          </p:nvPr>
        </p:nvGraphicFramePr>
        <p:xfrm>
          <a:off x="4364807" y="1789758"/>
          <a:ext cx="5648517" cy="3902704"/>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CE2B0CDB-A3EF-A0B0-37B3-DA12CB5F5C61}"/>
              </a:ext>
            </a:extLst>
          </p:cNvPr>
          <p:cNvSpPr>
            <a:spLocks noGrp="1"/>
          </p:cNvSpPr>
          <p:nvPr>
            <p:ph type="sldNum" sz="quarter" idx="12"/>
          </p:nvPr>
        </p:nvSpPr>
        <p:spPr/>
        <p:txBody>
          <a:bodyPr/>
          <a:lstStyle/>
          <a:p>
            <a:fld id="{403EF4E2-7A7A-0548-85F1-5479B7C9E1B2}" type="slidenum">
              <a:rPr lang="en-US" smtClean="0"/>
              <a:t>18</a:t>
            </a:fld>
            <a:endParaRPr lang="en-US" dirty="0"/>
          </a:p>
        </p:txBody>
      </p:sp>
      <p:sp>
        <p:nvSpPr>
          <p:cNvPr id="6" name="Text Placeholder 5">
            <a:extLst>
              <a:ext uri="{FF2B5EF4-FFF2-40B4-BE49-F238E27FC236}">
                <a16:creationId xmlns:a16="http://schemas.microsoft.com/office/drawing/2014/main" id="{A84036DE-09E6-CA09-D33B-A9696884F8B5}"/>
              </a:ext>
            </a:extLst>
          </p:cNvPr>
          <p:cNvSpPr>
            <a:spLocks noGrp="1"/>
          </p:cNvSpPr>
          <p:nvPr>
            <p:ph type="body" sz="quarter" idx="14"/>
          </p:nvPr>
        </p:nvSpPr>
        <p:spPr/>
        <p:txBody>
          <a:bodyPr/>
          <a:lstStyle/>
          <a:p>
            <a:r>
              <a:rPr lang="en-GB" dirty="0"/>
              <a:t>Source:  NIQ Homescan FMCG Units YTD vs year ago</a:t>
            </a:r>
          </a:p>
        </p:txBody>
      </p:sp>
      <p:grpSp>
        <p:nvGrpSpPr>
          <p:cNvPr id="7" name="Group 6">
            <a:extLst>
              <a:ext uri="{FF2B5EF4-FFF2-40B4-BE49-F238E27FC236}">
                <a16:creationId xmlns:a16="http://schemas.microsoft.com/office/drawing/2014/main" id="{9B6E6DA6-759B-AD4E-2FBA-A1EC124569DD}"/>
              </a:ext>
            </a:extLst>
          </p:cNvPr>
          <p:cNvGrpSpPr/>
          <p:nvPr/>
        </p:nvGrpSpPr>
        <p:grpSpPr>
          <a:xfrm>
            <a:off x="122352" y="1265088"/>
            <a:ext cx="11710975" cy="3807770"/>
            <a:chOff x="4943051" y="5281595"/>
            <a:chExt cx="12344917" cy="5630302"/>
          </a:xfrm>
        </p:grpSpPr>
        <p:sp>
          <p:nvSpPr>
            <p:cNvPr id="9" name="Isosceles Triangle 8">
              <a:extLst>
                <a:ext uri="{FF2B5EF4-FFF2-40B4-BE49-F238E27FC236}">
                  <a16:creationId xmlns:a16="http://schemas.microsoft.com/office/drawing/2014/main" id="{47AC3DC0-EC5C-989D-0958-7ACCAD580EA7}"/>
                </a:ext>
              </a:extLst>
            </p:cNvPr>
            <p:cNvSpPr/>
            <p:nvPr/>
          </p:nvSpPr>
          <p:spPr>
            <a:xfrm>
              <a:off x="15505206" y="5281595"/>
              <a:ext cx="1782762" cy="20713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GB" sz="1600" dirty="0">
                <a:solidFill>
                  <a:schemeClr val="accent1"/>
                </a:solidFill>
              </a:endParaRPr>
            </a:p>
          </p:txBody>
        </p:sp>
        <p:sp>
          <p:nvSpPr>
            <p:cNvPr id="11" name="TextBox 10">
              <a:extLst>
                <a:ext uri="{FF2B5EF4-FFF2-40B4-BE49-F238E27FC236}">
                  <a16:creationId xmlns:a16="http://schemas.microsoft.com/office/drawing/2014/main" id="{435253F0-66CC-27AF-45C2-59DE8441E895}"/>
                </a:ext>
              </a:extLst>
            </p:cNvPr>
            <p:cNvSpPr txBox="1"/>
            <p:nvPr/>
          </p:nvSpPr>
          <p:spPr>
            <a:xfrm>
              <a:off x="15769939" y="6257575"/>
              <a:ext cx="1259919" cy="500597"/>
            </a:xfrm>
            <a:prstGeom prst="rect">
              <a:avLst/>
            </a:prstGeom>
            <a:noFill/>
          </p:spPr>
          <p:txBody>
            <a:bodyPr wrap="square">
              <a:spAutoFit/>
            </a:bodyPr>
            <a:lstStyle/>
            <a:p>
              <a:pPr algn="ctr"/>
              <a:r>
                <a:rPr lang="en-GB" sz="1600" b="1" dirty="0">
                  <a:solidFill>
                    <a:schemeClr val="bg1"/>
                  </a:solidFill>
                  <a:latin typeface="Georgia" panose="02040502050405020303" pitchFamily="18" charset="0"/>
                  <a:sym typeface="Montserrat"/>
                </a:rPr>
                <a:t>+0.9%</a:t>
              </a:r>
              <a:endParaRPr lang="en-GB" sz="1600" dirty="0">
                <a:solidFill>
                  <a:schemeClr val="bg1"/>
                </a:solidFill>
                <a:latin typeface="Georgia" panose="02040502050405020303" pitchFamily="18" charset="0"/>
              </a:endParaRPr>
            </a:p>
          </p:txBody>
        </p:sp>
        <p:sp>
          <p:nvSpPr>
            <p:cNvPr id="13" name="TextBox 12">
              <a:extLst>
                <a:ext uri="{FF2B5EF4-FFF2-40B4-BE49-F238E27FC236}">
                  <a16:creationId xmlns:a16="http://schemas.microsoft.com/office/drawing/2014/main" id="{1400CDBF-0A55-B0D2-69A1-6D02AB69E9A4}"/>
                </a:ext>
              </a:extLst>
            </p:cNvPr>
            <p:cNvSpPr txBox="1"/>
            <p:nvPr/>
          </p:nvSpPr>
          <p:spPr>
            <a:xfrm>
              <a:off x="4943051" y="6770585"/>
              <a:ext cx="3835231" cy="4141312"/>
            </a:xfrm>
            <a:prstGeom prst="rect">
              <a:avLst/>
            </a:prstGeom>
            <a:noFill/>
          </p:spPr>
          <p:txBody>
            <a:bodyPr wrap="square">
              <a:spAutoFit/>
            </a:bodyPr>
            <a:lstStyle/>
            <a:p>
              <a:pPr algn="ctr"/>
              <a:r>
                <a:rPr lang="en-GB" sz="1600" b="1" i="1" dirty="0">
                  <a:solidFill>
                    <a:schemeClr val="bg1"/>
                  </a:solidFill>
                  <a:latin typeface="Georgia" panose="02040502050405020303" pitchFamily="18" charset="0"/>
                  <a:sym typeface="Montserrat"/>
                </a:rPr>
                <a:t>Shoppers are buying more Own Label to help stretch their budgets further.</a:t>
              </a:r>
            </a:p>
            <a:p>
              <a:pPr algn="ctr"/>
              <a:endParaRPr lang="en-GB" sz="1600" i="1" dirty="0">
                <a:solidFill>
                  <a:schemeClr val="bg1"/>
                </a:solidFill>
                <a:latin typeface="Georgia" panose="02040502050405020303" pitchFamily="18" charset="0"/>
                <a:sym typeface="Montserrat"/>
              </a:endParaRPr>
            </a:p>
            <a:p>
              <a:pPr algn="ctr"/>
              <a:r>
                <a:rPr lang="en-GB" sz="1600" i="1" dirty="0">
                  <a:solidFill>
                    <a:schemeClr val="bg1"/>
                  </a:solidFill>
                  <a:latin typeface="Georgia" panose="02040502050405020303" pitchFamily="18" charset="0"/>
                  <a:sym typeface="Montserrat"/>
                </a:rPr>
                <a:t>Low participation categories Confectionery &amp; H&amp;B have seen the highest growth, followed by the core grocery categories Packaged Grocery, Frozen and Bakery</a:t>
              </a:r>
              <a:endParaRPr lang="en-GB" i="1" dirty="0">
                <a:solidFill>
                  <a:schemeClr val="bg1"/>
                </a:solidFill>
                <a:latin typeface="Georgia" panose="02040502050405020303" pitchFamily="18" charset="0"/>
                <a:sym typeface="Montserrat"/>
              </a:endParaRPr>
            </a:p>
            <a:p>
              <a:pPr algn="ctr"/>
              <a:endParaRPr lang="en-GB" b="1" i="1" dirty="0">
                <a:solidFill>
                  <a:schemeClr val="bg1"/>
                </a:solidFill>
                <a:latin typeface="Georgia" panose="02040502050405020303" pitchFamily="18" charset="0"/>
                <a:sym typeface="Montserrat"/>
              </a:endParaRPr>
            </a:p>
            <a:p>
              <a:pPr algn="ctr"/>
              <a:endParaRPr lang="en-GB" sz="1400" dirty="0">
                <a:solidFill>
                  <a:schemeClr val="bg1"/>
                </a:solidFill>
                <a:sym typeface="Montserrat"/>
              </a:endParaRPr>
            </a:p>
          </p:txBody>
        </p:sp>
        <p:sp>
          <p:nvSpPr>
            <p:cNvPr id="10" name="TextBox 9">
              <a:extLst>
                <a:ext uri="{FF2B5EF4-FFF2-40B4-BE49-F238E27FC236}">
                  <a16:creationId xmlns:a16="http://schemas.microsoft.com/office/drawing/2014/main" id="{600EAC21-BDFA-F0ED-1F3F-D1F50752F4B5}"/>
                </a:ext>
              </a:extLst>
            </p:cNvPr>
            <p:cNvSpPr txBox="1"/>
            <p:nvPr/>
          </p:nvSpPr>
          <p:spPr>
            <a:xfrm>
              <a:off x="9330678" y="5384341"/>
              <a:ext cx="1077814" cy="500597"/>
            </a:xfrm>
            <a:prstGeom prst="rect">
              <a:avLst/>
            </a:prstGeom>
            <a:noFill/>
          </p:spPr>
          <p:txBody>
            <a:bodyPr wrap="square">
              <a:spAutoFit/>
            </a:bodyPr>
            <a:lstStyle/>
            <a:p>
              <a:pPr algn="ctr"/>
              <a:endParaRPr lang="en-GB" sz="1600" i="1" dirty="0">
                <a:solidFill>
                  <a:schemeClr val="bg1"/>
                </a:solidFill>
                <a:latin typeface="Georgia" panose="02040502050405020303" pitchFamily="18" charset="0"/>
              </a:endParaRPr>
            </a:p>
          </p:txBody>
        </p:sp>
      </p:grpSp>
      <p:sp>
        <p:nvSpPr>
          <p:cNvPr id="17" name="TextBox 16">
            <a:extLst>
              <a:ext uri="{FF2B5EF4-FFF2-40B4-BE49-F238E27FC236}">
                <a16:creationId xmlns:a16="http://schemas.microsoft.com/office/drawing/2014/main" id="{654700A7-A54F-8C66-F8BC-7C52E4365C33}"/>
              </a:ext>
            </a:extLst>
          </p:cNvPr>
          <p:cNvSpPr txBox="1"/>
          <p:nvPr/>
        </p:nvSpPr>
        <p:spPr>
          <a:xfrm>
            <a:off x="4433471" y="2017727"/>
            <a:ext cx="1530162" cy="461665"/>
          </a:xfrm>
          <a:prstGeom prst="rect">
            <a:avLst/>
          </a:prstGeom>
          <a:noFill/>
        </p:spPr>
        <p:txBody>
          <a:bodyPr wrap="none" lIns="0" rIns="0" rtlCol="0">
            <a:spAutoFit/>
          </a:bodyPr>
          <a:lstStyle/>
          <a:p>
            <a:pPr defTabSz="1219170">
              <a:defRPr/>
            </a:pPr>
            <a:r>
              <a:rPr lang="en-GB" sz="1200" b="1" dirty="0">
                <a:solidFill>
                  <a:schemeClr val="tx1"/>
                </a:solidFill>
                <a:latin typeface="+mj-lt"/>
              </a:rPr>
              <a:t>OL YTD Contribution</a:t>
            </a:r>
          </a:p>
          <a:p>
            <a:pPr defTabSz="1219170">
              <a:defRPr/>
            </a:pPr>
            <a:r>
              <a:rPr lang="en-GB" sz="1200" b="1" dirty="0">
                <a:solidFill>
                  <a:schemeClr val="tx1"/>
                </a:solidFill>
                <a:latin typeface="+mj-lt"/>
              </a:rPr>
              <a:t>Volume Sales</a:t>
            </a:r>
          </a:p>
        </p:txBody>
      </p:sp>
      <p:sp>
        <p:nvSpPr>
          <p:cNvPr id="18" name="TextBox 17">
            <a:extLst>
              <a:ext uri="{FF2B5EF4-FFF2-40B4-BE49-F238E27FC236}">
                <a16:creationId xmlns:a16="http://schemas.microsoft.com/office/drawing/2014/main" id="{3B3A2224-EC69-5E34-3CCD-EF25B7C11FE3}"/>
              </a:ext>
            </a:extLst>
          </p:cNvPr>
          <p:cNvSpPr txBox="1"/>
          <p:nvPr/>
        </p:nvSpPr>
        <p:spPr>
          <a:xfrm>
            <a:off x="7836794" y="2017727"/>
            <a:ext cx="2112364" cy="461665"/>
          </a:xfrm>
          <a:prstGeom prst="rect">
            <a:avLst/>
          </a:prstGeom>
          <a:noFill/>
        </p:spPr>
        <p:txBody>
          <a:bodyPr wrap="square" lIns="0" rIns="0" rtlCol="0">
            <a:spAutoFit/>
          </a:bodyPr>
          <a:lstStyle/>
          <a:p>
            <a:pPr algn="r" defTabSz="1219170">
              <a:defRPr/>
            </a:pPr>
            <a:r>
              <a:rPr lang="en-GB" sz="1200" b="1" dirty="0">
                <a:solidFill>
                  <a:schemeClr val="tx1"/>
                </a:solidFill>
                <a:latin typeface="+mj-lt"/>
              </a:rPr>
              <a:t>OL YTD Volume</a:t>
            </a:r>
          </a:p>
          <a:p>
            <a:pPr algn="r" defTabSz="1219170">
              <a:defRPr/>
            </a:pPr>
            <a:r>
              <a:rPr lang="en-GB" sz="1200" b="1" dirty="0">
                <a:solidFill>
                  <a:schemeClr val="tx1"/>
                </a:solidFill>
                <a:latin typeface="+mj-lt"/>
              </a:rPr>
              <a:t> Growth Differential</a:t>
            </a:r>
          </a:p>
        </p:txBody>
      </p:sp>
      <p:cxnSp>
        <p:nvCxnSpPr>
          <p:cNvPr id="20" name="Straight Connector 19">
            <a:extLst>
              <a:ext uri="{FF2B5EF4-FFF2-40B4-BE49-F238E27FC236}">
                <a16:creationId xmlns:a16="http://schemas.microsoft.com/office/drawing/2014/main" id="{E4454F7F-0028-7755-B9CE-01923A5EFE9B}"/>
              </a:ext>
            </a:extLst>
          </p:cNvPr>
          <p:cNvCxnSpPr>
            <a:cxnSpLocks/>
          </p:cNvCxnSpPr>
          <p:nvPr/>
        </p:nvCxnSpPr>
        <p:spPr>
          <a:xfrm>
            <a:off x="9265820" y="2527688"/>
            <a:ext cx="0" cy="2237640"/>
          </a:xfrm>
          <a:prstGeom prst="line">
            <a:avLst/>
          </a:prstGeom>
          <a:ln w="12700">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9742876-FCEF-DE40-6AF3-415AF9169FB4}"/>
              </a:ext>
            </a:extLst>
          </p:cNvPr>
          <p:cNvSpPr txBox="1"/>
          <p:nvPr/>
        </p:nvSpPr>
        <p:spPr>
          <a:xfrm>
            <a:off x="10167871" y="2451661"/>
            <a:ext cx="1624883" cy="215444"/>
          </a:xfrm>
          <a:prstGeom prst="rect">
            <a:avLst/>
          </a:prstGeom>
          <a:noFill/>
        </p:spPr>
        <p:txBody>
          <a:bodyPr wrap="square">
            <a:spAutoFit/>
          </a:bodyPr>
          <a:lstStyle/>
          <a:p>
            <a:pPr algn="ctr"/>
            <a:r>
              <a:rPr lang="en-GB" sz="800" i="1" kern="0" dirty="0">
                <a:solidFill>
                  <a:schemeClr val="bg1"/>
                </a:solidFill>
                <a:sym typeface="Montserrat"/>
              </a:rPr>
              <a:t>OL FMCG YTD volume growth</a:t>
            </a:r>
            <a:endParaRPr lang="en-GB" sz="800" i="1" dirty="0">
              <a:solidFill>
                <a:schemeClr val="bg1"/>
              </a:solidFill>
            </a:endParaRPr>
          </a:p>
        </p:txBody>
      </p:sp>
      <p:sp>
        <p:nvSpPr>
          <p:cNvPr id="22" name="TextBox 21">
            <a:extLst>
              <a:ext uri="{FF2B5EF4-FFF2-40B4-BE49-F238E27FC236}">
                <a16:creationId xmlns:a16="http://schemas.microsoft.com/office/drawing/2014/main" id="{126DC315-E4E0-DC3F-CAE0-D5B00A504744}"/>
              </a:ext>
            </a:extLst>
          </p:cNvPr>
          <p:cNvSpPr txBox="1"/>
          <p:nvPr/>
        </p:nvSpPr>
        <p:spPr>
          <a:xfrm>
            <a:off x="4417888" y="1241384"/>
            <a:ext cx="5898091" cy="923330"/>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Own Label contribution to volume sales and incremental growth vs category performance</a:t>
            </a:r>
          </a:p>
          <a:p>
            <a:pPr>
              <a:buSzPts val="1100"/>
            </a:pPr>
            <a:r>
              <a:rPr lang="en-US" sz="1200" dirty="0">
                <a:solidFill>
                  <a:schemeClr val="tx1"/>
                </a:solidFill>
                <a:latin typeface="Arial" panose="020B0604020202020204" pitchFamily="34" charset="0"/>
                <a:cs typeface="Arial" panose="020B0604020202020204" pitchFamily="34" charset="0"/>
              </a:rPr>
              <a:t>YTD 44w/e 4</a:t>
            </a:r>
            <a:r>
              <a:rPr lang="en-US" sz="1200" baseline="30000" dirty="0">
                <a:solidFill>
                  <a:schemeClr val="tx1"/>
                </a:solidFill>
                <a:latin typeface="Arial" panose="020B0604020202020204" pitchFamily="34" charset="0"/>
                <a:cs typeface="Arial" panose="020B0604020202020204" pitchFamily="34" charset="0"/>
              </a:rPr>
              <a:t>th</a:t>
            </a:r>
            <a:r>
              <a:rPr lang="en-US" sz="1200" dirty="0">
                <a:solidFill>
                  <a:schemeClr val="tx1"/>
                </a:solidFill>
                <a:latin typeface="Arial" panose="020B0604020202020204" pitchFamily="34" charset="0"/>
                <a:cs typeface="Arial" panose="020B0604020202020204" pitchFamily="34" charset="0"/>
              </a:rPr>
              <a:t> November 2023</a:t>
            </a:r>
          </a:p>
          <a:p>
            <a:pPr>
              <a:buSzPts val="1100"/>
            </a:pPr>
            <a:endParaRPr lang="en-US" sz="1400" b="1" dirty="0">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659030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FEA070E-B794-F595-12D3-29BA6A555F58}"/>
              </a:ext>
            </a:extLst>
          </p:cNvPr>
          <p:cNvGraphicFramePr/>
          <p:nvPr>
            <p:extLst>
              <p:ext uri="{D42A27DB-BD31-4B8C-83A1-F6EECF244321}">
                <p14:modId xmlns:p14="http://schemas.microsoft.com/office/powerpoint/2010/main" val="1032606538"/>
              </p:ext>
            </p:extLst>
          </p:nvPr>
        </p:nvGraphicFramePr>
        <p:xfrm>
          <a:off x="4001204" y="2169060"/>
          <a:ext cx="2848794" cy="3902704"/>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Rounded Corners 11">
            <a:extLst>
              <a:ext uri="{FF2B5EF4-FFF2-40B4-BE49-F238E27FC236}">
                <a16:creationId xmlns:a16="http://schemas.microsoft.com/office/drawing/2014/main" id="{BB0D652F-5D71-240D-F2D7-B2394B8C78AE}"/>
              </a:ext>
            </a:extLst>
          </p:cNvPr>
          <p:cNvSpPr/>
          <p:nvPr/>
        </p:nvSpPr>
        <p:spPr>
          <a:xfrm>
            <a:off x="4505751" y="3778659"/>
            <a:ext cx="2004906" cy="223520"/>
          </a:xfrm>
          <a:prstGeom prst="roundRect">
            <a:avLst/>
          </a:prstGeom>
          <a:solidFill>
            <a:schemeClr val="bg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13" name="TextBox 12">
            <a:extLst>
              <a:ext uri="{FF2B5EF4-FFF2-40B4-BE49-F238E27FC236}">
                <a16:creationId xmlns:a16="http://schemas.microsoft.com/office/drawing/2014/main" id="{1400CDBF-0A55-B0D2-69A1-6D02AB69E9A4}"/>
              </a:ext>
            </a:extLst>
          </p:cNvPr>
          <p:cNvSpPr txBox="1"/>
          <p:nvPr/>
        </p:nvSpPr>
        <p:spPr>
          <a:xfrm>
            <a:off x="231055" y="1331409"/>
            <a:ext cx="3562011" cy="4247317"/>
          </a:xfrm>
          <a:prstGeom prst="rect">
            <a:avLst/>
          </a:prstGeom>
          <a:noFill/>
        </p:spPr>
        <p:txBody>
          <a:bodyPr wrap="square">
            <a:spAutoFit/>
          </a:bodyPr>
          <a:lstStyle/>
          <a:p>
            <a:pPr algn="ctr"/>
            <a:endParaRPr lang="en-GB" dirty="0">
              <a:solidFill>
                <a:schemeClr val="bg1"/>
              </a:solidFill>
              <a:latin typeface="Georgia" panose="02040502050405020303" pitchFamily="18" charset="0"/>
              <a:sym typeface="Montserrat"/>
            </a:endParaRPr>
          </a:p>
          <a:p>
            <a:pPr algn="ctr"/>
            <a:r>
              <a:rPr lang="en-GB" dirty="0">
                <a:solidFill>
                  <a:schemeClr val="bg1"/>
                </a:solidFill>
                <a:latin typeface="Georgia" panose="02040502050405020303" pitchFamily="18" charset="0"/>
                <a:sym typeface="Montserrat"/>
              </a:rPr>
              <a:t>Whilst overall, shoppers continue to </a:t>
            </a:r>
            <a:r>
              <a:rPr lang="en-GB" b="1" dirty="0">
                <a:solidFill>
                  <a:schemeClr val="bg1"/>
                </a:solidFill>
                <a:latin typeface="Georgia" panose="02040502050405020303" pitchFamily="18" charset="0"/>
                <a:sym typeface="Montserrat"/>
              </a:rPr>
              <a:t>buy less</a:t>
            </a:r>
            <a:r>
              <a:rPr lang="en-GB" dirty="0">
                <a:solidFill>
                  <a:schemeClr val="bg1"/>
                </a:solidFill>
                <a:latin typeface="Georgia" panose="02040502050405020303" pitchFamily="18" charset="0"/>
                <a:sym typeface="Montserrat"/>
              </a:rPr>
              <a:t> they are buying </a:t>
            </a:r>
            <a:r>
              <a:rPr lang="en-GB" b="1" dirty="0">
                <a:solidFill>
                  <a:schemeClr val="bg1"/>
                </a:solidFill>
                <a:latin typeface="Georgia" panose="02040502050405020303" pitchFamily="18" charset="0"/>
                <a:sym typeface="Montserrat"/>
              </a:rPr>
              <a:t>more Meat, Fish &amp; Poultry </a:t>
            </a:r>
            <a:r>
              <a:rPr lang="en-GB" dirty="0">
                <a:solidFill>
                  <a:schemeClr val="bg1"/>
                </a:solidFill>
                <a:latin typeface="Georgia" panose="02040502050405020303" pitchFamily="18" charset="0"/>
                <a:sym typeface="Montserrat"/>
              </a:rPr>
              <a:t>and </a:t>
            </a:r>
            <a:r>
              <a:rPr lang="en-GB" b="1" dirty="0">
                <a:solidFill>
                  <a:schemeClr val="bg1"/>
                </a:solidFill>
                <a:latin typeface="Georgia" panose="02040502050405020303" pitchFamily="18" charset="0"/>
                <a:sym typeface="Montserrat"/>
              </a:rPr>
              <a:t>less Soft Drinks</a:t>
            </a:r>
            <a:r>
              <a:rPr lang="en-GB" dirty="0">
                <a:solidFill>
                  <a:schemeClr val="bg1"/>
                </a:solidFill>
                <a:latin typeface="Georgia" panose="02040502050405020303" pitchFamily="18" charset="0"/>
                <a:sym typeface="Montserrat"/>
              </a:rPr>
              <a:t>, </a:t>
            </a:r>
            <a:r>
              <a:rPr lang="en-GB" b="1" dirty="0">
                <a:solidFill>
                  <a:schemeClr val="bg1"/>
                </a:solidFill>
                <a:latin typeface="Georgia" panose="02040502050405020303" pitchFamily="18" charset="0"/>
                <a:sym typeface="Montserrat"/>
              </a:rPr>
              <a:t>Confectionery </a:t>
            </a:r>
            <a:r>
              <a:rPr lang="en-GB" dirty="0">
                <a:solidFill>
                  <a:schemeClr val="bg1"/>
                </a:solidFill>
                <a:latin typeface="Georgia" panose="02040502050405020303" pitchFamily="18" charset="0"/>
                <a:sym typeface="Montserrat"/>
              </a:rPr>
              <a:t>and </a:t>
            </a:r>
            <a:r>
              <a:rPr lang="en-GB" b="1" dirty="0">
                <a:solidFill>
                  <a:schemeClr val="bg1"/>
                </a:solidFill>
                <a:latin typeface="Georgia" panose="02040502050405020303" pitchFamily="18" charset="0"/>
                <a:sym typeface="Montserrat"/>
              </a:rPr>
              <a:t>Household</a:t>
            </a:r>
            <a:r>
              <a:rPr lang="en-GB" dirty="0">
                <a:solidFill>
                  <a:schemeClr val="bg1"/>
                </a:solidFill>
                <a:latin typeface="Georgia" panose="02040502050405020303" pitchFamily="18" charset="0"/>
                <a:sym typeface="Montserrat"/>
              </a:rPr>
              <a:t> than last year.</a:t>
            </a:r>
          </a:p>
          <a:p>
            <a:pPr algn="ctr"/>
            <a:endParaRPr lang="en-GB" b="1" dirty="0">
              <a:solidFill>
                <a:schemeClr val="bg1"/>
              </a:solidFill>
              <a:latin typeface="Georgia" panose="02040502050405020303" pitchFamily="18" charset="0"/>
              <a:sym typeface="Montserrat"/>
            </a:endParaRPr>
          </a:p>
          <a:p>
            <a:pPr algn="ctr"/>
            <a:r>
              <a:rPr lang="en-GB" dirty="0">
                <a:solidFill>
                  <a:schemeClr val="bg1"/>
                </a:solidFill>
                <a:latin typeface="Georgia" panose="02040502050405020303" pitchFamily="18" charset="0"/>
                <a:sym typeface="Montserrat"/>
              </a:rPr>
              <a:t>Shoppers are buying more OL in categories which are more expensive including Health &amp; Beauty, Meat, Fish &amp; Poultry and Confectionery.</a:t>
            </a:r>
          </a:p>
          <a:p>
            <a:pPr algn="ctr"/>
            <a:endParaRPr lang="en-GB" dirty="0">
              <a:solidFill>
                <a:schemeClr val="bg1"/>
              </a:solidFill>
              <a:latin typeface="Georgia" panose="02040502050405020303" pitchFamily="18" charset="0"/>
              <a:sym typeface="Montserrat"/>
            </a:endParaRPr>
          </a:p>
          <a:p>
            <a:pPr algn="ctr"/>
            <a:endParaRPr lang="en-GB" dirty="0">
              <a:solidFill>
                <a:schemeClr val="bg1"/>
              </a:solidFill>
              <a:latin typeface="Georgia" panose="02040502050405020303" pitchFamily="18" charset="0"/>
              <a:sym typeface="Montserrat"/>
            </a:endParaRPr>
          </a:p>
        </p:txBody>
      </p:sp>
      <p:sp>
        <p:nvSpPr>
          <p:cNvPr id="3" name="Slide Number Placeholder 2">
            <a:extLst>
              <a:ext uri="{FF2B5EF4-FFF2-40B4-BE49-F238E27FC236}">
                <a16:creationId xmlns:a16="http://schemas.microsoft.com/office/drawing/2014/main" id="{CE2B0CDB-A3EF-A0B0-37B3-DA12CB5F5C61}"/>
              </a:ext>
            </a:extLst>
          </p:cNvPr>
          <p:cNvSpPr>
            <a:spLocks noGrp="1"/>
          </p:cNvSpPr>
          <p:nvPr>
            <p:ph type="sldNum" sz="quarter" idx="12"/>
          </p:nvPr>
        </p:nvSpPr>
        <p:spPr/>
        <p:txBody>
          <a:bodyPr/>
          <a:lstStyle/>
          <a:p>
            <a:fld id="{403EF4E2-7A7A-0548-85F1-5479B7C9E1B2}" type="slidenum">
              <a:rPr lang="en-US" smtClean="0"/>
              <a:t>19</a:t>
            </a:fld>
            <a:endParaRPr lang="en-US" dirty="0"/>
          </a:p>
        </p:txBody>
      </p:sp>
      <p:sp>
        <p:nvSpPr>
          <p:cNvPr id="6" name="Text Placeholder 5">
            <a:extLst>
              <a:ext uri="{FF2B5EF4-FFF2-40B4-BE49-F238E27FC236}">
                <a16:creationId xmlns:a16="http://schemas.microsoft.com/office/drawing/2014/main" id="{A84036DE-09E6-CA09-D33B-A9696884F8B5}"/>
              </a:ext>
            </a:extLst>
          </p:cNvPr>
          <p:cNvSpPr>
            <a:spLocks noGrp="1"/>
          </p:cNvSpPr>
          <p:nvPr>
            <p:ph type="body" sz="quarter" idx="14"/>
          </p:nvPr>
        </p:nvSpPr>
        <p:spPr/>
        <p:txBody>
          <a:bodyPr/>
          <a:lstStyle/>
          <a:p>
            <a:r>
              <a:rPr lang="en-GB" dirty="0"/>
              <a:t>Source:  NIQ Homescan</a:t>
            </a:r>
          </a:p>
        </p:txBody>
      </p:sp>
      <p:sp>
        <p:nvSpPr>
          <p:cNvPr id="22" name="TextBox 21">
            <a:extLst>
              <a:ext uri="{FF2B5EF4-FFF2-40B4-BE49-F238E27FC236}">
                <a16:creationId xmlns:a16="http://schemas.microsoft.com/office/drawing/2014/main" id="{126DC315-E4E0-DC3F-CAE0-D5B00A504744}"/>
              </a:ext>
            </a:extLst>
          </p:cNvPr>
          <p:cNvSpPr txBox="1"/>
          <p:nvPr/>
        </p:nvSpPr>
        <p:spPr>
          <a:xfrm>
            <a:off x="4192392" y="1032373"/>
            <a:ext cx="5898091"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Performance by category (volume per buyer)</a:t>
            </a:r>
          </a:p>
          <a:p>
            <a:pPr>
              <a:buSzPts val="1100"/>
            </a:pPr>
            <a:r>
              <a:rPr lang="en-US" sz="1200" dirty="0">
                <a:solidFill>
                  <a:schemeClr val="tx1"/>
                </a:solidFill>
                <a:latin typeface="Arial" panose="020B0604020202020204" pitchFamily="34" charset="0"/>
                <a:cs typeface="Arial" panose="020B0604020202020204" pitchFamily="34" charset="0"/>
              </a:rPr>
              <a:t>12w/e 4</a:t>
            </a:r>
            <a:r>
              <a:rPr lang="en-US" sz="1200" baseline="30000" dirty="0">
                <a:solidFill>
                  <a:schemeClr val="tx1"/>
                </a:solidFill>
                <a:latin typeface="Arial" panose="020B0604020202020204" pitchFamily="34" charset="0"/>
                <a:cs typeface="Arial" panose="020B0604020202020204" pitchFamily="34" charset="0"/>
              </a:rPr>
              <a:t>th</a:t>
            </a:r>
            <a:r>
              <a:rPr lang="en-US" sz="1200" dirty="0">
                <a:solidFill>
                  <a:schemeClr val="tx1"/>
                </a:solidFill>
                <a:latin typeface="Arial" panose="020B0604020202020204" pitchFamily="34" charset="0"/>
                <a:cs typeface="Arial" panose="020B0604020202020204" pitchFamily="34" charset="0"/>
              </a:rPr>
              <a:t> Novembe</a:t>
            </a:r>
            <a:r>
              <a:rPr lang="en-US" sz="1200" dirty="0">
                <a:latin typeface="Arial" panose="020B0604020202020204" pitchFamily="34" charset="0"/>
                <a:cs typeface="Arial" panose="020B0604020202020204" pitchFamily="34" charset="0"/>
              </a:rPr>
              <a:t>r </a:t>
            </a:r>
            <a:r>
              <a:rPr lang="en-US" sz="1200" dirty="0">
                <a:solidFill>
                  <a:schemeClr val="tx1"/>
                </a:solidFill>
                <a:latin typeface="Arial" panose="020B0604020202020204" pitchFamily="34" charset="0"/>
                <a:cs typeface="Arial" panose="020B0604020202020204" pitchFamily="34" charset="0"/>
              </a:rPr>
              <a:t>2023 vs year ago</a:t>
            </a:r>
          </a:p>
          <a:p>
            <a:pPr>
              <a:buSzPts val="1100"/>
            </a:pPr>
            <a:endParaRPr lang="en-US" sz="1400" b="1" dirty="0">
              <a:latin typeface="Arial" panose="020B0604020202020204" pitchFamily="34" charset="0"/>
              <a:cs typeface="Arial" panose="020B0604020202020204" pitchFamily="34" charset="0"/>
              <a:sym typeface="Montserrat"/>
            </a:endParaRPr>
          </a:p>
        </p:txBody>
      </p:sp>
      <p:graphicFrame>
        <p:nvGraphicFramePr>
          <p:cNvPr id="8" name="Chart 7">
            <a:extLst>
              <a:ext uri="{FF2B5EF4-FFF2-40B4-BE49-F238E27FC236}">
                <a16:creationId xmlns:a16="http://schemas.microsoft.com/office/drawing/2014/main" id="{E5A0C57F-3CC9-C64B-532A-028109BB4A4C}"/>
              </a:ext>
            </a:extLst>
          </p:cNvPr>
          <p:cNvGraphicFramePr/>
          <p:nvPr>
            <p:extLst>
              <p:ext uri="{D42A27DB-BD31-4B8C-83A1-F6EECF244321}">
                <p14:modId xmlns:p14="http://schemas.microsoft.com/office/powerpoint/2010/main" val="2797596894"/>
              </p:ext>
            </p:extLst>
          </p:nvPr>
        </p:nvGraphicFramePr>
        <p:xfrm>
          <a:off x="6815523" y="2170061"/>
          <a:ext cx="2588020" cy="39017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8EB0C501-3D83-F84E-20F6-EE23321DEEBC}"/>
              </a:ext>
            </a:extLst>
          </p:cNvPr>
          <p:cNvGraphicFramePr/>
          <p:nvPr>
            <p:extLst>
              <p:ext uri="{D42A27DB-BD31-4B8C-83A1-F6EECF244321}">
                <p14:modId xmlns:p14="http://schemas.microsoft.com/office/powerpoint/2010/main" val="644073760"/>
              </p:ext>
            </p:extLst>
          </p:nvPr>
        </p:nvGraphicFramePr>
        <p:xfrm>
          <a:off x="9433535" y="2169060"/>
          <a:ext cx="2618499" cy="3902704"/>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Rounded Corners 13">
            <a:extLst>
              <a:ext uri="{FF2B5EF4-FFF2-40B4-BE49-F238E27FC236}">
                <a16:creationId xmlns:a16="http://schemas.microsoft.com/office/drawing/2014/main" id="{C3CEC55A-41E4-D331-DC0C-139B034E0CB0}"/>
              </a:ext>
            </a:extLst>
          </p:cNvPr>
          <p:cNvSpPr/>
          <p:nvPr/>
        </p:nvSpPr>
        <p:spPr>
          <a:xfrm>
            <a:off x="7332077" y="4403886"/>
            <a:ext cx="1754294" cy="240452"/>
          </a:xfrm>
          <a:prstGeom prst="roundRect">
            <a:avLst>
              <a:gd name="adj" fmla="val 13637"/>
            </a:avLst>
          </a:prstGeom>
          <a:solidFill>
            <a:schemeClr val="accent5">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15" name="Rectangle: Rounded Corners 14">
            <a:extLst>
              <a:ext uri="{FF2B5EF4-FFF2-40B4-BE49-F238E27FC236}">
                <a16:creationId xmlns:a16="http://schemas.microsoft.com/office/drawing/2014/main" id="{11FE389D-4837-A9AE-4F3B-6903775248FC}"/>
              </a:ext>
            </a:extLst>
          </p:cNvPr>
          <p:cNvSpPr/>
          <p:nvPr/>
        </p:nvSpPr>
        <p:spPr>
          <a:xfrm>
            <a:off x="10211545" y="3761434"/>
            <a:ext cx="1554479" cy="250612"/>
          </a:xfrm>
          <a:prstGeom prst="roundRect">
            <a:avLst>
              <a:gd name="adj" fmla="val 13637"/>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4" name="TextBox 3">
            <a:extLst>
              <a:ext uri="{FF2B5EF4-FFF2-40B4-BE49-F238E27FC236}">
                <a16:creationId xmlns:a16="http://schemas.microsoft.com/office/drawing/2014/main" id="{AF5CBCAA-663F-7030-1523-77B38FF37B33}"/>
              </a:ext>
            </a:extLst>
          </p:cNvPr>
          <p:cNvSpPr txBox="1"/>
          <p:nvPr/>
        </p:nvSpPr>
        <p:spPr>
          <a:xfrm>
            <a:off x="5425440" y="1818639"/>
            <a:ext cx="1449494" cy="298027"/>
          </a:xfrm>
          <a:prstGeom prst="rect">
            <a:avLst/>
          </a:prstGeom>
          <a:noFill/>
        </p:spPr>
        <p:txBody>
          <a:bodyPr wrap="none" lIns="0" rIns="0" rtlCol="0">
            <a:noAutofit/>
          </a:bodyPr>
          <a:lstStyle/>
          <a:p>
            <a:pPr algn="l">
              <a:spcAft>
                <a:spcPts val="600"/>
              </a:spcAft>
            </a:pPr>
            <a:r>
              <a:rPr lang="en-GB" sz="1600" b="1" dirty="0"/>
              <a:t>Total Category</a:t>
            </a:r>
          </a:p>
        </p:txBody>
      </p:sp>
      <p:sp>
        <p:nvSpPr>
          <p:cNvPr id="5" name="TextBox 4">
            <a:extLst>
              <a:ext uri="{FF2B5EF4-FFF2-40B4-BE49-F238E27FC236}">
                <a16:creationId xmlns:a16="http://schemas.microsoft.com/office/drawing/2014/main" id="{0773E2ED-8C9F-521B-938C-071C5E63B68A}"/>
              </a:ext>
            </a:extLst>
          </p:cNvPr>
          <p:cNvSpPr txBox="1"/>
          <p:nvPr/>
        </p:nvSpPr>
        <p:spPr>
          <a:xfrm>
            <a:off x="8558106" y="1811866"/>
            <a:ext cx="1449494" cy="298027"/>
          </a:xfrm>
          <a:prstGeom prst="rect">
            <a:avLst/>
          </a:prstGeom>
          <a:noFill/>
        </p:spPr>
        <p:txBody>
          <a:bodyPr wrap="none" lIns="0" rIns="0" rtlCol="0">
            <a:noAutofit/>
          </a:bodyPr>
          <a:lstStyle/>
          <a:p>
            <a:pPr algn="l">
              <a:spcAft>
                <a:spcPts val="600"/>
              </a:spcAft>
            </a:pPr>
            <a:r>
              <a:rPr lang="en-GB" sz="1600" b="1" dirty="0"/>
              <a:t>Brands</a:t>
            </a:r>
          </a:p>
        </p:txBody>
      </p:sp>
      <p:sp>
        <p:nvSpPr>
          <p:cNvPr id="7" name="TextBox 6">
            <a:extLst>
              <a:ext uri="{FF2B5EF4-FFF2-40B4-BE49-F238E27FC236}">
                <a16:creationId xmlns:a16="http://schemas.microsoft.com/office/drawing/2014/main" id="{F5213C56-89F6-68DB-26F9-90982227F866}"/>
              </a:ext>
            </a:extLst>
          </p:cNvPr>
          <p:cNvSpPr txBox="1"/>
          <p:nvPr/>
        </p:nvSpPr>
        <p:spPr>
          <a:xfrm>
            <a:off x="10654454" y="1818639"/>
            <a:ext cx="1449494" cy="298027"/>
          </a:xfrm>
          <a:prstGeom prst="rect">
            <a:avLst/>
          </a:prstGeom>
          <a:noFill/>
        </p:spPr>
        <p:txBody>
          <a:bodyPr wrap="none" lIns="0" rIns="0" rtlCol="0">
            <a:noAutofit/>
          </a:bodyPr>
          <a:lstStyle/>
          <a:p>
            <a:pPr algn="ctr">
              <a:spcAft>
                <a:spcPts val="600"/>
              </a:spcAft>
            </a:pPr>
            <a:r>
              <a:rPr lang="en-GB" sz="1600" b="1" dirty="0"/>
              <a:t>OL</a:t>
            </a:r>
          </a:p>
        </p:txBody>
      </p:sp>
    </p:spTree>
    <p:extLst>
      <p:ext uri="{BB962C8B-B14F-4D97-AF65-F5344CB8AC3E}">
        <p14:creationId xmlns:p14="http://schemas.microsoft.com/office/powerpoint/2010/main" val="2217947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6728DC-297D-3763-F73A-5E4DF896E7E7}"/>
              </a:ext>
            </a:extLst>
          </p:cNvPr>
          <p:cNvSpPr>
            <a:spLocks noGrp="1"/>
          </p:cNvSpPr>
          <p:nvPr>
            <p:ph type="sldNum" sz="quarter" idx="12"/>
          </p:nvPr>
        </p:nvSpPr>
        <p:spPr/>
        <p:txBody>
          <a:bodyPr/>
          <a:lstStyle/>
          <a:p>
            <a:fld id="{403EF4E2-7A7A-0548-85F1-5479B7C9E1B2}" type="slidenum">
              <a:rPr lang="en-US" smtClean="0"/>
              <a:t>2</a:t>
            </a:fld>
            <a:endParaRPr lang="en-US" dirty="0"/>
          </a:p>
        </p:txBody>
      </p:sp>
      <p:sp>
        <p:nvSpPr>
          <p:cNvPr id="8" name="Title 7">
            <a:extLst>
              <a:ext uri="{FF2B5EF4-FFF2-40B4-BE49-F238E27FC236}">
                <a16:creationId xmlns:a16="http://schemas.microsoft.com/office/drawing/2014/main" id="{319D6550-86D3-7DB3-29F0-30F060BFBAF2}"/>
              </a:ext>
            </a:extLst>
          </p:cNvPr>
          <p:cNvSpPr>
            <a:spLocks noGrp="1"/>
          </p:cNvSpPr>
          <p:nvPr>
            <p:ph type="ctrTitle"/>
          </p:nvPr>
        </p:nvSpPr>
        <p:spPr/>
        <p:txBody>
          <a:bodyPr/>
          <a:lstStyle/>
          <a:p>
            <a:r>
              <a:rPr lang="en-US" dirty="0"/>
              <a:t>5 key takeouts</a:t>
            </a:r>
          </a:p>
        </p:txBody>
      </p:sp>
      <p:sp>
        <p:nvSpPr>
          <p:cNvPr id="10" name="Subtitle 9">
            <a:extLst>
              <a:ext uri="{FF2B5EF4-FFF2-40B4-BE49-F238E27FC236}">
                <a16:creationId xmlns:a16="http://schemas.microsoft.com/office/drawing/2014/main" id="{8603745A-9760-A424-92C7-02F6EE747971}"/>
              </a:ext>
            </a:extLst>
          </p:cNvPr>
          <p:cNvSpPr>
            <a:spLocks noGrp="1"/>
          </p:cNvSpPr>
          <p:nvPr>
            <p:ph type="subTitle" idx="13"/>
          </p:nvPr>
        </p:nvSpPr>
        <p:spPr/>
        <p:txBody>
          <a:bodyPr/>
          <a:lstStyle/>
          <a:p>
            <a:r>
              <a:rPr lang="en-US" dirty="0"/>
              <a:t>4w/e 4</a:t>
            </a:r>
            <a:r>
              <a:rPr lang="en-US" baseline="30000" dirty="0"/>
              <a:t>th</a:t>
            </a:r>
            <a:r>
              <a:rPr lang="en-US" dirty="0"/>
              <a:t> November 2023</a:t>
            </a:r>
          </a:p>
          <a:p>
            <a:endParaRPr lang="en-GB" dirty="0"/>
          </a:p>
        </p:txBody>
      </p:sp>
      <p:sp>
        <p:nvSpPr>
          <p:cNvPr id="4" name="TextBox 3">
            <a:extLst>
              <a:ext uri="{FF2B5EF4-FFF2-40B4-BE49-F238E27FC236}">
                <a16:creationId xmlns:a16="http://schemas.microsoft.com/office/drawing/2014/main" id="{FC719AD1-BD25-1C8F-5C4E-18F733EBECCE}"/>
              </a:ext>
            </a:extLst>
          </p:cNvPr>
          <p:cNvSpPr txBox="1"/>
          <p:nvPr/>
        </p:nvSpPr>
        <p:spPr>
          <a:xfrm>
            <a:off x="5178792" y="799105"/>
            <a:ext cx="6830990" cy="624840"/>
          </a:xfrm>
          <a:prstGeom prst="rect">
            <a:avLst/>
          </a:prstGeom>
          <a:noFill/>
        </p:spPr>
        <p:txBody>
          <a:bodyPr wrap="square" lIns="0" rIns="0" rtlCol="0" anchor="ctr">
            <a:noAutofit/>
          </a:bodyPr>
          <a:lstStyle/>
          <a:p>
            <a:pPr algn="l">
              <a:spcAft>
                <a:spcPts val="600"/>
              </a:spcAft>
            </a:pPr>
            <a:r>
              <a:rPr lang="en-US" sz="1800" b="1" i="1" dirty="0">
                <a:solidFill>
                  <a:schemeClr val="tx1"/>
                </a:solidFill>
                <a:latin typeface="Georgia" panose="02040502050405020303" pitchFamily="18" charset="0"/>
              </a:rPr>
              <a:t>Value growths slow </a:t>
            </a:r>
            <a:r>
              <a:rPr lang="en-US" sz="1800" dirty="0">
                <a:solidFill>
                  <a:schemeClr val="tx1"/>
                </a:solidFill>
                <a:latin typeface="Georgia" panose="02040502050405020303" pitchFamily="18" charset="0"/>
              </a:rPr>
              <a:t>across the industry</a:t>
            </a:r>
            <a:endParaRPr lang="en-US" dirty="0"/>
          </a:p>
        </p:txBody>
      </p:sp>
      <p:sp>
        <p:nvSpPr>
          <p:cNvPr id="5" name="TextBox 4">
            <a:extLst>
              <a:ext uri="{FF2B5EF4-FFF2-40B4-BE49-F238E27FC236}">
                <a16:creationId xmlns:a16="http://schemas.microsoft.com/office/drawing/2014/main" id="{C722879D-2C69-A08D-7EDF-9C19FADFD086}"/>
              </a:ext>
            </a:extLst>
          </p:cNvPr>
          <p:cNvSpPr txBox="1"/>
          <p:nvPr/>
        </p:nvSpPr>
        <p:spPr>
          <a:xfrm>
            <a:off x="5178792" y="1864800"/>
            <a:ext cx="7003626" cy="624840"/>
          </a:xfrm>
          <a:prstGeom prst="rect">
            <a:avLst/>
          </a:prstGeom>
          <a:noFill/>
        </p:spPr>
        <p:txBody>
          <a:bodyPr wrap="square" lIns="0" rIns="0" rtlCol="0" anchor="ctr">
            <a:noAutofit/>
          </a:bodyPr>
          <a:lstStyle/>
          <a:p>
            <a:pPr algn="l">
              <a:spcAft>
                <a:spcPts val="600"/>
              </a:spcAft>
            </a:pPr>
            <a:r>
              <a:rPr lang="en-US" sz="1800" b="1" i="1" dirty="0">
                <a:latin typeface="Georgia" panose="02040502050405020303" pitchFamily="18" charset="0"/>
              </a:rPr>
              <a:t>Unit sales </a:t>
            </a:r>
            <a:r>
              <a:rPr lang="en-US" sz="1800" i="1" dirty="0">
                <a:latin typeface="Georgia" panose="02040502050405020303" pitchFamily="18" charset="0"/>
              </a:rPr>
              <a:t>are start</a:t>
            </a:r>
            <a:r>
              <a:rPr lang="en-US" i="1" dirty="0">
                <a:latin typeface="Georgia" panose="02040502050405020303" pitchFamily="18" charset="0"/>
              </a:rPr>
              <a:t>ing to ‘normalise’</a:t>
            </a:r>
            <a:endParaRPr lang="en-US" dirty="0">
              <a:latin typeface="Georgia" panose="02040502050405020303" pitchFamily="18" charset="0"/>
            </a:endParaRPr>
          </a:p>
        </p:txBody>
      </p:sp>
      <p:sp>
        <p:nvSpPr>
          <p:cNvPr id="6" name="TextBox 5">
            <a:extLst>
              <a:ext uri="{FF2B5EF4-FFF2-40B4-BE49-F238E27FC236}">
                <a16:creationId xmlns:a16="http://schemas.microsoft.com/office/drawing/2014/main" id="{91611AA5-1866-7C36-575C-CDEA29654B1E}"/>
              </a:ext>
            </a:extLst>
          </p:cNvPr>
          <p:cNvSpPr txBox="1"/>
          <p:nvPr/>
        </p:nvSpPr>
        <p:spPr>
          <a:xfrm>
            <a:off x="5220357" y="4120511"/>
            <a:ext cx="6668429" cy="624840"/>
          </a:xfrm>
          <a:prstGeom prst="rect">
            <a:avLst/>
          </a:prstGeom>
          <a:noFill/>
        </p:spPr>
        <p:txBody>
          <a:bodyPr wrap="square" lIns="0" rIns="0" rtlCol="0" anchor="ctr">
            <a:noAutofit/>
          </a:bodyPr>
          <a:lstStyle/>
          <a:p>
            <a:pPr algn="l">
              <a:spcAft>
                <a:spcPts val="600"/>
              </a:spcAft>
            </a:pPr>
            <a:r>
              <a:rPr lang="en-US" b="1" i="1" dirty="0">
                <a:latin typeface="Georgia" panose="02040502050405020303" pitchFamily="18" charset="0"/>
              </a:rPr>
              <a:t>Sainsbury’s, Tesco’s and M&amp;S </a:t>
            </a:r>
            <a:r>
              <a:rPr lang="en-US" i="1" dirty="0">
                <a:latin typeface="Georgia" panose="02040502050405020303" pitchFamily="18" charset="0"/>
              </a:rPr>
              <a:t>outperformed peer group</a:t>
            </a:r>
            <a:endParaRPr lang="en-US" i="1" dirty="0"/>
          </a:p>
        </p:txBody>
      </p:sp>
      <p:sp>
        <p:nvSpPr>
          <p:cNvPr id="7" name="TextBox 6">
            <a:extLst>
              <a:ext uri="{FF2B5EF4-FFF2-40B4-BE49-F238E27FC236}">
                <a16:creationId xmlns:a16="http://schemas.microsoft.com/office/drawing/2014/main" id="{DB5A82CB-5142-D192-E09F-49B3DBF4AB6A}"/>
              </a:ext>
            </a:extLst>
          </p:cNvPr>
          <p:cNvSpPr txBox="1"/>
          <p:nvPr/>
        </p:nvSpPr>
        <p:spPr>
          <a:xfrm>
            <a:off x="5178792" y="5229981"/>
            <a:ext cx="6668429" cy="624840"/>
          </a:xfrm>
          <a:prstGeom prst="rect">
            <a:avLst/>
          </a:prstGeom>
          <a:noFill/>
        </p:spPr>
        <p:txBody>
          <a:bodyPr wrap="square" lIns="0" rIns="0" rtlCol="0" anchor="ctr">
            <a:noAutofit/>
          </a:bodyPr>
          <a:lstStyle/>
          <a:p>
            <a:pPr algn="l">
              <a:spcAft>
                <a:spcPts val="600"/>
              </a:spcAft>
            </a:pPr>
            <a:r>
              <a:rPr lang="en-US" sz="1800" i="1" dirty="0">
                <a:solidFill>
                  <a:schemeClr val="tx1"/>
                </a:solidFill>
                <a:latin typeface="Georgia" panose="02040502050405020303" pitchFamily="18" charset="0"/>
              </a:rPr>
              <a:t>Shoppers may be </a:t>
            </a:r>
            <a:r>
              <a:rPr lang="en-US" sz="1800" b="1" i="1" dirty="0">
                <a:solidFill>
                  <a:schemeClr val="tx1"/>
                </a:solidFill>
                <a:latin typeface="Georgia" panose="02040502050405020303" pitchFamily="18" charset="0"/>
              </a:rPr>
              <a:t>holding back </a:t>
            </a:r>
            <a:r>
              <a:rPr lang="en-US" b="1" i="1" dirty="0">
                <a:latin typeface="Georgia" panose="02040502050405020303" pitchFamily="18" charset="0"/>
              </a:rPr>
              <a:t>spend for Black Friday?</a:t>
            </a:r>
            <a:endParaRPr lang="en-US" dirty="0"/>
          </a:p>
        </p:txBody>
      </p:sp>
      <p:sp>
        <p:nvSpPr>
          <p:cNvPr id="9" name="TextBox 8">
            <a:extLst>
              <a:ext uri="{FF2B5EF4-FFF2-40B4-BE49-F238E27FC236}">
                <a16:creationId xmlns:a16="http://schemas.microsoft.com/office/drawing/2014/main" id="{85BC9375-7766-5677-CB4C-81936F9DC31C}"/>
              </a:ext>
            </a:extLst>
          </p:cNvPr>
          <p:cNvSpPr txBox="1"/>
          <p:nvPr/>
        </p:nvSpPr>
        <p:spPr>
          <a:xfrm>
            <a:off x="5141846" y="3019060"/>
            <a:ext cx="7177433" cy="624840"/>
          </a:xfrm>
          <a:prstGeom prst="rect">
            <a:avLst/>
          </a:prstGeom>
          <a:noFill/>
        </p:spPr>
        <p:txBody>
          <a:bodyPr wrap="square" lIns="0" rIns="0" rtlCol="0" anchor="ctr">
            <a:noAutofit/>
          </a:bodyPr>
          <a:lstStyle/>
          <a:p>
            <a:r>
              <a:rPr lang="en-US" i="1" dirty="0">
                <a:latin typeface="Georgia" panose="02040502050405020303" pitchFamily="18" charset="0"/>
              </a:rPr>
              <a:t>Shoppers shopped around </a:t>
            </a:r>
            <a:r>
              <a:rPr lang="en-US" b="1" i="1" dirty="0">
                <a:latin typeface="Georgia" panose="02040502050405020303" pitchFamily="18" charset="0"/>
              </a:rPr>
              <a:t>less</a:t>
            </a:r>
            <a:endParaRPr lang="en-US" b="1" dirty="0">
              <a:solidFill>
                <a:schemeClr val="tx1"/>
              </a:solidFill>
              <a:latin typeface="Georgia" panose="02040502050405020303" pitchFamily="18" charset="0"/>
            </a:endParaRPr>
          </a:p>
        </p:txBody>
      </p:sp>
      <p:cxnSp>
        <p:nvCxnSpPr>
          <p:cNvPr id="11" name="Straight Connector 10">
            <a:extLst>
              <a:ext uri="{FF2B5EF4-FFF2-40B4-BE49-F238E27FC236}">
                <a16:creationId xmlns:a16="http://schemas.microsoft.com/office/drawing/2014/main" id="{EDD4734B-EE21-F80B-BC1E-5E252E06BD8B}"/>
              </a:ext>
            </a:extLst>
          </p:cNvPr>
          <p:cNvCxnSpPr>
            <a:cxnSpLocks/>
          </p:cNvCxnSpPr>
          <p:nvPr/>
        </p:nvCxnSpPr>
        <p:spPr>
          <a:xfrm>
            <a:off x="4606550" y="1025912"/>
            <a:ext cx="0" cy="4470113"/>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FFA9FF3-2AC6-69B6-C1B0-D8605C601912}"/>
              </a:ext>
            </a:extLst>
          </p:cNvPr>
          <p:cNvSpPr/>
          <p:nvPr/>
        </p:nvSpPr>
        <p:spPr>
          <a:xfrm>
            <a:off x="4290932" y="79910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1</a:t>
            </a:r>
          </a:p>
        </p:txBody>
      </p:sp>
      <p:sp>
        <p:nvSpPr>
          <p:cNvPr id="16" name="Oval 15">
            <a:extLst>
              <a:ext uri="{FF2B5EF4-FFF2-40B4-BE49-F238E27FC236}">
                <a16:creationId xmlns:a16="http://schemas.microsoft.com/office/drawing/2014/main" id="{BE1CA76C-9887-A62A-31A0-CD22BF275E11}"/>
              </a:ext>
            </a:extLst>
          </p:cNvPr>
          <p:cNvSpPr/>
          <p:nvPr/>
        </p:nvSpPr>
        <p:spPr>
          <a:xfrm>
            <a:off x="4290932" y="1913530"/>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2</a:t>
            </a:r>
          </a:p>
        </p:txBody>
      </p:sp>
      <p:sp>
        <p:nvSpPr>
          <p:cNvPr id="17" name="Oval 16">
            <a:extLst>
              <a:ext uri="{FF2B5EF4-FFF2-40B4-BE49-F238E27FC236}">
                <a16:creationId xmlns:a16="http://schemas.microsoft.com/office/drawing/2014/main" id="{80E0F174-53BF-562B-EF4E-68D8295428F0}"/>
              </a:ext>
            </a:extLst>
          </p:cNvPr>
          <p:cNvSpPr/>
          <p:nvPr/>
        </p:nvSpPr>
        <p:spPr>
          <a:xfrm>
            <a:off x="4290932" y="302795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3</a:t>
            </a:r>
          </a:p>
        </p:txBody>
      </p:sp>
      <p:sp>
        <p:nvSpPr>
          <p:cNvPr id="18" name="Oval 17">
            <a:extLst>
              <a:ext uri="{FF2B5EF4-FFF2-40B4-BE49-F238E27FC236}">
                <a16:creationId xmlns:a16="http://schemas.microsoft.com/office/drawing/2014/main" id="{4C30C1DB-622A-175A-E64F-6301D6DC8B3E}"/>
              </a:ext>
            </a:extLst>
          </p:cNvPr>
          <p:cNvSpPr/>
          <p:nvPr/>
        </p:nvSpPr>
        <p:spPr>
          <a:xfrm>
            <a:off x="4290932" y="4142380"/>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4</a:t>
            </a:r>
          </a:p>
        </p:txBody>
      </p:sp>
      <p:sp>
        <p:nvSpPr>
          <p:cNvPr id="42" name="Oval 41">
            <a:extLst>
              <a:ext uri="{FF2B5EF4-FFF2-40B4-BE49-F238E27FC236}">
                <a16:creationId xmlns:a16="http://schemas.microsoft.com/office/drawing/2014/main" id="{6F152C54-B28C-96B0-268D-12826C0EFB90}"/>
              </a:ext>
            </a:extLst>
          </p:cNvPr>
          <p:cNvSpPr/>
          <p:nvPr/>
        </p:nvSpPr>
        <p:spPr>
          <a:xfrm>
            <a:off x="4290932" y="525680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5</a:t>
            </a:r>
          </a:p>
        </p:txBody>
      </p:sp>
    </p:spTree>
    <p:extLst>
      <p:ext uri="{BB962C8B-B14F-4D97-AF65-F5344CB8AC3E}">
        <p14:creationId xmlns:p14="http://schemas.microsoft.com/office/powerpoint/2010/main" val="2985315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D6BF3-AF01-8C10-0D1D-DD2FEB017C62}"/>
              </a:ext>
            </a:extLst>
          </p:cNvPr>
          <p:cNvSpPr>
            <a:spLocks noGrp="1"/>
          </p:cNvSpPr>
          <p:nvPr>
            <p:ph type="sldNum" sz="quarter" idx="4"/>
          </p:nvPr>
        </p:nvSpPr>
        <p:spPr/>
        <p:txBody>
          <a:bodyPr/>
          <a:lstStyle/>
          <a:p>
            <a:fld id="{403EF4E2-7A7A-0548-85F1-5479B7C9E1B2}" type="slidenum">
              <a:rPr lang="en-US" smtClean="0"/>
              <a:pPr/>
              <a:t>20</a:t>
            </a:fld>
            <a:endParaRPr lang="en-US" dirty="0"/>
          </a:p>
        </p:txBody>
      </p:sp>
      <p:sp>
        <p:nvSpPr>
          <p:cNvPr id="3" name="TextBox 2">
            <a:extLst>
              <a:ext uri="{FF2B5EF4-FFF2-40B4-BE49-F238E27FC236}">
                <a16:creationId xmlns:a16="http://schemas.microsoft.com/office/drawing/2014/main" id="{277785AC-941E-E3D2-B985-93EFA5F0B134}"/>
              </a:ext>
            </a:extLst>
          </p:cNvPr>
          <p:cNvSpPr txBox="1"/>
          <p:nvPr/>
        </p:nvSpPr>
        <p:spPr>
          <a:xfrm>
            <a:off x="2140539" y="2708524"/>
            <a:ext cx="8384123" cy="2662267"/>
          </a:xfrm>
          <a:prstGeom prst="rect">
            <a:avLst/>
          </a:prstGeom>
          <a:noFill/>
        </p:spPr>
        <p:txBody>
          <a:bodyPr wrap="square">
            <a:spAutoFit/>
          </a:bodyPr>
          <a:lstStyle/>
          <a:p>
            <a:pPr algn="l">
              <a:spcAft>
                <a:spcPts val="600"/>
              </a:spcAft>
            </a:pPr>
            <a:r>
              <a:rPr lang="en-US" sz="2400" b="1" i="1" dirty="0">
                <a:latin typeface="Georgia" panose="02040502050405020303" pitchFamily="18" charset="0"/>
              </a:rPr>
              <a:t>Shoppers have become more considered and ‘smarter’ in their purchasing.</a:t>
            </a:r>
          </a:p>
          <a:p>
            <a:pPr algn="l">
              <a:spcAft>
                <a:spcPts val="600"/>
              </a:spcAft>
            </a:pPr>
            <a:endParaRPr lang="en-US" sz="2400" b="1" i="1" dirty="0">
              <a:solidFill>
                <a:schemeClr val="accent1"/>
              </a:solidFill>
              <a:latin typeface="Georgia" panose="02040502050405020303" pitchFamily="18" charset="0"/>
            </a:endParaRPr>
          </a:p>
          <a:p>
            <a:pPr algn="l">
              <a:spcAft>
                <a:spcPts val="600"/>
              </a:spcAft>
            </a:pPr>
            <a:r>
              <a:rPr lang="en-US" sz="2400" b="1" i="1" dirty="0">
                <a:solidFill>
                  <a:schemeClr val="accent1"/>
                </a:solidFill>
                <a:latin typeface="Georgia" panose="02040502050405020303" pitchFamily="18" charset="0"/>
              </a:rPr>
              <a:t>Making savings in other areas to afford treats and seasonal items this Christmas.</a:t>
            </a:r>
          </a:p>
          <a:p>
            <a:pPr algn="l">
              <a:spcAft>
                <a:spcPts val="600"/>
              </a:spcAft>
            </a:pPr>
            <a:endParaRPr lang="en-US" sz="3200" i="1"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1884667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21</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What happened by channel?</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025461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AD71E1-FB5D-D05E-BEFE-97293A9C1ABF}"/>
              </a:ext>
            </a:extLst>
          </p:cNvPr>
          <p:cNvSpPr>
            <a:spLocks noGrp="1"/>
          </p:cNvSpPr>
          <p:nvPr>
            <p:ph type="sldNum" sz="quarter" idx="12"/>
          </p:nvPr>
        </p:nvSpPr>
        <p:spPr/>
        <p:txBody>
          <a:bodyPr/>
          <a:lstStyle/>
          <a:p>
            <a:fld id="{403EF4E2-7A7A-0548-85F1-5479B7C9E1B2}" type="slidenum">
              <a:rPr lang="en-US" smtClean="0"/>
              <a:t>22</a:t>
            </a:fld>
            <a:endParaRPr lang="en-US" dirty="0"/>
          </a:p>
        </p:txBody>
      </p:sp>
      <p:sp>
        <p:nvSpPr>
          <p:cNvPr id="5" name="Text Placeholder 4">
            <a:extLst>
              <a:ext uri="{FF2B5EF4-FFF2-40B4-BE49-F238E27FC236}">
                <a16:creationId xmlns:a16="http://schemas.microsoft.com/office/drawing/2014/main" id="{0BCDED7A-AE6F-9302-B2BA-83E5085D2DCE}"/>
              </a:ext>
            </a:extLst>
          </p:cNvPr>
          <p:cNvSpPr>
            <a:spLocks noGrp="1"/>
          </p:cNvSpPr>
          <p:nvPr>
            <p:ph type="body" sz="quarter" idx="13"/>
          </p:nvPr>
        </p:nvSpPr>
        <p:spPr>
          <a:xfrm>
            <a:off x="288557" y="6188245"/>
            <a:ext cx="11582400" cy="436542"/>
          </a:xfrm>
        </p:spPr>
        <p:txBody>
          <a:bodyPr/>
          <a:lstStyle/>
          <a:p>
            <a:r>
              <a:rPr lang="en-GB" sz="800" dirty="0"/>
              <a:t>Source:  NIQ Scantrack Total Store Read , *Homescan FMCG, **Homescan Total FMCG</a:t>
            </a:r>
          </a:p>
        </p:txBody>
      </p:sp>
      <p:sp>
        <p:nvSpPr>
          <p:cNvPr id="6" name="Title 5">
            <a:extLst>
              <a:ext uri="{FF2B5EF4-FFF2-40B4-BE49-F238E27FC236}">
                <a16:creationId xmlns:a16="http://schemas.microsoft.com/office/drawing/2014/main" id="{B585F5C7-1401-CDD8-26C5-A06443337F43}"/>
              </a:ext>
            </a:extLst>
          </p:cNvPr>
          <p:cNvSpPr>
            <a:spLocks noGrp="1"/>
          </p:cNvSpPr>
          <p:nvPr>
            <p:ph type="title"/>
          </p:nvPr>
        </p:nvSpPr>
        <p:spPr>
          <a:xfrm>
            <a:off x="60036" y="296247"/>
            <a:ext cx="12131965" cy="397352"/>
          </a:xfrm>
        </p:spPr>
        <p:txBody>
          <a:bodyPr/>
          <a:lstStyle/>
          <a:p>
            <a:r>
              <a:rPr lang="en-GB" sz="1900" b="0" dirty="0">
                <a:latin typeface="+mn-lt"/>
              </a:rPr>
              <a:t>Growth slowed across the industry, as prices start to stabilise, shoppers made fewer trips, disproportionately impacting smaller formats.  There was better growth for Value retailers and Discounters still lead</a:t>
            </a:r>
            <a:endParaRPr lang="en-GB" sz="1900" dirty="0">
              <a:latin typeface="+mn-lt"/>
            </a:endParaRPr>
          </a:p>
        </p:txBody>
      </p:sp>
      <p:graphicFrame>
        <p:nvGraphicFramePr>
          <p:cNvPr id="7" name="Chart 6">
            <a:extLst>
              <a:ext uri="{FF2B5EF4-FFF2-40B4-BE49-F238E27FC236}">
                <a16:creationId xmlns:a16="http://schemas.microsoft.com/office/drawing/2014/main" id="{366A4383-3B4B-0CF0-6BE0-D1BD8EAE682A}"/>
              </a:ext>
            </a:extLst>
          </p:cNvPr>
          <p:cNvGraphicFramePr/>
          <p:nvPr>
            <p:extLst>
              <p:ext uri="{D42A27DB-BD31-4B8C-83A1-F6EECF244321}">
                <p14:modId xmlns:p14="http://schemas.microsoft.com/office/powerpoint/2010/main" val="1228621980"/>
              </p:ext>
            </p:extLst>
          </p:nvPr>
        </p:nvGraphicFramePr>
        <p:xfrm>
          <a:off x="288558" y="1573342"/>
          <a:ext cx="11582399" cy="415435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30E3343-97DD-8316-9995-E341655B8F4E}"/>
              </a:ext>
            </a:extLst>
          </p:cNvPr>
          <p:cNvSpPr txBox="1"/>
          <p:nvPr/>
        </p:nvSpPr>
        <p:spPr>
          <a:xfrm>
            <a:off x="288558" y="1333183"/>
            <a:ext cx="5410278" cy="677108"/>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Total Store Channel value growth</a:t>
            </a:r>
            <a:br>
              <a:rPr lang="en-GB" sz="1400" b="1" dirty="0">
                <a:latin typeface="Arial" panose="020B0604020202020204" pitchFamily="34" charset="0"/>
                <a:cs typeface="Arial" panose="020B0604020202020204" pitchFamily="34" charset="0"/>
              </a:rPr>
            </a:br>
            <a:r>
              <a:rPr lang="en-GB" sz="1200" i="1" dirty="0">
                <a:latin typeface="Arial" panose="020B0604020202020204" pitchFamily="34" charset="0"/>
                <a:cs typeface="Arial" panose="020B0604020202020204" pitchFamily="34" charset="0"/>
              </a:rPr>
              <a:t>4w/e 4</a:t>
            </a:r>
            <a:r>
              <a:rPr lang="en-GB" sz="1200" i="1" baseline="30000" dirty="0">
                <a:latin typeface="Arial" panose="020B0604020202020204" pitchFamily="34" charset="0"/>
                <a:cs typeface="Arial" panose="020B0604020202020204" pitchFamily="34" charset="0"/>
              </a:rPr>
              <a:t>th</a:t>
            </a:r>
            <a:r>
              <a:rPr lang="en-GB" sz="1200" i="1" dirty="0">
                <a:latin typeface="Arial" panose="020B0604020202020204" pitchFamily="34" charset="0"/>
                <a:cs typeface="Arial" panose="020B0604020202020204" pitchFamily="34" charset="0"/>
              </a:rPr>
              <a:t> November 2023</a:t>
            </a:r>
          </a:p>
          <a:p>
            <a:pPr defTabSz="685800"/>
            <a:r>
              <a:rPr lang="en-GB" sz="1200" i="1" dirty="0">
                <a:latin typeface="Arial" panose="020B0604020202020204" pitchFamily="34" charset="0"/>
                <a:cs typeface="Arial" panose="020B0604020202020204" pitchFamily="34" charset="0"/>
              </a:rPr>
              <a:t>Value Growth</a:t>
            </a:r>
          </a:p>
        </p:txBody>
      </p:sp>
      <p:sp>
        <p:nvSpPr>
          <p:cNvPr id="9" name="TextBox 8">
            <a:extLst>
              <a:ext uri="{FF2B5EF4-FFF2-40B4-BE49-F238E27FC236}">
                <a16:creationId xmlns:a16="http://schemas.microsoft.com/office/drawing/2014/main" id="{522DE30F-4132-E513-02E5-BAAA881A7357}"/>
              </a:ext>
            </a:extLst>
          </p:cNvPr>
          <p:cNvSpPr txBox="1"/>
          <p:nvPr/>
        </p:nvSpPr>
        <p:spPr>
          <a:xfrm>
            <a:off x="288558" y="5985327"/>
            <a:ext cx="2706190" cy="215444"/>
          </a:xfrm>
          <a:prstGeom prst="rect">
            <a:avLst/>
          </a:prstGeom>
        </p:spPr>
        <p:txBody>
          <a:bodyPr vert="horz" lIns="0" tIns="45720" rIns="0" bIns="45720" rtlCol="0" anchor="b" anchorCtr="0">
            <a:noAutofit/>
          </a:bodyPr>
          <a:lstStyle>
            <a:lvl1pPr indent="0">
              <a:lnSpc>
                <a:spcPct val="100000"/>
              </a:lnSpc>
              <a:spcBef>
                <a:spcPts val="0"/>
              </a:spcBef>
              <a:spcAft>
                <a:spcPts val="0"/>
              </a:spcAft>
              <a:buFont typeface="Arial" panose="020B0604020202020204" pitchFamily="34" charset="0"/>
              <a:buNone/>
              <a:defRPr sz="800">
                <a:solidFill>
                  <a:srgbClr val="B3B3B3"/>
                </a:solidFill>
              </a:defRPr>
            </a:lvl1pPr>
            <a:lvl2pPr indent="0">
              <a:lnSpc>
                <a:spcPct val="100000"/>
              </a:lnSpc>
              <a:spcBef>
                <a:spcPts val="0"/>
              </a:spcBef>
              <a:spcAft>
                <a:spcPts val="600"/>
              </a:spcAft>
              <a:buSzPct val="100000"/>
              <a:buFont typeface="System Font Regular"/>
              <a:buNone/>
              <a:defRPr sz="1400"/>
            </a:lvl2pPr>
            <a:lvl3pPr indent="0">
              <a:lnSpc>
                <a:spcPct val="100000"/>
              </a:lnSpc>
              <a:spcBef>
                <a:spcPts val="0"/>
              </a:spcBef>
              <a:spcAft>
                <a:spcPts val="600"/>
              </a:spcAft>
              <a:buFont typeface="Arial" panose="020B0604020202020204" pitchFamily="34" charset="0"/>
              <a:buNone/>
              <a:defRPr sz="1200"/>
            </a:lvl3pPr>
            <a:lvl4pPr indent="0">
              <a:lnSpc>
                <a:spcPct val="100000"/>
              </a:lnSpc>
              <a:spcBef>
                <a:spcPts val="0"/>
              </a:spcBef>
              <a:spcAft>
                <a:spcPts val="600"/>
              </a:spcAft>
              <a:buFont typeface="Arial" panose="020B0604020202020204" pitchFamily="34" charset="0"/>
              <a:buNone/>
              <a:defRPr sz="1100"/>
            </a:lvl4pPr>
            <a:lvl5pPr indent="0">
              <a:lnSpc>
                <a:spcPct val="100000"/>
              </a:lnSpc>
              <a:spcBef>
                <a:spcPts val="0"/>
              </a:spcBef>
              <a:spcAft>
                <a:spcPts val="600"/>
              </a:spcAft>
              <a:buFont typeface="Arial" panose="020B0604020202020204" pitchFamily="34" charset="0"/>
              <a:buNone/>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Nb.  Supermarkets include Dark Stores and Pick stores</a:t>
            </a:r>
          </a:p>
        </p:txBody>
      </p:sp>
      <p:sp>
        <p:nvSpPr>
          <p:cNvPr id="2" name="TextBox 1">
            <a:extLst>
              <a:ext uri="{FF2B5EF4-FFF2-40B4-BE49-F238E27FC236}">
                <a16:creationId xmlns:a16="http://schemas.microsoft.com/office/drawing/2014/main" id="{3ECAB45F-2A85-37C3-FFC2-6C21A386B41D}"/>
              </a:ext>
            </a:extLst>
          </p:cNvPr>
          <p:cNvSpPr txBox="1"/>
          <p:nvPr/>
        </p:nvSpPr>
        <p:spPr>
          <a:xfrm>
            <a:off x="502276" y="2176531"/>
            <a:ext cx="11584546" cy="302654"/>
          </a:xfrm>
          <a:prstGeom prst="rect">
            <a:avLst/>
          </a:prstGeom>
          <a:noFill/>
        </p:spPr>
        <p:txBody>
          <a:bodyPr wrap="none" lIns="0" rIns="0" rtlCol="0">
            <a:noAutofit/>
          </a:bodyPr>
          <a:lstStyle/>
          <a:p>
            <a:pPr algn="l">
              <a:spcAft>
                <a:spcPts val="600"/>
              </a:spcAft>
            </a:pPr>
            <a:endParaRPr lang="en-GB" sz="1400" dirty="0"/>
          </a:p>
        </p:txBody>
      </p:sp>
    </p:spTree>
    <p:extLst>
      <p:ext uri="{BB962C8B-B14F-4D97-AF65-F5344CB8AC3E}">
        <p14:creationId xmlns:p14="http://schemas.microsoft.com/office/powerpoint/2010/main" val="1265964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C82D17-7A2F-AF69-48BF-9CFA7439E60E}"/>
              </a:ext>
            </a:extLst>
          </p:cNvPr>
          <p:cNvSpPr>
            <a:spLocks noGrp="1"/>
          </p:cNvSpPr>
          <p:nvPr>
            <p:ph type="sldNum" sz="quarter" idx="12"/>
          </p:nvPr>
        </p:nvSpPr>
        <p:spPr/>
        <p:txBody>
          <a:bodyPr/>
          <a:lstStyle/>
          <a:p>
            <a:fld id="{403EF4E2-7A7A-0548-85F1-5479B7C9E1B2}" type="slidenum">
              <a:rPr lang="en-US" smtClean="0"/>
              <a:t>23</a:t>
            </a:fld>
            <a:endParaRPr lang="en-US" dirty="0"/>
          </a:p>
        </p:txBody>
      </p:sp>
      <p:sp>
        <p:nvSpPr>
          <p:cNvPr id="5" name="Text Placeholder 4">
            <a:extLst>
              <a:ext uri="{FF2B5EF4-FFF2-40B4-BE49-F238E27FC236}">
                <a16:creationId xmlns:a16="http://schemas.microsoft.com/office/drawing/2014/main" id="{4A768B93-DEAF-AF53-19CB-C72BB2AAF166}"/>
              </a:ext>
            </a:extLst>
          </p:cNvPr>
          <p:cNvSpPr>
            <a:spLocks noGrp="1"/>
          </p:cNvSpPr>
          <p:nvPr>
            <p:ph type="body" sz="quarter" idx="13"/>
          </p:nvPr>
        </p:nvSpPr>
        <p:spPr>
          <a:xfrm>
            <a:off x="256360" y="6201124"/>
            <a:ext cx="11582400" cy="436542"/>
          </a:xfrm>
        </p:spPr>
        <p:txBody>
          <a:bodyPr/>
          <a:lstStyle/>
          <a:p>
            <a:r>
              <a:rPr lang="en-GB" sz="800" dirty="0"/>
              <a:t>Source:  NIQ Scantrack Total Store Read, *Homescan FMCG, **Homescan Total FMCG</a:t>
            </a:r>
          </a:p>
        </p:txBody>
      </p:sp>
      <p:sp>
        <p:nvSpPr>
          <p:cNvPr id="6" name="Title 5">
            <a:extLst>
              <a:ext uri="{FF2B5EF4-FFF2-40B4-BE49-F238E27FC236}">
                <a16:creationId xmlns:a16="http://schemas.microsoft.com/office/drawing/2014/main" id="{8C1D72F8-A4EA-2238-158E-CF473498CAB3}"/>
              </a:ext>
            </a:extLst>
          </p:cNvPr>
          <p:cNvSpPr>
            <a:spLocks noGrp="1"/>
          </p:cNvSpPr>
          <p:nvPr>
            <p:ph type="title"/>
          </p:nvPr>
        </p:nvSpPr>
        <p:spPr>
          <a:xfrm>
            <a:off x="132473" y="399245"/>
            <a:ext cx="11927053" cy="397352"/>
          </a:xfrm>
        </p:spPr>
        <p:txBody>
          <a:bodyPr/>
          <a:lstStyle/>
          <a:p>
            <a:r>
              <a:rPr lang="en-GB" b="0" dirty="0">
                <a:latin typeface="+mn-lt"/>
              </a:rPr>
              <a:t>Despite food inflation remaining in high single digit, only the Discounters achieved double digit YTD growth, indicating shoppers have had to make economies and shop differently to stay within budget</a:t>
            </a:r>
            <a:endParaRPr lang="en-GB" i="1" dirty="0">
              <a:latin typeface="Georgia" panose="02040502050405020303" pitchFamily="18" charset="0"/>
            </a:endParaRPr>
          </a:p>
        </p:txBody>
      </p:sp>
      <p:sp>
        <p:nvSpPr>
          <p:cNvPr id="7" name="TextBox 6">
            <a:extLst>
              <a:ext uri="{FF2B5EF4-FFF2-40B4-BE49-F238E27FC236}">
                <a16:creationId xmlns:a16="http://schemas.microsoft.com/office/drawing/2014/main" id="{D7292306-C3EB-2F0F-4374-7F7AF93CE3F3}"/>
              </a:ext>
            </a:extLst>
          </p:cNvPr>
          <p:cNvSpPr txBox="1"/>
          <p:nvPr/>
        </p:nvSpPr>
        <p:spPr>
          <a:xfrm>
            <a:off x="288558" y="1425515"/>
            <a:ext cx="4369726" cy="492443"/>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Total Store Channel value growth</a:t>
            </a:r>
            <a:br>
              <a:rPr lang="en-GB" sz="1400" b="1" dirty="0">
                <a:latin typeface="Arial" panose="020B0604020202020204" pitchFamily="34" charset="0"/>
                <a:cs typeface="Arial" panose="020B0604020202020204" pitchFamily="34" charset="0"/>
              </a:rPr>
            </a:br>
            <a:r>
              <a:rPr lang="en-GB" sz="1200" b="1" i="1" dirty="0">
                <a:latin typeface="Georgia" panose="02040502050405020303" pitchFamily="18" charset="0"/>
                <a:cs typeface="Arial" panose="020B0604020202020204" pitchFamily="34" charset="0"/>
              </a:rPr>
              <a:t>YTD </a:t>
            </a:r>
            <a:r>
              <a:rPr lang="en-GB" sz="1200" i="1" dirty="0">
                <a:latin typeface="Arial" panose="020B0604020202020204" pitchFamily="34" charset="0"/>
                <a:cs typeface="Arial" panose="020B0604020202020204" pitchFamily="34" charset="0"/>
              </a:rPr>
              <a:t>44w/e 4</a:t>
            </a:r>
            <a:r>
              <a:rPr lang="en-GB" sz="1200" i="1" baseline="30000" dirty="0">
                <a:latin typeface="Arial" panose="020B0604020202020204" pitchFamily="34" charset="0"/>
                <a:cs typeface="Arial" panose="020B0604020202020204" pitchFamily="34" charset="0"/>
              </a:rPr>
              <a:t>th</a:t>
            </a:r>
            <a:r>
              <a:rPr lang="en-GB" sz="1200" i="1" dirty="0">
                <a:latin typeface="Arial" panose="020B0604020202020204" pitchFamily="34" charset="0"/>
                <a:cs typeface="Arial" panose="020B0604020202020204" pitchFamily="34" charset="0"/>
              </a:rPr>
              <a:t> November 2023 vs</a:t>
            </a:r>
            <a:r>
              <a:rPr lang="en-GB" sz="1200" b="1" dirty="0">
                <a:latin typeface="+mj-lt"/>
                <a:cs typeface="Arial" panose="020B0604020202020204" pitchFamily="34" charset="0"/>
              </a:rPr>
              <a:t> </a:t>
            </a:r>
            <a:r>
              <a:rPr lang="en-GB" sz="1200" i="1" dirty="0">
                <a:latin typeface="+mj-lt"/>
                <a:cs typeface="Arial" panose="020B0604020202020204" pitchFamily="34" charset="0"/>
              </a:rPr>
              <a:t>year ago</a:t>
            </a:r>
          </a:p>
        </p:txBody>
      </p:sp>
      <p:graphicFrame>
        <p:nvGraphicFramePr>
          <p:cNvPr id="8" name="Chart 7">
            <a:extLst>
              <a:ext uri="{FF2B5EF4-FFF2-40B4-BE49-F238E27FC236}">
                <a16:creationId xmlns:a16="http://schemas.microsoft.com/office/drawing/2014/main" id="{F50F29F5-DFFD-A88F-D272-31A2A4E167B0}"/>
              </a:ext>
            </a:extLst>
          </p:cNvPr>
          <p:cNvGraphicFramePr/>
          <p:nvPr>
            <p:extLst>
              <p:ext uri="{D42A27DB-BD31-4B8C-83A1-F6EECF244321}">
                <p14:modId xmlns:p14="http://schemas.microsoft.com/office/powerpoint/2010/main" val="2403585301"/>
              </p:ext>
            </p:extLst>
          </p:nvPr>
        </p:nvGraphicFramePr>
        <p:xfrm>
          <a:off x="288558" y="1933346"/>
          <a:ext cx="11582399" cy="396723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57AD2DF-E701-F754-471D-CAE0FEE1CF22}"/>
              </a:ext>
            </a:extLst>
          </p:cNvPr>
          <p:cNvSpPr txBox="1"/>
          <p:nvPr/>
        </p:nvSpPr>
        <p:spPr>
          <a:xfrm>
            <a:off x="288558" y="5985327"/>
            <a:ext cx="2706190" cy="215444"/>
          </a:xfrm>
          <a:prstGeom prst="rect">
            <a:avLst/>
          </a:prstGeom>
        </p:spPr>
        <p:txBody>
          <a:bodyPr vert="horz" lIns="0" tIns="45720" rIns="0" bIns="45720" rtlCol="0" anchor="b" anchorCtr="0">
            <a:noAutofit/>
          </a:bodyPr>
          <a:lstStyle>
            <a:lvl1pPr indent="0">
              <a:lnSpc>
                <a:spcPct val="100000"/>
              </a:lnSpc>
              <a:spcBef>
                <a:spcPts val="0"/>
              </a:spcBef>
              <a:spcAft>
                <a:spcPts val="0"/>
              </a:spcAft>
              <a:buFont typeface="Arial" panose="020B0604020202020204" pitchFamily="34" charset="0"/>
              <a:buNone/>
              <a:defRPr sz="800">
                <a:solidFill>
                  <a:srgbClr val="B3B3B3"/>
                </a:solidFill>
              </a:defRPr>
            </a:lvl1pPr>
            <a:lvl2pPr indent="0">
              <a:lnSpc>
                <a:spcPct val="100000"/>
              </a:lnSpc>
              <a:spcBef>
                <a:spcPts val="0"/>
              </a:spcBef>
              <a:spcAft>
                <a:spcPts val="600"/>
              </a:spcAft>
              <a:buSzPct val="100000"/>
              <a:buFont typeface="System Font Regular"/>
              <a:buNone/>
              <a:defRPr sz="1400"/>
            </a:lvl2pPr>
            <a:lvl3pPr indent="0">
              <a:lnSpc>
                <a:spcPct val="100000"/>
              </a:lnSpc>
              <a:spcBef>
                <a:spcPts val="0"/>
              </a:spcBef>
              <a:spcAft>
                <a:spcPts val="600"/>
              </a:spcAft>
              <a:buFont typeface="Arial" panose="020B0604020202020204" pitchFamily="34" charset="0"/>
              <a:buNone/>
              <a:defRPr sz="1200"/>
            </a:lvl3pPr>
            <a:lvl4pPr indent="0">
              <a:lnSpc>
                <a:spcPct val="100000"/>
              </a:lnSpc>
              <a:spcBef>
                <a:spcPts val="0"/>
              </a:spcBef>
              <a:spcAft>
                <a:spcPts val="600"/>
              </a:spcAft>
              <a:buFont typeface="Arial" panose="020B0604020202020204" pitchFamily="34" charset="0"/>
              <a:buNone/>
              <a:defRPr sz="1100"/>
            </a:lvl4pPr>
            <a:lvl5pPr indent="0">
              <a:lnSpc>
                <a:spcPct val="100000"/>
              </a:lnSpc>
              <a:spcBef>
                <a:spcPts val="0"/>
              </a:spcBef>
              <a:spcAft>
                <a:spcPts val="600"/>
              </a:spcAft>
              <a:buFont typeface="Arial" panose="020B0604020202020204" pitchFamily="34" charset="0"/>
              <a:buNone/>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Nb.  Supermarkets include Dark Stores and Pick stores</a:t>
            </a:r>
          </a:p>
        </p:txBody>
      </p:sp>
      <p:sp>
        <p:nvSpPr>
          <p:cNvPr id="2" name="TextBox 1">
            <a:extLst>
              <a:ext uri="{FF2B5EF4-FFF2-40B4-BE49-F238E27FC236}">
                <a16:creationId xmlns:a16="http://schemas.microsoft.com/office/drawing/2014/main" id="{D42BFEA1-7704-B480-33C7-AF768CB7250B}"/>
              </a:ext>
            </a:extLst>
          </p:cNvPr>
          <p:cNvSpPr txBox="1"/>
          <p:nvPr/>
        </p:nvSpPr>
        <p:spPr>
          <a:xfrm>
            <a:off x="7817476" y="6130344"/>
            <a:ext cx="4043967" cy="328411"/>
          </a:xfrm>
          <a:prstGeom prst="rect">
            <a:avLst/>
          </a:prstGeom>
          <a:noFill/>
        </p:spPr>
        <p:txBody>
          <a:bodyPr wrap="none" lIns="0" rIns="0" rtlCol="0">
            <a:noAutofit/>
          </a:bodyPr>
          <a:lstStyle/>
          <a:p>
            <a:pPr algn="r">
              <a:spcAft>
                <a:spcPts val="600"/>
              </a:spcAft>
            </a:pPr>
            <a:r>
              <a:rPr lang="en-GB" sz="1000" dirty="0">
                <a:solidFill>
                  <a:schemeClr val="bg1">
                    <a:lumMod val="50000"/>
                  </a:schemeClr>
                </a:solidFill>
              </a:rPr>
              <a:t>~ BRC-NIQ Food Shop Price Index, Oct 23 (+8.8%)</a:t>
            </a:r>
          </a:p>
        </p:txBody>
      </p:sp>
    </p:spTree>
    <p:extLst>
      <p:ext uri="{BB962C8B-B14F-4D97-AF65-F5344CB8AC3E}">
        <p14:creationId xmlns:p14="http://schemas.microsoft.com/office/powerpoint/2010/main" val="3570449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C82D17-7A2F-AF69-48BF-9CFA7439E60E}"/>
              </a:ext>
            </a:extLst>
          </p:cNvPr>
          <p:cNvSpPr>
            <a:spLocks noGrp="1"/>
          </p:cNvSpPr>
          <p:nvPr>
            <p:ph type="sldNum" sz="quarter" idx="12"/>
          </p:nvPr>
        </p:nvSpPr>
        <p:spPr/>
        <p:txBody>
          <a:bodyPr/>
          <a:lstStyle/>
          <a:p>
            <a:fld id="{403EF4E2-7A7A-0548-85F1-5479B7C9E1B2}" type="slidenum">
              <a:rPr lang="en-US" smtClean="0"/>
              <a:t>24</a:t>
            </a:fld>
            <a:endParaRPr lang="en-US" dirty="0"/>
          </a:p>
        </p:txBody>
      </p:sp>
      <p:sp>
        <p:nvSpPr>
          <p:cNvPr id="5" name="Text Placeholder 4">
            <a:extLst>
              <a:ext uri="{FF2B5EF4-FFF2-40B4-BE49-F238E27FC236}">
                <a16:creationId xmlns:a16="http://schemas.microsoft.com/office/drawing/2014/main" id="{4A768B93-DEAF-AF53-19CB-C72BB2AAF166}"/>
              </a:ext>
            </a:extLst>
          </p:cNvPr>
          <p:cNvSpPr>
            <a:spLocks noGrp="1"/>
          </p:cNvSpPr>
          <p:nvPr>
            <p:ph type="body" sz="quarter" idx="13"/>
          </p:nvPr>
        </p:nvSpPr>
        <p:spPr>
          <a:xfrm>
            <a:off x="275679" y="6188244"/>
            <a:ext cx="11582400" cy="436542"/>
          </a:xfrm>
        </p:spPr>
        <p:txBody>
          <a:bodyPr/>
          <a:lstStyle/>
          <a:p>
            <a:r>
              <a:rPr lang="en-GB" sz="800" dirty="0"/>
              <a:t>Source:  NIQ Scantrack Total Store Read, *Homescan FMCG, **Homescan Total FMCG</a:t>
            </a:r>
          </a:p>
        </p:txBody>
      </p:sp>
      <p:sp>
        <p:nvSpPr>
          <p:cNvPr id="6" name="Title 5">
            <a:extLst>
              <a:ext uri="{FF2B5EF4-FFF2-40B4-BE49-F238E27FC236}">
                <a16:creationId xmlns:a16="http://schemas.microsoft.com/office/drawing/2014/main" id="{8C1D72F8-A4EA-2238-158E-CF473498CAB3}"/>
              </a:ext>
            </a:extLst>
          </p:cNvPr>
          <p:cNvSpPr>
            <a:spLocks noGrp="1"/>
          </p:cNvSpPr>
          <p:nvPr>
            <p:ph type="title"/>
          </p:nvPr>
        </p:nvSpPr>
        <p:spPr>
          <a:xfrm>
            <a:off x="182452" y="302324"/>
            <a:ext cx="12009548" cy="397352"/>
          </a:xfrm>
        </p:spPr>
        <p:txBody>
          <a:bodyPr/>
          <a:lstStyle/>
          <a:p>
            <a:r>
              <a:rPr lang="en-GB" sz="1800" b="0" dirty="0">
                <a:latin typeface="+mn-lt"/>
              </a:rPr>
              <a:t>The latest 4 weeks marked the start of the Golden Quarter and shoppers </a:t>
            </a:r>
            <a:r>
              <a:rPr lang="en-GB" sz="1800" dirty="0">
                <a:latin typeface="+mn-lt"/>
              </a:rPr>
              <a:t>did increase spend on prior period</a:t>
            </a:r>
            <a:r>
              <a:rPr lang="en-GB" sz="1800" b="0" dirty="0">
                <a:latin typeface="+mn-lt"/>
              </a:rPr>
              <a:t>.  New stores (exWilko) will be fuelling growth in Value retailers and the larger seasonal ranges are starting to tempt shoppers</a:t>
            </a:r>
          </a:p>
        </p:txBody>
      </p:sp>
      <p:sp>
        <p:nvSpPr>
          <p:cNvPr id="7" name="TextBox 6">
            <a:extLst>
              <a:ext uri="{FF2B5EF4-FFF2-40B4-BE49-F238E27FC236}">
                <a16:creationId xmlns:a16="http://schemas.microsoft.com/office/drawing/2014/main" id="{D7292306-C3EB-2F0F-4374-7F7AF93CE3F3}"/>
              </a:ext>
            </a:extLst>
          </p:cNvPr>
          <p:cNvSpPr txBox="1"/>
          <p:nvPr/>
        </p:nvSpPr>
        <p:spPr>
          <a:xfrm>
            <a:off x="288558" y="1425515"/>
            <a:ext cx="4369726" cy="492443"/>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Total Store Channel value growth</a:t>
            </a:r>
            <a:br>
              <a:rPr lang="en-GB" sz="1400" b="1" dirty="0">
                <a:latin typeface="Arial" panose="020B0604020202020204" pitchFamily="34" charset="0"/>
                <a:cs typeface="Arial" panose="020B0604020202020204" pitchFamily="34" charset="0"/>
              </a:rPr>
            </a:br>
            <a:r>
              <a:rPr lang="en-GB" sz="1200" i="1" dirty="0">
                <a:latin typeface="Arial" panose="020B0604020202020204" pitchFamily="34" charset="0"/>
                <a:cs typeface="Arial" panose="020B0604020202020204" pitchFamily="34" charset="0"/>
              </a:rPr>
              <a:t>4w/e 4</a:t>
            </a:r>
            <a:r>
              <a:rPr lang="en-GB" sz="1200" i="1" baseline="30000" dirty="0">
                <a:latin typeface="Arial" panose="020B0604020202020204" pitchFamily="34" charset="0"/>
                <a:cs typeface="Arial" panose="020B0604020202020204" pitchFamily="34" charset="0"/>
              </a:rPr>
              <a:t>th</a:t>
            </a:r>
            <a:r>
              <a:rPr lang="en-GB" sz="1200" i="1" dirty="0">
                <a:latin typeface="Arial" panose="020B0604020202020204" pitchFamily="34" charset="0"/>
                <a:cs typeface="Arial" panose="020B0604020202020204" pitchFamily="34" charset="0"/>
              </a:rPr>
              <a:t> November 2023 vs </a:t>
            </a:r>
            <a:r>
              <a:rPr lang="en-GB" sz="1200" b="1" i="1" dirty="0">
                <a:latin typeface="Georgia" panose="02040502050405020303" pitchFamily="18" charset="0"/>
                <a:cs typeface="Arial" panose="020B0604020202020204" pitchFamily="34" charset="0"/>
              </a:rPr>
              <a:t>Prior period</a:t>
            </a:r>
          </a:p>
        </p:txBody>
      </p:sp>
      <p:graphicFrame>
        <p:nvGraphicFramePr>
          <p:cNvPr id="8" name="Chart 7">
            <a:extLst>
              <a:ext uri="{FF2B5EF4-FFF2-40B4-BE49-F238E27FC236}">
                <a16:creationId xmlns:a16="http://schemas.microsoft.com/office/drawing/2014/main" id="{F50F29F5-DFFD-A88F-D272-31A2A4E167B0}"/>
              </a:ext>
            </a:extLst>
          </p:cNvPr>
          <p:cNvGraphicFramePr/>
          <p:nvPr>
            <p:extLst>
              <p:ext uri="{D42A27DB-BD31-4B8C-83A1-F6EECF244321}">
                <p14:modId xmlns:p14="http://schemas.microsoft.com/office/powerpoint/2010/main" val="1020826217"/>
              </p:ext>
            </p:extLst>
          </p:nvPr>
        </p:nvGraphicFramePr>
        <p:xfrm>
          <a:off x="288558" y="1933346"/>
          <a:ext cx="11582399" cy="396723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57AD2DF-E701-F754-471D-CAE0FEE1CF22}"/>
              </a:ext>
            </a:extLst>
          </p:cNvPr>
          <p:cNvSpPr txBox="1"/>
          <p:nvPr/>
        </p:nvSpPr>
        <p:spPr>
          <a:xfrm>
            <a:off x="288558" y="5985327"/>
            <a:ext cx="2706190" cy="215444"/>
          </a:xfrm>
          <a:prstGeom prst="rect">
            <a:avLst/>
          </a:prstGeom>
        </p:spPr>
        <p:txBody>
          <a:bodyPr vert="horz" lIns="0" tIns="45720" rIns="0" bIns="45720" rtlCol="0" anchor="b" anchorCtr="0">
            <a:noAutofit/>
          </a:bodyPr>
          <a:lstStyle>
            <a:lvl1pPr indent="0">
              <a:lnSpc>
                <a:spcPct val="100000"/>
              </a:lnSpc>
              <a:spcBef>
                <a:spcPts val="0"/>
              </a:spcBef>
              <a:spcAft>
                <a:spcPts val="0"/>
              </a:spcAft>
              <a:buFont typeface="Arial" panose="020B0604020202020204" pitchFamily="34" charset="0"/>
              <a:buNone/>
              <a:defRPr sz="800">
                <a:solidFill>
                  <a:srgbClr val="B3B3B3"/>
                </a:solidFill>
              </a:defRPr>
            </a:lvl1pPr>
            <a:lvl2pPr indent="0">
              <a:lnSpc>
                <a:spcPct val="100000"/>
              </a:lnSpc>
              <a:spcBef>
                <a:spcPts val="0"/>
              </a:spcBef>
              <a:spcAft>
                <a:spcPts val="600"/>
              </a:spcAft>
              <a:buSzPct val="100000"/>
              <a:buFont typeface="System Font Regular"/>
              <a:buNone/>
              <a:defRPr sz="1400"/>
            </a:lvl2pPr>
            <a:lvl3pPr indent="0">
              <a:lnSpc>
                <a:spcPct val="100000"/>
              </a:lnSpc>
              <a:spcBef>
                <a:spcPts val="0"/>
              </a:spcBef>
              <a:spcAft>
                <a:spcPts val="600"/>
              </a:spcAft>
              <a:buFont typeface="Arial" panose="020B0604020202020204" pitchFamily="34" charset="0"/>
              <a:buNone/>
              <a:defRPr sz="1200"/>
            </a:lvl3pPr>
            <a:lvl4pPr indent="0">
              <a:lnSpc>
                <a:spcPct val="100000"/>
              </a:lnSpc>
              <a:spcBef>
                <a:spcPts val="0"/>
              </a:spcBef>
              <a:spcAft>
                <a:spcPts val="600"/>
              </a:spcAft>
              <a:buFont typeface="Arial" panose="020B0604020202020204" pitchFamily="34" charset="0"/>
              <a:buNone/>
              <a:defRPr sz="1100"/>
            </a:lvl4pPr>
            <a:lvl5pPr indent="0">
              <a:lnSpc>
                <a:spcPct val="100000"/>
              </a:lnSpc>
              <a:spcBef>
                <a:spcPts val="0"/>
              </a:spcBef>
              <a:spcAft>
                <a:spcPts val="600"/>
              </a:spcAft>
              <a:buFont typeface="Arial" panose="020B0604020202020204" pitchFamily="34" charset="0"/>
              <a:buNone/>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Nb.  Supermarkets include Dark Stores and Pick stores</a:t>
            </a:r>
          </a:p>
        </p:txBody>
      </p:sp>
      <p:sp>
        <p:nvSpPr>
          <p:cNvPr id="2" name="TextBox 1">
            <a:extLst>
              <a:ext uri="{FF2B5EF4-FFF2-40B4-BE49-F238E27FC236}">
                <a16:creationId xmlns:a16="http://schemas.microsoft.com/office/drawing/2014/main" id="{44B6CB8F-42A1-A03A-4BD8-B76298A3FC11}"/>
              </a:ext>
            </a:extLst>
          </p:cNvPr>
          <p:cNvSpPr txBox="1"/>
          <p:nvPr/>
        </p:nvSpPr>
        <p:spPr>
          <a:xfrm>
            <a:off x="270456" y="895082"/>
            <a:ext cx="914400" cy="914400"/>
          </a:xfrm>
          <a:prstGeom prst="rect">
            <a:avLst/>
          </a:prstGeom>
          <a:noFill/>
        </p:spPr>
        <p:txBody>
          <a:bodyPr wrap="none" lIns="0" rIns="0" rtlCol="0">
            <a:noAutofit/>
          </a:bodyPr>
          <a:lstStyle/>
          <a:p>
            <a:pPr algn="l">
              <a:spcAft>
                <a:spcPts val="600"/>
              </a:spcAft>
            </a:pPr>
            <a:r>
              <a:rPr lang="en-GB" sz="1200" i="1" dirty="0"/>
              <a:t>The uplifts are, however, only moderate, so much is yet to play for as shoppers are not yet in a Christmas mindset and are carefully managing spend</a:t>
            </a:r>
          </a:p>
        </p:txBody>
      </p:sp>
    </p:spTree>
    <p:extLst>
      <p:ext uri="{BB962C8B-B14F-4D97-AF65-F5344CB8AC3E}">
        <p14:creationId xmlns:p14="http://schemas.microsoft.com/office/powerpoint/2010/main" val="2591988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DB100C-26C9-6FA6-DE85-B88A3F11AC4E}"/>
              </a:ext>
            </a:extLst>
          </p:cNvPr>
          <p:cNvSpPr>
            <a:spLocks noGrp="1"/>
          </p:cNvSpPr>
          <p:nvPr>
            <p:ph type="sldNum" sz="quarter" idx="12"/>
          </p:nvPr>
        </p:nvSpPr>
        <p:spPr/>
        <p:txBody>
          <a:bodyPr/>
          <a:lstStyle/>
          <a:p>
            <a:fld id="{403EF4E2-7A7A-0548-85F1-5479B7C9E1B2}" type="slidenum">
              <a:rPr lang="en-US" smtClean="0"/>
              <a:t>25</a:t>
            </a:fld>
            <a:endParaRPr lang="en-US" dirty="0"/>
          </a:p>
        </p:txBody>
      </p:sp>
      <p:sp>
        <p:nvSpPr>
          <p:cNvPr id="5" name="Text Placeholder 4">
            <a:extLst>
              <a:ext uri="{FF2B5EF4-FFF2-40B4-BE49-F238E27FC236}">
                <a16:creationId xmlns:a16="http://schemas.microsoft.com/office/drawing/2014/main" id="{127BC5DA-C35A-10CC-CAAF-F12AD1C9DD87}"/>
              </a:ext>
            </a:extLst>
          </p:cNvPr>
          <p:cNvSpPr>
            <a:spLocks noGrp="1"/>
          </p:cNvSpPr>
          <p:nvPr>
            <p:ph type="body" sz="quarter" idx="13"/>
          </p:nvPr>
        </p:nvSpPr>
        <p:spPr>
          <a:xfrm>
            <a:off x="301437" y="6175365"/>
            <a:ext cx="11582400" cy="436542"/>
          </a:xfrm>
        </p:spPr>
        <p:txBody>
          <a:bodyPr/>
          <a:lstStyle/>
          <a:p>
            <a:r>
              <a:rPr lang="en-GB" sz="900" dirty="0"/>
              <a:t>Source:  NIQ Homescan Online FMCG</a:t>
            </a:r>
          </a:p>
        </p:txBody>
      </p:sp>
      <p:sp>
        <p:nvSpPr>
          <p:cNvPr id="6" name="Title 5">
            <a:extLst>
              <a:ext uri="{FF2B5EF4-FFF2-40B4-BE49-F238E27FC236}">
                <a16:creationId xmlns:a16="http://schemas.microsoft.com/office/drawing/2014/main" id="{6345D017-F2FF-3980-2AFE-DC6E13B173B3}"/>
              </a:ext>
            </a:extLst>
          </p:cNvPr>
          <p:cNvSpPr>
            <a:spLocks noGrp="1"/>
          </p:cNvSpPr>
          <p:nvPr>
            <p:ph type="title"/>
          </p:nvPr>
        </p:nvSpPr>
        <p:spPr>
          <a:xfrm>
            <a:off x="101600" y="199291"/>
            <a:ext cx="12039600" cy="397352"/>
          </a:xfrm>
        </p:spPr>
        <p:txBody>
          <a:bodyPr/>
          <a:lstStyle/>
          <a:p>
            <a:r>
              <a:rPr lang="en-GB" b="0" i="1" dirty="0">
                <a:latin typeface="Georgia" panose="02040502050405020303" pitchFamily="18" charset="0"/>
              </a:rPr>
              <a:t>Against tougher year ago comparatives, online growth slowed.  </a:t>
            </a:r>
            <a:r>
              <a:rPr lang="en-GB" i="1" dirty="0">
                <a:latin typeface="Georgia" panose="02040502050405020303" pitchFamily="18" charset="0"/>
              </a:rPr>
              <a:t>Share remains robust, </a:t>
            </a:r>
            <a:r>
              <a:rPr lang="en-GB" b="0" i="1" dirty="0">
                <a:latin typeface="Georgia" panose="02040502050405020303" pitchFamily="18" charset="0"/>
              </a:rPr>
              <a:t>holding at 11%</a:t>
            </a:r>
          </a:p>
        </p:txBody>
      </p:sp>
      <p:graphicFrame>
        <p:nvGraphicFramePr>
          <p:cNvPr id="7" name="Chart 6">
            <a:extLst>
              <a:ext uri="{FF2B5EF4-FFF2-40B4-BE49-F238E27FC236}">
                <a16:creationId xmlns:a16="http://schemas.microsoft.com/office/drawing/2014/main" id="{4C7C8EAD-7A2D-23F9-0E4B-CB69F5071057}"/>
              </a:ext>
            </a:extLst>
          </p:cNvPr>
          <p:cNvGraphicFramePr/>
          <p:nvPr>
            <p:extLst>
              <p:ext uri="{D42A27DB-BD31-4B8C-83A1-F6EECF244321}">
                <p14:modId xmlns:p14="http://schemas.microsoft.com/office/powerpoint/2010/main" val="3938958062"/>
              </p:ext>
            </p:extLst>
          </p:nvPr>
        </p:nvGraphicFramePr>
        <p:xfrm>
          <a:off x="288558" y="1682515"/>
          <a:ext cx="11582400" cy="431297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2A3CDA39-F7B6-B311-B13D-53525ACE1EEF}"/>
              </a:ext>
            </a:extLst>
          </p:cNvPr>
          <p:cNvSpPr txBox="1"/>
          <p:nvPr/>
        </p:nvSpPr>
        <p:spPr>
          <a:xfrm>
            <a:off x="288558" y="1267016"/>
            <a:ext cx="4369726" cy="307777"/>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Online 4 weekly Performance vs YA</a:t>
            </a:r>
          </a:p>
        </p:txBody>
      </p:sp>
    </p:spTree>
    <p:extLst>
      <p:ext uri="{BB962C8B-B14F-4D97-AF65-F5344CB8AC3E}">
        <p14:creationId xmlns:p14="http://schemas.microsoft.com/office/powerpoint/2010/main" val="4187705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0BAC35-F571-A71B-241A-36F5892F9CC1}"/>
              </a:ext>
            </a:extLst>
          </p:cNvPr>
          <p:cNvSpPr txBox="1"/>
          <p:nvPr/>
        </p:nvSpPr>
        <p:spPr>
          <a:xfrm>
            <a:off x="4256901" y="1583736"/>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Online KPI Performance</a:t>
            </a:r>
          </a:p>
          <a:p>
            <a:pPr>
              <a:buSzPts val="1100"/>
            </a:pPr>
            <a:r>
              <a:rPr lang="en-US" sz="1200" i="1" dirty="0">
                <a:solidFill>
                  <a:schemeClr val="tx1"/>
                </a:solidFill>
                <a:latin typeface="Arial" panose="020B0604020202020204" pitchFamily="34" charset="0"/>
                <a:cs typeface="Arial" panose="020B0604020202020204" pitchFamily="34" charset="0"/>
              </a:rPr>
              <a:t>% Difference year on year</a:t>
            </a: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26</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20062" y="2953012"/>
            <a:ext cx="3503952" cy="2390972"/>
          </a:xfrm>
        </p:spPr>
        <p:txBody>
          <a:bodyPr/>
          <a:lstStyle/>
          <a:p>
            <a:br>
              <a:rPr lang="en-US" sz="1800" b="0" dirty="0">
                <a:latin typeface="Georgia" panose="02040502050405020303" pitchFamily="18" charset="0"/>
                <a:cs typeface="Arial"/>
              </a:rPr>
            </a:br>
            <a:br>
              <a:rPr lang="en-US" sz="1800" b="0" dirty="0">
                <a:latin typeface="Georgia" panose="02040502050405020303" pitchFamily="18" charset="0"/>
                <a:cs typeface="Arial"/>
              </a:rPr>
            </a:br>
            <a:br>
              <a:rPr lang="en-US" sz="1800" b="0" dirty="0">
                <a:latin typeface="Georgia" panose="02040502050405020303" pitchFamily="18" charset="0"/>
                <a:cs typeface="Arial"/>
              </a:rPr>
            </a:br>
            <a:r>
              <a:rPr lang="en-US" sz="1800" b="0" dirty="0">
                <a:latin typeface="+mn-lt"/>
                <a:cs typeface="Arial"/>
              </a:rPr>
              <a:t>Online visits are continuing to build and with shopper numbers  down, the indication is that </a:t>
            </a:r>
            <a:r>
              <a:rPr lang="en-US" sz="1800" dirty="0">
                <a:latin typeface="+mn-lt"/>
                <a:cs typeface="Arial"/>
              </a:rPr>
              <a:t>existing shoppers are making more trips</a:t>
            </a:r>
            <a:r>
              <a:rPr lang="en-US" sz="1800" b="0" dirty="0">
                <a:latin typeface="+mn-lt"/>
                <a:cs typeface="Arial"/>
              </a:rPr>
              <a:t>.</a:t>
            </a:r>
            <a:br>
              <a:rPr lang="en-US" sz="1800" b="0" dirty="0">
                <a:latin typeface="+mn-lt"/>
                <a:cs typeface="Arial"/>
              </a:rPr>
            </a:br>
            <a:br>
              <a:rPr lang="en-US" sz="1800" b="0" dirty="0">
                <a:latin typeface="+mn-lt"/>
                <a:cs typeface="Arial"/>
              </a:rPr>
            </a:br>
            <a:r>
              <a:rPr lang="en-US" sz="1800" dirty="0">
                <a:latin typeface="+mn-lt"/>
                <a:cs typeface="Arial"/>
              </a:rPr>
              <a:t>Items in basket </a:t>
            </a:r>
            <a:r>
              <a:rPr lang="en-US" sz="1800" b="0" dirty="0">
                <a:latin typeface="+mn-lt"/>
                <a:cs typeface="Arial"/>
              </a:rPr>
              <a:t>is still </a:t>
            </a:r>
            <a:r>
              <a:rPr lang="en-US" sz="1800" dirty="0">
                <a:latin typeface="+mn-lt"/>
                <a:cs typeface="Arial"/>
              </a:rPr>
              <a:t>down</a:t>
            </a:r>
            <a:r>
              <a:rPr lang="en-US" sz="1800" b="0" dirty="0">
                <a:latin typeface="+mn-lt"/>
                <a:cs typeface="Arial"/>
              </a:rPr>
              <a:t>, suggesting that online retailers are </a:t>
            </a:r>
            <a:r>
              <a:rPr lang="en-US" sz="1800" dirty="0">
                <a:latin typeface="+mn-lt"/>
                <a:cs typeface="Arial"/>
              </a:rPr>
              <a:t>missing out </a:t>
            </a:r>
            <a:r>
              <a:rPr lang="en-US" sz="1800" b="0" dirty="0">
                <a:latin typeface="+mn-lt"/>
                <a:cs typeface="Arial"/>
              </a:rPr>
              <a:t>on the start of the seasonal </a:t>
            </a:r>
            <a:r>
              <a:rPr lang="en-US" sz="1800" dirty="0">
                <a:latin typeface="+mn-lt"/>
                <a:cs typeface="Arial"/>
              </a:rPr>
              <a:t>trade up </a:t>
            </a:r>
            <a:r>
              <a:rPr lang="en-US" sz="1800" b="0" dirty="0">
                <a:latin typeface="+mn-lt"/>
                <a:cs typeface="Arial"/>
              </a:rPr>
              <a:t>and will need to work harder to encourage shoppers to treat themselves with innovative and seasonal offers</a:t>
            </a:r>
            <a:endParaRPr lang="en-US" sz="1800" dirty="0">
              <a:latin typeface="+mn-lt"/>
            </a:endParaRPr>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Homescan Online FMCG</a:t>
            </a:r>
          </a:p>
        </p:txBody>
      </p:sp>
      <p:graphicFrame>
        <p:nvGraphicFramePr>
          <p:cNvPr id="10" name="Chart 9">
            <a:extLst>
              <a:ext uri="{FF2B5EF4-FFF2-40B4-BE49-F238E27FC236}">
                <a16:creationId xmlns:a16="http://schemas.microsoft.com/office/drawing/2014/main" id="{D789ACFC-2A2A-82BC-D4BE-91A42819929B}"/>
              </a:ext>
            </a:extLst>
          </p:cNvPr>
          <p:cNvGraphicFramePr/>
          <p:nvPr>
            <p:extLst>
              <p:ext uri="{D42A27DB-BD31-4B8C-83A1-F6EECF244321}">
                <p14:modId xmlns:p14="http://schemas.microsoft.com/office/powerpoint/2010/main" val="3140848303"/>
              </p:ext>
            </p:extLst>
          </p:nvPr>
        </p:nvGraphicFramePr>
        <p:xfrm>
          <a:off x="4075032" y="1504992"/>
          <a:ext cx="7570453" cy="35102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9206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C1C417-1A20-A015-70EF-26BBF05E49DA}"/>
              </a:ext>
            </a:extLst>
          </p:cNvPr>
          <p:cNvSpPr>
            <a:spLocks noGrp="1"/>
          </p:cNvSpPr>
          <p:nvPr>
            <p:ph type="sldNum" sz="quarter" idx="12"/>
          </p:nvPr>
        </p:nvSpPr>
        <p:spPr/>
        <p:txBody>
          <a:bodyPr/>
          <a:lstStyle/>
          <a:p>
            <a:fld id="{403EF4E2-7A7A-0548-85F1-5479B7C9E1B2}" type="slidenum">
              <a:rPr lang="en-US" smtClean="0"/>
              <a:t>27</a:t>
            </a:fld>
            <a:endParaRPr lang="en-US" dirty="0"/>
          </a:p>
        </p:txBody>
      </p:sp>
      <p:sp>
        <p:nvSpPr>
          <p:cNvPr id="4" name="Text Placeholder 3">
            <a:extLst>
              <a:ext uri="{FF2B5EF4-FFF2-40B4-BE49-F238E27FC236}">
                <a16:creationId xmlns:a16="http://schemas.microsoft.com/office/drawing/2014/main" id="{B5AA9334-DAB7-F4AF-E433-379AE06F1E00}"/>
              </a:ext>
            </a:extLst>
          </p:cNvPr>
          <p:cNvSpPr>
            <a:spLocks noGrp="1"/>
          </p:cNvSpPr>
          <p:nvPr>
            <p:ph type="body" sz="quarter" idx="14"/>
          </p:nvPr>
        </p:nvSpPr>
        <p:spPr>
          <a:xfrm>
            <a:off x="7929690" y="1712660"/>
            <a:ext cx="3912433" cy="2427287"/>
          </a:xfrm>
        </p:spPr>
        <p:txBody>
          <a:bodyPr/>
          <a:lstStyle/>
          <a:p>
            <a:r>
              <a:rPr lang="en-US" sz="6600" b="0" dirty="0">
                <a:latin typeface="Georgia" panose="02040502050405020303" pitchFamily="18" charset="0"/>
              </a:rPr>
              <a:t>+£689m</a:t>
            </a:r>
            <a:br>
              <a:rPr lang="en-US" sz="9600" dirty="0"/>
            </a:br>
            <a:r>
              <a:rPr lang="en-US" sz="1200" dirty="0"/>
              <a:t>spent </a:t>
            </a:r>
            <a:r>
              <a:rPr lang="en-US" sz="1200" b="0" i="1" dirty="0">
                <a:latin typeface="Georgia" panose="02040502050405020303" pitchFamily="18" charset="0"/>
              </a:rPr>
              <a:t>more</a:t>
            </a:r>
            <a:r>
              <a:rPr lang="en-US" sz="1200" dirty="0"/>
              <a:t> on groceries v LY</a:t>
            </a:r>
          </a:p>
          <a:p>
            <a:endParaRPr lang="en-US" sz="1200" b="0" dirty="0">
              <a:latin typeface="Georgia" panose="02040502050405020303" pitchFamily="18" charset="0"/>
            </a:endParaRPr>
          </a:p>
          <a:p>
            <a:r>
              <a:rPr lang="en-US" sz="4800" b="0" dirty="0">
                <a:latin typeface="Georgia" panose="02040502050405020303" pitchFamily="18" charset="0"/>
              </a:rPr>
              <a:t>+£175m</a:t>
            </a:r>
            <a:br>
              <a:rPr lang="en-US" sz="9600" dirty="0"/>
            </a:br>
            <a:r>
              <a:rPr lang="en-US" sz="1200" dirty="0"/>
              <a:t>spent </a:t>
            </a:r>
            <a:r>
              <a:rPr lang="en-US" sz="1200" b="0" i="1" dirty="0">
                <a:latin typeface="Georgia" panose="02040502050405020303" pitchFamily="18" charset="0"/>
              </a:rPr>
              <a:t>less</a:t>
            </a:r>
            <a:r>
              <a:rPr lang="en-US" sz="1200" dirty="0"/>
              <a:t> on groceries than </a:t>
            </a:r>
            <a:r>
              <a:rPr lang="en-US" sz="1200" b="0" i="1" dirty="0">
                <a:latin typeface="Georgia" panose="02040502050405020303" pitchFamily="18" charset="0"/>
              </a:rPr>
              <a:t>prior period </a:t>
            </a:r>
          </a:p>
          <a:p>
            <a:r>
              <a:rPr lang="en-US" sz="1200" dirty="0"/>
              <a:t>(4w/e 7</a:t>
            </a:r>
            <a:r>
              <a:rPr lang="en-US" sz="1200" baseline="30000" dirty="0"/>
              <a:t>th</a:t>
            </a:r>
            <a:r>
              <a:rPr lang="en-US" sz="1200" dirty="0"/>
              <a:t> October 23)</a:t>
            </a:r>
          </a:p>
          <a:p>
            <a:endParaRPr lang="en-GB" dirty="0"/>
          </a:p>
        </p:txBody>
      </p:sp>
      <p:sp>
        <p:nvSpPr>
          <p:cNvPr id="5" name="Text Placeholder 4">
            <a:extLst>
              <a:ext uri="{FF2B5EF4-FFF2-40B4-BE49-F238E27FC236}">
                <a16:creationId xmlns:a16="http://schemas.microsoft.com/office/drawing/2014/main" id="{A7D8E14E-E5CF-1766-1C67-84202F9D0721}"/>
              </a:ext>
            </a:extLst>
          </p:cNvPr>
          <p:cNvSpPr>
            <a:spLocks noGrp="1"/>
          </p:cNvSpPr>
          <p:nvPr>
            <p:ph type="body" sz="quarter" idx="17"/>
          </p:nvPr>
        </p:nvSpPr>
        <p:spPr>
          <a:xfrm>
            <a:off x="262800" y="6049722"/>
            <a:ext cx="11582399" cy="365125"/>
          </a:xfrm>
        </p:spPr>
        <p:txBody>
          <a:bodyPr/>
          <a:lstStyle/>
          <a:p>
            <a:r>
              <a:rPr lang="en-GB" dirty="0">
                <a:solidFill>
                  <a:schemeClr val="bg1">
                    <a:lumMod val="75000"/>
                  </a:schemeClr>
                </a:solidFill>
                <a:cs typeface="Arial" panose="020B0604020202020204" pitchFamily="34" charset="0"/>
              </a:rPr>
              <a:t>Source:  NIQ Scantrack (FMCG = Total Store Read excluding General Merchandise, Tobacco and Healthcare)</a:t>
            </a:r>
            <a:endParaRPr lang="en-GB" dirty="0"/>
          </a:p>
        </p:txBody>
      </p:sp>
      <p:sp>
        <p:nvSpPr>
          <p:cNvPr id="7" name="Title 6">
            <a:extLst>
              <a:ext uri="{FF2B5EF4-FFF2-40B4-BE49-F238E27FC236}">
                <a16:creationId xmlns:a16="http://schemas.microsoft.com/office/drawing/2014/main" id="{EC6ACEA0-F245-97F4-F4C5-B4B07A769B7A}"/>
              </a:ext>
            </a:extLst>
          </p:cNvPr>
          <p:cNvSpPr>
            <a:spLocks noGrp="1"/>
          </p:cNvSpPr>
          <p:nvPr>
            <p:ph type="title"/>
          </p:nvPr>
        </p:nvSpPr>
        <p:spPr>
          <a:xfrm>
            <a:off x="264238" y="237336"/>
            <a:ext cx="8681577" cy="535806"/>
          </a:xfrm>
        </p:spPr>
        <p:txBody>
          <a:bodyPr/>
          <a:lstStyle/>
          <a:p>
            <a:r>
              <a:rPr lang="en-GB" sz="1800" b="0" dirty="0">
                <a:latin typeface="+mn-lt"/>
              </a:rPr>
              <a:t>Growths remain robust vs year ago, in terms of Christmas trade up it is the </a:t>
            </a:r>
            <a:r>
              <a:rPr lang="en-GB" sz="1800" i="1" dirty="0">
                <a:latin typeface="Georgia" panose="02040502050405020303" pitchFamily="18" charset="0"/>
              </a:rPr>
              <a:t>larger store formats which are benefiting</a:t>
            </a:r>
            <a:r>
              <a:rPr lang="en-GB" sz="1800" b="0" i="1" dirty="0">
                <a:latin typeface="Georgia" panose="02040502050405020303" pitchFamily="18" charset="0"/>
              </a:rPr>
              <a:t> </a:t>
            </a:r>
            <a:r>
              <a:rPr lang="en-GB" sz="1800" b="0" dirty="0">
                <a:latin typeface="+mn-lt"/>
              </a:rPr>
              <a:t>which have more space to merchandise</a:t>
            </a:r>
            <a:endParaRPr lang="en-GB" sz="1800" dirty="0"/>
          </a:p>
        </p:txBody>
      </p:sp>
      <p:graphicFrame>
        <p:nvGraphicFramePr>
          <p:cNvPr id="8" name="Chart 7">
            <a:extLst>
              <a:ext uri="{FF2B5EF4-FFF2-40B4-BE49-F238E27FC236}">
                <a16:creationId xmlns:a16="http://schemas.microsoft.com/office/drawing/2014/main" id="{E3D876BB-F445-860A-623F-F498FCFE9587}"/>
              </a:ext>
            </a:extLst>
          </p:cNvPr>
          <p:cNvGraphicFramePr/>
          <p:nvPr>
            <p:extLst>
              <p:ext uri="{D42A27DB-BD31-4B8C-83A1-F6EECF244321}">
                <p14:modId xmlns:p14="http://schemas.microsoft.com/office/powerpoint/2010/main" val="1791906448"/>
              </p:ext>
            </p:extLst>
          </p:nvPr>
        </p:nvGraphicFramePr>
        <p:xfrm>
          <a:off x="294998" y="3809903"/>
          <a:ext cx="5985933" cy="202349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6892CB25-5C57-FE69-6243-B6B2DED98CF2}"/>
              </a:ext>
            </a:extLst>
          </p:cNvPr>
          <p:cNvSpPr txBox="1"/>
          <p:nvPr/>
        </p:nvSpPr>
        <p:spPr>
          <a:xfrm>
            <a:off x="275678" y="1354561"/>
            <a:ext cx="4702007" cy="276999"/>
          </a:xfrm>
          <a:prstGeom prst="rect">
            <a:avLst/>
          </a:prstGeom>
          <a:noFill/>
        </p:spPr>
        <p:txBody>
          <a:bodyPr wrap="square" lIns="0" rIns="0" rtlCol="0" anchor="ctr">
            <a:spAutoFit/>
          </a:bodyPr>
          <a:lstStyle/>
          <a:p>
            <a:pPr defTabSz="685800"/>
            <a:r>
              <a:rPr lang="en-US" sz="1200" b="1" dirty="0">
                <a:latin typeface="Arial" panose="020B0604020202020204" pitchFamily="34" charset="0"/>
                <a:cs typeface="Arial" panose="020B0604020202020204" pitchFamily="34" charset="0"/>
              </a:rPr>
              <a:t>4 week ending (FMCG) 4</a:t>
            </a:r>
            <a:r>
              <a:rPr lang="en-US" sz="1200" b="1" baseline="30000" dirty="0">
                <a:latin typeface="Arial" panose="020B0604020202020204" pitchFamily="34" charset="0"/>
                <a:cs typeface="Arial" panose="020B0604020202020204" pitchFamily="34" charset="0"/>
              </a:rPr>
              <a:t>th</a:t>
            </a:r>
            <a:r>
              <a:rPr lang="en-US" sz="1200" b="1" dirty="0">
                <a:latin typeface="Arial" panose="020B0604020202020204" pitchFamily="34" charset="0"/>
                <a:cs typeface="Arial" panose="020B0604020202020204" pitchFamily="34" charset="0"/>
              </a:rPr>
              <a:t> November 2023 vs LY and Prior Month</a:t>
            </a:r>
          </a:p>
        </p:txBody>
      </p:sp>
      <p:sp>
        <p:nvSpPr>
          <p:cNvPr id="10" name="TextBox 9">
            <a:extLst>
              <a:ext uri="{FF2B5EF4-FFF2-40B4-BE49-F238E27FC236}">
                <a16:creationId xmlns:a16="http://schemas.microsoft.com/office/drawing/2014/main" id="{58DE369D-754D-31F0-C447-F4BC72A40B78}"/>
              </a:ext>
            </a:extLst>
          </p:cNvPr>
          <p:cNvSpPr txBox="1"/>
          <p:nvPr/>
        </p:nvSpPr>
        <p:spPr>
          <a:xfrm>
            <a:off x="333634" y="3780663"/>
            <a:ext cx="4369726" cy="307777"/>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Weekly YOY value growth (FMCG)</a:t>
            </a:r>
          </a:p>
        </p:txBody>
      </p:sp>
      <p:graphicFrame>
        <p:nvGraphicFramePr>
          <p:cNvPr id="11" name="Chart 10">
            <a:extLst>
              <a:ext uri="{FF2B5EF4-FFF2-40B4-BE49-F238E27FC236}">
                <a16:creationId xmlns:a16="http://schemas.microsoft.com/office/drawing/2014/main" id="{8F8D130E-D8D1-FC44-0417-131ABEC0437F}"/>
              </a:ext>
            </a:extLst>
          </p:cNvPr>
          <p:cNvGraphicFramePr/>
          <p:nvPr>
            <p:extLst>
              <p:ext uri="{D42A27DB-BD31-4B8C-83A1-F6EECF244321}">
                <p14:modId xmlns:p14="http://schemas.microsoft.com/office/powerpoint/2010/main" val="4294142163"/>
              </p:ext>
            </p:extLst>
          </p:nvPr>
        </p:nvGraphicFramePr>
        <p:xfrm>
          <a:off x="304799" y="1866406"/>
          <a:ext cx="5985933" cy="163879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12">
            <a:extLst>
              <a:ext uri="{FF2B5EF4-FFF2-40B4-BE49-F238E27FC236}">
                <a16:creationId xmlns:a16="http://schemas.microsoft.com/office/drawing/2014/main" id="{C862E066-CBE7-A1E2-C990-7548803D88FB}"/>
              </a:ext>
            </a:extLst>
          </p:cNvPr>
          <p:cNvSpPr txBox="1">
            <a:spLocks/>
          </p:cNvSpPr>
          <p:nvPr/>
        </p:nvSpPr>
        <p:spPr>
          <a:xfrm>
            <a:off x="243483" y="5850099"/>
            <a:ext cx="11582399" cy="365125"/>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800" kern="1200">
                <a:solidFill>
                  <a:srgbClr val="B3B3B3"/>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Montserrat" panose="00000500000000000000" pitchFamily="2" charset="0"/>
                <a:cs typeface="Calibri" panose="020F0502020204030204" pitchFamily="34" charset="0"/>
              </a:rPr>
              <a:t>*</a:t>
            </a:r>
            <a:r>
              <a:rPr lang="en-GB" dirty="0">
                <a:solidFill>
                  <a:schemeClr val="bg1">
                    <a:lumMod val="75000"/>
                  </a:schemeClr>
                </a:solidFill>
                <a:cs typeface="Arial" panose="020B0604020202020204" pitchFamily="34" charset="0"/>
              </a:rPr>
              <a:t>Supermarkets include Online Dark Stores, Depots and Picking stores | Supermarkets &gt; 3,000sqft Convenience &lt; 3,000sqft</a:t>
            </a:r>
            <a:endParaRPr lang="en-GB" dirty="0"/>
          </a:p>
        </p:txBody>
      </p:sp>
    </p:spTree>
    <p:extLst>
      <p:ext uri="{BB962C8B-B14F-4D97-AF65-F5344CB8AC3E}">
        <p14:creationId xmlns:p14="http://schemas.microsoft.com/office/powerpoint/2010/main" val="3082355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0BAC35-F571-A71B-241A-36F5892F9CC1}"/>
              </a:ext>
            </a:extLst>
          </p:cNvPr>
          <p:cNvSpPr txBox="1"/>
          <p:nvPr/>
        </p:nvSpPr>
        <p:spPr>
          <a:xfrm>
            <a:off x="4269778" y="1004187"/>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Incremental Sales</a:t>
            </a:r>
          </a:p>
          <a:p>
            <a:pPr>
              <a:buSzPts val="1100"/>
            </a:pPr>
            <a:r>
              <a:rPr lang="en-US" sz="1200" i="1" dirty="0">
                <a:solidFill>
                  <a:schemeClr val="tx1"/>
                </a:solidFill>
                <a:latin typeface="Arial" panose="020B0604020202020204" pitchFamily="34" charset="0"/>
                <a:cs typeface="Arial" panose="020B0604020202020204" pitchFamily="34" charset="0"/>
              </a:rPr>
              <a:t>4w/e 4</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November 2023 vs </a:t>
            </a:r>
            <a:r>
              <a:rPr lang="en-US" sz="1200" b="1" dirty="0">
                <a:latin typeface="Arial" panose="020B0604020202020204" pitchFamily="34" charset="0"/>
                <a:cs typeface="Arial" panose="020B0604020202020204" pitchFamily="34" charset="0"/>
              </a:rPr>
              <a:t>PRIOR </a:t>
            </a:r>
            <a:r>
              <a:rPr lang="en-US" sz="1200" i="1" dirty="0">
                <a:latin typeface="Arial" panose="020B0604020202020204" pitchFamily="34" charset="0"/>
                <a:cs typeface="Arial" panose="020B0604020202020204" pitchFamily="34" charset="0"/>
              </a:rPr>
              <a:t>period</a:t>
            </a:r>
            <a:endParaRPr lang="en-US" sz="1200" i="1" dirty="0">
              <a:solidFill>
                <a:schemeClr val="tx1"/>
              </a:solidFill>
              <a:latin typeface="Arial" panose="020B0604020202020204" pitchFamily="34" charset="0"/>
              <a:cs typeface="Arial" panose="020B0604020202020204" pitchFamily="34" charset="0"/>
            </a:endParaRPr>
          </a:p>
          <a:p>
            <a:pPr>
              <a:buSzPts val="1100"/>
            </a:pPr>
            <a:endParaRPr lang="en-US" sz="1400" b="1" dirty="0">
              <a:latin typeface="Arial" panose="020B0604020202020204" pitchFamily="34" charset="0"/>
              <a:cs typeface="Arial" panose="020B0604020202020204" pitchFamily="34" charset="0"/>
              <a:sym typeface="Montserrat"/>
            </a:endParaRPr>
          </a:p>
        </p:txBody>
      </p:sp>
      <p:graphicFrame>
        <p:nvGraphicFramePr>
          <p:cNvPr id="3" name="Table 45">
            <a:extLst>
              <a:ext uri="{FF2B5EF4-FFF2-40B4-BE49-F238E27FC236}">
                <a16:creationId xmlns:a16="http://schemas.microsoft.com/office/drawing/2014/main" id="{85C2A131-13B3-09E4-F124-B73DC72B65B1}"/>
              </a:ext>
            </a:extLst>
          </p:cNvPr>
          <p:cNvGraphicFramePr>
            <a:graphicFrameLocks noGrp="1"/>
          </p:cNvGraphicFramePr>
          <p:nvPr>
            <p:ph idx="1"/>
            <p:extLst>
              <p:ext uri="{D42A27DB-BD31-4B8C-83A1-F6EECF244321}">
                <p14:modId xmlns:p14="http://schemas.microsoft.com/office/powerpoint/2010/main" val="2074552238"/>
              </p:ext>
            </p:extLst>
          </p:nvPr>
        </p:nvGraphicFramePr>
        <p:xfrm>
          <a:off x="4829577" y="1577661"/>
          <a:ext cx="6213699" cy="4018520"/>
        </p:xfrm>
        <a:graphic>
          <a:graphicData uri="http://schemas.openxmlformats.org/drawingml/2006/table">
            <a:tbl>
              <a:tblPr firstRow="1" bandRow="1">
                <a:tableStyleId>{073A0DAA-6AF3-43AB-8588-CEC1D06C72B9}</a:tableStyleId>
              </a:tblPr>
              <a:tblGrid>
                <a:gridCol w="3152099">
                  <a:extLst>
                    <a:ext uri="{9D8B030D-6E8A-4147-A177-3AD203B41FA5}">
                      <a16:colId xmlns:a16="http://schemas.microsoft.com/office/drawing/2014/main" val="2730304933"/>
                    </a:ext>
                  </a:extLst>
                </a:gridCol>
                <a:gridCol w="3061600">
                  <a:extLst>
                    <a:ext uri="{9D8B030D-6E8A-4147-A177-3AD203B41FA5}">
                      <a16:colId xmlns:a16="http://schemas.microsoft.com/office/drawing/2014/main" val="907276787"/>
                    </a:ext>
                  </a:extLst>
                </a:gridCol>
              </a:tblGrid>
              <a:tr h="635300">
                <a:tc>
                  <a:txBody>
                    <a:bodyPr/>
                    <a:lstStyle/>
                    <a:p>
                      <a:pPr algn="ctr"/>
                      <a:r>
                        <a:rPr lang="en-GB" sz="1800" dirty="0">
                          <a:latin typeface="+mj-lt"/>
                        </a:rPr>
                        <a:t>Supermarkets</a:t>
                      </a:r>
                    </a:p>
                  </a:txBody>
                  <a:tcPr>
                    <a:solidFill>
                      <a:schemeClr val="bg1">
                        <a:lumMod val="65000"/>
                      </a:schemeClr>
                    </a:solidFill>
                  </a:tcPr>
                </a:tc>
                <a:tc>
                  <a:txBody>
                    <a:bodyPr/>
                    <a:lstStyle/>
                    <a:p>
                      <a:pPr algn="ctr"/>
                      <a:r>
                        <a:rPr lang="en-GB" sz="1800" dirty="0">
                          <a:latin typeface="+mj-lt"/>
                        </a:rPr>
                        <a:t>Convenience</a:t>
                      </a:r>
                    </a:p>
                  </a:txBody>
                  <a:tcPr>
                    <a:solidFill>
                      <a:schemeClr val="bg1">
                        <a:lumMod val="65000"/>
                      </a:schemeClr>
                    </a:solidFill>
                  </a:tcPr>
                </a:tc>
                <a:extLst>
                  <a:ext uri="{0D108BD9-81ED-4DB2-BD59-A6C34878D82A}">
                    <a16:rowId xmlns:a16="http://schemas.microsoft.com/office/drawing/2014/main" val="2349305710"/>
                  </a:ext>
                </a:extLst>
              </a:tr>
              <a:tr h="2541169">
                <a:tc>
                  <a:txBody>
                    <a:bodyPr/>
                    <a:lstStyle/>
                    <a:p>
                      <a:pPr marL="73660" lvl="0" indent="0" algn="l" rtl="0">
                        <a:spcBef>
                          <a:spcPts val="0"/>
                        </a:spcBef>
                        <a:spcAft>
                          <a:spcPts val="0"/>
                        </a:spcAft>
                        <a:buClr>
                          <a:srgbClr val="FFFFFF"/>
                        </a:buClr>
                        <a:buSzPts val="1000"/>
                        <a:buFont typeface="Montserrat Light"/>
                        <a:buNone/>
                      </a:pPr>
                      <a:endParaRPr lang="en-GB" sz="1200" b="1" dirty="0">
                        <a:solidFill>
                          <a:schemeClr val="accent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Clothing +£45m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Chocolate Confectionery +£44m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Spirits +£34m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Still Wine +£31m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Fresh Meat +£23m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Fresh Veg +£20m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Halloween Merchandise +£15m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Sugar Confectionery +£14m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Gift Packs (Toiletries) +£12m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Toys +£10m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Ambient Cake +£10m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Baking Sundries +£8m</a:t>
                      </a:r>
                      <a:endParaRPr lang="en-GB" sz="1200" b="1" kern="1200" baseline="0" dirty="0">
                        <a:solidFill>
                          <a:schemeClr val="tx1"/>
                        </a:solidFill>
                        <a:latin typeface="+mn-lt"/>
                        <a:ea typeface="Montserrat Light"/>
                        <a:cs typeface="Montserrat Light"/>
                        <a:sym typeface="Montserrat Light"/>
                      </a:endParaRPr>
                    </a:p>
                  </a:txBody>
                  <a:tcPr marL="91425" marR="91425" marT="91425" marB="91425">
                    <a:solidFill>
                      <a:schemeClr val="bg1">
                        <a:lumMod val="65000"/>
                      </a:schemeClr>
                    </a:solidFill>
                  </a:tcPr>
                </a:tc>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endParaRPr lang="en-GB" sz="1200" b="1" kern="1200" baseline="0" dirty="0">
                        <a:solidFill>
                          <a:schemeClr val="tx1"/>
                        </a:solidFill>
                        <a:latin typeface="+mn-lt"/>
                        <a:ea typeface="Montserrat Light"/>
                        <a:cs typeface="Montserrat Light"/>
                        <a:sym typeface="Montserrat Light"/>
                      </a:endParaRP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Chocolate Confectionery +£9m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Still Wine +£7m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Spirits +£5m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Car Care +£5m </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Cough, Cold &amp; Flu +£4m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Fresh Veg +£2m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Fresh Meat +£2m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Ambient Cake +£2m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Halloween Merchandise +£2m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Pies &amp; Pastry +£2m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Sweet Biscuits +£1m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Fresh Ready Meals + £1m</a:t>
                      </a:r>
                    </a:p>
                  </a:txBody>
                  <a:tcPr marL="91425" marR="91425" marT="91425" marB="91425">
                    <a:solidFill>
                      <a:schemeClr val="bg1">
                        <a:lumMod val="65000"/>
                      </a:schemeClr>
                    </a:solidFill>
                  </a:tcPr>
                </a:tc>
                <a:extLst>
                  <a:ext uri="{0D108BD9-81ED-4DB2-BD59-A6C34878D82A}">
                    <a16:rowId xmlns:a16="http://schemas.microsoft.com/office/drawing/2014/main" val="2462473271"/>
                  </a:ext>
                </a:extLst>
              </a:tr>
              <a:tr h="441004">
                <a:tc gridSpan="2">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400" b="0" i="0" baseline="0" dirty="0">
                          <a:solidFill>
                            <a:schemeClr val="bg1"/>
                          </a:solidFill>
                          <a:latin typeface="+mn-lt"/>
                          <a:ea typeface="Montserrat Light"/>
                          <a:cs typeface="Montserrat Light"/>
                          <a:sym typeface="Montserrat"/>
                        </a:rPr>
                        <a:t>Shoppers spent more on clothing, gifting and treats in the Supermarkets and emergency purchases and seasonal but on a much smaller scale in the smaller format stores.</a:t>
                      </a:r>
                      <a:endParaRPr sz="1400" b="1" i="1" baseline="0" dirty="0">
                        <a:solidFill>
                          <a:schemeClr val="bg1"/>
                        </a:solidFill>
                        <a:latin typeface="Georgia" panose="02040502050405020303" pitchFamily="18" charset="0"/>
                        <a:ea typeface="Montserrat Light"/>
                        <a:cs typeface="Montserrat Light"/>
                        <a:sym typeface="Montserrat Ligh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extLst>
                  <a:ext uri="{0D108BD9-81ED-4DB2-BD59-A6C34878D82A}">
                    <a16:rowId xmlns:a16="http://schemas.microsoft.com/office/drawing/2014/main" val="3709966121"/>
                  </a:ext>
                </a:extLst>
              </a:tr>
            </a:tbl>
          </a:graphicData>
        </a:graphic>
      </p:graphicFrame>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28</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78361" y="3589923"/>
            <a:ext cx="3503952" cy="2390972"/>
          </a:xfrm>
        </p:spPr>
        <p:txBody>
          <a:bodyPr/>
          <a:lstStyle/>
          <a:p>
            <a:br>
              <a:rPr lang="en-US" sz="2000" b="0" dirty="0">
                <a:latin typeface="Georgia" panose="02040502050405020303" pitchFamily="18" charset="0"/>
                <a:cs typeface="Arial"/>
              </a:rPr>
            </a:br>
            <a:r>
              <a:rPr lang="en-US" sz="2000" b="0" dirty="0">
                <a:latin typeface="Georgia" panose="02040502050405020303" pitchFamily="18" charset="0"/>
                <a:cs typeface="Arial"/>
              </a:rPr>
              <a:t>The </a:t>
            </a:r>
            <a:r>
              <a:rPr lang="en-US" sz="2000" dirty="0">
                <a:latin typeface="Georgia" panose="02040502050405020303" pitchFamily="18" charset="0"/>
                <a:cs typeface="Arial"/>
              </a:rPr>
              <a:t>change in weather </a:t>
            </a:r>
            <a:r>
              <a:rPr lang="en-US" sz="2000" b="0" dirty="0">
                <a:latin typeface="Georgia" panose="02040502050405020303" pitchFamily="18" charset="0"/>
                <a:cs typeface="Arial"/>
              </a:rPr>
              <a:t>will have brought a welcome boost to some categories.</a:t>
            </a:r>
            <a:br>
              <a:rPr lang="en-US" sz="2000" b="0" dirty="0">
                <a:latin typeface="Georgia" panose="02040502050405020303" pitchFamily="18" charset="0"/>
                <a:cs typeface="Arial"/>
              </a:rPr>
            </a:br>
            <a:br>
              <a:rPr lang="en-US" sz="2000" b="0" dirty="0">
                <a:latin typeface="Georgia" panose="02040502050405020303" pitchFamily="18" charset="0"/>
                <a:cs typeface="Arial"/>
              </a:rPr>
            </a:br>
            <a:r>
              <a:rPr lang="en-US" sz="2000" b="0" dirty="0">
                <a:latin typeface="Georgia" panose="02040502050405020303" pitchFamily="18" charset="0"/>
                <a:cs typeface="Arial"/>
              </a:rPr>
              <a:t>A number of </a:t>
            </a:r>
            <a:r>
              <a:rPr lang="en-US" sz="2000" dirty="0">
                <a:latin typeface="Georgia" panose="02040502050405020303" pitchFamily="18" charset="0"/>
                <a:cs typeface="Arial"/>
              </a:rPr>
              <a:t>seasonal sectors </a:t>
            </a:r>
            <a:r>
              <a:rPr lang="en-US" sz="2000" b="0" dirty="0">
                <a:latin typeface="Georgia" panose="02040502050405020303" pitchFamily="18" charset="0"/>
                <a:cs typeface="Arial"/>
              </a:rPr>
              <a:t>also saw an uplift in spend, including </a:t>
            </a:r>
            <a:r>
              <a:rPr lang="en-US" sz="2000" dirty="0">
                <a:latin typeface="Georgia" panose="02040502050405020303" pitchFamily="18" charset="0"/>
                <a:cs typeface="Arial"/>
              </a:rPr>
              <a:t>Halloween</a:t>
            </a:r>
            <a:r>
              <a:rPr lang="en-US" sz="2000" b="0" dirty="0">
                <a:latin typeface="Georgia" panose="02040502050405020303" pitchFamily="18" charset="0"/>
                <a:cs typeface="Arial"/>
              </a:rPr>
              <a:t> merchandise and </a:t>
            </a:r>
            <a:r>
              <a:rPr lang="en-US" sz="2000" dirty="0">
                <a:latin typeface="Georgia" panose="02040502050405020303" pitchFamily="18" charset="0"/>
                <a:cs typeface="Arial"/>
              </a:rPr>
              <a:t>sweet treats </a:t>
            </a:r>
            <a:r>
              <a:rPr lang="en-US" sz="2000" b="0" dirty="0">
                <a:latin typeface="Georgia" panose="02040502050405020303" pitchFamily="18" charset="0"/>
                <a:cs typeface="Arial"/>
              </a:rPr>
              <a:t>and </a:t>
            </a:r>
            <a:r>
              <a:rPr lang="en-US" sz="2000" dirty="0">
                <a:latin typeface="Georgia" panose="02040502050405020303" pitchFamily="18" charset="0"/>
                <a:cs typeface="Arial"/>
              </a:rPr>
              <a:t>gifting</a:t>
            </a:r>
            <a:r>
              <a:rPr lang="en-US" sz="2000" b="0" dirty="0">
                <a:latin typeface="Georgia" panose="02040502050405020303" pitchFamily="18" charset="0"/>
                <a:cs typeface="Arial"/>
              </a:rPr>
              <a:t> which benefited the larger format stores.</a:t>
            </a:r>
            <a:br>
              <a:rPr lang="en-US" sz="2400" b="0" dirty="0">
                <a:latin typeface="+mn-lt"/>
                <a:cs typeface="Arial"/>
              </a:rPr>
            </a:br>
            <a:endParaRPr lang="en-US" sz="2400" dirty="0"/>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Scantrack</a:t>
            </a:r>
          </a:p>
        </p:txBody>
      </p:sp>
      <p:pic>
        <p:nvPicPr>
          <p:cNvPr id="4" name="Picture 2">
            <a:extLst>
              <a:ext uri="{FF2B5EF4-FFF2-40B4-BE49-F238E27FC236}">
                <a16:creationId xmlns:a16="http://schemas.microsoft.com/office/drawing/2014/main" id="{41869A7F-2A9C-A0D2-5302-9C7EE1A72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107" y="1490133"/>
            <a:ext cx="726440" cy="726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775B6AF-0FAF-F4C6-AA07-C094298FF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827" y="1576052"/>
            <a:ext cx="66675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704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F7DAEFD-BD38-2769-A655-9B35AB34194C}"/>
              </a:ext>
            </a:extLst>
          </p:cNvPr>
          <p:cNvGraphicFramePr/>
          <p:nvPr>
            <p:extLst>
              <p:ext uri="{D42A27DB-BD31-4B8C-83A1-F6EECF244321}">
                <p14:modId xmlns:p14="http://schemas.microsoft.com/office/powerpoint/2010/main" val="1158657719"/>
              </p:ext>
            </p:extLst>
          </p:nvPr>
        </p:nvGraphicFramePr>
        <p:xfrm>
          <a:off x="4218289" y="1908085"/>
          <a:ext cx="7570453" cy="351021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CE2B0CDB-A3EF-A0B0-37B3-DA12CB5F5C61}"/>
              </a:ext>
            </a:extLst>
          </p:cNvPr>
          <p:cNvSpPr>
            <a:spLocks noGrp="1"/>
          </p:cNvSpPr>
          <p:nvPr>
            <p:ph type="sldNum" sz="quarter" idx="12"/>
          </p:nvPr>
        </p:nvSpPr>
        <p:spPr/>
        <p:txBody>
          <a:bodyPr/>
          <a:lstStyle/>
          <a:p>
            <a:fld id="{403EF4E2-7A7A-0548-85F1-5479B7C9E1B2}" type="slidenum">
              <a:rPr lang="en-US" smtClean="0"/>
              <a:t>29</a:t>
            </a:fld>
            <a:endParaRPr lang="en-US" dirty="0"/>
          </a:p>
        </p:txBody>
      </p:sp>
      <p:sp>
        <p:nvSpPr>
          <p:cNvPr id="6" name="Text Placeholder 5">
            <a:extLst>
              <a:ext uri="{FF2B5EF4-FFF2-40B4-BE49-F238E27FC236}">
                <a16:creationId xmlns:a16="http://schemas.microsoft.com/office/drawing/2014/main" id="{A84036DE-09E6-CA09-D33B-A9696884F8B5}"/>
              </a:ext>
            </a:extLst>
          </p:cNvPr>
          <p:cNvSpPr>
            <a:spLocks noGrp="1"/>
          </p:cNvSpPr>
          <p:nvPr>
            <p:ph type="body" sz="quarter" idx="14"/>
          </p:nvPr>
        </p:nvSpPr>
        <p:spPr/>
        <p:txBody>
          <a:bodyPr/>
          <a:lstStyle/>
          <a:p>
            <a:r>
              <a:rPr lang="en-GB" dirty="0"/>
              <a:t>Source:  NIQ Total Till 12w/e value Share of Trade Top 4 vs Discounters; *NIQ Homescan FMCG 12w/e value sales vs year ago</a:t>
            </a:r>
          </a:p>
        </p:txBody>
      </p:sp>
      <p:grpSp>
        <p:nvGrpSpPr>
          <p:cNvPr id="7" name="Group 6">
            <a:extLst>
              <a:ext uri="{FF2B5EF4-FFF2-40B4-BE49-F238E27FC236}">
                <a16:creationId xmlns:a16="http://schemas.microsoft.com/office/drawing/2014/main" id="{9B6E6DA6-759B-AD4E-2FBA-A1EC124569DD}"/>
              </a:ext>
            </a:extLst>
          </p:cNvPr>
          <p:cNvGrpSpPr/>
          <p:nvPr/>
        </p:nvGrpSpPr>
        <p:grpSpPr>
          <a:xfrm>
            <a:off x="0" y="560498"/>
            <a:ext cx="3991136" cy="4959974"/>
            <a:chOff x="8021944" y="453342"/>
            <a:chExt cx="3991136" cy="4959974"/>
          </a:xfrm>
        </p:grpSpPr>
        <p:sp>
          <p:nvSpPr>
            <p:cNvPr id="8" name="Isosceles Triangle 7">
              <a:extLst>
                <a:ext uri="{FF2B5EF4-FFF2-40B4-BE49-F238E27FC236}">
                  <a16:creationId xmlns:a16="http://schemas.microsoft.com/office/drawing/2014/main" id="{FF2D7C1E-06E4-3DBF-D9D0-B06E16EBCB20}"/>
                </a:ext>
              </a:extLst>
            </p:cNvPr>
            <p:cNvSpPr/>
            <p:nvPr/>
          </p:nvSpPr>
          <p:spPr>
            <a:xfrm>
              <a:off x="8021944" y="453342"/>
              <a:ext cx="2378727" cy="20506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9" name="Isosceles Triangle 8">
              <a:extLst>
                <a:ext uri="{FF2B5EF4-FFF2-40B4-BE49-F238E27FC236}">
                  <a16:creationId xmlns:a16="http://schemas.microsoft.com/office/drawing/2014/main" id="{47AC3DC0-EC5C-989D-0958-7ACCAD580EA7}"/>
                </a:ext>
              </a:extLst>
            </p:cNvPr>
            <p:cNvSpPr/>
            <p:nvPr/>
          </p:nvSpPr>
          <p:spPr>
            <a:xfrm>
              <a:off x="10436733" y="1145049"/>
              <a:ext cx="1576347" cy="135891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GB" dirty="0">
                <a:solidFill>
                  <a:schemeClr val="accent1"/>
                </a:solidFill>
              </a:endParaRPr>
            </a:p>
          </p:txBody>
        </p:sp>
        <p:sp>
          <p:nvSpPr>
            <p:cNvPr id="10" name="TextBox 9">
              <a:extLst>
                <a:ext uri="{FF2B5EF4-FFF2-40B4-BE49-F238E27FC236}">
                  <a16:creationId xmlns:a16="http://schemas.microsoft.com/office/drawing/2014/main" id="{600EAC21-BDFA-F0ED-1F3F-D1F50752F4B5}"/>
                </a:ext>
              </a:extLst>
            </p:cNvPr>
            <p:cNvSpPr txBox="1"/>
            <p:nvPr/>
          </p:nvSpPr>
          <p:spPr>
            <a:xfrm>
              <a:off x="8596580" y="1449245"/>
              <a:ext cx="1234846" cy="523220"/>
            </a:xfrm>
            <a:prstGeom prst="rect">
              <a:avLst/>
            </a:prstGeom>
            <a:noFill/>
          </p:spPr>
          <p:txBody>
            <a:bodyPr wrap="square">
              <a:spAutoFit/>
            </a:bodyPr>
            <a:lstStyle/>
            <a:p>
              <a:pPr algn="ctr"/>
              <a:r>
                <a:rPr kumimoji="0" lang="en-GB" sz="2800" b="1" i="1" u="none" strike="noStrike" kern="0" cap="none" spc="0" normalizeH="0" baseline="0" noProof="0" dirty="0">
                  <a:ln>
                    <a:noFill/>
                  </a:ln>
                  <a:solidFill>
                    <a:schemeClr val="bg1"/>
                  </a:solidFill>
                  <a:effectLst/>
                  <a:uLnTx/>
                  <a:uFillTx/>
                  <a:latin typeface="Georgia" panose="02040502050405020303" pitchFamily="18" charset="0"/>
                  <a:sym typeface="Montserrat"/>
                </a:rPr>
                <a:t>+17%</a:t>
              </a:r>
              <a:endParaRPr lang="en-GB" sz="2800" i="1" dirty="0">
                <a:solidFill>
                  <a:schemeClr val="bg1"/>
                </a:solidFill>
                <a:latin typeface="Georgia" panose="02040502050405020303" pitchFamily="18" charset="0"/>
              </a:endParaRPr>
            </a:p>
          </p:txBody>
        </p:sp>
        <p:sp>
          <p:nvSpPr>
            <p:cNvPr id="11" name="TextBox 10">
              <a:extLst>
                <a:ext uri="{FF2B5EF4-FFF2-40B4-BE49-F238E27FC236}">
                  <a16:creationId xmlns:a16="http://schemas.microsoft.com/office/drawing/2014/main" id="{435253F0-66CC-27AF-45C2-59DE8441E895}"/>
                </a:ext>
              </a:extLst>
            </p:cNvPr>
            <p:cNvSpPr txBox="1"/>
            <p:nvPr/>
          </p:nvSpPr>
          <p:spPr>
            <a:xfrm>
              <a:off x="10609244" y="1838192"/>
              <a:ext cx="1192649" cy="523220"/>
            </a:xfrm>
            <a:prstGeom prst="rect">
              <a:avLst/>
            </a:prstGeom>
            <a:noFill/>
          </p:spPr>
          <p:txBody>
            <a:bodyPr wrap="square">
              <a:spAutoFit/>
            </a:bodyPr>
            <a:lstStyle/>
            <a:p>
              <a:pPr algn="ctr"/>
              <a:r>
                <a:rPr lang="en-GB" sz="2800" b="1" dirty="0">
                  <a:solidFill>
                    <a:schemeClr val="bg1"/>
                  </a:solidFill>
                  <a:latin typeface="Georgia" panose="02040502050405020303" pitchFamily="18" charset="0"/>
                  <a:sym typeface="Montserrat"/>
                </a:rPr>
                <a:t>+8</a:t>
              </a:r>
              <a:r>
                <a:rPr kumimoji="0" lang="en-GB" sz="2800" b="1" i="0" u="none" strike="noStrike" kern="0" cap="none" spc="0" normalizeH="0" baseline="0" noProof="0" dirty="0">
                  <a:ln>
                    <a:noFill/>
                  </a:ln>
                  <a:solidFill>
                    <a:schemeClr val="bg1"/>
                  </a:solidFill>
                  <a:effectLst/>
                  <a:uLnTx/>
                  <a:uFillTx/>
                  <a:latin typeface="Georgia" panose="02040502050405020303" pitchFamily="18" charset="0"/>
                  <a:sym typeface="Montserrat"/>
                </a:rPr>
                <a:t>%</a:t>
              </a:r>
            </a:p>
          </p:txBody>
        </p:sp>
        <p:sp>
          <p:nvSpPr>
            <p:cNvPr id="12" name="TextBox 11">
              <a:extLst>
                <a:ext uri="{FF2B5EF4-FFF2-40B4-BE49-F238E27FC236}">
                  <a16:creationId xmlns:a16="http://schemas.microsoft.com/office/drawing/2014/main" id="{C69CD38A-C322-521B-2B83-5CE9E2473E7C}"/>
                </a:ext>
              </a:extLst>
            </p:cNvPr>
            <p:cNvSpPr txBox="1"/>
            <p:nvPr/>
          </p:nvSpPr>
          <p:spPr>
            <a:xfrm>
              <a:off x="8196630" y="3104992"/>
              <a:ext cx="3447377" cy="2308324"/>
            </a:xfrm>
            <a:prstGeom prst="rect">
              <a:avLst/>
            </a:prstGeom>
            <a:noFill/>
          </p:spPr>
          <p:txBody>
            <a:bodyPr wrap="square">
              <a:spAutoFit/>
            </a:bodyPr>
            <a:lstStyle/>
            <a:p>
              <a:pPr algn="ctr"/>
              <a:r>
                <a:rPr lang="en-GB" b="1" i="1" dirty="0">
                  <a:solidFill>
                    <a:schemeClr val="bg1"/>
                  </a:solidFill>
                  <a:latin typeface="Georgia" panose="02040502050405020303" pitchFamily="18" charset="0"/>
                  <a:sym typeface="Montserrat"/>
                </a:rPr>
                <a:t>Discounter share has improved  </a:t>
              </a:r>
              <a:r>
                <a:rPr lang="en-GB" dirty="0">
                  <a:solidFill>
                    <a:schemeClr val="bg1"/>
                  </a:solidFill>
                  <a:sym typeface="Montserrat"/>
                </a:rPr>
                <a:t>and is now at its </a:t>
              </a:r>
              <a:r>
                <a:rPr lang="en-GB" b="1" i="1" dirty="0">
                  <a:solidFill>
                    <a:schemeClr val="bg1"/>
                  </a:solidFill>
                  <a:latin typeface="Georgia" panose="02040502050405020303" pitchFamily="18" charset="0"/>
                  <a:sym typeface="Montserrat"/>
                </a:rPr>
                <a:t>highest level </a:t>
              </a:r>
              <a:r>
                <a:rPr lang="en-GB" dirty="0">
                  <a:solidFill>
                    <a:schemeClr val="bg1"/>
                  </a:solidFill>
                  <a:sym typeface="Montserrat"/>
                </a:rPr>
                <a:t>since May.</a:t>
              </a:r>
              <a:endParaRPr lang="en-GB" b="1" i="1" dirty="0">
                <a:solidFill>
                  <a:schemeClr val="bg1"/>
                </a:solidFill>
                <a:latin typeface="Georgia" panose="02040502050405020303" pitchFamily="18" charset="0"/>
                <a:sym typeface="Montserrat"/>
              </a:endParaRPr>
            </a:p>
            <a:p>
              <a:pPr algn="ctr"/>
              <a:endParaRPr lang="en-GB" b="1" i="1" dirty="0">
                <a:solidFill>
                  <a:schemeClr val="bg1"/>
                </a:solidFill>
                <a:latin typeface="Georgia" panose="02040502050405020303" pitchFamily="18" charset="0"/>
                <a:sym typeface="Montserrat"/>
              </a:endParaRPr>
            </a:p>
            <a:p>
              <a:pPr algn="ctr"/>
              <a:r>
                <a:rPr lang="en-GB" b="1" i="1" dirty="0">
                  <a:solidFill>
                    <a:schemeClr val="bg1"/>
                  </a:solidFill>
                  <a:latin typeface="Georgia" panose="02040502050405020303" pitchFamily="18" charset="0"/>
                  <a:sym typeface="Montserrat"/>
                </a:rPr>
                <a:t>Discounter growths </a:t>
              </a:r>
              <a:r>
                <a:rPr lang="en-GB" dirty="0">
                  <a:solidFill>
                    <a:schemeClr val="bg1"/>
                  </a:solidFill>
                  <a:sym typeface="Montserrat"/>
                </a:rPr>
                <a:t>are expected to </a:t>
              </a:r>
              <a:r>
                <a:rPr lang="en-GB" b="1" i="1" dirty="0">
                  <a:solidFill>
                    <a:schemeClr val="bg1"/>
                  </a:solidFill>
                  <a:latin typeface="Georgia" panose="02040502050405020303" pitchFamily="18" charset="0"/>
                  <a:sym typeface="Montserrat"/>
                </a:rPr>
                <a:t>slow</a:t>
              </a:r>
              <a:r>
                <a:rPr lang="en-GB" dirty="0">
                  <a:solidFill>
                    <a:schemeClr val="bg1"/>
                  </a:solidFill>
                  <a:sym typeface="Montserrat"/>
                </a:rPr>
                <a:t> in 2024 as comparatives become more challenging at the end of Q1.</a:t>
              </a:r>
              <a:endParaRPr lang="en-GB" dirty="0">
                <a:solidFill>
                  <a:schemeClr val="bg1"/>
                </a:solidFill>
              </a:endParaRPr>
            </a:p>
          </p:txBody>
        </p:sp>
      </p:grpSp>
      <p:sp>
        <p:nvSpPr>
          <p:cNvPr id="17" name="TextBox 16">
            <a:extLst>
              <a:ext uri="{FF2B5EF4-FFF2-40B4-BE49-F238E27FC236}">
                <a16:creationId xmlns:a16="http://schemas.microsoft.com/office/drawing/2014/main" id="{654700A7-A54F-8C66-F8BC-7C52E4365C33}"/>
              </a:ext>
            </a:extLst>
          </p:cNvPr>
          <p:cNvSpPr txBox="1"/>
          <p:nvPr/>
        </p:nvSpPr>
        <p:spPr>
          <a:xfrm>
            <a:off x="4201652" y="2133636"/>
            <a:ext cx="846386" cy="276999"/>
          </a:xfrm>
          <a:prstGeom prst="rect">
            <a:avLst/>
          </a:prstGeom>
          <a:noFill/>
        </p:spPr>
        <p:txBody>
          <a:bodyPr wrap="none" lIns="0" rIns="0" rtlCol="0">
            <a:spAutoFit/>
          </a:bodyPr>
          <a:lstStyle/>
          <a:p>
            <a:pPr defTabSz="1219170">
              <a:defRPr/>
            </a:pPr>
            <a:r>
              <a:rPr lang="en-GB" sz="1200" b="1" dirty="0">
                <a:solidFill>
                  <a:schemeClr val="tx1"/>
                </a:solidFill>
                <a:latin typeface="+mj-lt"/>
              </a:rPr>
              <a:t>Discounter </a:t>
            </a:r>
          </a:p>
        </p:txBody>
      </p:sp>
      <p:sp>
        <p:nvSpPr>
          <p:cNvPr id="18" name="TextBox 17">
            <a:extLst>
              <a:ext uri="{FF2B5EF4-FFF2-40B4-BE49-F238E27FC236}">
                <a16:creationId xmlns:a16="http://schemas.microsoft.com/office/drawing/2014/main" id="{3B3A2224-EC69-5E34-3CCD-EF25B7C11FE3}"/>
              </a:ext>
            </a:extLst>
          </p:cNvPr>
          <p:cNvSpPr txBox="1"/>
          <p:nvPr/>
        </p:nvSpPr>
        <p:spPr>
          <a:xfrm>
            <a:off x="10890469" y="1901818"/>
            <a:ext cx="1022716" cy="461665"/>
          </a:xfrm>
          <a:prstGeom prst="rect">
            <a:avLst/>
          </a:prstGeom>
          <a:noFill/>
        </p:spPr>
        <p:txBody>
          <a:bodyPr wrap="none" lIns="0" rIns="0" rtlCol="0">
            <a:spAutoFit/>
          </a:bodyPr>
          <a:lstStyle/>
          <a:p>
            <a:pPr algn="r" defTabSz="1219170">
              <a:defRPr/>
            </a:pPr>
            <a:r>
              <a:rPr lang="en-GB" sz="1200" b="1" dirty="0">
                <a:solidFill>
                  <a:schemeClr val="tx1"/>
                </a:solidFill>
                <a:latin typeface="+mj-lt"/>
              </a:rPr>
              <a:t>Big 4 </a:t>
            </a:r>
          </a:p>
          <a:p>
            <a:pPr algn="r" defTabSz="1219170">
              <a:defRPr/>
            </a:pPr>
            <a:r>
              <a:rPr lang="en-GB" sz="1200" b="1" dirty="0">
                <a:solidFill>
                  <a:schemeClr val="tx1"/>
                </a:solidFill>
                <a:latin typeface="+mj-lt"/>
              </a:rPr>
              <a:t>Supermarkets</a:t>
            </a:r>
          </a:p>
        </p:txBody>
      </p:sp>
      <p:sp>
        <p:nvSpPr>
          <p:cNvPr id="5" name="TextBox 4">
            <a:extLst>
              <a:ext uri="{FF2B5EF4-FFF2-40B4-BE49-F238E27FC236}">
                <a16:creationId xmlns:a16="http://schemas.microsoft.com/office/drawing/2014/main" id="{C107BBEB-C6C1-04A2-0516-2B16A7FE56BF}"/>
              </a:ext>
            </a:extLst>
          </p:cNvPr>
          <p:cNvSpPr txBox="1"/>
          <p:nvPr/>
        </p:nvSpPr>
        <p:spPr>
          <a:xfrm>
            <a:off x="0" y="502277"/>
            <a:ext cx="1073776" cy="246221"/>
          </a:xfrm>
          <a:prstGeom prst="rect">
            <a:avLst/>
          </a:prstGeom>
          <a:noFill/>
        </p:spPr>
        <p:txBody>
          <a:bodyPr wrap="square">
            <a:spAutoFit/>
          </a:bodyPr>
          <a:lstStyle/>
          <a:p>
            <a:r>
              <a:rPr lang="en-GB" sz="1000" b="1" dirty="0">
                <a:solidFill>
                  <a:schemeClr val="bg1"/>
                </a:solidFill>
                <a:latin typeface="+mj-lt"/>
                <a:sym typeface="Montserrat"/>
              </a:rPr>
              <a:t>FMCG growth*</a:t>
            </a:r>
            <a:endParaRPr lang="en-GB" sz="1000" b="1" dirty="0"/>
          </a:p>
        </p:txBody>
      </p:sp>
      <p:sp>
        <p:nvSpPr>
          <p:cNvPr id="14" name="TextBox 13">
            <a:extLst>
              <a:ext uri="{FF2B5EF4-FFF2-40B4-BE49-F238E27FC236}">
                <a16:creationId xmlns:a16="http://schemas.microsoft.com/office/drawing/2014/main" id="{77FEEDDA-D622-0C4D-6C7E-667D11A63129}"/>
              </a:ext>
            </a:extLst>
          </p:cNvPr>
          <p:cNvSpPr txBox="1"/>
          <p:nvPr/>
        </p:nvSpPr>
        <p:spPr>
          <a:xfrm>
            <a:off x="4276218" y="1319720"/>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Big 4 Supermarket share vs Discounters</a:t>
            </a:r>
          </a:p>
          <a:p>
            <a:pPr>
              <a:buSzPts val="1100"/>
            </a:pPr>
            <a:r>
              <a:rPr lang="en-US" sz="1200" i="1" dirty="0">
                <a:solidFill>
                  <a:schemeClr val="tx1"/>
                </a:solidFill>
                <a:latin typeface="Arial" panose="020B0604020202020204" pitchFamily="34" charset="0"/>
                <a:cs typeface="Arial" panose="020B0604020202020204" pitchFamily="34" charset="0"/>
              </a:rPr>
              <a:t>12 w/e Total Till share of Grocers</a:t>
            </a: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15" name="TextBox 14">
            <a:extLst>
              <a:ext uri="{FF2B5EF4-FFF2-40B4-BE49-F238E27FC236}">
                <a16:creationId xmlns:a16="http://schemas.microsoft.com/office/drawing/2014/main" id="{AABDD1D8-D222-E18E-4862-F671E48597A8}"/>
              </a:ext>
            </a:extLst>
          </p:cNvPr>
          <p:cNvSpPr txBox="1"/>
          <p:nvPr/>
        </p:nvSpPr>
        <p:spPr>
          <a:xfrm>
            <a:off x="284946" y="2278418"/>
            <a:ext cx="1872265" cy="369332"/>
          </a:xfrm>
          <a:prstGeom prst="rect">
            <a:avLst/>
          </a:prstGeom>
          <a:noFill/>
        </p:spPr>
        <p:txBody>
          <a:bodyPr wrap="square">
            <a:spAutoFit/>
          </a:bodyPr>
          <a:lstStyle/>
          <a:p>
            <a:pPr algn="ctr"/>
            <a:r>
              <a:rPr lang="en-GB" sz="1800" i="1" kern="0" dirty="0">
                <a:solidFill>
                  <a:schemeClr val="bg1"/>
                </a:solidFill>
                <a:sym typeface="Montserrat"/>
              </a:rPr>
              <a:t>Discounters</a:t>
            </a:r>
            <a:endParaRPr lang="en-GB" dirty="0"/>
          </a:p>
        </p:txBody>
      </p:sp>
      <p:sp>
        <p:nvSpPr>
          <p:cNvPr id="16" name="TextBox 15">
            <a:extLst>
              <a:ext uri="{FF2B5EF4-FFF2-40B4-BE49-F238E27FC236}">
                <a16:creationId xmlns:a16="http://schemas.microsoft.com/office/drawing/2014/main" id="{4634680C-9BA2-F25E-4BD1-3B5E4F8D5BF5}"/>
              </a:ext>
            </a:extLst>
          </p:cNvPr>
          <p:cNvSpPr txBox="1"/>
          <p:nvPr/>
        </p:nvSpPr>
        <p:spPr>
          <a:xfrm>
            <a:off x="2430184" y="2380829"/>
            <a:ext cx="1506458" cy="215444"/>
          </a:xfrm>
          <a:prstGeom prst="rect">
            <a:avLst/>
          </a:prstGeom>
          <a:noFill/>
        </p:spPr>
        <p:txBody>
          <a:bodyPr wrap="square">
            <a:spAutoFit/>
          </a:bodyPr>
          <a:lstStyle/>
          <a:p>
            <a:pPr algn="ctr"/>
            <a:r>
              <a:rPr lang="en-GB" sz="800" i="1" kern="0" dirty="0">
                <a:solidFill>
                  <a:schemeClr val="bg1"/>
                </a:solidFill>
                <a:sym typeface="Montserrat"/>
              </a:rPr>
              <a:t>Big 4 Supermarkets</a:t>
            </a:r>
            <a:endParaRPr lang="en-GB" sz="800" i="1" dirty="0">
              <a:solidFill>
                <a:schemeClr val="bg1"/>
              </a:solidFill>
            </a:endParaRPr>
          </a:p>
        </p:txBody>
      </p:sp>
    </p:spTree>
    <p:extLst>
      <p:ext uri="{BB962C8B-B14F-4D97-AF65-F5344CB8AC3E}">
        <p14:creationId xmlns:p14="http://schemas.microsoft.com/office/powerpoint/2010/main" val="1775420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3</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Market Overview</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259334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0BAC35-F571-A71B-241A-36F5892F9CC1}"/>
              </a:ext>
            </a:extLst>
          </p:cNvPr>
          <p:cNvSpPr txBox="1"/>
          <p:nvPr/>
        </p:nvSpPr>
        <p:spPr>
          <a:xfrm>
            <a:off x="4269778" y="1004187"/>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Incremental Sales</a:t>
            </a:r>
          </a:p>
          <a:p>
            <a:pPr>
              <a:buSzPts val="1100"/>
            </a:pPr>
            <a:r>
              <a:rPr lang="en-US" sz="1200" i="1" dirty="0">
                <a:solidFill>
                  <a:schemeClr val="tx1"/>
                </a:solidFill>
                <a:latin typeface="Arial" panose="020B0604020202020204" pitchFamily="34" charset="0"/>
                <a:cs typeface="Arial" panose="020B0604020202020204" pitchFamily="34" charset="0"/>
              </a:rPr>
              <a:t>4w/e 4</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November 2023 vs </a:t>
            </a:r>
            <a:r>
              <a:rPr lang="en-US" sz="1200" b="1" dirty="0">
                <a:latin typeface="Arial" panose="020B0604020202020204" pitchFamily="34" charset="0"/>
                <a:cs typeface="Arial" panose="020B0604020202020204" pitchFamily="34" charset="0"/>
              </a:rPr>
              <a:t>year ago</a:t>
            </a:r>
            <a:endParaRPr lang="en-US" sz="1200" i="1" dirty="0">
              <a:solidFill>
                <a:schemeClr val="tx1"/>
              </a:solidFill>
              <a:latin typeface="Arial" panose="020B0604020202020204" pitchFamily="34" charset="0"/>
              <a:cs typeface="Arial" panose="020B0604020202020204" pitchFamily="34" charset="0"/>
            </a:endParaRPr>
          </a:p>
          <a:p>
            <a:pPr>
              <a:buSzPts val="1100"/>
            </a:pPr>
            <a:endParaRPr lang="en-US" sz="1400" b="1" dirty="0">
              <a:latin typeface="Arial" panose="020B0604020202020204" pitchFamily="34" charset="0"/>
              <a:cs typeface="Arial" panose="020B0604020202020204" pitchFamily="34" charset="0"/>
              <a:sym typeface="Montserrat"/>
            </a:endParaRPr>
          </a:p>
        </p:txBody>
      </p:sp>
      <p:graphicFrame>
        <p:nvGraphicFramePr>
          <p:cNvPr id="3" name="Table 45">
            <a:extLst>
              <a:ext uri="{FF2B5EF4-FFF2-40B4-BE49-F238E27FC236}">
                <a16:creationId xmlns:a16="http://schemas.microsoft.com/office/drawing/2014/main" id="{85C2A131-13B3-09E4-F124-B73DC72B65B1}"/>
              </a:ext>
            </a:extLst>
          </p:cNvPr>
          <p:cNvGraphicFramePr>
            <a:graphicFrameLocks noGrp="1"/>
          </p:cNvGraphicFramePr>
          <p:nvPr>
            <p:ph idx="1"/>
            <p:extLst>
              <p:ext uri="{D42A27DB-BD31-4B8C-83A1-F6EECF244321}">
                <p14:modId xmlns:p14="http://schemas.microsoft.com/office/powerpoint/2010/main" val="1342026724"/>
              </p:ext>
            </p:extLst>
          </p:nvPr>
        </p:nvGraphicFramePr>
        <p:xfrm>
          <a:off x="4216506" y="1685180"/>
          <a:ext cx="7594599" cy="3439400"/>
        </p:xfrm>
        <a:graphic>
          <a:graphicData uri="http://schemas.openxmlformats.org/drawingml/2006/table">
            <a:tbl>
              <a:tblPr firstRow="1" bandRow="1">
                <a:tableStyleId>{073A0DAA-6AF3-43AB-8588-CEC1D06C72B9}</a:tableStyleId>
              </a:tblPr>
              <a:tblGrid>
                <a:gridCol w="3852605">
                  <a:extLst>
                    <a:ext uri="{9D8B030D-6E8A-4147-A177-3AD203B41FA5}">
                      <a16:colId xmlns:a16="http://schemas.microsoft.com/office/drawing/2014/main" val="2730304933"/>
                    </a:ext>
                  </a:extLst>
                </a:gridCol>
                <a:gridCol w="3741994">
                  <a:extLst>
                    <a:ext uri="{9D8B030D-6E8A-4147-A177-3AD203B41FA5}">
                      <a16:colId xmlns:a16="http://schemas.microsoft.com/office/drawing/2014/main" val="907276787"/>
                    </a:ext>
                  </a:extLst>
                </a:gridCol>
              </a:tblGrid>
              <a:tr h="635300">
                <a:tc>
                  <a:txBody>
                    <a:bodyPr/>
                    <a:lstStyle/>
                    <a:p>
                      <a:pPr algn="ctr"/>
                      <a:r>
                        <a:rPr lang="en-GB" sz="1800" dirty="0">
                          <a:latin typeface="+mj-lt"/>
                        </a:rPr>
                        <a:t>Discounters</a:t>
                      </a:r>
                    </a:p>
                  </a:txBody>
                  <a:tcPr>
                    <a:solidFill>
                      <a:schemeClr val="bg1">
                        <a:lumMod val="65000"/>
                      </a:schemeClr>
                    </a:solidFill>
                  </a:tcPr>
                </a:tc>
                <a:tc>
                  <a:txBody>
                    <a:bodyPr/>
                    <a:lstStyle/>
                    <a:p>
                      <a:pPr algn="ctr"/>
                      <a:r>
                        <a:rPr lang="en-GB" sz="1800" dirty="0">
                          <a:latin typeface="+mj-lt"/>
                        </a:rPr>
                        <a:t>Value Retailers</a:t>
                      </a:r>
                    </a:p>
                  </a:txBody>
                  <a:tcPr>
                    <a:solidFill>
                      <a:schemeClr val="bg1">
                        <a:lumMod val="65000"/>
                      </a:schemeClr>
                    </a:solidFill>
                  </a:tcPr>
                </a:tc>
                <a:extLst>
                  <a:ext uri="{0D108BD9-81ED-4DB2-BD59-A6C34878D82A}">
                    <a16:rowId xmlns:a16="http://schemas.microsoft.com/office/drawing/2014/main" val="2349305710"/>
                  </a:ext>
                </a:extLst>
              </a:tr>
              <a:tr h="2156688">
                <a:tc>
                  <a:txBody>
                    <a:bodyPr/>
                    <a:lstStyle/>
                    <a:p>
                      <a:pPr marL="73660" lvl="0" indent="0" algn="l" rtl="0">
                        <a:spcBef>
                          <a:spcPts val="0"/>
                        </a:spcBef>
                        <a:spcAft>
                          <a:spcPts val="0"/>
                        </a:spcAft>
                        <a:buClr>
                          <a:srgbClr val="FFFFFF"/>
                        </a:buClr>
                        <a:buSzPts val="1000"/>
                        <a:buFont typeface="Montserrat Light"/>
                        <a:buNone/>
                      </a:pPr>
                      <a:endParaRPr lang="en-GB" sz="1200" b="1" dirty="0">
                        <a:solidFill>
                          <a:schemeClr val="accent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Fresh Meat +£19m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Fresh Poultry +£15m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Sweet Biscuits +£12m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Cheese +£11m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Chocolate Confectionery </a:t>
                      </a:r>
                      <a:r>
                        <a:rPr lang="en-GB" sz="1200" b="1" kern="1200" baseline="0" dirty="0">
                          <a:solidFill>
                            <a:schemeClr val="tx1"/>
                          </a:solidFill>
                          <a:latin typeface="+mj-lt"/>
                          <a:ea typeface="Montserrat Light"/>
                          <a:cs typeface="Montserrat Light"/>
                          <a:sym typeface="Montserrat Light"/>
                        </a:rPr>
                        <a:t>+£9m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Eggs +£9m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Fresh Veg +£8m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Cooked Meat +£8m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Morning Goods &amp; Speciality Breads +£8m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Crisps &amp; Snacks +£8m</a:t>
                      </a:r>
                      <a:endParaRPr lang="en-GB" sz="1200" b="1" kern="1200" baseline="0" dirty="0">
                        <a:solidFill>
                          <a:schemeClr val="tx1"/>
                        </a:solidFill>
                        <a:latin typeface="+mn-lt"/>
                        <a:ea typeface="Montserrat Light"/>
                        <a:cs typeface="Montserrat Light"/>
                        <a:sym typeface="Montserrat Light"/>
                      </a:endParaRPr>
                    </a:p>
                  </a:txBody>
                  <a:tcPr marL="91425" marR="91425" marT="91425" marB="91425">
                    <a:solidFill>
                      <a:schemeClr val="bg1">
                        <a:lumMod val="65000"/>
                      </a:schemeClr>
                    </a:solidFill>
                  </a:tcPr>
                </a:tc>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endParaRPr lang="en-GB" sz="1200" b="1" kern="1200" baseline="0" dirty="0">
                        <a:solidFill>
                          <a:schemeClr val="tx1"/>
                        </a:solidFill>
                        <a:latin typeface="+mn-lt"/>
                        <a:ea typeface="Montserrat Light"/>
                        <a:cs typeface="Montserrat Light"/>
                        <a:sym typeface="Montserrat Light"/>
                      </a:endParaRP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Sweet Biscuits +£2.9m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Sugar Confectionery +£2.3m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Aircare +£1.2m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Coffee £1.1m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Cat +£0.9m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Canned Fish +£0.8m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Pet Small Mammal Fish &amp; Bird care +£0.7m </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Eggs +£0.7m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Ice-cream +£0.6m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Vitamins &amp; Dietary Health +£0.6m</a:t>
                      </a:r>
                    </a:p>
                  </a:txBody>
                  <a:tcPr marL="91425" marR="91425" marT="91425" marB="91425">
                    <a:solidFill>
                      <a:schemeClr val="bg1">
                        <a:lumMod val="65000"/>
                      </a:schemeClr>
                    </a:solidFill>
                  </a:tcPr>
                </a:tc>
                <a:extLst>
                  <a:ext uri="{0D108BD9-81ED-4DB2-BD59-A6C34878D82A}">
                    <a16:rowId xmlns:a16="http://schemas.microsoft.com/office/drawing/2014/main" val="2462473271"/>
                  </a:ext>
                </a:extLst>
              </a:tr>
              <a:tr h="441004">
                <a:tc gridSpan="2">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400" b="0" i="0" baseline="0" dirty="0">
                          <a:solidFill>
                            <a:schemeClr val="bg1"/>
                          </a:solidFill>
                          <a:latin typeface="+mn-lt"/>
                          <a:ea typeface="Montserrat Light"/>
                          <a:cs typeface="Montserrat Light"/>
                          <a:sym typeface="Montserrat"/>
                        </a:rPr>
                        <a:t>Fresh foods and treats are still driving incremental sales at the Discounters, whilst shoppers are topping up on Sweet Treats and core items at the Value Retailers</a:t>
                      </a:r>
                      <a:endParaRPr sz="1400" b="1" i="1" baseline="0" dirty="0">
                        <a:solidFill>
                          <a:schemeClr val="bg1"/>
                        </a:solidFill>
                        <a:latin typeface="Georgia" panose="02040502050405020303" pitchFamily="18" charset="0"/>
                        <a:ea typeface="Montserrat Light"/>
                        <a:cs typeface="Montserrat Light"/>
                        <a:sym typeface="Montserrat Ligh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extLst>
                  <a:ext uri="{0D108BD9-81ED-4DB2-BD59-A6C34878D82A}">
                    <a16:rowId xmlns:a16="http://schemas.microsoft.com/office/drawing/2014/main" val="3709966121"/>
                  </a:ext>
                </a:extLst>
              </a:tr>
            </a:tbl>
          </a:graphicData>
        </a:graphic>
      </p:graphicFrame>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30</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p:txBody>
          <a:bodyPr/>
          <a:lstStyle/>
          <a:p>
            <a:br>
              <a:rPr lang="en-US" sz="3200" b="0" dirty="0">
                <a:latin typeface="+mn-lt"/>
                <a:cs typeface="Arial"/>
              </a:rPr>
            </a:br>
            <a:br>
              <a:rPr lang="en-US" sz="3200" b="0" dirty="0">
                <a:latin typeface="+mn-lt"/>
                <a:cs typeface="Arial"/>
              </a:rPr>
            </a:br>
            <a:endParaRPr lang="en-US" sz="3200" dirty="0"/>
          </a:p>
        </p:txBody>
      </p:sp>
      <p:sp>
        <p:nvSpPr>
          <p:cNvPr id="4" name="Subtitle 3">
            <a:extLst>
              <a:ext uri="{FF2B5EF4-FFF2-40B4-BE49-F238E27FC236}">
                <a16:creationId xmlns:a16="http://schemas.microsoft.com/office/drawing/2014/main" id="{3A9377CD-AD3A-2DBA-1C72-3B9AD159918B}"/>
              </a:ext>
            </a:extLst>
          </p:cNvPr>
          <p:cNvSpPr>
            <a:spLocks noGrp="1"/>
          </p:cNvSpPr>
          <p:nvPr>
            <p:ph type="subTitle" idx="13"/>
          </p:nvPr>
        </p:nvSpPr>
        <p:spPr>
          <a:xfrm>
            <a:off x="225402" y="1703072"/>
            <a:ext cx="3503953" cy="436210"/>
          </a:xfrm>
        </p:spPr>
        <p:txBody>
          <a:bodyPr/>
          <a:lstStyle/>
          <a:p>
            <a:r>
              <a:rPr lang="en-US" sz="2400" b="0" dirty="0">
                <a:cs typeface="Arial"/>
              </a:rPr>
              <a:t>Shoppers are spending more on </a:t>
            </a:r>
            <a:r>
              <a:rPr lang="en-US" sz="2400" b="1" i="1" dirty="0">
                <a:latin typeface="Georgia" panose="02040502050405020303" pitchFamily="18" charset="0"/>
                <a:cs typeface="Arial"/>
              </a:rPr>
              <a:t>Protein foods </a:t>
            </a:r>
            <a:r>
              <a:rPr lang="en-US" sz="2400" dirty="0">
                <a:cs typeface="Arial"/>
              </a:rPr>
              <a:t>and</a:t>
            </a:r>
            <a:r>
              <a:rPr lang="en-US" sz="2400" b="1" i="1" dirty="0">
                <a:cs typeface="Arial"/>
              </a:rPr>
              <a:t> ‘</a:t>
            </a:r>
            <a:r>
              <a:rPr lang="en-US" sz="2400" b="1" i="1" dirty="0">
                <a:latin typeface="Georgia" panose="02040502050405020303" pitchFamily="18" charset="0"/>
                <a:cs typeface="Arial"/>
              </a:rPr>
              <a:t>Sweet Treats’ </a:t>
            </a:r>
            <a:r>
              <a:rPr lang="en-US" sz="2400" dirty="0">
                <a:cs typeface="Arial"/>
              </a:rPr>
              <a:t>at the</a:t>
            </a:r>
            <a:r>
              <a:rPr lang="en-US" sz="2400" b="1" i="1" dirty="0">
                <a:cs typeface="Arial"/>
              </a:rPr>
              <a:t> </a:t>
            </a:r>
            <a:r>
              <a:rPr lang="en-US" sz="2400" b="1" i="1" dirty="0">
                <a:latin typeface="Georgia" panose="02040502050405020303" pitchFamily="18" charset="0"/>
                <a:cs typeface="Arial"/>
              </a:rPr>
              <a:t>Discounters</a:t>
            </a:r>
            <a:r>
              <a:rPr lang="en-US" sz="2400" dirty="0">
                <a:cs typeface="Arial"/>
              </a:rPr>
              <a:t> </a:t>
            </a:r>
          </a:p>
          <a:p>
            <a:endParaRPr lang="en-US" sz="2400" dirty="0">
              <a:cs typeface="Arial"/>
            </a:endParaRPr>
          </a:p>
          <a:p>
            <a:r>
              <a:rPr lang="en-US" dirty="0">
                <a:cs typeface="Arial"/>
              </a:rPr>
              <a:t>And higher price </a:t>
            </a:r>
            <a:r>
              <a:rPr lang="en-US" b="1" i="1" dirty="0">
                <a:latin typeface="Georgia" panose="02040502050405020303" pitchFamily="18" charset="0"/>
                <a:cs typeface="Arial"/>
              </a:rPr>
              <a:t>Ambient Foods, Household, Snacks </a:t>
            </a:r>
            <a:r>
              <a:rPr lang="en-US" dirty="0">
                <a:cs typeface="Arial"/>
              </a:rPr>
              <a:t>at the</a:t>
            </a:r>
            <a:r>
              <a:rPr lang="en-US" i="1" dirty="0">
                <a:cs typeface="Arial"/>
              </a:rPr>
              <a:t> </a:t>
            </a:r>
            <a:r>
              <a:rPr lang="en-US" b="1" i="1" dirty="0">
                <a:latin typeface="Georgia" panose="02040502050405020303" pitchFamily="18" charset="0"/>
                <a:cs typeface="Arial"/>
              </a:rPr>
              <a:t>Value Retailer</a:t>
            </a:r>
            <a:r>
              <a:rPr lang="en-US" dirty="0">
                <a:cs typeface="Arial"/>
              </a:rPr>
              <a:t>s</a:t>
            </a:r>
            <a:endParaRPr lang="en-GB" dirty="0"/>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Homescan FMCG</a:t>
            </a:r>
          </a:p>
        </p:txBody>
      </p:sp>
      <p:pic>
        <p:nvPicPr>
          <p:cNvPr id="1026" name="Picture 2">
            <a:extLst>
              <a:ext uri="{FF2B5EF4-FFF2-40B4-BE49-F238E27FC236}">
                <a16:creationId xmlns:a16="http://schemas.microsoft.com/office/drawing/2014/main" id="{75F6AA9F-692E-D3B1-1BA3-0093D4540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1200" y="1691193"/>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5B9F105-1AE1-92BD-53F4-EA14F1713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834" y="1703072"/>
            <a:ext cx="66675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132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D6BF3-AF01-8C10-0D1D-DD2FEB017C62}"/>
              </a:ext>
            </a:extLst>
          </p:cNvPr>
          <p:cNvSpPr>
            <a:spLocks noGrp="1"/>
          </p:cNvSpPr>
          <p:nvPr>
            <p:ph type="sldNum" sz="quarter" idx="4"/>
          </p:nvPr>
        </p:nvSpPr>
        <p:spPr/>
        <p:txBody>
          <a:bodyPr/>
          <a:lstStyle/>
          <a:p>
            <a:fld id="{403EF4E2-7A7A-0548-85F1-5479B7C9E1B2}" type="slidenum">
              <a:rPr lang="en-US" smtClean="0"/>
              <a:pPr/>
              <a:t>31</a:t>
            </a:fld>
            <a:endParaRPr lang="en-US" dirty="0"/>
          </a:p>
        </p:txBody>
      </p:sp>
      <p:sp>
        <p:nvSpPr>
          <p:cNvPr id="3" name="TextBox 2">
            <a:extLst>
              <a:ext uri="{FF2B5EF4-FFF2-40B4-BE49-F238E27FC236}">
                <a16:creationId xmlns:a16="http://schemas.microsoft.com/office/drawing/2014/main" id="{277785AC-941E-E3D2-B985-93EFA5F0B134}"/>
              </a:ext>
            </a:extLst>
          </p:cNvPr>
          <p:cNvSpPr txBox="1"/>
          <p:nvPr/>
        </p:nvSpPr>
        <p:spPr>
          <a:xfrm>
            <a:off x="2114574" y="2109952"/>
            <a:ext cx="8906584" cy="2400657"/>
          </a:xfrm>
          <a:prstGeom prst="rect">
            <a:avLst/>
          </a:prstGeom>
          <a:noFill/>
        </p:spPr>
        <p:txBody>
          <a:bodyPr wrap="square">
            <a:spAutoFit/>
          </a:bodyPr>
          <a:lstStyle/>
          <a:p>
            <a:pPr algn="l">
              <a:spcAft>
                <a:spcPts val="600"/>
              </a:spcAft>
            </a:pPr>
            <a:r>
              <a:rPr lang="en-GB" sz="2000" i="1" dirty="0">
                <a:latin typeface="Georgia" panose="02040502050405020303" pitchFamily="18" charset="0"/>
              </a:rPr>
              <a:t>Shoppers have started to </a:t>
            </a:r>
            <a:r>
              <a:rPr lang="en-GB" sz="2000" b="1" i="1" dirty="0">
                <a:latin typeface="Georgia" panose="02040502050405020303" pitchFamily="18" charset="0"/>
              </a:rPr>
              <a:t>buy incremental items </a:t>
            </a:r>
            <a:r>
              <a:rPr lang="en-GB" sz="2000" i="1" dirty="0">
                <a:latin typeface="Georgia" panose="02040502050405020303" pitchFamily="18" charset="0"/>
              </a:rPr>
              <a:t>at the start of the festive season but </a:t>
            </a:r>
            <a:r>
              <a:rPr lang="en-GB" sz="2000" b="1" i="1" dirty="0">
                <a:latin typeface="Georgia" panose="02040502050405020303" pitchFamily="18" charset="0"/>
              </a:rPr>
              <a:t>topline sales </a:t>
            </a:r>
            <a:r>
              <a:rPr lang="en-GB" sz="2000" i="1" dirty="0">
                <a:latin typeface="Georgia" panose="02040502050405020303" pitchFamily="18" charset="0"/>
              </a:rPr>
              <a:t>are </a:t>
            </a:r>
            <a:r>
              <a:rPr lang="en-GB" sz="2000" b="1" i="1" dirty="0">
                <a:latin typeface="Georgia" panose="02040502050405020303" pitchFamily="18" charset="0"/>
              </a:rPr>
              <a:t>lower than expected</a:t>
            </a:r>
            <a:r>
              <a:rPr lang="en-GB" sz="2000" i="1" dirty="0">
                <a:latin typeface="Georgia" panose="02040502050405020303" pitchFamily="18" charset="0"/>
              </a:rPr>
              <a:t>, indicating </a:t>
            </a:r>
            <a:r>
              <a:rPr lang="en-GB" sz="2000" b="1" i="1" dirty="0">
                <a:latin typeface="Georgia" panose="02040502050405020303" pitchFamily="18" charset="0"/>
              </a:rPr>
              <a:t>savings</a:t>
            </a:r>
            <a:r>
              <a:rPr lang="en-GB" sz="2000" i="1" dirty="0">
                <a:latin typeface="Georgia" panose="02040502050405020303" pitchFamily="18" charset="0"/>
              </a:rPr>
              <a:t> are being </a:t>
            </a:r>
            <a:r>
              <a:rPr lang="en-GB" sz="2000" b="1" i="1" dirty="0">
                <a:latin typeface="Georgia" panose="02040502050405020303" pitchFamily="18" charset="0"/>
              </a:rPr>
              <a:t>made elsewhere</a:t>
            </a:r>
            <a:r>
              <a:rPr lang="en-GB" sz="2000" i="1" dirty="0">
                <a:latin typeface="Georgia" panose="02040502050405020303" pitchFamily="18" charset="0"/>
              </a:rPr>
              <a:t>.</a:t>
            </a:r>
          </a:p>
          <a:p>
            <a:pPr algn="l">
              <a:spcAft>
                <a:spcPts val="600"/>
              </a:spcAft>
            </a:pPr>
            <a:endParaRPr lang="en-GB" sz="2000" i="1" dirty="0">
              <a:latin typeface="Georgia" panose="02040502050405020303" pitchFamily="18" charset="0"/>
            </a:endParaRPr>
          </a:p>
          <a:p>
            <a:pPr algn="l">
              <a:spcAft>
                <a:spcPts val="600"/>
              </a:spcAft>
            </a:pPr>
            <a:r>
              <a:rPr lang="en-GB" sz="2000" i="1" dirty="0">
                <a:solidFill>
                  <a:schemeClr val="accent1"/>
                </a:solidFill>
                <a:latin typeface="Georgia" panose="02040502050405020303" pitchFamily="18" charset="0"/>
              </a:rPr>
              <a:t>As </a:t>
            </a:r>
            <a:r>
              <a:rPr lang="en-GB" sz="2000" b="1" i="1" dirty="0">
                <a:solidFill>
                  <a:schemeClr val="accent1"/>
                </a:solidFill>
                <a:latin typeface="Georgia" panose="02040502050405020303" pitchFamily="18" charset="0"/>
              </a:rPr>
              <a:t>inflation slows further</a:t>
            </a:r>
            <a:r>
              <a:rPr lang="en-GB" sz="2000" i="1" dirty="0">
                <a:solidFill>
                  <a:schemeClr val="accent1"/>
                </a:solidFill>
                <a:latin typeface="Georgia" panose="02040502050405020303" pitchFamily="18" charset="0"/>
              </a:rPr>
              <a:t>, shoppers will become </a:t>
            </a:r>
            <a:r>
              <a:rPr lang="en-GB" sz="2000" b="1" i="1" dirty="0">
                <a:solidFill>
                  <a:schemeClr val="accent1"/>
                </a:solidFill>
                <a:latin typeface="Georgia" panose="02040502050405020303" pitchFamily="18" charset="0"/>
              </a:rPr>
              <a:t>less promiscuous,</a:t>
            </a:r>
            <a:r>
              <a:rPr lang="en-GB" sz="2000" i="1" dirty="0">
                <a:solidFill>
                  <a:schemeClr val="accent1"/>
                </a:solidFill>
                <a:latin typeface="Georgia" panose="02040502050405020303" pitchFamily="18" charset="0"/>
              </a:rPr>
              <a:t> so retailers will need to focus on r</a:t>
            </a:r>
            <a:r>
              <a:rPr lang="en-GB" sz="2000" b="1" i="1" dirty="0">
                <a:solidFill>
                  <a:schemeClr val="accent1"/>
                </a:solidFill>
                <a:latin typeface="Georgia" panose="02040502050405020303" pitchFamily="18" charset="0"/>
              </a:rPr>
              <a:t>ange, availability </a:t>
            </a:r>
            <a:r>
              <a:rPr lang="en-GB" sz="2000" i="1" dirty="0">
                <a:solidFill>
                  <a:schemeClr val="accent1"/>
                </a:solidFill>
                <a:latin typeface="Georgia" panose="02040502050405020303" pitchFamily="18" charset="0"/>
              </a:rPr>
              <a:t>and</a:t>
            </a:r>
            <a:r>
              <a:rPr lang="en-GB" sz="2000" b="1" i="1" dirty="0">
                <a:solidFill>
                  <a:schemeClr val="accent1"/>
                </a:solidFill>
                <a:latin typeface="Georgia" panose="02040502050405020303" pitchFamily="18" charset="0"/>
              </a:rPr>
              <a:t> innovation </a:t>
            </a:r>
            <a:r>
              <a:rPr lang="en-GB" sz="2000" i="1" dirty="0">
                <a:solidFill>
                  <a:schemeClr val="accent1"/>
                </a:solidFill>
                <a:latin typeface="Georgia" panose="02040502050405020303" pitchFamily="18" charset="0"/>
              </a:rPr>
              <a:t>as well as </a:t>
            </a:r>
            <a:r>
              <a:rPr lang="en-GB" sz="2000" b="1" i="1" dirty="0">
                <a:solidFill>
                  <a:schemeClr val="accent1"/>
                </a:solidFill>
                <a:latin typeface="Georgia" panose="02040502050405020303" pitchFamily="18" charset="0"/>
              </a:rPr>
              <a:t>compelling offers</a:t>
            </a:r>
            <a:r>
              <a:rPr lang="en-GB" sz="2000" i="1" dirty="0">
                <a:solidFill>
                  <a:schemeClr val="accent1"/>
                </a:solidFill>
                <a:latin typeface="Georgia" panose="02040502050405020303" pitchFamily="18" charset="0"/>
              </a:rPr>
              <a:t>, to encourage shoppers to spend this Christmas.</a:t>
            </a:r>
            <a:endParaRPr lang="en-US" sz="2000" i="1"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1103250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32</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Retailer News</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951582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0BAC35-F571-A71B-241A-36F5892F9CC1}"/>
              </a:ext>
            </a:extLst>
          </p:cNvPr>
          <p:cNvSpPr txBox="1"/>
          <p:nvPr/>
        </p:nvSpPr>
        <p:spPr>
          <a:xfrm>
            <a:off x="4250460" y="1145855"/>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Retailer Share of Trade and Growth</a:t>
            </a:r>
          </a:p>
          <a:p>
            <a:pPr>
              <a:buSzPts val="1100"/>
            </a:pPr>
            <a:r>
              <a:rPr lang="en-US" sz="1200" i="1" dirty="0">
                <a:solidFill>
                  <a:schemeClr val="tx1"/>
                </a:solidFill>
                <a:latin typeface="Arial" panose="020B0604020202020204" pitchFamily="34" charset="0"/>
                <a:cs typeface="Arial" panose="020B0604020202020204" pitchFamily="34" charset="0"/>
              </a:rPr>
              <a:t>4w/e 4</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November 2023 vs </a:t>
            </a:r>
            <a:r>
              <a:rPr lang="en-US" sz="1200" i="1" dirty="0">
                <a:latin typeface="Arial" panose="020B0604020202020204" pitchFamily="34" charset="0"/>
                <a:cs typeface="Arial" panose="020B0604020202020204" pitchFamily="34" charset="0"/>
              </a:rPr>
              <a:t>last year</a:t>
            </a:r>
            <a:endParaRPr lang="en-US" sz="1200" i="1" dirty="0">
              <a:solidFill>
                <a:schemeClr val="tx1"/>
              </a:solidFill>
              <a:latin typeface="Arial" panose="020B0604020202020204" pitchFamily="34" charset="0"/>
              <a:cs typeface="Arial" panose="020B0604020202020204" pitchFamily="34" charset="0"/>
            </a:endParaRP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33</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362563" y="1953956"/>
            <a:ext cx="3575104" cy="2390972"/>
          </a:xfrm>
        </p:spPr>
        <p:txBody>
          <a:bodyPr/>
          <a:lstStyle/>
          <a:p>
            <a:r>
              <a:rPr lang="en-US" sz="2400" i="1" dirty="0">
                <a:latin typeface="Georgia" panose="02040502050405020303" pitchFamily="18" charset="0"/>
                <a:cs typeface="Arial"/>
              </a:rPr>
              <a:t>Sainsbury’s </a:t>
            </a:r>
            <a:r>
              <a:rPr lang="en-US" sz="2400" b="0" i="1" dirty="0">
                <a:latin typeface="Georgia" panose="02040502050405020303" pitchFamily="18" charset="0"/>
                <a:cs typeface="Arial"/>
              </a:rPr>
              <a:t>and </a:t>
            </a:r>
            <a:r>
              <a:rPr lang="en-US" sz="2400" i="1" dirty="0">
                <a:latin typeface="Georgia" panose="02040502050405020303" pitchFamily="18" charset="0"/>
                <a:cs typeface="Arial"/>
              </a:rPr>
              <a:t>Tesco’s </a:t>
            </a:r>
            <a:r>
              <a:rPr lang="en-US" sz="2400" b="0" i="1" dirty="0">
                <a:latin typeface="Georgia" panose="02040502050405020303" pitchFamily="18" charset="0"/>
                <a:cs typeface="Arial"/>
              </a:rPr>
              <a:t>growth is still ahead of </a:t>
            </a:r>
            <a:r>
              <a:rPr lang="en-US" sz="2400" i="1" dirty="0">
                <a:latin typeface="Georgia" panose="02040502050405020303" pitchFamily="18" charset="0"/>
                <a:cs typeface="Arial"/>
              </a:rPr>
              <a:t>ASDA </a:t>
            </a:r>
            <a:r>
              <a:rPr lang="en-US" sz="2400" b="0" i="1" dirty="0">
                <a:latin typeface="Georgia" panose="02040502050405020303" pitchFamily="18" charset="0"/>
                <a:cs typeface="Arial"/>
              </a:rPr>
              <a:t>and </a:t>
            </a:r>
            <a:r>
              <a:rPr lang="en-US" sz="2400" i="1" dirty="0">
                <a:latin typeface="Georgia" panose="02040502050405020303" pitchFamily="18" charset="0"/>
                <a:cs typeface="Arial"/>
              </a:rPr>
              <a:t>Morrisons</a:t>
            </a:r>
            <a:endParaRPr lang="en-US" sz="2400" b="0" dirty="0"/>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Total Till (Value Share of Trade)</a:t>
            </a:r>
          </a:p>
        </p:txBody>
      </p:sp>
      <p:pic>
        <p:nvPicPr>
          <p:cNvPr id="3" name="Picture 2">
            <a:extLst>
              <a:ext uri="{FF2B5EF4-FFF2-40B4-BE49-F238E27FC236}">
                <a16:creationId xmlns:a16="http://schemas.microsoft.com/office/drawing/2014/main" id="{2BCC2600-97D4-9A40-BE5F-383B5CC2510F}"/>
              </a:ext>
            </a:extLst>
          </p:cNvPr>
          <p:cNvPicPr>
            <a:picLocks noChangeAspect="1"/>
          </p:cNvPicPr>
          <p:nvPr/>
        </p:nvPicPr>
        <p:blipFill>
          <a:blip r:embed="rId2"/>
          <a:stretch>
            <a:fillRect/>
          </a:stretch>
        </p:blipFill>
        <p:spPr>
          <a:xfrm>
            <a:off x="4261448" y="1999251"/>
            <a:ext cx="7279784" cy="3642778"/>
          </a:xfrm>
          <a:prstGeom prst="rect">
            <a:avLst/>
          </a:prstGeom>
        </p:spPr>
      </p:pic>
    </p:spTree>
    <p:extLst>
      <p:ext uri="{BB962C8B-B14F-4D97-AF65-F5344CB8AC3E}">
        <p14:creationId xmlns:p14="http://schemas.microsoft.com/office/powerpoint/2010/main" val="2378525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91D3890-ADB1-A16F-FEAC-04879BD71F92}"/>
              </a:ext>
            </a:extLst>
          </p:cNvPr>
          <p:cNvSpPr txBox="1"/>
          <p:nvPr/>
        </p:nvSpPr>
        <p:spPr>
          <a:xfrm>
            <a:off x="5028137" y="2018960"/>
            <a:ext cx="3306480" cy="1017431"/>
          </a:xfrm>
          <a:prstGeom prst="rect">
            <a:avLst/>
          </a:prstGeom>
          <a:noFill/>
        </p:spPr>
        <p:txBody>
          <a:bodyPr wrap="square" lIns="0" rIns="0" rtlCol="0" anchor="ctr">
            <a:noAutofit/>
          </a:bodyPr>
          <a:lstStyle/>
          <a:p>
            <a:pPr lvl="0">
              <a:buSzPts val="1100"/>
            </a:pPr>
            <a:r>
              <a:rPr lang="en-GB" sz="1100" b="1" dirty="0">
                <a:effectLst/>
                <a:latin typeface="Georgia" panose="02040502050405020303" pitchFamily="18" charset="0"/>
                <a:ea typeface="Times New Roman" panose="02020603050405020304" pitchFamily="18" charset="0"/>
              </a:rPr>
              <a:t>Ocado (+10.7%) </a:t>
            </a:r>
            <a:r>
              <a:rPr lang="en-GB" sz="1100" dirty="0">
                <a:effectLst/>
                <a:latin typeface="Georgia" panose="02040502050405020303" pitchFamily="18" charset="0"/>
                <a:ea typeface="Times New Roman" panose="02020603050405020304" pitchFamily="18" charset="0"/>
              </a:rPr>
              <a:t>is back in strong growth at a key time of the year and also gained market share.</a:t>
            </a:r>
          </a:p>
        </p:txBody>
      </p:sp>
      <p:sp>
        <p:nvSpPr>
          <p:cNvPr id="3" name="Slide Number Placeholder 2">
            <a:extLst>
              <a:ext uri="{FF2B5EF4-FFF2-40B4-BE49-F238E27FC236}">
                <a16:creationId xmlns:a16="http://schemas.microsoft.com/office/drawing/2014/main" id="{31440F89-95DE-4DF1-FB67-895D17378647}"/>
              </a:ext>
            </a:extLst>
          </p:cNvPr>
          <p:cNvSpPr>
            <a:spLocks noGrp="1"/>
          </p:cNvSpPr>
          <p:nvPr>
            <p:ph type="sldNum" sz="quarter" idx="12"/>
          </p:nvPr>
        </p:nvSpPr>
        <p:spPr/>
        <p:txBody>
          <a:bodyPr/>
          <a:lstStyle/>
          <a:p>
            <a:fld id="{403EF4E2-7A7A-0548-85F1-5479B7C9E1B2}" type="slidenum">
              <a:rPr lang="en-US" smtClean="0"/>
              <a:t>34</a:t>
            </a:fld>
            <a:endParaRPr lang="en-US" dirty="0"/>
          </a:p>
        </p:txBody>
      </p:sp>
      <p:sp>
        <p:nvSpPr>
          <p:cNvPr id="4" name="Title 3">
            <a:extLst>
              <a:ext uri="{FF2B5EF4-FFF2-40B4-BE49-F238E27FC236}">
                <a16:creationId xmlns:a16="http://schemas.microsoft.com/office/drawing/2014/main" id="{A66E0C9E-B330-CB90-C14A-E912B0379110}"/>
              </a:ext>
            </a:extLst>
          </p:cNvPr>
          <p:cNvSpPr>
            <a:spLocks noGrp="1"/>
          </p:cNvSpPr>
          <p:nvPr>
            <p:ph type="ctrTitle"/>
          </p:nvPr>
        </p:nvSpPr>
        <p:spPr>
          <a:xfrm>
            <a:off x="310165" y="2331772"/>
            <a:ext cx="3503952" cy="2382940"/>
          </a:xfrm>
        </p:spPr>
        <p:txBody>
          <a:bodyPr/>
          <a:lstStyle/>
          <a:p>
            <a:r>
              <a:rPr lang="en-US" sz="2400" dirty="0">
                <a:latin typeface="Georgia" panose="02040502050405020303" pitchFamily="18" charset="0"/>
              </a:rPr>
              <a:t>Growth fell </a:t>
            </a:r>
            <a:r>
              <a:rPr lang="en-US" sz="2400" b="0" dirty="0">
                <a:latin typeface="Georgia" panose="02040502050405020303" pitchFamily="18" charset="0"/>
              </a:rPr>
              <a:t>slightly on last month, but most </a:t>
            </a:r>
            <a:r>
              <a:rPr lang="en-US" sz="2400" i="1" dirty="0">
                <a:latin typeface="Georgia" panose="02040502050405020303" pitchFamily="18" charset="0"/>
              </a:rPr>
              <a:t>supermarkets faired </a:t>
            </a:r>
            <a:r>
              <a:rPr lang="en-US" sz="2400" b="0" dirty="0">
                <a:latin typeface="Georgia" panose="02040502050405020303" pitchFamily="18" charset="0"/>
              </a:rPr>
              <a:t>better as </a:t>
            </a:r>
            <a:r>
              <a:rPr lang="en-US" sz="2400" i="1" dirty="0">
                <a:latin typeface="Georgia" panose="02040502050405020303" pitchFamily="18" charset="0"/>
              </a:rPr>
              <a:t>seasonal ranges </a:t>
            </a:r>
            <a:r>
              <a:rPr lang="en-US" sz="2400" b="0" i="1" dirty="0">
                <a:latin typeface="Georgia" panose="02040502050405020303" pitchFamily="18" charset="0"/>
              </a:rPr>
              <a:t>and </a:t>
            </a:r>
            <a:r>
              <a:rPr lang="en-US" sz="2400" i="1" dirty="0">
                <a:latin typeface="Georgia" panose="02040502050405020303" pitchFamily="18" charset="0"/>
              </a:rPr>
              <a:t>offers went </a:t>
            </a:r>
            <a:r>
              <a:rPr lang="en-US" sz="2400" b="0" dirty="0">
                <a:latin typeface="Georgia" panose="02040502050405020303" pitchFamily="18" charset="0"/>
              </a:rPr>
              <a:t>in</a:t>
            </a:r>
            <a:r>
              <a:rPr lang="en-US" sz="2400" i="1" dirty="0">
                <a:latin typeface="Georgia" panose="02040502050405020303" pitchFamily="18" charset="0"/>
              </a:rPr>
              <a:t> store</a:t>
            </a:r>
            <a:r>
              <a:rPr lang="en-US" sz="2400" b="0" dirty="0">
                <a:latin typeface="+mn-lt"/>
              </a:rPr>
              <a:t>.</a:t>
            </a:r>
            <a:endParaRPr lang="en-US" sz="2400" b="0" dirty="0">
              <a:latin typeface="Georgia" panose="02040502050405020303" pitchFamily="18" charset="0"/>
            </a:endParaRPr>
          </a:p>
        </p:txBody>
      </p:sp>
      <p:cxnSp>
        <p:nvCxnSpPr>
          <p:cNvPr id="7" name="Straight Connector 6">
            <a:extLst>
              <a:ext uri="{FF2B5EF4-FFF2-40B4-BE49-F238E27FC236}">
                <a16:creationId xmlns:a16="http://schemas.microsoft.com/office/drawing/2014/main" id="{EBD282A7-FE85-B89E-7E8F-B7A0130CB1A8}"/>
              </a:ext>
            </a:extLst>
          </p:cNvPr>
          <p:cNvCxnSpPr>
            <a:cxnSpLocks/>
            <a:endCxn id="28" idx="4"/>
          </p:cNvCxnSpPr>
          <p:nvPr/>
        </p:nvCxnSpPr>
        <p:spPr>
          <a:xfrm>
            <a:off x="8652736" y="1237770"/>
            <a:ext cx="9729" cy="2017803"/>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DEF91A-E6B4-C725-F7A5-C467340A44F3}"/>
              </a:ext>
            </a:extLst>
          </p:cNvPr>
          <p:cNvCxnSpPr>
            <a:cxnSpLocks/>
            <a:stCxn id="9" idx="4"/>
            <a:endCxn id="13" idx="4"/>
          </p:cNvCxnSpPr>
          <p:nvPr/>
        </p:nvCxnSpPr>
        <p:spPr>
          <a:xfrm>
            <a:off x="4542461" y="1753485"/>
            <a:ext cx="0" cy="373945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C36C126-B9CD-98F9-D9F2-83F3B67BE49A}"/>
              </a:ext>
            </a:extLst>
          </p:cNvPr>
          <p:cNvSpPr/>
          <p:nvPr/>
        </p:nvSpPr>
        <p:spPr>
          <a:xfrm>
            <a:off x="4230041" y="112864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1</a:t>
            </a:r>
          </a:p>
        </p:txBody>
      </p:sp>
      <p:sp>
        <p:nvSpPr>
          <p:cNvPr id="10" name="Oval 9">
            <a:extLst>
              <a:ext uri="{FF2B5EF4-FFF2-40B4-BE49-F238E27FC236}">
                <a16:creationId xmlns:a16="http://schemas.microsoft.com/office/drawing/2014/main" id="{01DF83B7-9E85-94C7-C2B0-BE142055BCB2}"/>
              </a:ext>
            </a:extLst>
          </p:cNvPr>
          <p:cNvSpPr/>
          <p:nvPr/>
        </p:nvSpPr>
        <p:spPr>
          <a:xfrm>
            <a:off x="4244633" y="2288321"/>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2</a:t>
            </a:r>
          </a:p>
        </p:txBody>
      </p:sp>
      <p:sp>
        <p:nvSpPr>
          <p:cNvPr id="13" name="Oval 12">
            <a:extLst>
              <a:ext uri="{FF2B5EF4-FFF2-40B4-BE49-F238E27FC236}">
                <a16:creationId xmlns:a16="http://schemas.microsoft.com/office/drawing/2014/main" id="{07E64ACD-AA07-26DF-9E03-DA2176BABE31}"/>
              </a:ext>
            </a:extLst>
          </p:cNvPr>
          <p:cNvSpPr/>
          <p:nvPr/>
        </p:nvSpPr>
        <p:spPr>
          <a:xfrm>
            <a:off x="4230041" y="486809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5</a:t>
            </a:r>
          </a:p>
        </p:txBody>
      </p:sp>
      <p:sp>
        <p:nvSpPr>
          <p:cNvPr id="14" name="TextBox 13">
            <a:extLst>
              <a:ext uri="{FF2B5EF4-FFF2-40B4-BE49-F238E27FC236}">
                <a16:creationId xmlns:a16="http://schemas.microsoft.com/office/drawing/2014/main" id="{29A50278-70A2-922B-E64B-81D5BBFBFCFF}"/>
              </a:ext>
            </a:extLst>
          </p:cNvPr>
          <p:cNvSpPr txBox="1"/>
          <p:nvPr/>
        </p:nvSpPr>
        <p:spPr>
          <a:xfrm>
            <a:off x="5036188" y="1383044"/>
            <a:ext cx="3266369" cy="414461"/>
          </a:xfrm>
          <a:prstGeom prst="rect">
            <a:avLst/>
          </a:prstGeom>
          <a:noFill/>
        </p:spPr>
        <p:txBody>
          <a:bodyPr wrap="square" lIns="0" rIns="0" rtlCol="0" anchor="ctr">
            <a:noAutofit/>
          </a:bodyPr>
          <a:lstStyle/>
          <a:p>
            <a:pPr lvl="0">
              <a:buSzPts val="1100"/>
            </a:pPr>
            <a:r>
              <a:rPr lang="en-GB" sz="1100" b="1" dirty="0">
                <a:solidFill>
                  <a:srgbClr val="000000"/>
                </a:solidFill>
                <a:effectLst/>
                <a:latin typeface="Georgia" panose="02040502050405020303" pitchFamily="18" charset="0"/>
                <a:ea typeface="Times New Roman" panose="02020603050405020304" pitchFamily="18" charset="0"/>
              </a:rPr>
              <a:t>Sainsbury (+10%) </a:t>
            </a:r>
            <a:r>
              <a:rPr lang="en-GB" sz="1100" dirty="0">
                <a:solidFill>
                  <a:srgbClr val="000000"/>
                </a:solidFill>
                <a:effectLst/>
                <a:latin typeface="Georgia" panose="02040502050405020303" pitchFamily="18" charset="0"/>
                <a:ea typeface="Times New Roman" panose="02020603050405020304" pitchFamily="18" charset="0"/>
              </a:rPr>
              <a:t>gained market share and</a:t>
            </a:r>
            <a:r>
              <a:rPr lang="en-GB" sz="1100" b="1" dirty="0">
                <a:solidFill>
                  <a:srgbClr val="000000"/>
                </a:solidFill>
                <a:effectLst/>
                <a:latin typeface="Georgia" panose="02040502050405020303" pitchFamily="18" charset="0"/>
                <a:ea typeface="Times New Roman" panose="02020603050405020304" pitchFamily="18" charset="0"/>
              </a:rPr>
              <a:t> Tesco (+8.5</a:t>
            </a:r>
            <a:r>
              <a:rPr lang="en-GB" sz="1100" dirty="0">
                <a:solidFill>
                  <a:srgbClr val="000000"/>
                </a:solidFill>
                <a:effectLst/>
                <a:latin typeface="Georgia" panose="02040502050405020303" pitchFamily="18" charset="0"/>
                <a:ea typeface="Times New Roman" panose="02020603050405020304" pitchFamily="18" charset="0"/>
              </a:rPr>
              <a:t>%) held share. Both look set for a good end to the year as their large formats, established loyalty card incentives and scale in online delivery will help capture the big Xmas shops.</a:t>
            </a:r>
            <a:endParaRPr lang="en-GB" sz="1100" dirty="0">
              <a:effectLst/>
              <a:latin typeface="Georgia" panose="02040502050405020303" pitchFamily="18" charset="0"/>
              <a:ea typeface="Times New Roman" panose="02020603050405020304" pitchFamily="18" charset="0"/>
            </a:endParaRPr>
          </a:p>
        </p:txBody>
      </p:sp>
      <p:sp>
        <p:nvSpPr>
          <p:cNvPr id="19" name="Oval 18">
            <a:extLst>
              <a:ext uri="{FF2B5EF4-FFF2-40B4-BE49-F238E27FC236}">
                <a16:creationId xmlns:a16="http://schemas.microsoft.com/office/drawing/2014/main" id="{C7BF2146-8768-F82B-3D50-EB40D55B357D}"/>
              </a:ext>
            </a:extLst>
          </p:cNvPr>
          <p:cNvSpPr/>
          <p:nvPr/>
        </p:nvSpPr>
        <p:spPr>
          <a:xfrm>
            <a:off x="8345180" y="1072400"/>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6</a:t>
            </a:r>
          </a:p>
        </p:txBody>
      </p:sp>
      <p:sp>
        <p:nvSpPr>
          <p:cNvPr id="24" name="TextBox 23">
            <a:extLst>
              <a:ext uri="{FF2B5EF4-FFF2-40B4-BE49-F238E27FC236}">
                <a16:creationId xmlns:a16="http://schemas.microsoft.com/office/drawing/2014/main" id="{F95965B8-A940-5320-FE8E-897BD2543ED9}"/>
              </a:ext>
            </a:extLst>
          </p:cNvPr>
          <p:cNvSpPr txBox="1"/>
          <p:nvPr/>
        </p:nvSpPr>
        <p:spPr>
          <a:xfrm>
            <a:off x="9085203" y="1144139"/>
            <a:ext cx="2865227" cy="643330"/>
          </a:xfrm>
          <a:prstGeom prst="rect">
            <a:avLst/>
          </a:prstGeom>
          <a:noFill/>
        </p:spPr>
        <p:txBody>
          <a:bodyPr wrap="square" lIns="0" rIns="0" rtlCol="0" anchor="ctr">
            <a:noAutofit/>
          </a:bodyPr>
          <a:lstStyle/>
          <a:p>
            <a:pPr lvl="0"/>
            <a:endParaRPr lang="en-GB" sz="1100" i="1" dirty="0">
              <a:solidFill>
                <a:schemeClr val="tx1">
                  <a:lumMod val="50000"/>
                </a:schemeClr>
              </a:solidFill>
              <a:latin typeface="Georgia" panose="02040502050405020303" pitchFamily="18" charset="0"/>
              <a:ea typeface="Times New Roman" panose="02020603050405020304" pitchFamily="18" charset="0"/>
            </a:endParaRPr>
          </a:p>
          <a:p>
            <a:pPr lvl="0">
              <a:buSzPts val="1100"/>
            </a:pPr>
            <a:endParaRPr lang="en-GB" sz="1100" b="1" dirty="0">
              <a:solidFill>
                <a:srgbClr val="000000"/>
              </a:solidFill>
              <a:latin typeface="Georgia" panose="02040502050405020303" pitchFamily="18" charset="0"/>
              <a:ea typeface="Times New Roman" panose="02020603050405020304" pitchFamily="18" charset="0"/>
            </a:endParaRPr>
          </a:p>
          <a:p>
            <a:pPr lvl="0">
              <a:buSzPts val="1100"/>
            </a:pPr>
            <a:r>
              <a:rPr lang="en-GB" sz="1100" b="1" dirty="0">
                <a:effectLst/>
                <a:latin typeface="Georgia" panose="02040502050405020303" pitchFamily="18" charset="0"/>
                <a:ea typeface="Times New Roman" panose="02020603050405020304" pitchFamily="18" charset="0"/>
              </a:rPr>
              <a:t>Growth at Lidl (+17.8%) and Aldi (14.3%) </a:t>
            </a:r>
            <a:r>
              <a:rPr lang="en-GB" sz="1100" dirty="0">
                <a:effectLst/>
                <a:latin typeface="Georgia" panose="02040502050405020303" pitchFamily="18" charset="0"/>
                <a:ea typeface="Times New Roman" panose="02020603050405020304" pitchFamily="18" charset="0"/>
              </a:rPr>
              <a:t>is now being helped by a virtuous cycle of an increase in frequency of visit - having attracted many new shoppers earlier in the year as the cost-of-living challenges deepened.  </a:t>
            </a:r>
            <a:endParaRPr lang="en-GB" sz="1100" dirty="0">
              <a:effectLst/>
              <a:latin typeface="Times New Roman" panose="02020603050405020304" pitchFamily="18" charset="0"/>
              <a:ea typeface="Times New Roman" panose="02020603050405020304" pitchFamily="18" charset="0"/>
            </a:endParaRPr>
          </a:p>
        </p:txBody>
      </p:sp>
      <p:sp>
        <p:nvSpPr>
          <p:cNvPr id="25" name="TextBox 24">
            <a:extLst>
              <a:ext uri="{FF2B5EF4-FFF2-40B4-BE49-F238E27FC236}">
                <a16:creationId xmlns:a16="http://schemas.microsoft.com/office/drawing/2014/main" id="{5B504F55-9F39-E83B-E9EB-1D84DB96BDD2}"/>
              </a:ext>
            </a:extLst>
          </p:cNvPr>
          <p:cNvSpPr txBox="1"/>
          <p:nvPr/>
        </p:nvSpPr>
        <p:spPr>
          <a:xfrm>
            <a:off x="4908861" y="4867188"/>
            <a:ext cx="3533104" cy="1277273"/>
          </a:xfrm>
          <a:prstGeom prst="rect">
            <a:avLst/>
          </a:prstGeom>
          <a:noFill/>
        </p:spPr>
        <p:txBody>
          <a:bodyPr wrap="square">
            <a:spAutoFit/>
          </a:bodyPr>
          <a:lstStyle/>
          <a:p>
            <a:pPr lvl="0">
              <a:buSzPts val="1100"/>
            </a:pPr>
            <a:r>
              <a:rPr lang="en-GB" sz="1100" b="1" dirty="0">
                <a:solidFill>
                  <a:srgbClr val="000000"/>
                </a:solidFill>
                <a:effectLst/>
                <a:latin typeface="Georgia" panose="02040502050405020303" pitchFamily="18" charset="0"/>
                <a:ea typeface="Times New Roman" panose="02020603050405020304" pitchFamily="18" charset="0"/>
              </a:rPr>
              <a:t>ASDA </a:t>
            </a:r>
            <a:r>
              <a:rPr lang="en-GB" sz="1100" dirty="0">
                <a:solidFill>
                  <a:srgbClr val="000000"/>
                </a:solidFill>
                <a:effectLst/>
                <a:latin typeface="Georgia" panose="02040502050405020303" pitchFamily="18" charset="0"/>
                <a:ea typeface="Times New Roman" panose="02020603050405020304" pitchFamily="18" charset="0"/>
              </a:rPr>
              <a:t>and</a:t>
            </a:r>
            <a:r>
              <a:rPr lang="en-GB" sz="1100" b="1" dirty="0">
                <a:solidFill>
                  <a:srgbClr val="000000"/>
                </a:solidFill>
                <a:effectLst/>
                <a:latin typeface="Georgia" panose="02040502050405020303" pitchFamily="18" charset="0"/>
                <a:ea typeface="Times New Roman" panose="02020603050405020304" pitchFamily="18" charset="0"/>
              </a:rPr>
              <a:t> </a:t>
            </a:r>
            <a:r>
              <a:rPr lang="en-GB" sz="1100" dirty="0">
                <a:solidFill>
                  <a:srgbClr val="000000"/>
                </a:solidFill>
                <a:effectLst/>
                <a:latin typeface="Georgia" panose="02040502050405020303" pitchFamily="18" charset="0"/>
                <a:ea typeface="Times New Roman" panose="02020603050405020304" pitchFamily="18" charset="0"/>
              </a:rPr>
              <a:t>also</a:t>
            </a:r>
            <a:r>
              <a:rPr lang="en-GB" sz="1100" b="1" dirty="0">
                <a:solidFill>
                  <a:srgbClr val="000000"/>
                </a:solidFill>
                <a:effectLst/>
                <a:latin typeface="Georgia" panose="02040502050405020303" pitchFamily="18" charset="0"/>
                <a:ea typeface="Times New Roman" panose="02020603050405020304" pitchFamily="18" charset="0"/>
              </a:rPr>
              <a:t> Morrisons (+4.3%) </a:t>
            </a:r>
            <a:r>
              <a:rPr lang="en-GB" sz="1100" dirty="0">
                <a:solidFill>
                  <a:srgbClr val="000000"/>
                </a:solidFill>
                <a:effectLst/>
                <a:latin typeface="Georgia" panose="02040502050405020303" pitchFamily="18" charset="0"/>
                <a:ea typeface="Times New Roman" panose="02020603050405020304" pitchFamily="18" charset="0"/>
              </a:rPr>
              <a:t>also had a dip in shopper penetration which took the edge off growths. The accelerated rollout of ASDA Express and a fast conversion of McColl’s to Morrisons Daily will certainly drive new shoppers next year but possibly not in time for Q4.</a:t>
            </a:r>
            <a:endParaRPr lang="en-GB" sz="1100" dirty="0">
              <a:effectLst/>
              <a:latin typeface="Georgia" panose="02040502050405020303" pitchFamily="18" charset="0"/>
              <a:ea typeface="Times New Roman" panose="02020603050405020304" pitchFamily="18" charset="0"/>
            </a:endParaRPr>
          </a:p>
          <a:p>
            <a:pPr lvl="0">
              <a:buSzPts val="1100"/>
            </a:pPr>
            <a:endParaRPr lang="en-GB" sz="1100" dirty="0">
              <a:solidFill>
                <a:srgbClr val="2D2D2D"/>
              </a:solidFill>
              <a:effectLst/>
              <a:latin typeface="Georgia" panose="02040502050405020303"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8242FD4-790E-A199-9856-A5CCD42A34C6}"/>
              </a:ext>
            </a:extLst>
          </p:cNvPr>
          <p:cNvSpPr txBox="1"/>
          <p:nvPr/>
        </p:nvSpPr>
        <p:spPr>
          <a:xfrm>
            <a:off x="4914753" y="3160387"/>
            <a:ext cx="3438659" cy="769441"/>
          </a:xfrm>
          <a:prstGeom prst="rect">
            <a:avLst/>
          </a:prstGeom>
          <a:noFill/>
        </p:spPr>
        <p:txBody>
          <a:bodyPr wrap="square">
            <a:spAutoFit/>
          </a:bodyPr>
          <a:lstStyle/>
          <a:p>
            <a:pPr lvl="0">
              <a:buSzPts val="1100"/>
            </a:pPr>
            <a:r>
              <a:rPr lang="en-GB" sz="1100" dirty="0">
                <a:solidFill>
                  <a:srgbClr val="000000"/>
                </a:solidFill>
                <a:effectLst/>
                <a:latin typeface="Georgia" panose="02040502050405020303" pitchFamily="18" charset="0"/>
                <a:ea typeface="Times New Roman" panose="02020603050405020304" pitchFamily="18" charset="0"/>
              </a:rPr>
              <a:t>The improvement in sales at </a:t>
            </a:r>
            <a:r>
              <a:rPr lang="en-GB" sz="1100" b="1" dirty="0">
                <a:solidFill>
                  <a:srgbClr val="000000"/>
                </a:solidFill>
                <a:effectLst/>
                <a:latin typeface="Georgia" panose="02040502050405020303" pitchFamily="18" charset="0"/>
                <a:ea typeface="Times New Roman" panose="02020603050405020304" pitchFamily="18" charset="0"/>
              </a:rPr>
              <a:t>Waitrose (+4.7%) </a:t>
            </a:r>
            <a:r>
              <a:rPr lang="en-GB" sz="1100" dirty="0">
                <a:solidFill>
                  <a:srgbClr val="000000"/>
                </a:solidFill>
                <a:effectLst/>
                <a:latin typeface="Georgia" panose="02040502050405020303" pitchFamily="18" charset="0"/>
                <a:ea typeface="Times New Roman" panose="02020603050405020304" pitchFamily="18" charset="0"/>
              </a:rPr>
              <a:t>is with the context of a continued fall in spend per visit.</a:t>
            </a:r>
            <a:endParaRPr lang="en-GB" sz="1100" dirty="0">
              <a:effectLst/>
              <a:latin typeface="Georgia" panose="02040502050405020303" pitchFamily="18" charset="0"/>
              <a:ea typeface="Times New Roman" panose="02020603050405020304" pitchFamily="18" charset="0"/>
            </a:endParaRPr>
          </a:p>
          <a:p>
            <a:pPr marL="171450" lvl="0" indent="-171450">
              <a:buSzPts val="1100"/>
              <a:buFont typeface="Arial" panose="020B0604020202020204" pitchFamily="34" charset="0"/>
              <a:buChar char="•"/>
            </a:pPr>
            <a:endParaRPr lang="en-GB" sz="1100" dirty="0">
              <a:solidFill>
                <a:srgbClr val="2D2D2D"/>
              </a:solidFill>
              <a:effectLst/>
              <a:latin typeface="Georgia" panose="02040502050405020303" pitchFamily="18" charset="0"/>
              <a:ea typeface="Times New Roman" panose="02020603050405020304" pitchFamily="18" charset="0"/>
            </a:endParaRPr>
          </a:p>
        </p:txBody>
      </p:sp>
      <p:sp>
        <p:nvSpPr>
          <p:cNvPr id="28" name="Oval 27">
            <a:extLst>
              <a:ext uri="{FF2B5EF4-FFF2-40B4-BE49-F238E27FC236}">
                <a16:creationId xmlns:a16="http://schemas.microsoft.com/office/drawing/2014/main" id="{420F3046-1A3A-20C1-3CAD-DDF2BE75B25D}"/>
              </a:ext>
            </a:extLst>
          </p:cNvPr>
          <p:cNvSpPr/>
          <p:nvPr/>
        </p:nvSpPr>
        <p:spPr>
          <a:xfrm>
            <a:off x="8350045" y="2630733"/>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7</a:t>
            </a:r>
          </a:p>
        </p:txBody>
      </p:sp>
      <p:sp>
        <p:nvSpPr>
          <p:cNvPr id="6" name="Oval 5">
            <a:extLst>
              <a:ext uri="{FF2B5EF4-FFF2-40B4-BE49-F238E27FC236}">
                <a16:creationId xmlns:a16="http://schemas.microsoft.com/office/drawing/2014/main" id="{A7A7FDCD-EDE9-87AE-9A8D-66ABC0C4998F}"/>
              </a:ext>
            </a:extLst>
          </p:cNvPr>
          <p:cNvSpPr/>
          <p:nvPr/>
        </p:nvSpPr>
        <p:spPr>
          <a:xfrm>
            <a:off x="4230041" y="3121384"/>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3</a:t>
            </a:r>
          </a:p>
        </p:txBody>
      </p:sp>
      <p:sp>
        <p:nvSpPr>
          <p:cNvPr id="12" name="TextBox 11">
            <a:extLst>
              <a:ext uri="{FF2B5EF4-FFF2-40B4-BE49-F238E27FC236}">
                <a16:creationId xmlns:a16="http://schemas.microsoft.com/office/drawing/2014/main" id="{91570D93-E080-4777-79F4-635C03D8A00D}"/>
              </a:ext>
            </a:extLst>
          </p:cNvPr>
          <p:cNvSpPr txBox="1"/>
          <p:nvPr/>
        </p:nvSpPr>
        <p:spPr>
          <a:xfrm>
            <a:off x="4921613" y="3969422"/>
            <a:ext cx="3551179" cy="769441"/>
          </a:xfrm>
          <a:prstGeom prst="rect">
            <a:avLst/>
          </a:prstGeom>
          <a:noFill/>
        </p:spPr>
        <p:txBody>
          <a:bodyPr wrap="square">
            <a:spAutoFit/>
          </a:bodyPr>
          <a:lstStyle/>
          <a:p>
            <a:pPr lvl="0">
              <a:buSzPts val="1100"/>
            </a:pPr>
            <a:r>
              <a:rPr lang="en-GB" sz="1100" dirty="0">
                <a:solidFill>
                  <a:srgbClr val="000000"/>
                </a:solidFill>
                <a:effectLst/>
                <a:latin typeface="Georgia" panose="02040502050405020303" pitchFamily="18" charset="0"/>
                <a:ea typeface="Times New Roman" panose="02020603050405020304" pitchFamily="18" charset="0"/>
              </a:rPr>
              <a:t>Half term and Halloween is traditionally an opportunity for </a:t>
            </a:r>
            <a:r>
              <a:rPr lang="en-GB" sz="1100" b="1" dirty="0">
                <a:solidFill>
                  <a:srgbClr val="000000"/>
                </a:solidFill>
                <a:effectLst/>
                <a:latin typeface="Georgia" panose="02040502050405020303" pitchFamily="18" charset="0"/>
                <a:ea typeface="Times New Roman" panose="02020603050405020304" pitchFamily="18" charset="0"/>
              </a:rPr>
              <a:t>ASDA (sales +3.8%)</a:t>
            </a:r>
            <a:r>
              <a:rPr lang="en-GB" sz="1100" dirty="0">
                <a:solidFill>
                  <a:srgbClr val="000000"/>
                </a:solidFill>
                <a:effectLst/>
                <a:latin typeface="Georgia" panose="02040502050405020303" pitchFamily="18" charset="0"/>
                <a:ea typeface="Times New Roman" panose="02020603050405020304" pitchFamily="18" charset="0"/>
              </a:rPr>
              <a:t> but against tough comparatives there was no significant uplift in sales this year.</a:t>
            </a:r>
            <a:endParaRPr lang="en-GB" sz="1100" dirty="0">
              <a:solidFill>
                <a:srgbClr val="2D2D2D"/>
              </a:solidFill>
              <a:effectLst/>
              <a:latin typeface="Georgia" panose="02040502050405020303" pitchFamily="18" charset="0"/>
              <a:ea typeface="Times New Roman" panose="02020603050405020304" pitchFamily="18" charset="0"/>
            </a:endParaRPr>
          </a:p>
        </p:txBody>
      </p:sp>
      <p:sp>
        <p:nvSpPr>
          <p:cNvPr id="23" name="Oval 22">
            <a:extLst>
              <a:ext uri="{FF2B5EF4-FFF2-40B4-BE49-F238E27FC236}">
                <a16:creationId xmlns:a16="http://schemas.microsoft.com/office/drawing/2014/main" id="{73D44CA7-4910-6A52-476C-10704D1C4247}"/>
              </a:ext>
            </a:extLst>
          </p:cNvPr>
          <p:cNvSpPr/>
          <p:nvPr/>
        </p:nvSpPr>
        <p:spPr>
          <a:xfrm>
            <a:off x="4230041" y="4028636"/>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4</a:t>
            </a:r>
          </a:p>
        </p:txBody>
      </p:sp>
      <p:sp>
        <p:nvSpPr>
          <p:cNvPr id="11" name="TextBox 10">
            <a:extLst>
              <a:ext uri="{FF2B5EF4-FFF2-40B4-BE49-F238E27FC236}">
                <a16:creationId xmlns:a16="http://schemas.microsoft.com/office/drawing/2014/main" id="{DBC1D297-AF2C-5423-6351-6CC4E4AADDA0}"/>
              </a:ext>
            </a:extLst>
          </p:cNvPr>
          <p:cNvSpPr txBox="1"/>
          <p:nvPr/>
        </p:nvSpPr>
        <p:spPr>
          <a:xfrm>
            <a:off x="8993222" y="2583810"/>
            <a:ext cx="2952345" cy="2123658"/>
          </a:xfrm>
          <a:prstGeom prst="rect">
            <a:avLst/>
          </a:prstGeom>
          <a:noFill/>
        </p:spPr>
        <p:txBody>
          <a:bodyPr wrap="square">
            <a:spAutoFit/>
          </a:bodyPr>
          <a:lstStyle/>
          <a:p>
            <a:pPr lvl="0">
              <a:buSzPts val="1100"/>
            </a:pPr>
            <a:r>
              <a:rPr lang="en-GB" sz="1100" dirty="0">
                <a:effectLst/>
                <a:latin typeface="Georgia" panose="02040502050405020303" pitchFamily="18" charset="0"/>
                <a:ea typeface="Times New Roman" panose="02020603050405020304" pitchFamily="18" charset="0"/>
              </a:rPr>
              <a:t>Behind the headline growths at </a:t>
            </a:r>
            <a:r>
              <a:rPr lang="en-GB" sz="1100" b="1" dirty="0">
                <a:effectLst/>
                <a:latin typeface="Georgia" panose="02040502050405020303" pitchFamily="18" charset="0"/>
                <a:ea typeface="Times New Roman" panose="02020603050405020304" pitchFamily="18" charset="0"/>
              </a:rPr>
              <a:t>M&amp;S (+15.2%), </a:t>
            </a:r>
            <a:r>
              <a:rPr lang="en-GB" sz="1100" dirty="0">
                <a:effectLst/>
                <a:latin typeface="Georgia" panose="02040502050405020303" pitchFamily="18" charset="0"/>
                <a:ea typeface="Times New Roman" panose="02020603050405020304" pitchFamily="18" charset="0"/>
              </a:rPr>
              <a:t>there is another change to shopping behaviour with more shoppers which is diluting visits per buyer to M&amp;S, overall visits have increased 1.8%.  This suggests that the ‘new’ shoppers to M&amp;S are spending more, as there has been a 14% increase in spend per visit and an </a:t>
            </a:r>
            <a:r>
              <a:rPr lang="en-GB" sz="1100" b="1" dirty="0">
                <a:effectLst/>
                <a:latin typeface="Georgia" panose="02040502050405020303" pitchFamily="18" charset="0"/>
                <a:ea typeface="Times New Roman" panose="02020603050405020304" pitchFamily="18" charset="0"/>
              </a:rPr>
              <a:t>outstanding 6.2% increase </a:t>
            </a:r>
            <a:r>
              <a:rPr lang="en-GB" sz="1100" dirty="0">
                <a:effectLst/>
                <a:latin typeface="Georgia" panose="02040502050405020303" pitchFamily="18" charset="0"/>
                <a:ea typeface="Times New Roman" panose="02020603050405020304" pitchFamily="18" charset="0"/>
              </a:rPr>
              <a:t>in units per trip in the last 4 weeks. So, M&amp;S has very good momentum at the start of the all-important December trading period.</a:t>
            </a:r>
          </a:p>
        </p:txBody>
      </p:sp>
    </p:spTree>
    <p:extLst>
      <p:ext uri="{BB962C8B-B14F-4D97-AF65-F5344CB8AC3E}">
        <p14:creationId xmlns:p14="http://schemas.microsoft.com/office/powerpoint/2010/main" val="2512569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35</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141051" y="1021404"/>
            <a:ext cx="3711102" cy="4459105"/>
          </a:xfrm>
        </p:spPr>
        <p:txBody>
          <a:bodyPr/>
          <a:lstStyle/>
          <a:p>
            <a:r>
              <a:rPr lang="en-US" sz="1600" i="1" dirty="0">
                <a:latin typeface="Georgia" panose="02040502050405020303" pitchFamily="18" charset="0"/>
                <a:cs typeface="Arial"/>
              </a:rPr>
              <a:t>Penetration </a:t>
            </a:r>
            <a:r>
              <a:rPr lang="en-US" sz="1600" b="0" i="1" dirty="0">
                <a:latin typeface="Georgia" panose="02040502050405020303" pitchFamily="18" charset="0"/>
                <a:cs typeface="Arial"/>
              </a:rPr>
              <a:t>has</a:t>
            </a:r>
            <a:r>
              <a:rPr lang="en-US" sz="1600" i="1" dirty="0">
                <a:latin typeface="Georgia" panose="02040502050405020303" pitchFamily="18" charset="0"/>
                <a:cs typeface="Arial"/>
              </a:rPr>
              <a:t> started to slow</a:t>
            </a:r>
            <a:r>
              <a:rPr lang="en-US" sz="1600" b="0" i="1" dirty="0">
                <a:latin typeface="Georgia" panose="02040502050405020303" pitchFamily="18" charset="0"/>
                <a:cs typeface="Arial"/>
              </a:rPr>
              <a:t>, so retailers will be </a:t>
            </a:r>
            <a:r>
              <a:rPr lang="en-US" sz="1600" i="1" dirty="0">
                <a:latin typeface="Georgia" panose="02040502050405020303" pitchFamily="18" charset="0"/>
                <a:cs typeface="Arial"/>
              </a:rPr>
              <a:t>relying increasingly </a:t>
            </a:r>
            <a:r>
              <a:rPr lang="en-US" sz="1600" b="0" i="1" dirty="0">
                <a:latin typeface="Georgia" panose="02040502050405020303" pitchFamily="18" charset="0"/>
                <a:cs typeface="Arial"/>
              </a:rPr>
              <a:t>on</a:t>
            </a:r>
            <a:r>
              <a:rPr lang="en-US" sz="1600" i="1" dirty="0">
                <a:latin typeface="Georgia" panose="02040502050405020303" pitchFamily="18" charset="0"/>
                <a:cs typeface="Arial"/>
              </a:rPr>
              <a:t> existing shoppers </a:t>
            </a:r>
            <a:r>
              <a:rPr lang="en-US" sz="1600" b="0" i="1" dirty="0">
                <a:latin typeface="Georgia" panose="02040502050405020303" pitchFamily="18" charset="0"/>
                <a:cs typeface="Arial"/>
              </a:rPr>
              <a:t>to </a:t>
            </a:r>
            <a:r>
              <a:rPr lang="en-US" sz="1600" i="1" dirty="0">
                <a:latin typeface="Georgia" panose="02040502050405020303" pitchFamily="18" charset="0"/>
                <a:cs typeface="Arial"/>
              </a:rPr>
              <a:t>drive visits. </a:t>
            </a:r>
            <a:br>
              <a:rPr lang="en-US" sz="1600" i="1" dirty="0">
                <a:latin typeface="Georgia" panose="02040502050405020303" pitchFamily="18" charset="0"/>
                <a:cs typeface="Arial"/>
              </a:rPr>
            </a:br>
            <a:br>
              <a:rPr lang="en-US" sz="1600" i="1" dirty="0">
                <a:latin typeface="Georgia" panose="02040502050405020303" pitchFamily="18" charset="0"/>
                <a:cs typeface="Arial"/>
              </a:rPr>
            </a:br>
            <a:r>
              <a:rPr lang="en-US" sz="1600" i="1" dirty="0">
                <a:latin typeface="Georgia" panose="02040502050405020303" pitchFamily="18" charset="0"/>
                <a:cs typeface="Arial"/>
              </a:rPr>
              <a:t>Only Aldi </a:t>
            </a:r>
            <a:r>
              <a:rPr lang="en-US" sz="1600" b="0" i="1" dirty="0">
                <a:latin typeface="Georgia" panose="02040502050405020303" pitchFamily="18" charset="0"/>
                <a:cs typeface="Arial"/>
              </a:rPr>
              <a:t>saw a </a:t>
            </a:r>
            <a:r>
              <a:rPr lang="en-US" sz="1600" i="1" dirty="0">
                <a:latin typeface="Georgia" panose="02040502050405020303" pitchFamily="18" charset="0"/>
                <a:cs typeface="Arial"/>
              </a:rPr>
              <a:t>significant increase </a:t>
            </a:r>
            <a:r>
              <a:rPr lang="en-US" sz="1600" b="0" i="1" dirty="0">
                <a:latin typeface="Georgia" panose="02040502050405020303" pitchFamily="18" charset="0"/>
                <a:cs typeface="Arial"/>
              </a:rPr>
              <a:t>in </a:t>
            </a:r>
            <a:r>
              <a:rPr lang="en-US" sz="1600" i="1" dirty="0">
                <a:latin typeface="Georgia" panose="02040502050405020303" pitchFamily="18" charset="0"/>
                <a:cs typeface="Arial"/>
              </a:rPr>
              <a:t>frequency</a:t>
            </a:r>
            <a:r>
              <a:rPr lang="en-US" sz="1600" b="0" i="1" dirty="0">
                <a:latin typeface="Georgia" panose="02040502050405020303" pitchFamily="18" charset="0"/>
                <a:cs typeface="Arial"/>
              </a:rPr>
              <a:t> this month and </a:t>
            </a:r>
            <a:r>
              <a:rPr lang="en-US" sz="1600" i="1" dirty="0">
                <a:latin typeface="Georgia" panose="02040502050405020303" pitchFamily="18" charset="0"/>
                <a:cs typeface="Arial"/>
              </a:rPr>
              <a:t>M&amp;S </a:t>
            </a:r>
            <a:r>
              <a:rPr lang="en-US" sz="1600" b="0" i="1" dirty="0">
                <a:latin typeface="Georgia" panose="02040502050405020303" pitchFamily="18" charset="0"/>
                <a:cs typeface="Arial"/>
              </a:rPr>
              <a:t>and </a:t>
            </a:r>
            <a:r>
              <a:rPr lang="en-US" sz="1600" i="1" dirty="0">
                <a:latin typeface="Georgia" panose="02040502050405020303" pitchFamily="18" charset="0"/>
                <a:cs typeface="Arial"/>
              </a:rPr>
              <a:t>Ocado </a:t>
            </a:r>
            <a:r>
              <a:rPr lang="en-US" sz="1600" b="0" i="1" dirty="0">
                <a:latin typeface="Georgia" panose="02040502050405020303" pitchFamily="18" charset="0"/>
                <a:cs typeface="Arial"/>
              </a:rPr>
              <a:t>were the only retailers to see a</a:t>
            </a:r>
            <a:r>
              <a:rPr lang="en-US" sz="1600" i="1" dirty="0">
                <a:latin typeface="Georgia" panose="02040502050405020303" pitchFamily="18" charset="0"/>
                <a:cs typeface="Arial"/>
              </a:rPr>
              <a:t> significant increase </a:t>
            </a:r>
            <a:r>
              <a:rPr lang="en-US" sz="1600" b="0" i="1" dirty="0">
                <a:latin typeface="Georgia" panose="02040502050405020303" pitchFamily="18" charset="0"/>
                <a:cs typeface="Arial"/>
              </a:rPr>
              <a:t>in</a:t>
            </a:r>
            <a:r>
              <a:rPr lang="en-US" sz="1600" i="1" dirty="0">
                <a:latin typeface="Georgia" panose="02040502050405020303" pitchFamily="18" charset="0"/>
                <a:cs typeface="Arial"/>
              </a:rPr>
              <a:t> penetration</a:t>
            </a:r>
            <a:r>
              <a:rPr lang="en-US" sz="1600" b="0" i="1" dirty="0">
                <a:latin typeface="Georgia" panose="02040502050405020303" pitchFamily="18" charset="0"/>
                <a:cs typeface="Arial"/>
              </a:rPr>
              <a:t>.</a:t>
            </a:r>
            <a:br>
              <a:rPr lang="en-US" sz="1600" b="0" i="1" dirty="0">
                <a:latin typeface="Georgia" panose="02040502050405020303" pitchFamily="18" charset="0"/>
                <a:cs typeface="Arial"/>
              </a:rPr>
            </a:br>
            <a:br>
              <a:rPr lang="en-US" sz="1600" b="0" i="1" dirty="0">
                <a:latin typeface="Georgia" panose="02040502050405020303" pitchFamily="18" charset="0"/>
                <a:cs typeface="Arial"/>
              </a:rPr>
            </a:br>
            <a:r>
              <a:rPr lang="en-US" sz="1600" i="1" dirty="0">
                <a:latin typeface="Georgia" panose="02040502050405020303" pitchFamily="18" charset="0"/>
                <a:cs typeface="Arial"/>
              </a:rPr>
              <a:t>Lidl </a:t>
            </a:r>
            <a:r>
              <a:rPr lang="en-US" sz="1600" b="0" i="1" dirty="0">
                <a:latin typeface="Georgia" panose="02040502050405020303" pitchFamily="18" charset="0"/>
                <a:cs typeface="Arial"/>
              </a:rPr>
              <a:t>and S</a:t>
            </a:r>
            <a:r>
              <a:rPr lang="en-US" sz="1600" i="1" dirty="0">
                <a:latin typeface="Georgia" panose="02040502050405020303" pitchFamily="18" charset="0"/>
                <a:cs typeface="Arial"/>
              </a:rPr>
              <a:t>ainsbury’s</a:t>
            </a:r>
            <a:r>
              <a:rPr lang="en-US" sz="1600" b="0" i="1" dirty="0">
                <a:latin typeface="Georgia" panose="02040502050405020303" pitchFamily="18" charset="0"/>
                <a:cs typeface="Arial"/>
              </a:rPr>
              <a:t> were the only two retailers to </a:t>
            </a:r>
            <a:r>
              <a:rPr lang="en-US" sz="1600" i="1" dirty="0">
                <a:latin typeface="Georgia" panose="02040502050405020303" pitchFamily="18" charset="0"/>
                <a:cs typeface="Arial"/>
              </a:rPr>
              <a:t>improve all 3 metrics</a:t>
            </a:r>
            <a:r>
              <a:rPr lang="en-US" sz="1600" b="0" i="1" dirty="0">
                <a:latin typeface="Georgia" panose="02040502050405020303" pitchFamily="18" charset="0"/>
                <a:cs typeface="Arial"/>
              </a:rPr>
              <a:t>, all of which helps to explain their </a:t>
            </a:r>
            <a:r>
              <a:rPr lang="en-US" sz="1600" i="1" dirty="0">
                <a:latin typeface="Georgia" panose="02040502050405020303" pitchFamily="18" charset="0"/>
                <a:cs typeface="Arial"/>
              </a:rPr>
              <a:t>stronger year on year performances. </a:t>
            </a:r>
            <a:endParaRPr lang="en-US" sz="1600" i="1" dirty="0">
              <a:latin typeface="Georgia" panose="02040502050405020303" pitchFamily="18" charset="0"/>
            </a:endParaRPr>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a:xfrm>
            <a:off x="4250292" y="5965007"/>
            <a:ext cx="7595265" cy="365125"/>
          </a:xfrm>
        </p:spPr>
        <p:txBody>
          <a:bodyPr/>
          <a:lstStyle/>
          <a:p>
            <a:r>
              <a:rPr lang="en-GB" dirty="0"/>
              <a:t>Source:  NIQ Homescan FMCG</a:t>
            </a:r>
          </a:p>
        </p:txBody>
      </p:sp>
      <p:sp>
        <p:nvSpPr>
          <p:cNvPr id="8" name="TextBox 7">
            <a:extLst>
              <a:ext uri="{FF2B5EF4-FFF2-40B4-BE49-F238E27FC236}">
                <a16:creationId xmlns:a16="http://schemas.microsoft.com/office/drawing/2014/main" id="{CF6EFCF7-9756-4EC9-2B1D-C3089C3ED87D}"/>
              </a:ext>
            </a:extLst>
          </p:cNvPr>
          <p:cNvSpPr txBox="1"/>
          <p:nvPr/>
        </p:nvSpPr>
        <p:spPr>
          <a:xfrm>
            <a:off x="4219959" y="1498654"/>
            <a:ext cx="4369726" cy="276999"/>
          </a:xfrm>
          <a:prstGeom prst="rect">
            <a:avLst/>
          </a:prstGeom>
          <a:noFill/>
        </p:spPr>
        <p:txBody>
          <a:bodyPr wrap="square" lIns="0" rIns="0" rtlCol="0" anchor="ctr">
            <a:spAutoFit/>
          </a:bodyPr>
          <a:lstStyle/>
          <a:p>
            <a:pPr defTabSz="685800"/>
            <a:r>
              <a:rPr lang="en-US" sz="1200" b="1" dirty="0">
                <a:latin typeface="Arial" panose="020B0604020202020204" pitchFamily="34" charset="0"/>
                <a:cs typeface="Arial" panose="020B0604020202020204" pitchFamily="34" charset="0"/>
              </a:rPr>
              <a:t>Year on Year growth in KPI’s (FMCG)</a:t>
            </a:r>
          </a:p>
        </p:txBody>
      </p:sp>
      <p:pic>
        <p:nvPicPr>
          <p:cNvPr id="4" name="Picture 3">
            <a:extLst>
              <a:ext uri="{FF2B5EF4-FFF2-40B4-BE49-F238E27FC236}">
                <a16:creationId xmlns:a16="http://schemas.microsoft.com/office/drawing/2014/main" id="{59D4823A-7F1B-D948-4CE7-4C1CE60D17C3}"/>
              </a:ext>
            </a:extLst>
          </p:cNvPr>
          <p:cNvPicPr>
            <a:picLocks noChangeAspect="1"/>
          </p:cNvPicPr>
          <p:nvPr/>
        </p:nvPicPr>
        <p:blipFill>
          <a:blip r:embed="rId2"/>
          <a:stretch>
            <a:fillRect/>
          </a:stretch>
        </p:blipFill>
        <p:spPr>
          <a:xfrm>
            <a:off x="4142064" y="1872573"/>
            <a:ext cx="7646439" cy="3636523"/>
          </a:xfrm>
          <a:prstGeom prst="rect">
            <a:avLst/>
          </a:prstGeom>
        </p:spPr>
      </p:pic>
    </p:spTree>
    <p:extLst>
      <p:ext uri="{BB962C8B-B14F-4D97-AF65-F5344CB8AC3E}">
        <p14:creationId xmlns:p14="http://schemas.microsoft.com/office/powerpoint/2010/main" val="1496673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36</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68556" y="2869579"/>
            <a:ext cx="3503952" cy="2055647"/>
          </a:xfrm>
        </p:spPr>
        <p:txBody>
          <a:bodyPr/>
          <a:lstStyle/>
          <a:p>
            <a:r>
              <a:rPr lang="en-US" sz="1800" i="1" dirty="0">
                <a:latin typeface="Georgia" panose="02040502050405020303" pitchFamily="18" charset="0"/>
                <a:cs typeface="Arial"/>
              </a:rPr>
              <a:t>Visits</a:t>
            </a:r>
            <a:r>
              <a:rPr lang="en-US" sz="1800" b="0" i="1" dirty="0">
                <a:latin typeface="Georgia" panose="02040502050405020303" pitchFamily="18" charset="0"/>
                <a:cs typeface="Arial"/>
              </a:rPr>
              <a:t> are still a </a:t>
            </a:r>
            <a:r>
              <a:rPr lang="en-US" sz="1800" i="1" dirty="0">
                <a:latin typeface="Georgia" panose="02040502050405020303" pitchFamily="18" charset="0"/>
                <a:cs typeface="Arial"/>
              </a:rPr>
              <a:t>key driver </a:t>
            </a:r>
            <a:r>
              <a:rPr lang="en-US" sz="1800" b="0" i="1" dirty="0">
                <a:latin typeface="Georgia" panose="02040502050405020303" pitchFamily="18" charset="0"/>
                <a:cs typeface="Arial"/>
              </a:rPr>
              <a:t>of </a:t>
            </a:r>
            <a:r>
              <a:rPr lang="en-US" sz="1800" i="1" dirty="0">
                <a:latin typeface="Georgia" panose="02040502050405020303" pitchFamily="18" charset="0"/>
                <a:cs typeface="Arial"/>
              </a:rPr>
              <a:t>performance.</a:t>
            </a:r>
            <a:br>
              <a:rPr lang="en-US" sz="1800" b="0" i="1" dirty="0">
                <a:latin typeface="Georgia" panose="02040502050405020303" pitchFamily="18" charset="0"/>
                <a:cs typeface="Arial"/>
              </a:rPr>
            </a:br>
            <a:br>
              <a:rPr lang="en-US" sz="1800" b="0" i="1" dirty="0">
                <a:latin typeface="Georgia" panose="02040502050405020303" pitchFamily="18" charset="0"/>
                <a:cs typeface="Arial"/>
              </a:rPr>
            </a:br>
            <a:r>
              <a:rPr lang="en-US" sz="1800" b="0" i="1" dirty="0">
                <a:latin typeface="Georgia" panose="02040502050405020303" pitchFamily="18" charset="0"/>
                <a:cs typeface="Arial"/>
              </a:rPr>
              <a:t>As price becomes less of an incentive to shop around retailers will increasingly need to focus on their </a:t>
            </a:r>
            <a:r>
              <a:rPr lang="en-US" sz="1800" i="1" dirty="0">
                <a:latin typeface="Georgia" panose="02040502050405020303" pitchFamily="18" charset="0"/>
                <a:cs typeface="Arial"/>
              </a:rPr>
              <a:t>points of difference </a:t>
            </a:r>
            <a:r>
              <a:rPr lang="en-US" sz="1800" b="0" i="1" dirty="0">
                <a:latin typeface="Georgia" panose="02040502050405020303" pitchFamily="18" charset="0"/>
                <a:cs typeface="Arial"/>
              </a:rPr>
              <a:t>to attract incremental shoppers as well as </a:t>
            </a:r>
            <a:r>
              <a:rPr lang="en-US" sz="1800" i="1" dirty="0">
                <a:latin typeface="Georgia" panose="02040502050405020303" pitchFamily="18" charset="0"/>
                <a:cs typeface="Arial"/>
              </a:rPr>
              <a:t>increasing the loyalty </a:t>
            </a:r>
            <a:r>
              <a:rPr lang="en-US" sz="1800" b="0" i="1" dirty="0">
                <a:latin typeface="Georgia" panose="02040502050405020303" pitchFamily="18" charset="0"/>
                <a:cs typeface="Arial"/>
              </a:rPr>
              <a:t>of those who </a:t>
            </a:r>
            <a:r>
              <a:rPr lang="en-US" sz="1800" i="1" dirty="0">
                <a:latin typeface="Georgia" panose="02040502050405020303" pitchFamily="18" charset="0"/>
                <a:cs typeface="Arial"/>
              </a:rPr>
              <a:t>already shop</a:t>
            </a:r>
            <a:r>
              <a:rPr lang="en-US" sz="1800" b="0" i="1" dirty="0">
                <a:latin typeface="Georgia" panose="02040502050405020303" pitchFamily="18" charset="0"/>
                <a:cs typeface="Arial"/>
              </a:rPr>
              <a:t>, if they are to continue to </a:t>
            </a:r>
            <a:r>
              <a:rPr lang="en-US" sz="1800" i="1" dirty="0">
                <a:latin typeface="Georgia" panose="02040502050405020303" pitchFamily="18" charset="0"/>
                <a:cs typeface="Arial"/>
              </a:rPr>
              <a:t>drive incremental spend</a:t>
            </a:r>
            <a:r>
              <a:rPr lang="en-US" sz="1800" b="0" i="1" dirty="0">
                <a:latin typeface="Georgia" panose="02040502050405020303" pitchFamily="18" charset="0"/>
                <a:cs typeface="Arial"/>
              </a:rPr>
              <a:t>.</a:t>
            </a:r>
            <a:endParaRPr lang="en-US" sz="1800" b="0" dirty="0">
              <a:latin typeface="+mn-lt"/>
            </a:endParaRPr>
          </a:p>
        </p:txBody>
      </p:sp>
      <p:sp>
        <p:nvSpPr>
          <p:cNvPr id="7" name="Text Placeholder 6">
            <a:extLst>
              <a:ext uri="{FF2B5EF4-FFF2-40B4-BE49-F238E27FC236}">
                <a16:creationId xmlns:a16="http://schemas.microsoft.com/office/drawing/2014/main" id="{CD9DDD39-11BE-3E72-4A51-0978E35988C5}"/>
              </a:ext>
            </a:extLst>
          </p:cNvPr>
          <p:cNvSpPr>
            <a:spLocks noGrp="1"/>
          </p:cNvSpPr>
          <p:nvPr>
            <p:ph type="body" sz="quarter" idx="14"/>
          </p:nvPr>
        </p:nvSpPr>
        <p:spPr/>
        <p:txBody>
          <a:bodyPr/>
          <a:lstStyle/>
          <a:p>
            <a:r>
              <a:rPr lang="en-GB" dirty="0"/>
              <a:t>Source:  NIQ Homescan FMCG</a:t>
            </a:r>
          </a:p>
        </p:txBody>
      </p:sp>
      <p:graphicFrame>
        <p:nvGraphicFramePr>
          <p:cNvPr id="14" name="Chart 13">
            <a:extLst>
              <a:ext uri="{FF2B5EF4-FFF2-40B4-BE49-F238E27FC236}">
                <a16:creationId xmlns:a16="http://schemas.microsoft.com/office/drawing/2014/main" id="{23904A72-C914-0BE1-802F-AC1B26799E93}"/>
              </a:ext>
            </a:extLst>
          </p:cNvPr>
          <p:cNvGraphicFramePr/>
          <p:nvPr>
            <p:extLst>
              <p:ext uri="{D42A27DB-BD31-4B8C-83A1-F6EECF244321}">
                <p14:modId xmlns:p14="http://schemas.microsoft.com/office/powerpoint/2010/main" val="320382117"/>
              </p:ext>
            </p:extLst>
          </p:nvPr>
        </p:nvGraphicFramePr>
        <p:xfrm>
          <a:off x="4376968" y="2233320"/>
          <a:ext cx="7102699" cy="2998989"/>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6386E971-F8A7-474B-33F9-3FB19FFFF389}"/>
              </a:ext>
            </a:extLst>
          </p:cNvPr>
          <p:cNvSpPr txBox="1"/>
          <p:nvPr/>
        </p:nvSpPr>
        <p:spPr>
          <a:xfrm>
            <a:off x="4256901" y="1583736"/>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KPI % Difference vs </a:t>
            </a:r>
            <a:r>
              <a:rPr lang="en-US" sz="1400" b="1" i="1" dirty="0">
                <a:latin typeface="Arial" panose="020B0604020202020204" pitchFamily="34" charset="0"/>
                <a:cs typeface="Arial" panose="020B0604020202020204" pitchFamily="34" charset="0"/>
                <a:sym typeface="Montserrat"/>
              </a:rPr>
              <a:t>PRIOR </a:t>
            </a:r>
            <a:r>
              <a:rPr lang="en-US" sz="1400" b="1" dirty="0">
                <a:latin typeface="Arial" panose="020B0604020202020204" pitchFamily="34" charset="0"/>
                <a:cs typeface="Arial" panose="020B0604020202020204" pitchFamily="34" charset="0"/>
                <a:sym typeface="Montserrat"/>
              </a:rPr>
              <a:t>period</a:t>
            </a:r>
          </a:p>
          <a:p>
            <a:pPr>
              <a:buSzPts val="1100"/>
            </a:pPr>
            <a:r>
              <a:rPr lang="en-US" sz="1200" i="1" dirty="0">
                <a:solidFill>
                  <a:schemeClr val="tx1"/>
                </a:solidFill>
                <a:latin typeface="Arial" panose="020B0604020202020204" pitchFamily="34" charset="0"/>
                <a:cs typeface="Arial" panose="020B0604020202020204" pitchFamily="34" charset="0"/>
              </a:rPr>
              <a:t>4w/e 4</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November 2023 vs 7</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October 2023</a:t>
            </a:r>
          </a:p>
          <a:p>
            <a:pPr>
              <a:buSzPts val="1100"/>
            </a:pPr>
            <a:endParaRPr lang="en-US" sz="1400" b="1" dirty="0">
              <a:latin typeface="Arial" panose="020B0604020202020204" pitchFamily="34" charset="0"/>
              <a:cs typeface="Arial" panose="020B0604020202020204" pitchFamily="34" charset="0"/>
              <a:sym typeface="Montserrat"/>
            </a:endParaRPr>
          </a:p>
        </p:txBody>
      </p:sp>
      <p:graphicFrame>
        <p:nvGraphicFramePr>
          <p:cNvPr id="3" name="Table 10">
            <a:extLst>
              <a:ext uri="{FF2B5EF4-FFF2-40B4-BE49-F238E27FC236}">
                <a16:creationId xmlns:a16="http://schemas.microsoft.com/office/drawing/2014/main" id="{C0ED7DEB-B8D3-99EA-4A1C-091A737CCFAA}"/>
              </a:ext>
            </a:extLst>
          </p:cNvPr>
          <p:cNvGraphicFramePr>
            <a:graphicFrameLocks noGrp="1"/>
          </p:cNvGraphicFramePr>
          <p:nvPr>
            <p:extLst>
              <p:ext uri="{D42A27DB-BD31-4B8C-83A1-F6EECF244321}">
                <p14:modId xmlns:p14="http://schemas.microsoft.com/office/powerpoint/2010/main" val="1048003436"/>
              </p:ext>
            </p:extLst>
          </p:nvPr>
        </p:nvGraphicFramePr>
        <p:xfrm>
          <a:off x="4371158" y="5245768"/>
          <a:ext cx="7078157" cy="365760"/>
        </p:xfrm>
        <a:graphic>
          <a:graphicData uri="http://schemas.openxmlformats.org/drawingml/2006/table">
            <a:tbl>
              <a:tblPr firstRow="1" bandRow="1">
                <a:tableStyleId>{9D7B26C5-4107-4FEC-AEDC-1716B250A1EF}</a:tableStyleId>
              </a:tblPr>
              <a:tblGrid>
                <a:gridCol w="727087">
                  <a:extLst>
                    <a:ext uri="{9D8B030D-6E8A-4147-A177-3AD203B41FA5}">
                      <a16:colId xmlns:a16="http://schemas.microsoft.com/office/drawing/2014/main" val="2696776015"/>
                    </a:ext>
                  </a:extLst>
                </a:gridCol>
                <a:gridCol w="616755">
                  <a:extLst>
                    <a:ext uri="{9D8B030D-6E8A-4147-A177-3AD203B41FA5}">
                      <a16:colId xmlns:a16="http://schemas.microsoft.com/office/drawing/2014/main" val="836782962"/>
                    </a:ext>
                  </a:extLst>
                </a:gridCol>
                <a:gridCol w="564204">
                  <a:extLst>
                    <a:ext uri="{9D8B030D-6E8A-4147-A177-3AD203B41FA5}">
                      <a16:colId xmlns:a16="http://schemas.microsoft.com/office/drawing/2014/main" val="254532121"/>
                    </a:ext>
                  </a:extLst>
                </a:gridCol>
                <a:gridCol w="515566">
                  <a:extLst>
                    <a:ext uri="{9D8B030D-6E8A-4147-A177-3AD203B41FA5}">
                      <a16:colId xmlns:a16="http://schemas.microsoft.com/office/drawing/2014/main" val="459562343"/>
                    </a:ext>
                  </a:extLst>
                </a:gridCol>
                <a:gridCol w="612955">
                  <a:extLst>
                    <a:ext uri="{9D8B030D-6E8A-4147-A177-3AD203B41FA5}">
                      <a16:colId xmlns:a16="http://schemas.microsoft.com/office/drawing/2014/main" val="2525734604"/>
                    </a:ext>
                  </a:extLst>
                </a:gridCol>
                <a:gridCol w="577370">
                  <a:extLst>
                    <a:ext uri="{9D8B030D-6E8A-4147-A177-3AD203B41FA5}">
                      <a16:colId xmlns:a16="http://schemas.microsoft.com/office/drawing/2014/main" val="632177499"/>
                    </a:ext>
                  </a:extLst>
                </a:gridCol>
                <a:gridCol w="577370">
                  <a:extLst>
                    <a:ext uri="{9D8B030D-6E8A-4147-A177-3AD203B41FA5}">
                      <a16:colId xmlns:a16="http://schemas.microsoft.com/office/drawing/2014/main" val="3952056482"/>
                    </a:ext>
                  </a:extLst>
                </a:gridCol>
                <a:gridCol w="577370">
                  <a:extLst>
                    <a:ext uri="{9D8B030D-6E8A-4147-A177-3AD203B41FA5}">
                      <a16:colId xmlns:a16="http://schemas.microsoft.com/office/drawing/2014/main" val="2153612359"/>
                    </a:ext>
                  </a:extLst>
                </a:gridCol>
                <a:gridCol w="577370">
                  <a:extLst>
                    <a:ext uri="{9D8B030D-6E8A-4147-A177-3AD203B41FA5}">
                      <a16:colId xmlns:a16="http://schemas.microsoft.com/office/drawing/2014/main" val="16178478"/>
                    </a:ext>
                  </a:extLst>
                </a:gridCol>
                <a:gridCol w="577370">
                  <a:extLst>
                    <a:ext uri="{9D8B030D-6E8A-4147-A177-3AD203B41FA5}">
                      <a16:colId xmlns:a16="http://schemas.microsoft.com/office/drawing/2014/main" val="2486442012"/>
                    </a:ext>
                  </a:extLst>
                </a:gridCol>
                <a:gridCol w="577370">
                  <a:extLst>
                    <a:ext uri="{9D8B030D-6E8A-4147-A177-3AD203B41FA5}">
                      <a16:colId xmlns:a16="http://schemas.microsoft.com/office/drawing/2014/main" val="1694203553"/>
                    </a:ext>
                  </a:extLst>
                </a:gridCol>
                <a:gridCol w="577370">
                  <a:extLst>
                    <a:ext uri="{9D8B030D-6E8A-4147-A177-3AD203B41FA5}">
                      <a16:colId xmlns:a16="http://schemas.microsoft.com/office/drawing/2014/main" val="2393192463"/>
                    </a:ext>
                  </a:extLst>
                </a:gridCol>
              </a:tblGrid>
              <a:tr h="350102">
                <a:tc>
                  <a:txBody>
                    <a:bodyPr/>
                    <a:lstStyle/>
                    <a:p>
                      <a:pPr algn="ctr"/>
                      <a:r>
                        <a:rPr lang="en-GB" sz="1200" dirty="0"/>
                        <a:t>FMCG Growth</a:t>
                      </a:r>
                    </a:p>
                  </a:txBody>
                  <a:tcPr marL="0" marR="0" marT="0" marB="0" anchor="ctr">
                    <a:lnL w="19050" cap="flat" cmpd="sng" algn="ctr">
                      <a:no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+5%</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+4%</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+4%</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+4%</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+3%</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3%</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+3%</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+2%</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-1%</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-1%</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-3%</a:t>
                      </a:r>
                    </a:p>
                  </a:txBody>
                  <a:tcPr marL="0" marR="0" marT="0" marB="0" anchor="ctr">
                    <a:lnL w="9525" cap="flat" cmpd="sng" algn="ctr">
                      <a:solidFill>
                        <a:schemeClr val="tx1">
                          <a:lumMod val="40000"/>
                          <a:lumOff val="60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9442842"/>
                  </a:ext>
                </a:extLst>
              </a:tr>
            </a:tbl>
          </a:graphicData>
        </a:graphic>
      </p:graphicFrame>
    </p:spTree>
    <p:extLst>
      <p:ext uri="{BB962C8B-B14F-4D97-AF65-F5344CB8AC3E}">
        <p14:creationId xmlns:p14="http://schemas.microsoft.com/office/powerpoint/2010/main" val="478181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6">
            <a:extLst>
              <a:ext uri="{FF2B5EF4-FFF2-40B4-BE49-F238E27FC236}">
                <a16:creationId xmlns:a16="http://schemas.microsoft.com/office/drawing/2014/main" id="{97A44356-C123-227B-CE4C-E2CA89338299}"/>
              </a:ext>
            </a:extLst>
          </p:cNvPr>
          <p:cNvGraphicFramePr>
            <a:graphicFrameLocks noGrp="1"/>
          </p:cNvGraphicFramePr>
          <p:nvPr>
            <p:ph idx="1"/>
            <p:extLst>
              <p:ext uri="{D42A27DB-BD31-4B8C-83A1-F6EECF244321}">
                <p14:modId xmlns:p14="http://schemas.microsoft.com/office/powerpoint/2010/main" val="1208301976"/>
              </p:ext>
            </p:extLst>
          </p:nvPr>
        </p:nvGraphicFramePr>
        <p:xfrm>
          <a:off x="4462528" y="1678076"/>
          <a:ext cx="7429524" cy="3872716"/>
        </p:xfrm>
        <a:graphic>
          <a:graphicData uri="http://schemas.openxmlformats.org/drawingml/2006/table">
            <a:tbl>
              <a:tblPr firstRow="1" bandRow="1">
                <a:tableStyleId>{5C22544A-7EE6-4342-B048-85BDC9FD1C3A}</a:tableStyleId>
              </a:tblPr>
              <a:tblGrid>
                <a:gridCol w="3714762">
                  <a:extLst>
                    <a:ext uri="{9D8B030D-6E8A-4147-A177-3AD203B41FA5}">
                      <a16:colId xmlns:a16="http://schemas.microsoft.com/office/drawing/2014/main" val="606967852"/>
                    </a:ext>
                  </a:extLst>
                </a:gridCol>
                <a:gridCol w="3714762">
                  <a:extLst>
                    <a:ext uri="{9D8B030D-6E8A-4147-A177-3AD203B41FA5}">
                      <a16:colId xmlns:a16="http://schemas.microsoft.com/office/drawing/2014/main" val="3671668098"/>
                    </a:ext>
                  </a:extLst>
                </a:gridCol>
              </a:tblGrid>
              <a:tr h="1936358">
                <a:tc>
                  <a:txBody>
                    <a:bodyPr/>
                    <a:lstStyle/>
                    <a:p>
                      <a:endParaRPr lang="en-GB" dirty="0"/>
                    </a:p>
                  </a:txBody>
                  <a:tcPr>
                    <a:solidFill>
                      <a:schemeClr val="accent1">
                        <a:lumMod val="20000"/>
                        <a:lumOff val="80000"/>
                      </a:schemeClr>
                    </a:solidFill>
                  </a:tcPr>
                </a:tc>
                <a:tc>
                  <a:txBody>
                    <a:bodyPr/>
                    <a:lstStyle/>
                    <a:p>
                      <a:endParaRPr lang="en-GB" dirty="0">
                        <a:solidFill>
                          <a:schemeClr val="accent1">
                            <a:lumMod val="40000"/>
                            <a:lumOff val="60000"/>
                          </a:schemeClr>
                        </a:solidFill>
                      </a:endParaRPr>
                    </a:p>
                  </a:txBody>
                  <a:tcPr>
                    <a:solidFill>
                      <a:schemeClr val="bg2"/>
                    </a:solidFill>
                  </a:tcPr>
                </a:tc>
                <a:extLst>
                  <a:ext uri="{0D108BD9-81ED-4DB2-BD59-A6C34878D82A}">
                    <a16:rowId xmlns:a16="http://schemas.microsoft.com/office/drawing/2014/main" val="470358377"/>
                  </a:ext>
                </a:extLst>
              </a:tr>
              <a:tr h="1936358">
                <a:tc>
                  <a:txBody>
                    <a:bodyPr/>
                    <a:lstStyle/>
                    <a:p>
                      <a:endParaRPr lang="en-GB" dirty="0"/>
                    </a:p>
                  </a:txBody>
                  <a:tcPr>
                    <a:solidFill>
                      <a:schemeClr val="bg1">
                        <a:lumMod val="50000"/>
                      </a:schemeClr>
                    </a:solidFill>
                  </a:tcPr>
                </a:tc>
                <a:tc>
                  <a:txBody>
                    <a:bodyPr/>
                    <a:lstStyle/>
                    <a:p>
                      <a:endParaRPr lang="en-GB" dirty="0"/>
                    </a:p>
                  </a:txBody>
                  <a:tcPr>
                    <a:solidFill>
                      <a:schemeClr val="accent1">
                        <a:lumMod val="20000"/>
                        <a:lumOff val="80000"/>
                      </a:schemeClr>
                    </a:solidFill>
                  </a:tcPr>
                </a:tc>
                <a:extLst>
                  <a:ext uri="{0D108BD9-81ED-4DB2-BD59-A6C34878D82A}">
                    <a16:rowId xmlns:a16="http://schemas.microsoft.com/office/drawing/2014/main" val="1308050722"/>
                  </a:ext>
                </a:extLst>
              </a:tr>
            </a:tbl>
          </a:graphicData>
        </a:graphic>
      </p:graphicFrame>
      <p:sp>
        <p:nvSpPr>
          <p:cNvPr id="2" name="Slide Number Placeholder 1">
            <a:extLst>
              <a:ext uri="{FF2B5EF4-FFF2-40B4-BE49-F238E27FC236}">
                <a16:creationId xmlns:a16="http://schemas.microsoft.com/office/drawing/2014/main" id="{CDAB742E-218C-2BBD-16C7-5C984E899A4E}"/>
              </a:ext>
            </a:extLst>
          </p:cNvPr>
          <p:cNvSpPr>
            <a:spLocks noGrp="1"/>
          </p:cNvSpPr>
          <p:nvPr>
            <p:ph type="sldNum" sz="quarter" idx="12"/>
          </p:nvPr>
        </p:nvSpPr>
        <p:spPr/>
        <p:txBody>
          <a:bodyPr/>
          <a:lstStyle/>
          <a:p>
            <a:fld id="{403EF4E2-7A7A-0548-85F1-5479B7C9E1B2}" type="slidenum">
              <a:rPr lang="en-US" smtClean="0"/>
              <a:t>37</a:t>
            </a:fld>
            <a:endParaRPr lang="en-US" dirty="0"/>
          </a:p>
        </p:txBody>
      </p:sp>
      <p:sp>
        <p:nvSpPr>
          <p:cNvPr id="12" name="Title 11">
            <a:extLst>
              <a:ext uri="{FF2B5EF4-FFF2-40B4-BE49-F238E27FC236}">
                <a16:creationId xmlns:a16="http://schemas.microsoft.com/office/drawing/2014/main" id="{945578C5-0939-8EC0-3D15-FB8D50F132F6}"/>
              </a:ext>
            </a:extLst>
          </p:cNvPr>
          <p:cNvSpPr>
            <a:spLocks noGrp="1"/>
          </p:cNvSpPr>
          <p:nvPr>
            <p:ph type="ctrTitle"/>
          </p:nvPr>
        </p:nvSpPr>
        <p:spPr>
          <a:xfrm>
            <a:off x="288777" y="559585"/>
            <a:ext cx="3504175" cy="4090890"/>
          </a:xfrm>
        </p:spPr>
        <p:txBody>
          <a:bodyPr/>
          <a:lstStyle/>
          <a:p>
            <a:br>
              <a:rPr lang="en-GB" sz="2600" b="0" dirty="0">
                <a:latin typeface="Georgia" panose="02040502050405020303" pitchFamily="18" charset="0"/>
              </a:rPr>
            </a:br>
            <a:br>
              <a:rPr lang="en-GB" sz="2600" b="0" dirty="0">
                <a:latin typeface="Georgia" panose="02040502050405020303" pitchFamily="18" charset="0"/>
              </a:rPr>
            </a:br>
            <a:br>
              <a:rPr lang="en-GB" sz="2600" b="0" dirty="0">
                <a:latin typeface="Georgia" panose="02040502050405020303" pitchFamily="18" charset="0"/>
              </a:rPr>
            </a:br>
            <a:br>
              <a:rPr lang="en-GB" sz="2600" b="0" dirty="0">
                <a:latin typeface="Georgia" panose="02040502050405020303" pitchFamily="18" charset="0"/>
              </a:rPr>
            </a:br>
            <a:br>
              <a:rPr lang="en-GB" sz="2600" b="0" dirty="0">
                <a:latin typeface="Georgia" panose="02040502050405020303" pitchFamily="18" charset="0"/>
              </a:rPr>
            </a:br>
            <a:br>
              <a:rPr lang="en-GB" sz="2600" b="0" dirty="0">
                <a:latin typeface="Georgia" panose="02040502050405020303" pitchFamily="18" charset="0"/>
              </a:rPr>
            </a:br>
            <a:r>
              <a:rPr lang="en-GB" sz="2000" b="0" dirty="0">
                <a:latin typeface="+mn-lt"/>
              </a:rPr>
              <a:t>Attracting </a:t>
            </a:r>
            <a:r>
              <a:rPr lang="en-GB" sz="2000" i="1" dirty="0">
                <a:latin typeface="Georgia" panose="02040502050405020303" pitchFamily="18" charset="0"/>
              </a:rPr>
              <a:t>new shoppers </a:t>
            </a:r>
            <a:r>
              <a:rPr lang="en-GB" sz="2000" b="0" i="1" dirty="0">
                <a:latin typeface="+mn-lt"/>
              </a:rPr>
              <a:t>will become more challenging as will spend per buyer, as inflation slows.</a:t>
            </a:r>
            <a:br>
              <a:rPr lang="en-GB" sz="2000" b="0" i="1" dirty="0">
                <a:latin typeface="+mn-lt"/>
              </a:rPr>
            </a:br>
            <a:br>
              <a:rPr lang="en-GB" sz="2000" b="0" dirty="0">
                <a:latin typeface="Georgia" panose="02040502050405020303" pitchFamily="18" charset="0"/>
              </a:rPr>
            </a:br>
            <a:r>
              <a:rPr lang="en-GB" sz="2000" b="0" i="1" dirty="0">
                <a:latin typeface="Georgia" panose="02040502050405020303" pitchFamily="18" charset="0"/>
              </a:rPr>
              <a:t>Only the discounters are achieving growth on all 3 metrics</a:t>
            </a:r>
            <a:endParaRPr lang="en-GB" sz="2000" b="0" dirty="0">
              <a:latin typeface="+mn-lt"/>
            </a:endParaRPr>
          </a:p>
        </p:txBody>
      </p:sp>
      <p:sp>
        <p:nvSpPr>
          <p:cNvPr id="15" name="Text Placeholder 14">
            <a:extLst>
              <a:ext uri="{FF2B5EF4-FFF2-40B4-BE49-F238E27FC236}">
                <a16:creationId xmlns:a16="http://schemas.microsoft.com/office/drawing/2014/main" id="{9CD3D6CC-1EB3-7AB4-2E97-BBB43C327F28}"/>
              </a:ext>
            </a:extLst>
          </p:cNvPr>
          <p:cNvSpPr>
            <a:spLocks noGrp="1"/>
          </p:cNvSpPr>
          <p:nvPr>
            <p:ph type="body" sz="quarter" idx="14"/>
          </p:nvPr>
        </p:nvSpPr>
        <p:spPr/>
        <p:txBody>
          <a:bodyPr/>
          <a:lstStyle/>
          <a:p>
            <a:r>
              <a:rPr lang="en-GB" dirty="0"/>
              <a:t>Source:  NIQ Homescan FMCG 4w/e 4</a:t>
            </a:r>
            <a:r>
              <a:rPr lang="en-GB" baseline="30000" dirty="0"/>
              <a:t>th</a:t>
            </a:r>
            <a:r>
              <a:rPr lang="en-GB" dirty="0"/>
              <a:t> November 2023</a:t>
            </a:r>
          </a:p>
        </p:txBody>
      </p:sp>
      <p:graphicFrame>
        <p:nvGraphicFramePr>
          <p:cNvPr id="26" name="Chart 25">
            <a:extLst>
              <a:ext uri="{FF2B5EF4-FFF2-40B4-BE49-F238E27FC236}">
                <a16:creationId xmlns:a16="http://schemas.microsoft.com/office/drawing/2014/main" id="{36731D6D-6062-6D7D-835A-3EF5F1953E16}"/>
              </a:ext>
            </a:extLst>
          </p:cNvPr>
          <p:cNvGraphicFramePr/>
          <p:nvPr>
            <p:extLst>
              <p:ext uri="{D42A27DB-BD31-4B8C-83A1-F6EECF244321}">
                <p14:modId xmlns:p14="http://schemas.microsoft.com/office/powerpoint/2010/main" val="3833703869"/>
              </p:ext>
            </p:extLst>
          </p:nvPr>
        </p:nvGraphicFramePr>
        <p:xfrm>
          <a:off x="8296140" y="3610376"/>
          <a:ext cx="3354946" cy="18545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A634FCDB-8C23-9D60-5D16-2B88665805FC}"/>
              </a:ext>
            </a:extLst>
          </p:cNvPr>
          <p:cNvGraphicFramePr/>
          <p:nvPr>
            <p:extLst>
              <p:ext uri="{D42A27DB-BD31-4B8C-83A1-F6EECF244321}">
                <p14:modId xmlns:p14="http://schemas.microsoft.com/office/powerpoint/2010/main" val="1059959491"/>
              </p:ext>
            </p:extLst>
          </p:nvPr>
        </p:nvGraphicFramePr>
        <p:xfrm>
          <a:off x="8315458" y="1680692"/>
          <a:ext cx="3354946" cy="18545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69A14315-8CD4-CC52-8C98-9D767D4CB24E}"/>
              </a:ext>
            </a:extLst>
          </p:cNvPr>
          <p:cNvGraphicFramePr/>
          <p:nvPr>
            <p:extLst>
              <p:ext uri="{D42A27DB-BD31-4B8C-83A1-F6EECF244321}">
                <p14:modId xmlns:p14="http://schemas.microsoft.com/office/powerpoint/2010/main" val="1591730546"/>
              </p:ext>
            </p:extLst>
          </p:nvPr>
        </p:nvGraphicFramePr>
        <p:xfrm>
          <a:off x="4481848" y="1680692"/>
          <a:ext cx="3354946" cy="18545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a:extLst>
              <a:ext uri="{FF2B5EF4-FFF2-40B4-BE49-F238E27FC236}">
                <a16:creationId xmlns:a16="http://schemas.microsoft.com/office/drawing/2014/main" id="{1DEBE32D-AD0C-A0EC-E62E-E20DFF96C991}"/>
              </a:ext>
            </a:extLst>
          </p:cNvPr>
          <p:cNvGraphicFramePr/>
          <p:nvPr>
            <p:extLst>
              <p:ext uri="{D42A27DB-BD31-4B8C-83A1-F6EECF244321}">
                <p14:modId xmlns:p14="http://schemas.microsoft.com/office/powerpoint/2010/main" val="3865216973"/>
              </p:ext>
            </p:extLst>
          </p:nvPr>
        </p:nvGraphicFramePr>
        <p:xfrm>
          <a:off x="4602051" y="3623255"/>
          <a:ext cx="3354946" cy="1854559"/>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a:extLst>
              <a:ext uri="{FF2B5EF4-FFF2-40B4-BE49-F238E27FC236}">
                <a16:creationId xmlns:a16="http://schemas.microsoft.com/office/drawing/2014/main" id="{14CDF05A-F1C1-4D54-6378-CB1F93E6EA33}"/>
              </a:ext>
            </a:extLst>
          </p:cNvPr>
          <p:cNvSpPr txBox="1"/>
          <p:nvPr/>
        </p:nvSpPr>
        <p:spPr>
          <a:xfrm>
            <a:off x="4494727" y="1680693"/>
            <a:ext cx="1712890" cy="251138"/>
          </a:xfrm>
          <a:prstGeom prst="rect">
            <a:avLst/>
          </a:prstGeom>
          <a:noFill/>
        </p:spPr>
        <p:txBody>
          <a:bodyPr wrap="none" lIns="0" rIns="0" rtlCol="0">
            <a:noAutofit/>
          </a:bodyPr>
          <a:lstStyle/>
          <a:p>
            <a:pPr algn="l">
              <a:spcAft>
                <a:spcPts val="600"/>
              </a:spcAft>
            </a:pPr>
            <a:r>
              <a:rPr lang="en-GB" sz="1400" dirty="0">
                <a:solidFill>
                  <a:schemeClr val="tx1">
                    <a:lumMod val="50000"/>
                  </a:schemeClr>
                </a:solidFill>
              </a:rPr>
              <a:t>Shoppers</a:t>
            </a:r>
          </a:p>
        </p:txBody>
      </p:sp>
      <p:sp>
        <p:nvSpPr>
          <p:cNvPr id="22" name="TextBox 21">
            <a:extLst>
              <a:ext uri="{FF2B5EF4-FFF2-40B4-BE49-F238E27FC236}">
                <a16:creationId xmlns:a16="http://schemas.microsoft.com/office/drawing/2014/main" id="{75B198FA-ECC7-3890-747D-4267F22A1DA0}"/>
              </a:ext>
            </a:extLst>
          </p:cNvPr>
          <p:cNvSpPr txBox="1"/>
          <p:nvPr/>
        </p:nvSpPr>
        <p:spPr>
          <a:xfrm>
            <a:off x="8205987" y="1680693"/>
            <a:ext cx="1712890" cy="251138"/>
          </a:xfrm>
          <a:prstGeom prst="rect">
            <a:avLst/>
          </a:prstGeom>
          <a:noFill/>
        </p:spPr>
        <p:txBody>
          <a:bodyPr wrap="none" lIns="0" rIns="0" rtlCol="0">
            <a:noAutofit/>
          </a:bodyPr>
          <a:lstStyle/>
          <a:p>
            <a:pPr algn="l">
              <a:spcAft>
                <a:spcPts val="600"/>
              </a:spcAft>
            </a:pPr>
            <a:r>
              <a:rPr lang="en-GB" sz="1400" dirty="0">
                <a:solidFill>
                  <a:schemeClr val="bg1"/>
                </a:solidFill>
              </a:rPr>
              <a:t>Spend (£ per buyer)</a:t>
            </a:r>
          </a:p>
        </p:txBody>
      </p:sp>
      <p:sp>
        <p:nvSpPr>
          <p:cNvPr id="27" name="TextBox 26">
            <a:extLst>
              <a:ext uri="{FF2B5EF4-FFF2-40B4-BE49-F238E27FC236}">
                <a16:creationId xmlns:a16="http://schemas.microsoft.com/office/drawing/2014/main" id="{274363F3-B397-DA3E-1637-9ACED88270A5}"/>
              </a:ext>
            </a:extLst>
          </p:cNvPr>
          <p:cNvSpPr txBox="1"/>
          <p:nvPr/>
        </p:nvSpPr>
        <p:spPr>
          <a:xfrm>
            <a:off x="8205987" y="3694091"/>
            <a:ext cx="1712890" cy="251138"/>
          </a:xfrm>
          <a:prstGeom prst="rect">
            <a:avLst/>
          </a:prstGeom>
          <a:noFill/>
        </p:spPr>
        <p:txBody>
          <a:bodyPr wrap="none" lIns="0" rIns="0" rtlCol="0">
            <a:noAutofit/>
          </a:bodyPr>
          <a:lstStyle/>
          <a:p>
            <a:pPr algn="l">
              <a:spcAft>
                <a:spcPts val="600"/>
              </a:spcAft>
            </a:pPr>
            <a:r>
              <a:rPr lang="en-GB" sz="1400" dirty="0">
                <a:solidFill>
                  <a:schemeClr val="tx1">
                    <a:lumMod val="50000"/>
                  </a:schemeClr>
                </a:solidFill>
              </a:rPr>
              <a:t>Trips (occasions per buyer)</a:t>
            </a:r>
          </a:p>
        </p:txBody>
      </p:sp>
      <p:sp>
        <p:nvSpPr>
          <p:cNvPr id="28" name="TextBox 27">
            <a:extLst>
              <a:ext uri="{FF2B5EF4-FFF2-40B4-BE49-F238E27FC236}">
                <a16:creationId xmlns:a16="http://schemas.microsoft.com/office/drawing/2014/main" id="{6321EA44-CF47-E0F5-4CEA-8FAA91DC5621}"/>
              </a:ext>
            </a:extLst>
          </p:cNvPr>
          <p:cNvSpPr txBox="1"/>
          <p:nvPr/>
        </p:nvSpPr>
        <p:spPr>
          <a:xfrm>
            <a:off x="4451752" y="1185925"/>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FMCG shopper metrics by channel</a:t>
            </a:r>
          </a:p>
          <a:p>
            <a:pPr>
              <a:buSzPts val="1100"/>
            </a:pPr>
            <a:r>
              <a:rPr lang="en-US" sz="1200" i="1" dirty="0">
                <a:latin typeface="Arial" panose="020B0604020202020204" pitchFamily="34" charset="0"/>
                <a:cs typeface="Arial" panose="020B0604020202020204" pitchFamily="34" charset="0"/>
              </a:rPr>
              <a:t>Latest 4 weeks g</a:t>
            </a:r>
            <a:r>
              <a:rPr lang="en-US" sz="1200" i="1" dirty="0">
                <a:solidFill>
                  <a:schemeClr val="tx1"/>
                </a:solidFill>
                <a:latin typeface="Arial" panose="020B0604020202020204" pitchFamily="34" charset="0"/>
                <a:cs typeface="Arial" panose="020B0604020202020204" pitchFamily="34" charset="0"/>
              </a:rPr>
              <a:t>rowth vs LY</a:t>
            </a: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25" name="TextBox 24">
            <a:extLst>
              <a:ext uri="{FF2B5EF4-FFF2-40B4-BE49-F238E27FC236}">
                <a16:creationId xmlns:a16="http://schemas.microsoft.com/office/drawing/2014/main" id="{9000EA05-1CC0-7527-D6F4-DDE752BD422C}"/>
              </a:ext>
            </a:extLst>
          </p:cNvPr>
          <p:cNvSpPr txBox="1"/>
          <p:nvPr/>
        </p:nvSpPr>
        <p:spPr>
          <a:xfrm>
            <a:off x="4494727" y="3655454"/>
            <a:ext cx="1712890" cy="251138"/>
          </a:xfrm>
          <a:prstGeom prst="rect">
            <a:avLst/>
          </a:prstGeom>
          <a:noFill/>
        </p:spPr>
        <p:txBody>
          <a:bodyPr wrap="none" lIns="0" rIns="0" rtlCol="0">
            <a:noAutofit/>
          </a:bodyPr>
          <a:lstStyle/>
          <a:p>
            <a:pPr algn="l">
              <a:spcAft>
                <a:spcPts val="600"/>
              </a:spcAft>
            </a:pPr>
            <a:r>
              <a:rPr lang="en-GB" sz="1400" dirty="0">
                <a:solidFill>
                  <a:schemeClr val="bg1"/>
                </a:solidFill>
              </a:rPr>
              <a:t>Volume (units per buyer)</a:t>
            </a:r>
          </a:p>
        </p:txBody>
      </p:sp>
    </p:spTree>
    <p:extLst>
      <p:ext uri="{BB962C8B-B14F-4D97-AF65-F5344CB8AC3E}">
        <p14:creationId xmlns:p14="http://schemas.microsoft.com/office/powerpoint/2010/main" val="165511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38</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Advertising and Promotions</a:t>
            </a:r>
          </a:p>
        </p:txBody>
      </p:sp>
    </p:spTree>
    <p:extLst>
      <p:ext uri="{BB962C8B-B14F-4D97-AF65-F5344CB8AC3E}">
        <p14:creationId xmlns:p14="http://schemas.microsoft.com/office/powerpoint/2010/main" val="356308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A3902-C01B-1701-6E14-9708BC3A8F1F}"/>
              </a:ext>
            </a:extLst>
          </p:cNvPr>
          <p:cNvSpPr>
            <a:spLocks noGrp="1"/>
          </p:cNvSpPr>
          <p:nvPr>
            <p:ph type="sldNum" sz="quarter" idx="12"/>
          </p:nvPr>
        </p:nvSpPr>
        <p:spPr/>
        <p:txBody>
          <a:bodyPr/>
          <a:lstStyle/>
          <a:p>
            <a:fld id="{403EF4E2-7A7A-0548-85F1-5479B7C9E1B2}" type="slidenum">
              <a:rPr lang="en-US" smtClean="0"/>
              <a:t>39</a:t>
            </a:fld>
            <a:endParaRPr lang="en-US" dirty="0"/>
          </a:p>
        </p:txBody>
      </p:sp>
      <p:sp>
        <p:nvSpPr>
          <p:cNvPr id="8" name="Title 7">
            <a:extLst>
              <a:ext uri="{FF2B5EF4-FFF2-40B4-BE49-F238E27FC236}">
                <a16:creationId xmlns:a16="http://schemas.microsoft.com/office/drawing/2014/main" id="{314EBEAC-5D79-7D84-0527-E46432A4AC62}"/>
              </a:ext>
            </a:extLst>
          </p:cNvPr>
          <p:cNvSpPr>
            <a:spLocks noGrp="1"/>
          </p:cNvSpPr>
          <p:nvPr>
            <p:ph type="ctrTitle"/>
          </p:nvPr>
        </p:nvSpPr>
        <p:spPr>
          <a:xfrm>
            <a:off x="305967" y="2915875"/>
            <a:ext cx="3503952" cy="2253246"/>
          </a:xfrm>
        </p:spPr>
        <p:txBody>
          <a:bodyPr/>
          <a:lstStyle/>
          <a:p>
            <a:r>
              <a:rPr lang="en-US" sz="1400" i="1" dirty="0">
                <a:latin typeface="Georgia" panose="02040502050405020303" pitchFamily="18" charset="0"/>
              </a:rPr>
              <a:t>Targeted</a:t>
            </a:r>
            <a:r>
              <a:rPr lang="en-US" sz="1400" b="0" dirty="0">
                <a:latin typeface="Georgia" panose="02040502050405020303" pitchFamily="18" charset="0"/>
              </a:rPr>
              <a:t> price initiatives on </a:t>
            </a:r>
            <a:r>
              <a:rPr lang="en-US" sz="1400" i="1" dirty="0">
                <a:latin typeface="Georgia" panose="02040502050405020303" pitchFamily="18" charset="0"/>
              </a:rPr>
              <a:t>items that matter</a:t>
            </a:r>
            <a:r>
              <a:rPr lang="en-US" sz="1400" b="0" i="1" dirty="0">
                <a:latin typeface="Georgia" panose="02040502050405020303" pitchFamily="18" charset="0"/>
              </a:rPr>
              <a:t> </a:t>
            </a:r>
            <a:r>
              <a:rPr lang="en-US" sz="1400" b="0" dirty="0">
                <a:latin typeface="Georgia" panose="02040502050405020303" pitchFamily="18" charset="0"/>
              </a:rPr>
              <a:t>are more </a:t>
            </a:r>
            <a:r>
              <a:rPr lang="en-US" sz="1400" i="1" dirty="0">
                <a:latin typeface="Georgia" panose="02040502050405020303" pitchFamily="18" charset="0"/>
              </a:rPr>
              <a:t>likely to tempt shoppers</a:t>
            </a:r>
            <a:r>
              <a:rPr lang="en-US" sz="1400" b="0" dirty="0">
                <a:latin typeface="Georgia" panose="02040502050405020303" pitchFamily="18" charset="0"/>
              </a:rPr>
              <a:t> to splash out.  Retailers are adding theatre to help build awareness.</a:t>
            </a:r>
            <a:br>
              <a:rPr lang="en-US" sz="1400" b="0" dirty="0">
                <a:latin typeface="Georgia" panose="02040502050405020303" pitchFamily="18" charset="0"/>
              </a:rPr>
            </a:br>
            <a:br>
              <a:rPr lang="en-US" sz="1400" b="0" dirty="0">
                <a:latin typeface="Georgia" panose="02040502050405020303" pitchFamily="18" charset="0"/>
              </a:rPr>
            </a:br>
            <a:r>
              <a:rPr lang="en-US" sz="1400" dirty="0">
                <a:latin typeface="Georgia" panose="02040502050405020303" pitchFamily="18" charset="0"/>
              </a:rPr>
              <a:t>Sainsbury’s </a:t>
            </a:r>
            <a:r>
              <a:rPr lang="en-US" sz="1400" b="0" dirty="0">
                <a:latin typeface="Georgia" panose="02040502050405020303" pitchFamily="18" charset="0"/>
              </a:rPr>
              <a:t>and </a:t>
            </a:r>
            <a:r>
              <a:rPr lang="en-US" sz="1400" dirty="0">
                <a:latin typeface="Georgia" panose="02040502050405020303" pitchFamily="18" charset="0"/>
              </a:rPr>
              <a:t>Tesco</a:t>
            </a:r>
            <a:r>
              <a:rPr lang="en-US" sz="1400" b="0" dirty="0">
                <a:latin typeface="Georgia" panose="02040502050405020303" pitchFamily="18" charset="0"/>
              </a:rPr>
              <a:t> are leading the way in terms of </a:t>
            </a:r>
            <a:r>
              <a:rPr lang="en-US" sz="1400" dirty="0">
                <a:latin typeface="Georgia" panose="02040502050405020303" pitchFamily="18" charset="0"/>
              </a:rPr>
              <a:t>discounted prices for shoppers with a loyalty card</a:t>
            </a:r>
            <a:r>
              <a:rPr lang="en-US" sz="1400" b="0" dirty="0">
                <a:latin typeface="Georgia" panose="02040502050405020303" pitchFamily="18" charset="0"/>
              </a:rPr>
              <a:t>.  This initiative offers the retailer</a:t>
            </a:r>
            <a:r>
              <a:rPr lang="en-US" sz="1400" dirty="0">
                <a:latin typeface="Georgia" panose="02040502050405020303" pitchFamily="18" charset="0"/>
              </a:rPr>
              <a:t> multiple touchpoints </a:t>
            </a:r>
            <a:r>
              <a:rPr lang="en-US" sz="1400" b="0" dirty="0">
                <a:latin typeface="Georgia" panose="02040502050405020303" pitchFamily="18" charset="0"/>
              </a:rPr>
              <a:t>to </a:t>
            </a:r>
            <a:r>
              <a:rPr lang="en-US" sz="1400" dirty="0">
                <a:latin typeface="Georgia" panose="02040502050405020303" pitchFamily="18" charset="0"/>
              </a:rPr>
              <a:t>remind shoppers </a:t>
            </a:r>
            <a:r>
              <a:rPr lang="en-US" sz="1400" b="0" dirty="0">
                <a:latin typeface="Georgia" panose="02040502050405020303" pitchFamily="18" charset="0"/>
              </a:rPr>
              <a:t>that their </a:t>
            </a:r>
            <a:r>
              <a:rPr lang="en-US" sz="1400" dirty="0">
                <a:latin typeface="Georgia" panose="02040502050405020303" pitchFamily="18" charset="0"/>
              </a:rPr>
              <a:t>loyalty is being rewarded</a:t>
            </a:r>
            <a:r>
              <a:rPr lang="en-US" sz="1400" b="0" dirty="0">
                <a:latin typeface="Georgia" panose="02040502050405020303" pitchFamily="18" charset="0"/>
              </a:rPr>
              <a:t>.</a:t>
            </a:r>
            <a:br>
              <a:rPr lang="en-US" sz="1400" b="0" dirty="0">
                <a:latin typeface="Georgia" panose="02040502050405020303" pitchFamily="18" charset="0"/>
              </a:rPr>
            </a:br>
            <a:br>
              <a:rPr lang="en-US" sz="1400" b="0" dirty="0">
                <a:latin typeface="Georgia" panose="02040502050405020303" pitchFamily="18" charset="0"/>
              </a:rPr>
            </a:br>
            <a:br>
              <a:rPr lang="en-US" sz="1400" b="0" dirty="0">
                <a:latin typeface="Georgia" panose="02040502050405020303" pitchFamily="18" charset="0"/>
              </a:rPr>
            </a:br>
            <a:r>
              <a:rPr lang="en-US" sz="1400" b="0" dirty="0">
                <a:latin typeface="Georgia" panose="02040502050405020303" pitchFamily="18" charset="0"/>
              </a:rPr>
              <a:t>With many shoppers dining out less, retailers are also </a:t>
            </a:r>
            <a:r>
              <a:rPr lang="en-US" sz="1400" dirty="0">
                <a:latin typeface="Georgia" panose="02040502050405020303" pitchFamily="18" charset="0"/>
              </a:rPr>
              <a:t>promoting affordable meal deals</a:t>
            </a:r>
            <a:r>
              <a:rPr lang="en-US" sz="1400" b="0" dirty="0">
                <a:latin typeface="Georgia" panose="02040502050405020303" pitchFamily="18" charset="0"/>
              </a:rPr>
              <a:t> to help create that </a:t>
            </a:r>
            <a:r>
              <a:rPr lang="en-US" sz="1400" dirty="0">
                <a:latin typeface="Georgia" panose="02040502050405020303" pitchFamily="18" charset="0"/>
              </a:rPr>
              <a:t>special occasion at home.</a:t>
            </a:r>
          </a:p>
        </p:txBody>
      </p:sp>
      <p:sp>
        <p:nvSpPr>
          <p:cNvPr id="7" name="Text Placeholder 6">
            <a:extLst>
              <a:ext uri="{FF2B5EF4-FFF2-40B4-BE49-F238E27FC236}">
                <a16:creationId xmlns:a16="http://schemas.microsoft.com/office/drawing/2014/main" id="{B5882A86-AC90-F1F8-DE9C-C368EF09C7F1}"/>
              </a:ext>
            </a:extLst>
          </p:cNvPr>
          <p:cNvSpPr>
            <a:spLocks noGrp="1"/>
          </p:cNvSpPr>
          <p:nvPr>
            <p:ph type="body" sz="quarter" idx="14"/>
          </p:nvPr>
        </p:nvSpPr>
        <p:spPr/>
        <p:txBody>
          <a:bodyPr/>
          <a:lstStyle/>
          <a:p>
            <a:r>
              <a:rPr lang="en-GB" dirty="0"/>
              <a:t>Source: Retailer Marketing including Digital and Press, Retailer Websites 4w/e 4</a:t>
            </a:r>
            <a:r>
              <a:rPr lang="en-GB" baseline="30000" dirty="0"/>
              <a:t>th</a:t>
            </a:r>
            <a:r>
              <a:rPr lang="en-GB" dirty="0"/>
              <a:t> November 2023</a:t>
            </a:r>
          </a:p>
        </p:txBody>
      </p:sp>
      <p:sp>
        <p:nvSpPr>
          <p:cNvPr id="9" name="Text Placeholder 8">
            <a:extLst>
              <a:ext uri="{FF2B5EF4-FFF2-40B4-BE49-F238E27FC236}">
                <a16:creationId xmlns:a16="http://schemas.microsoft.com/office/drawing/2014/main" id="{9476C5A5-52B7-E542-4A86-B7417E04B1F5}"/>
              </a:ext>
            </a:extLst>
          </p:cNvPr>
          <p:cNvSpPr>
            <a:spLocks noGrp="1"/>
          </p:cNvSpPr>
          <p:nvPr>
            <p:ph type="body" sz="quarter" idx="16"/>
          </p:nvPr>
        </p:nvSpPr>
        <p:spPr>
          <a:xfrm>
            <a:off x="4501072" y="1178416"/>
            <a:ext cx="7263779" cy="315533"/>
          </a:xfrm>
          <a:solidFill>
            <a:schemeClr val="accent1"/>
          </a:solidFill>
        </p:spPr>
        <p:txBody>
          <a:bodyPr/>
          <a:lstStyle/>
          <a:p>
            <a:r>
              <a:rPr lang="en-GB" sz="1800" b="1" dirty="0"/>
              <a:t>Retailer Messages</a:t>
            </a:r>
          </a:p>
        </p:txBody>
      </p:sp>
      <p:sp>
        <p:nvSpPr>
          <p:cNvPr id="15" name="Rounded Rectangle 6">
            <a:extLst>
              <a:ext uri="{FF2B5EF4-FFF2-40B4-BE49-F238E27FC236}">
                <a16:creationId xmlns:a16="http://schemas.microsoft.com/office/drawing/2014/main" id="{294474B4-F23B-E90C-DD3A-D3E0265ABB2E}"/>
              </a:ext>
            </a:extLst>
          </p:cNvPr>
          <p:cNvSpPr/>
          <p:nvPr/>
        </p:nvSpPr>
        <p:spPr>
          <a:xfrm>
            <a:off x="4484616" y="1577661"/>
            <a:ext cx="2353652" cy="4388347"/>
          </a:xfrm>
          <a:prstGeom prst="roundRect">
            <a:avLst>
              <a:gd name="adj" fmla="val 5564"/>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0" rIns="45720" rtlCol="0" anchor="t"/>
          <a:lstStyle/>
          <a:p>
            <a:pPr algn="ctr">
              <a:spcAft>
                <a:spcPts val="600"/>
              </a:spcAft>
            </a:pPr>
            <a:endParaRPr lang="en-US" sz="1600" dirty="0">
              <a:solidFill>
                <a:schemeClr val="tx1"/>
              </a:solidFill>
              <a:latin typeface="+mj-lt"/>
            </a:endParaRPr>
          </a:p>
        </p:txBody>
      </p:sp>
      <p:sp>
        <p:nvSpPr>
          <p:cNvPr id="16" name="Rounded Rectangle 7">
            <a:extLst>
              <a:ext uri="{FF2B5EF4-FFF2-40B4-BE49-F238E27FC236}">
                <a16:creationId xmlns:a16="http://schemas.microsoft.com/office/drawing/2014/main" id="{3532221F-F308-0BDC-332A-83A8985DA82B}"/>
              </a:ext>
            </a:extLst>
          </p:cNvPr>
          <p:cNvSpPr/>
          <p:nvPr/>
        </p:nvSpPr>
        <p:spPr>
          <a:xfrm>
            <a:off x="6926999" y="1602748"/>
            <a:ext cx="2353652" cy="4349710"/>
          </a:xfrm>
          <a:prstGeom prst="roundRect">
            <a:avLst>
              <a:gd name="adj" fmla="val 5564"/>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0" rIns="45720" rtlCol="0" anchor="t"/>
          <a:lstStyle/>
          <a:p>
            <a:pPr algn="ctr">
              <a:spcAft>
                <a:spcPts val="600"/>
              </a:spcAft>
            </a:pPr>
            <a:endParaRPr lang="en-US" sz="1600" dirty="0">
              <a:solidFill>
                <a:schemeClr val="tx1"/>
              </a:solidFill>
              <a:latin typeface="+mj-lt"/>
            </a:endParaRPr>
          </a:p>
        </p:txBody>
      </p:sp>
      <p:sp>
        <p:nvSpPr>
          <p:cNvPr id="17" name="Rounded Rectangle 8">
            <a:extLst>
              <a:ext uri="{FF2B5EF4-FFF2-40B4-BE49-F238E27FC236}">
                <a16:creationId xmlns:a16="http://schemas.microsoft.com/office/drawing/2014/main" id="{BE841E16-1DF8-906F-3C98-32BC12C1C742}"/>
              </a:ext>
            </a:extLst>
          </p:cNvPr>
          <p:cNvSpPr/>
          <p:nvPr/>
        </p:nvSpPr>
        <p:spPr>
          <a:xfrm>
            <a:off x="9348726" y="1609526"/>
            <a:ext cx="2353652" cy="4349709"/>
          </a:xfrm>
          <a:prstGeom prst="roundRect">
            <a:avLst>
              <a:gd name="adj" fmla="val 5564"/>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0" rIns="45720" rtlCol="0" anchor="t"/>
          <a:lstStyle/>
          <a:p>
            <a:pPr algn="ctr">
              <a:spcAft>
                <a:spcPts val="600"/>
              </a:spcAft>
            </a:pPr>
            <a:endParaRPr lang="en-US" sz="1600" dirty="0">
              <a:solidFill>
                <a:schemeClr val="tx1"/>
              </a:solidFill>
              <a:latin typeface="+mj-lt"/>
            </a:endParaRPr>
          </a:p>
        </p:txBody>
      </p:sp>
      <p:sp>
        <p:nvSpPr>
          <p:cNvPr id="11" name="TextBox 10">
            <a:extLst>
              <a:ext uri="{FF2B5EF4-FFF2-40B4-BE49-F238E27FC236}">
                <a16:creationId xmlns:a16="http://schemas.microsoft.com/office/drawing/2014/main" id="{1402488B-C2C3-56B1-D841-4A090777A665}"/>
              </a:ext>
            </a:extLst>
          </p:cNvPr>
          <p:cNvSpPr txBox="1"/>
          <p:nvPr/>
        </p:nvSpPr>
        <p:spPr>
          <a:xfrm>
            <a:off x="4456090" y="1610384"/>
            <a:ext cx="2401909" cy="369332"/>
          </a:xfrm>
          <a:prstGeom prst="rect">
            <a:avLst/>
          </a:prstGeom>
          <a:noFill/>
        </p:spPr>
        <p:txBody>
          <a:bodyPr wrap="square">
            <a:spAutoFit/>
          </a:bodyPr>
          <a:lstStyle/>
          <a:p>
            <a:pPr algn="ctr">
              <a:spcAft>
                <a:spcPts val="600"/>
              </a:spcAft>
            </a:pPr>
            <a:r>
              <a:rPr lang="en-US" b="1" dirty="0">
                <a:solidFill>
                  <a:schemeClr val="bg2"/>
                </a:solidFill>
                <a:latin typeface="+mj-lt"/>
              </a:rPr>
              <a:t>Price</a:t>
            </a:r>
          </a:p>
        </p:txBody>
      </p:sp>
      <p:sp>
        <p:nvSpPr>
          <p:cNvPr id="13" name="TextBox 12">
            <a:extLst>
              <a:ext uri="{FF2B5EF4-FFF2-40B4-BE49-F238E27FC236}">
                <a16:creationId xmlns:a16="http://schemas.microsoft.com/office/drawing/2014/main" id="{531626D5-6621-7E2F-4E2E-44214C995618}"/>
              </a:ext>
            </a:extLst>
          </p:cNvPr>
          <p:cNvSpPr txBox="1"/>
          <p:nvPr/>
        </p:nvSpPr>
        <p:spPr>
          <a:xfrm>
            <a:off x="6949440" y="1603610"/>
            <a:ext cx="2269830" cy="369332"/>
          </a:xfrm>
          <a:prstGeom prst="rect">
            <a:avLst/>
          </a:prstGeom>
          <a:noFill/>
        </p:spPr>
        <p:txBody>
          <a:bodyPr wrap="square">
            <a:spAutoFit/>
          </a:bodyPr>
          <a:lstStyle/>
          <a:p>
            <a:pPr algn="ctr">
              <a:spcAft>
                <a:spcPts val="600"/>
              </a:spcAft>
            </a:pPr>
            <a:r>
              <a:rPr lang="en-US" b="1" dirty="0">
                <a:solidFill>
                  <a:schemeClr val="bg2"/>
                </a:solidFill>
                <a:latin typeface="+mj-lt"/>
              </a:rPr>
              <a:t>Loyalty Drivers</a:t>
            </a:r>
          </a:p>
        </p:txBody>
      </p:sp>
      <p:sp>
        <p:nvSpPr>
          <p:cNvPr id="18" name="TextBox 17">
            <a:extLst>
              <a:ext uri="{FF2B5EF4-FFF2-40B4-BE49-F238E27FC236}">
                <a16:creationId xmlns:a16="http://schemas.microsoft.com/office/drawing/2014/main" id="{1B849F5E-7C4D-56E2-BCB5-4CFE3635F84A}"/>
              </a:ext>
            </a:extLst>
          </p:cNvPr>
          <p:cNvSpPr txBox="1"/>
          <p:nvPr/>
        </p:nvSpPr>
        <p:spPr>
          <a:xfrm>
            <a:off x="9445927" y="1610384"/>
            <a:ext cx="2207116" cy="369332"/>
          </a:xfrm>
          <a:prstGeom prst="rect">
            <a:avLst/>
          </a:prstGeom>
          <a:noFill/>
        </p:spPr>
        <p:txBody>
          <a:bodyPr wrap="square">
            <a:spAutoFit/>
          </a:bodyPr>
          <a:lstStyle/>
          <a:p>
            <a:pPr algn="ctr">
              <a:spcAft>
                <a:spcPts val="600"/>
              </a:spcAft>
            </a:pPr>
            <a:r>
              <a:rPr lang="en-US" b="1" dirty="0">
                <a:solidFill>
                  <a:schemeClr val="bg2"/>
                </a:solidFill>
                <a:latin typeface="+mj-lt"/>
              </a:rPr>
              <a:t>Treat Nights</a:t>
            </a:r>
          </a:p>
        </p:txBody>
      </p:sp>
      <p:pic>
        <p:nvPicPr>
          <p:cNvPr id="43" name="Picture 42">
            <a:extLst>
              <a:ext uri="{FF2B5EF4-FFF2-40B4-BE49-F238E27FC236}">
                <a16:creationId xmlns:a16="http://schemas.microsoft.com/office/drawing/2014/main" id="{31BB93EC-CDE3-FDCF-5F0C-64A902E2CBC4}"/>
              </a:ext>
            </a:extLst>
          </p:cNvPr>
          <p:cNvPicPr>
            <a:picLocks noChangeAspect="1"/>
          </p:cNvPicPr>
          <p:nvPr/>
        </p:nvPicPr>
        <p:blipFill>
          <a:blip r:embed="rId3"/>
          <a:stretch>
            <a:fillRect/>
          </a:stretch>
        </p:blipFill>
        <p:spPr>
          <a:xfrm>
            <a:off x="6081057" y="3445641"/>
            <a:ext cx="669029" cy="194234"/>
          </a:xfrm>
          <a:prstGeom prst="rect">
            <a:avLst/>
          </a:prstGeom>
        </p:spPr>
      </p:pic>
      <p:pic>
        <p:nvPicPr>
          <p:cNvPr id="45" name="Picture 44">
            <a:extLst>
              <a:ext uri="{FF2B5EF4-FFF2-40B4-BE49-F238E27FC236}">
                <a16:creationId xmlns:a16="http://schemas.microsoft.com/office/drawing/2014/main" id="{5D2EF74B-AF01-60D9-32AA-E6193E91A2C8}"/>
              </a:ext>
            </a:extLst>
          </p:cNvPr>
          <p:cNvPicPr>
            <a:picLocks noChangeAspect="1"/>
          </p:cNvPicPr>
          <p:nvPr/>
        </p:nvPicPr>
        <p:blipFill>
          <a:blip r:embed="rId4"/>
          <a:stretch>
            <a:fillRect/>
          </a:stretch>
        </p:blipFill>
        <p:spPr>
          <a:xfrm>
            <a:off x="9478206" y="2366665"/>
            <a:ext cx="851869" cy="213603"/>
          </a:xfrm>
          <a:prstGeom prst="rect">
            <a:avLst/>
          </a:prstGeom>
        </p:spPr>
      </p:pic>
      <p:pic>
        <p:nvPicPr>
          <p:cNvPr id="12" name="Picture 11">
            <a:extLst>
              <a:ext uri="{FF2B5EF4-FFF2-40B4-BE49-F238E27FC236}">
                <a16:creationId xmlns:a16="http://schemas.microsoft.com/office/drawing/2014/main" id="{51CDD445-FE57-A642-6319-673B3E635F9A}"/>
              </a:ext>
            </a:extLst>
          </p:cNvPr>
          <p:cNvPicPr>
            <a:picLocks noChangeAspect="1"/>
          </p:cNvPicPr>
          <p:nvPr/>
        </p:nvPicPr>
        <p:blipFill>
          <a:blip r:embed="rId5"/>
          <a:stretch>
            <a:fillRect/>
          </a:stretch>
        </p:blipFill>
        <p:spPr>
          <a:xfrm>
            <a:off x="7498154" y="1952379"/>
            <a:ext cx="1563161" cy="1263927"/>
          </a:xfrm>
          <a:prstGeom prst="rect">
            <a:avLst/>
          </a:prstGeom>
        </p:spPr>
      </p:pic>
      <p:pic>
        <p:nvPicPr>
          <p:cNvPr id="3" name="Picture 2" descr="Aldi-Christmas-price-lock">
            <a:extLst>
              <a:ext uri="{FF2B5EF4-FFF2-40B4-BE49-F238E27FC236}">
                <a16:creationId xmlns:a16="http://schemas.microsoft.com/office/drawing/2014/main" id="{8FF0DDF8-6EB6-636A-2E8F-004DE000EB1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15103" y="1934497"/>
            <a:ext cx="1079222" cy="1525301"/>
          </a:xfrm>
          <a:prstGeom prst="rect">
            <a:avLst/>
          </a:prstGeom>
          <a:noFill/>
          <a:ln>
            <a:noFill/>
          </a:ln>
        </p:spPr>
      </p:pic>
      <p:pic>
        <p:nvPicPr>
          <p:cNvPr id="19" name="Picture 18">
            <a:extLst>
              <a:ext uri="{FF2B5EF4-FFF2-40B4-BE49-F238E27FC236}">
                <a16:creationId xmlns:a16="http://schemas.microsoft.com/office/drawing/2014/main" id="{32175A20-67D1-BA5F-9346-5381D6068D73}"/>
              </a:ext>
            </a:extLst>
          </p:cNvPr>
          <p:cNvPicPr>
            <a:picLocks noChangeAspect="1"/>
          </p:cNvPicPr>
          <p:nvPr/>
        </p:nvPicPr>
        <p:blipFill>
          <a:blip r:embed="rId7"/>
          <a:stretch>
            <a:fillRect/>
          </a:stretch>
        </p:blipFill>
        <p:spPr>
          <a:xfrm>
            <a:off x="7236313" y="4783256"/>
            <a:ext cx="1813288" cy="1054603"/>
          </a:xfrm>
          <a:prstGeom prst="rect">
            <a:avLst/>
          </a:prstGeom>
        </p:spPr>
      </p:pic>
      <p:pic>
        <p:nvPicPr>
          <p:cNvPr id="22" name="Picture 21">
            <a:extLst>
              <a:ext uri="{FF2B5EF4-FFF2-40B4-BE49-F238E27FC236}">
                <a16:creationId xmlns:a16="http://schemas.microsoft.com/office/drawing/2014/main" id="{1FAFA1A6-68BD-C658-00AA-827612719375}"/>
              </a:ext>
            </a:extLst>
          </p:cNvPr>
          <p:cNvPicPr>
            <a:picLocks noChangeAspect="1"/>
          </p:cNvPicPr>
          <p:nvPr/>
        </p:nvPicPr>
        <p:blipFill>
          <a:blip r:embed="rId8"/>
          <a:stretch>
            <a:fillRect/>
          </a:stretch>
        </p:blipFill>
        <p:spPr>
          <a:xfrm>
            <a:off x="9607699" y="2631470"/>
            <a:ext cx="1884287" cy="796746"/>
          </a:xfrm>
          <a:prstGeom prst="rect">
            <a:avLst/>
          </a:prstGeom>
        </p:spPr>
      </p:pic>
      <p:pic>
        <p:nvPicPr>
          <p:cNvPr id="5" name="Picture 4">
            <a:extLst>
              <a:ext uri="{FF2B5EF4-FFF2-40B4-BE49-F238E27FC236}">
                <a16:creationId xmlns:a16="http://schemas.microsoft.com/office/drawing/2014/main" id="{A5A870B9-D80A-E96C-DE99-BE67D0DA1771}"/>
              </a:ext>
            </a:extLst>
          </p:cNvPr>
          <p:cNvPicPr>
            <a:picLocks noChangeAspect="1"/>
          </p:cNvPicPr>
          <p:nvPr/>
        </p:nvPicPr>
        <p:blipFill>
          <a:blip r:embed="rId9"/>
          <a:stretch>
            <a:fillRect/>
          </a:stretch>
        </p:blipFill>
        <p:spPr>
          <a:xfrm>
            <a:off x="9980579" y="3585617"/>
            <a:ext cx="1093799" cy="1934829"/>
          </a:xfrm>
          <a:prstGeom prst="rect">
            <a:avLst/>
          </a:prstGeom>
        </p:spPr>
      </p:pic>
      <p:pic>
        <p:nvPicPr>
          <p:cNvPr id="14" name="Picture 13">
            <a:extLst>
              <a:ext uri="{FF2B5EF4-FFF2-40B4-BE49-F238E27FC236}">
                <a16:creationId xmlns:a16="http://schemas.microsoft.com/office/drawing/2014/main" id="{F52A4A99-1013-39C6-2F5B-A823AFE16E10}"/>
              </a:ext>
            </a:extLst>
          </p:cNvPr>
          <p:cNvPicPr>
            <a:picLocks noChangeAspect="1"/>
          </p:cNvPicPr>
          <p:nvPr/>
        </p:nvPicPr>
        <p:blipFill>
          <a:blip r:embed="rId10"/>
          <a:stretch>
            <a:fillRect/>
          </a:stretch>
        </p:blipFill>
        <p:spPr>
          <a:xfrm>
            <a:off x="7183343" y="3268493"/>
            <a:ext cx="1805016" cy="1234616"/>
          </a:xfrm>
          <a:prstGeom prst="rect">
            <a:avLst/>
          </a:prstGeom>
        </p:spPr>
      </p:pic>
      <p:pic>
        <p:nvPicPr>
          <p:cNvPr id="24" name="Picture 23">
            <a:extLst>
              <a:ext uri="{FF2B5EF4-FFF2-40B4-BE49-F238E27FC236}">
                <a16:creationId xmlns:a16="http://schemas.microsoft.com/office/drawing/2014/main" id="{7DC44149-3918-279C-469E-493C82A2AC6D}"/>
              </a:ext>
            </a:extLst>
          </p:cNvPr>
          <p:cNvPicPr>
            <a:picLocks noChangeAspect="1"/>
          </p:cNvPicPr>
          <p:nvPr/>
        </p:nvPicPr>
        <p:blipFill>
          <a:blip r:embed="rId11"/>
          <a:stretch>
            <a:fillRect/>
          </a:stretch>
        </p:blipFill>
        <p:spPr>
          <a:xfrm>
            <a:off x="6974731" y="1914525"/>
            <a:ext cx="458821" cy="172058"/>
          </a:xfrm>
          <a:prstGeom prst="rect">
            <a:avLst/>
          </a:prstGeom>
        </p:spPr>
      </p:pic>
      <p:pic>
        <p:nvPicPr>
          <p:cNvPr id="26" name="Picture 25">
            <a:extLst>
              <a:ext uri="{FF2B5EF4-FFF2-40B4-BE49-F238E27FC236}">
                <a16:creationId xmlns:a16="http://schemas.microsoft.com/office/drawing/2014/main" id="{1F06FCF2-6A45-6A5E-DC55-A40E45B14C08}"/>
              </a:ext>
            </a:extLst>
          </p:cNvPr>
          <p:cNvPicPr>
            <a:picLocks noChangeAspect="1"/>
          </p:cNvPicPr>
          <p:nvPr/>
        </p:nvPicPr>
        <p:blipFill>
          <a:blip r:embed="rId12"/>
          <a:stretch>
            <a:fillRect/>
          </a:stretch>
        </p:blipFill>
        <p:spPr>
          <a:xfrm>
            <a:off x="8681936" y="4604750"/>
            <a:ext cx="576972" cy="181968"/>
          </a:xfrm>
          <a:prstGeom prst="rect">
            <a:avLst/>
          </a:prstGeom>
        </p:spPr>
      </p:pic>
      <p:pic>
        <p:nvPicPr>
          <p:cNvPr id="28" name="Picture 27">
            <a:extLst>
              <a:ext uri="{FF2B5EF4-FFF2-40B4-BE49-F238E27FC236}">
                <a16:creationId xmlns:a16="http://schemas.microsoft.com/office/drawing/2014/main" id="{0F5509B5-7D68-7E4C-28A7-20A39F585D4C}"/>
              </a:ext>
            </a:extLst>
          </p:cNvPr>
          <p:cNvPicPr>
            <a:picLocks noChangeAspect="1"/>
          </p:cNvPicPr>
          <p:nvPr/>
        </p:nvPicPr>
        <p:blipFill>
          <a:blip r:embed="rId13"/>
          <a:stretch>
            <a:fillRect/>
          </a:stretch>
        </p:blipFill>
        <p:spPr>
          <a:xfrm>
            <a:off x="4587200" y="3638145"/>
            <a:ext cx="2095367" cy="1069840"/>
          </a:xfrm>
          <a:prstGeom prst="rect">
            <a:avLst/>
          </a:prstGeom>
        </p:spPr>
      </p:pic>
      <p:pic>
        <p:nvPicPr>
          <p:cNvPr id="30" name="Picture 29">
            <a:extLst>
              <a:ext uri="{FF2B5EF4-FFF2-40B4-BE49-F238E27FC236}">
                <a16:creationId xmlns:a16="http://schemas.microsoft.com/office/drawing/2014/main" id="{C32048B6-4B93-FF1D-86DB-3EA22605D628}"/>
              </a:ext>
            </a:extLst>
          </p:cNvPr>
          <p:cNvPicPr>
            <a:picLocks noChangeAspect="1"/>
          </p:cNvPicPr>
          <p:nvPr/>
        </p:nvPicPr>
        <p:blipFill>
          <a:blip r:embed="rId14"/>
          <a:stretch>
            <a:fillRect/>
          </a:stretch>
        </p:blipFill>
        <p:spPr>
          <a:xfrm>
            <a:off x="4742234" y="4767999"/>
            <a:ext cx="1732334" cy="1175904"/>
          </a:xfrm>
          <a:prstGeom prst="rect">
            <a:avLst/>
          </a:prstGeom>
        </p:spPr>
      </p:pic>
    </p:spTree>
    <p:extLst>
      <p:ext uri="{BB962C8B-B14F-4D97-AF65-F5344CB8AC3E}">
        <p14:creationId xmlns:p14="http://schemas.microsoft.com/office/powerpoint/2010/main" val="3641218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6728DC-297D-3763-F73A-5E4DF896E7E7}"/>
              </a:ext>
            </a:extLst>
          </p:cNvPr>
          <p:cNvSpPr>
            <a:spLocks noGrp="1"/>
          </p:cNvSpPr>
          <p:nvPr>
            <p:ph type="sldNum" sz="quarter" idx="12"/>
          </p:nvPr>
        </p:nvSpPr>
        <p:spPr/>
        <p:txBody>
          <a:bodyPr/>
          <a:lstStyle/>
          <a:p>
            <a:fld id="{403EF4E2-7A7A-0548-85F1-5479B7C9E1B2}" type="slidenum">
              <a:rPr lang="en-US" smtClean="0"/>
              <a:t>4</a:t>
            </a:fld>
            <a:endParaRPr lang="en-US" dirty="0"/>
          </a:p>
        </p:txBody>
      </p:sp>
      <p:sp>
        <p:nvSpPr>
          <p:cNvPr id="8" name="Title 7">
            <a:extLst>
              <a:ext uri="{FF2B5EF4-FFF2-40B4-BE49-F238E27FC236}">
                <a16:creationId xmlns:a16="http://schemas.microsoft.com/office/drawing/2014/main" id="{319D6550-86D3-7DB3-29F0-30F060BFBAF2}"/>
              </a:ext>
            </a:extLst>
          </p:cNvPr>
          <p:cNvSpPr>
            <a:spLocks noGrp="1"/>
          </p:cNvSpPr>
          <p:nvPr>
            <p:ph type="ctrTitle"/>
          </p:nvPr>
        </p:nvSpPr>
        <p:spPr>
          <a:xfrm>
            <a:off x="227933" y="2006416"/>
            <a:ext cx="3503952" cy="2390972"/>
          </a:xfrm>
        </p:spPr>
        <p:txBody>
          <a:bodyPr/>
          <a:lstStyle/>
          <a:p>
            <a:r>
              <a:rPr lang="en-US" sz="2800" i="1" dirty="0">
                <a:latin typeface="Georgia" panose="02040502050405020303" pitchFamily="18" charset="0"/>
              </a:rPr>
              <a:t>A slow build to Christmas trading, as inflation slows</a:t>
            </a:r>
            <a:endParaRPr lang="en-US" sz="2800" dirty="0">
              <a:latin typeface="+mn-lt"/>
            </a:endParaRPr>
          </a:p>
        </p:txBody>
      </p:sp>
      <p:sp>
        <p:nvSpPr>
          <p:cNvPr id="14" name="Text Placeholder 13">
            <a:extLst>
              <a:ext uri="{FF2B5EF4-FFF2-40B4-BE49-F238E27FC236}">
                <a16:creationId xmlns:a16="http://schemas.microsoft.com/office/drawing/2014/main" id="{C6448C9E-CE0B-61E6-1D4C-D40E3826ED4C}"/>
              </a:ext>
            </a:extLst>
          </p:cNvPr>
          <p:cNvSpPr>
            <a:spLocks noGrp="1"/>
          </p:cNvSpPr>
          <p:nvPr>
            <p:ph type="body" sz="quarter" idx="14"/>
          </p:nvPr>
        </p:nvSpPr>
        <p:spPr/>
        <p:txBody>
          <a:bodyPr/>
          <a:lstStyle/>
          <a:p>
            <a:r>
              <a:rPr lang="en-GB" dirty="0"/>
              <a:t>Source:  NIQ Scantrack, Homescan FMCG</a:t>
            </a:r>
          </a:p>
        </p:txBody>
      </p:sp>
      <p:graphicFrame>
        <p:nvGraphicFramePr>
          <p:cNvPr id="3" name="Table 11">
            <a:extLst>
              <a:ext uri="{FF2B5EF4-FFF2-40B4-BE49-F238E27FC236}">
                <a16:creationId xmlns:a16="http://schemas.microsoft.com/office/drawing/2014/main" id="{00172463-5EDD-F8B7-C28C-B0754D83D200}"/>
              </a:ext>
            </a:extLst>
          </p:cNvPr>
          <p:cNvGraphicFramePr>
            <a:graphicFrameLocks noGrp="1"/>
          </p:cNvGraphicFramePr>
          <p:nvPr>
            <p:extLst>
              <p:ext uri="{D42A27DB-BD31-4B8C-83A1-F6EECF244321}">
                <p14:modId xmlns:p14="http://schemas.microsoft.com/office/powerpoint/2010/main" val="4293918495"/>
              </p:ext>
            </p:extLst>
          </p:nvPr>
        </p:nvGraphicFramePr>
        <p:xfrm>
          <a:off x="4430949" y="488505"/>
          <a:ext cx="7618811" cy="5835014"/>
        </p:xfrm>
        <a:graphic>
          <a:graphicData uri="http://schemas.openxmlformats.org/drawingml/2006/table">
            <a:tbl>
              <a:tblPr firstRow="1" bandRow="1">
                <a:tableStyleId>{00A15C55-8517-42AA-B614-E9B94910E393}</a:tableStyleId>
              </a:tblPr>
              <a:tblGrid>
                <a:gridCol w="2200145">
                  <a:extLst>
                    <a:ext uri="{9D8B030D-6E8A-4147-A177-3AD203B41FA5}">
                      <a16:colId xmlns:a16="http://schemas.microsoft.com/office/drawing/2014/main" val="1413289166"/>
                    </a:ext>
                  </a:extLst>
                </a:gridCol>
                <a:gridCol w="2709333">
                  <a:extLst>
                    <a:ext uri="{9D8B030D-6E8A-4147-A177-3AD203B41FA5}">
                      <a16:colId xmlns:a16="http://schemas.microsoft.com/office/drawing/2014/main" val="986108252"/>
                    </a:ext>
                  </a:extLst>
                </a:gridCol>
                <a:gridCol w="2709333">
                  <a:extLst>
                    <a:ext uri="{9D8B030D-6E8A-4147-A177-3AD203B41FA5}">
                      <a16:colId xmlns:a16="http://schemas.microsoft.com/office/drawing/2014/main" val="3449393592"/>
                    </a:ext>
                  </a:extLst>
                </a:gridCol>
              </a:tblGrid>
              <a:tr h="627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Georgia" panose="02040502050405020303" pitchFamily="18" charset="0"/>
                        </a:rPr>
                        <a:t>Industry growths slow</a:t>
                      </a:r>
                      <a:endParaRPr lang="en-GB" dirty="0">
                        <a:solidFill>
                          <a:schemeClr val="bg1"/>
                        </a:solidFill>
                      </a:endParaRPr>
                    </a:p>
                  </a:txBody>
                  <a:tcPr>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Georgia" panose="02040502050405020303" pitchFamily="18" charset="0"/>
                        </a:rPr>
                        <a:t>Some seasonal uplifts</a:t>
                      </a:r>
                      <a:endParaRPr lang="en-GB" dirty="0">
                        <a:solidFill>
                          <a:schemeClr val="bg1"/>
                        </a:solidFill>
                      </a:endParaRPr>
                    </a:p>
                  </a:txBody>
                  <a:tcPr>
                    <a:solidFill>
                      <a:schemeClr val="tx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Georgia" panose="02040502050405020303" pitchFamily="18" charset="0"/>
                        </a:rPr>
                        <a:t>M&amp;S, Discounters and Top 2 lead</a:t>
                      </a:r>
                      <a:endParaRPr lang="en-GB" dirty="0">
                        <a:solidFill>
                          <a:schemeClr val="bg1"/>
                        </a:solidFill>
                      </a:endParaRPr>
                    </a:p>
                  </a:txBody>
                  <a:tcPr>
                    <a:solidFill>
                      <a:schemeClr val="bg2">
                        <a:lumMod val="50000"/>
                      </a:schemeClr>
                    </a:solidFill>
                  </a:tcPr>
                </a:tc>
                <a:extLst>
                  <a:ext uri="{0D108BD9-81ED-4DB2-BD59-A6C34878D82A}">
                    <a16:rowId xmlns:a16="http://schemas.microsoft.com/office/drawing/2014/main" val="63027159"/>
                  </a:ext>
                </a:extLst>
              </a:tr>
              <a:tr h="1080134">
                <a:tc>
                  <a:txBody>
                    <a:bodyPr/>
                    <a:lstStyle/>
                    <a:p>
                      <a:pPr marL="0" lvl="0" indent="0" fontAlgn="base">
                        <a:spcAft>
                          <a:spcPts val="0"/>
                        </a:spcAft>
                        <a:buSzPts val="1100"/>
                        <a:buFont typeface="Symbol" panose="05050102010706020507" pitchFamily="18" charset="2"/>
                        <a:buNone/>
                      </a:pPr>
                      <a:r>
                        <a:rPr lang="en-GB" sz="1200" i="0" kern="1200" dirty="0">
                          <a:solidFill>
                            <a:schemeClr val="tx1">
                              <a:lumMod val="50000"/>
                            </a:schemeClr>
                          </a:solidFill>
                          <a:effectLst/>
                          <a:latin typeface="+mn-lt"/>
                          <a:ea typeface="+mn-ea"/>
                          <a:cs typeface="+mn-cs"/>
                        </a:rPr>
                        <a:t>Total Till </a:t>
                      </a:r>
                      <a:r>
                        <a:rPr lang="en-GB" sz="1200" b="1" i="0" kern="1200" dirty="0">
                          <a:solidFill>
                            <a:schemeClr val="tx1">
                              <a:lumMod val="50000"/>
                            </a:schemeClr>
                          </a:solidFill>
                          <a:effectLst/>
                          <a:latin typeface="+mn-lt"/>
                          <a:ea typeface="+mn-ea"/>
                          <a:cs typeface="+mn-cs"/>
                        </a:rPr>
                        <a:t>growths slowed</a:t>
                      </a:r>
                      <a:r>
                        <a:rPr lang="en-GB" sz="1200" i="0" kern="1200" dirty="0">
                          <a:solidFill>
                            <a:schemeClr val="tx1">
                              <a:lumMod val="50000"/>
                            </a:schemeClr>
                          </a:solidFill>
                          <a:effectLst/>
                          <a:latin typeface="+mn-lt"/>
                          <a:ea typeface="+mn-ea"/>
                          <a:cs typeface="+mn-cs"/>
                        </a:rPr>
                        <a:t> to </a:t>
                      </a:r>
                      <a:r>
                        <a:rPr lang="en-GB" sz="1200" b="1" i="0" kern="1200" dirty="0">
                          <a:solidFill>
                            <a:schemeClr val="tx1">
                              <a:lumMod val="50000"/>
                            </a:schemeClr>
                          </a:solidFill>
                          <a:effectLst/>
                          <a:latin typeface="+mn-lt"/>
                          <a:ea typeface="+mn-ea"/>
                          <a:cs typeface="+mn-cs"/>
                        </a:rPr>
                        <a:t>+8.7% </a:t>
                      </a:r>
                      <a:r>
                        <a:rPr lang="en-GB" sz="1200" i="0" kern="1200" dirty="0">
                          <a:solidFill>
                            <a:schemeClr val="tx1">
                              <a:lumMod val="50000"/>
                            </a:schemeClr>
                          </a:solidFill>
                          <a:effectLst/>
                          <a:latin typeface="+mn-lt"/>
                          <a:ea typeface="+mn-ea"/>
                          <a:cs typeface="+mn-cs"/>
                        </a:rPr>
                        <a:t>in the 4 weeks to 4</a:t>
                      </a:r>
                      <a:r>
                        <a:rPr lang="en-GB" sz="1200" i="0" kern="1200" baseline="30000" dirty="0">
                          <a:solidFill>
                            <a:schemeClr val="tx1">
                              <a:lumMod val="50000"/>
                            </a:schemeClr>
                          </a:solidFill>
                          <a:effectLst/>
                          <a:latin typeface="+mn-lt"/>
                          <a:ea typeface="+mn-ea"/>
                          <a:cs typeface="+mn-cs"/>
                        </a:rPr>
                        <a:t>th</a:t>
                      </a:r>
                      <a:r>
                        <a:rPr lang="en-GB" sz="1200" i="0" kern="1200" dirty="0">
                          <a:solidFill>
                            <a:schemeClr val="tx1">
                              <a:lumMod val="50000"/>
                            </a:schemeClr>
                          </a:solidFill>
                          <a:effectLst/>
                          <a:latin typeface="+mn-lt"/>
                          <a:ea typeface="+mn-ea"/>
                          <a:cs typeface="+mn-cs"/>
                        </a:rPr>
                        <a:t> November, down slightly from last month</a:t>
                      </a:r>
                      <a:r>
                        <a:rPr lang="en-GB" sz="1200" b="0" i="0" kern="1200" dirty="0">
                          <a:solidFill>
                            <a:schemeClr val="tx1">
                              <a:lumMod val="50000"/>
                            </a:schemeClr>
                          </a:solidFill>
                          <a:effectLst/>
                          <a:latin typeface="+mn-lt"/>
                          <a:ea typeface="+mn-ea"/>
                          <a:cs typeface="+mn-cs"/>
                        </a:rPr>
                        <a:t>.</a:t>
                      </a:r>
                      <a:endParaRPr lang="en-GB" sz="1200" b="0" i="0" dirty="0">
                        <a:solidFill>
                          <a:schemeClr val="tx1">
                            <a:lumMod val="50000"/>
                          </a:schemeClr>
                        </a:solidFill>
                        <a:latin typeface="+mn-lt"/>
                      </a:endParaRPr>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mn-lt"/>
                          <a:ea typeface="Times New Roman" panose="02020603050405020304" pitchFamily="18" charset="0"/>
                          <a:cs typeface="Arial" panose="020B0604020202020204" pitchFamily="34" charset="0"/>
                        </a:rPr>
                        <a:t>There were some seasonal uplifts, shoppers were prepared to pay more for ‘</a:t>
                      </a:r>
                      <a:r>
                        <a:rPr lang="en-GB" sz="1200" b="1" i="0" dirty="0">
                          <a:solidFill>
                            <a:srgbClr val="000000"/>
                          </a:solidFill>
                          <a:effectLst/>
                          <a:latin typeface="+mn-lt"/>
                          <a:ea typeface="Times New Roman" panose="02020603050405020304" pitchFamily="18" charset="0"/>
                          <a:cs typeface="Arial" panose="020B0604020202020204" pitchFamily="34" charset="0"/>
                        </a:rPr>
                        <a:t>sweet’ treats</a:t>
                      </a:r>
                      <a:r>
                        <a:rPr lang="en-GB" sz="1200" b="0" i="0" dirty="0">
                          <a:solidFill>
                            <a:srgbClr val="000000"/>
                          </a:solidFill>
                          <a:effectLst/>
                          <a:latin typeface="+mn-lt"/>
                          <a:ea typeface="Times New Roman" panose="02020603050405020304" pitchFamily="18" charset="0"/>
                          <a:cs typeface="Arial" panose="020B0604020202020204" pitchFamily="34" charset="0"/>
                        </a:rPr>
                        <a:t>.</a:t>
                      </a:r>
                      <a:endParaRPr lang="en-GB" sz="1200" b="1" i="0" dirty="0">
                        <a:solidFill>
                          <a:srgbClr val="000000"/>
                        </a:solidFill>
                        <a:effectLst/>
                        <a:latin typeface="+mn-lt"/>
                        <a:cs typeface="Arial" panose="020B0604020202020204" pitchFamily="34" charset="0"/>
                      </a:endParaRPr>
                    </a:p>
                  </a:txBody>
                  <a:tcPr>
                    <a:solidFill>
                      <a:schemeClr val="bg2">
                        <a:lumMod val="20000"/>
                        <a:lumOff val="80000"/>
                      </a:schemeClr>
                    </a:solidFill>
                  </a:tcPr>
                </a:tc>
                <a:tc>
                  <a:txBody>
                    <a:bodyPr/>
                    <a:lstStyle/>
                    <a:p>
                      <a:pPr algn="l">
                        <a:spcAft>
                          <a:spcPts val="600"/>
                        </a:spcAft>
                      </a:pPr>
                      <a:r>
                        <a:rPr lang="en-US" sz="1200" b="0" i="0" dirty="0">
                          <a:solidFill>
                            <a:schemeClr val="tx2"/>
                          </a:solidFill>
                          <a:latin typeface="+mn-lt"/>
                        </a:rPr>
                        <a:t>The scene is set for a </a:t>
                      </a:r>
                      <a:r>
                        <a:rPr lang="en-US" sz="1200" b="1" i="0" dirty="0">
                          <a:solidFill>
                            <a:schemeClr val="tx2"/>
                          </a:solidFill>
                          <a:latin typeface="+mn-lt"/>
                        </a:rPr>
                        <a:t>good end of year </a:t>
                      </a:r>
                      <a:r>
                        <a:rPr lang="en-US" sz="1200" b="0" i="0" dirty="0">
                          <a:solidFill>
                            <a:schemeClr val="tx2"/>
                          </a:solidFill>
                          <a:latin typeface="+mn-lt"/>
                        </a:rPr>
                        <a:t>for</a:t>
                      </a:r>
                      <a:r>
                        <a:rPr lang="en-US" sz="1200" b="1" i="0" dirty="0">
                          <a:solidFill>
                            <a:schemeClr val="tx2"/>
                          </a:solidFill>
                          <a:latin typeface="+mn-lt"/>
                        </a:rPr>
                        <a:t> Sainsbury’s, Tesco, M&amp;S </a:t>
                      </a:r>
                      <a:r>
                        <a:rPr lang="en-US" sz="1200" b="0" i="0" dirty="0">
                          <a:solidFill>
                            <a:schemeClr val="tx2"/>
                          </a:solidFill>
                          <a:latin typeface="+mn-lt"/>
                        </a:rPr>
                        <a:t>and the Discounters.</a:t>
                      </a:r>
                    </a:p>
                  </a:txBody>
                  <a:tcPr>
                    <a:solidFill>
                      <a:schemeClr val="bg2">
                        <a:lumMod val="20000"/>
                        <a:lumOff val="80000"/>
                      </a:schemeClr>
                    </a:solidFill>
                  </a:tcPr>
                </a:tc>
                <a:extLst>
                  <a:ext uri="{0D108BD9-81ED-4DB2-BD59-A6C34878D82A}">
                    <a16:rowId xmlns:a16="http://schemas.microsoft.com/office/drawing/2014/main" val="2652025299"/>
                  </a:ext>
                </a:extLst>
              </a:tr>
              <a:tr h="1342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mn-lt"/>
                          <a:ea typeface="Times New Roman" panose="02020603050405020304" pitchFamily="18" charset="0"/>
                          <a:cs typeface="Arial" panose="020B0604020202020204" pitchFamily="34" charset="0"/>
                        </a:rPr>
                        <a:t>This comes against the backdrop of </a:t>
                      </a:r>
                      <a:r>
                        <a:rPr lang="en-GB" sz="1200" b="1" i="0" dirty="0">
                          <a:solidFill>
                            <a:srgbClr val="000000"/>
                          </a:solidFill>
                          <a:effectLst/>
                          <a:latin typeface="+mn-lt"/>
                          <a:ea typeface="Times New Roman" panose="02020603050405020304" pitchFamily="18" charset="0"/>
                          <a:cs typeface="Arial" panose="020B0604020202020204" pitchFamily="34" charset="0"/>
                        </a:rPr>
                        <a:t>slowing food inflation</a:t>
                      </a:r>
                      <a:r>
                        <a:rPr lang="en-GB" sz="1200" b="0" i="0" dirty="0">
                          <a:solidFill>
                            <a:srgbClr val="000000"/>
                          </a:solidFill>
                          <a:effectLst/>
                          <a:latin typeface="+mn-lt"/>
                          <a:ea typeface="Times New Roman" panose="02020603050405020304" pitchFamily="18" charset="0"/>
                          <a:cs typeface="Arial" panose="020B0604020202020204" pitchFamily="34" charset="0"/>
                        </a:rPr>
                        <a:t> and </a:t>
                      </a:r>
                      <a:r>
                        <a:rPr lang="en-GB" sz="1200" b="1" i="0" dirty="0">
                          <a:solidFill>
                            <a:srgbClr val="000000"/>
                          </a:solidFill>
                          <a:effectLst/>
                          <a:latin typeface="+mn-lt"/>
                          <a:ea typeface="Times New Roman" panose="02020603050405020304" pitchFamily="18" charset="0"/>
                          <a:cs typeface="Arial" panose="020B0604020202020204" pitchFamily="34" charset="0"/>
                        </a:rPr>
                        <a:t>more price cutting </a:t>
                      </a:r>
                      <a:r>
                        <a:rPr lang="en-GB" sz="1200" b="0" i="0" dirty="0">
                          <a:solidFill>
                            <a:srgbClr val="000000"/>
                          </a:solidFill>
                          <a:effectLst/>
                          <a:latin typeface="+mn-lt"/>
                          <a:ea typeface="Times New Roman" panose="02020603050405020304" pitchFamily="18" charset="0"/>
                          <a:cs typeface="Arial" panose="020B0604020202020204" pitchFamily="34" charset="0"/>
                        </a:rPr>
                        <a:t>at the supermarkets.</a:t>
                      </a:r>
                      <a:endParaRPr lang="en-GB" sz="1200" b="0" i="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ea typeface="Times New Roman" panose="02020603050405020304" pitchFamily="18" charset="0"/>
                          <a:cs typeface="Arial" panose="020B0604020202020204" pitchFamily="34" charset="0"/>
                        </a:rPr>
                        <a:t>With slowing food inflation there is </a:t>
                      </a:r>
                      <a:r>
                        <a:rPr lang="en-GB" sz="1200" b="1" i="0" dirty="0">
                          <a:solidFill>
                            <a:srgbClr val="000000"/>
                          </a:solidFill>
                          <a:effectLst/>
                          <a:ea typeface="Times New Roman" panose="02020603050405020304" pitchFamily="18" charset="0"/>
                          <a:cs typeface="Arial" panose="020B0604020202020204" pitchFamily="34" charset="0"/>
                        </a:rPr>
                        <a:t>less need to shop around </a:t>
                      </a:r>
                      <a:r>
                        <a:rPr lang="en-GB" sz="1200" b="0" i="0" dirty="0">
                          <a:solidFill>
                            <a:srgbClr val="000000"/>
                          </a:solidFill>
                          <a:effectLst/>
                          <a:ea typeface="Times New Roman" panose="02020603050405020304" pitchFamily="18" charset="0"/>
                          <a:cs typeface="Arial" panose="020B0604020202020204" pitchFamily="34" charset="0"/>
                        </a:rPr>
                        <a:t>and this month saw a decline in visits per shopper for the first time in over 2 years (excluding Aug22 heatwave).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solidFill>
                            <a:srgbClr val="000000"/>
                          </a:solidFill>
                          <a:effectLst/>
                          <a:ea typeface="Times New Roman" panose="02020603050405020304" pitchFamily="18" charset="0"/>
                          <a:cs typeface="Arial" panose="020B0604020202020204" pitchFamily="34" charset="0"/>
                        </a:rPr>
                        <a:t>The </a:t>
                      </a:r>
                      <a:r>
                        <a:rPr lang="en-GB" sz="1200" b="1" i="0" dirty="0">
                          <a:solidFill>
                            <a:srgbClr val="000000"/>
                          </a:solidFill>
                          <a:effectLst/>
                          <a:ea typeface="Times New Roman" panose="02020603050405020304" pitchFamily="18" charset="0"/>
                          <a:cs typeface="Arial" panose="020B0604020202020204" pitchFamily="34" charset="0"/>
                        </a:rPr>
                        <a:t>fall in trips </a:t>
                      </a:r>
                      <a:r>
                        <a:rPr lang="en-GB" sz="1200" i="0" dirty="0">
                          <a:solidFill>
                            <a:srgbClr val="000000"/>
                          </a:solidFill>
                          <a:effectLst/>
                          <a:ea typeface="Times New Roman" panose="02020603050405020304" pitchFamily="18" charset="0"/>
                          <a:cs typeface="Arial" panose="020B0604020202020204" pitchFamily="34" charset="0"/>
                        </a:rPr>
                        <a:t>is impacting </a:t>
                      </a:r>
                      <a:r>
                        <a:rPr lang="en-GB" sz="1200" b="1" i="0" dirty="0">
                          <a:solidFill>
                            <a:srgbClr val="000000"/>
                          </a:solidFill>
                          <a:effectLst/>
                          <a:ea typeface="Times New Roman" panose="02020603050405020304" pitchFamily="18" charset="0"/>
                          <a:cs typeface="Arial" panose="020B0604020202020204" pitchFamily="34" charset="0"/>
                        </a:rPr>
                        <a:t>smaller store formats more </a:t>
                      </a:r>
                      <a:r>
                        <a:rPr lang="en-GB" sz="1200" i="0" dirty="0">
                          <a:solidFill>
                            <a:srgbClr val="000000"/>
                          </a:solidFill>
                          <a:effectLst/>
                          <a:ea typeface="Times New Roman" panose="02020603050405020304" pitchFamily="18" charset="0"/>
                          <a:cs typeface="Arial" panose="020B0604020202020204" pitchFamily="34" charset="0"/>
                        </a:rPr>
                        <a:t>and penetration fell more than expected at Iceland and Co-op.</a:t>
                      </a:r>
                      <a:endParaRPr lang="en-GB" sz="1200" b="0" i="0" dirty="0">
                        <a:latin typeface="+mn-lt"/>
                      </a:endParaRPr>
                    </a:p>
                  </a:txBody>
                  <a:tcP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solidFill>
                            <a:srgbClr val="000000"/>
                          </a:solidFill>
                          <a:effectLst/>
                          <a:ea typeface="Times New Roman" panose="02020603050405020304" pitchFamily="18" charset="0"/>
                          <a:cs typeface="Arial" panose="020B0604020202020204" pitchFamily="34" charset="0"/>
                        </a:rPr>
                        <a:t>With </a:t>
                      </a:r>
                      <a:r>
                        <a:rPr lang="en-GB" sz="1200" b="1" i="0" dirty="0">
                          <a:solidFill>
                            <a:srgbClr val="000000"/>
                          </a:solidFill>
                          <a:effectLst/>
                          <a:ea typeface="Times New Roman" panose="02020603050405020304" pitchFamily="18" charset="0"/>
                          <a:cs typeface="Arial" panose="020B0604020202020204" pitchFamily="34" charset="0"/>
                        </a:rPr>
                        <a:t>seasonal ranges </a:t>
                      </a:r>
                      <a:r>
                        <a:rPr lang="en-GB" sz="1200" i="0" dirty="0">
                          <a:solidFill>
                            <a:srgbClr val="000000"/>
                          </a:solidFill>
                          <a:effectLst/>
                          <a:ea typeface="Times New Roman" panose="02020603050405020304" pitchFamily="18" charset="0"/>
                          <a:cs typeface="Arial" panose="020B0604020202020204" pitchFamily="34" charset="0"/>
                        </a:rPr>
                        <a:t>now in store shoppers were willing to </a:t>
                      </a:r>
                      <a:r>
                        <a:rPr lang="en-GB" sz="1200" b="1" i="0" dirty="0">
                          <a:solidFill>
                            <a:srgbClr val="000000"/>
                          </a:solidFill>
                          <a:effectLst/>
                          <a:ea typeface="Times New Roman" panose="02020603050405020304" pitchFamily="18" charset="0"/>
                          <a:cs typeface="Arial" panose="020B0604020202020204" pitchFamily="34" charset="0"/>
                        </a:rPr>
                        <a:t>trade</a:t>
                      </a:r>
                      <a:r>
                        <a:rPr lang="en-GB" sz="1200" i="0" dirty="0">
                          <a:solidFill>
                            <a:srgbClr val="000000"/>
                          </a:solidFill>
                          <a:effectLst/>
                          <a:ea typeface="Times New Roman" panose="02020603050405020304" pitchFamily="18" charset="0"/>
                          <a:cs typeface="Arial" panose="020B0604020202020204" pitchFamily="34" charset="0"/>
                        </a:rPr>
                        <a:t> </a:t>
                      </a:r>
                      <a:r>
                        <a:rPr lang="en-GB" sz="1200" b="1" i="0" dirty="0">
                          <a:solidFill>
                            <a:srgbClr val="000000"/>
                          </a:solidFill>
                          <a:effectLst/>
                          <a:ea typeface="Times New Roman" panose="02020603050405020304" pitchFamily="18" charset="0"/>
                          <a:cs typeface="Arial" panose="020B0604020202020204" pitchFamily="34" charset="0"/>
                        </a:rPr>
                        <a:t>other items</a:t>
                      </a:r>
                      <a:r>
                        <a:rPr lang="en-GB" sz="1200" i="0" dirty="0">
                          <a:solidFill>
                            <a:srgbClr val="000000"/>
                          </a:solidFill>
                          <a:effectLst/>
                          <a:ea typeface="Times New Roman" panose="02020603050405020304" pitchFamily="18" charset="0"/>
                          <a:cs typeface="Arial" panose="020B0604020202020204" pitchFamily="34" charset="0"/>
                        </a:rPr>
                        <a:t> for some festive treats.</a:t>
                      </a:r>
                      <a:endParaRPr lang="en-GB" sz="1200" b="0" i="0" dirty="0">
                        <a:solidFill>
                          <a:srgbClr val="000000"/>
                        </a:solidFill>
                        <a:effectLs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000000"/>
                          </a:solidFill>
                          <a:effectLst/>
                          <a:latin typeface="+mn-lt"/>
                          <a:cs typeface="Arial" panose="020B0604020202020204" pitchFamily="34" charset="0"/>
                        </a:rPr>
                        <a:t>Growth overall</a:t>
                      </a:r>
                      <a:r>
                        <a:rPr lang="en-GB" sz="1200" b="0" i="0" dirty="0">
                          <a:solidFill>
                            <a:srgbClr val="000000"/>
                          </a:solidFill>
                          <a:effectLst/>
                          <a:latin typeface="+mn-lt"/>
                          <a:cs typeface="Arial" panose="020B0604020202020204" pitchFamily="34" charset="0"/>
                        </a:rPr>
                        <a:t> was </a:t>
                      </a:r>
                      <a:r>
                        <a:rPr lang="en-GB" sz="1200" b="1" i="0" dirty="0">
                          <a:solidFill>
                            <a:srgbClr val="000000"/>
                          </a:solidFill>
                          <a:effectLst/>
                          <a:latin typeface="+mn-lt"/>
                          <a:cs typeface="Arial" panose="020B0604020202020204" pitchFamily="34" charset="0"/>
                        </a:rPr>
                        <a:t>disappointing</a:t>
                      </a:r>
                      <a:r>
                        <a:rPr lang="en-GB" sz="1200" b="0" i="0" dirty="0">
                          <a:solidFill>
                            <a:srgbClr val="000000"/>
                          </a:solidFill>
                          <a:effectLst/>
                          <a:latin typeface="+mn-lt"/>
                          <a:cs typeface="Arial" panose="020B0604020202020204" pitchFamily="34" charset="0"/>
                        </a:rPr>
                        <a:t>, with units, excluding General Merchandise &amp; Tobacco just tipping into positive territory.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000000"/>
                          </a:solidFill>
                          <a:effectLst/>
                          <a:latin typeface="+mn-lt"/>
                          <a:cs typeface="Arial" panose="020B0604020202020204" pitchFamily="34" charset="0"/>
                        </a:rPr>
                        <a:t>Spend on offer</a:t>
                      </a:r>
                      <a:r>
                        <a:rPr lang="en-GB" sz="1200" b="0" i="0" dirty="0">
                          <a:solidFill>
                            <a:srgbClr val="000000"/>
                          </a:solidFill>
                          <a:effectLst/>
                          <a:latin typeface="+mn-lt"/>
                          <a:cs typeface="Arial" panose="020B0604020202020204" pitchFamily="34" charset="0"/>
                        </a:rPr>
                        <a:t> has </a:t>
                      </a:r>
                      <a:r>
                        <a:rPr lang="en-GB" sz="1200" b="1" i="0" dirty="0">
                          <a:solidFill>
                            <a:srgbClr val="000000"/>
                          </a:solidFill>
                          <a:effectLst/>
                          <a:latin typeface="+mn-lt"/>
                          <a:cs typeface="Arial" panose="020B0604020202020204" pitchFamily="34" charset="0"/>
                        </a:rPr>
                        <a:t>increased</a:t>
                      </a:r>
                      <a:r>
                        <a:rPr lang="en-GB" sz="1200" b="0" i="0" dirty="0">
                          <a:solidFill>
                            <a:srgbClr val="000000"/>
                          </a:solidFill>
                          <a:effectLst/>
                          <a:latin typeface="+mn-lt"/>
                          <a:cs typeface="Arial" panose="020B0604020202020204" pitchFamily="34" charset="0"/>
                        </a:rPr>
                        <a:t> to 24% and is significantly higher in some categories including BWS, Dairy and Frozen.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mn-lt"/>
                          <a:cs typeface="Arial" panose="020B0604020202020204" pitchFamily="34" charset="0"/>
                        </a:rPr>
                        <a:t>Shoppers are still </a:t>
                      </a:r>
                      <a:r>
                        <a:rPr lang="en-GB" sz="1200" b="1" i="0" dirty="0">
                          <a:solidFill>
                            <a:srgbClr val="000000"/>
                          </a:solidFill>
                          <a:effectLst/>
                          <a:latin typeface="+mn-lt"/>
                          <a:cs typeface="Arial" panose="020B0604020202020204" pitchFamily="34" charset="0"/>
                        </a:rPr>
                        <a:t>carefully managing spend</a:t>
                      </a:r>
                      <a:r>
                        <a:rPr lang="en-GB" sz="1200" b="0" i="0" dirty="0">
                          <a:solidFill>
                            <a:srgbClr val="000000"/>
                          </a:solidFill>
                          <a:effectLst/>
                          <a:latin typeface="+mn-lt"/>
                          <a:cs typeface="Arial" panose="020B0604020202020204" pitchFamily="34" charset="0"/>
                        </a:rPr>
                        <a:t>, with a more resilient mindset as they continue to balance </a:t>
                      </a:r>
                      <a:r>
                        <a:rPr lang="en-GB" sz="1200" b="1" i="0" dirty="0">
                          <a:solidFill>
                            <a:srgbClr val="000000"/>
                          </a:solidFill>
                          <a:effectLst/>
                          <a:latin typeface="+mn-lt"/>
                          <a:cs typeface="Arial" panose="020B0604020202020204" pitchFamily="34" charset="0"/>
                        </a:rPr>
                        <a:t>rising</a:t>
                      </a:r>
                      <a:r>
                        <a:rPr lang="en-GB" sz="1200" b="0" i="0" dirty="0">
                          <a:solidFill>
                            <a:srgbClr val="000000"/>
                          </a:solidFill>
                          <a:effectLst/>
                          <a:latin typeface="+mn-lt"/>
                          <a:cs typeface="Arial" panose="020B0604020202020204" pitchFamily="34" charset="0"/>
                        </a:rPr>
                        <a:t> household bills.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p>
                  </a:txBody>
                  <a:tcP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mn-lt"/>
                          <a:cs typeface="Arial" panose="020B0604020202020204" pitchFamily="34" charset="0"/>
                        </a:rPr>
                        <a:t>With larger formats now outperforming smaller stores,</a:t>
                      </a:r>
                      <a:r>
                        <a:rPr lang="en-GB" sz="1200" b="1" i="0" dirty="0">
                          <a:solidFill>
                            <a:srgbClr val="000000"/>
                          </a:solidFill>
                          <a:effectLst/>
                          <a:latin typeface="+mn-lt"/>
                          <a:cs typeface="Arial" panose="020B0604020202020204" pitchFamily="34" charset="0"/>
                        </a:rPr>
                        <a:t> scale in online </a:t>
                      </a:r>
                      <a:r>
                        <a:rPr lang="en-GB" sz="1200" b="0" i="0" dirty="0">
                          <a:solidFill>
                            <a:srgbClr val="000000"/>
                          </a:solidFill>
                          <a:effectLst/>
                          <a:latin typeface="+mn-lt"/>
                          <a:cs typeface="Arial" panose="020B0604020202020204" pitchFamily="34" charset="0"/>
                        </a:rPr>
                        <a:t>to capture the </a:t>
                      </a:r>
                      <a:r>
                        <a:rPr lang="en-GB" sz="1200" b="1" i="0" dirty="0">
                          <a:solidFill>
                            <a:srgbClr val="000000"/>
                          </a:solidFill>
                          <a:effectLst/>
                          <a:latin typeface="+mn-lt"/>
                          <a:cs typeface="Arial" panose="020B0604020202020204" pitchFamily="34" charset="0"/>
                        </a:rPr>
                        <a:t>big Christmas shops </a:t>
                      </a:r>
                      <a:r>
                        <a:rPr lang="en-GB" sz="1200" b="0" i="0" dirty="0">
                          <a:solidFill>
                            <a:srgbClr val="000000"/>
                          </a:solidFill>
                          <a:effectLst/>
                          <a:latin typeface="+mn-lt"/>
                          <a:cs typeface="Arial" panose="020B0604020202020204" pitchFamily="34" charset="0"/>
                        </a:rPr>
                        <a:t>as well as established </a:t>
                      </a:r>
                      <a:r>
                        <a:rPr lang="en-GB" sz="1200" b="1" i="0" dirty="0">
                          <a:solidFill>
                            <a:srgbClr val="000000"/>
                          </a:solidFill>
                          <a:effectLst/>
                          <a:latin typeface="+mn-lt"/>
                          <a:cs typeface="Arial" panose="020B0604020202020204" pitchFamily="34" charset="0"/>
                        </a:rPr>
                        <a:t>loyalty schemes </a:t>
                      </a:r>
                      <a:r>
                        <a:rPr lang="en-GB" sz="1200" b="0" i="0" dirty="0">
                          <a:solidFill>
                            <a:srgbClr val="000000"/>
                          </a:solidFill>
                          <a:effectLst/>
                          <a:latin typeface="+mn-lt"/>
                          <a:cs typeface="Arial" panose="020B0604020202020204" pitchFamily="34" charset="0"/>
                        </a:rPr>
                        <a:t>the </a:t>
                      </a:r>
                      <a:r>
                        <a:rPr lang="en-GB" sz="1200" b="1" i="0" dirty="0">
                          <a:solidFill>
                            <a:srgbClr val="000000"/>
                          </a:solidFill>
                          <a:effectLst/>
                          <a:latin typeface="+mn-lt"/>
                          <a:cs typeface="Arial" panose="020B0604020202020204" pitchFamily="34" charset="0"/>
                        </a:rPr>
                        <a:t>top 2 retailers look set for a good Christmas</a:t>
                      </a:r>
                      <a:r>
                        <a:rPr lang="en-GB" sz="1200" b="0" i="0" dirty="0">
                          <a:solidFill>
                            <a:srgbClr val="000000"/>
                          </a:solidFill>
                          <a:effectLst/>
                          <a:latin typeface="+mn-lt"/>
                          <a:cs typeface="Arial" panose="020B0604020202020204" pitchFamily="34" charset="0"/>
                        </a:rPr>
                        <a:t>.</a:t>
                      </a:r>
                      <a:endParaRPr lang="en-GB" sz="1200" b="1" i="0" dirty="0">
                        <a:solidFill>
                          <a:srgbClr val="000000"/>
                        </a:solidFill>
                        <a:effectLst/>
                        <a:latin typeface="Georgia" panose="02040502050405020303"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mn-lt"/>
                          <a:cs typeface="Arial" panose="020B0604020202020204" pitchFamily="34" charset="0"/>
                        </a:rPr>
                        <a:t>Both </a:t>
                      </a:r>
                      <a:r>
                        <a:rPr lang="en-GB" sz="1200" b="1" i="0" dirty="0">
                          <a:solidFill>
                            <a:srgbClr val="000000"/>
                          </a:solidFill>
                          <a:effectLst/>
                          <a:latin typeface="+mn-lt"/>
                          <a:cs typeface="Arial" panose="020B0604020202020204" pitchFamily="34" charset="0"/>
                        </a:rPr>
                        <a:t>discounters still continue to have momentum </a:t>
                      </a:r>
                      <a:r>
                        <a:rPr lang="en-GB" sz="1200" b="0" i="0" dirty="0">
                          <a:solidFill>
                            <a:srgbClr val="000000"/>
                          </a:solidFill>
                          <a:effectLst/>
                          <a:latin typeface="+mn-lt"/>
                          <a:cs typeface="Arial" panose="020B0604020202020204" pitchFamily="34" charset="0"/>
                        </a:rPr>
                        <a:t>as shoppers continue to seek value, with Lidl edging Aldi in the latest 4 weeks.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mn-lt"/>
                          <a:cs typeface="Arial" panose="020B0604020202020204" pitchFamily="34" charset="0"/>
                        </a:rPr>
                        <a:t>Boding well </a:t>
                      </a:r>
                      <a:r>
                        <a:rPr lang="en-GB" sz="1200" b="1" i="0" dirty="0">
                          <a:solidFill>
                            <a:srgbClr val="000000"/>
                          </a:solidFill>
                          <a:effectLst/>
                          <a:latin typeface="+mn-lt"/>
                          <a:cs typeface="Arial" panose="020B0604020202020204" pitchFamily="34" charset="0"/>
                        </a:rPr>
                        <a:t>despite weakened  consumer confidence (Gfk)</a:t>
                      </a:r>
                      <a:r>
                        <a:rPr lang="en-GB" sz="1200" b="0" i="0" dirty="0">
                          <a:solidFill>
                            <a:srgbClr val="000000"/>
                          </a:solidFill>
                          <a:effectLst/>
                          <a:latin typeface="+mn-lt"/>
                          <a:cs typeface="Arial" panose="020B0604020202020204" pitchFamily="34" charset="0"/>
                        </a:rPr>
                        <a:t>, M&amp;S performance suggests shoppers are willing to trade up if offers are suitably compelling.  With </a:t>
                      </a:r>
                      <a:r>
                        <a:rPr lang="en-GB" sz="1200" b="1" i="0" dirty="0">
                          <a:solidFill>
                            <a:srgbClr val="000000"/>
                          </a:solidFill>
                          <a:effectLst/>
                          <a:latin typeface="+mn-lt"/>
                          <a:cs typeface="Arial" panose="020B0604020202020204" pitchFamily="34" charset="0"/>
                        </a:rPr>
                        <a:t>innovative</a:t>
                      </a:r>
                      <a:r>
                        <a:rPr lang="en-GB" sz="1200" b="0" i="0" dirty="0">
                          <a:solidFill>
                            <a:srgbClr val="000000"/>
                          </a:solidFill>
                          <a:effectLst/>
                          <a:latin typeface="+mn-lt"/>
                          <a:cs typeface="Arial" panose="020B0604020202020204" pitchFamily="34" charset="0"/>
                        </a:rPr>
                        <a:t> </a:t>
                      </a:r>
                      <a:r>
                        <a:rPr lang="en-GB" sz="1200" b="1" i="0" dirty="0">
                          <a:solidFill>
                            <a:srgbClr val="000000"/>
                          </a:solidFill>
                          <a:effectLst/>
                          <a:latin typeface="+mn-lt"/>
                          <a:cs typeface="Arial" panose="020B0604020202020204" pitchFamily="34" charset="0"/>
                        </a:rPr>
                        <a:t>and different ranges </a:t>
                      </a:r>
                      <a:r>
                        <a:rPr lang="en-GB" sz="1200" b="0" i="0" dirty="0">
                          <a:solidFill>
                            <a:srgbClr val="000000"/>
                          </a:solidFill>
                          <a:effectLst/>
                          <a:latin typeface="+mn-lt"/>
                          <a:cs typeface="Arial" panose="020B0604020202020204" pitchFamily="34" charset="0"/>
                        </a:rPr>
                        <a:t>M&amp;S are expected to build on this momentum when shoppers finally embrace the ‘festive’ spirit.</a:t>
                      </a:r>
                      <a:endParaRPr lang="en-US" sz="1200" b="0" i="0" dirty="0">
                        <a:solidFill>
                          <a:schemeClr val="tx1">
                            <a:lumMod val="50000"/>
                          </a:schemeClr>
                        </a:solidFill>
                        <a:latin typeface="+mn-lt"/>
                        <a:cs typeface="Arial"/>
                      </a:endParaRPr>
                    </a:p>
                  </a:txBody>
                  <a:tcPr>
                    <a:solidFill>
                      <a:schemeClr val="bg2">
                        <a:lumMod val="40000"/>
                        <a:lumOff val="60000"/>
                      </a:schemeClr>
                    </a:solidFill>
                  </a:tcPr>
                </a:tc>
                <a:extLst>
                  <a:ext uri="{0D108BD9-81ED-4DB2-BD59-A6C34878D82A}">
                    <a16:rowId xmlns:a16="http://schemas.microsoft.com/office/drawing/2014/main" val="1326169297"/>
                  </a:ext>
                </a:extLst>
              </a:tr>
            </a:tbl>
          </a:graphicData>
        </a:graphic>
      </p:graphicFrame>
    </p:spTree>
    <p:extLst>
      <p:ext uri="{BB962C8B-B14F-4D97-AF65-F5344CB8AC3E}">
        <p14:creationId xmlns:p14="http://schemas.microsoft.com/office/powerpoint/2010/main" val="1601376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a:xfrm rot="10800000" flipV="1">
            <a:off x="11032739" y="5611488"/>
            <a:ext cx="901874" cy="1125228"/>
          </a:xfrm>
        </p:spPr>
        <p:txBody>
          <a:bodyPr/>
          <a:lstStyle/>
          <a:p>
            <a:fld id="{403EF4E2-7A7A-0548-85F1-5479B7C9E1B2}" type="slidenum">
              <a:rPr lang="en-US" smtClean="0"/>
              <a:t>40</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89387" y="4244347"/>
            <a:ext cx="3503952" cy="2390972"/>
          </a:xfrm>
        </p:spPr>
        <p:txBody>
          <a:bodyPr/>
          <a:lstStyle/>
          <a:p>
            <a:r>
              <a:rPr lang="en-GB" sz="1800" dirty="0">
                <a:effectLst/>
                <a:latin typeface="Georgia" panose="02040502050405020303" pitchFamily="18" charset="0"/>
                <a:ea typeface="Times New Roman" panose="02020603050405020304" pitchFamily="18" charset="0"/>
              </a:rPr>
              <a:t>Value spend on offer</a:t>
            </a:r>
            <a:r>
              <a:rPr lang="en-GB" sz="1800" b="0" dirty="0">
                <a:effectLst/>
                <a:latin typeface="Georgia" panose="02040502050405020303" pitchFamily="18" charset="0"/>
                <a:ea typeface="Times New Roman" panose="02020603050405020304" pitchFamily="18" charset="0"/>
              </a:rPr>
              <a:t> </a:t>
            </a:r>
            <a:r>
              <a:rPr lang="en-GB" sz="1800" b="0" dirty="0">
                <a:latin typeface="Georgia" panose="02040502050405020303" pitchFamily="18" charset="0"/>
                <a:ea typeface="Times New Roman" panose="02020603050405020304" pitchFamily="18" charset="0"/>
              </a:rPr>
              <a:t>has continued to </a:t>
            </a:r>
            <a:r>
              <a:rPr lang="en-GB" sz="1800" dirty="0">
                <a:latin typeface="Georgia" panose="02040502050405020303" pitchFamily="18" charset="0"/>
                <a:ea typeface="Times New Roman" panose="02020603050405020304" pitchFamily="18" charset="0"/>
              </a:rPr>
              <a:t>increase</a:t>
            </a:r>
            <a:r>
              <a:rPr lang="en-GB" sz="1800" b="0" dirty="0">
                <a:latin typeface="Georgia" panose="02040502050405020303" pitchFamily="18" charset="0"/>
                <a:ea typeface="Times New Roman" panose="02020603050405020304" pitchFamily="18" charset="0"/>
              </a:rPr>
              <a:t> and is well above last year.</a:t>
            </a:r>
            <a:br>
              <a:rPr lang="en-GB" sz="1800" b="0" dirty="0">
                <a:latin typeface="Georgia" panose="02040502050405020303" pitchFamily="18" charset="0"/>
                <a:ea typeface="Times New Roman" panose="02020603050405020304" pitchFamily="18" charset="0"/>
              </a:rPr>
            </a:br>
            <a:br>
              <a:rPr lang="en-GB" sz="1800" b="0" dirty="0">
                <a:effectLst/>
                <a:latin typeface="Georgia" panose="02040502050405020303" pitchFamily="18" charset="0"/>
                <a:ea typeface="Times New Roman" panose="02020603050405020304" pitchFamily="18" charset="0"/>
              </a:rPr>
            </a:br>
            <a:r>
              <a:rPr lang="en-GB" sz="1800" dirty="0">
                <a:latin typeface="Georgia" panose="02040502050405020303" pitchFamily="18" charset="0"/>
                <a:ea typeface="Times New Roman" panose="02020603050405020304" pitchFamily="18" charset="0"/>
              </a:rPr>
              <a:t>Promotions this year </a:t>
            </a:r>
            <a:r>
              <a:rPr lang="en-GB" sz="1800" b="0" dirty="0">
                <a:latin typeface="Georgia" panose="02040502050405020303" pitchFamily="18" charset="0"/>
                <a:ea typeface="Times New Roman" panose="02020603050405020304" pitchFamily="18" charset="0"/>
              </a:rPr>
              <a:t>are expected to be </a:t>
            </a:r>
            <a:r>
              <a:rPr lang="en-GB" sz="1800" dirty="0">
                <a:latin typeface="Georgia" panose="02040502050405020303" pitchFamily="18" charset="0"/>
                <a:ea typeface="Times New Roman" panose="02020603050405020304" pitchFamily="18" charset="0"/>
              </a:rPr>
              <a:t>more of a battle ground,</a:t>
            </a:r>
            <a:r>
              <a:rPr lang="en-GB" sz="1800" b="0" dirty="0">
                <a:latin typeface="Georgia" panose="02040502050405020303" pitchFamily="18" charset="0"/>
                <a:ea typeface="Times New Roman" panose="02020603050405020304" pitchFamily="18" charset="0"/>
              </a:rPr>
              <a:t> with over 50% of branded BWS sales now being sold on offer, 40% of Dairy and 38% of Frozen.</a:t>
            </a:r>
            <a:br>
              <a:rPr lang="en-GB" sz="1800" b="0" dirty="0">
                <a:latin typeface="Georgia" panose="02040502050405020303" pitchFamily="18" charset="0"/>
                <a:ea typeface="Times New Roman" panose="02020603050405020304" pitchFamily="18" charset="0"/>
              </a:rPr>
            </a:br>
            <a:br>
              <a:rPr lang="en-GB" sz="1800" b="0" dirty="0">
                <a:latin typeface="Georgia" panose="02040502050405020303" pitchFamily="18" charset="0"/>
                <a:ea typeface="Times New Roman" panose="02020603050405020304" pitchFamily="18" charset="0"/>
              </a:rPr>
            </a:br>
            <a:br>
              <a:rPr lang="en-GB" sz="1800" b="0" dirty="0">
                <a:latin typeface="Georgia" panose="02040502050405020303" pitchFamily="18" charset="0"/>
                <a:ea typeface="Times New Roman" panose="02020603050405020304" pitchFamily="18" charset="0"/>
              </a:rPr>
            </a:br>
            <a:br>
              <a:rPr lang="en-GB" sz="1800" b="0" dirty="0">
                <a:latin typeface="Georgia" panose="02040502050405020303" pitchFamily="18" charset="0"/>
                <a:ea typeface="Times New Roman" panose="02020603050405020304" pitchFamily="18" charset="0"/>
              </a:rPr>
            </a:br>
            <a:br>
              <a:rPr lang="en-US" sz="2000" b="0" dirty="0">
                <a:latin typeface="Georgia" panose="02040502050405020303" pitchFamily="18" charset="0"/>
                <a:cs typeface="Arial"/>
              </a:rPr>
            </a:br>
            <a:endParaRPr lang="en-US" sz="2000" b="0" dirty="0">
              <a:latin typeface="Georgia" panose="02040502050405020303" pitchFamily="18" charset="0"/>
            </a:endParaRPr>
          </a:p>
        </p:txBody>
      </p:sp>
      <p:sp>
        <p:nvSpPr>
          <p:cNvPr id="7" name="Text Placeholder 6">
            <a:extLst>
              <a:ext uri="{FF2B5EF4-FFF2-40B4-BE49-F238E27FC236}">
                <a16:creationId xmlns:a16="http://schemas.microsoft.com/office/drawing/2014/main" id="{CD9DDD39-11BE-3E72-4A51-0978E35988C5}"/>
              </a:ext>
            </a:extLst>
          </p:cNvPr>
          <p:cNvSpPr>
            <a:spLocks noGrp="1"/>
          </p:cNvSpPr>
          <p:nvPr>
            <p:ph type="body" sz="quarter" idx="14"/>
          </p:nvPr>
        </p:nvSpPr>
        <p:spPr>
          <a:xfrm>
            <a:off x="4284354" y="6031376"/>
            <a:ext cx="7595265" cy="365125"/>
          </a:xfrm>
        </p:spPr>
        <p:txBody>
          <a:bodyPr/>
          <a:lstStyle/>
          <a:p>
            <a:r>
              <a:rPr lang="en-GB" dirty="0"/>
              <a:t>Source:  NIQ Homescan FMCG Multiples (including Discounters)</a:t>
            </a:r>
          </a:p>
        </p:txBody>
      </p:sp>
      <p:sp>
        <p:nvSpPr>
          <p:cNvPr id="16" name="TextBox 15">
            <a:extLst>
              <a:ext uri="{FF2B5EF4-FFF2-40B4-BE49-F238E27FC236}">
                <a16:creationId xmlns:a16="http://schemas.microsoft.com/office/drawing/2014/main" id="{6386E971-F8A7-474B-33F9-3FB19FFFF389}"/>
              </a:ext>
            </a:extLst>
          </p:cNvPr>
          <p:cNvSpPr txBox="1"/>
          <p:nvPr/>
        </p:nvSpPr>
        <p:spPr>
          <a:xfrm>
            <a:off x="4348721" y="1353351"/>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 of FMCG value sales bought on offer </a:t>
            </a:r>
          </a:p>
          <a:p>
            <a:pPr>
              <a:buSzPts val="1100"/>
            </a:pPr>
            <a:r>
              <a:rPr lang="en-US" sz="1200" i="1" dirty="0">
                <a:solidFill>
                  <a:schemeClr val="tx1"/>
                </a:solidFill>
                <a:latin typeface="Arial" panose="020B0604020202020204" pitchFamily="34" charset="0"/>
                <a:cs typeface="Arial" panose="020B0604020202020204" pitchFamily="34" charset="0"/>
              </a:rPr>
              <a:t>4 weekly trend</a:t>
            </a:r>
          </a:p>
          <a:p>
            <a:pPr>
              <a:buSzPts val="1100"/>
            </a:pPr>
            <a:endParaRPr lang="en-US" sz="1400" b="1" dirty="0">
              <a:latin typeface="Arial" panose="020B0604020202020204" pitchFamily="34" charset="0"/>
              <a:cs typeface="Arial" panose="020B0604020202020204" pitchFamily="34" charset="0"/>
              <a:sym typeface="Montserrat"/>
            </a:endParaRPr>
          </a:p>
        </p:txBody>
      </p:sp>
      <p:graphicFrame>
        <p:nvGraphicFramePr>
          <p:cNvPr id="8" name="Chart Placeholder 8">
            <a:extLst>
              <a:ext uri="{FF2B5EF4-FFF2-40B4-BE49-F238E27FC236}">
                <a16:creationId xmlns:a16="http://schemas.microsoft.com/office/drawing/2014/main" id="{E199D872-88CF-31AC-18A9-AD50974BAD73}"/>
              </a:ext>
            </a:extLst>
          </p:cNvPr>
          <p:cNvGraphicFramePr>
            <a:graphicFrameLocks/>
          </p:cNvGraphicFramePr>
          <p:nvPr>
            <p:extLst>
              <p:ext uri="{D42A27DB-BD31-4B8C-83A1-F6EECF244321}">
                <p14:modId xmlns:p14="http://schemas.microsoft.com/office/powerpoint/2010/main" val="3405762016"/>
              </p:ext>
            </p:extLst>
          </p:nvPr>
        </p:nvGraphicFramePr>
        <p:xfrm>
          <a:off x="4861774" y="1810911"/>
          <a:ext cx="6964862" cy="3691848"/>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DDAB1045-71AB-C273-CF4D-7F63D588EF6B}"/>
              </a:ext>
            </a:extLst>
          </p:cNvPr>
          <p:cNvCxnSpPr>
            <a:cxnSpLocks/>
          </p:cNvCxnSpPr>
          <p:nvPr/>
        </p:nvCxnSpPr>
        <p:spPr>
          <a:xfrm>
            <a:off x="5022761" y="5709234"/>
            <a:ext cx="6439436"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2CD64AD-C9B6-CB3C-4EB5-C0919B420CA5}"/>
              </a:ext>
            </a:extLst>
          </p:cNvPr>
          <p:cNvSpPr/>
          <p:nvPr/>
        </p:nvSpPr>
        <p:spPr>
          <a:xfrm>
            <a:off x="4933975" y="5565361"/>
            <a:ext cx="200721" cy="200721"/>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13" name="Oval 12">
            <a:extLst>
              <a:ext uri="{FF2B5EF4-FFF2-40B4-BE49-F238E27FC236}">
                <a16:creationId xmlns:a16="http://schemas.microsoft.com/office/drawing/2014/main" id="{53C50B2D-9B74-3D48-DA81-2CB3FDEC703B}"/>
              </a:ext>
            </a:extLst>
          </p:cNvPr>
          <p:cNvSpPr/>
          <p:nvPr/>
        </p:nvSpPr>
        <p:spPr>
          <a:xfrm>
            <a:off x="6897338" y="5596916"/>
            <a:ext cx="200721" cy="200721"/>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17" name="Text Placeholder 12">
            <a:extLst>
              <a:ext uri="{FF2B5EF4-FFF2-40B4-BE49-F238E27FC236}">
                <a16:creationId xmlns:a16="http://schemas.microsoft.com/office/drawing/2014/main" id="{44A015D6-F412-8739-757A-C43DD5AFB147}"/>
              </a:ext>
            </a:extLst>
          </p:cNvPr>
          <p:cNvSpPr txBox="1">
            <a:spLocks/>
          </p:cNvSpPr>
          <p:nvPr/>
        </p:nvSpPr>
        <p:spPr>
          <a:xfrm>
            <a:off x="4920818" y="5895133"/>
            <a:ext cx="743199" cy="20305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solidFill>
                  <a:schemeClr val="tx1"/>
                </a:solidFill>
                <a:latin typeface="Georgia" panose="02040502050405020303" pitchFamily="18" charset="0"/>
              </a:rPr>
              <a:t>2021</a:t>
            </a:r>
          </a:p>
        </p:txBody>
      </p:sp>
      <p:sp>
        <p:nvSpPr>
          <p:cNvPr id="18" name="Text Placeholder 13">
            <a:extLst>
              <a:ext uri="{FF2B5EF4-FFF2-40B4-BE49-F238E27FC236}">
                <a16:creationId xmlns:a16="http://schemas.microsoft.com/office/drawing/2014/main" id="{B5BAB882-1D89-FBC2-7B23-27FE493E79FE}"/>
              </a:ext>
            </a:extLst>
          </p:cNvPr>
          <p:cNvSpPr txBox="1">
            <a:spLocks/>
          </p:cNvSpPr>
          <p:nvPr/>
        </p:nvSpPr>
        <p:spPr>
          <a:xfrm>
            <a:off x="6894983" y="5676627"/>
            <a:ext cx="568683" cy="439875"/>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solidFill>
                  <a:schemeClr val="tx1"/>
                </a:solidFill>
                <a:latin typeface="Georgia" panose="02040502050405020303" pitchFamily="18" charset="0"/>
              </a:rPr>
              <a:t>2022</a:t>
            </a:r>
          </a:p>
        </p:txBody>
      </p:sp>
      <p:sp>
        <p:nvSpPr>
          <p:cNvPr id="19" name="Text Placeholder 14">
            <a:extLst>
              <a:ext uri="{FF2B5EF4-FFF2-40B4-BE49-F238E27FC236}">
                <a16:creationId xmlns:a16="http://schemas.microsoft.com/office/drawing/2014/main" id="{127662AF-6F00-2EC3-E92E-361E213F5913}"/>
              </a:ext>
            </a:extLst>
          </p:cNvPr>
          <p:cNvSpPr txBox="1">
            <a:spLocks/>
          </p:cNvSpPr>
          <p:nvPr/>
        </p:nvSpPr>
        <p:spPr>
          <a:xfrm>
            <a:off x="10356614" y="5652867"/>
            <a:ext cx="598633" cy="43654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latin typeface="Georgia" panose="02040502050405020303" pitchFamily="18" charset="0"/>
              </a:rPr>
              <a:t>2023</a:t>
            </a:r>
          </a:p>
        </p:txBody>
      </p:sp>
      <p:sp>
        <p:nvSpPr>
          <p:cNvPr id="20" name="Oval 19">
            <a:extLst>
              <a:ext uri="{FF2B5EF4-FFF2-40B4-BE49-F238E27FC236}">
                <a16:creationId xmlns:a16="http://schemas.microsoft.com/office/drawing/2014/main" id="{1E35E180-B267-0CA9-FE8A-F5FCD0D1BAB4}"/>
              </a:ext>
            </a:extLst>
          </p:cNvPr>
          <p:cNvSpPr/>
          <p:nvPr/>
        </p:nvSpPr>
        <p:spPr>
          <a:xfrm>
            <a:off x="10123667" y="5645472"/>
            <a:ext cx="200721" cy="200721"/>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Tree>
    <p:extLst>
      <p:ext uri="{BB962C8B-B14F-4D97-AF65-F5344CB8AC3E}">
        <p14:creationId xmlns:p14="http://schemas.microsoft.com/office/powerpoint/2010/main" val="3655956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6AAE5641-95A5-9F22-119E-2D431E310204}"/>
              </a:ext>
            </a:extLst>
          </p:cNvPr>
          <p:cNvSpPr>
            <a:spLocks noGrp="1"/>
          </p:cNvSpPr>
          <p:nvPr>
            <p:ph type="sldNum" sz="quarter" idx="12"/>
          </p:nvPr>
        </p:nvSpPr>
        <p:spPr/>
        <p:txBody>
          <a:bodyPr/>
          <a:lstStyle/>
          <a:p>
            <a:fld id="{403EF4E2-7A7A-0548-85F1-5479B7C9E1B2}" type="slidenum">
              <a:rPr lang="en-US" smtClean="0"/>
              <a:t>41</a:t>
            </a:fld>
            <a:endParaRPr lang="en-US" dirty="0"/>
          </a:p>
        </p:txBody>
      </p:sp>
      <p:sp>
        <p:nvSpPr>
          <p:cNvPr id="6" name="Text Placeholder 5">
            <a:extLst>
              <a:ext uri="{FF2B5EF4-FFF2-40B4-BE49-F238E27FC236}">
                <a16:creationId xmlns:a16="http://schemas.microsoft.com/office/drawing/2014/main" id="{1121FDF3-A11F-8C14-3705-7BFE8DA62F2F}"/>
              </a:ext>
            </a:extLst>
          </p:cNvPr>
          <p:cNvSpPr>
            <a:spLocks noGrp="1"/>
          </p:cNvSpPr>
          <p:nvPr>
            <p:ph type="body" sz="quarter" idx="14"/>
          </p:nvPr>
        </p:nvSpPr>
        <p:spPr/>
        <p:txBody>
          <a:bodyPr/>
          <a:lstStyle/>
          <a:p>
            <a:r>
              <a:rPr lang="en-US" sz="8000" dirty="0">
                <a:latin typeface="Georgia" panose="02040502050405020303" pitchFamily="18" charset="0"/>
              </a:rPr>
              <a:t>24%</a:t>
            </a:r>
          </a:p>
          <a:p>
            <a:r>
              <a:rPr lang="en-US" sz="1800" b="0" dirty="0"/>
              <a:t>Multiples* value sales bought on offer (+3% points change v LY)</a:t>
            </a:r>
          </a:p>
        </p:txBody>
      </p:sp>
      <p:sp>
        <p:nvSpPr>
          <p:cNvPr id="5" name="Text Placeholder 4">
            <a:extLst>
              <a:ext uri="{FF2B5EF4-FFF2-40B4-BE49-F238E27FC236}">
                <a16:creationId xmlns:a16="http://schemas.microsoft.com/office/drawing/2014/main" id="{B5C4FE64-47CB-8AE8-79BD-4F00328707DA}"/>
              </a:ext>
            </a:extLst>
          </p:cNvPr>
          <p:cNvSpPr>
            <a:spLocks noGrp="1"/>
          </p:cNvSpPr>
          <p:nvPr>
            <p:ph type="body" sz="quarter" idx="17"/>
          </p:nvPr>
        </p:nvSpPr>
        <p:spPr/>
        <p:txBody>
          <a:bodyPr/>
          <a:lstStyle/>
          <a:p>
            <a:r>
              <a:rPr lang="en-GB" dirty="0"/>
              <a:t>Source:  NIQ Homescan % Value FMCG value sales bought on offer, 4w/e 4</a:t>
            </a:r>
            <a:r>
              <a:rPr lang="en-GB" baseline="30000" dirty="0"/>
              <a:t>th</a:t>
            </a:r>
            <a:r>
              <a:rPr lang="en-GB" dirty="0"/>
              <a:t> November 23 vs year ago, Multiples includes the Discounters</a:t>
            </a:r>
          </a:p>
          <a:p>
            <a:endParaRPr lang="en-US" dirty="0"/>
          </a:p>
        </p:txBody>
      </p:sp>
      <p:sp>
        <p:nvSpPr>
          <p:cNvPr id="4" name="Title 3">
            <a:extLst>
              <a:ext uri="{FF2B5EF4-FFF2-40B4-BE49-F238E27FC236}">
                <a16:creationId xmlns:a16="http://schemas.microsoft.com/office/drawing/2014/main" id="{FE6F22CA-783B-AC6A-E560-682083596EFC}"/>
              </a:ext>
            </a:extLst>
          </p:cNvPr>
          <p:cNvSpPr>
            <a:spLocks noGrp="1"/>
          </p:cNvSpPr>
          <p:nvPr>
            <p:ph type="title"/>
          </p:nvPr>
        </p:nvSpPr>
        <p:spPr>
          <a:xfrm>
            <a:off x="288558" y="178971"/>
            <a:ext cx="7664146" cy="397352"/>
          </a:xfrm>
        </p:spPr>
        <p:txBody>
          <a:bodyPr/>
          <a:lstStyle/>
          <a:p>
            <a:r>
              <a:rPr lang="en-US" sz="2200" dirty="0">
                <a:latin typeface="+mn-lt"/>
              </a:rPr>
              <a:t>Spend on offer is increasing</a:t>
            </a:r>
          </a:p>
        </p:txBody>
      </p:sp>
      <p:graphicFrame>
        <p:nvGraphicFramePr>
          <p:cNvPr id="9" name="Table 9">
            <a:extLst>
              <a:ext uri="{FF2B5EF4-FFF2-40B4-BE49-F238E27FC236}">
                <a16:creationId xmlns:a16="http://schemas.microsoft.com/office/drawing/2014/main" id="{2D0C18AB-294D-E5B4-CB7B-87E0685DC8C4}"/>
              </a:ext>
            </a:extLst>
          </p:cNvPr>
          <p:cNvGraphicFramePr>
            <a:graphicFrameLocks noGrp="1"/>
          </p:cNvGraphicFramePr>
          <p:nvPr>
            <p:extLst>
              <p:ext uri="{D42A27DB-BD31-4B8C-83A1-F6EECF244321}">
                <p14:modId xmlns:p14="http://schemas.microsoft.com/office/powerpoint/2010/main" val="2199515300"/>
              </p:ext>
            </p:extLst>
          </p:nvPr>
        </p:nvGraphicFramePr>
        <p:xfrm>
          <a:off x="879341" y="1564553"/>
          <a:ext cx="5216659" cy="3785988"/>
        </p:xfrm>
        <a:graphic>
          <a:graphicData uri="http://schemas.openxmlformats.org/drawingml/2006/table">
            <a:tbl>
              <a:tblPr firstRow="1" bandRow="1">
                <a:tableStyleId>{F5AB1C69-6EDB-4FF4-983F-18BD219EF322}</a:tableStyleId>
              </a:tblPr>
              <a:tblGrid>
                <a:gridCol w="1492704">
                  <a:extLst>
                    <a:ext uri="{9D8B030D-6E8A-4147-A177-3AD203B41FA5}">
                      <a16:colId xmlns:a16="http://schemas.microsoft.com/office/drawing/2014/main" val="1841156464"/>
                    </a:ext>
                  </a:extLst>
                </a:gridCol>
                <a:gridCol w="2213295">
                  <a:extLst>
                    <a:ext uri="{9D8B030D-6E8A-4147-A177-3AD203B41FA5}">
                      <a16:colId xmlns:a16="http://schemas.microsoft.com/office/drawing/2014/main" val="1754107025"/>
                    </a:ext>
                  </a:extLst>
                </a:gridCol>
                <a:gridCol w="1510660">
                  <a:extLst>
                    <a:ext uri="{9D8B030D-6E8A-4147-A177-3AD203B41FA5}">
                      <a16:colId xmlns:a16="http://schemas.microsoft.com/office/drawing/2014/main" val="723634197"/>
                    </a:ext>
                  </a:extLst>
                </a:gridCol>
              </a:tblGrid>
              <a:tr h="372802">
                <a:tc>
                  <a:txBody>
                    <a:bodyPr/>
                    <a:lstStyle/>
                    <a:p>
                      <a:endParaRPr lang="en-GB" dirty="0"/>
                    </a:p>
                  </a:txBody>
                  <a:tcPr/>
                </a:tc>
                <a:tc>
                  <a:txBody>
                    <a:bodyPr/>
                    <a:lstStyle/>
                    <a:p>
                      <a:r>
                        <a:rPr lang="en-GB" sz="1000" dirty="0"/>
                        <a:t>% Value sales bought on offer</a:t>
                      </a:r>
                    </a:p>
                  </a:txBody>
                  <a:tcPr anchor="ctr"/>
                </a:tc>
                <a:tc>
                  <a:txBody>
                    <a:bodyPr/>
                    <a:lstStyle/>
                    <a:p>
                      <a:r>
                        <a:rPr lang="en-GB" sz="1000" dirty="0"/>
                        <a:t>+/- pts vs last year</a:t>
                      </a:r>
                    </a:p>
                  </a:txBody>
                  <a:tcPr anchor="ctr"/>
                </a:tc>
                <a:extLst>
                  <a:ext uri="{0D108BD9-81ED-4DB2-BD59-A6C34878D82A}">
                    <a16:rowId xmlns:a16="http://schemas.microsoft.com/office/drawing/2014/main" val="2549752580"/>
                  </a:ext>
                </a:extLst>
              </a:tr>
              <a:tr h="309706">
                <a:tc>
                  <a:txBody>
                    <a:bodyPr/>
                    <a:lstStyle/>
                    <a:p>
                      <a:pPr algn="ctr" fontAlgn="b"/>
                      <a:r>
                        <a:rPr lang="en-GB" sz="1400" b="1" i="0" u="none" strike="noStrike" dirty="0">
                          <a:solidFill>
                            <a:srgbClr val="000000"/>
                          </a:solidFill>
                          <a:effectLst/>
                          <a:latin typeface="+mn-lt"/>
                        </a:rPr>
                        <a:t>Iceland</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36%</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+7%</a:t>
                      </a:r>
                    </a:p>
                  </a:txBody>
                  <a:tcPr marL="0" marR="0" marT="0" marB="0" anchor="ctr"/>
                </a:tc>
                <a:extLst>
                  <a:ext uri="{0D108BD9-81ED-4DB2-BD59-A6C34878D82A}">
                    <a16:rowId xmlns:a16="http://schemas.microsoft.com/office/drawing/2014/main" val="1992603370"/>
                  </a:ext>
                </a:extLst>
              </a:tr>
              <a:tr h="309706">
                <a:tc>
                  <a:txBody>
                    <a:bodyPr/>
                    <a:lstStyle/>
                    <a:p>
                      <a:pPr algn="ctr" fontAlgn="ctr"/>
                      <a:r>
                        <a:rPr lang="en-GB" sz="1400" b="1" i="0" u="none" strike="noStrike" dirty="0">
                          <a:solidFill>
                            <a:srgbClr val="000000"/>
                          </a:solidFill>
                          <a:effectLst/>
                          <a:latin typeface="+mn-lt"/>
                        </a:rPr>
                        <a:t>Sainsbury’s</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30%</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+5%</a:t>
                      </a:r>
                    </a:p>
                  </a:txBody>
                  <a:tcPr marL="0" marR="0" marT="0" marB="0" anchor="ctr"/>
                </a:tc>
                <a:extLst>
                  <a:ext uri="{0D108BD9-81ED-4DB2-BD59-A6C34878D82A}">
                    <a16:rowId xmlns:a16="http://schemas.microsoft.com/office/drawing/2014/main" val="4085194090"/>
                  </a:ext>
                </a:extLst>
              </a:tr>
              <a:tr h="30970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dirty="0">
                          <a:solidFill>
                            <a:srgbClr val="000000"/>
                          </a:solidFill>
                          <a:effectLst/>
                          <a:latin typeface="+mn-lt"/>
                        </a:rPr>
                        <a:t>Co-op</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33%</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+5%</a:t>
                      </a:r>
                    </a:p>
                  </a:txBody>
                  <a:tcPr marL="0" marR="0" marT="0" marB="0" anchor="ctr"/>
                </a:tc>
                <a:extLst>
                  <a:ext uri="{0D108BD9-81ED-4DB2-BD59-A6C34878D82A}">
                    <a16:rowId xmlns:a16="http://schemas.microsoft.com/office/drawing/2014/main" val="3899766706"/>
                  </a:ext>
                </a:extLst>
              </a:tr>
              <a:tr h="309706">
                <a:tc>
                  <a:txBody>
                    <a:bodyPr/>
                    <a:lstStyle/>
                    <a:p>
                      <a:pPr algn="ctr" fontAlgn="ctr"/>
                      <a:r>
                        <a:rPr lang="en-GB" sz="1400" b="1" i="0" u="none" strike="noStrike" dirty="0">
                          <a:solidFill>
                            <a:srgbClr val="000000"/>
                          </a:solidFill>
                          <a:effectLst/>
                          <a:latin typeface="+mn-lt"/>
                        </a:rPr>
                        <a:t>Tesco</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30%</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+5%</a:t>
                      </a:r>
                    </a:p>
                  </a:txBody>
                  <a:tcPr marL="0" marR="0" marT="0" marB="0" anchor="ctr"/>
                </a:tc>
                <a:extLst>
                  <a:ext uri="{0D108BD9-81ED-4DB2-BD59-A6C34878D82A}">
                    <a16:rowId xmlns:a16="http://schemas.microsoft.com/office/drawing/2014/main" val="3353991038"/>
                  </a:ext>
                </a:extLst>
              </a:tr>
              <a:tr h="309706">
                <a:tc>
                  <a:txBody>
                    <a:bodyPr/>
                    <a:lstStyle/>
                    <a:p>
                      <a:pPr algn="ctr" fontAlgn="b"/>
                      <a:r>
                        <a:rPr lang="en-GB" sz="1400" b="0" i="0" u="none" strike="noStrike" dirty="0">
                          <a:solidFill>
                            <a:srgbClr val="000000"/>
                          </a:solidFill>
                          <a:effectLst/>
                          <a:latin typeface="+mn-lt"/>
                        </a:rPr>
                        <a:t>ASDA</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19%</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+2%</a:t>
                      </a:r>
                    </a:p>
                  </a:txBody>
                  <a:tcPr marL="0" marR="0" marT="0" marB="0" anchor="ctr"/>
                </a:tc>
                <a:extLst>
                  <a:ext uri="{0D108BD9-81ED-4DB2-BD59-A6C34878D82A}">
                    <a16:rowId xmlns:a16="http://schemas.microsoft.com/office/drawing/2014/main" val="2624498789"/>
                  </a:ext>
                </a:extLst>
              </a:tr>
              <a:tr h="318270">
                <a:tc>
                  <a:txBody>
                    <a:bodyPr/>
                    <a:lstStyle/>
                    <a:p>
                      <a:pPr algn="ctr" fontAlgn="ctr"/>
                      <a:r>
                        <a:rPr lang="en-GB" sz="1400" b="0" i="0" u="none" strike="noStrike" dirty="0">
                          <a:solidFill>
                            <a:srgbClr val="000000"/>
                          </a:solidFill>
                          <a:effectLst/>
                          <a:latin typeface="+mn-lt"/>
                        </a:rPr>
                        <a:t>Lidl</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10%</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+2%</a:t>
                      </a:r>
                    </a:p>
                  </a:txBody>
                  <a:tcPr marL="0" marR="0" marT="0" marB="0" anchor="ctr"/>
                </a:tc>
                <a:extLst>
                  <a:ext uri="{0D108BD9-81ED-4DB2-BD59-A6C34878D82A}">
                    <a16:rowId xmlns:a16="http://schemas.microsoft.com/office/drawing/2014/main" val="1592275139"/>
                  </a:ext>
                </a:extLst>
              </a:tr>
              <a:tr h="307562">
                <a:tc>
                  <a:txBody>
                    <a:bodyPr/>
                    <a:lstStyle/>
                    <a:p>
                      <a:pPr algn="ctr" fontAlgn="ctr"/>
                      <a:r>
                        <a:rPr lang="en-GB" sz="1400" b="0" i="0" u="none" strike="noStrike" dirty="0">
                          <a:solidFill>
                            <a:srgbClr val="000000"/>
                          </a:solidFill>
                          <a:effectLst/>
                          <a:latin typeface="+mn-lt"/>
                        </a:rPr>
                        <a:t>Aldi</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5%</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+2%</a:t>
                      </a:r>
                    </a:p>
                  </a:txBody>
                  <a:tcPr marL="0" marR="0" marT="0" marB="0" anchor="ctr"/>
                </a:tc>
                <a:extLst>
                  <a:ext uri="{0D108BD9-81ED-4DB2-BD59-A6C34878D82A}">
                    <a16:rowId xmlns:a16="http://schemas.microsoft.com/office/drawing/2014/main" val="3997965209"/>
                  </a:ext>
                </a:extLst>
              </a:tr>
              <a:tr h="309706">
                <a:tc>
                  <a:txBody>
                    <a:bodyPr/>
                    <a:lstStyle/>
                    <a:p>
                      <a:pPr algn="ctr" fontAlgn="ctr"/>
                      <a:r>
                        <a:rPr lang="en-GB" sz="1400" b="0" i="0" u="none" strike="noStrike" dirty="0">
                          <a:solidFill>
                            <a:srgbClr val="000000"/>
                          </a:solidFill>
                          <a:effectLst/>
                          <a:latin typeface="+mn-lt"/>
                        </a:rPr>
                        <a:t>M&amp;S</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23%</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+1%</a:t>
                      </a:r>
                    </a:p>
                  </a:txBody>
                  <a:tcPr marL="0" marR="0" marT="0" marB="0" anchor="ctr"/>
                </a:tc>
                <a:extLst>
                  <a:ext uri="{0D108BD9-81ED-4DB2-BD59-A6C34878D82A}">
                    <a16:rowId xmlns:a16="http://schemas.microsoft.com/office/drawing/2014/main" val="2147901794"/>
                  </a:ext>
                </a:extLst>
              </a:tr>
              <a:tr h="309706">
                <a:tc>
                  <a:txBody>
                    <a:bodyPr/>
                    <a:lstStyle/>
                    <a:p>
                      <a:pPr algn="ctr" fontAlgn="b"/>
                      <a:r>
                        <a:rPr lang="en-GB" sz="1400" b="0" i="0" u="none" strike="noStrike" dirty="0">
                          <a:solidFill>
                            <a:srgbClr val="000000"/>
                          </a:solidFill>
                          <a:effectLst/>
                          <a:latin typeface="+mn-lt"/>
                        </a:rPr>
                        <a:t> Morrisons</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30%</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+1%</a:t>
                      </a:r>
                    </a:p>
                  </a:txBody>
                  <a:tcPr marL="0" marR="0" marT="0" marB="0" anchor="ctr"/>
                </a:tc>
                <a:extLst>
                  <a:ext uri="{0D108BD9-81ED-4DB2-BD59-A6C34878D82A}">
                    <a16:rowId xmlns:a16="http://schemas.microsoft.com/office/drawing/2014/main" val="892567579"/>
                  </a:ext>
                </a:extLst>
              </a:tr>
              <a:tr h="309706">
                <a:tc>
                  <a:txBody>
                    <a:bodyPr/>
                    <a:lstStyle/>
                    <a:p>
                      <a:pPr algn="ctr" fontAlgn="ctr"/>
                      <a:r>
                        <a:rPr lang="en-GB" sz="1400" b="0" i="0" u="none" strike="noStrike" dirty="0">
                          <a:solidFill>
                            <a:srgbClr val="000000"/>
                          </a:solidFill>
                          <a:effectLst/>
                          <a:latin typeface="+mn-lt"/>
                        </a:rPr>
                        <a:t>Waitrose</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35%</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-1%</a:t>
                      </a:r>
                    </a:p>
                  </a:txBody>
                  <a:tcPr marL="0" marR="0" marT="0" marB="0" anchor="ctr"/>
                </a:tc>
                <a:extLst>
                  <a:ext uri="{0D108BD9-81ED-4DB2-BD59-A6C34878D82A}">
                    <a16:rowId xmlns:a16="http://schemas.microsoft.com/office/drawing/2014/main" val="1558916749"/>
                  </a:ext>
                </a:extLst>
              </a:tr>
              <a:tr h="309706">
                <a:tc>
                  <a:txBody>
                    <a:bodyPr/>
                    <a:lstStyle/>
                    <a:p>
                      <a:pPr algn="ctr" fontAlgn="ctr"/>
                      <a:r>
                        <a:rPr lang="en-GB" sz="1400" b="0" i="0" u="none" strike="noStrike" dirty="0">
                          <a:solidFill>
                            <a:srgbClr val="000000"/>
                          </a:solidFill>
                          <a:effectLst/>
                          <a:latin typeface="+mn-lt"/>
                        </a:rPr>
                        <a:t> Ocado</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39%</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-1%</a:t>
                      </a:r>
                    </a:p>
                  </a:txBody>
                  <a:tcPr marL="0" marR="0" marT="0" marB="0" anchor="ctr"/>
                </a:tc>
                <a:extLst>
                  <a:ext uri="{0D108BD9-81ED-4DB2-BD59-A6C34878D82A}">
                    <a16:rowId xmlns:a16="http://schemas.microsoft.com/office/drawing/2014/main" val="1415998067"/>
                  </a:ext>
                </a:extLst>
              </a:tr>
            </a:tbl>
          </a:graphicData>
        </a:graphic>
      </p:graphicFrame>
      <p:sp>
        <p:nvSpPr>
          <p:cNvPr id="3" name="TextBox 2">
            <a:extLst>
              <a:ext uri="{FF2B5EF4-FFF2-40B4-BE49-F238E27FC236}">
                <a16:creationId xmlns:a16="http://schemas.microsoft.com/office/drawing/2014/main" id="{1DC7163B-C6DD-E3CE-5884-9CF5856E7539}"/>
              </a:ext>
            </a:extLst>
          </p:cNvPr>
          <p:cNvSpPr txBox="1"/>
          <p:nvPr/>
        </p:nvSpPr>
        <p:spPr>
          <a:xfrm>
            <a:off x="167674" y="694404"/>
            <a:ext cx="7484235" cy="523220"/>
          </a:xfrm>
          <a:prstGeom prst="rect">
            <a:avLst/>
          </a:prstGeom>
          <a:noFill/>
        </p:spPr>
        <p:txBody>
          <a:bodyPr wrap="square">
            <a:spAutoFit/>
          </a:bodyPr>
          <a:lstStyle/>
          <a:p>
            <a:r>
              <a:rPr lang="en-US" sz="1400" dirty="0"/>
              <a:t>Retailers are </a:t>
            </a:r>
            <a:r>
              <a:rPr lang="en-US" sz="1400" b="1" i="1" dirty="0">
                <a:latin typeface="Georgia" panose="02040502050405020303" pitchFamily="18" charset="0"/>
              </a:rPr>
              <a:t>using promotions to help stimulate demand</a:t>
            </a:r>
            <a:r>
              <a:rPr lang="en-US" sz="1400" dirty="0"/>
              <a:t> with Iceland, Sainsbury’s, Coop and Tesco leading the way</a:t>
            </a:r>
            <a:endParaRPr lang="en-GB" sz="1400" dirty="0"/>
          </a:p>
        </p:txBody>
      </p:sp>
    </p:spTree>
    <p:extLst>
      <p:ext uri="{BB962C8B-B14F-4D97-AF65-F5344CB8AC3E}">
        <p14:creationId xmlns:p14="http://schemas.microsoft.com/office/powerpoint/2010/main" val="2332682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2" name="Title 1">
            <a:extLst>
              <a:ext uri="{FF2B5EF4-FFF2-40B4-BE49-F238E27FC236}">
                <a16:creationId xmlns:a16="http://schemas.microsoft.com/office/drawing/2014/main" id="{34BFAD47-4FB3-8CE9-E2EE-FC5B02CDE952}"/>
              </a:ext>
            </a:extLst>
          </p:cNvPr>
          <p:cNvSpPr>
            <a:spLocks noGrp="1"/>
          </p:cNvSpPr>
          <p:nvPr>
            <p:ph type="ctrTitle"/>
          </p:nvPr>
        </p:nvSpPr>
        <p:spPr/>
        <p:txBody>
          <a:bodyPr/>
          <a:lstStyle/>
          <a:p>
            <a:r>
              <a:rPr lang="en-GB" dirty="0"/>
              <a:t>Halloween 2023</a:t>
            </a:r>
          </a:p>
        </p:txBody>
      </p:sp>
    </p:spTree>
    <p:extLst>
      <p:ext uri="{BB962C8B-B14F-4D97-AF65-F5344CB8AC3E}">
        <p14:creationId xmlns:p14="http://schemas.microsoft.com/office/powerpoint/2010/main" val="496996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1"/>
          <p:cNvSpPr txBox="1"/>
          <p:nvPr/>
        </p:nvSpPr>
        <p:spPr>
          <a:xfrm>
            <a:off x="494401" y="2051283"/>
            <a:ext cx="2073200" cy="706800"/>
          </a:xfrm>
          <a:prstGeom prst="rect">
            <a:avLst/>
          </a:prstGeom>
          <a:noFill/>
          <a:ln>
            <a:noFill/>
          </a:ln>
        </p:spPr>
        <p:txBody>
          <a:bodyPr spcFirstLastPara="1" wrap="square" lIns="0" tIns="0" rIns="0" bIns="60933" anchor="t" anchorCtr="0">
            <a:noAutofit/>
          </a:bodyPr>
          <a:lstStyle/>
          <a:p>
            <a:r>
              <a:rPr lang="en" sz="4000" b="1" dirty="0">
                <a:ea typeface="Montserrat"/>
                <a:cs typeface="Montserrat"/>
                <a:sym typeface="Montserrat"/>
              </a:rPr>
              <a:t>1</a:t>
            </a:r>
            <a:endParaRPr sz="4000" b="1" dirty="0">
              <a:ea typeface="Montserrat"/>
              <a:cs typeface="Montserrat"/>
              <a:sym typeface="Montserrat"/>
            </a:endParaRPr>
          </a:p>
        </p:txBody>
      </p:sp>
      <p:sp>
        <p:nvSpPr>
          <p:cNvPr id="369" name="Google Shape;369;p41"/>
          <p:cNvSpPr txBox="1"/>
          <p:nvPr/>
        </p:nvSpPr>
        <p:spPr>
          <a:xfrm>
            <a:off x="3372019" y="2051283"/>
            <a:ext cx="2073200" cy="706800"/>
          </a:xfrm>
          <a:prstGeom prst="rect">
            <a:avLst/>
          </a:prstGeom>
          <a:noFill/>
          <a:ln>
            <a:noFill/>
          </a:ln>
        </p:spPr>
        <p:txBody>
          <a:bodyPr spcFirstLastPara="1" wrap="square" lIns="0" tIns="0" rIns="0" bIns="60933" anchor="t" anchorCtr="0">
            <a:noAutofit/>
          </a:bodyPr>
          <a:lstStyle/>
          <a:p>
            <a:r>
              <a:rPr lang="en" sz="4000" b="1">
                <a:ea typeface="Montserrat"/>
                <a:cs typeface="Montserrat"/>
                <a:sym typeface="Montserrat"/>
              </a:rPr>
              <a:t>2</a:t>
            </a:r>
            <a:endParaRPr sz="4000" b="1" dirty="0">
              <a:ea typeface="Montserrat"/>
              <a:cs typeface="Montserrat"/>
              <a:sym typeface="Montserrat"/>
            </a:endParaRPr>
          </a:p>
        </p:txBody>
      </p:sp>
      <p:sp>
        <p:nvSpPr>
          <p:cNvPr id="370" name="Google Shape;370;p41"/>
          <p:cNvSpPr txBox="1"/>
          <p:nvPr/>
        </p:nvSpPr>
        <p:spPr>
          <a:xfrm>
            <a:off x="6249654" y="2051283"/>
            <a:ext cx="2073200" cy="706800"/>
          </a:xfrm>
          <a:prstGeom prst="rect">
            <a:avLst/>
          </a:prstGeom>
          <a:noFill/>
          <a:ln>
            <a:noFill/>
          </a:ln>
        </p:spPr>
        <p:txBody>
          <a:bodyPr spcFirstLastPara="1" wrap="square" lIns="0" tIns="0" rIns="0" bIns="60933" anchor="t" anchorCtr="0">
            <a:noAutofit/>
          </a:bodyPr>
          <a:lstStyle/>
          <a:p>
            <a:r>
              <a:rPr lang="en" sz="4000" b="1">
                <a:ea typeface="Montserrat"/>
                <a:cs typeface="Montserrat"/>
                <a:sym typeface="Montserrat"/>
              </a:rPr>
              <a:t>3</a:t>
            </a:r>
            <a:endParaRPr sz="4000" b="1" dirty="0">
              <a:ea typeface="Montserrat"/>
              <a:cs typeface="Montserrat"/>
              <a:sym typeface="Montserrat"/>
            </a:endParaRPr>
          </a:p>
        </p:txBody>
      </p:sp>
      <p:sp>
        <p:nvSpPr>
          <p:cNvPr id="371" name="Google Shape;371;p41"/>
          <p:cNvSpPr txBox="1"/>
          <p:nvPr/>
        </p:nvSpPr>
        <p:spPr>
          <a:xfrm>
            <a:off x="9121321" y="2051283"/>
            <a:ext cx="2073200" cy="706800"/>
          </a:xfrm>
          <a:prstGeom prst="rect">
            <a:avLst/>
          </a:prstGeom>
          <a:noFill/>
          <a:ln>
            <a:noFill/>
          </a:ln>
        </p:spPr>
        <p:txBody>
          <a:bodyPr spcFirstLastPara="1" wrap="square" lIns="0" tIns="0" rIns="0" bIns="60933" anchor="t" anchorCtr="0">
            <a:noAutofit/>
          </a:bodyPr>
          <a:lstStyle/>
          <a:p>
            <a:r>
              <a:rPr lang="en" sz="4000" b="1">
                <a:ea typeface="Montserrat"/>
                <a:cs typeface="Montserrat"/>
                <a:sym typeface="Montserrat"/>
              </a:rPr>
              <a:t>4</a:t>
            </a:r>
            <a:endParaRPr sz="4000" b="1" dirty="0">
              <a:ea typeface="Montserrat"/>
              <a:cs typeface="Montserrat"/>
              <a:sym typeface="Montserrat"/>
            </a:endParaRPr>
          </a:p>
        </p:txBody>
      </p:sp>
      <p:sp>
        <p:nvSpPr>
          <p:cNvPr id="372" name="Google Shape;372;p41"/>
          <p:cNvSpPr txBox="1"/>
          <p:nvPr/>
        </p:nvSpPr>
        <p:spPr>
          <a:xfrm>
            <a:off x="491721" y="500942"/>
            <a:ext cx="11246400" cy="524800"/>
          </a:xfrm>
          <a:prstGeom prst="rect">
            <a:avLst/>
          </a:prstGeom>
          <a:noFill/>
          <a:ln>
            <a:noFill/>
          </a:ln>
        </p:spPr>
        <p:txBody>
          <a:bodyPr spcFirstLastPara="1" wrap="square" lIns="0" tIns="121900" rIns="0" bIns="121900" anchor="t" anchorCtr="0">
            <a:noAutofit/>
          </a:bodyPr>
          <a:lstStyle/>
          <a:p>
            <a:r>
              <a:rPr lang="en" sz="2533" b="1" dirty="0">
                <a:ea typeface="Montserrat"/>
                <a:cs typeface="Montserrat"/>
                <a:sym typeface="Montserrat"/>
              </a:rPr>
              <a:t>Halloween is a popular event, with maturing and new families the most comitted</a:t>
            </a:r>
            <a:endParaRPr sz="2533" b="1" dirty="0">
              <a:solidFill>
                <a:srgbClr val="000000"/>
              </a:solidFill>
              <a:ea typeface="Montserrat"/>
              <a:cs typeface="Montserrat"/>
              <a:sym typeface="Montserrat"/>
            </a:endParaRPr>
          </a:p>
        </p:txBody>
      </p:sp>
      <p:sp>
        <p:nvSpPr>
          <p:cNvPr id="373" name="Google Shape;373;p41"/>
          <p:cNvSpPr txBox="1"/>
          <p:nvPr/>
        </p:nvSpPr>
        <p:spPr>
          <a:xfrm>
            <a:off x="494387" y="2856031"/>
            <a:ext cx="2616800" cy="1573600"/>
          </a:xfrm>
          <a:prstGeom prst="rect">
            <a:avLst/>
          </a:prstGeom>
          <a:noFill/>
          <a:ln>
            <a:noFill/>
          </a:ln>
        </p:spPr>
        <p:txBody>
          <a:bodyPr spcFirstLastPara="1" wrap="square" lIns="0" tIns="60933" rIns="0" bIns="60933" anchor="t" anchorCtr="0">
            <a:noAutofit/>
          </a:bodyPr>
          <a:lstStyle/>
          <a:p>
            <a:pPr>
              <a:buClr>
                <a:srgbClr val="000000"/>
              </a:buClr>
              <a:buSzPts val="1100"/>
            </a:pPr>
            <a:r>
              <a:rPr lang="en" sz="1333" b="1" dirty="0">
                <a:ea typeface="Montserrat"/>
                <a:cs typeface="Montserrat"/>
                <a:sym typeface="Montserrat"/>
              </a:rPr>
              <a:t>Halloween spend, </a:t>
            </a:r>
            <a:r>
              <a:rPr lang="en" sz="1333" dirty="0">
                <a:ea typeface="Montserrat"/>
                <a:cs typeface="Montserrat"/>
                <a:sym typeface="Montserrat"/>
              </a:rPr>
              <a:t>over the longer 6 week trading period,</a:t>
            </a:r>
            <a:r>
              <a:rPr lang="en" sz="1333" b="1" dirty="0">
                <a:ea typeface="Montserrat"/>
                <a:cs typeface="Montserrat"/>
                <a:sym typeface="Montserrat"/>
              </a:rPr>
              <a:t> </a:t>
            </a:r>
            <a:r>
              <a:rPr lang="en" sz="1333" dirty="0">
                <a:ea typeface="Montserrat"/>
                <a:cs typeface="Montserrat"/>
                <a:sym typeface="Montserrat"/>
              </a:rPr>
              <a:t>was down on last year despite persistent inflation.</a:t>
            </a:r>
          </a:p>
          <a:p>
            <a:pPr>
              <a:buClr>
                <a:srgbClr val="000000"/>
              </a:buClr>
              <a:buSzPts val="1100"/>
            </a:pPr>
            <a:endParaRPr lang="en" sz="1333" dirty="0">
              <a:ea typeface="Montserrat"/>
              <a:cs typeface="Montserrat"/>
              <a:sym typeface="Montserrat"/>
            </a:endParaRPr>
          </a:p>
          <a:p>
            <a:pPr>
              <a:buClr>
                <a:srgbClr val="000000"/>
              </a:buClr>
              <a:buSzPts val="1100"/>
            </a:pPr>
            <a:r>
              <a:rPr lang="en" sz="1333" dirty="0">
                <a:ea typeface="Montserrat"/>
                <a:cs typeface="Montserrat"/>
                <a:sym typeface="Montserrat"/>
              </a:rPr>
              <a:t>With Halloween on a </a:t>
            </a:r>
            <a:r>
              <a:rPr lang="en-GB" sz="1333" dirty="0">
                <a:ea typeface="Montserrat"/>
                <a:cs typeface="Montserrat"/>
                <a:sym typeface="Montserrat"/>
              </a:rPr>
              <a:t>Tuesday, shoppers left it late with last minute sales for costumes, decorations, pumpkins and confectionery </a:t>
            </a:r>
            <a:r>
              <a:rPr lang="en" sz="1333" dirty="0">
                <a:ea typeface="Montserrat"/>
                <a:cs typeface="Montserrat"/>
                <a:sym typeface="Montserrat"/>
              </a:rPr>
              <a:t>w/e 5</a:t>
            </a:r>
            <a:r>
              <a:rPr lang="en" sz="1333" baseline="30000" dirty="0">
                <a:ea typeface="Montserrat"/>
                <a:cs typeface="Montserrat"/>
                <a:sym typeface="Montserrat"/>
              </a:rPr>
              <a:t>th</a:t>
            </a:r>
            <a:r>
              <a:rPr lang="en" sz="1333" dirty="0">
                <a:ea typeface="Montserrat"/>
                <a:cs typeface="Montserrat"/>
                <a:sym typeface="Montserrat"/>
              </a:rPr>
              <a:t> November.</a:t>
            </a:r>
          </a:p>
          <a:p>
            <a:pPr>
              <a:buClr>
                <a:srgbClr val="000000"/>
              </a:buClr>
              <a:buSzPts val="1100"/>
            </a:pPr>
            <a:endParaRPr lang="en" sz="1333" dirty="0">
              <a:ea typeface="Montserrat"/>
              <a:cs typeface="Montserrat"/>
              <a:sym typeface="Montserrat"/>
            </a:endParaRPr>
          </a:p>
          <a:p>
            <a:pPr>
              <a:buClr>
                <a:srgbClr val="000000"/>
              </a:buClr>
              <a:buSzPts val="1100"/>
            </a:pPr>
            <a:r>
              <a:rPr lang="en-GB" sz="1333" dirty="0">
                <a:ea typeface="Montserrat"/>
                <a:cs typeface="Montserrat"/>
                <a:sym typeface="Montserrat"/>
              </a:rPr>
              <a:t>The event continues to have a regional bias with shoppers in </a:t>
            </a:r>
            <a:r>
              <a:rPr lang="en-GB" sz="1333" b="1" dirty="0">
                <a:ea typeface="Montserrat"/>
                <a:cs typeface="Montserrat"/>
                <a:sym typeface="Montserrat"/>
              </a:rPr>
              <a:t>Yorkshire and the North </a:t>
            </a:r>
            <a:r>
              <a:rPr lang="en-GB" sz="1333" dirty="0">
                <a:ea typeface="Montserrat"/>
                <a:cs typeface="Montserrat"/>
                <a:sym typeface="Montserrat"/>
              </a:rPr>
              <a:t>more willing to buy additional items.</a:t>
            </a:r>
          </a:p>
        </p:txBody>
      </p:sp>
      <p:cxnSp>
        <p:nvCxnSpPr>
          <p:cNvPr id="374" name="Google Shape;374;p41"/>
          <p:cNvCxnSpPr/>
          <p:nvPr/>
        </p:nvCxnSpPr>
        <p:spPr>
          <a:xfrm>
            <a:off x="491721" y="2758224"/>
            <a:ext cx="2619600" cy="0"/>
          </a:xfrm>
          <a:prstGeom prst="straightConnector1">
            <a:avLst/>
          </a:prstGeom>
          <a:noFill/>
          <a:ln w="9525" cap="flat" cmpd="sng">
            <a:solidFill>
              <a:srgbClr val="333333"/>
            </a:solidFill>
            <a:prstDash val="solid"/>
            <a:round/>
            <a:headEnd type="none" w="med" len="med"/>
            <a:tailEnd type="none" w="med" len="med"/>
          </a:ln>
        </p:spPr>
      </p:cxnSp>
      <p:sp>
        <p:nvSpPr>
          <p:cNvPr id="375" name="Google Shape;375;p41"/>
          <p:cNvSpPr txBox="1"/>
          <p:nvPr/>
        </p:nvSpPr>
        <p:spPr>
          <a:xfrm>
            <a:off x="3372019" y="2856030"/>
            <a:ext cx="2742835" cy="2861556"/>
          </a:xfrm>
          <a:prstGeom prst="rect">
            <a:avLst/>
          </a:prstGeom>
          <a:noFill/>
          <a:ln>
            <a:noFill/>
          </a:ln>
        </p:spPr>
        <p:txBody>
          <a:bodyPr spcFirstLastPara="1" wrap="square" lIns="0" tIns="60933" rIns="0" bIns="60933" anchor="t" anchorCtr="0">
            <a:noAutofit/>
          </a:bodyPr>
          <a:lstStyle/>
          <a:p>
            <a:pPr>
              <a:buClr>
                <a:srgbClr val="000000"/>
              </a:buClr>
              <a:buSzPts val="1100"/>
            </a:pPr>
            <a:r>
              <a:rPr lang="en-GB" sz="1333" b="1" dirty="0">
                <a:ea typeface="Montserrat"/>
                <a:cs typeface="Montserrat"/>
                <a:sym typeface="Montserrat"/>
              </a:rPr>
              <a:t>Halloween </a:t>
            </a:r>
            <a:r>
              <a:rPr lang="en-GB" sz="1333" dirty="0">
                <a:ea typeface="Montserrat"/>
                <a:cs typeface="Montserrat"/>
                <a:sym typeface="Montserrat"/>
              </a:rPr>
              <a:t>engages with</a:t>
            </a:r>
            <a:r>
              <a:rPr lang="en-GB" sz="1333" b="1" dirty="0">
                <a:ea typeface="Montserrat"/>
                <a:cs typeface="Montserrat"/>
                <a:sym typeface="Montserrat"/>
              </a:rPr>
              <a:t> all family lifestages.</a:t>
            </a:r>
          </a:p>
          <a:p>
            <a:pPr>
              <a:buClr>
                <a:srgbClr val="000000"/>
              </a:buClr>
              <a:buSzPts val="1100"/>
            </a:pPr>
            <a:endParaRPr lang="en-GB" sz="1333" dirty="0">
              <a:ea typeface="Montserrat"/>
              <a:cs typeface="Montserrat"/>
              <a:sym typeface="Montserrat"/>
            </a:endParaRPr>
          </a:p>
          <a:p>
            <a:pPr>
              <a:buClr>
                <a:srgbClr val="000000"/>
              </a:buClr>
              <a:buSzPts val="1100"/>
            </a:pPr>
            <a:r>
              <a:rPr lang="en-GB" sz="1333" b="1" dirty="0">
                <a:ea typeface="Montserrat"/>
                <a:cs typeface="Montserrat"/>
                <a:sym typeface="Montserrat"/>
              </a:rPr>
              <a:t>New </a:t>
            </a:r>
            <a:r>
              <a:rPr lang="en-GB" sz="1333" dirty="0">
                <a:ea typeface="Montserrat"/>
                <a:cs typeface="Montserrat"/>
                <a:sym typeface="Montserrat"/>
              </a:rPr>
              <a:t>and</a:t>
            </a:r>
            <a:r>
              <a:rPr lang="en-GB" sz="1333" b="1" dirty="0">
                <a:ea typeface="Montserrat"/>
                <a:cs typeface="Montserrat"/>
                <a:sym typeface="Montserrat"/>
              </a:rPr>
              <a:t> maturing families</a:t>
            </a:r>
            <a:r>
              <a:rPr lang="en-GB" sz="1333" dirty="0">
                <a:ea typeface="Montserrat"/>
                <a:cs typeface="Montserrat"/>
                <a:sym typeface="Montserrat"/>
              </a:rPr>
              <a:t> claim to </a:t>
            </a:r>
            <a:r>
              <a:rPr lang="en-GB" sz="1333" b="1" dirty="0">
                <a:ea typeface="Montserrat"/>
                <a:cs typeface="Montserrat"/>
                <a:sym typeface="Montserrat"/>
              </a:rPr>
              <a:t>spend more </a:t>
            </a:r>
            <a:r>
              <a:rPr lang="en-GB" sz="1333" dirty="0">
                <a:ea typeface="Montserrat"/>
                <a:cs typeface="Montserrat"/>
                <a:sym typeface="Montserrat"/>
              </a:rPr>
              <a:t>on the event.</a:t>
            </a:r>
          </a:p>
        </p:txBody>
      </p:sp>
      <p:sp>
        <p:nvSpPr>
          <p:cNvPr id="376" name="Google Shape;376;p41"/>
          <p:cNvSpPr txBox="1"/>
          <p:nvPr/>
        </p:nvSpPr>
        <p:spPr>
          <a:xfrm>
            <a:off x="6234042" y="2856030"/>
            <a:ext cx="2616800" cy="2533537"/>
          </a:xfrm>
          <a:prstGeom prst="rect">
            <a:avLst/>
          </a:prstGeom>
          <a:noFill/>
          <a:ln>
            <a:noFill/>
          </a:ln>
        </p:spPr>
        <p:txBody>
          <a:bodyPr spcFirstLastPara="1" wrap="square" lIns="0" tIns="60933" rIns="0" bIns="60933" anchor="t" anchorCtr="0">
            <a:noAutofit/>
          </a:bodyPr>
          <a:lstStyle/>
          <a:p>
            <a:pPr>
              <a:buClr>
                <a:srgbClr val="000000"/>
              </a:buClr>
              <a:buSzPts val="1100"/>
            </a:pPr>
            <a:r>
              <a:rPr lang="en-GB" sz="1333" b="1" dirty="0">
                <a:ea typeface="Montserrat"/>
                <a:cs typeface="Montserrat"/>
                <a:sym typeface="Montserrat"/>
              </a:rPr>
              <a:t>Halloween Merchandise contributes </a:t>
            </a:r>
            <a:r>
              <a:rPr lang="en-GB" sz="1333" dirty="0">
                <a:ea typeface="Montserrat"/>
                <a:cs typeface="Montserrat"/>
                <a:sym typeface="Montserrat"/>
              </a:rPr>
              <a:t>the</a:t>
            </a:r>
            <a:r>
              <a:rPr lang="en-GB" sz="1333" b="1" dirty="0">
                <a:ea typeface="Montserrat"/>
                <a:cs typeface="Montserrat"/>
                <a:sym typeface="Montserrat"/>
              </a:rPr>
              <a:t> most </a:t>
            </a:r>
            <a:r>
              <a:rPr lang="en-GB" sz="1333" dirty="0">
                <a:ea typeface="Montserrat"/>
                <a:cs typeface="Montserrat"/>
                <a:sym typeface="Montserrat"/>
              </a:rPr>
              <a:t>to</a:t>
            </a:r>
            <a:r>
              <a:rPr lang="en-GB" sz="1333" b="1" dirty="0">
                <a:ea typeface="Montserrat"/>
                <a:cs typeface="Montserrat"/>
                <a:sym typeface="Montserrat"/>
              </a:rPr>
              <a:t> sales.  </a:t>
            </a:r>
          </a:p>
          <a:p>
            <a:pPr>
              <a:buClr>
                <a:srgbClr val="000000"/>
              </a:buClr>
              <a:buSzPts val="1100"/>
            </a:pPr>
            <a:endParaRPr lang="en-GB" sz="1333" b="1" dirty="0">
              <a:ea typeface="Montserrat"/>
              <a:cs typeface="Montserrat"/>
              <a:sym typeface="Montserrat"/>
            </a:endParaRPr>
          </a:p>
          <a:p>
            <a:pPr>
              <a:buClr>
                <a:srgbClr val="000000"/>
              </a:buClr>
              <a:buSzPts val="1100"/>
            </a:pPr>
            <a:r>
              <a:rPr lang="en-GB" sz="1333" b="1" dirty="0">
                <a:ea typeface="Montserrat"/>
                <a:cs typeface="Montserrat"/>
                <a:sym typeface="Montserrat"/>
              </a:rPr>
              <a:t>Demand</a:t>
            </a:r>
            <a:r>
              <a:rPr lang="en-GB" sz="1333" dirty="0">
                <a:ea typeface="Montserrat"/>
                <a:cs typeface="Montserrat"/>
                <a:sym typeface="Montserrat"/>
              </a:rPr>
              <a:t> for </a:t>
            </a:r>
            <a:r>
              <a:rPr lang="en-GB" sz="1333" b="1" dirty="0">
                <a:ea typeface="Montserrat"/>
                <a:cs typeface="Montserrat"/>
                <a:sym typeface="Montserrat"/>
              </a:rPr>
              <a:t>trick or treat bags</a:t>
            </a:r>
            <a:r>
              <a:rPr lang="en-GB" sz="1333" dirty="0">
                <a:ea typeface="Montserrat"/>
                <a:cs typeface="Montserrat"/>
                <a:sym typeface="Montserrat"/>
              </a:rPr>
              <a:t> increased on last year.</a:t>
            </a:r>
            <a:r>
              <a:rPr lang="en" sz="1333" dirty="0">
                <a:ea typeface="Montserrat"/>
                <a:cs typeface="Montserrat"/>
                <a:sym typeface="Montserrat"/>
              </a:rPr>
              <a:t> With covid now normalised, shoppers may be more willing to go ‘trick and treating’.</a:t>
            </a:r>
          </a:p>
          <a:p>
            <a:pPr>
              <a:buClr>
                <a:srgbClr val="000000"/>
              </a:buClr>
              <a:buSzPts val="1100"/>
            </a:pPr>
            <a:endParaRPr lang="en-GB" sz="1333" dirty="0">
              <a:ea typeface="Montserrat"/>
              <a:cs typeface="Montserrat"/>
              <a:sym typeface="Montserrat"/>
            </a:endParaRPr>
          </a:p>
          <a:p>
            <a:pPr>
              <a:buClr>
                <a:srgbClr val="000000"/>
              </a:buClr>
              <a:buSzPts val="1100"/>
            </a:pPr>
            <a:endParaRPr lang="en-GB" sz="1333" dirty="0">
              <a:ea typeface="Montserrat"/>
              <a:cs typeface="Montserrat"/>
              <a:sym typeface="Montserrat"/>
            </a:endParaRPr>
          </a:p>
          <a:p>
            <a:pPr>
              <a:buClr>
                <a:srgbClr val="000000"/>
              </a:buClr>
              <a:buSzPts val="1100"/>
            </a:pPr>
            <a:endParaRPr lang="en-GB" sz="1333" dirty="0">
              <a:ea typeface="Montserrat"/>
              <a:cs typeface="Montserrat"/>
              <a:sym typeface="Montserrat"/>
            </a:endParaRPr>
          </a:p>
          <a:p>
            <a:pPr>
              <a:buClr>
                <a:srgbClr val="000000"/>
              </a:buClr>
              <a:buSzPts val="1100"/>
            </a:pPr>
            <a:endParaRPr sz="1333" dirty="0">
              <a:ea typeface="Montserrat"/>
              <a:cs typeface="Montserrat"/>
              <a:sym typeface="Montserrat"/>
            </a:endParaRPr>
          </a:p>
        </p:txBody>
      </p:sp>
      <p:sp>
        <p:nvSpPr>
          <p:cNvPr id="377" name="Google Shape;377;p41"/>
          <p:cNvSpPr txBox="1"/>
          <p:nvPr/>
        </p:nvSpPr>
        <p:spPr>
          <a:xfrm>
            <a:off x="9121321" y="2856031"/>
            <a:ext cx="2616800" cy="1573600"/>
          </a:xfrm>
          <a:prstGeom prst="rect">
            <a:avLst/>
          </a:prstGeom>
          <a:noFill/>
          <a:ln>
            <a:noFill/>
          </a:ln>
        </p:spPr>
        <p:txBody>
          <a:bodyPr spcFirstLastPara="1" wrap="square" lIns="0" tIns="60933" rIns="0" bIns="60933" anchor="t" anchorCtr="0">
            <a:noAutofit/>
          </a:bodyPr>
          <a:lstStyle/>
          <a:p>
            <a:pPr>
              <a:buClr>
                <a:srgbClr val="000000"/>
              </a:buClr>
              <a:buSzPts val="1100"/>
            </a:pPr>
            <a:r>
              <a:rPr lang="en" sz="1333" dirty="0">
                <a:ea typeface="Montserrat"/>
                <a:cs typeface="Montserrat"/>
                <a:sym typeface="Montserrat"/>
              </a:rPr>
              <a:t>Shoppers spent</a:t>
            </a:r>
            <a:r>
              <a:rPr lang="en" sz="1333" b="1" dirty="0">
                <a:ea typeface="Montserrat"/>
                <a:cs typeface="Montserrat"/>
                <a:sym typeface="Montserrat"/>
              </a:rPr>
              <a:t> more on confectionery.</a:t>
            </a:r>
          </a:p>
          <a:p>
            <a:pPr>
              <a:buClr>
                <a:srgbClr val="000000"/>
              </a:buClr>
              <a:buSzPts val="1100"/>
            </a:pPr>
            <a:endParaRPr lang="en" sz="1333" b="1" dirty="0">
              <a:ea typeface="Montserrat"/>
              <a:cs typeface="Montserrat"/>
              <a:sym typeface="Montserrat"/>
            </a:endParaRPr>
          </a:p>
          <a:p>
            <a:pPr>
              <a:buClr>
                <a:srgbClr val="000000"/>
              </a:buClr>
              <a:buSzPts val="1100"/>
            </a:pPr>
            <a:r>
              <a:rPr lang="en" sz="1333" dirty="0">
                <a:ea typeface="Montserrat"/>
                <a:cs typeface="Montserrat"/>
                <a:sym typeface="Montserrat"/>
              </a:rPr>
              <a:t>Inflation will have helped to lift value sale.  Unit sales were also up on last year.  </a:t>
            </a:r>
          </a:p>
          <a:p>
            <a:pPr>
              <a:buClr>
                <a:srgbClr val="000000"/>
              </a:buClr>
              <a:buSzPts val="1100"/>
            </a:pPr>
            <a:endParaRPr lang="en" sz="1333" dirty="0">
              <a:ea typeface="Montserrat"/>
              <a:cs typeface="Montserrat"/>
              <a:sym typeface="Montserrat"/>
            </a:endParaRPr>
          </a:p>
          <a:p>
            <a:pPr>
              <a:buClr>
                <a:srgbClr val="000000"/>
              </a:buClr>
              <a:buSzPts val="1100"/>
            </a:pPr>
            <a:r>
              <a:rPr lang="en" sz="1333" dirty="0">
                <a:ea typeface="Montserrat"/>
                <a:cs typeface="Montserrat"/>
                <a:sym typeface="Montserrat"/>
              </a:rPr>
              <a:t>Compared to previous years, fewer shoppers were willing to spend extra to celebrate the event.</a:t>
            </a:r>
          </a:p>
          <a:p>
            <a:pPr>
              <a:buClr>
                <a:srgbClr val="000000"/>
              </a:buClr>
              <a:buSzPts val="1100"/>
            </a:pPr>
            <a:r>
              <a:rPr lang="en" sz="1333" dirty="0">
                <a:ea typeface="Montserrat"/>
                <a:cs typeface="Montserrat"/>
                <a:sym typeface="Montserrat"/>
              </a:rPr>
              <a:t> </a:t>
            </a:r>
          </a:p>
          <a:p>
            <a:pPr>
              <a:buClr>
                <a:srgbClr val="000000"/>
              </a:buClr>
              <a:buSzPts val="1100"/>
            </a:pPr>
            <a:endParaRPr lang="en" sz="1333" b="1" u="sng" dirty="0">
              <a:ea typeface="Montserrat"/>
              <a:cs typeface="Montserrat"/>
              <a:sym typeface="Montserrat"/>
            </a:endParaRPr>
          </a:p>
          <a:p>
            <a:pPr>
              <a:buClr>
                <a:srgbClr val="000000"/>
              </a:buClr>
              <a:buSzPts val="1100"/>
            </a:pPr>
            <a:endParaRPr sz="1333" u="sng" dirty="0">
              <a:ea typeface="Montserrat"/>
              <a:cs typeface="Montserrat"/>
              <a:sym typeface="Montserrat"/>
            </a:endParaRPr>
          </a:p>
        </p:txBody>
      </p:sp>
      <p:cxnSp>
        <p:nvCxnSpPr>
          <p:cNvPr id="378" name="Google Shape;378;p41"/>
          <p:cNvCxnSpPr/>
          <p:nvPr/>
        </p:nvCxnSpPr>
        <p:spPr>
          <a:xfrm>
            <a:off x="3369009" y="2758224"/>
            <a:ext cx="2619600" cy="0"/>
          </a:xfrm>
          <a:prstGeom prst="straightConnector1">
            <a:avLst/>
          </a:prstGeom>
          <a:noFill/>
          <a:ln w="9525" cap="flat" cmpd="sng">
            <a:solidFill>
              <a:srgbClr val="333333"/>
            </a:solidFill>
            <a:prstDash val="solid"/>
            <a:round/>
            <a:headEnd type="none" w="med" len="med"/>
            <a:tailEnd type="none" w="med" len="med"/>
          </a:ln>
        </p:spPr>
      </p:cxnSp>
      <p:cxnSp>
        <p:nvCxnSpPr>
          <p:cNvPr id="379" name="Google Shape;379;p41"/>
          <p:cNvCxnSpPr/>
          <p:nvPr/>
        </p:nvCxnSpPr>
        <p:spPr>
          <a:xfrm>
            <a:off x="6234042" y="2758224"/>
            <a:ext cx="2619600" cy="0"/>
          </a:xfrm>
          <a:prstGeom prst="straightConnector1">
            <a:avLst/>
          </a:prstGeom>
          <a:noFill/>
          <a:ln w="9525" cap="flat" cmpd="sng">
            <a:solidFill>
              <a:srgbClr val="333333"/>
            </a:solidFill>
            <a:prstDash val="solid"/>
            <a:round/>
            <a:headEnd type="none" w="med" len="med"/>
            <a:tailEnd type="none" w="med" len="med"/>
          </a:ln>
        </p:spPr>
      </p:cxnSp>
      <p:cxnSp>
        <p:nvCxnSpPr>
          <p:cNvPr id="380" name="Google Shape;380;p41"/>
          <p:cNvCxnSpPr/>
          <p:nvPr/>
        </p:nvCxnSpPr>
        <p:spPr>
          <a:xfrm>
            <a:off x="9099075" y="2758224"/>
            <a:ext cx="2619600" cy="0"/>
          </a:xfrm>
          <a:prstGeom prst="straightConnector1">
            <a:avLst/>
          </a:prstGeom>
          <a:noFill/>
          <a:ln w="9525" cap="flat" cmpd="sng">
            <a:solidFill>
              <a:srgbClr val="333333"/>
            </a:solidFill>
            <a:prstDash val="solid"/>
            <a:round/>
            <a:headEnd type="none" w="med" len="med"/>
            <a:tailEnd type="none" w="med" len="med"/>
          </a:ln>
        </p:spPr>
      </p:cxnSp>
    </p:spTree>
    <p:extLst>
      <p:ext uri="{BB962C8B-B14F-4D97-AF65-F5344CB8AC3E}">
        <p14:creationId xmlns:p14="http://schemas.microsoft.com/office/powerpoint/2010/main" val="2805275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2FBCB0-A8D1-D1B6-A525-F25B694A00FF}"/>
              </a:ext>
            </a:extLst>
          </p:cNvPr>
          <p:cNvSpPr>
            <a:spLocks noGrp="1"/>
          </p:cNvSpPr>
          <p:nvPr>
            <p:ph type="sldNum" sz="quarter" idx="12"/>
          </p:nvPr>
        </p:nvSpPr>
        <p:spPr/>
        <p:txBody>
          <a:bodyPr/>
          <a:lstStyle/>
          <a:p>
            <a:fld id="{403EF4E2-7A7A-0548-85F1-5479B7C9E1B2}" type="slidenum">
              <a:rPr lang="en-US" smtClean="0"/>
              <a:t>44</a:t>
            </a:fld>
            <a:endParaRPr lang="en-US" dirty="0"/>
          </a:p>
        </p:txBody>
      </p:sp>
      <p:sp>
        <p:nvSpPr>
          <p:cNvPr id="12" name="Text Placeholder 11">
            <a:extLst>
              <a:ext uri="{FF2B5EF4-FFF2-40B4-BE49-F238E27FC236}">
                <a16:creationId xmlns:a16="http://schemas.microsoft.com/office/drawing/2014/main" id="{EE457043-EBDC-F79E-C3F2-5FD6692F859E}"/>
              </a:ext>
            </a:extLst>
          </p:cNvPr>
          <p:cNvSpPr>
            <a:spLocks noGrp="1"/>
          </p:cNvSpPr>
          <p:nvPr>
            <p:ph type="body" sz="quarter" idx="17"/>
          </p:nvPr>
        </p:nvSpPr>
        <p:spPr/>
        <p:txBody>
          <a:bodyPr/>
          <a:lstStyle/>
          <a:p>
            <a:r>
              <a:rPr lang="en-GB" sz="800" dirty="0">
                <a:solidFill>
                  <a:schemeClr val="tx1"/>
                </a:solidFill>
              </a:rPr>
              <a:t>Source: NIQ Homescan Survey, January 2023</a:t>
            </a:r>
            <a:endParaRPr lang="en-GB" dirty="0"/>
          </a:p>
        </p:txBody>
      </p:sp>
      <p:sp>
        <p:nvSpPr>
          <p:cNvPr id="9" name="Title 8">
            <a:extLst>
              <a:ext uri="{FF2B5EF4-FFF2-40B4-BE49-F238E27FC236}">
                <a16:creationId xmlns:a16="http://schemas.microsoft.com/office/drawing/2014/main" id="{46CE88C0-5098-ADD5-EED7-047D31A2A103}"/>
              </a:ext>
            </a:extLst>
          </p:cNvPr>
          <p:cNvSpPr>
            <a:spLocks noGrp="1"/>
          </p:cNvSpPr>
          <p:nvPr>
            <p:ph type="title"/>
          </p:nvPr>
        </p:nvSpPr>
        <p:spPr>
          <a:xfrm>
            <a:off x="306846" y="489867"/>
            <a:ext cx="11582400" cy="397352"/>
          </a:xfrm>
        </p:spPr>
        <p:txBody>
          <a:bodyPr/>
          <a:lstStyle/>
          <a:p>
            <a:r>
              <a:rPr lang="en-GB" sz="2000" kern="0" dirty="0">
                <a:ea typeface="ＭＳ Ｐゴシック" charset="-128"/>
                <a:cs typeface="ＭＳ Ｐゴシック" charset="-128"/>
              </a:rPr>
              <a:t>Shoppers have become less willing to buy additional items to celebrate Halloween</a:t>
            </a:r>
            <a:endParaRPr lang="en-GB" dirty="0"/>
          </a:p>
        </p:txBody>
      </p:sp>
      <p:graphicFrame>
        <p:nvGraphicFramePr>
          <p:cNvPr id="13" name="Object 3">
            <a:extLst>
              <a:ext uri="{FF2B5EF4-FFF2-40B4-BE49-F238E27FC236}">
                <a16:creationId xmlns:a16="http://schemas.microsoft.com/office/drawing/2014/main" id="{0BE92852-E1C5-5191-D9A9-70986E7D0C29}"/>
              </a:ext>
            </a:extLst>
          </p:cNvPr>
          <p:cNvGraphicFramePr>
            <a:graphicFrameLocks noChangeAspect="1"/>
          </p:cNvGraphicFramePr>
          <p:nvPr>
            <p:extLst>
              <p:ext uri="{D42A27DB-BD31-4B8C-83A1-F6EECF244321}">
                <p14:modId xmlns:p14="http://schemas.microsoft.com/office/powerpoint/2010/main" val="1277663482"/>
              </p:ext>
            </p:extLst>
          </p:nvPr>
        </p:nvGraphicFramePr>
        <p:xfrm>
          <a:off x="297887" y="1972670"/>
          <a:ext cx="10659620" cy="374233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3">
            <a:extLst>
              <a:ext uri="{FF2B5EF4-FFF2-40B4-BE49-F238E27FC236}">
                <a16:creationId xmlns:a16="http://schemas.microsoft.com/office/drawing/2014/main" id="{1EC20E65-EC5E-01F7-6ABF-BFB66006E2AD}"/>
              </a:ext>
            </a:extLst>
          </p:cNvPr>
          <p:cNvSpPr txBox="1">
            <a:spLocks noChangeArrowheads="1"/>
          </p:cNvSpPr>
          <p:nvPr/>
        </p:nvSpPr>
        <p:spPr bwMode="auto">
          <a:xfrm>
            <a:off x="823719" y="1597387"/>
            <a:ext cx="10753195" cy="2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b="1">
                <a:solidFill>
                  <a:srgbClr val="0082D1"/>
                </a:solidFill>
                <a:latin typeface="Arial" pitchFamily="34" charset="0"/>
              </a:defRPr>
            </a:lvl1pPr>
            <a:lvl2pPr marL="742950" indent="-285750" eaLnBrk="0" hangingPunct="0">
              <a:defRPr sz="2000" b="1">
                <a:solidFill>
                  <a:srgbClr val="0082D1"/>
                </a:solidFill>
                <a:latin typeface="Arial" pitchFamily="34" charset="0"/>
              </a:defRPr>
            </a:lvl2pPr>
            <a:lvl3pPr marL="1143000" indent="-228600" eaLnBrk="0" hangingPunct="0">
              <a:defRPr sz="2000" b="1">
                <a:solidFill>
                  <a:srgbClr val="0082D1"/>
                </a:solidFill>
                <a:latin typeface="Arial" pitchFamily="34" charset="0"/>
              </a:defRPr>
            </a:lvl3pPr>
            <a:lvl4pPr marL="1600200" indent="-228600" eaLnBrk="0" hangingPunct="0">
              <a:defRPr sz="2000" b="1">
                <a:solidFill>
                  <a:srgbClr val="0082D1"/>
                </a:solidFill>
                <a:latin typeface="Arial" pitchFamily="34" charset="0"/>
              </a:defRPr>
            </a:lvl4pPr>
            <a:lvl5pPr marL="2057400" indent="-228600" eaLnBrk="0" hangingPunct="0">
              <a:defRPr sz="2000" b="1">
                <a:solidFill>
                  <a:srgbClr val="0082D1"/>
                </a:solidFill>
                <a:latin typeface="Arial" pitchFamily="34" charset="0"/>
              </a:defRPr>
            </a:lvl5pPr>
            <a:lvl6pPr marL="2514600" indent="-228600" algn="ctr" eaLnBrk="0" fontAlgn="base" hangingPunct="0">
              <a:lnSpc>
                <a:spcPct val="95000"/>
              </a:lnSpc>
              <a:spcBef>
                <a:spcPct val="0"/>
              </a:spcBef>
              <a:spcAft>
                <a:spcPct val="0"/>
              </a:spcAft>
              <a:defRPr sz="2000" b="1">
                <a:solidFill>
                  <a:srgbClr val="0082D1"/>
                </a:solidFill>
                <a:latin typeface="Arial" pitchFamily="34" charset="0"/>
              </a:defRPr>
            </a:lvl6pPr>
            <a:lvl7pPr marL="2971800" indent="-228600" algn="ctr" eaLnBrk="0" fontAlgn="base" hangingPunct="0">
              <a:lnSpc>
                <a:spcPct val="95000"/>
              </a:lnSpc>
              <a:spcBef>
                <a:spcPct val="0"/>
              </a:spcBef>
              <a:spcAft>
                <a:spcPct val="0"/>
              </a:spcAft>
              <a:defRPr sz="2000" b="1">
                <a:solidFill>
                  <a:srgbClr val="0082D1"/>
                </a:solidFill>
                <a:latin typeface="Arial" pitchFamily="34" charset="0"/>
              </a:defRPr>
            </a:lvl7pPr>
            <a:lvl8pPr marL="3429000" indent="-228600" algn="ctr" eaLnBrk="0" fontAlgn="base" hangingPunct="0">
              <a:lnSpc>
                <a:spcPct val="95000"/>
              </a:lnSpc>
              <a:spcBef>
                <a:spcPct val="0"/>
              </a:spcBef>
              <a:spcAft>
                <a:spcPct val="0"/>
              </a:spcAft>
              <a:defRPr sz="2000" b="1">
                <a:solidFill>
                  <a:srgbClr val="0082D1"/>
                </a:solidFill>
                <a:latin typeface="Arial" pitchFamily="34" charset="0"/>
              </a:defRPr>
            </a:lvl8pPr>
            <a:lvl9pPr marL="3886200" indent="-228600" algn="ctr" eaLnBrk="0" fontAlgn="base" hangingPunct="0">
              <a:lnSpc>
                <a:spcPct val="95000"/>
              </a:lnSpc>
              <a:spcBef>
                <a:spcPct val="0"/>
              </a:spcBef>
              <a:spcAft>
                <a:spcPct val="0"/>
              </a:spcAft>
              <a:defRPr sz="2000" b="1">
                <a:solidFill>
                  <a:srgbClr val="0082D1"/>
                </a:solidFill>
                <a:latin typeface="Arial" pitchFamily="34" charset="0"/>
              </a:defRPr>
            </a:lvl9pPr>
          </a:lstStyle>
          <a:p>
            <a:pPr eaLnBrk="1" hangingPunct="1"/>
            <a:r>
              <a:rPr lang="en-GB" sz="1467" b="0" i="1" dirty="0">
                <a:solidFill>
                  <a:schemeClr val="tx1"/>
                </a:solidFill>
                <a:latin typeface="Calibri" pitchFamily="34" charset="0"/>
              </a:rPr>
              <a:t>“In </a:t>
            </a:r>
            <a:r>
              <a:rPr lang="en-GB" sz="1467" b="0" i="1" dirty="0">
                <a:solidFill>
                  <a:schemeClr val="tx1"/>
                </a:solidFill>
                <a:latin typeface="+mn-lt"/>
              </a:rPr>
              <a:t>the</a:t>
            </a:r>
            <a:r>
              <a:rPr lang="en-GB" sz="1467" b="0" i="1" dirty="0">
                <a:solidFill>
                  <a:schemeClr val="tx1"/>
                </a:solidFill>
                <a:latin typeface="Calibri" pitchFamily="34" charset="0"/>
              </a:rPr>
              <a:t> last 12 months, which of the following events did you buy extra or special items for? “ (Please scan all that apply) % Respondents</a:t>
            </a:r>
          </a:p>
        </p:txBody>
      </p:sp>
      <p:sp>
        <p:nvSpPr>
          <p:cNvPr id="15" name="Text Placeholder 3">
            <a:extLst>
              <a:ext uri="{FF2B5EF4-FFF2-40B4-BE49-F238E27FC236}">
                <a16:creationId xmlns:a16="http://schemas.microsoft.com/office/drawing/2014/main" id="{7E6C8409-C3DC-F9D4-2944-38B5FBA2066B}"/>
              </a:ext>
            </a:extLst>
          </p:cNvPr>
          <p:cNvSpPr txBox="1">
            <a:spLocks/>
          </p:cNvSpPr>
          <p:nvPr/>
        </p:nvSpPr>
        <p:spPr>
          <a:xfrm>
            <a:off x="402337" y="6307536"/>
            <a:ext cx="10887287" cy="36576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Next LT Pro" panose="020B0504020202020204" pitchFamily="34" charset="0"/>
                <a:ea typeface="Avenir Next LT Pro" panose="020B05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GB" sz="1200"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1299557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1832202528"/>
              </p:ext>
            </p:extLst>
          </p:nvPr>
        </p:nvGraphicFramePr>
        <p:xfrm>
          <a:off x="450375" y="2089244"/>
          <a:ext cx="9591399" cy="347904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sz="2000" b="1" dirty="0">
                <a:solidFill>
                  <a:schemeClr val="tx1"/>
                </a:solidFill>
                <a:latin typeface="+mj-lt"/>
              </a:rPr>
              <a:t>Last year, New and Maturing Families were most likely to buy additional items, with Maturing Families the most committed</a:t>
            </a:r>
            <a:endParaRPr lang="en-GB" sz="2000" dirty="0">
              <a:solidFill>
                <a:schemeClr val="tx1"/>
              </a:solidFill>
              <a:latin typeface="+mj-lt"/>
            </a:endParaRPr>
          </a:p>
        </p:txBody>
      </p:sp>
      <p:sp>
        <p:nvSpPr>
          <p:cNvPr id="13" name="TextBox 12"/>
          <p:cNvSpPr txBox="1"/>
          <p:nvPr/>
        </p:nvSpPr>
        <p:spPr>
          <a:xfrm>
            <a:off x="184833" y="1420869"/>
            <a:ext cx="11884212" cy="523220"/>
          </a:xfrm>
          <a:prstGeom prst="rect">
            <a:avLst/>
          </a:prstGeom>
          <a:noFill/>
        </p:spPr>
        <p:txBody>
          <a:bodyPr wrap="square" rtlCol="0">
            <a:spAutoFit/>
          </a:bodyPr>
          <a:lstStyle/>
          <a:p>
            <a:pPr algn="ctr" eaLnBrk="1" hangingPunct="1"/>
            <a:r>
              <a:rPr lang="en-GB" sz="1400" i="1" dirty="0"/>
              <a:t>“In the last 12 months, which of the following events did you buy extra or special items for?” (Halloween)</a:t>
            </a:r>
          </a:p>
          <a:p>
            <a:pPr algn="ctr" eaLnBrk="1" hangingPunct="1"/>
            <a:r>
              <a:rPr lang="en-GB" sz="1400" i="1" dirty="0"/>
              <a:t> % Respondents</a:t>
            </a:r>
          </a:p>
        </p:txBody>
      </p:sp>
      <p:sp>
        <p:nvSpPr>
          <p:cNvPr id="8" name="Title 4"/>
          <p:cNvSpPr txBox="1">
            <a:spLocks/>
          </p:cNvSpPr>
          <p:nvPr/>
        </p:nvSpPr>
        <p:spPr>
          <a:xfrm>
            <a:off x="623392" y="393791"/>
            <a:ext cx="10899147" cy="571500"/>
          </a:xfrm>
          <a:prstGeom prst="rect">
            <a:avLst/>
          </a:prstGeom>
        </p:spPr>
        <p:txBody>
          <a:bodyPr vert="horz" wrap="square" lIns="121920" tIns="0" rIns="12192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pPr>
              <a:defRPr/>
            </a:pPr>
            <a:endParaRPr lang="en-GB" sz="3733" kern="0" dirty="0">
              <a:solidFill>
                <a:schemeClr val="accent1"/>
              </a:solidFill>
            </a:endParaRPr>
          </a:p>
        </p:txBody>
      </p:sp>
      <p:sp>
        <p:nvSpPr>
          <p:cNvPr id="9" name="Text Placeholder 15">
            <a:extLst>
              <a:ext uri="{FF2B5EF4-FFF2-40B4-BE49-F238E27FC236}">
                <a16:creationId xmlns:a16="http://schemas.microsoft.com/office/drawing/2014/main" id="{9C21542B-227C-497F-91E4-C849674D5FBC}"/>
              </a:ext>
            </a:extLst>
          </p:cNvPr>
          <p:cNvSpPr txBox="1">
            <a:spLocks noChangeArrowheads="1"/>
          </p:cNvSpPr>
          <p:nvPr/>
        </p:nvSpPr>
        <p:spPr bwMode="auto">
          <a:xfrm>
            <a:off x="249954" y="6165470"/>
            <a:ext cx="10887287" cy="242802"/>
          </a:xfrm>
          <a:prstGeom prst="rect">
            <a:avLst/>
          </a:prstGeom>
          <a:noFill/>
          <a:ln w="9525">
            <a:noFill/>
            <a:miter lim="800000"/>
            <a:headEnd/>
            <a:tailEnd/>
          </a:ln>
        </p:spPr>
        <p:txBody>
          <a:bodyPr wrap="square" lIns="120651" tIns="59267" rIns="120651" bIns="59267">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Next LT Pro" panose="020B0504020202020204" pitchFamily="34" charset="0"/>
                <a:ea typeface="Avenir Next LT Pro" panose="020B05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0" hangingPunct="0">
              <a:buClrTx/>
              <a:buFontTx/>
              <a:buNone/>
              <a:defRPr/>
            </a:pPr>
            <a:r>
              <a:rPr lang="en-GB" sz="800" dirty="0">
                <a:latin typeface="+mn-lt"/>
              </a:rPr>
              <a:t>Source: Nielsen Homescan Survey, January 2022 vs 2021</a:t>
            </a:r>
          </a:p>
        </p:txBody>
      </p:sp>
    </p:spTree>
    <p:extLst>
      <p:ext uri="{BB962C8B-B14F-4D97-AF65-F5344CB8AC3E}">
        <p14:creationId xmlns:p14="http://schemas.microsoft.com/office/powerpoint/2010/main" val="1873978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4265664006"/>
              </p:ext>
            </p:extLst>
          </p:nvPr>
        </p:nvGraphicFramePr>
        <p:xfrm>
          <a:off x="617309" y="2308691"/>
          <a:ext cx="11246400" cy="3387788"/>
        </p:xfrm>
        <a:graphic>
          <a:graphicData uri="http://schemas.openxmlformats.org/drawingml/2006/chart">
            <c:chart xmlns:c="http://schemas.openxmlformats.org/drawingml/2006/chart" xmlns:r="http://schemas.openxmlformats.org/officeDocument/2006/relationships" r:id="rId3"/>
          </a:graphicData>
        </a:graphic>
      </p:graphicFrame>
      <p:sp>
        <p:nvSpPr>
          <p:cNvPr id="5" name="Subtitle 4">
            <a:extLst>
              <a:ext uri="{FF2B5EF4-FFF2-40B4-BE49-F238E27FC236}">
                <a16:creationId xmlns:a16="http://schemas.microsoft.com/office/drawing/2014/main" id="{8A09D3BF-2A1A-43A6-BD16-079B433DC493}"/>
              </a:ext>
            </a:extLst>
          </p:cNvPr>
          <p:cNvSpPr>
            <a:spLocks noGrp="1"/>
          </p:cNvSpPr>
          <p:nvPr>
            <p:ph type="body" sz="quarter" idx="17"/>
          </p:nvPr>
        </p:nvSpPr>
        <p:spPr>
          <a:xfrm>
            <a:off x="293130" y="5967039"/>
            <a:ext cx="11582399" cy="365125"/>
          </a:xfrm>
        </p:spPr>
        <p:txBody>
          <a:bodyPr/>
          <a:lstStyle/>
          <a:p>
            <a:r>
              <a:rPr lang="en-PH" dirty="0"/>
              <a:t>Source:  NIQ Scantrack </a:t>
            </a:r>
            <a:r>
              <a:rPr lang="en-GB" altLang="en-US" sz="800" dirty="0"/>
              <a:t>Total GB 4w/e  4</a:t>
            </a:r>
            <a:r>
              <a:rPr lang="en-GB" altLang="en-US" sz="800" baseline="30000" dirty="0"/>
              <a:t>th</a:t>
            </a:r>
            <a:r>
              <a:rPr lang="en-GB" altLang="en-US" sz="800" dirty="0"/>
              <a:t> November 2023 vs prior years</a:t>
            </a:r>
            <a:endParaRPr lang="en-PH" dirty="0"/>
          </a:p>
        </p:txBody>
      </p:sp>
      <p:sp>
        <p:nvSpPr>
          <p:cNvPr id="1723" name="Google Shape;1723;p127"/>
          <p:cNvSpPr txBox="1">
            <a:spLocks noGrp="1"/>
          </p:cNvSpPr>
          <p:nvPr>
            <p:ph type="title" idx="4294967295"/>
          </p:nvPr>
        </p:nvSpPr>
        <p:spPr>
          <a:xfrm>
            <a:off x="443886" y="420623"/>
            <a:ext cx="11209862" cy="722829"/>
          </a:xfrm>
        </p:spPr>
        <p:txBody>
          <a:bodyPr spcFirstLastPara="1" vert="horz" wrap="square" lIns="0" tIns="121900" rIns="0" bIns="121900" rtlCol="0" anchor="t" anchorCtr="0">
            <a:noAutofit/>
          </a:bodyPr>
          <a:lstStyle/>
          <a:p>
            <a:pPr lvl="0"/>
            <a:r>
              <a:rPr lang="en-GB" altLang="en-US" sz="2133" dirty="0">
                <a:latin typeface="+mn-lt"/>
              </a:rPr>
              <a:t>Halloween 2023 was more restrained probably due to pressure on household budgets</a:t>
            </a:r>
            <a:endParaRPr lang="en-PH" sz="2133" dirty="0">
              <a:latin typeface="+mn-lt"/>
            </a:endParaRPr>
          </a:p>
        </p:txBody>
      </p:sp>
      <p:sp>
        <p:nvSpPr>
          <p:cNvPr id="8" name="TextBox 7">
            <a:extLst>
              <a:ext uri="{FF2B5EF4-FFF2-40B4-BE49-F238E27FC236}">
                <a16:creationId xmlns:a16="http://schemas.microsoft.com/office/drawing/2014/main" id="{9AB7A4C8-02CC-4676-BF71-F603FAC00A54}"/>
              </a:ext>
            </a:extLst>
          </p:cNvPr>
          <p:cNvSpPr txBox="1"/>
          <p:nvPr/>
        </p:nvSpPr>
        <p:spPr>
          <a:xfrm>
            <a:off x="408624" y="1644375"/>
            <a:ext cx="3494996" cy="297454"/>
          </a:xfrm>
          <a:prstGeom prst="rect">
            <a:avLst/>
          </a:prstGeom>
          <a:noFill/>
        </p:spPr>
        <p:txBody>
          <a:bodyPr wrap="none" rtlCol="0">
            <a:spAutoFit/>
          </a:bodyPr>
          <a:lstStyle/>
          <a:p>
            <a:r>
              <a:rPr lang="en-GB" sz="1333" dirty="0"/>
              <a:t>4w/e 4</a:t>
            </a:r>
            <a:r>
              <a:rPr lang="en-GB" sz="1333" baseline="30000" dirty="0"/>
              <a:t>th</a:t>
            </a:r>
            <a:r>
              <a:rPr lang="en-GB" sz="1333" dirty="0"/>
              <a:t> November vs previous Halloween’s</a:t>
            </a:r>
          </a:p>
        </p:txBody>
      </p:sp>
      <p:sp>
        <p:nvSpPr>
          <p:cNvPr id="11" name="TextBox 10">
            <a:extLst>
              <a:ext uri="{FF2B5EF4-FFF2-40B4-BE49-F238E27FC236}">
                <a16:creationId xmlns:a16="http://schemas.microsoft.com/office/drawing/2014/main" id="{71241CF4-4B7A-423D-B167-82E349C91B65}"/>
              </a:ext>
            </a:extLst>
          </p:cNvPr>
          <p:cNvSpPr txBox="1"/>
          <p:nvPr/>
        </p:nvSpPr>
        <p:spPr>
          <a:xfrm>
            <a:off x="617310" y="2308692"/>
            <a:ext cx="784069" cy="461665"/>
          </a:xfrm>
          <a:prstGeom prst="rect">
            <a:avLst/>
          </a:prstGeom>
          <a:noFill/>
        </p:spPr>
        <p:txBody>
          <a:bodyPr wrap="square" rtlCol="0">
            <a:spAutoFit/>
          </a:bodyPr>
          <a:lstStyle/>
          <a:p>
            <a:r>
              <a:rPr lang="en-GB" sz="2400" dirty="0"/>
              <a:t>£m</a:t>
            </a:r>
          </a:p>
        </p:txBody>
      </p:sp>
      <p:sp>
        <p:nvSpPr>
          <p:cNvPr id="12" name="TextBox 9">
            <a:extLst>
              <a:ext uri="{FF2B5EF4-FFF2-40B4-BE49-F238E27FC236}">
                <a16:creationId xmlns:a16="http://schemas.microsoft.com/office/drawing/2014/main" id="{60AD1CC8-943F-40A0-94A4-83EC252B25DE}"/>
              </a:ext>
            </a:extLst>
          </p:cNvPr>
          <p:cNvSpPr txBox="1">
            <a:spLocks noChangeArrowheads="1"/>
          </p:cNvSpPr>
          <p:nvPr/>
        </p:nvSpPr>
        <p:spPr bwMode="auto">
          <a:xfrm>
            <a:off x="2320745" y="4992279"/>
            <a:ext cx="1142848"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n-lt"/>
              </a:rPr>
              <a:t>-6.3%</a:t>
            </a:r>
          </a:p>
        </p:txBody>
      </p:sp>
      <p:sp>
        <p:nvSpPr>
          <p:cNvPr id="13" name="TextBox 10">
            <a:extLst>
              <a:ext uri="{FF2B5EF4-FFF2-40B4-BE49-F238E27FC236}">
                <a16:creationId xmlns:a16="http://schemas.microsoft.com/office/drawing/2014/main" id="{0FF1A1C2-9482-4C21-8AB0-04D1C77F42CF}"/>
              </a:ext>
            </a:extLst>
          </p:cNvPr>
          <p:cNvSpPr txBox="1">
            <a:spLocks noChangeArrowheads="1"/>
          </p:cNvSpPr>
          <p:nvPr/>
        </p:nvSpPr>
        <p:spPr bwMode="auto">
          <a:xfrm>
            <a:off x="2802973" y="4992279"/>
            <a:ext cx="1202368"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n-lt"/>
              </a:rPr>
              <a:t>-4.2%</a:t>
            </a:r>
          </a:p>
        </p:txBody>
      </p:sp>
      <p:sp>
        <p:nvSpPr>
          <p:cNvPr id="16" name="Rectangle 7">
            <a:extLst>
              <a:ext uri="{FF2B5EF4-FFF2-40B4-BE49-F238E27FC236}">
                <a16:creationId xmlns:a16="http://schemas.microsoft.com/office/drawing/2014/main" id="{90F34B74-14FA-42EA-9C71-6883BDF2386D}"/>
              </a:ext>
            </a:extLst>
          </p:cNvPr>
          <p:cNvSpPr>
            <a:spLocks noChangeArrowheads="1"/>
          </p:cNvSpPr>
          <p:nvPr/>
        </p:nvSpPr>
        <p:spPr bwMode="auto">
          <a:xfrm>
            <a:off x="8436580" y="5922406"/>
            <a:ext cx="3595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algn="r">
              <a:buClrTx/>
              <a:buFontTx/>
              <a:buNone/>
            </a:pPr>
            <a:r>
              <a:rPr lang="en-GB" altLang="en-US" sz="800" dirty="0">
                <a:latin typeface="+mn-lt"/>
              </a:rPr>
              <a:t>Halloween = Halloween Merchandise, Pumpkins, Halloween Confectionery</a:t>
            </a:r>
          </a:p>
        </p:txBody>
      </p:sp>
      <p:sp>
        <p:nvSpPr>
          <p:cNvPr id="17" name="TextBox 16">
            <a:extLst>
              <a:ext uri="{FF2B5EF4-FFF2-40B4-BE49-F238E27FC236}">
                <a16:creationId xmlns:a16="http://schemas.microsoft.com/office/drawing/2014/main" id="{9D87C61D-4287-47D4-96CF-42BDBEF802C4}"/>
              </a:ext>
            </a:extLst>
          </p:cNvPr>
          <p:cNvSpPr txBox="1"/>
          <p:nvPr/>
        </p:nvSpPr>
        <p:spPr>
          <a:xfrm>
            <a:off x="9739250" y="1942708"/>
            <a:ext cx="1914498" cy="297454"/>
          </a:xfrm>
          <a:prstGeom prst="rect">
            <a:avLst/>
          </a:prstGeom>
          <a:noFill/>
        </p:spPr>
        <p:txBody>
          <a:bodyPr wrap="none" rtlCol="0">
            <a:spAutoFit/>
          </a:bodyPr>
          <a:lstStyle/>
          <a:p>
            <a:r>
              <a:rPr lang="en-GB" sz="1333" b="1" dirty="0"/>
              <a:t>Year on year growths</a:t>
            </a:r>
          </a:p>
        </p:txBody>
      </p:sp>
      <p:sp>
        <p:nvSpPr>
          <p:cNvPr id="18" name="TextBox 9">
            <a:extLst>
              <a:ext uri="{FF2B5EF4-FFF2-40B4-BE49-F238E27FC236}">
                <a16:creationId xmlns:a16="http://schemas.microsoft.com/office/drawing/2014/main" id="{5E51F855-FC32-4E83-BF48-9238D3D5977B}"/>
              </a:ext>
            </a:extLst>
          </p:cNvPr>
          <p:cNvSpPr txBox="1">
            <a:spLocks noChangeArrowheads="1"/>
          </p:cNvSpPr>
          <p:nvPr/>
        </p:nvSpPr>
        <p:spPr bwMode="auto">
          <a:xfrm>
            <a:off x="3523695" y="4992279"/>
            <a:ext cx="1142848"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n-lt"/>
              </a:rPr>
              <a:t>-0.7%</a:t>
            </a:r>
          </a:p>
        </p:txBody>
      </p:sp>
      <p:sp>
        <p:nvSpPr>
          <p:cNvPr id="19" name="TextBox 10">
            <a:extLst>
              <a:ext uri="{FF2B5EF4-FFF2-40B4-BE49-F238E27FC236}">
                <a16:creationId xmlns:a16="http://schemas.microsoft.com/office/drawing/2014/main" id="{BF038E44-3912-405B-8A83-C32E47354782}"/>
              </a:ext>
            </a:extLst>
          </p:cNvPr>
          <p:cNvSpPr txBox="1">
            <a:spLocks noChangeArrowheads="1"/>
          </p:cNvSpPr>
          <p:nvPr/>
        </p:nvSpPr>
        <p:spPr bwMode="auto">
          <a:xfrm>
            <a:off x="4735788" y="4992279"/>
            <a:ext cx="1202368"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n-lt"/>
              </a:rPr>
              <a:t>-3.5%</a:t>
            </a:r>
          </a:p>
        </p:txBody>
      </p:sp>
      <p:sp>
        <p:nvSpPr>
          <p:cNvPr id="20" name="TextBox 10">
            <a:extLst>
              <a:ext uri="{FF2B5EF4-FFF2-40B4-BE49-F238E27FC236}">
                <a16:creationId xmlns:a16="http://schemas.microsoft.com/office/drawing/2014/main" id="{9C0C4DCF-FD8A-4A26-A7D4-F5BD893507FB}"/>
              </a:ext>
            </a:extLst>
          </p:cNvPr>
          <p:cNvSpPr txBox="1">
            <a:spLocks noChangeArrowheads="1"/>
          </p:cNvSpPr>
          <p:nvPr/>
        </p:nvSpPr>
        <p:spPr bwMode="auto">
          <a:xfrm>
            <a:off x="5923861" y="4992279"/>
            <a:ext cx="554664"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n-lt"/>
              </a:rPr>
              <a:t>+1.0%</a:t>
            </a:r>
          </a:p>
        </p:txBody>
      </p:sp>
      <p:sp>
        <p:nvSpPr>
          <p:cNvPr id="21" name="TextBox 9">
            <a:extLst>
              <a:ext uri="{FF2B5EF4-FFF2-40B4-BE49-F238E27FC236}">
                <a16:creationId xmlns:a16="http://schemas.microsoft.com/office/drawing/2014/main" id="{5EF0195B-E172-4342-9E25-0ED9065B19F2}"/>
              </a:ext>
            </a:extLst>
          </p:cNvPr>
          <p:cNvSpPr txBox="1">
            <a:spLocks noChangeArrowheads="1"/>
          </p:cNvSpPr>
          <p:nvPr/>
        </p:nvSpPr>
        <p:spPr bwMode="auto">
          <a:xfrm>
            <a:off x="7139947" y="4992279"/>
            <a:ext cx="591305"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n-lt"/>
              </a:rPr>
              <a:t>-17.7%</a:t>
            </a:r>
          </a:p>
        </p:txBody>
      </p:sp>
      <p:sp>
        <p:nvSpPr>
          <p:cNvPr id="22" name="TextBox 10">
            <a:extLst>
              <a:ext uri="{FF2B5EF4-FFF2-40B4-BE49-F238E27FC236}">
                <a16:creationId xmlns:a16="http://schemas.microsoft.com/office/drawing/2014/main" id="{637EAB60-C45F-4AF4-8A01-C97980143178}"/>
              </a:ext>
            </a:extLst>
          </p:cNvPr>
          <p:cNvSpPr txBox="1">
            <a:spLocks noChangeArrowheads="1"/>
          </p:cNvSpPr>
          <p:nvPr/>
        </p:nvSpPr>
        <p:spPr bwMode="auto">
          <a:xfrm>
            <a:off x="4014765" y="4992279"/>
            <a:ext cx="543519"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n-lt"/>
              </a:rPr>
              <a:t>-7.0%</a:t>
            </a:r>
          </a:p>
        </p:txBody>
      </p:sp>
      <p:sp>
        <p:nvSpPr>
          <p:cNvPr id="23" name="TextBox 10">
            <a:extLst>
              <a:ext uri="{FF2B5EF4-FFF2-40B4-BE49-F238E27FC236}">
                <a16:creationId xmlns:a16="http://schemas.microsoft.com/office/drawing/2014/main" id="{6C6EBAE8-A32F-4F87-9A32-8F6278652710}"/>
              </a:ext>
            </a:extLst>
          </p:cNvPr>
          <p:cNvSpPr txBox="1">
            <a:spLocks noChangeArrowheads="1"/>
          </p:cNvSpPr>
          <p:nvPr/>
        </p:nvSpPr>
        <p:spPr bwMode="auto">
          <a:xfrm>
            <a:off x="7618217" y="4986548"/>
            <a:ext cx="634243" cy="2519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n-lt"/>
              </a:rPr>
              <a:t>-12.4%</a:t>
            </a:r>
          </a:p>
        </p:txBody>
      </p:sp>
      <p:sp>
        <p:nvSpPr>
          <p:cNvPr id="24" name="TextBox 9">
            <a:extLst>
              <a:ext uri="{FF2B5EF4-FFF2-40B4-BE49-F238E27FC236}">
                <a16:creationId xmlns:a16="http://schemas.microsoft.com/office/drawing/2014/main" id="{056618A2-01E5-49ED-83D5-39A02CCCA2FC}"/>
              </a:ext>
            </a:extLst>
          </p:cNvPr>
          <p:cNvSpPr txBox="1">
            <a:spLocks noChangeArrowheads="1"/>
          </p:cNvSpPr>
          <p:nvPr/>
        </p:nvSpPr>
        <p:spPr bwMode="auto">
          <a:xfrm>
            <a:off x="6418643" y="4992279"/>
            <a:ext cx="599377"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n-lt"/>
              </a:rPr>
              <a:t>-4.5%</a:t>
            </a:r>
          </a:p>
        </p:txBody>
      </p:sp>
      <p:sp>
        <p:nvSpPr>
          <p:cNvPr id="25" name="TextBox 9">
            <a:extLst>
              <a:ext uri="{FF2B5EF4-FFF2-40B4-BE49-F238E27FC236}">
                <a16:creationId xmlns:a16="http://schemas.microsoft.com/office/drawing/2014/main" id="{D728D0E3-9CC0-4C46-BEE7-D6355C219AAE}"/>
              </a:ext>
            </a:extLst>
          </p:cNvPr>
          <p:cNvSpPr txBox="1">
            <a:spLocks noChangeArrowheads="1"/>
          </p:cNvSpPr>
          <p:nvPr/>
        </p:nvSpPr>
        <p:spPr bwMode="auto">
          <a:xfrm>
            <a:off x="5230367" y="4992279"/>
            <a:ext cx="548641"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n-lt"/>
              </a:rPr>
              <a:t>-1.1%</a:t>
            </a:r>
          </a:p>
        </p:txBody>
      </p:sp>
      <p:sp>
        <p:nvSpPr>
          <p:cNvPr id="26" name="TextBox 9">
            <a:extLst>
              <a:ext uri="{FF2B5EF4-FFF2-40B4-BE49-F238E27FC236}">
                <a16:creationId xmlns:a16="http://schemas.microsoft.com/office/drawing/2014/main" id="{7931830F-3B0E-4304-922F-25E54ADF3B80}"/>
              </a:ext>
            </a:extLst>
          </p:cNvPr>
          <p:cNvSpPr txBox="1">
            <a:spLocks noChangeArrowheads="1"/>
          </p:cNvSpPr>
          <p:nvPr/>
        </p:nvSpPr>
        <p:spPr bwMode="auto">
          <a:xfrm>
            <a:off x="8331149" y="4992279"/>
            <a:ext cx="657403"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n-lt"/>
              </a:rPr>
              <a:t>+19.1%</a:t>
            </a:r>
          </a:p>
        </p:txBody>
      </p:sp>
      <p:sp>
        <p:nvSpPr>
          <p:cNvPr id="27" name="TextBox 10">
            <a:extLst>
              <a:ext uri="{FF2B5EF4-FFF2-40B4-BE49-F238E27FC236}">
                <a16:creationId xmlns:a16="http://schemas.microsoft.com/office/drawing/2014/main" id="{C1D54968-F08E-44D7-B36B-85EA807D8136}"/>
              </a:ext>
            </a:extLst>
          </p:cNvPr>
          <p:cNvSpPr txBox="1">
            <a:spLocks noChangeArrowheads="1"/>
          </p:cNvSpPr>
          <p:nvPr/>
        </p:nvSpPr>
        <p:spPr bwMode="auto">
          <a:xfrm>
            <a:off x="10035896" y="4992279"/>
            <a:ext cx="671728"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n-lt"/>
              </a:rPr>
              <a:t>-0.3%</a:t>
            </a:r>
          </a:p>
        </p:txBody>
      </p:sp>
      <p:sp>
        <p:nvSpPr>
          <p:cNvPr id="2" name="TextBox 9">
            <a:extLst>
              <a:ext uri="{FF2B5EF4-FFF2-40B4-BE49-F238E27FC236}">
                <a16:creationId xmlns:a16="http://schemas.microsoft.com/office/drawing/2014/main" id="{825AC101-A266-3417-A277-272A361EA97F}"/>
              </a:ext>
            </a:extLst>
          </p:cNvPr>
          <p:cNvSpPr txBox="1">
            <a:spLocks noChangeArrowheads="1"/>
          </p:cNvSpPr>
          <p:nvPr/>
        </p:nvSpPr>
        <p:spPr bwMode="auto">
          <a:xfrm>
            <a:off x="9512520" y="4987187"/>
            <a:ext cx="660180" cy="2513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n-lt"/>
              </a:rPr>
              <a:t>-1.1%</a:t>
            </a:r>
          </a:p>
        </p:txBody>
      </p:sp>
      <p:sp>
        <p:nvSpPr>
          <p:cNvPr id="3" name="TextBox 10">
            <a:extLst>
              <a:ext uri="{FF2B5EF4-FFF2-40B4-BE49-F238E27FC236}">
                <a16:creationId xmlns:a16="http://schemas.microsoft.com/office/drawing/2014/main" id="{8D82A836-98F9-2643-A0C4-DAD5318CF103}"/>
              </a:ext>
            </a:extLst>
          </p:cNvPr>
          <p:cNvSpPr txBox="1">
            <a:spLocks noChangeArrowheads="1"/>
          </p:cNvSpPr>
          <p:nvPr/>
        </p:nvSpPr>
        <p:spPr bwMode="auto">
          <a:xfrm>
            <a:off x="8845381" y="4983004"/>
            <a:ext cx="550079" cy="2554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n-lt"/>
              </a:rPr>
              <a:t>+3.6%</a:t>
            </a:r>
          </a:p>
        </p:txBody>
      </p:sp>
      <p:sp>
        <p:nvSpPr>
          <p:cNvPr id="9" name="TextBox 10">
            <a:extLst>
              <a:ext uri="{FF2B5EF4-FFF2-40B4-BE49-F238E27FC236}">
                <a16:creationId xmlns:a16="http://schemas.microsoft.com/office/drawing/2014/main" id="{A93A7FE7-06CD-0BD0-98AB-A00F4D347C2C}"/>
              </a:ext>
            </a:extLst>
          </p:cNvPr>
          <p:cNvSpPr txBox="1">
            <a:spLocks noChangeArrowheads="1"/>
          </p:cNvSpPr>
          <p:nvPr/>
        </p:nvSpPr>
        <p:spPr bwMode="auto">
          <a:xfrm>
            <a:off x="11235284" y="4992279"/>
            <a:ext cx="671728"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n-lt"/>
              </a:rPr>
              <a:t>-2.6%</a:t>
            </a:r>
          </a:p>
        </p:txBody>
      </p:sp>
      <p:sp>
        <p:nvSpPr>
          <p:cNvPr id="10" name="TextBox 9">
            <a:extLst>
              <a:ext uri="{FF2B5EF4-FFF2-40B4-BE49-F238E27FC236}">
                <a16:creationId xmlns:a16="http://schemas.microsoft.com/office/drawing/2014/main" id="{FE05FFF1-D67F-DA8A-D8C7-7B2B49C7526A}"/>
              </a:ext>
            </a:extLst>
          </p:cNvPr>
          <p:cNvSpPr txBox="1">
            <a:spLocks noChangeArrowheads="1"/>
          </p:cNvSpPr>
          <p:nvPr/>
        </p:nvSpPr>
        <p:spPr bwMode="auto">
          <a:xfrm>
            <a:off x="10711908" y="4987187"/>
            <a:ext cx="660180" cy="2513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000" b="1" dirty="0">
                <a:latin typeface="+mn-lt"/>
              </a:rPr>
              <a:t>-4.8%</a:t>
            </a:r>
          </a:p>
        </p:txBody>
      </p:sp>
      <p:sp>
        <p:nvSpPr>
          <p:cNvPr id="28" name="TextBox 27">
            <a:extLst>
              <a:ext uri="{FF2B5EF4-FFF2-40B4-BE49-F238E27FC236}">
                <a16:creationId xmlns:a16="http://schemas.microsoft.com/office/drawing/2014/main" id="{58DC8556-6832-9BDE-C251-DFCCB0BDD2C7}"/>
              </a:ext>
            </a:extLst>
          </p:cNvPr>
          <p:cNvSpPr txBox="1"/>
          <p:nvPr/>
        </p:nvSpPr>
        <p:spPr>
          <a:xfrm>
            <a:off x="8604504" y="6176772"/>
            <a:ext cx="3250692" cy="260604"/>
          </a:xfrm>
          <a:prstGeom prst="rect">
            <a:avLst/>
          </a:prstGeom>
          <a:noFill/>
        </p:spPr>
        <p:txBody>
          <a:bodyPr wrap="none" lIns="0" rIns="0" rtlCol="0">
            <a:noAutofit/>
          </a:bodyPr>
          <a:lstStyle/>
          <a:p>
            <a:pPr algn="l">
              <a:spcAft>
                <a:spcPts val="600"/>
              </a:spcAft>
            </a:pPr>
            <a:r>
              <a:rPr lang="en-GB" sz="900" dirty="0"/>
              <a:t>*4w/e trading period, prior to 2020 3w/e as sales more concentrated</a:t>
            </a:r>
          </a:p>
        </p:txBody>
      </p:sp>
    </p:spTree>
    <p:extLst>
      <p:ext uri="{BB962C8B-B14F-4D97-AF65-F5344CB8AC3E}">
        <p14:creationId xmlns:p14="http://schemas.microsoft.com/office/powerpoint/2010/main" val="3860539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346955-F9C4-5335-2FC2-C25ABF3F524A}"/>
              </a:ext>
            </a:extLst>
          </p:cNvPr>
          <p:cNvSpPr>
            <a:spLocks noGrp="1"/>
          </p:cNvSpPr>
          <p:nvPr>
            <p:ph type="sldNum" sz="quarter" idx="12"/>
          </p:nvPr>
        </p:nvSpPr>
        <p:spPr/>
        <p:txBody>
          <a:bodyPr/>
          <a:lstStyle/>
          <a:p>
            <a:fld id="{403EF4E2-7A7A-0548-85F1-5479B7C9E1B2}" type="slidenum">
              <a:rPr lang="en-US" smtClean="0"/>
              <a:t>47</a:t>
            </a:fld>
            <a:endParaRPr lang="en-US" dirty="0"/>
          </a:p>
        </p:txBody>
      </p:sp>
      <p:sp>
        <p:nvSpPr>
          <p:cNvPr id="5" name="Title 4">
            <a:extLst>
              <a:ext uri="{FF2B5EF4-FFF2-40B4-BE49-F238E27FC236}">
                <a16:creationId xmlns:a16="http://schemas.microsoft.com/office/drawing/2014/main" id="{E8A4AB41-1847-BF7E-D6C3-AE503078949B}"/>
              </a:ext>
            </a:extLst>
          </p:cNvPr>
          <p:cNvSpPr>
            <a:spLocks noGrp="1"/>
          </p:cNvSpPr>
          <p:nvPr>
            <p:ph type="ctrTitle"/>
          </p:nvPr>
        </p:nvSpPr>
        <p:spPr>
          <a:xfrm>
            <a:off x="155971" y="3063769"/>
            <a:ext cx="3503952" cy="2390972"/>
          </a:xfrm>
        </p:spPr>
        <p:txBody>
          <a:bodyPr/>
          <a:lstStyle/>
          <a:p>
            <a:r>
              <a:rPr lang="en-GB" sz="1400" b="1" dirty="0">
                <a:latin typeface="+mn-lt"/>
              </a:rPr>
              <a:t>Halloween Merchandise contributes nearly 2/3 to overall Halloween sales, with decorations contributing the most followed by costumes.</a:t>
            </a:r>
            <a:br>
              <a:rPr lang="en-GB" sz="1400" b="1" dirty="0">
                <a:latin typeface="+mn-lt"/>
              </a:rPr>
            </a:br>
            <a:br>
              <a:rPr lang="en-GB" sz="1400" b="1" dirty="0">
                <a:latin typeface="+mn-lt"/>
              </a:rPr>
            </a:br>
            <a:br>
              <a:rPr lang="en-GB" sz="1400" b="1" dirty="0">
                <a:latin typeface="+mn-lt"/>
              </a:rPr>
            </a:br>
            <a:r>
              <a:rPr lang="en-GB" sz="1400" b="1" dirty="0">
                <a:latin typeface="+mn-lt"/>
              </a:rPr>
              <a:t>Pumpkins </a:t>
            </a:r>
            <a:r>
              <a:rPr lang="en-GB" sz="1400" dirty="0">
                <a:latin typeface="+mn-lt"/>
              </a:rPr>
              <a:t>remain popular accounting for a higher contribution of sales than confectionery.</a:t>
            </a:r>
            <a:br>
              <a:rPr lang="en-GB" sz="1400" dirty="0">
                <a:latin typeface="+mn-lt"/>
              </a:rPr>
            </a:br>
            <a:br>
              <a:rPr lang="en-GB" sz="1400" b="1" dirty="0">
                <a:latin typeface="+mn-lt"/>
              </a:rPr>
            </a:br>
            <a:r>
              <a:rPr lang="en-GB" sz="1400" b="1" dirty="0">
                <a:latin typeface="+mn-lt"/>
              </a:rPr>
              <a:t>Helped by </a:t>
            </a:r>
            <a:r>
              <a:rPr lang="en-GB" sz="1400" dirty="0">
                <a:latin typeface="+mn-lt"/>
              </a:rPr>
              <a:t>higher prices, </a:t>
            </a:r>
            <a:r>
              <a:rPr lang="en-GB" sz="1400" b="1" dirty="0">
                <a:latin typeface="+mn-lt"/>
              </a:rPr>
              <a:t>Confectionery sales was the only sector to see sales increase this year</a:t>
            </a:r>
            <a:endParaRPr lang="en-GB" sz="1400" dirty="0">
              <a:latin typeface="+mn-lt"/>
            </a:endParaRPr>
          </a:p>
        </p:txBody>
      </p:sp>
      <p:sp>
        <p:nvSpPr>
          <p:cNvPr id="8" name="Text Placeholder 7">
            <a:extLst>
              <a:ext uri="{FF2B5EF4-FFF2-40B4-BE49-F238E27FC236}">
                <a16:creationId xmlns:a16="http://schemas.microsoft.com/office/drawing/2014/main" id="{B7F528BA-FDB1-57D9-07F5-D2A9D267826A}"/>
              </a:ext>
            </a:extLst>
          </p:cNvPr>
          <p:cNvSpPr>
            <a:spLocks noGrp="1"/>
          </p:cNvSpPr>
          <p:nvPr>
            <p:ph type="body" sz="quarter" idx="14"/>
          </p:nvPr>
        </p:nvSpPr>
        <p:spPr>
          <a:xfrm>
            <a:off x="4069916" y="6150005"/>
            <a:ext cx="7595265" cy="365125"/>
          </a:xfrm>
        </p:spPr>
        <p:txBody>
          <a:bodyPr/>
          <a:lstStyle/>
          <a:p>
            <a:pPr>
              <a:buClrTx/>
              <a:buFontTx/>
              <a:buNone/>
            </a:pPr>
            <a:r>
              <a:rPr lang="en-GB" altLang="en-US" sz="800" dirty="0"/>
              <a:t>Source: NIQ Scantrack Total Coverage 6w/e 4</a:t>
            </a:r>
            <a:r>
              <a:rPr lang="en-GB" altLang="en-US" sz="800" baseline="30000" dirty="0"/>
              <a:t>th</a:t>
            </a:r>
            <a:r>
              <a:rPr lang="en-GB" altLang="en-US" sz="800" dirty="0"/>
              <a:t> November 2023 vs last year</a:t>
            </a:r>
          </a:p>
          <a:p>
            <a:endParaRPr lang="en-GB" dirty="0"/>
          </a:p>
        </p:txBody>
      </p:sp>
      <p:graphicFrame>
        <p:nvGraphicFramePr>
          <p:cNvPr id="10" name="Object 3">
            <a:extLst>
              <a:ext uri="{FF2B5EF4-FFF2-40B4-BE49-F238E27FC236}">
                <a16:creationId xmlns:a16="http://schemas.microsoft.com/office/drawing/2014/main" id="{2D695257-F7E4-8DAD-CC80-44892CC90D2D}"/>
              </a:ext>
            </a:extLst>
          </p:cNvPr>
          <p:cNvGraphicFramePr>
            <a:graphicFrameLocks noChangeAspect="1"/>
          </p:cNvGraphicFramePr>
          <p:nvPr>
            <p:extLst>
              <p:ext uri="{D42A27DB-BD31-4B8C-83A1-F6EECF244321}">
                <p14:modId xmlns:p14="http://schemas.microsoft.com/office/powerpoint/2010/main" val="817035171"/>
              </p:ext>
            </p:extLst>
          </p:nvPr>
        </p:nvGraphicFramePr>
        <p:xfrm>
          <a:off x="4523752" y="2647188"/>
          <a:ext cx="7285350" cy="319559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2A4521E6-471E-5549-02F5-4702FE7761A4}"/>
              </a:ext>
            </a:extLst>
          </p:cNvPr>
          <p:cNvSpPr txBox="1"/>
          <p:nvPr/>
        </p:nvSpPr>
        <p:spPr>
          <a:xfrm>
            <a:off x="4060292" y="1782380"/>
            <a:ext cx="3534942" cy="297454"/>
          </a:xfrm>
          <a:prstGeom prst="rect">
            <a:avLst/>
          </a:prstGeom>
          <a:noFill/>
        </p:spPr>
        <p:txBody>
          <a:bodyPr wrap="none" rtlCol="0">
            <a:spAutoFit/>
          </a:bodyPr>
          <a:lstStyle/>
          <a:p>
            <a:r>
              <a:rPr lang="en-GB" sz="1333" dirty="0"/>
              <a:t>6w/e 4</a:t>
            </a:r>
            <a:r>
              <a:rPr lang="en-GB" sz="1333" baseline="30000" dirty="0"/>
              <a:t>th</a:t>
            </a:r>
            <a:r>
              <a:rPr lang="en-GB" sz="1333" dirty="0"/>
              <a:t> November 2023 vs Halloween 2022</a:t>
            </a:r>
          </a:p>
        </p:txBody>
      </p:sp>
      <p:sp>
        <p:nvSpPr>
          <p:cNvPr id="12" name="Text Box 15">
            <a:extLst>
              <a:ext uri="{FF2B5EF4-FFF2-40B4-BE49-F238E27FC236}">
                <a16:creationId xmlns:a16="http://schemas.microsoft.com/office/drawing/2014/main" id="{1CA49954-8BB5-4D4A-BE1C-1D9B6855E51D}"/>
              </a:ext>
            </a:extLst>
          </p:cNvPr>
          <p:cNvSpPr txBox="1">
            <a:spLocks noChangeArrowheads="1"/>
          </p:cNvSpPr>
          <p:nvPr/>
        </p:nvSpPr>
        <p:spPr bwMode="auto">
          <a:xfrm>
            <a:off x="5083788" y="4701756"/>
            <a:ext cx="5068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GB" altLang="en-US" sz="1200" dirty="0">
                <a:latin typeface="+mn-lt"/>
              </a:rPr>
              <a:t>62%</a:t>
            </a:r>
          </a:p>
        </p:txBody>
      </p:sp>
      <p:sp>
        <p:nvSpPr>
          <p:cNvPr id="13" name="Text Box 17">
            <a:extLst>
              <a:ext uri="{FF2B5EF4-FFF2-40B4-BE49-F238E27FC236}">
                <a16:creationId xmlns:a16="http://schemas.microsoft.com/office/drawing/2014/main" id="{3BEC71BD-38B3-A152-5C5C-6474B6E3DD5C}"/>
              </a:ext>
            </a:extLst>
          </p:cNvPr>
          <p:cNvSpPr txBox="1">
            <a:spLocks noChangeArrowheads="1"/>
          </p:cNvSpPr>
          <p:nvPr/>
        </p:nvSpPr>
        <p:spPr bwMode="auto">
          <a:xfrm>
            <a:off x="7421779" y="4701756"/>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GB" altLang="en-US" sz="1200" dirty="0">
                <a:latin typeface="+mn-lt"/>
              </a:rPr>
              <a:t>21%</a:t>
            </a:r>
          </a:p>
        </p:txBody>
      </p:sp>
      <p:sp>
        <p:nvSpPr>
          <p:cNvPr id="14" name="Text Box 18">
            <a:extLst>
              <a:ext uri="{FF2B5EF4-FFF2-40B4-BE49-F238E27FC236}">
                <a16:creationId xmlns:a16="http://schemas.microsoft.com/office/drawing/2014/main" id="{321994CB-D443-D9AD-D9C7-2B4443FB9B2B}"/>
              </a:ext>
            </a:extLst>
          </p:cNvPr>
          <p:cNvSpPr txBox="1">
            <a:spLocks noChangeArrowheads="1"/>
          </p:cNvSpPr>
          <p:nvPr/>
        </p:nvSpPr>
        <p:spPr bwMode="auto">
          <a:xfrm>
            <a:off x="9889881" y="4697184"/>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GB" altLang="en-US" sz="1200" dirty="0">
                <a:latin typeface="+mn-lt"/>
              </a:rPr>
              <a:t>17%</a:t>
            </a:r>
          </a:p>
        </p:txBody>
      </p:sp>
      <p:sp>
        <p:nvSpPr>
          <p:cNvPr id="15" name="Text Box 19">
            <a:extLst>
              <a:ext uri="{FF2B5EF4-FFF2-40B4-BE49-F238E27FC236}">
                <a16:creationId xmlns:a16="http://schemas.microsoft.com/office/drawing/2014/main" id="{83BA0A8F-1B93-00F8-9075-03A8FF34997F}"/>
              </a:ext>
            </a:extLst>
          </p:cNvPr>
          <p:cNvSpPr txBox="1">
            <a:spLocks noChangeArrowheads="1"/>
          </p:cNvSpPr>
          <p:nvPr/>
        </p:nvSpPr>
        <p:spPr bwMode="auto">
          <a:xfrm>
            <a:off x="5880324" y="4710900"/>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GB" altLang="en-US" sz="1200" dirty="0">
                <a:latin typeface="+mn-lt"/>
              </a:rPr>
              <a:t>50%</a:t>
            </a:r>
          </a:p>
        </p:txBody>
      </p:sp>
      <p:sp>
        <p:nvSpPr>
          <p:cNvPr id="16" name="Text Box 21">
            <a:extLst>
              <a:ext uri="{FF2B5EF4-FFF2-40B4-BE49-F238E27FC236}">
                <a16:creationId xmlns:a16="http://schemas.microsoft.com/office/drawing/2014/main" id="{199D104E-FAB9-5739-B93C-9E727FEDCA2C}"/>
              </a:ext>
            </a:extLst>
          </p:cNvPr>
          <p:cNvSpPr txBox="1">
            <a:spLocks noChangeArrowheads="1"/>
          </p:cNvSpPr>
          <p:nvPr/>
        </p:nvSpPr>
        <p:spPr bwMode="auto">
          <a:xfrm>
            <a:off x="8226245" y="4706328"/>
            <a:ext cx="4940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GB" altLang="en-US" sz="1200" dirty="0">
                <a:latin typeface="+mn-lt"/>
              </a:rPr>
              <a:t>27%</a:t>
            </a:r>
          </a:p>
        </p:txBody>
      </p:sp>
      <p:sp>
        <p:nvSpPr>
          <p:cNvPr id="17" name="Text Box 22">
            <a:extLst>
              <a:ext uri="{FF2B5EF4-FFF2-40B4-BE49-F238E27FC236}">
                <a16:creationId xmlns:a16="http://schemas.microsoft.com/office/drawing/2014/main" id="{B7777069-1560-5A2D-8835-816F5B895FC2}"/>
              </a:ext>
            </a:extLst>
          </p:cNvPr>
          <p:cNvSpPr txBox="1">
            <a:spLocks noChangeArrowheads="1"/>
          </p:cNvSpPr>
          <p:nvPr/>
        </p:nvSpPr>
        <p:spPr bwMode="auto">
          <a:xfrm>
            <a:off x="10662725" y="4706328"/>
            <a:ext cx="5036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GB" altLang="en-US" sz="1200" dirty="0">
                <a:latin typeface="+mn-lt"/>
              </a:rPr>
              <a:t>24%</a:t>
            </a:r>
          </a:p>
        </p:txBody>
      </p:sp>
      <p:sp>
        <p:nvSpPr>
          <p:cNvPr id="18" name="Text Box 23">
            <a:extLst>
              <a:ext uri="{FF2B5EF4-FFF2-40B4-BE49-F238E27FC236}">
                <a16:creationId xmlns:a16="http://schemas.microsoft.com/office/drawing/2014/main" id="{100D75ED-4176-453B-B41D-D67C4370C915}"/>
              </a:ext>
            </a:extLst>
          </p:cNvPr>
          <p:cNvSpPr txBox="1">
            <a:spLocks noChangeArrowheads="1"/>
          </p:cNvSpPr>
          <p:nvPr/>
        </p:nvSpPr>
        <p:spPr bwMode="auto">
          <a:xfrm>
            <a:off x="3897033" y="4560938"/>
            <a:ext cx="10407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GB" altLang="en-US" sz="900" dirty="0">
                <a:latin typeface="+mn-lt"/>
              </a:rPr>
              <a:t>Contribution to Halloween sales</a:t>
            </a:r>
          </a:p>
        </p:txBody>
      </p:sp>
      <p:sp>
        <p:nvSpPr>
          <p:cNvPr id="19" name="Title 3">
            <a:extLst>
              <a:ext uri="{FF2B5EF4-FFF2-40B4-BE49-F238E27FC236}">
                <a16:creationId xmlns:a16="http://schemas.microsoft.com/office/drawing/2014/main" id="{CBCD912D-973F-CB44-692A-4D46D48BDF84}"/>
              </a:ext>
            </a:extLst>
          </p:cNvPr>
          <p:cNvSpPr txBox="1">
            <a:spLocks/>
          </p:cNvSpPr>
          <p:nvPr/>
        </p:nvSpPr>
        <p:spPr>
          <a:xfrm>
            <a:off x="4233924" y="580824"/>
            <a:ext cx="7227593" cy="595935"/>
          </a:xfrm>
          <a:prstGeom prst="rect">
            <a:avLst/>
          </a:prstGeom>
        </p:spPr>
        <p:txBody>
          <a:bodyPr vert="horz" lIns="0" tIns="45720" rIns="0" bIns="45720" rtlCol="0" anchor="b" anchorCtr="0">
            <a:no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r>
              <a:rPr lang="en-GB" altLang="en-US" sz="2400" dirty="0">
                <a:latin typeface="+mn-lt"/>
              </a:rPr>
              <a:t>Halloween performance also slowed over the 6 week trading period</a:t>
            </a:r>
            <a:endParaRPr lang="en-GB" sz="2267" dirty="0">
              <a:latin typeface="+mn-lt"/>
            </a:endParaRPr>
          </a:p>
        </p:txBody>
      </p:sp>
      <p:sp>
        <p:nvSpPr>
          <p:cNvPr id="20" name="TextBox 19">
            <a:extLst>
              <a:ext uri="{FF2B5EF4-FFF2-40B4-BE49-F238E27FC236}">
                <a16:creationId xmlns:a16="http://schemas.microsoft.com/office/drawing/2014/main" id="{12CB5BE4-6C63-7375-29D8-CB466C6E6209}"/>
              </a:ext>
            </a:extLst>
          </p:cNvPr>
          <p:cNvSpPr txBox="1"/>
          <p:nvPr/>
        </p:nvSpPr>
        <p:spPr>
          <a:xfrm>
            <a:off x="4561804" y="2744900"/>
            <a:ext cx="784069" cy="461665"/>
          </a:xfrm>
          <a:prstGeom prst="rect">
            <a:avLst/>
          </a:prstGeom>
          <a:noFill/>
        </p:spPr>
        <p:txBody>
          <a:bodyPr wrap="square" rtlCol="0">
            <a:spAutoFit/>
          </a:bodyPr>
          <a:lstStyle/>
          <a:p>
            <a:r>
              <a:rPr lang="en-GB" sz="2400" dirty="0"/>
              <a:t>£</a:t>
            </a:r>
          </a:p>
        </p:txBody>
      </p:sp>
      <p:sp>
        <p:nvSpPr>
          <p:cNvPr id="22" name="TextBox 21">
            <a:extLst>
              <a:ext uri="{FF2B5EF4-FFF2-40B4-BE49-F238E27FC236}">
                <a16:creationId xmlns:a16="http://schemas.microsoft.com/office/drawing/2014/main" id="{A750B2BD-6F34-654E-E77B-F135F8BD3F9D}"/>
              </a:ext>
            </a:extLst>
          </p:cNvPr>
          <p:cNvSpPr txBox="1"/>
          <p:nvPr/>
        </p:nvSpPr>
        <p:spPr>
          <a:xfrm>
            <a:off x="9709189" y="1978165"/>
            <a:ext cx="1914498" cy="297454"/>
          </a:xfrm>
          <a:prstGeom prst="rect">
            <a:avLst/>
          </a:prstGeom>
          <a:noFill/>
        </p:spPr>
        <p:txBody>
          <a:bodyPr wrap="none" rtlCol="0">
            <a:spAutoFit/>
          </a:bodyPr>
          <a:lstStyle/>
          <a:p>
            <a:r>
              <a:rPr lang="en-GB" sz="1333" b="1" dirty="0"/>
              <a:t>Year on year growths</a:t>
            </a:r>
          </a:p>
        </p:txBody>
      </p:sp>
      <p:sp>
        <p:nvSpPr>
          <p:cNvPr id="23" name="TextBox 22">
            <a:extLst>
              <a:ext uri="{FF2B5EF4-FFF2-40B4-BE49-F238E27FC236}">
                <a16:creationId xmlns:a16="http://schemas.microsoft.com/office/drawing/2014/main" id="{9C646C51-EE8E-51FE-E759-B7EA0003FAF2}"/>
              </a:ext>
            </a:extLst>
          </p:cNvPr>
          <p:cNvSpPr txBox="1"/>
          <p:nvPr/>
        </p:nvSpPr>
        <p:spPr>
          <a:xfrm>
            <a:off x="9918325" y="2316219"/>
            <a:ext cx="1704313" cy="707694"/>
          </a:xfrm>
          <a:prstGeom prst="rect">
            <a:avLst/>
          </a:prstGeom>
          <a:solidFill>
            <a:schemeClr val="accent2"/>
          </a:solidFill>
        </p:spPr>
        <p:txBody>
          <a:bodyPr wrap="none" rtlCol="0">
            <a:spAutoFit/>
          </a:bodyPr>
          <a:lstStyle/>
          <a:p>
            <a:pPr algn="ctr"/>
            <a:r>
              <a:rPr lang="en-GB" sz="1333" b="1" u="sng" dirty="0"/>
              <a:t>Defined Halloween</a:t>
            </a:r>
          </a:p>
          <a:p>
            <a:pPr algn="ctr"/>
            <a:r>
              <a:rPr lang="en-GB" sz="1333" b="1" dirty="0"/>
              <a:t>Value -8%</a:t>
            </a:r>
          </a:p>
          <a:p>
            <a:pPr algn="ctr"/>
            <a:r>
              <a:rPr lang="en-GB" sz="1333" b="1" dirty="0"/>
              <a:t>Units -6%</a:t>
            </a:r>
          </a:p>
        </p:txBody>
      </p:sp>
      <p:graphicFrame>
        <p:nvGraphicFramePr>
          <p:cNvPr id="24" name="Table 23">
            <a:extLst>
              <a:ext uri="{FF2B5EF4-FFF2-40B4-BE49-F238E27FC236}">
                <a16:creationId xmlns:a16="http://schemas.microsoft.com/office/drawing/2014/main" id="{3DB977DC-E4A1-B084-C5D5-E6AEE6CB758D}"/>
              </a:ext>
            </a:extLst>
          </p:cNvPr>
          <p:cNvGraphicFramePr>
            <a:graphicFrameLocks noGrp="1"/>
          </p:cNvGraphicFramePr>
          <p:nvPr>
            <p:extLst>
              <p:ext uri="{D42A27DB-BD31-4B8C-83A1-F6EECF244321}">
                <p14:modId xmlns:p14="http://schemas.microsoft.com/office/powerpoint/2010/main" val="3598268800"/>
              </p:ext>
            </p:extLst>
          </p:nvPr>
        </p:nvGraphicFramePr>
        <p:xfrm>
          <a:off x="4104852" y="5702682"/>
          <a:ext cx="7731864" cy="477585"/>
        </p:xfrm>
        <a:graphic>
          <a:graphicData uri="http://schemas.openxmlformats.org/drawingml/2006/table">
            <a:tbl>
              <a:tblPr>
                <a:tableStyleId>{5C22544A-7EE6-4342-B048-85BDC9FD1C3A}</a:tableStyleId>
              </a:tblPr>
              <a:tblGrid>
                <a:gridCol w="7731864">
                  <a:extLst>
                    <a:ext uri="{9D8B030D-6E8A-4147-A177-3AD203B41FA5}">
                      <a16:colId xmlns:a16="http://schemas.microsoft.com/office/drawing/2014/main" val="20000"/>
                    </a:ext>
                  </a:extLst>
                </a:gridCol>
              </a:tblGrid>
              <a:tr h="477585">
                <a:tc>
                  <a:txBody>
                    <a:bodyPr/>
                    <a:lstStyle/>
                    <a:p>
                      <a:pPr algn="r" fontAlgn="b"/>
                      <a:r>
                        <a:rPr lang="en-GB" sz="800" u="none" strike="noStrike" dirty="0">
                          <a:effectLst/>
                          <a:latin typeface="+mn-lt"/>
                        </a:rPr>
                        <a:t>Halloween Merchandise:  Costumes, Decorations,  Make Up, Party Accessories, Trick or Treat Bags</a:t>
                      </a:r>
                      <a:endParaRPr lang="en-GB" sz="800" b="0" i="0" u="none" strike="noStrike" dirty="0">
                        <a:solidFill>
                          <a:srgbClr val="000000"/>
                        </a:solidFill>
                        <a:effectLst/>
                        <a:latin typeface="+mn-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5" name="TextBox 7">
            <a:extLst>
              <a:ext uri="{FF2B5EF4-FFF2-40B4-BE49-F238E27FC236}">
                <a16:creationId xmlns:a16="http://schemas.microsoft.com/office/drawing/2014/main" id="{1D657321-069F-EC7E-762C-767935A1DD8D}"/>
              </a:ext>
            </a:extLst>
          </p:cNvPr>
          <p:cNvSpPr txBox="1">
            <a:spLocks noChangeArrowheads="1"/>
          </p:cNvSpPr>
          <p:nvPr/>
        </p:nvSpPr>
        <p:spPr bwMode="auto">
          <a:xfrm>
            <a:off x="9857497" y="4333667"/>
            <a:ext cx="594095"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200" b="1" dirty="0">
                <a:solidFill>
                  <a:schemeClr val="tx1">
                    <a:lumMod val="95000"/>
                    <a:lumOff val="5000"/>
                  </a:schemeClr>
                </a:solidFill>
                <a:latin typeface="Montserrat" panose="00000500000000000000" pitchFamily="2" charset="0"/>
              </a:rPr>
              <a:t>+10%</a:t>
            </a:r>
          </a:p>
        </p:txBody>
      </p:sp>
      <p:sp>
        <p:nvSpPr>
          <p:cNvPr id="26" name="TextBox 7">
            <a:extLst>
              <a:ext uri="{FF2B5EF4-FFF2-40B4-BE49-F238E27FC236}">
                <a16:creationId xmlns:a16="http://schemas.microsoft.com/office/drawing/2014/main" id="{B8825304-190A-BE38-0A73-397A6E21E287}"/>
              </a:ext>
            </a:extLst>
          </p:cNvPr>
          <p:cNvSpPr txBox="1">
            <a:spLocks noChangeArrowheads="1"/>
          </p:cNvSpPr>
          <p:nvPr/>
        </p:nvSpPr>
        <p:spPr bwMode="auto">
          <a:xfrm>
            <a:off x="7359256" y="4233815"/>
            <a:ext cx="1057963"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200" b="1" dirty="0">
                <a:solidFill>
                  <a:schemeClr val="tx1">
                    <a:lumMod val="95000"/>
                    <a:lumOff val="5000"/>
                  </a:schemeClr>
                </a:solidFill>
                <a:latin typeface="Montserrat" panose="00000500000000000000" pitchFamily="2" charset="0"/>
              </a:rPr>
              <a:t>-4%</a:t>
            </a:r>
          </a:p>
        </p:txBody>
      </p:sp>
      <p:sp>
        <p:nvSpPr>
          <p:cNvPr id="27" name="TextBox 7">
            <a:extLst>
              <a:ext uri="{FF2B5EF4-FFF2-40B4-BE49-F238E27FC236}">
                <a16:creationId xmlns:a16="http://schemas.microsoft.com/office/drawing/2014/main" id="{A18BAC71-6EF1-90DE-90A2-664C380C11B6}"/>
              </a:ext>
            </a:extLst>
          </p:cNvPr>
          <p:cNvSpPr txBox="1">
            <a:spLocks noChangeArrowheads="1"/>
          </p:cNvSpPr>
          <p:nvPr/>
        </p:nvSpPr>
        <p:spPr bwMode="auto">
          <a:xfrm>
            <a:off x="8223061" y="4454563"/>
            <a:ext cx="939056"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b="1" dirty="0">
                <a:solidFill>
                  <a:schemeClr val="tx1">
                    <a:lumMod val="95000"/>
                    <a:lumOff val="5000"/>
                  </a:schemeClr>
                </a:solidFill>
                <a:latin typeface="Montserrat" panose="00000500000000000000" pitchFamily="2" charset="0"/>
              </a:rPr>
              <a:t>-7%</a:t>
            </a:r>
          </a:p>
        </p:txBody>
      </p:sp>
      <p:sp>
        <p:nvSpPr>
          <p:cNvPr id="28" name="TextBox 7">
            <a:extLst>
              <a:ext uri="{FF2B5EF4-FFF2-40B4-BE49-F238E27FC236}">
                <a16:creationId xmlns:a16="http://schemas.microsoft.com/office/drawing/2014/main" id="{190D42F4-5942-A530-E543-1CAFF376F8A4}"/>
              </a:ext>
            </a:extLst>
          </p:cNvPr>
          <p:cNvSpPr txBox="1">
            <a:spLocks noChangeArrowheads="1"/>
          </p:cNvSpPr>
          <p:nvPr/>
        </p:nvSpPr>
        <p:spPr bwMode="auto">
          <a:xfrm>
            <a:off x="5025145" y="2998138"/>
            <a:ext cx="982739"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200" b="1" dirty="0">
                <a:solidFill>
                  <a:schemeClr val="tx1">
                    <a:lumMod val="95000"/>
                    <a:lumOff val="5000"/>
                  </a:schemeClr>
                </a:solidFill>
                <a:latin typeface="Montserrat" panose="00000500000000000000" pitchFamily="2" charset="0"/>
              </a:rPr>
              <a:t>-13%</a:t>
            </a:r>
          </a:p>
        </p:txBody>
      </p:sp>
      <p:sp>
        <p:nvSpPr>
          <p:cNvPr id="29" name="TextBox 7">
            <a:extLst>
              <a:ext uri="{FF2B5EF4-FFF2-40B4-BE49-F238E27FC236}">
                <a16:creationId xmlns:a16="http://schemas.microsoft.com/office/drawing/2014/main" id="{234CBCF0-9259-C29B-E3F7-DF2C2ABE3839}"/>
              </a:ext>
            </a:extLst>
          </p:cNvPr>
          <p:cNvSpPr txBox="1">
            <a:spLocks noChangeArrowheads="1"/>
          </p:cNvSpPr>
          <p:nvPr/>
        </p:nvSpPr>
        <p:spPr bwMode="auto">
          <a:xfrm>
            <a:off x="5866189" y="4158362"/>
            <a:ext cx="941172" cy="276999"/>
          </a:xfrm>
          <a:prstGeom prst="rect">
            <a:avLst/>
          </a:prstGeom>
          <a:noFill/>
          <a:ln w="9525">
            <a:noFill/>
            <a:miter lim="800000"/>
            <a:headEnd/>
            <a:tailEnd/>
          </a:ln>
        </p:spPr>
        <p:txBody>
          <a:bodyPr wrap="square">
            <a:spAutoFit/>
          </a:bodyPr>
          <a:lstStyle/>
          <a:p>
            <a:pPr>
              <a:defRPr/>
            </a:pPr>
            <a:r>
              <a:rPr lang="en-US" sz="1200" b="1" dirty="0">
                <a:solidFill>
                  <a:schemeClr val="tx1">
                    <a:lumMod val="95000"/>
                    <a:lumOff val="5000"/>
                  </a:schemeClr>
                </a:solidFill>
                <a:latin typeface="Montserrat" panose="00000500000000000000" pitchFamily="2" charset="0"/>
              </a:rPr>
              <a:t>-9%</a:t>
            </a:r>
          </a:p>
        </p:txBody>
      </p:sp>
      <p:sp>
        <p:nvSpPr>
          <p:cNvPr id="30" name="TextBox 7">
            <a:extLst>
              <a:ext uri="{FF2B5EF4-FFF2-40B4-BE49-F238E27FC236}">
                <a16:creationId xmlns:a16="http://schemas.microsoft.com/office/drawing/2014/main" id="{C6022360-6355-C4E6-4005-22C21037F82E}"/>
              </a:ext>
            </a:extLst>
          </p:cNvPr>
          <p:cNvSpPr txBox="1">
            <a:spLocks noChangeArrowheads="1"/>
          </p:cNvSpPr>
          <p:nvPr/>
        </p:nvSpPr>
        <p:spPr bwMode="auto">
          <a:xfrm>
            <a:off x="10613210" y="4499375"/>
            <a:ext cx="988855" cy="276999"/>
          </a:xfrm>
          <a:prstGeom prst="rect">
            <a:avLst/>
          </a:prstGeom>
          <a:noFill/>
          <a:ln w="9525">
            <a:noFill/>
            <a:miter lim="800000"/>
            <a:headEnd/>
            <a:tailEnd/>
          </a:ln>
        </p:spPr>
        <p:txBody>
          <a:bodyPr wrap="square">
            <a:spAutoFit/>
          </a:bodyPr>
          <a:lstStyle/>
          <a:p>
            <a:pPr>
              <a:defRPr/>
            </a:pPr>
            <a:r>
              <a:rPr lang="en-US" sz="1200" b="1" dirty="0">
                <a:solidFill>
                  <a:schemeClr val="tx1">
                    <a:lumMod val="95000"/>
                    <a:lumOff val="5000"/>
                  </a:schemeClr>
                </a:solidFill>
                <a:latin typeface="Montserrat" panose="00000500000000000000" pitchFamily="2" charset="0"/>
              </a:rPr>
              <a:t>+4%</a:t>
            </a:r>
          </a:p>
        </p:txBody>
      </p:sp>
    </p:spTree>
    <p:extLst>
      <p:ext uri="{BB962C8B-B14F-4D97-AF65-F5344CB8AC3E}">
        <p14:creationId xmlns:p14="http://schemas.microsoft.com/office/powerpoint/2010/main" val="3065934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2800" y="407772"/>
            <a:ext cx="11246400" cy="524800"/>
          </a:xfrm>
        </p:spPr>
        <p:txBody>
          <a:bodyPr/>
          <a:lstStyle/>
          <a:p>
            <a:r>
              <a:rPr lang="en-GB" altLang="en-US" b="1" dirty="0">
                <a:latin typeface="Calibri" panose="020F0502020204030204" pitchFamily="34" charset="0"/>
              </a:rPr>
              <a:t> </a:t>
            </a:r>
            <a:r>
              <a:rPr lang="en-GB" altLang="en-US" sz="2400" dirty="0">
                <a:latin typeface="+mn-lt"/>
              </a:rPr>
              <a:t>HALLOWEEN</a:t>
            </a:r>
            <a:r>
              <a:rPr lang="en-GB" altLang="en-US" sz="2267" dirty="0">
                <a:latin typeface="Montserrat" panose="00000500000000000000" pitchFamily="2" charset="0"/>
              </a:rPr>
              <a:t>:  DATES AND DEFINITIONS</a:t>
            </a:r>
          </a:p>
        </p:txBody>
      </p:sp>
      <p:graphicFrame>
        <p:nvGraphicFramePr>
          <p:cNvPr id="3" name="Table 2"/>
          <p:cNvGraphicFramePr>
            <a:graphicFrameLocks noGrp="1"/>
          </p:cNvGraphicFramePr>
          <p:nvPr>
            <p:extLst>
              <p:ext uri="{D42A27DB-BD31-4B8C-83A1-F6EECF244321}">
                <p14:modId xmlns:p14="http://schemas.microsoft.com/office/powerpoint/2010/main" val="1173751660"/>
              </p:ext>
            </p:extLst>
          </p:nvPr>
        </p:nvGraphicFramePr>
        <p:xfrm>
          <a:off x="1103445" y="6446520"/>
          <a:ext cx="10465163" cy="411480"/>
        </p:xfrm>
        <a:graphic>
          <a:graphicData uri="http://schemas.openxmlformats.org/drawingml/2006/table">
            <a:tbl>
              <a:tblPr>
                <a:tableStyleId>{5C22544A-7EE6-4342-B048-85BDC9FD1C3A}</a:tableStyleId>
              </a:tblPr>
              <a:tblGrid>
                <a:gridCol w="10465163">
                  <a:extLst>
                    <a:ext uri="{9D8B030D-6E8A-4147-A177-3AD203B41FA5}">
                      <a16:colId xmlns:a16="http://schemas.microsoft.com/office/drawing/2014/main" val="20000"/>
                    </a:ext>
                  </a:extLst>
                </a:gridCol>
              </a:tblGrid>
              <a:tr h="411480">
                <a:tc>
                  <a:txBody>
                    <a:bodyPr/>
                    <a:lstStyle/>
                    <a:p>
                      <a:pPr algn="l" fontAlgn="b"/>
                      <a:r>
                        <a:rPr lang="en-GB" sz="900" u="none" strike="noStrike" dirty="0">
                          <a:effectLst/>
                          <a:latin typeface="Montserrat" panose="00000500000000000000" pitchFamily="2" charset="0"/>
                        </a:rPr>
                        <a:t>NB: Halloween Merchandise includes: Costumes, Decorations, Make Up, Party Accessories</a:t>
                      </a:r>
                      <a:r>
                        <a:rPr lang="en-GB" sz="900" u="none" strike="noStrike" baseline="0" dirty="0">
                          <a:effectLst/>
                          <a:latin typeface="Montserrat" panose="00000500000000000000" pitchFamily="2" charset="0"/>
                        </a:rPr>
                        <a:t>,</a:t>
                      </a:r>
                      <a:r>
                        <a:rPr lang="en-GB" sz="900" u="none" strike="noStrike" dirty="0">
                          <a:effectLst/>
                          <a:latin typeface="Montserrat" panose="00000500000000000000" pitchFamily="2" charset="0"/>
                        </a:rPr>
                        <a:t> Trick or Treat Bags.  Halloween</a:t>
                      </a:r>
                      <a:r>
                        <a:rPr lang="en-GB" sz="900" u="none" strike="noStrike" baseline="0" dirty="0">
                          <a:effectLst/>
                          <a:latin typeface="Montserrat" panose="00000500000000000000" pitchFamily="2" charset="0"/>
                        </a:rPr>
                        <a:t> Confectionery includes  Chocolate and Sugar </a:t>
                      </a:r>
                      <a:r>
                        <a:rPr lang="en-GB" sz="900" u="none" strike="noStrike" dirty="0">
                          <a:effectLst/>
                          <a:latin typeface="Montserrat" panose="00000500000000000000" pitchFamily="2" charset="0"/>
                        </a:rPr>
                        <a:t>Confectionery with</a:t>
                      </a:r>
                      <a:r>
                        <a:rPr lang="en-GB" sz="900" u="none" strike="noStrike" baseline="0" dirty="0">
                          <a:effectLst/>
                          <a:latin typeface="Montserrat" panose="00000500000000000000" pitchFamily="2" charset="0"/>
                        </a:rPr>
                        <a:t> Halloween </a:t>
                      </a:r>
                      <a:r>
                        <a:rPr lang="en-GB" sz="900" u="none" strike="noStrike" baseline="0" dirty="0">
                          <a:effectLst/>
                          <a:latin typeface="+mn-lt"/>
                        </a:rPr>
                        <a:t>references</a:t>
                      </a:r>
                      <a:r>
                        <a:rPr lang="en-GB" sz="900" u="none" strike="noStrike" baseline="0" dirty="0">
                          <a:effectLst/>
                          <a:latin typeface="Montserrat" panose="00000500000000000000" pitchFamily="2" charset="0"/>
                        </a:rPr>
                        <a:t>.</a:t>
                      </a:r>
                      <a:endParaRPr lang="en-GB" sz="900" b="0" i="0" u="none" strike="noStrike" dirty="0">
                        <a:solidFill>
                          <a:srgbClr val="000000"/>
                        </a:solidFill>
                        <a:effectLst/>
                        <a:latin typeface="Montserrat" panose="00000500000000000000" pitchFamily="2"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Rectangle 3"/>
          <p:cNvSpPr txBox="1">
            <a:spLocks noChangeArrowheads="1"/>
          </p:cNvSpPr>
          <p:nvPr/>
        </p:nvSpPr>
        <p:spPr>
          <a:xfrm>
            <a:off x="1625600" y="1219200"/>
            <a:ext cx="8839200" cy="5638800"/>
          </a:xfrm>
          <a:prstGeom prst="rect">
            <a:avLst/>
          </a:prstGeom>
        </p:spPr>
        <p:txBody>
          <a:bodyPr vert="horz" lIns="121920" tIns="60960" rIns="121920" bIns="60960" rtlCol="0">
            <a:noAutofit/>
          </a:bodyPr>
          <a:lst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Clr>
                <a:schemeClr val="tx2"/>
              </a:buClr>
              <a:buFontTx/>
              <a:buNone/>
            </a:pPr>
            <a:endParaRPr lang="en-GB" altLang="en-US" dirty="0">
              <a:ea typeface="ＭＳ Ｐゴシック" pitchFamily="34" charset="-128"/>
            </a:endParaRPr>
          </a:p>
          <a:p>
            <a:pPr marL="0" indent="0" algn="ctr">
              <a:spcBef>
                <a:spcPts val="0"/>
              </a:spcBef>
              <a:buClr>
                <a:schemeClr val="accent1"/>
              </a:buClr>
              <a:buSzPct val="150000"/>
              <a:buNone/>
            </a:pPr>
            <a:r>
              <a:rPr lang="en-GB" altLang="en-US" dirty="0">
                <a:ea typeface="ＭＳ Ｐゴシック" pitchFamily="34" charset="-128"/>
              </a:rPr>
              <a:t>Halloween 2015:  3w/e 31</a:t>
            </a:r>
            <a:r>
              <a:rPr lang="en-GB" altLang="en-US" baseline="30000" dirty="0">
                <a:ea typeface="ＭＳ Ｐゴシック" pitchFamily="34" charset="-128"/>
              </a:rPr>
              <a:t>st</a:t>
            </a:r>
            <a:r>
              <a:rPr lang="en-GB" altLang="en-US" dirty="0">
                <a:ea typeface="ＭＳ Ｐゴシック" pitchFamily="34" charset="-128"/>
              </a:rPr>
              <a:t> October 2015</a:t>
            </a:r>
          </a:p>
          <a:p>
            <a:pPr marL="0" indent="0" algn="ctr">
              <a:spcBef>
                <a:spcPts val="0"/>
              </a:spcBef>
              <a:buClr>
                <a:schemeClr val="accent1"/>
              </a:buClr>
              <a:buSzPct val="150000"/>
              <a:buNone/>
            </a:pPr>
            <a:r>
              <a:rPr lang="en-GB" altLang="en-US" dirty="0">
                <a:ea typeface="ＭＳ Ｐゴシック" pitchFamily="34" charset="-128"/>
              </a:rPr>
              <a:t>Halloween 2016:  3w/e 5</a:t>
            </a:r>
            <a:r>
              <a:rPr lang="en-GB" altLang="en-US" baseline="30000" dirty="0">
                <a:ea typeface="ＭＳ Ｐゴシック" pitchFamily="34" charset="-128"/>
              </a:rPr>
              <a:t>th</a:t>
            </a:r>
            <a:r>
              <a:rPr lang="en-GB" altLang="en-US" dirty="0">
                <a:ea typeface="ＭＳ Ｐゴシック" pitchFamily="34" charset="-128"/>
              </a:rPr>
              <a:t> November 2016</a:t>
            </a:r>
          </a:p>
          <a:p>
            <a:pPr marL="0" indent="0" algn="ctr">
              <a:spcBef>
                <a:spcPts val="0"/>
              </a:spcBef>
              <a:buClr>
                <a:schemeClr val="accent1"/>
              </a:buClr>
              <a:buSzPct val="150000"/>
              <a:buNone/>
            </a:pPr>
            <a:r>
              <a:rPr lang="en-GB" altLang="en-US" dirty="0">
                <a:ea typeface="ＭＳ Ｐゴシック" pitchFamily="34" charset="-128"/>
              </a:rPr>
              <a:t>Halloween 2017:  3w/e 4</a:t>
            </a:r>
            <a:r>
              <a:rPr lang="en-GB" altLang="en-US" baseline="30000" dirty="0">
                <a:ea typeface="ＭＳ Ｐゴシック" pitchFamily="34" charset="-128"/>
              </a:rPr>
              <a:t>th</a:t>
            </a:r>
            <a:r>
              <a:rPr lang="en-GB" altLang="en-US" dirty="0">
                <a:ea typeface="ＭＳ Ｐゴシック" pitchFamily="34" charset="-128"/>
              </a:rPr>
              <a:t> November 2017</a:t>
            </a:r>
          </a:p>
          <a:p>
            <a:pPr marL="0" indent="0" algn="ctr">
              <a:spcBef>
                <a:spcPts val="0"/>
              </a:spcBef>
              <a:buClr>
                <a:schemeClr val="accent1"/>
              </a:buClr>
              <a:buSzPct val="150000"/>
              <a:buNone/>
            </a:pPr>
            <a:r>
              <a:rPr lang="en-GB" altLang="en-US" dirty="0">
                <a:ea typeface="ＭＳ Ｐゴシック" pitchFamily="34" charset="-128"/>
              </a:rPr>
              <a:t>Halloween 2018:  3w/e 3</a:t>
            </a:r>
            <a:r>
              <a:rPr lang="en-GB" altLang="en-US" baseline="30000" dirty="0">
                <a:ea typeface="ＭＳ Ｐゴシック" pitchFamily="34" charset="-128"/>
              </a:rPr>
              <a:t>rd</a:t>
            </a:r>
            <a:r>
              <a:rPr lang="en-GB" altLang="en-US" dirty="0">
                <a:ea typeface="ＭＳ Ｐゴシック" pitchFamily="34" charset="-128"/>
              </a:rPr>
              <a:t> November 2018</a:t>
            </a:r>
          </a:p>
          <a:p>
            <a:pPr marL="0" indent="0" algn="ctr">
              <a:spcBef>
                <a:spcPts val="0"/>
              </a:spcBef>
              <a:buClr>
                <a:schemeClr val="accent1"/>
              </a:buClr>
              <a:buSzPct val="150000"/>
              <a:buNone/>
            </a:pPr>
            <a:r>
              <a:rPr lang="en-GB" altLang="en-US" dirty="0">
                <a:ea typeface="ＭＳ Ｐゴシック" pitchFamily="34" charset="-128"/>
              </a:rPr>
              <a:t>Halloween 2019:  3w/e 2nd November 2019</a:t>
            </a:r>
          </a:p>
          <a:p>
            <a:pPr marL="0" indent="0" algn="ctr">
              <a:spcBef>
                <a:spcPts val="0"/>
              </a:spcBef>
              <a:buClr>
                <a:schemeClr val="accent1"/>
              </a:buClr>
              <a:buSzPct val="150000"/>
              <a:buNone/>
            </a:pPr>
            <a:r>
              <a:rPr lang="en-GB" altLang="en-US" dirty="0">
                <a:ea typeface="ＭＳ Ｐゴシック" pitchFamily="34" charset="-128"/>
              </a:rPr>
              <a:t>Halloween 2020:  4w/e 7</a:t>
            </a:r>
            <a:r>
              <a:rPr lang="en-GB" altLang="en-US" baseline="30000" dirty="0">
                <a:ea typeface="ＭＳ Ｐゴシック" pitchFamily="34" charset="-128"/>
              </a:rPr>
              <a:t>th</a:t>
            </a:r>
            <a:r>
              <a:rPr lang="en-GB" altLang="en-US" dirty="0">
                <a:ea typeface="ＭＳ Ｐゴシック" pitchFamily="34" charset="-128"/>
              </a:rPr>
              <a:t> November 2020</a:t>
            </a:r>
          </a:p>
          <a:p>
            <a:pPr marL="0" indent="0" algn="ctr">
              <a:spcBef>
                <a:spcPts val="0"/>
              </a:spcBef>
              <a:buClr>
                <a:schemeClr val="accent1"/>
              </a:buClr>
              <a:buSzPct val="150000"/>
              <a:buNone/>
            </a:pPr>
            <a:r>
              <a:rPr lang="en-GB" altLang="en-US" dirty="0">
                <a:ea typeface="ＭＳ Ｐゴシック" pitchFamily="34" charset="-128"/>
              </a:rPr>
              <a:t>Halloween 2021:  4w/e 6</a:t>
            </a:r>
            <a:r>
              <a:rPr lang="en-GB" altLang="en-US" baseline="30000" dirty="0">
                <a:ea typeface="ＭＳ Ｐゴシック" pitchFamily="34" charset="-128"/>
              </a:rPr>
              <a:t>th</a:t>
            </a:r>
            <a:r>
              <a:rPr lang="en-GB" altLang="en-US" dirty="0">
                <a:ea typeface="ＭＳ Ｐゴシック" pitchFamily="34" charset="-128"/>
              </a:rPr>
              <a:t> November 2021</a:t>
            </a:r>
          </a:p>
          <a:p>
            <a:pPr marL="0" indent="0" algn="ctr">
              <a:spcBef>
                <a:spcPts val="0"/>
              </a:spcBef>
              <a:buClr>
                <a:schemeClr val="accent1"/>
              </a:buClr>
              <a:buSzPct val="150000"/>
              <a:buNone/>
            </a:pPr>
            <a:r>
              <a:rPr lang="en-GB" altLang="en-US" dirty="0">
                <a:ea typeface="ＭＳ Ｐゴシック" pitchFamily="34" charset="-128"/>
              </a:rPr>
              <a:t>Halloween 2022:  4w/e 5</a:t>
            </a:r>
            <a:r>
              <a:rPr lang="en-GB" altLang="en-US" baseline="30000" dirty="0">
                <a:ea typeface="ＭＳ Ｐゴシック" pitchFamily="34" charset="-128"/>
              </a:rPr>
              <a:t>th</a:t>
            </a:r>
            <a:r>
              <a:rPr lang="en-GB" altLang="en-US" dirty="0">
                <a:ea typeface="ＭＳ Ｐゴシック" pitchFamily="34" charset="-128"/>
              </a:rPr>
              <a:t> November 2022</a:t>
            </a:r>
          </a:p>
          <a:p>
            <a:pPr marL="0" indent="0" algn="ctr">
              <a:spcBef>
                <a:spcPts val="0"/>
              </a:spcBef>
              <a:buClr>
                <a:schemeClr val="accent1"/>
              </a:buClr>
              <a:buSzPct val="150000"/>
              <a:buNone/>
            </a:pPr>
            <a:r>
              <a:rPr lang="en-GB" altLang="en-US" dirty="0">
                <a:ea typeface="ＭＳ Ｐゴシック" pitchFamily="34" charset="-128"/>
              </a:rPr>
              <a:t>Halloween 2023:  4w/e 4</a:t>
            </a:r>
            <a:r>
              <a:rPr lang="en-GB" altLang="en-US" baseline="30000" dirty="0">
                <a:ea typeface="ＭＳ Ｐゴシック" pitchFamily="34" charset="-128"/>
              </a:rPr>
              <a:t>th</a:t>
            </a:r>
            <a:r>
              <a:rPr lang="en-GB" altLang="en-US" dirty="0">
                <a:ea typeface="ＭＳ Ｐゴシック" pitchFamily="34" charset="-128"/>
              </a:rPr>
              <a:t> November 2023</a:t>
            </a:r>
          </a:p>
          <a:p>
            <a:pPr algn="ctr">
              <a:spcBef>
                <a:spcPts val="0"/>
              </a:spcBef>
              <a:buClr>
                <a:schemeClr val="accent1"/>
              </a:buClr>
              <a:buSzPct val="150000"/>
              <a:buFont typeface="Arial" panose="020B0604020202020204" pitchFamily="34" charset="0"/>
              <a:buChar char="•"/>
            </a:pPr>
            <a:endParaRPr lang="en-GB" altLang="en-US" dirty="0">
              <a:ea typeface="ＭＳ Ｐゴシック" pitchFamily="34" charset="-128"/>
            </a:endParaRPr>
          </a:p>
          <a:p>
            <a:pPr algn="ctr">
              <a:spcBef>
                <a:spcPts val="0"/>
              </a:spcBef>
              <a:buClr>
                <a:schemeClr val="accent1"/>
              </a:buClr>
              <a:buSzPct val="150000"/>
              <a:buFont typeface="Arial" panose="020B0604020202020204" pitchFamily="34" charset="0"/>
              <a:buChar char="•"/>
            </a:pPr>
            <a:endParaRPr lang="en-GB" altLang="en-US" dirty="0">
              <a:ea typeface="ＭＳ Ｐゴシック" pitchFamily="34" charset="-128"/>
            </a:endParaRPr>
          </a:p>
          <a:p>
            <a:pPr algn="ctr">
              <a:buClr>
                <a:schemeClr val="tx2"/>
              </a:buClr>
              <a:buFontTx/>
              <a:buChar char="•"/>
            </a:pPr>
            <a:endParaRPr lang="en-GB" altLang="en-US" dirty="0">
              <a:ea typeface="ＭＳ Ｐゴシック" pitchFamily="34" charset="-128"/>
            </a:endParaRPr>
          </a:p>
          <a:p>
            <a:pPr marL="0" indent="0" algn="ctr">
              <a:buClr>
                <a:schemeClr val="tx2"/>
              </a:buClr>
              <a:buNone/>
            </a:pPr>
            <a:r>
              <a:rPr lang="en-GB" altLang="en-US" dirty="0">
                <a:ea typeface="ＭＳ Ｐゴシック" pitchFamily="34" charset="-128"/>
              </a:rPr>
              <a:t>	</a:t>
            </a:r>
            <a:r>
              <a:rPr lang="en-GB" altLang="en-US" b="1" dirty="0">
                <a:ea typeface="ＭＳ Ｐゴシック" pitchFamily="34" charset="-128"/>
              </a:rPr>
              <a:t>Halloween is defined as:</a:t>
            </a:r>
          </a:p>
          <a:p>
            <a:pPr lvl="1" algn="ctr">
              <a:spcBef>
                <a:spcPts val="0"/>
              </a:spcBef>
              <a:buClr>
                <a:schemeClr val="accent2"/>
              </a:buClr>
              <a:buSzPct val="90000"/>
              <a:buFont typeface="Wingdings" panose="05000000000000000000" pitchFamily="2" charset="2"/>
              <a:buChar char="Ø"/>
            </a:pPr>
            <a:r>
              <a:rPr lang="en-GB" altLang="en-US" sz="1800" dirty="0">
                <a:ea typeface="ＭＳ Ｐゴシック" pitchFamily="34" charset="-128"/>
              </a:rPr>
              <a:t>Halloween Merchandise</a:t>
            </a:r>
          </a:p>
          <a:p>
            <a:pPr lvl="1" algn="ctr">
              <a:spcBef>
                <a:spcPts val="0"/>
              </a:spcBef>
              <a:buClr>
                <a:schemeClr val="accent2"/>
              </a:buClr>
              <a:buSzPct val="90000"/>
              <a:buFont typeface="Wingdings" panose="05000000000000000000" pitchFamily="2" charset="2"/>
              <a:buChar char="Ø"/>
            </a:pPr>
            <a:r>
              <a:rPr lang="en-GB" altLang="en-US" sz="1800" dirty="0">
                <a:ea typeface="ＭＳ Ｐゴシック" pitchFamily="34" charset="-128"/>
              </a:rPr>
              <a:t>Pumpkins</a:t>
            </a:r>
          </a:p>
          <a:p>
            <a:pPr lvl="1" algn="ctr">
              <a:spcBef>
                <a:spcPts val="0"/>
              </a:spcBef>
              <a:buClr>
                <a:schemeClr val="accent2"/>
              </a:buClr>
              <a:buSzPct val="90000"/>
              <a:buFont typeface="Wingdings" panose="05000000000000000000" pitchFamily="2" charset="2"/>
              <a:buChar char="Ø"/>
            </a:pPr>
            <a:r>
              <a:rPr lang="en-GB" altLang="en-US" sz="1800" dirty="0">
                <a:ea typeface="ＭＳ Ｐゴシック" pitchFamily="34" charset="-128"/>
              </a:rPr>
              <a:t> Halloween Confectionery</a:t>
            </a:r>
          </a:p>
          <a:p>
            <a:pPr marL="601118" lvl="1" indent="0" algn="ctr">
              <a:buClr>
                <a:schemeClr val="tx2"/>
              </a:buClr>
              <a:buNone/>
            </a:pPr>
            <a:endParaRPr lang="en-GB" altLang="en-US" sz="1800" dirty="0">
              <a:ea typeface="ＭＳ Ｐゴシック" pitchFamily="34" charset="-128"/>
            </a:endParaRPr>
          </a:p>
          <a:p>
            <a:pPr algn="ctr">
              <a:buClr>
                <a:schemeClr val="tx2"/>
              </a:buClr>
              <a:buFontTx/>
              <a:buChar char="•"/>
            </a:pPr>
            <a:endParaRPr lang="en-GB" altLang="en-US" dirty="0">
              <a:ea typeface="ＭＳ Ｐゴシック" pitchFamily="34" charset="-128"/>
            </a:endParaRPr>
          </a:p>
        </p:txBody>
      </p:sp>
    </p:spTree>
    <p:extLst>
      <p:ext uri="{BB962C8B-B14F-4D97-AF65-F5344CB8AC3E}">
        <p14:creationId xmlns:p14="http://schemas.microsoft.com/office/powerpoint/2010/main" val="134133606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4" name="Picture 10" descr="xmas">
            <a:extLst>
              <a:ext uri="{FF2B5EF4-FFF2-40B4-BE49-F238E27FC236}">
                <a16:creationId xmlns:a16="http://schemas.microsoft.com/office/drawing/2014/main" id="{829010C4-63EA-4116-A086-2EF5AF08550F}"/>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tretch>
            <a:fillRect/>
          </a:stretch>
        </p:blipFill>
        <p:spPr bwMode="auto">
          <a:xfrm>
            <a:off x="7465671" y="321957"/>
            <a:ext cx="4924345" cy="4924345"/>
          </a:xfrm>
          <a:prstGeom prst="ellipse">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F12AC16-41CE-4351-865E-022C5AFEAACE}"/>
              </a:ext>
            </a:extLst>
          </p:cNvPr>
          <p:cNvSpPr txBox="1"/>
          <p:nvPr/>
        </p:nvSpPr>
        <p:spPr>
          <a:xfrm>
            <a:off x="288558" y="635035"/>
            <a:ext cx="6689729" cy="2387600"/>
          </a:xfrm>
          <a:prstGeom prst="rect">
            <a:avLst/>
          </a:prstGeom>
        </p:spPr>
        <p:txBody>
          <a:bodyPr vert="horz" lIns="0" tIns="45720" rIns="0" bIns="45720" rtlCol="0" anchor="b">
            <a:normAutofit/>
          </a:bodyPr>
          <a:lstStyle/>
          <a:p>
            <a:pPr>
              <a:lnSpc>
                <a:spcPct val="90000"/>
              </a:lnSpc>
              <a:spcBef>
                <a:spcPct val="0"/>
              </a:spcBef>
              <a:spcAft>
                <a:spcPts val="600"/>
              </a:spcAft>
            </a:pPr>
            <a:r>
              <a:rPr lang="en-US" sz="3700" b="1" kern="1200" dirty="0">
                <a:solidFill>
                  <a:schemeClr val="bg1"/>
                </a:solidFill>
                <a:latin typeface="+mj-lt"/>
                <a:ea typeface="+mj-ea"/>
                <a:cs typeface="+mj-cs"/>
              </a:rPr>
              <a:t>COUNTDOWN TO CHRISTMAS</a:t>
            </a:r>
          </a:p>
        </p:txBody>
      </p:sp>
      <p:sp>
        <p:nvSpPr>
          <p:cNvPr id="670" name="Subtitle 3">
            <a:extLst>
              <a:ext uri="{FF2B5EF4-FFF2-40B4-BE49-F238E27FC236}">
                <a16:creationId xmlns:a16="http://schemas.microsoft.com/office/drawing/2014/main" id="{C133C7E4-0851-676A-0CAB-E5842AA75405}"/>
              </a:ext>
            </a:extLst>
          </p:cNvPr>
          <p:cNvSpPr>
            <a:spLocks noGrp="1"/>
          </p:cNvSpPr>
          <p:nvPr>
            <p:ph type="subTitle" idx="1"/>
          </p:nvPr>
        </p:nvSpPr>
        <p:spPr/>
        <p:txBody>
          <a:bodyPr/>
          <a:lstStyle/>
          <a:p>
            <a:r>
              <a:rPr lang="en-US" sz="2000" b="1" kern="1200" dirty="0">
                <a:solidFill>
                  <a:schemeClr val="bg1"/>
                </a:solidFill>
                <a:latin typeface="+mj-lt"/>
                <a:ea typeface="+mj-ea"/>
                <a:cs typeface="+mj-cs"/>
              </a:rPr>
              <a:t>PROJECTIONS AT WEEK 4</a:t>
            </a:r>
            <a:endParaRPr lang="en-US" dirty="0"/>
          </a:p>
        </p:txBody>
      </p:sp>
      <p:pic>
        <p:nvPicPr>
          <p:cNvPr id="14" name="Picture 10" descr="xmas">
            <a:extLst>
              <a:ext uri="{FF2B5EF4-FFF2-40B4-BE49-F238E27FC236}">
                <a16:creationId xmlns:a16="http://schemas.microsoft.com/office/drawing/2014/main" id="{8BE5936C-DECC-6DBE-CDB8-50E6121D5763}"/>
              </a:ext>
            </a:extLst>
          </p:cNvPr>
          <p:cNvPicPr>
            <a:picLocks noGrp="1" noChangeAspect="1" noChangeArrowheads="1" noCrop="1"/>
          </p:cNvPicPr>
          <p:nvPr>
            <p:ph type="pic" sz="quarter" idx="12"/>
          </p:nvPr>
        </p:nvPicPr>
        <p:blipFill>
          <a:blip r:embed="rId3" cstate="print">
            <a:extLst>
              <a:ext uri="{28A0092B-C50C-407E-A947-70E740481C1C}">
                <a14:useLocalDpi xmlns:a14="http://schemas.microsoft.com/office/drawing/2010/main" val="0"/>
              </a:ext>
            </a:extLst>
          </a:blip>
          <a:srcRect/>
          <a:stretch>
            <a:fillRect/>
          </a:stretch>
        </p:blipFill>
        <p:spPr bwMode="auto">
          <a:xfrm>
            <a:off x="7466013" y="322263"/>
            <a:ext cx="4924425" cy="4924425"/>
          </a:xfrm>
          <a:prstGeom prst="ellipse">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382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24">
            <a:extLst>
              <a:ext uri="{FF2B5EF4-FFF2-40B4-BE49-F238E27FC236}">
                <a16:creationId xmlns:a16="http://schemas.microsoft.com/office/drawing/2014/main" id="{63478A8A-CCAB-145D-7D37-7A3BC3966A27}"/>
              </a:ext>
            </a:extLst>
          </p:cNvPr>
          <p:cNvGraphicFramePr>
            <a:graphicFrameLocks noGrp="1"/>
          </p:cNvGraphicFramePr>
          <p:nvPr>
            <p:extLst>
              <p:ext uri="{D42A27DB-BD31-4B8C-83A1-F6EECF244321}">
                <p14:modId xmlns:p14="http://schemas.microsoft.com/office/powerpoint/2010/main" val="3250950309"/>
              </p:ext>
            </p:extLst>
          </p:nvPr>
        </p:nvGraphicFramePr>
        <p:xfrm>
          <a:off x="5581773" y="1300766"/>
          <a:ext cx="5527626" cy="3853036"/>
        </p:xfrm>
        <a:graphic>
          <a:graphicData uri="http://schemas.openxmlformats.org/drawingml/2006/table">
            <a:tbl>
              <a:tblPr firstRow="1" bandRow="1">
                <a:tableStyleId>{073A0DAA-6AF3-43AB-8588-CEC1D06C72B9}</a:tableStyleId>
              </a:tblPr>
              <a:tblGrid>
                <a:gridCol w="50207">
                  <a:extLst>
                    <a:ext uri="{9D8B030D-6E8A-4147-A177-3AD203B41FA5}">
                      <a16:colId xmlns:a16="http://schemas.microsoft.com/office/drawing/2014/main" val="3338537668"/>
                    </a:ext>
                  </a:extLst>
                </a:gridCol>
                <a:gridCol w="5477419">
                  <a:extLst>
                    <a:ext uri="{9D8B030D-6E8A-4147-A177-3AD203B41FA5}">
                      <a16:colId xmlns:a16="http://schemas.microsoft.com/office/drawing/2014/main" val="1952040229"/>
                    </a:ext>
                  </a:extLst>
                </a:gridCol>
              </a:tblGrid>
              <a:tr h="3853036">
                <a:tc>
                  <a:txBody>
                    <a:bodyPr/>
                    <a:lstStyle/>
                    <a:p>
                      <a:endParaRPr lang="en-US" sz="1600" dirty="0"/>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365760" indent="-304800">
                        <a:spcBef>
                          <a:spcPts val="600"/>
                        </a:spcBef>
                        <a:spcAft>
                          <a:spcPts val="600"/>
                        </a:spcAft>
                        <a:buSzPts val="1200"/>
                        <a:buFont typeface="Montserrat"/>
                        <a:buChar char="■"/>
                      </a:pPr>
                      <a:r>
                        <a:rPr lang="en" sz="1600" i="1" dirty="0">
                          <a:solidFill>
                            <a:srgbClr val="000000"/>
                          </a:solidFill>
                          <a:latin typeface="Georgia" panose="02040502050405020303" pitchFamily="18" charset="0"/>
                          <a:ea typeface="Montserrat"/>
                          <a:cs typeface="Montserrat"/>
                          <a:sym typeface="Montserrat"/>
                        </a:rPr>
                        <a:t>Discounters* </a:t>
                      </a:r>
                      <a:r>
                        <a:rPr lang="en" sz="1600" b="1" i="1" dirty="0">
                          <a:solidFill>
                            <a:srgbClr val="000000"/>
                          </a:solidFill>
                          <a:latin typeface="Georgia" panose="02040502050405020303" pitchFamily="18" charset="0"/>
                          <a:ea typeface="Montserrat"/>
                          <a:cs typeface="Montserrat"/>
                          <a:sym typeface="Montserrat"/>
                        </a:rPr>
                        <a:t>+13.6%</a:t>
                      </a:r>
                    </a:p>
                    <a:p>
                      <a:pPr marL="365760" indent="-304800">
                        <a:spcBef>
                          <a:spcPts val="600"/>
                        </a:spcBef>
                        <a:spcAft>
                          <a:spcPts val="600"/>
                        </a:spcAft>
                        <a:buSzPts val="1200"/>
                        <a:buFont typeface="Montserrat"/>
                        <a:buChar char="■"/>
                      </a:pPr>
                      <a:r>
                        <a:rPr lang="en" sz="1600" i="1" dirty="0">
                          <a:solidFill>
                            <a:schemeClr val="tx1"/>
                          </a:solidFill>
                          <a:latin typeface="Georgia" panose="02040502050405020303" pitchFamily="18" charset="0"/>
                          <a:ea typeface="Montserrat"/>
                          <a:cs typeface="Montserrat"/>
                          <a:sym typeface="Montserrat"/>
                        </a:rPr>
                        <a:t>Instore* +8.2%</a:t>
                      </a:r>
                    </a:p>
                    <a:p>
                      <a:pPr marL="365760" marR="0" lvl="0" indent="-304800" algn="l" defTabSz="914400" rtl="0" eaLnBrk="1" fontAlgn="auto" latinLnBrk="0" hangingPunct="1">
                        <a:lnSpc>
                          <a:spcPct val="100000"/>
                        </a:lnSpc>
                        <a:spcBef>
                          <a:spcPts val="600"/>
                        </a:spcBef>
                        <a:spcAft>
                          <a:spcPts val="600"/>
                        </a:spcAft>
                        <a:buClrTx/>
                        <a:buSzPts val="1200"/>
                        <a:buFont typeface="Montserrat"/>
                        <a:buChar char="■"/>
                        <a:tabLst/>
                        <a:defRPr/>
                      </a:pPr>
                      <a:r>
                        <a:rPr lang="en" sz="1600" b="1" i="1" dirty="0">
                          <a:solidFill>
                            <a:schemeClr val="tx1"/>
                          </a:solidFill>
                          <a:latin typeface="Georgia" panose="02040502050405020303" pitchFamily="18" charset="0"/>
                          <a:ea typeface="Montserrat"/>
                          <a:cs typeface="Montserrat"/>
                          <a:sym typeface="Montserrat"/>
                        </a:rPr>
                        <a:t>Value R</a:t>
                      </a:r>
                      <a:r>
                        <a:rPr lang="en-GB" sz="1600" b="1" i="1" dirty="0">
                          <a:solidFill>
                            <a:schemeClr val="tx1"/>
                          </a:solidFill>
                          <a:latin typeface="Georgia" panose="02040502050405020303" pitchFamily="18" charset="0"/>
                          <a:ea typeface="Montserrat"/>
                          <a:cs typeface="Montserrat"/>
                          <a:sym typeface="Montserrat"/>
                        </a:rPr>
                        <a:t>e</a:t>
                      </a:r>
                      <a:r>
                        <a:rPr lang="en" sz="1600" b="1" i="1" dirty="0">
                          <a:solidFill>
                            <a:schemeClr val="tx1"/>
                          </a:solidFill>
                          <a:latin typeface="Georgia" panose="02040502050405020303" pitchFamily="18" charset="0"/>
                          <a:ea typeface="Montserrat"/>
                          <a:cs typeface="Montserrat"/>
                          <a:sym typeface="Montserrat"/>
                        </a:rPr>
                        <a:t>tailers** +6.2%</a:t>
                      </a:r>
                    </a:p>
                    <a:p>
                      <a:pPr marL="365760" indent="-304800">
                        <a:spcBef>
                          <a:spcPts val="600"/>
                        </a:spcBef>
                        <a:spcAft>
                          <a:spcPts val="600"/>
                        </a:spcAft>
                        <a:buSzPts val="1200"/>
                        <a:buFont typeface="Montserrat"/>
                        <a:buChar char="■"/>
                      </a:pPr>
                      <a:endParaRPr lang="en" sz="1600" i="1" dirty="0">
                        <a:solidFill>
                          <a:schemeClr val="tx1"/>
                        </a:solidFill>
                        <a:latin typeface="Georgia" panose="02040502050405020303" pitchFamily="18" charset="0"/>
                        <a:ea typeface="Montserrat"/>
                        <a:cs typeface="Montserrat"/>
                        <a:sym typeface="Montserrat"/>
                      </a:endParaRPr>
                    </a:p>
                    <a:p>
                      <a:pPr marL="365760" marR="0" lvl="0" indent="-304800" algn="l" defTabSz="914400" rtl="0" eaLnBrk="1" fontAlgn="auto" latinLnBrk="0" hangingPunct="1">
                        <a:lnSpc>
                          <a:spcPct val="100000"/>
                        </a:lnSpc>
                        <a:spcBef>
                          <a:spcPts val="600"/>
                        </a:spcBef>
                        <a:spcAft>
                          <a:spcPts val="600"/>
                        </a:spcAft>
                        <a:buClrTx/>
                        <a:buSzPts val="1200"/>
                        <a:buFont typeface="Montserrat"/>
                        <a:buChar char="■"/>
                        <a:tabLst/>
                        <a:defRPr/>
                      </a:pPr>
                      <a:endParaRPr lang="en" sz="1600" i="1" dirty="0">
                        <a:solidFill>
                          <a:schemeClr val="tx1"/>
                        </a:solidFill>
                        <a:latin typeface="Georgia" panose="02040502050405020303" pitchFamily="18" charset="0"/>
                        <a:ea typeface="Montserrat"/>
                        <a:cs typeface="Montserrat"/>
                        <a:sym typeface="Montserrat"/>
                      </a:endParaRPr>
                    </a:p>
                    <a:p>
                      <a:pPr marL="365760" indent="-304800">
                        <a:spcBef>
                          <a:spcPts val="600"/>
                        </a:spcBef>
                        <a:spcAft>
                          <a:spcPts val="600"/>
                        </a:spcAft>
                        <a:buSzPts val="1200"/>
                        <a:buFont typeface="Montserrat"/>
                        <a:buChar char="■"/>
                      </a:pPr>
                      <a:endParaRPr lang="en-GB" sz="1600" b="0" i="1" dirty="0">
                        <a:solidFill>
                          <a:schemeClr val="tx1"/>
                        </a:solidFill>
                        <a:latin typeface="Georgia" panose="02040502050405020303" pitchFamily="18" charset="0"/>
                        <a:ea typeface="Montserrat"/>
                        <a:cs typeface="Montserrat"/>
                        <a:sym typeface="Montserrat"/>
                      </a:endParaRPr>
                    </a:p>
                    <a:p>
                      <a:pPr marL="365760" indent="-304800">
                        <a:spcBef>
                          <a:spcPts val="600"/>
                        </a:spcBef>
                        <a:spcAft>
                          <a:spcPts val="600"/>
                        </a:spcAft>
                        <a:buSzPts val="1200"/>
                        <a:buFont typeface="Montserrat"/>
                        <a:buChar char="■"/>
                      </a:pPr>
                      <a:endParaRPr lang="en-GB" sz="1600" b="0" i="1" dirty="0">
                        <a:solidFill>
                          <a:schemeClr val="tx1"/>
                        </a:solidFill>
                        <a:latin typeface="Georgia" panose="02040502050405020303" pitchFamily="18" charset="0"/>
                        <a:ea typeface="Montserrat"/>
                        <a:cs typeface="Montserrat"/>
                        <a:sym typeface="Montserrat"/>
                      </a:endParaRPr>
                    </a:p>
                    <a:p>
                      <a:pPr marL="365760" indent="-304800">
                        <a:spcBef>
                          <a:spcPts val="600"/>
                        </a:spcBef>
                        <a:spcAft>
                          <a:spcPts val="600"/>
                        </a:spcAft>
                        <a:buSzPts val="1200"/>
                        <a:buFont typeface="Montserrat"/>
                        <a:buChar char="■"/>
                      </a:pPr>
                      <a:endParaRPr lang="en-GB" sz="1600" b="0" i="1" dirty="0">
                        <a:solidFill>
                          <a:srgbClr val="FF0000"/>
                        </a:solidFill>
                        <a:latin typeface="Georgia" panose="02040502050405020303" pitchFamily="18" charset="0"/>
                        <a:ea typeface="Montserrat"/>
                        <a:cs typeface="Montserrat"/>
                        <a:sym typeface="Montserra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sp>
        <p:nvSpPr>
          <p:cNvPr id="13" name="TextBox 12">
            <a:extLst>
              <a:ext uri="{FF2B5EF4-FFF2-40B4-BE49-F238E27FC236}">
                <a16:creationId xmlns:a16="http://schemas.microsoft.com/office/drawing/2014/main" id="{4164F3AE-30FE-F00E-4C17-FDD0DC40D793}"/>
              </a:ext>
            </a:extLst>
          </p:cNvPr>
          <p:cNvSpPr txBox="1"/>
          <p:nvPr/>
        </p:nvSpPr>
        <p:spPr>
          <a:xfrm>
            <a:off x="5514348" y="2957413"/>
            <a:ext cx="5862333" cy="2646878"/>
          </a:xfrm>
          <a:prstGeom prst="rect">
            <a:avLst/>
          </a:prstGeom>
          <a:noFill/>
        </p:spPr>
        <p:txBody>
          <a:bodyPr wrap="square">
            <a:spAutoFit/>
          </a:bodyPr>
          <a:lstStyle/>
          <a:p>
            <a:endParaRPr lang="en-US" sz="1800" b="1" dirty="0">
              <a:solidFill>
                <a:schemeClr val="tx1"/>
              </a:solidFill>
            </a:endParaRPr>
          </a:p>
          <a:p>
            <a:endParaRPr lang="en-US" sz="1800" b="1" dirty="0">
              <a:solidFill>
                <a:schemeClr val="tx1"/>
              </a:solidFill>
            </a:endParaRPr>
          </a:p>
          <a:p>
            <a:pPr marL="365760" indent="-304800">
              <a:spcBef>
                <a:spcPts val="600"/>
              </a:spcBef>
              <a:spcAft>
                <a:spcPts val="600"/>
              </a:spcAft>
              <a:buSzPts val="1200"/>
              <a:buFont typeface="Montserrat"/>
              <a:buChar char="■"/>
              <a:defRPr/>
            </a:pPr>
            <a:r>
              <a:rPr lang="en" sz="1800" b="0" i="1" dirty="0">
                <a:solidFill>
                  <a:schemeClr val="tx1"/>
                </a:solidFill>
                <a:latin typeface="Georgia" panose="02040502050405020303" pitchFamily="18" charset="0"/>
                <a:ea typeface="Montserrat"/>
                <a:cs typeface="Montserrat"/>
                <a:sym typeface="Montserrat"/>
              </a:rPr>
              <a:t>G</a:t>
            </a:r>
            <a:r>
              <a:rPr lang="en-GB" sz="1800" i="1" dirty="0">
                <a:solidFill>
                  <a:schemeClr val="tx1"/>
                </a:solidFill>
                <a:latin typeface="Georgia" panose="02040502050405020303" pitchFamily="18" charset="0"/>
                <a:ea typeface="Montserrat"/>
                <a:cs typeface="Montserrat"/>
                <a:sym typeface="Montserrat"/>
              </a:rPr>
              <a:t>rocery Multiples +5.7%</a:t>
            </a:r>
          </a:p>
          <a:p>
            <a:pPr marL="365760" marR="0" lvl="0" indent="-304800" algn="l" defTabSz="914400" rtl="0" eaLnBrk="1" fontAlgn="auto" latinLnBrk="0" hangingPunct="1">
              <a:lnSpc>
                <a:spcPct val="100000"/>
              </a:lnSpc>
              <a:spcBef>
                <a:spcPts val="600"/>
              </a:spcBef>
              <a:spcAft>
                <a:spcPts val="600"/>
              </a:spcAft>
              <a:buClrTx/>
              <a:buSzPts val="1200"/>
              <a:buFont typeface="Montserrat"/>
              <a:buChar char="■"/>
              <a:tabLst/>
              <a:defRPr/>
            </a:pPr>
            <a:r>
              <a:rPr lang="en" sz="1800" b="0" i="1" dirty="0">
                <a:solidFill>
                  <a:schemeClr val="tx1"/>
                </a:solidFill>
                <a:latin typeface="Georgia" panose="02040502050405020303" pitchFamily="18" charset="0"/>
                <a:ea typeface="Montserrat"/>
                <a:cs typeface="Montserrat"/>
                <a:sym typeface="Montserrat"/>
              </a:rPr>
              <a:t>Supermarkets +5.3%</a:t>
            </a:r>
          </a:p>
          <a:p>
            <a:pPr marL="365760" indent="-304800">
              <a:spcBef>
                <a:spcPts val="600"/>
              </a:spcBef>
              <a:spcAft>
                <a:spcPts val="600"/>
              </a:spcAft>
              <a:buSzPts val="1200"/>
              <a:buFont typeface="Montserrat"/>
              <a:buChar char="■"/>
              <a:defRPr/>
            </a:pPr>
            <a:r>
              <a:rPr lang="en-GB" sz="1800" i="1" dirty="0">
                <a:solidFill>
                  <a:schemeClr val="tx1"/>
                </a:solidFill>
                <a:latin typeface="Georgia" panose="02040502050405020303" pitchFamily="18" charset="0"/>
                <a:ea typeface="Montserrat"/>
                <a:cs typeface="Montserrat"/>
                <a:sym typeface="Montserrat"/>
              </a:rPr>
              <a:t>Online</a:t>
            </a:r>
            <a:r>
              <a:rPr lang="en-GB" sz="1800" i="1" dirty="0">
                <a:solidFill>
                  <a:srgbClr val="000000"/>
                </a:solidFill>
                <a:latin typeface="Georgia" panose="02040502050405020303" pitchFamily="18" charset="0"/>
                <a:ea typeface="Montserrat"/>
                <a:cs typeface="Montserrat"/>
                <a:sym typeface="Montserrat"/>
              </a:rPr>
              <a:t>* </a:t>
            </a:r>
            <a:r>
              <a:rPr lang="en-GB" sz="1800" i="1" dirty="0">
                <a:solidFill>
                  <a:schemeClr val="tx1"/>
                </a:solidFill>
                <a:latin typeface="Georgia" panose="02040502050405020303" pitchFamily="18" charset="0"/>
                <a:ea typeface="Montserrat"/>
                <a:cs typeface="Montserrat"/>
                <a:sym typeface="Montserrat"/>
              </a:rPr>
              <a:t>+5.1%</a:t>
            </a:r>
            <a:endParaRPr lang="en" sz="1800" i="1" dirty="0">
              <a:solidFill>
                <a:schemeClr val="tx1"/>
              </a:solidFill>
              <a:latin typeface="Georgia" panose="02040502050405020303" pitchFamily="18" charset="0"/>
              <a:ea typeface="Montserrat"/>
              <a:cs typeface="Montserrat"/>
              <a:sym typeface="Montserrat"/>
            </a:endParaRPr>
          </a:p>
          <a:p>
            <a:pPr marL="365760" marR="0" lvl="0" indent="-304800" algn="l" defTabSz="914400" rtl="0" eaLnBrk="1" fontAlgn="auto" latinLnBrk="0" hangingPunct="1">
              <a:lnSpc>
                <a:spcPct val="100000"/>
              </a:lnSpc>
              <a:spcBef>
                <a:spcPts val="600"/>
              </a:spcBef>
              <a:spcAft>
                <a:spcPts val="600"/>
              </a:spcAft>
              <a:buClrTx/>
              <a:buSzPts val="1200"/>
              <a:buFont typeface="Montserrat"/>
              <a:buChar char="■"/>
              <a:tabLst/>
              <a:defRPr/>
            </a:pPr>
            <a:r>
              <a:rPr lang="en-GB" sz="1800" b="0" i="1" dirty="0">
                <a:solidFill>
                  <a:schemeClr val="tx1"/>
                </a:solidFill>
                <a:latin typeface="Georgia" panose="02040502050405020303" pitchFamily="18" charset="0"/>
                <a:ea typeface="Montserrat"/>
                <a:cs typeface="Montserrat"/>
                <a:sym typeface="Montserrat"/>
              </a:rPr>
              <a:t>Convenience +4.6%</a:t>
            </a:r>
          </a:p>
          <a:p>
            <a:endParaRPr lang="en-US" sz="1800" b="1" dirty="0">
              <a:solidFill>
                <a:schemeClr val="tx1"/>
              </a:solidFill>
            </a:endParaRPr>
          </a:p>
        </p:txBody>
      </p:sp>
      <p:sp>
        <p:nvSpPr>
          <p:cNvPr id="14" name="Title 13">
            <a:extLst>
              <a:ext uri="{FF2B5EF4-FFF2-40B4-BE49-F238E27FC236}">
                <a16:creationId xmlns:a16="http://schemas.microsoft.com/office/drawing/2014/main" id="{D299F24E-B1A2-6E66-D6B7-9AC5E414EEF6}"/>
              </a:ext>
            </a:extLst>
          </p:cNvPr>
          <p:cNvSpPr>
            <a:spLocks noGrp="1"/>
          </p:cNvSpPr>
          <p:nvPr>
            <p:ph type="ctrTitle"/>
          </p:nvPr>
        </p:nvSpPr>
        <p:spPr>
          <a:xfrm>
            <a:off x="121134" y="1664916"/>
            <a:ext cx="4532146" cy="1757645"/>
          </a:xfrm>
        </p:spPr>
        <p:txBody>
          <a:bodyPr/>
          <a:lstStyle/>
          <a:p>
            <a:pPr algn="ctr"/>
            <a:r>
              <a:rPr lang="en-US" sz="2800" b="0" dirty="0"/>
              <a:t>Sales </a:t>
            </a:r>
            <a:r>
              <a:rPr lang="en-US" sz="2800" i="1" dirty="0">
                <a:latin typeface="Georgia" panose="02040502050405020303" pitchFamily="18" charset="0"/>
              </a:rPr>
              <a:t>growth</a:t>
            </a:r>
            <a:r>
              <a:rPr lang="en-US" sz="2800" b="0" dirty="0"/>
              <a:t> slowed slightly </a:t>
            </a:r>
            <a:endParaRPr lang="en-GB" b="0" dirty="0"/>
          </a:p>
        </p:txBody>
      </p:sp>
      <p:sp>
        <p:nvSpPr>
          <p:cNvPr id="9" name="Text Placeholder 8">
            <a:extLst>
              <a:ext uri="{FF2B5EF4-FFF2-40B4-BE49-F238E27FC236}">
                <a16:creationId xmlns:a16="http://schemas.microsoft.com/office/drawing/2014/main" id="{2250C1F2-252A-9F59-5A0C-3E53E54DFC5A}"/>
              </a:ext>
            </a:extLst>
          </p:cNvPr>
          <p:cNvSpPr>
            <a:spLocks noGrp="1"/>
          </p:cNvSpPr>
          <p:nvPr>
            <p:ph type="subTitle" idx="1"/>
          </p:nvPr>
        </p:nvSpPr>
        <p:spPr>
          <a:xfrm>
            <a:off x="140451" y="3260529"/>
            <a:ext cx="4481563" cy="436210"/>
          </a:xfrm>
        </p:spPr>
        <p:txBody>
          <a:bodyPr/>
          <a:lstStyle/>
          <a:p>
            <a:pPr algn="ctr"/>
            <a:r>
              <a:rPr lang="en-GB" sz="4800" b="1" dirty="0"/>
              <a:t>+8.7%</a:t>
            </a:r>
          </a:p>
          <a:p>
            <a:pPr algn="ctr"/>
            <a:r>
              <a:rPr lang="en-GB" sz="2400" b="0" dirty="0"/>
              <a:t>Total Till</a:t>
            </a:r>
          </a:p>
          <a:p>
            <a:pPr algn="ctr"/>
            <a:endParaRPr lang="en-GB" sz="2400" b="0" dirty="0"/>
          </a:p>
        </p:txBody>
      </p:sp>
      <p:sp>
        <p:nvSpPr>
          <p:cNvPr id="2" name="Slide Number Placeholder 1">
            <a:extLst>
              <a:ext uri="{FF2B5EF4-FFF2-40B4-BE49-F238E27FC236}">
                <a16:creationId xmlns:a16="http://schemas.microsoft.com/office/drawing/2014/main" id="{CC12E958-FD8F-61A9-B0AF-E5F9E2F4FD08}"/>
              </a:ext>
            </a:extLst>
          </p:cNvPr>
          <p:cNvSpPr>
            <a:spLocks noGrp="1"/>
          </p:cNvSpPr>
          <p:nvPr>
            <p:ph type="sldNum" sz="quarter" idx="4"/>
          </p:nvPr>
        </p:nvSpPr>
        <p:spPr/>
        <p:txBody>
          <a:bodyPr/>
          <a:lstStyle/>
          <a:p>
            <a:fld id="{403EF4E2-7A7A-0548-85F1-5479B7C9E1B2}" type="slidenum">
              <a:rPr lang="en-US" smtClean="0"/>
              <a:t>5</a:t>
            </a:fld>
            <a:endParaRPr lang="en-US" dirty="0"/>
          </a:p>
        </p:txBody>
      </p:sp>
      <p:sp>
        <p:nvSpPr>
          <p:cNvPr id="5" name="Text Placeholder 4">
            <a:extLst>
              <a:ext uri="{FF2B5EF4-FFF2-40B4-BE49-F238E27FC236}">
                <a16:creationId xmlns:a16="http://schemas.microsoft.com/office/drawing/2014/main" id="{35E815BB-F50E-D044-D50B-428CE65A397B}"/>
              </a:ext>
            </a:extLst>
          </p:cNvPr>
          <p:cNvSpPr txBox="1">
            <a:spLocks/>
          </p:cNvSpPr>
          <p:nvPr/>
        </p:nvSpPr>
        <p:spPr>
          <a:xfrm>
            <a:off x="164205" y="6164629"/>
            <a:ext cx="11582399" cy="365125"/>
          </a:xfrm>
          <a:prstGeom prst="rect">
            <a:avLst/>
          </a:prstGeom>
        </p:spPr>
        <p:txBody>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800" dirty="0">
                <a:latin typeface="+mj-lt"/>
              </a:rPr>
              <a:t>Source:  NIQ Scantrack Total Store Read, *Homescan FMCG 4w/e 4</a:t>
            </a:r>
            <a:r>
              <a:rPr lang="en-PH" sz="800" baseline="30000" dirty="0">
                <a:latin typeface="+mj-lt"/>
              </a:rPr>
              <a:t>th</a:t>
            </a:r>
            <a:r>
              <a:rPr lang="en-PH" sz="800" dirty="0">
                <a:latin typeface="+mj-lt"/>
              </a:rPr>
              <a:t> November 2023, **Homescan Total FMCG </a:t>
            </a:r>
            <a:endParaRPr lang="en-US" sz="800" dirty="0">
              <a:latin typeface="+mj-lt"/>
            </a:endParaRPr>
          </a:p>
        </p:txBody>
      </p:sp>
    </p:spTree>
    <p:extLst>
      <p:ext uri="{BB962C8B-B14F-4D97-AF65-F5344CB8AC3E}">
        <p14:creationId xmlns:p14="http://schemas.microsoft.com/office/powerpoint/2010/main" val="2374757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D2ECB6"/>
        </a:solidFill>
        <a:effectLst/>
      </p:bgPr>
    </p:bg>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D2CD1A63-32B8-C709-277B-A8D8A82D4DC7}"/>
              </a:ext>
            </a:extLst>
          </p:cNvPr>
          <p:cNvGraphicFramePr>
            <a:graphicFrameLocks noGrp="1"/>
          </p:cNvGraphicFramePr>
          <p:nvPr>
            <p:ph idx="1"/>
            <p:extLst>
              <p:ext uri="{D42A27DB-BD31-4B8C-83A1-F6EECF244321}">
                <p14:modId xmlns:p14="http://schemas.microsoft.com/office/powerpoint/2010/main" val="949719081"/>
              </p:ext>
            </p:extLst>
          </p:nvPr>
        </p:nvGraphicFramePr>
        <p:xfrm>
          <a:off x="288925" y="1825625"/>
          <a:ext cx="5527674" cy="3881056"/>
        </p:xfrm>
        <a:graphic>
          <a:graphicData uri="http://schemas.openxmlformats.org/drawingml/2006/table">
            <a:tbl>
              <a:tblPr firstRow="1" bandRow="1">
                <a:tableStyleId>{327F97BB-C833-4FB7-BDE5-3F7075034690}</a:tableStyleId>
              </a:tblPr>
              <a:tblGrid>
                <a:gridCol w="2763837">
                  <a:extLst>
                    <a:ext uri="{9D8B030D-6E8A-4147-A177-3AD203B41FA5}">
                      <a16:colId xmlns:a16="http://schemas.microsoft.com/office/drawing/2014/main" val="3979386099"/>
                    </a:ext>
                  </a:extLst>
                </a:gridCol>
                <a:gridCol w="2763837">
                  <a:extLst>
                    <a:ext uri="{9D8B030D-6E8A-4147-A177-3AD203B41FA5}">
                      <a16:colId xmlns:a16="http://schemas.microsoft.com/office/drawing/2014/main" val="705404038"/>
                    </a:ext>
                  </a:extLst>
                </a:gridCol>
              </a:tblGrid>
              <a:tr h="0">
                <a:tc>
                  <a:txBody>
                    <a:bodyPr/>
                    <a:lstStyle/>
                    <a:p>
                      <a:pPr algn="ctr"/>
                      <a:r>
                        <a:rPr lang="en-GB" sz="1400" b="1" dirty="0"/>
                        <a:t>12w/e 31</a:t>
                      </a:r>
                      <a:r>
                        <a:rPr lang="en-GB" sz="1400" b="1" baseline="30000" dirty="0"/>
                        <a:t>st</a:t>
                      </a:r>
                      <a:r>
                        <a:rPr lang="en-GB" sz="1400" b="1" dirty="0"/>
                        <a:t> December 22</a:t>
                      </a:r>
                    </a:p>
                    <a:p>
                      <a:pPr algn="ctr"/>
                      <a:r>
                        <a:rPr lang="en-GB" sz="1400" dirty="0"/>
                        <a:t>(Actuals)</a:t>
                      </a:r>
                      <a:endParaRPr lang="en-GB" sz="3600" dirty="0"/>
                    </a:p>
                  </a:txBody>
                  <a:tcPr anchor="ctr">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GB" sz="1400" b="1" dirty="0">
                          <a:solidFill>
                            <a:schemeClr val="tx1"/>
                          </a:solidFill>
                        </a:rPr>
                        <a:t>12w/e 30</a:t>
                      </a:r>
                      <a:r>
                        <a:rPr lang="en-GB" sz="1400" b="1" baseline="30000" dirty="0">
                          <a:solidFill>
                            <a:schemeClr val="tx1"/>
                          </a:solidFill>
                        </a:rPr>
                        <a:t>th</a:t>
                      </a:r>
                      <a:r>
                        <a:rPr lang="en-GB" sz="1400" b="1" dirty="0">
                          <a:solidFill>
                            <a:schemeClr val="tx1"/>
                          </a:solidFill>
                        </a:rPr>
                        <a:t> December 23</a:t>
                      </a:r>
                    </a:p>
                    <a:p>
                      <a:pPr algn="ctr"/>
                      <a:r>
                        <a:rPr lang="en-GB" sz="1400" dirty="0">
                          <a:solidFill>
                            <a:schemeClr val="tx1"/>
                          </a:solidFill>
                        </a:rPr>
                        <a:t>(Projections)</a:t>
                      </a:r>
                      <a:endParaRPr lang="en-GB" sz="3600" i="1" dirty="0">
                        <a:solidFill>
                          <a:schemeClr val="tx1"/>
                        </a:solidFill>
                      </a:endParaRPr>
                    </a:p>
                  </a:txBody>
                  <a:tcPr anchor="ctr">
                    <a:solidFill>
                      <a:srgbClr val="D2ECB6"/>
                    </a:solidFill>
                  </a:tcPr>
                </a:tc>
                <a:extLst>
                  <a:ext uri="{0D108BD9-81ED-4DB2-BD59-A6C34878D82A}">
                    <a16:rowId xmlns:a16="http://schemas.microsoft.com/office/drawing/2014/main" val="343087546"/>
                  </a:ext>
                </a:extLst>
              </a:tr>
              <a:tr h="1703812">
                <a:tc>
                  <a:txBody>
                    <a:bodyPr/>
                    <a:lstStyle/>
                    <a:p>
                      <a:pPr algn="ctr"/>
                      <a:r>
                        <a:rPr lang="en-GB" dirty="0">
                          <a:ln>
                            <a:solidFill>
                              <a:schemeClr val="bg1"/>
                            </a:solidFill>
                          </a:ln>
                        </a:rPr>
                        <a:t>Value</a:t>
                      </a:r>
                    </a:p>
                    <a:p>
                      <a:pPr algn="ctr"/>
                      <a:r>
                        <a:rPr lang="en-GB" sz="4000" b="1" dirty="0"/>
                        <a:t>5.7%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alpha val="20000"/>
                      </a:schemeClr>
                    </a:solidFill>
                  </a:tcPr>
                </a:tc>
                <a:tc>
                  <a:txBody>
                    <a:bodyPr/>
                    <a:lstStyle/>
                    <a:p>
                      <a:pPr algn="ctr"/>
                      <a:r>
                        <a:rPr lang="en-GB" dirty="0">
                          <a:solidFill>
                            <a:schemeClr val="tx1"/>
                          </a:solidFill>
                        </a:rPr>
                        <a:t>Value</a:t>
                      </a:r>
                    </a:p>
                    <a:p>
                      <a:pPr algn="ctr"/>
                      <a:r>
                        <a:rPr lang="en-GB" sz="3600" dirty="0">
                          <a:solidFill>
                            <a:schemeClr val="tx1"/>
                          </a:solidFill>
                        </a:rPr>
                        <a:t>6-7%</a:t>
                      </a:r>
                      <a:endParaRPr lang="en-GB" sz="3600" i="1" dirty="0">
                        <a:solidFill>
                          <a:schemeClr val="tx1"/>
                        </a:solidFill>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D2ECB6"/>
                    </a:solidFill>
                  </a:tcPr>
                </a:tc>
                <a:extLst>
                  <a:ext uri="{0D108BD9-81ED-4DB2-BD59-A6C34878D82A}">
                    <a16:rowId xmlns:a16="http://schemas.microsoft.com/office/drawing/2014/main" val="425556844"/>
                  </a:ext>
                </a:extLst>
              </a:tr>
              <a:tr h="1659084">
                <a:tc>
                  <a:txBody>
                    <a:bodyPr/>
                    <a:lstStyle/>
                    <a:p>
                      <a:pPr algn="ctr"/>
                      <a:r>
                        <a:rPr lang="en-GB" dirty="0">
                          <a:solidFill>
                            <a:schemeClr val="bg1"/>
                          </a:solidFill>
                        </a:rPr>
                        <a:t>Units</a:t>
                      </a:r>
                    </a:p>
                    <a:p>
                      <a:pPr algn="ctr"/>
                      <a:r>
                        <a:rPr lang="en-GB" sz="4000" b="1" dirty="0">
                          <a:solidFill>
                            <a:schemeClr val="bg1"/>
                          </a:solidFill>
                        </a:rPr>
                        <a:t>-3.7%</a:t>
                      </a:r>
                    </a:p>
                    <a:p>
                      <a:endParaRPr lang="en-GB"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GB" dirty="0">
                          <a:solidFill>
                            <a:schemeClr val="tx1"/>
                          </a:solidFill>
                        </a:rPr>
                        <a:t>Units</a:t>
                      </a:r>
                    </a:p>
                    <a:p>
                      <a:pPr algn="ctr"/>
                      <a:r>
                        <a:rPr lang="en-GB" sz="3600" dirty="0">
                          <a:solidFill>
                            <a:schemeClr val="tx1"/>
                          </a:solidFill>
                        </a:rPr>
                        <a:t>0-1%</a:t>
                      </a:r>
                      <a:endParaRPr lang="en-GB" sz="3600" i="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ECB6"/>
                    </a:solidFill>
                  </a:tcPr>
                </a:tc>
                <a:extLst>
                  <a:ext uri="{0D108BD9-81ED-4DB2-BD59-A6C34878D82A}">
                    <a16:rowId xmlns:a16="http://schemas.microsoft.com/office/drawing/2014/main" val="3464569396"/>
                  </a:ext>
                </a:extLst>
              </a:tr>
            </a:tbl>
          </a:graphicData>
        </a:graphic>
      </p:graphicFrame>
      <p:sp>
        <p:nvSpPr>
          <p:cNvPr id="10" name="Content Placeholder 9">
            <a:extLst>
              <a:ext uri="{FF2B5EF4-FFF2-40B4-BE49-F238E27FC236}">
                <a16:creationId xmlns:a16="http://schemas.microsoft.com/office/drawing/2014/main" id="{5050C14C-F607-0DE0-B62D-7B19F992F8C4}"/>
              </a:ext>
            </a:extLst>
          </p:cNvPr>
          <p:cNvSpPr>
            <a:spLocks noGrp="1"/>
          </p:cNvSpPr>
          <p:nvPr>
            <p:ph idx="13"/>
          </p:nvPr>
        </p:nvSpPr>
        <p:spPr>
          <a:xfrm>
            <a:off x="6377862" y="1807337"/>
            <a:ext cx="5527626" cy="3836139"/>
          </a:xfrm>
        </p:spPr>
        <p:txBody>
          <a:bodyPr/>
          <a:lstStyle/>
          <a:p>
            <a:pPr>
              <a:buClr>
                <a:srgbClr val="C00000"/>
              </a:buClr>
              <a:buFont typeface="Wingdings" panose="05000000000000000000" pitchFamily="2" charset="2"/>
              <a:buChar char="v"/>
            </a:pPr>
            <a:r>
              <a:rPr lang="en-GB" sz="1600" dirty="0"/>
              <a:t>Delaying </a:t>
            </a:r>
            <a:r>
              <a:rPr lang="en-GB" sz="1600" b="1" dirty="0"/>
              <a:t>higher ticket priced items </a:t>
            </a:r>
            <a:r>
              <a:rPr lang="en-GB" sz="1600" dirty="0"/>
              <a:t>until after Black Friday to take advantage of Christmas promotions. </a:t>
            </a:r>
          </a:p>
          <a:p>
            <a:pPr>
              <a:buClr>
                <a:srgbClr val="C00000"/>
              </a:buClr>
              <a:buFont typeface="Wingdings" panose="05000000000000000000" pitchFamily="2" charset="2"/>
              <a:buChar char="v"/>
            </a:pPr>
            <a:r>
              <a:rPr lang="en-GB" sz="1600" dirty="0"/>
              <a:t>A willingness to </a:t>
            </a:r>
            <a:r>
              <a:rPr lang="en-GB" sz="1600" b="1" dirty="0"/>
              <a:t>eat in</a:t>
            </a:r>
            <a:r>
              <a:rPr lang="en-GB" sz="1600" dirty="0"/>
              <a:t>, with ‘</a:t>
            </a:r>
            <a:r>
              <a:rPr lang="en-GB" sz="1600" b="1" dirty="0"/>
              <a:t>dine-in deals</a:t>
            </a:r>
            <a:r>
              <a:rPr lang="en-GB" sz="1600" dirty="0"/>
              <a:t>’, or ‘</a:t>
            </a:r>
            <a:r>
              <a:rPr lang="en-GB" sz="1600" b="1" dirty="0"/>
              <a:t>prepared</a:t>
            </a:r>
            <a:r>
              <a:rPr lang="en-GB" sz="1600" dirty="0"/>
              <a:t>’ </a:t>
            </a:r>
            <a:r>
              <a:rPr lang="en-GB" sz="1600" b="1" dirty="0"/>
              <a:t>centre pieces</a:t>
            </a:r>
            <a:r>
              <a:rPr lang="en-GB" sz="1600" dirty="0"/>
              <a:t>.</a:t>
            </a:r>
          </a:p>
          <a:p>
            <a:pPr>
              <a:buClr>
                <a:srgbClr val="C00000"/>
              </a:buClr>
              <a:buFont typeface="Wingdings" panose="05000000000000000000" pitchFamily="2" charset="2"/>
              <a:buChar char="v"/>
            </a:pPr>
            <a:r>
              <a:rPr lang="en-GB" dirty="0"/>
              <a:t>Attention on ‘dining out’ </a:t>
            </a:r>
            <a:r>
              <a:rPr lang="en-GB" b="1" dirty="0"/>
              <a:t>ambience</a:t>
            </a:r>
            <a:r>
              <a:rPr lang="en-GB" dirty="0"/>
              <a:t> at home</a:t>
            </a:r>
            <a:endParaRPr lang="en-GB" sz="1600" dirty="0"/>
          </a:p>
          <a:p>
            <a:pPr>
              <a:buClr>
                <a:srgbClr val="C00000"/>
              </a:buClr>
              <a:buFont typeface="Wingdings" panose="05000000000000000000" pitchFamily="2" charset="2"/>
              <a:buChar char="v"/>
            </a:pPr>
            <a:r>
              <a:rPr lang="en-GB" sz="1600" dirty="0"/>
              <a:t>Appetite for ‘</a:t>
            </a:r>
            <a:r>
              <a:rPr lang="en-GB" sz="1600" b="1" dirty="0"/>
              <a:t>affordable’</a:t>
            </a:r>
            <a:r>
              <a:rPr lang="en-GB" sz="1600" dirty="0"/>
              <a:t> treats</a:t>
            </a:r>
          </a:p>
          <a:p>
            <a:pPr>
              <a:buClr>
                <a:srgbClr val="C00000"/>
              </a:buClr>
              <a:buFont typeface="Wingdings" panose="05000000000000000000" pitchFamily="2" charset="2"/>
              <a:buChar char="v"/>
            </a:pPr>
            <a:r>
              <a:rPr lang="en-GB" sz="1600" dirty="0"/>
              <a:t>Preference for ‘</a:t>
            </a:r>
            <a:r>
              <a:rPr lang="en-GB" sz="1600" b="1" dirty="0"/>
              <a:t>convenience’</a:t>
            </a:r>
            <a:r>
              <a:rPr lang="en-GB" sz="1600" dirty="0"/>
              <a:t> foods and solutions that ‘</a:t>
            </a:r>
            <a:r>
              <a:rPr lang="en-GB" sz="1600" b="1" dirty="0"/>
              <a:t>elevate</a:t>
            </a:r>
            <a:r>
              <a:rPr lang="en-GB" sz="1600" dirty="0"/>
              <a:t>’ the ordinary.</a:t>
            </a:r>
          </a:p>
          <a:p>
            <a:pPr>
              <a:buClr>
                <a:srgbClr val="C00000"/>
              </a:buClr>
              <a:buFont typeface="Wingdings" panose="05000000000000000000" pitchFamily="2" charset="2"/>
              <a:buChar char="v"/>
            </a:pPr>
            <a:r>
              <a:rPr lang="en-GB" sz="1600" dirty="0"/>
              <a:t>More demand for </a:t>
            </a:r>
            <a:r>
              <a:rPr lang="en-GB" sz="1600" b="1" dirty="0"/>
              <a:t>healthier</a:t>
            </a:r>
            <a:r>
              <a:rPr lang="en-GB" sz="1600" dirty="0"/>
              <a:t> and ‘</a:t>
            </a:r>
            <a:r>
              <a:rPr lang="en-GB" sz="1600" b="1" dirty="0"/>
              <a:t>fresh</a:t>
            </a:r>
            <a:r>
              <a:rPr lang="en-GB" sz="1600" dirty="0"/>
              <a:t>’ foods</a:t>
            </a:r>
          </a:p>
          <a:p>
            <a:pPr>
              <a:buClr>
                <a:srgbClr val="C00000"/>
              </a:buClr>
              <a:buFont typeface="Wingdings" panose="05000000000000000000" pitchFamily="2" charset="2"/>
              <a:buChar char="v"/>
            </a:pPr>
            <a:r>
              <a:rPr lang="en-GB" sz="1600" dirty="0"/>
              <a:t>Switching to </a:t>
            </a:r>
            <a:r>
              <a:rPr lang="en-GB" sz="1600" b="1" dirty="0"/>
              <a:t>cheaper alternatives</a:t>
            </a:r>
            <a:r>
              <a:rPr lang="en-GB" sz="1600" dirty="0"/>
              <a:t> Frozen, Canned, Vegetables and Pulses and more plant based food.</a:t>
            </a:r>
          </a:p>
          <a:p>
            <a:pPr>
              <a:buClr>
                <a:srgbClr val="C00000"/>
              </a:buClr>
              <a:buFont typeface="Wingdings" panose="05000000000000000000" pitchFamily="2" charset="2"/>
              <a:buChar char="v"/>
            </a:pPr>
            <a:r>
              <a:rPr lang="en-GB" sz="1600" dirty="0"/>
              <a:t>Buying more on </a:t>
            </a:r>
            <a:r>
              <a:rPr lang="en-GB" sz="1600" b="1" dirty="0"/>
              <a:t>promotion</a:t>
            </a:r>
          </a:p>
          <a:p>
            <a:pPr>
              <a:buClr>
                <a:srgbClr val="C00000"/>
              </a:buClr>
              <a:buFont typeface="Wingdings" panose="05000000000000000000" pitchFamily="2" charset="2"/>
              <a:buChar char="v"/>
            </a:pPr>
            <a:r>
              <a:rPr lang="en-GB" sz="1600" dirty="0"/>
              <a:t>More spend on </a:t>
            </a:r>
            <a:r>
              <a:rPr lang="en-GB" sz="1600" b="1" dirty="0"/>
              <a:t>OL</a:t>
            </a:r>
          </a:p>
          <a:p>
            <a:pPr>
              <a:buClr>
                <a:srgbClr val="C00000"/>
              </a:buClr>
              <a:buFont typeface="Wingdings" panose="05000000000000000000" pitchFamily="2" charset="2"/>
              <a:buChar char="v"/>
            </a:pPr>
            <a:r>
              <a:rPr lang="en-GB" sz="1600" dirty="0"/>
              <a:t>Switching to </a:t>
            </a:r>
            <a:r>
              <a:rPr lang="en-GB" sz="1600" b="1" dirty="0"/>
              <a:t>smaller</a:t>
            </a:r>
            <a:r>
              <a:rPr lang="en-GB" sz="1600" dirty="0"/>
              <a:t> or </a:t>
            </a:r>
            <a:r>
              <a:rPr lang="en-GB" sz="1600" b="1" dirty="0"/>
              <a:t>larger</a:t>
            </a:r>
            <a:r>
              <a:rPr lang="en-GB" sz="1600" dirty="0"/>
              <a:t> pack sizes</a:t>
            </a:r>
          </a:p>
          <a:p>
            <a:pPr>
              <a:buClr>
                <a:srgbClr val="C00000"/>
              </a:buClr>
              <a:buFont typeface="Wingdings" panose="05000000000000000000" pitchFamily="2" charset="2"/>
              <a:buChar char="v"/>
            </a:pPr>
            <a:r>
              <a:rPr lang="en-GB" dirty="0"/>
              <a:t>All this and </a:t>
            </a:r>
            <a:r>
              <a:rPr lang="en-GB" b="1" dirty="0"/>
              <a:t>sustainable</a:t>
            </a:r>
            <a:r>
              <a:rPr lang="en-GB" dirty="0"/>
              <a:t> and ‘</a:t>
            </a:r>
            <a:r>
              <a:rPr lang="en-GB" b="1" dirty="0"/>
              <a:t>kind</a:t>
            </a:r>
            <a:r>
              <a:rPr lang="en-GB" dirty="0"/>
              <a:t>’ to the environment!</a:t>
            </a:r>
            <a:endParaRPr lang="en-GB" sz="1600" dirty="0"/>
          </a:p>
          <a:p>
            <a:pPr>
              <a:buClr>
                <a:srgbClr val="C00000"/>
              </a:buClr>
              <a:buFont typeface="Wingdings" panose="05000000000000000000" pitchFamily="2" charset="2"/>
              <a:buChar char="v"/>
            </a:pPr>
            <a:endParaRPr lang="en-GB" dirty="0"/>
          </a:p>
        </p:txBody>
      </p:sp>
      <p:sp>
        <p:nvSpPr>
          <p:cNvPr id="13" name="Text Placeholder 12">
            <a:extLst>
              <a:ext uri="{FF2B5EF4-FFF2-40B4-BE49-F238E27FC236}">
                <a16:creationId xmlns:a16="http://schemas.microsoft.com/office/drawing/2014/main" id="{00C85F35-6C93-214B-24EA-4EDE09E836A5}"/>
              </a:ext>
            </a:extLst>
          </p:cNvPr>
          <p:cNvSpPr>
            <a:spLocks noGrp="1"/>
          </p:cNvSpPr>
          <p:nvPr>
            <p:ph type="body" sz="quarter" idx="18"/>
          </p:nvPr>
        </p:nvSpPr>
        <p:spPr/>
        <p:txBody>
          <a:bodyPr/>
          <a:lstStyle/>
          <a:p>
            <a:pPr>
              <a:spcBef>
                <a:spcPct val="0"/>
              </a:spcBef>
              <a:buClrTx/>
              <a:buFontTx/>
              <a:buNone/>
            </a:pPr>
            <a:r>
              <a:rPr lang="en-GB" altLang="en-US" sz="800" dirty="0">
                <a:solidFill>
                  <a:schemeClr val="tx1"/>
                </a:solidFill>
                <a:latin typeface="Montserrat" panose="00000500000000000000" pitchFamily="2" charset="0"/>
              </a:rPr>
              <a:t>Source: NIQ Scantrack TSR Grocery Multiples</a:t>
            </a:r>
          </a:p>
          <a:p>
            <a:pPr>
              <a:spcBef>
                <a:spcPct val="0"/>
              </a:spcBef>
              <a:buClrTx/>
              <a:buFontTx/>
              <a:buNone/>
            </a:pPr>
            <a:r>
              <a:rPr lang="en-GB" altLang="en-US" sz="800" dirty="0">
                <a:solidFill>
                  <a:schemeClr val="tx1"/>
                </a:solidFill>
                <a:latin typeface="Montserrat" panose="00000500000000000000" pitchFamily="2" charset="0"/>
              </a:rPr>
              <a:t>Year on Year Sales Growth Based on data 4</a:t>
            </a:r>
            <a:r>
              <a:rPr lang="en-GB" altLang="en-US" sz="800" baseline="30000" dirty="0">
                <a:solidFill>
                  <a:schemeClr val="tx1"/>
                </a:solidFill>
                <a:latin typeface="Montserrat" panose="00000500000000000000" pitchFamily="2" charset="0"/>
              </a:rPr>
              <a:t>th</a:t>
            </a:r>
            <a:r>
              <a:rPr lang="en-GB" altLang="en-US" sz="800" dirty="0">
                <a:solidFill>
                  <a:schemeClr val="tx1"/>
                </a:solidFill>
                <a:latin typeface="Montserrat" panose="00000500000000000000" pitchFamily="2" charset="0"/>
              </a:rPr>
              <a:t> November 2023</a:t>
            </a:r>
            <a:endParaRPr lang="en-GB" dirty="0"/>
          </a:p>
        </p:txBody>
      </p:sp>
      <p:sp>
        <p:nvSpPr>
          <p:cNvPr id="11" name="Text Placeholder 10">
            <a:extLst>
              <a:ext uri="{FF2B5EF4-FFF2-40B4-BE49-F238E27FC236}">
                <a16:creationId xmlns:a16="http://schemas.microsoft.com/office/drawing/2014/main" id="{AFF823E3-A374-3029-4356-F8DD4891CC26}"/>
              </a:ext>
            </a:extLst>
          </p:cNvPr>
          <p:cNvSpPr>
            <a:spLocks noGrp="1"/>
          </p:cNvSpPr>
          <p:nvPr>
            <p:ph type="body" sz="quarter" idx="15"/>
          </p:nvPr>
        </p:nvSpPr>
        <p:spPr>
          <a:xfrm>
            <a:off x="6365370" y="289577"/>
            <a:ext cx="5552610" cy="397352"/>
          </a:xfrm>
        </p:spPr>
        <p:txBody>
          <a:bodyPr/>
          <a:lstStyle/>
          <a:p>
            <a:r>
              <a:rPr lang="en-GB" dirty="0"/>
              <a:t>The basket mix, however will be different</a:t>
            </a:r>
          </a:p>
        </p:txBody>
      </p:sp>
      <p:sp>
        <p:nvSpPr>
          <p:cNvPr id="12" name="Text Placeholder 11">
            <a:extLst>
              <a:ext uri="{FF2B5EF4-FFF2-40B4-BE49-F238E27FC236}">
                <a16:creationId xmlns:a16="http://schemas.microsoft.com/office/drawing/2014/main" id="{5404ED99-4489-8698-6339-B47DA6428E58}"/>
              </a:ext>
            </a:extLst>
          </p:cNvPr>
          <p:cNvSpPr>
            <a:spLocks noGrp="1"/>
          </p:cNvSpPr>
          <p:nvPr>
            <p:ph type="body" sz="quarter" idx="17"/>
          </p:nvPr>
        </p:nvSpPr>
        <p:spPr>
          <a:xfrm>
            <a:off x="6365370" y="929876"/>
            <a:ext cx="5580746" cy="439714"/>
          </a:xfrm>
        </p:spPr>
        <p:txBody>
          <a:bodyPr anchor="ctr"/>
          <a:lstStyle/>
          <a:p>
            <a:r>
              <a:rPr lang="en-GB" dirty="0"/>
              <a:t>Shoppers will be demanding ‘</a:t>
            </a:r>
            <a:r>
              <a:rPr lang="en-GB" b="1" dirty="0"/>
              <a:t>smarter’ meal solutions</a:t>
            </a:r>
          </a:p>
        </p:txBody>
      </p:sp>
      <p:sp>
        <p:nvSpPr>
          <p:cNvPr id="14" name="Text Placeholder 13">
            <a:extLst>
              <a:ext uri="{FF2B5EF4-FFF2-40B4-BE49-F238E27FC236}">
                <a16:creationId xmlns:a16="http://schemas.microsoft.com/office/drawing/2014/main" id="{D1C8249F-AA09-79EF-646D-7AFBF41D72DA}"/>
              </a:ext>
            </a:extLst>
          </p:cNvPr>
          <p:cNvSpPr>
            <a:spLocks noGrp="1"/>
          </p:cNvSpPr>
          <p:nvPr>
            <p:ph type="body" sz="quarter" idx="19"/>
          </p:nvPr>
        </p:nvSpPr>
        <p:spPr>
          <a:xfrm>
            <a:off x="194505" y="933048"/>
            <a:ext cx="5537253" cy="436542"/>
          </a:xfrm>
        </p:spPr>
        <p:txBody>
          <a:bodyPr/>
          <a:lstStyle/>
          <a:p>
            <a:r>
              <a:rPr lang="en-GB" dirty="0">
                <a:ea typeface="Montserrat"/>
                <a:cs typeface="Montserrat"/>
                <a:sym typeface="Montserrat"/>
              </a:rPr>
              <a:t>Spend </a:t>
            </a:r>
            <a:r>
              <a:rPr lang="en-GB" sz="1600" b="1" dirty="0">
                <a:ea typeface="Montserrat"/>
                <a:cs typeface="Montserrat"/>
                <a:sym typeface="Montserrat"/>
              </a:rPr>
              <a:t>will be higher</a:t>
            </a:r>
            <a:r>
              <a:rPr lang="en-GB" sz="1600" dirty="0">
                <a:ea typeface="Montserrat"/>
                <a:cs typeface="Montserrat"/>
                <a:sym typeface="Montserrat"/>
              </a:rPr>
              <a:t>, lifted by inflation, rather than </a:t>
            </a:r>
            <a:r>
              <a:rPr lang="en-GB" sz="1600" b="1" dirty="0">
                <a:ea typeface="Montserrat"/>
                <a:cs typeface="Montserrat"/>
                <a:sym typeface="Montserrat"/>
              </a:rPr>
              <a:t>demand</a:t>
            </a:r>
            <a:br>
              <a:rPr lang="en-GB" sz="1600" b="1" dirty="0">
                <a:solidFill>
                  <a:srgbClr val="000000"/>
                </a:solidFill>
                <a:ea typeface="Montserrat"/>
                <a:cs typeface="Montserrat"/>
                <a:sym typeface="Montserrat"/>
              </a:rPr>
            </a:br>
            <a:endParaRPr lang="en-GB" dirty="0"/>
          </a:p>
        </p:txBody>
      </p:sp>
      <p:sp>
        <p:nvSpPr>
          <p:cNvPr id="8" name="Title 7">
            <a:extLst>
              <a:ext uri="{FF2B5EF4-FFF2-40B4-BE49-F238E27FC236}">
                <a16:creationId xmlns:a16="http://schemas.microsoft.com/office/drawing/2014/main" id="{BD298B69-70B8-3D98-0469-824E5CCC68F6}"/>
              </a:ext>
            </a:extLst>
          </p:cNvPr>
          <p:cNvSpPr>
            <a:spLocks noGrp="1"/>
          </p:cNvSpPr>
          <p:nvPr>
            <p:ph type="title"/>
          </p:nvPr>
        </p:nvSpPr>
        <p:spPr>
          <a:xfrm>
            <a:off x="61862" y="321804"/>
            <a:ext cx="6034138" cy="365125"/>
          </a:xfrm>
        </p:spPr>
        <p:txBody>
          <a:bodyPr/>
          <a:lstStyle/>
          <a:p>
            <a:r>
              <a:rPr lang="en-GB" sz="2000" dirty="0">
                <a:latin typeface="+mn-lt"/>
                <a:ea typeface="Montserrat"/>
                <a:cs typeface="Montserrat"/>
                <a:sym typeface="Montserrat"/>
              </a:rPr>
              <a:t>Overall, </a:t>
            </a:r>
            <a:r>
              <a:rPr lang="en-GB" sz="2000" b="1" dirty="0">
                <a:latin typeface="+mn-lt"/>
                <a:ea typeface="Montserrat"/>
                <a:cs typeface="Montserrat"/>
                <a:sym typeface="Montserrat"/>
              </a:rPr>
              <a:t>volumes will be similar to last Christmas</a:t>
            </a:r>
            <a:endParaRPr lang="en-GB" dirty="0">
              <a:latin typeface="+mn-lt"/>
            </a:endParaRPr>
          </a:p>
        </p:txBody>
      </p:sp>
    </p:spTree>
    <p:extLst>
      <p:ext uri="{BB962C8B-B14F-4D97-AF65-F5344CB8AC3E}">
        <p14:creationId xmlns:p14="http://schemas.microsoft.com/office/powerpoint/2010/main" val="3370052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98837F-64CE-C461-D15A-9CC630099855}"/>
              </a:ext>
            </a:extLst>
          </p:cNvPr>
          <p:cNvSpPr>
            <a:spLocks noGrp="1"/>
          </p:cNvSpPr>
          <p:nvPr>
            <p:ph type="sldNum" sz="quarter" idx="4"/>
          </p:nvPr>
        </p:nvSpPr>
        <p:spPr/>
        <p:txBody>
          <a:bodyPr/>
          <a:lstStyle/>
          <a:p>
            <a:fld id="{403EF4E2-7A7A-0548-85F1-5479B7C9E1B2}" type="slidenum">
              <a:rPr lang="en-US" smtClean="0"/>
              <a:pPr/>
              <a:t>51</a:t>
            </a:fld>
            <a:endParaRPr lang="en-US" dirty="0"/>
          </a:p>
        </p:txBody>
      </p:sp>
      <p:sp>
        <p:nvSpPr>
          <p:cNvPr id="3" name="Title 2">
            <a:extLst>
              <a:ext uri="{FF2B5EF4-FFF2-40B4-BE49-F238E27FC236}">
                <a16:creationId xmlns:a16="http://schemas.microsoft.com/office/drawing/2014/main" id="{2D60261C-0CE5-AE3E-6E6F-15F1C85C13DC}"/>
              </a:ext>
            </a:extLst>
          </p:cNvPr>
          <p:cNvSpPr>
            <a:spLocks noGrp="1"/>
          </p:cNvSpPr>
          <p:nvPr>
            <p:ph type="ctrTitle"/>
          </p:nvPr>
        </p:nvSpPr>
        <p:spPr>
          <a:xfrm>
            <a:off x="288558" y="1796795"/>
            <a:ext cx="7392402" cy="2262159"/>
          </a:xfrm>
        </p:spPr>
        <p:txBody>
          <a:bodyPr/>
          <a:lstStyle/>
          <a:p>
            <a:r>
              <a:rPr lang="en-GB" altLang="en-US" sz="2400" b="0" dirty="0">
                <a:latin typeface="Georgia" panose="02040502050405020303" pitchFamily="18" charset="0"/>
              </a:rPr>
              <a:t>Shoppers are expected to </a:t>
            </a:r>
            <a:r>
              <a:rPr lang="en-GB" altLang="en-US" sz="2400" dirty="0">
                <a:latin typeface="Georgia" panose="02040502050405020303" pitchFamily="18" charset="0"/>
              </a:rPr>
              <a:t>delay spend</a:t>
            </a:r>
            <a:r>
              <a:rPr lang="en-GB" altLang="en-US" sz="2400" b="0" dirty="0">
                <a:latin typeface="Georgia" panose="02040502050405020303" pitchFamily="18" charset="0"/>
              </a:rPr>
              <a:t>, </a:t>
            </a:r>
            <a:r>
              <a:rPr lang="en-GB" altLang="en-US" sz="2400" dirty="0">
                <a:latin typeface="Georgia" panose="02040502050405020303" pitchFamily="18" charset="0"/>
              </a:rPr>
              <a:t>holding back for events such as Black Friday.  </a:t>
            </a:r>
            <a:r>
              <a:rPr lang="en-GB" altLang="en-US" sz="2400" b="0" dirty="0">
                <a:latin typeface="Georgia" panose="02040502050405020303" pitchFamily="18" charset="0"/>
              </a:rPr>
              <a:t>Shoppers are likely to be resilient and less impulsive.  </a:t>
            </a:r>
            <a:endParaRPr lang="en-GB" sz="2400" dirty="0"/>
          </a:p>
        </p:txBody>
      </p:sp>
      <p:sp>
        <p:nvSpPr>
          <p:cNvPr id="5" name="Subtitle 4">
            <a:extLst>
              <a:ext uri="{FF2B5EF4-FFF2-40B4-BE49-F238E27FC236}">
                <a16:creationId xmlns:a16="http://schemas.microsoft.com/office/drawing/2014/main" id="{76D7318D-0587-3EB2-B6B2-CDC9FF4C19EE}"/>
              </a:ext>
            </a:extLst>
          </p:cNvPr>
          <p:cNvSpPr>
            <a:spLocks noGrp="1"/>
          </p:cNvSpPr>
          <p:nvPr>
            <p:ph type="subTitle" idx="1"/>
          </p:nvPr>
        </p:nvSpPr>
        <p:spPr/>
        <p:txBody>
          <a:bodyPr/>
          <a:lstStyle/>
          <a:p>
            <a:r>
              <a:rPr lang="en-GB" altLang="en-US" sz="2000" dirty="0">
                <a:solidFill>
                  <a:schemeClr val="tx1"/>
                </a:solidFill>
                <a:latin typeface="Georgia" panose="02040502050405020303" pitchFamily="18" charset="0"/>
              </a:rPr>
              <a:t>The industry will need to ensure </a:t>
            </a:r>
            <a:r>
              <a:rPr lang="en-GB" altLang="en-US" sz="2000" b="1" dirty="0">
                <a:solidFill>
                  <a:schemeClr val="tx1"/>
                </a:solidFill>
                <a:latin typeface="Georgia" panose="02040502050405020303" pitchFamily="18" charset="0"/>
              </a:rPr>
              <a:t>offers are compelling </a:t>
            </a:r>
            <a:r>
              <a:rPr lang="en-GB" altLang="en-US" sz="2000" dirty="0">
                <a:solidFill>
                  <a:schemeClr val="tx1"/>
                </a:solidFill>
                <a:latin typeface="Georgia" panose="02040502050405020303" pitchFamily="18" charset="0"/>
              </a:rPr>
              <a:t>and </a:t>
            </a:r>
            <a:r>
              <a:rPr lang="en-GB" altLang="en-US" sz="2000" b="1" dirty="0">
                <a:solidFill>
                  <a:schemeClr val="tx1"/>
                </a:solidFill>
                <a:latin typeface="Georgia" panose="02040502050405020303" pitchFamily="18" charset="0"/>
              </a:rPr>
              <a:t>shoppers are delighted </a:t>
            </a:r>
            <a:r>
              <a:rPr lang="en-GB" altLang="en-US" sz="2000" dirty="0">
                <a:solidFill>
                  <a:schemeClr val="tx1"/>
                </a:solidFill>
                <a:latin typeface="Georgia" panose="02040502050405020303" pitchFamily="18" charset="0"/>
              </a:rPr>
              <a:t>if they are to drive </a:t>
            </a:r>
            <a:r>
              <a:rPr lang="en-GB" altLang="en-US" sz="2000" b="1" dirty="0">
                <a:solidFill>
                  <a:schemeClr val="tx1"/>
                </a:solidFill>
                <a:latin typeface="Georgia" panose="02040502050405020303" pitchFamily="18" charset="0"/>
              </a:rPr>
              <a:t>incremental spend </a:t>
            </a:r>
            <a:r>
              <a:rPr lang="en-GB" altLang="en-US" sz="2000" dirty="0">
                <a:solidFill>
                  <a:schemeClr val="tx1"/>
                </a:solidFill>
                <a:latin typeface="Georgia" panose="02040502050405020303" pitchFamily="18" charset="0"/>
              </a:rPr>
              <a:t>this Christmas.</a:t>
            </a:r>
            <a:endParaRPr lang="en-GB" dirty="0"/>
          </a:p>
        </p:txBody>
      </p:sp>
    </p:spTree>
    <p:extLst>
      <p:ext uri="{BB962C8B-B14F-4D97-AF65-F5344CB8AC3E}">
        <p14:creationId xmlns:p14="http://schemas.microsoft.com/office/powerpoint/2010/main" val="29911060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6728DC-297D-3763-F73A-5E4DF896E7E7}"/>
              </a:ext>
            </a:extLst>
          </p:cNvPr>
          <p:cNvSpPr>
            <a:spLocks noGrp="1"/>
          </p:cNvSpPr>
          <p:nvPr>
            <p:ph type="sldNum" sz="quarter" idx="12"/>
          </p:nvPr>
        </p:nvSpPr>
        <p:spPr/>
        <p:txBody>
          <a:bodyPr/>
          <a:lstStyle/>
          <a:p>
            <a:fld id="{403EF4E2-7A7A-0548-85F1-5479B7C9E1B2}" type="slidenum">
              <a:rPr lang="en-US" smtClean="0"/>
              <a:t>52</a:t>
            </a:fld>
            <a:endParaRPr lang="en-US" dirty="0"/>
          </a:p>
        </p:txBody>
      </p:sp>
      <p:sp>
        <p:nvSpPr>
          <p:cNvPr id="8" name="Title 7">
            <a:extLst>
              <a:ext uri="{FF2B5EF4-FFF2-40B4-BE49-F238E27FC236}">
                <a16:creationId xmlns:a16="http://schemas.microsoft.com/office/drawing/2014/main" id="{319D6550-86D3-7DB3-29F0-30F060BFBAF2}"/>
              </a:ext>
            </a:extLst>
          </p:cNvPr>
          <p:cNvSpPr>
            <a:spLocks noGrp="1"/>
          </p:cNvSpPr>
          <p:nvPr>
            <p:ph type="ctrTitle"/>
          </p:nvPr>
        </p:nvSpPr>
        <p:spPr>
          <a:xfrm>
            <a:off x="304095" y="2835307"/>
            <a:ext cx="3503952" cy="1032150"/>
          </a:xfrm>
        </p:spPr>
        <p:txBody>
          <a:bodyPr/>
          <a:lstStyle/>
          <a:p>
            <a:br>
              <a:rPr lang="en-US" sz="3200" b="0" dirty="0">
                <a:latin typeface="Georgia" panose="02040502050405020303" pitchFamily="18" charset="0"/>
              </a:rPr>
            </a:br>
            <a:r>
              <a:rPr lang="en-GB" sz="3200" dirty="0">
                <a:latin typeface="Georgia" panose="02040502050405020303" pitchFamily="18" charset="0"/>
              </a:rPr>
              <a:t>Momentum is slow at the start of the ‘Golden Quarter’</a:t>
            </a:r>
            <a:endParaRPr lang="en-US" sz="3200" b="0" dirty="0">
              <a:latin typeface="Georgia" panose="02040502050405020303" pitchFamily="18" charset="0"/>
            </a:endParaRPr>
          </a:p>
        </p:txBody>
      </p:sp>
      <p:sp>
        <p:nvSpPr>
          <p:cNvPr id="14" name="Text Placeholder 13">
            <a:extLst>
              <a:ext uri="{FF2B5EF4-FFF2-40B4-BE49-F238E27FC236}">
                <a16:creationId xmlns:a16="http://schemas.microsoft.com/office/drawing/2014/main" id="{C6448C9E-CE0B-61E6-1D4C-D40E3826ED4C}"/>
              </a:ext>
            </a:extLst>
          </p:cNvPr>
          <p:cNvSpPr>
            <a:spLocks noGrp="1"/>
          </p:cNvSpPr>
          <p:nvPr>
            <p:ph type="body" sz="quarter" idx="14"/>
          </p:nvPr>
        </p:nvSpPr>
        <p:spPr/>
        <p:txBody>
          <a:bodyPr/>
          <a:lstStyle/>
          <a:p>
            <a:r>
              <a:rPr lang="en-GB" dirty="0"/>
              <a:t>Source:  NIQ Scantrack, NIQ Homescan</a:t>
            </a:r>
          </a:p>
        </p:txBody>
      </p:sp>
      <p:graphicFrame>
        <p:nvGraphicFramePr>
          <p:cNvPr id="3" name="Table 11">
            <a:extLst>
              <a:ext uri="{FF2B5EF4-FFF2-40B4-BE49-F238E27FC236}">
                <a16:creationId xmlns:a16="http://schemas.microsoft.com/office/drawing/2014/main" id="{00172463-5EDD-F8B7-C28C-B0754D83D200}"/>
              </a:ext>
            </a:extLst>
          </p:cNvPr>
          <p:cNvGraphicFramePr>
            <a:graphicFrameLocks noGrp="1"/>
          </p:cNvGraphicFramePr>
          <p:nvPr>
            <p:extLst>
              <p:ext uri="{D42A27DB-BD31-4B8C-83A1-F6EECF244321}">
                <p14:modId xmlns:p14="http://schemas.microsoft.com/office/powerpoint/2010/main" val="1630943253"/>
              </p:ext>
            </p:extLst>
          </p:nvPr>
        </p:nvGraphicFramePr>
        <p:xfrm>
          <a:off x="4845810" y="893929"/>
          <a:ext cx="6590453" cy="4424395"/>
        </p:xfrm>
        <a:graphic>
          <a:graphicData uri="http://schemas.openxmlformats.org/drawingml/2006/table">
            <a:tbl>
              <a:tblPr firstRow="1" bandRow="1">
                <a:tableStyleId>{00A15C55-8517-42AA-B614-E9B94910E393}</a:tableStyleId>
              </a:tblPr>
              <a:tblGrid>
                <a:gridCol w="2025942">
                  <a:extLst>
                    <a:ext uri="{9D8B030D-6E8A-4147-A177-3AD203B41FA5}">
                      <a16:colId xmlns:a16="http://schemas.microsoft.com/office/drawing/2014/main" val="1413289166"/>
                    </a:ext>
                  </a:extLst>
                </a:gridCol>
                <a:gridCol w="2227711">
                  <a:extLst>
                    <a:ext uri="{9D8B030D-6E8A-4147-A177-3AD203B41FA5}">
                      <a16:colId xmlns:a16="http://schemas.microsoft.com/office/drawing/2014/main" val="2934931554"/>
                    </a:ext>
                  </a:extLst>
                </a:gridCol>
                <a:gridCol w="2336800">
                  <a:extLst>
                    <a:ext uri="{9D8B030D-6E8A-4147-A177-3AD203B41FA5}">
                      <a16:colId xmlns:a16="http://schemas.microsoft.com/office/drawing/2014/main" val="986108252"/>
                    </a:ext>
                  </a:extLst>
                </a:gridCol>
              </a:tblGrid>
              <a:tr h="529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Georgia" panose="02040502050405020303" pitchFamily="18" charset="0"/>
                        </a:rPr>
                        <a:t>‘Smart’ shopping</a:t>
                      </a:r>
                      <a:endParaRPr lang="en-GB" sz="1800" dirty="0">
                        <a:solidFill>
                          <a:schemeClr val="bg1"/>
                        </a:solidFill>
                        <a:latin typeface="Georgia" panose="02040502050405020303" pitchFamily="18" charset="0"/>
                      </a:endParaRPr>
                    </a:p>
                  </a:txBody>
                  <a:tcPr>
                    <a:solidFill>
                      <a:schemeClr val="tx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Georgia" panose="02040502050405020303" pitchFamily="18" charset="0"/>
                        </a:rPr>
                        <a:t>Christmas ‘spirit’</a:t>
                      </a:r>
                      <a:endParaRPr lang="en-GB" sz="1800" dirty="0">
                        <a:solidFill>
                          <a:schemeClr val="bg1"/>
                        </a:solidFill>
                        <a:latin typeface="Georgia" panose="02040502050405020303" pitchFamily="18" charset="0"/>
                      </a:endParaRPr>
                    </a:p>
                  </a:txBody>
                  <a:tcPr>
                    <a:solidFill>
                      <a:schemeClr val="tx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latin typeface="Georgia" panose="02040502050405020303" pitchFamily="18" charset="0"/>
                        </a:rPr>
                        <a:t>‘Revival’ of the big shop?</a:t>
                      </a:r>
                    </a:p>
                  </a:txBody>
                  <a:tcPr>
                    <a:solidFill>
                      <a:schemeClr val="tx2">
                        <a:lumMod val="90000"/>
                        <a:lumOff val="10000"/>
                      </a:schemeClr>
                    </a:solidFill>
                  </a:tcPr>
                </a:tc>
                <a:extLst>
                  <a:ext uri="{0D108BD9-81ED-4DB2-BD59-A6C34878D82A}">
                    <a16:rowId xmlns:a16="http://schemas.microsoft.com/office/drawing/2014/main" val="63027159"/>
                  </a:ext>
                </a:extLst>
              </a:tr>
              <a:tr h="1315435">
                <a:tc>
                  <a:txBody>
                    <a:bodyPr/>
                    <a:lstStyle/>
                    <a:p>
                      <a:pPr lvl="0"/>
                      <a:r>
                        <a:rPr lang="en-US" sz="1200" b="0" dirty="0">
                          <a:solidFill>
                            <a:schemeClr val="tx2"/>
                          </a:solidFill>
                          <a:latin typeface="Georgia" panose="02040502050405020303" pitchFamily="18" charset="0"/>
                        </a:rPr>
                        <a:t>Household bills are still increasing and the shopper mindset this Christmas, is one of </a:t>
                      </a:r>
                      <a:r>
                        <a:rPr lang="en-US" sz="1200" b="1" dirty="0">
                          <a:solidFill>
                            <a:schemeClr val="tx2"/>
                          </a:solidFill>
                          <a:latin typeface="Georgia" panose="02040502050405020303" pitchFamily="18" charset="0"/>
                        </a:rPr>
                        <a:t>carefully</a:t>
                      </a:r>
                      <a:r>
                        <a:rPr lang="en-US" sz="1200" b="0" dirty="0">
                          <a:solidFill>
                            <a:schemeClr val="tx2"/>
                          </a:solidFill>
                          <a:latin typeface="Georgia" panose="02040502050405020303" pitchFamily="18" charset="0"/>
                        </a:rPr>
                        <a:t> ‘</a:t>
                      </a:r>
                      <a:r>
                        <a:rPr lang="en-US" sz="1200" b="1" dirty="0">
                          <a:solidFill>
                            <a:schemeClr val="tx2"/>
                          </a:solidFill>
                          <a:latin typeface="Georgia" panose="02040502050405020303" pitchFamily="18" charset="0"/>
                        </a:rPr>
                        <a:t>managing</a:t>
                      </a:r>
                      <a:r>
                        <a:rPr lang="en-US" sz="1200" b="0" dirty="0">
                          <a:solidFill>
                            <a:schemeClr val="tx2"/>
                          </a:solidFill>
                          <a:latin typeface="Georgia" panose="02040502050405020303" pitchFamily="18" charset="0"/>
                        </a:rPr>
                        <a:t>’ spend.</a:t>
                      </a:r>
                      <a:endParaRPr lang="en-GB" sz="1200" b="1" kern="1200" dirty="0">
                        <a:solidFill>
                          <a:schemeClr val="tx1">
                            <a:lumMod val="50000"/>
                          </a:schemeClr>
                        </a:solidFill>
                        <a:effectLst/>
                        <a:latin typeface="Georgia" panose="02040502050405020303" pitchFamily="18" charset="0"/>
                        <a:ea typeface="+mn-ea"/>
                        <a:cs typeface="+mn-cs"/>
                      </a:endParaRPr>
                    </a:p>
                  </a:txBody>
                  <a:tcPr>
                    <a:solidFill>
                      <a:schemeClr val="tx2">
                        <a:lumMod val="10000"/>
                        <a:lumOff val="90000"/>
                      </a:schemeClr>
                    </a:solidFill>
                  </a:tcPr>
                </a:tc>
                <a:tc>
                  <a:txBody>
                    <a:bodyPr/>
                    <a:lstStyle/>
                    <a:p>
                      <a:pPr lvl="0"/>
                      <a:r>
                        <a:rPr lang="en-GB" sz="1200" kern="1200" dirty="0">
                          <a:solidFill>
                            <a:schemeClr val="tx2"/>
                          </a:solidFill>
                          <a:effectLst/>
                          <a:latin typeface="Georgia" panose="02040502050405020303" pitchFamily="18" charset="0"/>
                          <a:ea typeface="+mn-ea"/>
                          <a:cs typeface="+mn-cs"/>
                        </a:rPr>
                        <a:t>Shoppers are </a:t>
                      </a:r>
                      <a:r>
                        <a:rPr lang="en-GB" sz="1200" b="1" kern="1200" dirty="0">
                          <a:solidFill>
                            <a:schemeClr val="tx2"/>
                          </a:solidFill>
                          <a:effectLst/>
                          <a:latin typeface="Georgia" panose="02040502050405020303" pitchFamily="18" charset="0"/>
                          <a:ea typeface="+mn-ea"/>
                          <a:cs typeface="+mn-cs"/>
                        </a:rPr>
                        <a:t>not yet in the festive spirit </a:t>
                      </a:r>
                      <a:r>
                        <a:rPr lang="en-GB" sz="1200" kern="1200" dirty="0">
                          <a:solidFill>
                            <a:schemeClr val="tx2"/>
                          </a:solidFill>
                          <a:effectLst/>
                          <a:latin typeface="Georgia" panose="02040502050405020303" pitchFamily="18" charset="0"/>
                          <a:ea typeface="+mn-ea"/>
                          <a:cs typeface="+mn-cs"/>
                        </a:rPr>
                        <a:t>and the hope is that retailer Christmas advertising campaigns will help to lift the shopper mood.</a:t>
                      </a:r>
                    </a:p>
                  </a:txBody>
                  <a:tcP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effectLst/>
                          <a:latin typeface="Georgia" panose="02040502050405020303" pitchFamily="18" charset="0"/>
                          <a:ea typeface="+mn-ea"/>
                          <a:cs typeface="+mn-cs"/>
                        </a:rPr>
                        <a:t>As prices stabilise across more  categories, shoppers will have </a:t>
                      </a:r>
                      <a:r>
                        <a:rPr lang="en-GB" sz="1200" b="1" kern="1200" dirty="0">
                          <a:solidFill>
                            <a:schemeClr val="tx2"/>
                          </a:solidFill>
                          <a:effectLst/>
                          <a:latin typeface="Georgia" panose="02040502050405020303" pitchFamily="18" charset="0"/>
                          <a:ea typeface="+mn-ea"/>
                          <a:cs typeface="+mn-cs"/>
                        </a:rPr>
                        <a:t>less need </a:t>
                      </a:r>
                      <a:r>
                        <a:rPr lang="en-GB" sz="1200" b="0" kern="1200" dirty="0">
                          <a:solidFill>
                            <a:schemeClr val="tx2"/>
                          </a:solidFill>
                          <a:effectLst/>
                          <a:latin typeface="Georgia" panose="02040502050405020303" pitchFamily="18" charset="0"/>
                          <a:ea typeface="+mn-ea"/>
                          <a:cs typeface="+mn-cs"/>
                        </a:rPr>
                        <a:t>to</a:t>
                      </a:r>
                      <a:r>
                        <a:rPr lang="en-GB" sz="1200" b="1" kern="1200" dirty="0">
                          <a:solidFill>
                            <a:schemeClr val="tx2"/>
                          </a:solidFill>
                          <a:effectLst/>
                          <a:latin typeface="Georgia" panose="02040502050405020303" pitchFamily="18" charset="0"/>
                          <a:ea typeface="+mn-ea"/>
                          <a:cs typeface="+mn-cs"/>
                        </a:rPr>
                        <a:t> shop around</a:t>
                      </a:r>
                      <a:r>
                        <a:rPr lang="en-GB" sz="1200" b="0" kern="1200" dirty="0">
                          <a:solidFill>
                            <a:schemeClr val="tx2"/>
                          </a:solidFill>
                          <a:effectLst/>
                          <a:latin typeface="Georgia" panose="02040502050405020303"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2"/>
                        </a:solidFill>
                        <a:effectLst/>
                        <a:latin typeface="Georgia" panose="02040502050405020303" pitchFamily="18" charset="0"/>
                        <a:ea typeface="+mn-ea"/>
                        <a:cs typeface="+mn-cs"/>
                      </a:endParaRPr>
                    </a:p>
                  </a:txBody>
                  <a:tcPr>
                    <a:solidFill>
                      <a:schemeClr val="tx2">
                        <a:lumMod val="10000"/>
                        <a:lumOff val="90000"/>
                      </a:schemeClr>
                    </a:solidFill>
                  </a:tcPr>
                </a:tc>
                <a:extLst>
                  <a:ext uri="{0D108BD9-81ED-4DB2-BD59-A6C34878D82A}">
                    <a16:rowId xmlns:a16="http://schemas.microsoft.com/office/drawing/2014/main" val="2652025299"/>
                  </a:ext>
                </a:extLst>
              </a:tr>
              <a:tr h="123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latin typeface="Georgia" panose="02040502050405020303" pitchFamily="18" charset="0"/>
                        </a:rPr>
                        <a:t>Whilst shoppers have started to buy one or two seasonal items, this is </a:t>
                      </a:r>
                      <a:r>
                        <a:rPr lang="en-US" sz="1200" b="1" dirty="0">
                          <a:solidFill>
                            <a:schemeClr val="tx2"/>
                          </a:solidFill>
                          <a:latin typeface="Georgia" panose="02040502050405020303" pitchFamily="18" charset="0"/>
                        </a:rPr>
                        <a:t>not yet, translating into incremental spend</a:t>
                      </a:r>
                      <a:r>
                        <a:rPr lang="en-US" sz="1200" b="0" dirty="0">
                          <a:solidFill>
                            <a:schemeClr val="tx2"/>
                          </a:solidFill>
                          <a:latin typeface="Georgia" panose="02040502050405020303"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2"/>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latin typeface="Georgia" panose="02040502050405020303" pitchFamily="18" charset="0"/>
                        </a:rPr>
                        <a:t>Instead, shoppers will be trading out of other items to </a:t>
                      </a:r>
                      <a:r>
                        <a:rPr lang="en-US" sz="1200" b="1" dirty="0">
                          <a:solidFill>
                            <a:schemeClr val="tx2"/>
                          </a:solidFill>
                          <a:latin typeface="Georgia" panose="02040502050405020303" pitchFamily="18" charset="0"/>
                        </a:rPr>
                        <a:t>manage overall spend</a:t>
                      </a:r>
                      <a:r>
                        <a:rPr lang="en-US" sz="1200" b="0" dirty="0">
                          <a:solidFill>
                            <a:schemeClr val="tx2"/>
                          </a:solidFill>
                          <a:latin typeface="Georgia" panose="02040502050405020303"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2"/>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2"/>
                        </a:solidFill>
                        <a:latin typeface="Georgia" panose="02040502050405020303" pitchFamily="18" charset="0"/>
                      </a:endParaRPr>
                    </a:p>
                  </a:txBody>
                  <a:tcPr>
                    <a:solidFill>
                      <a:schemeClr val="tx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latin typeface="Georgia" panose="02040502050405020303" pitchFamily="18" charset="0"/>
                        </a:rPr>
                        <a:t>Shoppers have been </a:t>
                      </a:r>
                      <a:r>
                        <a:rPr lang="en-GB" sz="1200" b="1" dirty="0">
                          <a:solidFill>
                            <a:schemeClr val="tx2"/>
                          </a:solidFill>
                          <a:latin typeface="Georgia" panose="02040502050405020303" pitchFamily="18" charset="0"/>
                        </a:rPr>
                        <a:t>preserving purchasing power </a:t>
                      </a:r>
                      <a:r>
                        <a:rPr lang="en-GB" sz="1200" dirty="0">
                          <a:solidFill>
                            <a:schemeClr val="tx2"/>
                          </a:solidFill>
                          <a:latin typeface="Georgia" panose="02040502050405020303" pitchFamily="18" charset="0"/>
                        </a:rPr>
                        <a:t>and </a:t>
                      </a:r>
                      <a:r>
                        <a:rPr lang="en-GB" sz="1200" b="1" dirty="0">
                          <a:solidFill>
                            <a:schemeClr val="tx2"/>
                          </a:solidFill>
                          <a:latin typeface="Georgia" panose="02040502050405020303" pitchFamily="18" charset="0"/>
                        </a:rPr>
                        <a:t>delaying spend</a:t>
                      </a:r>
                      <a:r>
                        <a:rPr lang="en-GB" sz="1200" dirty="0">
                          <a:solidFill>
                            <a:schemeClr val="tx2"/>
                          </a:solidFill>
                          <a:latin typeface="Georgia" panose="02040502050405020303"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2"/>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latin typeface="Georgia" panose="02040502050405020303" pitchFamily="18" charset="0"/>
                        </a:rPr>
                        <a:t>This behaviour is likely to continue until </a:t>
                      </a:r>
                      <a:r>
                        <a:rPr lang="en-GB" sz="1200" b="1" dirty="0">
                          <a:solidFill>
                            <a:schemeClr val="tx2"/>
                          </a:solidFill>
                          <a:latin typeface="Georgia" panose="02040502050405020303" pitchFamily="18" charset="0"/>
                        </a:rPr>
                        <a:t>Black Friday </a:t>
                      </a:r>
                      <a:r>
                        <a:rPr lang="en-GB" sz="1200" dirty="0">
                          <a:solidFill>
                            <a:schemeClr val="tx2"/>
                          </a:solidFill>
                          <a:latin typeface="Georgia" panose="02040502050405020303" pitchFamily="18" charset="0"/>
                        </a:rPr>
                        <a:t>as shoppers take advantage of Christmas promotions.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2"/>
                        </a:solidFill>
                        <a:latin typeface="Georgia" panose="02040502050405020303" pitchFamily="18" charset="0"/>
                      </a:endParaRPr>
                    </a:p>
                  </a:txBody>
                  <a:tcPr>
                    <a:solidFill>
                      <a:schemeClr val="tx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effectLst/>
                          <a:latin typeface="Georgia" panose="02040502050405020303" pitchFamily="18" charset="0"/>
                          <a:ea typeface="+mn-ea"/>
                          <a:cs typeface="+mn-cs"/>
                        </a:rPr>
                        <a:t>‘</a:t>
                      </a:r>
                      <a:r>
                        <a:rPr lang="en-GB" sz="1200" b="1" kern="1200" dirty="0">
                          <a:solidFill>
                            <a:schemeClr val="tx2"/>
                          </a:solidFill>
                          <a:effectLst/>
                          <a:latin typeface="Georgia" panose="02040502050405020303" pitchFamily="18" charset="0"/>
                          <a:ea typeface="+mn-ea"/>
                          <a:cs typeface="+mn-cs"/>
                        </a:rPr>
                        <a:t>Price matching</a:t>
                      </a:r>
                      <a:r>
                        <a:rPr lang="en-GB" sz="1200" b="0" kern="1200" dirty="0">
                          <a:solidFill>
                            <a:schemeClr val="tx2"/>
                          </a:solidFill>
                          <a:effectLst/>
                          <a:latin typeface="Georgia" panose="02040502050405020303" pitchFamily="18" charset="0"/>
                          <a:ea typeface="+mn-ea"/>
                          <a:cs typeface="+mn-cs"/>
                        </a:rPr>
                        <a:t>’ has become a legacy of high inflation and helps to </a:t>
                      </a:r>
                      <a:r>
                        <a:rPr lang="en-GB" sz="1200" b="1" kern="1200" dirty="0">
                          <a:solidFill>
                            <a:schemeClr val="tx2"/>
                          </a:solidFill>
                          <a:effectLst/>
                          <a:latin typeface="Georgia" panose="02040502050405020303" pitchFamily="18" charset="0"/>
                          <a:ea typeface="+mn-ea"/>
                          <a:cs typeface="+mn-cs"/>
                        </a:rPr>
                        <a:t>remove ‘price’ </a:t>
                      </a:r>
                      <a:r>
                        <a:rPr lang="en-GB" sz="1200" b="0" kern="1200" dirty="0">
                          <a:solidFill>
                            <a:schemeClr val="tx2"/>
                          </a:solidFill>
                          <a:effectLst/>
                          <a:latin typeface="Georgia" panose="02040502050405020303" pitchFamily="18" charset="0"/>
                          <a:ea typeface="+mn-ea"/>
                          <a:cs typeface="+mn-cs"/>
                        </a:rPr>
                        <a:t>as a </a:t>
                      </a:r>
                      <a:r>
                        <a:rPr lang="en-GB" sz="1200" b="1" kern="1200" dirty="0">
                          <a:solidFill>
                            <a:schemeClr val="tx2"/>
                          </a:solidFill>
                          <a:effectLst/>
                          <a:latin typeface="Georgia" panose="02040502050405020303" pitchFamily="18" charset="0"/>
                          <a:ea typeface="+mn-ea"/>
                          <a:cs typeface="+mn-cs"/>
                        </a:rPr>
                        <a:t>reason to shop elsewhere</a:t>
                      </a:r>
                      <a:r>
                        <a:rPr lang="en-GB" sz="1200" b="0" kern="1200" dirty="0">
                          <a:solidFill>
                            <a:schemeClr val="tx2"/>
                          </a:solidFill>
                          <a:effectLst/>
                          <a:latin typeface="Georgia" panose="02040502050405020303"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2"/>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effectLst/>
                          <a:latin typeface="Georgia" panose="02040502050405020303" pitchFamily="18" charset="0"/>
                          <a:ea typeface="+mn-ea"/>
                          <a:cs typeface="+mn-cs"/>
                        </a:rPr>
                        <a:t>This strategy along with </a:t>
                      </a:r>
                      <a:r>
                        <a:rPr lang="en-GB" sz="1200" b="1" kern="1200" dirty="0">
                          <a:solidFill>
                            <a:schemeClr val="tx2"/>
                          </a:solidFill>
                          <a:effectLst/>
                          <a:latin typeface="Georgia" panose="02040502050405020303" pitchFamily="18" charset="0"/>
                          <a:ea typeface="+mn-ea"/>
                          <a:cs typeface="+mn-cs"/>
                        </a:rPr>
                        <a:t>‘loyalty prices’ </a:t>
                      </a:r>
                      <a:r>
                        <a:rPr lang="en-GB" sz="1200" b="0" kern="1200" dirty="0">
                          <a:solidFill>
                            <a:schemeClr val="tx2"/>
                          </a:solidFill>
                          <a:effectLst/>
                          <a:latin typeface="Georgia" panose="02040502050405020303" pitchFamily="18" charset="0"/>
                          <a:ea typeface="+mn-ea"/>
                          <a:cs typeface="+mn-cs"/>
                        </a:rPr>
                        <a:t>appears to be working at</a:t>
                      </a:r>
                      <a:r>
                        <a:rPr lang="en-GB" sz="1200" b="1" kern="1200" dirty="0">
                          <a:solidFill>
                            <a:schemeClr val="tx2"/>
                          </a:solidFill>
                          <a:effectLst/>
                          <a:latin typeface="Georgia" panose="02040502050405020303" pitchFamily="18" charset="0"/>
                          <a:ea typeface="+mn-ea"/>
                          <a:cs typeface="+mn-cs"/>
                        </a:rPr>
                        <a:t> Sainsbury’s </a:t>
                      </a:r>
                      <a:r>
                        <a:rPr lang="en-GB" sz="1200" b="0" kern="1200" dirty="0">
                          <a:solidFill>
                            <a:schemeClr val="tx2"/>
                          </a:solidFill>
                          <a:effectLst/>
                          <a:latin typeface="Georgia" panose="02040502050405020303" pitchFamily="18" charset="0"/>
                          <a:ea typeface="+mn-ea"/>
                          <a:cs typeface="+mn-cs"/>
                        </a:rPr>
                        <a:t>and</a:t>
                      </a:r>
                      <a:r>
                        <a:rPr lang="en-GB" sz="1200" b="1" kern="1200" dirty="0">
                          <a:solidFill>
                            <a:schemeClr val="tx2"/>
                          </a:solidFill>
                          <a:effectLst/>
                          <a:latin typeface="Georgia" panose="02040502050405020303" pitchFamily="18" charset="0"/>
                          <a:ea typeface="+mn-ea"/>
                          <a:cs typeface="+mn-cs"/>
                        </a:rPr>
                        <a:t> Tesco </a:t>
                      </a:r>
                      <a:r>
                        <a:rPr lang="en-GB" sz="1200" b="0" kern="1200" dirty="0">
                          <a:solidFill>
                            <a:schemeClr val="tx2"/>
                          </a:solidFill>
                          <a:effectLst/>
                          <a:latin typeface="Georgia" panose="02040502050405020303" pitchFamily="18" charset="0"/>
                          <a:ea typeface="+mn-ea"/>
                          <a:cs typeface="+mn-cs"/>
                        </a:rPr>
                        <a:t>and their </a:t>
                      </a:r>
                      <a:r>
                        <a:rPr lang="en-GB" sz="1200" b="1" kern="1200" dirty="0">
                          <a:solidFill>
                            <a:schemeClr val="tx2"/>
                          </a:solidFill>
                          <a:effectLst/>
                          <a:latin typeface="Georgia" panose="02040502050405020303" pitchFamily="18" charset="0"/>
                          <a:ea typeface="+mn-ea"/>
                          <a:cs typeface="+mn-cs"/>
                        </a:rPr>
                        <a:t>larger format stores </a:t>
                      </a:r>
                      <a:r>
                        <a:rPr lang="en-GB" sz="1200" b="0" kern="1200" dirty="0">
                          <a:solidFill>
                            <a:schemeClr val="tx2"/>
                          </a:solidFill>
                          <a:effectLst/>
                          <a:latin typeface="Georgia" panose="02040502050405020303" pitchFamily="18" charset="0"/>
                          <a:ea typeface="+mn-ea"/>
                          <a:cs typeface="+mn-cs"/>
                        </a:rPr>
                        <a:t>are well placed to cater for the </a:t>
                      </a:r>
                      <a:r>
                        <a:rPr lang="en-GB" sz="1200" b="1" kern="1200" dirty="0">
                          <a:solidFill>
                            <a:schemeClr val="tx2"/>
                          </a:solidFill>
                          <a:effectLst/>
                          <a:latin typeface="Georgia" panose="02040502050405020303" pitchFamily="18" charset="0"/>
                          <a:ea typeface="+mn-ea"/>
                          <a:cs typeface="+mn-cs"/>
                        </a:rPr>
                        <a:t>wider needs </a:t>
                      </a:r>
                      <a:r>
                        <a:rPr lang="en-GB" sz="1200" b="0" kern="1200" dirty="0">
                          <a:solidFill>
                            <a:schemeClr val="tx2"/>
                          </a:solidFill>
                          <a:effectLst/>
                          <a:latin typeface="Georgia" panose="02040502050405020303" pitchFamily="18" charset="0"/>
                          <a:ea typeface="+mn-ea"/>
                          <a:cs typeface="+mn-cs"/>
                        </a:rPr>
                        <a:t>of shoppers, which bodes well at the start of the final quarter.</a:t>
                      </a:r>
                    </a:p>
                  </a:txBody>
                  <a:tcPr>
                    <a:solidFill>
                      <a:schemeClr val="tx2">
                        <a:lumMod val="25000"/>
                        <a:lumOff val="75000"/>
                      </a:schemeClr>
                    </a:solidFill>
                  </a:tcPr>
                </a:tc>
                <a:extLst>
                  <a:ext uri="{0D108BD9-81ED-4DB2-BD59-A6C34878D82A}">
                    <a16:rowId xmlns:a16="http://schemas.microsoft.com/office/drawing/2014/main" val="1326169297"/>
                  </a:ext>
                </a:extLst>
              </a:tr>
            </a:tbl>
          </a:graphicData>
        </a:graphic>
      </p:graphicFrame>
    </p:spTree>
    <p:extLst>
      <p:ext uri="{BB962C8B-B14F-4D97-AF65-F5344CB8AC3E}">
        <p14:creationId xmlns:p14="http://schemas.microsoft.com/office/powerpoint/2010/main" val="1361647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53</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Appendix</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906872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5922ED-0251-79A7-CF07-2026BA74BDE6}"/>
              </a:ext>
            </a:extLst>
          </p:cNvPr>
          <p:cNvPicPr>
            <a:picLocks noChangeAspect="1"/>
          </p:cNvPicPr>
          <p:nvPr/>
        </p:nvPicPr>
        <p:blipFill>
          <a:blip r:embed="rId3"/>
          <a:stretch>
            <a:fillRect/>
          </a:stretch>
        </p:blipFill>
        <p:spPr>
          <a:xfrm>
            <a:off x="4828051" y="1981049"/>
            <a:ext cx="6668080" cy="3722122"/>
          </a:xfrm>
          <a:prstGeom prst="rect">
            <a:avLst/>
          </a:prstGeom>
        </p:spPr>
      </p:pic>
      <p:sp>
        <p:nvSpPr>
          <p:cNvPr id="4" name="Slide Number Placeholder 3">
            <a:extLst>
              <a:ext uri="{FF2B5EF4-FFF2-40B4-BE49-F238E27FC236}">
                <a16:creationId xmlns:a16="http://schemas.microsoft.com/office/drawing/2014/main" id="{C499054D-D366-6C49-DBFC-9407E92306F6}"/>
              </a:ext>
            </a:extLst>
          </p:cNvPr>
          <p:cNvSpPr>
            <a:spLocks noGrp="1"/>
          </p:cNvSpPr>
          <p:nvPr>
            <p:ph type="sldNum" sz="quarter" idx="12"/>
          </p:nvPr>
        </p:nvSpPr>
        <p:spPr/>
        <p:txBody>
          <a:bodyPr/>
          <a:lstStyle/>
          <a:p>
            <a:fld id="{403EF4E2-7A7A-0548-85F1-5479B7C9E1B2}" type="slidenum">
              <a:rPr lang="en-US" smtClean="0"/>
              <a:t>54</a:t>
            </a:fld>
            <a:endParaRPr lang="en-US" dirty="0"/>
          </a:p>
        </p:txBody>
      </p:sp>
      <p:sp>
        <p:nvSpPr>
          <p:cNvPr id="2" name="Title 1">
            <a:extLst>
              <a:ext uri="{FF2B5EF4-FFF2-40B4-BE49-F238E27FC236}">
                <a16:creationId xmlns:a16="http://schemas.microsoft.com/office/drawing/2014/main" id="{F6F77B72-907D-DF76-5D78-CA6B9F4160B6}"/>
              </a:ext>
            </a:extLst>
          </p:cNvPr>
          <p:cNvSpPr>
            <a:spLocks noGrp="1"/>
          </p:cNvSpPr>
          <p:nvPr>
            <p:ph type="ctrTitle"/>
          </p:nvPr>
        </p:nvSpPr>
        <p:spPr>
          <a:xfrm>
            <a:off x="466191" y="2883802"/>
            <a:ext cx="3503952" cy="2390972"/>
          </a:xfrm>
        </p:spPr>
        <p:txBody>
          <a:bodyPr/>
          <a:lstStyle/>
          <a:p>
            <a:r>
              <a:rPr lang="en-US" sz="1400" b="0" dirty="0">
                <a:latin typeface="Georgia" panose="02040502050405020303" pitchFamily="18" charset="0"/>
              </a:rPr>
              <a:t>Whilst value sales slowed overall, sales </a:t>
            </a:r>
            <a:r>
              <a:rPr lang="en-US" sz="1400" dirty="0">
                <a:latin typeface="Georgia" panose="02040502050405020303" pitchFamily="18" charset="0"/>
              </a:rPr>
              <a:t>did improve in some seasonal categories</a:t>
            </a:r>
            <a:r>
              <a:rPr lang="en-US" sz="1400" b="0" dirty="0">
                <a:latin typeface="Georgia" panose="02040502050405020303" pitchFamily="18" charset="0"/>
              </a:rPr>
              <a:t> and packaged grocery. </a:t>
            </a:r>
            <a:br>
              <a:rPr lang="en-US" sz="1400" b="0" dirty="0">
                <a:latin typeface="Georgia" panose="02040502050405020303" pitchFamily="18" charset="0"/>
              </a:rPr>
            </a:br>
            <a:br>
              <a:rPr lang="en-US" sz="1400" b="0" dirty="0">
                <a:latin typeface="Georgia" panose="02040502050405020303" pitchFamily="18" charset="0"/>
              </a:rPr>
            </a:br>
            <a:r>
              <a:rPr lang="en-US" sz="1400" b="0" dirty="0">
                <a:latin typeface="Georgia" panose="02040502050405020303" pitchFamily="18" charset="0"/>
              </a:rPr>
              <a:t>Shoppers continue to manage spend in the discretionary categories and growth remains weak in General Merchandise and BWS. </a:t>
            </a:r>
            <a:br>
              <a:rPr lang="en-US" sz="1400" b="0" dirty="0">
                <a:solidFill>
                  <a:schemeClr val="tx1">
                    <a:lumMod val="75000"/>
                  </a:schemeClr>
                </a:solidFill>
                <a:latin typeface="Georgia" panose="02040502050405020303" pitchFamily="18" charset="0"/>
              </a:rPr>
            </a:br>
            <a:br>
              <a:rPr lang="en-US" sz="1400" b="0" dirty="0">
                <a:solidFill>
                  <a:schemeClr val="tx1">
                    <a:lumMod val="75000"/>
                  </a:schemeClr>
                </a:solidFill>
                <a:latin typeface="Georgia" panose="02040502050405020303" pitchFamily="18" charset="0"/>
              </a:rPr>
            </a:br>
            <a:r>
              <a:rPr lang="en-US" sz="1400" b="0" dirty="0">
                <a:solidFill>
                  <a:schemeClr val="tx1">
                    <a:lumMod val="75000"/>
                  </a:schemeClr>
                </a:solidFill>
                <a:latin typeface="Georgia" panose="02040502050405020303" pitchFamily="18" charset="0"/>
              </a:rPr>
              <a:t>To enable to afford additional luxuries, shoppers are making savings elsewhere in their basket which may include switching to cheaper meal options, OL over Brands and purchasing whilst on promotion.</a:t>
            </a:r>
            <a:br>
              <a:rPr lang="en-US" sz="1400" b="0" dirty="0">
                <a:solidFill>
                  <a:schemeClr val="tx1">
                    <a:lumMod val="75000"/>
                  </a:schemeClr>
                </a:solidFill>
                <a:latin typeface="Georgia" panose="02040502050405020303" pitchFamily="18" charset="0"/>
              </a:rPr>
            </a:br>
            <a:br>
              <a:rPr lang="en-US" sz="1400" b="0" dirty="0">
                <a:latin typeface="Georgia" panose="02040502050405020303" pitchFamily="18" charset="0"/>
              </a:rPr>
            </a:br>
            <a:r>
              <a:rPr lang="en-US" sz="1400" b="0" dirty="0">
                <a:latin typeface="Georgia" panose="02040502050405020303" pitchFamily="18" charset="0"/>
              </a:rPr>
              <a:t>Food inflation is currently +8.8%* but few categories are seeing growth of this magnitude.</a:t>
            </a:r>
            <a:endParaRPr lang="en-US" sz="1400" b="0" dirty="0">
              <a:highlight>
                <a:srgbClr val="FFFF00"/>
              </a:highlight>
              <a:latin typeface="Georgia" panose="02040502050405020303" pitchFamily="18" charset="0"/>
            </a:endParaRPr>
          </a:p>
        </p:txBody>
      </p:sp>
      <p:sp>
        <p:nvSpPr>
          <p:cNvPr id="9" name="Text Placeholder 8">
            <a:extLst>
              <a:ext uri="{FF2B5EF4-FFF2-40B4-BE49-F238E27FC236}">
                <a16:creationId xmlns:a16="http://schemas.microsoft.com/office/drawing/2014/main" id="{C28D2ED4-9A16-815C-6A6E-CDBD0DDE0BD8}"/>
              </a:ext>
            </a:extLst>
          </p:cNvPr>
          <p:cNvSpPr>
            <a:spLocks noGrp="1"/>
          </p:cNvSpPr>
          <p:nvPr>
            <p:ph type="body" sz="quarter" idx="14"/>
          </p:nvPr>
        </p:nvSpPr>
        <p:spPr/>
        <p:txBody>
          <a:bodyPr/>
          <a:lstStyle/>
          <a:p>
            <a:r>
              <a:rPr lang="en-US" dirty="0"/>
              <a:t>Source: NIQ Scantrack Grocery Multiples</a:t>
            </a:r>
          </a:p>
        </p:txBody>
      </p:sp>
      <p:sp>
        <p:nvSpPr>
          <p:cNvPr id="16" name="Google Shape;359;p8">
            <a:extLst>
              <a:ext uri="{FF2B5EF4-FFF2-40B4-BE49-F238E27FC236}">
                <a16:creationId xmlns:a16="http://schemas.microsoft.com/office/drawing/2014/main" id="{4A41054C-D287-9BDA-C41C-A262629AE099}"/>
              </a:ext>
            </a:extLst>
          </p:cNvPr>
          <p:cNvSpPr txBox="1"/>
          <p:nvPr/>
        </p:nvSpPr>
        <p:spPr>
          <a:xfrm>
            <a:off x="4742478" y="1666125"/>
            <a:ext cx="7594600" cy="307736"/>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PH" sz="1400" b="1" dirty="0">
                <a:solidFill>
                  <a:schemeClr val="tx2"/>
                </a:solidFill>
                <a:latin typeface="Arial" panose="020B0604020202020204" pitchFamily="34" charset="0"/>
                <a:ea typeface="Montserrat"/>
                <a:cs typeface="Arial" panose="020B0604020202020204" pitchFamily="34" charset="0"/>
                <a:sym typeface="Montserrat"/>
              </a:rPr>
              <a:t>Value sales growth by supercategory</a:t>
            </a:r>
          </a:p>
        </p:txBody>
      </p:sp>
      <p:sp>
        <p:nvSpPr>
          <p:cNvPr id="8" name="Oval 7">
            <a:extLst>
              <a:ext uri="{FF2B5EF4-FFF2-40B4-BE49-F238E27FC236}">
                <a16:creationId xmlns:a16="http://schemas.microsoft.com/office/drawing/2014/main" id="{107D2C46-F6CA-5A1F-75D6-F3866BD432F6}"/>
              </a:ext>
            </a:extLst>
          </p:cNvPr>
          <p:cNvSpPr/>
          <p:nvPr/>
        </p:nvSpPr>
        <p:spPr>
          <a:xfrm>
            <a:off x="10476624" y="4116948"/>
            <a:ext cx="1034750" cy="373486"/>
          </a:xfrm>
          <a:prstGeom prst="ellipse">
            <a:avLst/>
          </a:prstGeom>
          <a:noFill/>
          <a:ln w="9525">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0" name="Oval 9">
            <a:extLst>
              <a:ext uri="{FF2B5EF4-FFF2-40B4-BE49-F238E27FC236}">
                <a16:creationId xmlns:a16="http://schemas.microsoft.com/office/drawing/2014/main" id="{AD2D115D-C0A1-13F5-CDE8-2FC83BED8B2C}"/>
              </a:ext>
            </a:extLst>
          </p:cNvPr>
          <p:cNvSpPr/>
          <p:nvPr/>
        </p:nvSpPr>
        <p:spPr>
          <a:xfrm>
            <a:off x="10402775" y="3586079"/>
            <a:ext cx="1146427" cy="180657"/>
          </a:xfrm>
          <a:prstGeom prst="ellipse">
            <a:avLst/>
          </a:prstGeom>
          <a:noFill/>
          <a:ln w="9525">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1" name="Oval 10">
            <a:extLst>
              <a:ext uri="{FF2B5EF4-FFF2-40B4-BE49-F238E27FC236}">
                <a16:creationId xmlns:a16="http://schemas.microsoft.com/office/drawing/2014/main" id="{3B17501A-D09B-47A5-6114-48EF9CF061E8}"/>
              </a:ext>
            </a:extLst>
          </p:cNvPr>
          <p:cNvSpPr/>
          <p:nvPr/>
        </p:nvSpPr>
        <p:spPr>
          <a:xfrm>
            <a:off x="10441411" y="2725341"/>
            <a:ext cx="1146427" cy="180657"/>
          </a:xfrm>
          <a:prstGeom prst="ellipse">
            <a:avLst/>
          </a:prstGeom>
          <a:noFill/>
          <a:ln w="9525">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2" name="Oval 11">
            <a:extLst>
              <a:ext uri="{FF2B5EF4-FFF2-40B4-BE49-F238E27FC236}">
                <a16:creationId xmlns:a16="http://schemas.microsoft.com/office/drawing/2014/main" id="{6B25AB60-E3E9-E510-127F-0A48FCB83856}"/>
              </a:ext>
            </a:extLst>
          </p:cNvPr>
          <p:cNvSpPr/>
          <p:nvPr/>
        </p:nvSpPr>
        <p:spPr>
          <a:xfrm>
            <a:off x="10426386" y="2388344"/>
            <a:ext cx="1146427" cy="180657"/>
          </a:xfrm>
          <a:prstGeom prst="ellipse">
            <a:avLst/>
          </a:prstGeom>
          <a:noFill/>
          <a:ln w="9525">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3" name="TextBox 12">
            <a:extLst>
              <a:ext uri="{FF2B5EF4-FFF2-40B4-BE49-F238E27FC236}">
                <a16:creationId xmlns:a16="http://schemas.microsoft.com/office/drawing/2014/main" id="{F995FEA1-2B66-B28D-52C0-52B265058320}"/>
              </a:ext>
            </a:extLst>
          </p:cNvPr>
          <p:cNvSpPr txBox="1"/>
          <p:nvPr/>
        </p:nvSpPr>
        <p:spPr>
          <a:xfrm>
            <a:off x="2889161" y="6593983"/>
            <a:ext cx="914400" cy="914400"/>
          </a:xfrm>
          <a:prstGeom prst="rect">
            <a:avLst/>
          </a:prstGeom>
          <a:noFill/>
        </p:spPr>
        <p:txBody>
          <a:bodyPr wrap="none" lIns="0" rIns="0" rtlCol="0">
            <a:noAutofit/>
          </a:bodyPr>
          <a:lstStyle/>
          <a:p>
            <a:pPr algn="l">
              <a:spcAft>
                <a:spcPts val="600"/>
              </a:spcAft>
            </a:pPr>
            <a:r>
              <a:rPr lang="en-GB" sz="800" dirty="0">
                <a:latin typeface="Georgia" panose="02040502050405020303" pitchFamily="18" charset="0"/>
              </a:rPr>
              <a:t>*BRC-NIQ SPI Oct23</a:t>
            </a:r>
          </a:p>
        </p:txBody>
      </p:sp>
    </p:spTree>
    <p:extLst>
      <p:ext uri="{BB962C8B-B14F-4D97-AF65-F5344CB8AC3E}">
        <p14:creationId xmlns:p14="http://schemas.microsoft.com/office/powerpoint/2010/main" val="1430943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B7F7691-CEF4-2189-42BD-9209A43FA9C3}"/>
              </a:ext>
            </a:extLst>
          </p:cNvPr>
          <p:cNvPicPr>
            <a:picLocks noChangeAspect="1"/>
          </p:cNvPicPr>
          <p:nvPr/>
        </p:nvPicPr>
        <p:blipFill>
          <a:blip r:embed="rId3"/>
          <a:stretch>
            <a:fillRect/>
          </a:stretch>
        </p:blipFill>
        <p:spPr>
          <a:xfrm>
            <a:off x="4421194" y="1958755"/>
            <a:ext cx="6668080" cy="3748334"/>
          </a:xfrm>
          <a:prstGeom prst="rect">
            <a:avLst/>
          </a:prstGeom>
        </p:spPr>
      </p:pic>
      <p:sp>
        <p:nvSpPr>
          <p:cNvPr id="4" name="Slide Number Placeholder 3">
            <a:extLst>
              <a:ext uri="{FF2B5EF4-FFF2-40B4-BE49-F238E27FC236}">
                <a16:creationId xmlns:a16="http://schemas.microsoft.com/office/drawing/2014/main" id="{C499054D-D366-6C49-DBFC-9407E92306F6}"/>
              </a:ext>
            </a:extLst>
          </p:cNvPr>
          <p:cNvSpPr>
            <a:spLocks noGrp="1"/>
          </p:cNvSpPr>
          <p:nvPr>
            <p:ph type="sldNum" sz="quarter" idx="12"/>
          </p:nvPr>
        </p:nvSpPr>
        <p:spPr/>
        <p:txBody>
          <a:bodyPr/>
          <a:lstStyle/>
          <a:p>
            <a:fld id="{403EF4E2-7A7A-0548-85F1-5479B7C9E1B2}" type="slidenum">
              <a:rPr lang="en-US" smtClean="0"/>
              <a:t>55</a:t>
            </a:fld>
            <a:endParaRPr lang="en-US" dirty="0"/>
          </a:p>
        </p:txBody>
      </p:sp>
      <p:sp>
        <p:nvSpPr>
          <p:cNvPr id="2" name="Title 1">
            <a:extLst>
              <a:ext uri="{FF2B5EF4-FFF2-40B4-BE49-F238E27FC236}">
                <a16:creationId xmlns:a16="http://schemas.microsoft.com/office/drawing/2014/main" id="{F6F77B72-907D-DF76-5D78-CA6B9F4160B6}"/>
              </a:ext>
            </a:extLst>
          </p:cNvPr>
          <p:cNvSpPr>
            <a:spLocks noGrp="1"/>
          </p:cNvSpPr>
          <p:nvPr>
            <p:ph type="ctrTitle"/>
          </p:nvPr>
        </p:nvSpPr>
        <p:spPr>
          <a:xfrm>
            <a:off x="265828" y="2989216"/>
            <a:ext cx="3503952" cy="2390972"/>
          </a:xfrm>
        </p:spPr>
        <p:txBody>
          <a:bodyPr/>
          <a:lstStyle/>
          <a:p>
            <a:r>
              <a:rPr lang="en-US" sz="1400" b="0" dirty="0">
                <a:solidFill>
                  <a:schemeClr val="tx1">
                    <a:lumMod val="50000"/>
                  </a:schemeClr>
                </a:solidFill>
                <a:latin typeface="Georgia" panose="02040502050405020303" pitchFamily="18" charset="0"/>
              </a:rPr>
              <a:t>Albeit slowly, unit growths have improved and ‘grocery’ sales turned positive in the last 4 weeks, indicating that the comparatives are close to ‘bottoming out’</a:t>
            </a:r>
            <a:br>
              <a:rPr lang="en-US" sz="1400" b="0" dirty="0">
                <a:solidFill>
                  <a:schemeClr val="tx1">
                    <a:lumMod val="50000"/>
                  </a:schemeClr>
                </a:solidFill>
                <a:latin typeface="Georgia" panose="02040502050405020303" pitchFamily="18" charset="0"/>
              </a:rPr>
            </a:br>
            <a:br>
              <a:rPr lang="en-US" sz="1400" b="0" dirty="0">
                <a:solidFill>
                  <a:schemeClr val="tx1">
                    <a:lumMod val="50000"/>
                  </a:schemeClr>
                </a:solidFill>
                <a:latin typeface="Georgia" panose="02040502050405020303" pitchFamily="18" charset="0"/>
              </a:rPr>
            </a:br>
            <a:r>
              <a:rPr lang="en-US" sz="1400" b="0" dirty="0">
                <a:solidFill>
                  <a:schemeClr val="tx1">
                    <a:lumMod val="50000"/>
                  </a:schemeClr>
                </a:solidFill>
                <a:latin typeface="Georgia" panose="02040502050405020303" pitchFamily="18" charset="0"/>
              </a:rPr>
              <a:t>Continued </a:t>
            </a:r>
            <a:r>
              <a:rPr lang="en-US" sz="1400" dirty="0">
                <a:solidFill>
                  <a:schemeClr val="tx1">
                    <a:lumMod val="50000"/>
                  </a:schemeClr>
                </a:solidFill>
                <a:latin typeface="Georgia" panose="02040502050405020303" pitchFamily="18" charset="0"/>
              </a:rPr>
              <a:t>price cuts </a:t>
            </a:r>
            <a:r>
              <a:rPr lang="en-US" sz="1400" b="0" dirty="0">
                <a:solidFill>
                  <a:schemeClr val="tx1">
                    <a:lumMod val="50000"/>
                  </a:schemeClr>
                </a:solidFill>
                <a:latin typeface="Georgia" panose="02040502050405020303" pitchFamily="18" charset="0"/>
              </a:rPr>
              <a:t>and a </a:t>
            </a:r>
            <a:r>
              <a:rPr lang="en-US" sz="1400" dirty="0">
                <a:solidFill>
                  <a:schemeClr val="tx1">
                    <a:lumMod val="50000"/>
                  </a:schemeClr>
                </a:solidFill>
                <a:latin typeface="Georgia" panose="02040502050405020303" pitchFamily="18" charset="0"/>
              </a:rPr>
              <a:t>focus</a:t>
            </a:r>
            <a:r>
              <a:rPr lang="en-US" sz="1400" b="0" dirty="0">
                <a:solidFill>
                  <a:schemeClr val="tx1">
                    <a:lumMod val="50000"/>
                  </a:schemeClr>
                </a:solidFill>
                <a:latin typeface="Georgia" panose="02040502050405020303" pitchFamily="18" charset="0"/>
              </a:rPr>
              <a:t> on ‘</a:t>
            </a:r>
            <a:r>
              <a:rPr lang="en-US" sz="1400" dirty="0">
                <a:solidFill>
                  <a:schemeClr val="tx1">
                    <a:lumMod val="50000"/>
                  </a:schemeClr>
                </a:solidFill>
                <a:latin typeface="Georgia" panose="02040502050405020303" pitchFamily="18" charset="0"/>
              </a:rPr>
              <a:t>fresh</a:t>
            </a:r>
            <a:r>
              <a:rPr lang="en-US" sz="1400" b="0" dirty="0">
                <a:solidFill>
                  <a:schemeClr val="tx1">
                    <a:lumMod val="50000"/>
                  </a:schemeClr>
                </a:solidFill>
                <a:latin typeface="Georgia" panose="02040502050405020303" pitchFamily="18" charset="0"/>
              </a:rPr>
              <a:t>’ will be helping to </a:t>
            </a:r>
            <a:r>
              <a:rPr lang="en-US" sz="1400" dirty="0">
                <a:solidFill>
                  <a:schemeClr val="tx1">
                    <a:lumMod val="50000"/>
                  </a:schemeClr>
                </a:solidFill>
                <a:latin typeface="Georgia" panose="02040502050405020303" pitchFamily="18" charset="0"/>
              </a:rPr>
              <a:t>stimulate demand</a:t>
            </a:r>
            <a:r>
              <a:rPr lang="en-US" sz="1400" b="0" dirty="0">
                <a:solidFill>
                  <a:schemeClr val="tx1">
                    <a:lumMod val="50000"/>
                  </a:schemeClr>
                </a:solidFill>
                <a:latin typeface="Georgia" panose="02040502050405020303" pitchFamily="18" charset="0"/>
              </a:rPr>
              <a:t> in some core categories including Meat, Fish &amp; Poultry, Produce, Dairy and Packaged Grocery.</a:t>
            </a:r>
            <a:br>
              <a:rPr lang="en-US" sz="1400" b="0" dirty="0">
                <a:solidFill>
                  <a:schemeClr val="tx1">
                    <a:lumMod val="50000"/>
                  </a:schemeClr>
                </a:solidFill>
                <a:latin typeface="Georgia" panose="02040502050405020303" pitchFamily="18" charset="0"/>
              </a:rPr>
            </a:br>
            <a:br>
              <a:rPr lang="en-US" sz="1400" b="0" dirty="0">
                <a:solidFill>
                  <a:schemeClr val="tx1">
                    <a:lumMod val="50000"/>
                  </a:schemeClr>
                </a:solidFill>
                <a:latin typeface="Georgia" panose="02040502050405020303" pitchFamily="18" charset="0"/>
              </a:rPr>
            </a:br>
            <a:r>
              <a:rPr lang="en-US" sz="1400" b="0" dirty="0">
                <a:solidFill>
                  <a:schemeClr val="tx1">
                    <a:lumMod val="50000"/>
                  </a:schemeClr>
                </a:solidFill>
                <a:latin typeface="Georgia" panose="02040502050405020303" pitchFamily="18" charset="0"/>
              </a:rPr>
              <a:t>More stable prices will give shoppers </a:t>
            </a:r>
            <a:r>
              <a:rPr lang="en-US" sz="1400" dirty="0">
                <a:solidFill>
                  <a:schemeClr val="tx1">
                    <a:lumMod val="50000"/>
                  </a:schemeClr>
                </a:solidFill>
                <a:latin typeface="Georgia" panose="02040502050405020303" pitchFamily="18" charset="0"/>
              </a:rPr>
              <a:t>less reasons </a:t>
            </a:r>
            <a:r>
              <a:rPr lang="en-US" sz="1400" b="0" dirty="0">
                <a:solidFill>
                  <a:schemeClr val="tx1">
                    <a:lumMod val="50000"/>
                  </a:schemeClr>
                </a:solidFill>
                <a:latin typeface="Georgia" panose="02040502050405020303" pitchFamily="18" charset="0"/>
              </a:rPr>
              <a:t>to switch trade channels.</a:t>
            </a:r>
            <a:br>
              <a:rPr lang="en-US" sz="1400" i="1" dirty="0">
                <a:solidFill>
                  <a:schemeClr val="tx1">
                    <a:lumMod val="50000"/>
                  </a:schemeClr>
                </a:solidFill>
                <a:latin typeface="Georgia" panose="02040502050405020303" pitchFamily="18" charset="0"/>
              </a:rPr>
            </a:br>
            <a:br>
              <a:rPr lang="en-US" sz="1400" b="0" dirty="0">
                <a:solidFill>
                  <a:schemeClr val="tx1">
                    <a:lumMod val="50000"/>
                  </a:schemeClr>
                </a:solidFill>
                <a:latin typeface="Georgia" panose="02040502050405020303" pitchFamily="18" charset="0"/>
              </a:rPr>
            </a:br>
            <a:endParaRPr lang="en-US" sz="1400" b="0" dirty="0">
              <a:solidFill>
                <a:schemeClr val="tx1">
                  <a:lumMod val="50000"/>
                </a:schemeClr>
              </a:solidFill>
              <a:latin typeface="Georgia" panose="02040502050405020303" pitchFamily="18" charset="0"/>
            </a:endParaRPr>
          </a:p>
        </p:txBody>
      </p:sp>
      <p:sp>
        <p:nvSpPr>
          <p:cNvPr id="9" name="Text Placeholder 8">
            <a:extLst>
              <a:ext uri="{FF2B5EF4-FFF2-40B4-BE49-F238E27FC236}">
                <a16:creationId xmlns:a16="http://schemas.microsoft.com/office/drawing/2014/main" id="{C28D2ED4-9A16-815C-6A6E-CDBD0DDE0BD8}"/>
              </a:ext>
            </a:extLst>
          </p:cNvPr>
          <p:cNvSpPr>
            <a:spLocks noGrp="1"/>
          </p:cNvSpPr>
          <p:nvPr>
            <p:ph type="body" sz="quarter" idx="14"/>
          </p:nvPr>
        </p:nvSpPr>
        <p:spPr/>
        <p:txBody>
          <a:bodyPr/>
          <a:lstStyle/>
          <a:p>
            <a:r>
              <a:rPr lang="en-US" dirty="0"/>
              <a:t>Source: NIQ Scantrack Grocery Multiples</a:t>
            </a:r>
          </a:p>
        </p:txBody>
      </p:sp>
      <p:sp>
        <p:nvSpPr>
          <p:cNvPr id="16" name="Google Shape;359;p8">
            <a:extLst>
              <a:ext uri="{FF2B5EF4-FFF2-40B4-BE49-F238E27FC236}">
                <a16:creationId xmlns:a16="http://schemas.microsoft.com/office/drawing/2014/main" id="{4A41054C-D287-9BDA-C41C-A262629AE099}"/>
              </a:ext>
            </a:extLst>
          </p:cNvPr>
          <p:cNvSpPr txBox="1"/>
          <p:nvPr/>
        </p:nvSpPr>
        <p:spPr>
          <a:xfrm>
            <a:off x="4309748" y="1550646"/>
            <a:ext cx="7594600" cy="307736"/>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PH" sz="1400" b="1" dirty="0">
                <a:solidFill>
                  <a:schemeClr val="tx2"/>
                </a:solidFill>
                <a:latin typeface="Arial" panose="020B0604020202020204" pitchFamily="34" charset="0"/>
                <a:ea typeface="Montserrat"/>
                <a:cs typeface="Arial" panose="020B0604020202020204" pitchFamily="34" charset="0"/>
                <a:sym typeface="Montserrat"/>
              </a:rPr>
              <a:t>Unit sales growth by supercategory</a:t>
            </a:r>
          </a:p>
        </p:txBody>
      </p:sp>
      <p:sp>
        <p:nvSpPr>
          <p:cNvPr id="7" name="Rectangle: Rounded Corners 6">
            <a:extLst>
              <a:ext uri="{FF2B5EF4-FFF2-40B4-BE49-F238E27FC236}">
                <a16:creationId xmlns:a16="http://schemas.microsoft.com/office/drawing/2014/main" id="{C5631A4C-1E7C-11DF-7335-F4258CC6E7A0}"/>
              </a:ext>
            </a:extLst>
          </p:cNvPr>
          <p:cNvSpPr/>
          <p:nvPr/>
        </p:nvSpPr>
        <p:spPr>
          <a:xfrm>
            <a:off x="9991336" y="2569336"/>
            <a:ext cx="1110826" cy="30790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8" name="Rectangle: Rounded Corners 7">
            <a:extLst>
              <a:ext uri="{FF2B5EF4-FFF2-40B4-BE49-F238E27FC236}">
                <a16:creationId xmlns:a16="http://schemas.microsoft.com/office/drawing/2014/main" id="{D7A71E6F-5D04-F7E8-5C8F-3220DCF620FE}"/>
              </a:ext>
            </a:extLst>
          </p:cNvPr>
          <p:cNvSpPr/>
          <p:nvPr/>
        </p:nvSpPr>
        <p:spPr>
          <a:xfrm>
            <a:off x="10031974" y="5499707"/>
            <a:ext cx="1036320" cy="17949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10" name="Rectangle: Rounded Corners 9">
            <a:extLst>
              <a:ext uri="{FF2B5EF4-FFF2-40B4-BE49-F238E27FC236}">
                <a16:creationId xmlns:a16="http://schemas.microsoft.com/office/drawing/2014/main" id="{412A55A8-1D63-F31E-A4B9-79B89DCFE133}"/>
              </a:ext>
            </a:extLst>
          </p:cNvPr>
          <p:cNvSpPr/>
          <p:nvPr/>
        </p:nvSpPr>
        <p:spPr>
          <a:xfrm>
            <a:off x="9982749" y="3568975"/>
            <a:ext cx="1110826" cy="16256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13" name="Rectangle: Rounded Corners 12">
            <a:extLst>
              <a:ext uri="{FF2B5EF4-FFF2-40B4-BE49-F238E27FC236}">
                <a16:creationId xmlns:a16="http://schemas.microsoft.com/office/drawing/2014/main" id="{9DD9DFC7-DE77-959D-0612-8349040B9008}"/>
              </a:ext>
            </a:extLst>
          </p:cNvPr>
          <p:cNvSpPr/>
          <p:nvPr/>
        </p:nvSpPr>
        <p:spPr>
          <a:xfrm>
            <a:off x="9950552" y="4077690"/>
            <a:ext cx="1110826" cy="162561"/>
          </a:xfrm>
          <a:prstGeom prst="roundRect">
            <a:avLst/>
          </a:prstGeom>
          <a:noFill/>
          <a:ln>
            <a:solidFill>
              <a:srgbClr val="3C1806"/>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14" name="Rectangle: Rounded Corners 13">
            <a:extLst>
              <a:ext uri="{FF2B5EF4-FFF2-40B4-BE49-F238E27FC236}">
                <a16:creationId xmlns:a16="http://schemas.microsoft.com/office/drawing/2014/main" id="{BE63746B-A43E-4466-EA66-F9BAEBBE8959}"/>
              </a:ext>
            </a:extLst>
          </p:cNvPr>
          <p:cNvSpPr/>
          <p:nvPr/>
        </p:nvSpPr>
        <p:spPr>
          <a:xfrm>
            <a:off x="9961284" y="4599284"/>
            <a:ext cx="1110826" cy="162561"/>
          </a:xfrm>
          <a:prstGeom prst="roundRect">
            <a:avLst/>
          </a:prstGeom>
          <a:noFill/>
          <a:ln>
            <a:solidFill>
              <a:srgbClr val="3C1806"/>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Tree>
    <p:extLst>
      <p:ext uri="{BB962C8B-B14F-4D97-AF65-F5344CB8AC3E}">
        <p14:creationId xmlns:p14="http://schemas.microsoft.com/office/powerpoint/2010/main" val="1565636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AA4603-FC04-F75C-5D34-E0D0290036B4}"/>
              </a:ext>
            </a:extLst>
          </p:cNvPr>
          <p:cNvSpPr>
            <a:spLocks noGrp="1"/>
          </p:cNvSpPr>
          <p:nvPr>
            <p:ph type="sldNum" sz="quarter" idx="12"/>
          </p:nvPr>
        </p:nvSpPr>
        <p:spPr/>
        <p:txBody>
          <a:bodyPr/>
          <a:lstStyle/>
          <a:p>
            <a:fld id="{403EF4E2-7A7A-0548-85F1-5479B7C9E1B2}" type="slidenum">
              <a:rPr lang="en-US" smtClean="0"/>
              <a:t>6</a:t>
            </a:fld>
            <a:endParaRPr lang="en-US" dirty="0"/>
          </a:p>
        </p:txBody>
      </p:sp>
      <p:sp>
        <p:nvSpPr>
          <p:cNvPr id="4" name="Title 3">
            <a:extLst>
              <a:ext uri="{FF2B5EF4-FFF2-40B4-BE49-F238E27FC236}">
                <a16:creationId xmlns:a16="http://schemas.microsoft.com/office/drawing/2014/main" id="{12574253-18E6-DA31-1AC3-4AF8B35314C4}"/>
              </a:ext>
            </a:extLst>
          </p:cNvPr>
          <p:cNvSpPr>
            <a:spLocks noGrp="1"/>
          </p:cNvSpPr>
          <p:nvPr>
            <p:ph type="ctrTitle"/>
          </p:nvPr>
        </p:nvSpPr>
        <p:spPr>
          <a:xfrm>
            <a:off x="203199" y="1990950"/>
            <a:ext cx="3610609" cy="2390972"/>
          </a:xfrm>
        </p:spPr>
        <p:txBody>
          <a:bodyPr/>
          <a:lstStyle/>
          <a:p>
            <a:r>
              <a:rPr lang="en-US" sz="2800" b="0" i="1" dirty="0">
                <a:latin typeface="Georgia" panose="02040502050405020303" pitchFamily="18" charset="0"/>
              </a:rPr>
              <a:t>Edging into the Christmas trading season, month on month </a:t>
            </a:r>
            <a:r>
              <a:rPr lang="en-US" sz="2800" i="1" dirty="0">
                <a:latin typeface="Georgia" panose="02040502050405020303" pitchFamily="18" charset="0"/>
              </a:rPr>
              <a:t>value sales improved sightly</a:t>
            </a:r>
          </a:p>
        </p:txBody>
      </p:sp>
      <p:sp>
        <p:nvSpPr>
          <p:cNvPr id="6" name="Text Placeholder 5">
            <a:extLst>
              <a:ext uri="{FF2B5EF4-FFF2-40B4-BE49-F238E27FC236}">
                <a16:creationId xmlns:a16="http://schemas.microsoft.com/office/drawing/2014/main" id="{5F51ABD7-0161-B648-A691-0D512CB327D8}"/>
              </a:ext>
            </a:extLst>
          </p:cNvPr>
          <p:cNvSpPr>
            <a:spLocks noGrp="1"/>
          </p:cNvSpPr>
          <p:nvPr>
            <p:ph type="body" sz="quarter" idx="14"/>
          </p:nvPr>
        </p:nvSpPr>
        <p:spPr/>
        <p:txBody>
          <a:bodyPr/>
          <a:lstStyle/>
          <a:p>
            <a:br>
              <a:rPr lang="en-US" dirty="0"/>
            </a:br>
            <a:r>
              <a:rPr lang="en-US" dirty="0"/>
              <a:t>Source: NIQ Scantrack Total Store Read, Total Coverage and Grocery Multiples 4w/e value growth vs prior period</a:t>
            </a:r>
          </a:p>
        </p:txBody>
      </p:sp>
      <p:graphicFrame>
        <p:nvGraphicFramePr>
          <p:cNvPr id="8" name="Chart 7">
            <a:extLst>
              <a:ext uri="{FF2B5EF4-FFF2-40B4-BE49-F238E27FC236}">
                <a16:creationId xmlns:a16="http://schemas.microsoft.com/office/drawing/2014/main" id="{F29E0D59-E432-F0EA-FC25-9D051EEE305C}"/>
              </a:ext>
            </a:extLst>
          </p:cNvPr>
          <p:cNvGraphicFramePr/>
          <p:nvPr>
            <p:extLst>
              <p:ext uri="{D42A27DB-BD31-4B8C-83A1-F6EECF244321}">
                <p14:modId xmlns:p14="http://schemas.microsoft.com/office/powerpoint/2010/main" val="2850799569"/>
              </p:ext>
            </p:extLst>
          </p:nvPr>
        </p:nvGraphicFramePr>
        <p:xfrm>
          <a:off x="4445512" y="2040054"/>
          <a:ext cx="7260061" cy="3324391"/>
        </p:xfrm>
        <a:graphic>
          <a:graphicData uri="http://schemas.openxmlformats.org/drawingml/2006/chart">
            <c:chart xmlns:c="http://schemas.openxmlformats.org/drawingml/2006/chart" xmlns:r="http://schemas.openxmlformats.org/officeDocument/2006/relationships" r:id="rId3"/>
          </a:graphicData>
        </a:graphic>
      </p:graphicFrame>
      <p:sp>
        <p:nvSpPr>
          <p:cNvPr id="10" name="Google Shape;7492;p856">
            <a:extLst>
              <a:ext uri="{FF2B5EF4-FFF2-40B4-BE49-F238E27FC236}">
                <a16:creationId xmlns:a16="http://schemas.microsoft.com/office/drawing/2014/main" id="{3D55FACF-4C1C-13AA-4184-112EBCE1DD3E}"/>
              </a:ext>
            </a:extLst>
          </p:cNvPr>
          <p:cNvSpPr txBox="1"/>
          <p:nvPr/>
        </p:nvSpPr>
        <p:spPr>
          <a:xfrm flipH="1">
            <a:off x="4535663" y="1433351"/>
            <a:ext cx="6802861" cy="393600"/>
          </a:xfrm>
          <a:prstGeom prst="rect">
            <a:avLst/>
          </a:prstGeom>
          <a:noFill/>
          <a:ln>
            <a:noFill/>
          </a:ln>
        </p:spPr>
        <p:txBody>
          <a:bodyPr spcFirstLastPara="1" wrap="square" lIns="0" tIns="91425" rIns="0" bIns="91425" anchor="t" anchorCtr="0">
            <a:noAutofit/>
          </a:bodyPr>
          <a:lstStyle/>
          <a:p>
            <a:pPr>
              <a:buClr>
                <a:schemeClr val="dk1"/>
              </a:buClr>
              <a:buSzPts val="1100"/>
            </a:pPr>
            <a:r>
              <a:rPr lang="en" sz="2000" b="1" dirty="0">
                <a:latin typeface="Arial" panose="020B0604020202020204" pitchFamily="34" charset="0"/>
                <a:ea typeface="Montserrat Light"/>
                <a:cs typeface="Arial" panose="020B0604020202020204" pitchFamily="34" charset="0"/>
                <a:sym typeface="Montserrat"/>
              </a:rPr>
              <a:t>4 weekly value growth vs prior period</a:t>
            </a:r>
            <a:endParaRPr sz="2000" dirty="0">
              <a:latin typeface="Arial" panose="020B0604020202020204" pitchFamily="34" charset="0"/>
              <a:ea typeface="Montserrat Light"/>
              <a:cs typeface="Arial" panose="020B0604020202020204" pitchFamily="34" charset="0"/>
              <a:sym typeface="Montserrat Light"/>
            </a:endParaRPr>
          </a:p>
        </p:txBody>
      </p:sp>
      <p:sp>
        <p:nvSpPr>
          <p:cNvPr id="2" name="TextBox 1">
            <a:extLst>
              <a:ext uri="{FF2B5EF4-FFF2-40B4-BE49-F238E27FC236}">
                <a16:creationId xmlns:a16="http://schemas.microsoft.com/office/drawing/2014/main" id="{813BBAB1-532A-30F7-8C51-37F6979CA38D}"/>
              </a:ext>
            </a:extLst>
          </p:cNvPr>
          <p:cNvSpPr txBox="1"/>
          <p:nvPr/>
        </p:nvSpPr>
        <p:spPr>
          <a:xfrm>
            <a:off x="4238368" y="1859692"/>
            <a:ext cx="914400" cy="914400"/>
          </a:xfrm>
          <a:prstGeom prst="rect">
            <a:avLst/>
          </a:prstGeom>
          <a:noFill/>
        </p:spPr>
        <p:txBody>
          <a:bodyPr wrap="none" lIns="0" rIns="0" rtlCol="0">
            <a:noAutofit/>
          </a:bodyPr>
          <a:lstStyle/>
          <a:p>
            <a:pPr algn="l">
              <a:spcAft>
                <a:spcPts val="600"/>
              </a:spcAft>
            </a:pPr>
            <a:endParaRPr lang="en-GB" sz="1600" dirty="0"/>
          </a:p>
        </p:txBody>
      </p:sp>
    </p:spTree>
    <p:extLst>
      <p:ext uri="{BB962C8B-B14F-4D97-AF65-F5344CB8AC3E}">
        <p14:creationId xmlns:p14="http://schemas.microsoft.com/office/powerpoint/2010/main" val="158944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24">
            <a:extLst>
              <a:ext uri="{FF2B5EF4-FFF2-40B4-BE49-F238E27FC236}">
                <a16:creationId xmlns:a16="http://schemas.microsoft.com/office/drawing/2014/main" id="{62FF1D98-FCF9-A901-EA4F-3A6CAC7E7C4C}"/>
              </a:ext>
            </a:extLst>
          </p:cNvPr>
          <p:cNvGraphicFramePr>
            <a:graphicFrameLocks noGrp="1"/>
          </p:cNvGraphicFramePr>
          <p:nvPr>
            <p:extLst>
              <p:ext uri="{D42A27DB-BD31-4B8C-83A1-F6EECF244321}">
                <p14:modId xmlns:p14="http://schemas.microsoft.com/office/powerpoint/2010/main" val="1553106495"/>
              </p:ext>
            </p:extLst>
          </p:nvPr>
        </p:nvGraphicFramePr>
        <p:xfrm>
          <a:off x="288561" y="2202160"/>
          <a:ext cx="2621456" cy="3057639"/>
        </p:xfrm>
        <a:graphic>
          <a:graphicData uri="http://schemas.openxmlformats.org/drawingml/2006/table">
            <a:tbl>
              <a:tblPr firstRow="1" bandRow="1">
                <a:tableStyleId>{073A0DAA-6AF3-43AB-8588-CEC1D06C72B9}</a:tableStyleId>
              </a:tblPr>
              <a:tblGrid>
                <a:gridCol w="2621456">
                  <a:extLst>
                    <a:ext uri="{9D8B030D-6E8A-4147-A177-3AD203B41FA5}">
                      <a16:colId xmlns:a16="http://schemas.microsoft.com/office/drawing/2014/main" val="1952040229"/>
                    </a:ext>
                  </a:extLst>
                </a:gridCol>
              </a:tblGrid>
              <a:tr h="3057639">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15" name="Table 24">
            <a:extLst>
              <a:ext uri="{FF2B5EF4-FFF2-40B4-BE49-F238E27FC236}">
                <a16:creationId xmlns:a16="http://schemas.microsoft.com/office/drawing/2014/main" id="{A4D0A4ED-2047-2E8C-ECF8-470C5EF1C6CA}"/>
              </a:ext>
            </a:extLst>
          </p:cNvPr>
          <p:cNvGraphicFramePr>
            <a:graphicFrameLocks noGrp="1"/>
          </p:cNvGraphicFramePr>
          <p:nvPr>
            <p:extLst>
              <p:ext uri="{D42A27DB-BD31-4B8C-83A1-F6EECF244321}">
                <p14:modId xmlns:p14="http://schemas.microsoft.com/office/powerpoint/2010/main" val="4208071882"/>
              </p:ext>
            </p:extLst>
          </p:nvPr>
        </p:nvGraphicFramePr>
        <p:xfrm>
          <a:off x="3247063" y="2202161"/>
          <a:ext cx="2690359" cy="3039104"/>
        </p:xfrm>
        <a:graphic>
          <a:graphicData uri="http://schemas.openxmlformats.org/drawingml/2006/table">
            <a:tbl>
              <a:tblPr firstRow="1" bandRow="1">
                <a:tableStyleId>{073A0DAA-6AF3-43AB-8588-CEC1D06C72B9}</a:tableStyleId>
              </a:tblPr>
              <a:tblGrid>
                <a:gridCol w="2690359">
                  <a:extLst>
                    <a:ext uri="{9D8B030D-6E8A-4147-A177-3AD203B41FA5}">
                      <a16:colId xmlns:a16="http://schemas.microsoft.com/office/drawing/2014/main" val="1952040229"/>
                    </a:ext>
                  </a:extLst>
                </a:gridCol>
              </a:tblGrid>
              <a:tr h="3039104">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16" name="Table 24">
            <a:extLst>
              <a:ext uri="{FF2B5EF4-FFF2-40B4-BE49-F238E27FC236}">
                <a16:creationId xmlns:a16="http://schemas.microsoft.com/office/drawing/2014/main" id="{023447CE-F922-5C83-7FF2-FA6973D2B1D7}"/>
              </a:ext>
            </a:extLst>
          </p:cNvPr>
          <p:cNvGraphicFramePr>
            <a:graphicFrameLocks noGrp="1"/>
          </p:cNvGraphicFramePr>
          <p:nvPr>
            <p:extLst>
              <p:ext uri="{D42A27DB-BD31-4B8C-83A1-F6EECF244321}">
                <p14:modId xmlns:p14="http://schemas.microsoft.com/office/powerpoint/2010/main" val="2038228946"/>
              </p:ext>
            </p:extLst>
          </p:nvPr>
        </p:nvGraphicFramePr>
        <p:xfrm>
          <a:off x="6205566" y="2202161"/>
          <a:ext cx="2697477" cy="3020569"/>
        </p:xfrm>
        <a:graphic>
          <a:graphicData uri="http://schemas.openxmlformats.org/drawingml/2006/table">
            <a:tbl>
              <a:tblPr firstRow="1" bandRow="1">
                <a:tableStyleId>{073A0DAA-6AF3-43AB-8588-CEC1D06C72B9}</a:tableStyleId>
              </a:tblPr>
              <a:tblGrid>
                <a:gridCol w="2697477">
                  <a:extLst>
                    <a:ext uri="{9D8B030D-6E8A-4147-A177-3AD203B41FA5}">
                      <a16:colId xmlns:a16="http://schemas.microsoft.com/office/drawing/2014/main" val="1952040229"/>
                    </a:ext>
                  </a:extLst>
                </a:gridCol>
              </a:tblGrid>
              <a:tr h="3020569">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17" name="Table 24">
            <a:extLst>
              <a:ext uri="{FF2B5EF4-FFF2-40B4-BE49-F238E27FC236}">
                <a16:creationId xmlns:a16="http://schemas.microsoft.com/office/drawing/2014/main" id="{519AD32B-5957-FE0D-FDAE-D16BA750E331}"/>
              </a:ext>
            </a:extLst>
          </p:cNvPr>
          <p:cNvGraphicFramePr>
            <a:graphicFrameLocks noGrp="1"/>
          </p:cNvGraphicFramePr>
          <p:nvPr>
            <p:extLst>
              <p:ext uri="{D42A27DB-BD31-4B8C-83A1-F6EECF244321}">
                <p14:modId xmlns:p14="http://schemas.microsoft.com/office/powerpoint/2010/main" val="356331508"/>
              </p:ext>
            </p:extLst>
          </p:nvPr>
        </p:nvGraphicFramePr>
        <p:xfrm>
          <a:off x="9157892" y="2183626"/>
          <a:ext cx="2706889" cy="3039104"/>
        </p:xfrm>
        <a:graphic>
          <a:graphicData uri="http://schemas.openxmlformats.org/drawingml/2006/table">
            <a:tbl>
              <a:tblPr firstRow="1" bandRow="1">
                <a:tableStyleId>{073A0DAA-6AF3-43AB-8588-CEC1D06C72B9}</a:tableStyleId>
              </a:tblPr>
              <a:tblGrid>
                <a:gridCol w="2706889">
                  <a:extLst>
                    <a:ext uri="{9D8B030D-6E8A-4147-A177-3AD203B41FA5}">
                      <a16:colId xmlns:a16="http://schemas.microsoft.com/office/drawing/2014/main" val="1952040229"/>
                    </a:ext>
                  </a:extLst>
                </a:gridCol>
              </a:tblGrid>
              <a:tr h="3039104">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4" name="Object 3" hidden="1">
            <a:extLst>
              <a:ext uri="{FF2B5EF4-FFF2-40B4-BE49-F238E27FC236}">
                <a16:creationId xmlns:a16="http://schemas.microsoft.com/office/drawing/2014/main" id="{D24FBE8C-C8AA-4179-B366-3DCC4997E1F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D24FBE8C-C8AA-4179-B366-3DCC4997E1F2}"/>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CCB085E-6C8E-2159-E611-A45F388E377A}"/>
              </a:ext>
            </a:extLst>
          </p:cNvPr>
          <p:cNvSpPr>
            <a:spLocks noGrp="1"/>
          </p:cNvSpPr>
          <p:nvPr>
            <p:ph idx="1"/>
          </p:nvPr>
        </p:nvSpPr>
        <p:spPr>
          <a:xfrm>
            <a:off x="301438" y="2191858"/>
            <a:ext cx="2646171" cy="3358936"/>
          </a:xfrm>
        </p:spPr>
        <p:txBody>
          <a:bodyPr lIns="91440" rIns="91440"/>
          <a:lstStyle/>
          <a:p>
            <a:pPr marL="0" indent="0">
              <a:buNone/>
            </a:pPr>
            <a:r>
              <a:rPr lang="en-US" sz="1400" b="1" dirty="0"/>
              <a:t>Reigning in Spend</a:t>
            </a:r>
          </a:p>
          <a:p>
            <a:r>
              <a:rPr lang="en-US" sz="1000" dirty="0"/>
              <a:t>The </a:t>
            </a:r>
            <a:r>
              <a:rPr lang="en-US" sz="1000" b="1" dirty="0"/>
              <a:t>‘Golden Quarter</a:t>
            </a:r>
            <a:r>
              <a:rPr lang="en-US" sz="1000" dirty="0"/>
              <a:t>’ </a:t>
            </a:r>
            <a:r>
              <a:rPr lang="en-US" sz="1000" b="1" dirty="0"/>
              <a:t>started slowly </a:t>
            </a:r>
            <a:r>
              <a:rPr lang="en-US" sz="1000" dirty="0"/>
              <a:t>with sales down on prior week as sales compared against tougher year ago comparatives.</a:t>
            </a:r>
          </a:p>
          <a:p>
            <a:r>
              <a:rPr lang="en-US" sz="1000" b="1" dirty="0"/>
              <a:t>Impulse Categories</a:t>
            </a:r>
            <a:r>
              <a:rPr lang="en-US" sz="1000" dirty="0"/>
              <a:t> helped by the continued higher price of sugar was the only super category to report double digit growth.</a:t>
            </a:r>
            <a:endParaRPr lang="en-US" sz="1000" b="1" dirty="0"/>
          </a:p>
          <a:p>
            <a:r>
              <a:rPr lang="en-US" sz="1000" b="1" dirty="0"/>
              <a:t>General Merchandise </a:t>
            </a:r>
            <a:r>
              <a:rPr lang="en-US" sz="1000" dirty="0"/>
              <a:t>saw </a:t>
            </a:r>
            <a:r>
              <a:rPr lang="en-US" sz="1000" b="1" dirty="0"/>
              <a:t>sales contract</a:t>
            </a:r>
            <a:r>
              <a:rPr lang="en-US" sz="1000" dirty="0"/>
              <a:t> 14%, with DIY, décor, electrical accessories and appliances, Halloween merchandise and toys all seeing significantly lower sales than last year. </a:t>
            </a:r>
          </a:p>
          <a:p>
            <a:pPr marL="0" indent="0">
              <a:buNone/>
            </a:pPr>
            <a:endParaRPr lang="en-US" sz="1400" dirty="0"/>
          </a:p>
          <a:p>
            <a:pPr marL="0" indent="0">
              <a:buNone/>
            </a:pPr>
            <a:endParaRPr lang="pt-BR" sz="1400" dirty="0"/>
          </a:p>
        </p:txBody>
      </p:sp>
      <p:sp>
        <p:nvSpPr>
          <p:cNvPr id="13" name="Text Placeholder 12">
            <a:extLst>
              <a:ext uri="{FF2B5EF4-FFF2-40B4-BE49-F238E27FC236}">
                <a16:creationId xmlns:a16="http://schemas.microsoft.com/office/drawing/2014/main" id="{71A57341-1DE4-C426-2C86-2C7F9521F3D4}"/>
              </a:ext>
            </a:extLst>
          </p:cNvPr>
          <p:cNvSpPr>
            <a:spLocks noGrp="1"/>
          </p:cNvSpPr>
          <p:nvPr>
            <p:ph type="body" sz="quarter" idx="16"/>
          </p:nvPr>
        </p:nvSpPr>
        <p:spPr>
          <a:xfrm>
            <a:off x="300915" y="6319046"/>
            <a:ext cx="11582399" cy="365125"/>
          </a:xfrm>
        </p:spPr>
        <p:txBody>
          <a:bodyPr/>
          <a:lstStyle/>
          <a:p>
            <a:endParaRPr lang="en-GB" sz="800" b="0" dirty="0">
              <a:solidFill>
                <a:schemeClr val="tx2"/>
              </a:solidFill>
            </a:endParaRPr>
          </a:p>
          <a:p>
            <a:endParaRPr lang="en-GB" b="0" dirty="0">
              <a:solidFill>
                <a:schemeClr val="tx2"/>
              </a:solidFill>
            </a:endParaRPr>
          </a:p>
          <a:p>
            <a:r>
              <a:rPr lang="en-GB" sz="800" b="0" dirty="0">
                <a:solidFill>
                  <a:schemeClr val="tx2"/>
                </a:solidFill>
              </a:rPr>
              <a:t>Source:  NIQ Scantrack Grocery Multiples</a:t>
            </a:r>
          </a:p>
          <a:p>
            <a:endParaRPr lang="en-US" b="0" dirty="0">
              <a:solidFill>
                <a:schemeClr val="tx2"/>
              </a:solidFill>
            </a:endParaRPr>
          </a:p>
        </p:txBody>
      </p:sp>
      <p:sp>
        <p:nvSpPr>
          <p:cNvPr id="8" name="Content Placeholder 7">
            <a:extLst>
              <a:ext uri="{FF2B5EF4-FFF2-40B4-BE49-F238E27FC236}">
                <a16:creationId xmlns:a16="http://schemas.microsoft.com/office/drawing/2014/main" id="{2A71F05D-35CD-E476-478D-4F4BF5B8D5C6}"/>
              </a:ext>
            </a:extLst>
          </p:cNvPr>
          <p:cNvSpPr>
            <a:spLocks noGrp="1"/>
          </p:cNvSpPr>
          <p:nvPr>
            <p:ph idx="17"/>
          </p:nvPr>
        </p:nvSpPr>
        <p:spPr>
          <a:xfrm>
            <a:off x="3220278" y="2166884"/>
            <a:ext cx="2774837" cy="3261562"/>
          </a:xfrm>
        </p:spPr>
        <p:txBody>
          <a:bodyPr vert="horz" lIns="91440" tIns="45720" rIns="91440" bIns="45720" rtlCol="0">
            <a:noAutofit/>
          </a:bodyPr>
          <a:lstStyle/>
          <a:p>
            <a:pPr marL="0" indent="0">
              <a:buNone/>
            </a:pPr>
            <a:r>
              <a:rPr lang="en-US" sz="1400" b="1" dirty="0"/>
              <a:t>Against softer comparatives</a:t>
            </a:r>
          </a:p>
          <a:p>
            <a:r>
              <a:rPr lang="en-US" sz="1000" b="1" dirty="0"/>
              <a:t>Unit trend </a:t>
            </a:r>
            <a:r>
              <a:rPr lang="en-US" sz="1000" dirty="0"/>
              <a:t>also </a:t>
            </a:r>
            <a:r>
              <a:rPr lang="en-US" sz="1000" b="1" dirty="0"/>
              <a:t>improved</a:t>
            </a:r>
            <a:r>
              <a:rPr lang="en-US" sz="1000" dirty="0"/>
              <a:t> to zero.</a:t>
            </a:r>
          </a:p>
          <a:p>
            <a:r>
              <a:rPr lang="en-US" sz="1000" b="1" dirty="0"/>
              <a:t>Ambient Grocery </a:t>
            </a:r>
            <a:r>
              <a:rPr lang="en-US" sz="1000" dirty="0"/>
              <a:t>as well as </a:t>
            </a:r>
            <a:r>
              <a:rPr lang="en-US" sz="1000" b="1" dirty="0"/>
              <a:t>Impulse</a:t>
            </a:r>
            <a:r>
              <a:rPr lang="en-US" sz="1000" dirty="0"/>
              <a:t> achieved </a:t>
            </a:r>
            <a:r>
              <a:rPr lang="en-US" sz="1000" b="1" dirty="0"/>
              <a:t>double digit growth </a:t>
            </a:r>
            <a:r>
              <a:rPr lang="en-US" sz="1000" dirty="0"/>
              <a:t>this week.</a:t>
            </a:r>
          </a:p>
          <a:p>
            <a:r>
              <a:rPr lang="en-US" sz="1000" dirty="0"/>
              <a:t>With </a:t>
            </a:r>
            <a:r>
              <a:rPr lang="en-US" sz="1000" b="1" dirty="0"/>
              <a:t>weather turning autumnal </a:t>
            </a:r>
            <a:r>
              <a:rPr lang="en-US" sz="1000" dirty="0"/>
              <a:t>and </a:t>
            </a:r>
            <a:r>
              <a:rPr lang="en-US" sz="1000" b="1" dirty="0"/>
              <a:t>evenings getting darker</a:t>
            </a:r>
            <a:r>
              <a:rPr lang="en-US" sz="1000" dirty="0"/>
              <a:t>, shoppers were seeking </a:t>
            </a:r>
            <a:r>
              <a:rPr lang="en-US" sz="1000" b="1" dirty="0"/>
              <a:t>comfort foods </a:t>
            </a:r>
            <a:r>
              <a:rPr lang="en-US" sz="1000" dirty="0"/>
              <a:t>and some sort </a:t>
            </a:r>
            <a:r>
              <a:rPr lang="en-US" sz="1000" b="1" dirty="0"/>
              <a:t>warmer clothing</a:t>
            </a:r>
            <a:r>
              <a:rPr lang="en-US" sz="1000" dirty="0"/>
              <a:t>, resulting in uplifts is sales for more warming foods including Gravy &amp; Stock, Fresh Meal Accompaniments, Dried Veg &amp; Pulses as well as Clothing.</a:t>
            </a:r>
          </a:p>
          <a:p>
            <a:endParaRPr lang="en-US" sz="1000" b="1" dirty="0"/>
          </a:p>
          <a:p>
            <a:endParaRPr lang="en-US" sz="1000" b="1" dirty="0"/>
          </a:p>
          <a:p>
            <a:pPr marL="0" indent="0">
              <a:buNone/>
            </a:pPr>
            <a:endParaRPr lang="pt-BR" sz="1400" b="1" dirty="0"/>
          </a:p>
        </p:txBody>
      </p:sp>
      <p:sp>
        <p:nvSpPr>
          <p:cNvPr id="10" name="Content Placeholder 9">
            <a:extLst>
              <a:ext uri="{FF2B5EF4-FFF2-40B4-BE49-F238E27FC236}">
                <a16:creationId xmlns:a16="http://schemas.microsoft.com/office/drawing/2014/main" id="{BA554FFF-BE21-CBD9-DDD9-D3E0BFD819F1}"/>
              </a:ext>
            </a:extLst>
          </p:cNvPr>
          <p:cNvSpPr>
            <a:spLocks noGrp="1"/>
          </p:cNvSpPr>
          <p:nvPr>
            <p:ph idx="19"/>
          </p:nvPr>
        </p:nvSpPr>
        <p:spPr>
          <a:xfrm>
            <a:off x="6216393" y="2197775"/>
            <a:ext cx="2706889" cy="2845279"/>
          </a:xfrm>
        </p:spPr>
        <p:txBody>
          <a:bodyPr vert="horz" lIns="91440" tIns="45720" rIns="91440" bIns="45720" rtlCol="0">
            <a:noAutofit/>
          </a:bodyPr>
          <a:lstStyle/>
          <a:p>
            <a:pPr marL="0" indent="0">
              <a:buNone/>
            </a:pPr>
            <a:r>
              <a:rPr lang="en-US" sz="1400" b="1" dirty="0"/>
              <a:t>Unit sales slow again</a:t>
            </a:r>
          </a:p>
          <a:p>
            <a:r>
              <a:rPr lang="en-US" sz="1000" dirty="0"/>
              <a:t>Topline sales remain flat at £2.7Bn and unit sales have dipped below zero as shoppers reign in spend, so the discretionary BWS and General Merchandise are dampening topline sales performance.</a:t>
            </a:r>
          </a:p>
          <a:p>
            <a:r>
              <a:rPr lang="en-GB" sz="1000" b="1" dirty="0"/>
              <a:t>Impulse</a:t>
            </a:r>
            <a:r>
              <a:rPr lang="en-GB" sz="1000" dirty="0"/>
              <a:t> was the only super category to report </a:t>
            </a:r>
            <a:r>
              <a:rPr lang="en-GB" sz="1000" b="1" dirty="0"/>
              <a:t>double digit growth</a:t>
            </a:r>
            <a:r>
              <a:rPr lang="en-GB" sz="1000" dirty="0"/>
              <a:t>.</a:t>
            </a:r>
          </a:p>
          <a:p>
            <a:r>
              <a:rPr lang="en-GB" sz="1000" dirty="0"/>
              <a:t>Whilst </a:t>
            </a:r>
            <a:r>
              <a:rPr lang="en-GB" sz="1000" b="1" dirty="0"/>
              <a:t>Confectionery</a:t>
            </a:r>
            <a:r>
              <a:rPr lang="en-GB" sz="1000" dirty="0"/>
              <a:t> is seeing robust value growth, </a:t>
            </a:r>
            <a:r>
              <a:rPr lang="en-GB" sz="1000" b="1" dirty="0"/>
              <a:t>units are negative </a:t>
            </a:r>
            <a:r>
              <a:rPr lang="en-GB" sz="1000" dirty="0"/>
              <a:t>indicating this is inflation driven.</a:t>
            </a:r>
          </a:p>
          <a:p>
            <a:r>
              <a:rPr lang="en-GB" sz="1000" b="1" dirty="0"/>
              <a:t>Retailer price cutting</a:t>
            </a:r>
            <a:r>
              <a:rPr lang="en-GB" sz="1000" dirty="0"/>
              <a:t> has started to come through at category level with shoppers now spending less on Dry Pasta and Milk</a:t>
            </a:r>
            <a:endParaRPr lang="pt-BR" sz="1000" dirty="0"/>
          </a:p>
        </p:txBody>
      </p:sp>
      <p:sp>
        <p:nvSpPr>
          <p:cNvPr id="12" name="Content Placeholder 11">
            <a:extLst>
              <a:ext uri="{FF2B5EF4-FFF2-40B4-BE49-F238E27FC236}">
                <a16:creationId xmlns:a16="http://schemas.microsoft.com/office/drawing/2014/main" id="{7F4F240E-1796-DC47-1615-54DF42B41853}"/>
              </a:ext>
            </a:extLst>
          </p:cNvPr>
          <p:cNvSpPr>
            <a:spLocks noGrp="1"/>
          </p:cNvSpPr>
          <p:nvPr>
            <p:ph idx="21"/>
          </p:nvPr>
        </p:nvSpPr>
        <p:spPr>
          <a:xfrm>
            <a:off x="9173871" y="2178979"/>
            <a:ext cx="2706889" cy="2845279"/>
          </a:xfrm>
        </p:spPr>
        <p:txBody>
          <a:bodyPr vert="horz" lIns="91440" tIns="45720" rIns="91440" bIns="45720" rtlCol="0">
            <a:noAutofit/>
          </a:bodyPr>
          <a:lstStyle/>
          <a:p>
            <a:pPr marL="0" indent="0">
              <a:buNone/>
            </a:pPr>
            <a:r>
              <a:rPr lang="en-US" sz="1400" b="1" dirty="0"/>
              <a:t>Inflation continues to slow</a:t>
            </a:r>
          </a:p>
          <a:p>
            <a:r>
              <a:rPr lang="en-US" sz="1000" dirty="0"/>
              <a:t>Weekly </a:t>
            </a:r>
            <a:r>
              <a:rPr lang="en-US" sz="1000" b="1" dirty="0"/>
              <a:t>value sales </a:t>
            </a:r>
            <a:r>
              <a:rPr lang="en-US" sz="1000" dirty="0"/>
              <a:t>have finally hit </a:t>
            </a:r>
            <a:r>
              <a:rPr lang="en-US" sz="1000" b="1" dirty="0"/>
              <a:t>£2.8Bn</a:t>
            </a:r>
            <a:r>
              <a:rPr lang="en-US" sz="1000" dirty="0"/>
              <a:t>, with festive merchandise now in store shoppers will be starting to put extra items in their shopping baskets.</a:t>
            </a:r>
          </a:p>
          <a:p>
            <a:r>
              <a:rPr lang="en-US" sz="1000" dirty="0"/>
              <a:t>Food inflation has slowed again </a:t>
            </a:r>
            <a:r>
              <a:rPr lang="en-US" sz="1000" b="1" dirty="0"/>
              <a:t>8.8% </a:t>
            </a:r>
            <a:r>
              <a:rPr lang="en-US" sz="1000" dirty="0"/>
              <a:t>in October (BRC-NIQ SPI), and </a:t>
            </a:r>
            <a:r>
              <a:rPr lang="en-US" sz="1000" b="1" dirty="0"/>
              <a:t>weekly value growth is now below the YTD average </a:t>
            </a:r>
            <a:r>
              <a:rPr lang="en-US" sz="1000" dirty="0"/>
              <a:t>of +6.6%.</a:t>
            </a:r>
          </a:p>
          <a:p>
            <a:r>
              <a:rPr lang="en-US" sz="1000" dirty="0"/>
              <a:t>The sudden last minute flurry to buy Halloween Merchandise did little to lift the </a:t>
            </a:r>
            <a:r>
              <a:rPr lang="en-US" sz="1000" b="1" dirty="0"/>
              <a:t>General Merchandise </a:t>
            </a:r>
            <a:r>
              <a:rPr lang="en-US" sz="1000" dirty="0"/>
              <a:t>category which saw </a:t>
            </a:r>
            <a:r>
              <a:rPr lang="en-US" sz="1000" b="1" dirty="0"/>
              <a:t>sales decline deepen </a:t>
            </a:r>
            <a:r>
              <a:rPr lang="en-US" sz="1000" dirty="0"/>
              <a:t>as shoppers spent less on DIY, fireworks, electrical accessories and décor at the start of November.</a:t>
            </a:r>
          </a:p>
          <a:p>
            <a:pPr marL="0" indent="0">
              <a:buNone/>
            </a:pPr>
            <a:endParaRPr lang="pt-BR" sz="1400" b="1" dirty="0"/>
          </a:p>
        </p:txBody>
      </p:sp>
      <p:sp>
        <p:nvSpPr>
          <p:cNvPr id="3" name="Text Placeholder 2">
            <a:extLst>
              <a:ext uri="{FF2B5EF4-FFF2-40B4-BE49-F238E27FC236}">
                <a16:creationId xmlns:a16="http://schemas.microsoft.com/office/drawing/2014/main" id="{42D6CC38-8713-4C52-9D40-C955E07A4C4A}"/>
              </a:ext>
            </a:extLst>
          </p:cNvPr>
          <p:cNvSpPr>
            <a:spLocks noGrp="1"/>
          </p:cNvSpPr>
          <p:nvPr>
            <p:ph type="body" sz="quarter" idx="13"/>
          </p:nvPr>
        </p:nvSpPr>
        <p:spPr>
          <a:xfrm>
            <a:off x="288558" y="669647"/>
            <a:ext cx="11582400" cy="436542"/>
          </a:xfrm>
          <a:noFill/>
          <a:ln>
            <a:noFill/>
          </a:ln>
        </p:spPr>
        <p:txBody>
          <a:bodyPr spcFirstLastPara="1" wrap="square" lIns="0" tIns="48767" rIns="0" bIns="48767" anchor="ctr" anchorCtr="0">
            <a:noAutofit/>
          </a:bodyPr>
          <a:lstStyle/>
          <a:p>
            <a:pPr algn="l">
              <a:buNone/>
            </a:pPr>
            <a:r>
              <a:rPr lang="en-US" i="1" dirty="0">
                <a:latin typeface="Georgia" panose="02040502050405020303" pitchFamily="18" charset="0"/>
                <a:sym typeface="Montserrat"/>
              </a:rPr>
              <a:t>Shoppers are adjusting to darker evenings, cooler wet weather and fighting off cough/cold viruses which along with continued  food inflation is dampening shopper’s appetites to spend </a:t>
            </a:r>
          </a:p>
        </p:txBody>
      </p:sp>
      <p:sp>
        <p:nvSpPr>
          <p:cNvPr id="2" name="Title 1">
            <a:extLst>
              <a:ext uri="{FF2B5EF4-FFF2-40B4-BE49-F238E27FC236}">
                <a16:creationId xmlns:a16="http://schemas.microsoft.com/office/drawing/2014/main" id="{C69CD1E1-B68E-4509-841C-B0690BC32AA4}"/>
              </a:ext>
            </a:extLst>
          </p:cNvPr>
          <p:cNvSpPr>
            <a:spLocks noGrp="1"/>
          </p:cNvSpPr>
          <p:nvPr>
            <p:ph type="title"/>
          </p:nvPr>
        </p:nvSpPr>
        <p:spPr>
          <a:xfrm>
            <a:off x="288557" y="160182"/>
            <a:ext cx="12038029" cy="469210"/>
          </a:xfrm>
        </p:spPr>
        <p:txBody>
          <a:bodyPr vert="horz"/>
          <a:lstStyle/>
          <a:p>
            <a:r>
              <a:rPr lang="en-US" dirty="0"/>
              <a:t>Slow start to Christmas Trading</a:t>
            </a:r>
          </a:p>
        </p:txBody>
      </p:sp>
      <p:sp>
        <p:nvSpPr>
          <p:cNvPr id="6" name="Content Placeholder 17">
            <a:extLst>
              <a:ext uri="{FF2B5EF4-FFF2-40B4-BE49-F238E27FC236}">
                <a16:creationId xmlns:a16="http://schemas.microsoft.com/office/drawing/2014/main" id="{3A93FFD2-3126-A642-8B58-FB3153CE9B70}"/>
              </a:ext>
            </a:extLst>
          </p:cNvPr>
          <p:cNvSpPr txBox="1">
            <a:spLocks/>
          </p:cNvSpPr>
          <p:nvPr/>
        </p:nvSpPr>
        <p:spPr>
          <a:xfrm>
            <a:off x="206132" y="1706485"/>
            <a:ext cx="3301692"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Wk1: </a:t>
            </a:r>
            <a:r>
              <a:rPr lang="en-GB" sz="2600" b="0" i="1" dirty="0">
                <a:latin typeface="Georgia" panose="02040502050405020303" pitchFamily="18" charset="0"/>
              </a:rPr>
              <a:t> </a:t>
            </a:r>
            <a:r>
              <a:rPr lang="en-GB" b="0" i="1" dirty="0">
                <a:latin typeface="Georgia" panose="02040502050405020303" pitchFamily="18" charset="0"/>
              </a:rPr>
              <a:t>First week of Xmas</a:t>
            </a:r>
          </a:p>
          <a:p>
            <a:pPr marL="0" indent="0">
              <a:buFont typeface="Arial" panose="020B0604020202020204" pitchFamily="34" charset="0"/>
              <a:buNone/>
            </a:pPr>
            <a:endParaRPr lang="en-GB" b="0" i="1" dirty="0">
              <a:latin typeface="Georgia" panose="02040502050405020303" pitchFamily="18" charset="0"/>
            </a:endParaRPr>
          </a:p>
        </p:txBody>
      </p:sp>
      <p:sp>
        <p:nvSpPr>
          <p:cNvPr id="7" name="Content Placeholder 17">
            <a:extLst>
              <a:ext uri="{FF2B5EF4-FFF2-40B4-BE49-F238E27FC236}">
                <a16:creationId xmlns:a16="http://schemas.microsoft.com/office/drawing/2014/main" id="{D626C69C-82DA-BF2B-2DF5-13970D7E2317}"/>
              </a:ext>
            </a:extLst>
          </p:cNvPr>
          <p:cNvSpPr txBox="1">
            <a:spLocks/>
          </p:cNvSpPr>
          <p:nvPr/>
        </p:nvSpPr>
        <p:spPr>
          <a:xfrm>
            <a:off x="6209954" y="1700046"/>
            <a:ext cx="2820729"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Wk3: </a:t>
            </a:r>
            <a:r>
              <a:rPr lang="en-GB" sz="2600" b="0" i="1" dirty="0">
                <a:latin typeface="Georgia" panose="02040502050405020303" pitchFamily="18" charset="0"/>
              </a:rPr>
              <a:t> </a:t>
            </a:r>
            <a:r>
              <a:rPr lang="en-GB" i="1" dirty="0">
                <a:latin typeface="Georgia" panose="02040502050405020303" pitchFamily="18" charset="0"/>
              </a:rPr>
              <a:t>Topline sales flat</a:t>
            </a:r>
            <a:endParaRPr lang="en-US" kern="0" dirty="0">
              <a:latin typeface="Georgia" panose="02040502050405020303" pitchFamily="18" charset="0"/>
            </a:endParaRPr>
          </a:p>
        </p:txBody>
      </p:sp>
      <p:sp>
        <p:nvSpPr>
          <p:cNvPr id="9" name="Content Placeholder 17">
            <a:extLst>
              <a:ext uri="{FF2B5EF4-FFF2-40B4-BE49-F238E27FC236}">
                <a16:creationId xmlns:a16="http://schemas.microsoft.com/office/drawing/2014/main" id="{656FA0E4-B2F5-8C61-26ED-8302B0A58405}"/>
              </a:ext>
            </a:extLst>
          </p:cNvPr>
          <p:cNvSpPr txBox="1">
            <a:spLocks/>
          </p:cNvSpPr>
          <p:nvPr/>
        </p:nvSpPr>
        <p:spPr>
          <a:xfrm>
            <a:off x="3246037" y="1681511"/>
            <a:ext cx="2813018"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Wk2: </a:t>
            </a:r>
            <a:r>
              <a:rPr lang="en-GB" sz="2600" b="0" i="1" dirty="0">
                <a:latin typeface="Georgia" panose="02040502050405020303" pitchFamily="18" charset="0"/>
              </a:rPr>
              <a:t> </a:t>
            </a:r>
            <a:r>
              <a:rPr lang="en-GB" b="0" i="1" dirty="0">
                <a:latin typeface="Georgia" panose="02040502050405020303" pitchFamily="18" charset="0"/>
              </a:rPr>
              <a:t>Small growth uplift </a:t>
            </a:r>
            <a:endParaRPr lang="en-US" kern="0" dirty="0">
              <a:latin typeface="Georgia" panose="02040502050405020303" pitchFamily="18" charset="0"/>
            </a:endParaRPr>
          </a:p>
        </p:txBody>
      </p:sp>
      <p:sp>
        <p:nvSpPr>
          <p:cNvPr id="11" name="Content Placeholder 17">
            <a:extLst>
              <a:ext uri="{FF2B5EF4-FFF2-40B4-BE49-F238E27FC236}">
                <a16:creationId xmlns:a16="http://schemas.microsoft.com/office/drawing/2014/main" id="{75EE8F46-45B4-FAE3-865C-3117444FDD2D}"/>
              </a:ext>
            </a:extLst>
          </p:cNvPr>
          <p:cNvSpPr txBox="1">
            <a:spLocks/>
          </p:cNvSpPr>
          <p:nvPr/>
        </p:nvSpPr>
        <p:spPr>
          <a:xfrm>
            <a:off x="9173872" y="1700046"/>
            <a:ext cx="2803481"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Wk4: </a:t>
            </a:r>
            <a:r>
              <a:rPr lang="en-GB" b="0" i="1" dirty="0">
                <a:latin typeface="Georgia" panose="02040502050405020303" pitchFamily="18" charset="0"/>
              </a:rPr>
              <a:t>Growth sluggish</a:t>
            </a:r>
            <a:endParaRPr lang="en-US" kern="0" dirty="0">
              <a:latin typeface="Georgia" panose="02040502050405020303" pitchFamily="18" charset="0"/>
            </a:endParaRPr>
          </a:p>
        </p:txBody>
      </p:sp>
    </p:spTree>
    <p:extLst>
      <p:ext uri="{BB962C8B-B14F-4D97-AF65-F5344CB8AC3E}">
        <p14:creationId xmlns:p14="http://schemas.microsoft.com/office/powerpoint/2010/main" val="190427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759550-C005-77E3-508F-E79DCB606508}"/>
              </a:ext>
            </a:extLst>
          </p:cNvPr>
          <p:cNvSpPr>
            <a:spLocks noGrp="1"/>
          </p:cNvSpPr>
          <p:nvPr>
            <p:ph type="sldNum" sz="quarter" idx="12"/>
          </p:nvPr>
        </p:nvSpPr>
        <p:spPr/>
        <p:txBody>
          <a:bodyPr/>
          <a:lstStyle/>
          <a:p>
            <a:fld id="{403EF4E2-7A7A-0548-85F1-5479B7C9E1B2}" type="slidenum">
              <a:rPr lang="en-US" smtClean="0"/>
              <a:t>8</a:t>
            </a:fld>
            <a:endParaRPr lang="en-US" dirty="0"/>
          </a:p>
        </p:txBody>
      </p:sp>
      <p:sp>
        <p:nvSpPr>
          <p:cNvPr id="5" name="Text Placeholder 4">
            <a:extLst>
              <a:ext uri="{FF2B5EF4-FFF2-40B4-BE49-F238E27FC236}">
                <a16:creationId xmlns:a16="http://schemas.microsoft.com/office/drawing/2014/main" id="{B95D67C1-7CAE-47D2-383F-DD3ED4A5A064}"/>
              </a:ext>
            </a:extLst>
          </p:cNvPr>
          <p:cNvSpPr>
            <a:spLocks noGrp="1"/>
          </p:cNvSpPr>
          <p:nvPr>
            <p:ph type="body" sz="quarter" idx="13"/>
          </p:nvPr>
        </p:nvSpPr>
        <p:spPr>
          <a:xfrm>
            <a:off x="294998" y="6162485"/>
            <a:ext cx="11582400" cy="436542"/>
          </a:xfrm>
        </p:spPr>
        <p:txBody>
          <a:bodyPr/>
          <a:lstStyle/>
          <a:p>
            <a:r>
              <a:rPr lang="en-GB" sz="800" dirty="0"/>
              <a:t>Source:  NIQ Scantrack Total Store Read Grocery Multiples</a:t>
            </a:r>
          </a:p>
        </p:txBody>
      </p:sp>
      <p:sp>
        <p:nvSpPr>
          <p:cNvPr id="6" name="Title 5">
            <a:extLst>
              <a:ext uri="{FF2B5EF4-FFF2-40B4-BE49-F238E27FC236}">
                <a16:creationId xmlns:a16="http://schemas.microsoft.com/office/drawing/2014/main" id="{3079879D-50E0-C236-C051-44447753BEE6}"/>
              </a:ext>
            </a:extLst>
          </p:cNvPr>
          <p:cNvSpPr>
            <a:spLocks noGrp="1"/>
          </p:cNvSpPr>
          <p:nvPr>
            <p:ph type="title"/>
          </p:nvPr>
        </p:nvSpPr>
        <p:spPr>
          <a:xfrm>
            <a:off x="288559" y="235359"/>
            <a:ext cx="11903441" cy="397352"/>
          </a:xfrm>
        </p:spPr>
        <p:txBody>
          <a:bodyPr/>
          <a:lstStyle/>
          <a:p>
            <a:r>
              <a:rPr lang="en-GB" dirty="0"/>
              <a:t>Sales growth has been flat, with unit growths hovering around zero</a:t>
            </a:r>
            <a:endParaRPr lang="en-GB" b="0" i="1" dirty="0">
              <a:latin typeface="Georgia" panose="02040502050405020303" pitchFamily="18" charset="0"/>
            </a:endParaRPr>
          </a:p>
        </p:txBody>
      </p:sp>
      <p:sp>
        <p:nvSpPr>
          <p:cNvPr id="7" name="TextBox 6">
            <a:extLst>
              <a:ext uri="{FF2B5EF4-FFF2-40B4-BE49-F238E27FC236}">
                <a16:creationId xmlns:a16="http://schemas.microsoft.com/office/drawing/2014/main" id="{A1613644-49EF-2B74-C7D4-2483E1FF461A}"/>
              </a:ext>
            </a:extLst>
          </p:cNvPr>
          <p:cNvSpPr txBox="1"/>
          <p:nvPr/>
        </p:nvSpPr>
        <p:spPr>
          <a:xfrm>
            <a:off x="315652" y="1064686"/>
            <a:ext cx="4369726" cy="523220"/>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Grocery Multiples</a:t>
            </a:r>
            <a:br>
              <a:rPr lang="en-GB" sz="1400" b="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Weekly year on year value growth</a:t>
            </a:r>
          </a:p>
        </p:txBody>
      </p:sp>
      <p:graphicFrame>
        <p:nvGraphicFramePr>
          <p:cNvPr id="8" name="Chart 7">
            <a:extLst>
              <a:ext uri="{FF2B5EF4-FFF2-40B4-BE49-F238E27FC236}">
                <a16:creationId xmlns:a16="http://schemas.microsoft.com/office/drawing/2014/main" id="{347A7023-67EB-11A1-4C74-CC9430F4EB2F}"/>
              </a:ext>
            </a:extLst>
          </p:cNvPr>
          <p:cNvGraphicFramePr/>
          <p:nvPr>
            <p:extLst>
              <p:ext uri="{D42A27DB-BD31-4B8C-83A1-F6EECF244321}">
                <p14:modId xmlns:p14="http://schemas.microsoft.com/office/powerpoint/2010/main" val="2985498525"/>
              </p:ext>
            </p:extLst>
          </p:nvPr>
        </p:nvGraphicFramePr>
        <p:xfrm>
          <a:off x="277686" y="1885844"/>
          <a:ext cx="11634270" cy="4153348"/>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id="{A049DF98-FE4C-68B9-2C72-EE2F7A878E32}"/>
              </a:ext>
            </a:extLst>
          </p:cNvPr>
          <p:cNvCxnSpPr>
            <a:cxnSpLocks/>
          </p:cNvCxnSpPr>
          <p:nvPr/>
        </p:nvCxnSpPr>
        <p:spPr>
          <a:xfrm>
            <a:off x="4282664" y="1847335"/>
            <a:ext cx="0" cy="371938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3C07975-D46F-09F9-B329-BCD102BAE1B6}"/>
              </a:ext>
            </a:extLst>
          </p:cNvPr>
          <p:cNvCxnSpPr>
            <a:cxnSpLocks/>
          </p:cNvCxnSpPr>
          <p:nvPr/>
        </p:nvCxnSpPr>
        <p:spPr>
          <a:xfrm>
            <a:off x="8190470" y="1847335"/>
            <a:ext cx="0" cy="371938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9" name="Picture 2">
            <a:extLst>
              <a:ext uri="{FF2B5EF4-FFF2-40B4-BE49-F238E27FC236}">
                <a16:creationId xmlns:a16="http://schemas.microsoft.com/office/drawing/2014/main" id="{1286EA4D-FF11-FEA5-6629-0EC7CB2B07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994" y="4636471"/>
            <a:ext cx="183356" cy="3095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373FF70-2A10-0A66-F24E-4BC23D0D5DE5}"/>
              </a:ext>
            </a:extLst>
          </p:cNvPr>
          <p:cNvSpPr txBox="1"/>
          <p:nvPr/>
        </p:nvSpPr>
        <p:spPr>
          <a:xfrm>
            <a:off x="5283130" y="4915293"/>
            <a:ext cx="636713" cy="323165"/>
          </a:xfrm>
          <a:prstGeom prst="rect">
            <a:avLst/>
          </a:prstGeom>
          <a:noFill/>
        </p:spPr>
        <p:txBody>
          <a:bodyPr wrap="none" rtlCol="0">
            <a:spAutoFit/>
          </a:bodyPr>
          <a:lstStyle/>
          <a:p>
            <a:pPr algn="ctr"/>
            <a:r>
              <a:rPr lang="en-GB" sz="500" i="1" dirty="0">
                <a:latin typeface="Montserrat" panose="00000500000000000000" pitchFamily="2" charset="0"/>
              </a:rPr>
              <a:t>State funeral,</a:t>
            </a:r>
          </a:p>
          <a:p>
            <a:pPr algn="ctr"/>
            <a:r>
              <a:rPr lang="en-GB" sz="500" i="1" dirty="0">
                <a:latin typeface="Montserrat" panose="00000500000000000000" pitchFamily="2" charset="0"/>
              </a:rPr>
              <a:t>Store closures</a:t>
            </a:r>
          </a:p>
          <a:p>
            <a:pPr algn="ctr"/>
            <a:r>
              <a:rPr lang="en-GB" sz="500" i="1" dirty="0">
                <a:latin typeface="Montserrat" panose="00000500000000000000" pitchFamily="2" charset="0"/>
              </a:rPr>
              <a:t>Delayed sales</a:t>
            </a:r>
          </a:p>
        </p:txBody>
      </p:sp>
    </p:spTree>
    <p:extLst>
      <p:ext uri="{BB962C8B-B14F-4D97-AF65-F5344CB8AC3E}">
        <p14:creationId xmlns:p14="http://schemas.microsoft.com/office/powerpoint/2010/main" val="114655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3ACBA3-E5DD-2AFB-3411-35526C87682F}"/>
              </a:ext>
            </a:extLst>
          </p:cNvPr>
          <p:cNvSpPr>
            <a:spLocks noGrp="1"/>
          </p:cNvSpPr>
          <p:nvPr>
            <p:ph type="sldNum" sz="quarter" idx="12"/>
          </p:nvPr>
        </p:nvSpPr>
        <p:spPr/>
        <p:txBody>
          <a:bodyPr/>
          <a:lstStyle/>
          <a:p>
            <a:fld id="{403EF4E2-7A7A-0548-85F1-5479B7C9E1B2}" type="slidenum">
              <a:rPr lang="en-US" smtClean="0"/>
              <a:t>9</a:t>
            </a:fld>
            <a:endParaRPr lang="en-US" dirty="0"/>
          </a:p>
        </p:txBody>
      </p:sp>
      <p:sp>
        <p:nvSpPr>
          <p:cNvPr id="11" name="Text Placeholder 10">
            <a:extLst>
              <a:ext uri="{FF2B5EF4-FFF2-40B4-BE49-F238E27FC236}">
                <a16:creationId xmlns:a16="http://schemas.microsoft.com/office/drawing/2014/main" id="{9AB94C65-BB6F-1F0A-A330-20E4339FB457}"/>
              </a:ext>
            </a:extLst>
          </p:cNvPr>
          <p:cNvSpPr>
            <a:spLocks noGrp="1"/>
          </p:cNvSpPr>
          <p:nvPr>
            <p:ph type="body" sz="quarter" idx="13"/>
          </p:nvPr>
        </p:nvSpPr>
        <p:spPr>
          <a:xfrm>
            <a:off x="288558" y="6220441"/>
            <a:ext cx="11582400" cy="436542"/>
          </a:xfrm>
        </p:spPr>
        <p:txBody>
          <a:bodyPr/>
          <a:lstStyle/>
          <a:p>
            <a:r>
              <a:rPr lang="en-GB" sz="800" dirty="0"/>
              <a:t>Source:  BRC-NIQ Shop Price Index</a:t>
            </a:r>
          </a:p>
        </p:txBody>
      </p:sp>
      <p:sp>
        <p:nvSpPr>
          <p:cNvPr id="8" name="Title 7">
            <a:extLst>
              <a:ext uri="{FF2B5EF4-FFF2-40B4-BE49-F238E27FC236}">
                <a16:creationId xmlns:a16="http://schemas.microsoft.com/office/drawing/2014/main" id="{BD2F472E-5BB8-7E66-5A9E-127C75A16F1A}"/>
              </a:ext>
            </a:extLst>
          </p:cNvPr>
          <p:cNvSpPr>
            <a:spLocks noGrp="1"/>
          </p:cNvSpPr>
          <p:nvPr>
            <p:ph type="title"/>
          </p:nvPr>
        </p:nvSpPr>
        <p:spPr/>
        <p:txBody>
          <a:bodyPr/>
          <a:lstStyle/>
          <a:p>
            <a:r>
              <a:rPr lang="en-GB" dirty="0"/>
              <a:t>Food</a:t>
            </a:r>
            <a:r>
              <a:rPr lang="en-GB" b="0" dirty="0"/>
              <a:t> Shop Price Inflation </a:t>
            </a:r>
            <a:r>
              <a:rPr lang="en-GB" i="1" dirty="0"/>
              <a:t>is now at its lowest level since July 2022</a:t>
            </a:r>
            <a:endParaRPr lang="en-GB" dirty="0"/>
          </a:p>
        </p:txBody>
      </p:sp>
      <p:sp>
        <p:nvSpPr>
          <p:cNvPr id="12" name="TextBox 11">
            <a:extLst>
              <a:ext uri="{FF2B5EF4-FFF2-40B4-BE49-F238E27FC236}">
                <a16:creationId xmlns:a16="http://schemas.microsoft.com/office/drawing/2014/main" id="{F0C9BCD9-B1B2-8BC0-11AC-9665B4187B17}"/>
              </a:ext>
            </a:extLst>
          </p:cNvPr>
          <p:cNvSpPr txBox="1"/>
          <p:nvPr/>
        </p:nvSpPr>
        <p:spPr>
          <a:xfrm>
            <a:off x="224163" y="1081715"/>
            <a:ext cx="4369726" cy="523220"/>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BRC-NielsenIQ Shop Price Index</a:t>
            </a:r>
            <a:br>
              <a:rPr lang="en-GB" sz="1400" b="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Year on year % changes in shop prices</a:t>
            </a:r>
          </a:p>
        </p:txBody>
      </p:sp>
      <p:graphicFrame>
        <p:nvGraphicFramePr>
          <p:cNvPr id="13" name="Chart 12">
            <a:extLst>
              <a:ext uri="{FF2B5EF4-FFF2-40B4-BE49-F238E27FC236}">
                <a16:creationId xmlns:a16="http://schemas.microsoft.com/office/drawing/2014/main" id="{F9AF9CCD-9FBE-03B3-E7DC-CDEB3F56CD87}"/>
              </a:ext>
            </a:extLst>
          </p:cNvPr>
          <p:cNvGraphicFramePr/>
          <p:nvPr>
            <p:extLst>
              <p:ext uri="{D42A27DB-BD31-4B8C-83A1-F6EECF244321}">
                <p14:modId xmlns:p14="http://schemas.microsoft.com/office/powerpoint/2010/main" val="435567780"/>
              </p:ext>
            </p:extLst>
          </p:nvPr>
        </p:nvGraphicFramePr>
        <p:xfrm>
          <a:off x="274112" y="1905928"/>
          <a:ext cx="11598641" cy="38824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CDEC169-3409-58BF-6BB8-7DD9D36726E9}"/>
              </a:ext>
            </a:extLst>
          </p:cNvPr>
          <p:cNvSpPr txBox="1"/>
          <p:nvPr/>
        </p:nvSpPr>
        <p:spPr>
          <a:xfrm>
            <a:off x="201231" y="571866"/>
            <a:ext cx="11840515" cy="307777"/>
          </a:xfrm>
          <a:prstGeom prst="rect">
            <a:avLst/>
          </a:prstGeom>
          <a:noFill/>
        </p:spPr>
        <p:txBody>
          <a:bodyPr wrap="square">
            <a:spAutoFit/>
          </a:bodyPr>
          <a:lstStyle/>
          <a:p>
            <a:r>
              <a:rPr lang="en-GB" sz="1400" b="0" i="1" dirty="0">
                <a:solidFill>
                  <a:srgbClr val="2D2D2D"/>
                </a:solidFill>
              </a:rPr>
              <a:t>Fresh food prices continue to rise at a slower rate than ambient, helped by the lower price of some domestically produced foods including fruit</a:t>
            </a:r>
          </a:p>
        </p:txBody>
      </p:sp>
      <p:cxnSp>
        <p:nvCxnSpPr>
          <p:cNvPr id="5" name="Straight Connector 4">
            <a:extLst>
              <a:ext uri="{FF2B5EF4-FFF2-40B4-BE49-F238E27FC236}">
                <a16:creationId xmlns:a16="http://schemas.microsoft.com/office/drawing/2014/main" id="{2728A29C-879D-BB5A-D702-0112DBA72110}"/>
              </a:ext>
            </a:extLst>
          </p:cNvPr>
          <p:cNvCxnSpPr/>
          <p:nvPr/>
        </p:nvCxnSpPr>
        <p:spPr>
          <a:xfrm>
            <a:off x="3225152" y="1569275"/>
            <a:ext cx="0" cy="40310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3658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IQ All Theme Colo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extLst>
    <a:ext uri="{05A4C25C-085E-4340-85A3-A5531E510DB2}">
      <thm15:themeFamily xmlns:thm15="http://schemas.microsoft.com/office/thememl/2012/main" name="NIQ All Theme Colors" id="{B856E7C0-BDD2-42AD-A5B3-75E97D859AD8}" vid="{B7554A2C-97B1-45AA-BD5A-7BC64D68FE3D}"/>
    </a:ext>
  </a:extLst>
</a:theme>
</file>

<file path=ppt/theme/theme2.xml><?xml version="1.0" encoding="utf-8"?>
<a:theme xmlns:a="http://schemas.openxmlformats.org/drawingml/2006/main" name="1_NIQ All Theme Colo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extLst>
    <a:ext uri="{05A4C25C-085E-4340-85A3-A5531E510DB2}">
      <thm15:themeFamily xmlns:thm15="http://schemas.microsoft.com/office/thememl/2012/main" name="NIQ All Theme Colors" id="{B856E7C0-BDD2-42AD-A5B3-75E97D859AD8}" vid="{B7554A2C-97B1-45AA-BD5A-7BC64D68FE3D}"/>
    </a:ext>
  </a:extLst>
</a:theme>
</file>

<file path=ppt/theme/theme3.xml><?xml version="1.0" encoding="utf-8"?>
<a:theme xmlns:a="http://schemas.openxmlformats.org/drawingml/2006/main" name="Divide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4.xml><?xml version="1.0" encoding="utf-8"?>
<a:theme xmlns:a="http://schemas.openxmlformats.org/drawingml/2006/main" name="Content">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5.xml><?xml version="1.0" encoding="utf-8"?>
<a:theme xmlns:a="http://schemas.openxmlformats.org/drawingml/2006/main" name="Quote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6.xml><?xml version="1.0" encoding="utf-8"?>
<a:theme xmlns:a="http://schemas.openxmlformats.org/drawingml/2006/main" name="Thank you">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7.xml><?xml version="1.0" encoding="utf-8"?>
<a:theme xmlns:a="http://schemas.openxmlformats.org/drawingml/2006/main" name="3YP">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8.xml><?xml version="1.0" encoding="utf-8"?>
<a:theme xmlns:a="http://schemas.openxmlformats.org/drawingml/2006/main" name="Cobranded">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9.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6" ma:contentTypeDescription="Market Data Document Content Type" ma:contentTypeScope="" ma:versionID="9068aa5d907ede9a05b96ea04d65d159">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2daee5fcaa24c210721537f037c768e7"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Label xmlns="cebd32e3-9ab6-41ee-b1af-b8405a8d4e68" xsi:nil="true"/>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2023-11-23T00:00:00+00:00</PublicationDate>
    <DocumentAdded xmlns="cebd32e3-9ab6-41ee-b1af-b8405a8d4e68">2023-11-23T00:00:00+00:00</DocumentAdded>
    <TaxCatchAll xmlns="cebd32e3-9ab6-41ee-b1af-b8405a8d4e68">
      <Value>1495</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2023</TermName>
          <TermId xmlns="http://schemas.microsoft.com/office/infopath/2007/PartnerControls">b598d96a-031b-4e5a-ac03-a337278769d6</TermId>
        </TermInfo>
      </Terms>
    </j7c1b49d505545c2a69692ae734740bd>
    <DocumentSummary xmlns="cebd32e3-9ab6-41ee-b1af-b8405a8d4e68">Nielsen November 2023 Grocery reports</DocumentSummary>
    <ContentStartDate xmlns="cebd32e3-9ab6-41ee-b1af-b8405a8d4e68" xsi:nil="true"/>
  </documentManagement>
</p:properties>
</file>

<file path=customXml/itemProps1.xml><?xml version="1.0" encoding="utf-8"?>
<ds:datastoreItem xmlns:ds="http://schemas.openxmlformats.org/officeDocument/2006/customXml" ds:itemID="{671565C1-CB9A-4A8A-8596-88D25C4A68BF}">
  <ds:schemaRefs>
    <ds:schemaRef ds:uri="http://schemas.microsoft.com/sharepoint/v3/contenttype/forms"/>
  </ds:schemaRefs>
</ds:datastoreItem>
</file>

<file path=customXml/itemProps2.xml><?xml version="1.0" encoding="utf-8"?>
<ds:datastoreItem xmlns:ds="http://schemas.openxmlformats.org/officeDocument/2006/customXml" ds:itemID="{39886289-B4EE-4B66-8804-C954E3352F0A}"/>
</file>

<file path=customXml/itemProps3.xml><?xml version="1.0" encoding="utf-8"?>
<ds:datastoreItem xmlns:ds="http://schemas.openxmlformats.org/officeDocument/2006/customXml" ds:itemID="{D680B49C-9B3A-41C6-BDAA-83530A0D120C}"/>
</file>

<file path=docProps/app.xml><?xml version="1.0" encoding="utf-8"?>
<Properties xmlns="http://schemas.openxmlformats.org/officeDocument/2006/extended-properties" xmlns:vt="http://schemas.openxmlformats.org/officeDocument/2006/docPropsVTypes">
  <Template>NIQ All Theme Colors</Template>
  <TotalTime>21611</TotalTime>
  <Words>5736</Words>
  <Application>Microsoft Office PowerPoint</Application>
  <PresentationFormat>Widescreen</PresentationFormat>
  <Paragraphs>722</Paragraphs>
  <Slides>55</Slides>
  <Notes>27</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55</vt:i4>
      </vt:variant>
    </vt:vector>
  </HeadingPairs>
  <TitlesOfParts>
    <vt:vector size="74" baseType="lpstr">
      <vt:lpstr>Arial</vt:lpstr>
      <vt:lpstr>Avenir Next LT Pro</vt:lpstr>
      <vt:lpstr>Calibri</vt:lpstr>
      <vt:lpstr>Georgia</vt:lpstr>
      <vt:lpstr>Montserrat</vt:lpstr>
      <vt:lpstr>Montserrat Light</vt:lpstr>
      <vt:lpstr>Symbol</vt:lpstr>
      <vt:lpstr>System Font Regular</vt:lpstr>
      <vt:lpstr>Times New Roman</vt:lpstr>
      <vt:lpstr>Wingdings</vt:lpstr>
      <vt:lpstr>NIQ All Theme Colors</vt:lpstr>
      <vt:lpstr>1_NIQ All Theme Colors</vt:lpstr>
      <vt:lpstr>Dividers</vt:lpstr>
      <vt:lpstr>Content</vt:lpstr>
      <vt:lpstr>Quotes</vt:lpstr>
      <vt:lpstr>Thank you</vt:lpstr>
      <vt:lpstr>3YP</vt:lpstr>
      <vt:lpstr>Cobranded</vt:lpstr>
      <vt:lpstr>think-cell Slide</vt:lpstr>
      <vt:lpstr>NIQ Total Till Executive Summary</vt:lpstr>
      <vt:lpstr>5 key takeouts</vt:lpstr>
      <vt:lpstr>Market Overview</vt:lpstr>
      <vt:lpstr>A slow build to Christmas trading, as inflation slows</vt:lpstr>
      <vt:lpstr>Sales growth slowed slightly </vt:lpstr>
      <vt:lpstr>Edging into the Christmas trading season, month on month value sales improved sightly</vt:lpstr>
      <vt:lpstr>Slow start to Christmas Trading</vt:lpstr>
      <vt:lpstr>Sales growth has been flat, with unit growths hovering around zero</vt:lpstr>
      <vt:lpstr>Food Shop Price Inflation is now at its lowest level since July 2022</vt:lpstr>
      <vt:lpstr>Shoppers made 2.6m FEWER shopping trips, spent £1.57 more per occasion but bought, on average, the same amount of FMCG items</vt:lpstr>
      <vt:lpstr>PowerPoint Presentation</vt:lpstr>
      <vt:lpstr>PowerPoint Presentation</vt:lpstr>
      <vt:lpstr>Category</vt:lpstr>
      <vt:lpstr>Food inflation is decelerating and prices stabilising, confectionery is the outlier where sugar prices remain stubbornly high</vt:lpstr>
      <vt:lpstr>PowerPoint Presentation</vt:lpstr>
      <vt:lpstr>PowerPoint Presentation</vt:lpstr>
      <vt:lpstr>A change in the weather will have sparked additional demand for umbrellas, clothing, and some health remedies.   When it comes to food shoppers were looking for time saving and tasty toppings and accompaniments.</vt:lpstr>
      <vt:lpstr>PowerPoint Presentation</vt:lpstr>
      <vt:lpstr>PowerPoint Presentation</vt:lpstr>
      <vt:lpstr>PowerPoint Presentation</vt:lpstr>
      <vt:lpstr>What happened by channel?</vt:lpstr>
      <vt:lpstr>Growth slowed across the industry, as prices start to stabilise, shoppers made fewer trips, disproportionately impacting smaller formats.  There was better growth for Value retailers and Discounters still lead</vt:lpstr>
      <vt:lpstr>Despite food inflation remaining in high single digit, only the Discounters achieved double digit YTD growth, indicating shoppers have had to make economies and shop differently to stay within budget</vt:lpstr>
      <vt:lpstr>The latest 4 weeks marked the start of the Golden Quarter and shoppers did increase spend on prior period.  New stores (exWilko) will be fuelling growth in Value retailers and the larger seasonal ranges are starting to tempt shoppers</vt:lpstr>
      <vt:lpstr>Against tougher year ago comparatives, online growth slowed.  Share remains robust, holding at 11%</vt:lpstr>
      <vt:lpstr>   Online visits are continuing to build and with shopper numbers  down, the indication is that existing shoppers are making more trips.  Items in basket is still down, suggesting that online retailers are missing out on the start of the seasonal trade up and will need to work harder to encourage shoppers to treat themselves with innovative and seasonal offers</vt:lpstr>
      <vt:lpstr>Growths remain robust vs year ago, in terms of Christmas trade up it is the larger store formats which are benefiting which have more space to merchandise</vt:lpstr>
      <vt:lpstr> The change in weather will have brought a welcome boost to some categories.  A number of seasonal sectors also saw an uplift in spend, including Halloween merchandise and sweet treats and gifting which benefited the larger format stores. </vt:lpstr>
      <vt:lpstr>PowerPoint Presentation</vt:lpstr>
      <vt:lpstr>  </vt:lpstr>
      <vt:lpstr>PowerPoint Presentation</vt:lpstr>
      <vt:lpstr>Retailer News</vt:lpstr>
      <vt:lpstr>Sainsbury’s and Tesco’s growth is still ahead of ASDA and Morrisons</vt:lpstr>
      <vt:lpstr>Growth fell slightly on last month, but most supermarkets faired better as seasonal ranges and offers went in store.</vt:lpstr>
      <vt:lpstr>Penetration has started to slow, so retailers will be relying increasingly on existing shoppers to drive visits.   Only Aldi saw a significant increase in frequency this month and M&amp;S and Ocado were the only retailers to see a significant increase in penetration.  Lidl and Sainsbury’s were the only two retailers to improve all 3 metrics, all of which helps to explain their stronger year on year performances. </vt:lpstr>
      <vt:lpstr>Visits are still a key driver of performance.  As price becomes less of an incentive to shop around retailers will increasingly need to focus on their points of difference to attract incremental shoppers as well as increasing the loyalty of those who already shop, if they are to continue to drive incremental spend.</vt:lpstr>
      <vt:lpstr>      Attracting new shoppers will become more challenging as will spend per buyer, as inflation slows.  Only the discounters are achieving growth on all 3 metrics</vt:lpstr>
      <vt:lpstr>Advertising and Promotions</vt:lpstr>
      <vt:lpstr>Targeted price initiatives on items that matter are more likely to tempt shoppers to splash out.  Retailers are adding theatre to help build awareness.  Sainsbury’s and Tesco are leading the way in terms of discounted prices for shoppers with a loyalty card.  This initiative offers the retailer multiple touchpoints to remind shoppers that their loyalty is being rewarded.   With many shoppers dining out less, retailers are also promoting affordable meal deals to help create that special occasion at home.</vt:lpstr>
      <vt:lpstr>Value spend on offer has continued to increase and is well above last year.  Promotions this year are expected to be more of a battle ground, with over 50% of branded BWS sales now being sold on offer, 40% of Dairy and 38% of Frozen.     </vt:lpstr>
      <vt:lpstr>Spend on offer is increasing</vt:lpstr>
      <vt:lpstr>Halloween 2023</vt:lpstr>
      <vt:lpstr>PowerPoint Presentation</vt:lpstr>
      <vt:lpstr>Shoppers have become less willing to buy additional items to celebrate Halloween</vt:lpstr>
      <vt:lpstr>Last year, New and Maturing Families were most likely to buy additional items, with Maturing Families the most committed</vt:lpstr>
      <vt:lpstr>Halloween 2023 was more restrained probably due to pressure on household budgets</vt:lpstr>
      <vt:lpstr>Halloween Merchandise contributes nearly 2/3 to overall Halloween sales, with decorations contributing the most followed by costumes.   Pumpkins remain popular accounting for a higher contribution of sales than confectionery.  Helped by higher prices, Confectionery sales was the only sector to see sales increase this year</vt:lpstr>
      <vt:lpstr> HALLOWEEN:  DATES AND DEFINITIONS</vt:lpstr>
      <vt:lpstr>PowerPoint Presentation</vt:lpstr>
      <vt:lpstr>Overall, volumes will be similar to last Christmas</vt:lpstr>
      <vt:lpstr>Shoppers are expected to delay spend, holding back for events such as Black Friday.  Shoppers are likely to be resilient and less impulsive.  </vt:lpstr>
      <vt:lpstr> Momentum is slow at the start of the ‘Golden Quarter’</vt:lpstr>
      <vt:lpstr>Appendix</vt:lpstr>
      <vt:lpstr>Whilst value sales slowed overall, sales did improve in some seasonal categories and packaged grocery.   Shoppers continue to manage spend in the discretionary categories and growth remains weak in General Merchandise and BWS.   To enable to afford additional luxuries, shoppers are making savings elsewhere in their basket which may include switching to cheaper meal options, OL over Brands and purchasing whilst on promotion.  Food inflation is currently +8.8%* but few categories are seeing growth of this magnitude.</vt:lpstr>
      <vt:lpstr>Albeit slowly, unit growths have improved and ‘grocery’ sales turned positive in the last 4 weeks, indicating that the comparatives are close to ‘bottoming out’  Continued price cuts and a focus on ‘fresh’ will be helping to stimulate demand in some core categories including Meat, Fish &amp; Poultry, Produce, Dairy and Packaged Grocery.  More stable prices will give shoppers less reasons to switch trade channels.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November NIQ Total Till Exec Summary</dc:title>
  <dc:creator>Anni Annunziata</dc:creator>
  <cp:lastModifiedBy>Sally F Cowen</cp:lastModifiedBy>
  <cp:revision>257</cp:revision>
  <dcterms:created xsi:type="dcterms:W3CDTF">2022-11-18T18:35:40Z</dcterms:created>
  <dcterms:modified xsi:type="dcterms:W3CDTF">2023-11-17T00:29:13Z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1495;#2023|b598d96a-031b-4e5a-ac03-a337278769d6</vt:lpwstr>
  </property>
</Properties>
</file>