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drawings/drawing2.xml" ContentType="application/vnd.openxmlformats-officedocument.drawingml.chartshapes+xml"/>
  <Override PartName="/ppt/drawings/drawing3.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29.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74.xml" ContentType="application/vnd.openxmlformats-officedocument.presentationml.slideLayout+xml"/>
  <Override PartName="/ppt/charts/colors14.xml" ContentType="application/vnd.ms-office.chartcolor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9.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1.xml" ContentType="application/vnd.openxmlformats-officedocument.drawingml.chart+xml"/>
  <Override PartName="/ppt/charts/colors10.xml" ContentType="application/vnd.ms-office.chartcolorstyle+xml"/>
  <Override PartName="/ppt/charts/style10.xml" ContentType="application/vnd.ms-office.chartstyle+xml"/>
  <Override PartName="/ppt/charts/chart10.xml" ContentType="application/vnd.openxmlformats-officedocument.drawingml.chart+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hart15.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style11.xml" ContentType="application/vnd.ms-office.chartstyl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2.xml" ContentType="application/vnd.openxmlformats-officedocument.drawingml.chart+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style12.xml" ContentType="application/vnd.ms-office.chart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olors12.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authors.xml" ContentType="application/vnd.ms-powerpoint.authors+xml"/>
  <Override PartName="/ppt/charts/colors11.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ppt/tags/tag1.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5" r:id="rId3"/>
    <p:sldMasterId id="2147484275" r:id="rId4"/>
    <p:sldMasterId id="2147484337" r:id="rId5"/>
    <p:sldMasterId id="2147484352" r:id="rId6"/>
    <p:sldMasterId id="2147484382" r:id="rId7"/>
    <p:sldMasterId id="2147484387" r:id="rId8"/>
    <p:sldMasterId id="2147484390" r:id="rId9"/>
    <p:sldMasterId id="2147484409" r:id="rId10"/>
  </p:sldMasterIdLst>
  <p:notesMasterIdLst>
    <p:notesMasterId r:id="rId57"/>
  </p:notesMasterIdLst>
  <p:sldIdLst>
    <p:sldId id="267" r:id="rId11"/>
    <p:sldId id="2147479757" r:id="rId12"/>
    <p:sldId id="2147479669" r:id="rId13"/>
    <p:sldId id="2147479735" r:id="rId14"/>
    <p:sldId id="2147479751" r:id="rId15"/>
    <p:sldId id="2147479673" r:id="rId16"/>
    <p:sldId id="2147479674" r:id="rId17"/>
    <p:sldId id="2147479675" r:id="rId18"/>
    <p:sldId id="2147479676" r:id="rId19"/>
    <p:sldId id="2147479678" r:id="rId20"/>
    <p:sldId id="2147478719" r:id="rId21"/>
    <p:sldId id="2147479681" r:id="rId22"/>
    <p:sldId id="2147479682" r:id="rId23"/>
    <p:sldId id="2147479684" r:id="rId24"/>
    <p:sldId id="2147479685" r:id="rId25"/>
    <p:sldId id="2147479686" r:id="rId26"/>
    <p:sldId id="2147479707" r:id="rId27"/>
    <p:sldId id="2147479756" r:id="rId28"/>
    <p:sldId id="2147479698" r:id="rId29"/>
    <p:sldId id="2147479687" r:id="rId30"/>
    <p:sldId id="2147479688" r:id="rId31"/>
    <p:sldId id="2147479689" r:id="rId32"/>
    <p:sldId id="2147479692" r:id="rId33"/>
    <p:sldId id="2147479690" r:id="rId34"/>
    <p:sldId id="2147479691" r:id="rId35"/>
    <p:sldId id="2147479693" r:id="rId36"/>
    <p:sldId id="2147479694" r:id="rId37"/>
    <p:sldId id="2147479695" r:id="rId38"/>
    <p:sldId id="2147479708" r:id="rId39"/>
    <p:sldId id="2147479758" r:id="rId40"/>
    <p:sldId id="2147479752" r:id="rId41"/>
    <p:sldId id="2147479699" r:id="rId42"/>
    <p:sldId id="2147479705" r:id="rId43"/>
    <p:sldId id="316" r:id="rId44"/>
    <p:sldId id="2147479701" r:id="rId45"/>
    <p:sldId id="2147479706" r:id="rId46"/>
    <p:sldId id="2147479709" r:id="rId47"/>
    <p:sldId id="2147479711" r:id="rId48"/>
    <p:sldId id="2147479712" r:id="rId49"/>
    <p:sldId id="399" r:id="rId50"/>
    <p:sldId id="2147479714" r:id="rId51"/>
    <p:sldId id="2147479716" r:id="rId52"/>
    <p:sldId id="2147479734" r:id="rId53"/>
    <p:sldId id="2147479721" r:id="rId54"/>
    <p:sldId id="2147479732" r:id="rId55"/>
    <p:sldId id="214747973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5C8216-1BB8-3346-BC24-4637D4F06066}">
          <p14:sldIdLst>
            <p14:sldId id="267"/>
            <p14:sldId id="2147479757"/>
            <p14:sldId id="2147479669"/>
            <p14:sldId id="2147479735"/>
            <p14:sldId id="2147479751"/>
            <p14:sldId id="2147479673"/>
            <p14:sldId id="2147479674"/>
            <p14:sldId id="2147479675"/>
            <p14:sldId id="2147479676"/>
            <p14:sldId id="2147479678"/>
            <p14:sldId id="2147478719"/>
            <p14:sldId id="2147479681"/>
            <p14:sldId id="2147479682"/>
            <p14:sldId id="2147479684"/>
            <p14:sldId id="2147479685"/>
            <p14:sldId id="2147479686"/>
            <p14:sldId id="2147479707"/>
            <p14:sldId id="2147479756"/>
            <p14:sldId id="2147479698"/>
            <p14:sldId id="2147479687"/>
            <p14:sldId id="2147479688"/>
            <p14:sldId id="2147479689"/>
            <p14:sldId id="2147479692"/>
            <p14:sldId id="2147479690"/>
            <p14:sldId id="2147479691"/>
            <p14:sldId id="2147479693"/>
            <p14:sldId id="2147479694"/>
            <p14:sldId id="2147479695"/>
            <p14:sldId id="2147479708"/>
            <p14:sldId id="2147479758"/>
            <p14:sldId id="2147479752"/>
            <p14:sldId id="2147479699"/>
            <p14:sldId id="2147479705"/>
            <p14:sldId id="316"/>
            <p14:sldId id="2147479701"/>
            <p14:sldId id="2147479706"/>
            <p14:sldId id="2147479709"/>
            <p14:sldId id="2147479711"/>
            <p14:sldId id="2147479712"/>
            <p14:sldId id="399"/>
            <p14:sldId id="2147479714"/>
            <p14:sldId id="2147479716"/>
            <p14:sldId id="2147479734"/>
            <p14:sldId id="2147479721"/>
            <p14:sldId id="2147479732"/>
            <p14:sldId id="2147479733"/>
          </p14:sldIdLst>
        </p14:section>
        <p14:section name="About NIQ" id="{1825148B-5612-7A4E-A550-F131040E1E03}">
          <p14:sldIdLst/>
        </p14:section>
        <p14:section name="Covers" id="{B06D1529-9B62-A245-A559-0C4E2FB80E56}">
          <p14:sldIdLst/>
        </p14:section>
        <p14:section name="Agenda" id="{06D8F9C9-A01A-1B4F-9505-57AD8E79F2C5}">
          <p14:sldIdLst/>
        </p14:section>
        <p14:section name="Lists" id="{554C5795-0C6F-AF49-B5B4-5483BED6DEBA}">
          <p14:sldIdLst/>
        </p14:section>
        <p14:section name="Org charts/speaker intros" id="{FF4431B3-B7A9-394C-B1E7-E388B986E47F}">
          <p14:sldIdLst/>
        </p14:section>
        <p14:section name="Maps" id="{CD4A6F05-826F-BC44-88CD-1F12B9861D0B}">
          <p14:sldIdLst/>
        </p14:section>
        <p14:section name="Charts/Tables" id="{97FD6E91-8813-4D4D-80C4-8F3BEBC05C6A}">
          <p14:sldIdLst/>
        </p14:section>
        <p14:section name="Diagrams" id="{E7B7C995-19CD-DB4C-8652-BFD64F02F9B0}">
          <p14:sldIdLst/>
        </p14:section>
        <p14:section name="Quotes" id="{CE3160F4-4AEE-2B4C-858B-EDA20ACC438B}">
          <p14:sldIdLst/>
        </p14:section>
        <p14:section name="Photography usage" id="{DB496B10-0A8C-2342-A013-8520F8FB3E4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DA9AB8-0E1D-7EED-1DB6-274A39B7AB53}" name="Andrew Oberright" initials="AO" userId="S::andrew.oberright@nielseniq.com::6d811c6b-c129-4426-9919-41bc848816cd" providerId="AD"/>
  <p188:author id="{864E68B9-ACAA-55E3-022D-B08035F58E01}" name="Adam Solarz" initials="AS" userId="S::adam.solarz@nielsen.com::351d155d-9875-4c05-9fcd-858b4be631f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2D"/>
    <a:srgbClr val="FFFFFF"/>
    <a:srgbClr val="FF0000"/>
    <a:srgbClr val="3C1806"/>
    <a:srgbClr val="F9BBD3"/>
    <a:srgbClr val="F9BFA2"/>
    <a:srgbClr val="ACEDFF"/>
    <a:srgbClr val="F2F2F2"/>
    <a:srgbClr val="B3B3B3"/>
    <a:srgbClr val="DBDD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4" autoAdjust="0"/>
    <p:restoredTop sz="91265" autoAdjust="0"/>
  </p:normalViewPr>
  <p:slideViewPr>
    <p:cSldViewPr snapToGrid="0">
      <p:cViewPr varScale="1">
        <p:scale>
          <a:sx n="94" d="100"/>
          <a:sy n="94" d="100"/>
        </p:scale>
        <p:origin x="1156" y="60"/>
      </p:cViewPr>
      <p:guideLst/>
    </p:cSldViewPr>
  </p:slideViewPr>
  <p:outlineViewPr>
    <p:cViewPr>
      <p:scale>
        <a:sx n="33" d="100"/>
        <a:sy n="33" d="100"/>
      </p:scale>
      <p:origin x="0" y="-52"/>
    </p:cViewPr>
  </p:outlineViewPr>
  <p:notesTextViewPr>
    <p:cViewPr>
      <p:scale>
        <a:sx n="75" d="100"/>
        <a:sy n="7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customXml" Target="../customXml/item3.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presProps" Target="presProps.xml"/><Relationship Id="rId5" Type="http://schemas.openxmlformats.org/officeDocument/2006/relationships/slideMaster" Target="slideMasters/slideMaster3.xml"/><Relationship Id="rId61"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8" Type="http://schemas.openxmlformats.org/officeDocument/2006/relationships/slideMaster" Target="slideMasters/slideMaster6.xml"/><Relationship Id="rId51" Type="http://schemas.openxmlformats.org/officeDocument/2006/relationships/slide" Target="slides/slide41.xml"/><Relationship Id="rId3" Type="http://schemas.openxmlformats.org/officeDocument/2006/relationships/slideMaster" Target="slideMasters/slideMaster1.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notesMaster" Target="notesMasters/notesMaster1.xml"/><Relationship Id="rId10" Type="http://schemas.openxmlformats.org/officeDocument/2006/relationships/slideMaster" Target="slideMasters/slideMaster8.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Master" Target="slideMasters/slideMaster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19431426154955E-2"/>
          <c:y val="0"/>
          <c:w val="0.91975237679107957"/>
          <c:h val="0.70593561347025668"/>
        </c:manualLayout>
      </c:layout>
      <c:barChart>
        <c:barDir val="col"/>
        <c:grouping val="clustered"/>
        <c:varyColors val="0"/>
        <c:ser>
          <c:idx val="0"/>
          <c:order val="0"/>
          <c:tx>
            <c:strRef>
              <c:f>Sheet1!$B$1</c:f>
              <c:strCache>
                <c:ptCount val="1"/>
                <c:pt idx="0">
                  <c:v>GB</c:v>
                </c:pt>
              </c:strCache>
            </c:strRef>
          </c:tx>
          <c:spPr>
            <a:solidFill>
              <a:schemeClr val="tx2"/>
            </a:solidFill>
            <a:ln>
              <a:noFill/>
            </a:ln>
            <a:effectLst/>
          </c:spPr>
          <c:invertIfNegative val="0"/>
          <c:dLbls>
            <c:delete val="1"/>
          </c:dLbls>
          <c:cat>
            <c:strRef>
              <c:f>Sheet1!$A$2:$A$55</c:f>
              <c:strCache>
                <c:ptCount val="14"/>
                <c:pt idx="0">
                  <c:v> 18-Jun-22</c:v>
                </c:pt>
                <c:pt idx="1">
                  <c:v> 16-Jul-22</c:v>
                </c:pt>
                <c:pt idx="2">
                  <c:v>13-Aug-22</c:v>
                </c:pt>
                <c:pt idx="3">
                  <c:v> 10-Sep-22</c:v>
                </c:pt>
                <c:pt idx="4">
                  <c:v>08-Oct-22</c:v>
                </c:pt>
                <c:pt idx="5">
                  <c:v> 5-Nov-22</c:v>
                </c:pt>
                <c:pt idx="6">
                  <c:v> 3-Dec-22</c:v>
                </c:pt>
                <c:pt idx="7">
                  <c:v>31-Dec-22</c:v>
                </c:pt>
                <c:pt idx="8">
                  <c:v> 28-Jan-23</c:v>
                </c:pt>
                <c:pt idx="9">
                  <c:v> 25-Feb-23</c:v>
                </c:pt>
                <c:pt idx="10">
                  <c:v>25-Mar-23</c:v>
                </c:pt>
                <c:pt idx="11">
                  <c:v> 22-Apr-23</c:v>
                </c:pt>
                <c:pt idx="12">
                  <c:v> 20-May-23</c:v>
                </c:pt>
                <c:pt idx="13">
                  <c:v>17-Jun-23</c:v>
                </c:pt>
              </c:strCache>
            </c:strRef>
          </c:cat>
          <c:val>
            <c:numRef>
              <c:f>Sheet1!$B$2:$B$55</c:f>
              <c:numCache>
                <c:formatCode>0.0%</c:formatCode>
                <c:ptCount val="14"/>
                <c:pt idx="0">
                  <c:v>3.5003218830503835E-2</c:v>
                </c:pt>
                <c:pt idx="1">
                  <c:v>2.3349868250559513E-3</c:v>
                </c:pt>
                <c:pt idx="2">
                  <c:v>6.3343505935287148E-4</c:v>
                </c:pt>
                <c:pt idx="3">
                  <c:v>-3.1667892388902885E-2</c:v>
                </c:pt>
                <c:pt idx="4">
                  <c:v>1.6988421807195841E-3</c:v>
                </c:pt>
                <c:pt idx="5">
                  <c:v>1.8301212878780504E-2</c:v>
                </c:pt>
                <c:pt idx="6">
                  <c:v>6.5980912676062431E-2</c:v>
                </c:pt>
                <c:pt idx="7">
                  <c:v>0.14984037641520453</c:v>
                </c:pt>
                <c:pt idx="8">
                  <c:v>-0.23706612597867438</c:v>
                </c:pt>
                <c:pt idx="9">
                  <c:v>6.9799678109358831E-2</c:v>
                </c:pt>
                <c:pt idx="10">
                  <c:v>3.008971768214308E-2</c:v>
                </c:pt>
                <c:pt idx="11">
                  <c:v>1.4861014061049671E-2</c:v>
                </c:pt>
                <c:pt idx="12">
                  <c:v>1.6209918576993276E-2</c:v>
                </c:pt>
                <c:pt idx="13">
                  <c:v>3.9220166407372137E-2</c:v>
                </c:pt>
              </c:numCache>
            </c:numRef>
          </c:val>
          <c:extLst>
            <c:ext xmlns:c16="http://schemas.microsoft.com/office/drawing/2014/chart" uri="{C3380CC4-5D6E-409C-BE32-E72D297353CC}">
              <c16:uniqueId val="{00000012-3CBE-2A43-A230-5D30B1133DFF}"/>
            </c:ext>
          </c:extLst>
        </c:ser>
        <c:dLbls>
          <c:showLegendKey val="0"/>
          <c:showVal val="1"/>
          <c:showCatName val="0"/>
          <c:showSerName val="0"/>
          <c:showPercent val="0"/>
          <c:showBubbleSize val="0"/>
        </c:dLbls>
        <c:gapWidth val="150"/>
        <c:axId val="528661759"/>
        <c:axId val="528662591"/>
      </c:barChart>
      <c:lineChart>
        <c:grouping val="standard"/>
        <c:varyColors val="0"/>
        <c:ser>
          <c:idx val="1"/>
          <c:order val="1"/>
          <c:tx>
            <c:strRef>
              <c:f>Sheet1!$C$1</c:f>
              <c:strCache>
                <c:ptCount val="1"/>
                <c:pt idx="0">
                  <c:v>Grocery Multiples</c:v>
                </c:pt>
              </c:strCache>
            </c:strRef>
          </c:tx>
          <c:spPr>
            <a:ln w="28575" cap="rnd">
              <a:solidFill>
                <a:schemeClr val="accent1"/>
              </a:solidFill>
              <a:round/>
            </a:ln>
            <a:effectLst/>
          </c:spPr>
          <c:marker>
            <c:symbol val="none"/>
          </c:marker>
          <c:cat>
            <c:strRef>
              <c:f>Sheet1!$A$2:$A$55</c:f>
              <c:strCache>
                <c:ptCount val="14"/>
                <c:pt idx="0">
                  <c:v> 18-Jun-22</c:v>
                </c:pt>
                <c:pt idx="1">
                  <c:v> 16-Jul-22</c:v>
                </c:pt>
                <c:pt idx="2">
                  <c:v>13-Aug-22</c:v>
                </c:pt>
                <c:pt idx="3">
                  <c:v> 10-Sep-22</c:v>
                </c:pt>
                <c:pt idx="4">
                  <c:v>08-Oct-22</c:v>
                </c:pt>
                <c:pt idx="5">
                  <c:v> 5-Nov-22</c:v>
                </c:pt>
                <c:pt idx="6">
                  <c:v> 3-Dec-22</c:v>
                </c:pt>
                <c:pt idx="7">
                  <c:v>31-Dec-22</c:v>
                </c:pt>
                <c:pt idx="8">
                  <c:v> 28-Jan-23</c:v>
                </c:pt>
                <c:pt idx="9">
                  <c:v> 25-Feb-23</c:v>
                </c:pt>
                <c:pt idx="10">
                  <c:v>25-Mar-23</c:v>
                </c:pt>
                <c:pt idx="11">
                  <c:v> 22-Apr-23</c:v>
                </c:pt>
                <c:pt idx="12">
                  <c:v> 20-May-23</c:v>
                </c:pt>
                <c:pt idx="13">
                  <c:v>17-Jun-23</c:v>
                </c:pt>
              </c:strCache>
            </c:strRef>
          </c:cat>
          <c:val>
            <c:numRef>
              <c:f>Sheet1!$C$2:$C$55</c:f>
              <c:numCache>
                <c:formatCode>0.0%</c:formatCode>
                <c:ptCount val="14"/>
                <c:pt idx="0">
                  <c:v>3.8399202695816648E-2</c:v>
                </c:pt>
                <c:pt idx="1">
                  <c:v>-3.9732115110847621E-3</c:v>
                </c:pt>
                <c:pt idx="2">
                  <c:v>-2.2933898734657232E-3</c:v>
                </c:pt>
                <c:pt idx="3">
                  <c:v>-2.8473959890186307E-2</c:v>
                </c:pt>
                <c:pt idx="4">
                  <c:v>5.307834116444532E-3</c:v>
                </c:pt>
                <c:pt idx="5">
                  <c:v>2.3729100842702966E-2</c:v>
                </c:pt>
                <c:pt idx="6">
                  <c:v>7.4240313957666393E-2</c:v>
                </c:pt>
                <c:pt idx="7">
                  <c:v>0.17749030633782215</c:v>
                </c:pt>
                <c:pt idx="8">
                  <c:v>-0.25875231475178528</c:v>
                </c:pt>
                <c:pt idx="9">
                  <c:v>6.6787482110945762E-2</c:v>
                </c:pt>
                <c:pt idx="10">
                  <c:v>3.3361272851102353E-2</c:v>
                </c:pt>
                <c:pt idx="11">
                  <c:v>1.3782717904091912E-2</c:v>
                </c:pt>
                <c:pt idx="12">
                  <c:v>1.0481149465078499E-2</c:v>
                </c:pt>
                <c:pt idx="13">
                  <c:v>3.6735370449442861E-2</c:v>
                </c:pt>
              </c:numCache>
            </c:numRef>
          </c:val>
          <c:smooth val="1"/>
          <c:extLst>
            <c:ext xmlns:c16="http://schemas.microsoft.com/office/drawing/2014/chart" uri="{C3380CC4-5D6E-409C-BE32-E72D297353CC}">
              <c16:uniqueId val="{00000000-EA31-425D-AD97-11C5933BE36A}"/>
            </c:ext>
          </c:extLst>
        </c:ser>
        <c:dLbls>
          <c:showLegendKey val="0"/>
          <c:showVal val="0"/>
          <c:showCatName val="0"/>
          <c:showSerName val="0"/>
          <c:showPercent val="0"/>
          <c:showBubbleSize val="0"/>
        </c:dLbls>
        <c:marker val="1"/>
        <c:smooth val="0"/>
        <c:axId val="931212400"/>
        <c:axId val="931212760"/>
      </c:lineChart>
      <c:catAx>
        <c:axId val="528661759"/>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28662591"/>
        <c:crosses val="autoZero"/>
        <c:auto val="1"/>
        <c:lblAlgn val="ctr"/>
        <c:lblOffset val="100"/>
        <c:noMultiLvlLbl val="0"/>
      </c:catAx>
      <c:valAx>
        <c:axId val="5286625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28661759"/>
        <c:crosses val="autoZero"/>
        <c:crossBetween val="between"/>
      </c:valAx>
      <c:valAx>
        <c:axId val="931212760"/>
        <c:scaling>
          <c:orientation val="minMax"/>
          <c:max val="0.2"/>
        </c:scaling>
        <c:delete val="1"/>
        <c:axPos val="r"/>
        <c:numFmt formatCode="0.0%" sourceLinked="1"/>
        <c:majorTickMark val="out"/>
        <c:minorTickMark val="none"/>
        <c:tickLblPos val="nextTo"/>
        <c:crossAx val="931212400"/>
        <c:crosses val="max"/>
        <c:crossBetween val="between"/>
      </c:valAx>
      <c:catAx>
        <c:axId val="931212400"/>
        <c:scaling>
          <c:orientation val="minMax"/>
        </c:scaling>
        <c:delete val="1"/>
        <c:axPos val="b"/>
        <c:numFmt formatCode="General" sourceLinked="1"/>
        <c:majorTickMark val="out"/>
        <c:minorTickMark val="none"/>
        <c:tickLblPos val="nextTo"/>
        <c:crossAx val="9312127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59917112819213"/>
          <c:y val="2.2027291846883592E-2"/>
          <c:w val="0.5704007403661141"/>
          <c:h val="0.90731938676363888"/>
        </c:manualLayout>
      </c:layout>
      <c:barChart>
        <c:barDir val="bar"/>
        <c:grouping val="clustered"/>
        <c:varyColors val="0"/>
        <c:ser>
          <c:idx val="0"/>
          <c:order val="0"/>
          <c:tx>
            <c:strRef>
              <c:f>Sheet1!$B$1</c:f>
              <c:strCache>
                <c:ptCount val="1"/>
                <c:pt idx="0">
                  <c:v>v Last year</c:v>
                </c:pt>
              </c:strCache>
            </c:strRef>
          </c:tx>
          <c:spPr>
            <a:solidFill>
              <a:schemeClr val="accent2"/>
            </a:solidFill>
            <a:ln w="25400">
              <a:noFill/>
            </a:ln>
            <a:effectLst/>
          </c:spPr>
          <c:invertIfNegative val="0"/>
          <c:dPt>
            <c:idx val="0"/>
            <c:invertIfNegative val="0"/>
            <c:bubble3D val="0"/>
            <c:spPr>
              <a:solidFill>
                <a:schemeClr val="accent2"/>
              </a:solidFill>
              <a:ln w="25400">
                <a:noFill/>
              </a:ln>
              <a:effectLst/>
            </c:spPr>
            <c:extLst>
              <c:ext xmlns:c16="http://schemas.microsoft.com/office/drawing/2014/chart" uri="{C3380CC4-5D6E-409C-BE32-E72D297353CC}">
                <c16:uniqueId val="{00000001-5AA4-45EA-A27A-EA922E8F154B}"/>
              </c:ext>
            </c:extLst>
          </c:dPt>
          <c:dPt>
            <c:idx val="1"/>
            <c:invertIfNegative val="0"/>
            <c:bubble3D val="0"/>
            <c:spPr>
              <a:solidFill>
                <a:schemeClr val="accent2"/>
              </a:solidFill>
              <a:ln w="25400">
                <a:noFill/>
              </a:ln>
              <a:effectLst/>
            </c:spPr>
            <c:extLst>
              <c:ext xmlns:c16="http://schemas.microsoft.com/office/drawing/2014/chart" uri="{C3380CC4-5D6E-409C-BE32-E72D297353CC}">
                <c16:uniqueId val="{00000003-5AA4-45EA-A27A-EA922E8F154B}"/>
              </c:ext>
            </c:extLst>
          </c:dPt>
          <c:dPt>
            <c:idx val="2"/>
            <c:invertIfNegative val="0"/>
            <c:bubble3D val="0"/>
            <c:spPr>
              <a:solidFill>
                <a:schemeClr val="accent2"/>
              </a:solidFill>
              <a:ln w="25400">
                <a:noFill/>
              </a:ln>
              <a:effectLst/>
            </c:spPr>
            <c:extLst>
              <c:ext xmlns:c16="http://schemas.microsoft.com/office/drawing/2014/chart" uri="{C3380CC4-5D6E-409C-BE32-E72D297353CC}">
                <c16:uniqueId val="{00000005-5AA4-45EA-A27A-EA922E8F154B}"/>
              </c:ext>
            </c:extLst>
          </c:dPt>
          <c:dPt>
            <c:idx val="7"/>
            <c:invertIfNegative val="0"/>
            <c:bubble3D val="0"/>
            <c:spPr>
              <a:solidFill>
                <a:schemeClr val="bg1">
                  <a:lumMod val="50000"/>
                </a:schemeClr>
              </a:solidFill>
              <a:ln w="25400">
                <a:noFill/>
              </a:ln>
              <a:effectLst/>
            </c:spPr>
            <c:extLst>
              <c:ext xmlns:c16="http://schemas.microsoft.com/office/drawing/2014/chart" uri="{C3380CC4-5D6E-409C-BE32-E72D297353CC}">
                <c16:uniqueId val="{00000007-5AA4-45EA-A27A-EA922E8F154B}"/>
              </c:ext>
            </c:extLst>
          </c:dPt>
          <c:dPt>
            <c:idx val="8"/>
            <c:invertIfNegative val="0"/>
            <c:bubble3D val="0"/>
            <c:spPr>
              <a:solidFill>
                <a:schemeClr val="bg1">
                  <a:lumMod val="50000"/>
                </a:schemeClr>
              </a:solidFill>
              <a:ln w="25400">
                <a:noFill/>
              </a:ln>
              <a:effectLst/>
            </c:spPr>
            <c:extLst>
              <c:ext xmlns:c16="http://schemas.microsoft.com/office/drawing/2014/chart" uri="{C3380CC4-5D6E-409C-BE32-E72D297353CC}">
                <c16:uniqueId val="{00000008-5AA4-45EA-A27A-EA922E8F154B}"/>
              </c:ext>
            </c:extLst>
          </c:dPt>
          <c:dPt>
            <c:idx val="9"/>
            <c:invertIfNegative val="0"/>
            <c:bubble3D val="0"/>
            <c:spPr>
              <a:solidFill>
                <a:schemeClr val="bg1">
                  <a:lumMod val="50000"/>
                </a:schemeClr>
              </a:solidFill>
              <a:ln w="25400">
                <a:noFill/>
              </a:ln>
              <a:effectLst/>
            </c:spPr>
            <c:extLst>
              <c:ext xmlns:c16="http://schemas.microsoft.com/office/drawing/2014/chart" uri="{C3380CC4-5D6E-409C-BE32-E72D297353CC}">
                <c16:uniqueId val="{00000009-5AA4-45EA-A27A-EA922E8F154B}"/>
              </c:ext>
            </c:extLst>
          </c:dPt>
          <c:dPt>
            <c:idx val="10"/>
            <c:invertIfNegative val="0"/>
            <c:bubble3D val="0"/>
            <c:spPr>
              <a:solidFill>
                <a:schemeClr val="bg1">
                  <a:lumMod val="50000"/>
                </a:schemeClr>
              </a:solidFill>
              <a:ln w="25400">
                <a:noFill/>
              </a:ln>
              <a:effectLst/>
            </c:spPr>
            <c:extLst>
              <c:ext xmlns:c16="http://schemas.microsoft.com/office/drawing/2014/chart" uri="{C3380CC4-5D6E-409C-BE32-E72D297353CC}">
                <c16:uniqueId val="{0000000A-5AA4-45EA-A27A-EA922E8F154B}"/>
              </c:ext>
            </c:extLst>
          </c:dPt>
          <c:dPt>
            <c:idx val="11"/>
            <c:invertIfNegative val="0"/>
            <c:bubble3D val="0"/>
            <c:spPr>
              <a:solidFill>
                <a:schemeClr val="bg1">
                  <a:lumMod val="50000"/>
                </a:schemeClr>
              </a:solidFill>
              <a:ln w="25400">
                <a:noFill/>
              </a:ln>
              <a:effectLst/>
            </c:spPr>
            <c:extLst>
              <c:ext xmlns:c16="http://schemas.microsoft.com/office/drawing/2014/chart" uri="{C3380CC4-5D6E-409C-BE32-E72D297353CC}">
                <c16:uniqueId val="{0000000B-5AA4-45EA-A27A-EA922E8F154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Confectionery OL</c:v>
                </c:pt>
                <c:pt idx="1">
                  <c:v>Bakery OL</c:v>
                </c:pt>
                <c:pt idx="2">
                  <c:v>Dry Grocery OL</c:v>
                </c:pt>
                <c:pt idx="3">
                  <c:v>Frozen OL</c:v>
                </c:pt>
                <c:pt idx="4">
                  <c:v>Health &amp; Beauty OL</c:v>
                </c:pt>
                <c:pt idx="5">
                  <c:v>Household OL</c:v>
                </c:pt>
                <c:pt idx="6">
                  <c:v>OL</c:v>
                </c:pt>
                <c:pt idx="7">
                  <c:v>Delicatessen OL</c:v>
                </c:pt>
                <c:pt idx="8">
                  <c:v>MFP OL</c:v>
                </c:pt>
                <c:pt idx="9">
                  <c:v>Soft Drinks OL</c:v>
                </c:pt>
                <c:pt idx="10">
                  <c:v>Dairy OL</c:v>
                </c:pt>
                <c:pt idx="11">
                  <c:v>BWS OL</c:v>
                </c:pt>
              </c:strCache>
            </c:strRef>
          </c:cat>
          <c:val>
            <c:numRef>
              <c:f>Sheet1!$B$2:$B$13</c:f>
              <c:numCache>
                <c:formatCode>0.0%</c:formatCode>
                <c:ptCount val="12"/>
                <c:pt idx="0">
                  <c:v>4.0374488004681242E-2</c:v>
                </c:pt>
                <c:pt idx="1">
                  <c:v>3.3115132845590978E-2</c:v>
                </c:pt>
                <c:pt idx="2">
                  <c:v>2.9422128259337654E-2</c:v>
                </c:pt>
                <c:pt idx="3">
                  <c:v>2.5187566988210008E-2</c:v>
                </c:pt>
                <c:pt idx="4">
                  <c:v>2.3282887077997527E-2</c:v>
                </c:pt>
                <c:pt idx="5">
                  <c:v>1.5142337976983722E-2</c:v>
                </c:pt>
                <c:pt idx="6">
                  <c:v>3.8523981178273381E-4</c:v>
                </c:pt>
                <c:pt idx="7">
                  <c:v>-3.0997072498708533E-3</c:v>
                </c:pt>
                <c:pt idx="8">
                  <c:v>-1.6498993963782738E-2</c:v>
                </c:pt>
                <c:pt idx="9">
                  <c:v>-1.8136020151133692E-2</c:v>
                </c:pt>
                <c:pt idx="10">
                  <c:v>-2.9246676514032566E-2</c:v>
                </c:pt>
                <c:pt idx="11">
                  <c:v>-6.8077276908923512E-2</c:v>
                </c:pt>
              </c:numCache>
            </c:numRef>
          </c:val>
          <c:extLst>
            <c:ext xmlns:c16="http://schemas.microsoft.com/office/drawing/2014/chart" uri="{C3380CC4-5D6E-409C-BE32-E72D297353CC}">
              <c16:uniqueId val="{00000006-5AA4-45EA-A27A-EA922E8F154B}"/>
            </c:ext>
          </c:extLst>
        </c:ser>
        <c:dLbls>
          <c:showLegendKey val="0"/>
          <c:showVal val="0"/>
          <c:showCatName val="0"/>
          <c:showSerName val="0"/>
          <c:showPercent val="0"/>
          <c:showBubbleSize val="0"/>
        </c:dLbls>
        <c:gapWidth val="50"/>
        <c:axId val="564061792"/>
        <c:axId val="520588296"/>
      </c:barChart>
      <c:catAx>
        <c:axId val="564061792"/>
        <c:scaling>
          <c:orientation val="maxMin"/>
        </c:scaling>
        <c:delete val="0"/>
        <c:axPos val="l"/>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0588296"/>
        <c:crosses val="autoZero"/>
        <c:auto val="1"/>
        <c:lblAlgn val="ctr"/>
        <c:lblOffset val="80"/>
        <c:noMultiLvlLbl val="0"/>
      </c:catAx>
      <c:valAx>
        <c:axId val="520588296"/>
        <c:scaling>
          <c:orientation val="minMax"/>
          <c:min val="-0.12000000000000001"/>
        </c:scaling>
        <c:delete val="1"/>
        <c:axPos val="t"/>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56406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21745583254873E-2"/>
          <c:y val="6.9127662646496252E-2"/>
          <c:w val="0.94661545382966195"/>
          <c:h val="0.61852794786062937"/>
        </c:manualLayout>
      </c:layout>
      <c:barChart>
        <c:barDir val="col"/>
        <c:grouping val="clustered"/>
        <c:varyColors val="0"/>
        <c:ser>
          <c:idx val="0"/>
          <c:order val="0"/>
          <c:tx>
            <c:strRef>
              <c:f>Sheet1!$B$1</c:f>
              <c:strCache>
                <c:ptCount val="1"/>
                <c:pt idx="0">
                  <c:v>Derived Inflation</c:v>
                </c:pt>
              </c:strCache>
            </c:strRef>
          </c:tx>
          <c:spPr>
            <a:solidFill>
              <a:srgbClr val="A082F3"/>
            </a:solidFill>
            <a:ln>
              <a:noFill/>
            </a:ln>
            <a:effectLst/>
          </c:spPr>
          <c:invertIfNegative val="1"/>
          <c:dPt>
            <c:idx val="2"/>
            <c:invertIfNegative val="1"/>
            <c:bubble3D val="0"/>
            <c:spPr>
              <a:solidFill>
                <a:schemeClr val="accent2"/>
              </a:solidFill>
              <a:ln>
                <a:noFill/>
              </a:ln>
              <a:effectLst/>
            </c:spPr>
            <c:extLst>
              <c:ext xmlns:c16="http://schemas.microsoft.com/office/drawing/2014/chart" uri="{C3380CC4-5D6E-409C-BE32-E72D297353CC}">
                <c16:uniqueId val="{0000000D-A49F-437F-93C3-A291DE1B1CB8}"/>
              </c:ext>
            </c:extLst>
          </c:dPt>
          <c:dPt>
            <c:idx val="3"/>
            <c:invertIfNegative val="1"/>
            <c:bubble3D val="0"/>
            <c:spPr>
              <a:solidFill>
                <a:schemeClr val="accent2"/>
              </a:solidFill>
              <a:ln>
                <a:noFill/>
              </a:ln>
              <a:effectLst/>
            </c:spPr>
            <c:extLst>
              <c:ext xmlns:c16="http://schemas.microsoft.com/office/drawing/2014/chart" uri="{C3380CC4-5D6E-409C-BE32-E72D297353CC}">
                <c16:uniqueId val="{00000008-19A0-4182-8BB6-665F575998D4}"/>
              </c:ext>
            </c:extLst>
          </c:dPt>
          <c:dPt>
            <c:idx val="4"/>
            <c:invertIfNegative val="1"/>
            <c:bubble3D val="0"/>
            <c:spPr>
              <a:solidFill>
                <a:schemeClr val="accent2"/>
              </a:solidFill>
              <a:ln>
                <a:noFill/>
              </a:ln>
              <a:effectLst/>
            </c:spPr>
            <c:extLst>
              <c:ext xmlns:c16="http://schemas.microsoft.com/office/drawing/2014/chart" uri="{C3380CC4-5D6E-409C-BE32-E72D297353CC}">
                <c16:uniqueId val="{0000000F-A49F-437F-93C3-A291DE1B1CB8}"/>
              </c:ext>
            </c:extLst>
          </c:dPt>
          <c:dPt>
            <c:idx val="5"/>
            <c:invertIfNegative val="1"/>
            <c:bubble3D val="0"/>
            <c:spPr>
              <a:solidFill>
                <a:srgbClr val="A082F3"/>
              </a:solidFill>
              <a:ln>
                <a:noFill/>
              </a:ln>
              <a:effectLst/>
            </c:spPr>
            <c:extLst>
              <c:ext xmlns:c16="http://schemas.microsoft.com/office/drawing/2014/chart" uri="{C3380CC4-5D6E-409C-BE32-E72D297353CC}">
                <c16:uniqueId val="{00000010-A49F-437F-93C3-A291DE1B1CB8}"/>
              </c:ext>
            </c:extLst>
          </c:dPt>
          <c:dPt>
            <c:idx val="17"/>
            <c:invertIfNegative val="1"/>
            <c:bubble3D val="0"/>
            <c:spPr>
              <a:solidFill>
                <a:srgbClr val="A082F3"/>
              </a:solidFill>
              <a:ln>
                <a:noFill/>
              </a:ln>
              <a:effectLst/>
            </c:spPr>
            <c:extLst>
              <c:ext xmlns:c16="http://schemas.microsoft.com/office/drawing/2014/chart" uri="{C3380CC4-5D6E-409C-BE32-E72D297353CC}">
                <c16:uniqueId val="{00000001-587B-4E75-93A5-D94217122D1B}"/>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Confectionery</c:v>
                </c:pt>
                <c:pt idx="1">
                  <c:v>Pet &amp; Petcare</c:v>
                </c:pt>
                <c:pt idx="2">
                  <c:v>Dairy</c:v>
                </c:pt>
                <c:pt idx="3">
                  <c:v>Frozen</c:v>
                </c:pt>
                <c:pt idx="4">
                  <c:v>Packaged Grocery</c:v>
                </c:pt>
                <c:pt idx="5">
                  <c:v>Crisps &amp; Snacks</c:v>
                </c:pt>
                <c:pt idx="6">
                  <c:v>Bakery</c:v>
                </c:pt>
                <c:pt idx="7">
                  <c:v>Soft Drinks</c:v>
                </c:pt>
                <c:pt idx="8">
                  <c:v>TSR excl Gen Merchandise</c:v>
                </c:pt>
                <c:pt idx="9">
                  <c:v>Meat Fish &amp; Poultry</c:v>
                </c:pt>
                <c:pt idx="10">
                  <c:v>Health &amp; Beauty inc Baby</c:v>
                </c:pt>
                <c:pt idx="11">
                  <c:v>Household</c:v>
                </c:pt>
                <c:pt idx="12">
                  <c:v>Total Store Read</c:v>
                </c:pt>
                <c:pt idx="13">
                  <c:v>Delicatessen</c:v>
                </c:pt>
                <c:pt idx="14">
                  <c:v>General Merchandise</c:v>
                </c:pt>
                <c:pt idx="15">
                  <c:v>Produce</c:v>
                </c:pt>
                <c:pt idx="16">
                  <c:v>Tobacco</c:v>
                </c:pt>
                <c:pt idx="17">
                  <c:v>BWS</c:v>
                </c:pt>
              </c:strCache>
            </c:strRef>
          </c:cat>
          <c:val>
            <c:numRef>
              <c:f>Sheet1!$B$2:$B$19</c:f>
              <c:numCache>
                <c:formatCode>0.0%</c:formatCode>
                <c:ptCount val="18"/>
                <c:pt idx="0">
                  <c:v>0.222</c:v>
                </c:pt>
                <c:pt idx="1">
                  <c:v>0.17199999999999999</c:v>
                </c:pt>
                <c:pt idx="2">
                  <c:v>0.16400000000000001</c:v>
                </c:pt>
                <c:pt idx="3">
                  <c:v>0.16</c:v>
                </c:pt>
                <c:pt idx="4">
                  <c:v>0.158</c:v>
                </c:pt>
                <c:pt idx="5">
                  <c:v>0.157</c:v>
                </c:pt>
                <c:pt idx="6">
                  <c:v>0.13200000000000001</c:v>
                </c:pt>
                <c:pt idx="7">
                  <c:v>0.13100000000000001</c:v>
                </c:pt>
                <c:pt idx="8">
                  <c:v>0.11799999999999999</c:v>
                </c:pt>
                <c:pt idx="9">
                  <c:v>0.11600000000000001</c:v>
                </c:pt>
                <c:pt idx="10">
                  <c:v>0.113</c:v>
                </c:pt>
                <c:pt idx="11">
                  <c:v>0.111</c:v>
                </c:pt>
                <c:pt idx="12">
                  <c:v>0.111</c:v>
                </c:pt>
                <c:pt idx="13">
                  <c:v>9.1999999999999998E-2</c:v>
                </c:pt>
                <c:pt idx="14">
                  <c:v>0.08</c:v>
                </c:pt>
                <c:pt idx="15">
                  <c:v>7.1999999999999995E-2</c:v>
                </c:pt>
                <c:pt idx="16">
                  <c:v>0.05</c:v>
                </c:pt>
                <c:pt idx="17">
                  <c:v>4.2999999999999997E-2</c:v>
                </c:pt>
              </c:numCache>
            </c:numRef>
          </c:val>
          <c:extLst>
            <c:ext xmlns:c14="http://schemas.microsoft.com/office/drawing/2007/8/2/chart" uri="{6F2FDCE9-48DA-4B69-8628-5D25D57E5C99}">
              <c14:invertSolidFillFmt>
                <c14:spPr xmlns:c14="http://schemas.microsoft.com/office/drawing/2007/8/2/chart">
                  <a:solidFill>
                    <a:srgbClr val="1420B8"/>
                  </a:solidFill>
                  <a:ln>
                    <a:noFill/>
                  </a:ln>
                  <a:effectLst/>
                </c14:spPr>
              </c14:invertSolidFillFmt>
            </c:ext>
            <c:ext xmlns:c16="http://schemas.microsoft.com/office/drawing/2014/chart" uri="{C3380CC4-5D6E-409C-BE32-E72D297353CC}">
              <c16:uniqueId val="{00000002-587B-4E75-93A5-D94217122D1B}"/>
            </c:ext>
          </c:extLst>
        </c:ser>
        <c:dLbls>
          <c:showLegendKey val="0"/>
          <c:showVal val="0"/>
          <c:showCatName val="0"/>
          <c:showSerName val="0"/>
          <c:showPercent val="0"/>
          <c:showBubbleSize val="0"/>
        </c:dLbls>
        <c:gapWidth val="74"/>
        <c:overlap val="-27"/>
        <c:axId val="307574504"/>
        <c:axId val="307575288"/>
      </c:barChart>
      <c:catAx>
        <c:axId val="307574504"/>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07575288"/>
        <c:crosses val="autoZero"/>
        <c:auto val="1"/>
        <c:lblAlgn val="ctr"/>
        <c:lblOffset val="100"/>
        <c:noMultiLvlLbl val="0"/>
      </c:catAx>
      <c:valAx>
        <c:axId val="307575288"/>
        <c:scaling>
          <c:orientation val="minMax"/>
        </c:scaling>
        <c:delete val="1"/>
        <c:axPos val="l"/>
        <c:numFmt formatCode="0%" sourceLinked="0"/>
        <c:majorTickMark val="none"/>
        <c:minorTickMark val="none"/>
        <c:tickLblPos val="nextTo"/>
        <c:crossAx val="307574504"/>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57241776941026E-2"/>
          <c:y val="1.5121951454352274E-2"/>
          <c:w val="0.96107340978121836"/>
          <c:h val="0.62928255099825303"/>
        </c:manualLayout>
      </c:layout>
      <c:barChart>
        <c:barDir val="col"/>
        <c:grouping val="clustered"/>
        <c:varyColors val="0"/>
        <c:ser>
          <c:idx val="0"/>
          <c:order val="0"/>
          <c:tx>
            <c:strRef>
              <c:f>Sheet1!$B$1</c:f>
              <c:strCache>
                <c:ptCount val="1"/>
                <c:pt idx="0">
                  <c:v>GB</c:v>
                </c:pt>
              </c:strCache>
            </c:strRef>
          </c:tx>
          <c:spPr>
            <a:solidFill>
              <a:srgbClr val="30D1FF"/>
            </a:solidFill>
            <a:ln>
              <a:noFill/>
            </a:ln>
            <a:effectLst/>
          </c:spPr>
          <c:invertIfNegative val="1"/>
          <c:dPt>
            <c:idx val="0"/>
            <c:invertIfNegative val="1"/>
            <c:bubble3D val="0"/>
            <c:extLst>
              <c:ext xmlns:c16="http://schemas.microsoft.com/office/drawing/2014/chart" uri="{C3380CC4-5D6E-409C-BE32-E72D297353CC}">
                <c16:uniqueId val="{00000000-BC35-4256-9676-7B5ED5A44C51}"/>
              </c:ext>
            </c:extLst>
          </c:dPt>
          <c:dPt>
            <c:idx val="1"/>
            <c:invertIfNegative val="1"/>
            <c:bubble3D val="0"/>
            <c:extLst>
              <c:ext xmlns:c16="http://schemas.microsoft.com/office/drawing/2014/chart" uri="{C3380CC4-5D6E-409C-BE32-E72D297353CC}">
                <c16:uniqueId val="{00000001-BC35-4256-9676-7B5ED5A44C51}"/>
              </c:ext>
            </c:extLst>
          </c:dPt>
          <c:dPt>
            <c:idx val="2"/>
            <c:invertIfNegative val="1"/>
            <c:bubble3D val="0"/>
            <c:extLst>
              <c:ext xmlns:c16="http://schemas.microsoft.com/office/drawing/2014/chart" uri="{C3380CC4-5D6E-409C-BE32-E72D297353CC}">
                <c16:uniqueId val="{00000002-BC35-4256-9676-7B5ED5A44C51}"/>
              </c:ext>
            </c:extLst>
          </c:dPt>
          <c:dPt>
            <c:idx val="3"/>
            <c:invertIfNegative val="1"/>
            <c:bubble3D val="0"/>
            <c:extLst>
              <c:ext xmlns:c16="http://schemas.microsoft.com/office/drawing/2014/chart" uri="{C3380CC4-5D6E-409C-BE32-E72D297353CC}">
                <c16:uniqueId val="{00000003-BC35-4256-9676-7B5ED5A44C51}"/>
              </c:ext>
            </c:extLst>
          </c:dPt>
          <c:dPt>
            <c:idx val="4"/>
            <c:invertIfNegative val="1"/>
            <c:bubble3D val="0"/>
            <c:extLst>
              <c:ext xmlns:c16="http://schemas.microsoft.com/office/drawing/2014/chart" uri="{C3380CC4-5D6E-409C-BE32-E72D297353CC}">
                <c16:uniqueId val="{00000004-BC35-4256-9676-7B5ED5A44C51}"/>
              </c:ext>
            </c:extLst>
          </c:dPt>
          <c:dPt>
            <c:idx val="12"/>
            <c:invertIfNegative val="1"/>
            <c:bubble3D val="0"/>
            <c:extLst>
              <c:ext xmlns:c16="http://schemas.microsoft.com/office/drawing/2014/chart" uri="{C3380CC4-5D6E-409C-BE32-E72D297353CC}">
                <c16:uniqueId val="{00000005-2B4A-48F3-9608-80034CA7066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9.4144359188623516E-2</c:v>
                </c:pt>
                <c:pt idx="1">
                  <c:v>8.6609745697683094E-2</c:v>
                </c:pt>
                <c:pt idx="2">
                  <c:v>0.1134661346934589</c:v>
                </c:pt>
                <c:pt idx="4">
                  <c:v>9.0700908739455688E-2</c:v>
                </c:pt>
                <c:pt idx="5">
                  <c:v>3.2146894641298607E-2</c:v>
                </c:pt>
                <c:pt idx="7">
                  <c:v>9.5665746460322998E-2</c:v>
                </c:pt>
                <c:pt idx="8">
                  <c:v>0.13401552094223979</c:v>
                </c:pt>
                <c:pt idx="9">
                  <c:v>8.374133899695857E-2</c:v>
                </c:pt>
                <c:pt idx="10">
                  <c:v>0.16845811319239057</c:v>
                </c:pt>
                <c:pt idx="12">
                  <c:v>0.21527803205960216</c:v>
                </c:pt>
                <c:pt idx="13">
                  <c:v>0.13821527080262075</c:v>
                </c:pt>
                <c:pt idx="14">
                  <c:v>4.1255774769824782E-2</c:v>
                </c:pt>
                <c:pt idx="15">
                  <c:v>0.13364171212575404</c:v>
                </c:pt>
              </c:numCache>
            </c:numRef>
          </c:val>
          <c:extLst>
            <c:ext xmlns:c14="http://schemas.microsoft.com/office/drawing/2007/8/2/chart" uri="{6F2FDCE9-48DA-4B69-8628-5D25D57E5C99}">
              <c14:invertSolidFillFmt>
                <c14:spPr xmlns:c14="http://schemas.microsoft.com/office/drawing/2007/8/2/chart">
                  <a:solidFill>
                    <a:srgbClr val="555555"/>
                  </a:solidFill>
                  <a:ln>
                    <a:noFill/>
                  </a:ln>
                  <a:effectLst/>
                </c14:spPr>
              </c14:invertSolidFillFmt>
            </c:ext>
            <c:ext xmlns:c16="http://schemas.microsoft.com/office/drawing/2014/chart" uri="{C3380CC4-5D6E-409C-BE32-E72D297353CC}">
              <c16:uniqueId val="{0000000F-BC35-4256-9676-7B5ED5A44C51}"/>
            </c:ext>
          </c:extLst>
        </c:ser>
        <c:dLbls>
          <c:dLblPos val="inEnd"/>
          <c:showLegendKey val="0"/>
          <c:showVal val="1"/>
          <c:showCatName val="0"/>
          <c:showSerName val="0"/>
          <c:showPercent val="0"/>
          <c:showBubbleSize val="0"/>
        </c:dLbls>
        <c:gapWidth val="61"/>
        <c:overlap val="-30"/>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5151104"/>
        <c:crosses val="autoZero"/>
        <c:auto val="1"/>
        <c:lblAlgn val="ctr"/>
        <c:lblOffset val="100"/>
        <c:noMultiLvlLbl val="0"/>
      </c:catAx>
      <c:valAx>
        <c:axId val="145151104"/>
        <c:scaling>
          <c:orientation val="minMax"/>
          <c:max val="0.30000000000000004"/>
        </c:scaling>
        <c:delete val="1"/>
        <c:axPos val="r"/>
        <c:numFmt formatCode="0.0%" sourceLinked="1"/>
        <c:majorTickMark val="none"/>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91758814387234E-4"/>
          <c:y val="5.5183655937369083E-2"/>
          <c:w val="0.99932708241185608"/>
          <c:h val="0.58483022580724353"/>
        </c:manualLayout>
      </c:layout>
      <c:barChart>
        <c:barDir val="col"/>
        <c:grouping val="clustered"/>
        <c:varyColors val="0"/>
        <c:ser>
          <c:idx val="0"/>
          <c:order val="0"/>
          <c:tx>
            <c:strRef>
              <c:f>Sheet1!$B$1</c:f>
              <c:strCache>
                <c:ptCount val="1"/>
                <c:pt idx="0">
                  <c:v>UK</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433D-4183-BC76-E5A043214F9B}"/>
              </c:ext>
            </c:extLst>
          </c:dPt>
          <c:dPt>
            <c:idx val="1"/>
            <c:invertIfNegative val="0"/>
            <c:bubble3D val="0"/>
            <c:extLst>
              <c:ext xmlns:c16="http://schemas.microsoft.com/office/drawing/2014/chart" uri="{C3380CC4-5D6E-409C-BE32-E72D297353CC}">
                <c16:uniqueId val="{00000001-433D-4183-BC76-E5A043214F9B}"/>
              </c:ext>
            </c:extLst>
          </c:dPt>
          <c:dPt>
            <c:idx val="2"/>
            <c:invertIfNegative val="0"/>
            <c:bubble3D val="0"/>
            <c:extLst>
              <c:ext xmlns:c16="http://schemas.microsoft.com/office/drawing/2014/chart" uri="{C3380CC4-5D6E-409C-BE32-E72D297353CC}">
                <c16:uniqueId val="{00000002-433D-4183-BC76-E5A043214F9B}"/>
              </c:ext>
            </c:extLst>
          </c:dPt>
          <c:dPt>
            <c:idx val="3"/>
            <c:invertIfNegative val="0"/>
            <c:bubble3D val="0"/>
            <c:extLst>
              <c:ext xmlns:c16="http://schemas.microsoft.com/office/drawing/2014/chart" uri="{C3380CC4-5D6E-409C-BE32-E72D297353CC}">
                <c16:uniqueId val="{00000003-433D-4183-BC76-E5A043214F9B}"/>
              </c:ext>
            </c:extLst>
          </c:dPt>
          <c:dPt>
            <c:idx val="4"/>
            <c:invertIfNegative val="0"/>
            <c:bubble3D val="0"/>
            <c:extLst>
              <c:ext xmlns:c16="http://schemas.microsoft.com/office/drawing/2014/chart" uri="{C3380CC4-5D6E-409C-BE32-E72D297353CC}">
                <c16:uniqueId val="{00000004-433D-4183-BC76-E5A043214F9B}"/>
              </c:ext>
            </c:extLst>
          </c:dPt>
          <c:dPt>
            <c:idx val="11"/>
            <c:invertIfNegative val="0"/>
            <c:bubble3D val="0"/>
            <c:extLst>
              <c:ext xmlns:c16="http://schemas.microsoft.com/office/drawing/2014/chart" uri="{C3380CC4-5D6E-409C-BE32-E72D297353CC}">
                <c16:uniqueId val="{00000005-48EE-4D69-8B6C-5E6856B7D0F9}"/>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06-48EE-4D69-8B6C-5E6856B7D0F9}"/>
              </c:ext>
            </c:extLst>
          </c:dPt>
          <c:dPt>
            <c:idx val="13"/>
            <c:invertIfNegative val="0"/>
            <c:bubble3D val="0"/>
            <c:extLst>
              <c:ext xmlns:c16="http://schemas.microsoft.com/office/drawing/2014/chart" uri="{C3380CC4-5D6E-409C-BE32-E72D297353CC}">
                <c16:uniqueId val="{00000007-48EE-4D69-8B6C-5E6856B7D0F9}"/>
              </c:ext>
            </c:extLst>
          </c:dPt>
          <c:dPt>
            <c:idx val="14"/>
            <c:invertIfNegative val="0"/>
            <c:bubble3D val="0"/>
            <c:spPr>
              <a:solidFill>
                <a:schemeClr val="bg1">
                  <a:lumMod val="50000"/>
                </a:schemeClr>
              </a:solidFill>
              <a:ln>
                <a:noFill/>
              </a:ln>
              <a:effectLst/>
            </c:spPr>
            <c:extLst>
              <c:ext xmlns:c16="http://schemas.microsoft.com/office/drawing/2014/chart" uri="{C3380CC4-5D6E-409C-BE32-E72D297353CC}">
                <c16:uniqueId val="{00000009-48EE-4D69-8B6C-5E6856B7D0F9}"/>
              </c:ext>
            </c:extLst>
          </c:dPt>
          <c:dPt>
            <c:idx val="15"/>
            <c:invertIfNegative val="0"/>
            <c:bubble3D val="0"/>
            <c:extLst>
              <c:ext xmlns:c16="http://schemas.microsoft.com/office/drawing/2014/chart" uri="{C3380CC4-5D6E-409C-BE32-E72D297353CC}">
                <c16:uniqueId val="{0000000A-48EE-4D69-8B6C-5E6856B7D0F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7.1208017002775348E-2</c:v>
                </c:pt>
                <c:pt idx="1">
                  <c:v>6.9995481187167474E-2</c:v>
                </c:pt>
                <c:pt idx="2">
                  <c:v>7.4374275780730859E-2</c:v>
                </c:pt>
                <c:pt idx="4">
                  <c:v>7.2119879661282527E-2</c:v>
                </c:pt>
                <c:pt idx="5">
                  <c:v>5.6137385048665056E-2</c:v>
                </c:pt>
                <c:pt idx="7">
                  <c:v>3.3621592127109023E-2</c:v>
                </c:pt>
                <c:pt idx="8">
                  <c:v>8.5541981671494849E-2</c:v>
                </c:pt>
                <c:pt idx="9">
                  <c:v>5.9349400359876014E-2</c:v>
                </c:pt>
                <c:pt idx="10">
                  <c:v>0.10042955437265944</c:v>
                </c:pt>
                <c:pt idx="12">
                  <c:v>0.22416977709295383</c:v>
                </c:pt>
                <c:pt idx="13">
                  <c:v>7.7643387635941918E-2</c:v>
                </c:pt>
                <c:pt idx="14">
                  <c:v>-5.4177359138640746E-4</c:v>
                </c:pt>
                <c:pt idx="15">
                  <c:v>0.12676830279310902</c:v>
                </c:pt>
              </c:numCache>
            </c:numRef>
          </c:val>
          <c:extLst>
            <c:ext xmlns:c16="http://schemas.microsoft.com/office/drawing/2014/chart" uri="{C3380CC4-5D6E-409C-BE32-E72D297353CC}">
              <c16:uniqueId val="{00000010-433D-4183-BC76-E5A043214F9B}"/>
            </c:ext>
          </c:extLst>
        </c:ser>
        <c:dLbls>
          <c:dLblPos val="inEnd"/>
          <c:showLegendKey val="0"/>
          <c:showVal val="1"/>
          <c:showCatName val="0"/>
          <c:showSerName val="0"/>
          <c:showPercent val="0"/>
          <c:showBubbleSize val="0"/>
        </c:dLbls>
        <c:gapWidth val="61"/>
        <c:overlap val="-30"/>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none"/>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91758814387256E-4"/>
          <c:y val="5.1982365529601254E-2"/>
          <c:w val="0.99932708241185608"/>
          <c:h val="0.58483022580724353"/>
        </c:manualLayout>
      </c:layout>
      <c:barChart>
        <c:barDir val="col"/>
        <c:grouping val="clustered"/>
        <c:varyColors val="0"/>
        <c:ser>
          <c:idx val="0"/>
          <c:order val="0"/>
          <c:tx>
            <c:strRef>
              <c:f>Sheet1!$B$1</c:f>
              <c:strCache>
                <c:ptCount val="1"/>
                <c:pt idx="0">
                  <c:v>UK</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433D-4183-BC76-E5A043214F9B}"/>
              </c:ext>
            </c:extLst>
          </c:dPt>
          <c:dPt>
            <c:idx val="1"/>
            <c:invertIfNegative val="0"/>
            <c:bubble3D val="0"/>
            <c:extLst>
              <c:ext xmlns:c16="http://schemas.microsoft.com/office/drawing/2014/chart" uri="{C3380CC4-5D6E-409C-BE32-E72D297353CC}">
                <c16:uniqueId val="{00000001-433D-4183-BC76-E5A043214F9B}"/>
              </c:ext>
            </c:extLst>
          </c:dPt>
          <c:dPt>
            <c:idx val="2"/>
            <c:invertIfNegative val="0"/>
            <c:bubble3D val="0"/>
            <c:extLst>
              <c:ext xmlns:c16="http://schemas.microsoft.com/office/drawing/2014/chart" uri="{C3380CC4-5D6E-409C-BE32-E72D297353CC}">
                <c16:uniqueId val="{00000002-433D-4183-BC76-E5A043214F9B}"/>
              </c:ext>
            </c:extLst>
          </c:dPt>
          <c:dPt>
            <c:idx val="3"/>
            <c:invertIfNegative val="0"/>
            <c:bubble3D val="0"/>
            <c:extLst>
              <c:ext xmlns:c16="http://schemas.microsoft.com/office/drawing/2014/chart" uri="{C3380CC4-5D6E-409C-BE32-E72D297353CC}">
                <c16:uniqueId val="{00000003-433D-4183-BC76-E5A043214F9B}"/>
              </c:ext>
            </c:extLst>
          </c:dPt>
          <c:dPt>
            <c:idx val="4"/>
            <c:invertIfNegative val="0"/>
            <c:bubble3D val="0"/>
            <c:extLst>
              <c:ext xmlns:c16="http://schemas.microsoft.com/office/drawing/2014/chart" uri="{C3380CC4-5D6E-409C-BE32-E72D297353CC}">
                <c16:uniqueId val="{00000004-433D-4183-BC76-E5A043214F9B}"/>
              </c:ext>
            </c:extLst>
          </c:dPt>
          <c:dPt>
            <c:idx val="11"/>
            <c:invertIfNegative val="0"/>
            <c:bubble3D val="0"/>
            <c:extLst>
              <c:ext xmlns:c16="http://schemas.microsoft.com/office/drawing/2014/chart" uri="{C3380CC4-5D6E-409C-BE32-E72D297353CC}">
                <c16:uniqueId val="{00000005-95F0-4CBC-8D91-34D497C53247}"/>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07-95F0-4CBC-8D91-34D497C53247}"/>
              </c:ext>
            </c:extLst>
          </c:dPt>
          <c:dPt>
            <c:idx val="13"/>
            <c:invertIfNegative val="0"/>
            <c:bubble3D val="0"/>
            <c:spPr>
              <a:solidFill>
                <a:schemeClr val="bg1">
                  <a:lumMod val="50000"/>
                </a:schemeClr>
              </a:solidFill>
              <a:ln>
                <a:noFill/>
              </a:ln>
              <a:effectLst/>
            </c:spPr>
            <c:extLst>
              <c:ext xmlns:c16="http://schemas.microsoft.com/office/drawing/2014/chart" uri="{C3380CC4-5D6E-409C-BE32-E72D297353CC}">
                <c16:uniqueId val="{00000008-95F0-4CBC-8D91-34D497C53247}"/>
              </c:ext>
            </c:extLst>
          </c:dPt>
          <c:dPt>
            <c:idx val="14"/>
            <c:invertIfNegative val="0"/>
            <c:bubble3D val="0"/>
            <c:spPr>
              <a:solidFill>
                <a:schemeClr val="bg1">
                  <a:lumMod val="50000"/>
                </a:schemeClr>
              </a:solidFill>
              <a:ln>
                <a:noFill/>
              </a:ln>
              <a:effectLst/>
            </c:spPr>
            <c:extLst>
              <c:ext xmlns:c16="http://schemas.microsoft.com/office/drawing/2014/chart" uri="{C3380CC4-5D6E-409C-BE32-E72D297353CC}">
                <c16:uniqueId val="{0000000A-95F0-4CBC-8D91-34D497C53247}"/>
              </c:ext>
            </c:extLst>
          </c:dPt>
          <c:dPt>
            <c:idx val="15"/>
            <c:invertIfNegative val="0"/>
            <c:bubble3D val="0"/>
            <c:extLst>
              <c:ext xmlns:c16="http://schemas.microsoft.com/office/drawing/2014/chart" uri="{C3380CC4-5D6E-409C-BE32-E72D297353CC}">
                <c16:uniqueId val="{0000000B-95F0-4CBC-8D91-34D497C5324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3.9220166407372137E-2</c:v>
                </c:pt>
                <c:pt idx="1">
                  <c:v>3.4501494414980405E-2</c:v>
                </c:pt>
                <c:pt idx="2">
                  <c:v>5.1219711968228054E-2</c:v>
                </c:pt>
                <c:pt idx="4">
                  <c:v>3.6735370449442861E-2</c:v>
                </c:pt>
                <c:pt idx="5">
                  <c:v>6.5006870856017862E-2</c:v>
                </c:pt>
                <c:pt idx="7">
                  <c:v>3.9289198368996248E-2</c:v>
                </c:pt>
                <c:pt idx="8">
                  <c:v>5.0786751152724907E-2</c:v>
                </c:pt>
                <c:pt idx="9">
                  <c:v>5.298013763465903E-2</c:v>
                </c:pt>
                <c:pt idx="10">
                  <c:v>7.6550547533806856E-2</c:v>
                </c:pt>
                <c:pt idx="12">
                  <c:v>1.8110018147471596E-2</c:v>
                </c:pt>
                <c:pt idx="13">
                  <c:v>-3.0575340001927409E-2</c:v>
                </c:pt>
                <c:pt idx="14">
                  <c:v>-1.3848155974477971E-2</c:v>
                </c:pt>
                <c:pt idx="15">
                  <c:v>3.1404630264532551E-2</c:v>
                </c:pt>
              </c:numCache>
            </c:numRef>
          </c:val>
          <c:extLst>
            <c:ext xmlns:c16="http://schemas.microsoft.com/office/drawing/2014/chart" uri="{C3380CC4-5D6E-409C-BE32-E72D297353CC}">
              <c16:uniqueId val="{00000010-433D-4183-BC76-E5A043214F9B}"/>
            </c:ext>
          </c:extLst>
        </c:ser>
        <c:dLbls>
          <c:dLblPos val="inEnd"/>
          <c:showLegendKey val="0"/>
          <c:showVal val="1"/>
          <c:showCatName val="0"/>
          <c:showSerName val="0"/>
          <c:showPercent val="0"/>
          <c:showBubbleSize val="0"/>
        </c:dLbls>
        <c:gapWidth val="61"/>
        <c:overlap val="-30"/>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none"/>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684158723580618E-2"/>
          <c:y val="1.9540173007633097E-2"/>
          <c:w val="0.86464601464290647"/>
          <c:h val="0.68823527380983884"/>
        </c:manualLayout>
      </c:layout>
      <c:barChart>
        <c:barDir val="col"/>
        <c:grouping val="clustered"/>
        <c:varyColors val="0"/>
        <c:ser>
          <c:idx val="0"/>
          <c:order val="0"/>
          <c:tx>
            <c:strRef>
              <c:f>Sheet1!$B$1</c:f>
              <c:strCache>
                <c:ptCount val="1"/>
                <c:pt idx="0">
                  <c:v>Online % GB</c:v>
                </c:pt>
              </c:strCache>
            </c:strRef>
          </c:tx>
          <c:spPr>
            <a:solidFill>
              <a:schemeClr val="tx2"/>
            </a:solidFill>
            <a:ln>
              <a:noFill/>
            </a:ln>
            <a:effectLst/>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C7-4D86-A1CC-8B69241B57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Sheet1!$A$2:$A$46</c:f>
              <c:strCache>
                <c:ptCount val="14"/>
                <c:pt idx="0">
                  <c:v>18-Jun-22</c:v>
                </c:pt>
                <c:pt idx="1">
                  <c:v> 16-Jul-22</c:v>
                </c:pt>
                <c:pt idx="2">
                  <c:v>13-Aug-22</c:v>
                </c:pt>
                <c:pt idx="3">
                  <c:v>10-Sep-22</c:v>
                </c:pt>
                <c:pt idx="4">
                  <c:v>08-Oct-22</c:v>
                </c:pt>
                <c:pt idx="5">
                  <c:v> 05-Nov-22</c:v>
                </c:pt>
                <c:pt idx="6">
                  <c:v> 03-Dec-22</c:v>
                </c:pt>
                <c:pt idx="7">
                  <c:v>31-Dec-22</c:v>
                </c:pt>
                <c:pt idx="8">
                  <c:v> 28-Jan23</c:v>
                </c:pt>
                <c:pt idx="9">
                  <c:v> 25-Feb-23</c:v>
                </c:pt>
                <c:pt idx="10">
                  <c:v> 25-Mar-23</c:v>
                </c:pt>
                <c:pt idx="11">
                  <c:v> 22-Apr-23</c:v>
                </c:pt>
                <c:pt idx="12">
                  <c:v>20-May-23</c:v>
                </c:pt>
                <c:pt idx="13">
                  <c:v> 17-Jun-23</c:v>
                </c:pt>
              </c:strCache>
            </c:strRef>
          </c:cat>
          <c:val>
            <c:numRef>
              <c:f>Sheet1!$B$2:$B$46</c:f>
              <c:numCache>
                <c:formatCode>0.0%</c:formatCode>
                <c:ptCount val="14"/>
                <c:pt idx="0">
                  <c:v>0.11268118371112459</c:v>
                </c:pt>
                <c:pt idx="1">
                  <c:v>0.11405351452071745</c:v>
                </c:pt>
                <c:pt idx="2">
                  <c:v>0.11238118748606264</c:v>
                </c:pt>
                <c:pt idx="3">
                  <c:v>0.10926267719614208</c:v>
                </c:pt>
                <c:pt idx="4">
                  <c:v>0.10814174889541693</c:v>
                </c:pt>
                <c:pt idx="5">
                  <c:v>0.11293197397054872</c:v>
                </c:pt>
                <c:pt idx="6">
                  <c:v>0.11225748411194697</c:v>
                </c:pt>
                <c:pt idx="7">
                  <c:v>0.10409197841098236</c:v>
                </c:pt>
                <c:pt idx="8">
                  <c:v>0.11067748323306348</c:v>
                </c:pt>
                <c:pt idx="9">
                  <c:v>0.10863167545472405</c:v>
                </c:pt>
                <c:pt idx="10">
                  <c:v>0.11030527206703393</c:v>
                </c:pt>
                <c:pt idx="11">
                  <c:v>0.10745391311761747</c:v>
                </c:pt>
                <c:pt idx="12">
                  <c:v>0.10873631975224146</c:v>
                </c:pt>
                <c:pt idx="13">
                  <c:v>0.10446268916805432</c:v>
                </c:pt>
              </c:numCache>
            </c:numRef>
          </c:val>
          <c:extLst>
            <c:ext xmlns:c16="http://schemas.microsoft.com/office/drawing/2014/chart" uri="{C3380CC4-5D6E-409C-BE32-E72D297353CC}">
              <c16:uniqueId val="{00000001-32C7-4D86-A1CC-8B69241B57FB}"/>
            </c:ext>
          </c:extLst>
        </c:ser>
        <c:dLbls>
          <c:showLegendKey val="0"/>
          <c:showVal val="0"/>
          <c:showCatName val="0"/>
          <c:showSerName val="0"/>
          <c:showPercent val="0"/>
          <c:showBubbleSize val="0"/>
        </c:dLbls>
        <c:gapWidth val="80"/>
        <c:axId val="559234192"/>
        <c:axId val="559233864"/>
      </c:barChart>
      <c:lineChart>
        <c:grouping val="standard"/>
        <c:varyColors val="0"/>
        <c:ser>
          <c:idx val="1"/>
          <c:order val="1"/>
          <c:tx>
            <c:strRef>
              <c:f>Sheet1!$C$1</c:f>
              <c:strCache>
                <c:ptCount val="1"/>
                <c:pt idx="0">
                  <c:v>%Growth</c:v>
                </c:pt>
              </c:strCache>
            </c:strRef>
          </c:tx>
          <c:spPr>
            <a:ln w="28575" cap="rnd">
              <a:solidFill>
                <a:schemeClr val="accent1"/>
              </a:solidFill>
              <a:round/>
            </a:ln>
            <a:effectLst/>
          </c:spPr>
          <c:marker>
            <c:symbol val="none"/>
          </c:marker>
          <c:dPt>
            <c:idx val="8"/>
            <c:marker>
              <c:symbol val="none"/>
            </c:marker>
            <c:bubble3D val="0"/>
            <c:extLst>
              <c:ext xmlns:c16="http://schemas.microsoft.com/office/drawing/2014/chart" uri="{C3380CC4-5D6E-409C-BE32-E72D297353CC}">
                <c16:uniqueId val="{00000000-5EF2-4D9A-AD9E-E6253DD53EB1}"/>
              </c:ext>
            </c:extLst>
          </c:dPt>
          <c:dPt>
            <c:idx val="9"/>
            <c:marker>
              <c:symbol val="none"/>
            </c:marker>
            <c:bubble3D val="0"/>
            <c:extLst>
              <c:ext xmlns:c16="http://schemas.microsoft.com/office/drawing/2014/chart" uri="{C3380CC4-5D6E-409C-BE32-E72D297353CC}">
                <c16:uniqueId val="{00000000-D7C2-42F6-8732-91EED5153804}"/>
              </c:ext>
            </c:extLst>
          </c:dPt>
          <c:cat>
            <c:strRef>
              <c:f>Sheet1!$A$2:$A$46</c:f>
              <c:strCache>
                <c:ptCount val="14"/>
                <c:pt idx="0">
                  <c:v>18-Jun-22</c:v>
                </c:pt>
                <c:pt idx="1">
                  <c:v> 16-Jul-22</c:v>
                </c:pt>
                <c:pt idx="2">
                  <c:v>13-Aug-22</c:v>
                </c:pt>
                <c:pt idx="3">
                  <c:v>10-Sep-22</c:v>
                </c:pt>
                <c:pt idx="4">
                  <c:v>08-Oct-22</c:v>
                </c:pt>
                <c:pt idx="5">
                  <c:v> 05-Nov-22</c:v>
                </c:pt>
                <c:pt idx="6">
                  <c:v> 03-Dec-22</c:v>
                </c:pt>
                <c:pt idx="7">
                  <c:v>31-Dec-22</c:v>
                </c:pt>
                <c:pt idx="8">
                  <c:v> 28-Jan23</c:v>
                </c:pt>
                <c:pt idx="9">
                  <c:v> 25-Feb-23</c:v>
                </c:pt>
                <c:pt idx="10">
                  <c:v> 25-Mar-23</c:v>
                </c:pt>
                <c:pt idx="11">
                  <c:v> 22-Apr-23</c:v>
                </c:pt>
                <c:pt idx="12">
                  <c:v>20-May-23</c:v>
                </c:pt>
                <c:pt idx="13">
                  <c:v> 17-Jun-23</c:v>
                </c:pt>
              </c:strCache>
            </c:strRef>
          </c:cat>
          <c:val>
            <c:numRef>
              <c:f>Sheet1!$C$2:$C$46</c:f>
              <c:numCache>
                <c:formatCode>0.0%</c:formatCode>
                <c:ptCount val="14"/>
                <c:pt idx="0">
                  <c:v>-0.12061532341669035</c:v>
                </c:pt>
                <c:pt idx="1">
                  <c:v>-0.10371508842268307</c:v>
                </c:pt>
                <c:pt idx="2">
                  <c:v>-6.5097761603781112E-2</c:v>
                </c:pt>
                <c:pt idx="3">
                  <c:v>-7.1559208741723945E-2</c:v>
                </c:pt>
                <c:pt idx="4">
                  <c:v>-9.2661175979407928E-2</c:v>
                </c:pt>
                <c:pt idx="5">
                  <c:v>-9.0026262966410586E-3</c:v>
                </c:pt>
                <c:pt idx="6">
                  <c:v>-1.2699240198255191E-2</c:v>
                </c:pt>
                <c:pt idx="7">
                  <c:v>2.9411152127563289E-2</c:v>
                </c:pt>
                <c:pt idx="8">
                  <c:v>-8.533273505532124E-2</c:v>
                </c:pt>
                <c:pt idx="9">
                  <c:v>-2.4498845138277825E-2</c:v>
                </c:pt>
                <c:pt idx="10">
                  <c:v>3.358447593676317E-3</c:v>
                </c:pt>
                <c:pt idx="11">
                  <c:v>1.3141939224608157E-2</c:v>
                </c:pt>
                <c:pt idx="12">
                  <c:v>5.2602109072195979E-2</c:v>
                </c:pt>
                <c:pt idx="13">
                  <c:v>4.1255774769824782E-2</c:v>
                </c:pt>
              </c:numCache>
            </c:numRef>
          </c:val>
          <c:smooth val="1"/>
          <c:extLst>
            <c:ext xmlns:c16="http://schemas.microsoft.com/office/drawing/2014/chart" uri="{C3380CC4-5D6E-409C-BE32-E72D297353CC}">
              <c16:uniqueId val="{00000004-32C7-4D86-A1CC-8B69241B57FB}"/>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Online % GB</a:t>
                </a:r>
              </a:p>
            </c:rich>
          </c:tx>
          <c:layout>
            <c:manualLayout>
              <c:xMode val="edge"/>
              <c:yMode val="edge"/>
              <c:x val="7.5243472855366636E-4"/>
              <c:y val="0.3144054358194444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9234192"/>
        <c:crosses val="autoZero"/>
        <c:crossBetween val="between"/>
        <c:minorUnit val="1.0000000000000002E-2"/>
      </c:valAx>
      <c:valAx>
        <c:axId val="214566272"/>
        <c:scaling>
          <c:orientation val="minMax"/>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Online Growth</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567584"/>
        <c:crosses val="max"/>
        <c:crossBetween val="between"/>
      </c:valAx>
      <c:catAx>
        <c:axId val="214567584"/>
        <c:scaling>
          <c:orientation val="minMax"/>
        </c:scaling>
        <c:delete val="1"/>
        <c:axPos val="b"/>
        <c:numFmt formatCode="General" sourceLinked="1"/>
        <c:majorTickMark val="none"/>
        <c:minorTickMark val="none"/>
        <c:tickLblPos val="nextTo"/>
        <c:crossAx val="214566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78882267679358E-2"/>
          <c:y val="0.22356918145376442"/>
          <c:w val="0.91497367125984252"/>
          <c:h val="0.57810138417580403"/>
        </c:manualLayout>
      </c:layout>
      <c:lineChart>
        <c:grouping val="standard"/>
        <c:varyColors val="0"/>
        <c:ser>
          <c:idx val="0"/>
          <c:order val="0"/>
          <c:tx>
            <c:strRef>
              <c:f>Sheet1!$B$1</c:f>
              <c:strCache>
                <c:ptCount val="1"/>
                <c:pt idx="0">
                  <c:v>Shoppers</c:v>
                </c:pt>
              </c:strCache>
            </c:strRef>
          </c:tx>
          <c:spPr>
            <a:ln w="28575" cap="rnd">
              <a:solidFill>
                <a:schemeClr val="accent2"/>
              </a:solidFill>
              <a:round/>
            </a:ln>
            <a:effectLst/>
          </c:spPr>
          <c:marker>
            <c:symbol val="none"/>
          </c:marker>
          <c:dLbls>
            <c:dLbl>
              <c:idx val="13"/>
              <c:layout>
                <c:manualLayout>
                  <c:x val="-1.2302071944908429E-16"/>
                  <c:y val="2.5326112874696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FE-49C1-AA8B-E59CB8DC0E2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14"/>
                <c:pt idx="0">
                  <c:v>18-Jun-22</c:v>
                </c:pt>
                <c:pt idx="1">
                  <c:v>16-Jul-22</c:v>
                </c:pt>
                <c:pt idx="2">
                  <c:v>13-Aug-22</c:v>
                </c:pt>
                <c:pt idx="3">
                  <c:v>10-Sep-22</c:v>
                </c:pt>
                <c:pt idx="4">
                  <c:v>08-Oct-22</c:v>
                </c:pt>
                <c:pt idx="5">
                  <c:v>05-Nov-22</c:v>
                </c:pt>
                <c:pt idx="6">
                  <c:v>03-Dec-22</c:v>
                </c:pt>
                <c:pt idx="7">
                  <c:v>31-Dec-22</c:v>
                </c:pt>
                <c:pt idx="8">
                  <c:v>28-Jan-23</c:v>
                </c:pt>
                <c:pt idx="9">
                  <c:v> 25-Feb-23</c:v>
                </c:pt>
                <c:pt idx="10">
                  <c:v> 25-Mar-23</c:v>
                </c:pt>
                <c:pt idx="11">
                  <c:v> 22-Apr-23</c:v>
                </c:pt>
                <c:pt idx="12">
                  <c:v> 20-May-23</c:v>
                </c:pt>
                <c:pt idx="13">
                  <c:v> 17-Jun-23</c:v>
                </c:pt>
              </c:strCache>
            </c:strRef>
          </c:cat>
          <c:val>
            <c:numRef>
              <c:f>Sheet1!$B$2:$B$31</c:f>
              <c:numCache>
                <c:formatCode>0.0%</c:formatCode>
                <c:ptCount val="14"/>
                <c:pt idx="0">
                  <c:v>-6.7612739670051103E-2</c:v>
                </c:pt>
                <c:pt idx="1">
                  <c:v>-4.9534799498789917E-2</c:v>
                </c:pt>
                <c:pt idx="2">
                  <c:v>-4.48511614890027E-2</c:v>
                </c:pt>
                <c:pt idx="3">
                  <c:v>-1.6081158929874051E-2</c:v>
                </c:pt>
                <c:pt idx="4">
                  <c:v>-3.5112279927398071E-2</c:v>
                </c:pt>
                <c:pt idx="5">
                  <c:v>-3.3438467123938498E-2</c:v>
                </c:pt>
                <c:pt idx="6">
                  <c:v>-2.5073546622594312E-2</c:v>
                </c:pt>
                <c:pt idx="7">
                  <c:v>-2.5945920923456489E-2</c:v>
                </c:pt>
                <c:pt idx="8">
                  <c:v>-9.8737646053789874E-2</c:v>
                </c:pt>
                <c:pt idx="9">
                  <c:v>-4.9248366147798261E-2</c:v>
                </c:pt>
                <c:pt idx="10">
                  <c:v>-2.1675201217401852E-2</c:v>
                </c:pt>
                <c:pt idx="11">
                  <c:v>-1.0594465477666071E-2</c:v>
                </c:pt>
                <c:pt idx="12">
                  <c:v>-1.3013754075985151E-2</c:v>
                </c:pt>
                <c:pt idx="13">
                  <c:v>-1.6716113074063621E-2</c:v>
                </c:pt>
              </c:numCache>
            </c:numRef>
          </c:val>
          <c:smooth val="1"/>
          <c:extLst>
            <c:ext xmlns:c16="http://schemas.microsoft.com/office/drawing/2014/chart" uri="{C3380CC4-5D6E-409C-BE32-E72D297353CC}">
              <c16:uniqueId val="{00000000-F042-3D47-85C4-81D7D728E239}"/>
            </c:ext>
          </c:extLst>
        </c:ser>
        <c:ser>
          <c:idx val="1"/>
          <c:order val="1"/>
          <c:tx>
            <c:strRef>
              <c:f>Sheet1!$C$1</c:f>
              <c:strCache>
                <c:ptCount val="1"/>
                <c:pt idx="0">
                  <c:v>Orders</c:v>
                </c:pt>
              </c:strCache>
            </c:strRef>
          </c:tx>
          <c:spPr>
            <a:ln w="28575" cap="rnd">
              <a:solidFill>
                <a:schemeClr val="accent1"/>
              </a:solidFill>
              <a:round/>
            </a:ln>
            <a:effectLst/>
          </c:spPr>
          <c:marker>
            <c:symbol val="none"/>
          </c:marker>
          <c:dLbls>
            <c:dLbl>
              <c:idx val="13"/>
              <c:layout>
                <c:manualLayout>
                  <c:x val="-1.2302071944908429E-16"/>
                  <c:y val="-4.34161934994790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FE-49C1-AA8B-E59CB8DC0E2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14"/>
                <c:pt idx="0">
                  <c:v>18-Jun-22</c:v>
                </c:pt>
                <c:pt idx="1">
                  <c:v>16-Jul-22</c:v>
                </c:pt>
                <c:pt idx="2">
                  <c:v>13-Aug-22</c:v>
                </c:pt>
                <c:pt idx="3">
                  <c:v>10-Sep-22</c:v>
                </c:pt>
                <c:pt idx="4">
                  <c:v>08-Oct-22</c:v>
                </c:pt>
                <c:pt idx="5">
                  <c:v>05-Nov-22</c:v>
                </c:pt>
                <c:pt idx="6">
                  <c:v>03-Dec-22</c:v>
                </c:pt>
                <c:pt idx="7">
                  <c:v>31-Dec-22</c:v>
                </c:pt>
                <c:pt idx="8">
                  <c:v>28-Jan-23</c:v>
                </c:pt>
                <c:pt idx="9">
                  <c:v> 25-Feb-23</c:v>
                </c:pt>
                <c:pt idx="10">
                  <c:v> 25-Mar-23</c:v>
                </c:pt>
                <c:pt idx="11">
                  <c:v> 22-Apr-23</c:v>
                </c:pt>
                <c:pt idx="12">
                  <c:v> 20-May-23</c:v>
                </c:pt>
                <c:pt idx="13">
                  <c:v> 17-Jun-23</c:v>
                </c:pt>
              </c:strCache>
            </c:strRef>
          </c:cat>
          <c:val>
            <c:numRef>
              <c:f>Sheet1!$C$2:$C$31</c:f>
              <c:numCache>
                <c:formatCode>0.0%</c:formatCode>
                <c:ptCount val="14"/>
                <c:pt idx="0">
                  <c:v>-9.9290716676635471E-2</c:v>
                </c:pt>
                <c:pt idx="1">
                  <c:v>-6.9348422852112179E-2</c:v>
                </c:pt>
                <c:pt idx="2">
                  <c:v>-5.6337161326198593E-2</c:v>
                </c:pt>
                <c:pt idx="3">
                  <c:v>-5.0489973954259804E-2</c:v>
                </c:pt>
                <c:pt idx="4">
                  <c:v>-7.4218348807488566E-2</c:v>
                </c:pt>
                <c:pt idx="5">
                  <c:v>-2.4993824785318308E-2</c:v>
                </c:pt>
                <c:pt idx="6">
                  <c:v>-3.2191552973551918E-2</c:v>
                </c:pt>
                <c:pt idx="7">
                  <c:v>-4.7767942387082485E-3</c:v>
                </c:pt>
                <c:pt idx="8">
                  <c:v>-0.10132369415968234</c:v>
                </c:pt>
                <c:pt idx="9">
                  <c:v>-4.8019623994757232E-2</c:v>
                </c:pt>
                <c:pt idx="10">
                  <c:v>-1.134797249508257E-2</c:v>
                </c:pt>
                <c:pt idx="11">
                  <c:v>-1.9648829958299197E-2</c:v>
                </c:pt>
                <c:pt idx="12">
                  <c:v>-1.6808786703967016E-2</c:v>
                </c:pt>
                <c:pt idx="13">
                  <c:v>-5.2375436827853949E-3</c:v>
                </c:pt>
              </c:numCache>
            </c:numRef>
          </c:val>
          <c:smooth val="1"/>
          <c:extLst>
            <c:ext xmlns:c16="http://schemas.microsoft.com/office/drawing/2014/chart" uri="{C3380CC4-5D6E-409C-BE32-E72D297353CC}">
              <c16:uniqueId val="{00000000-9CFE-49C1-AA8B-E59CB8DC0E2E}"/>
            </c:ext>
          </c:extLst>
        </c:ser>
        <c:ser>
          <c:idx val="2"/>
          <c:order val="2"/>
          <c:tx>
            <c:strRef>
              <c:f>Sheet1!$D$1</c:f>
              <c:strCache>
                <c:ptCount val="1"/>
                <c:pt idx="0">
                  <c:v>Items in Basket</c:v>
                </c:pt>
              </c:strCache>
            </c:strRef>
          </c:tx>
          <c:spPr>
            <a:ln w="28575" cap="rnd">
              <a:solidFill>
                <a:schemeClr val="tx2"/>
              </a:solidFill>
              <a:round/>
            </a:ln>
            <a:effectLst/>
          </c:spPr>
          <c:marker>
            <c:symbol val="none"/>
          </c:marker>
          <c:dLbls>
            <c:dLbl>
              <c:idx val="13"/>
              <c:layout>
                <c:manualLayout>
                  <c:x val="-1.2302071944908429E-16"/>
                  <c:y val="4.7034209624435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FE-49C1-AA8B-E59CB8DC0E2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14"/>
                <c:pt idx="0">
                  <c:v>18-Jun-22</c:v>
                </c:pt>
                <c:pt idx="1">
                  <c:v>16-Jul-22</c:v>
                </c:pt>
                <c:pt idx="2">
                  <c:v>13-Aug-22</c:v>
                </c:pt>
                <c:pt idx="3">
                  <c:v>10-Sep-22</c:v>
                </c:pt>
                <c:pt idx="4">
                  <c:v>08-Oct-22</c:v>
                </c:pt>
                <c:pt idx="5">
                  <c:v>05-Nov-22</c:v>
                </c:pt>
                <c:pt idx="6">
                  <c:v>03-Dec-22</c:v>
                </c:pt>
                <c:pt idx="7">
                  <c:v>31-Dec-22</c:v>
                </c:pt>
                <c:pt idx="8">
                  <c:v>28-Jan-23</c:v>
                </c:pt>
                <c:pt idx="9">
                  <c:v> 25-Feb-23</c:v>
                </c:pt>
                <c:pt idx="10">
                  <c:v> 25-Mar-23</c:v>
                </c:pt>
                <c:pt idx="11">
                  <c:v> 22-Apr-23</c:v>
                </c:pt>
                <c:pt idx="12">
                  <c:v> 20-May-23</c:v>
                </c:pt>
                <c:pt idx="13">
                  <c:v> 17-Jun-23</c:v>
                </c:pt>
              </c:strCache>
            </c:strRef>
          </c:cat>
          <c:val>
            <c:numRef>
              <c:f>Sheet1!$D$2:$D$31</c:f>
              <c:numCache>
                <c:formatCode>0.0%</c:formatCode>
                <c:ptCount val="14"/>
                <c:pt idx="0">
                  <c:v>-7.1854502087060235E-2</c:v>
                </c:pt>
                <c:pt idx="1">
                  <c:v>-7.517429524098207E-2</c:v>
                </c:pt>
                <c:pt idx="2">
                  <c:v>-7.7348066298342566E-2</c:v>
                </c:pt>
                <c:pt idx="3">
                  <c:v>-9.2485549132947931E-2</c:v>
                </c:pt>
                <c:pt idx="4">
                  <c:v>-9.2462618248398076E-2</c:v>
                </c:pt>
                <c:pt idx="5">
                  <c:v>-6.8716661437088211E-2</c:v>
                </c:pt>
                <c:pt idx="6">
                  <c:v>-8.0025404890441409E-2</c:v>
                </c:pt>
                <c:pt idx="7">
                  <c:v>-6.7681347150259086E-2</c:v>
                </c:pt>
                <c:pt idx="8">
                  <c:v>-8.8967971530249157E-2</c:v>
                </c:pt>
                <c:pt idx="9">
                  <c:v>-7.9405251502688956E-2</c:v>
                </c:pt>
                <c:pt idx="10">
                  <c:v>-0.10444513521914833</c:v>
                </c:pt>
                <c:pt idx="11">
                  <c:v>-8.7874015748031442E-2</c:v>
                </c:pt>
                <c:pt idx="12">
                  <c:v>-5.5113093341828567E-2</c:v>
                </c:pt>
                <c:pt idx="13">
                  <c:v>-6.071313845165438E-2</c:v>
                </c:pt>
              </c:numCache>
            </c:numRef>
          </c:val>
          <c:smooth val="1"/>
          <c:extLst>
            <c:ext xmlns:c16="http://schemas.microsoft.com/office/drawing/2014/chart" uri="{C3380CC4-5D6E-409C-BE32-E72D297353CC}">
              <c16:uniqueId val="{00000001-9CFE-49C1-AA8B-E59CB8DC0E2E}"/>
            </c:ext>
          </c:extLst>
        </c:ser>
        <c:dLbls>
          <c:showLegendKey val="0"/>
          <c:showVal val="0"/>
          <c:showCatName val="0"/>
          <c:showSerName val="0"/>
          <c:showPercent val="0"/>
          <c:showBubbleSize val="0"/>
        </c:dLbls>
        <c:smooth val="0"/>
        <c:axId val="564061792"/>
        <c:axId val="520588296"/>
      </c:lineChart>
      <c:catAx>
        <c:axId val="564061792"/>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20588296"/>
        <c:crosses val="autoZero"/>
        <c:auto val="1"/>
        <c:lblAlgn val="ctr"/>
        <c:lblOffset val="100"/>
        <c:noMultiLvlLbl val="1"/>
      </c:catAx>
      <c:valAx>
        <c:axId val="520588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64061792"/>
        <c:crosses val="autoZero"/>
        <c:crossBetween val="between"/>
        <c:majorUnit val="5.000000000000001E-2"/>
      </c:valAx>
      <c:spPr>
        <a:noFill/>
        <a:ln>
          <a:noFill/>
        </a:ln>
        <a:effectLst/>
      </c:spPr>
    </c:plotArea>
    <c:legend>
      <c:legendPos val="b"/>
      <c:layout>
        <c:manualLayout>
          <c:xMode val="edge"/>
          <c:yMode val="edge"/>
          <c:x val="0.51264924305058102"/>
          <c:y val="0.73051705438789871"/>
          <c:w val="0.43023739794699206"/>
          <c:h val="6.173503530129670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21604500170861E-2"/>
          <c:y val="0.25920245812345621"/>
          <c:w val="0.96327840622339078"/>
          <c:h val="0.44445449306990786"/>
        </c:manualLayout>
      </c:layout>
      <c:barChart>
        <c:barDir val="col"/>
        <c:grouping val="clustered"/>
        <c:varyColors val="0"/>
        <c:ser>
          <c:idx val="0"/>
          <c:order val="0"/>
          <c:tx>
            <c:strRef>
              <c:f>Sheet1!$B$1</c:f>
              <c:strCache>
                <c:ptCount val="1"/>
                <c:pt idx="0">
                  <c:v>Supermarkets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Sheet1!$A$3:$A$49</c:f>
              <c:strCache>
                <c:ptCount val="4"/>
                <c:pt idx="0">
                  <c:v>27-May-23</c:v>
                </c:pt>
                <c:pt idx="1">
                  <c:v>03-Jun-23</c:v>
                </c:pt>
                <c:pt idx="2">
                  <c:v>10-Jun-23</c:v>
                </c:pt>
                <c:pt idx="3">
                  <c:v>17-Jun-23</c:v>
                </c:pt>
              </c:strCache>
            </c:strRef>
          </c:cat>
          <c:val>
            <c:numRef>
              <c:f>Sheet1!$B$3:$B$49</c:f>
              <c:numCache>
                <c:formatCode>0.0%</c:formatCode>
                <c:ptCount val="4"/>
                <c:pt idx="0">
                  <c:v>0.11506787853225986</c:v>
                </c:pt>
                <c:pt idx="1">
                  <c:v>2.4119797241056506E-2</c:v>
                </c:pt>
                <c:pt idx="2">
                  <c:v>0.12927189500546987</c:v>
                </c:pt>
                <c:pt idx="3">
                  <c:v>0.11077739951481402</c:v>
                </c:pt>
              </c:numCache>
            </c:numRef>
          </c:val>
          <c:extLst>
            <c:ext xmlns:c16="http://schemas.microsoft.com/office/drawing/2014/chart" uri="{C3380CC4-5D6E-409C-BE32-E72D297353CC}">
              <c16:uniqueId val="{00000000-D011-4236-AF71-E038CF759A28}"/>
            </c:ext>
          </c:extLst>
        </c:ser>
        <c:ser>
          <c:idx val="1"/>
          <c:order val="1"/>
          <c:tx>
            <c:strRef>
              <c:f>Sheet1!$C$1</c:f>
              <c:strCache>
                <c:ptCount val="1"/>
                <c:pt idx="0">
                  <c:v>Convenience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Sheet1!$A$3:$A$49</c:f>
              <c:strCache>
                <c:ptCount val="4"/>
                <c:pt idx="0">
                  <c:v>27-May-23</c:v>
                </c:pt>
                <c:pt idx="1">
                  <c:v>03-Jun-23</c:v>
                </c:pt>
                <c:pt idx="2">
                  <c:v>10-Jun-23</c:v>
                </c:pt>
                <c:pt idx="3">
                  <c:v>17-Jun-23</c:v>
                </c:pt>
              </c:strCache>
            </c:strRef>
          </c:cat>
          <c:val>
            <c:numRef>
              <c:f>Sheet1!$C$3:$C$49</c:f>
              <c:numCache>
                <c:formatCode>0.0%</c:formatCode>
                <c:ptCount val="4"/>
                <c:pt idx="0">
                  <c:v>0.15310105712127342</c:v>
                </c:pt>
                <c:pt idx="1">
                  <c:v>0.13564323971567482</c:v>
                </c:pt>
                <c:pt idx="2">
                  <c:v>0.17282325855946401</c:v>
                </c:pt>
                <c:pt idx="3">
                  <c:v>0.14121022644144521</c:v>
                </c:pt>
              </c:numCache>
            </c:numRef>
          </c:val>
          <c:extLst>
            <c:ext xmlns:c16="http://schemas.microsoft.com/office/drawing/2014/chart" uri="{C3380CC4-5D6E-409C-BE32-E72D297353CC}">
              <c16:uniqueId val="{00000001-D011-4236-AF71-E038CF759A28}"/>
            </c:ext>
          </c:extLst>
        </c:ser>
        <c:dLbls>
          <c:showLegendKey val="0"/>
          <c:showVal val="1"/>
          <c:showCatName val="0"/>
          <c:showSerName val="0"/>
          <c:showPercent val="0"/>
          <c:showBubbleSize val="0"/>
        </c:dLbls>
        <c:gapWidth val="219"/>
        <c:overlap val="-27"/>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5056"/>
        <c:crosses val="autoZero"/>
        <c:auto val="1"/>
        <c:lblAlgn val="ctr"/>
        <c:lblOffset val="300"/>
        <c:noMultiLvlLbl val="0"/>
      </c:catAx>
      <c:valAx>
        <c:axId val="218605056"/>
        <c:scaling>
          <c:orientation val="minMax"/>
          <c:max val="0.25"/>
        </c:scaling>
        <c:delete val="1"/>
        <c:axPos val="l"/>
        <c:numFmt formatCode="0%" sourceLinked="0"/>
        <c:majorTickMark val="out"/>
        <c:minorTickMark val="none"/>
        <c:tickLblPos val="nextTo"/>
        <c:crossAx val="218603520"/>
        <c:crosses val="autoZero"/>
        <c:crossBetween val="between"/>
        <c:minorUnit val="1.0000000000000002E-2"/>
      </c:valAx>
      <c:spPr>
        <a:noFill/>
        <a:ln>
          <a:noFill/>
        </a:ln>
        <a:effectLst/>
      </c:spPr>
    </c:plotArea>
    <c:legend>
      <c:legendPos val="b"/>
      <c:layout>
        <c:manualLayout>
          <c:xMode val="edge"/>
          <c:yMode val="edge"/>
          <c:x val="0.32299359180933029"/>
          <c:y val="0.89290652702701367"/>
          <c:w val="0.35825593103030057"/>
          <c:h val="0.1070934729729863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88429239017547E-4"/>
          <c:y val="0"/>
          <c:w val="0.97571606631748131"/>
          <c:h val="0.55226709397276286"/>
        </c:manualLayout>
      </c:layout>
      <c:barChart>
        <c:barDir val="col"/>
        <c:grouping val="clustered"/>
        <c:varyColors val="0"/>
        <c:ser>
          <c:idx val="0"/>
          <c:order val="0"/>
          <c:tx>
            <c:strRef>
              <c:f>Sheet1!$B$1</c:f>
              <c:strCache>
                <c:ptCount val="1"/>
                <c:pt idx="0">
                  <c:v>Growth v last year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Sheet1!$B$2:$B$4</c:f>
              <c:numCache>
                <c:formatCode>0.0%</c:formatCode>
                <c:ptCount val="3"/>
                <c:pt idx="0">
                  <c:v>0.10679383435081746</c:v>
                </c:pt>
                <c:pt idx="1">
                  <c:v>9.3348739526174729E-2</c:v>
                </c:pt>
                <c:pt idx="2">
                  <c:v>0.1504352986361297</c:v>
                </c:pt>
              </c:numCache>
            </c:numRef>
          </c:val>
          <c:extLst>
            <c:ext xmlns:c16="http://schemas.microsoft.com/office/drawing/2014/chart" uri="{C3380CC4-5D6E-409C-BE32-E72D297353CC}">
              <c16:uniqueId val="{00000000-D826-48BD-A2B3-B6EF505CA68C}"/>
            </c:ext>
          </c:extLst>
        </c:ser>
        <c:ser>
          <c:idx val="1"/>
          <c:order val="1"/>
          <c:tx>
            <c:strRef>
              <c:f>Sheet1!$C$1</c:f>
              <c:strCache>
                <c:ptCount val="1"/>
                <c:pt idx="0">
                  <c:v>Growth v Last Month</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Sheet1!$C$2:$C$4</c:f>
              <c:numCache>
                <c:formatCode>0.0%</c:formatCode>
                <c:ptCount val="3"/>
                <c:pt idx="0">
                  <c:v>3.5931428091153794E-2</c:v>
                </c:pt>
                <c:pt idx="1">
                  <c:v>2.6580531694787357E-2</c:v>
                </c:pt>
                <c:pt idx="2">
                  <c:v>6.5881729231954678E-2</c:v>
                </c:pt>
              </c:numCache>
            </c:numRef>
          </c:val>
          <c:extLst>
            <c:ext xmlns:c16="http://schemas.microsoft.com/office/drawing/2014/chart" uri="{C3380CC4-5D6E-409C-BE32-E72D297353CC}">
              <c16:uniqueId val="{00000001-D826-48BD-A2B3-B6EF505CA68C}"/>
            </c:ext>
          </c:extLst>
        </c:ser>
        <c:dLbls>
          <c:showLegendKey val="0"/>
          <c:showVal val="1"/>
          <c:showCatName val="0"/>
          <c:showSerName val="0"/>
          <c:showPercent val="0"/>
          <c:showBubbleSize val="0"/>
        </c:dLbls>
        <c:gapWidth val="219"/>
        <c:overlap val="-27"/>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5056"/>
        <c:crosses val="autoZero"/>
        <c:auto val="1"/>
        <c:lblAlgn val="ctr"/>
        <c:lblOffset val="300"/>
        <c:noMultiLvlLbl val="0"/>
      </c:catAx>
      <c:valAx>
        <c:axId val="218605056"/>
        <c:scaling>
          <c:orientation val="minMax"/>
          <c:max val="0.2"/>
          <c:min val="0"/>
        </c:scaling>
        <c:delete val="1"/>
        <c:axPos val="l"/>
        <c:numFmt formatCode="0%" sourceLinked="0"/>
        <c:majorTickMark val="out"/>
        <c:minorTickMark val="none"/>
        <c:tickLblPos val="nextTo"/>
        <c:crossAx val="21860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01328740157486E-2"/>
          <c:y val="0.21995122365848715"/>
          <c:w val="0.91497367125984252"/>
          <c:h val="0.57810138417580403"/>
        </c:manualLayout>
      </c:layout>
      <c:barChart>
        <c:barDir val="col"/>
        <c:grouping val="clustered"/>
        <c:varyColors val="0"/>
        <c:ser>
          <c:idx val="0"/>
          <c:order val="0"/>
          <c:tx>
            <c:strRef>
              <c:f>Sheet1!$B$1</c:f>
              <c:strCache>
                <c:ptCount val="1"/>
                <c:pt idx="0">
                  <c:v>Discounters</c:v>
                </c:pt>
              </c:strCache>
            </c:strRef>
          </c:tx>
          <c:spPr>
            <a:solidFill>
              <a:srgbClr val="675895"/>
            </a:solidFill>
            <a:ln>
              <a:noFill/>
            </a:ln>
            <a:effectLst/>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99-4A6F-A276-DF804707D17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Sheet1!$A$2:$A$60</c:f>
              <c:strCache>
                <c:ptCount val="14"/>
                <c:pt idx="0">
                  <c:v>18-Jun-22</c:v>
                </c:pt>
                <c:pt idx="1">
                  <c:v>16-Jul-22</c:v>
                </c:pt>
                <c:pt idx="2">
                  <c:v>13-Aug-22</c:v>
                </c:pt>
                <c:pt idx="3">
                  <c:v>10-Sep-22</c:v>
                </c:pt>
                <c:pt idx="4">
                  <c:v>08-Oct-22</c:v>
                </c:pt>
                <c:pt idx="5">
                  <c:v>05-Nov-22</c:v>
                </c:pt>
                <c:pt idx="6">
                  <c:v>03-Dec-22</c:v>
                </c:pt>
                <c:pt idx="7">
                  <c:v>31-Dec-22</c:v>
                </c:pt>
                <c:pt idx="8">
                  <c:v>28-Jan-23</c:v>
                </c:pt>
                <c:pt idx="9">
                  <c:v> 25-Feb-23</c:v>
                </c:pt>
                <c:pt idx="10">
                  <c:v> 25-Mar-23</c:v>
                </c:pt>
                <c:pt idx="11">
                  <c:v> 22-Apr-23</c:v>
                </c:pt>
                <c:pt idx="12">
                  <c:v>20-May-22</c:v>
                </c:pt>
                <c:pt idx="13">
                  <c:v>17-Jun-23</c:v>
                </c:pt>
              </c:strCache>
            </c:strRef>
          </c:cat>
          <c:val>
            <c:numRef>
              <c:f>Sheet1!$B$2:$B$60</c:f>
              <c:numCache>
                <c:formatCode>0.0%</c:formatCode>
                <c:ptCount val="14"/>
                <c:pt idx="0">
                  <c:v>0.1909126225396704</c:v>
                </c:pt>
                <c:pt idx="1">
                  <c:v>0.19035253950877601</c:v>
                </c:pt>
                <c:pt idx="2">
                  <c:v>0.18429279919299291</c:v>
                </c:pt>
                <c:pt idx="3">
                  <c:v>0.18421882968671716</c:v>
                </c:pt>
                <c:pt idx="4">
                  <c:v>0.18619673448167712</c:v>
                </c:pt>
                <c:pt idx="5">
                  <c:v>0.19184932380381542</c:v>
                </c:pt>
                <c:pt idx="6">
                  <c:v>0.19320436384127398</c:v>
                </c:pt>
                <c:pt idx="7">
                  <c:v>0.18971894367290115</c:v>
                </c:pt>
                <c:pt idx="8">
                  <c:v>0.19743475453676398</c:v>
                </c:pt>
                <c:pt idx="9">
                  <c:v>0.20669301594981099</c:v>
                </c:pt>
                <c:pt idx="10">
                  <c:v>0.2217800808671658</c:v>
                </c:pt>
                <c:pt idx="11">
                  <c:v>0.21597774284728838</c:v>
                </c:pt>
                <c:pt idx="12">
                  <c:v>0.21202589113484077</c:v>
                </c:pt>
                <c:pt idx="13">
                  <c:v>0.20691157752502898</c:v>
                </c:pt>
              </c:numCache>
            </c:numRef>
          </c:val>
          <c:extLst>
            <c:ext xmlns:c16="http://schemas.microsoft.com/office/drawing/2014/chart" uri="{C3380CC4-5D6E-409C-BE32-E72D297353CC}">
              <c16:uniqueId val="{00000000-C899-4A6F-A276-DF804707D178}"/>
            </c:ext>
          </c:extLst>
        </c:ser>
        <c:dLbls>
          <c:showLegendKey val="0"/>
          <c:showVal val="0"/>
          <c:showCatName val="0"/>
          <c:showSerName val="0"/>
          <c:showPercent val="0"/>
          <c:showBubbleSize val="0"/>
        </c:dLbls>
        <c:gapWidth val="50"/>
        <c:overlap val="2"/>
        <c:axId val="564061792"/>
        <c:axId val="520588296"/>
      </c:barChart>
      <c:lineChart>
        <c:grouping val="standard"/>
        <c:varyColors val="0"/>
        <c:ser>
          <c:idx val="1"/>
          <c:order val="1"/>
          <c:tx>
            <c:strRef>
              <c:f>Sheet1!$C$1</c:f>
              <c:strCache>
                <c:ptCount val="1"/>
                <c:pt idx="0">
                  <c:v>Big 4 Supermarkets</c:v>
                </c:pt>
              </c:strCache>
            </c:strRef>
          </c:tx>
          <c:spPr>
            <a:ln w="28575" cap="rnd">
              <a:solidFill>
                <a:schemeClr val="accent2"/>
              </a:solidFill>
              <a:round/>
            </a:ln>
            <a:effectLst/>
          </c:spPr>
          <c:marker>
            <c:symbol val="none"/>
          </c:marker>
          <c:cat>
            <c:strRef>
              <c:f>Sheet1!$A$2:$A$60</c:f>
              <c:strCache>
                <c:ptCount val="14"/>
                <c:pt idx="0">
                  <c:v>18-Jun-22</c:v>
                </c:pt>
                <c:pt idx="1">
                  <c:v>16-Jul-22</c:v>
                </c:pt>
                <c:pt idx="2">
                  <c:v>13-Aug-22</c:v>
                </c:pt>
                <c:pt idx="3">
                  <c:v>10-Sep-22</c:v>
                </c:pt>
                <c:pt idx="4">
                  <c:v>08-Oct-22</c:v>
                </c:pt>
                <c:pt idx="5">
                  <c:v>05-Nov-22</c:v>
                </c:pt>
                <c:pt idx="6">
                  <c:v>03-Dec-22</c:v>
                </c:pt>
                <c:pt idx="7">
                  <c:v>31-Dec-22</c:v>
                </c:pt>
                <c:pt idx="8">
                  <c:v>28-Jan-23</c:v>
                </c:pt>
                <c:pt idx="9">
                  <c:v> 25-Feb-23</c:v>
                </c:pt>
                <c:pt idx="10">
                  <c:v> 25-Mar-23</c:v>
                </c:pt>
                <c:pt idx="11">
                  <c:v> 22-Apr-23</c:v>
                </c:pt>
                <c:pt idx="12">
                  <c:v>20-May-22</c:v>
                </c:pt>
                <c:pt idx="13">
                  <c:v>17-Jun-23</c:v>
                </c:pt>
              </c:strCache>
            </c:strRef>
          </c:cat>
          <c:val>
            <c:numRef>
              <c:f>Sheet1!$C$2:$C$60</c:f>
              <c:numCache>
                <c:formatCode>0.0%</c:formatCode>
                <c:ptCount val="14"/>
                <c:pt idx="0">
                  <c:v>0.61515874315367003</c:v>
                </c:pt>
                <c:pt idx="1">
                  <c:v>0.61413567374329991</c:v>
                </c:pt>
                <c:pt idx="2">
                  <c:v>0.61891662928014113</c:v>
                </c:pt>
                <c:pt idx="3">
                  <c:v>0.61982340086029375</c:v>
                </c:pt>
                <c:pt idx="4">
                  <c:v>0.62067036350125482</c:v>
                </c:pt>
                <c:pt idx="5">
                  <c:v>0.61866311081168168</c:v>
                </c:pt>
                <c:pt idx="6">
                  <c:v>0.62023245361172252</c:v>
                </c:pt>
                <c:pt idx="7">
                  <c:v>0.62425572555862141</c:v>
                </c:pt>
                <c:pt idx="8">
                  <c:v>0.61866598518815619</c:v>
                </c:pt>
                <c:pt idx="9">
                  <c:v>0.61006773038938078</c:v>
                </c:pt>
                <c:pt idx="10">
                  <c:v>0.5972410296085281</c:v>
                </c:pt>
                <c:pt idx="11">
                  <c:v>0.60193035783874993</c:v>
                </c:pt>
                <c:pt idx="12">
                  <c:v>0.6038892513869647</c:v>
                </c:pt>
                <c:pt idx="13">
                  <c:v>0.60652413093241286</c:v>
                </c:pt>
              </c:numCache>
            </c:numRef>
          </c:val>
          <c:smooth val="1"/>
          <c:extLst>
            <c:ext xmlns:c16="http://schemas.microsoft.com/office/drawing/2014/chart" uri="{C3380CC4-5D6E-409C-BE32-E72D297353CC}">
              <c16:uniqueId val="{00000001-C899-4A6F-A276-DF804707D178}"/>
            </c:ext>
          </c:extLst>
        </c:ser>
        <c:dLbls>
          <c:showLegendKey val="0"/>
          <c:showVal val="0"/>
          <c:showCatName val="0"/>
          <c:showSerName val="0"/>
          <c:showPercent val="0"/>
          <c:showBubbleSize val="0"/>
        </c:dLbls>
        <c:marker val="1"/>
        <c:smooth val="0"/>
        <c:axId val="631106456"/>
        <c:axId val="631105736"/>
      </c:lineChart>
      <c:catAx>
        <c:axId val="564061792"/>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20588296"/>
        <c:crosses val="autoZero"/>
        <c:auto val="1"/>
        <c:lblAlgn val="ctr"/>
        <c:lblOffset val="100"/>
        <c:noMultiLvlLbl val="0"/>
      </c:catAx>
      <c:valAx>
        <c:axId val="520588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64061792"/>
        <c:crosses val="autoZero"/>
        <c:crossBetween val="between"/>
        <c:majorUnit val="2.0000000000000004E-2"/>
      </c:valAx>
      <c:valAx>
        <c:axId val="63110573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31106456"/>
        <c:crosses val="max"/>
        <c:crossBetween val="between"/>
        <c:majorUnit val="1.0000000000000002E-2"/>
      </c:valAx>
      <c:catAx>
        <c:axId val="631106456"/>
        <c:scaling>
          <c:orientation val="minMax"/>
        </c:scaling>
        <c:delete val="1"/>
        <c:axPos val="b"/>
        <c:numFmt formatCode="General" sourceLinked="1"/>
        <c:majorTickMark val="out"/>
        <c:minorTickMark val="none"/>
        <c:tickLblPos val="nextTo"/>
        <c:crossAx val="631105736"/>
        <c:crosses val="autoZero"/>
        <c:auto val="1"/>
        <c:lblAlgn val="ctr"/>
        <c:lblOffset val="100"/>
        <c:noMultiLvlLbl val="0"/>
      </c:catAx>
      <c:spPr>
        <a:noFill/>
        <a:ln>
          <a:noFill/>
        </a:ln>
        <a:effectLst/>
      </c:spPr>
    </c:plotArea>
    <c:legend>
      <c:legendPos val="t"/>
      <c:layout>
        <c:manualLayout>
          <c:xMode val="edge"/>
          <c:yMode val="edge"/>
          <c:x val="0.12227722700345674"/>
          <c:y val="0.11577651599861091"/>
          <c:w val="0.37966869353789001"/>
          <c:h val="6.173503530129670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73055670672743E-2"/>
          <c:y val="1.7793356106928671E-2"/>
          <c:w val="0.97294397998183768"/>
          <c:h val="0.76718058225209262"/>
        </c:manualLayout>
      </c:layout>
      <c:lineChart>
        <c:grouping val="standard"/>
        <c:varyColors val="0"/>
        <c:ser>
          <c:idx val="0"/>
          <c:order val="0"/>
          <c:tx>
            <c:strRef>
              <c:f>Sheet1!$B$1</c:f>
              <c:strCache>
                <c:ptCount val="1"/>
                <c:pt idx="0">
                  <c:v>Value Sales</c:v>
                </c:pt>
              </c:strCache>
            </c:strRef>
          </c:tx>
          <c:spPr>
            <a:ln w="28575" cap="rnd">
              <a:solidFill>
                <a:schemeClr val="tx2">
                  <a:lumMod val="50000"/>
                  <a:lumOff val="50000"/>
                </a:schemeClr>
              </a:solid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Sheet1!$A$2:$A$378</c:f>
              <c:strCache>
                <c:ptCount val="12"/>
                <c:pt idx="0">
                  <c:v>01-Apr-23</c:v>
                </c:pt>
                <c:pt idx="1">
                  <c:v>08-Apr-23</c:v>
                </c:pt>
                <c:pt idx="2">
                  <c:v>15-Apr-23</c:v>
                </c:pt>
                <c:pt idx="3">
                  <c:v>22-Apr-23</c:v>
                </c:pt>
                <c:pt idx="4">
                  <c:v>29-Apr-23</c:v>
                </c:pt>
                <c:pt idx="5">
                  <c:v>06-May-23</c:v>
                </c:pt>
                <c:pt idx="6">
                  <c:v>13-May-23</c:v>
                </c:pt>
                <c:pt idx="7">
                  <c:v> 20-May-23</c:v>
                </c:pt>
                <c:pt idx="8">
                  <c:v>27-May-23</c:v>
                </c:pt>
                <c:pt idx="9">
                  <c:v>03-Jun-23</c:v>
                </c:pt>
                <c:pt idx="10">
                  <c:v>10-Jun-23</c:v>
                </c:pt>
                <c:pt idx="11">
                  <c:v> 17-Jun-23</c:v>
                </c:pt>
              </c:strCache>
            </c:strRef>
          </c:cat>
          <c:val>
            <c:numRef>
              <c:f>Sheet1!$B$2:$B$378</c:f>
              <c:numCache>
                <c:formatCode>0.0%</c:formatCode>
                <c:ptCount val="12"/>
                <c:pt idx="0">
                  <c:v>8.703401709009384E-2</c:v>
                </c:pt>
                <c:pt idx="1">
                  <c:v>0.21585426856012035</c:v>
                </c:pt>
                <c:pt idx="2">
                  <c:v>-0.13500605162378876</c:v>
                </c:pt>
                <c:pt idx="3">
                  <c:v>0.13538179466276712</c:v>
                </c:pt>
                <c:pt idx="4">
                  <c:v>8.9518977800706168E-2</c:v>
                </c:pt>
                <c:pt idx="5">
                  <c:v>0.14742957571657267</c:v>
                </c:pt>
                <c:pt idx="6">
                  <c:v>5.8242194293880445E-2</c:v>
                </c:pt>
                <c:pt idx="7">
                  <c:v>7.4975039469607152E-2</c:v>
                </c:pt>
                <c:pt idx="8">
                  <c:v>0.11014900484650969</c:v>
                </c:pt>
                <c:pt idx="9">
                  <c:v>2.9963475819213992E-2</c:v>
                </c:pt>
                <c:pt idx="10">
                  <c:v>0.12375080761255353</c:v>
                </c:pt>
                <c:pt idx="11">
                  <c:v>0.10332472492134293</c:v>
                </c:pt>
              </c:numCache>
            </c:numRef>
          </c:val>
          <c:smooth val="1"/>
          <c:extLst>
            <c:ext xmlns:c16="http://schemas.microsoft.com/office/drawing/2014/chart" uri="{C3380CC4-5D6E-409C-BE32-E72D297353CC}">
              <c16:uniqueId val="{00000003-80AA-45AD-A737-1914077A2C62}"/>
            </c:ext>
          </c:extLst>
        </c:ser>
        <c:ser>
          <c:idx val="1"/>
          <c:order val="1"/>
          <c:tx>
            <c:strRef>
              <c:f>Sheet1!$C$1</c:f>
              <c:strCache>
                <c:ptCount val="1"/>
                <c:pt idx="0">
                  <c:v>Unit Sales</c:v>
                </c:pt>
              </c:strCache>
            </c:strRef>
          </c:tx>
          <c:spPr>
            <a:ln w="28575" cap="rnd">
              <a:solidFill>
                <a:schemeClr val="accent2"/>
              </a:solid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Sheet1!$A$2:$A$378</c:f>
              <c:strCache>
                <c:ptCount val="12"/>
                <c:pt idx="0">
                  <c:v>01-Apr-23</c:v>
                </c:pt>
                <c:pt idx="1">
                  <c:v>08-Apr-23</c:v>
                </c:pt>
                <c:pt idx="2">
                  <c:v>15-Apr-23</c:v>
                </c:pt>
                <c:pt idx="3">
                  <c:v>22-Apr-23</c:v>
                </c:pt>
                <c:pt idx="4">
                  <c:v>29-Apr-23</c:v>
                </c:pt>
                <c:pt idx="5">
                  <c:v>06-May-23</c:v>
                </c:pt>
                <c:pt idx="6">
                  <c:v>13-May-23</c:v>
                </c:pt>
                <c:pt idx="7">
                  <c:v> 20-May-23</c:v>
                </c:pt>
                <c:pt idx="8">
                  <c:v>27-May-23</c:v>
                </c:pt>
                <c:pt idx="9">
                  <c:v>03-Jun-23</c:v>
                </c:pt>
                <c:pt idx="10">
                  <c:v>10-Jun-23</c:v>
                </c:pt>
                <c:pt idx="11">
                  <c:v> 17-Jun-23</c:v>
                </c:pt>
              </c:strCache>
            </c:strRef>
          </c:cat>
          <c:val>
            <c:numRef>
              <c:f>Sheet1!$C$2:$C$378</c:f>
              <c:numCache>
                <c:formatCode>0.0%</c:formatCode>
                <c:ptCount val="12"/>
                <c:pt idx="0">
                  <c:v>-2.4722043222003887E-2</c:v>
                </c:pt>
                <c:pt idx="1">
                  <c:v>6.3309184814555719E-2</c:v>
                </c:pt>
                <c:pt idx="2">
                  <c:v>-0.19789962401274186</c:v>
                </c:pt>
                <c:pt idx="3">
                  <c:v>2.6549692697870997E-2</c:v>
                </c:pt>
                <c:pt idx="4">
                  <c:v>-2.4749461029265118E-2</c:v>
                </c:pt>
                <c:pt idx="5">
                  <c:v>1.4958169799353049E-2</c:v>
                </c:pt>
                <c:pt idx="6">
                  <c:v>-5.385420454580403E-2</c:v>
                </c:pt>
                <c:pt idx="7">
                  <c:v>-3.7299744363883613E-2</c:v>
                </c:pt>
                <c:pt idx="8">
                  <c:v>-1.0513268900735451E-2</c:v>
                </c:pt>
                <c:pt idx="9">
                  <c:v>-5.6868323187437619E-2</c:v>
                </c:pt>
                <c:pt idx="10">
                  <c:v>-1.1887039389272269E-3</c:v>
                </c:pt>
                <c:pt idx="11">
                  <c:v>-1.0708807261463171E-2</c:v>
                </c:pt>
              </c:numCache>
            </c:numRef>
          </c:val>
          <c:smooth val="1"/>
          <c:extLst>
            <c:ext xmlns:c16="http://schemas.microsoft.com/office/drawing/2014/chart" uri="{C3380CC4-5D6E-409C-BE32-E72D297353CC}">
              <c16:uniqueId val="{00000005-80AA-45AD-A737-1914077A2C62}"/>
            </c:ext>
          </c:extLst>
        </c:ser>
        <c:dLbls>
          <c:showLegendKey val="0"/>
          <c:showVal val="1"/>
          <c:showCatName val="0"/>
          <c:showSerName val="0"/>
          <c:showPercent val="0"/>
          <c:showBubbleSize val="0"/>
        </c:dLbls>
        <c:smooth val="0"/>
        <c:axId val="45898368"/>
        <c:axId val="45912448"/>
      </c:lineChart>
      <c:catAx>
        <c:axId val="45898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5912448"/>
        <c:crosses val="autoZero"/>
        <c:auto val="1"/>
        <c:lblAlgn val="ctr"/>
        <c:lblOffset val="100"/>
        <c:noMultiLvlLbl val="0"/>
      </c:catAx>
      <c:valAx>
        <c:axId val="45912448"/>
        <c:scaling>
          <c:orientation val="minMax"/>
          <c:min val="-0.2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5898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5902952402175"/>
          <c:y val="9.6352878174275874E-2"/>
          <c:w val="0.89644097047597826"/>
          <c:h val="0.75556216180398372"/>
        </c:manualLayout>
      </c:layout>
      <c:barChart>
        <c:barDir val="col"/>
        <c:grouping val="clustered"/>
        <c:varyColors val="0"/>
        <c:ser>
          <c:idx val="0"/>
          <c:order val="0"/>
          <c:tx>
            <c:strRef>
              <c:f>Sheet1!$B$1</c:f>
              <c:strCache>
                <c:ptCount val="1"/>
                <c:pt idx="0">
                  <c:v>New Shoppers</c:v>
                </c:pt>
              </c:strCache>
            </c:strRef>
          </c:tx>
          <c:spPr>
            <a:solidFill>
              <a:schemeClr val="bg2"/>
            </a:solidFill>
            <a:ln>
              <a:noFill/>
            </a:ln>
            <a:effectLst/>
          </c:spPr>
          <c:invertIfNegative val="0"/>
          <c:dLbls>
            <c:delete val="1"/>
          </c:dLbls>
          <c:cat>
            <c:strRef>
              <c:f>Sheet1!$A$2:$A$12</c:f>
              <c:strCache>
                <c:ptCount val="11"/>
                <c:pt idx="0">
                  <c:v>Co-op</c:v>
                </c:pt>
                <c:pt idx="1">
                  <c:v>Morrisons</c:v>
                </c:pt>
                <c:pt idx="2">
                  <c:v>Tesco</c:v>
                </c:pt>
                <c:pt idx="3">
                  <c:v>Aldi </c:v>
                </c:pt>
                <c:pt idx="4">
                  <c:v>Sainsbury's</c:v>
                </c:pt>
                <c:pt idx="5">
                  <c:v>ASDA</c:v>
                </c:pt>
                <c:pt idx="6">
                  <c:v>Marks &amp; Spencer</c:v>
                </c:pt>
                <c:pt idx="7">
                  <c:v>Iceland</c:v>
                </c:pt>
                <c:pt idx="8">
                  <c:v>Ocado</c:v>
                </c:pt>
                <c:pt idx="9">
                  <c:v>Lidl</c:v>
                </c:pt>
                <c:pt idx="10">
                  <c:v>Waitrose</c:v>
                </c:pt>
              </c:strCache>
            </c:strRef>
          </c:cat>
          <c:val>
            <c:numRef>
              <c:f>Sheet1!$B$2:$B$12</c:f>
              <c:numCache>
                <c:formatCode>0.0%</c:formatCode>
                <c:ptCount val="11"/>
                <c:pt idx="0">
                  <c:v>1.243713776740818E-2</c:v>
                </c:pt>
                <c:pt idx="1">
                  <c:v>3.3688584653374765E-2</c:v>
                </c:pt>
                <c:pt idx="2">
                  <c:v>4.1014508839714026E-3</c:v>
                </c:pt>
                <c:pt idx="3">
                  <c:v>-2.1272769380420442E-4</c:v>
                </c:pt>
                <c:pt idx="4">
                  <c:v>2.0041987885530022E-2</c:v>
                </c:pt>
                <c:pt idx="5">
                  <c:v>4.0199283290383026E-3</c:v>
                </c:pt>
                <c:pt idx="6">
                  <c:v>-6.1343279959548913E-2</c:v>
                </c:pt>
                <c:pt idx="7">
                  <c:v>1.2275525706753054E-2</c:v>
                </c:pt>
                <c:pt idx="8">
                  <c:v>4.7496186640236582E-2</c:v>
                </c:pt>
                <c:pt idx="9">
                  <c:v>-1.1338234691659621E-2</c:v>
                </c:pt>
                <c:pt idx="10">
                  <c:v>-4.8596767265300156E-2</c:v>
                </c:pt>
              </c:numCache>
            </c:numRef>
          </c:val>
          <c:extLst>
            <c:ext xmlns:c16="http://schemas.microsoft.com/office/drawing/2014/chart" uri="{C3380CC4-5D6E-409C-BE32-E72D297353CC}">
              <c16:uniqueId val="{00000000-0FB2-4775-84E6-835214C9350B}"/>
            </c:ext>
          </c:extLst>
        </c:ser>
        <c:ser>
          <c:idx val="1"/>
          <c:order val="1"/>
          <c:tx>
            <c:strRef>
              <c:f>Sheet1!$C$1</c:f>
              <c:strCache>
                <c:ptCount val="1"/>
                <c:pt idx="0">
                  <c:v>Visits</c:v>
                </c:pt>
              </c:strCache>
            </c:strRef>
          </c:tx>
          <c:spPr>
            <a:solidFill>
              <a:schemeClr val="accent1"/>
            </a:solidFill>
            <a:ln>
              <a:noFill/>
            </a:ln>
            <a:effectLst/>
          </c:spPr>
          <c:invertIfNegative val="0"/>
          <c:dLbls>
            <c:delete val="1"/>
          </c:dLbls>
          <c:cat>
            <c:strRef>
              <c:f>Sheet1!$A$2:$A$12</c:f>
              <c:strCache>
                <c:ptCount val="11"/>
                <c:pt idx="0">
                  <c:v>Co-op</c:v>
                </c:pt>
                <c:pt idx="1">
                  <c:v>Morrisons</c:v>
                </c:pt>
                <c:pt idx="2">
                  <c:v>Tesco</c:v>
                </c:pt>
                <c:pt idx="3">
                  <c:v>Aldi </c:v>
                </c:pt>
                <c:pt idx="4">
                  <c:v>Sainsbury's</c:v>
                </c:pt>
                <c:pt idx="5">
                  <c:v>ASDA</c:v>
                </c:pt>
                <c:pt idx="6">
                  <c:v>Marks &amp; Spencer</c:v>
                </c:pt>
                <c:pt idx="7">
                  <c:v>Iceland</c:v>
                </c:pt>
                <c:pt idx="8">
                  <c:v>Ocado</c:v>
                </c:pt>
                <c:pt idx="9">
                  <c:v>Lidl</c:v>
                </c:pt>
                <c:pt idx="10">
                  <c:v>Waitrose</c:v>
                </c:pt>
              </c:strCache>
            </c:strRef>
          </c:cat>
          <c:val>
            <c:numRef>
              <c:f>Sheet1!$C$2:$C$12</c:f>
              <c:numCache>
                <c:formatCode>0.0%</c:formatCode>
                <c:ptCount val="11"/>
                <c:pt idx="0">
                  <c:v>5.0289357075101293E-2</c:v>
                </c:pt>
                <c:pt idx="1">
                  <c:v>6.0032358440502476E-2</c:v>
                </c:pt>
                <c:pt idx="2">
                  <c:v>2.1108184525857387E-2</c:v>
                </c:pt>
                <c:pt idx="3">
                  <c:v>1.2613217639212415E-2</c:v>
                </c:pt>
                <c:pt idx="4">
                  <c:v>4.8317970403125132E-2</c:v>
                </c:pt>
                <c:pt idx="5">
                  <c:v>3.274852670072681E-2</c:v>
                </c:pt>
                <c:pt idx="6">
                  <c:v>-7.9592412163199677E-3</c:v>
                </c:pt>
                <c:pt idx="7">
                  <c:v>3.0478055999397569E-2</c:v>
                </c:pt>
                <c:pt idx="8">
                  <c:v>5.7409982775936896E-2</c:v>
                </c:pt>
                <c:pt idx="9">
                  <c:v>4.7207980839864438E-2</c:v>
                </c:pt>
                <c:pt idx="10">
                  <c:v>-6.2499225958609683E-2</c:v>
                </c:pt>
              </c:numCache>
            </c:numRef>
          </c:val>
          <c:extLst>
            <c:ext xmlns:c16="http://schemas.microsoft.com/office/drawing/2014/chart" uri="{C3380CC4-5D6E-409C-BE32-E72D297353CC}">
              <c16:uniqueId val="{00000001-0FB2-4775-84E6-835214C9350B}"/>
            </c:ext>
          </c:extLst>
        </c:ser>
        <c:ser>
          <c:idx val="2"/>
          <c:order val="2"/>
          <c:tx>
            <c:strRef>
              <c:f>Sheet1!$D$1</c:f>
              <c:strCache>
                <c:ptCount val="1"/>
                <c:pt idx="0">
                  <c:v>Spend Per Visit</c:v>
                </c:pt>
              </c:strCache>
            </c:strRef>
          </c:tx>
          <c:spPr>
            <a:solidFill>
              <a:schemeClr val="accent2"/>
            </a:solidFill>
            <a:ln>
              <a:noFill/>
            </a:ln>
            <a:effectLst/>
          </c:spPr>
          <c:invertIfNegative val="0"/>
          <c:dLbls>
            <c:delete val="1"/>
          </c:dLbls>
          <c:cat>
            <c:strRef>
              <c:f>Sheet1!$A$2:$A$12</c:f>
              <c:strCache>
                <c:ptCount val="11"/>
                <c:pt idx="0">
                  <c:v>Co-op</c:v>
                </c:pt>
                <c:pt idx="1">
                  <c:v>Morrisons</c:v>
                </c:pt>
                <c:pt idx="2">
                  <c:v>Tesco</c:v>
                </c:pt>
                <c:pt idx="3">
                  <c:v>Aldi </c:v>
                </c:pt>
                <c:pt idx="4">
                  <c:v>Sainsbury's</c:v>
                </c:pt>
                <c:pt idx="5">
                  <c:v>ASDA</c:v>
                </c:pt>
                <c:pt idx="6">
                  <c:v>Marks &amp; Spencer</c:v>
                </c:pt>
                <c:pt idx="7">
                  <c:v>Iceland</c:v>
                </c:pt>
                <c:pt idx="8">
                  <c:v>Ocado</c:v>
                </c:pt>
                <c:pt idx="9">
                  <c:v>Lidl</c:v>
                </c:pt>
                <c:pt idx="10">
                  <c:v>Waitrose</c:v>
                </c:pt>
              </c:strCache>
            </c:strRef>
          </c:cat>
          <c:val>
            <c:numRef>
              <c:f>Sheet1!$D$2:$D$12</c:f>
              <c:numCache>
                <c:formatCode>0.0%</c:formatCode>
                <c:ptCount val="11"/>
                <c:pt idx="0">
                  <c:v>1.6771488469601747E-2</c:v>
                </c:pt>
                <c:pt idx="1">
                  <c:v>-2.4979184013321776E-3</c:v>
                </c:pt>
                <c:pt idx="2">
                  <c:v>8.2614942528735913E-3</c:v>
                </c:pt>
                <c:pt idx="3">
                  <c:v>1.2105649303008059E-2</c:v>
                </c:pt>
                <c:pt idx="4">
                  <c:v>-2.8991109393119441E-2</c:v>
                </c:pt>
                <c:pt idx="5">
                  <c:v>-1.5731874145006763E-2</c:v>
                </c:pt>
                <c:pt idx="6">
                  <c:v>1.9795657726692228E-2</c:v>
                </c:pt>
                <c:pt idx="7">
                  <c:v>-2.1226415094339535E-2</c:v>
                </c:pt>
                <c:pt idx="8">
                  <c:v>-4.6457001174474821E-2</c:v>
                </c:pt>
                <c:pt idx="9">
                  <c:v>-3.7590773173857284E-2</c:v>
                </c:pt>
                <c:pt idx="10">
                  <c:v>2.0447906523856085E-2</c:v>
                </c:pt>
              </c:numCache>
            </c:numRef>
          </c:val>
          <c:extLst>
            <c:ext xmlns:c16="http://schemas.microsoft.com/office/drawing/2014/chart" uri="{C3380CC4-5D6E-409C-BE32-E72D297353CC}">
              <c16:uniqueId val="{00000002-0FB2-4775-84E6-835214C9350B}"/>
            </c:ext>
          </c:extLst>
        </c:ser>
        <c:dLbls>
          <c:showLegendKey val="0"/>
          <c:showVal val="1"/>
          <c:showCatName val="0"/>
          <c:showSerName val="0"/>
          <c:showPercent val="0"/>
          <c:showBubbleSize val="0"/>
        </c:dLbls>
        <c:gapWidth val="74"/>
        <c:overlap val="3"/>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5056"/>
        <c:crosses val="autoZero"/>
        <c:auto val="1"/>
        <c:lblAlgn val="ctr"/>
        <c:lblOffset val="100"/>
        <c:noMultiLvlLbl val="0"/>
      </c:catAx>
      <c:valAx>
        <c:axId val="21860505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3520"/>
        <c:crosses val="autoZero"/>
        <c:crossBetween val="between"/>
        <c:majorUnit val="5.000000000000001E-2"/>
      </c:valAx>
      <c:spPr>
        <a:noFill/>
        <a:ln>
          <a:noFill/>
        </a:ln>
        <a:effectLst/>
      </c:spPr>
    </c:plotArea>
    <c:legend>
      <c:legendPos val="b"/>
      <c:layout>
        <c:manualLayout>
          <c:xMode val="edge"/>
          <c:yMode val="edge"/>
          <c:x val="0.56022928748634848"/>
          <c:y val="6.7402047823449843E-2"/>
          <c:w val="0.41976155824708328"/>
          <c:h val="7.2812204379542569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914368726903716E-2"/>
          <c:y val="0.10553413900030553"/>
          <c:w val="0.9085414728063852"/>
          <c:h val="0.67733728868652454"/>
        </c:manualLayout>
      </c:layout>
      <c:lineChart>
        <c:grouping val="standard"/>
        <c:varyColors val="0"/>
        <c:ser>
          <c:idx val="0"/>
          <c:order val="0"/>
          <c:tx>
            <c:strRef>
              <c:f>Sheet1!$B$1</c:f>
              <c:strCache>
                <c:ptCount val="1"/>
                <c:pt idx="0">
                  <c:v>% on Offer</c:v>
                </c:pt>
              </c:strCache>
            </c:strRef>
          </c:tx>
          <c:spPr>
            <a:ln w="28575" cap="rnd">
              <a:solidFill>
                <a:schemeClr val="accent1"/>
              </a:solidFill>
              <a:round/>
            </a:ln>
            <a:effectLst/>
          </c:spPr>
          <c:marker>
            <c:symbol val="none"/>
          </c:marker>
          <c:dLbls>
            <c:dLbl>
              <c:idx val="0"/>
              <c:layout>
                <c:manualLayout>
                  <c:x val="-6.474126838406849E-2"/>
                  <c:y val="-4.300014518474217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F0-4111-A866-6CFB588A10EC}"/>
                </c:ext>
              </c:extLst>
            </c:dLbl>
            <c:dLbl>
              <c:idx val="9"/>
              <c:delete val="1"/>
              <c:extLst>
                <c:ext xmlns:c15="http://schemas.microsoft.com/office/drawing/2012/chart" uri="{CE6537A1-D6FC-4f65-9D91-7224C49458BB}"/>
                <c:ext xmlns:c16="http://schemas.microsoft.com/office/drawing/2014/chart" uri="{C3380CC4-5D6E-409C-BE32-E72D297353CC}">
                  <c16:uniqueId val="{00000000-F8BD-42A8-BE09-4A4E978F5015}"/>
                </c:ext>
              </c:extLst>
            </c:dLbl>
            <c:dLbl>
              <c:idx val="10"/>
              <c:delete val="1"/>
              <c:extLst>
                <c:ext xmlns:c15="http://schemas.microsoft.com/office/drawing/2012/chart" uri="{CE6537A1-D6FC-4f65-9D91-7224C49458BB}"/>
                <c:ext xmlns:c16="http://schemas.microsoft.com/office/drawing/2014/chart" uri="{C3380CC4-5D6E-409C-BE32-E72D297353CC}">
                  <c16:uniqueId val="{00000000-1A38-40CC-9010-C6CB523B1D57}"/>
                </c:ext>
              </c:extLst>
            </c:dLbl>
            <c:dLbl>
              <c:idx val="11"/>
              <c:delete val="1"/>
              <c:extLst>
                <c:ext xmlns:c15="http://schemas.microsoft.com/office/drawing/2012/chart" uri="{CE6537A1-D6FC-4f65-9D91-7224C49458BB}"/>
                <c:ext xmlns:c16="http://schemas.microsoft.com/office/drawing/2014/chart" uri="{C3380CC4-5D6E-409C-BE32-E72D297353CC}">
                  <c16:uniqueId val="{00000000-94A7-4407-99CE-979EF552C468}"/>
                </c:ext>
              </c:extLst>
            </c:dLbl>
            <c:dLbl>
              <c:idx val="13"/>
              <c:layout>
                <c:manualLayout>
                  <c:x val="-3.5566246682274608E-2"/>
                  <c:y val="-3.52601190514885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F0-4111-A866-6CFB588A10EC}"/>
                </c:ext>
              </c:extLst>
            </c:dLbl>
            <c:dLbl>
              <c:idx val="23"/>
              <c:delete val="1"/>
              <c:extLst>
                <c:ext xmlns:c15="http://schemas.microsoft.com/office/drawing/2012/chart" uri="{CE6537A1-D6FC-4f65-9D91-7224C49458BB}"/>
                <c:ext xmlns:c16="http://schemas.microsoft.com/office/drawing/2014/chart" uri="{C3380CC4-5D6E-409C-BE32-E72D297353CC}">
                  <c16:uniqueId val="{00000001-F8BD-42A8-BE09-4A4E978F5015}"/>
                </c:ext>
              </c:extLst>
            </c:dLbl>
            <c:dLbl>
              <c:idx val="24"/>
              <c:delete val="1"/>
              <c:extLst>
                <c:ext xmlns:c15="http://schemas.microsoft.com/office/drawing/2012/chart" uri="{CE6537A1-D6FC-4f65-9D91-7224C49458BB}"/>
                <c:ext xmlns:c16="http://schemas.microsoft.com/office/drawing/2014/chart" uri="{C3380CC4-5D6E-409C-BE32-E72D297353CC}">
                  <c16:uniqueId val="{00000001-1A38-40CC-9010-C6CB523B1D57}"/>
                </c:ext>
              </c:extLst>
            </c:dLbl>
            <c:dLbl>
              <c:idx val="25"/>
              <c:delete val="1"/>
              <c:extLst>
                <c:ext xmlns:c15="http://schemas.microsoft.com/office/drawing/2012/chart" uri="{CE6537A1-D6FC-4f65-9D91-7224C49458BB}"/>
                <c:ext xmlns:c16="http://schemas.microsoft.com/office/drawing/2014/chart" uri="{C3380CC4-5D6E-409C-BE32-E72D297353CC}">
                  <c16:uniqueId val="{00000006-18D4-47DF-80F4-CBF792205DC8}"/>
                </c:ext>
              </c:extLst>
            </c:dLbl>
            <c:dLbl>
              <c:idx val="26"/>
              <c:layout>
                <c:manualLayout>
                  <c:x val="-2.0538095370733835E-2"/>
                  <c:y val="-3.52601190514885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F0-4111-A866-6CFB588A10EC}"/>
                </c:ext>
              </c:extLst>
            </c:dLbl>
            <c:numFmt formatCode="0%" sourceLinked="0"/>
            <c:spPr>
              <a:solidFill>
                <a:schemeClr val="bg2"/>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Sheet1!$A$2:$A$195</c:f>
              <c:strCache>
                <c:ptCount val="27"/>
                <c:pt idx="0">
                  <c:v>19-Jun-21</c:v>
                </c:pt>
                <c:pt idx="1">
                  <c:v>17-Jul-21</c:v>
                </c:pt>
                <c:pt idx="2">
                  <c:v>14-Aug-21</c:v>
                </c:pt>
                <c:pt idx="3">
                  <c:v>11-Sep-21</c:v>
                </c:pt>
                <c:pt idx="4">
                  <c:v>09-Oct-21</c:v>
                </c:pt>
                <c:pt idx="5">
                  <c:v>06-Nov-21</c:v>
                </c:pt>
                <c:pt idx="6">
                  <c:v>04-Dec-21</c:v>
                </c:pt>
                <c:pt idx="7">
                  <c:v>01-Jan-22</c:v>
                </c:pt>
                <c:pt idx="8">
                  <c:v>29-Jan-22</c:v>
                </c:pt>
                <c:pt idx="9">
                  <c:v>26-Feb-22</c:v>
                </c:pt>
                <c:pt idx="10">
                  <c:v>26-Mar-22</c:v>
                </c:pt>
                <c:pt idx="11">
                  <c:v>23-Apr-22</c:v>
                </c:pt>
                <c:pt idx="12">
                  <c:v>21-May-22</c:v>
                </c:pt>
                <c:pt idx="13">
                  <c:v>18-Jun-22</c:v>
                </c:pt>
                <c:pt idx="14">
                  <c:v>16-Jul-22</c:v>
                </c:pt>
                <c:pt idx="15">
                  <c:v>13-Aug-22</c:v>
                </c:pt>
                <c:pt idx="16">
                  <c:v>10-Sep-22</c:v>
                </c:pt>
                <c:pt idx="17">
                  <c:v>08-Oct-22</c:v>
                </c:pt>
                <c:pt idx="18">
                  <c:v>05-Nov-22</c:v>
                </c:pt>
                <c:pt idx="19">
                  <c:v>03-Dec-22</c:v>
                </c:pt>
                <c:pt idx="20">
                  <c:v>31-Dec-22</c:v>
                </c:pt>
                <c:pt idx="21">
                  <c:v>28-Jan-23</c:v>
                </c:pt>
                <c:pt idx="22">
                  <c:v>25-Feb-23</c:v>
                </c:pt>
                <c:pt idx="23">
                  <c:v> 25-Mar-23</c:v>
                </c:pt>
                <c:pt idx="24">
                  <c:v>22-Apr-22</c:v>
                </c:pt>
                <c:pt idx="25">
                  <c:v>20-May-23</c:v>
                </c:pt>
                <c:pt idx="26">
                  <c:v> 17-Jun-23</c:v>
                </c:pt>
              </c:strCache>
            </c:strRef>
          </c:cat>
          <c:val>
            <c:numRef>
              <c:f>Sheet1!$B$2:$B$195</c:f>
              <c:numCache>
                <c:formatCode>0.0%</c:formatCode>
                <c:ptCount val="27"/>
                <c:pt idx="0">
                  <c:v>0.21291644070901353</c:v>
                </c:pt>
                <c:pt idx="1">
                  <c:v>0.20734455934899543</c:v>
                </c:pt>
                <c:pt idx="2">
                  <c:v>0.19464810691443757</c:v>
                </c:pt>
                <c:pt idx="3">
                  <c:v>0.19814899918471332</c:v>
                </c:pt>
                <c:pt idx="4">
                  <c:v>0.19981871675019572</c:v>
                </c:pt>
                <c:pt idx="5">
                  <c:v>0.20275799916182222</c:v>
                </c:pt>
                <c:pt idx="6">
                  <c:v>0.21747330917310811</c:v>
                </c:pt>
                <c:pt idx="7">
                  <c:v>0.22209886381025895</c:v>
                </c:pt>
                <c:pt idx="8">
                  <c:v>0.19170366656350604</c:v>
                </c:pt>
                <c:pt idx="9">
                  <c:v>0.19833974023140236</c:v>
                </c:pt>
                <c:pt idx="10">
                  <c:v>0.1981924741492159</c:v>
                </c:pt>
                <c:pt idx="11">
                  <c:v>0.21430668422409863</c:v>
                </c:pt>
                <c:pt idx="12">
                  <c:v>0.20386770780686903</c:v>
                </c:pt>
                <c:pt idx="13">
                  <c:v>0.2179113091348174</c:v>
                </c:pt>
                <c:pt idx="14">
                  <c:v>0.20406558235699465</c:v>
                </c:pt>
                <c:pt idx="15">
                  <c:v>0.20294116055232039</c:v>
                </c:pt>
                <c:pt idx="16">
                  <c:v>0.20777224865347943</c:v>
                </c:pt>
                <c:pt idx="17">
                  <c:v>0.20386952706157349</c:v>
                </c:pt>
                <c:pt idx="18">
                  <c:v>0.20753780001681069</c:v>
                </c:pt>
                <c:pt idx="19">
                  <c:v>0.22566792814490136</c:v>
                </c:pt>
                <c:pt idx="20">
                  <c:v>0.22871780713773662</c:v>
                </c:pt>
                <c:pt idx="21">
                  <c:v>0.1931361409904028</c:v>
                </c:pt>
                <c:pt idx="22">
                  <c:v>0.20067168077971065</c:v>
                </c:pt>
                <c:pt idx="23">
                  <c:v>0.20175740103483777</c:v>
                </c:pt>
                <c:pt idx="24">
                  <c:v>0.22919377086188142</c:v>
                </c:pt>
                <c:pt idx="25">
                  <c:v>0.22321216108225855</c:v>
                </c:pt>
                <c:pt idx="26">
                  <c:v>0.22166842734989187</c:v>
                </c:pt>
              </c:numCache>
            </c:numRef>
          </c:val>
          <c:smooth val="1"/>
          <c:extLst>
            <c:ext xmlns:c16="http://schemas.microsoft.com/office/drawing/2014/chart" uri="{C3380CC4-5D6E-409C-BE32-E72D297353CC}">
              <c16:uniqueId val="{00000002-18D4-47DF-80F4-CBF792205DC8}"/>
            </c:ext>
          </c:extLst>
        </c:ser>
        <c:ser>
          <c:idx val="1"/>
          <c:order val="1"/>
          <c:tx>
            <c:strRef>
              <c:f>Sheet1!$C$1</c:f>
              <c:strCache>
                <c:ptCount val="1"/>
                <c:pt idx="0">
                  <c:v>Annual Average</c:v>
                </c:pt>
              </c:strCache>
            </c:strRef>
          </c:tx>
          <c:spPr>
            <a:ln w="28575" cap="rnd">
              <a:solidFill>
                <a:schemeClr val="accent2"/>
              </a:solidFill>
              <a:round/>
            </a:ln>
            <a:effectLst/>
          </c:spPr>
          <c:marker>
            <c:symbol val="none"/>
          </c:marker>
          <c:cat>
            <c:strRef>
              <c:f>Sheet1!$A$2:$A$195</c:f>
              <c:strCache>
                <c:ptCount val="27"/>
                <c:pt idx="0">
                  <c:v>19-Jun-21</c:v>
                </c:pt>
                <c:pt idx="1">
                  <c:v>17-Jul-21</c:v>
                </c:pt>
                <c:pt idx="2">
                  <c:v>14-Aug-21</c:v>
                </c:pt>
                <c:pt idx="3">
                  <c:v>11-Sep-21</c:v>
                </c:pt>
                <c:pt idx="4">
                  <c:v>09-Oct-21</c:v>
                </c:pt>
                <c:pt idx="5">
                  <c:v>06-Nov-21</c:v>
                </c:pt>
                <c:pt idx="6">
                  <c:v>04-Dec-21</c:v>
                </c:pt>
                <c:pt idx="7">
                  <c:v>01-Jan-22</c:v>
                </c:pt>
                <c:pt idx="8">
                  <c:v>29-Jan-22</c:v>
                </c:pt>
                <c:pt idx="9">
                  <c:v>26-Feb-22</c:v>
                </c:pt>
                <c:pt idx="10">
                  <c:v>26-Mar-22</c:v>
                </c:pt>
                <c:pt idx="11">
                  <c:v>23-Apr-22</c:v>
                </c:pt>
                <c:pt idx="12">
                  <c:v>21-May-22</c:v>
                </c:pt>
                <c:pt idx="13">
                  <c:v>18-Jun-22</c:v>
                </c:pt>
                <c:pt idx="14">
                  <c:v>16-Jul-22</c:v>
                </c:pt>
                <c:pt idx="15">
                  <c:v>13-Aug-22</c:v>
                </c:pt>
                <c:pt idx="16">
                  <c:v>10-Sep-22</c:v>
                </c:pt>
                <c:pt idx="17">
                  <c:v>08-Oct-22</c:v>
                </c:pt>
                <c:pt idx="18">
                  <c:v>05-Nov-22</c:v>
                </c:pt>
                <c:pt idx="19">
                  <c:v>03-Dec-22</c:v>
                </c:pt>
                <c:pt idx="20">
                  <c:v>31-Dec-22</c:v>
                </c:pt>
                <c:pt idx="21">
                  <c:v>28-Jan-23</c:v>
                </c:pt>
                <c:pt idx="22">
                  <c:v>25-Feb-23</c:v>
                </c:pt>
                <c:pt idx="23">
                  <c:v> 25-Mar-23</c:v>
                </c:pt>
                <c:pt idx="24">
                  <c:v>22-Apr-22</c:v>
                </c:pt>
                <c:pt idx="25">
                  <c:v>20-May-23</c:v>
                </c:pt>
                <c:pt idx="26">
                  <c:v> 17-Jun-23</c:v>
                </c:pt>
              </c:strCache>
            </c:strRef>
          </c:cat>
          <c:val>
            <c:numRef>
              <c:f>Sheet1!$C$2:$C$195</c:f>
              <c:numCache>
                <c:formatCode>0.0%</c:formatCode>
                <c:ptCount val="27"/>
                <c:pt idx="0">
                  <c:v>0.20627717710312071</c:v>
                </c:pt>
                <c:pt idx="1">
                  <c:v>0.20627717710312071</c:v>
                </c:pt>
                <c:pt idx="2">
                  <c:v>0.20627717710312071</c:v>
                </c:pt>
                <c:pt idx="3">
                  <c:v>0.20627717710312071</c:v>
                </c:pt>
                <c:pt idx="4">
                  <c:v>0.20627717710312071</c:v>
                </c:pt>
                <c:pt idx="5">
                  <c:v>0.20627717710312071</c:v>
                </c:pt>
                <c:pt idx="6">
                  <c:v>0.20627717710312071</c:v>
                </c:pt>
                <c:pt idx="7">
                  <c:v>0.20627717710312071</c:v>
                </c:pt>
                <c:pt idx="8">
                  <c:v>0.20893864879488655</c:v>
                </c:pt>
                <c:pt idx="9">
                  <c:v>0.20893864879488655</c:v>
                </c:pt>
                <c:pt idx="10">
                  <c:v>0.20893864879488655</c:v>
                </c:pt>
                <c:pt idx="11">
                  <c:v>0.20893864879488655</c:v>
                </c:pt>
                <c:pt idx="12">
                  <c:v>0.20893864879488655</c:v>
                </c:pt>
                <c:pt idx="13">
                  <c:v>0.20893864879488655</c:v>
                </c:pt>
                <c:pt idx="14">
                  <c:v>0.20893864879488655</c:v>
                </c:pt>
                <c:pt idx="15">
                  <c:v>0.20893864879488655</c:v>
                </c:pt>
                <c:pt idx="16">
                  <c:v>0.20893864879488655</c:v>
                </c:pt>
                <c:pt idx="17">
                  <c:v>0.20893864879488655</c:v>
                </c:pt>
                <c:pt idx="18">
                  <c:v>0.20893864879488655</c:v>
                </c:pt>
                <c:pt idx="19">
                  <c:v>0.20893864879488655</c:v>
                </c:pt>
                <c:pt idx="20">
                  <c:v>0.20893864879488655</c:v>
                </c:pt>
                <c:pt idx="21">
                  <c:v>0.21204978516548562</c:v>
                </c:pt>
                <c:pt idx="22">
                  <c:v>0.21204978516548562</c:v>
                </c:pt>
                <c:pt idx="23">
                  <c:v>0.21204978516548562</c:v>
                </c:pt>
                <c:pt idx="24">
                  <c:v>0.21204978516548562</c:v>
                </c:pt>
                <c:pt idx="25">
                  <c:v>0.21204978516548562</c:v>
                </c:pt>
                <c:pt idx="26">
                  <c:v>0.21204978516548562</c:v>
                </c:pt>
              </c:numCache>
            </c:numRef>
          </c:val>
          <c:smooth val="0"/>
          <c:extLst>
            <c:ext xmlns:c16="http://schemas.microsoft.com/office/drawing/2014/chart" uri="{C3380CC4-5D6E-409C-BE32-E72D297353CC}">
              <c16:uniqueId val="{00000004-18D4-47DF-80F4-CBF792205DC8}"/>
            </c:ext>
          </c:extLst>
        </c:ser>
        <c:dLbls>
          <c:showLegendKey val="0"/>
          <c:showVal val="0"/>
          <c:showCatName val="0"/>
          <c:showSerName val="0"/>
          <c:showPercent val="0"/>
          <c:showBubbleSize val="0"/>
        </c:dLbls>
        <c:smooth val="0"/>
        <c:axId val="307576072"/>
        <c:axId val="307578424"/>
      </c:lineChart>
      <c:catAx>
        <c:axId val="307576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07578424"/>
        <c:crosses val="autoZero"/>
        <c:auto val="0"/>
        <c:lblAlgn val="ctr"/>
        <c:lblOffset val="100"/>
        <c:noMultiLvlLbl val="1"/>
      </c:catAx>
      <c:valAx>
        <c:axId val="307578424"/>
        <c:scaling>
          <c:orientation val="minMax"/>
          <c:min val="0.1800000000000000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07576072"/>
        <c:crosses val="autoZero"/>
        <c:crossBetween val="between"/>
        <c:majorUnit val="2.0000000000000004E-2"/>
      </c:valAx>
      <c:spPr>
        <a:noFill/>
        <a:ln>
          <a:noFill/>
        </a:ln>
        <a:effectLst/>
      </c:spPr>
    </c:plotArea>
    <c:legend>
      <c:legendPos val="b"/>
      <c:layout>
        <c:manualLayout>
          <c:xMode val="edge"/>
          <c:yMode val="edge"/>
          <c:x val="9.4886589282027367E-2"/>
          <c:y val="0.1122594971407273"/>
          <c:w val="0.3653077404835875"/>
          <c:h val="5.869770369744366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40014474152491E-2"/>
          <c:y val="8.9023859580633455E-2"/>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Pt>
            <c:idx val="0"/>
            <c:invertIfNegative val="0"/>
            <c:bubble3D val="0"/>
            <c:spPr>
              <a:solidFill>
                <a:schemeClr val="tx1">
                  <a:lumMod val="50000"/>
                </a:schemeClr>
              </a:solidFill>
              <a:ln>
                <a:noFill/>
              </a:ln>
              <a:effectLst/>
            </c:spPr>
            <c:extLst>
              <c:ext xmlns:c16="http://schemas.microsoft.com/office/drawing/2014/chart" uri="{C3380CC4-5D6E-409C-BE32-E72D297353CC}">
                <c16:uniqueId val="{00000001-7B4D-4175-A01D-7B21B137A78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Sheet1!$B$2</c:f>
              <c:numCache>
                <c:formatCode>0.0%</c:formatCode>
                <c:ptCount val="1"/>
                <c:pt idx="0">
                  <c:v>5.7413600891861538E-2</c:v>
                </c:pt>
              </c:numCache>
            </c:numRef>
          </c:val>
          <c:extLst>
            <c:ext xmlns:c16="http://schemas.microsoft.com/office/drawing/2014/chart" uri="{C3380CC4-5D6E-409C-BE32-E72D297353CC}">
              <c16:uniqueId val="{00000002-7B4D-4175-A01D-7B21B137A78A}"/>
            </c:ext>
          </c:extLst>
        </c:ser>
        <c:ser>
          <c:idx val="1"/>
          <c:order val="1"/>
          <c:tx>
            <c:strRef>
              <c:f>Sheet1!$C$1</c:f>
              <c:strCache>
                <c:ptCount val="1"/>
                <c:pt idx="0">
                  <c:v>G Mults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Sheet1!$C$2</c:f>
              <c:numCache>
                <c:formatCode>0.0%</c:formatCode>
                <c:ptCount val="1"/>
                <c:pt idx="0">
                  <c:v>4.6445497630331678E-2</c:v>
                </c:pt>
              </c:numCache>
            </c:numRef>
          </c:val>
          <c:extLst>
            <c:ext xmlns:c16="http://schemas.microsoft.com/office/drawing/2014/chart" uri="{C3380CC4-5D6E-409C-BE32-E72D297353CC}">
              <c16:uniqueId val="{00000003-7B4D-4175-A01D-7B21B137A78A}"/>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Sheet1!$D$2</c:f>
              <c:numCache>
                <c:formatCode>0.0%</c:formatCode>
                <c:ptCount val="1"/>
                <c:pt idx="0">
                  <c:v>1.195219123505975E-2</c:v>
                </c:pt>
              </c:numCache>
            </c:numRef>
          </c:val>
          <c:extLst>
            <c:ext xmlns:c16="http://schemas.microsoft.com/office/drawing/2014/chart" uri="{C3380CC4-5D6E-409C-BE32-E72D297353CC}">
              <c16:uniqueId val="{00000004-7B4D-4175-A01D-7B21B137A78A}"/>
            </c:ext>
          </c:extLst>
        </c:ser>
        <c:ser>
          <c:idx val="3"/>
          <c:order val="3"/>
          <c:tx>
            <c:strRef>
              <c:f>Sheet1!$E$1</c:f>
              <c:strCache>
                <c:ptCount val="1"/>
                <c:pt idx="0">
                  <c:v>Instore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Sheet1!$E$2</c:f>
              <c:numCache>
                <c:formatCode>0.0%</c:formatCode>
                <c:ptCount val="1"/>
                <c:pt idx="0">
                  <c:v>5.8589306029579236E-2</c:v>
                </c:pt>
              </c:numCache>
            </c:numRef>
          </c:val>
          <c:extLst>
            <c:ext xmlns:c16="http://schemas.microsoft.com/office/drawing/2014/chart" uri="{C3380CC4-5D6E-409C-BE32-E72D297353CC}">
              <c16:uniqueId val="{00000005-7B4D-4175-A01D-7B21B137A78A}"/>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Sheet1!$F$2</c:f>
              <c:numCache>
                <c:formatCode>0.0%</c:formatCode>
                <c:ptCount val="1"/>
                <c:pt idx="0">
                  <c:v>5.9952038369304628E-2</c:v>
                </c:pt>
              </c:numCache>
            </c:numRef>
          </c:val>
          <c:extLst>
            <c:ext xmlns:c16="http://schemas.microsoft.com/office/drawing/2014/chart" uri="{C3380CC4-5D6E-409C-BE32-E72D297353CC}">
              <c16:uniqueId val="{00000002-EF18-4C29-8562-B9E8219637DC}"/>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max val="0.15000000000000002"/>
        </c:scaling>
        <c:delete val="1"/>
        <c:axPos val="l"/>
        <c:numFmt formatCode="0.0%" sourceLinked="1"/>
        <c:majorTickMark val="out"/>
        <c:minorTickMark val="none"/>
        <c:tickLblPos val="nextTo"/>
        <c:crossAx val="1735646504"/>
        <c:crosses val="autoZero"/>
        <c:crossBetween val="between"/>
      </c:valAx>
      <c:spPr>
        <a:noFill/>
        <a:ln>
          <a:noFill/>
        </a:ln>
        <a:effectLst/>
      </c:spPr>
    </c:plotArea>
    <c:legend>
      <c:legendPos val="b"/>
      <c:layout>
        <c:manualLayout>
          <c:xMode val="edge"/>
          <c:yMode val="edge"/>
          <c:x val="4.9999910579782807E-2"/>
          <c:y val="0.8271815563700049"/>
          <c:w val="0.89999988077304371"/>
          <c:h val="0.116848803408249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40014474152491E-2"/>
          <c:y val="8.2175870382123192E-2"/>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Pt>
            <c:idx val="0"/>
            <c:invertIfNegative val="0"/>
            <c:bubble3D val="0"/>
            <c:spPr>
              <a:solidFill>
                <a:schemeClr val="tx1">
                  <a:lumMod val="50000"/>
                </a:schemeClr>
              </a:solidFill>
              <a:ln>
                <a:noFill/>
              </a:ln>
              <a:effectLst/>
            </c:spPr>
            <c:extLst>
              <c:ext xmlns:c16="http://schemas.microsoft.com/office/drawing/2014/chart" uri="{C3380CC4-5D6E-409C-BE32-E72D297353CC}">
                <c16:uniqueId val="{00000001-89A1-4D8A-A761-15E50F52159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Sheet1!$B$2</c:f>
              <c:numCache>
                <c:formatCode>0.0%</c:formatCode>
                <c:ptCount val="1"/>
                <c:pt idx="0">
                  <c:v>0.1143056651891432</c:v>
                </c:pt>
              </c:numCache>
            </c:numRef>
          </c:val>
          <c:extLst>
            <c:ext xmlns:c16="http://schemas.microsoft.com/office/drawing/2014/chart" uri="{C3380CC4-5D6E-409C-BE32-E72D297353CC}">
              <c16:uniqueId val="{00000002-89A1-4D8A-A761-15E50F52159E}"/>
            </c:ext>
          </c:extLst>
        </c:ser>
        <c:ser>
          <c:idx val="1"/>
          <c:order val="1"/>
          <c:tx>
            <c:strRef>
              <c:f>Sheet1!$C$1</c:f>
              <c:strCache>
                <c:ptCount val="1"/>
                <c:pt idx="0">
                  <c:v>G Mults</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3-E798-4DBC-A292-0A1B85A4792F}"/>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98-4DBC-A292-0A1B85A4792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Sheet1!$C$2</c:f>
              <c:numCache>
                <c:formatCode>0.0%</c:formatCode>
                <c:ptCount val="1"/>
                <c:pt idx="0">
                  <c:v>9.2109160143854396E-2</c:v>
                </c:pt>
              </c:numCache>
            </c:numRef>
          </c:val>
          <c:extLst>
            <c:ext xmlns:c16="http://schemas.microsoft.com/office/drawing/2014/chart" uri="{C3380CC4-5D6E-409C-BE32-E72D297353CC}">
              <c16:uniqueId val="{00000003-89A1-4D8A-A761-15E50F52159E}"/>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Sheet1!$D$2</c:f>
              <c:numCache>
                <c:formatCode>0.0%</c:formatCode>
                <c:ptCount val="1"/>
                <c:pt idx="0">
                  <c:v>5.8959943780744872E-2</c:v>
                </c:pt>
              </c:numCache>
            </c:numRef>
          </c:val>
          <c:extLst>
            <c:ext xmlns:c16="http://schemas.microsoft.com/office/drawing/2014/chart" uri="{C3380CC4-5D6E-409C-BE32-E72D297353CC}">
              <c16:uniqueId val="{00000004-89A1-4D8A-A761-15E50F52159E}"/>
            </c:ext>
          </c:extLst>
        </c:ser>
        <c:ser>
          <c:idx val="3"/>
          <c:order val="3"/>
          <c:tx>
            <c:strRef>
              <c:f>Sheet1!$E$1</c:f>
              <c:strCache>
                <c:ptCount val="1"/>
                <c:pt idx="0">
                  <c:v>Instore</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Sheet1!$E$2</c:f>
              <c:numCache>
                <c:formatCode>0.0%</c:formatCode>
                <c:ptCount val="1"/>
                <c:pt idx="0">
                  <c:v>0.12328398384925965</c:v>
                </c:pt>
              </c:numCache>
            </c:numRef>
          </c:val>
          <c:extLst>
            <c:ext xmlns:c16="http://schemas.microsoft.com/office/drawing/2014/chart" uri="{C3380CC4-5D6E-409C-BE32-E72D297353CC}">
              <c16:uniqueId val="{00000005-89A1-4D8A-A761-15E50F52159E}"/>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Sheet1!$F$2</c:f>
              <c:numCache>
                <c:formatCode>0.0%</c:formatCode>
                <c:ptCount val="1"/>
                <c:pt idx="0">
                  <c:v>0.15594622543950365</c:v>
                </c:pt>
              </c:numCache>
            </c:numRef>
          </c:val>
          <c:extLst>
            <c:ext xmlns:c16="http://schemas.microsoft.com/office/drawing/2014/chart" uri="{C3380CC4-5D6E-409C-BE32-E72D297353CC}">
              <c16:uniqueId val="{00000002-E798-4DBC-A292-0A1B85A4792F}"/>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max val="0.2"/>
        </c:scaling>
        <c:delete val="1"/>
        <c:axPos val="l"/>
        <c:numFmt formatCode="0.0%" sourceLinked="1"/>
        <c:majorTickMark val="out"/>
        <c:minorTickMark val="none"/>
        <c:tickLblPos val="nextTo"/>
        <c:crossAx val="1735646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40014474152491E-2"/>
          <c:y val="8.9023859580633455E-2"/>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Sheet1!$B$2</c:f>
              <c:numCache>
                <c:formatCode>0.0%</c:formatCode>
                <c:ptCount val="1"/>
                <c:pt idx="0">
                  <c:v>7.9809946376059315E-3</c:v>
                </c:pt>
              </c:numCache>
            </c:numRef>
          </c:val>
          <c:extLst>
            <c:ext xmlns:c16="http://schemas.microsoft.com/office/drawing/2014/chart" uri="{C3380CC4-5D6E-409C-BE32-E72D297353CC}">
              <c16:uniqueId val="{00000000-D9CE-453C-AA1A-8B8063793B2C}"/>
            </c:ext>
          </c:extLst>
        </c:ser>
        <c:ser>
          <c:idx val="1"/>
          <c:order val="1"/>
          <c:tx>
            <c:strRef>
              <c:f>Sheet1!$C$1</c:f>
              <c:strCache>
                <c:ptCount val="1"/>
                <c:pt idx="0">
                  <c:v>G Mults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Sheet1!$C$2</c:f>
              <c:numCache>
                <c:formatCode>0.0%</c:formatCode>
                <c:ptCount val="1"/>
                <c:pt idx="0">
                  <c:v>3.9419077917024481E-3</c:v>
                </c:pt>
              </c:numCache>
            </c:numRef>
          </c:val>
          <c:extLst>
            <c:ext xmlns:c16="http://schemas.microsoft.com/office/drawing/2014/chart" uri="{C3380CC4-5D6E-409C-BE32-E72D297353CC}">
              <c16:uniqueId val="{00000001-D9CE-453C-AA1A-8B8063793B2C}"/>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Sheet1!$D$2</c:f>
              <c:numCache>
                <c:formatCode>0.0%</c:formatCode>
                <c:ptCount val="1"/>
                <c:pt idx="0">
                  <c:v>-1.6716113074063621E-2</c:v>
                </c:pt>
              </c:numCache>
            </c:numRef>
          </c:val>
          <c:extLst>
            <c:ext xmlns:c16="http://schemas.microsoft.com/office/drawing/2014/chart" uri="{C3380CC4-5D6E-409C-BE32-E72D297353CC}">
              <c16:uniqueId val="{00000002-D9CE-453C-AA1A-8B8063793B2C}"/>
            </c:ext>
          </c:extLst>
        </c:ser>
        <c:ser>
          <c:idx val="3"/>
          <c:order val="3"/>
          <c:tx>
            <c:strRef>
              <c:f>Sheet1!$E$1</c:f>
              <c:strCache>
                <c:ptCount val="1"/>
                <c:pt idx="0">
                  <c:v>Instore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Sheet1!$E$2</c:f>
              <c:numCache>
                <c:formatCode>0.0%</c:formatCode>
                <c:ptCount val="1"/>
                <c:pt idx="0">
                  <c:v>9.229426225454862E-3</c:v>
                </c:pt>
              </c:numCache>
            </c:numRef>
          </c:val>
          <c:extLst>
            <c:ext xmlns:c16="http://schemas.microsoft.com/office/drawing/2014/chart" uri="{C3380CC4-5D6E-409C-BE32-E72D297353CC}">
              <c16:uniqueId val="{00000003-D9CE-453C-AA1A-8B8063793B2C}"/>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Sheet1!$F$2</c:f>
              <c:numCache>
                <c:formatCode>0.0%</c:formatCode>
                <c:ptCount val="1"/>
                <c:pt idx="0">
                  <c:v>5.1335499058936973E-2</c:v>
                </c:pt>
              </c:numCache>
            </c:numRef>
          </c:val>
          <c:extLst>
            <c:ext xmlns:c16="http://schemas.microsoft.com/office/drawing/2014/chart" uri="{C3380CC4-5D6E-409C-BE32-E72D297353CC}">
              <c16:uniqueId val="{00000000-0390-456C-867B-FC12CCDDC866}"/>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scaling>
        <c:delete val="1"/>
        <c:axPos val="l"/>
        <c:numFmt formatCode="0.0%" sourceLinked="1"/>
        <c:majorTickMark val="none"/>
        <c:minorTickMark val="none"/>
        <c:tickLblPos val="nextTo"/>
        <c:crossAx val="1735646504"/>
        <c:crosses val="autoZero"/>
        <c:crossBetween val="between"/>
      </c:valAx>
      <c:spPr>
        <a:noFill/>
        <a:ln>
          <a:noFill/>
        </a:ln>
        <a:effectLst/>
      </c:spPr>
    </c:plotArea>
    <c:legend>
      <c:legendPos val="b"/>
      <c:layout>
        <c:manualLayout>
          <c:xMode val="edge"/>
          <c:yMode val="edge"/>
          <c:x val="4.9999910579782807E-2"/>
          <c:y val="0.8271815563700049"/>
          <c:w val="0.89999988077304371"/>
          <c:h val="0.116848803408249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10926196725673E-2"/>
          <c:y val="0.23283163274934904"/>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Pt>
            <c:idx val="0"/>
            <c:invertIfNegative val="0"/>
            <c:bubble3D val="0"/>
            <c:spPr>
              <a:solidFill>
                <a:schemeClr val="tx1">
                  <a:lumMod val="50000"/>
                </a:schemeClr>
              </a:solidFill>
              <a:ln>
                <a:noFill/>
              </a:ln>
              <a:effectLst/>
            </c:spPr>
            <c:extLst>
              <c:ext xmlns:c16="http://schemas.microsoft.com/office/drawing/2014/chart" uri="{C3380CC4-5D6E-409C-BE32-E72D297353CC}">
                <c16:uniqueId val="{00000001-6C7C-493B-AB19-5939DA86CC5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Sheet1!$B$2</c:f>
              <c:numCache>
                <c:formatCode>0.0%</c:formatCode>
                <c:ptCount val="1"/>
                <c:pt idx="0">
                  <c:v>-4.6178371333244206E-3</c:v>
                </c:pt>
              </c:numCache>
            </c:numRef>
          </c:val>
          <c:extLst>
            <c:ext xmlns:c16="http://schemas.microsoft.com/office/drawing/2014/chart" uri="{C3380CC4-5D6E-409C-BE32-E72D297353CC}">
              <c16:uniqueId val="{00000002-6C7C-493B-AB19-5939DA86CC58}"/>
            </c:ext>
          </c:extLst>
        </c:ser>
        <c:ser>
          <c:idx val="1"/>
          <c:order val="1"/>
          <c:tx>
            <c:strRef>
              <c:f>Sheet1!$C$1</c:f>
              <c:strCache>
                <c:ptCount val="1"/>
                <c:pt idx="0">
                  <c:v>G Mults</c:v>
                </c:pt>
              </c:strCache>
            </c:strRef>
          </c:tx>
          <c:spPr>
            <a:solidFill>
              <a:schemeClr val="accent5"/>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42D-4A6B-8270-B2B6DA026D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Sheet1!$C$2</c:f>
              <c:numCache>
                <c:formatCode>0.0%</c:formatCode>
                <c:ptCount val="1"/>
                <c:pt idx="0">
                  <c:v>-2.1334011904055039E-2</c:v>
                </c:pt>
              </c:numCache>
            </c:numRef>
          </c:val>
          <c:extLst>
            <c:ext xmlns:c16="http://schemas.microsoft.com/office/drawing/2014/chart" uri="{C3380CC4-5D6E-409C-BE32-E72D297353CC}">
              <c16:uniqueId val="{00000003-6C7C-493B-AB19-5939DA86CC58}"/>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Sheet1!$D$2</c:f>
              <c:numCache>
                <c:formatCode>0.0%</c:formatCode>
                <c:ptCount val="1"/>
                <c:pt idx="0">
                  <c:v>-4.9878071848334371E-2</c:v>
                </c:pt>
              </c:numCache>
            </c:numRef>
          </c:val>
          <c:extLst>
            <c:ext xmlns:c16="http://schemas.microsoft.com/office/drawing/2014/chart" uri="{C3380CC4-5D6E-409C-BE32-E72D297353CC}">
              <c16:uniqueId val="{00000004-6C7C-493B-AB19-5939DA86CC58}"/>
            </c:ext>
          </c:extLst>
        </c:ser>
        <c:ser>
          <c:idx val="3"/>
          <c:order val="3"/>
          <c:tx>
            <c:strRef>
              <c:f>Sheet1!$E$1</c:f>
              <c:strCache>
                <c:ptCount val="1"/>
                <c:pt idx="0">
                  <c:v>Instore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Sheet1!$E$2</c:f>
              <c:numCache>
                <c:formatCode>0.0%</c:formatCode>
                <c:ptCount val="1"/>
                <c:pt idx="0">
                  <c:v>2.1800945605099376E-3</c:v>
                </c:pt>
              </c:numCache>
            </c:numRef>
          </c:val>
          <c:extLst>
            <c:ext xmlns:c16="http://schemas.microsoft.com/office/drawing/2014/chart" uri="{C3380CC4-5D6E-409C-BE32-E72D297353CC}">
              <c16:uniqueId val="{00000005-6C7C-493B-AB19-5939DA86CC58}"/>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Sheet1!$F$2</c:f>
              <c:numCache>
                <c:formatCode>0.0%</c:formatCode>
                <c:ptCount val="1"/>
                <c:pt idx="0">
                  <c:v>-1.1852262596007135E-2</c:v>
                </c:pt>
              </c:numCache>
            </c:numRef>
          </c:val>
          <c:extLst>
            <c:ext xmlns:c16="http://schemas.microsoft.com/office/drawing/2014/chart" uri="{C3380CC4-5D6E-409C-BE32-E72D297353CC}">
              <c16:uniqueId val="{00000002-142D-4A6B-8270-B2B6DA026D56}"/>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min val="-0.15000000000000002"/>
        </c:scaling>
        <c:delete val="1"/>
        <c:axPos val="l"/>
        <c:numFmt formatCode="0.0%" sourceLinked="1"/>
        <c:majorTickMark val="out"/>
        <c:minorTickMark val="none"/>
        <c:tickLblPos val="nextTo"/>
        <c:crossAx val="1735646504"/>
        <c:crosses val="autoZero"/>
        <c:crossBetween val="between"/>
      </c:valAx>
      <c:spPr>
        <a:noFill/>
        <a:ln>
          <a:noFill/>
        </a:ln>
        <a:effectLst/>
      </c:spPr>
    </c:plotArea>
    <c:legend>
      <c:legendPos val="b"/>
      <c:layout>
        <c:manualLayout>
          <c:xMode val="edge"/>
          <c:yMode val="edge"/>
          <c:x val="4.6214454718496216E-2"/>
          <c:y val="0.86826949156106659"/>
          <c:w val="0.89999988077304371"/>
          <c:h val="0.116848803408249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253809648906278E-2"/>
          <c:y val="1.8277239876893087E-2"/>
          <c:w val="0.96674619035109377"/>
          <c:h val="0.91105966059314181"/>
        </c:manualLayout>
      </c:layout>
      <c:lineChart>
        <c:grouping val="standard"/>
        <c:varyColors val="0"/>
        <c:ser>
          <c:idx val="0"/>
          <c:order val="0"/>
          <c:tx>
            <c:strRef>
              <c:f>Sheet1!$A$2</c:f>
              <c:strCache>
                <c:ptCount val="1"/>
                <c:pt idx="0">
                  <c:v>Total SPI</c:v>
                </c:pt>
              </c:strCache>
            </c:strRef>
          </c:tx>
          <c:spPr>
            <a:ln w="28575" cap="rnd">
              <a:solidFill>
                <a:schemeClr val="accent1"/>
              </a:solidFill>
              <a:round/>
            </a:ln>
            <a:effectLst/>
          </c:spPr>
          <c:marker>
            <c:symbol val="none"/>
          </c:marker>
          <c:cat>
            <c:numRef>
              <c:f>Sheet1!$B$1:$EU$1</c:f>
              <c:numCache>
                <c:formatCode>mmm\-yy</c:formatCode>
                <c:ptCount val="13"/>
                <c:pt idx="0">
                  <c:v>44713</c:v>
                </c:pt>
                <c:pt idx="1">
                  <c:v>44743</c:v>
                </c:pt>
                <c:pt idx="2">
                  <c:v>44774</c:v>
                </c:pt>
                <c:pt idx="3">
                  <c:v>44805</c:v>
                </c:pt>
                <c:pt idx="4">
                  <c:v>44835</c:v>
                </c:pt>
                <c:pt idx="5">
                  <c:v>44866</c:v>
                </c:pt>
                <c:pt idx="6">
                  <c:v>44896</c:v>
                </c:pt>
                <c:pt idx="7">
                  <c:v>44927</c:v>
                </c:pt>
                <c:pt idx="8">
                  <c:v>44958</c:v>
                </c:pt>
                <c:pt idx="9">
                  <c:v>44986</c:v>
                </c:pt>
                <c:pt idx="10">
                  <c:v>45017</c:v>
                </c:pt>
                <c:pt idx="11">
                  <c:v>45047</c:v>
                </c:pt>
                <c:pt idx="12">
                  <c:v>45078</c:v>
                </c:pt>
              </c:numCache>
            </c:numRef>
          </c:cat>
          <c:val>
            <c:numRef>
              <c:f>Sheet1!$B$2:$EU$2</c:f>
            </c:numRef>
          </c:val>
          <c:smooth val="1"/>
          <c:extLst>
            <c:ext xmlns:c16="http://schemas.microsoft.com/office/drawing/2014/chart" uri="{C3380CC4-5D6E-409C-BE32-E72D297353CC}">
              <c16:uniqueId val="{00000000-F83F-44FF-865A-529228F25D72}"/>
            </c:ext>
          </c:extLst>
        </c:ser>
        <c:ser>
          <c:idx val="1"/>
          <c:order val="1"/>
          <c:tx>
            <c:strRef>
              <c:f>Sheet1!$A$3</c:f>
              <c:strCache>
                <c:ptCount val="1"/>
                <c:pt idx="0">
                  <c:v>Food</c:v>
                </c:pt>
              </c:strCache>
            </c:strRef>
          </c:tx>
          <c:spPr>
            <a:ln w="28575" cap="rnd">
              <a:solidFill>
                <a:schemeClr val="tx1"/>
              </a:solid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Sheet1!$B$1:$EU$1</c:f>
              <c:numCache>
                <c:formatCode>mmm\-yy</c:formatCode>
                <c:ptCount val="13"/>
                <c:pt idx="0">
                  <c:v>44713</c:v>
                </c:pt>
                <c:pt idx="1">
                  <c:v>44743</c:v>
                </c:pt>
                <c:pt idx="2">
                  <c:v>44774</c:v>
                </c:pt>
                <c:pt idx="3">
                  <c:v>44805</c:v>
                </c:pt>
                <c:pt idx="4">
                  <c:v>44835</c:v>
                </c:pt>
                <c:pt idx="5">
                  <c:v>44866</c:v>
                </c:pt>
                <c:pt idx="6">
                  <c:v>44896</c:v>
                </c:pt>
                <c:pt idx="7">
                  <c:v>44927</c:v>
                </c:pt>
                <c:pt idx="8">
                  <c:v>44958</c:v>
                </c:pt>
                <c:pt idx="9">
                  <c:v>44986</c:v>
                </c:pt>
                <c:pt idx="10">
                  <c:v>45017</c:v>
                </c:pt>
                <c:pt idx="11">
                  <c:v>45047</c:v>
                </c:pt>
                <c:pt idx="12">
                  <c:v>45078</c:v>
                </c:pt>
              </c:numCache>
            </c:numRef>
          </c:cat>
          <c:val>
            <c:numRef>
              <c:f>Sheet1!$B$3:$EU$3</c:f>
              <c:numCache>
                <c:formatCode>0.0%</c:formatCode>
                <c:ptCount val="13"/>
                <c:pt idx="0">
                  <c:v>5.6000000000000001E-2</c:v>
                </c:pt>
                <c:pt idx="1">
                  <c:v>7.0000000000000007E-2</c:v>
                </c:pt>
                <c:pt idx="2">
                  <c:v>9.2999999999999999E-2</c:v>
                </c:pt>
                <c:pt idx="3">
                  <c:v>0.106</c:v>
                </c:pt>
                <c:pt idx="4" formatCode="0.00%">
                  <c:v>0.11600000000000001</c:v>
                </c:pt>
                <c:pt idx="5" formatCode="0.00%">
                  <c:v>0.124</c:v>
                </c:pt>
                <c:pt idx="6">
                  <c:v>0.13300000000000001</c:v>
                </c:pt>
                <c:pt idx="7">
                  <c:v>0.13800000000000001</c:v>
                </c:pt>
                <c:pt idx="8">
                  <c:v>0.14499999999999999</c:v>
                </c:pt>
                <c:pt idx="9">
                  <c:v>0.15</c:v>
                </c:pt>
                <c:pt idx="10">
                  <c:v>0.157</c:v>
                </c:pt>
                <c:pt idx="11">
                  <c:v>0.154</c:v>
                </c:pt>
                <c:pt idx="12" formatCode="0.00%">
                  <c:v>0.14599999999999999</c:v>
                </c:pt>
              </c:numCache>
            </c:numRef>
          </c:val>
          <c:smooth val="1"/>
          <c:extLst>
            <c:ext xmlns:c16="http://schemas.microsoft.com/office/drawing/2014/chart" uri="{C3380CC4-5D6E-409C-BE32-E72D297353CC}">
              <c16:uniqueId val="{00000004-F83F-44FF-865A-529228F25D72}"/>
            </c:ext>
          </c:extLst>
        </c:ser>
        <c:ser>
          <c:idx val="2"/>
          <c:order val="2"/>
          <c:tx>
            <c:strRef>
              <c:f>Sheet1!$A$4</c:f>
              <c:strCache>
                <c:ptCount val="1"/>
                <c:pt idx="0">
                  <c:v>Fresh</c:v>
                </c:pt>
              </c:strCache>
            </c:strRef>
          </c:tx>
          <c:spPr>
            <a:ln w="28575" cap="rnd">
              <a:solidFill>
                <a:schemeClr val="accent5">
                  <a:lumMod val="60000"/>
                  <a:lumOff val="40000"/>
                </a:schemeClr>
              </a:solidFill>
              <a:round/>
            </a:ln>
            <a:effectLst/>
          </c:spPr>
          <c:marker>
            <c:symbol val="none"/>
          </c:marker>
          <c:cat>
            <c:numRef>
              <c:f>Sheet1!$B$1:$EU$1</c:f>
              <c:numCache>
                <c:formatCode>mmm\-yy</c:formatCode>
                <c:ptCount val="13"/>
                <c:pt idx="0">
                  <c:v>44713</c:v>
                </c:pt>
                <c:pt idx="1">
                  <c:v>44743</c:v>
                </c:pt>
                <c:pt idx="2">
                  <c:v>44774</c:v>
                </c:pt>
                <c:pt idx="3">
                  <c:v>44805</c:v>
                </c:pt>
                <c:pt idx="4">
                  <c:v>44835</c:v>
                </c:pt>
                <c:pt idx="5">
                  <c:v>44866</c:v>
                </c:pt>
                <c:pt idx="6">
                  <c:v>44896</c:v>
                </c:pt>
                <c:pt idx="7">
                  <c:v>44927</c:v>
                </c:pt>
                <c:pt idx="8">
                  <c:v>44958</c:v>
                </c:pt>
                <c:pt idx="9">
                  <c:v>44986</c:v>
                </c:pt>
                <c:pt idx="10">
                  <c:v>45017</c:v>
                </c:pt>
                <c:pt idx="11">
                  <c:v>45047</c:v>
                </c:pt>
                <c:pt idx="12">
                  <c:v>45078</c:v>
                </c:pt>
              </c:numCache>
            </c:numRef>
          </c:cat>
          <c:val>
            <c:numRef>
              <c:f>Sheet1!$B$4:$EU$4</c:f>
              <c:numCache>
                <c:formatCode>0.0%</c:formatCode>
                <c:ptCount val="13"/>
                <c:pt idx="0">
                  <c:v>6.2E-2</c:v>
                </c:pt>
                <c:pt idx="1">
                  <c:v>0.08</c:v>
                </c:pt>
                <c:pt idx="2">
                  <c:v>0.105</c:v>
                </c:pt>
                <c:pt idx="3">
                  <c:v>0.121</c:v>
                </c:pt>
                <c:pt idx="4" formatCode="0.00%">
                  <c:v>0.13300000000000001</c:v>
                </c:pt>
                <c:pt idx="5" formatCode="0.00%">
                  <c:v>0.14299999999999999</c:v>
                </c:pt>
                <c:pt idx="6">
                  <c:v>0.15</c:v>
                </c:pt>
                <c:pt idx="7">
                  <c:v>0.157</c:v>
                </c:pt>
                <c:pt idx="8">
                  <c:v>0.16300000000000001</c:v>
                </c:pt>
                <c:pt idx="9">
                  <c:v>0.17</c:v>
                </c:pt>
                <c:pt idx="10">
                  <c:v>0.17799999999999999</c:v>
                </c:pt>
                <c:pt idx="11">
                  <c:v>0.17199999999999999</c:v>
                </c:pt>
                <c:pt idx="12" formatCode="0.00%">
                  <c:v>0.157</c:v>
                </c:pt>
              </c:numCache>
            </c:numRef>
          </c:val>
          <c:smooth val="1"/>
          <c:extLst>
            <c:ext xmlns:c16="http://schemas.microsoft.com/office/drawing/2014/chart" uri="{C3380CC4-5D6E-409C-BE32-E72D297353CC}">
              <c16:uniqueId val="{00000005-F83F-44FF-865A-529228F25D72}"/>
            </c:ext>
          </c:extLst>
        </c:ser>
        <c:ser>
          <c:idx val="3"/>
          <c:order val="3"/>
          <c:tx>
            <c:strRef>
              <c:f>Sheet1!$A$5</c:f>
              <c:strCache>
                <c:ptCount val="1"/>
                <c:pt idx="0">
                  <c:v>Ambient</c:v>
                </c:pt>
              </c:strCache>
            </c:strRef>
          </c:tx>
          <c:spPr>
            <a:ln w="28575" cap="rnd">
              <a:solidFill>
                <a:schemeClr val="accent5"/>
              </a:solidFill>
              <a:round/>
            </a:ln>
            <a:effectLst/>
          </c:spPr>
          <c:marker>
            <c:symbol val="none"/>
          </c:marker>
          <c:cat>
            <c:numRef>
              <c:f>Sheet1!$B$1:$EU$1</c:f>
              <c:numCache>
                <c:formatCode>mmm\-yy</c:formatCode>
                <c:ptCount val="13"/>
                <c:pt idx="0">
                  <c:v>44713</c:v>
                </c:pt>
                <c:pt idx="1">
                  <c:v>44743</c:v>
                </c:pt>
                <c:pt idx="2">
                  <c:v>44774</c:v>
                </c:pt>
                <c:pt idx="3">
                  <c:v>44805</c:v>
                </c:pt>
                <c:pt idx="4">
                  <c:v>44835</c:v>
                </c:pt>
                <c:pt idx="5">
                  <c:v>44866</c:v>
                </c:pt>
                <c:pt idx="6">
                  <c:v>44896</c:v>
                </c:pt>
                <c:pt idx="7">
                  <c:v>44927</c:v>
                </c:pt>
                <c:pt idx="8">
                  <c:v>44958</c:v>
                </c:pt>
                <c:pt idx="9">
                  <c:v>44986</c:v>
                </c:pt>
                <c:pt idx="10">
                  <c:v>45017</c:v>
                </c:pt>
                <c:pt idx="11">
                  <c:v>45047</c:v>
                </c:pt>
                <c:pt idx="12">
                  <c:v>45078</c:v>
                </c:pt>
              </c:numCache>
            </c:numRef>
          </c:cat>
          <c:val>
            <c:numRef>
              <c:f>Sheet1!$B$5:$EU$5</c:f>
              <c:numCache>
                <c:formatCode>0.0%</c:formatCode>
                <c:ptCount val="13"/>
                <c:pt idx="0">
                  <c:v>4.8000000000000001E-2</c:v>
                </c:pt>
                <c:pt idx="1">
                  <c:v>5.7000000000000002E-2</c:v>
                </c:pt>
                <c:pt idx="2">
                  <c:v>7.8E-2</c:v>
                </c:pt>
                <c:pt idx="3">
                  <c:v>8.5999999999999993E-2</c:v>
                </c:pt>
                <c:pt idx="4" formatCode="0.00%">
                  <c:v>9.4E-2</c:v>
                </c:pt>
                <c:pt idx="5" formatCode="0%">
                  <c:v>0.1</c:v>
                </c:pt>
                <c:pt idx="6">
                  <c:v>0.11</c:v>
                </c:pt>
                <c:pt idx="7">
                  <c:v>0.113</c:v>
                </c:pt>
                <c:pt idx="8">
                  <c:v>0.122</c:v>
                </c:pt>
                <c:pt idx="9">
                  <c:v>0.124</c:v>
                </c:pt>
                <c:pt idx="10">
                  <c:v>0.129</c:v>
                </c:pt>
                <c:pt idx="11">
                  <c:v>0.13100000000000001</c:v>
                </c:pt>
                <c:pt idx="12" formatCode="0%">
                  <c:v>0.13</c:v>
                </c:pt>
              </c:numCache>
            </c:numRef>
          </c:val>
          <c:smooth val="1"/>
          <c:extLst>
            <c:ext xmlns:c16="http://schemas.microsoft.com/office/drawing/2014/chart" uri="{C3380CC4-5D6E-409C-BE32-E72D297353CC}">
              <c16:uniqueId val="{00000006-F83F-44FF-865A-529228F25D72}"/>
            </c:ext>
          </c:extLst>
        </c:ser>
        <c:dLbls>
          <c:showLegendKey val="0"/>
          <c:showVal val="0"/>
          <c:showCatName val="0"/>
          <c:showSerName val="0"/>
          <c:showPercent val="0"/>
          <c:showBubbleSize val="0"/>
        </c:dLbls>
        <c:smooth val="0"/>
        <c:axId val="121624448"/>
        <c:axId val="121625984"/>
      </c:lineChart>
      <c:dateAx>
        <c:axId val="121624448"/>
        <c:scaling>
          <c:orientation val="minMax"/>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1625984"/>
        <c:crosses val="autoZero"/>
        <c:auto val="1"/>
        <c:lblOffset val="100"/>
        <c:baseTimeUnit val="months"/>
      </c:dateAx>
      <c:valAx>
        <c:axId val="12162598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1624448"/>
        <c:crosses val="autoZero"/>
        <c:crossBetween val="between"/>
      </c:valAx>
      <c:spPr>
        <a:noFill/>
        <a:ln>
          <a:noFill/>
        </a:ln>
        <a:effectLst/>
      </c:spPr>
    </c:plotArea>
    <c:legend>
      <c:legendPos val="b"/>
      <c:layout>
        <c:manualLayout>
          <c:xMode val="edge"/>
          <c:yMode val="edge"/>
          <c:x val="0.63115601215694161"/>
          <c:y val="0.70212253562736593"/>
          <c:w val="0.2063290863127844"/>
          <c:h val="5.5815627077442018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42479356119995E-2"/>
          <c:y val="0.16804907124817531"/>
          <c:w val="0.90476350998223054"/>
          <c:h val="0.47653213075511019"/>
        </c:manualLayout>
      </c:layout>
      <c:barChart>
        <c:barDir val="col"/>
        <c:grouping val="clustered"/>
        <c:varyColors val="0"/>
        <c:ser>
          <c:idx val="0"/>
          <c:order val="0"/>
          <c:tx>
            <c:strRef>
              <c:f>Sheet1!$B$1</c:f>
              <c:strCache>
                <c:ptCount val="1"/>
                <c:pt idx="0">
                  <c:v>vs year ago</c:v>
                </c:pt>
              </c:strCache>
            </c:strRef>
          </c:tx>
          <c:spPr>
            <a:solidFill>
              <a:srgbClr val="A082F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Sheet1!$B$2:$B$6</c:f>
              <c:numCache>
                <c:formatCode>0.0%</c:formatCode>
                <c:ptCount val="5"/>
                <c:pt idx="0">
                  <c:v>9.0700908739455688E-2</c:v>
                </c:pt>
                <c:pt idx="1">
                  <c:v>9.8136924492463695E-2</c:v>
                </c:pt>
                <c:pt idx="2">
                  <c:v>9.5865747028371473E-2</c:v>
                </c:pt>
                <c:pt idx="3">
                  <c:v>0.11056872805804652</c:v>
                </c:pt>
                <c:pt idx="4">
                  <c:v>4.1655991691859517E-2</c:v>
                </c:pt>
              </c:numCache>
            </c:numRef>
          </c:val>
          <c:extLst>
            <c:ext xmlns:c16="http://schemas.microsoft.com/office/drawing/2014/chart" uri="{C3380CC4-5D6E-409C-BE32-E72D297353CC}">
              <c16:uniqueId val="{00000000-62B6-4199-88E3-AC78C796F68A}"/>
            </c:ext>
          </c:extLst>
        </c:ser>
        <c:ser>
          <c:idx val="1"/>
          <c:order val="1"/>
          <c:tx>
            <c:strRef>
              <c:f>Sheet1!$C$1</c:f>
              <c:strCache>
                <c:ptCount val="1"/>
                <c:pt idx="0">
                  <c:v>vs last month</c:v>
                </c:pt>
              </c:strCache>
            </c:strRef>
          </c:tx>
          <c:spPr>
            <a:solidFill>
              <a:schemeClr val="accent2"/>
            </a:solidFill>
            <a:ln>
              <a:noFill/>
            </a:ln>
            <a:effectLst/>
          </c:spPr>
          <c:invertIfNegative val="0"/>
          <c:dLbls>
            <c:dLbl>
              <c:idx val="0"/>
              <c:layout>
                <c:manualLayout>
                  <c:x val="2.301868900047415E-3"/>
                  <c:y val="6.14318058577786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35-49F0-8DD2-3AC08270E226}"/>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37-4933-8683-9839E6CF36F5}"/>
                </c:ext>
              </c:extLst>
            </c:dLbl>
            <c:dLbl>
              <c:idx val="2"/>
              <c:layout>
                <c:manualLayout>
                  <c:x val="1.3811213400284489E-2"/>
                  <c:y val="-6.90758826249124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35-49F0-8DD2-3AC08270E226}"/>
                </c:ext>
              </c:extLst>
            </c:dLbl>
            <c:dLbl>
              <c:idx val="3"/>
              <c:layout>
                <c:manualLayout>
                  <c:x val="9.2074756001896598E-3"/>
                  <c:y val="1.06983379187363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3B-4F28-8E21-EBE49767B130}"/>
                </c:ext>
              </c:extLst>
            </c:dLbl>
            <c:dLbl>
              <c:idx val="4"/>
              <c:layout>
                <c:manualLayout>
                  <c:x val="0"/>
                  <c:y val="4.58500196517275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35-49F0-8DD2-3AC08270E22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Sheet1!$C$2:$C$6</c:f>
              <c:numCache>
                <c:formatCode>0.0%</c:formatCode>
                <c:ptCount val="5"/>
                <c:pt idx="0">
                  <c:v>3.6735370449442861E-2</c:v>
                </c:pt>
                <c:pt idx="1">
                  <c:v>3.0906753282393229E-2</c:v>
                </c:pt>
                <c:pt idx="2">
                  <c:v>3.0452370036307075E-2</c:v>
                </c:pt>
                <c:pt idx="3">
                  <c:v>3.3367779036782785E-2</c:v>
                </c:pt>
                <c:pt idx="4">
                  <c:v>7.9159980563156651E-2</c:v>
                </c:pt>
              </c:numCache>
            </c:numRef>
          </c:val>
          <c:extLst>
            <c:ext xmlns:c16="http://schemas.microsoft.com/office/drawing/2014/chart" uri="{C3380CC4-5D6E-409C-BE32-E72D297353CC}">
              <c16:uniqueId val="{00000001-62B6-4199-88E3-AC78C796F68A}"/>
            </c:ext>
          </c:extLst>
        </c:ser>
        <c:dLbls>
          <c:dLblPos val="inEnd"/>
          <c:showLegendKey val="0"/>
          <c:showVal val="1"/>
          <c:showCatName val="0"/>
          <c:showSerName val="0"/>
          <c:showPercent val="0"/>
          <c:showBubbleSize val="0"/>
        </c:dLbls>
        <c:gapWidth val="219"/>
        <c:overlap val="-27"/>
        <c:axId val="404478872"/>
        <c:axId val="404479656"/>
      </c:barChart>
      <c:catAx>
        <c:axId val="4044788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04479656"/>
        <c:crosses val="autoZero"/>
        <c:auto val="1"/>
        <c:lblAlgn val="ctr"/>
        <c:lblOffset val="100"/>
        <c:noMultiLvlLbl val="0"/>
      </c:catAx>
      <c:valAx>
        <c:axId val="404479656"/>
        <c:scaling>
          <c:orientation val="minMax"/>
        </c:scaling>
        <c:delete val="1"/>
        <c:axPos val="l"/>
        <c:numFmt formatCode="0.0%" sourceLinked="1"/>
        <c:majorTickMark val="none"/>
        <c:minorTickMark val="none"/>
        <c:tickLblPos val="nextTo"/>
        <c:crossAx val="404478872"/>
        <c:crosses val="autoZero"/>
        <c:crossBetween val="between"/>
        <c:majorUnit val="5.000000000000001E-2"/>
      </c:valAx>
      <c:spPr>
        <a:noFill/>
        <a:ln>
          <a:noFill/>
        </a:ln>
        <a:effectLst/>
      </c:spPr>
    </c:plotArea>
    <c:legend>
      <c:legendPos val="b"/>
      <c:layout>
        <c:manualLayout>
          <c:xMode val="edge"/>
          <c:yMode val="edge"/>
          <c:x val="4.7056197387454002E-4"/>
          <c:y val="6.7522999019700061E-2"/>
          <c:w val="0.36106644317392561"/>
          <c:h val="5.215662366713030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18591954159651"/>
          <c:y val="0.12008796441654933"/>
          <c:w val="0.70585692462459482"/>
          <c:h val="0.86580738749649389"/>
        </c:manualLayout>
      </c:layout>
      <c:barChart>
        <c:barDir val="bar"/>
        <c:grouping val="clustered"/>
        <c:varyColors val="0"/>
        <c:ser>
          <c:idx val="0"/>
          <c:order val="0"/>
          <c:tx>
            <c:strRef>
              <c:f>Sheet1!$B$1</c:f>
              <c:strCache>
                <c:ptCount val="1"/>
                <c:pt idx="0">
                  <c:v>vs year ago</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Soft Drinks</c:v>
                </c:pt>
                <c:pt idx="1">
                  <c:v>Non Food#</c:v>
                </c:pt>
                <c:pt idx="2">
                  <c:v>Frozen</c:v>
                </c:pt>
                <c:pt idx="3">
                  <c:v>BWS</c:v>
                </c:pt>
                <c:pt idx="4">
                  <c:v>HBA~</c:v>
                </c:pt>
                <c:pt idx="5">
                  <c:v>Produce </c:v>
                </c:pt>
                <c:pt idx="6">
                  <c:v>Convenience</c:v>
                </c:pt>
                <c:pt idx="7">
                  <c:v>Impulse*</c:v>
                </c:pt>
                <c:pt idx="8">
                  <c:v>Meat, Fish &amp; Poultry</c:v>
                </c:pt>
                <c:pt idx="9">
                  <c:v>Tobacco</c:v>
                </c:pt>
                <c:pt idx="10">
                  <c:v>Household</c:v>
                </c:pt>
                <c:pt idx="11">
                  <c:v>Dairy</c:v>
                </c:pt>
                <c:pt idx="12">
                  <c:v>Pet</c:v>
                </c:pt>
                <c:pt idx="13">
                  <c:v>Bakery</c:v>
                </c:pt>
                <c:pt idx="14">
                  <c:v>Packaged Grocery</c:v>
                </c:pt>
              </c:strCache>
            </c:strRef>
          </c:cat>
          <c:val>
            <c:numRef>
              <c:f>Sheet1!$B$2:$B$16</c:f>
              <c:numCache>
                <c:formatCode>0.0%</c:formatCode>
                <c:ptCount val="15"/>
                <c:pt idx="0">
                  <c:v>0.19991689961570769</c:v>
                </c:pt>
                <c:pt idx="1">
                  <c:v>5.3656331015031755E-2</c:v>
                </c:pt>
                <c:pt idx="2">
                  <c:v>0.20188036990748914</c:v>
                </c:pt>
                <c:pt idx="3">
                  <c:v>9.0604640120537372E-3</c:v>
                </c:pt>
                <c:pt idx="4">
                  <c:v>0.12447047460692207</c:v>
                </c:pt>
                <c:pt idx="5">
                  <c:v>8.6923241864796053E-2</c:v>
                </c:pt>
                <c:pt idx="6">
                  <c:v>8.3909352993092545E-2</c:v>
                </c:pt>
                <c:pt idx="7">
                  <c:v>0.11673181226604346</c:v>
                </c:pt>
                <c:pt idx="8">
                  <c:v>9.5222931592943594E-2</c:v>
                </c:pt>
                <c:pt idx="9">
                  <c:v>2.3889872869863771E-2</c:v>
                </c:pt>
                <c:pt idx="10">
                  <c:v>8.4836628698030658E-2</c:v>
                </c:pt>
                <c:pt idx="11">
                  <c:v>0.11748686873028347</c:v>
                </c:pt>
                <c:pt idx="12">
                  <c:v>0.11072932655237055</c:v>
                </c:pt>
                <c:pt idx="13">
                  <c:v>9.3903177126823945E-2</c:v>
                </c:pt>
                <c:pt idx="14">
                  <c:v>9.5347701055486622E-2</c:v>
                </c:pt>
              </c:numCache>
            </c:numRef>
          </c:val>
          <c:extLst>
            <c:ext xmlns:c16="http://schemas.microsoft.com/office/drawing/2014/chart" uri="{C3380CC4-5D6E-409C-BE32-E72D297353CC}">
              <c16:uniqueId val="{00000000-FC8E-4EFB-B1F4-3DCBF08EA1CC}"/>
            </c:ext>
          </c:extLst>
        </c:ser>
        <c:ser>
          <c:idx val="1"/>
          <c:order val="1"/>
          <c:tx>
            <c:strRef>
              <c:f>Sheet1!$C$1</c:f>
              <c:strCache>
                <c:ptCount val="1"/>
                <c:pt idx="0">
                  <c:v>vs Prev month</c:v>
                </c:pt>
              </c:strCache>
            </c:strRef>
          </c:tx>
          <c:spPr>
            <a:solidFill>
              <a:schemeClr val="accent1">
                <a:lumMod val="40000"/>
                <a:lumOff val="6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Soft Drinks</c:v>
                </c:pt>
                <c:pt idx="1">
                  <c:v>Non Food#</c:v>
                </c:pt>
                <c:pt idx="2">
                  <c:v>Frozen</c:v>
                </c:pt>
                <c:pt idx="3">
                  <c:v>BWS</c:v>
                </c:pt>
                <c:pt idx="4">
                  <c:v>HBA~</c:v>
                </c:pt>
                <c:pt idx="5">
                  <c:v>Produce </c:v>
                </c:pt>
                <c:pt idx="6">
                  <c:v>Convenience</c:v>
                </c:pt>
                <c:pt idx="7">
                  <c:v>Impulse*</c:v>
                </c:pt>
                <c:pt idx="8">
                  <c:v>Meat, Fish &amp; Poultry</c:v>
                </c:pt>
                <c:pt idx="9">
                  <c:v>Tobacco</c:v>
                </c:pt>
                <c:pt idx="10">
                  <c:v>Household</c:v>
                </c:pt>
                <c:pt idx="11">
                  <c:v>Dairy</c:v>
                </c:pt>
                <c:pt idx="12">
                  <c:v>Pet</c:v>
                </c:pt>
                <c:pt idx="13">
                  <c:v>Bakery</c:v>
                </c:pt>
                <c:pt idx="14">
                  <c:v>Packaged Grocery</c:v>
                </c:pt>
              </c:strCache>
            </c:strRef>
          </c:cat>
          <c:val>
            <c:numRef>
              <c:f>Sheet1!$C$2:$C$16</c:f>
              <c:numCache>
                <c:formatCode>0.0%</c:formatCode>
                <c:ptCount val="15"/>
                <c:pt idx="0">
                  <c:v>0.14673556017347655</c:v>
                </c:pt>
                <c:pt idx="1">
                  <c:v>0.12851499623208662</c:v>
                </c:pt>
                <c:pt idx="2">
                  <c:v>9.652986609749159E-2</c:v>
                </c:pt>
                <c:pt idx="3">
                  <c:v>8.3003629774736742E-2</c:v>
                </c:pt>
                <c:pt idx="4">
                  <c:v>7.0300024669916583E-2</c:v>
                </c:pt>
                <c:pt idx="5">
                  <c:v>6.4574817572334187E-2</c:v>
                </c:pt>
                <c:pt idx="6">
                  <c:v>2.7193429534043467E-2</c:v>
                </c:pt>
                <c:pt idx="7">
                  <c:v>2.3133468293014436E-2</c:v>
                </c:pt>
                <c:pt idx="8">
                  <c:v>2.15272155012185E-2</c:v>
                </c:pt>
                <c:pt idx="9">
                  <c:v>1.1747418366318652E-2</c:v>
                </c:pt>
                <c:pt idx="10">
                  <c:v>-8.4341962288548844E-3</c:v>
                </c:pt>
                <c:pt idx="11">
                  <c:v>-1.2140823315351046E-2</c:v>
                </c:pt>
                <c:pt idx="12">
                  <c:v>-2.2673100481955921E-2</c:v>
                </c:pt>
                <c:pt idx="13">
                  <c:v>-2.4827800035165271E-2</c:v>
                </c:pt>
                <c:pt idx="14">
                  <c:v>-5.3115619213359833E-2</c:v>
                </c:pt>
              </c:numCache>
            </c:numRef>
          </c:val>
          <c:extLst>
            <c:ext xmlns:c16="http://schemas.microsoft.com/office/drawing/2014/chart" uri="{C3380CC4-5D6E-409C-BE32-E72D297353CC}">
              <c16:uniqueId val="{00000001-FC8E-4EFB-B1F4-3DCBF08EA1CC}"/>
            </c:ext>
          </c:extLst>
        </c:ser>
        <c:dLbls>
          <c:dLblPos val="inEnd"/>
          <c:showLegendKey val="0"/>
          <c:showVal val="1"/>
          <c:showCatName val="0"/>
          <c:showSerName val="0"/>
          <c:showPercent val="0"/>
          <c:showBubbleSize val="0"/>
        </c:dLbls>
        <c:gapWidth val="17"/>
        <c:axId val="404480832"/>
        <c:axId val="404481616"/>
      </c:barChart>
      <c:catAx>
        <c:axId val="404480832"/>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04481616"/>
        <c:crosses val="autoZero"/>
        <c:auto val="1"/>
        <c:lblAlgn val="ctr"/>
        <c:lblOffset val="100"/>
        <c:noMultiLvlLbl val="0"/>
      </c:catAx>
      <c:valAx>
        <c:axId val="404481616"/>
        <c:scaling>
          <c:orientation val="minMax"/>
        </c:scaling>
        <c:delete val="1"/>
        <c:axPos val="t"/>
        <c:numFmt formatCode="0.0%" sourceLinked="1"/>
        <c:majorTickMark val="out"/>
        <c:minorTickMark val="none"/>
        <c:tickLblPos val="nextTo"/>
        <c:crossAx val="404480832"/>
        <c:crosses val="autoZero"/>
        <c:crossBetween val="between"/>
        <c:majorUnit val="0.1"/>
      </c:valAx>
      <c:spPr>
        <a:noFill/>
        <a:ln>
          <a:noFill/>
        </a:ln>
        <a:effectLst/>
      </c:spPr>
    </c:plotArea>
    <c:legend>
      <c:legendPos val="b"/>
      <c:layout>
        <c:manualLayout>
          <c:xMode val="edge"/>
          <c:yMode val="edge"/>
          <c:x val="2.0805156852948471E-3"/>
          <c:y val="2.1058710169455912E-3"/>
          <c:w val="0.37467324944124064"/>
          <c:h val="5.581562707744201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37384457377611"/>
          <c:y val="2.8651018314342528E-2"/>
          <c:w val="0.71323150659679246"/>
          <c:h val="0.92996417745382942"/>
        </c:manualLayout>
      </c:layout>
      <c:barChart>
        <c:barDir val="bar"/>
        <c:grouping val="stacked"/>
        <c:varyColors val="0"/>
        <c:ser>
          <c:idx val="0"/>
          <c:order val="0"/>
          <c:tx>
            <c:strRef>
              <c:f>Sheet1!$B$1</c:f>
              <c:strCache>
                <c:ptCount val="1"/>
                <c:pt idx="0">
                  <c:v>Unit Growth</c:v>
                </c:pt>
              </c:strCache>
            </c:strRef>
          </c:tx>
          <c:spPr>
            <a:solidFill>
              <a:srgbClr val="675895"/>
            </a:solidFill>
            <a:ln>
              <a:solidFill>
                <a:schemeClr val="bg1">
                  <a:lumMod val="50000"/>
                </a:schemeClr>
              </a:solidFill>
            </a:ln>
            <a:effectLst/>
          </c:spPr>
          <c:invertIfNegative val="0"/>
          <c:dPt>
            <c:idx val="0"/>
            <c:invertIfNegative val="0"/>
            <c:bubble3D val="0"/>
            <c:spPr>
              <a:solidFill>
                <a:srgbClr val="FFFF00"/>
              </a:solidFill>
              <a:ln>
                <a:solidFill>
                  <a:schemeClr val="bg1">
                    <a:lumMod val="50000"/>
                  </a:schemeClr>
                </a:solidFill>
              </a:ln>
              <a:effectLst/>
            </c:spPr>
            <c:extLst>
              <c:ext xmlns:c16="http://schemas.microsoft.com/office/drawing/2014/chart" uri="{C3380CC4-5D6E-409C-BE32-E72D297353CC}">
                <c16:uniqueId val="{0000000B-657A-42BE-AD5F-910B9E58F619}"/>
              </c:ext>
            </c:extLst>
          </c:dPt>
          <c:dPt>
            <c:idx val="1"/>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5-657A-42BE-AD5F-910B9E58F619}"/>
              </c:ext>
            </c:extLst>
          </c:dPt>
          <c:dPt>
            <c:idx val="2"/>
            <c:invertIfNegative val="0"/>
            <c:bubble3D val="0"/>
            <c:spPr>
              <a:solidFill>
                <a:srgbClr val="FFFF00"/>
              </a:solidFill>
              <a:ln>
                <a:solidFill>
                  <a:schemeClr val="bg1">
                    <a:lumMod val="50000"/>
                  </a:schemeClr>
                </a:solidFill>
              </a:ln>
              <a:effectLst/>
            </c:spPr>
            <c:extLst>
              <c:ext xmlns:c16="http://schemas.microsoft.com/office/drawing/2014/chart" uri="{C3380CC4-5D6E-409C-BE32-E72D297353CC}">
                <c16:uniqueId val="{0000000A-657A-42BE-AD5F-910B9E58F619}"/>
              </c:ext>
            </c:extLst>
          </c:dPt>
          <c:dPt>
            <c:idx val="3"/>
            <c:invertIfNegative val="0"/>
            <c:bubble3D val="0"/>
            <c:spPr>
              <a:solidFill>
                <a:srgbClr val="FFFF00"/>
              </a:solidFill>
              <a:ln>
                <a:solidFill>
                  <a:schemeClr val="bg1">
                    <a:lumMod val="50000"/>
                  </a:schemeClr>
                </a:solidFill>
              </a:ln>
              <a:effectLst/>
            </c:spPr>
            <c:extLst>
              <c:ext xmlns:c16="http://schemas.microsoft.com/office/drawing/2014/chart" uri="{C3380CC4-5D6E-409C-BE32-E72D297353CC}">
                <c16:uniqueId val="{00000009-657A-42BE-AD5F-910B9E58F619}"/>
              </c:ext>
            </c:extLst>
          </c:dPt>
          <c:dPt>
            <c:idx val="4"/>
            <c:invertIfNegative val="0"/>
            <c:bubble3D val="0"/>
            <c:spPr>
              <a:solidFill>
                <a:srgbClr val="FFFF00"/>
              </a:solidFill>
              <a:ln>
                <a:solidFill>
                  <a:schemeClr val="bg1">
                    <a:lumMod val="50000"/>
                  </a:schemeClr>
                </a:solidFill>
              </a:ln>
              <a:effectLst/>
            </c:spPr>
            <c:extLst>
              <c:ext xmlns:c16="http://schemas.microsoft.com/office/drawing/2014/chart" uri="{C3380CC4-5D6E-409C-BE32-E72D297353CC}">
                <c16:uniqueId val="{00000004-657A-42BE-AD5F-910B9E58F619}"/>
              </c:ext>
            </c:extLst>
          </c:dPt>
          <c:dPt>
            <c:idx val="5"/>
            <c:invertIfNegative val="0"/>
            <c:bubble3D val="0"/>
            <c:spPr>
              <a:solidFill>
                <a:srgbClr val="FFFF00"/>
              </a:solidFill>
              <a:ln>
                <a:solidFill>
                  <a:schemeClr val="bg1">
                    <a:lumMod val="50000"/>
                  </a:schemeClr>
                </a:solidFill>
              </a:ln>
              <a:effectLst/>
            </c:spPr>
            <c:extLst>
              <c:ext xmlns:c16="http://schemas.microsoft.com/office/drawing/2014/chart" uri="{C3380CC4-5D6E-409C-BE32-E72D297353CC}">
                <c16:uniqueId val="{00000003-657A-42BE-AD5F-910B9E58F619}"/>
              </c:ext>
            </c:extLst>
          </c:dPt>
          <c:dPt>
            <c:idx val="6"/>
            <c:invertIfNegative val="0"/>
            <c:bubble3D val="0"/>
            <c:spPr>
              <a:solidFill>
                <a:srgbClr val="FFFF00"/>
              </a:solidFill>
              <a:ln>
                <a:solidFill>
                  <a:schemeClr val="bg1">
                    <a:lumMod val="50000"/>
                  </a:schemeClr>
                </a:solidFill>
              </a:ln>
              <a:effectLst/>
            </c:spPr>
            <c:extLst>
              <c:ext xmlns:c16="http://schemas.microsoft.com/office/drawing/2014/chart" uri="{C3380CC4-5D6E-409C-BE32-E72D297353CC}">
                <c16:uniqueId val="{00000002-657A-42BE-AD5F-910B9E58F619}"/>
              </c:ext>
            </c:extLst>
          </c:dPt>
          <c:dPt>
            <c:idx val="7"/>
            <c:invertIfNegative val="0"/>
            <c:bubble3D val="0"/>
            <c:spPr>
              <a:solidFill>
                <a:schemeClr val="accent5"/>
              </a:solidFill>
              <a:ln>
                <a:solidFill>
                  <a:schemeClr val="bg1">
                    <a:lumMod val="50000"/>
                  </a:schemeClr>
                </a:solidFill>
              </a:ln>
              <a:effectLst/>
            </c:spPr>
            <c:extLst>
              <c:ext xmlns:c16="http://schemas.microsoft.com/office/drawing/2014/chart" uri="{C3380CC4-5D6E-409C-BE32-E72D297353CC}">
                <c16:uniqueId val="{0000000D-657A-42BE-AD5F-910B9E58F619}"/>
              </c:ext>
            </c:extLst>
          </c:dPt>
          <c:dPt>
            <c:idx val="8"/>
            <c:invertIfNegative val="0"/>
            <c:bubble3D val="0"/>
            <c:spPr>
              <a:solidFill>
                <a:srgbClr val="FFFF00"/>
              </a:solidFill>
              <a:ln>
                <a:solidFill>
                  <a:schemeClr val="bg1">
                    <a:lumMod val="50000"/>
                  </a:schemeClr>
                </a:solidFill>
              </a:ln>
              <a:effectLst/>
            </c:spPr>
            <c:extLst>
              <c:ext xmlns:c16="http://schemas.microsoft.com/office/drawing/2014/chart" uri="{C3380CC4-5D6E-409C-BE32-E72D297353CC}">
                <c16:uniqueId val="{0000000C-657A-42BE-AD5F-910B9E58F619}"/>
              </c:ext>
            </c:extLst>
          </c:dPt>
          <c:dPt>
            <c:idx val="9"/>
            <c:invertIfNegative val="0"/>
            <c:bubble3D val="0"/>
            <c:spPr>
              <a:solidFill>
                <a:srgbClr val="FFFF00"/>
              </a:solidFill>
              <a:ln>
                <a:solidFill>
                  <a:schemeClr val="bg1">
                    <a:lumMod val="50000"/>
                  </a:schemeClr>
                </a:solidFill>
              </a:ln>
              <a:effectLst/>
            </c:spPr>
            <c:extLst>
              <c:ext xmlns:c16="http://schemas.microsoft.com/office/drawing/2014/chart" uri="{C3380CC4-5D6E-409C-BE32-E72D297353CC}">
                <c16:uniqueId val="{00000008-657A-42BE-AD5F-910B9E58F619}"/>
              </c:ext>
            </c:extLst>
          </c:dPt>
          <c:dPt>
            <c:idx val="10"/>
            <c:invertIfNegative val="0"/>
            <c:bubble3D val="0"/>
            <c:spPr>
              <a:solidFill>
                <a:srgbClr val="FFFF00"/>
              </a:solidFill>
              <a:ln>
                <a:solidFill>
                  <a:schemeClr val="bg1">
                    <a:lumMod val="50000"/>
                  </a:schemeClr>
                </a:solidFill>
              </a:ln>
              <a:effectLst/>
            </c:spPr>
            <c:extLst>
              <c:ext xmlns:c16="http://schemas.microsoft.com/office/drawing/2014/chart" uri="{C3380CC4-5D6E-409C-BE32-E72D297353CC}">
                <c16:uniqueId val="{00000007-657A-42BE-AD5F-910B9E58F619}"/>
              </c:ext>
            </c:extLst>
          </c:dPt>
          <c:dPt>
            <c:idx val="11"/>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1C-F959-428E-ABCC-3E870E1CE439}"/>
              </c:ext>
            </c:extLst>
          </c:dPt>
          <c:dPt>
            <c:idx val="12"/>
            <c:invertIfNegative val="0"/>
            <c:bubble3D val="0"/>
            <c:spPr>
              <a:solidFill>
                <a:srgbClr val="FFFF00"/>
              </a:solidFill>
              <a:ln>
                <a:solidFill>
                  <a:schemeClr val="bg1">
                    <a:lumMod val="50000"/>
                  </a:schemeClr>
                </a:solidFill>
              </a:ln>
              <a:effectLst/>
            </c:spPr>
            <c:extLst>
              <c:ext xmlns:c16="http://schemas.microsoft.com/office/drawing/2014/chart" uri="{C3380CC4-5D6E-409C-BE32-E72D297353CC}">
                <c16:uniqueId val="{00000006-657A-42BE-AD5F-910B9E58F619}"/>
              </c:ext>
            </c:extLst>
          </c:dPt>
          <c:dPt>
            <c:idx val="13"/>
            <c:invertIfNegative val="0"/>
            <c:bubble3D val="0"/>
            <c:spPr>
              <a:solidFill>
                <a:srgbClr val="FFFF00"/>
              </a:solidFill>
              <a:ln>
                <a:solidFill>
                  <a:schemeClr val="bg1">
                    <a:lumMod val="50000"/>
                  </a:schemeClr>
                </a:solidFill>
              </a:ln>
              <a:effectLst/>
            </c:spPr>
            <c:extLst>
              <c:ext xmlns:c16="http://schemas.microsoft.com/office/drawing/2014/chart" uri="{C3380CC4-5D6E-409C-BE32-E72D297353CC}">
                <c16:uniqueId val="{00000001-657A-42BE-AD5F-910B9E58F619}"/>
              </c:ext>
            </c:extLst>
          </c:dPt>
          <c:dPt>
            <c:idx val="14"/>
            <c:invertIfNegative val="0"/>
            <c:bubble3D val="0"/>
            <c:spPr>
              <a:solidFill>
                <a:srgbClr val="FFFF00"/>
              </a:solidFill>
              <a:ln>
                <a:solidFill>
                  <a:schemeClr val="bg1">
                    <a:lumMod val="50000"/>
                  </a:schemeClr>
                </a:solidFill>
              </a:ln>
              <a:effectLst/>
            </c:spPr>
            <c:extLst>
              <c:ext xmlns:c16="http://schemas.microsoft.com/office/drawing/2014/chart" uri="{C3380CC4-5D6E-409C-BE32-E72D297353CC}">
                <c16:uniqueId val="{00000000-657A-42BE-AD5F-910B9E58F619}"/>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B-657A-42BE-AD5F-910B9E58F619}"/>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A-657A-42BE-AD5F-910B9E58F619}"/>
                </c:ext>
              </c:extLst>
            </c:dLbl>
            <c:dLbl>
              <c:idx val="3"/>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657A-42BE-AD5F-910B9E58F619}"/>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57A-42BE-AD5F-910B9E58F619}"/>
                </c:ext>
              </c:extLst>
            </c:dLbl>
            <c:dLbl>
              <c:idx val="5"/>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57A-42BE-AD5F-910B9E58F619}"/>
                </c:ext>
              </c:extLst>
            </c:dLbl>
            <c:dLbl>
              <c:idx val="6"/>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57A-42BE-AD5F-910B9E58F619}"/>
                </c:ext>
              </c:extLst>
            </c:dLbl>
            <c:dLbl>
              <c:idx val="8"/>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C-657A-42BE-AD5F-910B9E58F619}"/>
                </c:ext>
              </c:extLst>
            </c:dLbl>
            <c:dLbl>
              <c:idx val="9"/>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657A-42BE-AD5F-910B9E58F619}"/>
                </c:ext>
              </c:extLst>
            </c:dLbl>
            <c:dLbl>
              <c:idx val="1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657A-42BE-AD5F-910B9E58F619}"/>
                </c:ext>
              </c:extLst>
            </c:dLbl>
            <c:dLbl>
              <c:idx val="12"/>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657A-42BE-AD5F-910B9E58F619}"/>
                </c:ext>
              </c:extLst>
            </c:dLbl>
            <c:dLbl>
              <c:idx val="13"/>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57A-42BE-AD5F-910B9E58F619}"/>
                </c:ext>
              </c:extLst>
            </c:dLbl>
            <c:dLbl>
              <c:idx val="14"/>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657A-42BE-AD5F-910B9E58F61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Suncare</c:v>
                </c:pt>
                <c:pt idx="1">
                  <c:v>Reusable Shopping Bags</c:v>
                </c:pt>
                <c:pt idx="2">
                  <c:v>Fire Lighters</c:v>
                </c:pt>
                <c:pt idx="3">
                  <c:v>Ice Cream</c:v>
                </c:pt>
                <c:pt idx="4">
                  <c:v>Ambient Fruit Juice</c:v>
                </c:pt>
                <c:pt idx="5">
                  <c:v>Ice Cubes</c:v>
                </c:pt>
                <c:pt idx="6">
                  <c:v>Small Household Electrical*</c:v>
                </c:pt>
                <c:pt idx="7">
                  <c:v>Anti Smoking</c:v>
                </c:pt>
                <c:pt idx="8">
                  <c:v>Hayfever</c:v>
                </c:pt>
                <c:pt idx="9">
                  <c:v>Ambient Fruit Drinks</c:v>
                </c:pt>
                <c:pt idx="10">
                  <c:v>Fresh Sauces</c:v>
                </c:pt>
                <c:pt idx="11">
                  <c:v>Frozen Bakery Products</c:v>
                </c:pt>
                <c:pt idx="12">
                  <c:v>Flavoured Non Carbonates</c:v>
                </c:pt>
                <c:pt idx="13">
                  <c:v>Sports &amp; Energy Drinks</c:v>
                </c:pt>
                <c:pt idx="14">
                  <c:v>Clothing</c:v>
                </c:pt>
              </c:strCache>
            </c:strRef>
          </c:cat>
          <c:val>
            <c:numRef>
              <c:f>Sheet1!$B$2:$B$16</c:f>
              <c:numCache>
                <c:formatCode>0%</c:formatCode>
                <c:ptCount val="15"/>
                <c:pt idx="0">
                  <c:v>0.64678830195922155</c:v>
                </c:pt>
                <c:pt idx="1">
                  <c:v>0.56868485358068477</c:v>
                </c:pt>
                <c:pt idx="2">
                  <c:v>0.3518988688133835</c:v>
                </c:pt>
                <c:pt idx="3">
                  <c:v>0.30577903259632744</c:v>
                </c:pt>
                <c:pt idx="4">
                  <c:v>0.28187332329502257</c:v>
                </c:pt>
                <c:pt idx="5">
                  <c:v>0.26152310477749752</c:v>
                </c:pt>
                <c:pt idx="6">
                  <c:v>0.24001621948093299</c:v>
                </c:pt>
                <c:pt idx="7">
                  <c:v>0.23855191957372912</c:v>
                </c:pt>
                <c:pt idx="8">
                  <c:v>0.2235576082312043</c:v>
                </c:pt>
                <c:pt idx="9">
                  <c:v>0.16486907645511506</c:v>
                </c:pt>
                <c:pt idx="10">
                  <c:v>0.15902004885842924</c:v>
                </c:pt>
                <c:pt idx="11">
                  <c:v>0.15650486209395642</c:v>
                </c:pt>
                <c:pt idx="12">
                  <c:v>0.15423809502005814</c:v>
                </c:pt>
                <c:pt idx="13">
                  <c:v>0.14188412778545745</c:v>
                </c:pt>
                <c:pt idx="14">
                  <c:v>0.13939610656211388</c:v>
                </c:pt>
              </c:numCache>
            </c:numRef>
          </c:val>
          <c:extLst>
            <c:ext xmlns:c16="http://schemas.microsoft.com/office/drawing/2014/chart" uri="{C3380CC4-5D6E-409C-BE32-E72D297353CC}">
              <c16:uniqueId val="{00000000-541A-4D41-AD59-45A440F73584}"/>
            </c:ext>
          </c:extLst>
        </c:ser>
        <c:dLbls>
          <c:showLegendKey val="0"/>
          <c:showVal val="0"/>
          <c:showCatName val="0"/>
          <c:showSerName val="0"/>
          <c:showPercent val="0"/>
          <c:showBubbleSize val="0"/>
        </c:dLbls>
        <c:gapWidth val="50"/>
        <c:overlap val="100"/>
        <c:axId val="233944256"/>
        <c:axId val="233943928"/>
      </c:barChart>
      <c:catAx>
        <c:axId val="233944256"/>
        <c:scaling>
          <c:orientation val="maxMin"/>
        </c:scaling>
        <c:delete val="0"/>
        <c:axPos val="l"/>
        <c:numFmt formatCode="0%" sourceLinked="0"/>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33943928"/>
        <c:crosses val="autoZero"/>
        <c:auto val="1"/>
        <c:lblAlgn val="ctr"/>
        <c:lblOffset val="100"/>
        <c:noMultiLvlLbl val="0"/>
      </c:catAx>
      <c:valAx>
        <c:axId val="233943928"/>
        <c:scaling>
          <c:orientation val="minMax"/>
        </c:scaling>
        <c:delete val="1"/>
        <c:axPos val="t"/>
        <c:majorGridlines>
          <c:spPr>
            <a:ln w="9525" cap="flat" cmpd="sng" algn="ctr">
              <a:solidFill>
                <a:schemeClr val="tx1">
                  <a:lumMod val="15000"/>
                  <a:lumOff val="85000"/>
                </a:schemeClr>
              </a:solidFill>
              <a:prstDash val="sysDot"/>
              <a:round/>
            </a:ln>
            <a:effectLst/>
          </c:spPr>
        </c:majorGridlines>
        <c:numFmt formatCode="0%" sourceLinked="1"/>
        <c:majorTickMark val="none"/>
        <c:minorTickMark val="none"/>
        <c:tickLblPos val="nextTo"/>
        <c:crossAx val="233944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366032004506668E-2"/>
          <c:y val="0.18561079702688191"/>
          <c:w val="0.91497367125984252"/>
          <c:h val="0.57810138417580403"/>
        </c:manualLayout>
      </c:layout>
      <c:barChart>
        <c:barDir val="col"/>
        <c:grouping val="clustered"/>
        <c:varyColors val="0"/>
        <c:ser>
          <c:idx val="0"/>
          <c:order val="0"/>
          <c:tx>
            <c:strRef>
              <c:f>Sheet1!$B$1</c:f>
              <c:strCache>
                <c:ptCount val="1"/>
                <c:pt idx="0">
                  <c:v> OL Contribution </c:v>
                </c:pt>
              </c:strCache>
            </c:strRef>
          </c:tx>
          <c:spPr>
            <a:solidFill>
              <a:srgbClr val="675895"/>
            </a:solidFill>
            <a:ln>
              <a:noFill/>
            </a:ln>
            <a:effectLst/>
          </c:spPr>
          <c:invertIfNegative val="0"/>
          <c:cat>
            <c:strRef>
              <c:f>Sheet1!$A$2:$A$14</c:f>
              <c:strCache>
                <c:ptCount val="13"/>
                <c:pt idx="0">
                  <c:v>Confectionery OL</c:v>
                </c:pt>
                <c:pt idx="1">
                  <c:v>Health &amp; Beauty OL</c:v>
                </c:pt>
                <c:pt idx="2">
                  <c:v>Dry Grocery OL</c:v>
                </c:pt>
                <c:pt idx="3">
                  <c:v>Household OL</c:v>
                </c:pt>
                <c:pt idx="4">
                  <c:v>Bakery OL</c:v>
                </c:pt>
                <c:pt idx="5">
                  <c:v>Frozen OL</c:v>
                </c:pt>
                <c:pt idx="6">
                  <c:v>FMCG OL</c:v>
                </c:pt>
                <c:pt idx="7">
                  <c:v>Delicatessen OL</c:v>
                </c:pt>
                <c:pt idx="8">
                  <c:v>Dairy OL</c:v>
                </c:pt>
                <c:pt idx="9">
                  <c:v>MFP OL</c:v>
                </c:pt>
                <c:pt idx="10">
                  <c:v>Soft Drinks OL</c:v>
                </c:pt>
                <c:pt idx="11">
                  <c:v>Produce OL</c:v>
                </c:pt>
                <c:pt idx="12">
                  <c:v>BWS OL</c:v>
                </c:pt>
              </c:strCache>
            </c:strRef>
          </c:cat>
          <c:val>
            <c:numRef>
              <c:f>Sheet1!$B$2:$B$14</c:f>
              <c:numCache>
                <c:formatCode>0.0%</c:formatCode>
                <c:ptCount val="13"/>
                <c:pt idx="0">
                  <c:v>0.29162113683050589</c:v>
                </c:pt>
                <c:pt idx="1">
                  <c:v>0.30976320867809914</c:v>
                </c:pt>
                <c:pt idx="2">
                  <c:v>0.55434335764396225</c:v>
                </c:pt>
                <c:pt idx="3">
                  <c:v>0.47425601826540642</c:v>
                </c:pt>
                <c:pt idx="4">
                  <c:v>0.67888691035713777</c:v>
                </c:pt>
                <c:pt idx="5">
                  <c:v>0.61360231850438651</c:v>
                </c:pt>
                <c:pt idx="6">
                  <c:v>0.63388258067597525</c:v>
                </c:pt>
                <c:pt idx="7">
                  <c:v>0.81380419973436713</c:v>
                </c:pt>
                <c:pt idx="8">
                  <c:v>0.64440350884371811</c:v>
                </c:pt>
                <c:pt idx="9">
                  <c:v>0.95895402175996658</c:v>
                </c:pt>
                <c:pt idx="10">
                  <c:v>0.4166938629619984</c:v>
                </c:pt>
                <c:pt idx="11">
                  <c:v>0.9986272489866993</c:v>
                </c:pt>
                <c:pt idx="12">
                  <c:v>0.24404345555315285</c:v>
                </c:pt>
              </c:numCache>
            </c:numRef>
          </c:val>
          <c:extLst>
            <c:ext xmlns:c16="http://schemas.microsoft.com/office/drawing/2014/chart" uri="{C3380CC4-5D6E-409C-BE32-E72D297353CC}">
              <c16:uniqueId val="{00000002-95D0-4C4C-803F-5C2D60140C06}"/>
            </c:ext>
          </c:extLst>
        </c:ser>
        <c:dLbls>
          <c:showLegendKey val="0"/>
          <c:showVal val="0"/>
          <c:showCatName val="0"/>
          <c:showSerName val="0"/>
          <c:showPercent val="0"/>
          <c:showBubbleSize val="0"/>
        </c:dLbls>
        <c:gapWidth val="50"/>
        <c:overlap val="2"/>
        <c:axId val="564061792"/>
        <c:axId val="520588296"/>
      </c:barChart>
      <c:lineChart>
        <c:grouping val="standard"/>
        <c:varyColors val="0"/>
        <c:ser>
          <c:idx val="1"/>
          <c:order val="1"/>
          <c:tx>
            <c:strRef>
              <c:f>Sheet1!$C$1</c:f>
              <c:strCache>
                <c:ptCount val="1"/>
                <c:pt idx="0">
                  <c:v> OL Growth pts diff vs category total </c:v>
                </c:pt>
              </c:strCache>
            </c:strRef>
          </c:tx>
          <c:spPr>
            <a:ln w="28575" cap="rnd">
              <a:solidFill>
                <a:schemeClr val="accent2"/>
              </a:solidFill>
              <a:round/>
            </a:ln>
            <a:effectLst/>
          </c:spPr>
          <c:marker>
            <c:symbol val="none"/>
          </c:marker>
          <c:cat>
            <c:strRef>
              <c:f>Sheet1!$A$2:$A$14</c:f>
              <c:strCache>
                <c:ptCount val="13"/>
                <c:pt idx="0">
                  <c:v>Confectionery OL</c:v>
                </c:pt>
                <c:pt idx="1">
                  <c:v>Health &amp; Beauty OL</c:v>
                </c:pt>
                <c:pt idx="2">
                  <c:v>Dry Grocery OL</c:v>
                </c:pt>
                <c:pt idx="3">
                  <c:v>Household OL</c:v>
                </c:pt>
                <c:pt idx="4">
                  <c:v>Bakery OL</c:v>
                </c:pt>
                <c:pt idx="5">
                  <c:v>Frozen OL</c:v>
                </c:pt>
                <c:pt idx="6">
                  <c:v>FMCG OL</c:v>
                </c:pt>
                <c:pt idx="7">
                  <c:v>Delicatessen OL</c:v>
                </c:pt>
                <c:pt idx="8">
                  <c:v>Dairy OL</c:v>
                </c:pt>
                <c:pt idx="9">
                  <c:v>MFP OL</c:v>
                </c:pt>
                <c:pt idx="10">
                  <c:v>Soft Drinks OL</c:v>
                </c:pt>
                <c:pt idx="11">
                  <c:v>Produce OL</c:v>
                </c:pt>
                <c:pt idx="12">
                  <c:v>BWS OL</c:v>
                </c:pt>
              </c:strCache>
            </c:strRef>
          </c:cat>
          <c:val>
            <c:numRef>
              <c:f>Sheet1!$C$2:$C$14</c:f>
              <c:numCache>
                <c:formatCode>0.0%</c:formatCode>
                <c:ptCount val="13"/>
                <c:pt idx="0">
                  <c:v>8.6351715086676384E-2</c:v>
                </c:pt>
                <c:pt idx="1">
                  <c:v>5.880862254613517E-2</c:v>
                </c:pt>
                <c:pt idx="2">
                  <c:v>5.8351267869280576E-2</c:v>
                </c:pt>
                <c:pt idx="3">
                  <c:v>4.8460220825060296E-2</c:v>
                </c:pt>
                <c:pt idx="4">
                  <c:v>3.8871999925295553E-2</c:v>
                </c:pt>
                <c:pt idx="5">
                  <c:v>3.5425090011073301E-2</c:v>
                </c:pt>
                <c:pt idx="6">
                  <c:v>2.0003725386809501E-2</c:v>
                </c:pt>
                <c:pt idx="7">
                  <c:v>9.6672211704765809E-3</c:v>
                </c:pt>
                <c:pt idx="8">
                  <c:v>9.249197501694395E-3</c:v>
                </c:pt>
                <c:pt idx="9">
                  <c:v>1.4727009518235024E-3</c:v>
                </c:pt>
                <c:pt idx="10">
                  <c:v>1.1854075782147255E-3</c:v>
                </c:pt>
                <c:pt idx="11">
                  <c:v>-2.8801679111944978E-4</c:v>
                </c:pt>
                <c:pt idx="12">
                  <c:v>-1.8898527128506926E-2</c:v>
                </c:pt>
              </c:numCache>
            </c:numRef>
          </c:val>
          <c:smooth val="1"/>
          <c:extLst>
            <c:ext xmlns:c16="http://schemas.microsoft.com/office/drawing/2014/chart" uri="{C3380CC4-5D6E-409C-BE32-E72D297353CC}">
              <c16:uniqueId val="{00000003-95D0-4C4C-803F-5C2D60140C06}"/>
            </c:ext>
          </c:extLst>
        </c:ser>
        <c:dLbls>
          <c:showLegendKey val="0"/>
          <c:showVal val="0"/>
          <c:showCatName val="0"/>
          <c:showSerName val="0"/>
          <c:showPercent val="0"/>
          <c:showBubbleSize val="0"/>
        </c:dLbls>
        <c:marker val="1"/>
        <c:smooth val="0"/>
        <c:axId val="631106456"/>
        <c:axId val="631105736"/>
      </c:lineChart>
      <c:catAx>
        <c:axId val="564061792"/>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0588296"/>
        <c:crosses val="autoZero"/>
        <c:auto val="1"/>
        <c:lblAlgn val="ctr"/>
        <c:lblOffset val="10"/>
        <c:noMultiLvlLbl val="0"/>
      </c:catAx>
      <c:valAx>
        <c:axId val="5205882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64061792"/>
        <c:crosses val="autoZero"/>
        <c:crossBetween val="between"/>
        <c:majorUnit val="0.2"/>
      </c:valAx>
      <c:valAx>
        <c:axId val="631105736"/>
        <c:scaling>
          <c:orientation val="minMax"/>
          <c:max val="0.1"/>
          <c:min val="-2.0000000000000004E-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31106456"/>
        <c:crosses val="max"/>
        <c:crossBetween val="between"/>
        <c:majorUnit val="2.0000000000000004E-2"/>
      </c:valAx>
      <c:catAx>
        <c:axId val="631106456"/>
        <c:scaling>
          <c:orientation val="minMax"/>
        </c:scaling>
        <c:delete val="1"/>
        <c:axPos val="b"/>
        <c:numFmt formatCode="General" sourceLinked="1"/>
        <c:majorTickMark val="out"/>
        <c:minorTickMark val="none"/>
        <c:tickLblPos val="nextTo"/>
        <c:crossAx val="631105736"/>
        <c:crosses val="autoZero"/>
        <c:auto val="1"/>
        <c:lblAlgn val="ctr"/>
        <c:lblOffset val="100"/>
        <c:noMultiLvlLbl val="0"/>
      </c:catAx>
      <c:spPr>
        <a:noFill/>
        <a:ln>
          <a:noFill/>
        </a:ln>
        <a:effectLst/>
      </c:spPr>
    </c:plotArea>
    <c:legend>
      <c:legendPos val="b"/>
      <c:layout>
        <c:manualLayout>
          <c:xMode val="edge"/>
          <c:yMode val="edge"/>
          <c:x val="2.1537916055293507E-2"/>
          <c:y val="0.95192307692307687"/>
          <c:w val="0.9461305051112926"/>
          <c:h val="4.807692307692308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14130540853429"/>
          <c:y val="3.1789753975705048E-2"/>
          <c:w val="0.5704007403661141"/>
          <c:h val="0.90731938676363888"/>
        </c:manualLayout>
      </c:layout>
      <c:barChart>
        <c:barDir val="bar"/>
        <c:grouping val="clustered"/>
        <c:varyColors val="0"/>
        <c:ser>
          <c:idx val="0"/>
          <c:order val="0"/>
          <c:tx>
            <c:strRef>
              <c:f>Sheet1!$B$1</c:f>
              <c:strCache>
                <c:ptCount val="1"/>
                <c:pt idx="0">
                  <c:v>v Last year</c:v>
                </c:pt>
              </c:strCache>
            </c:strRef>
          </c:tx>
          <c:spPr>
            <a:solidFill>
              <a:schemeClr val="bg1">
                <a:lumMod val="50000"/>
              </a:schemeClr>
            </a:solidFill>
            <a:ln w="25400">
              <a:noFill/>
            </a:ln>
            <a:effectLst/>
          </c:spPr>
          <c:invertIfNegative val="0"/>
          <c:dPt>
            <c:idx val="0"/>
            <c:invertIfNegative val="0"/>
            <c:bubble3D val="0"/>
            <c:spPr>
              <a:solidFill>
                <a:schemeClr val="bg2"/>
              </a:solidFill>
              <a:ln w="25400">
                <a:noFill/>
              </a:ln>
              <a:effectLst/>
            </c:spPr>
            <c:extLst>
              <c:ext xmlns:c16="http://schemas.microsoft.com/office/drawing/2014/chart" uri="{C3380CC4-5D6E-409C-BE32-E72D297353CC}">
                <c16:uniqueId val="{0000000E-A3E4-45AB-AADF-56EF045D448D}"/>
              </c:ext>
            </c:extLst>
          </c:dPt>
          <c:dPt>
            <c:idx val="1"/>
            <c:invertIfNegative val="0"/>
            <c:bubble3D val="0"/>
            <c:spPr>
              <a:solidFill>
                <a:schemeClr val="bg2"/>
              </a:solidFill>
              <a:ln w="25400">
                <a:noFill/>
              </a:ln>
              <a:effectLst/>
            </c:spPr>
            <c:extLst>
              <c:ext xmlns:c16="http://schemas.microsoft.com/office/drawing/2014/chart" uri="{C3380CC4-5D6E-409C-BE32-E72D297353CC}">
                <c16:uniqueId val="{00000001-A9A4-4C85-B047-466F79C5E86F}"/>
              </c:ext>
            </c:extLst>
          </c:dPt>
          <c:dPt>
            <c:idx val="2"/>
            <c:invertIfNegative val="0"/>
            <c:bubble3D val="0"/>
            <c:spPr>
              <a:solidFill>
                <a:schemeClr val="bg2"/>
              </a:solidFill>
              <a:ln w="25400">
                <a:noFill/>
              </a:ln>
              <a:effectLst/>
            </c:spPr>
            <c:extLst>
              <c:ext xmlns:c16="http://schemas.microsoft.com/office/drawing/2014/chart" uri="{C3380CC4-5D6E-409C-BE32-E72D297353CC}">
                <c16:uniqueId val="{00000002-A9A4-4C85-B047-466F79C5E86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Frozen</c:v>
                </c:pt>
                <c:pt idx="1">
                  <c:v>Soft Drinks</c:v>
                </c:pt>
                <c:pt idx="2">
                  <c:v>Bakery</c:v>
                </c:pt>
                <c:pt idx="3">
                  <c:v>Health &amp; Beauty</c:v>
                </c:pt>
                <c:pt idx="4">
                  <c:v>Delicatessen</c:v>
                </c:pt>
                <c:pt idx="5">
                  <c:v>Confectionery</c:v>
                </c:pt>
                <c:pt idx="6">
                  <c:v>FMCG</c:v>
                </c:pt>
                <c:pt idx="7">
                  <c:v>Dry Grocery</c:v>
                </c:pt>
                <c:pt idx="8">
                  <c:v>Household</c:v>
                </c:pt>
                <c:pt idx="9">
                  <c:v>BWS</c:v>
                </c:pt>
                <c:pt idx="10">
                  <c:v>Meat Fish Poultry</c:v>
                </c:pt>
                <c:pt idx="11">
                  <c:v>Dairy</c:v>
                </c:pt>
              </c:strCache>
            </c:strRef>
          </c:cat>
          <c:val>
            <c:numRef>
              <c:f>Sheet1!$B$2:$B$13</c:f>
              <c:numCache>
                <c:formatCode>0.0%</c:formatCode>
                <c:ptCount val="12"/>
                <c:pt idx="0">
                  <c:v>1.1228533685601061E-2</c:v>
                </c:pt>
                <c:pt idx="1">
                  <c:v>7.2906867356536953E-3</c:v>
                </c:pt>
                <c:pt idx="2">
                  <c:v>4.1407867494822614E-3</c:v>
                </c:pt>
                <c:pt idx="3">
                  <c:v>8.6918730986518256E-4</c:v>
                </c:pt>
                <c:pt idx="4">
                  <c:v>-1.1201344161299365E-2</c:v>
                </c:pt>
                <c:pt idx="5">
                  <c:v>-1.2289896981745874E-2</c:v>
                </c:pt>
                <c:pt idx="6">
                  <c:v>-1.4174307995543867E-2</c:v>
                </c:pt>
                <c:pt idx="7">
                  <c:v>-1.4461247637051033E-2</c:v>
                </c:pt>
                <c:pt idx="8">
                  <c:v>-1.6307513104251714E-2</c:v>
                </c:pt>
                <c:pt idx="9">
                  <c:v>-1.7111022682053334E-2</c:v>
                </c:pt>
                <c:pt idx="10">
                  <c:v>-1.8568665377176052E-2</c:v>
                </c:pt>
                <c:pt idx="11">
                  <c:v>-3.5707466106549512E-2</c:v>
                </c:pt>
              </c:numCache>
            </c:numRef>
          </c:val>
          <c:extLst>
            <c:ext xmlns:c16="http://schemas.microsoft.com/office/drawing/2014/chart" uri="{C3380CC4-5D6E-409C-BE32-E72D297353CC}">
              <c16:uniqueId val="{00000002-95D0-4C4C-803F-5C2D60140C06}"/>
            </c:ext>
          </c:extLst>
        </c:ser>
        <c:dLbls>
          <c:showLegendKey val="0"/>
          <c:showVal val="0"/>
          <c:showCatName val="0"/>
          <c:showSerName val="0"/>
          <c:showPercent val="0"/>
          <c:showBubbleSize val="0"/>
        </c:dLbls>
        <c:gapWidth val="50"/>
        <c:axId val="564061792"/>
        <c:axId val="520588296"/>
      </c:barChart>
      <c:catAx>
        <c:axId val="564061792"/>
        <c:scaling>
          <c:orientation val="maxMin"/>
        </c:scaling>
        <c:delete val="0"/>
        <c:axPos val="l"/>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0588296"/>
        <c:crosses val="autoZero"/>
        <c:auto val="1"/>
        <c:lblAlgn val="ctr"/>
        <c:lblOffset val="80"/>
        <c:noMultiLvlLbl val="0"/>
      </c:catAx>
      <c:valAx>
        <c:axId val="520588296"/>
        <c:scaling>
          <c:orientation val="minMax"/>
          <c:min val="-6.0000000000000012E-2"/>
        </c:scaling>
        <c:delete val="1"/>
        <c:axPos val="t"/>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56406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59925963388595"/>
          <c:y val="3.1789753975705042E-2"/>
          <c:w val="0.5704007403661141"/>
          <c:h val="0.90731938676363888"/>
        </c:manualLayout>
      </c:layout>
      <c:barChart>
        <c:barDir val="bar"/>
        <c:grouping val="clustered"/>
        <c:varyColors val="0"/>
        <c:ser>
          <c:idx val="0"/>
          <c:order val="0"/>
          <c:tx>
            <c:strRef>
              <c:f>Sheet1!$B$1</c:f>
              <c:strCache>
                <c:ptCount val="1"/>
                <c:pt idx="0">
                  <c:v>v Last year</c:v>
                </c:pt>
              </c:strCache>
            </c:strRef>
          </c:tx>
          <c:spPr>
            <a:solidFill>
              <a:schemeClr val="bg1">
                <a:lumMod val="50000"/>
              </a:schemeClr>
            </a:solidFill>
            <a:ln w="25400">
              <a:noFill/>
            </a:ln>
            <a:effectLst/>
          </c:spPr>
          <c:invertIfNegative val="0"/>
          <c:dPt>
            <c:idx val="0"/>
            <c:invertIfNegative val="0"/>
            <c:bubble3D val="0"/>
            <c:spPr>
              <a:solidFill>
                <a:schemeClr val="accent5"/>
              </a:solidFill>
              <a:ln w="25400">
                <a:noFill/>
              </a:ln>
              <a:effectLst/>
            </c:spPr>
            <c:extLst>
              <c:ext xmlns:c16="http://schemas.microsoft.com/office/drawing/2014/chart" uri="{C3380CC4-5D6E-409C-BE32-E72D297353CC}">
                <c16:uniqueId val="{00000001-C108-47B5-B4FF-518938C02829}"/>
              </c:ext>
            </c:extLst>
          </c:dPt>
          <c:dPt>
            <c:idx val="1"/>
            <c:invertIfNegative val="0"/>
            <c:bubble3D val="0"/>
            <c:spPr>
              <a:solidFill>
                <a:schemeClr val="accent5"/>
              </a:solidFill>
              <a:ln w="25400">
                <a:noFill/>
              </a:ln>
              <a:effectLst/>
            </c:spPr>
            <c:extLst>
              <c:ext xmlns:c16="http://schemas.microsoft.com/office/drawing/2014/chart" uri="{C3380CC4-5D6E-409C-BE32-E72D297353CC}">
                <c16:uniqueId val="{00000003-C108-47B5-B4FF-518938C02829}"/>
              </c:ext>
            </c:extLst>
          </c:dPt>
          <c:dPt>
            <c:idx val="2"/>
            <c:invertIfNegative val="0"/>
            <c:bubble3D val="0"/>
            <c:spPr>
              <a:solidFill>
                <a:schemeClr val="bg1">
                  <a:lumMod val="50000"/>
                </a:schemeClr>
              </a:solidFill>
              <a:ln w="25400">
                <a:noFill/>
              </a:ln>
              <a:effectLst/>
            </c:spPr>
            <c:extLst>
              <c:ext xmlns:c16="http://schemas.microsoft.com/office/drawing/2014/chart" uri="{C3380CC4-5D6E-409C-BE32-E72D297353CC}">
                <c16:uniqueId val="{00000005-C108-47B5-B4FF-518938C0282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Soft Drinks Brands</c:v>
                </c:pt>
                <c:pt idx="1">
                  <c:v>BWS Brands</c:v>
                </c:pt>
                <c:pt idx="2">
                  <c:v>Frozen Brands</c:v>
                </c:pt>
                <c:pt idx="3">
                  <c:v>Health &amp; Beauty Brands</c:v>
                </c:pt>
                <c:pt idx="4">
                  <c:v>MFP Brands</c:v>
                </c:pt>
                <c:pt idx="5">
                  <c:v>Household Brands</c:v>
                </c:pt>
                <c:pt idx="6">
                  <c:v>Delicatessen Brands</c:v>
                </c:pt>
                <c:pt idx="7">
                  <c:v>Brands</c:v>
                </c:pt>
                <c:pt idx="8">
                  <c:v>Confectionery Brands</c:v>
                </c:pt>
                <c:pt idx="9">
                  <c:v>Dairy Brands</c:v>
                </c:pt>
                <c:pt idx="10">
                  <c:v>Bakery Brands</c:v>
                </c:pt>
                <c:pt idx="11">
                  <c:v>Dry Grocery Brands</c:v>
                </c:pt>
              </c:strCache>
            </c:strRef>
          </c:cat>
          <c:val>
            <c:numRef>
              <c:f>Sheet1!$B$2:$B$13</c:f>
              <c:numCache>
                <c:formatCode>0.0%</c:formatCode>
                <c:ptCount val="12"/>
                <c:pt idx="0">
                  <c:v>2.9357116313638132E-2</c:v>
                </c:pt>
                <c:pt idx="1">
                  <c:v>3.5000000000000586E-3</c:v>
                </c:pt>
                <c:pt idx="2">
                  <c:v>-3.0000000000000001E-3</c:v>
                </c:pt>
                <c:pt idx="3">
                  <c:v>-1.1329755515802065E-2</c:v>
                </c:pt>
                <c:pt idx="4">
                  <c:v>-1.3850415512465353E-2</c:v>
                </c:pt>
                <c:pt idx="5">
                  <c:v>-2.824858757062132E-2</c:v>
                </c:pt>
                <c:pt idx="6">
                  <c:v>-3.4412955465586981E-2</c:v>
                </c:pt>
                <c:pt idx="7">
                  <c:v>-3.6806753199600695E-2</c:v>
                </c:pt>
                <c:pt idx="8">
                  <c:v>-3.691931540342297E-2</c:v>
                </c:pt>
                <c:pt idx="9">
                  <c:v>-3.8081107814045501E-2</c:v>
                </c:pt>
                <c:pt idx="10">
                  <c:v>-4.5518207282913115E-2</c:v>
                </c:pt>
                <c:pt idx="11">
                  <c:v>-6.3126252505010028E-2</c:v>
                </c:pt>
              </c:numCache>
            </c:numRef>
          </c:val>
          <c:extLst>
            <c:ext xmlns:c16="http://schemas.microsoft.com/office/drawing/2014/chart" uri="{C3380CC4-5D6E-409C-BE32-E72D297353CC}">
              <c16:uniqueId val="{00000006-C108-47B5-B4FF-518938C02829}"/>
            </c:ext>
          </c:extLst>
        </c:ser>
        <c:dLbls>
          <c:showLegendKey val="0"/>
          <c:showVal val="0"/>
          <c:showCatName val="0"/>
          <c:showSerName val="0"/>
          <c:showPercent val="0"/>
          <c:showBubbleSize val="0"/>
        </c:dLbls>
        <c:gapWidth val="50"/>
        <c:axId val="564061792"/>
        <c:axId val="520588296"/>
      </c:barChart>
      <c:catAx>
        <c:axId val="564061792"/>
        <c:scaling>
          <c:orientation val="maxMin"/>
        </c:scaling>
        <c:delete val="0"/>
        <c:axPos val="l"/>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0588296"/>
        <c:crosses val="autoZero"/>
        <c:auto val="1"/>
        <c:lblAlgn val="ctr"/>
        <c:lblOffset val="80"/>
        <c:noMultiLvlLbl val="0"/>
      </c:catAx>
      <c:valAx>
        <c:axId val="520588296"/>
        <c:scaling>
          <c:orientation val="minMax"/>
          <c:min val="-0.12000000000000001"/>
        </c:scaling>
        <c:delete val="1"/>
        <c:axPos val="t"/>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56406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38.png"/></Relationships>
</file>

<file path=ppt/drawings/drawing1.xml><?xml version="1.0" encoding="utf-8"?>
<c:userShapes xmlns:c="http://schemas.openxmlformats.org/drawingml/2006/chart">
  <cdr:relSizeAnchor xmlns:cdr="http://schemas.openxmlformats.org/drawingml/2006/chartDrawing">
    <cdr:from>
      <cdr:x>0.74795</cdr:x>
      <cdr:y>0.85292</cdr:y>
    </cdr:from>
    <cdr:to>
      <cdr:x>0.85954</cdr:x>
      <cdr:y>0.89989</cdr:y>
    </cdr:to>
    <cdr:pic>
      <cdr:nvPicPr>
        <cdr:cNvPr id="2" name="chart">
          <a:extLst xmlns:a="http://schemas.openxmlformats.org/drawingml/2006/main">
            <a:ext uri="{FF2B5EF4-FFF2-40B4-BE49-F238E27FC236}">
              <a16:creationId xmlns:a16="http://schemas.microsoft.com/office/drawing/2014/main" id="{E8646217-6BCC-17C8-FED1-312CE163993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663093" y="3542453"/>
          <a:ext cx="1292464" cy="195089"/>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0.13769</cdr:x>
      <cdr:y>0.36004</cdr:y>
    </cdr:from>
    <cdr:to>
      <cdr:x>0.15962</cdr:x>
      <cdr:y>0.43304</cdr:y>
    </cdr:to>
    <cdr:sp macro="" textlink="">
      <cdr:nvSpPr>
        <cdr:cNvPr id="2" name="TextBox 11"/>
        <cdr:cNvSpPr txBox="1"/>
      </cdr:nvSpPr>
      <cdr:spPr>
        <a:xfrm xmlns:a="http://schemas.openxmlformats.org/drawingml/2006/main">
          <a:off x="1160063" y="1214328"/>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endParaRPr lang="en-GB" sz="1000" dirty="0">
            <a:latin typeface="Montserrat"/>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0.34981</cdr:x>
      <cdr:y>0.14888</cdr:y>
    </cdr:from>
    <cdr:to>
      <cdr:x>0.34981</cdr:x>
      <cdr:y>0.74681</cdr:y>
    </cdr:to>
    <cdr:cxnSp macro="">
      <cdr:nvCxnSpPr>
        <cdr:cNvPr id="3" name="Straight Arrow Connector 2">
          <a:extLst xmlns:a="http://schemas.openxmlformats.org/drawingml/2006/main">
            <a:ext uri="{FF2B5EF4-FFF2-40B4-BE49-F238E27FC236}">
              <a16:creationId xmlns:a16="http://schemas.microsoft.com/office/drawing/2014/main" id="{5FF63E30-2B46-BE44-D321-985A515B5A31}"/>
            </a:ext>
          </a:extLst>
        </cdr:cNvPr>
        <cdr:cNvCxnSpPr/>
      </cdr:nvCxnSpPr>
      <cdr:spPr>
        <a:xfrm xmlns:a="http://schemas.openxmlformats.org/drawingml/2006/main">
          <a:off x="4051621" y="583605"/>
          <a:ext cx="0" cy="2343955"/>
        </a:xfrm>
        <a:prstGeom xmlns:a="http://schemas.openxmlformats.org/drawingml/2006/main" prst="straightConnector1">
          <a:avLst/>
        </a:prstGeom>
        <a:ln xmlns:a="http://schemas.openxmlformats.org/drawingml/2006/main" w="15875">
          <a:solidFill>
            <a:schemeClr val="accent6"/>
          </a:solidFill>
          <a:headEnd type="arrow" w="med" len="med"/>
          <a:tailEnd type="none" w="med" len="med"/>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C6255-926A-1048-8722-5DF134D00F63}" type="datetimeFigureOut">
              <a:rPr lang="en-US" smtClean="0"/>
              <a:t>6/29/2023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E7296-944A-A144-A442-6F64D883BE1C}" type="slidenum">
              <a:rPr lang="en-US" smtClean="0"/>
              <a:t>‹#›</a:t>
            </a:fld>
            <a:endParaRPr lang="en-US" dirty="0"/>
          </a:p>
        </p:txBody>
      </p:sp>
    </p:spTree>
    <p:extLst>
      <p:ext uri="{BB962C8B-B14F-4D97-AF65-F5344CB8AC3E}">
        <p14:creationId xmlns:p14="http://schemas.microsoft.com/office/powerpoint/2010/main" val="191110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2</a:t>
            </a:fld>
            <a:endParaRPr lang="en-US" dirty="0"/>
          </a:p>
        </p:txBody>
      </p:sp>
    </p:spTree>
    <p:extLst>
      <p:ext uri="{BB962C8B-B14F-4D97-AF65-F5344CB8AC3E}">
        <p14:creationId xmlns:p14="http://schemas.microsoft.com/office/powerpoint/2010/main" val="4245627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42</a:t>
            </a:fld>
            <a:endParaRPr lang="en-US" dirty="0"/>
          </a:p>
        </p:txBody>
      </p:sp>
    </p:spTree>
    <p:extLst>
      <p:ext uri="{BB962C8B-B14F-4D97-AF65-F5344CB8AC3E}">
        <p14:creationId xmlns:p14="http://schemas.microsoft.com/office/powerpoint/2010/main" val="1949978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46</a:t>
            </a:fld>
            <a:endParaRPr lang="en-US" dirty="0"/>
          </a:p>
        </p:txBody>
      </p:sp>
    </p:spTree>
    <p:extLst>
      <p:ext uri="{BB962C8B-B14F-4D97-AF65-F5344CB8AC3E}">
        <p14:creationId xmlns:p14="http://schemas.microsoft.com/office/powerpoint/2010/main" val="169114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a:t>
            </a:fld>
            <a:endParaRPr lang="en-US" dirty="0"/>
          </a:p>
        </p:txBody>
      </p:sp>
    </p:spTree>
    <p:extLst>
      <p:ext uri="{BB962C8B-B14F-4D97-AF65-F5344CB8AC3E}">
        <p14:creationId xmlns:p14="http://schemas.microsoft.com/office/powerpoint/2010/main" val="1565043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6</a:t>
            </a:fld>
            <a:endParaRPr lang="en-US" dirty="0"/>
          </a:p>
        </p:txBody>
      </p:sp>
    </p:spTree>
    <p:extLst>
      <p:ext uri="{BB962C8B-B14F-4D97-AF65-F5344CB8AC3E}">
        <p14:creationId xmlns:p14="http://schemas.microsoft.com/office/powerpoint/2010/main" val="212196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9</a:t>
            </a:fld>
            <a:endParaRPr lang="en-US" dirty="0"/>
          </a:p>
        </p:txBody>
      </p:sp>
    </p:spTree>
    <p:extLst>
      <p:ext uri="{BB962C8B-B14F-4D97-AF65-F5344CB8AC3E}">
        <p14:creationId xmlns:p14="http://schemas.microsoft.com/office/powerpoint/2010/main" val="1316215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14</a:t>
            </a:fld>
            <a:endParaRPr lang="en-US" dirty="0"/>
          </a:p>
        </p:txBody>
      </p:sp>
    </p:spTree>
    <p:extLst>
      <p:ext uri="{BB962C8B-B14F-4D97-AF65-F5344CB8AC3E}">
        <p14:creationId xmlns:p14="http://schemas.microsoft.com/office/powerpoint/2010/main" val="1543133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15</a:t>
            </a:fld>
            <a:endParaRPr lang="en-US" dirty="0"/>
          </a:p>
        </p:txBody>
      </p:sp>
    </p:spTree>
    <p:extLst>
      <p:ext uri="{BB962C8B-B14F-4D97-AF65-F5344CB8AC3E}">
        <p14:creationId xmlns:p14="http://schemas.microsoft.com/office/powerpoint/2010/main" val="3405585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19</a:t>
            </a:fld>
            <a:endParaRPr lang="en-US" dirty="0"/>
          </a:p>
        </p:txBody>
      </p:sp>
    </p:spTree>
    <p:extLst>
      <p:ext uri="{BB962C8B-B14F-4D97-AF65-F5344CB8AC3E}">
        <p14:creationId xmlns:p14="http://schemas.microsoft.com/office/powerpoint/2010/main" val="2995072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26</a:t>
            </a:fld>
            <a:endParaRPr lang="en-US" dirty="0"/>
          </a:p>
        </p:txBody>
      </p:sp>
    </p:spTree>
    <p:extLst>
      <p:ext uri="{BB962C8B-B14F-4D97-AF65-F5344CB8AC3E}">
        <p14:creationId xmlns:p14="http://schemas.microsoft.com/office/powerpoint/2010/main" val="2480948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34</a:t>
            </a:fld>
            <a:endParaRPr lang="en-US" dirty="0"/>
          </a:p>
        </p:txBody>
      </p:sp>
    </p:spTree>
    <p:extLst>
      <p:ext uri="{BB962C8B-B14F-4D97-AF65-F5344CB8AC3E}">
        <p14:creationId xmlns:p14="http://schemas.microsoft.com/office/powerpoint/2010/main" val="2411993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cover_niq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p:nvPr>
        </p:nvSpPr>
        <p:spPr>
          <a:xfrm>
            <a:off x="288558" y="3114710"/>
            <a:ext cx="8642082" cy="837882"/>
          </a:xfrm>
          <a:prstGeom prst="rect">
            <a:avLst/>
          </a:prstGeo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CBF2DA13-D12B-C26E-E2A9-C40AB5EC1E75}"/>
              </a:ext>
            </a:extLst>
          </p:cNvPr>
          <p:cNvSpPr>
            <a:spLocks noGrp="1"/>
          </p:cNvSpPr>
          <p:nvPr>
            <p:ph type="body" sz="quarter" idx="10" hasCustomPrompt="1"/>
          </p:nvPr>
        </p:nvSpPr>
        <p:spPr>
          <a:xfrm>
            <a:off x="288559" y="4192468"/>
            <a:ext cx="8642082"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C2D1BA0D-3E80-194F-1320-6AF0CD1FA8EB}"/>
              </a:ext>
            </a:extLst>
          </p:cNvPr>
          <p:cNvSpPr>
            <a:spLocks noGrp="1"/>
          </p:cNvSpPr>
          <p:nvPr>
            <p:ph type="body" sz="quarter" idx="11" hasCustomPrompt="1"/>
          </p:nvPr>
        </p:nvSpPr>
        <p:spPr>
          <a:xfrm>
            <a:off x="288559" y="4560602"/>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D3209E-F835-F81C-0897-C6026694B711}"/>
              </a:ext>
            </a:extLst>
          </p:cNvPr>
          <p:cNvSpPr>
            <a:spLocks noGrp="1"/>
          </p:cNvSpPr>
          <p:nvPr>
            <p:ph type="body" sz="quarter" idx="12" hasCustomPrompt="1"/>
          </p:nvPr>
        </p:nvSpPr>
        <p:spPr>
          <a:xfrm>
            <a:off x="288559" y="5110167"/>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8" name="Rectangle 7">
            <a:extLst>
              <a:ext uri="{FF2B5EF4-FFF2-40B4-BE49-F238E27FC236}">
                <a16:creationId xmlns:a16="http://schemas.microsoft.com/office/drawing/2014/main" id="{97DEABCD-BE56-A1BE-7F4D-11E9782E25AE}"/>
              </a:ext>
            </a:extLst>
          </p:cNvPr>
          <p:cNvSpPr/>
          <p:nvPr userDrawn="1"/>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9EE3608-E227-A4D4-9C7E-60792A9E9BAD}"/>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4584646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 black/text left" preserve="1">
  <p:cSld name="1_Divider - black/text left">
    <p:bg>
      <p:bgPr>
        <a:solidFill>
          <a:srgbClr val="000000"/>
        </a:solidFill>
        <a:effectLst/>
      </p:bgPr>
    </p:bg>
    <p:spTree>
      <p:nvGrpSpPr>
        <p:cNvPr id="1" name="Shape 259"/>
        <p:cNvGrpSpPr/>
        <p:nvPr/>
      </p:nvGrpSpPr>
      <p:grpSpPr>
        <a:xfrm>
          <a:off x="0" y="0"/>
          <a:ext cx="0" cy="0"/>
          <a:chOff x="0" y="0"/>
          <a:chExt cx="0" cy="0"/>
        </a:xfrm>
      </p:grpSpPr>
      <p:sp>
        <p:nvSpPr>
          <p:cNvPr id="6" name="Rectangle 5">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265" name="Google Shape;265;p27"/>
          <p:cNvSpPr txBox="1">
            <a:spLocks noGrp="1"/>
          </p:cNvSpPr>
          <p:nvPr>
            <p:ph type="ctrTitle"/>
          </p:nvPr>
        </p:nvSpPr>
        <p:spPr>
          <a:xfrm>
            <a:off x="472867" y="1322067"/>
            <a:ext cx="5388400" cy="2104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3000"/>
              <a:buFont typeface="Montserrat"/>
              <a:buNone/>
              <a:tabLst>
                <a:tab pos="3282787" algn="l"/>
              </a:tabLst>
              <a:defRPr sz="40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r>
              <a:rPr lang="en-US"/>
              <a:t>Click to edit Master title style</a:t>
            </a:r>
            <a:endParaRPr dirty="0"/>
          </a:p>
        </p:txBody>
      </p:sp>
      <p:sp>
        <p:nvSpPr>
          <p:cNvPr id="12" name="Slide Number Placeholder 1">
            <a:extLst>
              <a:ext uri="{FF2B5EF4-FFF2-40B4-BE49-F238E27FC236}">
                <a16:creationId xmlns:a16="http://schemas.microsoft.com/office/drawing/2014/main" id="{7AFEAEB1-594F-424B-BC1C-CF9B9DCB78BB}"/>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34584721"/>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5437666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2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88558" y="1825625"/>
            <a:ext cx="8629974"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0">
            <a:extLst>
              <a:ext uri="{FF2B5EF4-FFF2-40B4-BE49-F238E27FC236}">
                <a16:creationId xmlns:a16="http://schemas.microsoft.com/office/drawing/2014/main" id="{6952DA69-BA1F-7BDB-448F-A4656CCF634C}"/>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B07040F-A6A3-5C15-F977-7D0228D3BCC2}"/>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7" name="Title 1">
            <a:extLst>
              <a:ext uri="{FF2B5EF4-FFF2-40B4-BE49-F238E27FC236}">
                <a16:creationId xmlns:a16="http://schemas.microsoft.com/office/drawing/2014/main" id="{E6C12688-D8F7-66BE-AD00-78D59546F8B4}"/>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32158454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3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36255030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33847336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13058371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6_four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7288"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4">
            <a:extLst>
              <a:ext uri="{FF2B5EF4-FFF2-40B4-BE49-F238E27FC236}">
                <a16:creationId xmlns:a16="http://schemas.microsoft.com/office/drawing/2014/main" id="{F9DB3AF3-680C-8615-86A8-8048F96DC95B}"/>
              </a:ext>
            </a:extLst>
          </p:cNvPr>
          <p:cNvSpPr>
            <a:spLocks noGrp="1"/>
          </p:cNvSpPr>
          <p:nvPr>
            <p:ph type="pic" sz="quarter" idx="20" hasCustomPrompt="1"/>
          </p:nvPr>
        </p:nvSpPr>
        <p:spPr>
          <a:xfrm>
            <a:off x="288559" y="1809348"/>
            <a:ext cx="2706888" cy="1499602"/>
          </a:xfrm>
        </p:spPr>
        <p:txBody>
          <a:bodyPr/>
          <a:lstStyle>
            <a:lvl1pPr marL="0" indent="0" algn="ctr">
              <a:buNone/>
              <a:defRPr/>
            </a:lvl1pPr>
          </a:lstStyle>
          <a:p>
            <a:r>
              <a:rPr lang="en-US" dirty="0"/>
              <a:t>Click picture icon to add photo</a:t>
            </a:r>
          </a:p>
        </p:txBody>
      </p:sp>
      <p:sp>
        <p:nvSpPr>
          <p:cNvPr id="5" name="Picture Placeholder 4">
            <a:extLst>
              <a:ext uri="{FF2B5EF4-FFF2-40B4-BE49-F238E27FC236}">
                <a16:creationId xmlns:a16="http://schemas.microsoft.com/office/drawing/2014/main" id="{E537AC9D-FCC4-14DF-2161-DBA7138EF167}"/>
              </a:ext>
            </a:extLst>
          </p:cNvPr>
          <p:cNvSpPr>
            <a:spLocks noGrp="1"/>
          </p:cNvSpPr>
          <p:nvPr>
            <p:ph type="pic" sz="quarter" idx="22" hasCustomPrompt="1"/>
          </p:nvPr>
        </p:nvSpPr>
        <p:spPr>
          <a:xfrm>
            <a:off x="3252476" y="1809348"/>
            <a:ext cx="2706888" cy="1499602"/>
          </a:xfrm>
        </p:spPr>
        <p:txBody>
          <a:bodyPr/>
          <a:lstStyle>
            <a:lvl1pPr marL="0" indent="0" algn="ctr">
              <a:buNone/>
              <a:defRPr/>
            </a:lvl1pPr>
          </a:lstStyle>
          <a:p>
            <a:r>
              <a:rPr lang="en-US" dirty="0"/>
              <a:t>Click picture icon to add photo</a:t>
            </a:r>
          </a:p>
        </p:txBody>
      </p:sp>
      <p:sp>
        <p:nvSpPr>
          <p:cNvPr id="10" name="Picture Placeholder 4">
            <a:extLst>
              <a:ext uri="{FF2B5EF4-FFF2-40B4-BE49-F238E27FC236}">
                <a16:creationId xmlns:a16="http://schemas.microsoft.com/office/drawing/2014/main" id="{CA057AEC-C50F-0348-EDA8-2B8154E10CD5}"/>
              </a:ext>
            </a:extLst>
          </p:cNvPr>
          <p:cNvSpPr>
            <a:spLocks noGrp="1"/>
          </p:cNvSpPr>
          <p:nvPr>
            <p:ph type="pic" sz="quarter" idx="23" hasCustomPrompt="1"/>
          </p:nvPr>
        </p:nvSpPr>
        <p:spPr>
          <a:xfrm>
            <a:off x="6217288" y="1809348"/>
            <a:ext cx="2706888" cy="1499602"/>
          </a:xfrm>
        </p:spPr>
        <p:txBody>
          <a:bodyPr/>
          <a:lstStyle>
            <a:lvl1pPr marL="0" indent="0" algn="ctr">
              <a:buNone/>
              <a:defRPr/>
            </a:lvl1pPr>
          </a:lstStyle>
          <a:p>
            <a:r>
              <a:rPr lang="en-US" dirty="0"/>
              <a:t>Click picture icon to add photo</a:t>
            </a:r>
          </a:p>
        </p:txBody>
      </p:sp>
      <p:sp>
        <p:nvSpPr>
          <p:cNvPr id="11" name="Picture Placeholder 4">
            <a:extLst>
              <a:ext uri="{FF2B5EF4-FFF2-40B4-BE49-F238E27FC236}">
                <a16:creationId xmlns:a16="http://schemas.microsoft.com/office/drawing/2014/main" id="{AD1E7D59-DA9B-A7D7-87C0-E693582CA494}"/>
              </a:ext>
            </a:extLst>
          </p:cNvPr>
          <p:cNvSpPr>
            <a:spLocks noGrp="1"/>
          </p:cNvSpPr>
          <p:nvPr>
            <p:ph type="pic" sz="quarter" idx="24" hasCustomPrompt="1"/>
          </p:nvPr>
        </p:nvSpPr>
        <p:spPr>
          <a:xfrm>
            <a:off x="9180311" y="1809348"/>
            <a:ext cx="2706888" cy="1499602"/>
          </a:xfrm>
        </p:spPr>
        <p:txBody>
          <a:bodyPr/>
          <a:lstStyle>
            <a:lvl1pPr marL="0" indent="0" algn="ctr">
              <a:buNone/>
              <a:defRPr/>
            </a:lvl1pPr>
          </a:lstStyle>
          <a:p>
            <a:r>
              <a:rPr lang="en-US" dirty="0"/>
              <a:t>Click picture icon to add photo</a:t>
            </a:r>
          </a:p>
        </p:txBody>
      </p:sp>
      <p:sp>
        <p:nvSpPr>
          <p:cNvPr id="13" name="Text Placeholder 10">
            <a:extLst>
              <a:ext uri="{FF2B5EF4-FFF2-40B4-BE49-F238E27FC236}">
                <a16:creationId xmlns:a16="http://schemas.microsoft.com/office/drawing/2014/main" id="{0592AE5E-1943-C4CE-573A-E4705E3EC292}"/>
              </a:ext>
            </a:extLst>
          </p:cNvPr>
          <p:cNvSpPr>
            <a:spLocks noGrp="1"/>
          </p:cNvSpPr>
          <p:nvPr>
            <p:ph type="body" sz="quarter" idx="25"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4" name="Text Placeholder 6">
            <a:extLst>
              <a:ext uri="{FF2B5EF4-FFF2-40B4-BE49-F238E27FC236}">
                <a16:creationId xmlns:a16="http://schemas.microsoft.com/office/drawing/2014/main" id="{FB72F191-69E6-FD21-C339-D3F79DB59930}"/>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6" name="Title 1">
            <a:extLst>
              <a:ext uri="{FF2B5EF4-FFF2-40B4-BE49-F238E27FC236}">
                <a16:creationId xmlns:a16="http://schemas.microsoft.com/office/drawing/2014/main" id="{257044DB-24DF-8EA2-8742-B55B32857189}"/>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B2DD73D3-CDE1-EEBD-83CD-AF0E1BCC1ACA}"/>
              </a:ext>
            </a:extLst>
          </p:cNvPr>
          <p:cNvSpPr>
            <a:spLocks noGrp="1"/>
          </p:cNvSpPr>
          <p:nvPr>
            <p:ph type="body" sz="quarter" idx="16" hasCustomPrompt="1"/>
          </p:nvPr>
        </p:nvSpPr>
        <p:spPr>
          <a:xfrm>
            <a:off x="288558"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570E3F6D-431D-152F-0090-8F1B25ECC4B3}"/>
              </a:ext>
            </a:extLst>
          </p:cNvPr>
          <p:cNvSpPr>
            <a:spLocks noGrp="1"/>
          </p:cNvSpPr>
          <p:nvPr>
            <p:ph type="body" sz="quarter" idx="18" hasCustomPrompt="1"/>
          </p:nvPr>
        </p:nvSpPr>
        <p:spPr>
          <a:xfrm>
            <a:off x="3252475"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9" name="Text Placeholder 6">
            <a:extLst>
              <a:ext uri="{FF2B5EF4-FFF2-40B4-BE49-F238E27FC236}">
                <a16:creationId xmlns:a16="http://schemas.microsoft.com/office/drawing/2014/main" id="{C08966CC-2A54-3E37-D012-A1B650634421}"/>
              </a:ext>
            </a:extLst>
          </p:cNvPr>
          <p:cNvSpPr>
            <a:spLocks noGrp="1"/>
          </p:cNvSpPr>
          <p:nvPr>
            <p:ph type="body" sz="quarter" idx="26" hasCustomPrompt="1"/>
          </p:nvPr>
        </p:nvSpPr>
        <p:spPr>
          <a:xfrm>
            <a:off x="6216392"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2" name="Text Placeholder 6">
            <a:extLst>
              <a:ext uri="{FF2B5EF4-FFF2-40B4-BE49-F238E27FC236}">
                <a16:creationId xmlns:a16="http://schemas.microsoft.com/office/drawing/2014/main" id="{344FC00B-CEA7-D95B-1AE3-5975AB5E669B}"/>
              </a:ext>
            </a:extLst>
          </p:cNvPr>
          <p:cNvSpPr>
            <a:spLocks noGrp="1"/>
          </p:cNvSpPr>
          <p:nvPr>
            <p:ph type="body" sz="quarter" idx="27" hasCustomPrompt="1"/>
          </p:nvPr>
        </p:nvSpPr>
        <p:spPr>
          <a:xfrm>
            <a:off x="9180310"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1224389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6237036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extBox 1">
            <a:extLst>
              <a:ext uri="{FF2B5EF4-FFF2-40B4-BE49-F238E27FC236}">
                <a16:creationId xmlns:a16="http://schemas.microsoft.com/office/drawing/2014/main" id="{1EEFBF9E-4FE0-0A25-6DCB-576724D4AD4C}"/>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4" name="Picture 3">
            <a:extLst>
              <a:ext uri="{FF2B5EF4-FFF2-40B4-BE49-F238E27FC236}">
                <a16:creationId xmlns:a16="http://schemas.microsoft.com/office/drawing/2014/main" id="{7F7BCF68-45DE-77B4-4995-DFA614BC85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19854857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9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1EC410-B695-30BE-5D78-73D7E50301C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D738652-F2B9-77EE-9932-7A515F33FA1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5658520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D69C8447-6A16-1811-BE16-8D42C522A28A}"/>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F64AAA-3A96-5193-121E-E855EC74B58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37AEC761-AF0D-168C-E137-8524D125C3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84318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 black/photo right" preserve="1">
  <p:cSld name="Cover - black/photo right">
    <p:bg>
      <p:bgPr>
        <a:solidFill>
          <a:srgbClr val="000000"/>
        </a:solidFill>
        <a:effectLst/>
      </p:bgPr>
    </p:bg>
    <p:spTree>
      <p:nvGrpSpPr>
        <p:cNvPr id="1" name="Shape 81"/>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8" name="Google Shape;88;p9"/>
          <p:cNvSpPr txBox="1">
            <a:spLocks noGrp="1"/>
          </p:cNvSpPr>
          <p:nvPr>
            <p:ph type="ctrTitle"/>
          </p:nvPr>
        </p:nvSpPr>
        <p:spPr>
          <a:xfrm>
            <a:off x="472867" y="1719100"/>
            <a:ext cx="5191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2800"/>
              <a:buFont typeface="Montserrat"/>
              <a:buNone/>
              <a:defRPr sz="4400" b="1">
                <a:solidFill>
                  <a:srgbClr val="FFFFFF"/>
                </a:solidFill>
                <a:latin typeface="+mn-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9" name="Google Shape;89;p9"/>
          <p:cNvSpPr txBox="1">
            <a:spLocks noGrp="1"/>
          </p:cNvSpPr>
          <p:nvPr>
            <p:ph type="subTitle" idx="1"/>
          </p:nvPr>
        </p:nvSpPr>
        <p:spPr>
          <a:xfrm>
            <a:off x="472867" y="3135900"/>
            <a:ext cx="5191600" cy="5288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600"/>
              <a:buFont typeface="Montserrat"/>
              <a:buNone/>
              <a:defRPr sz="2400">
                <a:solidFill>
                  <a:srgbClr val="FFFFFF"/>
                </a:solidFill>
                <a:latin typeface="+mn-lt"/>
                <a:ea typeface="Montserrat"/>
                <a:cs typeface="Montserrat"/>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a:p>
        </p:txBody>
      </p:sp>
      <p:sp>
        <p:nvSpPr>
          <p:cNvPr id="90" name="Google Shape;90;p9"/>
          <p:cNvSpPr txBox="1">
            <a:spLocks noGrp="1"/>
          </p:cNvSpPr>
          <p:nvPr>
            <p:ph type="subTitle" idx="2"/>
          </p:nvPr>
        </p:nvSpPr>
        <p:spPr>
          <a:xfrm>
            <a:off x="472867" y="5106800"/>
            <a:ext cx="5669200" cy="410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1200"/>
              <a:buNone/>
              <a:defRPr sz="12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91" name="Google Shape;91;p9"/>
          <p:cNvSpPr txBox="1">
            <a:spLocks noGrp="1"/>
          </p:cNvSpPr>
          <p:nvPr>
            <p:ph type="subTitle" idx="3"/>
          </p:nvPr>
        </p:nvSpPr>
        <p:spPr>
          <a:xfrm>
            <a:off x="472867" y="53136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200"/>
              <a:buNone/>
              <a:defRPr sz="12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92" name="Google Shape;92;p9"/>
          <p:cNvSpPr txBox="1">
            <a:spLocks noGrp="1"/>
          </p:cNvSpPr>
          <p:nvPr>
            <p:ph type="subTitle" idx="4"/>
          </p:nvPr>
        </p:nvSpPr>
        <p:spPr>
          <a:xfrm>
            <a:off x="472867" y="59659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000"/>
              <a:buNone/>
              <a:defRPr sz="1200">
                <a:solidFill>
                  <a:srgbClr val="FFFFFF"/>
                </a:solidFill>
                <a:latin typeface="+mn-lt"/>
              </a:defRPr>
            </a:lvl1pPr>
            <a:lvl2pPr lvl="1" rtl="0">
              <a:lnSpc>
                <a:spcPct val="100000"/>
              </a:lnSpc>
              <a:spcBef>
                <a:spcPts val="0"/>
              </a:spcBef>
              <a:spcAft>
                <a:spcPts val="0"/>
              </a:spcAft>
              <a:buClr>
                <a:srgbClr val="FFFFFF"/>
              </a:buClr>
              <a:buSzPts val="1000"/>
              <a:buNone/>
              <a:defRPr sz="1333" b="1">
                <a:solidFill>
                  <a:srgbClr val="FFFFFF"/>
                </a:solidFill>
              </a:defRPr>
            </a:lvl2pPr>
            <a:lvl3pPr lvl="2" rtl="0">
              <a:lnSpc>
                <a:spcPct val="100000"/>
              </a:lnSpc>
              <a:spcBef>
                <a:spcPts val="0"/>
              </a:spcBef>
              <a:spcAft>
                <a:spcPts val="0"/>
              </a:spcAft>
              <a:buClr>
                <a:srgbClr val="FFFFFF"/>
              </a:buClr>
              <a:buSzPts val="1000"/>
              <a:buNone/>
              <a:defRPr b="1">
                <a:solidFill>
                  <a:srgbClr val="FFFFFF"/>
                </a:solidFill>
              </a:defRPr>
            </a:lvl3pPr>
            <a:lvl4pPr lvl="3" rtl="0">
              <a:lnSpc>
                <a:spcPct val="100000"/>
              </a:lnSpc>
              <a:spcBef>
                <a:spcPts val="0"/>
              </a:spcBef>
              <a:spcAft>
                <a:spcPts val="0"/>
              </a:spcAft>
              <a:buClr>
                <a:srgbClr val="FFFFFF"/>
              </a:buClr>
              <a:buSzPts val="1000"/>
              <a:buNone/>
              <a:defRPr b="1">
                <a:solidFill>
                  <a:srgbClr val="FFFFFF"/>
                </a:solidFill>
              </a:defRPr>
            </a:lvl4pPr>
            <a:lvl5pPr lvl="4" rtl="0">
              <a:lnSpc>
                <a:spcPct val="100000"/>
              </a:lnSpc>
              <a:spcBef>
                <a:spcPts val="0"/>
              </a:spcBef>
              <a:spcAft>
                <a:spcPts val="0"/>
              </a:spcAft>
              <a:buClr>
                <a:srgbClr val="FFFFFF"/>
              </a:buClr>
              <a:buSzPts val="1000"/>
              <a:buNone/>
              <a:defRPr b="1">
                <a:solidFill>
                  <a:srgbClr val="FFFFFF"/>
                </a:solidFill>
              </a:defRPr>
            </a:lvl5pPr>
            <a:lvl6pPr lvl="5" rtl="0">
              <a:lnSpc>
                <a:spcPct val="100000"/>
              </a:lnSpc>
              <a:spcBef>
                <a:spcPts val="0"/>
              </a:spcBef>
              <a:spcAft>
                <a:spcPts val="0"/>
              </a:spcAft>
              <a:buClr>
                <a:srgbClr val="FFFFFF"/>
              </a:buClr>
              <a:buSzPts val="1000"/>
              <a:buNone/>
              <a:defRPr b="1">
                <a:solidFill>
                  <a:srgbClr val="FFFFFF"/>
                </a:solidFill>
              </a:defRPr>
            </a:lvl6pPr>
            <a:lvl7pPr lvl="6" rtl="0">
              <a:lnSpc>
                <a:spcPct val="100000"/>
              </a:lnSpc>
              <a:spcBef>
                <a:spcPts val="0"/>
              </a:spcBef>
              <a:spcAft>
                <a:spcPts val="0"/>
              </a:spcAft>
              <a:buClr>
                <a:srgbClr val="FFFFFF"/>
              </a:buClr>
              <a:buSzPts val="1000"/>
              <a:buNone/>
              <a:defRPr b="1">
                <a:solidFill>
                  <a:srgbClr val="FFFFFF"/>
                </a:solidFill>
              </a:defRPr>
            </a:lvl7pPr>
            <a:lvl8pPr lvl="7" rtl="0">
              <a:lnSpc>
                <a:spcPct val="100000"/>
              </a:lnSpc>
              <a:spcBef>
                <a:spcPts val="0"/>
              </a:spcBef>
              <a:spcAft>
                <a:spcPts val="0"/>
              </a:spcAft>
              <a:buClr>
                <a:srgbClr val="FFFFFF"/>
              </a:buClr>
              <a:buSzPts val="1000"/>
              <a:buNone/>
              <a:defRPr b="1">
                <a:solidFill>
                  <a:srgbClr val="FFFFFF"/>
                </a:solidFill>
              </a:defRPr>
            </a:lvl8pPr>
            <a:lvl9pPr lvl="8" rtl="0">
              <a:lnSpc>
                <a:spcPct val="100000"/>
              </a:lnSpc>
              <a:spcBef>
                <a:spcPts val="0"/>
              </a:spcBef>
              <a:spcAft>
                <a:spcPts val="0"/>
              </a:spcAft>
              <a:buClr>
                <a:srgbClr val="FFFFFF"/>
              </a:buClr>
              <a:buSzPts val="1000"/>
              <a:buNone/>
              <a:defRPr b="1">
                <a:solidFill>
                  <a:srgbClr val="FFFFFF"/>
                </a:solidFill>
              </a:defRPr>
            </a:lvl9pPr>
          </a:lstStyle>
          <a:p>
            <a:r>
              <a:rPr lang="en-US"/>
              <a:t>Click to edit Master subtitle style</a:t>
            </a:r>
            <a:endParaRPr/>
          </a:p>
        </p:txBody>
      </p:sp>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473236679"/>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11_left_title_and_content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F2147D56-94AA-3BDD-ABF0-68D917E898FE}"/>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CC6F2AF4-DEA0-09CB-3AA2-69CC3367F6AC}"/>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38F7803-D3DE-3368-45B8-EB451876C53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768B6213-3C0B-98FB-A39E-0937AD93C8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9606813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2_left_title_and_content_viol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BCDE19B0-6084-AB1A-A163-E9089D085C04}"/>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99069A56-43D0-9F1B-C232-2ADAEDEB1EA0}"/>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2EC9D2-CC94-943D-6449-C56D141E2E4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224E5460-3920-6E99-455B-F732E037D2C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6855894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3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7670164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14_sidebar_lt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C1156137-AA49-5A7E-6A53-BA37F044CFD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EBC45F5E-12A5-546B-9525-4B2038ED8B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2358C2E9-9015-AC33-69D5-80279937550C}"/>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7528872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15_sidebar_orang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3D9262FD-C60D-EB8B-5905-00E41E65FBCA}"/>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B7EE85D7-3A48-D93E-77D4-BBAF47F83EA5}"/>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9BB6232B-9EB8-AFA1-F4A9-9DD09BF5ED7B}"/>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6524758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6_sidebar_violet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80D82F29-6247-72A9-6731-F72313DD88BF}"/>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249ABFB9-219C-B8D3-C483-30EEC54C88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7647F1F-16E6-DC6D-968E-E7D6E4A68B45}"/>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8561129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7_sidebar_blue_circle">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3" name="Text Placeholder 10">
            <a:extLst>
              <a:ext uri="{FF2B5EF4-FFF2-40B4-BE49-F238E27FC236}">
                <a16:creationId xmlns:a16="http://schemas.microsoft.com/office/drawing/2014/main" id="{8A9A9755-A073-6536-4449-60D1A4D6249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E19CC79-3E4C-BA4B-BDFE-ED4A5100C72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0E5AF445-F077-CBD3-8676-3C090B01E32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2857210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8_sidebar_photo">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9F0D1BA-1740-8291-3985-752AAB099A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6">
            <a:extLst>
              <a:ext uri="{FF2B5EF4-FFF2-40B4-BE49-F238E27FC236}">
                <a16:creationId xmlns:a16="http://schemas.microsoft.com/office/drawing/2014/main" id="{6B8194AC-DDA3-9404-5998-E94D747F0D0A}"/>
              </a:ext>
            </a:extLst>
          </p:cNvPr>
          <p:cNvSpPr>
            <a:spLocks noGrp="1"/>
          </p:cNvSpPr>
          <p:nvPr>
            <p:ph type="pic" sz="quarter" idx="14"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4" name="Text Placeholder 10">
            <a:extLst>
              <a:ext uri="{FF2B5EF4-FFF2-40B4-BE49-F238E27FC236}">
                <a16:creationId xmlns:a16="http://schemas.microsoft.com/office/drawing/2014/main" id="{71A3127B-F843-4C4F-625D-0F595788B99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04F2467A-B7A4-9968-8AF7-70330EF2A42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B4A90B9B-C6D7-5D76-62C9-8C8E2EFB4B62}"/>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7280517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19_content_and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01D8B5F0-3972-9E3F-4A7E-52302351B5B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5" name="Text Placeholder 10">
            <a:extLst>
              <a:ext uri="{FF2B5EF4-FFF2-40B4-BE49-F238E27FC236}">
                <a16:creationId xmlns:a16="http://schemas.microsoft.com/office/drawing/2014/main" id="{AF5AD5C4-11CE-A5B1-68F4-ECE64B4744D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ext Placeholder 6">
            <a:extLst>
              <a:ext uri="{FF2B5EF4-FFF2-40B4-BE49-F238E27FC236}">
                <a16:creationId xmlns:a16="http://schemas.microsoft.com/office/drawing/2014/main" id="{65DB62E0-16D5-D693-1EC9-29B82000033B}"/>
              </a:ext>
            </a:extLst>
          </p:cNvPr>
          <p:cNvSpPr>
            <a:spLocks noGrp="1"/>
          </p:cNvSpPr>
          <p:nvPr>
            <p:ph type="body" sz="quarter" idx="13"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4D0E12C7-8B6B-E7AB-65DE-8993ACC541C8}"/>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8857903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20_content_and_photo_half">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CD31E3-1810-8019-E4E8-32E37BC7DE8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FEF3752C-36A7-544F-D2EB-65F4FAA75137}"/>
              </a:ext>
            </a:extLst>
          </p:cNvPr>
          <p:cNvSpPr>
            <a:spLocks noGrp="1"/>
          </p:cNvSpPr>
          <p:nvPr>
            <p:ph type="pic" sz="quarter" idx="14" hasCustomPrompt="1"/>
          </p:nvPr>
        </p:nvSpPr>
        <p:spPr>
          <a:xfrm>
            <a:off x="6096000" y="0"/>
            <a:ext cx="6096000" cy="6858000"/>
          </a:xfrm>
          <a:solidFill>
            <a:schemeClr val="tx1"/>
          </a:solidFill>
          <a:ln>
            <a:noFill/>
          </a:ln>
        </p:spPr>
        <p:txBody>
          <a:bodyPr anchor="ctr" anchorCtr="0"/>
          <a:lstStyle>
            <a:lvl1pPr marL="0" indent="0" algn="ctr">
              <a:buNone/>
              <a:defRPr>
                <a:solidFill>
                  <a:schemeClr val="bg1"/>
                </a:solidFill>
              </a:defRPr>
            </a:lvl1pPr>
          </a:lstStyle>
          <a:p>
            <a:r>
              <a:rPr lang="en-US" dirty="0"/>
              <a:t>Click picture icon to add photo</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D676D-F2FB-4E29-6862-097B141AD57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pic>
        <p:nvPicPr>
          <p:cNvPr id="5" name="Picture 4">
            <a:extLst>
              <a:ext uri="{FF2B5EF4-FFF2-40B4-BE49-F238E27FC236}">
                <a16:creationId xmlns:a16="http://schemas.microsoft.com/office/drawing/2014/main" id="{E267FD37-CDB2-08A7-64AD-5D8EA73570F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10">
            <a:extLst>
              <a:ext uri="{FF2B5EF4-FFF2-40B4-BE49-F238E27FC236}">
                <a16:creationId xmlns:a16="http://schemas.microsoft.com/office/drawing/2014/main" id="{DB6EEB7D-9CC5-9D43-2008-279501423858}"/>
              </a:ext>
            </a:extLst>
          </p:cNvPr>
          <p:cNvSpPr>
            <a:spLocks noGrp="1"/>
          </p:cNvSpPr>
          <p:nvPr>
            <p:ph type="body" sz="quarter" idx="17"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EF7F2BB9-8A14-A127-85D9-8C884D76268E}"/>
              </a:ext>
            </a:extLst>
          </p:cNvPr>
          <p:cNvSpPr>
            <a:spLocks noGrp="1"/>
          </p:cNvSpPr>
          <p:nvPr>
            <p:ph type="body" sz="quarter" idx="13"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4B4DEEEB-841D-9E48-066D-74DF0347AE97}"/>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46764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side - Black/title only" preserve="1">
  <p:cSld name="Inside - Black/title only">
    <p:bg>
      <p:bgPr>
        <a:solidFill>
          <a:srgbClr val="000000"/>
        </a:solidFill>
        <a:effectLst/>
      </p:bgPr>
    </p:bg>
    <p:spTree>
      <p:nvGrpSpPr>
        <p:cNvPr id="1" name="Shape 8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93" name="Google Shape;93;p10"/>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94" name="Google Shape;94;p10"/>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400">
                <a:solidFill>
                  <a:srgbClr val="FFFFFF"/>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9" name="Slide Number Placeholder 1">
            <a:extLst>
              <a:ext uri="{FF2B5EF4-FFF2-40B4-BE49-F238E27FC236}">
                <a16:creationId xmlns:a16="http://schemas.microsoft.com/office/drawing/2014/main" id="{000BDBC4-3F02-409D-A9BB-6FD11DAF8DC4}"/>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rPr>
              <a:pPr/>
              <a:t>‹#›</a:t>
            </a:fld>
            <a:endParaRPr lang="en-PH" sz="1333" dirty="0">
              <a:solidFill>
                <a:schemeClr val="bg1"/>
              </a:solidFill>
            </a:endParaRPr>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647184029"/>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21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16">
            <a:extLst>
              <a:ext uri="{FF2B5EF4-FFF2-40B4-BE49-F238E27FC236}">
                <a16:creationId xmlns:a16="http://schemas.microsoft.com/office/drawing/2014/main" id="{95053F53-3618-E1D1-00A1-47AA56D0507E}"/>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D2DDB0C3-FCF3-2CAA-F826-CA712908FC2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5" name="TextBox 14">
            <a:extLst>
              <a:ext uri="{FF2B5EF4-FFF2-40B4-BE49-F238E27FC236}">
                <a16:creationId xmlns:a16="http://schemas.microsoft.com/office/drawing/2014/main" id="{1200B60E-9A49-D43D-A2C5-DA7BD2C3AC4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1F287E70-6553-34AC-B531-E6C6EE31CB0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7066202-F363-3C8E-5B43-C4BE65D6B6FC}"/>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6">
            <a:extLst>
              <a:ext uri="{FF2B5EF4-FFF2-40B4-BE49-F238E27FC236}">
                <a16:creationId xmlns:a16="http://schemas.microsoft.com/office/drawing/2014/main" id="{9DF4E8B1-8F35-5AD1-AB74-B468AE170172}"/>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9" name="Title 1">
            <a:extLst>
              <a:ext uri="{FF2B5EF4-FFF2-40B4-BE49-F238E27FC236}">
                <a16:creationId xmlns:a16="http://schemas.microsoft.com/office/drawing/2014/main" id="{C4DFC890-B929-EAF9-EDFB-220994626FAF}"/>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299533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22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FC0542-F803-6E54-6294-B0DB1431181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12EB802-3346-E39B-2509-EAC573AA62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92BFC318-B682-8A6C-0500-7F861A6B2C6A}"/>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0F5E0947-70F6-3BEF-C68C-F8AAA3AAF8E2}"/>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56E41E3E-E988-5AAD-A3FB-D42472E3E68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08DE5AC-BB0D-8837-136E-8AF4E617F304}"/>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6D686C53-3C4A-4856-FDBD-DEDB3F729AF4}"/>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4040889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23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270D49C1-E8FD-4100-6077-590D74316FB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23E778F-48DD-4F11-15D3-BC47F1B144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96AC6AD-C4F2-F6FF-6F7B-8A44A44982F1}"/>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6A6C0979-2BD2-C03B-6B71-E8AD10273F05}"/>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4A3D0FAE-E229-7018-93B3-C0AF25E639B9}"/>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6BBC8CE-5633-09AF-7152-3719FD92EBEB}"/>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5D76F3C-D010-68D3-984D-E588033F9C1D}"/>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7847289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24_half_lt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EE2DAE71-2983-34FD-663C-6E97AE5A8A9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5" name="Picture 14">
            <a:extLst>
              <a:ext uri="{FF2B5EF4-FFF2-40B4-BE49-F238E27FC236}">
                <a16:creationId xmlns:a16="http://schemas.microsoft.com/office/drawing/2014/main" id="{E6778B45-8CEC-C5EE-D89D-3C627C467D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6" name="Text Placeholder 10">
            <a:extLst>
              <a:ext uri="{FF2B5EF4-FFF2-40B4-BE49-F238E27FC236}">
                <a16:creationId xmlns:a16="http://schemas.microsoft.com/office/drawing/2014/main" id="{8E513481-19B3-D642-E3CD-6271958BC10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84A1B13B-F468-9DD3-E390-FE7032237481}"/>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FE4C21BE-A62B-885D-12C3-E14CBE50E9D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5ECE9D8F-7472-1CD9-04C2-C6C601670BD9}"/>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E34A2405-5937-A40D-BD28-25B17DBA7426}"/>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Tree>
    <p:extLst>
      <p:ext uri="{BB962C8B-B14F-4D97-AF65-F5344CB8AC3E}">
        <p14:creationId xmlns:p14="http://schemas.microsoft.com/office/powerpoint/2010/main" val="400088434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25_half_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011486C1-A975-5880-4C54-03DD13A9F7F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8713DBF5-505B-D783-24AC-ABF2407B2B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4BC52F0A-FEF5-7664-E4A1-D4BF689E7502}"/>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F6B99AF8-C353-FA75-7695-E85E6F1D16AB}"/>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2844E97B-52E4-F43B-0202-92973DE8EC7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7F498CF-4BFB-E7EA-A5AC-E2FFC8C15A03}"/>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2FD7D570-786D-BE85-5674-AAE488A93FAA}"/>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Tree>
    <p:extLst>
      <p:ext uri="{BB962C8B-B14F-4D97-AF65-F5344CB8AC3E}">
        <p14:creationId xmlns:p14="http://schemas.microsoft.com/office/powerpoint/2010/main" val="37867656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26_half_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B3CE258B-CBCD-8DC5-1665-1A4555B76CD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DBF0D2EB-1B50-4485-D568-744E539C807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05CB9B4E-B4A9-BA47-5A00-8E523D2A8CD9}"/>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457DAED8-04EE-E553-65D0-FECCE3483626}"/>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B83E20CC-AB43-4C23-8A3C-9F0A750FF71C}"/>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B111580-3FC2-E4E7-0EE7-D9E1E7010ED8}"/>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2D480B4-03FC-5DE6-C1B7-A075AF87A799}"/>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Tree>
    <p:extLst>
      <p:ext uri="{BB962C8B-B14F-4D97-AF65-F5344CB8AC3E}">
        <p14:creationId xmlns:p14="http://schemas.microsoft.com/office/powerpoint/2010/main" val="3408657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27_laptop">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9DBEDE-BAB0-604C-FFCD-9B78E43DEB4D}"/>
              </a:ext>
            </a:extLst>
          </p:cNvPr>
          <p:cNvGrpSpPr/>
          <p:nvPr/>
        </p:nvGrpSpPr>
        <p:grpSpPr>
          <a:xfrm>
            <a:off x="3936001" y="1448418"/>
            <a:ext cx="8256000" cy="4327900"/>
            <a:chOff x="3936001" y="1448418"/>
            <a:chExt cx="8256000" cy="4327900"/>
          </a:xfrm>
        </p:grpSpPr>
        <p:pic>
          <p:nvPicPr>
            <p:cNvPr id="4" name="Shape">
              <a:extLst>
                <a:ext uri="{FF2B5EF4-FFF2-40B4-BE49-F238E27FC236}">
                  <a16:creationId xmlns:a16="http://schemas.microsoft.com/office/drawing/2014/main" id="{9C99B962-82E7-D621-A6EE-293DE917ED0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3936001" y="1448418"/>
              <a:ext cx="8256000" cy="4327900"/>
            </a:xfrm>
            <a:prstGeom prst="rect">
              <a:avLst/>
            </a:prstGeom>
          </p:spPr>
        </p:pic>
        <p:sp>
          <p:nvSpPr>
            <p:cNvPr id="8" name="Rectangle 7">
              <a:extLst>
                <a:ext uri="{FF2B5EF4-FFF2-40B4-BE49-F238E27FC236}">
                  <a16:creationId xmlns:a16="http://schemas.microsoft.com/office/drawing/2014/main" id="{66CB1AD3-1559-522D-9306-F7DFC599041F}"/>
                </a:ext>
              </a:extLst>
            </p:cNvPr>
            <p:cNvSpPr/>
            <p:nvPr/>
          </p:nvSpPr>
          <p:spPr>
            <a:xfrm>
              <a:off x="7892321" y="5403954"/>
              <a:ext cx="329784" cy="74951"/>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5" name="Picture Placeholder 4">
            <a:extLst>
              <a:ext uri="{FF2B5EF4-FFF2-40B4-BE49-F238E27FC236}">
                <a16:creationId xmlns:a16="http://schemas.microsoft.com/office/drawing/2014/main" id="{0EEA58B3-EB48-100A-0C56-E4672EB8D1D2}"/>
              </a:ext>
            </a:extLst>
          </p:cNvPr>
          <p:cNvSpPr>
            <a:spLocks noGrp="1"/>
          </p:cNvSpPr>
          <p:nvPr>
            <p:ph type="pic" sz="quarter" idx="17" hasCustomPrompt="1"/>
          </p:nvPr>
        </p:nvSpPr>
        <p:spPr bwMode="gray">
          <a:xfrm>
            <a:off x="5143500" y="1559544"/>
            <a:ext cx="5842000" cy="3771900"/>
          </a:xfrm>
          <a:prstGeom prst="roundRect">
            <a:avLst>
              <a:gd name="adj" fmla="val 2189"/>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10" name="Text Placeholder 10">
            <a:extLst>
              <a:ext uri="{FF2B5EF4-FFF2-40B4-BE49-F238E27FC236}">
                <a16:creationId xmlns:a16="http://schemas.microsoft.com/office/drawing/2014/main" id="{27F493CE-C3A5-A696-C506-892780AA58F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523F661E-19FC-F691-5CD5-E5D6D53A7AF8}"/>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211CCD54-0433-2F76-2DE8-4AD4B3369B9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442945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28_pho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5807441"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7" y="1351231"/>
            <a:ext cx="5807441"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pic>
        <p:nvPicPr>
          <p:cNvPr id="10" name="Shape">
            <a:extLst>
              <a:ext uri="{FF2B5EF4-FFF2-40B4-BE49-F238E27FC236}">
                <a16:creationId xmlns:a16="http://schemas.microsoft.com/office/drawing/2014/main" id="{BA772A05-DBA6-5F58-4099-03BF28EF972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710052" y="1197507"/>
            <a:ext cx="3096000" cy="4787820"/>
          </a:xfrm>
          <a:prstGeom prst="rect">
            <a:avLst/>
          </a:prstGeom>
        </p:spPr>
      </p:pic>
      <p:sp>
        <p:nvSpPr>
          <p:cNvPr id="11" name="Picture Placeholder 4">
            <a:extLst>
              <a:ext uri="{FF2B5EF4-FFF2-40B4-BE49-F238E27FC236}">
                <a16:creationId xmlns:a16="http://schemas.microsoft.com/office/drawing/2014/main" id="{8BA8C928-F0D4-761C-2699-B88282D1CCBB}"/>
              </a:ext>
            </a:extLst>
          </p:cNvPr>
          <p:cNvSpPr>
            <a:spLocks noGrp="1"/>
          </p:cNvSpPr>
          <p:nvPr>
            <p:ph type="pic" sz="quarter" idx="17" hasCustomPrompt="1"/>
          </p:nvPr>
        </p:nvSpPr>
        <p:spPr bwMode="gray">
          <a:xfrm>
            <a:off x="8227612" y="1288629"/>
            <a:ext cx="2057400" cy="4450080"/>
          </a:xfrm>
          <a:prstGeom prst="roundRect">
            <a:avLst>
              <a:gd name="adj" fmla="val 12964"/>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4" name="Text Placeholder 10">
            <a:extLst>
              <a:ext uri="{FF2B5EF4-FFF2-40B4-BE49-F238E27FC236}">
                <a16:creationId xmlns:a16="http://schemas.microsoft.com/office/drawing/2014/main" id="{7BFE6B16-52C0-0F95-6471-8ECF8562CD16}"/>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9FB97EEA-F0C4-4A56-A945-C5B40DE91501}"/>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C56C3E77-E9CE-47CC-83BF-6304705D7E58}"/>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8445773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29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 name="Text Placeholder 10">
            <a:extLst>
              <a:ext uri="{FF2B5EF4-FFF2-40B4-BE49-F238E27FC236}">
                <a16:creationId xmlns:a16="http://schemas.microsoft.com/office/drawing/2014/main" id="{18D8CFBE-FA82-9696-CA96-11C6E0C64DB0}"/>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Tree>
    <p:extLst>
      <p:ext uri="{BB962C8B-B14F-4D97-AF65-F5344CB8AC3E}">
        <p14:creationId xmlns:p14="http://schemas.microsoft.com/office/powerpoint/2010/main" val="17867787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1_quote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19251" y="-2"/>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09343406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vider_deep_blue">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a:prstGeom prst="rect">
            <a:avLst/>
          </a:prstGeom>
        </p:spPr>
        <p:txBody>
          <a:bodyPr anchor="b">
            <a:noAutofit/>
          </a:bodyPr>
          <a:lstStyle>
            <a:lvl1pPr algn="l">
              <a:defRPr sz="4400">
                <a:solidFill>
                  <a:schemeClr val="bg1"/>
                </a:solidFill>
              </a:defRPr>
            </a:lvl1pPr>
          </a:lstStyle>
          <a:p>
            <a:r>
              <a:rPr lang="en-US"/>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Box 1">
            <a:extLst>
              <a:ext uri="{FF2B5EF4-FFF2-40B4-BE49-F238E27FC236}">
                <a16:creationId xmlns:a16="http://schemas.microsoft.com/office/drawing/2014/main" id="{96FAE4D6-0FBC-D546-E065-843A050CC164}"/>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99518164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2_quote_lt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Shape, circle&#10;&#10;Description automatically generated">
            <a:extLst>
              <a:ext uri="{FF2B5EF4-FFF2-40B4-BE49-F238E27FC236}">
                <a16:creationId xmlns:a16="http://schemas.microsoft.com/office/drawing/2014/main" id="{0D97EACC-08EC-E23D-81E9-FE8C480D1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251" y="-1"/>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6EABEE4-A33D-BEB4-749A-37C6B0F2F34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582C9894-319B-3DEE-60BE-8F5EA88009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206176684"/>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3_quote_orange">
    <p:bg>
      <p:bgPr>
        <a:solidFill>
          <a:srgbClr val="3C1806"/>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929835DB-8A5C-E734-95A0-1F2A5EB51E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557"/>
          <a:stretch/>
        </p:blipFill>
        <p:spPr>
          <a:xfrm>
            <a:off x="-19253" y="0"/>
            <a:ext cx="6583339" cy="6825342"/>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A3D89BF-F399-9405-0E58-746A6705B47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18B09C28-1582-F338-6BC3-DC037931A2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744132964"/>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4_quote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hape, circle&#10;&#10;Description automatically generated">
            <a:extLst>
              <a:ext uri="{FF2B5EF4-FFF2-40B4-BE49-F238E27FC236}">
                <a16:creationId xmlns:a16="http://schemas.microsoft.com/office/drawing/2014/main" id="{E8A429FF-DA58-2C20-7EA0-A4BB526061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148" b="-633"/>
          <a:stretch/>
        </p:blipFill>
        <p:spPr>
          <a:xfrm>
            <a:off x="-1" y="-1"/>
            <a:ext cx="6397827" cy="684684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F06A83-99DA-2C5F-78D6-6FA841ED825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4EF376C8-4901-3DED-9FB3-D8AE874C5F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023374524"/>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1_thank_you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E1167A0A-F180-60C7-1EB1-45DFE71B1E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88558" y="635035"/>
            <a:ext cx="8642082" cy="2387600"/>
          </a:xfrm>
        </p:spPr>
        <p:txBody>
          <a:bodyPr anchor="b">
            <a:noAutofit/>
          </a:bodyPr>
          <a:lstStyle>
            <a:lvl1pPr algn="l">
              <a:defRPr sz="3600">
                <a:solidFill>
                  <a:schemeClr val="bg1"/>
                </a:solidFill>
              </a:defRPr>
            </a:lvl1pPr>
          </a:lstStyle>
          <a:p>
            <a:r>
              <a:rPr lang="en-US" dirty="0"/>
              <a:t>[Thank you]</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sp>
        <p:nvSpPr>
          <p:cNvPr id="15" name="Text Placeholder 17">
            <a:extLst>
              <a:ext uri="{FF2B5EF4-FFF2-40B4-BE49-F238E27FC236}">
                <a16:creationId xmlns:a16="http://schemas.microsoft.com/office/drawing/2014/main" id="{31B837C9-2286-59D8-4032-53C7374DC0DF}"/>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6" name="Text Placeholder 17">
            <a:extLst>
              <a:ext uri="{FF2B5EF4-FFF2-40B4-BE49-F238E27FC236}">
                <a16:creationId xmlns:a16="http://schemas.microsoft.com/office/drawing/2014/main" id="{461ED9C9-7BF6-B4F1-DA70-EC53D0C2A000}"/>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pic>
        <p:nvPicPr>
          <p:cNvPr id="17" name="Picture 16">
            <a:extLst>
              <a:ext uri="{FF2B5EF4-FFF2-40B4-BE49-F238E27FC236}">
                <a16:creationId xmlns:a16="http://schemas.microsoft.com/office/drawing/2014/main" id="{070CF706-7FAA-2BA1-1710-A32021C46A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Slide Number Placeholder 5">
            <a:extLst>
              <a:ext uri="{FF2B5EF4-FFF2-40B4-BE49-F238E27FC236}">
                <a16:creationId xmlns:a16="http://schemas.microsoft.com/office/drawing/2014/main" id="{2BA0FDEA-DA79-1320-766F-9AD366A37456}"/>
              </a:ext>
            </a:extLst>
          </p:cNvPr>
          <p:cNvSpPr>
            <a:spLocks noGrp="1"/>
          </p:cNvSpPr>
          <p:nvPr>
            <p:ph type="sldNum" sz="quarter" idx="12"/>
          </p:nvPr>
        </p:nvSpPr>
        <p:spPr>
          <a:xfrm>
            <a:off x="10985326" y="6435203"/>
            <a:ext cx="901874" cy="365125"/>
          </a:xfrm>
        </p:spPr>
        <p:txBody>
          <a:bodyPr/>
          <a:lstStyle>
            <a:lvl1pPr>
              <a:defRPr>
                <a:solidFill>
                  <a:schemeClr val="bg1"/>
                </a:solidFill>
              </a:defRPr>
            </a:lvl1pPr>
          </a:lstStyle>
          <a:p>
            <a:fld id="{403EF4E2-7A7A-0548-85F1-5479B7C9E1B2}" type="slidenum">
              <a:rPr lang="en-US" smtClean="0"/>
              <a:pPr/>
              <a:t>‹#›</a:t>
            </a:fld>
            <a:endParaRPr lang="en-US" dirty="0"/>
          </a:p>
        </p:txBody>
      </p:sp>
      <p:sp>
        <p:nvSpPr>
          <p:cNvPr id="6" name="TextBox 5">
            <a:extLst>
              <a:ext uri="{FF2B5EF4-FFF2-40B4-BE49-F238E27FC236}">
                <a16:creationId xmlns:a16="http://schemas.microsoft.com/office/drawing/2014/main" id="{F7DAD2E5-E506-6900-CAA8-ABF57EC21828}"/>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874301200"/>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2_thank_you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p:spPr>
        <p:txBody>
          <a:bodyPr anchor="b">
            <a:noAutofit/>
          </a:bodyPr>
          <a:lstStyle>
            <a:lvl1pPr algn="l">
              <a:defRPr sz="3600">
                <a:solidFill>
                  <a:schemeClr val="tx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sp>
        <p:nvSpPr>
          <p:cNvPr id="6" name="Slide Number Placeholder 5">
            <a:extLst>
              <a:ext uri="{FF2B5EF4-FFF2-40B4-BE49-F238E27FC236}">
                <a16:creationId xmlns:a16="http://schemas.microsoft.com/office/drawing/2014/main" id="{28A5A3C8-5183-431D-468E-77DFFF5EB1B6}"/>
              </a:ext>
            </a:extLst>
          </p:cNvPr>
          <p:cNvSpPr>
            <a:spLocks noGrp="1"/>
          </p:cNvSpPr>
          <p:nvPr>
            <p:ph type="sldNum" sz="quarter" idx="12"/>
          </p:nvPr>
        </p:nvSpPr>
        <p:spPr>
          <a:xfrm>
            <a:off x="10985326" y="6435203"/>
            <a:ext cx="901874" cy="365125"/>
          </a:xfrm>
        </p:spPr>
        <p:txBody>
          <a:bodyPr/>
          <a:lstStyle>
            <a:lvl1pPr>
              <a:defRPr>
                <a:solidFill>
                  <a:schemeClr val="tx1"/>
                </a:solidFill>
              </a:defRPr>
            </a:lvl1pPr>
          </a:lstStyle>
          <a:p>
            <a:fld id="{403EF4E2-7A7A-0548-85F1-5479B7C9E1B2}" type="slidenum">
              <a:rPr lang="en-US" smtClean="0"/>
              <a:pPr/>
              <a:t>‹#›</a:t>
            </a:fld>
            <a:endParaRPr lang="en-US" dirty="0"/>
          </a:p>
        </p:txBody>
      </p:sp>
      <p:sp>
        <p:nvSpPr>
          <p:cNvPr id="7" name="TextBox 6">
            <a:extLst>
              <a:ext uri="{FF2B5EF4-FFF2-40B4-BE49-F238E27FC236}">
                <a16:creationId xmlns:a16="http://schemas.microsoft.com/office/drawing/2014/main" id="{32D8B9DE-B64C-1B72-C8EC-3F3105E9CE2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59417348"/>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3yp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7" name="TextBox 6">
            <a:extLst>
              <a:ext uri="{FF2B5EF4-FFF2-40B4-BE49-F238E27FC236}">
                <a16:creationId xmlns:a16="http://schemas.microsoft.com/office/drawing/2014/main" id="{597486B2-E0C5-0362-6797-2154FB2AC31F}"/>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47441130"/>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3yp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6" name="TextBox 5">
            <a:extLst>
              <a:ext uri="{FF2B5EF4-FFF2-40B4-BE49-F238E27FC236}">
                <a16:creationId xmlns:a16="http://schemas.microsoft.com/office/drawing/2014/main" id="{56138D29-56C2-9514-291B-652CDA5A606E}"/>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347032478"/>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3yp_title_an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F25C-611F-5946-A757-98CBE87CC8B7}"/>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1" name="Text Placeholder 10">
            <a:extLst>
              <a:ext uri="{FF2B5EF4-FFF2-40B4-BE49-F238E27FC236}">
                <a16:creationId xmlns:a16="http://schemas.microsoft.com/office/drawing/2014/main" id="{D84B7C4B-5E7C-3B57-7A87-AA7A24A5F2B5}"/>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5" name="Straight Connector 4">
            <a:extLst>
              <a:ext uri="{FF2B5EF4-FFF2-40B4-BE49-F238E27FC236}">
                <a16:creationId xmlns:a16="http://schemas.microsoft.com/office/drawing/2014/main" id="{6FD4EA98-BF31-5C57-6FCA-CC2DE7D012B7}"/>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3490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3yp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9" name="Text Placeholder 10">
            <a:extLst>
              <a:ext uri="{FF2B5EF4-FFF2-40B4-BE49-F238E27FC236}">
                <a16:creationId xmlns:a16="http://schemas.microsoft.com/office/drawing/2014/main" id="{A7D447D7-AD37-E5BC-FBE0-AE089392E05B}"/>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88558" y="1825625"/>
            <a:ext cx="8629974"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A7CFE5F6-0ABB-2CA3-C74A-99B42FD5E927}"/>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3" name="Text Placeholder 6">
            <a:extLst>
              <a:ext uri="{FF2B5EF4-FFF2-40B4-BE49-F238E27FC236}">
                <a16:creationId xmlns:a16="http://schemas.microsoft.com/office/drawing/2014/main" id="{0B8B3A92-A5CD-DBC4-6B1B-79BFC4D986E0}"/>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4" name="Straight Connector 3">
            <a:extLst>
              <a:ext uri="{FF2B5EF4-FFF2-40B4-BE49-F238E27FC236}">
                <a16:creationId xmlns:a16="http://schemas.microsoft.com/office/drawing/2014/main" id="{126D5F0D-4411-C2F1-C6EE-CE0F553BA1C6}"/>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65422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3yp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Text Placeholder 10">
            <a:extLst>
              <a:ext uri="{FF2B5EF4-FFF2-40B4-BE49-F238E27FC236}">
                <a16:creationId xmlns:a16="http://schemas.microsoft.com/office/drawing/2014/main" id="{EE3F5269-C1DC-2C7C-6829-F77D90998064}"/>
              </a:ext>
            </a:extLst>
          </p:cNvPr>
          <p:cNvSpPr>
            <a:spLocks noGrp="1"/>
          </p:cNvSpPr>
          <p:nvPr>
            <p:ph type="body" sz="quarter" idx="19" hasCustomPrompt="1"/>
          </p:nvPr>
        </p:nvSpPr>
        <p:spPr>
          <a:xfrm>
            <a:off x="288559" y="5985327"/>
            <a:ext cx="11582398"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itle 1">
            <a:extLst>
              <a:ext uri="{FF2B5EF4-FFF2-40B4-BE49-F238E27FC236}">
                <a16:creationId xmlns:a16="http://schemas.microsoft.com/office/drawing/2014/main" id="{AEE6AB25-4CDE-ED86-EE3C-2CA82FCF446F}"/>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8" name="Text Placeholder 6">
            <a:extLst>
              <a:ext uri="{FF2B5EF4-FFF2-40B4-BE49-F238E27FC236}">
                <a16:creationId xmlns:a16="http://schemas.microsoft.com/office/drawing/2014/main" id="{4A3AB7BA-EC43-2DFF-6C1F-F18DE26349DF}"/>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8" name="Straight Connector 17">
            <a:extLst>
              <a:ext uri="{FF2B5EF4-FFF2-40B4-BE49-F238E27FC236}">
                <a16:creationId xmlns:a16="http://schemas.microsoft.com/office/drawing/2014/main" id="{67EF1E46-1337-435B-6F96-948F983E07BB}"/>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122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sidebar_blue_circl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1013006-A4C4-8E9B-582A-F881CD2B33EB}"/>
              </a:ext>
            </a:extLst>
          </p:cNvPr>
          <p:cNvSpPr/>
          <p:nvPr userDrawn="1"/>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a:prstGeom prst="rect">
            <a:avLst/>
          </a:prstGeo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16403616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3yp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0" name="Text Placeholder 10">
            <a:extLst>
              <a:ext uri="{FF2B5EF4-FFF2-40B4-BE49-F238E27FC236}">
                <a16:creationId xmlns:a16="http://schemas.microsoft.com/office/drawing/2014/main" id="{F180A1E1-EF14-8968-BBD5-6D02AC2BDF0F}"/>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itle 1">
            <a:extLst>
              <a:ext uri="{FF2B5EF4-FFF2-40B4-BE49-F238E27FC236}">
                <a16:creationId xmlns:a16="http://schemas.microsoft.com/office/drawing/2014/main" id="{5C652087-4AD9-06EF-5607-15CECEB54C20}"/>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10" name="Text Placeholder 6">
            <a:extLst>
              <a:ext uri="{FF2B5EF4-FFF2-40B4-BE49-F238E27FC236}">
                <a16:creationId xmlns:a16="http://schemas.microsoft.com/office/drawing/2014/main" id="{296CD140-D5E3-B4BE-DBDB-EB6A6E1E2F30}"/>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9" name="Straight Connector 18">
            <a:extLst>
              <a:ext uri="{FF2B5EF4-FFF2-40B4-BE49-F238E27FC236}">
                <a16:creationId xmlns:a16="http://schemas.microsoft.com/office/drawing/2014/main" id="{BA135750-1261-BC7B-9A58-A00B48682132}"/>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8937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3yp_three_columns_photo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8" name="Text Placeholder 10">
            <a:extLst>
              <a:ext uri="{FF2B5EF4-FFF2-40B4-BE49-F238E27FC236}">
                <a16:creationId xmlns:a16="http://schemas.microsoft.com/office/drawing/2014/main" id="{4C9009D2-DE9F-C580-0069-71F8F68B674F}"/>
              </a:ext>
            </a:extLst>
          </p:cNvPr>
          <p:cNvSpPr>
            <a:spLocks noGrp="1"/>
          </p:cNvSpPr>
          <p:nvPr>
            <p:ph type="body" sz="quarter" idx="23"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itle 1">
            <a:extLst>
              <a:ext uri="{FF2B5EF4-FFF2-40B4-BE49-F238E27FC236}">
                <a16:creationId xmlns:a16="http://schemas.microsoft.com/office/drawing/2014/main" id="{73FCBC1E-7EFE-4663-A738-6886100E9E70}"/>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4" name="Text Placeholder 6">
            <a:extLst>
              <a:ext uri="{FF2B5EF4-FFF2-40B4-BE49-F238E27FC236}">
                <a16:creationId xmlns:a16="http://schemas.microsoft.com/office/drawing/2014/main" id="{C69E7775-DB16-2CF1-E7C2-50730A15108B}"/>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7" name="Straight Connector 6">
            <a:extLst>
              <a:ext uri="{FF2B5EF4-FFF2-40B4-BE49-F238E27FC236}">
                <a16:creationId xmlns:a16="http://schemas.microsoft.com/office/drawing/2014/main" id="{B39A74BF-2DD6-3F05-945A-5D71479F4CEE}"/>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1726E5B4-BD5B-4E00-35E0-4F73235E8DC6}"/>
              </a:ext>
            </a:extLst>
          </p:cNvPr>
          <p:cNvSpPr>
            <a:spLocks noGrp="1"/>
          </p:cNvSpPr>
          <p:nvPr>
            <p:ph idx="1"/>
          </p:nvPr>
        </p:nvSpPr>
        <p:spPr>
          <a:xfrm>
            <a:off x="288559"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DF3ADE24-C798-CA63-134A-D2928B468889}"/>
              </a:ext>
            </a:extLst>
          </p:cNvPr>
          <p:cNvSpPr>
            <a:spLocks noGrp="1"/>
          </p:cNvSpPr>
          <p:nvPr>
            <p:ph idx="14"/>
          </p:nvPr>
        </p:nvSpPr>
        <p:spPr>
          <a:xfrm>
            <a:off x="4237582"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38BBDA64-0D13-2635-3928-601607F3A856}"/>
              </a:ext>
            </a:extLst>
          </p:cNvPr>
          <p:cNvSpPr>
            <a:spLocks noGrp="1"/>
          </p:cNvSpPr>
          <p:nvPr>
            <p:ph idx="15"/>
          </p:nvPr>
        </p:nvSpPr>
        <p:spPr>
          <a:xfrm>
            <a:off x="8186606"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4">
            <a:extLst>
              <a:ext uri="{FF2B5EF4-FFF2-40B4-BE49-F238E27FC236}">
                <a16:creationId xmlns:a16="http://schemas.microsoft.com/office/drawing/2014/main" id="{86D304D5-4D81-59E8-3AA0-6583EA6CE8DE}"/>
              </a:ext>
            </a:extLst>
          </p:cNvPr>
          <p:cNvSpPr>
            <a:spLocks noGrp="1"/>
          </p:cNvSpPr>
          <p:nvPr>
            <p:ph type="pic" sz="quarter" idx="20" hasCustomPrompt="1"/>
          </p:nvPr>
        </p:nvSpPr>
        <p:spPr>
          <a:xfrm>
            <a:off x="288559" y="1418538"/>
            <a:ext cx="3684352" cy="2041112"/>
          </a:xfrm>
        </p:spPr>
        <p:txBody>
          <a:bodyPr/>
          <a:lstStyle>
            <a:lvl1pPr marL="0" indent="0" algn="ctr">
              <a:buNone/>
              <a:defRPr/>
            </a:lvl1pPr>
          </a:lstStyle>
          <a:p>
            <a:r>
              <a:rPr lang="en-US" dirty="0"/>
              <a:t>Click picture icon to add photo</a:t>
            </a:r>
          </a:p>
        </p:txBody>
      </p:sp>
      <p:sp>
        <p:nvSpPr>
          <p:cNvPr id="16" name="Picture Placeholder 4">
            <a:extLst>
              <a:ext uri="{FF2B5EF4-FFF2-40B4-BE49-F238E27FC236}">
                <a16:creationId xmlns:a16="http://schemas.microsoft.com/office/drawing/2014/main" id="{AD624F43-E3B5-F3DF-65BA-18BEBC9ABE3F}"/>
              </a:ext>
            </a:extLst>
          </p:cNvPr>
          <p:cNvSpPr>
            <a:spLocks noGrp="1"/>
          </p:cNvSpPr>
          <p:nvPr>
            <p:ph type="pic" sz="quarter" idx="21" hasCustomPrompt="1"/>
          </p:nvPr>
        </p:nvSpPr>
        <p:spPr>
          <a:xfrm>
            <a:off x="4237582" y="1418538"/>
            <a:ext cx="3684352" cy="2041112"/>
          </a:xfrm>
        </p:spPr>
        <p:txBody>
          <a:bodyPr/>
          <a:lstStyle>
            <a:lvl1pPr marL="0" indent="0" algn="ctr">
              <a:buNone/>
              <a:defRPr/>
            </a:lvl1pPr>
          </a:lstStyle>
          <a:p>
            <a:r>
              <a:rPr lang="en-US" dirty="0"/>
              <a:t>Click picture icon to add photo</a:t>
            </a:r>
          </a:p>
        </p:txBody>
      </p:sp>
      <p:sp>
        <p:nvSpPr>
          <p:cNvPr id="17" name="Picture Placeholder 4">
            <a:extLst>
              <a:ext uri="{FF2B5EF4-FFF2-40B4-BE49-F238E27FC236}">
                <a16:creationId xmlns:a16="http://schemas.microsoft.com/office/drawing/2014/main" id="{7A405C6D-D024-EC52-520E-7CEF7118B63F}"/>
              </a:ext>
            </a:extLst>
          </p:cNvPr>
          <p:cNvSpPr>
            <a:spLocks noGrp="1"/>
          </p:cNvSpPr>
          <p:nvPr>
            <p:ph type="pic" sz="quarter" idx="22" hasCustomPrompt="1"/>
          </p:nvPr>
        </p:nvSpPr>
        <p:spPr>
          <a:xfrm>
            <a:off x="8186605" y="1418538"/>
            <a:ext cx="3684352" cy="2041112"/>
          </a:xfrm>
        </p:spPr>
        <p:txBody>
          <a:bodyPr/>
          <a:lstStyle>
            <a:lvl1pPr marL="0" indent="0" algn="ctr">
              <a:buNone/>
              <a:defRPr/>
            </a:lvl1pPr>
          </a:lstStyle>
          <a:p>
            <a:r>
              <a:rPr lang="en-US" dirty="0"/>
              <a:t>Click picture icon to add photo</a:t>
            </a:r>
          </a:p>
        </p:txBody>
      </p:sp>
      <p:sp>
        <p:nvSpPr>
          <p:cNvPr id="19" name="Text Placeholder 6">
            <a:extLst>
              <a:ext uri="{FF2B5EF4-FFF2-40B4-BE49-F238E27FC236}">
                <a16:creationId xmlns:a16="http://schemas.microsoft.com/office/drawing/2014/main" id="{3BFB8C74-B06B-6CFC-2D77-48ACF087ADE7}"/>
              </a:ext>
            </a:extLst>
          </p:cNvPr>
          <p:cNvSpPr>
            <a:spLocks noGrp="1"/>
          </p:cNvSpPr>
          <p:nvPr>
            <p:ph type="body" sz="quarter" idx="16" hasCustomPrompt="1"/>
          </p:nvPr>
        </p:nvSpPr>
        <p:spPr>
          <a:xfrm>
            <a:off x="288558"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0" name="Text Placeholder 6">
            <a:extLst>
              <a:ext uri="{FF2B5EF4-FFF2-40B4-BE49-F238E27FC236}">
                <a16:creationId xmlns:a16="http://schemas.microsoft.com/office/drawing/2014/main" id="{6743F6AA-342D-8F2B-566B-B9BF40019FF0}"/>
              </a:ext>
            </a:extLst>
          </p:cNvPr>
          <p:cNvSpPr>
            <a:spLocks noGrp="1"/>
          </p:cNvSpPr>
          <p:nvPr>
            <p:ph type="body" sz="quarter" idx="24" hasCustomPrompt="1"/>
          </p:nvPr>
        </p:nvSpPr>
        <p:spPr>
          <a:xfrm>
            <a:off x="4237582"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1" name="Text Placeholder 6">
            <a:extLst>
              <a:ext uri="{FF2B5EF4-FFF2-40B4-BE49-F238E27FC236}">
                <a16:creationId xmlns:a16="http://schemas.microsoft.com/office/drawing/2014/main" id="{4C467062-502A-D066-43CD-99EE05E7C5DA}"/>
              </a:ext>
            </a:extLst>
          </p:cNvPr>
          <p:cNvSpPr>
            <a:spLocks noGrp="1"/>
          </p:cNvSpPr>
          <p:nvPr>
            <p:ph type="body" sz="quarter" idx="18" hasCustomPrompt="1"/>
          </p:nvPr>
        </p:nvSpPr>
        <p:spPr>
          <a:xfrm>
            <a:off x="8186605"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35677337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3yp_four_columns_photo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0" name="Text Placeholder 10">
            <a:extLst>
              <a:ext uri="{FF2B5EF4-FFF2-40B4-BE49-F238E27FC236}">
                <a16:creationId xmlns:a16="http://schemas.microsoft.com/office/drawing/2014/main" id="{52BD1DA6-2F3A-8497-317F-A33FE7FE9D1F}"/>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itle 1">
            <a:extLst>
              <a:ext uri="{FF2B5EF4-FFF2-40B4-BE49-F238E27FC236}">
                <a16:creationId xmlns:a16="http://schemas.microsoft.com/office/drawing/2014/main" id="{E626DB92-A0AA-1D4E-DCEC-54D5E5605B1B}"/>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7" name="Text Placeholder 6">
            <a:extLst>
              <a:ext uri="{FF2B5EF4-FFF2-40B4-BE49-F238E27FC236}">
                <a16:creationId xmlns:a16="http://schemas.microsoft.com/office/drawing/2014/main" id="{5199EA0F-111F-A3EB-98BD-ADD5C0CBA9F8}"/>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9" name="Straight Connector 8">
            <a:extLst>
              <a:ext uri="{FF2B5EF4-FFF2-40B4-BE49-F238E27FC236}">
                <a16:creationId xmlns:a16="http://schemas.microsoft.com/office/drawing/2014/main" id="{5C7DD2E8-792A-AEFC-E67F-D77E3B5938C1}"/>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53A50AC7-EF1B-06BD-6C82-F5E0A8824140}"/>
              </a:ext>
            </a:extLst>
          </p:cNvPr>
          <p:cNvSpPr>
            <a:spLocks noGrp="1"/>
          </p:cNvSpPr>
          <p:nvPr>
            <p:ph idx="1"/>
          </p:nvPr>
        </p:nvSpPr>
        <p:spPr>
          <a:xfrm>
            <a:off x="288559"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2ECCED81-E160-CC9F-96BC-CCA54BC2AB36}"/>
              </a:ext>
            </a:extLst>
          </p:cNvPr>
          <p:cNvSpPr>
            <a:spLocks noGrp="1"/>
          </p:cNvSpPr>
          <p:nvPr>
            <p:ph idx="17"/>
          </p:nvPr>
        </p:nvSpPr>
        <p:spPr>
          <a:xfrm>
            <a:off x="3252476"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C1824ED-E104-5863-D8DF-6AF9F3142146}"/>
              </a:ext>
            </a:extLst>
          </p:cNvPr>
          <p:cNvSpPr>
            <a:spLocks noGrp="1"/>
          </p:cNvSpPr>
          <p:nvPr>
            <p:ph idx="19"/>
          </p:nvPr>
        </p:nvSpPr>
        <p:spPr>
          <a:xfrm>
            <a:off x="6217288"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6C693F40-4A3C-FDB9-A028-98592D644B6C}"/>
              </a:ext>
            </a:extLst>
          </p:cNvPr>
          <p:cNvSpPr>
            <a:spLocks noGrp="1"/>
          </p:cNvSpPr>
          <p:nvPr>
            <p:ph idx="21"/>
          </p:nvPr>
        </p:nvSpPr>
        <p:spPr>
          <a:xfrm>
            <a:off x="9180311"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4">
            <a:extLst>
              <a:ext uri="{FF2B5EF4-FFF2-40B4-BE49-F238E27FC236}">
                <a16:creationId xmlns:a16="http://schemas.microsoft.com/office/drawing/2014/main" id="{DB8AF23D-65B8-8384-5548-FF42652FBF21}"/>
              </a:ext>
            </a:extLst>
          </p:cNvPr>
          <p:cNvSpPr>
            <a:spLocks noGrp="1"/>
          </p:cNvSpPr>
          <p:nvPr>
            <p:ph type="pic" sz="quarter" idx="20" hasCustomPrompt="1"/>
          </p:nvPr>
        </p:nvSpPr>
        <p:spPr>
          <a:xfrm>
            <a:off x="288559" y="1809348"/>
            <a:ext cx="2706888" cy="1499602"/>
          </a:xfrm>
        </p:spPr>
        <p:txBody>
          <a:bodyPr/>
          <a:lstStyle>
            <a:lvl1pPr marL="0" indent="0" algn="ctr">
              <a:buNone/>
              <a:defRPr/>
            </a:lvl1pPr>
          </a:lstStyle>
          <a:p>
            <a:r>
              <a:rPr lang="en-US" dirty="0"/>
              <a:t>Click picture icon to add photo</a:t>
            </a:r>
          </a:p>
        </p:txBody>
      </p:sp>
      <p:sp>
        <p:nvSpPr>
          <p:cNvPr id="19" name="Picture Placeholder 4">
            <a:extLst>
              <a:ext uri="{FF2B5EF4-FFF2-40B4-BE49-F238E27FC236}">
                <a16:creationId xmlns:a16="http://schemas.microsoft.com/office/drawing/2014/main" id="{1CCE717F-B29B-9E5A-9E93-FDAD0795A740}"/>
              </a:ext>
            </a:extLst>
          </p:cNvPr>
          <p:cNvSpPr>
            <a:spLocks noGrp="1"/>
          </p:cNvSpPr>
          <p:nvPr>
            <p:ph type="pic" sz="quarter" idx="22" hasCustomPrompt="1"/>
          </p:nvPr>
        </p:nvSpPr>
        <p:spPr>
          <a:xfrm>
            <a:off x="3252476" y="1809348"/>
            <a:ext cx="2706888" cy="1499602"/>
          </a:xfrm>
        </p:spPr>
        <p:txBody>
          <a:bodyPr/>
          <a:lstStyle>
            <a:lvl1pPr marL="0" indent="0" algn="ctr">
              <a:buNone/>
              <a:defRPr/>
            </a:lvl1pPr>
          </a:lstStyle>
          <a:p>
            <a:r>
              <a:rPr lang="en-US" dirty="0"/>
              <a:t>Click picture icon to add photo</a:t>
            </a:r>
          </a:p>
        </p:txBody>
      </p:sp>
      <p:sp>
        <p:nvSpPr>
          <p:cNvPr id="21" name="Picture Placeholder 4">
            <a:extLst>
              <a:ext uri="{FF2B5EF4-FFF2-40B4-BE49-F238E27FC236}">
                <a16:creationId xmlns:a16="http://schemas.microsoft.com/office/drawing/2014/main" id="{7D458F08-34A8-CE5C-DD22-63798281F6E7}"/>
              </a:ext>
            </a:extLst>
          </p:cNvPr>
          <p:cNvSpPr>
            <a:spLocks noGrp="1"/>
          </p:cNvSpPr>
          <p:nvPr>
            <p:ph type="pic" sz="quarter" idx="23" hasCustomPrompt="1"/>
          </p:nvPr>
        </p:nvSpPr>
        <p:spPr>
          <a:xfrm>
            <a:off x="6217288" y="1809348"/>
            <a:ext cx="2706888" cy="1499602"/>
          </a:xfrm>
        </p:spPr>
        <p:txBody>
          <a:bodyPr/>
          <a:lstStyle>
            <a:lvl1pPr marL="0" indent="0" algn="ctr">
              <a:buNone/>
              <a:defRPr/>
            </a:lvl1pPr>
          </a:lstStyle>
          <a:p>
            <a:r>
              <a:rPr lang="en-US" dirty="0"/>
              <a:t>Click picture icon to add photo</a:t>
            </a:r>
          </a:p>
        </p:txBody>
      </p:sp>
      <p:sp>
        <p:nvSpPr>
          <p:cNvPr id="22" name="Picture Placeholder 4">
            <a:extLst>
              <a:ext uri="{FF2B5EF4-FFF2-40B4-BE49-F238E27FC236}">
                <a16:creationId xmlns:a16="http://schemas.microsoft.com/office/drawing/2014/main" id="{CDD1D9EB-F526-0267-384F-4B3F58A56D9E}"/>
              </a:ext>
            </a:extLst>
          </p:cNvPr>
          <p:cNvSpPr>
            <a:spLocks noGrp="1"/>
          </p:cNvSpPr>
          <p:nvPr>
            <p:ph type="pic" sz="quarter" idx="24" hasCustomPrompt="1"/>
          </p:nvPr>
        </p:nvSpPr>
        <p:spPr>
          <a:xfrm>
            <a:off x="9180311" y="1809348"/>
            <a:ext cx="2706888" cy="1499602"/>
          </a:xfrm>
        </p:spPr>
        <p:txBody>
          <a:bodyPr/>
          <a:lstStyle>
            <a:lvl1pPr marL="0" indent="0" algn="ctr">
              <a:buNone/>
              <a:defRPr/>
            </a:lvl1pPr>
          </a:lstStyle>
          <a:p>
            <a:r>
              <a:rPr lang="en-US" dirty="0"/>
              <a:t>Click picture icon to add photo</a:t>
            </a:r>
          </a:p>
        </p:txBody>
      </p:sp>
      <p:sp>
        <p:nvSpPr>
          <p:cNvPr id="23" name="Text Placeholder 6">
            <a:extLst>
              <a:ext uri="{FF2B5EF4-FFF2-40B4-BE49-F238E27FC236}">
                <a16:creationId xmlns:a16="http://schemas.microsoft.com/office/drawing/2014/main" id="{2D8888BC-56A9-8D6B-3914-B5265AF614EB}"/>
              </a:ext>
            </a:extLst>
          </p:cNvPr>
          <p:cNvSpPr>
            <a:spLocks noGrp="1"/>
          </p:cNvSpPr>
          <p:nvPr>
            <p:ph type="body" sz="quarter" idx="16" hasCustomPrompt="1"/>
          </p:nvPr>
        </p:nvSpPr>
        <p:spPr>
          <a:xfrm>
            <a:off x="288558"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4" name="Text Placeholder 6">
            <a:extLst>
              <a:ext uri="{FF2B5EF4-FFF2-40B4-BE49-F238E27FC236}">
                <a16:creationId xmlns:a16="http://schemas.microsoft.com/office/drawing/2014/main" id="{1A83D8D5-1A14-BFA8-3A2D-8F83DAE8E4F3}"/>
              </a:ext>
            </a:extLst>
          </p:cNvPr>
          <p:cNvSpPr>
            <a:spLocks noGrp="1"/>
          </p:cNvSpPr>
          <p:nvPr>
            <p:ph type="body" sz="quarter" idx="18" hasCustomPrompt="1"/>
          </p:nvPr>
        </p:nvSpPr>
        <p:spPr>
          <a:xfrm>
            <a:off x="3252475"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5" name="Text Placeholder 6">
            <a:extLst>
              <a:ext uri="{FF2B5EF4-FFF2-40B4-BE49-F238E27FC236}">
                <a16:creationId xmlns:a16="http://schemas.microsoft.com/office/drawing/2014/main" id="{8FD46FC2-34E5-C791-DF24-FDA9AC97DE4B}"/>
              </a:ext>
            </a:extLst>
          </p:cNvPr>
          <p:cNvSpPr>
            <a:spLocks noGrp="1"/>
          </p:cNvSpPr>
          <p:nvPr>
            <p:ph type="body" sz="quarter" idx="26" hasCustomPrompt="1"/>
          </p:nvPr>
        </p:nvSpPr>
        <p:spPr>
          <a:xfrm>
            <a:off x="6216392"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6" name="Text Placeholder 6">
            <a:extLst>
              <a:ext uri="{FF2B5EF4-FFF2-40B4-BE49-F238E27FC236}">
                <a16:creationId xmlns:a16="http://schemas.microsoft.com/office/drawing/2014/main" id="{61527C26-EEF9-B6E7-95A8-57A4BB373F3A}"/>
              </a:ext>
            </a:extLst>
          </p:cNvPr>
          <p:cNvSpPr>
            <a:spLocks noGrp="1"/>
          </p:cNvSpPr>
          <p:nvPr>
            <p:ph type="body" sz="quarter" idx="27" hasCustomPrompt="1"/>
          </p:nvPr>
        </p:nvSpPr>
        <p:spPr>
          <a:xfrm>
            <a:off x="9180310"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38406347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3yp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341D27D-C9D4-960C-C280-35DFDBD6B9CE}"/>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1B06AFB7-2509-B702-D8B2-8C89ADEF86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6">
            <a:extLst>
              <a:ext uri="{FF2B5EF4-FFF2-40B4-BE49-F238E27FC236}">
                <a16:creationId xmlns:a16="http://schemas.microsoft.com/office/drawing/2014/main" id="{6771F9E9-0684-C5F9-9DE0-EBB2AE905807}"/>
              </a:ext>
            </a:extLst>
          </p:cNvPr>
          <p:cNvSpPr>
            <a:spLocks noGrp="1"/>
          </p:cNvSpPr>
          <p:nvPr>
            <p:ph type="body" sz="quarter" idx="15" hasCustomPrompt="1"/>
          </p:nvPr>
        </p:nvSpPr>
        <p:spPr>
          <a:xfrm>
            <a:off x="4275692" y="787082"/>
            <a:ext cx="7595265"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Tree>
    <p:extLst>
      <p:ext uri="{BB962C8B-B14F-4D97-AF65-F5344CB8AC3E}">
        <p14:creationId xmlns:p14="http://schemas.microsoft.com/office/powerpoint/2010/main" val="19636359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3yp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4" name="TextBox 3">
            <a:extLst>
              <a:ext uri="{FF2B5EF4-FFF2-40B4-BE49-F238E27FC236}">
                <a16:creationId xmlns:a16="http://schemas.microsoft.com/office/drawing/2014/main" id="{0174E624-3EAC-7468-3A1E-B592623A7CE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F4FFC67C-2CFB-218E-E17B-FD82A61FA49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
        <p:nvSpPr>
          <p:cNvPr id="7" name="Text Placeholder 6">
            <a:extLst>
              <a:ext uri="{FF2B5EF4-FFF2-40B4-BE49-F238E27FC236}">
                <a16:creationId xmlns:a16="http://schemas.microsoft.com/office/drawing/2014/main" id="{6ED40B3E-E170-4F9A-A897-3D94AB741363}"/>
              </a:ext>
            </a:extLst>
          </p:cNvPr>
          <p:cNvSpPr>
            <a:spLocks noGrp="1"/>
          </p:cNvSpPr>
          <p:nvPr>
            <p:ph type="body" sz="quarter" idx="15" hasCustomPrompt="1"/>
          </p:nvPr>
        </p:nvSpPr>
        <p:spPr>
          <a:xfrm>
            <a:off x="4275692" y="787082"/>
            <a:ext cx="7595265"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Tree>
    <p:extLst>
      <p:ext uri="{BB962C8B-B14F-4D97-AF65-F5344CB8AC3E}">
        <p14:creationId xmlns:p14="http://schemas.microsoft.com/office/powerpoint/2010/main" val="29216580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3yp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55F2EF6-07A6-4B65-6BBC-2B0FAC46A5B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1583A18A-5566-2E4B-2EBC-FAF7DF2CCB0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6">
            <a:extLst>
              <a:ext uri="{FF2B5EF4-FFF2-40B4-BE49-F238E27FC236}">
                <a16:creationId xmlns:a16="http://schemas.microsoft.com/office/drawing/2014/main" id="{25021E90-B602-9911-F8C3-84E0D61F3032}"/>
              </a:ext>
            </a:extLst>
          </p:cNvPr>
          <p:cNvSpPr>
            <a:spLocks noGrp="1"/>
          </p:cNvSpPr>
          <p:nvPr>
            <p:ph type="body" sz="quarter" idx="15" hasCustomPrompt="1"/>
          </p:nvPr>
        </p:nvSpPr>
        <p:spPr>
          <a:xfrm>
            <a:off x="4275692" y="787082"/>
            <a:ext cx="7595265"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Tree>
    <p:extLst>
      <p:ext uri="{BB962C8B-B14F-4D97-AF65-F5344CB8AC3E}">
        <p14:creationId xmlns:p14="http://schemas.microsoft.com/office/powerpoint/2010/main" val="18651764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3yp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17" name="Text Placeholder 10">
            <a:extLst>
              <a:ext uri="{FF2B5EF4-FFF2-40B4-BE49-F238E27FC236}">
                <a16:creationId xmlns:a16="http://schemas.microsoft.com/office/drawing/2014/main" id="{402E7EE9-4D36-82A0-ADAA-86A3F1D4BB13}"/>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9" name="Title 1">
            <a:extLst>
              <a:ext uri="{FF2B5EF4-FFF2-40B4-BE49-F238E27FC236}">
                <a16:creationId xmlns:a16="http://schemas.microsoft.com/office/drawing/2014/main" id="{67B38013-170F-74E2-9E07-4B0FB008B93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10" name="Text Placeholder 6">
            <a:extLst>
              <a:ext uri="{FF2B5EF4-FFF2-40B4-BE49-F238E27FC236}">
                <a16:creationId xmlns:a16="http://schemas.microsoft.com/office/drawing/2014/main" id="{46767EA7-6AFC-A5B5-6019-DB2C1B915FE4}"/>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1" name="Straight Connector 10">
            <a:extLst>
              <a:ext uri="{FF2B5EF4-FFF2-40B4-BE49-F238E27FC236}">
                <a16:creationId xmlns:a16="http://schemas.microsoft.com/office/drawing/2014/main" id="{F58155AE-A3BE-5FB3-3DFA-87FBA1907EE7}"/>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6093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3yp_sidebar_blue_circle2">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11" name="Text Placeholder 10">
            <a:extLst>
              <a:ext uri="{FF2B5EF4-FFF2-40B4-BE49-F238E27FC236}">
                <a16:creationId xmlns:a16="http://schemas.microsoft.com/office/drawing/2014/main" id="{C42D82BB-AEE5-0C84-EEDB-14508AB6B15D}"/>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itle 1">
            <a:extLst>
              <a:ext uri="{FF2B5EF4-FFF2-40B4-BE49-F238E27FC236}">
                <a16:creationId xmlns:a16="http://schemas.microsoft.com/office/drawing/2014/main" id="{D614A774-566F-5341-4A99-50831875B7D8}"/>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3" name="Text Placeholder 6">
            <a:extLst>
              <a:ext uri="{FF2B5EF4-FFF2-40B4-BE49-F238E27FC236}">
                <a16:creationId xmlns:a16="http://schemas.microsoft.com/office/drawing/2014/main" id="{83F1DD8F-475C-837C-7AF6-FCFB884EAB46}"/>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2" name="Straight Connector 11">
            <a:extLst>
              <a:ext uri="{FF2B5EF4-FFF2-40B4-BE49-F238E27FC236}">
                <a16:creationId xmlns:a16="http://schemas.microsoft.com/office/drawing/2014/main" id="{763BA60D-9446-8031-B981-76B69B36F853}"/>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9322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yp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0">
            <a:extLst>
              <a:ext uri="{FF2B5EF4-FFF2-40B4-BE49-F238E27FC236}">
                <a16:creationId xmlns:a16="http://schemas.microsoft.com/office/drawing/2014/main" id="{12C0470F-CF16-06E7-C6C5-F985FA46839B}"/>
              </a:ext>
            </a:extLst>
          </p:cNvPr>
          <p:cNvSpPr>
            <a:spLocks noGrp="1"/>
          </p:cNvSpPr>
          <p:nvPr>
            <p:ph type="body" sz="quarter" idx="14" hasCustomPrompt="1"/>
          </p:nvPr>
        </p:nvSpPr>
        <p:spPr>
          <a:xfrm>
            <a:off x="288559" y="5985327"/>
            <a:ext cx="5527626"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DABE00AD-2EE9-1452-B1A3-E3B845DBE22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22" name="TextBox 21">
            <a:extLst>
              <a:ext uri="{FF2B5EF4-FFF2-40B4-BE49-F238E27FC236}">
                <a16:creationId xmlns:a16="http://schemas.microsoft.com/office/drawing/2014/main" id="{7A80AA57-1BB9-939D-8974-EA7F39153D5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itle 1">
            <a:extLst>
              <a:ext uri="{FF2B5EF4-FFF2-40B4-BE49-F238E27FC236}">
                <a16:creationId xmlns:a16="http://schemas.microsoft.com/office/drawing/2014/main" id="{8C17598F-0148-ED21-BF54-6C32AFA378B9}"/>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5" name="Text Placeholder 6">
            <a:extLst>
              <a:ext uri="{FF2B5EF4-FFF2-40B4-BE49-F238E27FC236}">
                <a16:creationId xmlns:a16="http://schemas.microsoft.com/office/drawing/2014/main" id="{E6386CD3-C912-3D11-01E9-EFA0944D6B96}"/>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7" name="Straight Connector 6">
            <a:extLst>
              <a:ext uri="{FF2B5EF4-FFF2-40B4-BE49-F238E27FC236}">
                <a16:creationId xmlns:a16="http://schemas.microsoft.com/office/drawing/2014/main" id="{1D6C04FE-F76C-2B98-066A-F6D2AA2791F0}"/>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F33334A0-F6E8-9B16-D0BB-399AA808F032}"/>
              </a:ext>
            </a:extLst>
          </p:cNvPr>
          <p:cNvSpPr>
            <a:spLocks noGrp="1"/>
          </p:cNvSpPr>
          <p:nvPr>
            <p:ph type="body" sz="quarter" idx="19" hasCustomPrompt="1"/>
          </p:nvPr>
        </p:nvSpPr>
        <p:spPr>
          <a:xfrm>
            <a:off x="6339402"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23" name="Straight Connector 22">
            <a:extLst>
              <a:ext uri="{FF2B5EF4-FFF2-40B4-BE49-F238E27FC236}">
                <a16:creationId xmlns:a16="http://schemas.microsoft.com/office/drawing/2014/main" id="{0FD12D00-26FA-4262-C4F3-C04FA851070D}"/>
              </a:ext>
            </a:extLst>
          </p:cNvPr>
          <p:cNvCxnSpPr>
            <a:cxnSpLocks/>
          </p:cNvCxnSpPr>
          <p:nvPr/>
        </p:nvCxnSpPr>
        <p:spPr>
          <a:xfrm>
            <a:off x="6329776" y="718606"/>
            <a:ext cx="55431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16">
            <a:extLst>
              <a:ext uri="{FF2B5EF4-FFF2-40B4-BE49-F238E27FC236}">
                <a16:creationId xmlns:a16="http://schemas.microsoft.com/office/drawing/2014/main" id="{E2D57953-69D7-3B5F-CE5E-72AEADE503B7}"/>
              </a:ext>
            </a:extLst>
          </p:cNvPr>
          <p:cNvSpPr>
            <a:spLocks noGrp="1"/>
          </p:cNvSpPr>
          <p:nvPr>
            <p:ph type="body" sz="quarter" idx="15" hasCustomPrompt="1"/>
          </p:nvPr>
        </p:nvSpPr>
        <p:spPr>
          <a:xfrm>
            <a:off x="6359575" y="178971"/>
            <a:ext cx="5552610" cy="397351"/>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24pt</a:t>
            </a:r>
          </a:p>
        </p:txBody>
      </p:sp>
    </p:spTree>
    <p:extLst>
      <p:ext uri="{BB962C8B-B14F-4D97-AF65-F5344CB8AC3E}">
        <p14:creationId xmlns:p14="http://schemas.microsoft.com/office/powerpoint/2010/main" val="3656765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3yp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0">
            <a:extLst>
              <a:ext uri="{FF2B5EF4-FFF2-40B4-BE49-F238E27FC236}">
                <a16:creationId xmlns:a16="http://schemas.microsoft.com/office/drawing/2014/main" id="{12C0470F-CF16-06E7-C6C5-F985FA46839B}"/>
              </a:ext>
            </a:extLst>
          </p:cNvPr>
          <p:cNvSpPr>
            <a:spLocks noGrp="1"/>
          </p:cNvSpPr>
          <p:nvPr>
            <p:ph type="body" sz="quarter" idx="14" hasCustomPrompt="1"/>
          </p:nvPr>
        </p:nvSpPr>
        <p:spPr>
          <a:xfrm>
            <a:off x="288559" y="5985327"/>
            <a:ext cx="5527626"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0065A935-0133-1472-46FC-7F9DFFDB054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22" name="TextBox 21">
            <a:extLst>
              <a:ext uri="{FF2B5EF4-FFF2-40B4-BE49-F238E27FC236}">
                <a16:creationId xmlns:a16="http://schemas.microsoft.com/office/drawing/2014/main" id="{13B39F9E-29C7-4F5B-9B1A-FE81CF8DB4C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3" name="Title 1">
            <a:extLst>
              <a:ext uri="{FF2B5EF4-FFF2-40B4-BE49-F238E27FC236}">
                <a16:creationId xmlns:a16="http://schemas.microsoft.com/office/drawing/2014/main" id="{E057E11A-E34D-941D-DF21-BE0590947E19}"/>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4" name="Text Placeholder 6">
            <a:extLst>
              <a:ext uri="{FF2B5EF4-FFF2-40B4-BE49-F238E27FC236}">
                <a16:creationId xmlns:a16="http://schemas.microsoft.com/office/drawing/2014/main" id="{76D36C6A-9ABC-D7E9-B8E5-851A713D9683}"/>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25" name="Straight Connector 24">
            <a:extLst>
              <a:ext uri="{FF2B5EF4-FFF2-40B4-BE49-F238E27FC236}">
                <a16:creationId xmlns:a16="http://schemas.microsoft.com/office/drawing/2014/main" id="{8F01343E-F55F-6211-AA10-F9EAED084150}"/>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 Placeholder 6">
            <a:extLst>
              <a:ext uri="{FF2B5EF4-FFF2-40B4-BE49-F238E27FC236}">
                <a16:creationId xmlns:a16="http://schemas.microsoft.com/office/drawing/2014/main" id="{980D4F2F-BE2C-CA39-F424-682D60650851}"/>
              </a:ext>
            </a:extLst>
          </p:cNvPr>
          <p:cNvSpPr>
            <a:spLocks noGrp="1"/>
          </p:cNvSpPr>
          <p:nvPr>
            <p:ph type="body" sz="quarter" idx="19" hasCustomPrompt="1"/>
          </p:nvPr>
        </p:nvSpPr>
        <p:spPr>
          <a:xfrm>
            <a:off x="6339402" y="845697"/>
            <a:ext cx="5527626" cy="430887"/>
          </a:xfrm>
          <a:solidFill>
            <a:schemeClr val="bg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27" name="Straight Connector 26">
            <a:extLst>
              <a:ext uri="{FF2B5EF4-FFF2-40B4-BE49-F238E27FC236}">
                <a16:creationId xmlns:a16="http://schemas.microsoft.com/office/drawing/2014/main" id="{1041DD6D-3438-93A3-A777-68EA07FB1D42}"/>
              </a:ext>
            </a:extLst>
          </p:cNvPr>
          <p:cNvCxnSpPr>
            <a:cxnSpLocks/>
          </p:cNvCxnSpPr>
          <p:nvPr/>
        </p:nvCxnSpPr>
        <p:spPr>
          <a:xfrm>
            <a:off x="6329776" y="718606"/>
            <a:ext cx="55431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16">
            <a:extLst>
              <a:ext uri="{FF2B5EF4-FFF2-40B4-BE49-F238E27FC236}">
                <a16:creationId xmlns:a16="http://schemas.microsoft.com/office/drawing/2014/main" id="{A7949EE8-83D1-17BE-32E2-4AFE47DD5BD4}"/>
              </a:ext>
            </a:extLst>
          </p:cNvPr>
          <p:cNvSpPr>
            <a:spLocks noGrp="1"/>
          </p:cNvSpPr>
          <p:nvPr>
            <p:ph type="body" sz="quarter" idx="15" hasCustomPrompt="1"/>
          </p:nvPr>
        </p:nvSpPr>
        <p:spPr>
          <a:xfrm>
            <a:off x="6359575" y="178971"/>
            <a:ext cx="5552610" cy="397351"/>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24pt</a:t>
            </a:r>
          </a:p>
        </p:txBody>
      </p:sp>
    </p:spTree>
    <p:extLst>
      <p:ext uri="{BB962C8B-B14F-4D97-AF65-F5344CB8AC3E}">
        <p14:creationId xmlns:p14="http://schemas.microsoft.com/office/powerpoint/2010/main" val="1385897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11335398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3yp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0">
            <a:extLst>
              <a:ext uri="{FF2B5EF4-FFF2-40B4-BE49-F238E27FC236}">
                <a16:creationId xmlns:a16="http://schemas.microsoft.com/office/drawing/2014/main" id="{12C0470F-CF16-06E7-C6C5-F985FA46839B}"/>
              </a:ext>
            </a:extLst>
          </p:cNvPr>
          <p:cNvSpPr>
            <a:spLocks noGrp="1"/>
          </p:cNvSpPr>
          <p:nvPr>
            <p:ph type="body" sz="quarter" idx="14" hasCustomPrompt="1"/>
          </p:nvPr>
        </p:nvSpPr>
        <p:spPr>
          <a:xfrm>
            <a:off x="288559" y="5985327"/>
            <a:ext cx="5527626"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pic>
        <p:nvPicPr>
          <p:cNvPr id="21" name="Picture 20">
            <a:extLst>
              <a:ext uri="{FF2B5EF4-FFF2-40B4-BE49-F238E27FC236}">
                <a16:creationId xmlns:a16="http://schemas.microsoft.com/office/drawing/2014/main" id="{D92D051E-34B3-19E8-0675-B2DB0775B2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22" name="TextBox 21">
            <a:extLst>
              <a:ext uri="{FF2B5EF4-FFF2-40B4-BE49-F238E27FC236}">
                <a16:creationId xmlns:a16="http://schemas.microsoft.com/office/drawing/2014/main" id="{917881B4-E3B9-7482-317F-7A70E837571B}"/>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itle 1">
            <a:extLst>
              <a:ext uri="{FF2B5EF4-FFF2-40B4-BE49-F238E27FC236}">
                <a16:creationId xmlns:a16="http://schemas.microsoft.com/office/drawing/2014/main" id="{37BBC8E0-99A7-20D7-198E-8C4C5429454D}"/>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5" name="Text Placeholder 6">
            <a:extLst>
              <a:ext uri="{FF2B5EF4-FFF2-40B4-BE49-F238E27FC236}">
                <a16:creationId xmlns:a16="http://schemas.microsoft.com/office/drawing/2014/main" id="{57DCC7EB-45F1-9010-84BA-C92B2F7B6145}"/>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7" name="Straight Connector 6">
            <a:extLst>
              <a:ext uri="{FF2B5EF4-FFF2-40B4-BE49-F238E27FC236}">
                <a16:creationId xmlns:a16="http://schemas.microsoft.com/office/drawing/2014/main" id="{10366EE5-2C84-CBCF-1F7D-90ED78E5262C}"/>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6">
            <a:extLst>
              <a:ext uri="{FF2B5EF4-FFF2-40B4-BE49-F238E27FC236}">
                <a16:creationId xmlns:a16="http://schemas.microsoft.com/office/drawing/2014/main" id="{A61C536A-21F2-4872-F52C-58EFD35356E3}"/>
              </a:ext>
            </a:extLst>
          </p:cNvPr>
          <p:cNvSpPr>
            <a:spLocks noGrp="1"/>
          </p:cNvSpPr>
          <p:nvPr>
            <p:ph type="body" sz="quarter" idx="19" hasCustomPrompt="1"/>
          </p:nvPr>
        </p:nvSpPr>
        <p:spPr>
          <a:xfrm>
            <a:off x="6339402"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0" name="Straight Connector 9">
            <a:extLst>
              <a:ext uri="{FF2B5EF4-FFF2-40B4-BE49-F238E27FC236}">
                <a16:creationId xmlns:a16="http://schemas.microsoft.com/office/drawing/2014/main" id="{F9066B2B-EA3F-EAF6-AFF1-68682E47E581}"/>
              </a:ext>
            </a:extLst>
          </p:cNvPr>
          <p:cNvCxnSpPr>
            <a:cxnSpLocks/>
          </p:cNvCxnSpPr>
          <p:nvPr/>
        </p:nvCxnSpPr>
        <p:spPr>
          <a:xfrm>
            <a:off x="6329776"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6">
            <a:extLst>
              <a:ext uri="{FF2B5EF4-FFF2-40B4-BE49-F238E27FC236}">
                <a16:creationId xmlns:a16="http://schemas.microsoft.com/office/drawing/2014/main" id="{B611845A-2C49-8A19-66CD-D9E9ACA2E007}"/>
              </a:ext>
            </a:extLst>
          </p:cNvPr>
          <p:cNvSpPr>
            <a:spLocks noGrp="1"/>
          </p:cNvSpPr>
          <p:nvPr>
            <p:ph type="body" sz="quarter" idx="15" hasCustomPrompt="1"/>
          </p:nvPr>
        </p:nvSpPr>
        <p:spPr>
          <a:xfrm>
            <a:off x="6359575" y="178971"/>
            <a:ext cx="5552610" cy="397351"/>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24pt</a:t>
            </a:r>
          </a:p>
        </p:txBody>
      </p:sp>
    </p:spTree>
    <p:extLst>
      <p:ext uri="{BB962C8B-B14F-4D97-AF65-F5344CB8AC3E}">
        <p14:creationId xmlns:p14="http://schemas.microsoft.com/office/powerpoint/2010/main" val="31269026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3yp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 name="Text Placeholder 10">
            <a:extLst>
              <a:ext uri="{FF2B5EF4-FFF2-40B4-BE49-F238E27FC236}">
                <a16:creationId xmlns:a16="http://schemas.microsoft.com/office/drawing/2014/main" id="{5F90632C-301E-32EA-91E1-96C5D6220E7F}"/>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Tree>
    <p:extLst>
      <p:ext uri="{BB962C8B-B14F-4D97-AF65-F5344CB8AC3E}">
        <p14:creationId xmlns:p14="http://schemas.microsoft.com/office/powerpoint/2010/main" val="238615829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3yp_thank_you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3600">
                <a:solidFill>
                  <a:schemeClr val="tx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sp>
        <p:nvSpPr>
          <p:cNvPr id="6" name="TextBox 5">
            <a:extLst>
              <a:ext uri="{FF2B5EF4-FFF2-40B4-BE49-F238E27FC236}">
                <a16:creationId xmlns:a16="http://schemas.microsoft.com/office/drawing/2014/main" id="{CB3923C6-70F5-38D5-0F2A-AFB1BB6D8A0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874954309"/>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1_cobranded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5" name="Picture Placeholder 7">
            <a:extLst>
              <a:ext uri="{FF2B5EF4-FFF2-40B4-BE49-F238E27FC236}">
                <a16:creationId xmlns:a16="http://schemas.microsoft.com/office/drawing/2014/main" id="{5CE73953-2E9E-4D1F-E1A9-F325E624E572}"/>
              </a:ext>
            </a:extLst>
          </p:cNvPr>
          <p:cNvSpPr>
            <a:spLocks noGrp="1"/>
          </p:cNvSpPr>
          <p:nvPr>
            <p:ph type="pic" sz="quarter" idx="18" hasCustomPrompt="1"/>
          </p:nvPr>
        </p:nvSpPr>
        <p:spPr>
          <a:xfrm>
            <a:off x="10387011" y="44045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772744409"/>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2_cobranded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6" name="Text Placeholder 17">
            <a:extLst>
              <a:ext uri="{FF2B5EF4-FFF2-40B4-BE49-F238E27FC236}">
                <a16:creationId xmlns:a16="http://schemas.microsoft.com/office/drawing/2014/main" id="{CFB95ABC-E46E-D769-519E-007DCFC6AE57}"/>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530B9719-85BB-17E6-F3D3-4CBAC245D7AE}"/>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19C478FA-FA6E-05DF-854B-5D984ACB62F4}"/>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5" name="Picture Placeholder 7">
            <a:extLst>
              <a:ext uri="{FF2B5EF4-FFF2-40B4-BE49-F238E27FC236}">
                <a16:creationId xmlns:a16="http://schemas.microsoft.com/office/drawing/2014/main" id="{992B36DD-9D01-0B0C-32BC-55F92C7ECAF9}"/>
              </a:ext>
            </a:extLst>
          </p:cNvPr>
          <p:cNvSpPr>
            <a:spLocks noGrp="1"/>
          </p:cNvSpPr>
          <p:nvPr>
            <p:ph type="pic" sz="quarter" idx="18" hasCustomPrompt="1"/>
          </p:nvPr>
        </p:nvSpPr>
        <p:spPr>
          <a:xfrm>
            <a:off x="10387011" y="570019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509223005"/>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3_cobranded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6841" y="-32869"/>
            <a:ext cx="6305159"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2A4CA4E-91B0-F63E-26FF-534D71257E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Picture Placeholder 7">
            <a:extLst>
              <a:ext uri="{FF2B5EF4-FFF2-40B4-BE49-F238E27FC236}">
                <a16:creationId xmlns:a16="http://schemas.microsoft.com/office/drawing/2014/main" id="{82FC2EFE-6B9C-90F7-7768-2EA0D9D4F356}"/>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305476219"/>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4_cobranded_cover_photo_circle_lt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082360DC-9C80-3F90-39EC-7453B69D87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6684" y="0"/>
            <a:ext cx="6285316" cy="6807414"/>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C031DF8A-CDB0-BAA0-A7EB-FB3A1664C8C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44D20B46-D379-8857-7F07-D5ED868477C3}"/>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643122E-4C91-E6A1-D4E3-CE02D34570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D3A39611-F4FB-B581-19A6-7289E90AD76F}"/>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10F70D6-DFD0-F7EB-7A32-44AFFB14FC3E}"/>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DA6488C0-5BF3-DB4E-354F-3BB2484C0EC2}"/>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1" name="Picture Placeholder 7">
            <a:extLst>
              <a:ext uri="{FF2B5EF4-FFF2-40B4-BE49-F238E27FC236}">
                <a16:creationId xmlns:a16="http://schemas.microsoft.com/office/drawing/2014/main" id="{B22745A3-0F29-17FE-0543-2499396CE525}"/>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491893127"/>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5_cobranded_cover_photo_circle_orang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Icon&#10;&#10;Description automatically generated">
            <a:extLst>
              <a:ext uri="{FF2B5EF4-FFF2-40B4-BE49-F238E27FC236}">
                <a16:creationId xmlns:a16="http://schemas.microsoft.com/office/drawing/2014/main" id="{F8A4DBCA-162B-E485-E20E-17D5C140E77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880477" y="0"/>
            <a:ext cx="6311523"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074161F4-D097-DE19-FD87-0BB65D7B7FE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5611E666-418A-4758-0E70-B2424283399B}"/>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4D009FA-CFA0-2366-6348-AD2DE5F5F8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0D543147-C142-3795-8692-163187D8C105}"/>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43F396D2-FEEC-B3D9-78CF-DB43D25BBDD0}"/>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4E5CB92-5F1A-B42D-D765-161BADC32870}"/>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1" name="Picture Placeholder 7">
            <a:extLst>
              <a:ext uri="{FF2B5EF4-FFF2-40B4-BE49-F238E27FC236}">
                <a16:creationId xmlns:a16="http://schemas.microsoft.com/office/drawing/2014/main" id="{B3BEC125-9624-2794-3E4A-E57B3FF07454}"/>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28584957"/>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6_cobranded_cover_photo_circle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 circle&#10;&#10;Description automatically generated">
            <a:extLst>
              <a:ext uri="{FF2B5EF4-FFF2-40B4-BE49-F238E27FC236}">
                <a16:creationId xmlns:a16="http://schemas.microsoft.com/office/drawing/2014/main" id="{D205D8C5-4622-A916-D655-F6CED6BF0E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0877" y="-1"/>
            <a:ext cx="6301124"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1EEE6B5-0894-9664-A565-BC7956CD8059}"/>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A13B9B20-3947-53D7-7D27-61901A552FFC}"/>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6E082DE-2FDF-8E52-94D0-356A49DB0E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9EC7F525-D72E-FA6C-4DC8-61ED3B7BF566}"/>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53A58327-319F-F707-398A-E0BD2BB56432}"/>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318DF228-BF1D-DFFF-3D0A-181B229C9AD1}"/>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Picture Placeholder 7">
            <a:extLst>
              <a:ext uri="{FF2B5EF4-FFF2-40B4-BE49-F238E27FC236}">
                <a16:creationId xmlns:a16="http://schemas.microsoft.com/office/drawing/2014/main" id="{9D7672BB-2BDD-0793-EA67-283BA32E19D7}"/>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481041898"/>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7_cobranded_cover_illustration_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535428"/>
            <a:ext cx="8642082" cy="2387600"/>
          </a:xfrm>
          <a:prstGeom prst="rect">
            <a:avLst/>
          </a:prstGeom>
        </p:spPr>
        <p:txBody>
          <a:bodyPr anchor="t" anchorCtr="0">
            <a:noAutofit/>
          </a:bodyPr>
          <a:lstStyle>
            <a:lvl1pPr algn="l">
              <a:defRPr sz="5400">
                <a:solidFill>
                  <a:schemeClr val="tx1"/>
                </a:solidFill>
              </a:defRPr>
            </a:lvl1pPr>
          </a:lstStyle>
          <a:p>
            <a:r>
              <a:rPr lang="en-US" dirty="0"/>
              <a:t>Insert your presentation title here maximum of three lines</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3" name="Picture Placeholder 7">
            <a:extLst>
              <a:ext uri="{FF2B5EF4-FFF2-40B4-BE49-F238E27FC236}">
                <a16:creationId xmlns:a16="http://schemas.microsoft.com/office/drawing/2014/main" id="{40456989-7A47-A540-0A6C-C3892C307965}"/>
              </a:ext>
            </a:extLst>
          </p:cNvPr>
          <p:cNvSpPr>
            <a:spLocks noGrp="1"/>
          </p:cNvSpPr>
          <p:nvPr>
            <p:ph type="pic" sz="quarter" idx="18" hasCustomPrompt="1"/>
          </p:nvPr>
        </p:nvSpPr>
        <p:spPr>
          <a:xfrm>
            <a:off x="10387011" y="44045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19222159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a:prstGeom prst="rect">
            <a:avLst/>
          </a:prstGeo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a:prstGeom prst="rect">
            <a:avLst/>
          </a:prstGeo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a:prstGeom prst="rect">
            <a:avLst/>
          </a:prstGeo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Tree>
    <p:extLst>
      <p:ext uri="{BB962C8B-B14F-4D97-AF65-F5344CB8AC3E}">
        <p14:creationId xmlns:p14="http://schemas.microsoft.com/office/powerpoint/2010/main" val="38127640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8_cobranded_cover_photo_blu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57AC29-76A4-61A4-DEF0-9D880E7CC10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BC265AF3-8D1F-7540-5CFF-675EEA870502}"/>
              </a:ext>
            </a:extLst>
          </p:cNvPr>
          <p:cNvSpPr>
            <a:spLocks noGrp="1"/>
          </p:cNvSpPr>
          <p:nvPr>
            <p:ph type="pic" sz="quarter" idx="13" hasCustomPrompt="1"/>
          </p:nvPr>
        </p:nvSpPr>
        <p:spPr>
          <a:xfrm>
            <a:off x="4002373" y="0"/>
            <a:ext cx="8189625" cy="6858000"/>
          </a:xfrm>
          <a:solidFill>
            <a:schemeClr val="tx1"/>
          </a:solidFill>
        </p:spPr>
        <p:txBody>
          <a:bodyPr anchor="ctr" anchorCtr="0"/>
          <a:lstStyle>
            <a:lvl1pPr marL="0" indent="0" algn="ctr">
              <a:buNone/>
              <a:defRPr>
                <a:solidFill>
                  <a:schemeClr val="bg1"/>
                </a:solidFill>
              </a:defRPr>
            </a:lvl1pPr>
          </a:lstStyle>
          <a:p>
            <a:r>
              <a:rPr lang="en-US" dirty="0"/>
              <a:t>Click picture icon to add picture</a:t>
            </a:r>
          </a:p>
        </p:txBody>
      </p:sp>
      <p:sp>
        <p:nvSpPr>
          <p:cNvPr id="18" name="Text Placeholder 16">
            <a:extLst>
              <a:ext uri="{FF2B5EF4-FFF2-40B4-BE49-F238E27FC236}">
                <a16:creationId xmlns:a16="http://schemas.microsoft.com/office/drawing/2014/main" id="{E93FDD1C-7A1E-AEDA-AE44-DA18731572EB}"/>
              </a:ext>
            </a:extLst>
          </p:cNvPr>
          <p:cNvSpPr>
            <a:spLocks noGrp="1"/>
          </p:cNvSpPr>
          <p:nvPr>
            <p:ph type="body" sz="quarter" idx="14" hasCustomPrompt="1"/>
          </p:nvPr>
        </p:nvSpPr>
        <p:spPr>
          <a:xfrm>
            <a:off x="-530161" y="19178"/>
            <a:ext cx="5547380" cy="5547380"/>
          </a:xfrm>
          <a:prstGeom prst="ellipse">
            <a:avLst/>
          </a:prstGeom>
          <a:solidFill>
            <a:schemeClr val="bg2"/>
          </a:solidFill>
        </p:spPr>
        <p:txBody>
          <a:bodyPr tIns="0" bIns="0" anchor="ctr" anchorCtr="0"/>
          <a:lstStyle>
            <a:lvl1pPr marL="0" indent="0" algn="l">
              <a:buFont typeface="Arial" panose="020B0604020202020204" pitchFamily="34" charset="0"/>
              <a:buNone/>
              <a:defRPr sz="3600" b="1">
                <a:solidFill>
                  <a:schemeClr val="bg1"/>
                </a:solidFill>
                <a:latin typeface="+mj-lt"/>
              </a:defRPr>
            </a:lvl1pPr>
            <a:lvl2pPr marL="457200" indent="0" algn="ctr">
              <a:buFont typeface="Arial" panose="020B0604020202020204" pitchFamily="34" charset="0"/>
              <a:buNone/>
              <a:defRPr sz="3600">
                <a:solidFill>
                  <a:schemeClr val="bg1"/>
                </a:solidFill>
                <a:latin typeface="+mj-lt"/>
              </a:defRPr>
            </a:lvl2pPr>
            <a:lvl3pPr marL="914400" indent="0" algn="ctr">
              <a:buFont typeface="Arial" panose="020B0604020202020204" pitchFamily="34" charset="0"/>
              <a:buNone/>
              <a:defRPr sz="3600">
                <a:solidFill>
                  <a:schemeClr val="bg1"/>
                </a:solidFill>
                <a:latin typeface="+mj-lt"/>
              </a:defRPr>
            </a:lvl3pPr>
            <a:lvl4pPr marL="1371600" indent="0" algn="ctr">
              <a:buFont typeface="Arial" panose="020B0604020202020204" pitchFamily="34" charset="0"/>
              <a:buNone/>
              <a:defRPr sz="3600">
                <a:solidFill>
                  <a:schemeClr val="bg1"/>
                </a:solidFill>
                <a:latin typeface="+mj-lt"/>
              </a:defRPr>
            </a:lvl4pPr>
            <a:lvl5pPr marL="1828800" indent="0" algn="ctr">
              <a:buFont typeface="Arial" panose="020B0604020202020204" pitchFamily="34" charset="0"/>
              <a:buNone/>
              <a:defRPr sz="3600">
                <a:solidFill>
                  <a:schemeClr val="bg1"/>
                </a:solidFill>
                <a:latin typeface="+mj-lt"/>
              </a:defRPr>
            </a:lvl5pPr>
          </a:lstStyle>
          <a:p>
            <a:pPr lvl="0"/>
            <a:r>
              <a:rPr lang="en-US" dirty="0"/>
              <a:t>Insert your presentation title here maximum of four lines</a:t>
            </a:r>
          </a:p>
        </p:txBody>
      </p:sp>
      <p:sp>
        <p:nvSpPr>
          <p:cNvPr id="21" name="TextBox 20">
            <a:extLst>
              <a:ext uri="{FF2B5EF4-FFF2-40B4-BE49-F238E27FC236}">
                <a16:creationId xmlns:a16="http://schemas.microsoft.com/office/drawing/2014/main" id="{130AA074-B57C-C578-1B29-6483DCE01A18}"/>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22" name="Picture 21">
            <a:extLst>
              <a:ext uri="{FF2B5EF4-FFF2-40B4-BE49-F238E27FC236}">
                <a16:creationId xmlns:a16="http://schemas.microsoft.com/office/drawing/2014/main" id="{B7249F3E-7261-69A9-09FC-57FE24EA02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Picture Placeholder 7">
            <a:extLst>
              <a:ext uri="{FF2B5EF4-FFF2-40B4-BE49-F238E27FC236}">
                <a16:creationId xmlns:a16="http://schemas.microsoft.com/office/drawing/2014/main" id="{75627452-A209-2253-B262-491EA01DFEF6}"/>
              </a:ext>
            </a:extLst>
          </p:cNvPr>
          <p:cNvSpPr>
            <a:spLocks noGrp="1"/>
          </p:cNvSpPr>
          <p:nvPr>
            <p:ph type="pic" sz="quarter" idx="18" hasCustomPrompt="1"/>
          </p:nvPr>
        </p:nvSpPr>
        <p:spPr>
          <a:xfrm>
            <a:off x="2237105" y="5694428"/>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964108488"/>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9_cobranded_divider_whit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1"/>
            <a:ext cx="6305159" cy="682513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DC489B-A4DB-E5A6-B175-9690631EDD0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F4091A94-5191-5296-450B-1F3CD6A56BC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92866DBD-5398-477D-9578-D517C1FB4934}"/>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758115071"/>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10_cobranded_divider_photo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11" name="Picture 10" descr="Shape, circle&#10;&#10;Description automatically generated">
            <a:extLst>
              <a:ext uri="{FF2B5EF4-FFF2-40B4-BE49-F238E27FC236}">
                <a16:creationId xmlns:a16="http://schemas.microsoft.com/office/drawing/2014/main" id="{53B6FBA4-069C-6C71-1FE3-FA51704AAE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242326" cy="577842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E74CEF5-5EBA-D435-D737-930D08C0F363}"/>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EDD55CDD-CFED-569A-29E4-7E915641573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DF3A933-687E-7CB7-3D3B-E76C7E08DD4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72B9BC38-5CD3-8361-B11B-81B4EED2BF5B}"/>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713641240"/>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11_cobranded_divider_photo_lt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Shape, circle&#10;&#10;Description automatically generated">
            <a:extLst>
              <a:ext uri="{FF2B5EF4-FFF2-40B4-BE49-F238E27FC236}">
                <a16:creationId xmlns:a16="http://schemas.microsoft.com/office/drawing/2014/main" id="{20A8DDDA-2F22-4E65-A3E7-C7534F5713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242326" cy="5778420"/>
          </a:xfrm>
          <a:prstGeom prst="rect">
            <a:avLst/>
          </a:prstGeom>
        </p:spPr>
      </p:pic>
      <p:sp>
        <p:nvSpPr>
          <p:cNvPr id="4" name="Picture Placeholder 3">
            <a:extLst>
              <a:ext uri="{FF2B5EF4-FFF2-40B4-BE49-F238E27FC236}">
                <a16:creationId xmlns:a16="http://schemas.microsoft.com/office/drawing/2014/main" id="{6C175E13-62E5-9D96-1959-3CAE6647730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C781F283-CADF-DF62-9AA2-1236DF5561F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302E379E-AB82-51C6-2E05-EAA69ECC97D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329B1CD9-2896-F6E2-99E4-DFAEB0F89085}"/>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149384402"/>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12_cobranded_divider_photo_orang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7" name="Picture 6" descr="Shape, circle&#10;&#10;Description automatically generated">
            <a:extLst>
              <a:ext uri="{FF2B5EF4-FFF2-40B4-BE49-F238E27FC236}">
                <a16:creationId xmlns:a16="http://schemas.microsoft.com/office/drawing/2014/main" id="{B195DA4C-5BB6-3B99-069C-6208F8864F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46"/>
            <a:ext cx="5242326" cy="5779166"/>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F67CCB69-B575-EB4B-74FD-2F4FA7E3052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10" name="TextBox 9">
            <a:extLst>
              <a:ext uri="{FF2B5EF4-FFF2-40B4-BE49-F238E27FC236}">
                <a16:creationId xmlns:a16="http://schemas.microsoft.com/office/drawing/2014/main" id="{80D98D6D-3B9C-1B93-53B8-C1E5A114F0A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FD32F3E5-17C7-93CE-1619-A8CF612C641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78D4DAE6-69F7-50AE-D1C1-E78C85CF622D}"/>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930968431"/>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13_cobranded_divider_photo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Shape, circle&#10;&#10;Description automatically generated">
            <a:extLst>
              <a:ext uri="{FF2B5EF4-FFF2-40B4-BE49-F238E27FC236}">
                <a16:creationId xmlns:a16="http://schemas.microsoft.com/office/drawing/2014/main" id="{760DD18F-B76F-81F3-4A71-2166214B60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112" t="3116"/>
          <a:stretch/>
        </p:blipFill>
        <p:spPr>
          <a:xfrm>
            <a:off x="0" y="-747"/>
            <a:ext cx="5242549" cy="5779166"/>
          </a:xfrm>
          <a:prstGeom prst="rect">
            <a:avLst/>
          </a:prstGeom>
        </p:spPr>
      </p:pic>
      <p:sp>
        <p:nvSpPr>
          <p:cNvPr id="4" name="Picture Placeholder 3">
            <a:extLst>
              <a:ext uri="{FF2B5EF4-FFF2-40B4-BE49-F238E27FC236}">
                <a16:creationId xmlns:a16="http://schemas.microsoft.com/office/drawing/2014/main" id="{0CF22717-FD9E-224E-374A-CC4708A1548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ADBDBABD-D8E0-3D66-7965-1F4DCCE15F1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8F7A2799-6225-FFA4-FCEC-A5F755EF791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DEF67FB5-71B1-037E-5A16-D811A1BDB5D1}"/>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523216616"/>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14_cobranded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8" name="Picture Placeholder 7">
            <a:extLst>
              <a:ext uri="{FF2B5EF4-FFF2-40B4-BE49-F238E27FC236}">
                <a16:creationId xmlns:a16="http://schemas.microsoft.com/office/drawing/2014/main" id="{0E83BBCA-80FF-EECA-82A8-D5ED059FACDA}"/>
              </a:ext>
            </a:extLst>
          </p:cNvPr>
          <p:cNvSpPr>
            <a:spLocks noGrp="1"/>
          </p:cNvSpPr>
          <p:nvPr>
            <p:ph type="pic" sz="quarter" idx="1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35655714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15_cobranded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88558" y="1825625"/>
            <a:ext cx="8629974"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0">
            <a:extLst>
              <a:ext uri="{FF2B5EF4-FFF2-40B4-BE49-F238E27FC236}">
                <a16:creationId xmlns:a16="http://schemas.microsoft.com/office/drawing/2014/main" id="{6952DA69-BA1F-7BDB-448F-A4656CCF634C}"/>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B07040F-A6A3-5C15-F977-7D0228D3BCC2}"/>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7" name="Title 1">
            <a:extLst>
              <a:ext uri="{FF2B5EF4-FFF2-40B4-BE49-F238E27FC236}">
                <a16:creationId xmlns:a16="http://schemas.microsoft.com/office/drawing/2014/main" id="{E6C12688-D8F7-66BE-AD00-78D59546F8B4}"/>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4" name="Picture Placeholder 7">
            <a:extLst>
              <a:ext uri="{FF2B5EF4-FFF2-40B4-BE49-F238E27FC236}">
                <a16:creationId xmlns:a16="http://schemas.microsoft.com/office/drawing/2014/main" id="{15C50A57-69B8-607A-FEC0-E73228708DF3}"/>
              </a:ext>
            </a:extLst>
          </p:cNvPr>
          <p:cNvSpPr>
            <a:spLocks noGrp="1"/>
          </p:cNvSpPr>
          <p:nvPr>
            <p:ph type="pic" sz="quarter" idx="1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3087963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16_cobranded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7A3C6D82-7109-F1ED-55D5-D0AC0238C175}"/>
              </a:ext>
            </a:extLst>
          </p:cNvPr>
          <p:cNvSpPr>
            <a:spLocks noGrp="1"/>
          </p:cNvSpPr>
          <p:nvPr>
            <p:ph type="pic" sz="quarter" idx="20"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9633698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17_cobranded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8A23F668-A3AD-AA3E-03A4-C48590F672C7}"/>
              </a:ext>
            </a:extLst>
          </p:cNvPr>
          <p:cNvSpPr>
            <a:spLocks noGrp="1"/>
          </p:cNvSpPr>
          <p:nvPr>
            <p:ph type="pic" sz="quarter" idx="24"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51588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Box 4">
            <a:extLst>
              <a:ext uri="{FF2B5EF4-FFF2-40B4-BE49-F238E27FC236}">
                <a16:creationId xmlns:a16="http://schemas.microsoft.com/office/drawing/2014/main" id="{30F64AAA-3A96-5193-121E-E855EC74B587}"/>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61102658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18_cobranded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Picture Placeholder 7">
            <a:extLst>
              <a:ext uri="{FF2B5EF4-FFF2-40B4-BE49-F238E27FC236}">
                <a16:creationId xmlns:a16="http://schemas.microsoft.com/office/drawing/2014/main" id="{EDD4543A-3063-E503-914E-21C589CB332A}"/>
              </a:ext>
            </a:extLst>
          </p:cNvPr>
          <p:cNvSpPr>
            <a:spLocks noGrp="1"/>
          </p:cNvSpPr>
          <p:nvPr>
            <p:ph type="pic" sz="quarter" idx="24"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70818361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19_cobranded_four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7288"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4">
            <a:extLst>
              <a:ext uri="{FF2B5EF4-FFF2-40B4-BE49-F238E27FC236}">
                <a16:creationId xmlns:a16="http://schemas.microsoft.com/office/drawing/2014/main" id="{F9DB3AF3-680C-8615-86A8-8048F96DC95B}"/>
              </a:ext>
            </a:extLst>
          </p:cNvPr>
          <p:cNvSpPr>
            <a:spLocks noGrp="1"/>
          </p:cNvSpPr>
          <p:nvPr>
            <p:ph type="pic" sz="quarter" idx="20" hasCustomPrompt="1"/>
          </p:nvPr>
        </p:nvSpPr>
        <p:spPr>
          <a:xfrm>
            <a:off x="288559" y="1809348"/>
            <a:ext cx="2706888" cy="1499602"/>
          </a:xfrm>
        </p:spPr>
        <p:txBody>
          <a:bodyPr/>
          <a:lstStyle>
            <a:lvl1pPr marL="0" indent="0" algn="ctr">
              <a:buNone/>
              <a:defRPr/>
            </a:lvl1pPr>
          </a:lstStyle>
          <a:p>
            <a:r>
              <a:rPr lang="en-US" dirty="0"/>
              <a:t>Click picture icon to add photo</a:t>
            </a:r>
          </a:p>
        </p:txBody>
      </p:sp>
      <p:sp>
        <p:nvSpPr>
          <p:cNvPr id="5" name="Picture Placeholder 4">
            <a:extLst>
              <a:ext uri="{FF2B5EF4-FFF2-40B4-BE49-F238E27FC236}">
                <a16:creationId xmlns:a16="http://schemas.microsoft.com/office/drawing/2014/main" id="{E537AC9D-FCC4-14DF-2161-DBA7138EF167}"/>
              </a:ext>
            </a:extLst>
          </p:cNvPr>
          <p:cNvSpPr>
            <a:spLocks noGrp="1"/>
          </p:cNvSpPr>
          <p:nvPr>
            <p:ph type="pic" sz="quarter" idx="22" hasCustomPrompt="1"/>
          </p:nvPr>
        </p:nvSpPr>
        <p:spPr>
          <a:xfrm>
            <a:off x="3252476" y="1809348"/>
            <a:ext cx="2706888" cy="1499602"/>
          </a:xfrm>
        </p:spPr>
        <p:txBody>
          <a:bodyPr/>
          <a:lstStyle>
            <a:lvl1pPr marL="0" indent="0" algn="ctr">
              <a:buNone/>
              <a:defRPr/>
            </a:lvl1pPr>
          </a:lstStyle>
          <a:p>
            <a:r>
              <a:rPr lang="en-US" dirty="0"/>
              <a:t>Click picture icon to add photo</a:t>
            </a:r>
          </a:p>
        </p:txBody>
      </p:sp>
      <p:sp>
        <p:nvSpPr>
          <p:cNvPr id="10" name="Picture Placeholder 4">
            <a:extLst>
              <a:ext uri="{FF2B5EF4-FFF2-40B4-BE49-F238E27FC236}">
                <a16:creationId xmlns:a16="http://schemas.microsoft.com/office/drawing/2014/main" id="{CA057AEC-C50F-0348-EDA8-2B8154E10CD5}"/>
              </a:ext>
            </a:extLst>
          </p:cNvPr>
          <p:cNvSpPr>
            <a:spLocks noGrp="1"/>
          </p:cNvSpPr>
          <p:nvPr>
            <p:ph type="pic" sz="quarter" idx="23" hasCustomPrompt="1"/>
          </p:nvPr>
        </p:nvSpPr>
        <p:spPr>
          <a:xfrm>
            <a:off x="6217288" y="1809348"/>
            <a:ext cx="2706888" cy="1499602"/>
          </a:xfrm>
        </p:spPr>
        <p:txBody>
          <a:bodyPr/>
          <a:lstStyle>
            <a:lvl1pPr marL="0" indent="0" algn="ctr">
              <a:buNone/>
              <a:defRPr/>
            </a:lvl1pPr>
          </a:lstStyle>
          <a:p>
            <a:r>
              <a:rPr lang="en-US" dirty="0"/>
              <a:t>Click picture icon to add photo</a:t>
            </a:r>
          </a:p>
        </p:txBody>
      </p:sp>
      <p:sp>
        <p:nvSpPr>
          <p:cNvPr id="11" name="Picture Placeholder 4">
            <a:extLst>
              <a:ext uri="{FF2B5EF4-FFF2-40B4-BE49-F238E27FC236}">
                <a16:creationId xmlns:a16="http://schemas.microsoft.com/office/drawing/2014/main" id="{AD1E7D59-DA9B-A7D7-87C0-E693582CA494}"/>
              </a:ext>
            </a:extLst>
          </p:cNvPr>
          <p:cNvSpPr>
            <a:spLocks noGrp="1"/>
          </p:cNvSpPr>
          <p:nvPr>
            <p:ph type="pic" sz="quarter" idx="24" hasCustomPrompt="1"/>
          </p:nvPr>
        </p:nvSpPr>
        <p:spPr>
          <a:xfrm>
            <a:off x="9180311" y="1809348"/>
            <a:ext cx="2706888" cy="1499602"/>
          </a:xfrm>
        </p:spPr>
        <p:txBody>
          <a:bodyPr/>
          <a:lstStyle>
            <a:lvl1pPr marL="0" indent="0" algn="ctr">
              <a:buNone/>
              <a:defRPr/>
            </a:lvl1pPr>
          </a:lstStyle>
          <a:p>
            <a:r>
              <a:rPr lang="en-US" dirty="0"/>
              <a:t>Click picture icon to add photo</a:t>
            </a:r>
          </a:p>
        </p:txBody>
      </p:sp>
      <p:sp>
        <p:nvSpPr>
          <p:cNvPr id="13" name="Text Placeholder 10">
            <a:extLst>
              <a:ext uri="{FF2B5EF4-FFF2-40B4-BE49-F238E27FC236}">
                <a16:creationId xmlns:a16="http://schemas.microsoft.com/office/drawing/2014/main" id="{0592AE5E-1943-C4CE-573A-E4705E3EC292}"/>
              </a:ext>
            </a:extLst>
          </p:cNvPr>
          <p:cNvSpPr>
            <a:spLocks noGrp="1"/>
          </p:cNvSpPr>
          <p:nvPr>
            <p:ph type="body" sz="quarter" idx="25"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4" name="Text Placeholder 6">
            <a:extLst>
              <a:ext uri="{FF2B5EF4-FFF2-40B4-BE49-F238E27FC236}">
                <a16:creationId xmlns:a16="http://schemas.microsoft.com/office/drawing/2014/main" id="{FB72F191-69E6-FD21-C339-D3F79DB59930}"/>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6" name="Title 1">
            <a:extLst>
              <a:ext uri="{FF2B5EF4-FFF2-40B4-BE49-F238E27FC236}">
                <a16:creationId xmlns:a16="http://schemas.microsoft.com/office/drawing/2014/main" id="{257044DB-24DF-8EA2-8742-B55B32857189}"/>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B2DD73D3-CDE1-EEBD-83CD-AF0E1BCC1ACA}"/>
              </a:ext>
            </a:extLst>
          </p:cNvPr>
          <p:cNvSpPr>
            <a:spLocks noGrp="1"/>
          </p:cNvSpPr>
          <p:nvPr>
            <p:ph type="body" sz="quarter" idx="16" hasCustomPrompt="1"/>
          </p:nvPr>
        </p:nvSpPr>
        <p:spPr>
          <a:xfrm>
            <a:off x="288558"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570E3F6D-431D-152F-0090-8F1B25ECC4B3}"/>
              </a:ext>
            </a:extLst>
          </p:cNvPr>
          <p:cNvSpPr>
            <a:spLocks noGrp="1"/>
          </p:cNvSpPr>
          <p:nvPr>
            <p:ph type="body" sz="quarter" idx="18" hasCustomPrompt="1"/>
          </p:nvPr>
        </p:nvSpPr>
        <p:spPr>
          <a:xfrm>
            <a:off x="3252475"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9" name="Text Placeholder 6">
            <a:extLst>
              <a:ext uri="{FF2B5EF4-FFF2-40B4-BE49-F238E27FC236}">
                <a16:creationId xmlns:a16="http://schemas.microsoft.com/office/drawing/2014/main" id="{C08966CC-2A54-3E37-D012-A1B650634421}"/>
              </a:ext>
            </a:extLst>
          </p:cNvPr>
          <p:cNvSpPr>
            <a:spLocks noGrp="1"/>
          </p:cNvSpPr>
          <p:nvPr>
            <p:ph type="body" sz="quarter" idx="26" hasCustomPrompt="1"/>
          </p:nvPr>
        </p:nvSpPr>
        <p:spPr>
          <a:xfrm>
            <a:off x="6216392"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2" name="Text Placeholder 6">
            <a:extLst>
              <a:ext uri="{FF2B5EF4-FFF2-40B4-BE49-F238E27FC236}">
                <a16:creationId xmlns:a16="http://schemas.microsoft.com/office/drawing/2014/main" id="{344FC00B-CEA7-D95B-1AE3-5975AB5E669B}"/>
              </a:ext>
            </a:extLst>
          </p:cNvPr>
          <p:cNvSpPr>
            <a:spLocks noGrp="1"/>
          </p:cNvSpPr>
          <p:nvPr>
            <p:ph type="body" sz="quarter" idx="27" hasCustomPrompt="1"/>
          </p:nvPr>
        </p:nvSpPr>
        <p:spPr>
          <a:xfrm>
            <a:off x="9180310"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8" name="Picture Placeholder 7">
            <a:extLst>
              <a:ext uri="{FF2B5EF4-FFF2-40B4-BE49-F238E27FC236}">
                <a16:creationId xmlns:a16="http://schemas.microsoft.com/office/drawing/2014/main" id="{258E49E1-10F7-1606-A2B4-C36EFADD9C19}"/>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59617607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20_cobranded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7" name="Picture Placeholder 7">
            <a:extLst>
              <a:ext uri="{FF2B5EF4-FFF2-40B4-BE49-F238E27FC236}">
                <a16:creationId xmlns:a16="http://schemas.microsoft.com/office/drawing/2014/main" id="{6586611D-6F6D-0A76-2F93-E22EEC04131A}"/>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69242193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21_cobranded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extBox 1">
            <a:extLst>
              <a:ext uri="{FF2B5EF4-FFF2-40B4-BE49-F238E27FC236}">
                <a16:creationId xmlns:a16="http://schemas.microsoft.com/office/drawing/2014/main" id="{1EEFBF9E-4FE0-0A25-6DCB-576724D4AD4C}"/>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4" name="Picture 3">
            <a:extLst>
              <a:ext uri="{FF2B5EF4-FFF2-40B4-BE49-F238E27FC236}">
                <a16:creationId xmlns:a16="http://schemas.microsoft.com/office/drawing/2014/main" id="{7F7BCF68-45DE-77B4-4995-DFA614BC85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
        <p:nvSpPr>
          <p:cNvPr id="5" name="Picture Placeholder 7">
            <a:extLst>
              <a:ext uri="{FF2B5EF4-FFF2-40B4-BE49-F238E27FC236}">
                <a16:creationId xmlns:a16="http://schemas.microsoft.com/office/drawing/2014/main" id="{6D756667-F2D3-52FC-1B79-5EA11BFFDEA0}"/>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17644848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22_cobranded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1EC410-B695-30BE-5D78-73D7E50301C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D738652-F2B9-77EE-9932-7A515F33FA1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7" name="Picture Placeholder 7">
            <a:extLst>
              <a:ext uri="{FF2B5EF4-FFF2-40B4-BE49-F238E27FC236}">
                <a16:creationId xmlns:a16="http://schemas.microsoft.com/office/drawing/2014/main" id="{9F05CB71-EEF8-8174-82F4-F44DC753D4AD}"/>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1415594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23_cobranded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D69C8447-6A16-1811-BE16-8D42C522A28A}"/>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F64AAA-3A96-5193-121E-E855EC74B58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37AEC761-AF0D-168C-E137-8524D125C3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Picture Placeholder 7">
            <a:extLst>
              <a:ext uri="{FF2B5EF4-FFF2-40B4-BE49-F238E27FC236}">
                <a16:creationId xmlns:a16="http://schemas.microsoft.com/office/drawing/2014/main" id="{063384CB-B8B9-91DE-946F-7D78CD225541}"/>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94991117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24_cobranded_left_title_and_content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F2147D56-94AA-3BDD-ABF0-68D917E898FE}"/>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CC6F2AF4-DEA0-09CB-3AA2-69CC3367F6AC}"/>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38F7803-D3DE-3368-45B8-EB451876C53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768B6213-3C0B-98FB-A39E-0937AD93C8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Picture Placeholder 7">
            <a:extLst>
              <a:ext uri="{FF2B5EF4-FFF2-40B4-BE49-F238E27FC236}">
                <a16:creationId xmlns:a16="http://schemas.microsoft.com/office/drawing/2014/main" id="{10925E7F-5C39-2899-DC12-D3C098490930}"/>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11262883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25_cobranded_left_title_and_content_viol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BCDE19B0-6084-AB1A-A163-E9089D085C04}"/>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99069A56-43D0-9F1B-C232-2ADAEDEB1EA0}"/>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2EC9D2-CC94-943D-6449-C56D141E2E4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224E5460-3920-6E99-455B-F732E037D2C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Picture Placeholder 7">
            <a:extLst>
              <a:ext uri="{FF2B5EF4-FFF2-40B4-BE49-F238E27FC236}">
                <a16:creationId xmlns:a16="http://schemas.microsoft.com/office/drawing/2014/main" id="{2620C50E-B575-AE0B-0C47-80F6180B5970}"/>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39225132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26_cobranded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9143ECB-6E66-CC58-F048-A273EF08E1E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8611588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27_cobranded_sidebar_lt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C1156137-AA49-5A7E-6A53-BA37F044CFD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EBC45F5E-12A5-546B-9525-4B2038ED8B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2358C2E9-9015-AC33-69D5-80279937550C}"/>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BAF4B446-8AC5-CAE9-37C4-A8D4BF83C7E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73983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divider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a:prstGeom prst="rect">
            <a:avLst/>
          </a:prstGeom>
        </p:spPr>
        <p:txBody>
          <a:bodyPr anchor="b" anchorCtr="0">
            <a:noAutofit/>
          </a:bodyPr>
          <a:lstStyle>
            <a:lvl1pPr algn="l">
              <a:defRPr sz="3600">
                <a:solidFill>
                  <a:schemeClr val="bg1"/>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7" name="TextBox 6">
            <a:extLst>
              <a:ext uri="{FF2B5EF4-FFF2-40B4-BE49-F238E27FC236}">
                <a16:creationId xmlns:a16="http://schemas.microsoft.com/office/drawing/2014/main" id="{6D7BA225-5FF4-D496-34D1-564C267F133E}"/>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735540683"/>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28_cobranded_sidebar_orang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3D9262FD-C60D-EB8B-5905-00E41E65FBCA}"/>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B7EE85D7-3A48-D93E-77D4-BBAF47F83EA5}"/>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9BB6232B-9EB8-AFA1-F4A9-9DD09BF5ED7B}"/>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33C1874A-D560-C0F2-0586-C81BAEBB4B27}"/>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2047126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29_cobranded_sidebar_violet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80D82F29-6247-72A9-6731-F72313DD88BF}"/>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249ABFB9-219C-B8D3-C483-30EEC54C88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7647F1F-16E6-DC6D-968E-E7D6E4A68B45}"/>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1CE1B922-9320-7481-1C21-D3CB29DFAB08}"/>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75324198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30_cobranded_sidebar_blue_circle">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3" name="Text Placeholder 10">
            <a:extLst>
              <a:ext uri="{FF2B5EF4-FFF2-40B4-BE49-F238E27FC236}">
                <a16:creationId xmlns:a16="http://schemas.microsoft.com/office/drawing/2014/main" id="{8A9A9755-A073-6536-4449-60D1A4D6249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E19CC79-3E4C-BA4B-BDFE-ED4A5100C72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0E5AF445-F077-CBD3-8676-3C090B01E32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BF142C8D-249F-3239-561F-74FBED378EDE}"/>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09847068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31_cobranded_sidebar_photo">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9F0D1BA-1740-8291-3985-752AAB099A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6">
            <a:extLst>
              <a:ext uri="{FF2B5EF4-FFF2-40B4-BE49-F238E27FC236}">
                <a16:creationId xmlns:a16="http://schemas.microsoft.com/office/drawing/2014/main" id="{6B8194AC-DDA3-9404-5998-E94D747F0D0A}"/>
              </a:ext>
            </a:extLst>
          </p:cNvPr>
          <p:cNvSpPr>
            <a:spLocks noGrp="1"/>
          </p:cNvSpPr>
          <p:nvPr>
            <p:ph type="pic" sz="quarter" idx="14"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4" name="Text Placeholder 10">
            <a:extLst>
              <a:ext uri="{FF2B5EF4-FFF2-40B4-BE49-F238E27FC236}">
                <a16:creationId xmlns:a16="http://schemas.microsoft.com/office/drawing/2014/main" id="{71A3127B-F843-4C4F-625D-0F595788B99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04F2467A-B7A4-9968-8AF7-70330EF2A42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B4A90B9B-C6D7-5D76-62C9-8C8E2EFB4B62}"/>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3" name="Picture Placeholder 7">
            <a:extLst>
              <a:ext uri="{FF2B5EF4-FFF2-40B4-BE49-F238E27FC236}">
                <a16:creationId xmlns:a16="http://schemas.microsoft.com/office/drawing/2014/main" id="{2DD4716A-4B99-B646-052D-8DA00C42D15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86064455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32_cobranded_content_and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01D8B5F0-3972-9E3F-4A7E-52302351B5B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5" name="Text Placeholder 10">
            <a:extLst>
              <a:ext uri="{FF2B5EF4-FFF2-40B4-BE49-F238E27FC236}">
                <a16:creationId xmlns:a16="http://schemas.microsoft.com/office/drawing/2014/main" id="{AF5AD5C4-11CE-A5B1-68F4-ECE64B4744D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ext Placeholder 6">
            <a:extLst>
              <a:ext uri="{FF2B5EF4-FFF2-40B4-BE49-F238E27FC236}">
                <a16:creationId xmlns:a16="http://schemas.microsoft.com/office/drawing/2014/main" id="{65DB62E0-16D5-D693-1EC9-29B82000033B}"/>
              </a:ext>
            </a:extLst>
          </p:cNvPr>
          <p:cNvSpPr>
            <a:spLocks noGrp="1"/>
          </p:cNvSpPr>
          <p:nvPr>
            <p:ph type="body" sz="quarter" idx="13"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4D0E12C7-8B6B-E7AB-65DE-8993ACC541C8}"/>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1E76A77-67BC-A002-BE76-D79F6E3A38F9}"/>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80651119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33_cobranded_content_and_photo_half">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CD31E3-1810-8019-E4E8-32E37BC7DE8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FEF3752C-36A7-544F-D2EB-65F4FAA75137}"/>
              </a:ext>
            </a:extLst>
          </p:cNvPr>
          <p:cNvSpPr>
            <a:spLocks noGrp="1"/>
          </p:cNvSpPr>
          <p:nvPr>
            <p:ph type="pic" sz="quarter" idx="14" hasCustomPrompt="1"/>
          </p:nvPr>
        </p:nvSpPr>
        <p:spPr>
          <a:xfrm>
            <a:off x="6096000" y="0"/>
            <a:ext cx="6096000" cy="6858000"/>
          </a:xfrm>
          <a:solidFill>
            <a:schemeClr val="tx1"/>
          </a:solidFill>
          <a:ln>
            <a:noFill/>
          </a:ln>
        </p:spPr>
        <p:txBody>
          <a:bodyPr anchor="ctr" anchorCtr="0"/>
          <a:lstStyle>
            <a:lvl1pPr marL="0" indent="0" algn="ctr">
              <a:buNone/>
              <a:defRPr>
                <a:solidFill>
                  <a:schemeClr val="bg1"/>
                </a:solidFill>
              </a:defRPr>
            </a:lvl1pPr>
          </a:lstStyle>
          <a:p>
            <a:r>
              <a:rPr lang="en-US" dirty="0"/>
              <a:t>Click picture icon to add photo</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D676D-F2FB-4E29-6862-097B141AD57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pic>
        <p:nvPicPr>
          <p:cNvPr id="5" name="Picture 4">
            <a:extLst>
              <a:ext uri="{FF2B5EF4-FFF2-40B4-BE49-F238E27FC236}">
                <a16:creationId xmlns:a16="http://schemas.microsoft.com/office/drawing/2014/main" id="{E267FD37-CDB2-08A7-64AD-5D8EA73570F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10">
            <a:extLst>
              <a:ext uri="{FF2B5EF4-FFF2-40B4-BE49-F238E27FC236}">
                <a16:creationId xmlns:a16="http://schemas.microsoft.com/office/drawing/2014/main" id="{DB6EEB7D-9CC5-9D43-2008-279501423858}"/>
              </a:ext>
            </a:extLst>
          </p:cNvPr>
          <p:cNvSpPr>
            <a:spLocks noGrp="1"/>
          </p:cNvSpPr>
          <p:nvPr>
            <p:ph type="body" sz="quarter" idx="17"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EF7F2BB9-8A14-A127-85D9-8C884D76268E}"/>
              </a:ext>
            </a:extLst>
          </p:cNvPr>
          <p:cNvSpPr>
            <a:spLocks noGrp="1"/>
          </p:cNvSpPr>
          <p:nvPr>
            <p:ph type="body" sz="quarter" idx="13"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4B4DEEEB-841D-9E48-066D-74DF0347AE97}"/>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BEF6C7E0-EEC7-7058-50F7-AB1CD726683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6408719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34_cobranded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16">
            <a:extLst>
              <a:ext uri="{FF2B5EF4-FFF2-40B4-BE49-F238E27FC236}">
                <a16:creationId xmlns:a16="http://schemas.microsoft.com/office/drawing/2014/main" id="{95053F53-3618-E1D1-00A1-47AA56D0507E}"/>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D2DDB0C3-FCF3-2CAA-F826-CA712908FC2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5" name="TextBox 14">
            <a:extLst>
              <a:ext uri="{FF2B5EF4-FFF2-40B4-BE49-F238E27FC236}">
                <a16:creationId xmlns:a16="http://schemas.microsoft.com/office/drawing/2014/main" id="{1200B60E-9A49-D43D-A2C5-DA7BD2C3AC4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1F287E70-6553-34AC-B531-E6C6EE31CB0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7066202-F363-3C8E-5B43-C4BE65D6B6FC}"/>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6">
            <a:extLst>
              <a:ext uri="{FF2B5EF4-FFF2-40B4-BE49-F238E27FC236}">
                <a16:creationId xmlns:a16="http://schemas.microsoft.com/office/drawing/2014/main" id="{9DF4E8B1-8F35-5AD1-AB74-B468AE170172}"/>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9" name="Title 1">
            <a:extLst>
              <a:ext uri="{FF2B5EF4-FFF2-40B4-BE49-F238E27FC236}">
                <a16:creationId xmlns:a16="http://schemas.microsoft.com/office/drawing/2014/main" id="{C4DFC890-B929-EAF9-EDFB-220994626FAF}"/>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FC6FA41-84D5-4CD1-25A2-0A882A26902B}"/>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5982631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35_cobranded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FC0542-F803-6E54-6294-B0DB1431181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12EB802-3346-E39B-2509-EAC573AA62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92BFC318-B682-8A6C-0500-7F861A6B2C6A}"/>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0F5E0947-70F6-3BEF-C68C-F8AAA3AAF8E2}"/>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56E41E3E-E988-5AAD-A3FB-D42472E3E68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08DE5AC-BB0D-8837-136E-8AF4E617F304}"/>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6D686C53-3C4A-4856-FDBD-DEDB3F729AF4}"/>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963D0DC-364D-0DFC-BADE-7FECC367B36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87075682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36_cobranded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270D49C1-E8FD-4100-6077-590D74316FB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23E778F-48DD-4F11-15D3-BC47F1B144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96AC6AD-C4F2-F6FF-6F7B-8A44A44982F1}"/>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6A6C0979-2BD2-C03B-6B71-E8AD10273F05}"/>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4A3D0FAE-E229-7018-93B3-C0AF25E639B9}"/>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6BBC8CE-5633-09AF-7152-3719FD92EBEB}"/>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5D76F3C-D010-68D3-984D-E588033F9C1D}"/>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D22BB85F-3F64-306C-78DD-D83E83C070B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15272548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37_cobranded_half_lt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EE2DAE71-2983-34FD-663C-6E97AE5A8A9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5" name="Picture 14">
            <a:extLst>
              <a:ext uri="{FF2B5EF4-FFF2-40B4-BE49-F238E27FC236}">
                <a16:creationId xmlns:a16="http://schemas.microsoft.com/office/drawing/2014/main" id="{E6778B45-8CEC-C5EE-D89D-3C627C467D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6" name="Text Placeholder 10">
            <a:extLst>
              <a:ext uri="{FF2B5EF4-FFF2-40B4-BE49-F238E27FC236}">
                <a16:creationId xmlns:a16="http://schemas.microsoft.com/office/drawing/2014/main" id="{8E513481-19B3-D642-E3CD-6271958BC10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84A1B13B-F468-9DD3-E390-FE7032237481}"/>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FE4C21BE-A62B-885D-12C3-E14CBE50E9D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5ECE9D8F-7472-1CD9-04C2-C6C601670BD9}"/>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E34A2405-5937-A40D-BD28-25B17DBA7426}"/>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
        <p:nvSpPr>
          <p:cNvPr id="2" name="Picture Placeholder 7">
            <a:extLst>
              <a:ext uri="{FF2B5EF4-FFF2-40B4-BE49-F238E27FC236}">
                <a16:creationId xmlns:a16="http://schemas.microsoft.com/office/drawing/2014/main" id="{11AEE84E-D155-4594-1DCE-F64C56B2ED7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699891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Date</a:t>
            </a:r>
          </a:p>
        </p:txBody>
      </p:sp>
    </p:spTree>
    <p:extLst>
      <p:ext uri="{BB962C8B-B14F-4D97-AF65-F5344CB8AC3E}">
        <p14:creationId xmlns:p14="http://schemas.microsoft.com/office/powerpoint/2010/main" val="1366085627"/>
      </p:ext>
    </p:extLst>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38_cobranded_half_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011486C1-A975-5880-4C54-03DD13A9F7F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8713DBF5-505B-D783-24AC-ABF2407B2B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4BC52F0A-FEF5-7664-E4A1-D4BF689E7502}"/>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F6B99AF8-C353-FA75-7695-E85E6F1D16AB}"/>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2844E97B-52E4-F43B-0202-92973DE8EC7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7F498CF-4BFB-E7EA-A5AC-E2FFC8C15A03}"/>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2FD7D570-786D-BE85-5674-AAE488A93FAA}"/>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
        <p:nvSpPr>
          <p:cNvPr id="2" name="Picture Placeholder 7">
            <a:extLst>
              <a:ext uri="{FF2B5EF4-FFF2-40B4-BE49-F238E27FC236}">
                <a16:creationId xmlns:a16="http://schemas.microsoft.com/office/drawing/2014/main" id="{64B95538-329D-A5EC-A799-9A0B62C81614}"/>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09271352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39_cobranded_half_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B3CE258B-CBCD-8DC5-1665-1A4555B76CD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DBF0D2EB-1B50-4485-D568-744E539C807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05CB9B4E-B4A9-BA47-5A00-8E523D2A8CD9}"/>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457DAED8-04EE-E553-65D0-FECCE3483626}"/>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B83E20CC-AB43-4C23-8A3C-9F0A750FF71C}"/>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B111580-3FC2-E4E7-0EE7-D9E1E7010ED8}"/>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2D480B4-03FC-5DE6-C1B7-A075AF87A799}"/>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
        <p:nvSpPr>
          <p:cNvPr id="2" name="Picture Placeholder 7">
            <a:extLst>
              <a:ext uri="{FF2B5EF4-FFF2-40B4-BE49-F238E27FC236}">
                <a16:creationId xmlns:a16="http://schemas.microsoft.com/office/drawing/2014/main" id="{7B13EAD3-6070-73A6-B2A9-9CA9DE4A5958}"/>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66854221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40_cobranded_laptop">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9DBEDE-BAB0-604C-FFCD-9B78E43DEB4D}"/>
              </a:ext>
            </a:extLst>
          </p:cNvPr>
          <p:cNvGrpSpPr/>
          <p:nvPr/>
        </p:nvGrpSpPr>
        <p:grpSpPr>
          <a:xfrm>
            <a:off x="3936001" y="1448418"/>
            <a:ext cx="8256000" cy="4327900"/>
            <a:chOff x="3936001" y="1448418"/>
            <a:chExt cx="8256000" cy="4327900"/>
          </a:xfrm>
        </p:grpSpPr>
        <p:pic>
          <p:nvPicPr>
            <p:cNvPr id="4" name="Shape">
              <a:extLst>
                <a:ext uri="{FF2B5EF4-FFF2-40B4-BE49-F238E27FC236}">
                  <a16:creationId xmlns:a16="http://schemas.microsoft.com/office/drawing/2014/main" id="{9C99B962-82E7-D621-A6EE-293DE917ED0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3936001" y="1448418"/>
              <a:ext cx="8256000" cy="4327900"/>
            </a:xfrm>
            <a:prstGeom prst="rect">
              <a:avLst/>
            </a:prstGeom>
          </p:spPr>
        </p:pic>
        <p:sp>
          <p:nvSpPr>
            <p:cNvPr id="8" name="Rectangle 7">
              <a:extLst>
                <a:ext uri="{FF2B5EF4-FFF2-40B4-BE49-F238E27FC236}">
                  <a16:creationId xmlns:a16="http://schemas.microsoft.com/office/drawing/2014/main" id="{66CB1AD3-1559-522D-9306-F7DFC599041F}"/>
                </a:ext>
              </a:extLst>
            </p:cNvPr>
            <p:cNvSpPr/>
            <p:nvPr/>
          </p:nvSpPr>
          <p:spPr>
            <a:xfrm>
              <a:off x="7892321" y="5403954"/>
              <a:ext cx="329784" cy="74951"/>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5" name="Picture Placeholder 4">
            <a:extLst>
              <a:ext uri="{FF2B5EF4-FFF2-40B4-BE49-F238E27FC236}">
                <a16:creationId xmlns:a16="http://schemas.microsoft.com/office/drawing/2014/main" id="{0EEA58B3-EB48-100A-0C56-E4672EB8D1D2}"/>
              </a:ext>
            </a:extLst>
          </p:cNvPr>
          <p:cNvSpPr>
            <a:spLocks noGrp="1"/>
          </p:cNvSpPr>
          <p:nvPr>
            <p:ph type="pic" sz="quarter" idx="17" hasCustomPrompt="1"/>
          </p:nvPr>
        </p:nvSpPr>
        <p:spPr bwMode="gray">
          <a:xfrm>
            <a:off x="5143500" y="1559544"/>
            <a:ext cx="5842000" cy="3771900"/>
          </a:xfrm>
          <a:prstGeom prst="roundRect">
            <a:avLst>
              <a:gd name="adj" fmla="val 2189"/>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10" name="Text Placeholder 10">
            <a:extLst>
              <a:ext uri="{FF2B5EF4-FFF2-40B4-BE49-F238E27FC236}">
                <a16:creationId xmlns:a16="http://schemas.microsoft.com/office/drawing/2014/main" id="{27F493CE-C3A5-A696-C506-892780AA58F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523F661E-19FC-F691-5CD5-E5D6D53A7AF8}"/>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211CCD54-0433-2F76-2DE8-4AD4B3369B9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6CA9B7FA-A67C-7C2D-058E-F8AC50E3F7C3}"/>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83450934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41_cobranded_pho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5807441"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7" y="1351231"/>
            <a:ext cx="5807441"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pic>
        <p:nvPicPr>
          <p:cNvPr id="10" name="Shape">
            <a:extLst>
              <a:ext uri="{FF2B5EF4-FFF2-40B4-BE49-F238E27FC236}">
                <a16:creationId xmlns:a16="http://schemas.microsoft.com/office/drawing/2014/main" id="{BA772A05-DBA6-5F58-4099-03BF28EF972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710052" y="1197507"/>
            <a:ext cx="3096000" cy="4787820"/>
          </a:xfrm>
          <a:prstGeom prst="rect">
            <a:avLst/>
          </a:prstGeom>
        </p:spPr>
      </p:pic>
      <p:sp>
        <p:nvSpPr>
          <p:cNvPr id="11" name="Picture Placeholder 4">
            <a:extLst>
              <a:ext uri="{FF2B5EF4-FFF2-40B4-BE49-F238E27FC236}">
                <a16:creationId xmlns:a16="http://schemas.microsoft.com/office/drawing/2014/main" id="{8BA8C928-F0D4-761C-2699-B88282D1CCBB}"/>
              </a:ext>
            </a:extLst>
          </p:cNvPr>
          <p:cNvSpPr>
            <a:spLocks noGrp="1"/>
          </p:cNvSpPr>
          <p:nvPr>
            <p:ph type="pic" sz="quarter" idx="17" hasCustomPrompt="1"/>
          </p:nvPr>
        </p:nvSpPr>
        <p:spPr bwMode="gray">
          <a:xfrm>
            <a:off x="8227612" y="1288629"/>
            <a:ext cx="2057400" cy="4450080"/>
          </a:xfrm>
          <a:prstGeom prst="roundRect">
            <a:avLst>
              <a:gd name="adj" fmla="val 12964"/>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4" name="Text Placeholder 10">
            <a:extLst>
              <a:ext uri="{FF2B5EF4-FFF2-40B4-BE49-F238E27FC236}">
                <a16:creationId xmlns:a16="http://schemas.microsoft.com/office/drawing/2014/main" id="{7BFE6B16-52C0-0F95-6471-8ECF8562CD16}"/>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9FB97EEA-F0C4-4A56-A945-C5B40DE91501}"/>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C56C3E77-E9CE-47CC-83BF-6304705D7E58}"/>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D2A7E26B-CF70-A243-E3E4-F34C8F87583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22977508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42_cobranded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 name="Text Placeholder 10">
            <a:extLst>
              <a:ext uri="{FF2B5EF4-FFF2-40B4-BE49-F238E27FC236}">
                <a16:creationId xmlns:a16="http://schemas.microsoft.com/office/drawing/2014/main" id="{18D8CFBE-FA82-9696-CA96-11C6E0C64DB0}"/>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3" name="Picture Placeholder 7">
            <a:extLst>
              <a:ext uri="{FF2B5EF4-FFF2-40B4-BE49-F238E27FC236}">
                <a16:creationId xmlns:a16="http://schemas.microsoft.com/office/drawing/2014/main" id="{88625376-94C1-6B47-C875-35C315AB9F7B}"/>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26712075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43_cobranded_thank_you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p:spPr>
        <p:txBody>
          <a:bodyPr anchor="b">
            <a:noAutofit/>
          </a:bodyPr>
          <a:lstStyle>
            <a:lvl1pPr algn="l">
              <a:defRPr sz="3600">
                <a:solidFill>
                  <a:schemeClr val="tx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sp>
        <p:nvSpPr>
          <p:cNvPr id="6" name="Slide Number Placeholder 5">
            <a:extLst>
              <a:ext uri="{FF2B5EF4-FFF2-40B4-BE49-F238E27FC236}">
                <a16:creationId xmlns:a16="http://schemas.microsoft.com/office/drawing/2014/main" id="{28A5A3C8-5183-431D-468E-77DFFF5EB1B6}"/>
              </a:ext>
            </a:extLst>
          </p:cNvPr>
          <p:cNvSpPr>
            <a:spLocks noGrp="1"/>
          </p:cNvSpPr>
          <p:nvPr>
            <p:ph type="sldNum" sz="quarter" idx="12"/>
          </p:nvPr>
        </p:nvSpPr>
        <p:spPr>
          <a:xfrm>
            <a:off x="10985326" y="6435203"/>
            <a:ext cx="901874" cy="365125"/>
          </a:xfrm>
        </p:spPr>
        <p:txBody>
          <a:bodyPr/>
          <a:lstStyle>
            <a:lvl1pPr>
              <a:defRPr>
                <a:solidFill>
                  <a:schemeClr val="tx1"/>
                </a:solidFill>
              </a:defRPr>
            </a:lvl1pPr>
          </a:lstStyle>
          <a:p>
            <a:fld id="{403EF4E2-7A7A-0548-85F1-5479B7C9E1B2}" type="slidenum">
              <a:rPr lang="en-US" smtClean="0"/>
              <a:pPr/>
              <a:t>‹#›</a:t>
            </a:fld>
            <a:endParaRPr lang="en-US" dirty="0"/>
          </a:p>
        </p:txBody>
      </p:sp>
      <p:sp>
        <p:nvSpPr>
          <p:cNvPr id="7" name="TextBox 6">
            <a:extLst>
              <a:ext uri="{FF2B5EF4-FFF2-40B4-BE49-F238E27FC236}">
                <a16:creationId xmlns:a16="http://schemas.microsoft.com/office/drawing/2014/main" id="{32D8B9DE-B64C-1B72-C8EC-3F3105E9CE2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5" name="Picture Placeholder 7">
            <a:extLst>
              <a:ext uri="{FF2B5EF4-FFF2-40B4-BE49-F238E27FC236}">
                <a16:creationId xmlns:a16="http://schemas.microsoft.com/office/drawing/2014/main" id="{804A5DDE-F937-D2F1-03A0-F63CC8D44956}"/>
              </a:ext>
            </a:extLst>
          </p:cNvPr>
          <p:cNvSpPr>
            <a:spLocks noGrp="1"/>
          </p:cNvSpPr>
          <p:nvPr>
            <p:ph type="pic" sz="quarter" idx="18" hasCustomPrompt="1"/>
          </p:nvPr>
        </p:nvSpPr>
        <p:spPr>
          <a:xfrm>
            <a:off x="10387011" y="570019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1895911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8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EDC1669A-BAB9-03FF-551F-94751BEF50E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147BA1B-3688-34F5-62A7-549416FF5C3E}"/>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208246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over_illustration">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6" name="Title 1">
            <a:extLst>
              <a:ext uri="{FF2B5EF4-FFF2-40B4-BE49-F238E27FC236}">
                <a16:creationId xmlns:a16="http://schemas.microsoft.com/office/drawing/2014/main" id="{7987C027-455E-4C45-138D-8334F13BBEEA}"/>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a:t>Insert your presentation title here maximum of three lines</a:t>
            </a:r>
          </a:p>
        </p:txBody>
      </p:sp>
      <p:sp>
        <p:nvSpPr>
          <p:cNvPr id="17" name="Subtitle 2">
            <a:extLst>
              <a:ext uri="{FF2B5EF4-FFF2-40B4-BE49-F238E27FC236}">
                <a16:creationId xmlns:a16="http://schemas.microsoft.com/office/drawing/2014/main" id="{A4501D72-EE3C-0DA6-BA4B-C1D78BA85AE8}"/>
              </a:ext>
            </a:extLst>
          </p:cNvPr>
          <p:cNvSpPr>
            <a:spLocks noGrp="1"/>
          </p:cNvSpPr>
          <p:nvPr>
            <p:ph type="subTitle" idx="1"/>
          </p:nvPr>
        </p:nvSpPr>
        <p:spPr>
          <a:xfrm>
            <a:off x="288558" y="3114710"/>
            <a:ext cx="8642082" cy="837882"/>
          </a:xfrm>
          <a:prstGeom prst="rect">
            <a:avLst/>
          </a:prstGeo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 Placeholder 17">
            <a:extLst>
              <a:ext uri="{FF2B5EF4-FFF2-40B4-BE49-F238E27FC236}">
                <a16:creationId xmlns:a16="http://schemas.microsoft.com/office/drawing/2014/main" id="{3417592A-6067-984F-549E-3833CDB76A54}"/>
              </a:ext>
            </a:extLst>
          </p:cNvPr>
          <p:cNvSpPr>
            <a:spLocks noGrp="1"/>
          </p:cNvSpPr>
          <p:nvPr>
            <p:ph type="body" sz="quarter" idx="10" hasCustomPrompt="1"/>
          </p:nvPr>
        </p:nvSpPr>
        <p:spPr>
          <a:xfrm>
            <a:off x="288559" y="4192468"/>
            <a:ext cx="8642082"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DADB3285-032F-C5EA-E4E6-C62E075FF1F0}"/>
              </a:ext>
            </a:extLst>
          </p:cNvPr>
          <p:cNvSpPr>
            <a:spLocks noGrp="1"/>
          </p:cNvSpPr>
          <p:nvPr>
            <p:ph type="body" sz="quarter" idx="11" hasCustomPrompt="1"/>
          </p:nvPr>
        </p:nvSpPr>
        <p:spPr>
          <a:xfrm>
            <a:off x="288559" y="4560602"/>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Title/Department</a:t>
            </a:r>
          </a:p>
        </p:txBody>
      </p:sp>
      <p:sp>
        <p:nvSpPr>
          <p:cNvPr id="6" name="Text Placeholder 17">
            <a:extLst>
              <a:ext uri="{FF2B5EF4-FFF2-40B4-BE49-F238E27FC236}">
                <a16:creationId xmlns:a16="http://schemas.microsoft.com/office/drawing/2014/main" id="{D91FCFC2-D727-8EBA-2D19-E4EEAE93A971}"/>
              </a:ext>
            </a:extLst>
          </p:cNvPr>
          <p:cNvSpPr>
            <a:spLocks noGrp="1"/>
          </p:cNvSpPr>
          <p:nvPr>
            <p:ph type="body" sz="quarter" idx="12" hasCustomPrompt="1"/>
          </p:nvPr>
        </p:nvSpPr>
        <p:spPr>
          <a:xfrm>
            <a:off x="288559" y="5110167"/>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Date</a:t>
            </a:r>
          </a:p>
        </p:txBody>
      </p:sp>
    </p:spTree>
    <p:extLst>
      <p:ext uri="{BB962C8B-B14F-4D97-AF65-F5344CB8AC3E}">
        <p14:creationId xmlns:p14="http://schemas.microsoft.com/office/powerpoint/2010/main" val="15452844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2" name="TextBox 1">
            <a:extLst>
              <a:ext uri="{FF2B5EF4-FFF2-40B4-BE49-F238E27FC236}">
                <a16:creationId xmlns:a16="http://schemas.microsoft.com/office/drawing/2014/main" id="{1EEFBF9E-4FE0-0A25-6DCB-576724D4AD4C}"/>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992202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a:prstGeom prst="rect">
            <a:avLst/>
          </a:prstGeo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a:prstGeom prst="rect">
            <a:avLst/>
          </a:prstGeo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a:prstGeom prst="rect">
            <a:avLst/>
          </a:prstGeo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1012866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7C94C076-1CD8-CF76-1E98-52F5EBB5C1F2}"/>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982039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1159763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2275805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divider_deep_violet">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C7A27B-9C75-06B8-163E-687EF3BAFAB0}"/>
              </a:ext>
            </a:extLst>
          </p:cNvPr>
          <p:cNvSpPr/>
          <p:nvPr userDrawn="1"/>
        </p:nvSpPr>
        <p:spPr>
          <a:xfrm>
            <a:off x="5825811" y="0"/>
            <a:ext cx="63661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sp>
        <p:nvSpPr>
          <p:cNvPr id="9" name="TextBox 8">
            <a:extLst>
              <a:ext uri="{FF2B5EF4-FFF2-40B4-BE49-F238E27FC236}">
                <a16:creationId xmlns:a16="http://schemas.microsoft.com/office/drawing/2014/main" id="{2BF749EA-836B-83E3-C743-0FC08B6657F8}"/>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sp>
        <p:nvSpPr>
          <p:cNvPr id="12" name="TextBox 11">
            <a:extLst>
              <a:ext uri="{FF2B5EF4-FFF2-40B4-BE49-F238E27FC236}">
                <a16:creationId xmlns:a16="http://schemas.microsoft.com/office/drawing/2014/main" id="{65E85384-E091-2082-FCBB-160F82D46D2B}"/>
              </a:ext>
            </a:extLst>
          </p:cNvPr>
          <p:cNvSpPr txBox="1"/>
          <p:nvPr userDrawn="1"/>
        </p:nvSpPr>
        <p:spPr>
          <a:xfrm>
            <a:off x="-1115568" y="3474720"/>
            <a:ext cx="0" cy="0"/>
          </a:xfrm>
          <a:prstGeom prst="rect">
            <a:avLst/>
          </a:prstGeom>
          <a:noFill/>
        </p:spPr>
        <p:txBody>
          <a:bodyPr wrap="none" lIns="0" rIns="0" rtlCol="0">
            <a:noAutofit/>
          </a:bodyPr>
          <a:lstStyle/>
          <a:p>
            <a:pPr algn="l">
              <a:spcAft>
                <a:spcPts val="600"/>
              </a:spcAft>
            </a:pPr>
            <a:endParaRPr lang="en-US" sz="1600" dirty="0"/>
          </a:p>
        </p:txBody>
      </p:sp>
      <p:sp>
        <p:nvSpPr>
          <p:cNvPr id="16" name="TextBox 15">
            <a:extLst>
              <a:ext uri="{FF2B5EF4-FFF2-40B4-BE49-F238E27FC236}">
                <a16:creationId xmlns:a16="http://schemas.microsoft.com/office/drawing/2014/main" id="{6D822119-F72B-5E64-6ABF-EC783D188977}"/>
              </a:ext>
            </a:extLst>
          </p:cNvPr>
          <p:cNvSpPr txBox="1"/>
          <p:nvPr userDrawn="1"/>
        </p:nvSpPr>
        <p:spPr>
          <a:xfrm>
            <a:off x="2628900" y="-271463"/>
            <a:ext cx="0" cy="0"/>
          </a:xfrm>
          <a:prstGeom prst="rect">
            <a:avLst/>
          </a:prstGeom>
          <a:noFill/>
        </p:spPr>
        <p:txBody>
          <a:bodyPr wrap="none" lIns="0" rIns="0" rtlCol="0">
            <a:noAutofit/>
          </a:bodyPr>
          <a:lstStyle/>
          <a:p>
            <a:pPr algn="l">
              <a:spcAft>
                <a:spcPts val="600"/>
              </a:spcAft>
            </a:pPr>
            <a:endParaRPr lang="en-US" sz="1600" dirty="0"/>
          </a:p>
        </p:txBody>
      </p:sp>
    </p:spTree>
    <p:extLst>
      <p:ext uri="{BB962C8B-B14F-4D97-AF65-F5344CB8AC3E}">
        <p14:creationId xmlns:p14="http://schemas.microsoft.com/office/powerpoint/2010/main" val="107572393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yp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0174E624-3EAC-7468-3A1E-B592623A7CE9}"/>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ext Placeholder 6">
            <a:extLst>
              <a:ext uri="{FF2B5EF4-FFF2-40B4-BE49-F238E27FC236}">
                <a16:creationId xmlns:a16="http://schemas.microsoft.com/office/drawing/2014/main" id="{61C79840-3403-A742-3277-345AD86F5844}"/>
              </a:ext>
            </a:extLst>
          </p:cNvPr>
          <p:cNvSpPr>
            <a:spLocks noGrp="1" noChangeAspect="1"/>
          </p:cNvSpPr>
          <p:nvPr>
            <p:ph type="body" sz="quarter" idx="16" hasCustomPrompt="1"/>
          </p:nvPr>
        </p:nvSpPr>
        <p:spPr>
          <a:xfrm>
            <a:off x="4275692" y="788545"/>
            <a:ext cx="7595266" cy="677108"/>
          </a:xfrm>
          <a:prstGeom prst="rect">
            <a:avLst/>
          </a:prstGeom>
          <a:solidFill>
            <a:schemeClr val="tx2"/>
          </a:solidFill>
        </p:spPr>
        <p:txBody>
          <a:bodyPr lIns="91440" tIns="91440" rIns="91440" bIns="91440" anchor="ctr" anchorCtr="0">
            <a:no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a:p>
            <a:pPr lvl="0"/>
            <a:r>
              <a:rPr lang="en-US"/>
              <a:t>Maximum of two lines</a:t>
            </a:r>
          </a:p>
        </p:txBody>
      </p:sp>
    </p:spTree>
    <p:extLst>
      <p:ext uri="{BB962C8B-B14F-4D97-AF65-F5344CB8AC3E}">
        <p14:creationId xmlns:p14="http://schemas.microsoft.com/office/powerpoint/2010/main" val="2964393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over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8" name="Text Placeholder 17">
            <a:extLst>
              <a:ext uri="{FF2B5EF4-FFF2-40B4-BE49-F238E27FC236}">
                <a16:creationId xmlns:a16="http://schemas.microsoft.com/office/drawing/2014/main" id="{4D8E56BE-097F-EB4E-3287-BD1DCBFF4884}"/>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9" name="Text Placeholder 17">
            <a:extLst>
              <a:ext uri="{FF2B5EF4-FFF2-40B4-BE49-F238E27FC236}">
                <a16:creationId xmlns:a16="http://schemas.microsoft.com/office/drawing/2014/main" id="{6942A971-1821-DF95-6B7B-A7991E06FA8B}"/>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EC3D6C2-3D92-FDB9-8FF6-0B85288173C0}"/>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5" name="TextBox 14">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592447725"/>
      </p:ext>
    </p:extLst>
  </p:cSld>
  <p:clrMapOvr>
    <a:overrideClrMapping bg1="lt1" tx1="dk1" bg2="lt2" tx2="dk2" accent1="accent1" accent2="accent2" accent3="accent3" accent4="accent4" accent5="accent5" accent6="accent6" hlink="hlink" folHlink="folHlink"/>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cover_deep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5A8605A2-A6E9-EC94-9E56-90DDBAD35A0A}"/>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3685AD82-6787-48AF-A22F-3B00153B3641}"/>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F5944916-51FE-3EDB-647A-59CBDF40CBE3}"/>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1FA3C0EC-F1E0-4D42-57B1-27E1B43D0E3C}"/>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85000"/>
                  </a:schemeClr>
                </a:solidFill>
              </a:rPr>
              <a:t>© 2023 Nielsen Consumer LLC. All Rights Reserved.</a:t>
            </a:r>
          </a:p>
        </p:txBody>
      </p:sp>
    </p:spTree>
    <p:extLst>
      <p:ext uri="{BB962C8B-B14F-4D97-AF65-F5344CB8AC3E}">
        <p14:creationId xmlns:p14="http://schemas.microsoft.com/office/powerpoint/2010/main" val="4123987709"/>
      </p:ext>
    </p:extLst>
  </p:cSld>
  <p:clrMapOvr>
    <a:overrideClrMapping bg1="dk1" tx1="lt1" bg2="dk2" tx2="lt2" accent1="accent1" accent2="accent2" accent3="accent3" accent4="accent4" accent5="accent5" accent6="accent6" hlink="hlink" folHlink="folHlink"/>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043888860"/>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2_cover_photo_circle_blu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88558" y="3114710"/>
            <a:ext cx="6689729" cy="837882"/>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1CD72098-8A9C-6DDA-623D-88ACA639D84A}"/>
              </a:ext>
            </a:extLst>
          </p:cNvPr>
          <p:cNvSpPr>
            <a:spLocks noGrp="1"/>
          </p:cNvSpPr>
          <p:nvPr>
            <p:ph type="body" sz="quarter" idx="10" hasCustomPrompt="1"/>
          </p:nvPr>
        </p:nvSpPr>
        <p:spPr>
          <a:xfrm>
            <a:off x="288559" y="4192468"/>
            <a:ext cx="6689728"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0" name="Text Placeholder 17">
            <a:extLst>
              <a:ext uri="{FF2B5EF4-FFF2-40B4-BE49-F238E27FC236}">
                <a16:creationId xmlns:a16="http://schemas.microsoft.com/office/drawing/2014/main" id="{5D2957D4-81EB-DC26-6463-5EADF1A25509}"/>
              </a:ext>
            </a:extLst>
          </p:cNvPr>
          <p:cNvSpPr>
            <a:spLocks noGrp="1"/>
          </p:cNvSpPr>
          <p:nvPr>
            <p:ph type="body" sz="quarter" idx="11" hasCustomPrompt="1"/>
          </p:nvPr>
        </p:nvSpPr>
        <p:spPr>
          <a:xfrm>
            <a:off x="288559" y="4560602"/>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1" name="Text Placeholder 17">
            <a:extLst>
              <a:ext uri="{FF2B5EF4-FFF2-40B4-BE49-F238E27FC236}">
                <a16:creationId xmlns:a16="http://schemas.microsoft.com/office/drawing/2014/main" id="{D6FB9EEA-C3E3-431A-8CBC-F0DB2F54B537}"/>
              </a:ext>
            </a:extLst>
          </p:cNvPr>
          <p:cNvSpPr>
            <a:spLocks noGrp="1"/>
          </p:cNvSpPr>
          <p:nvPr>
            <p:ph type="body" sz="quarter" idx="13" hasCustomPrompt="1"/>
          </p:nvPr>
        </p:nvSpPr>
        <p:spPr>
          <a:xfrm>
            <a:off x="288559" y="5110167"/>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00EFF673-9517-41A0-4004-5EAC726D453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F6C0935-B627-483D-DE85-1B74E852969A}"/>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0260416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_cover_niq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E1167A0A-F180-60C7-1EB1-45DFE71B1E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7" name="Picture 16">
            <a:extLst>
              <a:ext uri="{FF2B5EF4-FFF2-40B4-BE49-F238E27FC236}">
                <a16:creationId xmlns:a16="http://schemas.microsoft.com/office/drawing/2014/main" id="{070CF706-7FAA-2BA1-1710-A32021C46A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CBF2DA13-D12B-C26E-E2A9-C40AB5EC1E75}"/>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C2D1BA0D-3E80-194F-1320-6AF0CD1FA8EB}"/>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D3209E-F835-F81C-0897-C6026694B711}"/>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8" name="Rectangle 7">
            <a:extLst>
              <a:ext uri="{FF2B5EF4-FFF2-40B4-BE49-F238E27FC236}">
                <a16:creationId xmlns:a16="http://schemas.microsoft.com/office/drawing/2014/main" id="{62D8AA20-42EB-F9C1-D872-C9D4889C7DC5}"/>
              </a:ext>
            </a:extLst>
          </p:cNvPr>
          <p:cNvSpPr/>
          <p:nvPr userDrawn="1"/>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C8D7AAC-5CDF-847F-A39E-03354726B4EC}"/>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63511009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5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6" name="Text Placeholder 17">
            <a:extLst>
              <a:ext uri="{FF2B5EF4-FFF2-40B4-BE49-F238E27FC236}">
                <a16:creationId xmlns:a16="http://schemas.microsoft.com/office/drawing/2014/main" id="{CFB95ABC-E46E-D769-519E-007DCFC6AE57}"/>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530B9719-85BB-17E6-F3D3-4CBAC245D7AE}"/>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19C478FA-FA6E-05DF-854B-5D984ACB62F4}"/>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925684258"/>
      </p:ext>
    </p:extLst>
  </p:cSld>
  <p:clrMapOvr>
    <a:overrideClrMapping bg1="lt1" tx1="dk1" bg2="lt2" tx2="dk2" accent1="accent1" accent2="accent2" accent3="accent3" accent4="accent4" accent5="accent5" accent6="accent6" hlink="hlink" folHlink="folHlink"/>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cover_photo_circle_deep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Shape, circle&#10;&#10;Description automatically generated">
            <a:extLst>
              <a:ext uri="{FF2B5EF4-FFF2-40B4-BE49-F238E27FC236}">
                <a16:creationId xmlns:a16="http://schemas.microsoft.com/office/drawing/2014/main" id="{8C705F6C-3707-85DE-09B3-AF594AAC70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76303" y="0"/>
            <a:ext cx="5015697" cy="577842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85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bg1"/>
          </a:solidFill>
        </p:spPr>
        <p:txBody>
          <a:bodyPr/>
          <a:lstStyle>
            <a:lvl1pPr marL="0" indent="0" algn="ctr">
              <a:buNone/>
              <a:defRPr/>
            </a:lvl1pPr>
          </a:lstStyle>
          <a:p>
            <a:r>
              <a:rPr lang="en-US" dirty="0"/>
              <a:t>Click picture icon to add photo</a:t>
            </a:r>
          </a:p>
        </p:txBody>
      </p:sp>
      <p:pic>
        <p:nvPicPr>
          <p:cNvPr id="6" name="Picture 5">
            <a:extLst>
              <a:ext uri="{FF2B5EF4-FFF2-40B4-BE49-F238E27FC236}">
                <a16:creationId xmlns:a16="http://schemas.microsoft.com/office/drawing/2014/main" id="{35F6FDAE-AD6C-AA75-831D-BEFAEACADF5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8" name="Title 1">
            <a:extLst>
              <a:ext uri="{FF2B5EF4-FFF2-40B4-BE49-F238E27FC236}">
                <a16:creationId xmlns:a16="http://schemas.microsoft.com/office/drawing/2014/main" id="{BF4D08B7-A365-1427-F812-9D5F6ECF5BF3}"/>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12" name="Subtitle 2">
            <a:extLst>
              <a:ext uri="{FF2B5EF4-FFF2-40B4-BE49-F238E27FC236}">
                <a16:creationId xmlns:a16="http://schemas.microsoft.com/office/drawing/2014/main" id="{11E7862F-A12C-567A-F409-68E4D1A31D3E}"/>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035E2C2E-1885-1CF4-1BBA-BBD015DF7145}"/>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D4B9C85D-6613-2D59-9B2A-FE4896B27A1D}"/>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9" name="Text Placeholder 17">
            <a:extLst>
              <a:ext uri="{FF2B5EF4-FFF2-40B4-BE49-F238E27FC236}">
                <a16:creationId xmlns:a16="http://schemas.microsoft.com/office/drawing/2014/main" id="{721ACD91-DCF9-5C0A-BADD-DA2A150DFD8F}"/>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2726896868"/>
      </p:ext>
    </p:extLst>
  </p:cSld>
  <p:clrMapOvr>
    <a:overrideClrMapping bg1="dk1" tx1="lt1" bg2="dk2" tx2="lt2" accent1="accent1" accent2="accent2" accent3="accent3" accent4="accent4" accent5="accent5" accent6="accent6" hlink="hlink" folHlink="folHlink"/>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7_cover_photo_circle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4C7417A5-DB4B-D001-3587-DC3B18D4E5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75501" y="0"/>
            <a:ext cx="5016500" cy="5788409"/>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7584E26-4C77-6A51-FEAD-0EB5B976A2D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17364624-911C-5C6C-A73C-DB61626F25A8}"/>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5" name="Picture 14">
            <a:extLst>
              <a:ext uri="{FF2B5EF4-FFF2-40B4-BE49-F238E27FC236}">
                <a16:creationId xmlns:a16="http://schemas.microsoft.com/office/drawing/2014/main" id="{6E8A4406-46B4-FEB9-E96C-E4A12EFC75B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DBFA13A0-5198-A921-B21A-083C4ACCACE9}"/>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B204880D-52B2-9D45-A6A0-B5D77E4CEF84}"/>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7F03C9AE-F80C-97A4-FDED-E9762F8EBC89}"/>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3858852376"/>
      </p:ext>
    </p:extLst>
  </p:cSld>
  <p:clrMapOvr>
    <a:overrideClrMapping bg1="lt1" tx1="dk1" bg2="lt2" tx2="dk2" accent1="accent1" accent2="accent2" accent3="accent3" accent4="accent4" accent5="accent5" accent6="accent6" hlink="hlink" folHlink="folHlink"/>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8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6841" y="-32869"/>
            <a:ext cx="6305159"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2A4CA4E-91B0-F63E-26FF-534D71257E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1ECA1CC7-E06A-8750-3C43-692F9A22ED3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686BDAC-CED5-33C1-59CD-BAB9814E785E}"/>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85599156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9_cover_photo_circle_lt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082360DC-9C80-3F90-39EC-7453B69D87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6684" y="0"/>
            <a:ext cx="6285316" cy="6807414"/>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C031DF8A-CDB0-BAA0-A7EB-FB3A1664C8C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44D20B46-D379-8857-7F07-D5ED868477C3}"/>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643122E-4C91-E6A1-D4E3-CE02D34570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D3A39611-F4FB-B581-19A6-7289E90AD76F}"/>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10F70D6-DFD0-F7EB-7A32-44AFFB14FC3E}"/>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DA6488C0-5BF3-DB4E-354F-3BB2484C0EC2}"/>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2674862644"/>
      </p:ext>
    </p:extLst>
  </p:cSld>
  <p:clrMapOvr>
    <a:overrideClrMapping bg1="lt1" tx1="dk1" bg2="lt2" tx2="dk2" accent1="accent1" accent2="accent2" accent3="accent3" accent4="accent4" accent5="accent5" accent6="accent6" hlink="hlink" folHlink="folHlink"/>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0_cover_photo_circle_orang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Icon&#10;&#10;Description automatically generated">
            <a:extLst>
              <a:ext uri="{FF2B5EF4-FFF2-40B4-BE49-F238E27FC236}">
                <a16:creationId xmlns:a16="http://schemas.microsoft.com/office/drawing/2014/main" id="{F8A4DBCA-162B-E485-E20E-17D5C140E77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880477" y="0"/>
            <a:ext cx="6311523"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074161F4-D097-DE19-FD87-0BB65D7B7FE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5611E666-418A-4758-0E70-B2424283399B}"/>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4D009FA-CFA0-2366-6348-AD2DE5F5F8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0D543147-C142-3795-8692-163187D8C105}"/>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43F396D2-FEEC-B3D9-78CF-DB43D25BBDD0}"/>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4E5CB92-5F1A-B42D-D765-161BADC32870}"/>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360692298"/>
      </p:ext>
    </p:extLst>
  </p:cSld>
  <p:clrMapOvr>
    <a:overrideClrMapping bg1="lt1" tx1="dk1" bg2="lt2" tx2="dk2" accent1="accent1" accent2="accent2" accent3="accent3" accent4="accent4" accent5="accent5" accent6="accent6" hlink="hlink" folHlink="folHlink"/>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1_cover_photo_circle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 circle&#10;&#10;Description automatically generated">
            <a:extLst>
              <a:ext uri="{FF2B5EF4-FFF2-40B4-BE49-F238E27FC236}">
                <a16:creationId xmlns:a16="http://schemas.microsoft.com/office/drawing/2014/main" id="{D205D8C5-4622-A916-D655-F6CED6BF0E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0877" y="-1"/>
            <a:ext cx="6301124"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1EEE6B5-0894-9664-A565-BC7956CD8059}"/>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A13B9B20-3947-53D7-7D27-61901A552FFC}"/>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6E082DE-2FDF-8E52-94D0-356A49DB0E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9EC7F525-D72E-FA6C-4DC8-61ED3B7BF566}"/>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53A58327-319F-F707-398A-E0BD2BB56432}"/>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318DF228-BF1D-DFFF-3D0A-181B229C9AD1}"/>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287593417"/>
      </p:ext>
    </p:extLst>
  </p:cSld>
  <p:clrMapOvr>
    <a:overrideClrMapping bg1="lt1" tx1="dk1" bg2="lt2" tx2="dk2" accent1="accent1" accent2="accent2" accent3="accent3" accent4="accent4" accent5="accent5" accent6="accent6" hlink="hlink" folHlink="folHlink"/>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2_cover_photo_circle_blu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ue circle with a black background&#10;&#10;Description automatically generated with low confidence">
            <a:extLst>
              <a:ext uri="{FF2B5EF4-FFF2-40B4-BE49-F238E27FC236}">
                <a16:creationId xmlns:a16="http://schemas.microsoft.com/office/drawing/2014/main" id="{0F0CFD48-64F3-56E8-20FC-87BFA760AB3D}"/>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871543" y="-22550"/>
            <a:ext cx="6320458"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5" name="Picture 14">
            <a:extLst>
              <a:ext uri="{FF2B5EF4-FFF2-40B4-BE49-F238E27FC236}">
                <a16:creationId xmlns:a16="http://schemas.microsoft.com/office/drawing/2014/main" id="{B13FFCF2-AF1F-04A2-F663-6DDE4D2FD0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5245"/>
            <a:ext cx="1219198" cy="517172"/>
          </a:xfrm>
          <a:prstGeom prst="rect">
            <a:avLst/>
          </a:prstGeom>
        </p:spPr>
      </p:pic>
      <p:sp>
        <p:nvSpPr>
          <p:cNvPr id="2" name="Text Placeholder 17">
            <a:extLst>
              <a:ext uri="{FF2B5EF4-FFF2-40B4-BE49-F238E27FC236}">
                <a16:creationId xmlns:a16="http://schemas.microsoft.com/office/drawing/2014/main" id="{1CD72098-8A9C-6DDA-623D-88ACA639D84A}"/>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0" name="Text Placeholder 17">
            <a:extLst>
              <a:ext uri="{FF2B5EF4-FFF2-40B4-BE49-F238E27FC236}">
                <a16:creationId xmlns:a16="http://schemas.microsoft.com/office/drawing/2014/main" id="{5D2957D4-81EB-DC26-6463-5EADF1A25509}"/>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1" name="Text Placeholder 17">
            <a:extLst>
              <a:ext uri="{FF2B5EF4-FFF2-40B4-BE49-F238E27FC236}">
                <a16:creationId xmlns:a16="http://schemas.microsoft.com/office/drawing/2014/main" id="{D6FB9EEA-C3E3-431A-8CBC-F0DB2F54B537}"/>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33DF02C9-F25B-E0C0-8226-922A3687FB8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C3D3B5A-2545-7FD1-609B-B123704F57E6}"/>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20896396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3_cover_photo_circle_lt_blue">
    <p:bg>
      <p:bgPr>
        <a:solidFill>
          <a:srgbClr val="0C344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563F44E9-E18C-1F20-FBFF-E71D86E00B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933" b="-366"/>
          <a:stretch/>
        </p:blipFill>
        <p:spPr>
          <a:xfrm>
            <a:off x="5747657" y="-32870"/>
            <a:ext cx="6444343" cy="689087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5" name="Picture 14">
            <a:extLst>
              <a:ext uri="{FF2B5EF4-FFF2-40B4-BE49-F238E27FC236}">
                <a16:creationId xmlns:a16="http://schemas.microsoft.com/office/drawing/2014/main" id="{B13FFCF2-AF1F-04A2-F663-6DDE4D2FD0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F3FE3F42-A42D-09D9-BD52-664DF915C60B}"/>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E0C51D81-FF4F-A687-8019-C148AF88A69A}"/>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7E11BBA8-8F76-E781-2355-01741D2B20D0}"/>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3458194123"/>
      </p:ext>
    </p:extLst>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6_cover_illustration">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6" name="Title 1">
            <a:extLst>
              <a:ext uri="{FF2B5EF4-FFF2-40B4-BE49-F238E27FC236}">
                <a16:creationId xmlns:a16="http://schemas.microsoft.com/office/drawing/2014/main" id="{7987C027-455E-4C45-138D-8334F13BBEEA}"/>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7" name="Subtitle 2">
            <a:extLst>
              <a:ext uri="{FF2B5EF4-FFF2-40B4-BE49-F238E27FC236}">
                <a16:creationId xmlns:a16="http://schemas.microsoft.com/office/drawing/2014/main" id="{A4501D72-EE3C-0DA6-BA4B-C1D78BA85AE8}"/>
              </a:ext>
            </a:extLst>
          </p:cNvPr>
          <p:cNvSpPr>
            <a:spLocks noGrp="1"/>
          </p:cNvSpPr>
          <p:nvPr>
            <p:ph type="subTitle" idx="1"/>
          </p:nvPr>
        </p:nvSpPr>
        <p:spPr>
          <a:xfrm>
            <a:off x="288558" y="3114710"/>
            <a:ext cx="8642082" cy="837882"/>
          </a:xfrm>
          <a:prstGeom prst="rect">
            <a:avLst/>
          </a:prstGeo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3417592A-6067-984F-549E-3833CDB76A54}"/>
              </a:ext>
            </a:extLst>
          </p:cNvPr>
          <p:cNvSpPr>
            <a:spLocks noGrp="1"/>
          </p:cNvSpPr>
          <p:nvPr>
            <p:ph type="body" sz="quarter" idx="10" hasCustomPrompt="1"/>
          </p:nvPr>
        </p:nvSpPr>
        <p:spPr>
          <a:xfrm>
            <a:off x="288559" y="4192468"/>
            <a:ext cx="8642082"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DADB3285-032F-C5EA-E4E6-C62E075FF1F0}"/>
              </a:ext>
            </a:extLst>
          </p:cNvPr>
          <p:cNvSpPr>
            <a:spLocks noGrp="1"/>
          </p:cNvSpPr>
          <p:nvPr>
            <p:ph type="body" sz="quarter" idx="11" hasCustomPrompt="1"/>
          </p:nvPr>
        </p:nvSpPr>
        <p:spPr>
          <a:xfrm>
            <a:off x="288559" y="4560602"/>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1FCFC2-D727-8EBA-2D19-E4EEAE93A971}"/>
              </a:ext>
            </a:extLst>
          </p:cNvPr>
          <p:cNvSpPr>
            <a:spLocks noGrp="1"/>
          </p:cNvSpPr>
          <p:nvPr>
            <p:ph type="body" sz="quarter" idx="12" hasCustomPrompt="1"/>
          </p:nvPr>
        </p:nvSpPr>
        <p:spPr>
          <a:xfrm>
            <a:off x="288559" y="5110167"/>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7" name="Rectangle 6">
            <a:extLst>
              <a:ext uri="{FF2B5EF4-FFF2-40B4-BE49-F238E27FC236}">
                <a16:creationId xmlns:a16="http://schemas.microsoft.com/office/drawing/2014/main" id="{E8D816E9-299E-CAF9-291D-1B6F43E655F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3CB03E3-01C9-7EE7-C78A-64C11E86621B}"/>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25531648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4_cover_photo_circle_orange">
    <p:bg>
      <p:bgPr>
        <a:solidFill>
          <a:srgbClr val="3C180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Icon&#10;&#10;Description automatically generated">
            <a:extLst>
              <a:ext uri="{FF2B5EF4-FFF2-40B4-BE49-F238E27FC236}">
                <a16:creationId xmlns:a16="http://schemas.microsoft.com/office/drawing/2014/main" id="{ED112208-67CC-7B7A-7347-98C53A298C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73949" y="-16331"/>
            <a:ext cx="6318051" cy="685800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6E0AFB-8404-B27F-3CB1-A1D4C6C5F19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56614D32-1A9C-DFFE-7782-FD6AB74B31D3}"/>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EB4C19E3-141F-17E8-E421-5F997CEAE49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0451F9B9-5FC2-B4E8-5C6C-B463775F9C0C}"/>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1925A276-592D-D7EB-10E8-61B281EF1385}"/>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309189D2-8FB1-BD5B-A9E6-197DFA5BEAB5}"/>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188952564"/>
      </p:ext>
    </p:extLst>
  </p:cSld>
  <p:clrMapOvr>
    <a:overrideClrMapping bg1="lt1" tx1="dk1" bg2="lt2" tx2="dk2" accent1="accent1" accent2="accent2" accent3="accent3" accent4="accent4" accent5="accent5" accent6="accent6" hlink="hlink" folHlink="folHlink"/>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5_cover_photo_circle_violet">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603A215C-0E64-E145-AADF-41CE8AC1BA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6840" y="-32870"/>
            <a:ext cx="6305160" cy="683256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9" name="Title 1">
            <a:extLst>
              <a:ext uri="{FF2B5EF4-FFF2-40B4-BE49-F238E27FC236}">
                <a16:creationId xmlns:a16="http://schemas.microsoft.com/office/drawing/2014/main" id="{C3E4DBE2-15C7-C0FB-2BB2-0DE1A0467749}"/>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12" name="Subtitle 2">
            <a:extLst>
              <a:ext uri="{FF2B5EF4-FFF2-40B4-BE49-F238E27FC236}">
                <a16:creationId xmlns:a16="http://schemas.microsoft.com/office/drawing/2014/main" id="{329E7AD9-256B-D443-B646-51A6C61F00D6}"/>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a:extLst>
              <a:ext uri="{FF2B5EF4-FFF2-40B4-BE49-F238E27FC236}">
                <a16:creationId xmlns:a16="http://schemas.microsoft.com/office/drawing/2014/main" id="{F2C61E06-3203-3BD2-3A3C-9A3E63F397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9DCE52CB-D215-B6BA-D700-5E2509A3B5D4}"/>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8AA91280-AE3D-E8A3-78B8-79DD96CAF3A2}"/>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A6BAA93A-A8C0-E89C-7C2A-319F32FF0A2C}"/>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390760842"/>
      </p:ext>
    </p:extLst>
  </p:cSld>
  <p:clrMapOvr>
    <a:overrideClrMapping bg1="lt1" tx1="dk1" bg2="lt2" tx2="dk2" accent1="accent1" accent2="accent2" accent3="accent3" accent4="accent4" accent5="accent5" accent6="accent6" hlink="hlink" folHlink="folHlink"/>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6_cover_illustration">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Background pattern&#10;&#10;Description automatically generated">
            <a:extLst>
              <a:ext uri="{FF2B5EF4-FFF2-40B4-BE49-F238E27FC236}">
                <a16:creationId xmlns:a16="http://schemas.microsoft.com/office/drawing/2014/main" id="{DB788935-E7B2-2CAC-0048-B92417139B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6" name="Title 1">
            <a:extLst>
              <a:ext uri="{FF2B5EF4-FFF2-40B4-BE49-F238E27FC236}">
                <a16:creationId xmlns:a16="http://schemas.microsoft.com/office/drawing/2014/main" id="{7987C027-455E-4C45-138D-8334F13BBEEA}"/>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7" name="Subtitle 2">
            <a:extLst>
              <a:ext uri="{FF2B5EF4-FFF2-40B4-BE49-F238E27FC236}">
                <a16:creationId xmlns:a16="http://schemas.microsoft.com/office/drawing/2014/main" id="{A4501D72-EE3C-0DA6-BA4B-C1D78BA85AE8}"/>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8" name="Picture 17">
            <a:extLst>
              <a:ext uri="{FF2B5EF4-FFF2-40B4-BE49-F238E27FC236}">
                <a16:creationId xmlns:a16="http://schemas.microsoft.com/office/drawing/2014/main" id="{91255DA8-5A10-9683-AFED-A7964FA406C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3417592A-6067-984F-549E-3833CDB76A54}"/>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DADB3285-032F-C5EA-E4E6-C62E075FF1F0}"/>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1FCFC2-D727-8EBA-2D19-E4EEAE93A971}"/>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7" name="Rectangle 6">
            <a:extLst>
              <a:ext uri="{FF2B5EF4-FFF2-40B4-BE49-F238E27FC236}">
                <a16:creationId xmlns:a16="http://schemas.microsoft.com/office/drawing/2014/main" id="{B85ABBA1-5866-9832-5431-A802B974447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89B9A1F-CA45-A659-C904-387FCD994FAF}"/>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9716431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17_cover_illustration_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535428"/>
            <a:ext cx="8642082" cy="2387600"/>
          </a:xfrm>
          <a:prstGeom prst="rect">
            <a:avLst/>
          </a:prstGeom>
        </p:spPr>
        <p:txBody>
          <a:bodyPr anchor="t" anchorCtr="0">
            <a:noAutofit/>
          </a:bodyPr>
          <a:lstStyle>
            <a:lvl1pPr algn="l">
              <a:defRPr sz="5400">
                <a:solidFill>
                  <a:schemeClr val="tx1"/>
                </a:solidFill>
              </a:defRPr>
            </a:lvl1pPr>
          </a:lstStyle>
          <a:p>
            <a:r>
              <a:rPr lang="en-US" dirty="0"/>
              <a:t>Insert your presentation title here maximum of three lines</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433888249"/>
      </p:ext>
    </p:extLst>
  </p:cSld>
  <p:clrMapOvr>
    <a:overrideClrMapping bg1="lt1" tx1="dk1" bg2="lt2" tx2="dk2" accent1="accent1" accent2="accent2" accent3="accent3" accent4="accent4" accent5="accent5" accent6="accent6" hlink="hlink" folHlink="folHlink"/>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8_cover_photo_blu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57AC29-76A4-61A4-DEF0-9D880E7CC10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BC265AF3-8D1F-7540-5CFF-675EEA870502}"/>
              </a:ext>
            </a:extLst>
          </p:cNvPr>
          <p:cNvSpPr>
            <a:spLocks noGrp="1"/>
          </p:cNvSpPr>
          <p:nvPr>
            <p:ph type="pic" sz="quarter" idx="13" hasCustomPrompt="1"/>
          </p:nvPr>
        </p:nvSpPr>
        <p:spPr>
          <a:xfrm>
            <a:off x="4002373" y="0"/>
            <a:ext cx="8189625" cy="6858000"/>
          </a:xfrm>
          <a:solidFill>
            <a:schemeClr val="tx1"/>
          </a:solidFill>
        </p:spPr>
        <p:txBody>
          <a:bodyPr anchor="ctr" anchorCtr="0"/>
          <a:lstStyle>
            <a:lvl1pPr marL="0" indent="0" algn="ctr">
              <a:buNone/>
              <a:defRPr>
                <a:solidFill>
                  <a:schemeClr val="bg1"/>
                </a:solidFill>
              </a:defRPr>
            </a:lvl1pPr>
          </a:lstStyle>
          <a:p>
            <a:r>
              <a:rPr lang="en-US" dirty="0"/>
              <a:t>Click picture icon to add picture</a:t>
            </a:r>
          </a:p>
        </p:txBody>
      </p:sp>
      <p:sp>
        <p:nvSpPr>
          <p:cNvPr id="18" name="Text Placeholder 16">
            <a:extLst>
              <a:ext uri="{FF2B5EF4-FFF2-40B4-BE49-F238E27FC236}">
                <a16:creationId xmlns:a16="http://schemas.microsoft.com/office/drawing/2014/main" id="{E93FDD1C-7A1E-AEDA-AE44-DA18731572EB}"/>
              </a:ext>
            </a:extLst>
          </p:cNvPr>
          <p:cNvSpPr>
            <a:spLocks noGrp="1"/>
          </p:cNvSpPr>
          <p:nvPr>
            <p:ph type="body" sz="quarter" idx="14" hasCustomPrompt="1"/>
          </p:nvPr>
        </p:nvSpPr>
        <p:spPr>
          <a:xfrm>
            <a:off x="-530161" y="19178"/>
            <a:ext cx="5547380" cy="5547380"/>
          </a:xfrm>
          <a:prstGeom prst="ellipse">
            <a:avLst/>
          </a:prstGeom>
          <a:solidFill>
            <a:schemeClr val="bg2"/>
          </a:solidFill>
        </p:spPr>
        <p:txBody>
          <a:bodyPr tIns="0" bIns="0" anchor="ctr" anchorCtr="0"/>
          <a:lstStyle>
            <a:lvl1pPr marL="0" indent="0" algn="l">
              <a:buFont typeface="Arial" panose="020B0604020202020204" pitchFamily="34" charset="0"/>
              <a:buNone/>
              <a:defRPr sz="3600" b="1">
                <a:solidFill>
                  <a:schemeClr val="bg1"/>
                </a:solidFill>
                <a:latin typeface="+mj-lt"/>
              </a:defRPr>
            </a:lvl1pPr>
            <a:lvl2pPr marL="457200" indent="0" algn="ctr">
              <a:buFont typeface="Arial" panose="020B0604020202020204" pitchFamily="34" charset="0"/>
              <a:buNone/>
              <a:defRPr sz="3600">
                <a:solidFill>
                  <a:schemeClr val="bg1"/>
                </a:solidFill>
                <a:latin typeface="+mj-lt"/>
              </a:defRPr>
            </a:lvl2pPr>
            <a:lvl3pPr marL="914400" indent="0" algn="ctr">
              <a:buFont typeface="Arial" panose="020B0604020202020204" pitchFamily="34" charset="0"/>
              <a:buNone/>
              <a:defRPr sz="3600">
                <a:solidFill>
                  <a:schemeClr val="bg1"/>
                </a:solidFill>
                <a:latin typeface="+mj-lt"/>
              </a:defRPr>
            </a:lvl3pPr>
            <a:lvl4pPr marL="1371600" indent="0" algn="ctr">
              <a:buFont typeface="Arial" panose="020B0604020202020204" pitchFamily="34" charset="0"/>
              <a:buNone/>
              <a:defRPr sz="3600">
                <a:solidFill>
                  <a:schemeClr val="bg1"/>
                </a:solidFill>
                <a:latin typeface="+mj-lt"/>
              </a:defRPr>
            </a:lvl4pPr>
            <a:lvl5pPr marL="1828800" indent="0" algn="ctr">
              <a:buFont typeface="Arial" panose="020B0604020202020204" pitchFamily="34" charset="0"/>
              <a:buNone/>
              <a:defRPr sz="3600">
                <a:solidFill>
                  <a:schemeClr val="bg1"/>
                </a:solidFill>
                <a:latin typeface="+mj-lt"/>
              </a:defRPr>
            </a:lvl5pPr>
          </a:lstStyle>
          <a:p>
            <a:pPr lvl="0"/>
            <a:r>
              <a:rPr lang="en-US" dirty="0"/>
              <a:t>Insert your presentation title here maximum of four lines</a:t>
            </a:r>
          </a:p>
        </p:txBody>
      </p:sp>
      <p:sp>
        <p:nvSpPr>
          <p:cNvPr id="21" name="TextBox 20">
            <a:extLst>
              <a:ext uri="{FF2B5EF4-FFF2-40B4-BE49-F238E27FC236}">
                <a16:creationId xmlns:a16="http://schemas.microsoft.com/office/drawing/2014/main" id="{130AA074-B57C-C578-1B29-6483DCE01A18}"/>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22" name="Picture 21">
            <a:extLst>
              <a:ext uri="{FF2B5EF4-FFF2-40B4-BE49-F238E27FC236}">
                <a16:creationId xmlns:a16="http://schemas.microsoft.com/office/drawing/2014/main" id="{B7249F3E-7261-69A9-09FC-57FE24EA02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Tree>
    <p:extLst>
      <p:ext uri="{BB962C8B-B14F-4D97-AF65-F5344CB8AC3E}">
        <p14:creationId xmlns:p14="http://schemas.microsoft.com/office/powerpoint/2010/main" val="2084751297"/>
      </p:ext>
    </p:extLst>
  </p:cSld>
  <p:clrMapOvr>
    <a:overrideClrMapping bg1="lt1" tx1="dk1" bg2="lt2" tx2="dk2" accent1="accent1" accent2="accent2" accent3="accent3" accent4="accent4" accent5="accent5" accent6="accent6" hlink="hlink" folHlink="folHlink"/>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divider_blue">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193C76AA-4DF2-00B8-801D-4B1D52D471DD}"/>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3" name="Picture 2">
            <a:extLst>
              <a:ext uri="{FF2B5EF4-FFF2-40B4-BE49-F238E27FC236}">
                <a16:creationId xmlns:a16="http://schemas.microsoft.com/office/drawing/2014/main" id="{EDAC6100-167E-49ED-3E77-408C1EB57E2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4189145175"/>
      </p:ext>
    </p:extLst>
  </p:cSld>
  <p:clrMapOvr>
    <a:overrideClrMapping bg1="lt1" tx1="dk1" bg2="lt2" tx2="dk2" accent1="accent1" accent2="accent2" accent3="accent3" accent4="accent4" accent5="accent5" accent6="accent6" hlink="hlink" folHlink="folHlink"/>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ver - black grid" preserve="1">
  <p:cSld name="Cover - black grid">
    <p:bg>
      <p:bgPr>
        <a:solidFill>
          <a:srgbClr val="000000"/>
        </a:solidFill>
        <a:effectLst/>
      </p:bgPr>
    </p:bg>
    <p:spTree>
      <p:nvGrpSpPr>
        <p:cNvPr id="1" name="Shape 53"/>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56" name="Google Shape;56;p6"/>
          <p:cNvSpPr txBox="1">
            <a:spLocks noGrp="1"/>
          </p:cNvSpPr>
          <p:nvPr>
            <p:ph type="ctrTitle"/>
          </p:nvPr>
        </p:nvSpPr>
        <p:spPr>
          <a:xfrm>
            <a:off x="472867" y="506700"/>
            <a:ext cx="8357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8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57" name="Google Shape;57;p6"/>
          <p:cNvSpPr txBox="1">
            <a:spLocks noGrp="1"/>
          </p:cNvSpPr>
          <p:nvPr>
            <p:ph type="subTitle" idx="1"/>
          </p:nvPr>
        </p:nvSpPr>
        <p:spPr>
          <a:xfrm>
            <a:off x="472867" y="1871067"/>
            <a:ext cx="8357600" cy="658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58" name="Google Shape;58;p6"/>
          <p:cNvSpPr txBox="1">
            <a:spLocks noGrp="1"/>
          </p:cNvSpPr>
          <p:nvPr>
            <p:ph type="subTitle" idx="2"/>
          </p:nvPr>
        </p:nvSpPr>
        <p:spPr>
          <a:xfrm>
            <a:off x="472867" y="2927867"/>
            <a:ext cx="55896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FFFFFF"/>
              </a:buClr>
              <a:buSzPts val="1200"/>
              <a:buNone/>
              <a:defRPr sz="16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59" name="Google Shape;59;p6"/>
          <p:cNvSpPr txBox="1">
            <a:spLocks noGrp="1"/>
          </p:cNvSpPr>
          <p:nvPr>
            <p:ph type="subTitle" idx="3"/>
          </p:nvPr>
        </p:nvSpPr>
        <p:spPr>
          <a:xfrm>
            <a:off x="472867" y="3134667"/>
            <a:ext cx="55896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200"/>
              <a:buNone/>
              <a:defRPr sz="16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8"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sp>
        <p:nvSpPr>
          <p:cNvPr id="10" name="Slide Number Placeholder 5">
            <a:extLst>
              <a:ext uri="{FF2B5EF4-FFF2-40B4-BE49-F238E27FC236}">
                <a16:creationId xmlns:a16="http://schemas.microsoft.com/office/drawing/2014/main" id="{D0DB4F35-9ADE-ED35-28B3-71F80807EF03}"/>
              </a:ext>
            </a:extLst>
          </p:cNvPr>
          <p:cNvSpPr txBox="1">
            <a:spLocks/>
          </p:cNvSpPr>
          <p:nvPr/>
        </p:nvSpPr>
        <p:spPr>
          <a:xfrm>
            <a:off x="10985325" y="6435204"/>
            <a:ext cx="901875" cy="365125"/>
          </a:xfrm>
          <a:prstGeom prst="rect">
            <a:avLst/>
          </a:prstGeom>
        </p:spPr>
        <p:txBody>
          <a:bodyPr vert="horz" lIns="0" tIns="45720" rIns="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EF4E2-7A7A-0548-85F1-5479B7C9E1B2}" type="slidenum">
              <a:rPr lang="en-US" sz="1000" smtClean="0">
                <a:latin typeface="+mn-lt"/>
              </a:rPr>
              <a:pPr/>
              <a:t>‹#›</a:t>
            </a:fld>
            <a:endParaRPr lang="en-US" sz="1000" dirty="0">
              <a:latin typeface="+mn-lt"/>
            </a:endParaRPr>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30" y="6028803"/>
            <a:ext cx="644652" cy="274320"/>
          </a:xfrm>
          <a:prstGeom prst="rect">
            <a:avLst/>
          </a:prstGeom>
        </p:spPr>
      </p:pic>
    </p:spTree>
    <p:extLst>
      <p:ext uri="{BB962C8B-B14F-4D97-AF65-F5344CB8AC3E}">
        <p14:creationId xmlns:p14="http://schemas.microsoft.com/office/powerpoint/2010/main" val="1838209296"/>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Divider - black/text left" preserve="1">
  <p:cSld name="Divider - black/text left">
    <p:bg>
      <p:bgPr>
        <a:solidFill>
          <a:srgbClr val="000000"/>
        </a:solidFill>
        <a:effectLst/>
      </p:bgPr>
    </p:bg>
    <p:spTree>
      <p:nvGrpSpPr>
        <p:cNvPr id="1" name="Shape 259"/>
        <p:cNvGrpSpPr/>
        <p:nvPr/>
      </p:nvGrpSpPr>
      <p:grpSpPr>
        <a:xfrm>
          <a:off x="0" y="0"/>
          <a:ext cx="0" cy="0"/>
          <a:chOff x="0" y="0"/>
          <a:chExt cx="0" cy="0"/>
        </a:xfrm>
      </p:grpSpPr>
      <p:sp>
        <p:nvSpPr>
          <p:cNvPr id="6" name="Rectangle 5">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13" name="Picture 12"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264" name="Google Shape;264;p27"/>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bg1"/>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265" name="Google Shape;265;p27"/>
          <p:cNvSpPr txBox="1">
            <a:spLocks noGrp="1"/>
          </p:cNvSpPr>
          <p:nvPr>
            <p:ph type="ctrTitle"/>
          </p:nvPr>
        </p:nvSpPr>
        <p:spPr>
          <a:xfrm>
            <a:off x="472867" y="1322067"/>
            <a:ext cx="5388400" cy="2104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3000"/>
              <a:buFont typeface="Montserrat"/>
              <a:buNone/>
              <a:tabLst>
                <a:tab pos="3282869" algn="l"/>
              </a:tabLst>
              <a:defRPr sz="4000" b="1">
                <a:solidFill>
                  <a:schemeClr val="bg1"/>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r>
              <a:rPr lang="en-US"/>
              <a:t>Click to edit Master title style</a:t>
            </a:r>
            <a:endParaRPr dirty="0"/>
          </a:p>
        </p:txBody>
      </p:sp>
      <p:sp>
        <p:nvSpPr>
          <p:cNvPr id="12" name="Slide Number Placeholder 1">
            <a:extLst>
              <a:ext uri="{FF2B5EF4-FFF2-40B4-BE49-F238E27FC236}">
                <a16:creationId xmlns:a16="http://schemas.microsoft.com/office/drawing/2014/main" id="{7AFEAEB1-594F-424B-BC1C-CF9B9DCB78BB}"/>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7" name="TextBox 6">
            <a:extLst>
              <a:ext uri="{FF2B5EF4-FFF2-40B4-BE49-F238E27FC236}">
                <a16:creationId xmlns:a16="http://schemas.microsoft.com/office/drawing/2014/main" id="{683E1066-32C0-4BBA-9C52-F0655F5849BD}"/>
              </a:ext>
            </a:extLst>
          </p:cNvPr>
          <p:cNvSpPr txBox="1"/>
          <p:nvPr/>
        </p:nvSpPr>
        <p:spPr>
          <a:xfrm>
            <a:off x="11192256" y="6412992"/>
            <a:ext cx="524256" cy="365760"/>
          </a:xfrm>
          <a:prstGeom prst="rect">
            <a:avLst/>
          </a:prstGeom>
          <a:noFill/>
        </p:spPr>
        <p:txBody>
          <a:bodyPr wrap="none" lIns="0" rIns="0" rtlCol="0" anchor="ctr" anchorCtr="0">
            <a:noAutofit/>
          </a:bodyPr>
          <a:lstStyle/>
          <a:p>
            <a:pPr algn="r"/>
            <a:fld id="{37C1F608-86A9-439D-B359-AB29DD5A1486}" type="slidenum">
              <a:rPr lang="en-US" sz="1333" smtClean="0">
                <a:solidFill>
                  <a:schemeClr val="bg1"/>
                </a:solidFill>
                <a:latin typeface="Montserrat" panose="00000500000000000000" pitchFamily="2" charset="0"/>
              </a:rPr>
              <a:pPr algn="r"/>
              <a:t>‹#›</a:t>
            </a:fld>
            <a:endParaRPr lang="en-US" sz="1333" dirty="0">
              <a:solidFill>
                <a:schemeClr val="bg1"/>
              </a:solidFill>
              <a:latin typeface="Montserrat" panose="00000500000000000000" pitchFamily="2" charset="0"/>
            </a:endParaRPr>
          </a:p>
        </p:txBody>
      </p:sp>
      <p:cxnSp>
        <p:nvCxnSpPr>
          <p:cNvPr id="10" name="Straight Connector 9">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536189785"/>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 you - Black" preserve="1">
  <p:cSld name="Thank you - Black">
    <p:bg>
      <p:bgPr>
        <a:solidFill>
          <a:schemeClr val="bg1"/>
        </a:solidFill>
        <a:effectLst/>
      </p:bgPr>
    </p:bg>
    <p:spTree>
      <p:nvGrpSpPr>
        <p:cNvPr id="1" name="Shape 320"/>
        <p:cNvGrpSpPr/>
        <p:nvPr/>
      </p:nvGrpSpPr>
      <p:grpSpPr>
        <a:xfrm>
          <a:off x="0" y="0"/>
          <a:ext cx="0" cy="0"/>
          <a:chOff x="0" y="0"/>
          <a:chExt cx="0" cy="0"/>
        </a:xfrm>
      </p:grpSpPr>
      <p:sp>
        <p:nvSpPr>
          <p:cNvPr id="325" name="Google Shape;325;p36"/>
          <p:cNvSpPr txBox="1">
            <a:spLocks noGrp="1"/>
          </p:cNvSpPr>
          <p:nvPr>
            <p:ph type="subTitle" idx="1"/>
          </p:nvPr>
        </p:nvSpPr>
        <p:spPr>
          <a:xfrm>
            <a:off x="472867" y="4407300"/>
            <a:ext cx="53508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CBCBCB"/>
              </a:buClr>
              <a:buSzPts val="1200"/>
              <a:buNone/>
              <a:defRPr sz="1600" b="1">
                <a:solidFill>
                  <a:srgbClr val="333333"/>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2400" b="1">
                <a:solidFill>
                  <a:srgbClr val="CBCBCB"/>
                </a:solidFill>
              </a:defRPr>
            </a:lvl2pPr>
            <a:lvl3pPr lvl="2" rtl="0">
              <a:lnSpc>
                <a:spcPct val="100000"/>
              </a:lnSpc>
              <a:spcBef>
                <a:spcPts val="0"/>
              </a:spcBef>
              <a:spcAft>
                <a:spcPts val="0"/>
              </a:spcAft>
              <a:buClr>
                <a:srgbClr val="CBCBCB"/>
              </a:buClr>
              <a:buSzPts val="1800"/>
              <a:buNone/>
              <a:defRPr sz="2400" b="1">
                <a:solidFill>
                  <a:srgbClr val="CBCBCB"/>
                </a:solidFill>
              </a:defRPr>
            </a:lvl3pPr>
            <a:lvl4pPr lvl="3" rtl="0">
              <a:lnSpc>
                <a:spcPct val="100000"/>
              </a:lnSpc>
              <a:spcBef>
                <a:spcPts val="0"/>
              </a:spcBef>
              <a:spcAft>
                <a:spcPts val="0"/>
              </a:spcAft>
              <a:buClr>
                <a:srgbClr val="CBCBCB"/>
              </a:buClr>
              <a:buSzPts val="1800"/>
              <a:buNone/>
              <a:defRPr sz="2400" b="1">
                <a:solidFill>
                  <a:srgbClr val="CBCBCB"/>
                </a:solidFill>
              </a:defRPr>
            </a:lvl4pPr>
            <a:lvl5pPr lvl="4" rtl="0">
              <a:lnSpc>
                <a:spcPct val="100000"/>
              </a:lnSpc>
              <a:spcBef>
                <a:spcPts val="0"/>
              </a:spcBef>
              <a:spcAft>
                <a:spcPts val="0"/>
              </a:spcAft>
              <a:buClr>
                <a:srgbClr val="CBCBCB"/>
              </a:buClr>
              <a:buSzPts val="1800"/>
              <a:buNone/>
              <a:defRPr sz="2400" b="1">
                <a:solidFill>
                  <a:srgbClr val="CBCBCB"/>
                </a:solidFill>
              </a:defRPr>
            </a:lvl5pPr>
            <a:lvl6pPr lvl="5" rtl="0">
              <a:lnSpc>
                <a:spcPct val="100000"/>
              </a:lnSpc>
              <a:spcBef>
                <a:spcPts val="0"/>
              </a:spcBef>
              <a:spcAft>
                <a:spcPts val="0"/>
              </a:spcAft>
              <a:buClr>
                <a:srgbClr val="CBCBCB"/>
              </a:buClr>
              <a:buSzPts val="1800"/>
              <a:buNone/>
              <a:defRPr sz="2400" b="1">
                <a:solidFill>
                  <a:srgbClr val="CBCBCB"/>
                </a:solidFill>
              </a:defRPr>
            </a:lvl6pPr>
            <a:lvl7pPr lvl="6" rtl="0">
              <a:lnSpc>
                <a:spcPct val="100000"/>
              </a:lnSpc>
              <a:spcBef>
                <a:spcPts val="0"/>
              </a:spcBef>
              <a:spcAft>
                <a:spcPts val="0"/>
              </a:spcAft>
              <a:buClr>
                <a:srgbClr val="CBCBCB"/>
              </a:buClr>
              <a:buSzPts val="1800"/>
              <a:buNone/>
              <a:defRPr sz="2400" b="1">
                <a:solidFill>
                  <a:srgbClr val="CBCBCB"/>
                </a:solidFill>
              </a:defRPr>
            </a:lvl7pPr>
            <a:lvl8pPr lvl="7" rtl="0">
              <a:lnSpc>
                <a:spcPct val="100000"/>
              </a:lnSpc>
              <a:spcBef>
                <a:spcPts val="0"/>
              </a:spcBef>
              <a:spcAft>
                <a:spcPts val="0"/>
              </a:spcAft>
              <a:buClr>
                <a:srgbClr val="CBCBCB"/>
              </a:buClr>
              <a:buSzPts val="1800"/>
              <a:buNone/>
              <a:defRPr sz="2400" b="1">
                <a:solidFill>
                  <a:srgbClr val="CBCBCB"/>
                </a:solidFill>
              </a:defRPr>
            </a:lvl8pPr>
            <a:lvl9pPr lvl="8" rtl="0">
              <a:lnSpc>
                <a:spcPct val="100000"/>
              </a:lnSpc>
              <a:spcBef>
                <a:spcPts val="0"/>
              </a:spcBef>
              <a:spcAft>
                <a:spcPts val="0"/>
              </a:spcAft>
              <a:buClr>
                <a:srgbClr val="CBCBCB"/>
              </a:buClr>
              <a:buSzPts val="1800"/>
              <a:buNone/>
              <a:defRPr sz="2400" b="1">
                <a:solidFill>
                  <a:srgbClr val="CBCBCB"/>
                </a:solidFill>
              </a:defRPr>
            </a:lvl9pPr>
          </a:lstStyle>
          <a:p>
            <a:r>
              <a:rPr lang="en-US"/>
              <a:t>Click to edit Master subtitle style</a:t>
            </a:r>
            <a:endParaRPr dirty="0"/>
          </a:p>
        </p:txBody>
      </p:sp>
      <p:sp>
        <p:nvSpPr>
          <p:cNvPr id="326" name="Google Shape;326;p36"/>
          <p:cNvSpPr txBox="1">
            <a:spLocks noGrp="1"/>
          </p:cNvSpPr>
          <p:nvPr>
            <p:ph type="subTitle" idx="2"/>
          </p:nvPr>
        </p:nvSpPr>
        <p:spPr>
          <a:xfrm>
            <a:off x="472867" y="4614100"/>
            <a:ext cx="53508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CBCBCB"/>
              </a:buClr>
              <a:buSzPts val="1200"/>
              <a:buNone/>
              <a:defRPr sz="1600">
                <a:solidFill>
                  <a:srgbClr val="333333"/>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2400" b="1">
                <a:solidFill>
                  <a:srgbClr val="CBCBCB"/>
                </a:solidFill>
              </a:defRPr>
            </a:lvl2pPr>
            <a:lvl3pPr lvl="2" rtl="0">
              <a:lnSpc>
                <a:spcPct val="100000"/>
              </a:lnSpc>
              <a:spcBef>
                <a:spcPts val="0"/>
              </a:spcBef>
              <a:spcAft>
                <a:spcPts val="0"/>
              </a:spcAft>
              <a:buClr>
                <a:srgbClr val="CBCBCB"/>
              </a:buClr>
              <a:buSzPts val="1800"/>
              <a:buNone/>
              <a:defRPr sz="2400" b="1">
                <a:solidFill>
                  <a:srgbClr val="CBCBCB"/>
                </a:solidFill>
              </a:defRPr>
            </a:lvl3pPr>
            <a:lvl4pPr lvl="3" rtl="0">
              <a:lnSpc>
                <a:spcPct val="100000"/>
              </a:lnSpc>
              <a:spcBef>
                <a:spcPts val="0"/>
              </a:spcBef>
              <a:spcAft>
                <a:spcPts val="0"/>
              </a:spcAft>
              <a:buClr>
                <a:srgbClr val="CBCBCB"/>
              </a:buClr>
              <a:buSzPts val="1800"/>
              <a:buNone/>
              <a:defRPr sz="2400" b="1">
                <a:solidFill>
                  <a:srgbClr val="CBCBCB"/>
                </a:solidFill>
              </a:defRPr>
            </a:lvl4pPr>
            <a:lvl5pPr lvl="4" rtl="0">
              <a:lnSpc>
                <a:spcPct val="100000"/>
              </a:lnSpc>
              <a:spcBef>
                <a:spcPts val="0"/>
              </a:spcBef>
              <a:spcAft>
                <a:spcPts val="0"/>
              </a:spcAft>
              <a:buClr>
                <a:srgbClr val="CBCBCB"/>
              </a:buClr>
              <a:buSzPts val="1800"/>
              <a:buNone/>
              <a:defRPr sz="2400" b="1">
                <a:solidFill>
                  <a:srgbClr val="CBCBCB"/>
                </a:solidFill>
              </a:defRPr>
            </a:lvl5pPr>
            <a:lvl6pPr lvl="5" rtl="0">
              <a:lnSpc>
                <a:spcPct val="100000"/>
              </a:lnSpc>
              <a:spcBef>
                <a:spcPts val="0"/>
              </a:spcBef>
              <a:spcAft>
                <a:spcPts val="0"/>
              </a:spcAft>
              <a:buClr>
                <a:srgbClr val="CBCBCB"/>
              </a:buClr>
              <a:buSzPts val="1800"/>
              <a:buNone/>
              <a:defRPr sz="2400" b="1">
                <a:solidFill>
                  <a:srgbClr val="CBCBCB"/>
                </a:solidFill>
              </a:defRPr>
            </a:lvl6pPr>
            <a:lvl7pPr lvl="6" rtl="0">
              <a:lnSpc>
                <a:spcPct val="100000"/>
              </a:lnSpc>
              <a:spcBef>
                <a:spcPts val="0"/>
              </a:spcBef>
              <a:spcAft>
                <a:spcPts val="0"/>
              </a:spcAft>
              <a:buClr>
                <a:srgbClr val="CBCBCB"/>
              </a:buClr>
              <a:buSzPts val="1800"/>
              <a:buNone/>
              <a:defRPr sz="2400" b="1">
                <a:solidFill>
                  <a:srgbClr val="CBCBCB"/>
                </a:solidFill>
              </a:defRPr>
            </a:lvl7pPr>
            <a:lvl8pPr lvl="7" rtl="0">
              <a:lnSpc>
                <a:spcPct val="100000"/>
              </a:lnSpc>
              <a:spcBef>
                <a:spcPts val="0"/>
              </a:spcBef>
              <a:spcAft>
                <a:spcPts val="0"/>
              </a:spcAft>
              <a:buClr>
                <a:srgbClr val="CBCBCB"/>
              </a:buClr>
              <a:buSzPts val="1800"/>
              <a:buNone/>
              <a:defRPr sz="2400" b="1">
                <a:solidFill>
                  <a:srgbClr val="CBCBCB"/>
                </a:solidFill>
              </a:defRPr>
            </a:lvl8pPr>
            <a:lvl9pPr lvl="8" rtl="0">
              <a:lnSpc>
                <a:spcPct val="100000"/>
              </a:lnSpc>
              <a:spcBef>
                <a:spcPts val="0"/>
              </a:spcBef>
              <a:spcAft>
                <a:spcPts val="0"/>
              </a:spcAft>
              <a:buClr>
                <a:srgbClr val="CBCBCB"/>
              </a:buClr>
              <a:buSzPts val="1800"/>
              <a:buNone/>
              <a:defRPr sz="2400" b="1">
                <a:solidFill>
                  <a:srgbClr val="CBCBCB"/>
                </a:solidFill>
              </a:defRPr>
            </a:lvl9pPr>
          </a:lstStyle>
          <a:p>
            <a:r>
              <a:rPr lang="en-US"/>
              <a:t>Click to edit Master subtitle style</a:t>
            </a:r>
            <a:endParaRPr/>
          </a:p>
        </p:txBody>
      </p:sp>
      <p:sp>
        <p:nvSpPr>
          <p:cNvPr id="13" name="Slide Number Placeholder 1">
            <a:extLst>
              <a:ext uri="{FF2B5EF4-FFF2-40B4-BE49-F238E27FC236}">
                <a16:creationId xmlns:a16="http://schemas.microsoft.com/office/drawing/2014/main" id="{DD26CC81-CE4B-488E-A4B3-C2B58A5960DE}"/>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rgbClr val="333333"/>
                </a:solidFill>
                <a:latin typeface="Montserrat" panose="00000500000000000000" pitchFamily="2" charset="0"/>
              </a:rPr>
              <a:pPr/>
              <a:t>‹#›</a:t>
            </a:fld>
            <a:endParaRPr lang="en-PH" sz="1333" dirty="0">
              <a:solidFill>
                <a:srgbClr val="333333"/>
              </a:solidFill>
              <a:latin typeface="Montserrat" panose="00000500000000000000" pitchFamily="2" charset="0"/>
            </a:endParaRPr>
          </a:p>
        </p:txBody>
      </p:sp>
    </p:spTree>
    <p:extLst>
      <p:ext uri="{BB962C8B-B14F-4D97-AF65-F5344CB8AC3E}">
        <p14:creationId xmlns:p14="http://schemas.microsoft.com/office/powerpoint/2010/main" val="481622508"/>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01_Title N-tab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8" name="Subtitle 2"/>
          <p:cNvSpPr>
            <a:spLocks noGrp="1"/>
          </p:cNvSpPr>
          <p:nvPr>
            <p:ph type="subTitle" idx="1" hasCustomPrompt="1"/>
          </p:nvPr>
        </p:nvSpPr>
        <p:spPr>
          <a:xfrm>
            <a:off x="383906" y="4026428"/>
            <a:ext cx="9225724" cy="665163"/>
          </a:xfrm>
          <a:prstGeom prst="rect">
            <a:avLst/>
          </a:prstGeom>
        </p:spPr>
        <p:txBody>
          <a:bodyPr wrap="square" tIns="0" bIns="0"/>
          <a:lstStyle>
            <a:lvl1pPr marL="0" indent="0" algn="l">
              <a:lnSpc>
                <a:spcPct val="100000"/>
              </a:lnSpc>
              <a:buNone/>
              <a:defRPr sz="2667" cap="none" baseline="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2"/>
          <p:cNvSpPr>
            <a:spLocks noGrp="1"/>
          </p:cNvSpPr>
          <p:nvPr>
            <p:ph type="body" idx="17"/>
          </p:nvPr>
        </p:nvSpPr>
        <p:spPr>
          <a:xfrm>
            <a:off x="329903" y="5474805"/>
            <a:ext cx="3854751" cy="697395"/>
          </a:xfrm>
          <a:prstGeom prst="rect">
            <a:avLst/>
          </a:prstGeom>
        </p:spPr>
        <p:txBody>
          <a:bodyPr wrap="square" anchor="b" anchorCtr="0"/>
          <a:lstStyle>
            <a:lvl1pPr marL="0" indent="0" algn="l">
              <a:lnSpc>
                <a:spcPct val="100000"/>
              </a:lnSpc>
              <a:spcBef>
                <a:spcPts val="0"/>
              </a:spcBef>
              <a:buNone/>
              <a:defRPr sz="1600" b="0">
                <a:solidFill>
                  <a:srgbClr val="FFFFFF"/>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1" name="Title 1"/>
          <p:cNvSpPr>
            <a:spLocks noGrp="1"/>
          </p:cNvSpPr>
          <p:nvPr>
            <p:ph type="ctrTitle" hasCustomPrompt="1"/>
          </p:nvPr>
        </p:nvSpPr>
        <p:spPr>
          <a:xfrm>
            <a:off x="323772" y="2717800"/>
            <a:ext cx="9226629" cy="1310219"/>
          </a:xfrm>
          <a:prstGeom prst="rect">
            <a:avLst/>
          </a:prstGeom>
        </p:spPr>
        <p:txBody>
          <a:bodyPr wrap="square" tIns="0" bIns="0">
            <a:noAutofit/>
          </a:bodyPr>
          <a:lstStyle>
            <a:lvl1pPr algn="l">
              <a:lnSpc>
                <a:spcPct val="90000"/>
              </a:lnSpc>
              <a:tabLst>
                <a:tab pos="677316" algn="l"/>
              </a:tabLst>
              <a:defRPr sz="5600" b="1" cap="all" baseline="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80150300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black grid" preserve="1">
  <p:cSld name="Cover - black grid">
    <p:bg>
      <p:bgPr>
        <a:solidFill>
          <a:srgbClr val="000000"/>
        </a:solidFill>
        <a:effectLst/>
      </p:bgPr>
    </p:bg>
    <p:spTree>
      <p:nvGrpSpPr>
        <p:cNvPr id="1" name="Shape 53"/>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56" name="Google Shape;56;p6"/>
          <p:cNvSpPr txBox="1">
            <a:spLocks noGrp="1"/>
          </p:cNvSpPr>
          <p:nvPr>
            <p:ph type="ctrTitle"/>
          </p:nvPr>
        </p:nvSpPr>
        <p:spPr>
          <a:xfrm>
            <a:off x="472867" y="506700"/>
            <a:ext cx="8357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8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57" name="Google Shape;57;p6"/>
          <p:cNvSpPr txBox="1">
            <a:spLocks noGrp="1"/>
          </p:cNvSpPr>
          <p:nvPr>
            <p:ph type="subTitle" idx="1"/>
          </p:nvPr>
        </p:nvSpPr>
        <p:spPr>
          <a:xfrm>
            <a:off x="472867" y="1871067"/>
            <a:ext cx="8357600" cy="658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58" name="Google Shape;58;p6"/>
          <p:cNvSpPr txBox="1">
            <a:spLocks noGrp="1"/>
          </p:cNvSpPr>
          <p:nvPr>
            <p:ph type="subTitle" idx="2"/>
          </p:nvPr>
        </p:nvSpPr>
        <p:spPr>
          <a:xfrm>
            <a:off x="472867" y="2927867"/>
            <a:ext cx="55896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FFFFFF"/>
              </a:buClr>
              <a:buSzPts val="1200"/>
              <a:buNone/>
              <a:defRPr sz="16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59" name="Google Shape;59;p6"/>
          <p:cNvSpPr txBox="1">
            <a:spLocks noGrp="1"/>
          </p:cNvSpPr>
          <p:nvPr>
            <p:ph type="subTitle" idx="3"/>
          </p:nvPr>
        </p:nvSpPr>
        <p:spPr>
          <a:xfrm>
            <a:off x="472867" y="3134667"/>
            <a:ext cx="55896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200"/>
              <a:buNone/>
              <a:defRPr sz="16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8"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sp>
        <p:nvSpPr>
          <p:cNvPr id="10" name="Slide Number Placeholder 5">
            <a:extLst>
              <a:ext uri="{FF2B5EF4-FFF2-40B4-BE49-F238E27FC236}">
                <a16:creationId xmlns:a16="http://schemas.microsoft.com/office/drawing/2014/main" id="{D0DB4F35-9ADE-ED35-28B3-71F80807EF03}"/>
              </a:ext>
            </a:extLst>
          </p:cNvPr>
          <p:cNvSpPr txBox="1">
            <a:spLocks/>
          </p:cNvSpPr>
          <p:nvPr/>
        </p:nvSpPr>
        <p:spPr>
          <a:xfrm>
            <a:off x="10985325" y="6435204"/>
            <a:ext cx="901875" cy="365125"/>
          </a:xfrm>
          <a:prstGeom prst="rect">
            <a:avLst/>
          </a:prstGeom>
        </p:spPr>
        <p:txBody>
          <a:bodyPr vert="horz" lIns="0" tIns="45720" rIns="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EF4E2-7A7A-0548-85F1-5479B7C9E1B2}" type="slidenum">
              <a:rPr lang="en-US" sz="1000" smtClean="0">
                <a:latin typeface="+mn-lt"/>
              </a:rPr>
              <a:pPr/>
              <a:t>‹#›</a:t>
            </a:fld>
            <a:endParaRPr lang="en-US" sz="1000" dirty="0">
              <a:latin typeface="+mn-lt"/>
            </a:endParaRPr>
          </a:p>
        </p:txBody>
      </p:sp>
    </p:spTree>
    <p:extLst>
      <p:ext uri="{BB962C8B-B14F-4D97-AF65-F5344CB8AC3E}">
        <p14:creationId xmlns:p14="http://schemas.microsoft.com/office/powerpoint/2010/main" val="648358186"/>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06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9" name="Title 8"/>
          <p:cNvSpPr>
            <a:spLocks noGrp="1"/>
          </p:cNvSpPr>
          <p:nvPr>
            <p:ph type="title" hasCustomPrompt="1"/>
          </p:nvPr>
        </p:nvSpPr>
        <p:spPr>
          <a:xfrm>
            <a:off x="792480" y="471311"/>
            <a:ext cx="10888896" cy="578556"/>
          </a:xfrm>
          <a:prstGeom prst="rect">
            <a:avLst/>
          </a:prstGeom>
        </p:spPr>
        <p:txBody>
          <a:bodyPr wrap="square">
            <a:noAutofit/>
          </a:bodyPr>
          <a:lstStyle>
            <a:lvl1pPr>
              <a:defRPr b="1" baseline="0">
                <a:solidFill>
                  <a:schemeClr val="bg1"/>
                </a:solidFill>
                <a:latin typeface="+mj-lt"/>
              </a:defRPr>
            </a:lvl1pPr>
          </a:lstStyle>
          <a:p>
            <a:r>
              <a:rPr lang="en-US"/>
              <a:t>CLICK TO INSERT YOUR COMMENTS</a:t>
            </a:r>
          </a:p>
        </p:txBody>
      </p:sp>
      <p:sp>
        <p:nvSpPr>
          <p:cNvPr id="5" name="Text Placeholder 2"/>
          <p:cNvSpPr>
            <a:spLocks noGrp="1"/>
          </p:cNvSpPr>
          <p:nvPr>
            <p:ph type="body" idx="15"/>
          </p:nvPr>
        </p:nvSpPr>
        <p:spPr>
          <a:xfrm>
            <a:off x="792479" y="6373368"/>
            <a:ext cx="10887456" cy="365760"/>
          </a:xfrm>
          <a:prstGeom prst="rect">
            <a:avLst/>
          </a:prstGeom>
        </p:spPr>
        <p:txBody>
          <a:bodyPr wrap="square" tIns="0" bIns="0" anchor="b" anchorCtr="0"/>
          <a:lstStyle>
            <a:lvl1pPr marL="0" indent="0">
              <a:spcBef>
                <a:spcPts val="80"/>
              </a:spcBef>
              <a:buNone/>
              <a:defRPr sz="1067" b="0" baseline="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Text Placeholder 2"/>
          <p:cNvSpPr>
            <a:spLocks noGrp="1"/>
          </p:cNvSpPr>
          <p:nvPr>
            <p:ph type="body" idx="16" hasCustomPrompt="1"/>
          </p:nvPr>
        </p:nvSpPr>
        <p:spPr>
          <a:xfrm>
            <a:off x="792480" y="1092201"/>
            <a:ext cx="10887456" cy="315119"/>
          </a:xfrm>
          <a:prstGeom prst="rect">
            <a:avLst/>
          </a:prstGeom>
        </p:spPr>
        <p:txBody>
          <a:bodyPr wrap="square" tIns="0" bIns="0" anchor="t" anchorCtr="0"/>
          <a:lstStyle>
            <a:lvl1pPr marL="0" indent="0">
              <a:spcBef>
                <a:spcPts val="0"/>
              </a:spcBef>
              <a:buNone/>
              <a:defRPr sz="2400" b="0" baseline="0">
                <a:solidFill>
                  <a:schemeClr val="bg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1"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cxnSp>
        <p:nvCxnSpPr>
          <p:cNvPr id="12" name="Straight Connector 11">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30" y="6028803"/>
            <a:ext cx="644652" cy="274320"/>
          </a:xfrm>
          <a:prstGeom prst="rect">
            <a:avLst/>
          </a:prstGeom>
        </p:spPr>
      </p:pic>
    </p:spTree>
    <p:extLst>
      <p:ext uri="{BB962C8B-B14F-4D97-AF65-F5344CB8AC3E}">
        <p14:creationId xmlns:p14="http://schemas.microsoft.com/office/powerpoint/2010/main" val="851185565"/>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14_Divider Textur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11" name="Picture 10"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6" name="Title 1"/>
          <p:cNvSpPr>
            <a:spLocks noGrp="1"/>
          </p:cNvSpPr>
          <p:nvPr>
            <p:ph type="title"/>
          </p:nvPr>
        </p:nvSpPr>
        <p:spPr>
          <a:xfrm>
            <a:off x="406400" y="2752912"/>
            <a:ext cx="10728960" cy="585216"/>
          </a:xfrm>
          <a:prstGeom prst="rect">
            <a:avLst/>
          </a:prstGeom>
        </p:spPr>
        <p:txBody>
          <a:bodyPr wrap="square" anchor="t">
            <a:noAutofit/>
          </a:bodyPr>
          <a:lstStyle>
            <a:lvl1pPr algn="l">
              <a:defRPr sz="6667" b="1" cap="all">
                <a:solidFill>
                  <a:srgbClr val="FFFFFF"/>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853501932"/>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15_End Slide N-tab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3" name="Google Shape;40;p5">
            <a:extLst>
              <a:ext uri="{FF2B5EF4-FFF2-40B4-BE49-F238E27FC236}">
                <a16:creationId xmlns:a16="http://schemas.microsoft.com/office/drawing/2014/main" id="{431ED184-B1B1-4CE6-A4E9-4CB674ECE645}"/>
              </a:ext>
            </a:extLst>
          </p:cNvPr>
          <p:cNvSpPr/>
          <p:nvPr/>
        </p:nvSpPr>
        <p:spPr>
          <a:xfrm>
            <a:off x="472867" y="66218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ontserrat" panose="00000500000000000000" pitchFamily="2" charset="0"/>
                <a:ea typeface="Montserrat Light"/>
                <a:cs typeface="Montserrat Light"/>
                <a:sym typeface="Montserrat Light"/>
              </a:rPr>
              <a:t>© </a:t>
            </a:r>
            <a:r>
              <a:rPr lang="en-US" sz="667" dirty="0">
                <a:solidFill>
                  <a:schemeClr val="bg1"/>
                </a:solidFill>
                <a:latin typeface="Montserrat" panose="00000500000000000000" pitchFamily="2" charset="0"/>
                <a:ea typeface="Montserrat Light"/>
                <a:cs typeface="Montserrat Light"/>
                <a:sym typeface="Montserrat Light"/>
              </a:rPr>
              <a:t>2023 Nielsen</a:t>
            </a:r>
            <a:r>
              <a:rPr lang="en" sz="667" dirty="0">
                <a:solidFill>
                  <a:schemeClr val="bg1"/>
                </a:solidFill>
                <a:latin typeface="Montserrat" panose="00000500000000000000" pitchFamily="2" charset="0"/>
                <a:ea typeface="Montserrat Light"/>
                <a:cs typeface="Montserrat Light"/>
                <a:sym typeface="Montserrat Light"/>
              </a:rPr>
              <a:t> Consumer LLC. All Rights Reserved.</a:t>
            </a:r>
            <a:endParaRPr sz="667" i="0" u="none" strike="noStrike" cap="none" dirty="0">
              <a:solidFill>
                <a:schemeClr val="bg1"/>
              </a:solidFill>
              <a:latin typeface="Montserrat" panose="00000500000000000000" pitchFamily="2" charset="0"/>
              <a:ea typeface="Montserrat Light"/>
              <a:cs typeface="Montserrat Light"/>
              <a:sym typeface="Montserrat Light"/>
            </a:endParaRPr>
          </a:p>
        </p:txBody>
      </p:sp>
      <p:cxnSp>
        <p:nvCxnSpPr>
          <p:cNvPr id="4" name="Straight Connector 3">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9" y="6028803"/>
            <a:ext cx="644652" cy="274320"/>
          </a:xfrm>
          <a:prstGeom prst="rect">
            <a:avLst/>
          </a:prstGeom>
        </p:spPr>
      </p:pic>
    </p:spTree>
    <p:extLst>
      <p:ext uri="{BB962C8B-B14F-4D97-AF65-F5344CB8AC3E}">
        <p14:creationId xmlns:p14="http://schemas.microsoft.com/office/powerpoint/2010/main" val="2478738054"/>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2_Title N-tab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 name="Subtitle 2"/>
          <p:cNvSpPr>
            <a:spLocks noGrp="1"/>
          </p:cNvSpPr>
          <p:nvPr>
            <p:ph type="subTitle" idx="1" hasCustomPrompt="1"/>
          </p:nvPr>
        </p:nvSpPr>
        <p:spPr>
          <a:xfrm>
            <a:off x="383906" y="4026428"/>
            <a:ext cx="9225724" cy="665163"/>
          </a:xfrm>
          <a:prstGeom prst="rect">
            <a:avLst/>
          </a:prstGeom>
        </p:spPr>
        <p:txBody>
          <a:bodyPr wrap="square" tIns="0" bIns="0"/>
          <a:lstStyle>
            <a:lvl1pPr marL="0" indent="0" algn="l">
              <a:lnSpc>
                <a:spcPct val="100000"/>
              </a:lnSpc>
              <a:buNone/>
              <a:defRPr sz="2667" cap="none" baseline="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2"/>
          <p:cNvSpPr>
            <a:spLocks noGrp="1"/>
          </p:cNvSpPr>
          <p:nvPr>
            <p:ph type="body" idx="17"/>
          </p:nvPr>
        </p:nvSpPr>
        <p:spPr>
          <a:xfrm>
            <a:off x="329903" y="5474805"/>
            <a:ext cx="3854751" cy="697395"/>
          </a:xfrm>
          <a:prstGeom prst="rect">
            <a:avLst/>
          </a:prstGeom>
        </p:spPr>
        <p:txBody>
          <a:bodyPr wrap="square" anchor="b" anchorCtr="0"/>
          <a:lstStyle>
            <a:lvl1pPr marL="0" indent="0" algn="l">
              <a:lnSpc>
                <a:spcPct val="100000"/>
              </a:lnSpc>
              <a:spcBef>
                <a:spcPts val="0"/>
              </a:spcBef>
              <a:buNone/>
              <a:defRPr sz="1600" b="0">
                <a:solidFill>
                  <a:srgbClr val="FFFFFF"/>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1" name="Title 1"/>
          <p:cNvSpPr>
            <a:spLocks noGrp="1"/>
          </p:cNvSpPr>
          <p:nvPr>
            <p:ph type="ctrTitle" hasCustomPrompt="1"/>
          </p:nvPr>
        </p:nvSpPr>
        <p:spPr>
          <a:xfrm>
            <a:off x="323772" y="2717800"/>
            <a:ext cx="9226629" cy="1310219"/>
          </a:xfrm>
          <a:prstGeom prst="rect">
            <a:avLst/>
          </a:prstGeom>
        </p:spPr>
        <p:txBody>
          <a:bodyPr wrap="square" tIns="0" bIns="0">
            <a:noAutofit/>
          </a:bodyPr>
          <a:lstStyle>
            <a:lvl1pPr algn="l">
              <a:lnSpc>
                <a:spcPct val="90000"/>
              </a:lnSpc>
              <a:tabLst>
                <a:tab pos="677316" algn="l"/>
              </a:tabLst>
              <a:defRPr sz="5600" b="1" cap="all" baseline="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284534430"/>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Divider - Black/white radiant N" preserve="1">
  <p:cSld name="Divider - Black/white radiant N">
    <p:bg>
      <p:bgPr>
        <a:solidFill>
          <a:srgbClr val="000000"/>
        </a:solidFill>
        <a:effectLst/>
      </p:bgPr>
    </p:bg>
    <p:spTree>
      <p:nvGrpSpPr>
        <p:cNvPr id="1" name="Shape 188"/>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9" name="Picture 8"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195" name="Google Shape;195;p22"/>
          <p:cNvSpPr txBox="1">
            <a:spLocks noGrp="1"/>
          </p:cNvSpPr>
          <p:nvPr>
            <p:ph type="ctrTitle"/>
          </p:nvPr>
        </p:nvSpPr>
        <p:spPr>
          <a:xfrm>
            <a:off x="472867" y="1320800"/>
            <a:ext cx="4551600" cy="2104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4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a:p>
        </p:txBody>
      </p:sp>
      <p:sp>
        <p:nvSpPr>
          <p:cNvPr id="196" name="Google Shape;196;p22"/>
          <p:cNvSpPr txBox="1">
            <a:spLocks noGrp="1"/>
          </p:cNvSpPr>
          <p:nvPr>
            <p:ph type="subTitle" idx="1"/>
          </p:nvPr>
        </p:nvSpPr>
        <p:spPr>
          <a:xfrm>
            <a:off x="472867" y="3270833"/>
            <a:ext cx="4551600" cy="1056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tabLst/>
              <a:defRPr sz="2400">
                <a:solidFill>
                  <a:schemeClr val="bg1"/>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9pPr>
          </a:lstStyle>
          <a:p>
            <a:r>
              <a:rPr lang="en-US"/>
              <a:t>Click to edit Master subtitle style</a:t>
            </a:r>
            <a:endParaRPr dirty="0"/>
          </a:p>
        </p:txBody>
      </p:sp>
      <p:sp>
        <p:nvSpPr>
          <p:cNvPr id="12" name="Slide Number Placeholder 1">
            <a:extLst>
              <a:ext uri="{FF2B5EF4-FFF2-40B4-BE49-F238E27FC236}">
                <a16:creationId xmlns:a16="http://schemas.microsoft.com/office/drawing/2014/main" id="{47E3B85B-D674-4AA4-A57C-AEB94FFFB1E2}"/>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cxnSp>
        <p:nvCxnSpPr>
          <p:cNvPr id="14" name="Straight Connector 13">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978157356"/>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15_Divider Textur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8" name="Picture 7"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6" name="Title 1"/>
          <p:cNvSpPr>
            <a:spLocks noGrp="1"/>
          </p:cNvSpPr>
          <p:nvPr>
            <p:ph type="title"/>
          </p:nvPr>
        </p:nvSpPr>
        <p:spPr>
          <a:xfrm>
            <a:off x="406400" y="2752912"/>
            <a:ext cx="10728960" cy="585216"/>
          </a:xfrm>
          <a:prstGeom prst="rect">
            <a:avLst/>
          </a:prstGeom>
        </p:spPr>
        <p:txBody>
          <a:bodyPr wrap="square" anchor="t">
            <a:noAutofit/>
          </a:bodyPr>
          <a:lstStyle>
            <a:lvl1pPr algn="l">
              <a:defRPr sz="6667" b="1" cap="all">
                <a:solidFill>
                  <a:srgbClr val="FFFFFF"/>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781938565"/>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ver - black" preserve="1">
  <p:cSld name="Cover - black">
    <p:bg>
      <p:bgPr>
        <a:solidFill>
          <a:schemeClr val="accent1"/>
        </a:solidFill>
        <a:effectLst/>
      </p:bgPr>
    </p:bg>
    <p:spTree>
      <p:nvGrpSpPr>
        <p:cNvPr id="1" name="Shape 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8" name="Picture 17"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30906"/>
            <a:ext cx="6289924" cy="6800329"/>
          </a:xfrm>
          <a:prstGeom prst="rect">
            <a:avLst/>
          </a:prstGeom>
        </p:spPr>
      </p:pic>
      <p:sp>
        <p:nvSpPr>
          <p:cNvPr id="10" name="Google Shape;10;p2"/>
          <p:cNvSpPr txBox="1">
            <a:spLocks noGrp="1"/>
          </p:cNvSpPr>
          <p:nvPr>
            <p:ph type="ctrTitle"/>
          </p:nvPr>
        </p:nvSpPr>
        <p:spPr>
          <a:xfrm>
            <a:off x="472868" y="572833"/>
            <a:ext cx="8874333" cy="2262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400" b="1">
                <a:solidFill>
                  <a:schemeClr val="bg1"/>
                </a:solidFill>
                <a:latin typeface="+mj-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11" name="Google Shape;11;p2"/>
          <p:cNvSpPr txBox="1">
            <a:spLocks noGrp="1"/>
          </p:cNvSpPr>
          <p:nvPr>
            <p:ph type="subTitle" idx="1"/>
          </p:nvPr>
        </p:nvSpPr>
        <p:spPr>
          <a:xfrm>
            <a:off x="472868" y="2782367"/>
            <a:ext cx="8874333" cy="1056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lt2"/>
              </a:buClr>
              <a:buSzPts val="1800"/>
              <a:buFont typeface="Montserrat"/>
              <a:buNone/>
              <a:defRPr sz="2000">
                <a:solidFill>
                  <a:schemeClr val="bg1"/>
                </a:solidFill>
                <a:latin typeface="+mn-lt"/>
                <a:ea typeface="Montserrat"/>
                <a:cs typeface="Montserrat"/>
                <a:sym typeface="Montserrat"/>
              </a:defRPr>
            </a:lvl1pPr>
            <a:lvl2pPr lvl="1"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2pPr>
            <a:lvl3pPr lvl="2"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3pPr>
            <a:lvl4pPr lvl="3"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4pPr>
            <a:lvl5pPr lvl="4"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5pPr>
            <a:lvl6pPr lvl="5"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6pPr>
            <a:lvl7pPr lvl="6"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7pPr>
            <a:lvl8pPr lvl="7"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8pPr>
            <a:lvl9pPr lvl="8"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9pPr>
          </a:lstStyle>
          <a:p>
            <a:r>
              <a:rPr lang="en-US"/>
              <a:t>Click to edit Master subtitle style</a:t>
            </a:r>
            <a:endParaRPr dirty="0"/>
          </a:p>
        </p:txBody>
      </p:sp>
      <p:sp>
        <p:nvSpPr>
          <p:cNvPr id="16" name="Google Shape;16;p2"/>
          <p:cNvSpPr txBox="1">
            <a:spLocks noGrp="1"/>
          </p:cNvSpPr>
          <p:nvPr>
            <p:ph type="subTitle" idx="4"/>
          </p:nvPr>
        </p:nvSpPr>
        <p:spPr>
          <a:xfrm>
            <a:off x="472867" y="4697508"/>
            <a:ext cx="4738616" cy="699345"/>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lt2"/>
              </a:buClr>
              <a:buSzPts val="1000"/>
              <a:buNone/>
              <a:defRPr sz="1600">
                <a:solidFill>
                  <a:schemeClr val="bg1"/>
                </a:solidFill>
                <a:latin typeface="+mn-lt"/>
              </a:defRPr>
            </a:lvl1pPr>
            <a:lvl2pPr lvl="1" rtl="0">
              <a:lnSpc>
                <a:spcPct val="100000"/>
              </a:lnSpc>
              <a:spcBef>
                <a:spcPts val="0"/>
              </a:spcBef>
              <a:spcAft>
                <a:spcPts val="0"/>
              </a:spcAft>
              <a:buClr>
                <a:schemeClr val="lt2"/>
              </a:buClr>
              <a:buSzPts val="1000"/>
              <a:buNone/>
              <a:defRPr sz="1333" b="1">
                <a:solidFill>
                  <a:schemeClr val="lt2"/>
                </a:solidFill>
              </a:defRPr>
            </a:lvl2pPr>
            <a:lvl3pPr lvl="2" rtl="0">
              <a:lnSpc>
                <a:spcPct val="100000"/>
              </a:lnSpc>
              <a:spcBef>
                <a:spcPts val="0"/>
              </a:spcBef>
              <a:spcAft>
                <a:spcPts val="0"/>
              </a:spcAft>
              <a:buClr>
                <a:schemeClr val="lt2"/>
              </a:buClr>
              <a:buSzPts val="1000"/>
              <a:buNone/>
              <a:defRPr b="1">
                <a:solidFill>
                  <a:schemeClr val="lt2"/>
                </a:solidFill>
              </a:defRPr>
            </a:lvl3pPr>
            <a:lvl4pPr lvl="3" rtl="0">
              <a:lnSpc>
                <a:spcPct val="100000"/>
              </a:lnSpc>
              <a:spcBef>
                <a:spcPts val="0"/>
              </a:spcBef>
              <a:spcAft>
                <a:spcPts val="0"/>
              </a:spcAft>
              <a:buClr>
                <a:schemeClr val="lt2"/>
              </a:buClr>
              <a:buSzPts val="1000"/>
              <a:buNone/>
              <a:defRPr b="1">
                <a:solidFill>
                  <a:schemeClr val="lt2"/>
                </a:solidFill>
              </a:defRPr>
            </a:lvl4pPr>
            <a:lvl5pPr lvl="4" rtl="0">
              <a:lnSpc>
                <a:spcPct val="100000"/>
              </a:lnSpc>
              <a:spcBef>
                <a:spcPts val="0"/>
              </a:spcBef>
              <a:spcAft>
                <a:spcPts val="0"/>
              </a:spcAft>
              <a:buClr>
                <a:schemeClr val="lt2"/>
              </a:buClr>
              <a:buSzPts val="1000"/>
              <a:buNone/>
              <a:defRPr b="1">
                <a:solidFill>
                  <a:schemeClr val="lt2"/>
                </a:solidFill>
              </a:defRPr>
            </a:lvl5pPr>
            <a:lvl6pPr lvl="5" rtl="0">
              <a:lnSpc>
                <a:spcPct val="100000"/>
              </a:lnSpc>
              <a:spcBef>
                <a:spcPts val="0"/>
              </a:spcBef>
              <a:spcAft>
                <a:spcPts val="0"/>
              </a:spcAft>
              <a:buClr>
                <a:schemeClr val="lt2"/>
              </a:buClr>
              <a:buSzPts val="1000"/>
              <a:buNone/>
              <a:defRPr b="1">
                <a:solidFill>
                  <a:schemeClr val="lt2"/>
                </a:solidFill>
              </a:defRPr>
            </a:lvl6pPr>
            <a:lvl7pPr lvl="6" rtl="0">
              <a:lnSpc>
                <a:spcPct val="100000"/>
              </a:lnSpc>
              <a:spcBef>
                <a:spcPts val="0"/>
              </a:spcBef>
              <a:spcAft>
                <a:spcPts val="0"/>
              </a:spcAft>
              <a:buClr>
                <a:schemeClr val="lt2"/>
              </a:buClr>
              <a:buSzPts val="1000"/>
              <a:buNone/>
              <a:defRPr b="1">
                <a:solidFill>
                  <a:schemeClr val="lt2"/>
                </a:solidFill>
              </a:defRPr>
            </a:lvl7pPr>
            <a:lvl8pPr lvl="7" rtl="0">
              <a:lnSpc>
                <a:spcPct val="100000"/>
              </a:lnSpc>
              <a:spcBef>
                <a:spcPts val="0"/>
              </a:spcBef>
              <a:spcAft>
                <a:spcPts val="0"/>
              </a:spcAft>
              <a:buClr>
                <a:schemeClr val="lt2"/>
              </a:buClr>
              <a:buSzPts val="1000"/>
              <a:buNone/>
              <a:defRPr b="1">
                <a:solidFill>
                  <a:schemeClr val="lt2"/>
                </a:solidFill>
              </a:defRPr>
            </a:lvl8pPr>
            <a:lvl9pPr lvl="8" rtl="0">
              <a:lnSpc>
                <a:spcPct val="100000"/>
              </a:lnSpc>
              <a:spcBef>
                <a:spcPts val="0"/>
              </a:spcBef>
              <a:spcAft>
                <a:spcPts val="0"/>
              </a:spcAft>
              <a:buClr>
                <a:schemeClr val="lt2"/>
              </a:buClr>
              <a:buSzPts val="1000"/>
              <a:buNone/>
              <a:defRPr b="1">
                <a:solidFill>
                  <a:schemeClr val="lt2"/>
                </a:solidFill>
              </a:defRPr>
            </a:lvl9pPr>
          </a:lstStyle>
          <a:p>
            <a:r>
              <a:rPr lang="en-US"/>
              <a:t>Click to edit Master subtitle style</a:t>
            </a:r>
            <a:endParaRPr dirty="0"/>
          </a:p>
        </p:txBody>
      </p:sp>
      <p:sp>
        <p:nvSpPr>
          <p:cNvPr id="9"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13" name="Straight Connector 12">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20" name="Picture 19">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338558556"/>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0" name="Picture 9"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9"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13" name="Straight Connector 12">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Google Shape;21;p3"/>
          <p:cNvSpPr txBox="1">
            <a:spLocks noGrp="1"/>
          </p:cNvSpPr>
          <p:nvPr>
            <p:ph type="ctrTitle"/>
          </p:nvPr>
        </p:nvSpPr>
        <p:spPr>
          <a:xfrm>
            <a:off x="472868" y="572833"/>
            <a:ext cx="7655133" cy="2262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4400" b="1">
                <a:solidFill>
                  <a:schemeClr val="bg1"/>
                </a:solidFill>
                <a:latin typeface="+mj-lt"/>
                <a:ea typeface="Montserrat"/>
                <a:cs typeface="Montserrat"/>
                <a:sym typeface="Montserrat"/>
              </a:defRPr>
            </a:lvl1pPr>
            <a:lvl2pPr lvl="1" algn="ctr" rtl="0">
              <a:spcBef>
                <a:spcPts val="0"/>
              </a:spcBef>
              <a:spcAft>
                <a:spcPts val="0"/>
              </a:spcAft>
              <a:buClr>
                <a:srgbClr val="FFFFFF"/>
              </a:buClr>
              <a:buSzPts val="3000"/>
              <a:buNone/>
              <a:defRPr sz="4000">
                <a:solidFill>
                  <a:srgbClr val="FFFFFF"/>
                </a:solidFill>
              </a:defRPr>
            </a:lvl2pPr>
            <a:lvl3pPr lvl="2" algn="ctr" rtl="0">
              <a:spcBef>
                <a:spcPts val="0"/>
              </a:spcBef>
              <a:spcAft>
                <a:spcPts val="0"/>
              </a:spcAft>
              <a:buClr>
                <a:srgbClr val="FFFFFF"/>
              </a:buClr>
              <a:buSzPts val="3000"/>
              <a:buNone/>
              <a:defRPr sz="4000">
                <a:solidFill>
                  <a:srgbClr val="FFFFFF"/>
                </a:solidFill>
              </a:defRPr>
            </a:lvl3pPr>
            <a:lvl4pPr lvl="3" algn="ctr" rtl="0">
              <a:spcBef>
                <a:spcPts val="0"/>
              </a:spcBef>
              <a:spcAft>
                <a:spcPts val="0"/>
              </a:spcAft>
              <a:buClr>
                <a:srgbClr val="FFFFFF"/>
              </a:buClr>
              <a:buSzPts val="3000"/>
              <a:buNone/>
              <a:defRPr sz="4000">
                <a:solidFill>
                  <a:srgbClr val="FFFFFF"/>
                </a:solidFill>
              </a:defRPr>
            </a:lvl4pPr>
            <a:lvl5pPr lvl="4" algn="ctr" rtl="0">
              <a:spcBef>
                <a:spcPts val="0"/>
              </a:spcBef>
              <a:spcAft>
                <a:spcPts val="0"/>
              </a:spcAft>
              <a:buClr>
                <a:srgbClr val="FFFFFF"/>
              </a:buClr>
              <a:buSzPts val="3000"/>
              <a:buNone/>
              <a:defRPr sz="4000">
                <a:solidFill>
                  <a:srgbClr val="FFFFFF"/>
                </a:solidFill>
              </a:defRPr>
            </a:lvl5pPr>
            <a:lvl6pPr lvl="5" algn="ctr" rtl="0">
              <a:spcBef>
                <a:spcPts val="0"/>
              </a:spcBef>
              <a:spcAft>
                <a:spcPts val="0"/>
              </a:spcAft>
              <a:buClr>
                <a:srgbClr val="FFFFFF"/>
              </a:buClr>
              <a:buSzPts val="3000"/>
              <a:buNone/>
              <a:defRPr sz="4000">
                <a:solidFill>
                  <a:srgbClr val="FFFFFF"/>
                </a:solidFill>
              </a:defRPr>
            </a:lvl6pPr>
            <a:lvl7pPr lvl="6" algn="ctr" rtl="0">
              <a:spcBef>
                <a:spcPts val="0"/>
              </a:spcBef>
              <a:spcAft>
                <a:spcPts val="0"/>
              </a:spcAft>
              <a:buClr>
                <a:srgbClr val="FFFFFF"/>
              </a:buClr>
              <a:buSzPts val="3000"/>
              <a:buNone/>
              <a:defRPr sz="4000">
                <a:solidFill>
                  <a:srgbClr val="FFFFFF"/>
                </a:solidFill>
              </a:defRPr>
            </a:lvl7pPr>
            <a:lvl8pPr lvl="7" algn="ctr" rtl="0">
              <a:spcBef>
                <a:spcPts val="0"/>
              </a:spcBef>
              <a:spcAft>
                <a:spcPts val="0"/>
              </a:spcAft>
              <a:buClr>
                <a:srgbClr val="FFFFFF"/>
              </a:buClr>
              <a:buSzPts val="3000"/>
              <a:buNone/>
              <a:defRPr sz="4000">
                <a:solidFill>
                  <a:srgbClr val="FFFFFF"/>
                </a:solidFill>
              </a:defRPr>
            </a:lvl8pPr>
            <a:lvl9pPr lvl="8" algn="ctr" rtl="0">
              <a:spcBef>
                <a:spcPts val="0"/>
              </a:spcBef>
              <a:spcAft>
                <a:spcPts val="0"/>
              </a:spcAft>
              <a:buClr>
                <a:srgbClr val="FFFFFF"/>
              </a:buClr>
              <a:buSzPts val="3000"/>
              <a:buNone/>
              <a:defRPr sz="4000">
                <a:solidFill>
                  <a:srgbClr val="FFFFFF"/>
                </a:solidFill>
              </a:defRPr>
            </a:lvl9pPr>
          </a:lstStyle>
          <a:p>
            <a:r>
              <a:rPr lang="en-US"/>
              <a:t>Click to edit Master title style</a:t>
            </a:r>
            <a:endParaRPr dirty="0"/>
          </a:p>
        </p:txBody>
      </p:sp>
      <p:sp>
        <p:nvSpPr>
          <p:cNvPr id="15" name="Google Shape;26;p3"/>
          <p:cNvSpPr txBox="1">
            <a:spLocks noGrp="1"/>
          </p:cNvSpPr>
          <p:nvPr>
            <p:ph type="subTitle" idx="4"/>
          </p:nvPr>
        </p:nvSpPr>
        <p:spPr>
          <a:xfrm>
            <a:off x="472867" y="4986851"/>
            <a:ext cx="67520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lt2"/>
              </a:buClr>
              <a:buSzPts val="1000"/>
              <a:buNone/>
              <a:defRPr sz="2000">
                <a:solidFill>
                  <a:schemeClr val="bg1"/>
                </a:solidFill>
                <a:latin typeface="+mn-lt"/>
              </a:defRPr>
            </a:lvl1pPr>
            <a:lvl2pPr lvl="1" rtl="0">
              <a:lnSpc>
                <a:spcPct val="100000"/>
              </a:lnSpc>
              <a:spcBef>
                <a:spcPts val="0"/>
              </a:spcBef>
              <a:spcAft>
                <a:spcPts val="0"/>
              </a:spcAft>
              <a:buClr>
                <a:schemeClr val="lt2"/>
              </a:buClr>
              <a:buSzPts val="1000"/>
              <a:buNone/>
              <a:defRPr sz="1333" b="1">
                <a:solidFill>
                  <a:schemeClr val="lt2"/>
                </a:solidFill>
              </a:defRPr>
            </a:lvl2pPr>
            <a:lvl3pPr lvl="2" rtl="0">
              <a:lnSpc>
                <a:spcPct val="100000"/>
              </a:lnSpc>
              <a:spcBef>
                <a:spcPts val="0"/>
              </a:spcBef>
              <a:spcAft>
                <a:spcPts val="0"/>
              </a:spcAft>
              <a:buClr>
                <a:schemeClr val="lt2"/>
              </a:buClr>
              <a:buSzPts val="1000"/>
              <a:buNone/>
              <a:defRPr b="1">
                <a:solidFill>
                  <a:schemeClr val="lt2"/>
                </a:solidFill>
              </a:defRPr>
            </a:lvl3pPr>
            <a:lvl4pPr lvl="3" rtl="0">
              <a:lnSpc>
                <a:spcPct val="100000"/>
              </a:lnSpc>
              <a:spcBef>
                <a:spcPts val="0"/>
              </a:spcBef>
              <a:spcAft>
                <a:spcPts val="0"/>
              </a:spcAft>
              <a:buClr>
                <a:schemeClr val="lt2"/>
              </a:buClr>
              <a:buSzPts val="1000"/>
              <a:buNone/>
              <a:defRPr b="1">
                <a:solidFill>
                  <a:schemeClr val="lt2"/>
                </a:solidFill>
              </a:defRPr>
            </a:lvl4pPr>
            <a:lvl5pPr lvl="4" rtl="0">
              <a:lnSpc>
                <a:spcPct val="100000"/>
              </a:lnSpc>
              <a:spcBef>
                <a:spcPts val="0"/>
              </a:spcBef>
              <a:spcAft>
                <a:spcPts val="0"/>
              </a:spcAft>
              <a:buClr>
                <a:schemeClr val="lt2"/>
              </a:buClr>
              <a:buSzPts val="1000"/>
              <a:buNone/>
              <a:defRPr b="1">
                <a:solidFill>
                  <a:schemeClr val="lt2"/>
                </a:solidFill>
              </a:defRPr>
            </a:lvl5pPr>
            <a:lvl6pPr lvl="5" rtl="0">
              <a:lnSpc>
                <a:spcPct val="100000"/>
              </a:lnSpc>
              <a:spcBef>
                <a:spcPts val="0"/>
              </a:spcBef>
              <a:spcAft>
                <a:spcPts val="0"/>
              </a:spcAft>
              <a:buClr>
                <a:schemeClr val="lt2"/>
              </a:buClr>
              <a:buSzPts val="1000"/>
              <a:buNone/>
              <a:defRPr b="1">
                <a:solidFill>
                  <a:schemeClr val="lt2"/>
                </a:solidFill>
              </a:defRPr>
            </a:lvl6pPr>
            <a:lvl7pPr lvl="6" rtl="0">
              <a:lnSpc>
                <a:spcPct val="100000"/>
              </a:lnSpc>
              <a:spcBef>
                <a:spcPts val="0"/>
              </a:spcBef>
              <a:spcAft>
                <a:spcPts val="0"/>
              </a:spcAft>
              <a:buClr>
                <a:schemeClr val="lt2"/>
              </a:buClr>
              <a:buSzPts val="1000"/>
              <a:buNone/>
              <a:defRPr b="1">
                <a:solidFill>
                  <a:schemeClr val="lt2"/>
                </a:solidFill>
              </a:defRPr>
            </a:lvl7pPr>
            <a:lvl8pPr lvl="7" rtl="0">
              <a:lnSpc>
                <a:spcPct val="100000"/>
              </a:lnSpc>
              <a:spcBef>
                <a:spcPts val="0"/>
              </a:spcBef>
              <a:spcAft>
                <a:spcPts val="0"/>
              </a:spcAft>
              <a:buClr>
                <a:schemeClr val="lt2"/>
              </a:buClr>
              <a:buSzPts val="1000"/>
              <a:buNone/>
              <a:defRPr b="1">
                <a:solidFill>
                  <a:schemeClr val="lt2"/>
                </a:solidFill>
              </a:defRPr>
            </a:lvl8pPr>
            <a:lvl9pPr lvl="8" rtl="0">
              <a:lnSpc>
                <a:spcPct val="100000"/>
              </a:lnSpc>
              <a:spcBef>
                <a:spcPts val="0"/>
              </a:spcBef>
              <a:spcAft>
                <a:spcPts val="0"/>
              </a:spcAft>
              <a:buClr>
                <a:schemeClr val="lt2"/>
              </a:buClr>
              <a:buSzPts val="1000"/>
              <a:buNone/>
              <a:defRPr b="1">
                <a:solidFill>
                  <a:schemeClr val="lt2"/>
                </a:solidFill>
              </a:defRPr>
            </a:lvl9pPr>
          </a:lstStyle>
          <a:p>
            <a:r>
              <a:rPr lang="en-US"/>
              <a:t>Click to edit Master subtitle style</a:t>
            </a:r>
            <a:endParaRPr dirty="0"/>
          </a:p>
        </p:txBody>
      </p:sp>
      <p:sp>
        <p:nvSpPr>
          <p:cNvPr id="11" name="TextBox 10">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4173432351"/>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2" name="Picture 11"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31028" y="0"/>
            <a:ext cx="6289924" cy="6800329"/>
          </a:xfrm>
          <a:prstGeom prst="rect">
            <a:avLst/>
          </a:prstGeom>
        </p:spPr>
      </p:pic>
      <p:sp>
        <p:nvSpPr>
          <p:cNvPr id="9" name="Title 1"/>
          <p:cNvSpPr>
            <a:spLocks noGrp="1"/>
          </p:cNvSpPr>
          <p:nvPr>
            <p:ph type="title" hasCustomPrompt="1"/>
          </p:nvPr>
        </p:nvSpPr>
        <p:spPr>
          <a:xfrm>
            <a:off x="2639271" y="2650067"/>
            <a:ext cx="9305080" cy="585216"/>
          </a:xfrm>
        </p:spPr>
        <p:txBody>
          <a:bodyPr wrap="square" anchor="t">
            <a:noAutofit/>
          </a:bodyPr>
          <a:lstStyle>
            <a:lvl1pPr algn="l">
              <a:defRPr sz="4400" b="1" cap="all">
                <a:solidFill>
                  <a:schemeClr val="bg1"/>
                </a:solidFill>
                <a:latin typeface="+mn-lt"/>
              </a:defRPr>
            </a:lvl1pPr>
          </a:lstStyle>
          <a:p>
            <a:r>
              <a:rPr lang="en-US" dirty="0"/>
              <a:t>Click to add title</a:t>
            </a:r>
          </a:p>
        </p:txBody>
      </p:sp>
      <p:sp>
        <p:nvSpPr>
          <p:cNvPr id="10" name="Text Placeholder 5"/>
          <p:cNvSpPr>
            <a:spLocks noGrp="1"/>
          </p:cNvSpPr>
          <p:nvPr>
            <p:ph type="body" sz="quarter" idx="10" hasCustomPrompt="1"/>
          </p:nvPr>
        </p:nvSpPr>
        <p:spPr>
          <a:xfrm>
            <a:off x="2641600" y="4116320"/>
            <a:ext cx="9302496" cy="711200"/>
          </a:xfrm>
        </p:spPr>
        <p:txBody>
          <a:bodyPr/>
          <a:lstStyle>
            <a:lvl1pPr marL="0" indent="0">
              <a:buNone/>
              <a:defRPr sz="2000" b="0" baseline="0">
                <a:solidFill>
                  <a:schemeClr val="bg1"/>
                </a:solidFill>
                <a:latin typeface="+mn-lt"/>
              </a:defRPr>
            </a:lvl1pPr>
            <a:lvl2pPr marL="601089" indent="0">
              <a:buNone/>
              <a:defRPr/>
            </a:lvl2pPr>
            <a:lvl3pPr marL="1219110" indent="0">
              <a:buNone/>
              <a:defRPr/>
            </a:lvl3pPr>
            <a:lvl4pPr marL="1828664" indent="0">
              <a:buNone/>
              <a:defRPr/>
            </a:lvl4pPr>
            <a:lvl5pPr marL="2438218" indent="0">
              <a:buNone/>
              <a:defRPr/>
            </a:lvl5pPr>
          </a:lstStyle>
          <a:p>
            <a:pPr lvl="0"/>
            <a:r>
              <a:rPr lang="en-US" dirty="0"/>
              <a:t>Click to add Subtitle</a:t>
            </a:r>
          </a:p>
        </p:txBody>
      </p:sp>
      <p:sp>
        <p:nvSpPr>
          <p:cNvPr id="7" name="Slide Number Placeholder 5">
            <a:extLst>
              <a:ext uri="{FF2B5EF4-FFF2-40B4-BE49-F238E27FC236}">
                <a16:creationId xmlns:a16="http://schemas.microsoft.com/office/drawing/2014/main" id="{D0DB4F35-9ADE-ED35-28B3-71F80807EF03}"/>
              </a:ext>
            </a:extLst>
          </p:cNvPr>
          <p:cNvSpPr>
            <a:spLocks noGrp="1"/>
          </p:cNvSpPr>
          <p:nvPr>
            <p:ph type="sldNum" sz="quarter" idx="11"/>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4" name="Picture 13">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778580585"/>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Quote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9" name="Picture 8"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6" name="Google Shape;44;p5"/>
          <p:cNvSpPr txBox="1">
            <a:spLocks noGrp="1"/>
          </p:cNvSpPr>
          <p:nvPr>
            <p:ph type="ctrTitle"/>
          </p:nvPr>
        </p:nvSpPr>
        <p:spPr>
          <a:xfrm>
            <a:off x="472867" y="2159467"/>
            <a:ext cx="5494000" cy="21040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rgbClr val="FFFFFF"/>
                </a:solidFill>
                <a:latin typeface="+mj-lt"/>
                <a:ea typeface="Montserrat"/>
                <a:cs typeface="Montserrat"/>
                <a:sym typeface="Montserrat"/>
              </a:defRPr>
            </a:lvl1pPr>
            <a:lvl2pPr lvl="1" algn="ctr" rtl="0">
              <a:spcBef>
                <a:spcPts val="0"/>
              </a:spcBef>
              <a:spcAft>
                <a:spcPts val="0"/>
              </a:spcAft>
              <a:buClr>
                <a:srgbClr val="FFFFFF"/>
              </a:buClr>
              <a:buSzPts val="3000"/>
              <a:buNone/>
              <a:defRPr sz="4000">
                <a:solidFill>
                  <a:srgbClr val="FFFFFF"/>
                </a:solidFill>
              </a:defRPr>
            </a:lvl2pPr>
            <a:lvl3pPr lvl="2" algn="ctr" rtl="0">
              <a:spcBef>
                <a:spcPts val="0"/>
              </a:spcBef>
              <a:spcAft>
                <a:spcPts val="0"/>
              </a:spcAft>
              <a:buClr>
                <a:srgbClr val="FFFFFF"/>
              </a:buClr>
              <a:buSzPts val="3000"/>
              <a:buNone/>
              <a:defRPr sz="4000">
                <a:solidFill>
                  <a:srgbClr val="FFFFFF"/>
                </a:solidFill>
              </a:defRPr>
            </a:lvl3pPr>
            <a:lvl4pPr lvl="3" algn="ctr" rtl="0">
              <a:spcBef>
                <a:spcPts val="0"/>
              </a:spcBef>
              <a:spcAft>
                <a:spcPts val="0"/>
              </a:spcAft>
              <a:buClr>
                <a:srgbClr val="FFFFFF"/>
              </a:buClr>
              <a:buSzPts val="3000"/>
              <a:buNone/>
              <a:defRPr sz="4000">
                <a:solidFill>
                  <a:srgbClr val="FFFFFF"/>
                </a:solidFill>
              </a:defRPr>
            </a:lvl4pPr>
            <a:lvl5pPr lvl="4" algn="ctr" rtl="0">
              <a:spcBef>
                <a:spcPts val="0"/>
              </a:spcBef>
              <a:spcAft>
                <a:spcPts val="0"/>
              </a:spcAft>
              <a:buClr>
                <a:srgbClr val="FFFFFF"/>
              </a:buClr>
              <a:buSzPts val="3000"/>
              <a:buNone/>
              <a:defRPr sz="4000">
                <a:solidFill>
                  <a:srgbClr val="FFFFFF"/>
                </a:solidFill>
              </a:defRPr>
            </a:lvl5pPr>
            <a:lvl6pPr lvl="5" algn="ctr" rtl="0">
              <a:spcBef>
                <a:spcPts val="0"/>
              </a:spcBef>
              <a:spcAft>
                <a:spcPts val="0"/>
              </a:spcAft>
              <a:buClr>
                <a:srgbClr val="FFFFFF"/>
              </a:buClr>
              <a:buSzPts val="3000"/>
              <a:buNone/>
              <a:defRPr sz="4000">
                <a:solidFill>
                  <a:srgbClr val="FFFFFF"/>
                </a:solidFill>
              </a:defRPr>
            </a:lvl6pPr>
            <a:lvl7pPr lvl="6" algn="ctr" rtl="0">
              <a:spcBef>
                <a:spcPts val="0"/>
              </a:spcBef>
              <a:spcAft>
                <a:spcPts val="0"/>
              </a:spcAft>
              <a:buClr>
                <a:srgbClr val="FFFFFF"/>
              </a:buClr>
              <a:buSzPts val="3000"/>
              <a:buNone/>
              <a:defRPr sz="4000">
                <a:solidFill>
                  <a:srgbClr val="FFFFFF"/>
                </a:solidFill>
              </a:defRPr>
            </a:lvl7pPr>
            <a:lvl8pPr lvl="7" algn="ctr" rtl="0">
              <a:spcBef>
                <a:spcPts val="0"/>
              </a:spcBef>
              <a:spcAft>
                <a:spcPts val="0"/>
              </a:spcAft>
              <a:buClr>
                <a:srgbClr val="FFFFFF"/>
              </a:buClr>
              <a:buSzPts val="3000"/>
              <a:buNone/>
              <a:defRPr sz="4000">
                <a:solidFill>
                  <a:srgbClr val="FFFFFF"/>
                </a:solidFill>
              </a:defRPr>
            </a:lvl8pPr>
            <a:lvl9pPr lvl="8" algn="ctr" rtl="0">
              <a:spcBef>
                <a:spcPts val="0"/>
              </a:spcBef>
              <a:spcAft>
                <a:spcPts val="0"/>
              </a:spcAft>
              <a:buClr>
                <a:srgbClr val="FFFFFF"/>
              </a:buClr>
              <a:buSzPts val="3000"/>
              <a:buNone/>
              <a:defRPr sz="4000">
                <a:solidFill>
                  <a:srgbClr val="FFFFFF"/>
                </a:solidFill>
              </a:defRPr>
            </a:lvl9pPr>
          </a:lstStyle>
          <a:p>
            <a:r>
              <a:rPr lang="en-US"/>
              <a:t>Click to edit Master title style</a:t>
            </a:r>
            <a:endParaRPr dirty="0"/>
          </a:p>
        </p:txBody>
      </p:sp>
      <p:sp>
        <p:nvSpPr>
          <p:cNvPr id="8"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403237439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06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9" name="Title 8"/>
          <p:cNvSpPr>
            <a:spLocks noGrp="1"/>
          </p:cNvSpPr>
          <p:nvPr>
            <p:ph type="title" hasCustomPrompt="1"/>
          </p:nvPr>
        </p:nvSpPr>
        <p:spPr>
          <a:xfrm>
            <a:off x="792480" y="471311"/>
            <a:ext cx="10888896" cy="578556"/>
          </a:xfrm>
          <a:prstGeom prst="rect">
            <a:avLst/>
          </a:prstGeom>
        </p:spPr>
        <p:txBody>
          <a:bodyPr wrap="square">
            <a:noAutofit/>
          </a:bodyPr>
          <a:lstStyle>
            <a:lvl1pPr>
              <a:defRPr b="1" baseline="0">
                <a:solidFill>
                  <a:schemeClr val="bg1"/>
                </a:solidFill>
                <a:latin typeface="+mj-lt"/>
              </a:defRPr>
            </a:lvl1pPr>
          </a:lstStyle>
          <a:p>
            <a:r>
              <a:rPr lang="en-US"/>
              <a:t>CLICK TO INSERT YOUR COMMENTS</a:t>
            </a:r>
          </a:p>
        </p:txBody>
      </p:sp>
      <p:sp>
        <p:nvSpPr>
          <p:cNvPr id="5" name="Text Placeholder 2"/>
          <p:cNvSpPr>
            <a:spLocks noGrp="1"/>
          </p:cNvSpPr>
          <p:nvPr>
            <p:ph type="body" idx="15"/>
          </p:nvPr>
        </p:nvSpPr>
        <p:spPr>
          <a:xfrm>
            <a:off x="792479" y="6373368"/>
            <a:ext cx="10887456" cy="365760"/>
          </a:xfrm>
          <a:prstGeom prst="rect">
            <a:avLst/>
          </a:prstGeom>
        </p:spPr>
        <p:txBody>
          <a:bodyPr wrap="square" tIns="0" bIns="0" anchor="b" anchorCtr="0"/>
          <a:lstStyle>
            <a:lvl1pPr marL="0" indent="0">
              <a:spcBef>
                <a:spcPts val="80"/>
              </a:spcBef>
              <a:buNone/>
              <a:defRPr sz="1067" b="0" baseline="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Text Placeholder 2"/>
          <p:cNvSpPr>
            <a:spLocks noGrp="1"/>
          </p:cNvSpPr>
          <p:nvPr>
            <p:ph type="body" idx="16" hasCustomPrompt="1"/>
          </p:nvPr>
        </p:nvSpPr>
        <p:spPr>
          <a:xfrm>
            <a:off x="792480" y="1092201"/>
            <a:ext cx="10887456" cy="315119"/>
          </a:xfrm>
          <a:prstGeom prst="rect">
            <a:avLst/>
          </a:prstGeom>
        </p:spPr>
        <p:txBody>
          <a:bodyPr wrap="square" tIns="0" bIns="0" anchor="t" anchorCtr="0"/>
          <a:lstStyle>
            <a:lvl1pPr marL="0" indent="0">
              <a:spcBef>
                <a:spcPts val="0"/>
              </a:spcBef>
              <a:buNone/>
              <a:defRPr sz="2400" b="0" baseline="0">
                <a:solidFill>
                  <a:schemeClr val="bg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1"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spTree>
    <p:extLst>
      <p:ext uri="{BB962C8B-B14F-4D97-AF65-F5344CB8AC3E}">
        <p14:creationId xmlns:p14="http://schemas.microsoft.com/office/powerpoint/2010/main" val="754115697"/>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61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4" name="Google Shape;66;p9"/>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400">
                <a:solidFill>
                  <a:schemeClr val="tx1"/>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5" name="Google Shape;67;p9"/>
          <p:cNvSpPr txBox="1">
            <a:spLocks noGrp="1"/>
          </p:cNvSpPr>
          <p:nvPr>
            <p:ph type="body" idx="1"/>
          </p:nvPr>
        </p:nvSpPr>
        <p:spPr>
          <a:xfrm>
            <a:off x="472867" y="1536633"/>
            <a:ext cx="11246400" cy="4555200"/>
          </a:xfrm>
          <a:prstGeom prst="rect">
            <a:avLst/>
          </a:prstGeom>
        </p:spPr>
        <p:txBody>
          <a:bodyPr spcFirstLastPara="1" wrap="square" lIns="0" tIns="91425" rIns="0" bIns="91425" anchor="t" anchorCtr="0">
            <a:noAutofit/>
          </a:bodyPr>
          <a:lstStyle>
            <a:lvl1pPr marL="365742" lvl="0" indent="-365742" rtl="0">
              <a:spcBef>
                <a:spcPts val="0"/>
              </a:spcBef>
              <a:spcAft>
                <a:spcPts val="0"/>
              </a:spcAft>
              <a:buClr>
                <a:srgbClr val="FFFFFF"/>
              </a:buClr>
              <a:buSzPts val="1300"/>
              <a:buChar char="■"/>
              <a:defRPr sz="1400">
                <a:solidFill>
                  <a:schemeClr val="tx1"/>
                </a:solidFill>
                <a:latin typeface="+mn-lt"/>
              </a:defRPr>
            </a:lvl1pPr>
            <a:lvl2pPr marL="1219140" lvl="1" indent="-406381" rtl="0">
              <a:spcBef>
                <a:spcPts val="2133"/>
              </a:spcBef>
              <a:spcAft>
                <a:spcPts val="0"/>
              </a:spcAft>
              <a:buClr>
                <a:srgbClr val="FFFFFF"/>
              </a:buClr>
              <a:buSzPts val="1200"/>
              <a:buChar char="⎼"/>
              <a:defRPr>
                <a:solidFill>
                  <a:srgbClr val="FFFFFF"/>
                </a:solidFill>
              </a:defRPr>
            </a:lvl2pPr>
            <a:lvl3pPr marL="1828709" lvl="2" indent="-389448" rtl="0">
              <a:spcBef>
                <a:spcPts val="2133"/>
              </a:spcBef>
              <a:spcAft>
                <a:spcPts val="0"/>
              </a:spcAft>
              <a:buClr>
                <a:srgbClr val="FFFFFF"/>
              </a:buClr>
              <a:buSzPts val="1000"/>
              <a:buChar char="○"/>
              <a:defRPr>
                <a:solidFill>
                  <a:srgbClr val="FFFFFF"/>
                </a:solidFill>
              </a:defRPr>
            </a:lvl3pPr>
            <a:lvl4pPr marL="2438278" lvl="3" indent="-389448" rtl="0">
              <a:spcBef>
                <a:spcPts val="2133"/>
              </a:spcBef>
              <a:spcAft>
                <a:spcPts val="0"/>
              </a:spcAft>
              <a:buClr>
                <a:srgbClr val="FFFFFF"/>
              </a:buClr>
              <a:buSzPts val="1000"/>
              <a:buChar char="■"/>
              <a:defRPr>
                <a:solidFill>
                  <a:srgbClr val="FFFFFF"/>
                </a:solidFill>
              </a:defRPr>
            </a:lvl4pPr>
            <a:lvl5pPr marL="3047848" lvl="4" indent="-389448" rtl="0">
              <a:spcBef>
                <a:spcPts val="2133"/>
              </a:spcBef>
              <a:spcAft>
                <a:spcPts val="0"/>
              </a:spcAft>
              <a:buClr>
                <a:srgbClr val="FFFFFF"/>
              </a:buClr>
              <a:buSzPts val="1000"/>
              <a:buChar char="⎼"/>
              <a:defRPr>
                <a:solidFill>
                  <a:srgbClr val="FFFFFF"/>
                </a:solidFill>
              </a:defRPr>
            </a:lvl5pPr>
            <a:lvl6pPr marL="3657418" lvl="5" indent="-389448" rtl="0">
              <a:spcBef>
                <a:spcPts val="2133"/>
              </a:spcBef>
              <a:spcAft>
                <a:spcPts val="0"/>
              </a:spcAft>
              <a:buClr>
                <a:srgbClr val="FFFFFF"/>
              </a:buClr>
              <a:buSzPts val="1000"/>
              <a:buChar char="○"/>
              <a:defRPr>
                <a:solidFill>
                  <a:srgbClr val="FFFFFF"/>
                </a:solidFill>
              </a:defRPr>
            </a:lvl6pPr>
            <a:lvl7pPr marL="4266987" lvl="6" indent="-389448" rtl="0">
              <a:spcBef>
                <a:spcPts val="2133"/>
              </a:spcBef>
              <a:spcAft>
                <a:spcPts val="0"/>
              </a:spcAft>
              <a:buClr>
                <a:srgbClr val="FFFFFF"/>
              </a:buClr>
              <a:buSzPts val="1000"/>
              <a:buChar char="■"/>
              <a:defRPr>
                <a:solidFill>
                  <a:srgbClr val="FFFFFF"/>
                </a:solidFill>
              </a:defRPr>
            </a:lvl7pPr>
            <a:lvl8pPr marL="4876557" lvl="7" indent="-389448" rtl="0">
              <a:spcBef>
                <a:spcPts val="2133"/>
              </a:spcBef>
              <a:spcAft>
                <a:spcPts val="0"/>
              </a:spcAft>
              <a:buClr>
                <a:srgbClr val="FFFFFF"/>
              </a:buClr>
              <a:buSzPts val="1000"/>
              <a:buChar char="⎼"/>
              <a:defRPr>
                <a:solidFill>
                  <a:srgbClr val="FFFFFF"/>
                </a:solidFill>
              </a:defRPr>
            </a:lvl8pPr>
            <a:lvl9pPr marL="5486126" lvl="8" indent="-389448" rtl="0">
              <a:spcBef>
                <a:spcPts val="2133"/>
              </a:spcBef>
              <a:spcAft>
                <a:spcPts val="2133"/>
              </a:spcAft>
              <a:buClr>
                <a:srgbClr val="FFFFFF"/>
              </a:buClr>
              <a:buSzPts val="1000"/>
              <a:buChar char="○"/>
              <a:defRPr>
                <a:solidFill>
                  <a:srgbClr val="FFFFFF"/>
                </a:solidFill>
              </a:defRPr>
            </a:lvl9pPr>
          </a:lstStyle>
          <a:p>
            <a:pPr lvl="0"/>
            <a:r>
              <a:rPr lang="en-US"/>
              <a:t>Click to edit Master text styles</a:t>
            </a:r>
          </a:p>
        </p:txBody>
      </p:sp>
      <p:sp>
        <p:nvSpPr>
          <p:cNvPr id="7" name="Google Shape;69;p9"/>
          <p:cNvSpPr txBox="1">
            <a:spLocks noGrp="1"/>
          </p:cNvSpPr>
          <p:nvPr>
            <p:ph type="subTitle" idx="2"/>
          </p:nvPr>
        </p:nvSpPr>
        <p:spPr>
          <a:xfrm>
            <a:off x="472867" y="827400"/>
            <a:ext cx="11246400" cy="512400"/>
          </a:xfrm>
          <a:prstGeom prst="rect">
            <a:avLst/>
          </a:prstGeom>
        </p:spPr>
        <p:txBody>
          <a:bodyPr spcFirstLastPara="1" wrap="square" lIns="0" tIns="91425" rIns="0" bIns="91425" anchor="t" anchorCtr="0">
            <a:noAutofit/>
          </a:bodyPr>
          <a:lstStyle>
            <a:lvl1pPr marL="365742" lvl="0" indent="-365742" rtl="0">
              <a:lnSpc>
                <a:spcPct val="100000"/>
              </a:lnSpc>
              <a:spcBef>
                <a:spcPts val="0"/>
              </a:spcBef>
              <a:spcAft>
                <a:spcPts val="0"/>
              </a:spcAft>
              <a:buClr>
                <a:srgbClr val="FFFFFF"/>
              </a:buClr>
              <a:buSzPts val="1500"/>
              <a:buNone/>
              <a:defRPr sz="1800">
                <a:solidFill>
                  <a:schemeClr val="tx1"/>
                </a:solidFill>
                <a:latin typeface="+mn-lt"/>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dirty="0"/>
          </a:p>
        </p:txBody>
      </p:sp>
    </p:spTree>
    <p:extLst>
      <p:ext uri="{BB962C8B-B14F-4D97-AF65-F5344CB8AC3E}">
        <p14:creationId xmlns:p14="http://schemas.microsoft.com/office/powerpoint/2010/main" val="3133626847"/>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3" name="TextBox 2">
            <a:extLst>
              <a:ext uri="{FF2B5EF4-FFF2-40B4-BE49-F238E27FC236}">
                <a16:creationId xmlns:a16="http://schemas.microsoft.com/office/drawing/2014/main" id="{6243803D-31FA-692F-1CDF-A332274BC332}"/>
              </a:ext>
            </a:extLst>
          </p:cNvPr>
          <p:cNvSpPr txBox="1"/>
          <p:nvPr/>
        </p:nvSpPr>
        <p:spPr>
          <a:xfrm>
            <a:off x="288559" y="6532237"/>
            <a:ext cx="2458455" cy="200055"/>
          </a:xfrm>
          <a:prstGeom prst="rect">
            <a:avLst/>
          </a:prstGeom>
          <a:noFill/>
        </p:spPr>
        <p:txBody>
          <a:bodyPr wrap="square" lIns="0" rIns="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rPr>
              <a:t>© 2023 Nielsen Consumer LLC. All Rights Reserved.</a:t>
            </a:r>
          </a:p>
        </p:txBody>
      </p:sp>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9" y="6028803"/>
            <a:ext cx="644652" cy="274320"/>
          </a:xfrm>
          <a:prstGeom prst="rect">
            <a:avLst/>
          </a:prstGeom>
        </p:spPr>
      </p:pic>
    </p:spTree>
    <p:extLst>
      <p:ext uri="{BB962C8B-B14F-4D97-AF65-F5344CB8AC3E}">
        <p14:creationId xmlns:p14="http://schemas.microsoft.com/office/powerpoint/2010/main" val="1379575642"/>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9" name="Picture 8"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Google Shape;104;p13"/>
          <p:cNvSpPr txBox="1">
            <a:spLocks noGrp="1"/>
          </p:cNvSpPr>
          <p:nvPr>
            <p:ph type="ctrTitle"/>
          </p:nvPr>
        </p:nvSpPr>
        <p:spPr>
          <a:xfrm>
            <a:off x="655067" y="442767"/>
            <a:ext cx="6570000" cy="18524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rgbClr val="FFFFFF"/>
                </a:solidFill>
                <a:latin typeface="+mj-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 name="Google Shape;105;p13"/>
          <p:cNvSpPr txBox="1">
            <a:spLocks noGrp="1"/>
          </p:cNvSpPr>
          <p:nvPr>
            <p:ph type="subTitle" idx="1"/>
          </p:nvPr>
        </p:nvSpPr>
        <p:spPr>
          <a:xfrm>
            <a:off x="655068" y="3172800"/>
            <a:ext cx="6570000" cy="5124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2000">
                <a:solidFill>
                  <a:schemeClr val="bg1"/>
                </a:solidFill>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dirty="0"/>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827130248"/>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0" name="Picture 9"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Google Shape;117;p15"/>
          <p:cNvSpPr txBox="1">
            <a:spLocks noGrp="1"/>
          </p:cNvSpPr>
          <p:nvPr>
            <p:ph type="subTitle" idx="1"/>
          </p:nvPr>
        </p:nvSpPr>
        <p:spPr>
          <a:xfrm>
            <a:off x="472867" y="3141147"/>
            <a:ext cx="53508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CBCBCB"/>
              </a:buClr>
              <a:buSzPts val="1200"/>
              <a:buNone/>
              <a:defRPr sz="2400" b="1">
                <a:solidFill>
                  <a:schemeClr val="bg1"/>
                </a:solidFill>
              </a:defRPr>
            </a:lvl1pPr>
            <a:lvl2pPr lvl="1" rtl="0">
              <a:lnSpc>
                <a:spcPct val="100000"/>
              </a:lnSpc>
              <a:spcBef>
                <a:spcPts val="0"/>
              </a:spcBef>
              <a:spcAft>
                <a:spcPts val="0"/>
              </a:spcAft>
              <a:buClr>
                <a:srgbClr val="CBCBCB"/>
              </a:buClr>
              <a:buSzPts val="1800"/>
              <a:buNone/>
              <a:defRPr sz="2400" b="1">
                <a:solidFill>
                  <a:srgbClr val="CBCBCB"/>
                </a:solidFill>
              </a:defRPr>
            </a:lvl2pPr>
            <a:lvl3pPr lvl="2" rtl="0">
              <a:lnSpc>
                <a:spcPct val="100000"/>
              </a:lnSpc>
              <a:spcBef>
                <a:spcPts val="0"/>
              </a:spcBef>
              <a:spcAft>
                <a:spcPts val="0"/>
              </a:spcAft>
              <a:buClr>
                <a:srgbClr val="CBCBCB"/>
              </a:buClr>
              <a:buSzPts val="1800"/>
              <a:buNone/>
              <a:defRPr sz="2400" b="1">
                <a:solidFill>
                  <a:srgbClr val="CBCBCB"/>
                </a:solidFill>
              </a:defRPr>
            </a:lvl3pPr>
            <a:lvl4pPr lvl="3" rtl="0">
              <a:lnSpc>
                <a:spcPct val="100000"/>
              </a:lnSpc>
              <a:spcBef>
                <a:spcPts val="0"/>
              </a:spcBef>
              <a:spcAft>
                <a:spcPts val="0"/>
              </a:spcAft>
              <a:buClr>
                <a:srgbClr val="CBCBCB"/>
              </a:buClr>
              <a:buSzPts val="1800"/>
              <a:buNone/>
              <a:defRPr sz="2400" b="1">
                <a:solidFill>
                  <a:srgbClr val="CBCBCB"/>
                </a:solidFill>
              </a:defRPr>
            </a:lvl4pPr>
            <a:lvl5pPr lvl="4" rtl="0">
              <a:lnSpc>
                <a:spcPct val="100000"/>
              </a:lnSpc>
              <a:spcBef>
                <a:spcPts val="0"/>
              </a:spcBef>
              <a:spcAft>
                <a:spcPts val="0"/>
              </a:spcAft>
              <a:buClr>
                <a:srgbClr val="CBCBCB"/>
              </a:buClr>
              <a:buSzPts val="1800"/>
              <a:buNone/>
              <a:defRPr sz="2400" b="1">
                <a:solidFill>
                  <a:srgbClr val="CBCBCB"/>
                </a:solidFill>
              </a:defRPr>
            </a:lvl5pPr>
            <a:lvl6pPr lvl="5" rtl="0">
              <a:lnSpc>
                <a:spcPct val="100000"/>
              </a:lnSpc>
              <a:spcBef>
                <a:spcPts val="0"/>
              </a:spcBef>
              <a:spcAft>
                <a:spcPts val="0"/>
              </a:spcAft>
              <a:buClr>
                <a:srgbClr val="CBCBCB"/>
              </a:buClr>
              <a:buSzPts val="1800"/>
              <a:buNone/>
              <a:defRPr sz="2400" b="1">
                <a:solidFill>
                  <a:srgbClr val="CBCBCB"/>
                </a:solidFill>
              </a:defRPr>
            </a:lvl6pPr>
            <a:lvl7pPr lvl="6" rtl="0">
              <a:lnSpc>
                <a:spcPct val="100000"/>
              </a:lnSpc>
              <a:spcBef>
                <a:spcPts val="0"/>
              </a:spcBef>
              <a:spcAft>
                <a:spcPts val="0"/>
              </a:spcAft>
              <a:buClr>
                <a:srgbClr val="CBCBCB"/>
              </a:buClr>
              <a:buSzPts val="1800"/>
              <a:buNone/>
              <a:defRPr sz="2400" b="1">
                <a:solidFill>
                  <a:srgbClr val="CBCBCB"/>
                </a:solidFill>
              </a:defRPr>
            </a:lvl7pPr>
            <a:lvl8pPr lvl="7" rtl="0">
              <a:lnSpc>
                <a:spcPct val="100000"/>
              </a:lnSpc>
              <a:spcBef>
                <a:spcPts val="0"/>
              </a:spcBef>
              <a:spcAft>
                <a:spcPts val="0"/>
              </a:spcAft>
              <a:buClr>
                <a:srgbClr val="CBCBCB"/>
              </a:buClr>
              <a:buSzPts val="1800"/>
              <a:buNone/>
              <a:defRPr sz="2400" b="1">
                <a:solidFill>
                  <a:srgbClr val="CBCBCB"/>
                </a:solidFill>
              </a:defRPr>
            </a:lvl8pPr>
            <a:lvl9pPr lvl="8" rtl="0">
              <a:lnSpc>
                <a:spcPct val="100000"/>
              </a:lnSpc>
              <a:spcBef>
                <a:spcPts val="0"/>
              </a:spcBef>
              <a:spcAft>
                <a:spcPts val="0"/>
              </a:spcAft>
              <a:buClr>
                <a:srgbClr val="CBCBCB"/>
              </a:buClr>
              <a:buSzPts val="1800"/>
              <a:buNone/>
              <a:defRPr sz="2400" b="1">
                <a:solidFill>
                  <a:srgbClr val="CBCBCB"/>
                </a:solidFill>
              </a:defRPr>
            </a:lvl9pPr>
          </a:lstStyle>
          <a:p>
            <a:r>
              <a:rPr lang="en-US"/>
              <a:t>Click to edit Master subtitle style</a:t>
            </a:r>
            <a:endParaRPr dirty="0"/>
          </a:p>
        </p:txBody>
      </p:sp>
      <p:sp>
        <p:nvSpPr>
          <p:cNvPr id="8" name="Google Shape;118;p15"/>
          <p:cNvSpPr txBox="1">
            <a:spLocks/>
          </p:cNvSpPr>
          <p:nvPr/>
        </p:nvSpPr>
        <p:spPr>
          <a:xfrm>
            <a:off x="472867" y="3569167"/>
            <a:ext cx="5350800" cy="410000"/>
          </a:xfrm>
          <a:prstGeom prst="rect">
            <a:avLst/>
          </a:prstGeom>
        </p:spPr>
        <p:txBody>
          <a:bodyPr spcFirstLastPara="1" vert="horz" wrap="square" lIns="0" tIns="91425" rIns="0" bIns="91425" rtlCol="0" anchor="t" anchorCtr="0">
            <a:noAutofit/>
          </a:bodyPr>
          <a:lstStyle>
            <a:lvl1pPr marL="0" lvl="0" indent="0" algn="l" defTabSz="914400" rtl="0" eaLnBrk="1" latinLnBrk="0" hangingPunct="1">
              <a:lnSpc>
                <a:spcPct val="100000"/>
              </a:lnSpc>
              <a:spcBef>
                <a:spcPts val="0"/>
              </a:spcBef>
              <a:spcAft>
                <a:spcPts val="0"/>
              </a:spcAft>
              <a:buClr>
                <a:srgbClr val="CBCBCB"/>
              </a:buClr>
              <a:buSzPts val="1200"/>
              <a:buFont typeface="Arial" panose="020B0604020202020204" pitchFamily="34" charset="0"/>
              <a:buNone/>
              <a:defRPr sz="1600" kern="1200">
                <a:solidFill>
                  <a:srgbClr val="CBCBCB"/>
                </a:solidFill>
                <a:latin typeface="+mn-lt"/>
                <a:ea typeface="+mn-ea"/>
                <a:cs typeface="+mn-cs"/>
              </a:defRPr>
            </a:lvl1pPr>
            <a:lvl2pPr marL="685800" lvl="1" indent="-228600" algn="l" defTabSz="914400" rtl="0" eaLnBrk="1" latinLnBrk="0" hangingPunct="1">
              <a:lnSpc>
                <a:spcPct val="100000"/>
              </a:lnSpc>
              <a:spcBef>
                <a:spcPts val="0"/>
              </a:spcBef>
              <a:spcAft>
                <a:spcPts val="0"/>
              </a:spcAft>
              <a:buClr>
                <a:srgbClr val="CBCBCB"/>
              </a:buClr>
              <a:buSzPts val="1800"/>
              <a:buFont typeface="System Font Regular"/>
              <a:buNone/>
              <a:defRPr sz="2400" b="1" kern="1200">
                <a:solidFill>
                  <a:srgbClr val="CBCBCB"/>
                </a:solidFill>
                <a:latin typeface="+mn-lt"/>
                <a:ea typeface="+mn-ea"/>
                <a:cs typeface="+mn-cs"/>
              </a:defRPr>
            </a:lvl2pPr>
            <a:lvl3pPr marL="1143000" lvl="2"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3pPr>
            <a:lvl4pPr marL="1600200" lvl="3"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4pPr>
            <a:lvl5pPr marL="2057400" lvl="4"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5pPr>
            <a:lvl6pPr marL="2514600" lvl="5"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6pPr>
            <a:lvl7pPr marL="2971800" lvl="6"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7pPr>
            <a:lvl8pPr marL="3429000" lvl="7"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8pPr>
            <a:lvl9pPr marL="3886200" lvl="8"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9pPr>
          </a:lstStyle>
          <a:p>
            <a:r>
              <a:rPr lang="en-US" sz="1600" dirty="0">
                <a:solidFill>
                  <a:schemeClr val="bg1"/>
                </a:solidFill>
              </a:rPr>
              <a:t>Click to edit Master subtitle style</a:t>
            </a:r>
          </a:p>
        </p:txBody>
      </p:sp>
      <p:sp>
        <p:nvSpPr>
          <p:cNvPr id="11" name="TextBox 10">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2" name="Picture 11">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608014224"/>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67_thank_you_grey">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7" y="635035"/>
            <a:ext cx="8642083" cy="2387600"/>
          </a:xfrm>
        </p:spPr>
        <p:txBody>
          <a:bodyPr anchor="b">
            <a:noAutofit/>
          </a:bodyPr>
          <a:lstStyle>
            <a:lvl1pPr algn="l">
              <a:defRPr sz="3600">
                <a:solidFill>
                  <a:schemeClr val="bg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7" y="3114709"/>
            <a:ext cx="8642083" cy="837883"/>
          </a:xfrm>
        </p:spPr>
        <p:txBody>
          <a:bodyPr>
            <a:noAutofit/>
          </a:bodyPr>
          <a:lstStyle>
            <a:lvl1pPr marL="0" indent="0" algn="l">
              <a:spcBef>
                <a:spcPts val="0"/>
              </a:spcBef>
              <a:spcAft>
                <a:spcPts val="0"/>
              </a:spcAft>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[Call to action]</a:t>
            </a:r>
          </a:p>
        </p:txBody>
      </p:sp>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3"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189" indent="0">
              <a:buNone/>
              <a:defRPr sz="1200" b="1">
                <a:solidFill>
                  <a:schemeClr val="bg1"/>
                </a:solidFill>
              </a:defRPr>
            </a:lvl2pPr>
            <a:lvl3pPr marL="914377" indent="0">
              <a:buNone/>
              <a:defRPr sz="1200" b="1">
                <a:solidFill>
                  <a:schemeClr val="bg1"/>
                </a:solidFill>
              </a:defRPr>
            </a:lvl3pPr>
            <a:lvl4pPr marL="1371566" indent="0">
              <a:buNone/>
              <a:defRPr sz="1200" b="1">
                <a:solidFill>
                  <a:schemeClr val="bg1"/>
                </a:solidFill>
              </a:defRPr>
            </a:lvl4pPr>
            <a:lvl5pPr marL="1828754"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2"/>
            <a:ext cx="8642083" cy="42346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189" indent="0">
              <a:buNone/>
              <a:defRPr sz="1200" b="1">
                <a:solidFill>
                  <a:schemeClr val="bg1"/>
                </a:solidFill>
              </a:defRPr>
            </a:lvl2pPr>
            <a:lvl3pPr marL="914377" indent="0">
              <a:buNone/>
              <a:defRPr sz="1200" b="1">
                <a:solidFill>
                  <a:schemeClr val="bg1"/>
                </a:solidFill>
              </a:defRPr>
            </a:lvl3pPr>
            <a:lvl4pPr marL="1371566" indent="0">
              <a:buNone/>
              <a:defRPr sz="1200" b="1">
                <a:solidFill>
                  <a:schemeClr val="bg1"/>
                </a:solidFill>
              </a:defRPr>
            </a:lvl4pPr>
            <a:lvl5pPr marL="1828754" indent="0">
              <a:buNone/>
              <a:defRPr sz="1200" b="1">
                <a:solidFill>
                  <a:schemeClr val="bg1"/>
                </a:solidFill>
              </a:defRPr>
            </a:lvl5pPr>
          </a:lstStyle>
          <a:p>
            <a:pPr lvl="0"/>
            <a:r>
              <a:rPr lang="en-US" dirty="0"/>
              <a:t>Contact information</a:t>
            </a:r>
          </a:p>
        </p:txBody>
      </p:sp>
      <p:sp>
        <p:nvSpPr>
          <p:cNvPr id="13" name="TextBox 12">
            <a:extLst>
              <a:ext uri="{FF2B5EF4-FFF2-40B4-BE49-F238E27FC236}">
                <a16:creationId xmlns:a16="http://schemas.microsoft.com/office/drawing/2014/main" id="{6243803D-31FA-692F-1CDF-A332274BC332}"/>
              </a:ext>
            </a:extLst>
          </p:cNvPr>
          <p:cNvSpPr txBox="1"/>
          <p:nvPr/>
        </p:nvSpPr>
        <p:spPr>
          <a:xfrm>
            <a:off x="288559" y="6532237"/>
            <a:ext cx="2458455" cy="200055"/>
          </a:xfrm>
          <a:prstGeom prst="rect">
            <a:avLst/>
          </a:prstGeom>
          <a:noFill/>
        </p:spPr>
        <p:txBody>
          <a:bodyPr wrap="square" lIns="0" rIns="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rPr>
              <a:t>© 2023 Nielsen Consumer LLC. All Rights Reserved.</a:t>
            </a:r>
          </a:p>
        </p:txBody>
      </p:sp>
      <p:sp>
        <p:nvSpPr>
          <p:cNvPr id="14" name="Slide Number Placeholder 5">
            <a:extLst>
              <a:ext uri="{FF2B5EF4-FFF2-40B4-BE49-F238E27FC236}">
                <a16:creationId xmlns:a16="http://schemas.microsoft.com/office/drawing/2014/main" id="{D0DB4F35-9ADE-ED35-28B3-71F80807EF03}"/>
              </a:ext>
            </a:extLst>
          </p:cNvPr>
          <p:cNvSpPr>
            <a:spLocks noGrp="1"/>
          </p:cNvSpPr>
          <p:nvPr>
            <p:ph type="sldNum" sz="quarter" idx="12"/>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pic>
        <p:nvPicPr>
          <p:cNvPr id="15" name="Picture 14"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5801097"/>
            <a:ext cx="1219200" cy="518808"/>
          </a:xfrm>
          <a:prstGeom prst="rect">
            <a:avLst/>
          </a:prstGeom>
        </p:spPr>
      </p:pic>
    </p:spTree>
    <p:extLst>
      <p:ext uri="{BB962C8B-B14F-4D97-AF65-F5344CB8AC3E}">
        <p14:creationId xmlns:p14="http://schemas.microsoft.com/office/powerpoint/2010/main" val="4048929057"/>
      </p:ext>
    </p:extLst>
  </p:cSld>
  <p:clrMapOvr>
    <a:overrideClrMapping bg1="lt1" tx1="dk1" bg2="lt2" tx2="dk2" accent1="accent1" accent2="accent2" accent3="accent3" accent4="accent4" accent5="accent5" accent6="accent6" hlink="hlink" folHlink="folHlink"/>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ver - black grid" preserve="1">
  <p:cSld name="1_Cover - black grid">
    <p:bg>
      <p:bgPr>
        <a:solidFill>
          <a:srgbClr val="000000"/>
        </a:solidFill>
        <a:effectLst/>
      </p:bgPr>
    </p:bg>
    <p:spTree>
      <p:nvGrpSpPr>
        <p:cNvPr id="1" name="Shape 53"/>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ndParaRPr>
          </a:p>
        </p:txBody>
      </p:sp>
      <p:sp>
        <p:nvSpPr>
          <p:cNvPr id="56" name="Google Shape;56;p6"/>
          <p:cNvSpPr txBox="1">
            <a:spLocks noGrp="1"/>
          </p:cNvSpPr>
          <p:nvPr>
            <p:ph type="ctrTitle"/>
          </p:nvPr>
        </p:nvSpPr>
        <p:spPr>
          <a:xfrm>
            <a:off x="472867" y="506700"/>
            <a:ext cx="8357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8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57" name="Google Shape;57;p6"/>
          <p:cNvSpPr txBox="1">
            <a:spLocks noGrp="1"/>
          </p:cNvSpPr>
          <p:nvPr>
            <p:ph type="subTitle" idx="1"/>
          </p:nvPr>
        </p:nvSpPr>
        <p:spPr>
          <a:xfrm>
            <a:off x="472867" y="1871067"/>
            <a:ext cx="8357600" cy="658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800"/>
              <a:buFont typeface="Montserrat"/>
              <a:buNone/>
              <a:defRPr sz="2400">
                <a:solidFill>
                  <a:srgbClr val="FFFFFF"/>
                </a:solidFill>
                <a:latin typeface="+mj-lt"/>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58" name="Google Shape;58;p6"/>
          <p:cNvSpPr txBox="1">
            <a:spLocks noGrp="1"/>
          </p:cNvSpPr>
          <p:nvPr>
            <p:ph type="subTitle" idx="2"/>
          </p:nvPr>
        </p:nvSpPr>
        <p:spPr>
          <a:xfrm>
            <a:off x="472867" y="2927867"/>
            <a:ext cx="55896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FFFFFF"/>
              </a:buClr>
              <a:buSzPts val="1200"/>
              <a:buNone/>
              <a:defRPr sz="1600" b="1">
                <a:solidFill>
                  <a:srgbClr val="FFFFFF"/>
                </a:solidFill>
                <a:latin typeface="+mj-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59" name="Google Shape;59;p6"/>
          <p:cNvSpPr txBox="1">
            <a:spLocks noGrp="1"/>
          </p:cNvSpPr>
          <p:nvPr>
            <p:ph type="subTitle" idx="3"/>
          </p:nvPr>
        </p:nvSpPr>
        <p:spPr>
          <a:xfrm>
            <a:off x="472867" y="3134667"/>
            <a:ext cx="55896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200"/>
              <a:buNone/>
              <a:defRPr sz="1600">
                <a:solidFill>
                  <a:srgbClr val="FFFFFF"/>
                </a:solidFill>
                <a:latin typeface="+mj-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9" name="TextBox 8">
            <a:extLst>
              <a:ext uri="{FF2B5EF4-FFF2-40B4-BE49-F238E27FC236}">
                <a16:creationId xmlns:a16="http://schemas.microsoft.com/office/drawing/2014/main" id="{6243803D-31FA-692F-1CDF-A332274BC332}"/>
              </a:ext>
            </a:extLst>
          </p:cNvPr>
          <p:cNvSpPr txBox="1"/>
          <p:nvPr/>
        </p:nvSpPr>
        <p:spPr>
          <a:xfrm>
            <a:off x="288559" y="6532237"/>
            <a:ext cx="2458455" cy="200055"/>
          </a:xfrm>
          <a:prstGeom prst="rect">
            <a:avLst/>
          </a:prstGeom>
          <a:noFill/>
        </p:spPr>
        <p:txBody>
          <a:bodyPr wrap="square" lIns="0" rIns="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mj-lt"/>
              </a:rPr>
              <a:t>© 2023 Nielsen Consumer LLC. All Rights Reserved.</a:t>
            </a:r>
          </a:p>
        </p:txBody>
      </p:sp>
      <p:sp>
        <p:nvSpPr>
          <p:cNvPr id="10"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latin typeface="+mj-lt"/>
              </a:defRPr>
            </a:lvl1pPr>
          </a:lstStyle>
          <a:p>
            <a:fld id="{403EF4E2-7A7A-0548-85F1-5479B7C9E1B2}" type="slidenum">
              <a:rPr lang="en-US" smtClean="0"/>
              <a:pPr/>
              <a:t>‹#›</a:t>
            </a:fld>
            <a:endParaRPr lang="en-US" dirty="0"/>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9" y="6028803"/>
            <a:ext cx="644652" cy="274320"/>
          </a:xfrm>
          <a:prstGeom prst="rect">
            <a:avLst/>
          </a:prstGeom>
        </p:spPr>
      </p:pic>
    </p:spTree>
    <p:extLst>
      <p:ext uri="{BB962C8B-B14F-4D97-AF65-F5344CB8AC3E}">
        <p14:creationId xmlns:p14="http://schemas.microsoft.com/office/powerpoint/2010/main" val="1648892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Divider - black/text left" preserve="1">
  <p:cSld name="1_Divider - black/text left">
    <p:bg>
      <p:bgPr>
        <a:solidFill>
          <a:srgbClr val="000000"/>
        </a:solidFill>
        <a:effectLst/>
      </p:bgPr>
    </p:bg>
    <p:spTree>
      <p:nvGrpSpPr>
        <p:cNvPr id="1" name="Shape 259"/>
        <p:cNvGrpSpPr/>
        <p:nvPr/>
      </p:nvGrpSpPr>
      <p:grpSpPr>
        <a:xfrm>
          <a:off x="0" y="0"/>
          <a:ext cx="0" cy="0"/>
          <a:chOff x="0" y="0"/>
          <a:chExt cx="0" cy="0"/>
        </a:xfrm>
      </p:grpSpPr>
      <p:sp>
        <p:nvSpPr>
          <p:cNvPr id="6" name="Rectangle 5">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1" name="Picture 10"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8"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9" name="Straight Connector 8">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5" name="Google Shape;265;p27"/>
          <p:cNvSpPr txBox="1">
            <a:spLocks noGrp="1"/>
          </p:cNvSpPr>
          <p:nvPr>
            <p:ph type="ctrTitle"/>
          </p:nvPr>
        </p:nvSpPr>
        <p:spPr>
          <a:xfrm>
            <a:off x="472867" y="1322067"/>
            <a:ext cx="5388400" cy="2104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3000"/>
              <a:buFont typeface="Montserrat"/>
              <a:buNone/>
              <a:tabLst>
                <a:tab pos="3282787" algn="l"/>
              </a:tabLst>
              <a:defRPr sz="40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r>
              <a:rPr lang="en-US"/>
              <a:t>Click to edit Master title style</a:t>
            </a:r>
            <a:endParaRPr dirty="0"/>
          </a:p>
        </p:txBody>
      </p:sp>
      <p:sp>
        <p:nvSpPr>
          <p:cNvPr id="12" name="Slide Number Placeholder 1">
            <a:extLst>
              <a:ext uri="{FF2B5EF4-FFF2-40B4-BE49-F238E27FC236}">
                <a16:creationId xmlns:a16="http://schemas.microsoft.com/office/drawing/2014/main" id="{7AFEAEB1-594F-424B-BC1C-CF9B9DCB78BB}"/>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4" name="Picture 13">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651583696"/>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ver - black grid" preserve="1">
  <p:cSld name="1_Cover - black grid">
    <p:bg>
      <p:bgPr>
        <a:solidFill>
          <a:schemeClr val="bg2"/>
        </a:solidFill>
        <a:effectLst/>
      </p:bgPr>
    </p:bg>
    <p:spTree>
      <p:nvGrpSpPr>
        <p:cNvPr id="1" name="Shape 974"/>
        <p:cNvGrpSpPr/>
        <p:nvPr/>
      </p:nvGrpSpPr>
      <p:grpSpPr>
        <a:xfrm>
          <a:off x="0" y="0"/>
          <a:ext cx="0" cy="0"/>
          <a:chOff x="0" y="0"/>
          <a:chExt cx="0" cy="0"/>
        </a:xfrm>
      </p:grpSpPr>
      <p:sp>
        <p:nvSpPr>
          <p:cNvPr id="977" name="Google Shape;977;gd21c83c52b_0_2301"/>
          <p:cNvSpPr txBox="1">
            <a:spLocks noGrp="1"/>
          </p:cNvSpPr>
          <p:nvPr>
            <p:ph type="ctrTitle"/>
          </p:nvPr>
        </p:nvSpPr>
        <p:spPr>
          <a:xfrm>
            <a:off x="472867" y="506700"/>
            <a:ext cx="8357600" cy="1518400"/>
          </a:xfrm>
          <a:prstGeom prst="rect">
            <a:avLst/>
          </a:prstGeom>
          <a:noFill/>
          <a:ln>
            <a:noFill/>
          </a:ln>
        </p:spPr>
        <p:txBody>
          <a:bodyPr spcFirstLastPara="1" wrap="square" lIns="0" tIns="91425" rIns="0" bIns="91425" anchor="b" anchorCtr="0">
            <a:noAutofit/>
          </a:bodyPr>
          <a:lstStyle>
            <a:lvl1pPr lvl="0" algn="l" rtl="0">
              <a:lnSpc>
                <a:spcPct val="100000"/>
              </a:lnSpc>
              <a:spcBef>
                <a:spcPts val="0"/>
              </a:spcBef>
              <a:spcAft>
                <a:spcPts val="0"/>
              </a:spcAft>
              <a:buClr>
                <a:srgbClr val="FFFFFF"/>
              </a:buClr>
              <a:buSzPts val="3600"/>
              <a:buFont typeface="Montserrat"/>
              <a:buNone/>
              <a:defRPr sz="4400" b="1">
                <a:solidFill>
                  <a:srgbClr val="FFFFFF"/>
                </a:solidFill>
                <a:latin typeface="+mj-lt"/>
                <a:ea typeface="Montserrat"/>
                <a:cs typeface="Montserrat"/>
                <a:sym typeface="Montserrat"/>
              </a:defRPr>
            </a:lvl1pPr>
            <a:lvl2pPr lvl="1" algn="ctr" rtl="0">
              <a:lnSpc>
                <a:spcPct val="100000"/>
              </a:lnSpc>
              <a:spcBef>
                <a:spcPts val="0"/>
              </a:spcBef>
              <a:spcAft>
                <a:spcPts val="0"/>
              </a:spcAft>
              <a:buClr>
                <a:srgbClr val="FFFFFF"/>
              </a:buClr>
              <a:buSzPts val="5200"/>
              <a:buNone/>
              <a:defRPr sz="6933">
                <a:solidFill>
                  <a:srgbClr val="FFFFFF"/>
                </a:solidFill>
              </a:defRPr>
            </a:lvl2pPr>
            <a:lvl3pPr lvl="2" algn="ctr" rtl="0">
              <a:lnSpc>
                <a:spcPct val="100000"/>
              </a:lnSpc>
              <a:spcBef>
                <a:spcPts val="0"/>
              </a:spcBef>
              <a:spcAft>
                <a:spcPts val="0"/>
              </a:spcAft>
              <a:buClr>
                <a:srgbClr val="FFFFFF"/>
              </a:buClr>
              <a:buSzPts val="5200"/>
              <a:buNone/>
              <a:defRPr sz="6933">
                <a:solidFill>
                  <a:srgbClr val="FFFFFF"/>
                </a:solidFill>
              </a:defRPr>
            </a:lvl3pPr>
            <a:lvl4pPr lvl="3" algn="ctr" rtl="0">
              <a:lnSpc>
                <a:spcPct val="100000"/>
              </a:lnSpc>
              <a:spcBef>
                <a:spcPts val="0"/>
              </a:spcBef>
              <a:spcAft>
                <a:spcPts val="0"/>
              </a:spcAft>
              <a:buClr>
                <a:srgbClr val="FFFFFF"/>
              </a:buClr>
              <a:buSzPts val="5200"/>
              <a:buNone/>
              <a:defRPr sz="6933">
                <a:solidFill>
                  <a:srgbClr val="FFFFFF"/>
                </a:solidFill>
              </a:defRPr>
            </a:lvl4pPr>
            <a:lvl5pPr lvl="4" algn="ctr" rtl="0">
              <a:lnSpc>
                <a:spcPct val="100000"/>
              </a:lnSpc>
              <a:spcBef>
                <a:spcPts val="0"/>
              </a:spcBef>
              <a:spcAft>
                <a:spcPts val="0"/>
              </a:spcAft>
              <a:buClr>
                <a:srgbClr val="FFFFFF"/>
              </a:buClr>
              <a:buSzPts val="5200"/>
              <a:buNone/>
              <a:defRPr sz="6933">
                <a:solidFill>
                  <a:srgbClr val="FFFFFF"/>
                </a:solidFill>
              </a:defRPr>
            </a:lvl5pPr>
            <a:lvl6pPr lvl="5" algn="ctr" rtl="0">
              <a:lnSpc>
                <a:spcPct val="100000"/>
              </a:lnSpc>
              <a:spcBef>
                <a:spcPts val="0"/>
              </a:spcBef>
              <a:spcAft>
                <a:spcPts val="0"/>
              </a:spcAft>
              <a:buClr>
                <a:srgbClr val="FFFFFF"/>
              </a:buClr>
              <a:buSzPts val="5200"/>
              <a:buNone/>
              <a:defRPr sz="6933">
                <a:solidFill>
                  <a:srgbClr val="FFFFFF"/>
                </a:solidFill>
              </a:defRPr>
            </a:lvl6pPr>
            <a:lvl7pPr lvl="6" algn="ctr" rtl="0">
              <a:lnSpc>
                <a:spcPct val="100000"/>
              </a:lnSpc>
              <a:spcBef>
                <a:spcPts val="0"/>
              </a:spcBef>
              <a:spcAft>
                <a:spcPts val="0"/>
              </a:spcAft>
              <a:buClr>
                <a:srgbClr val="FFFFFF"/>
              </a:buClr>
              <a:buSzPts val="5200"/>
              <a:buNone/>
              <a:defRPr sz="6933">
                <a:solidFill>
                  <a:srgbClr val="FFFFFF"/>
                </a:solidFill>
              </a:defRPr>
            </a:lvl7pPr>
            <a:lvl8pPr lvl="7" algn="ctr" rtl="0">
              <a:lnSpc>
                <a:spcPct val="100000"/>
              </a:lnSpc>
              <a:spcBef>
                <a:spcPts val="0"/>
              </a:spcBef>
              <a:spcAft>
                <a:spcPts val="0"/>
              </a:spcAft>
              <a:buClr>
                <a:srgbClr val="FFFFFF"/>
              </a:buClr>
              <a:buSzPts val="5200"/>
              <a:buNone/>
              <a:defRPr sz="6933">
                <a:solidFill>
                  <a:srgbClr val="FFFFFF"/>
                </a:solidFill>
              </a:defRPr>
            </a:lvl8pPr>
            <a:lvl9pPr lvl="8" algn="ctr" rtl="0">
              <a:lnSpc>
                <a:spcPct val="100000"/>
              </a:lnSpc>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978" name="Google Shape;978;gd21c83c52b_0_2301"/>
          <p:cNvSpPr txBox="1">
            <a:spLocks noGrp="1"/>
          </p:cNvSpPr>
          <p:nvPr>
            <p:ph type="subTitle" idx="1"/>
          </p:nvPr>
        </p:nvSpPr>
        <p:spPr>
          <a:xfrm>
            <a:off x="472867" y="1871067"/>
            <a:ext cx="8357600" cy="658800"/>
          </a:xfrm>
          <a:prstGeom prst="rect">
            <a:avLst/>
          </a:prstGeom>
          <a:noFill/>
          <a:ln>
            <a:noFill/>
          </a:ln>
        </p:spPr>
        <p:txBody>
          <a:bodyPr spcFirstLastPara="1" wrap="square" lIns="0" tIns="91425" rIns="0" bIns="91425" anchor="t" anchorCtr="0">
            <a:noAutofit/>
          </a:bodyPr>
          <a:lstStyle>
            <a:lvl1pPr lvl="0" algn="l"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a:cs typeface="Montserrat"/>
                <a:sym typeface="Montserrat"/>
              </a:defRPr>
            </a:lvl1pPr>
            <a:lvl2pPr lvl="1"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979" name="Google Shape;979;gd21c83c52b_0_2301"/>
          <p:cNvSpPr txBox="1">
            <a:spLocks noGrp="1"/>
          </p:cNvSpPr>
          <p:nvPr>
            <p:ph type="subTitle" idx="2"/>
          </p:nvPr>
        </p:nvSpPr>
        <p:spPr>
          <a:xfrm>
            <a:off x="472867" y="3134667"/>
            <a:ext cx="8357600" cy="410000"/>
          </a:xfrm>
          <a:prstGeom prst="rect">
            <a:avLst/>
          </a:prstGeom>
          <a:noFill/>
          <a:ln>
            <a:noFill/>
          </a:ln>
        </p:spPr>
        <p:txBody>
          <a:bodyPr spcFirstLastPara="1" wrap="square" lIns="0" tIns="91425" rIns="0" bIns="91425" anchor="t" anchorCtr="0">
            <a:noAutofit/>
          </a:bodyPr>
          <a:lstStyle>
            <a:lvl1pPr lvl="0" algn="l" rtl="0">
              <a:lnSpc>
                <a:spcPct val="100000"/>
              </a:lnSpc>
              <a:spcBef>
                <a:spcPts val="0"/>
              </a:spcBef>
              <a:spcAft>
                <a:spcPts val="0"/>
              </a:spcAft>
              <a:buClr>
                <a:srgbClr val="FFFFFF"/>
              </a:buClr>
              <a:buSzPts val="1200"/>
              <a:buNone/>
              <a:defRPr sz="1600">
                <a:solidFill>
                  <a:srgbClr val="FFFFFF"/>
                </a:solidFill>
                <a:latin typeface="+mn-lt"/>
              </a:defRPr>
            </a:lvl1pPr>
            <a:lvl2pPr lvl="1" algn="l" rtl="0">
              <a:lnSpc>
                <a:spcPct val="100000"/>
              </a:lnSpc>
              <a:spcBef>
                <a:spcPts val="0"/>
              </a:spcBef>
              <a:spcAft>
                <a:spcPts val="0"/>
              </a:spcAft>
              <a:buClr>
                <a:srgbClr val="FFFFFF"/>
              </a:buClr>
              <a:buSzPts val="1800"/>
              <a:buNone/>
              <a:defRPr sz="2400" b="1">
                <a:solidFill>
                  <a:srgbClr val="FFFFFF"/>
                </a:solidFill>
              </a:defRPr>
            </a:lvl2pPr>
            <a:lvl3pPr lvl="2" algn="l" rtl="0">
              <a:lnSpc>
                <a:spcPct val="100000"/>
              </a:lnSpc>
              <a:spcBef>
                <a:spcPts val="0"/>
              </a:spcBef>
              <a:spcAft>
                <a:spcPts val="0"/>
              </a:spcAft>
              <a:buClr>
                <a:srgbClr val="FFFFFF"/>
              </a:buClr>
              <a:buSzPts val="1800"/>
              <a:buNone/>
              <a:defRPr sz="2400" b="1">
                <a:solidFill>
                  <a:srgbClr val="FFFFFF"/>
                </a:solidFill>
              </a:defRPr>
            </a:lvl3pPr>
            <a:lvl4pPr lvl="3" algn="l" rtl="0">
              <a:lnSpc>
                <a:spcPct val="100000"/>
              </a:lnSpc>
              <a:spcBef>
                <a:spcPts val="0"/>
              </a:spcBef>
              <a:spcAft>
                <a:spcPts val="0"/>
              </a:spcAft>
              <a:buClr>
                <a:srgbClr val="FFFFFF"/>
              </a:buClr>
              <a:buSzPts val="1800"/>
              <a:buNone/>
              <a:defRPr sz="2400" b="1">
                <a:solidFill>
                  <a:srgbClr val="FFFFFF"/>
                </a:solidFill>
              </a:defRPr>
            </a:lvl4pPr>
            <a:lvl5pPr lvl="4" algn="l" rtl="0">
              <a:lnSpc>
                <a:spcPct val="100000"/>
              </a:lnSpc>
              <a:spcBef>
                <a:spcPts val="0"/>
              </a:spcBef>
              <a:spcAft>
                <a:spcPts val="0"/>
              </a:spcAft>
              <a:buClr>
                <a:srgbClr val="FFFFFF"/>
              </a:buClr>
              <a:buSzPts val="1800"/>
              <a:buNone/>
              <a:defRPr sz="2400" b="1">
                <a:solidFill>
                  <a:srgbClr val="FFFFFF"/>
                </a:solidFill>
              </a:defRPr>
            </a:lvl5pPr>
            <a:lvl6pPr lvl="5" algn="l" rtl="0">
              <a:lnSpc>
                <a:spcPct val="100000"/>
              </a:lnSpc>
              <a:spcBef>
                <a:spcPts val="0"/>
              </a:spcBef>
              <a:spcAft>
                <a:spcPts val="0"/>
              </a:spcAft>
              <a:buClr>
                <a:srgbClr val="FFFFFF"/>
              </a:buClr>
              <a:buSzPts val="1800"/>
              <a:buNone/>
              <a:defRPr sz="2400" b="1">
                <a:solidFill>
                  <a:srgbClr val="FFFFFF"/>
                </a:solidFill>
              </a:defRPr>
            </a:lvl6pPr>
            <a:lvl7pPr lvl="6" algn="l" rtl="0">
              <a:lnSpc>
                <a:spcPct val="100000"/>
              </a:lnSpc>
              <a:spcBef>
                <a:spcPts val="0"/>
              </a:spcBef>
              <a:spcAft>
                <a:spcPts val="0"/>
              </a:spcAft>
              <a:buClr>
                <a:srgbClr val="FFFFFF"/>
              </a:buClr>
              <a:buSzPts val="1800"/>
              <a:buNone/>
              <a:defRPr sz="2400" b="1">
                <a:solidFill>
                  <a:srgbClr val="FFFFFF"/>
                </a:solidFill>
              </a:defRPr>
            </a:lvl7pPr>
            <a:lvl8pPr lvl="7" algn="l" rtl="0">
              <a:lnSpc>
                <a:spcPct val="100000"/>
              </a:lnSpc>
              <a:spcBef>
                <a:spcPts val="0"/>
              </a:spcBef>
              <a:spcAft>
                <a:spcPts val="0"/>
              </a:spcAft>
              <a:buClr>
                <a:srgbClr val="FFFFFF"/>
              </a:buClr>
              <a:buSzPts val="1800"/>
              <a:buNone/>
              <a:defRPr sz="2400" b="1">
                <a:solidFill>
                  <a:srgbClr val="FFFFFF"/>
                </a:solidFill>
              </a:defRPr>
            </a:lvl8pPr>
            <a:lvl9pPr lvl="8" algn="l"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pic>
        <p:nvPicPr>
          <p:cNvPr id="5" name="Picture 4">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75953" y="6496637"/>
            <a:ext cx="644652" cy="274320"/>
          </a:xfrm>
          <a:prstGeom prst="rect">
            <a:avLst/>
          </a:prstGeom>
        </p:spPr>
      </p:pic>
      <p:cxnSp>
        <p:nvCxnSpPr>
          <p:cNvPr id="6" name="Straight Connector 5">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576853"/>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rgbClr val="000000"/>
        </a:solidFill>
        <a:effectLst/>
      </p:bgPr>
    </p:bg>
    <p:spTree>
      <p:nvGrpSpPr>
        <p:cNvPr id="1" name="Shape 219"/>
        <p:cNvGrpSpPr/>
        <p:nvPr/>
      </p:nvGrpSpPr>
      <p:grpSpPr>
        <a:xfrm>
          <a:off x="0" y="0"/>
          <a:ext cx="0" cy="0"/>
          <a:chOff x="0" y="0"/>
          <a:chExt cx="0" cy="0"/>
        </a:xfrm>
      </p:grpSpPr>
      <p:sp>
        <p:nvSpPr>
          <p:cNvPr id="9" name="Rectangle 8">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221" name="Google Shape;221;p4"/>
          <p:cNvSpPr txBox="1">
            <a:spLocks noGrp="1"/>
          </p:cNvSpPr>
          <p:nvPr>
            <p:ph type="ctrTitle"/>
          </p:nvPr>
        </p:nvSpPr>
        <p:spPr>
          <a:xfrm>
            <a:off x="472867" y="1527533"/>
            <a:ext cx="8374000" cy="2262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400" b="1">
                <a:solidFill>
                  <a:srgbClr val="FFFFFF"/>
                </a:solidFill>
                <a:latin typeface="+mn-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222" name="Google Shape;222;p4"/>
          <p:cNvSpPr txBox="1">
            <a:spLocks noGrp="1"/>
          </p:cNvSpPr>
          <p:nvPr>
            <p:ph type="subTitle" idx="1"/>
          </p:nvPr>
        </p:nvSpPr>
        <p:spPr>
          <a:xfrm>
            <a:off x="472867" y="3737067"/>
            <a:ext cx="8374000" cy="10568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a:cs typeface="Montserrat"/>
                <a:sym typeface="Montserrat"/>
              </a:defRPr>
            </a:lvl1pPr>
            <a:lvl2pPr lvl="1"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9pPr>
          </a:lstStyle>
          <a:p>
            <a:r>
              <a:rPr lang="en-US"/>
              <a:t>Click to edit Master subtitle style</a:t>
            </a:r>
            <a:endParaRPr dirty="0"/>
          </a:p>
        </p:txBody>
      </p:sp>
      <p:sp>
        <p:nvSpPr>
          <p:cNvPr id="223" name="Google Shape;223;p4"/>
          <p:cNvSpPr txBox="1">
            <a:spLocks noGrp="1"/>
          </p:cNvSpPr>
          <p:nvPr>
            <p:ph type="sldNum" idx="12"/>
          </p:nvPr>
        </p:nvSpPr>
        <p:spPr>
          <a:xfrm>
            <a:off x="11195011" y="633318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26" name="Google Shape;226;p4"/>
          <p:cNvSpPr txBox="1">
            <a:spLocks noGrp="1"/>
          </p:cNvSpPr>
          <p:nvPr>
            <p:ph type="subTitle" idx="2"/>
          </p:nvPr>
        </p:nvSpPr>
        <p:spPr>
          <a:xfrm>
            <a:off x="472867" y="5106800"/>
            <a:ext cx="5669200" cy="410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1200"/>
              <a:buNone/>
              <a:defRPr sz="16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227" name="Google Shape;227;p4"/>
          <p:cNvSpPr txBox="1">
            <a:spLocks noGrp="1"/>
          </p:cNvSpPr>
          <p:nvPr>
            <p:ph type="subTitle" idx="3"/>
          </p:nvPr>
        </p:nvSpPr>
        <p:spPr>
          <a:xfrm>
            <a:off x="472867" y="53136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200"/>
              <a:buNone/>
              <a:defRPr sz="16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228" name="Google Shape;228;p4"/>
          <p:cNvSpPr txBox="1">
            <a:spLocks noGrp="1"/>
          </p:cNvSpPr>
          <p:nvPr>
            <p:ph type="subTitle" idx="4"/>
          </p:nvPr>
        </p:nvSpPr>
        <p:spPr>
          <a:xfrm>
            <a:off x="472867" y="59659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000"/>
              <a:buNone/>
              <a:defRPr sz="1333">
                <a:solidFill>
                  <a:srgbClr val="FFFFFF"/>
                </a:solidFill>
                <a:latin typeface="+mn-lt"/>
              </a:defRPr>
            </a:lvl1pPr>
            <a:lvl2pPr lvl="1" rtl="0">
              <a:lnSpc>
                <a:spcPct val="100000"/>
              </a:lnSpc>
              <a:spcBef>
                <a:spcPts val="0"/>
              </a:spcBef>
              <a:spcAft>
                <a:spcPts val="0"/>
              </a:spcAft>
              <a:buClr>
                <a:srgbClr val="FFFFFF"/>
              </a:buClr>
              <a:buSzPts val="1000"/>
              <a:buNone/>
              <a:defRPr sz="1333" b="1">
                <a:solidFill>
                  <a:srgbClr val="FFFFFF"/>
                </a:solidFill>
              </a:defRPr>
            </a:lvl2pPr>
            <a:lvl3pPr lvl="2" rtl="0">
              <a:lnSpc>
                <a:spcPct val="100000"/>
              </a:lnSpc>
              <a:spcBef>
                <a:spcPts val="0"/>
              </a:spcBef>
              <a:spcAft>
                <a:spcPts val="0"/>
              </a:spcAft>
              <a:buClr>
                <a:srgbClr val="FFFFFF"/>
              </a:buClr>
              <a:buSzPts val="1000"/>
              <a:buNone/>
              <a:defRPr b="1">
                <a:solidFill>
                  <a:srgbClr val="FFFFFF"/>
                </a:solidFill>
              </a:defRPr>
            </a:lvl3pPr>
            <a:lvl4pPr lvl="3" rtl="0">
              <a:lnSpc>
                <a:spcPct val="100000"/>
              </a:lnSpc>
              <a:spcBef>
                <a:spcPts val="0"/>
              </a:spcBef>
              <a:spcAft>
                <a:spcPts val="0"/>
              </a:spcAft>
              <a:buClr>
                <a:srgbClr val="FFFFFF"/>
              </a:buClr>
              <a:buSzPts val="1000"/>
              <a:buNone/>
              <a:defRPr b="1">
                <a:solidFill>
                  <a:srgbClr val="FFFFFF"/>
                </a:solidFill>
              </a:defRPr>
            </a:lvl4pPr>
            <a:lvl5pPr lvl="4" rtl="0">
              <a:lnSpc>
                <a:spcPct val="100000"/>
              </a:lnSpc>
              <a:spcBef>
                <a:spcPts val="0"/>
              </a:spcBef>
              <a:spcAft>
                <a:spcPts val="0"/>
              </a:spcAft>
              <a:buClr>
                <a:srgbClr val="FFFFFF"/>
              </a:buClr>
              <a:buSzPts val="1000"/>
              <a:buNone/>
              <a:defRPr b="1">
                <a:solidFill>
                  <a:srgbClr val="FFFFFF"/>
                </a:solidFill>
              </a:defRPr>
            </a:lvl5pPr>
            <a:lvl6pPr lvl="5" rtl="0">
              <a:lnSpc>
                <a:spcPct val="100000"/>
              </a:lnSpc>
              <a:spcBef>
                <a:spcPts val="0"/>
              </a:spcBef>
              <a:spcAft>
                <a:spcPts val="0"/>
              </a:spcAft>
              <a:buClr>
                <a:srgbClr val="FFFFFF"/>
              </a:buClr>
              <a:buSzPts val="1000"/>
              <a:buNone/>
              <a:defRPr b="1">
                <a:solidFill>
                  <a:srgbClr val="FFFFFF"/>
                </a:solidFill>
              </a:defRPr>
            </a:lvl6pPr>
            <a:lvl7pPr lvl="6" rtl="0">
              <a:lnSpc>
                <a:spcPct val="100000"/>
              </a:lnSpc>
              <a:spcBef>
                <a:spcPts val="0"/>
              </a:spcBef>
              <a:spcAft>
                <a:spcPts val="0"/>
              </a:spcAft>
              <a:buClr>
                <a:srgbClr val="FFFFFF"/>
              </a:buClr>
              <a:buSzPts val="1000"/>
              <a:buNone/>
              <a:defRPr b="1">
                <a:solidFill>
                  <a:srgbClr val="FFFFFF"/>
                </a:solidFill>
              </a:defRPr>
            </a:lvl7pPr>
            <a:lvl8pPr lvl="7" rtl="0">
              <a:lnSpc>
                <a:spcPct val="100000"/>
              </a:lnSpc>
              <a:spcBef>
                <a:spcPts val="0"/>
              </a:spcBef>
              <a:spcAft>
                <a:spcPts val="0"/>
              </a:spcAft>
              <a:buClr>
                <a:srgbClr val="FFFFFF"/>
              </a:buClr>
              <a:buSzPts val="1000"/>
              <a:buNone/>
              <a:defRPr b="1">
                <a:solidFill>
                  <a:srgbClr val="FFFFFF"/>
                </a:solidFill>
              </a:defRPr>
            </a:lvl8pPr>
            <a:lvl9pPr lvl="8" rtl="0">
              <a:lnSpc>
                <a:spcPct val="100000"/>
              </a:lnSpc>
              <a:spcBef>
                <a:spcPts val="0"/>
              </a:spcBef>
              <a:spcAft>
                <a:spcPts val="0"/>
              </a:spcAft>
              <a:buClr>
                <a:srgbClr val="FFFFFF"/>
              </a:buClr>
              <a:buSzPts val="1000"/>
              <a:buNone/>
              <a:defRPr b="1">
                <a:solidFill>
                  <a:srgbClr val="FFFFFF"/>
                </a:solidFill>
              </a:defRPr>
            </a:lvl9pPr>
          </a:lstStyle>
          <a:p>
            <a:r>
              <a:rPr lang="en-US"/>
              <a:t>Click to edit Master subtitle style</a:t>
            </a:r>
            <a:endParaRPr/>
          </a:p>
        </p:txBody>
      </p:sp>
      <p:cxnSp>
        <p:nvCxnSpPr>
          <p:cNvPr id="16" name="Straight Connector 15">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8" name="TextBox 17">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678452763"/>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Inside - White/title/body text">
    <p:spTree>
      <p:nvGrpSpPr>
        <p:cNvPr id="1" name=""/>
        <p:cNvGrpSpPr/>
        <p:nvPr/>
      </p:nvGrpSpPr>
      <p:grpSpPr>
        <a:xfrm>
          <a:off x="0" y="0"/>
          <a:ext cx="0" cy="0"/>
          <a:chOff x="0" y="0"/>
          <a:chExt cx="0" cy="0"/>
        </a:xfrm>
      </p:grpSpPr>
      <p:sp>
        <p:nvSpPr>
          <p:cNvPr id="24" name="Google Shape;40;p5">
            <a:extLst>
              <a:ext uri="{FF2B5EF4-FFF2-40B4-BE49-F238E27FC236}">
                <a16:creationId xmlns:a16="http://schemas.microsoft.com/office/drawing/2014/main" id="{CA7D3202-BB5E-4102-8CDD-215C750AC736}"/>
              </a:ext>
            </a:extLst>
          </p:cNvPr>
          <p:cNvSpPr/>
          <p:nvPr/>
        </p:nvSpPr>
        <p:spPr>
          <a:xfrm>
            <a:off x="472867" y="66218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ontserrat" panose="00000500000000000000" pitchFamily="2" charset="0"/>
                <a:ea typeface="Montserrat Light"/>
                <a:cs typeface="Montserrat Light"/>
                <a:sym typeface="Montserrat Light"/>
              </a:rPr>
              <a:t>© </a:t>
            </a:r>
            <a:r>
              <a:rPr lang="en-US" sz="667" dirty="0">
                <a:solidFill>
                  <a:schemeClr val="bg1"/>
                </a:solidFill>
                <a:latin typeface="Montserrat" panose="00000500000000000000" pitchFamily="2" charset="0"/>
                <a:ea typeface="Montserrat Light"/>
                <a:cs typeface="Montserrat Light"/>
                <a:sym typeface="Montserrat Light"/>
              </a:rPr>
              <a:t>2023 Nielsen</a:t>
            </a:r>
            <a:r>
              <a:rPr lang="en" sz="667" dirty="0">
                <a:solidFill>
                  <a:schemeClr val="bg1"/>
                </a:solidFill>
                <a:latin typeface="Montserrat" panose="00000500000000000000" pitchFamily="2" charset="0"/>
                <a:ea typeface="Montserrat Light"/>
                <a:cs typeface="Montserrat Light"/>
                <a:sym typeface="Montserrat Light"/>
              </a:rPr>
              <a:t> Consumer LLC. All Rights Reserved.</a:t>
            </a:r>
            <a:endParaRPr sz="667" i="0" u="none" strike="noStrike" cap="none" dirty="0">
              <a:solidFill>
                <a:schemeClr val="bg1"/>
              </a:solidFill>
              <a:latin typeface="Montserrat" panose="00000500000000000000" pitchFamily="2" charset="0"/>
              <a:ea typeface="Montserrat Light"/>
              <a:cs typeface="Montserrat Light"/>
              <a:sym typeface="Montserrat Light"/>
            </a:endParaRPr>
          </a:p>
        </p:txBody>
      </p:sp>
      <p:sp>
        <p:nvSpPr>
          <p:cNvPr id="2" name="Title 1"/>
          <p:cNvSpPr>
            <a:spLocks noGrp="1"/>
          </p:cNvSpPr>
          <p:nvPr>
            <p:ph type="title" hasCustomPrompt="1"/>
          </p:nvPr>
        </p:nvSpPr>
        <p:spPr>
          <a:xfrm>
            <a:off x="475488" y="390144"/>
            <a:ext cx="11241024" cy="524256"/>
          </a:xfrm>
          <a:prstGeom prst="rect">
            <a:avLst/>
          </a:prstGeom>
        </p:spPr>
        <p:txBody>
          <a:bodyPr/>
          <a:lstStyle/>
          <a:p>
            <a:r>
              <a:rPr lang="en-US" dirty="0"/>
              <a:t>Click to add title</a:t>
            </a:r>
          </a:p>
        </p:txBody>
      </p:sp>
      <p:sp>
        <p:nvSpPr>
          <p:cNvPr id="10" name="Text Placeholder 9">
            <a:extLst>
              <a:ext uri="{FF2B5EF4-FFF2-40B4-BE49-F238E27FC236}">
                <a16:creationId xmlns:a16="http://schemas.microsoft.com/office/drawing/2014/main" id="{45FC9F91-5AE7-4A1B-AF40-EA52D844B995}"/>
              </a:ext>
            </a:extLst>
          </p:cNvPr>
          <p:cNvSpPr>
            <a:spLocks noGrp="1"/>
          </p:cNvSpPr>
          <p:nvPr>
            <p:ph type="body" sz="quarter" idx="10" hasCustomPrompt="1"/>
          </p:nvPr>
        </p:nvSpPr>
        <p:spPr>
          <a:xfrm>
            <a:off x="475488" y="829056"/>
            <a:ext cx="11241024" cy="512064"/>
          </a:xfrm>
          <a:prstGeom prst="rect">
            <a:avLst/>
          </a:prstGeom>
        </p:spPr>
        <p:txBody>
          <a:bodyPr tIns="91440"/>
          <a:lstStyle>
            <a:lvl1pPr marL="0" indent="0">
              <a:buNone/>
              <a:defRPr sz="1800">
                <a:solidFill>
                  <a:srgbClr val="000000"/>
                </a:solidFill>
                <a:latin typeface="+mj-lt"/>
              </a:defRPr>
            </a:lvl1pPr>
            <a:lvl2pPr marL="457178" indent="0">
              <a:buNone/>
              <a:defRPr>
                <a:latin typeface="Montserrat" panose="00000500000000000000" pitchFamily="2" charset="0"/>
              </a:defRPr>
            </a:lvl2pPr>
            <a:lvl3pPr marL="914354" indent="0">
              <a:buNone/>
              <a:defRPr>
                <a:latin typeface="Montserrat" panose="00000500000000000000" pitchFamily="2" charset="0"/>
              </a:defRPr>
            </a:lvl3pPr>
            <a:lvl4pPr marL="1371532" indent="0">
              <a:buNone/>
              <a:defRPr>
                <a:latin typeface="Montserrat" panose="00000500000000000000" pitchFamily="2" charset="0"/>
              </a:defRPr>
            </a:lvl4pPr>
            <a:lvl5pPr marL="1828709" indent="0">
              <a:buNone/>
              <a:defRPr>
                <a:latin typeface="Montserrat" panose="00000500000000000000" pitchFamily="2" charset="0"/>
              </a:defRPr>
            </a:lvl5pPr>
          </a:lstStyle>
          <a:p>
            <a:pPr lvl="0"/>
            <a:r>
              <a:rPr lang="en-US" dirty="0"/>
              <a:t>Click to add subtitle</a:t>
            </a:r>
          </a:p>
        </p:txBody>
      </p:sp>
      <p:sp>
        <p:nvSpPr>
          <p:cNvPr id="14" name="Google Shape;81;p10">
            <a:extLst>
              <a:ext uri="{FF2B5EF4-FFF2-40B4-BE49-F238E27FC236}">
                <a16:creationId xmlns:a16="http://schemas.microsoft.com/office/drawing/2014/main" id="{87435254-EDEF-4F12-9D28-5EEACE41FEC7}"/>
              </a:ext>
            </a:extLst>
          </p:cNvPr>
          <p:cNvSpPr txBox="1">
            <a:spLocks noGrp="1"/>
          </p:cNvSpPr>
          <p:nvPr>
            <p:ph type="subTitle" idx="2"/>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rgbClr val="666666"/>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4" name="Text Placeholder 3">
            <a:extLst>
              <a:ext uri="{FF2B5EF4-FFF2-40B4-BE49-F238E27FC236}">
                <a16:creationId xmlns:a16="http://schemas.microsoft.com/office/drawing/2014/main" id="{7B4B3318-00BC-4947-8B69-2EA554F5D40B}"/>
              </a:ext>
            </a:extLst>
          </p:cNvPr>
          <p:cNvSpPr>
            <a:spLocks noGrp="1"/>
          </p:cNvSpPr>
          <p:nvPr>
            <p:ph type="body" sz="quarter" idx="11"/>
          </p:nvPr>
        </p:nvSpPr>
        <p:spPr>
          <a:xfrm>
            <a:off x="475488" y="1536192"/>
            <a:ext cx="11241024" cy="4559808"/>
          </a:xfrm>
          <a:prstGeom prst="rect">
            <a:avLst/>
          </a:prstGeom>
        </p:spPr>
        <p:txBody>
          <a:bodyPr lIns="0" tIns="91440" rIns="0" bIns="91440"/>
          <a:lstStyle/>
          <a:p>
            <a:pPr lvl="0"/>
            <a:r>
              <a:rPr lang="en-US"/>
              <a:t>Click to edit Master text styles</a:t>
            </a:r>
          </a:p>
          <a:p>
            <a:pPr lvl="1"/>
            <a:r>
              <a:rPr lang="en-US"/>
              <a:t>Second level</a:t>
            </a:r>
          </a:p>
        </p:txBody>
      </p:sp>
      <p:sp>
        <p:nvSpPr>
          <p:cNvPr id="23" name="TextBox 22">
            <a:extLst>
              <a:ext uri="{FF2B5EF4-FFF2-40B4-BE49-F238E27FC236}">
                <a16:creationId xmlns:a16="http://schemas.microsoft.com/office/drawing/2014/main" id="{683E1066-32C0-4BBA-9C52-F0655F5849BD}"/>
              </a:ext>
            </a:extLst>
          </p:cNvPr>
          <p:cNvSpPr txBox="1"/>
          <p:nvPr/>
        </p:nvSpPr>
        <p:spPr>
          <a:xfrm>
            <a:off x="11192256" y="6412992"/>
            <a:ext cx="524256" cy="365760"/>
          </a:xfrm>
          <a:prstGeom prst="rect">
            <a:avLst/>
          </a:prstGeom>
          <a:noFill/>
        </p:spPr>
        <p:txBody>
          <a:bodyPr wrap="none" lIns="0" rIns="0" rtlCol="0" anchor="ctr" anchorCtr="0">
            <a:noAutofit/>
          </a:bodyPr>
          <a:lstStyle/>
          <a:p>
            <a:pPr algn="r"/>
            <a:fld id="{37C1F608-86A9-439D-B359-AB29DD5A1486}" type="slidenum">
              <a:rPr lang="en-US" sz="1333" smtClean="0">
                <a:latin typeface="Montserrat" panose="00000500000000000000" pitchFamily="2" charset="0"/>
              </a:rPr>
              <a:pPr algn="r"/>
              <a:t>‹#›</a:t>
            </a:fld>
            <a:endParaRPr lang="en-US" sz="1333" dirty="0">
              <a:latin typeface="Montserrat" panose="00000500000000000000" pitchFamily="2" charset="0"/>
            </a:endParaRPr>
          </a:p>
        </p:txBody>
      </p:sp>
    </p:spTree>
    <p:extLst>
      <p:ext uri="{BB962C8B-B14F-4D97-AF65-F5344CB8AC3E}">
        <p14:creationId xmlns:p14="http://schemas.microsoft.com/office/powerpoint/2010/main" val="6943653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 Black/white radiant N" preserve="1">
  <p:cSld name="Divider - Black/white radiant N">
    <p:bg>
      <p:bgPr>
        <a:solidFill>
          <a:srgbClr val="000000"/>
        </a:solidFill>
        <a:effectLst/>
      </p:bgPr>
    </p:bg>
    <p:spTree>
      <p:nvGrpSpPr>
        <p:cNvPr id="1" name="Shape 188"/>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95" name="Google Shape;195;p22"/>
          <p:cNvSpPr txBox="1">
            <a:spLocks noGrp="1"/>
          </p:cNvSpPr>
          <p:nvPr>
            <p:ph type="ctrTitle"/>
          </p:nvPr>
        </p:nvSpPr>
        <p:spPr>
          <a:xfrm>
            <a:off x="472867" y="1320800"/>
            <a:ext cx="4551600" cy="2104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4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a:p>
        </p:txBody>
      </p:sp>
      <p:sp>
        <p:nvSpPr>
          <p:cNvPr id="196" name="Google Shape;196;p22"/>
          <p:cNvSpPr txBox="1">
            <a:spLocks noGrp="1"/>
          </p:cNvSpPr>
          <p:nvPr>
            <p:ph type="subTitle" idx="1"/>
          </p:nvPr>
        </p:nvSpPr>
        <p:spPr>
          <a:xfrm>
            <a:off x="472867" y="3270833"/>
            <a:ext cx="4551600" cy="1056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tabLst/>
              <a:defRPr sz="2400">
                <a:solidFill>
                  <a:schemeClr val="bg1"/>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9pPr>
          </a:lstStyle>
          <a:p>
            <a:r>
              <a:rPr lang="en-US"/>
              <a:t>Click to edit Master subtitle style</a:t>
            </a:r>
            <a:endParaRPr dirty="0"/>
          </a:p>
        </p:txBody>
      </p:sp>
      <p:sp>
        <p:nvSpPr>
          <p:cNvPr id="12" name="Slide Number Placeholder 1">
            <a:extLst>
              <a:ext uri="{FF2B5EF4-FFF2-40B4-BE49-F238E27FC236}">
                <a16:creationId xmlns:a16="http://schemas.microsoft.com/office/drawing/2014/main" id="{47E3B85B-D674-4AA4-A57C-AEB94FFFB1E2}"/>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2491169"/>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ver - black/photo right" preserve="1">
  <p:cSld name="Cover - black/photo right">
    <p:bg>
      <p:bgPr>
        <a:solidFill>
          <a:srgbClr val="000000"/>
        </a:solidFill>
        <a:effectLst/>
      </p:bgPr>
    </p:bg>
    <p:spTree>
      <p:nvGrpSpPr>
        <p:cNvPr id="1" name="Shape 81"/>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8" name="Google Shape;88;p9"/>
          <p:cNvSpPr txBox="1">
            <a:spLocks noGrp="1"/>
          </p:cNvSpPr>
          <p:nvPr>
            <p:ph type="ctrTitle"/>
          </p:nvPr>
        </p:nvSpPr>
        <p:spPr>
          <a:xfrm>
            <a:off x="472867" y="1719100"/>
            <a:ext cx="5191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2800"/>
              <a:buFont typeface="Montserrat"/>
              <a:buNone/>
              <a:defRPr sz="4400" b="1">
                <a:solidFill>
                  <a:srgbClr val="FFFFFF"/>
                </a:solidFill>
                <a:latin typeface="+mn-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9" name="Google Shape;89;p9"/>
          <p:cNvSpPr txBox="1">
            <a:spLocks noGrp="1"/>
          </p:cNvSpPr>
          <p:nvPr>
            <p:ph type="subTitle" idx="1"/>
          </p:nvPr>
        </p:nvSpPr>
        <p:spPr>
          <a:xfrm>
            <a:off x="472867" y="3135900"/>
            <a:ext cx="5191600" cy="5288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600"/>
              <a:buFont typeface="Montserrat"/>
              <a:buNone/>
              <a:defRPr sz="2400">
                <a:solidFill>
                  <a:srgbClr val="FFFFFF"/>
                </a:solidFill>
                <a:latin typeface="+mn-lt"/>
                <a:ea typeface="Montserrat"/>
                <a:cs typeface="Montserrat"/>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a:p>
        </p:txBody>
      </p:sp>
      <p:sp>
        <p:nvSpPr>
          <p:cNvPr id="90" name="Google Shape;90;p9"/>
          <p:cNvSpPr txBox="1">
            <a:spLocks noGrp="1"/>
          </p:cNvSpPr>
          <p:nvPr>
            <p:ph type="subTitle" idx="2"/>
          </p:nvPr>
        </p:nvSpPr>
        <p:spPr>
          <a:xfrm>
            <a:off x="472867" y="5106800"/>
            <a:ext cx="5669200" cy="410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1200"/>
              <a:buNone/>
              <a:defRPr sz="12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91" name="Google Shape;91;p9"/>
          <p:cNvSpPr txBox="1">
            <a:spLocks noGrp="1"/>
          </p:cNvSpPr>
          <p:nvPr>
            <p:ph type="subTitle" idx="3"/>
          </p:nvPr>
        </p:nvSpPr>
        <p:spPr>
          <a:xfrm>
            <a:off x="472867" y="53136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200"/>
              <a:buNone/>
              <a:defRPr sz="12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92" name="Google Shape;92;p9"/>
          <p:cNvSpPr txBox="1">
            <a:spLocks noGrp="1"/>
          </p:cNvSpPr>
          <p:nvPr>
            <p:ph type="subTitle" idx="4"/>
          </p:nvPr>
        </p:nvSpPr>
        <p:spPr>
          <a:xfrm>
            <a:off x="472867" y="59659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000"/>
              <a:buNone/>
              <a:defRPr sz="1200">
                <a:solidFill>
                  <a:srgbClr val="FFFFFF"/>
                </a:solidFill>
                <a:latin typeface="+mn-lt"/>
              </a:defRPr>
            </a:lvl1pPr>
            <a:lvl2pPr lvl="1" rtl="0">
              <a:lnSpc>
                <a:spcPct val="100000"/>
              </a:lnSpc>
              <a:spcBef>
                <a:spcPts val="0"/>
              </a:spcBef>
              <a:spcAft>
                <a:spcPts val="0"/>
              </a:spcAft>
              <a:buClr>
                <a:srgbClr val="FFFFFF"/>
              </a:buClr>
              <a:buSzPts val="1000"/>
              <a:buNone/>
              <a:defRPr sz="1333" b="1">
                <a:solidFill>
                  <a:srgbClr val="FFFFFF"/>
                </a:solidFill>
              </a:defRPr>
            </a:lvl2pPr>
            <a:lvl3pPr lvl="2" rtl="0">
              <a:lnSpc>
                <a:spcPct val="100000"/>
              </a:lnSpc>
              <a:spcBef>
                <a:spcPts val="0"/>
              </a:spcBef>
              <a:spcAft>
                <a:spcPts val="0"/>
              </a:spcAft>
              <a:buClr>
                <a:srgbClr val="FFFFFF"/>
              </a:buClr>
              <a:buSzPts val="1000"/>
              <a:buNone/>
              <a:defRPr b="1">
                <a:solidFill>
                  <a:srgbClr val="FFFFFF"/>
                </a:solidFill>
              </a:defRPr>
            </a:lvl3pPr>
            <a:lvl4pPr lvl="3" rtl="0">
              <a:lnSpc>
                <a:spcPct val="100000"/>
              </a:lnSpc>
              <a:spcBef>
                <a:spcPts val="0"/>
              </a:spcBef>
              <a:spcAft>
                <a:spcPts val="0"/>
              </a:spcAft>
              <a:buClr>
                <a:srgbClr val="FFFFFF"/>
              </a:buClr>
              <a:buSzPts val="1000"/>
              <a:buNone/>
              <a:defRPr b="1">
                <a:solidFill>
                  <a:srgbClr val="FFFFFF"/>
                </a:solidFill>
              </a:defRPr>
            </a:lvl4pPr>
            <a:lvl5pPr lvl="4" rtl="0">
              <a:lnSpc>
                <a:spcPct val="100000"/>
              </a:lnSpc>
              <a:spcBef>
                <a:spcPts val="0"/>
              </a:spcBef>
              <a:spcAft>
                <a:spcPts val="0"/>
              </a:spcAft>
              <a:buClr>
                <a:srgbClr val="FFFFFF"/>
              </a:buClr>
              <a:buSzPts val="1000"/>
              <a:buNone/>
              <a:defRPr b="1">
                <a:solidFill>
                  <a:srgbClr val="FFFFFF"/>
                </a:solidFill>
              </a:defRPr>
            </a:lvl5pPr>
            <a:lvl6pPr lvl="5" rtl="0">
              <a:lnSpc>
                <a:spcPct val="100000"/>
              </a:lnSpc>
              <a:spcBef>
                <a:spcPts val="0"/>
              </a:spcBef>
              <a:spcAft>
                <a:spcPts val="0"/>
              </a:spcAft>
              <a:buClr>
                <a:srgbClr val="FFFFFF"/>
              </a:buClr>
              <a:buSzPts val="1000"/>
              <a:buNone/>
              <a:defRPr b="1">
                <a:solidFill>
                  <a:srgbClr val="FFFFFF"/>
                </a:solidFill>
              </a:defRPr>
            </a:lvl6pPr>
            <a:lvl7pPr lvl="6" rtl="0">
              <a:lnSpc>
                <a:spcPct val="100000"/>
              </a:lnSpc>
              <a:spcBef>
                <a:spcPts val="0"/>
              </a:spcBef>
              <a:spcAft>
                <a:spcPts val="0"/>
              </a:spcAft>
              <a:buClr>
                <a:srgbClr val="FFFFFF"/>
              </a:buClr>
              <a:buSzPts val="1000"/>
              <a:buNone/>
              <a:defRPr b="1">
                <a:solidFill>
                  <a:srgbClr val="FFFFFF"/>
                </a:solidFill>
              </a:defRPr>
            </a:lvl7pPr>
            <a:lvl8pPr lvl="7" rtl="0">
              <a:lnSpc>
                <a:spcPct val="100000"/>
              </a:lnSpc>
              <a:spcBef>
                <a:spcPts val="0"/>
              </a:spcBef>
              <a:spcAft>
                <a:spcPts val="0"/>
              </a:spcAft>
              <a:buClr>
                <a:srgbClr val="FFFFFF"/>
              </a:buClr>
              <a:buSzPts val="1000"/>
              <a:buNone/>
              <a:defRPr b="1">
                <a:solidFill>
                  <a:srgbClr val="FFFFFF"/>
                </a:solidFill>
              </a:defRPr>
            </a:lvl8pPr>
            <a:lvl9pPr lvl="8" rtl="0">
              <a:lnSpc>
                <a:spcPct val="100000"/>
              </a:lnSpc>
              <a:spcBef>
                <a:spcPts val="0"/>
              </a:spcBef>
              <a:spcAft>
                <a:spcPts val="0"/>
              </a:spcAft>
              <a:buClr>
                <a:srgbClr val="FFFFFF"/>
              </a:buClr>
              <a:buSzPts val="1000"/>
              <a:buNone/>
              <a:defRPr b="1">
                <a:solidFill>
                  <a:srgbClr val="FFFFFF"/>
                </a:solidFill>
              </a:defRPr>
            </a:lvl9pPr>
          </a:lstStyle>
          <a:p>
            <a:r>
              <a:rPr lang="en-US"/>
              <a:t>Click to edit Master subtitle style</a:t>
            </a:r>
            <a:endParaRPr/>
          </a:p>
        </p:txBody>
      </p:sp>
      <p:cxnSp>
        <p:nvCxnSpPr>
          <p:cNvPr id="12" name="Straight Connector 11">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748933902"/>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Divider - White/photo" preserve="1">
  <p:cSld name="Divider - White/photo">
    <p:bg>
      <p:bgPr>
        <a:solidFill>
          <a:srgbClr val="000000"/>
        </a:solidFill>
        <a:effectLst/>
      </p:bgPr>
    </p:bg>
    <p:spTree>
      <p:nvGrpSpPr>
        <p:cNvPr id="1" name="Shape 245"/>
        <p:cNvGrpSpPr/>
        <p:nvPr/>
      </p:nvGrpSpPr>
      <p:grpSpPr>
        <a:xfrm>
          <a:off x="0" y="0"/>
          <a:ext cx="0" cy="0"/>
          <a:chOff x="0" y="0"/>
          <a:chExt cx="0" cy="0"/>
        </a:xfrm>
      </p:grpSpPr>
      <p:sp>
        <p:nvSpPr>
          <p:cNvPr id="12" name="Rectangle 1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3" name="Picture 12"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249" name="Google Shape;249;p28"/>
          <p:cNvSpPr txBox="1">
            <a:spLocks noGrp="1"/>
          </p:cNvSpPr>
          <p:nvPr>
            <p:ph type="sldNum" idx="12"/>
          </p:nvPr>
        </p:nvSpPr>
        <p:spPr>
          <a:xfrm>
            <a:off x="11195011" y="6333189"/>
            <a:ext cx="731600" cy="524800"/>
          </a:xfrm>
          <a:prstGeom prst="rect">
            <a:avLst/>
          </a:prstGeom>
        </p:spPr>
        <p:txBody>
          <a:bodyPr spcFirstLastPara="1" wrap="square" lIns="91425" tIns="91425" rIns="91425" bIns="91425" anchor="ctr" anchorCtr="0">
            <a:noAutofit/>
          </a:bodyPr>
          <a:lstStyle>
            <a:lvl1pPr lvl="0" algn="r" rtl="0">
              <a:buNone/>
              <a:defRPr sz="1333">
                <a:solidFill>
                  <a:schemeClr val="bg1"/>
                </a:solidFill>
                <a:latin typeface="Avenir Next LT Pro" panose="020B0504020202020204" pitchFamily="34" charset="0"/>
                <a:ea typeface="Avenir Next LT Pro" panose="020B0504020202020204" pitchFamily="34" charset="0"/>
                <a:cs typeface="Avenir Next LT Pro" panose="020B0504020202020204" pitchFamily="34" charset="0"/>
                <a:sym typeface="Montserrat Light"/>
              </a:defRPr>
            </a:lvl1pPr>
            <a:lvl2pPr lvl="1" algn="r" rtl="0">
              <a:buNone/>
              <a:defRPr sz="1333">
                <a:latin typeface="Montserrat Light"/>
                <a:ea typeface="Montserrat Light"/>
                <a:cs typeface="Montserrat Light"/>
                <a:sym typeface="Montserrat Light"/>
              </a:defRPr>
            </a:lvl2pPr>
            <a:lvl3pPr lvl="2" algn="r" rtl="0">
              <a:buNone/>
              <a:defRPr sz="1333">
                <a:latin typeface="Montserrat Light"/>
                <a:ea typeface="Montserrat Light"/>
                <a:cs typeface="Montserrat Light"/>
                <a:sym typeface="Montserrat Light"/>
              </a:defRPr>
            </a:lvl3pPr>
            <a:lvl4pPr lvl="3" algn="r" rtl="0">
              <a:buNone/>
              <a:defRPr sz="1333">
                <a:latin typeface="Montserrat Light"/>
                <a:ea typeface="Montserrat Light"/>
                <a:cs typeface="Montserrat Light"/>
                <a:sym typeface="Montserrat Light"/>
              </a:defRPr>
            </a:lvl4pPr>
            <a:lvl5pPr lvl="4" algn="r" rtl="0">
              <a:buNone/>
              <a:defRPr sz="1333">
                <a:latin typeface="Montserrat Light"/>
                <a:ea typeface="Montserrat Light"/>
                <a:cs typeface="Montserrat Light"/>
                <a:sym typeface="Montserrat Light"/>
              </a:defRPr>
            </a:lvl5pPr>
            <a:lvl6pPr lvl="5" algn="r" rtl="0">
              <a:buNone/>
              <a:defRPr sz="1333">
                <a:latin typeface="Montserrat Light"/>
                <a:ea typeface="Montserrat Light"/>
                <a:cs typeface="Montserrat Light"/>
                <a:sym typeface="Montserrat Light"/>
              </a:defRPr>
            </a:lvl6pPr>
            <a:lvl7pPr lvl="6" algn="r" rtl="0">
              <a:buNone/>
              <a:defRPr sz="1333">
                <a:latin typeface="Montserrat Light"/>
                <a:ea typeface="Montserrat Light"/>
                <a:cs typeface="Montserrat Light"/>
                <a:sym typeface="Montserrat Light"/>
              </a:defRPr>
            </a:lvl7pPr>
            <a:lvl8pPr lvl="7" algn="r" rtl="0">
              <a:buNone/>
              <a:defRPr sz="1333">
                <a:latin typeface="Montserrat Light"/>
                <a:ea typeface="Montserrat Light"/>
                <a:cs typeface="Montserrat Light"/>
                <a:sym typeface="Montserrat Light"/>
              </a:defRPr>
            </a:lvl8pPr>
            <a:lvl9pPr lvl="8" algn="r" rtl="0">
              <a:buNone/>
              <a:defRPr sz="1333">
                <a:latin typeface="Montserrat Light"/>
                <a:ea typeface="Montserrat Light"/>
                <a:cs typeface="Montserrat Light"/>
                <a:sym typeface="Montserrat Light"/>
              </a:defRPr>
            </a:lvl9pPr>
          </a:lstStyle>
          <a:p>
            <a:fld id="{00000000-1234-1234-1234-123412341234}" type="slidenum">
              <a:rPr lang="en" smtClean="0"/>
              <a:pPr/>
              <a:t>‹#›</a:t>
            </a:fld>
            <a:endParaRPr lang="en"/>
          </a:p>
        </p:txBody>
      </p:sp>
      <p:sp>
        <p:nvSpPr>
          <p:cNvPr id="251" name="Google Shape;251;p28"/>
          <p:cNvSpPr txBox="1">
            <a:spLocks noGrp="1"/>
          </p:cNvSpPr>
          <p:nvPr>
            <p:ph type="ctrTitle"/>
          </p:nvPr>
        </p:nvSpPr>
        <p:spPr>
          <a:xfrm>
            <a:off x="472867" y="2159467"/>
            <a:ext cx="5255200" cy="21040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chemeClr val="bg1"/>
                </a:solidFill>
                <a:latin typeface="+mn-lt"/>
                <a:ea typeface="Avenir Next LT Pro" panose="020B0504020202020204" pitchFamily="34" charset="0"/>
                <a:cs typeface="Avenir Next LT Pro" panose="020B0504020202020204" pitchFamily="34" charset="0"/>
                <a:sym typeface="Montserrat"/>
              </a:defRPr>
            </a:lvl1pPr>
            <a:lvl2pPr lvl="1" algn="ctr" rtl="0">
              <a:spcBef>
                <a:spcPts val="0"/>
              </a:spcBef>
              <a:spcAft>
                <a:spcPts val="0"/>
              </a:spcAft>
              <a:buClr>
                <a:srgbClr val="FFFFFF"/>
              </a:buClr>
              <a:buSzPts val="3000"/>
              <a:buNone/>
              <a:defRPr sz="4000">
                <a:solidFill>
                  <a:srgbClr val="FFFFFF"/>
                </a:solidFill>
              </a:defRPr>
            </a:lvl2pPr>
            <a:lvl3pPr lvl="2" algn="ctr" rtl="0">
              <a:spcBef>
                <a:spcPts val="0"/>
              </a:spcBef>
              <a:spcAft>
                <a:spcPts val="0"/>
              </a:spcAft>
              <a:buClr>
                <a:srgbClr val="FFFFFF"/>
              </a:buClr>
              <a:buSzPts val="3000"/>
              <a:buNone/>
              <a:defRPr sz="4000">
                <a:solidFill>
                  <a:srgbClr val="FFFFFF"/>
                </a:solidFill>
              </a:defRPr>
            </a:lvl3pPr>
            <a:lvl4pPr lvl="3" algn="ctr" rtl="0">
              <a:spcBef>
                <a:spcPts val="0"/>
              </a:spcBef>
              <a:spcAft>
                <a:spcPts val="0"/>
              </a:spcAft>
              <a:buClr>
                <a:srgbClr val="FFFFFF"/>
              </a:buClr>
              <a:buSzPts val="3000"/>
              <a:buNone/>
              <a:defRPr sz="4000">
                <a:solidFill>
                  <a:srgbClr val="FFFFFF"/>
                </a:solidFill>
              </a:defRPr>
            </a:lvl4pPr>
            <a:lvl5pPr lvl="4" algn="ctr" rtl="0">
              <a:spcBef>
                <a:spcPts val="0"/>
              </a:spcBef>
              <a:spcAft>
                <a:spcPts val="0"/>
              </a:spcAft>
              <a:buClr>
                <a:srgbClr val="FFFFFF"/>
              </a:buClr>
              <a:buSzPts val="3000"/>
              <a:buNone/>
              <a:defRPr sz="4000">
                <a:solidFill>
                  <a:srgbClr val="FFFFFF"/>
                </a:solidFill>
              </a:defRPr>
            </a:lvl5pPr>
            <a:lvl6pPr lvl="5" algn="ctr" rtl="0">
              <a:spcBef>
                <a:spcPts val="0"/>
              </a:spcBef>
              <a:spcAft>
                <a:spcPts val="0"/>
              </a:spcAft>
              <a:buClr>
                <a:srgbClr val="FFFFFF"/>
              </a:buClr>
              <a:buSzPts val="3000"/>
              <a:buNone/>
              <a:defRPr sz="4000">
                <a:solidFill>
                  <a:srgbClr val="FFFFFF"/>
                </a:solidFill>
              </a:defRPr>
            </a:lvl6pPr>
            <a:lvl7pPr lvl="6" algn="ctr" rtl="0">
              <a:spcBef>
                <a:spcPts val="0"/>
              </a:spcBef>
              <a:spcAft>
                <a:spcPts val="0"/>
              </a:spcAft>
              <a:buClr>
                <a:srgbClr val="FFFFFF"/>
              </a:buClr>
              <a:buSzPts val="3000"/>
              <a:buNone/>
              <a:defRPr sz="4000">
                <a:solidFill>
                  <a:srgbClr val="FFFFFF"/>
                </a:solidFill>
              </a:defRPr>
            </a:lvl7pPr>
            <a:lvl8pPr lvl="7" algn="ctr" rtl="0">
              <a:spcBef>
                <a:spcPts val="0"/>
              </a:spcBef>
              <a:spcAft>
                <a:spcPts val="0"/>
              </a:spcAft>
              <a:buClr>
                <a:srgbClr val="FFFFFF"/>
              </a:buClr>
              <a:buSzPts val="3000"/>
              <a:buNone/>
              <a:defRPr sz="4000">
                <a:solidFill>
                  <a:srgbClr val="FFFFFF"/>
                </a:solidFill>
              </a:defRPr>
            </a:lvl8pPr>
            <a:lvl9pPr lvl="8" algn="ctr" rtl="0">
              <a:spcBef>
                <a:spcPts val="0"/>
              </a:spcBef>
              <a:spcAft>
                <a:spcPts val="0"/>
              </a:spcAft>
              <a:buClr>
                <a:srgbClr val="FFFFFF"/>
              </a:buClr>
              <a:buSzPts val="3000"/>
              <a:buNone/>
              <a:defRPr sz="4000">
                <a:solidFill>
                  <a:srgbClr val="FFFFFF"/>
                </a:solidFill>
              </a:defRPr>
            </a:lvl9pPr>
          </a:lstStyle>
          <a:p>
            <a:r>
              <a:rPr lang="en-US"/>
              <a:t>Click to edit Master title style</a:t>
            </a:r>
            <a:endParaRPr dirty="0"/>
          </a:p>
        </p:txBody>
      </p:sp>
      <p:cxnSp>
        <p:nvCxnSpPr>
          <p:cNvPr id="14" name="Straight Connector 13">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596282462"/>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Inside - Black/title/body text" preserve="1">
  <p:cSld name="Inside - Black/title/body text">
    <p:bg>
      <p:bgPr>
        <a:solidFill>
          <a:srgbClr val="000000"/>
        </a:solidFill>
        <a:effectLst/>
      </p:bgPr>
    </p:bg>
    <p:spTree>
      <p:nvGrpSpPr>
        <p:cNvPr id="1" name="Shape 73"/>
        <p:cNvGrpSpPr/>
        <p:nvPr/>
      </p:nvGrpSpPr>
      <p:grpSpPr>
        <a:xfrm>
          <a:off x="0" y="0"/>
          <a:ext cx="0" cy="0"/>
          <a:chOff x="0" y="0"/>
          <a:chExt cx="0" cy="0"/>
        </a:xfrm>
      </p:grpSpPr>
      <p:sp>
        <p:nvSpPr>
          <p:cNvPr id="9" name="Rectangle 8">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75" name="Google Shape;75;p8"/>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667">
                <a:solidFill>
                  <a:srgbClr val="FFFFFF"/>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76" name="Google Shape;76;p8"/>
          <p:cNvSpPr txBox="1">
            <a:spLocks noGrp="1"/>
          </p:cNvSpPr>
          <p:nvPr>
            <p:ph type="body" idx="1"/>
          </p:nvPr>
        </p:nvSpPr>
        <p:spPr>
          <a:xfrm>
            <a:off x="472867" y="1536633"/>
            <a:ext cx="11246400" cy="4555200"/>
          </a:xfrm>
          <a:prstGeom prst="rect">
            <a:avLst/>
          </a:prstGeom>
        </p:spPr>
        <p:txBody>
          <a:bodyPr spcFirstLastPara="1" wrap="square" lIns="0" tIns="91425" rIns="0" bIns="91425" anchor="t" anchorCtr="0">
            <a:noAutofit/>
          </a:bodyPr>
          <a:lstStyle>
            <a:lvl1pPr marL="365751" lvl="0" indent="-365751" rtl="0">
              <a:spcBef>
                <a:spcPts val="0"/>
              </a:spcBef>
              <a:spcAft>
                <a:spcPts val="0"/>
              </a:spcAft>
              <a:buClr>
                <a:srgbClr val="FFFFFF"/>
              </a:buClr>
              <a:buSzPts val="1300"/>
              <a:buChar char="■"/>
              <a:defRPr>
                <a:solidFill>
                  <a:srgbClr val="FFFFFF"/>
                </a:solidFill>
                <a:latin typeface="+mn-lt"/>
              </a:defRPr>
            </a:lvl1pPr>
            <a:lvl2pPr marL="1219170" lvl="1" indent="-406390" rtl="0">
              <a:spcBef>
                <a:spcPts val="2133"/>
              </a:spcBef>
              <a:spcAft>
                <a:spcPts val="0"/>
              </a:spcAft>
              <a:buClr>
                <a:srgbClr val="FFFFFF"/>
              </a:buClr>
              <a:buSzPts val="1200"/>
              <a:buChar char="⎼"/>
              <a:defRPr>
                <a:solidFill>
                  <a:srgbClr val="FFFFFF"/>
                </a:solidFill>
              </a:defRPr>
            </a:lvl2pPr>
            <a:lvl3pPr marL="1828754" lvl="2" indent="-389457" rtl="0">
              <a:spcBef>
                <a:spcPts val="2133"/>
              </a:spcBef>
              <a:spcAft>
                <a:spcPts val="0"/>
              </a:spcAft>
              <a:buClr>
                <a:srgbClr val="FFFFFF"/>
              </a:buClr>
              <a:buSzPts val="1000"/>
              <a:buChar char="○"/>
              <a:defRPr>
                <a:solidFill>
                  <a:srgbClr val="FFFFFF"/>
                </a:solidFill>
              </a:defRPr>
            </a:lvl3pPr>
            <a:lvl4pPr marL="2438339" lvl="3" indent="-389457" rtl="0">
              <a:spcBef>
                <a:spcPts val="2133"/>
              </a:spcBef>
              <a:spcAft>
                <a:spcPts val="0"/>
              </a:spcAft>
              <a:buClr>
                <a:srgbClr val="FFFFFF"/>
              </a:buClr>
              <a:buSzPts val="1000"/>
              <a:buChar char="■"/>
              <a:defRPr>
                <a:solidFill>
                  <a:srgbClr val="FFFFFF"/>
                </a:solidFill>
              </a:defRPr>
            </a:lvl4pPr>
            <a:lvl5pPr marL="3047924" lvl="4" indent="-389457" rtl="0">
              <a:spcBef>
                <a:spcPts val="2133"/>
              </a:spcBef>
              <a:spcAft>
                <a:spcPts val="0"/>
              </a:spcAft>
              <a:buClr>
                <a:srgbClr val="FFFFFF"/>
              </a:buClr>
              <a:buSzPts val="1000"/>
              <a:buChar char="⎼"/>
              <a:defRPr>
                <a:solidFill>
                  <a:srgbClr val="FFFFFF"/>
                </a:solidFill>
              </a:defRPr>
            </a:lvl5pPr>
            <a:lvl6pPr marL="3657509" lvl="5" indent="-389457" rtl="0">
              <a:spcBef>
                <a:spcPts val="2133"/>
              </a:spcBef>
              <a:spcAft>
                <a:spcPts val="0"/>
              </a:spcAft>
              <a:buClr>
                <a:srgbClr val="FFFFFF"/>
              </a:buClr>
              <a:buSzPts val="1000"/>
              <a:buChar char="○"/>
              <a:defRPr>
                <a:solidFill>
                  <a:srgbClr val="FFFFFF"/>
                </a:solidFill>
              </a:defRPr>
            </a:lvl6pPr>
            <a:lvl7pPr marL="4267093" lvl="6" indent="-389457" rtl="0">
              <a:spcBef>
                <a:spcPts val="2133"/>
              </a:spcBef>
              <a:spcAft>
                <a:spcPts val="0"/>
              </a:spcAft>
              <a:buClr>
                <a:srgbClr val="FFFFFF"/>
              </a:buClr>
              <a:buSzPts val="1000"/>
              <a:buChar char="■"/>
              <a:defRPr>
                <a:solidFill>
                  <a:srgbClr val="FFFFFF"/>
                </a:solidFill>
              </a:defRPr>
            </a:lvl7pPr>
            <a:lvl8pPr marL="4876678" lvl="7" indent="-389457" rtl="0">
              <a:spcBef>
                <a:spcPts val="2133"/>
              </a:spcBef>
              <a:spcAft>
                <a:spcPts val="0"/>
              </a:spcAft>
              <a:buClr>
                <a:srgbClr val="FFFFFF"/>
              </a:buClr>
              <a:buSzPts val="1000"/>
              <a:buChar char="⎼"/>
              <a:defRPr>
                <a:solidFill>
                  <a:srgbClr val="FFFFFF"/>
                </a:solidFill>
              </a:defRPr>
            </a:lvl8pPr>
            <a:lvl9pPr marL="5486263" lvl="8" indent="-389457" rtl="0">
              <a:spcBef>
                <a:spcPts val="2133"/>
              </a:spcBef>
              <a:spcAft>
                <a:spcPts val="2133"/>
              </a:spcAft>
              <a:buClr>
                <a:srgbClr val="FFFFFF"/>
              </a:buClr>
              <a:buSzPts val="1000"/>
              <a:buChar char="○"/>
              <a:defRPr>
                <a:solidFill>
                  <a:srgbClr val="FFFFFF"/>
                </a:solidFill>
              </a:defRPr>
            </a:lvl9pPr>
          </a:lstStyle>
          <a:p>
            <a:pPr lvl="0"/>
            <a:r>
              <a:rPr lang="en-US"/>
              <a:t>Click to edit Master text styles</a:t>
            </a:r>
          </a:p>
        </p:txBody>
      </p:sp>
      <p:sp>
        <p:nvSpPr>
          <p:cNvPr id="78" name="Google Shape;78;p8"/>
          <p:cNvSpPr txBox="1">
            <a:spLocks noGrp="1"/>
          </p:cNvSpPr>
          <p:nvPr>
            <p:ph type="subTitle" idx="2"/>
          </p:nvPr>
        </p:nvSpPr>
        <p:spPr>
          <a:xfrm>
            <a:off x="472867" y="827400"/>
            <a:ext cx="11246400" cy="512400"/>
          </a:xfrm>
          <a:prstGeom prst="rect">
            <a:avLst/>
          </a:prstGeom>
        </p:spPr>
        <p:txBody>
          <a:bodyPr spcFirstLastPara="1" wrap="square" lIns="0" tIns="91425" rIns="0" bIns="91425" anchor="t" anchorCtr="0">
            <a:noAutofit/>
          </a:bodyPr>
          <a:lstStyle>
            <a:lvl1pPr marL="414856" lvl="0" indent="-414856" rtl="0">
              <a:lnSpc>
                <a:spcPct val="100000"/>
              </a:lnSpc>
              <a:spcBef>
                <a:spcPts val="0"/>
              </a:spcBef>
              <a:spcAft>
                <a:spcPts val="0"/>
              </a:spcAft>
              <a:buClr>
                <a:schemeClr val="accent5"/>
              </a:buClr>
              <a:buSzPts val="1500"/>
              <a:buNone/>
              <a:defRPr sz="2000">
                <a:solidFill>
                  <a:schemeClr val="bg2">
                    <a:lumMod val="40000"/>
                    <a:lumOff val="60000"/>
                  </a:schemeClr>
                </a:solidFill>
                <a:latin typeface="+mn-lt"/>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a:p>
        </p:txBody>
      </p:sp>
      <p:sp>
        <p:nvSpPr>
          <p:cNvPr id="80" name="Google Shape;80;p8"/>
          <p:cNvSpPr txBox="1">
            <a:spLocks noGrp="1"/>
          </p:cNvSpPr>
          <p:nvPr>
            <p:ph type="subTitle" idx="3"/>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a:p>
        </p:txBody>
      </p:sp>
      <p:sp>
        <p:nvSpPr>
          <p:cNvPr id="10" name="Slide Number Placeholder 1">
            <a:extLst>
              <a:ext uri="{FF2B5EF4-FFF2-40B4-BE49-F238E27FC236}">
                <a16:creationId xmlns:a16="http://schemas.microsoft.com/office/drawing/2014/main" id="{4A5397F1-019C-45FF-B634-933D0BE78327}"/>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rPr>
              <a:pPr/>
              <a:t>‹#›</a:t>
            </a:fld>
            <a:endParaRPr lang="en-PH" sz="1333" dirty="0">
              <a:solidFill>
                <a:schemeClr val="bg1"/>
              </a:solidFill>
            </a:endParaRPr>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350055726"/>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Inside - Black blank" preserve="1">
  <p:cSld name="Inside - Black blank">
    <p:bg>
      <p:bgPr>
        <a:solidFill>
          <a:srgbClr val="000000"/>
        </a:solidFill>
        <a:effectLst/>
      </p:bgPr>
    </p:bg>
    <p:spTree>
      <p:nvGrpSpPr>
        <p:cNvPr id="1" name="Shape 270"/>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271" name="Google Shape;271;p31"/>
          <p:cNvSpPr txBox="1">
            <a:spLocks noGrp="1"/>
          </p:cNvSpPr>
          <p:nvPr>
            <p:ph type="sldNum" idx="12"/>
          </p:nvPr>
        </p:nvSpPr>
        <p:spPr>
          <a:xfrm>
            <a:off x="11195011" y="6333189"/>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latin typeface="Avenir Next LT Pro" panose="020B0504020202020204" pitchFamily="34" charset="0"/>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a:latin typeface="Avenir Next LT Pro" panose="020B0504020202020204" pitchFamily="34" charset="0"/>
            </a:endParaRPr>
          </a:p>
        </p:txBody>
      </p:sp>
      <p:sp>
        <p:nvSpPr>
          <p:cNvPr id="273" name="Google Shape;273;p31"/>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cxnSp>
        <p:nvCxnSpPr>
          <p:cNvPr id="6" name="Straight Connector 5">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8" name="Picture 7">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157917777"/>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Inside - Black/title only" preserve="1">
  <p:cSld name="Inside - Black/title only">
    <p:bg>
      <p:bgPr>
        <a:solidFill>
          <a:srgbClr val="000000"/>
        </a:solidFill>
        <a:effectLst/>
      </p:bgPr>
    </p:bg>
    <p:spTree>
      <p:nvGrpSpPr>
        <p:cNvPr id="1" name="Shape 8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93" name="Google Shape;93;p10"/>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94" name="Google Shape;94;p10"/>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400">
                <a:solidFill>
                  <a:srgbClr val="FFFFFF"/>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9" name="Slide Number Placeholder 1">
            <a:extLst>
              <a:ext uri="{FF2B5EF4-FFF2-40B4-BE49-F238E27FC236}">
                <a16:creationId xmlns:a16="http://schemas.microsoft.com/office/drawing/2014/main" id="{000BDBC4-3F02-409D-A9BB-6FD11DAF8DC4}"/>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rPr>
              <a:pPr/>
              <a:t>‹#›</a:t>
            </a:fld>
            <a:endParaRPr lang="en-PH" sz="1333" dirty="0">
              <a:solidFill>
                <a:schemeClr val="bg1"/>
              </a:solidFill>
            </a:endParaRPr>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137361592"/>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Inside - black w/ chart" preserve="1">
  <p:cSld name="Inside - black w/ chart">
    <p:bg>
      <p:bgPr>
        <a:solidFill>
          <a:srgbClr val="000000"/>
        </a:solidFill>
        <a:effectLst/>
      </p:bgPr>
    </p:bg>
    <p:spTree>
      <p:nvGrpSpPr>
        <p:cNvPr id="1" name="Shape 29"/>
        <p:cNvGrpSpPr/>
        <p:nvPr/>
      </p:nvGrpSpPr>
      <p:grpSpPr>
        <a:xfrm>
          <a:off x="0" y="0"/>
          <a:ext cx="0" cy="0"/>
          <a:chOff x="0" y="0"/>
          <a:chExt cx="0" cy="0"/>
        </a:xfrm>
      </p:grpSpPr>
      <p:sp>
        <p:nvSpPr>
          <p:cNvPr id="10" name="Rectangle 9">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31" name="Google Shape;31;p3"/>
          <p:cNvSpPr txBox="1">
            <a:spLocks noGrp="1"/>
          </p:cNvSpPr>
          <p:nvPr>
            <p:ph type="ctrTitle"/>
          </p:nvPr>
        </p:nvSpPr>
        <p:spPr>
          <a:xfrm>
            <a:off x="458167" y="458433"/>
            <a:ext cx="11275200" cy="458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000"/>
              <a:buFont typeface="Montserrat"/>
              <a:buNone/>
              <a:defRPr sz="2400" b="1">
                <a:solidFill>
                  <a:schemeClr val="lt1"/>
                </a:solidFill>
                <a:latin typeface="+mn-lt"/>
                <a:ea typeface="Avenir"/>
                <a:cs typeface="Avenir"/>
                <a:sym typeface="Avenir"/>
              </a:defRPr>
            </a:lvl1pPr>
            <a:lvl2pPr lvl="1" algn="ctr">
              <a:lnSpc>
                <a:spcPct val="100000"/>
              </a:lnSpc>
              <a:spcBef>
                <a:spcPts val="0"/>
              </a:spcBef>
              <a:spcAft>
                <a:spcPts val="0"/>
              </a:spcAft>
              <a:buClr>
                <a:schemeClr val="lt1"/>
              </a:buClr>
              <a:buSzPts val="2000"/>
              <a:buNone/>
              <a:defRPr sz="2667">
                <a:solidFill>
                  <a:schemeClr val="lt1"/>
                </a:solidFill>
              </a:defRPr>
            </a:lvl2pPr>
            <a:lvl3pPr lvl="2" algn="ctr">
              <a:lnSpc>
                <a:spcPct val="100000"/>
              </a:lnSpc>
              <a:spcBef>
                <a:spcPts val="0"/>
              </a:spcBef>
              <a:spcAft>
                <a:spcPts val="0"/>
              </a:spcAft>
              <a:buClr>
                <a:schemeClr val="lt1"/>
              </a:buClr>
              <a:buSzPts val="2000"/>
              <a:buNone/>
              <a:defRPr sz="2667">
                <a:solidFill>
                  <a:schemeClr val="lt1"/>
                </a:solidFill>
              </a:defRPr>
            </a:lvl3pPr>
            <a:lvl4pPr lvl="3" algn="ctr">
              <a:lnSpc>
                <a:spcPct val="100000"/>
              </a:lnSpc>
              <a:spcBef>
                <a:spcPts val="0"/>
              </a:spcBef>
              <a:spcAft>
                <a:spcPts val="0"/>
              </a:spcAft>
              <a:buClr>
                <a:schemeClr val="lt1"/>
              </a:buClr>
              <a:buSzPts val="2000"/>
              <a:buNone/>
              <a:defRPr sz="2667">
                <a:solidFill>
                  <a:schemeClr val="lt1"/>
                </a:solidFill>
              </a:defRPr>
            </a:lvl4pPr>
            <a:lvl5pPr lvl="4" algn="ctr">
              <a:lnSpc>
                <a:spcPct val="100000"/>
              </a:lnSpc>
              <a:spcBef>
                <a:spcPts val="0"/>
              </a:spcBef>
              <a:spcAft>
                <a:spcPts val="0"/>
              </a:spcAft>
              <a:buClr>
                <a:schemeClr val="lt1"/>
              </a:buClr>
              <a:buSzPts val="2000"/>
              <a:buNone/>
              <a:defRPr sz="2667">
                <a:solidFill>
                  <a:schemeClr val="lt1"/>
                </a:solidFill>
              </a:defRPr>
            </a:lvl5pPr>
            <a:lvl6pPr lvl="5" algn="ctr">
              <a:lnSpc>
                <a:spcPct val="100000"/>
              </a:lnSpc>
              <a:spcBef>
                <a:spcPts val="0"/>
              </a:spcBef>
              <a:spcAft>
                <a:spcPts val="0"/>
              </a:spcAft>
              <a:buClr>
                <a:schemeClr val="lt1"/>
              </a:buClr>
              <a:buSzPts val="2000"/>
              <a:buNone/>
              <a:defRPr sz="2667">
                <a:solidFill>
                  <a:schemeClr val="lt1"/>
                </a:solidFill>
              </a:defRPr>
            </a:lvl6pPr>
            <a:lvl7pPr lvl="6" algn="ctr">
              <a:lnSpc>
                <a:spcPct val="100000"/>
              </a:lnSpc>
              <a:spcBef>
                <a:spcPts val="0"/>
              </a:spcBef>
              <a:spcAft>
                <a:spcPts val="0"/>
              </a:spcAft>
              <a:buClr>
                <a:schemeClr val="lt1"/>
              </a:buClr>
              <a:buSzPts val="2000"/>
              <a:buNone/>
              <a:defRPr sz="2667">
                <a:solidFill>
                  <a:schemeClr val="lt1"/>
                </a:solidFill>
              </a:defRPr>
            </a:lvl7pPr>
            <a:lvl8pPr lvl="7" algn="ctr">
              <a:lnSpc>
                <a:spcPct val="100000"/>
              </a:lnSpc>
              <a:spcBef>
                <a:spcPts val="0"/>
              </a:spcBef>
              <a:spcAft>
                <a:spcPts val="0"/>
              </a:spcAft>
              <a:buClr>
                <a:schemeClr val="lt1"/>
              </a:buClr>
              <a:buSzPts val="2000"/>
              <a:buNone/>
              <a:defRPr sz="2667">
                <a:solidFill>
                  <a:schemeClr val="lt1"/>
                </a:solidFill>
              </a:defRPr>
            </a:lvl8pPr>
            <a:lvl9pPr lvl="8" algn="ctr">
              <a:lnSpc>
                <a:spcPct val="100000"/>
              </a:lnSpc>
              <a:spcBef>
                <a:spcPts val="0"/>
              </a:spcBef>
              <a:spcAft>
                <a:spcPts val="0"/>
              </a:spcAft>
              <a:buClr>
                <a:schemeClr val="lt1"/>
              </a:buClr>
              <a:buSzPts val="2000"/>
              <a:buNone/>
              <a:defRPr sz="2667">
                <a:solidFill>
                  <a:schemeClr val="lt1"/>
                </a:solidFill>
              </a:defRPr>
            </a:lvl9pPr>
          </a:lstStyle>
          <a:p>
            <a:r>
              <a:rPr lang="en-US"/>
              <a:t>Click to edit Master title style</a:t>
            </a:r>
            <a:endParaRPr dirty="0"/>
          </a:p>
        </p:txBody>
      </p:sp>
      <p:sp>
        <p:nvSpPr>
          <p:cNvPr id="35" name="Google Shape;35;p3"/>
          <p:cNvSpPr txBox="1">
            <a:spLocks noGrp="1"/>
          </p:cNvSpPr>
          <p:nvPr>
            <p:ph type="subTitle" idx="1"/>
          </p:nvPr>
        </p:nvSpPr>
        <p:spPr>
          <a:xfrm>
            <a:off x="458167" y="811800"/>
            <a:ext cx="11275200" cy="528000"/>
          </a:xfrm>
          <a:prstGeom prst="rect">
            <a:avLst/>
          </a:prstGeom>
          <a:noFill/>
          <a:ln>
            <a:noFill/>
          </a:ln>
        </p:spPr>
        <p:txBody>
          <a:bodyPr spcFirstLastPara="1" wrap="square" lIns="0" tIns="91425" rIns="0" bIns="91425" anchor="t" anchorCtr="0">
            <a:noAutofit/>
          </a:bodyPr>
          <a:lstStyle>
            <a:lvl1pPr lvl="0" algn="l">
              <a:lnSpc>
                <a:spcPct val="100000"/>
              </a:lnSpc>
              <a:spcBef>
                <a:spcPts val="0"/>
              </a:spcBef>
              <a:spcAft>
                <a:spcPts val="0"/>
              </a:spcAft>
              <a:buClr>
                <a:srgbClr val="666666"/>
              </a:buClr>
              <a:buSzPts val="1400"/>
              <a:buNone/>
              <a:defRPr sz="1800">
                <a:solidFill>
                  <a:schemeClr val="bg1"/>
                </a:solidFill>
                <a:latin typeface="+mn-lt"/>
                <a:ea typeface="Avenir"/>
                <a:cs typeface="Avenir"/>
                <a:sym typeface="Avenir"/>
              </a:defRPr>
            </a:lvl1pPr>
            <a:lvl2pPr lvl="1" algn="l">
              <a:lnSpc>
                <a:spcPct val="100000"/>
              </a:lnSpc>
              <a:spcBef>
                <a:spcPts val="2133"/>
              </a:spcBef>
              <a:spcAft>
                <a:spcPts val="0"/>
              </a:spcAft>
              <a:buClr>
                <a:srgbClr val="666666"/>
              </a:buClr>
              <a:buSzPts val="1400"/>
              <a:buNone/>
              <a:defRPr sz="1867">
                <a:solidFill>
                  <a:srgbClr val="666666"/>
                </a:solidFill>
              </a:defRPr>
            </a:lvl2pPr>
            <a:lvl3pPr lvl="2" algn="l">
              <a:lnSpc>
                <a:spcPct val="100000"/>
              </a:lnSpc>
              <a:spcBef>
                <a:spcPts val="2133"/>
              </a:spcBef>
              <a:spcAft>
                <a:spcPts val="0"/>
              </a:spcAft>
              <a:buClr>
                <a:srgbClr val="666666"/>
              </a:buClr>
              <a:buSzPts val="1400"/>
              <a:buNone/>
              <a:defRPr sz="1867">
                <a:solidFill>
                  <a:srgbClr val="666666"/>
                </a:solidFill>
              </a:defRPr>
            </a:lvl3pPr>
            <a:lvl4pPr lvl="3" algn="l">
              <a:lnSpc>
                <a:spcPct val="100000"/>
              </a:lnSpc>
              <a:spcBef>
                <a:spcPts val="2133"/>
              </a:spcBef>
              <a:spcAft>
                <a:spcPts val="0"/>
              </a:spcAft>
              <a:buClr>
                <a:srgbClr val="666666"/>
              </a:buClr>
              <a:buSzPts val="1400"/>
              <a:buNone/>
              <a:defRPr sz="1867">
                <a:solidFill>
                  <a:srgbClr val="666666"/>
                </a:solidFill>
              </a:defRPr>
            </a:lvl4pPr>
            <a:lvl5pPr lvl="4" algn="l">
              <a:lnSpc>
                <a:spcPct val="100000"/>
              </a:lnSpc>
              <a:spcBef>
                <a:spcPts val="2133"/>
              </a:spcBef>
              <a:spcAft>
                <a:spcPts val="0"/>
              </a:spcAft>
              <a:buClr>
                <a:srgbClr val="666666"/>
              </a:buClr>
              <a:buSzPts val="1400"/>
              <a:buNone/>
              <a:defRPr sz="1867">
                <a:solidFill>
                  <a:srgbClr val="666666"/>
                </a:solidFill>
              </a:defRPr>
            </a:lvl5pPr>
            <a:lvl6pPr lvl="5" algn="l">
              <a:lnSpc>
                <a:spcPct val="100000"/>
              </a:lnSpc>
              <a:spcBef>
                <a:spcPts val="2133"/>
              </a:spcBef>
              <a:spcAft>
                <a:spcPts val="0"/>
              </a:spcAft>
              <a:buClr>
                <a:srgbClr val="666666"/>
              </a:buClr>
              <a:buSzPts val="1400"/>
              <a:buNone/>
              <a:defRPr sz="1867">
                <a:solidFill>
                  <a:srgbClr val="666666"/>
                </a:solidFill>
              </a:defRPr>
            </a:lvl6pPr>
            <a:lvl7pPr lvl="6" algn="l">
              <a:lnSpc>
                <a:spcPct val="100000"/>
              </a:lnSpc>
              <a:spcBef>
                <a:spcPts val="2133"/>
              </a:spcBef>
              <a:spcAft>
                <a:spcPts val="0"/>
              </a:spcAft>
              <a:buClr>
                <a:srgbClr val="666666"/>
              </a:buClr>
              <a:buSzPts val="1400"/>
              <a:buNone/>
              <a:defRPr sz="1867">
                <a:solidFill>
                  <a:srgbClr val="666666"/>
                </a:solidFill>
              </a:defRPr>
            </a:lvl7pPr>
            <a:lvl8pPr lvl="7" algn="l">
              <a:lnSpc>
                <a:spcPct val="100000"/>
              </a:lnSpc>
              <a:spcBef>
                <a:spcPts val="2133"/>
              </a:spcBef>
              <a:spcAft>
                <a:spcPts val="0"/>
              </a:spcAft>
              <a:buClr>
                <a:srgbClr val="666666"/>
              </a:buClr>
              <a:buSzPts val="1400"/>
              <a:buNone/>
              <a:defRPr sz="1867">
                <a:solidFill>
                  <a:srgbClr val="666666"/>
                </a:solidFill>
              </a:defRPr>
            </a:lvl8pPr>
            <a:lvl9pPr lvl="8" algn="l">
              <a:lnSpc>
                <a:spcPct val="100000"/>
              </a:lnSpc>
              <a:spcBef>
                <a:spcPts val="2133"/>
              </a:spcBef>
              <a:spcAft>
                <a:spcPts val="2133"/>
              </a:spcAft>
              <a:buClr>
                <a:srgbClr val="666666"/>
              </a:buClr>
              <a:buSzPts val="1400"/>
              <a:buNone/>
              <a:defRPr sz="1867">
                <a:solidFill>
                  <a:srgbClr val="666666"/>
                </a:solidFill>
              </a:defRPr>
            </a:lvl9pPr>
          </a:lstStyle>
          <a:p>
            <a:r>
              <a:rPr lang="en-US"/>
              <a:t>Click to edit Master subtitle style</a:t>
            </a:r>
            <a:endParaRPr/>
          </a:p>
        </p:txBody>
      </p:sp>
      <p:sp>
        <p:nvSpPr>
          <p:cNvPr id="36" name="Google Shape;36;p3"/>
          <p:cNvSpPr txBox="1">
            <a:spLocks noGrp="1"/>
          </p:cNvSpPr>
          <p:nvPr>
            <p:ph type="subTitle" idx="2"/>
          </p:nvPr>
        </p:nvSpPr>
        <p:spPr>
          <a:xfrm>
            <a:off x="4288233" y="5986933"/>
            <a:ext cx="7445600" cy="528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1200"/>
              <a:buNone/>
              <a:defRPr sz="1600" b="1">
                <a:solidFill>
                  <a:srgbClr val="FFFFFF"/>
                </a:solidFill>
                <a:latin typeface="+mn-lt"/>
                <a:ea typeface="Avenir"/>
                <a:cs typeface="Avenir"/>
                <a:sym typeface="Avenir"/>
              </a:defRPr>
            </a:lvl1pPr>
            <a:lvl2pPr lvl="1" algn="l">
              <a:lnSpc>
                <a:spcPct val="100000"/>
              </a:lnSpc>
              <a:spcBef>
                <a:spcPts val="0"/>
              </a:spcBef>
              <a:spcAft>
                <a:spcPts val="0"/>
              </a:spcAft>
              <a:buClr>
                <a:srgbClr val="FFFFFF"/>
              </a:buClr>
              <a:buSzPts val="1200"/>
              <a:buNone/>
              <a:defRPr sz="1600" b="1">
                <a:solidFill>
                  <a:srgbClr val="FFFFFF"/>
                </a:solidFill>
              </a:defRPr>
            </a:lvl2pPr>
            <a:lvl3pPr lvl="2" algn="l">
              <a:lnSpc>
                <a:spcPct val="100000"/>
              </a:lnSpc>
              <a:spcBef>
                <a:spcPts val="0"/>
              </a:spcBef>
              <a:spcAft>
                <a:spcPts val="0"/>
              </a:spcAft>
              <a:buClr>
                <a:srgbClr val="FFFFFF"/>
              </a:buClr>
              <a:buSzPts val="1200"/>
              <a:buNone/>
              <a:defRPr sz="1600" b="1">
                <a:solidFill>
                  <a:srgbClr val="FFFFFF"/>
                </a:solidFill>
              </a:defRPr>
            </a:lvl3pPr>
            <a:lvl4pPr lvl="3" algn="l">
              <a:lnSpc>
                <a:spcPct val="100000"/>
              </a:lnSpc>
              <a:spcBef>
                <a:spcPts val="0"/>
              </a:spcBef>
              <a:spcAft>
                <a:spcPts val="0"/>
              </a:spcAft>
              <a:buClr>
                <a:srgbClr val="FFFFFF"/>
              </a:buClr>
              <a:buSzPts val="1200"/>
              <a:buNone/>
              <a:defRPr sz="1600" b="1">
                <a:solidFill>
                  <a:srgbClr val="FFFFFF"/>
                </a:solidFill>
              </a:defRPr>
            </a:lvl4pPr>
            <a:lvl5pPr lvl="4" algn="l">
              <a:lnSpc>
                <a:spcPct val="100000"/>
              </a:lnSpc>
              <a:spcBef>
                <a:spcPts val="0"/>
              </a:spcBef>
              <a:spcAft>
                <a:spcPts val="0"/>
              </a:spcAft>
              <a:buClr>
                <a:srgbClr val="FFFFFF"/>
              </a:buClr>
              <a:buSzPts val="1200"/>
              <a:buNone/>
              <a:defRPr sz="1600" b="1">
                <a:solidFill>
                  <a:srgbClr val="FFFFFF"/>
                </a:solidFill>
              </a:defRPr>
            </a:lvl5pPr>
            <a:lvl6pPr lvl="5" algn="l">
              <a:lnSpc>
                <a:spcPct val="100000"/>
              </a:lnSpc>
              <a:spcBef>
                <a:spcPts val="0"/>
              </a:spcBef>
              <a:spcAft>
                <a:spcPts val="0"/>
              </a:spcAft>
              <a:buClr>
                <a:srgbClr val="FFFFFF"/>
              </a:buClr>
              <a:buSzPts val="1200"/>
              <a:buNone/>
              <a:defRPr sz="1600" b="1">
                <a:solidFill>
                  <a:srgbClr val="FFFFFF"/>
                </a:solidFill>
              </a:defRPr>
            </a:lvl6pPr>
            <a:lvl7pPr lvl="6" algn="l">
              <a:lnSpc>
                <a:spcPct val="100000"/>
              </a:lnSpc>
              <a:spcBef>
                <a:spcPts val="0"/>
              </a:spcBef>
              <a:spcAft>
                <a:spcPts val="0"/>
              </a:spcAft>
              <a:buClr>
                <a:srgbClr val="FFFFFF"/>
              </a:buClr>
              <a:buSzPts val="1200"/>
              <a:buNone/>
              <a:defRPr sz="1600" b="1">
                <a:solidFill>
                  <a:srgbClr val="FFFFFF"/>
                </a:solidFill>
              </a:defRPr>
            </a:lvl7pPr>
            <a:lvl8pPr lvl="7" algn="l">
              <a:lnSpc>
                <a:spcPct val="100000"/>
              </a:lnSpc>
              <a:spcBef>
                <a:spcPts val="0"/>
              </a:spcBef>
              <a:spcAft>
                <a:spcPts val="0"/>
              </a:spcAft>
              <a:buClr>
                <a:srgbClr val="FFFFFF"/>
              </a:buClr>
              <a:buSzPts val="1200"/>
              <a:buNone/>
              <a:defRPr sz="1600" b="1">
                <a:solidFill>
                  <a:srgbClr val="FFFFFF"/>
                </a:solidFill>
              </a:defRPr>
            </a:lvl8pPr>
            <a:lvl9pPr lvl="8" algn="l">
              <a:lnSpc>
                <a:spcPct val="100000"/>
              </a:lnSpc>
              <a:spcBef>
                <a:spcPts val="0"/>
              </a:spcBef>
              <a:spcAft>
                <a:spcPts val="0"/>
              </a:spcAft>
              <a:buClr>
                <a:srgbClr val="FFFFFF"/>
              </a:buClr>
              <a:buSzPts val="1200"/>
              <a:buNone/>
              <a:defRPr sz="1600" b="1">
                <a:solidFill>
                  <a:srgbClr val="FFFFFF"/>
                </a:solidFill>
              </a:defRPr>
            </a:lvl9pPr>
          </a:lstStyle>
          <a:p>
            <a:r>
              <a:rPr lang="en-US"/>
              <a:t>Click to edit Master subtitle style</a:t>
            </a:r>
            <a:endParaRPr/>
          </a:p>
        </p:txBody>
      </p:sp>
      <p:sp>
        <p:nvSpPr>
          <p:cNvPr id="37" name="Google Shape;37;p3"/>
          <p:cNvSpPr txBox="1">
            <a:spLocks noGrp="1"/>
          </p:cNvSpPr>
          <p:nvPr>
            <p:ph type="body" idx="3"/>
          </p:nvPr>
        </p:nvSpPr>
        <p:spPr>
          <a:xfrm>
            <a:off x="458167" y="1668600"/>
            <a:ext cx="3375987" cy="4674000"/>
          </a:xfrm>
          <a:prstGeom prst="rect">
            <a:avLst/>
          </a:prstGeom>
          <a:noFill/>
          <a:ln>
            <a:noFill/>
          </a:ln>
        </p:spPr>
        <p:txBody>
          <a:bodyPr spcFirstLastPara="1" wrap="square" lIns="0" tIns="0" rIns="0" bIns="0" anchor="t" anchorCtr="0">
            <a:noAutofit/>
          </a:bodyPr>
          <a:lstStyle>
            <a:lvl1pPr marL="609585" lvl="0" indent="-380990" algn="l">
              <a:lnSpc>
                <a:spcPct val="100000"/>
              </a:lnSpc>
              <a:spcBef>
                <a:spcPts val="0"/>
              </a:spcBef>
              <a:spcAft>
                <a:spcPts val="0"/>
              </a:spcAft>
              <a:buClr>
                <a:srgbClr val="FFFFFF"/>
              </a:buClr>
              <a:buSzPts val="900"/>
              <a:buChar char="■"/>
              <a:defRPr sz="1200">
                <a:solidFill>
                  <a:srgbClr val="FFFFFF"/>
                </a:solidFill>
                <a:latin typeface="+mn-lt"/>
                <a:ea typeface="Avenir"/>
                <a:cs typeface="Avenir"/>
                <a:sym typeface="Avenir"/>
              </a:defRPr>
            </a:lvl1pPr>
            <a:lvl2pPr marL="1219170" lvl="1" indent="-380990" algn="l">
              <a:lnSpc>
                <a:spcPct val="100000"/>
              </a:lnSpc>
              <a:spcBef>
                <a:spcPts val="1067"/>
              </a:spcBef>
              <a:spcAft>
                <a:spcPts val="0"/>
              </a:spcAft>
              <a:buClr>
                <a:srgbClr val="FFFFFF"/>
              </a:buClr>
              <a:buSzPts val="900"/>
              <a:buChar char="⎼"/>
              <a:defRPr sz="1200">
                <a:solidFill>
                  <a:srgbClr val="FFFFFF"/>
                </a:solidFill>
              </a:defRPr>
            </a:lvl2pPr>
            <a:lvl3pPr marL="1828754" lvl="2" indent="-380990" algn="l">
              <a:lnSpc>
                <a:spcPct val="100000"/>
              </a:lnSpc>
              <a:spcBef>
                <a:spcPts val="1067"/>
              </a:spcBef>
              <a:spcAft>
                <a:spcPts val="0"/>
              </a:spcAft>
              <a:buClr>
                <a:srgbClr val="FFFFFF"/>
              </a:buClr>
              <a:buSzPts val="900"/>
              <a:buChar char="○"/>
              <a:defRPr sz="1200">
                <a:solidFill>
                  <a:srgbClr val="FFFFFF"/>
                </a:solidFill>
              </a:defRPr>
            </a:lvl3pPr>
            <a:lvl4pPr marL="2438339" lvl="3" indent="-380990" algn="l">
              <a:lnSpc>
                <a:spcPct val="100000"/>
              </a:lnSpc>
              <a:spcBef>
                <a:spcPts val="1067"/>
              </a:spcBef>
              <a:spcAft>
                <a:spcPts val="0"/>
              </a:spcAft>
              <a:buClr>
                <a:srgbClr val="FFFFFF"/>
              </a:buClr>
              <a:buSzPts val="900"/>
              <a:buChar char="■"/>
              <a:defRPr sz="1200">
                <a:solidFill>
                  <a:srgbClr val="FFFFFF"/>
                </a:solidFill>
              </a:defRPr>
            </a:lvl4pPr>
            <a:lvl5pPr marL="3047924" lvl="4" indent="-380990" algn="l">
              <a:lnSpc>
                <a:spcPct val="100000"/>
              </a:lnSpc>
              <a:spcBef>
                <a:spcPts val="1067"/>
              </a:spcBef>
              <a:spcAft>
                <a:spcPts val="0"/>
              </a:spcAft>
              <a:buClr>
                <a:srgbClr val="FFFFFF"/>
              </a:buClr>
              <a:buSzPts val="900"/>
              <a:buChar char="⎼"/>
              <a:defRPr sz="1200">
                <a:solidFill>
                  <a:srgbClr val="FFFFFF"/>
                </a:solidFill>
              </a:defRPr>
            </a:lvl5pPr>
            <a:lvl6pPr marL="3657509" lvl="5" indent="-380990" algn="l">
              <a:lnSpc>
                <a:spcPct val="100000"/>
              </a:lnSpc>
              <a:spcBef>
                <a:spcPts val="1067"/>
              </a:spcBef>
              <a:spcAft>
                <a:spcPts val="0"/>
              </a:spcAft>
              <a:buClr>
                <a:srgbClr val="FFFFFF"/>
              </a:buClr>
              <a:buSzPts val="900"/>
              <a:buChar char="○"/>
              <a:defRPr sz="1200">
                <a:solidFill>
                  <a:srgbClr val="FFFFFF"/>
                </a:solidFill>
              </a:defRPr>
            </a:lvl6pPr>
            <a:lvl7pPr marL="4267093" lvl="6" indent="-380990" algn="l">
              <a:lnSpc>
                <a:spcPct val="100000"/>
              </a:lnSpc>
              <a:spcBef>
                <a:spcPts val="1067"/>
              </a:spcBef>
              <a:spcAft>
                <a:spcPts val="0"/>
              </a:spcAft>
              <a:buClr>
                <a:srgbClr val="FFFFFF"/>
              </a:buClr>
              <a:buSzPts val="900"/>
              <a:buChar char="■"/>
              <a:defRPr sz="1200">
                <a:solidFill>
                  <a:srgbClr val="FFFFFF"/>
                </a:solidFill>
              </a:defRPr>
            </a:lvl7pPr>
            <a:lvl8pPr marL="4876678" lvl="7" indent="-380990" algn="l">
              <a:lnSpc>
                <a:spcPct val="100000"/>
              </a:lnSpc>
              <a:spcBef>
                <a:spcPts val="1067"/>
              </a:spcBef>
              <a:spcAft>
                <a:spcPts val="0"/>
              </a:spcAft>
              <a:buClr>
                <a:srgbClr val="FFFFFF"/>
              </a:buClr>
              <a:buSzPts val="900"/>
              <a:buChar char="⎼"/>
              <a:defRPr sz="1200">
                <a:solidFill>
                  <a:srgbClr val="FFFFFF"/>
                </a:solidFill>
              </a:defRPr>
            </a:lvl8pPr>
            <a:lvl9pPr marL="5486263" lvl="8" indent="-380990" algn="l">
              <a:lnSpc>
                <a:spcPct val="100000"/>
              </a:lnSpc>
              <a:spcBef>
                <a:spcPts val="1067"/>
              </a:spcBef>
              <a:spcAft>
                <a:spcPts val="1067"/>
              </a:spcAft>
              <a:buClr>
                <a:srgbClr val="FFFFFF"/>
              </a:buClr>
              <a:buSzPts val="900"/>
              <a:buChar char="○"/>
              <a:defRPr sz="1200">
                <a:solidFill>
                  <a:srgbClr val="FFFFFF"/>
                </a:solidFill>
              </a:defRPr>
            </a:lvl9pPr>
          </a:lstStyle>
          <a:p>
            <a:pPr lvl="0"/>
            <a:r>
              <a:rPr lang="en-US"/>
              <a:t>Click to edit Master text styles</a:t>
            </a:r>
          </a:p>
        </p:txBody>
      </p:sp>
      <p:sp>
        <p:nvSpPr>
          <p:cNvPr id="38" name="Google Shape;38;p3"/>
          <p:cNvSpPr txBox="1">
            <a:spLocks noGrp="1"/>
          </p:cNvSpPr>
          <p:nvPr>
            <p:ph type="subTitle" idx="4"/>
          </p:nvPr>
        </p:nvSpPr>
        <p:spPr>
          <a:xfrm>
            <a:off x="4288233" y="1606255"/>
            <a:ext cx="7445600" cy="246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1100"/>
              <a:buNone/>
              <a:defRPr b="1">
                <a:solidFill>
                  <a:srgbClr val="FFFFFF"/>
                </a:solidFill>
                <a:latin typeface="+mn-lt"/>
                <a:ea typeface="Avenir"/>
                <a:cs typeface="Avenir"/>
                <a:sym typeface="Avenir"/>
              </a:defRPr>
            </a:lvl1pPr>
            <a:lvl2pPr lvl="1" algn="l">
              <a:lnSpc>
                <a:spcPct val="100000"/>
              </a:lnSpc>
              <a:spcBef>
                <a:spcPts val="0"/>
              </a:spcBef>
              <a:spcAft>
                <a:spcPts val="0"/>
              </a:spcAft>
              <a:buClr>
                <a:srgbClr val="FFFFFF"/>
              </a:buClr>
              <a:buSzPts val="1100"/>
              <a:buNone/>
              <a:defRPr sz="1467" b="1">
                <a:solidFill>
                  <a:srgbClr val="FFFFFF"/>
                </a:solidFill>
              </a:defRPr>
            </a:lvl2pPr>
            <a:lvl3pPr lvl="2" algn="l">
              <a:lnSpc>
                <a:spcPct val="100000"/>
              </a:lnSpc>
              <a:spcBef>
                <a:spcPts val="0"/>
              </a:spcBef>
              <a:spcAft>
                <a:spcPts val="0"/>
              </a:spcAft>
              <a:buClr>
                <a:srgbClr val="FFFFFF"/>
              </a:buClr>
              <a:buSzPts val="1100"/>
              <a:buNone/>
              <a:defRPr sz="1467" b="1">
                <a:solidFill>
                  <a:srgbClr val="FFFFFF"/>
                </a:solidFill>
              </a:defRPr>
            </a:lvl3pPr>
            <a:lvl4pPr lvl="3" algn="l">
              <a:lnSpc>
                <a:spcPct val="100000"/>
              </a:lnSpc>
              <a:spcBef>
                <a:spcPts val="0"/>
              </a:spcBef>
              <a:spcAft>
                <a:spcPts val="0"/>
              </a:spcAft>
              <a:buClr>
                <a:srgbClr val="FFFFFF"/>
              </a:buClr>
              <a:buSzPts val="1100"/>
              <a:buNone/>
              <a:defRPr sz="1467" b="1">
                <a:solidFill>
                  <a:srgbClr val="FFFFFF"/>
                </a:solidFill>
              </a:defRPr>
            </a:lvl4pPr>
            <a:lvl5pPr lvl="4" algn="l">
              <a:lnSpc>
                <a:spcPct val="100000"/>
              </a:lnSpc>
              <a:spcBef>
                <a:spcPts val="0"/>
              </a:spcBef>
              <a:spcAft>
                <a:spcPts val="0"/>
              </a:spcAft>
              <a:buClr>
                <a:srgbClr val="FFFFFF"/>
              </a:buClr>
              <a:buSzPts val="1100"/>
              <a:buNone/>
              <a:defRPr sz="1467" b="1">
                <a:solidFill>
                  <a:srgbClr val="FFFFFF"/>
                </a:solidFill>
              </a:defRPr>
            </a:lvl5pPr>
            <a:lvl6pPr lvl="5" algn="l">
              <a:lnSpc>
                <a:spcPct val="100000"/>
              </a:lnSpc>
              <a:spcBef>
                <a:spcPts val="0"/>
              </a:spcBef>
              <a:spcAft>
                <a:spcPts val="0"/>
              </a:spcAft>
              <a:buClr>
                <a:srgbClr val="FFFFFF"/>
              </a:buClr>
              <a:buSzPts val="1100"/>
              <a:buNone/>
              <a:defRPr sz="1467" b="1">
                <a:solidFill>
                  <a:srgbClr val="FFFFFF"/>
                </a:solidFill>
              </a:defRPr>
            </a:lvl6pPr>
            <a:lvl7pPr lvl="6" algn="l">
              <a:lnSpc>
                <a:spcPct val="100000"/>
              </a:lnSpc>
              <a:spcBef>
                <a:spcPts val="0"/>
              </a:spcBef>
              <a:spcAft>
                <a:spcPts val="0"/>
              </a:spcAft>
              <a:buClr>
                <a:srgbClr val="FFFFFF"/>
              </a:buClr>
              <a:buSzPts val="1100"/>
              <a:buNone/>
              <a:defRPr sz="1467" b="1">
                <a:solidFill>
                  <a:srgbClr val="FFFFFF"/>
                </a:solidFill>
              </a:defRPr>
            </a:lvl7pPr>
            <a:lvl8pPr lvl="7" algn="l">
              <a:lnSpc>
                <a:spcPct val="100000"/>
              </a:lnSpc>
              <a:spcBef>
                <a:spcPts val="0"/>
              </a:spcBef>
              <a:spcAft>
                <a:spcPts val="0"/>
              </a:spcAft>
              <a:buClr>
                <a:srgbClr val="FFFFFF"/>
              </a:buClr>
              <a:buSzPts val="1100"/>
              <a:buNone/>
              <a:defRPr sz="1467" b="1">
                <a:solidFill>
                  <a:srgbClr val="FFFFFF"/>
                </a:solidFill>
              </a:defRPr>
            </a:lvl8pPr>
            <a:lvl9pPr lvl="8" algn="l">
              <a:lnSpc>
                <a:spcPct val="100000"/>
              </a:lnSpc>
              <a:spcBef>
                <a:spcPts val="0"/>
              </a:spcBef>
              <a:spcAft>
                <a:spcPts val="0"/>
              </a:spcAft>
              <a:buClr>
                <a:srgbClr val="FFFFFF"/>
              </a:buClr>
              <a:buSzPts val="1100"/>
              <a:buNone/>
              <a:defRPr sz="1467" b="1">
                <a:solidFill>
                  <a:srgbClr val="FFFFFF"/>
                </a:solidFill>
              </a:defRPr>
            </a:lvl9pPr>
          </a:lstStyle>
          <a:p>
            <a:r>
              <a:rPr lang="en-US"/>
              <a:t>Click to edit Master subtitle style</a:t>
            </a:r>
            <a:endParaRPr/>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191768163"/>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2" name="TextBox 1">
            <a:extLst>
              <a:ext uri="{FF2B5EF4-FFF2-40B4-BE49-F238E27FC236}">
                <a16:creationId xmlns:a16="http://schemas.microsoft.com/office/drawing/2014/main" id="{1EEFBF9E-4FE0-0A25-6DCB-576724D4AD4C}"/>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357193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divider_deep_blue">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a:prstGeom prst="rect">
            <a:avLst/>
          </a:prstGeom>
        </p:spPr>
        <p:txBody>
          <a:bodyPr anchor="b">
            <a:noAutofit/>
          </a:bodyPr>
          <a:lstStyle>
            <a:lvl1pPr algn="l">
              <a:defRPr sz="4400">
                <a:solidFill>
                  <a:schemeClr val="bg1"/>
                </a:solidFill>
              </a:defRPr>
            </a:lvl1pPr>
          </a:lstStyle>
          <a:p>
            <a:r>
              <a:rPr lang="en-US"/>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Box 1">
            <a:extLst>
              <a:ext uri="{FF2B5EF4-FFF2-40B4-BE49-F238E27FC236}">
                <a16:creationId xmlns:a16="http://schemas.microsoft.com/office/drawing/2014/main" id="{96FAE4D6-0FBC-D546-E065-843A050CC164}"/>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418493824"/>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3_sidebar_blue_circl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1013006-A4C4-8E9B-582A-F881CD2B33EB}"/>
              </a:ext>
            </a:extLst>
          </p:cNvPr>
          <p:cNvSpPr/>
          <p:nvPr userDrawn="1"/>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a:prstGeom prst="rect">
            <a:avLst/>
          </a:prstGeo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41396089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7C94C076-1CD8-CF76-1E98-52F5EBB5C1F2}"/>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304278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9" name="Title 1"/>
          <p:cNvSpPr>
            <a:spLocks noGrp="1"/>
          </p:cNvSpPr>
          <p:nvPr>
            <p:ph type="title" hasCustomPrompt="1"/>
          </p:nvPr>
        </p:nvSpPr>
        <p:spPr>
          <a:xfrm>
            <a:off x="2639271" y="2650067"/>
            <a:ext cx="9305080" cy="585216"/>
          </a:xfrm>
          <a:prstGeom prst="rect">
            <a:avLst/>
          </a:prstGeom>
        </p:spPr>
        <p:txBody>
          <a:bodyPr wrap="square" anchor="t">
            <a:noAutofit/>
          </a:bodyPr>
          <a:lstStyle>
            <a:lvl1pPr algn="l">
              <a:defRPr sz="4400" b="1" cap="all">
                <a:solidFill>
                  <a:schemeClr val="bg1"/>
                </a:solidFill>
                <a:latin typeface="+mn-lt"/>
              </a:defRPr>
            </a:lvl1pPr>
          </a:lstStyle>
          <a:p>
            <a:r>
              <a:rPr lang="en-US" dirty="0"/>
              <a:t>Click to add title</a:t>
            </a:r>
          </a:p>
        </p:txBody>
      </p:sp>
      <p:sp>
        <p:nvSpPr>
          <p:cNvPr id="10" name="Text Placeholder 5"/>
          <p:cNvSpPr>
            <a:spLocks noGrp="1"/>
          </p:cNvSpPr>
          <p:nvPr>
            <p:ph type="body" sz="quarter" idx="10" hasCustomPrompt="1"/>
          </p:nvPr>
        </p:nvSpPr>
        <p:spPr>
          <a:xfrm>
            <a:off x="2641600" y="4116320"/>
            <a:ext cx="9302496" cy="711200"/>
          </a:xfrm>
          <a:prstGeom prst="rect">
            <a:avLst/>
          </a:prstGeom>
        </p:spPr>
        <p:txBody>
          <a:bodyPr/>
          <a:lstStyle>
            <a:lvl1pPr marL="0" indent="0">
              <a:buNone/>
              <a:defRPr sz="2000" b="0" baseline="0">
                <a:solidFill>
                  <a:schemeClr val="bg1"/>
                </a:solidFill>
                <a:latin typeface="+mn-lt"/>
              </a:defRPr>
            </a:lvl1pPr>
            <a:lvl2pPr marL="601089" indent="0">
              <a:buNone/>
              <a:defRPr/>
            </a:lvl2pPr>
            <a:lvl3pPr marL="1219110" indent="0">
              <a:buNone/>
              <a:defRPr/>
            </a:lvl3pPr>
            <a:lvl4pPr marL="1828664" indent="0">
              <a:buNone/>
              <a:defRPr/>
            </a:lvl4pPr>
            <a:lvl5pPr marL="2438218" indent="0">
              <a:buNone/>
              <a:defRPr/>
            </a:lvl5pPr>
          </a:lstStyle>
          <a:p>
            <a:pPr lvl="0"/>
            <a:r>
              <a:rPr lang="en-US" dirty="0"/>
              <a:t>Click to add Subtitle</a:t>
            </a:r>
          </a:p>
        </p:txBody>
      </p:sp>
      <p:sp>
        <p:nvSpPr>
          <p:cNvPr id="7" name="Slide Number Placeholder 5">
            <a:extLst>
              <a:ext uri="{FF2B5EF4-FFF2-40B4-BE49-F238E27FC236}">
                <a16:creationId xmlns:a16="http://schemas.microsoft.com/office/drawing/2014/main" id="{D0DB4F35-9ADE-ED35-28B3-71F80807EF03}"/>
              </a:ext>
            </a:extLst>
          </p:cNvPr>
          <p:cNvSpPr>
            <a:spLocks noGrp="1"/>
          </p:cNvSpPr>
          <p:nvPr>
            <p:ph type="sldNum" sz="quarter" idx="11"/>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952986002"/>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8002031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1159763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27419629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a:prstGeom prst="rect">
            <a:avLst/>
          </a:prstGeo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a:prstGeom prst="rect">
            <a:avLst/>
          </a:prstGeo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a:prstGeom prst="rect">
            <a:avLst/>
          </a:prstGeo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Tree>
    <p:extLst>
      <p:ext uri="{BB962C8B-B14F-4D97-AF65-F5344CB8AC3E}">
        <p14:creationId xmlns:p14="http://schemas.microsoft.com/office/powerpoint/2010/main" val="7497221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3_divider_deep_violet">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C7A27B-9C75-06B8-163E-687EF3BAFAB0}"/>
              </a:ext>
            </a:extLst>
          </p:cNvPr>
          <p:cNvSpPr/>
          <p:nvPr userDrawn="1"/>
        </p:nvSpPr>
        <p:spPr>
          <a:xfrm>
            <a:off x="5825811" y="0"/>
            <a:ext cx="63661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sp>
        <p:nvSpPr>
          <p:cNvPr id="9" name="TextBox 8">
            <a:extLst>
              <a:ext uri="{FF2B5EF4-FFF2-40B4-BE49-F238E27FC236}">
                <a16:creationId xmlns:a16="http://schemas.microsoft.com/office/drawing/2014/main" id="{2BF749EA-836B-83E3-C743-0FC08B6657F8}"/>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sp>
        <p:nvSpPr>
          <p:cNvPr id="12" name="TextBox 11">
            <a:extLst>
              <a:ext uri="{FF2B5EF4-FFF2-40B4-BE49-F238E27FC236}">
                <a16:creationId xmlns:a16="http://schemas.microsoft.com/office/drawing/2014/main" id="{65E85384-E091-2082-FCBB-160F82D46D2B}"/>
              </a:ext>
            </a:extLst>
          </p:cNvPr>
          <p:cNvSpPr txBox="1"/>
          <p:nvPr userDrawn="1"/>
        </p:nvSpPr>
        <p:spPr>
          <a:xfrm>
            <a:off x="-1115568" y="3474720"/>
            <a:ext cx="0" cy="0"/>
          </a:xfrm>
          <a:prstGeom prst="rect">
            <a:avLst/>
          </a:prstGeom>
          <a:noFill/>
        </p:spPr>
        <p:txBody>
          <a:bodyPr wrap="none" lIns="0" rIns="0" rtlCol="0">
            <a:noAutofit/>
          </a:bodyPr>
          <a:lstStyle/>
          <a:p>
            <a:pPr algn="l">
              <a:spcAft>
                <a:spcPts val="600"/>
              </a:spcAft>
            </a:pPr>
            <a:endParaRPr lang="en-US" sz="1600" dirty="0"/>
          </a:p>
        </p:txBody>
      </p:sp>
      <p:sp>
        <p:nvSpPr>
          <p:cNvPr id="16" name="TextBox 15">
            <a:extLst>
              <a:ext uri="{FF2B5EF4-FFF2-40B4-BE49-F238E27FC236}">
                <a16:creationId xmlns:a16="http://schemas.microsoft.com/office/drawing/2014/main" id="{6D822119-F72B-5E64-6ABF-EC783D188977}"/>
              </a:ext>
            </a:extLst>
          </p:cNvPr>
          <p:cNvSpPr txBox="1"/>
          <p:nvPr userDrawn="1"/>
        </p:nvSpPr>
        <p:spPr>
          <a:xfrm>
            <a:off x="2628900" y="-271463"/>
            <a:ext cx="0" cy="0"/>
          </a:xfrm>
          <a:prstGeom prst="rect">
            <a:avLst/>
          </a:prstGeom>
          <a:noFill/>
        </p:spPr>
        <p:txBody>
          <a:bodyPr wrap="none" lIns="0" rIns="0" rtlCol="0">
            <a:noAutofit/>
          </a:bodyPr>
          <a:lstStyle/>
          <a:p>
            <a:pPr algn="l">
              <a:spcAft>
                <a:spcPts val="600"/>
              </a:spcAft>
            </a:pPr>
            <a:endParaRPr lang="en-US" sz="1600" dirty="0"/>
          </a:p>
        </p:txBody>
      </p:sp>
    </p:spTree>
    <p:extLst>
      <p:ext uri="{BB962C8B-B14F-4D97-AF65-F5344CB8AC3E}">
        <p14:creationId xmlns:p14="http://schemas.microsoft.com/office/powerpoint/2010/main" val="3147533694"/>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Box 4">
            <a:extLst>
              <a:ext uri="{FF2B5EF4-FFF2-40B4-BE49-F238E27FC236}">
                <a16:creationId xmlns:a16="http://schemas.microsoft.com/office/drawing/2014/main" id="{30F64AAA-3A96-5193-121E-E855EC74B587}"/>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4984912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yp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0174E624-3EAC-7468-3A1E-B592623A7CE9}"/>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ext Placeholder 6">
            <a:extLst>
              <a:ext uri="{FF2B5EF4-FFF2-40B4-BE49-F238E27FC236}">
                <a16:creationId xmlns:a16="http://schemas.microsoft.com/office/drawing/2014/main" id="{61C79840-3403-A742-3277-345AD86F5844}"/>
              </a:ext>
            </a:extLst>
          </p:cNvPr>
          <p:cNvSpPr>
            <a:spLocks noGrp="1" noChangeAspect="1"/>
          </p:cNvSpPr>
          <p:nvPr>
            <p:ph type="body" sz="quarter" idx="16" hasCustomPrompt="1"/>
          </p:nvPr>
        </p:nvSpPr>
        <p:spPr>
          <a:xfrm>
            <a:off x="4275692" y="788545"/>
            <a:ext cx="7595266" cy="677108"/>
          </a:xfrm>
          <a:prstGeom prst="rect">
            <a:avLst/>
          </a:prstGeom>
          <a:solidFill>
            <a:schemeClr val="tx2"/>
          </a:solidFill>
        </p:spPr>
        <p:txBody>
          <a:bodyPr lIns="91440" tIns="91440" rIns="91440" bIns="91440" anchor="ctr" anchorCtr="0">
            <a:no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a:p>
            <a:pPr lvl="0"/>
            <a:r>
              <a:rPr lang="en-US"/>
              <a:t>Maximum of two lines</a:t>
            </a:r>
          </a:p>
        </p:txBody>
      </p:sp>
    </p:spTree>
    <p:extLst>
      <p:ext uri="{BB962C8B-B14F-4D97-AF65-F5344CB8AC3E}">
        <p14:creationId xmlns:p14="http://schemas.microsoft.com/office/powerpoint/2010/main" val="41044580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_divider_deep_blue">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96FAE4D6-0FBC-D546-E065-843A050CC16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3" name="Picture 2">
            <a:extLst>
              <a:ext uri="{FF2B5EF4-FFF2-40B4-BE49-F238E27FC236}">
                <a16:creationId xmlns:a16="http://schemas.microsoft.com/office/drawing/2014/main" id="{21901150-267C-0CB6-0970-C8AA9D74E62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395928562"/>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_divider_lt_blue">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tx2"/>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C1B2951F-358B-E079-C0A6-9038C3D0702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9" name="Picture 8">
            <a:extLst>
              <a:ext uri="{FF2B5EF4-FFF2-40B4-BE49-F238E27FC236}">
                <a16:creationId xmlns:a16="http://schemas.microsoft.com/office/drawing/2014/main" id="{3182C3F4-5D1B-AFA6-7C40-F198DA1257E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689412288"/>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4_divider_orange">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5408F108-E005-1A2A-0097-54905854A471}"/>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D539F00-B70C-05CA-94AF-D9454EC0AF6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931882665"/>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5_divider_violet">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tx2"/>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7F9A3DC9-EEEF-C28D-D3EA-38058BEE675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9" name="Picture 8">
            <a:extLst>
              <a:ext uri="{FF2B5EF4-FFF2-40B4-BE49-F238E27FC236}">
                <a16:creationId xmlns:a16="http://schemas.microsoft.com/office/drawing/2014/main" id="{16329EE3-73E6-54F2-1656-7880EF603DF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171853114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7" name="Google Shape;104;p13"/>
          <p:cNvSpPr txBox="1">
            <a:spLocks noGrp="1"/>
          </p:cNvSpPr>
          <p:nvPr>
            <p:ph type="ctrTitle"/>
          </p:nvPr>
        </p:nvSpPr>
        <p:spPr>
          <a:xfrm>
            <a:off x="655067" y="442767"/>
            <a:ext cx="6570000" cy="18524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rgbClr val="FFFFFF"/>
                </a:solidFill>
                <a:latin typeface="+mj-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 name="Google Shape;105;p13"/>
          <p:cNvSpPr txBox="1">
            <a:spLocks noGrp="1"/>
          </p:cNvSpPr>
          <p:nvPr>
            <p:ph type="subTitle" idx="1"/>
          </p:nvPr>
        </p:nvSpPr>
        <p:spPr>
          <a:xfrm>
            <a:off x="655068" y="3172800"/>
            <a:ext cx="6570000" cy="5124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2000">
                <a:solidFill>
                  <a:schemeClr val="bg1"/>
                </a:solidFill>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dirty="0"/>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93766868"/>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6_divider_deep_violet">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2BF749EA-836B-83E3-C743-0FC08B6657F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AA994047-62B7-6144-8451-CFF471986DB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1824877264"/>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7_divider_whit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1"/>
            <a:ext cx="6305159" cy="682513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DC489B-A4DB-E5A6-B175-9690631EDD0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F4091A94-5191-5296-450B-1F3CD6A56BC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474340560"/>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8_divider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blue circle with a black background&#10;&#10;Description automatically generated with low confidence">
            <a:extLst>
              <a:ext uri="{FF2B5EF4-FFF2-40B4-BE49-F238E27FC236}">
                <a16:creationId xmlns:a16="http://schemas.microsoft.com/office/drawing/2014/main" id="{FE2460AD-71E3-F863-3332-2D91ADCA0385}"/>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19251" y="-2"/>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D7BA225-5FF4-D496-34D1-564C267F133E}"/>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0FE4F64-CDE3-E6AC-B94F-5B61F05C322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3209735003"/>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9_divider_lt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Shape, circle&#10;&#10;Description automatically generated">
            <a:extLst>
              <a:ext uri="{FF2B5EF4-FFF2-40B4-BE49-F238E27FC236}">
                <a16:creationId xmlns:a16="http://schemas.microsoft.com/office/drawing/2014/main" id="{1898865F-F6D2-DB89-44A2-152129981A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251" y="-1"/>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25C32D7-C729-3011-FEFB-46C3D0B902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C50D7612-FA3F-4420-3220-A5BFCB9C064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2937751416"/>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0_divider_orange">
    <p:bg>
      <p:bgPr>
        <a:solidFill>
          <a:srgbClr val="3C180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C5EA78-CDC0-1240-0F66-EED1BFA819E9}"/>
              </a:ext>
            </a:extLst>
          </p:cNvPr>
          <p:cNvSpPr/>
          <p:nvPr/>
        </p:nvSpPr>
        <p:spPr>
          <a:xfrm>
            <a:off x="0" y="0"/>
            <a:ext cx="12192000" cy="68580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Icon&#10;&#10;Description automatically generated">
            <a:extLst>
              <a:ext uri="{FF2B5EF4-FFF2-40B4-BE49-F238E27FC236}">
                <a16:creationId xmlns:a16="http://schemas.microsoft.com/office/drawing/2014/main" id="{B1E79715-2C31-D769-1270-E4A53A9E61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557"/>
          <a:stretch/>
        </p:blipFill>
        <p:spPr>
          <a:xfrm>
            <a:off x="-19253" y="0"/>
            <a:ext cx="6583339" cy="6825342"/>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46D5945-92E2-21F9-E630-7D1BAA17B71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5BB685F0-42BF-350C-86D9-06FCE4B9DD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1127559356"/>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1_divider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hape, circle&#10;&#10;Description automatically generated">
            <a:extLst>
              <a:ext uri="{FF2B5EF4-FFF2-40B4-BE49-F238E27FC236}">
                <a16:creationId xmlns:a16="http://schemas.microsoft.com/office/drawing/2014/main" id="{E8A429FF-DA58-2C20-7EA0-A4BB526061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137" b="-632"/>
          <a:stretch/>
        </p:blipFill>
        <p:spPr>
          <a:xfrm>
            <a:off x="0" y="0"/>
            <a:ext cx="6431280" cy="685800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5FE918E-7F33-33FB-4F73-7AE94E0BCDF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6476F9A6-7DD9-B6E9-46E0-945536CB1C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3135934891"/>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2_divider_photo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11" name="Picture 10" descr="Shape, circle&#10;&#10;Description automatically generated">
            <a:extLst>
              <a:ext uri="{FF2B5EF4-FFF2-40B4-BE49-F238E27FC236}">
                <a16:creationId xmlns:a16="http://schemas.microsoft.com/office/drawing/2014/main" id="{53B6FBA4-069C-6C71-1FE3-FA51704AAE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242326" cy="577842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E74CEF5-5EBA-D435-D737-930D08C0F363}"/>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EDD55CDD-CFED-569A-29E4-7E915641573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DF3A933-687E-7CB7-3D3B-E76C7E08DD4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816308329"/>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3_divider_photo_lt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Shape, circle&#10;&#10;Description automatically generated">
            <a:extLst>
              <a:ext uri="{FF2B5EF4-FFF2-40B4-BE49-F238E27FC236}">
                <a16:creationId xmlns:a16="http://schemas.microsoft.com/office/drawing/2014/main" id="{20A8DDDA-2F22-4E65-A3E7-C7534F5713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242326" cy="5778420"/>
          </a:xfrm>
          <a:prstGeom prst="rect">
            <a:avLst/>
          </a:prstGeom>
        </p:spPr>
      </p:pic>
      <p:sp>
        <p:nvSpPr>
          <p:cNvPr id="4" name="Picture Placeholder 3">
            <a:extLst>
              <a:ext uri="{FF2B5EF4-FFF2-40B4-BE49-F238E27FC236}">
                <a16:creationId xmlns:a16="http://schemas.microsoft.com/office/drawing/2014/main" id="{6C175E13-62E5-9D96-1959-3CAE6647730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C781F283-CADF-DF62-9AA2-1236DF5561F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302E379E-AB82-51C6-2E05-EAA69ECC97D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897550172"/>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4_divider_photo_orang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7" name="Picture 6" descr="Shape, circle&#10;&#10;Description automatically generated">
            <a:extLst>
              <a:ext uri="{FF2B5EF4-FFF2-40B4-BE49-F238E27FC236}">
                <a16:creationId xmlns:a16="http://schemas.microsoft.com/office/drawing/2014/main" id="{B195DA4C-5BB6-3B99-069C-6208F8864F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46"/>
            <a:ext cx="5242326" cy="5779166"/>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F67CCB69-B575-EB4B-74FD-2F4FA7E3052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10" name="TextBox 9">
            <a:extLst>
              <a:ext uri="{FF2B5EF4-FFF2-40B4-BE49-F238E27FC236}">
                <a16:creationId xmlns:a16="http://schemas.microsoft.com/office/drawing/2014/main" id="{80D98D6D-3B9C-1B93-53B8-C1E5A114F0A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FD32F3E5-17C7-93CE-1619-A8CF612C641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175911574"/>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5_divider_photo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Shape, circle&#10;&#10;Description automatically generated">
            <a:extLst>
              <a:ext uri="{FF2B5EF4-FFF2-40B4-BE49-F238E27FC236}">
                <a16:creationId xmlns:a16="http://schemas.microsoft.com/office/drawing/2014/main" id="{760DD18F-B76F-81F3-4A71-2166214B60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112" t="3116"/>
          <a:stretch/>
        </p:blipFill>
        <p:spPr>
          <a:xfrm>
            <a:off x="0" y="-747"/>
            <a:ext cx="5242549" cy="5779166"/>
          </a:xfrm>
          <a:prstGeom prst="rect">
            <a:avLst/>
          </a:prstGeom>
        </p:spPr>
      </p:pic>
      <p:sp>
        <p:nvSpPr>
          <p:cNvPr id="4" name="Picture Placeholder 3">
            <a:extLst>
              <a:ext uri="{FF2B5EF4-FFF2-40B4-BE49-F238E27FC236}">
                <a16:creationId xmlns:a16="http://schemas.microsoft.com/office/drawing/2014/main" id="{0CF22717-FD9E-224E-374A-CC4708A1548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ADBDBABD-D8E0-3D66-7965-1F4DCCE15F1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8F7A2799-6225-FFA4-FCEC-A5F755EF791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86035041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9" Type="http://schemas.openxmlformats.org/officeDocument/2006/relationships/slideLayout" Target="../slideLayouts/slideLayout65.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42" Type="http://schemas.openxmlformats.org/officeDocument/2006/relationships/slideLayout" Target="../slideLayouts/slideLayout68.xml"/><Relationship Id="rId47" Type="http://schemas.openxmlformats.org/officeDocument/2006/relationships/slideLayout" Target="../slideLayouts/slideLayout73.xml"/><Relationship Id="rId50" Type="http://schemas.openxmlformats.org/officeDocument/2006/relationships/slideLayout" Target="../slideLayouts/slideLayout76.xml"/><Relationship Id="rId55" Type="http://schemas.openxmlformats.org/officeDocument/2006/relationships/slideLayout" Target="../slideLayouts/slideLayout81.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41" Type="http://schemas.openxmlformats.org/officeDocument/2006/relationships/slideLayout" Target="../slideLayouts/slideLayout67.xml"/><Relationship Id="rId54" Type="http://schemas.openxmlformats.org/officeDocument/2006/relationships/slideLayout" Target="../slideLayouts/slideLayout80.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slideLayout" Target="../slideLayouts/slideLayout66.xml"/><Relationship Id="rId45" Type="http://schemas.openxmlformats.org/officeDocument/2006/relationships/slideLayout" Target="../slideLayouts/slideLayout71.xml"/><Relationship Id="rId53" Type="http://schemas.openxmlformats.org/officeDocument/2006/relationships/slideLayout" Target="../slideLayouts/slideLayout79.xml"/><Relationship Id="rId58" Type="http://schemas.openxmlformats.org/officeDocument/2006/relationships/slideLayout" Target="../slideLayouts/slideLayout84.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49" Type="http://schemas.openxmlformats.org/officeDocument/2006/relationships/slideLayout" Target="../slideLayouts/slideLayout75.xml"/><Relationship Id="rId57" Type="http://schemas.openxmlformats.org/officeDocument/2006/relationships/slideLayout" Target="../slideLayouts/slideLayout83.xml"/><Relationship Id="rId61" Type="http://schemas.openxmlformats.org/officeDocument/2006/relationships/image" Target="../media/image1.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4" Type="http://schemas.openxmlformats.org/officeDocument/2006/relationships/slideLayout" Target="../slideLayouts/slideLayout70.xml"/><Relationship Id="rId52" Type="http://schemas.openxmlformats.org/officeDocument/2006/relationships/slideLayout" Target="../slideLayouts/slideLayout78.xml"/><Relationship Id="rId60" Type="http://schemas.openxmlformats.org/officeDocument/2006/relationships/theme" Target="../theme/theme2.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43" Type="http://schemas.openxmlformats.org/officeDocument/2006/relationships/slideLayout" Target="../slideLayouts/slideLayout69.xml"/><Relationship Id="rId48" Type="http://schemas.openxmlformats.org/officeDocument/2006/relationships/slideLayout" Target="../slideLayouts/slideLayout74.xml"/><Relationship Id="rId56" Type="http://schemas.openxmlformats.org/officeDocument/2006/relationships/slideLayout" Target="../slideLayouts/slideLayout82.xml"/><Relationship Id="rId8" Type="http://schemas.openxmlformats.org/officeDocument/2006/relationships/slideLayout" Target="../slideLayouts/slideLayout34.xml"/><Relationship Id="rId51" Type="http://schemas.openxmlformats.org/officeDocument/2006/relationships/slideLayout" Target="../slideLayouts/slideLayout77.xml"/><Relationship Id="rId3" Type="http://schemas.openxmlformats.org/officeDocument/2006/relationships/slideLayout" Target="../slideLayouts/slideLayout29.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 Id="rId46" Type="http://schemas.openxmlformats.org/officeDocument/2006/relationships/slideLayout" Target="../slideLayouts/slideLayout72.xml"/><Relationship Id="rId59" Type="http://schemas.openxmlformats.org/officeDocument/2006/relationships/slideLayout" Target="../slideLayouts/slideLayout8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3.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slideLayout" Target="../slideLayouts/slideLayout128.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image" Target="../media/image1.pn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3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slideLayout" Target="../slideLayouts/slideLayout15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image" Target="../media/image1.png"/><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19" Type="http://schemas.openxmlformats.org/officeDocument/2006/relationships/theme" Target="../theme/theme7.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26" Type="http://schemas.openxmlformats.org/officeDocument/2006/relationships/slideLayout" Target="../slideLayouts/slideLayout178.xml"/><Relationship Id="rId39" Type="http://schemas.openxmlformats.org/officeDocument/2006/relationships/slideLayout" Target="../slideLayouts/slideLayout191.xml"/><Relationship Id="rId3" Type="http://schemas.openxmlformats.org/officeDocument/2006/relationships/slideLayout" Target="../slideLayouts/slideLayout155.xml"/><Relationship Id="rId21" Type="http://schemas.openxmlformats.org/officeDocument/2006/relationships/slideLayout" Target="../slideLayouts/slideLayout173.xml"/><Relationship Id="rId34" Type="http://schemas.openxmlformats.org/officeDocument/2006/relationships/slideLayout" Target="../slideLayouts/slideLayout186.xml"/><Relationship Id="rId42" Type="http://schemas.openxmlformats.org/officeDocument/2006/relationships/slideLayout" Target="../slideLayouts/slideLayout194.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33" Type="http://schemas.openxmlformats.org/officeDocument/2006/relationships/slideLayout" Target="../slideLayouts/slideLayout185.xml"/><Relationship Id="rId38" Type="http://schemas.openxmlformats.org/officeDocument/2006/relationships/slideLayout" Target="../slideLayouts/slideLayout190.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29" Type="http://schemas.openxmlformats.org/officeDocument/2006/relationships/slideLayout" Target="../slideLayouts/slideLayout181.xml"/><Relationship Id="rId41" Type="http://schemas.openxmlformats.org/officeDocument/2006/relationships/slideLayout" Target="../slideLayouts/slideLayout193.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32" Type="http://schemas.openxmlformats.org/officeDocument/2006/relationships/slideLayout" Target="../slideLayouts/slideLayout184.xml"/><Relationship Id="rId37" Type="http://schemas.openxmlformats.org/officeDocument/2006/relationships/slideLayout" Target="../slideLayouts/slideLayout189.xml"/><Relationship Id="rId40" Type="http://schemas.openxmlformats.org/officeDocument/2006/relationships/slideLayout" Target="../slideLayouts/slideLayout192.xml"/><Relationship Id="rId45" Type="http://schemas.openxmlformats.org/officeDocument/2006/relationships/image" Target="../media/image1.png"/><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slideLayout" Target="../slideLayouts/slideLayout180.xml"/><Relationship Id="rId36" Type="http://schemas.openxmlformats.org/officeDocument/2006/relationships/slideLayout" Target="../slideLayouts/slideLayout188.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31" Type="http://schemas.openxmlformats.org/officeDocument/2006/relationships/slideLayout" Target="../slideLayouts/slideLayout183.xml"/><Relationship Id="rId44" Type="http://schemas.openxmlformats.org/officeDocument/2006/relationships/theme" Target="../theme/theme8.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 Id="rId30" Type="http://schemas.openxmlformats.org/officeDocument/2006/relationships/slideLayout" Target="../slideLayouts/slideLayout182.xml"/><Relationship Id="rId35" Type="http://schemas.openxmlformats.org/officeDocument/2006/relationships/slideLayout" Target="../slideLayouts/slideLayout187.xml"/><Relationship Id="rId43" Type="http://schemas.openxmlformats.org/officeDocument/2006/relationships/slideLayout" Target="../slideLayouts/slideLayout1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038869"/>
      </p:ext>
    </p:extLst>
  </p:cSld>
  <p:clrMap bg1="lt1" tx1="dk1" bg2="lt2" tx2="dk2" accent1="accent1" accent2="accent2" accent3="accent3" accent4="accent4" accent5="accent5" accent6="accent6" hlink="hlink" folHlink="folHlink"/>
  <p:sldLayoutIdLst>
    <p:sldLayoutId id="2147484149" r:id="rId1"/>
    <p:sldLayoutId id="2147484153" r:id="rId2"/>
    <p:sldLayoutId id="2147484157" r:id="rId3"/>
    <p:sldLayoutId id="2147484161" r:id="rId4"/>
    <p:sldLayoutId id="2147484165" r:id="rId5"/>
    <p:sldLayoutId id="2147484169" r:id="rId6"/>
    <p:sldLayoutId id="2147484173" r:id="rId7"/>
    <p:sldLayoutId id="2147484177" r:id="rId8"/>
    <p:sldLayoutId id="2147484181" r:id="rId9"/>
    <p:sldLayoutId id="2147484185" r:id="rId10"/>
    <p:sldLayoutId id="2147484189" r:id="rId11"/>
    <p:sldLayoutId id="2147484193" r:id="rId12"/>
    <p:sldLayoutId id="2147484196" r:id="rId13"/>
    <p:sldLayoutId id="2147484198" r:id="rId14"/>
    <p:sldLayoutId id="2147484200" r:id="rId15"/>
    <p:sldLayoutId id="2147484202" r:id="rId16"/>
    <p:sldLayoutId id="2147484204" r:id="rId17"/>
    <p:sldLayoutId id="2147484206" r:id="rId18"/>
    <p:sldLayoutId id="2147483667" r:id="rId19"/>
    <p:sldLayoutId id="2147483705" r:id="rId20"/>
    <p:sldLayoutId id="2147484269" r:id="rId21"/>
    <p:sldLayoutId id="2147484270" r:id="rId22"/>
    <p:sldLayoutId id="2147484271" r:id="rId23"/>
    <p:sldLayoutId id="2147484272" r:id="rId24"/>
    <p:sldLayoutId id="2147484273" r:id="rId25"/>
    <p:sldLayoutId id="2147484274" r:id="rId26"/>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CA4AA68-4701-9381-97E1-D2141CD1A43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81A7956-2F7F-0C2D-A635-4DDDC2981061}"/>
              </a:ext>
            </a:extLst>
          </p:cNvPr>
          <p:cNvPicPr>
            <a:picLocks noChangeAspect="1"/>
          </p:cNvPicPr>
          <p:nvPr/>
        </p:nvPicPr>
        <p:blipFill>
          <a:blip r:embed="rId61"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67729225"/>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 id="2147484287" r:id="rId12"/>
    <p:sldLayoutId id="2147484288" r:id="rId13"/>
    <p:sldLayoutId id="2147484289" r:id="rId14"/>
    <p:sldLayoutId id="2147484290" r:id="rId15"/>
    <p:sldLayoutId id="2147484291" r:id="rId16"/>
    <p:sldLayoutId id="2147484292" r:id="rId17"/>
    <p:sldLayoutId id="2147484293" r:id="rId18"/>
    <p:sldLayoutId id="2147484294" r:id="rId19"/>
    <p:sldLayoutId id="2147484295" r:id="rId20"/>
    <p:sldLayoutId id="2147484296" r:id="rId21"/>
    <p:sldLayoutId id="2147484297" r:id="rId22"/>
    <p:sldLayoutId id="2147484298" r:id="rId23"/>
    <p:sldLayoutId id="2147484299" r:id="rId24"/>
    <p:sldLayoutId id="2147484300" r:id="rId25"/>
    <p:sldLayoutId id="2147484301" r:id="rId26"/>
    <p:sldLayoutId id="2147484302" r:id="rId27"/>
    <p:sldLayoutId id="2147484303" r:id="rId28"/>
    <p:sldLayoutId id="2147484304" r:id="rId29"/>
    <p:sldLayoutId id="2147484305" r:id="rId30"/>
    <p:sldLayoutId id="2147484306" r:id="rId31"/>
    <p:sldLayoutId id="2147484307" r:id="rId32"/>
    <p:sldLayoutId id="2147484308" r:id="rId33"/>
    <p:sldLayoutId id="2147484309" r:id="rId34"/>
    <p:sldLayoutId id="2147484310" r:id="rId35"/>
    <p:sldLayoutId id="2147484311" r:id="rId36"/>
    <p:sldLayoutId id="2147484312" r:id="rId37"/>
    <p:sldLayoutId id="2147484313" r:id="rId38"/>
    <p:sldLayoutId id="2147484314" r:id="rId39"/>
    <p:sldLayoutId id="2147484315" r:id="rId40"/>
    <p:sldLayoutId id="2147484316" r:id="rId41"/>
    <p:sldLayoutId id="2147484317" r:id="rId42"/>
    <p:sldLayoutId id="2147484318" r:id="rId43"/>
    <p:sldLayoutId id="2147484319" r:id="rId44"/>
    <p:sldLayoutId id="2147484320" r:id="rId45"/>
    <p:sldLayoutId id="2147484321" r:id="rId46"/>
    <p:sldLayoutId id="2147484322" r:id="rId47"/>
    <p:sldLayoutId id="2147484323" r:id="rId48"/>
    <p:sldLayoutId id="2147484324" r:id="rId49"/>
    <p:sldLayoutId id="2147484325" r:id="rId50"/>
    <p:sldLayoutId id="2147484326" r:id="rId51"/>
    <p:sldLayoutId id="2147484328" r:id="rId52"/>
    <p:sldLayoutId id="2147484329" r:id="rId53"/>
    <p:sldLayoutId id="2147484330" r:id="rId54"/>
    <p:sldLayoutId id="2147484331" r:id="rId55"/>
    <p:sldLayoutId id="2147484332" r:id="rId56"/>
    <p:sldLayoutId id="2147484333" r:id="rId57"/>
    <p:sldLayoutId id="2147484334" r:id="rId58"/>
    <p:sldLayoutId id="2147484335" r:id="rId59"/>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652324"/>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 id="2147484349" r:id="rId12"/>
    <p:sldLayoutId id="2147484350" r:id="rId13"/>
    <p:sldLayoutId id="2147484351" r:id="rId14"/>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25D1A-C062-68AE-5D1A-DF162B10E71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6140DCC3-C184-E296-80E1-52E3FDD9938B}"/>
              </a:ext>
            </a:extLst>
          </p:cNvPr>
          <p:cNvPicPr>
            <a:picLocks noChangeAspect="1"/>
          </p:cNvPicPr>
          <p:nvPr/>
        </p:nvPicPr>
        <p:blipFill>
          <a:blip r:embed="rId31"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0688223"/>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 id="2147484369" r:id="rId17"/>
    <p:sldLayoutId id="2147484370" r:id="rId18"/>
    <p:sldLayoutId id="2147484371" r:id="rId19"/>
    <p:sldLayoutId id="2147484372" r:id="rId20"/>
    <p:sldLayoutId id="2147484373" r:id="rId21"/>
    <p:sldLayoutId id="2147484374" r:id="rId22"/>
    <p:sldLayoutId id="2147484375" r:id="rId23"/>
    <p:sldLayoutId id="2147484376" r:id="rId24"/>
    <p:sldLayoutId id="2147484377" r:id="rId25"/>
    <p:sldLayoutId id="2147484378" r:id="rId26"/>
    <p:sldLayoutId id="2147484379" r:id="rId27"/>
    <p:sldLayoutId id="2147484380" r:id="rId28"/>
    <p:sldLayoutId id="2147484381" r:id="rId29"/>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0"/>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BDC7FF3-9784-16DD-1F92-9122F79BB1E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592FA6D9-97B9-70F0-18CE-9141EEAB7FD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721879946"/>
      </p:ext>
    </p:extLst>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477CA6-1C99-FF6B-DEF9-8594D75D27A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0CA92560-F69A-3A8B-D852-E64A8A5A113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745140496"/>
      </p:ext>
    </p:extLst>
  </p:cSld>
  <p:clrMap bg1="lt1" tx1="dk1" bg2="lt2" tx2="dk2" accent1="accent1" accent2="accent2" accent3="accent3" accent4="accent4" accent5="accent5" accent6="accent6" hlink="hlink" folHlink="folHlink"/>
  <p:sldLayoutIdLst>
    <p:sldLayoutId id="2147484388" r:id="rId1"/>
    <p:sldLayoutId id="2147484389" r:id="rId2"/>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50857"/>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sp>
        <p:nvSpPr>
          <p:cNvPr id="13" name="TextBox 12">
            <a:extLst>
              <a:ext uri="{FF2B5EF4-FFF2-40B4-BE49-F238E27FC236}">
                <a16:creationId xmlns:a16="http://schemas.microsoft.com/office/drawing/2014/main" id="{E6F4DD64-3534-DEB8-AEE5-0372CCAEBF2E}"/>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54681E9-32B0-5055-E5A7-6DDCD23B8EFC}"/>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244033224"/>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 id="2147484402" r:id="rId12"/>
    <p:sldLayoutId id="2147484403" r:id="rId13"/>
    <p:sldLayoutId id="2147484404" r:id="rId14"/>
    <p:sldLayoutId id="2147484405" r:id="rId15"/>
    <p:sldLayoutId id="2147484406" r:id="rId16"/>
    <p:sldLayoutId id="2147484407" r:id="rId17"/>
    <p:sldLayoutId id="2147484408" r:id="rId18"/>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25D1A-C062-68AE-5D1A-DF162B10E71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6140DCC3-C184-E296-80E1-52E3FDD9938B}"/>
              </a:ext>
            </a:extLst>
          </p:cNvPr>
          <p:cNvPicPr>
            <a:picLocks noChangeAspect="1"/>
          </p:cNvPicPr>
          <p:nvPr/>
        </p:nvPicPr>
        <p:blipFill>
          <a:blip r:embed="rId45"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529123239"/>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 id="2147484421" r:id="rId12"/>
    <p:sldLayoutId id="2147484422" r:id="rId13"/>
    <p:sldLayoutId id="2147484423" r:id="rId14"/>
    <p:sldLayoutId id="2147484424" r:id="rId15"/>
    <p:sldLayoutId id="2147484425" r:id="rId16"/>
    <p:sldLayoutId id="2147484426" r:id="rId17"/>
    <p:sldLayoutId id="2147484427" r:id="rId18"/>
    <p:sldLayoutId id="2147484428" r:id="rId19"/>
    <p:sldLayoutId id="2147484429" r:id="rId20"/>
    <p:sldLayoutId id="2147484430" r:id="rId21"/>
    <p:sldLayoutId id="2147484431" r:id="rId22"/>
    <p:sldLayoutId id="2147484432" r:id="rId23"/>
    <p:sldLayoutId id="2147484433" r:id="rId24"/>
    <p:sldLayoutId id="2147484434" r:id="rId25"/>
    <p:sldLayoutId id="2147484435" r:id="rId26"/>
    <p:sldLayoutId id="2147484436" r:id="rId27"/>
    <p:sldLayoutId id="2147484437" r:id="rId28"/>
    <p:sldLayoutId id="2147484438" r:id="rId29"/>
    <p:sldLayoutId id="2147484439" r:id="rId30"/>
    <p:sldLayoutId id="2147484440" r:id="rId31"/>
    <p:sldLayoutId id="2147484441" r:id="rId32"/>
    <p:sldLayoutId id="2147484442" r:id="rId33"/>
    <p:sldLayoutId id="2147484443" r:id="rId34"/>
    <p:sldLayoutId id="2147484444" r:id="rId35"/>
    <p:sldLayoutId id="2147484445" r:id="rId36"/>
    <p:sldLayoutId id="2147484446" r:id="rId37"/>
    <p:sldLayoutId id="2147484447" r:id="rId38"/>
    <p:sldLayoutId id="2147484448" r:id="rId39"/>
    <p:sldLayoutId id="2147484449" r:id="rId40"/>
    <p:sldLayoutId id="2147484450" r:id="rId41"/>
    <p:sldLayoutId id="2147484451" r:id="rId42"/>
    <p:sldLayoutId id="2147484452" r:id="rId43"/>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82.xml"/><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0.xml"/><Relationship Id="rId1" Type="http://schemas.openxmlformats.org/officeDocument/2006/relationships/tags" Target="../tags/tag2.xml"/><Relationship Id="rId4" Type="http://schemas.openxmlformats.org/officeDocument/2006/relationships/image" Target="../media/image3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83.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6.xml"/><Relationship Id="rId7" Type="http://schemas.openxmlformats.org/officeDocument/2006/relationships/image" Target="../media/image43.png"/><Relationship Id="rId2" Type="http://schemas.openxmlformats.org/officeDocument/2006/relationships/slideLayout" Target="../slideLayouts/slideLayout80.xml"/><Relationship Id="rId1" Type="http://schemas.openxmlformats.org/officeDocument/2006/relationships/tags" Target="../tags/tag3.xml"/><Relationship Id="rId6" Type="http://schemas.openxmlformats.org/officeDocument/2006/relationships/image" Target="../media/image42.png"/><Relationship Id="rId5" Type="http://schemas.openxmlformats.org/officeDocument/2006/relationships/image" Target="../media/image37.emf"/><Relationship Id="rId4" Type="http://schemas.openxmlformats.org/officeDocument/2006/relationships/oleObject" Target="../embeddings/oleObject3.bin"/><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9.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png"/><Relationship Id="rId1" Type="http://schemas.openxmlformats.org/officeDocument/2006/relationships/slideLayout" Target="../slideLayouts/slideLayout10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4.xml"/></Relationships>
</file>

<file path=ppt/slides/_rels/slide3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8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85.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3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0.xml"/><Relationship Id="rId1" Type="http://schemas.openxmlformats.org/officeDocument/2006/relationships/slideLayout" Target="../slideLayouts/slideLayout79.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5.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1.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0.xml"/><Relationship Id="rId1" Type="http://schemas.openxmlformats.org/officeDocument/2006/relationships/tags" Target="../tags/tag1.xml"/><Relationship Id="rId4" Type="http://schemas.openxmlformats.org/officeDocument/2006/relationships/image" Target="../media/image37.emf"/></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234D-0D5B-68A5-4F55-BDAD5C80002B}"/>
              </a:ext>
            </a:extLst>
          </p:cNvPr>
          <p:cNvSpPr>
            <a:spLocks noGrp="1"/>
          </p:cNvSpPr>
          <p:nvPr>
            <p:ph type="ctrTitle"/>
          </p:nvPr>
        </p:nvSpPr>
        <p:spPr/>
        <p:txBody>
          <a:bodyPr/>
          <a:lstStyle/>
          <a:p>
            <a:r>
              <a:rPr lang="en-US" dirty="0">
                <a:latin typeface="Montserrat" panose="00000500000000000000" pitchFamily="2" charset="0"/>
              </a:rPr>
              <a:t>NIQ Total Till Executive Summary</a:t>
            </a:r>
            <a:endParaRPr lang="en-US" dirty="0"/>
          </a:p>
        </p:txBody>
      </p:sp>
      <p:sp>
        <p:nvSpPr>
          <p:cNvPr id="3" name="Subtitle 2">
            <a:extLst>
              <a:ext uri="{FF2B5EF4-FFF2-40B4-BE49-F238E27FC236}">
                <a16:creationId xmlns:a16="http://schemas.microsoft.com/office/drawing/2014/main" id="{3E1061DD-C98F-535E-B2FA-138DD853FBEE}"/>
              </a:ext>
            </a:extLst>
          </p:cNvPr>
          <p:cNvSpPr>
            <a:spLocks noGrp="1"/>
          </p:cNvSpPr>
          <p:nvPr>
            <p:ph type="subTitle" idx="1"/>
          </p:nvPr>
        </p:nvSpPr>
        <p:spPr/>
        <p:txBody>
          <a:bodyPr/>
          <a:lstStyle/>
          <a:p>
            <a:r>
              <a:rPr lang="en-PH" dirty="0">
                <a:latin typeface="Montserrat" panose="00000500000000000000" pitchFamily="2" charset="0"/>
              </a:rPr>
              <a:t>4 weeks ending 17</a:t>
            </a:r>
            <a:r>
              <a:rPr lang="en-PH" baseline="30000" dirty="0">
                <a:latin typeface="Montserrat" panose="00000500000000000000" pitchFamily="2" charset="0"/>
              </a:rPr>
              <a:t>th</a:t>
            </a:r>
            <a:r>
              <a:rPr lang="en-PH" dirty="0">
                <a:latin typeface="Montserrat" panose="00000500000000000000" pitchFamily="2" charset="0"/>
              </a:rPr>
              <a:t> June 2023</a:t>
            </a:r>
          </a:p>
        </p:txBody>
      </p:sp>
      <p:sp>
        <p:nvSpPr>
          <p:cNvPr id="4" name="Text Placeholder 3">
            <a:extLst>
              <a:ext uri="{FF2B5EF4-FFF2-40B4-BE49-F238E27FC236}">
                <a16:creationId xmlns:a16="http://schemas.microsoft.com/office/drawing/2014/main" id="{3CB75549-D5D8-B7CF-ECBA-00AA11486B32}"/>
              </a:ext>
            </a:extLst>
          </p:cNvPr>
          <p:cNvSpPr>
            <a:spLocks noGrp="1"/>
          </p:cNvSpPr>
          <p:nvPr>
            <p:ph type="body" sz="quarter" idx="10"/>
          </p:nvPr>
        </p:nvSpPr>
        <p:spPr/>
        <p:txBody>
          <a:bodyPr/>
          <a:lstStyle/>
          <a:p>
            <a:r>
              <a:rPr lang="en-US" dirty="0"/>
              <a:t>Sally Cowen</a:t>
            </a:r>
          </a:p>
        </p:txBody>
      </p:sp>
      <p:sp>
        <p:nvSpPr>
          <p:cNvPr id="5" name="Text Placeholder 4">
            <a:extLst>
              <a:ext uri="{FF2B5EF4-FFF2-40B4-BE49-F238E27FC236}">
                <a16:creationId xmlns:a16="http://schemas.microsoft.com/office/drawing/2014/main" id="{31F179E1-7A18-91DF-7035-6E94F7CADD02}"/>
              </a:ext>
            </a:extLst>
          </p:cNvPr>
          <p:cNvSpPr>
            <a:spLocks noGrp="1"/>
          </p:cNvSpPr>
          <p:nvPr>
            <p:ph type="body" sz="quarter" idx="11"/>
          </p:nvPr>
        </p:nvSpPr>
        <p:spPr/>
        <p:txBody>
          <a:bodyPr/>
          <a:lstStyle/>
          <a:p>
            <a:r>
              <a:rPr lang="en-GB" altLang="en-US" dirty="0">
                <a:latin typeface="Montserrat" panose="00000500000000000000" pitchFamily="2" charset="0"/>
                <a:cs typeface="Calibri" pitchFamily="34" charset="0"/>
                <a:sym typeface="Arial" pitchFamily="34" charset="0"/>
              </a:rPr>
              <a:t>Retailer &amp; Business Insights Team</a:t>
            </a:r>
            <a:endParaRPr lang="en-PH" dirty="0">
              <a:latin typeface="Montserrat" panose="00000500000000000000" pitchFamily="2" charset="0"/>
            </a:endParaRPr>
          </a:p>
        </p:txBody>
      </p:sp>
      <p:sp>
        <p:nvSpPr>
          <p:cNvPr id="6" name="Text Placeholder 5">
            <a:extLst>
              <a:ext uri="{FF2B5EF4-FFF2-40B4-BE49-F238E27FC236}">
                <a16:creationId xmlns:a16="http://schemas.microsoft.com/office/drawing/2014/main" id="{6C0FE920-8F7D-0CA6-3380-A2C01C5CD1FD}"/>
              </a:ext>
            </a:extLst>
          </p:cNvPr>
          <p:cNvSpPr>
            <a:spLocks noGrp="1"/>
          </p:cNvSpPr>
          <p:nvPr>
            <p:ph type="body" sz="quarter" idx="12"/>
          </p:nvPr>
        </p:nvSpPr>
        <p:spPr/>
        <p:txBody>
          <a:bodyPr/>
          <a:lstStyle/>
          <a:p>
            <a:r>
              <a:rPr lang="en-US" dirty="0"/>
              <a:t>29</a:t>
            </a:r>
            <a:r>
              <a:rPr lang="en-US" baseline="30000" dirty="0"/>
              <a:t>th</a:t>
            </a:r>
            <a:r>
              <a:rPr lang="en-US" dirty="0"/>
              <a:t> June 2023</a:t>
            </a:r>
          </a:p>
        </p:txBody>
      </p:sp>
    </p:spTree>
    <p:extLst>
      <p:ext uri="{BB962C8B-B14F-4D97-AF65-F5344CB8AC3E}">
        <p14:creationId xmlns:p14="http://schemas.microsoft.com/office/powerpoint/2010/main" val="161817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3A4919-8606-2174-540F-C5C1B26AA72A}"/>
              </a:ext>
            </a:extLst>
          </p:cNvPr>
          <p:cNvSpPr>
            <a:spLocks noGrp="1"/>
          </p:cNvSpPr>
          <p:nvPr>
            <p:ph idx="1"/>
          </p:nvPr>
        </p:nvSpPr>
        <p:spPr>
          <a:xfrm>
            <a:off x="288559" y="4044415"/>
            <a:ext cx="3684352" cy="1662920"/>
          </a:xfrm>
        </p:spPr>
        <p:txBody>
          <a:bodyPr/>
          <a:lstStyle/>
          <a:p>
            <a:pPr marL="0" indent="0">
              <a:buNone/>
            </a:pPr>
            <a:r>
              <a:rPr lang="en-GB" dirty="0"/>
              <a:t>Spend per visit increased to </a:t>
            </a:r>
            <a:r>
              <a:rPr lang="en-GB" b="1" dirty="0">
                <a:latin typeface="Georgia" panose="02040502050405020303" pitchFamily="18" charset="0"/>
              </a:rPr>
              <a:t>£19.35 </a:t>
            </a:r>
            <a:r>
              <a:rPr lang="en-GB" dirty="0"/>
              <a:t>from £18.40</a:t>
            </a:r>
          </a:p>
        </p:txBody>
      </p:sp>
      <p:sp>
        <p:nvSpPr>
          <p:cNvPr id="3" name="Slide Number Placeholder 2">
            <a:extLst>
              <a:ext uri="{FF2B5EF4-FFF2-40B4-BE49-F238E27FC236}">
                <a16:creationId xmlns:a16="http://schemas.microsoft.com/office/drawing/2014/main" id="{B5D2ABB6-15B6-5F05-0AE4-D98F65E0E206}"/>
              </a:ext>
            </a:extLst>
          </p:cNvPr>
          <p:cNvSpPr>
            <a:spLocks noGrp="1"/>
          </p:cNvSpPr>
          <p:nvPr>
            <p:ph type="sldNum" sz="quarter" idx="12"/>
          </p:nvPr>
        </p:nvSpPr>
        <p:spPr/>
        <p:txBody>
          <a:bodyPr/>
          <a:lstStyle/>
          <a:p>
            <a:fld id="{403EF4E2-7A7A-0548-85F1-5479B7C9E1B2}" type="slidenum">
              <a:rPr lang="en-US" smtClean="0"/>
              <a:t>10</a:t>
            </a:fld>
            <a:endParaRPr lang="en-US" dirty="0"/>
          </a:p>
        </p:txBody>
      </p:sp>
      <p:sp>
        <p:nvSpPr>
          <p:cNvPr id="4" name="Content Placeholder 3">
            <a:extLst>
              <a:ext uri="{FF2B5EF4-FFF2-40B4-BE49-F238E27FC236}">
                <a16:creationId xmlns:a16="http://schemas.microsoft.com/office/drawing/2014/main" id="{AAE38DE4-E0D6-40DC-D513-77195488A53A}"/>
              </a:ext>
            </a:extLst>
          </p:cNvPr>
          <p:cNvSpPr>
            <a:spLocks noGrp="1"/>
          </p:cNvSpPr>
          <p:nvPr>
            <p:ph idx="14"/>
          </p:nvPr>
        </p:nvSpPr>
        <p:spPr>
          <a:xfrm>
            <a:off x="4237582" y="4044415"/>
            <a:ext cx="3684352" cy="1662920"/>
          </a:xfrm>
        </p:spPr>
        <p:txBody>
          <a:bodyPr/>
          <a:lstStyle/>
          <a:p>
            <a:pPr marL="0" indent="0">
              <a:buNone/>
            </a:pPr>
            <a:r>
              <a:rPr lang="en-GB" dirty="0"/>
              <a:t>Items in basket are</a:t>
            </a:r>
            <a:r>
              <a:rPr lang="en-GB" b="1" dirty="0"/>
              <a:t> </a:t>
            </a:r>
            <a:r>
              <a:rPr lang="en-GB" b="1" dirty="0">
                <a:latin typeface="Georgia" panose="02040502050405020303" pitchFamily="18" charset="0"/>
              </a:rPr>
              <a:t>10.2</a:t>
            </a:r>
            <a:r>
              <a:rPr lang="en-GB" dirty="0"/>
              <a:t> from 10.9 last year</a:t>
            </a:r>
          </a:p>
          <a:p>
            <a:endParaRPr lang="en-GB" dirty="0"/>
          </a:p>
        </p:txBody>
      </p:sp>
      <p:sp>
        <p:nvSpPr>
          <p:cNvPr id="5" name="Content Placeholder 4">
            <a:extLst>
              <a:ext uri="{FF2B5EF4-FFF2-40B4-BE49-F238E27FC236}">
                <a16:creationId xmlns:a16="http://schemas.microsoft.com/office/drawing/2014/main" id="{45E3B490-8FBF-CEE1-0999-3674C402B915}"/>
              </a:ext>
            </a:extLst>
          </p:cNvPr>
          <p:cNvSpPr>
            <a:spLocks noGrp="1"/>
          </p:cNvSpPr>
          <p:nvPr>
            <p:ph idx="15"/>
          </p:nvPr>
        </p:nvSpPr>
        <p:spPr>
          <a:xfrm>
            <a:off x="8186606" y="4044415"/>
            <a:ext cx="3684352" cy="1662920"/>
          </a:xfrm>
        </p:spPr>
        <p:txBody>
          <a:bodyPr/>
          <a:lstStyle/>
          <a:p>
            <a:pPr marL="0" indent="0">
              <a:buNone/>
            </a:pPr>
            <a:r>
              <a:rPr lang="en-GB" dirty="0"/>
              <a:t>Frequency of visit increased to </a:t>
            </a:r>
            <a:r>
              <a:rPr lang="en-GB" b="1" dirty="0">
                <a:latin typeface="Georgia" panose="02040502050405020303" pitchFamily="18" charset="0"/>
              </a:rPr>
              <a:t>19.0</a:t>
            </a:r>
            <a:r>
              <a:rPr lang="en-GB" dirty="0"/>
              <a:t> trips from 17.9</a:t>
            </a:r>
          </a:p>
          <a:p>
            <a:pPr marL="0" indent="0">
              <a:buNone/>
            </a:pPr>
            <a:endParaRPr lang="en-GB" dirty="0"/>
          </a:p>
        </p:txBody>
      </p:sp>
      <p:pic>
        <p:nvPicPr>
          <p:cNvPr id="1028" name="Picture 4">
            <a:extLst>
              <a:ext uri="{FF2B5EF4-FFF2-40B4-BE49-F238E27FC236}">
                <a16:creationId xmlns:a16="http://schemas.microsoft.com/office/drawing/2014/main" id="{56790BC4-A296-55C0-15AF-45C0E9331F5B}"/>
              </a:ext>
            </a:extLst>
          </p:cNvPr>
          <p:cNvPicPr>
            <a:picLocks noGrp="1" noChangeAspect="1" noChangeArrowheads="1"/>
          </p:cNvPicPr>
          <p:nvPr>
            <p:ph type="pic" sz="quarter" idx="20"/>
          </p:nvPr>
        </p:nvPicPr>
        <p:blipFill rotWithShape="1">
          <a:blip r:embed="rId2">
            <a:extLst>
              <a:ext uri="{28A0092B-C50C-407E-A947-70E740481C1C}">
                <a14:useLocalDpi xmlns:a14="http://schemas.microsoft.com/office/drawing/2010/main" val="0"/>
              </a:ext>
            </a:extLst>
          </a:blip>
          <a:srcRect t="8458" b="8458"/>
          <a:stretch/>
        </p:blipFill>
        <p:spPr bwMode="auto">
          <a:xfrm>
            <a:off x="288559" y="1914392"/>
            <a:ext cx="3684352" cy="204111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Placeholder 23">
            <a:extLst>
              <a:ext uri="{FF2B5EF4-FFF2-40B4-BE49-F238E27FC236}">
                <a16:creationId xmlns:a16="http://schemas.microsoft.com/office/drawing/2014/main" id="{93FB3200-151E-78C6-C4AA-B3C166A3ADFD}"/>
              </a:ext>
            </a:extLst>
          </p:cNvPr>
          <p:cNvPicPr>
            <a:picLocks noGrp="1" noChangeAspect="1"/>
          </p:cNvPicPr>
          <p:nvPr>
            <p:ph type="pic" sz="quarter" idx="21"/>
          </p:nvPr>
        </p:nvPicPr>
        <p:blipFill>
          <a:blip r:embed="rId3"/>
          <a:srcRect t="8458" b="8458"/>
          <a:stretch>
            <a:fillRect/>
          </a:stretch>
        </p:blipFill>
        <p:spPr>
          <a:xfrm>
            <a:off x="4237582" y="1914392"/>
            <a:ext cx="3684352" cy="2041112"/>
          </a:xfrm>
          <a:prstGeom prst="rect">
            <a:avLst/>
          </a:prstGeom>
        </p:spPr>
      </p:pic>
      <p:pic>
        <p:nvPicPr>
          <p:cNvPr id="1026" name="Picture 2">
            <a:extLst>
              <a:ext uri="{FF2B5EF4-FFF2-40B4-BE49-F238E27FC236}">
                <a16:creationId xmlns:a16="http://schemas.microsoft.com/office/drawing/2014/main" id="{D9CA649E-D60C-7C81-2CAC-DD72952E5579}"/>
              </a:ext>
            </a:extLst>
          </p:cNvPr>
          <p:cNvPicPr>
            <a:picLocks noGrp="1" noChangeAspect="1" noChangeArrowheads="1"/>
          </p:cNvPicPr>
          <p:nvPr>
            <p:ph type="pic" sz="quarter" idx="22"/>
          </p:nvPr>
        </p:nvPicPr>
        <p:blipFill rotWithShape="1">
          <a:blip r:embed="rId4">
            <a:extLst>
              <a:ext uri="{28A0092B-C50C-407E-A947-70E740481C1C}">
                <a14:useLocalDpi xmlns:a14="http://schemas.microsoft.com/office/drawing/2010/main" val="0"/>
              </a:ext>
            </a:extLst>
          </a:blip>
          <a:srcRect t="8515" b="8515"/>
          <a:stretch/>
        </p:blipFill>
        <p:spPr bwMode="auto">
          <a:xfrm>
            <a:off x="8186605" y="1914392"/>
            <a:ext cx="3684352" cy="2041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92B6FAE3-2379-2832-171F-D4B22D14CBA0}"/>
              </a:ext>
            </a:extLst>
          </p:cNvPr>
          <p:cNvSpPr>
            <a:spLocks noGrp="1"/>
          </p:cNvSpPr>
          <p:nvPr>
            <p:ph type="body" sz="quarter" idx="17"/>
          </p:nvPr>
        </p:nvSpPr>
        <p:spPr>
          <a:xfrm>
            <a:off x="8154148" y="1527408"/>
            <a:ext cx="3684352" cy="436542"/>
          </a:xfrm>
        </p:spPr>
        <p:txBody>
          <a:bodyPr/>
          <a:lstStyle/>
          <a:p>
            <a:r>
              <a:rPr lang="en-GB" sz="3200" b="1" dirty="0">
                <a:solidFill>
                  <a:schemeClr val="tx2"/>
                </a:solidFill>
                <a:latin typeface="Georgia" panose="02040502050405020303" pitchFamily="18" charset="0"/>
              </a:rPr>
              <a:t>+5.7%</a:t>
            </a:r>
          </a:p>
        </p:txBody>
      </p:sp>
      <p:sp>
        <p:nvSpPr>
          <p:cNvPr id="7" name="Text Placeholder 6">
            <a:extLst>
              <a:ext uri="{FF2B5EF4-FFF2-40B4-BE49-F238E27FC236}">
                <a16:creationId xmlns:a16="http://schemas.microsoft.com/office/drawing/2014/main" id="{3561E549-AFC0-3CE0-7823-3498E19F1BEF}"/>
              </a:ext>
            </a:extLst>
          </p:cNvPr>
          <p:cNvSpPr>
            <a:spLocks noGrp="1"/>
          </p:cNvSpPr>
          <p:nvPr>
            <p:ph type="body" sz="quarter" idx="13"/>
          </p:nvPr>
        </p:nvSpPr>
        <p:spPr>
          <a:xfrm>
            <a:off x="294476" y="1353544"/>
            <a:ext cx="3684352" cy="436542"/>
          </a:xfrm>
        </p:spPr>
        <p:txBody>
          <a:bodyPr/>
          <a:lstStyle/>
          <a:p>
            <a:r>
              <a:rPr lang="en-US" sz="3200" b="1" dirty="0">
                <a:solidFill>
                  <a:schemeClr val="tx2"/>
                </a:solidFill>
                <a:latin typeface="Georgia" panose="02040502050405020303" pitchFamily="18" charset="0"/>
              </a:rPr>
              <a:t>+5.5%</a:t>
            </a:r>
          </a:p>
        </p:txBody>
      </p:sp>
      <p:sp>
        <p:nvSpPr>
          <p:cNvPr id="11" name="Title 10">
            <a:extLst>
              <a:ext uri="{FF2B5EF4-FFF2-40B4-BE49-F238E27FC236}">
                <a16:creationId xmlns:a16="http://schemas.microsoft.com/office/drawing/2014/main" id="{5C7ABC06-B6C0-85D9-A077-8A7CBA2732ED}"/>
              </a:ext>
            </a:extLst>
          </p:cNvPr>
          <p:cNvSpPr>
            <a:spLocks noGrp="1"/>
          </p:cNvSpPr>
          <p:nvPr>
            <p:ph type="title"/>
          </p:nvPr>
        </p:nvSpPr>
        <p:spPr/>
        <p:txBody>
          <a:bodyPr/>
          <a:lstStyle/>
          <a:p>
            <a:r>
              <a:rPr lang="en-GB" b="0" dirty="0"/>
              <a:t>Shoppers made </a:t>
            </a:r>
            <a:r>
              <a:rPr lang="en-GB" i="1" dirty="0">
                <a:latin typeface="Georgia" panose="02040502050405020303" pitchFamily="18" charset="0"/>
              </a:rPr>
              <a:t>34m more </a:t>
            </a:r>
            <a:r>
              <a:rPr lang="en-GB" b="0" dirty="0"/>
              <a:t>shopping trips, spent </a:t>
            </a:r>
            <a:r>
              <a:rPr lang="en-GB" i="1" dirty="0">
                <a:latin typeface="Georgia" panose="02040502050405020303" pitchFamily="18" charset="0"/>
              </a:rPr>
              <a:t>£0.99 more </a:t>
            </a:r>
            <a:r>
              <a:rPr lang="en-GB" b="0" dirty="0"/>
              <a:t>per occasion but bought, on average, </a:t>
            </a:r>
            <a:r>
              <a:rPr lang="en-GB" i="1" dirty="0">
                <a:latin typeface="Georgia" panose="02040502050405020303" pitchFamily="18" charset="0"/>
              </a:rPr>
              <a:t>0.6 fewer</a:t>
            </a:r>
            <a:r>
              <a:rPr lang="en-GB" b="0" i="1" dirty="0">
                <a:latin typeface="Georgia" panose="02040502050405020303" pitchFamily="18" charset="0"/>
              </a:rPr>
              <a:t> </a:t>
            </a:r>
            <a:r>
              <a:rPr lang="en-GB" b="0" dirty="0"/>
              <a:t>FMCG items</a:t>
            </a:r>
            <a:endParaRPr lang="en-US" b="0" dirty="0"/>
          </a:p>
        </p:txBody>
      </p:sp>
      <p:sp>
        <p:nvSpPr>
          <p:cNvPr id="12" name="Text Placeholder 6">
            <a:extLst>
              <a:ext uri="{FF2B5EF4-FFF2-40B4-BE49-F238E27FC236}">
                <a16:creationId xmlns:a16="http://schemas.microsoft.com/office/drawing/2014/main" id="{56F0293D-E347-1EE7-E0DD-247D7886355F}"/>
              </a:ext>
            </a:extLst>
          </p:cNvPr>
          <p:cNvSpPr>
            <a:spLocks noGrp="1"/>
          </p:cNvSpPr>
          <p:nvPr>
            <p:ph type="body" sz="quarter" idx="16"/>
          </p:nvPr>
        </p:nvSpPr>
        <p:spPr>
          <a:xfrm>
            <a:off x="288559" y="6126907"/>
            <a:ext cx="11582399" cy="365125"/>
          </a:xfrm>
        </p:spPr>
        <p:txBody>
          <a:bodyPr/>
          <a:lstStyle/>
          <a:p>
            <a:r>
              <a:rPr lang="en-US" sz="700" b="0" dirty="0">
                <a:solidFill>
                  <a:schemeClr val="tx2"/>
                </a:solidFill>
              </a:rPr>
              <a:t>Source:  NIQ Homescan FMCG Total GB 4w/e 17</a:t>
            </a:r>
            <a:r>
              <a:rPr lang="en-US" sz="700" b="0" baseline="30000" dirty="0">
                <a:solidFill>
                  <a:schemeClr val="tx2"/>
                </a:solidFill>
              </a:rPr>
              <a:t>th</a:t>
            </a:r>
            <a:r>
              <a:rPr lang="en-US" sz="700" b="0" dirty="0">
                <a:solidFill>
                  <a:schemeClr val="tx2"/>
                </a:solidFill>
              </a:rPr>
              <a:t> June 2023 vs 4w/e 18</a:t>
            </a:r>
            <a:r>
              <a:rPr lang="en-US" sz="700" b="0" baseline="30000" dirty="0">
                <a:solidFill>
                  <a:schemeClr val="tx2"/>
                </a:solidFill>
              </a:rPr>
              <a:t>th</a:t>
            </a:r>
            <a:r>
              <a:rPr lang="en-US" sz="700" b="0" dirty="0">
                <a:solidFill>
                  <a:schemeClr val="tx2"/>
                </a:solidFill>
              </a:rPr>
              <a:t> June 2022</a:t>
            </a:r>
          </a:p>
        </p:txBody>
      </p:sp>
      <p:sp>
        <p:nvSpPr>
          <p:cNvPr id="21" name="Text Placeholder 20">
            <a:extLst>
              <a:ext uri="{FF2B5EF4-FFF2-40B4-BE49-F238E27FC236}">
                <a16:creationId xmlns:a16="http://schemas.microsoft.com/office/drawing/2014/main" id="{D0246440-4F46-BEF4-45DA-F2D2E18491A7}"/>
              </a:ext>
            </a:extLst>
          </p:cNvPr>
          <p:cNvSpPr>
            <a:spLocks noGrp="1"/>
          </p:cNvSpPr>
          <p:nvPr>
            <p:ph type="body" sz="quarter" idx="18"/>
          </p:nvPr>
        </p:nvSpPr>
        <p:spPr>
          <a:xfrm>
            <a:off x="4250200" y="1443696"/>
            <a:ext cx="3684352" cy="436542"/>
          </a:xfrm>
        </p:spPr>
        <p:txBody>
          <a:bodyPr/>
          <a:lstStyle/>
          <a:p>
            <a:r>
              <a:rPr lang="en-GB" sz="3200" dirty="0">
                <a:solidFill>
                  <a:schemeClr val="tx2"/>
                </a:solidFill>
                <a:latin typeface="Georgia" panose="02040502050405020303" pitchFamily="18" charset="0"/>
              </a:rPr>
              <a:t>-5.9%</a:t>
            </a:r>
          </a:p>
        </p:txBody>
      </p:sp>
      <p:sp>
        <p:nvSpPr>
          <p:cNvPr id="15" name="Text Placeholder 6">
            <a:extLst>
              <a:ext uri="{FF2B5EF4-FFF2-40B4-BE49-F238E27FC236}">
                <a16:creationId xmlns:a16="http://schemas.microsoft.com/office/drawing/2014/main" id="{76A6FA56-7DC4-306D-E3FB-7D85A7077DA5}"/>
              </a:ext>
            </a:extLst>
          </p:cNvPr>
          <p:cNvSpPr txBox="1">
            <a:spLocks/>
          </p:cNvSpPr>
          <p:nvPr/>
        </p:nvSpPr>
        <p:spPr>
          <a:xfrm>
            <a:off x="4237582" y="2585088"/>
            <a:ext cx="3684352" cy="43654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p>
        </p:txBody>
      </p:sp>
      <p:sp>
        <p:nvSpPr>
          <p:cNvPr id="17" name="Text Placeholder 7">
            <a:extLst>
              <a:ext uri="{FF2B5EF4-FFF2-40B4-BE49-F238E27FC236}">
                <a16:creationId xmlns:a16="http://schemas.microsoft.com/office/drawing/2014/main" id="{6396B61E-BE38-DF38-4156-C0B7AFE18DAC}"/>
              </a:ext>
            </a:extLst>
          </p:cNvPr>
          <p:cNvSpPr txBox="1">
            <a:spLocks/>
          </p:cNvSpPr>
          <p:nvPr/>
        </p:nvSpPr>
        <p:spPr>
          <a:xfrm>
            <a:off x="8186605" y="2585088"/>
            <a:ext cx="3684352" cy="43654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p>
        </p:txBody>
      </p:sp>
    </p:spTree>
    <p:extLst>
      <p:ext uri="{BB962C8B-B14F-4D97-AF65-F5344CB8AC3E}">
        <p14:creationId xmlns:p14="http://schemas.microsoft.com/office/powerpoint/2010/main" val="3036786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4FBE8C-C8AA-4179-B366-3DCC4997E1F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D24FBE8C-C8AA-4179-B366-3DCC4997E1F2}"/>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graphicFrame>
        <p:nvGraphicFramePr>
          <p:cNvPr id="45" name="Table 45">
            <a:extLst>
              <a:ext uri="{FF2B5EF4-FFF2-40B4-BE49-F238E27FC236}">
                <a16:creationId xmlns:a16="http://schemas.microsoft.com/office/drawing/2014/main" id="{F5077DE2-9E16-DBA4-FEA4-8D0DBE6E463D}"/>
              </a:ext>
            </a:extLst>
          </p:cNvPr>
          <p:cNvGraphicFramePr>
            <a:graphicFrameLocks noGrp="1"/>
          </p:cNvGraphicFramePr>
          <p:nvPr>
            <p:ph idx="1"/>
            <p:extLst>
              <p:ext uri="{D42A27DB-BD31-4B8C-83A1-F6EECF244321}">
                <p14:modId xmlns:p14="http://schemas.microsoft.com/office/powerpoint/2010/main" val="4008106460"/>
              </p:ext>
            </p:extLst>
          </p:nvPr>
        </p:nvGraphicFramePr>
        <p:xfrm>
          <a:off x="1248032" y="1297460"/>
          <a:ext cx="9604118" cy="4106797"/>
        </p:xfrm>
        <a:graphic>
          <a:graphicData uri="http://schemas.openxmlformats.org/drawingml/2006/table">
            <a:tbl>
              <a:tblPr firstRow="1" bandRow="1">
                <a:tableStyleId>{073A0DAA-6AF3-43AB-8588-CEC1D06C72B9}</a:tableStyleId>
              </a:tblPr>
              <a:tblGrid>
                <a:gridCol w="1392137">
                  <a:extLst>
                    <a:ext uri="{9D8B030D-6E8A-4147-A177-3AD203B41FA5}">
                      <a16:colId xmlns:a16="http://schemas.microsoft.com/office/drawing/2014/main" val="2730304933"/>
                    </a:ext>
                  </a:extLst>
                </a:gridCol>
                <a:gridCol w="4076163">
                  <a:extLst>
                    <a:ext uri="{9D8B030D-6E8A-4147-A177-3AD203B41FA5}">
                      <a16:colId xmlns:a16="http://schemas.microsoft.com/office/drawing/2014/main" val="907276787"/>
                    </a:ext>
                  </a:extLst>
                </a:gridCol>
                <a:gridCol w="4135818">
                  <a:extLst>
                    <a:ext uri="{9D8B030D-6E8A-4147-A177-3AD203B41FA5}">
                      <a16:colId xmlns:a16="http://schemas.microsoft.com/office/drawing/2014/main" val="732061466"/>
                    </a:ext>
                  </a:extLst>
                </a:gridCol>
              </a:tblGrid>
              <a:tr h="721611">
                <a:tc>
                  <a:txBody>
                    <a:bodyPr/>
                    <a:lstStyle/>
                    <a:p>
                      <a:endParaRPr lang="en-GB" dirty="0">
                        <a:latin typeface="Arial" panose="020B0604020202020204" pitchFamily="34" charset="0"/>
                      </a:endParaRPr>
                    </a:p>
                  </a:txBody>
                  <a:tcPr>
                    <a:solidFill>
                      <a:schemeClr val="tx2"/>
                    </a:solidFill>
                  </a:tcPr>
                </a:tc>
                <a:tc>
                  <a:txBody>
                    <a:bodyPr/>
                    <a:lstStyle/>
                    <a:p>
                      <a:pPr algn="ctr"/>
                      <a:r>
                        <a:rPr lang="en-GB" b="1" dirty="0">
                          <a:latin typeface="Arial" panose="020B0604020202020204" pitchFamily="34" charset="0"/>
                        </a:rPr>
                        <a:t>Historic event </a:t>
                      </a:r>
                      <a:r>
                        <a:rPr lang="en-GB" b="0" dirty="0">
                          <a:latin typeface="Arial" panose="020B0604020202020204" pitchFamily="34" charset="0"/>
                        </a:rPr>
                        <a:t>and</a:t>
                      </a:r>
                      <a:r>
                        <a:rPr lang="en-GB" b="1" dirty="0">
                          <a:latin typeface="Arial" panose="020B0604020202020204" pitchFamily="34" charset="0"/>
                        </a:rPr>
                        <a:t> Sun lifts spirits</a:t>
                      </a:r>
                    </a:p>
                    <a:p>
                      <a:pPr algn="ctr"/>
                      <a:r>
                        <a:rPr lang="en-GB" sz="1400" dirty="0">
                          <a:latin typeface="Arial" panose="020B0604020202020204" pitchFamily="34" charset="0"/>
                        </a:rPr>
                        <a:t>4w/e 20</a:t>
                      </a:r>
                      <a:r>
                        <a:rPr lang="en-GB" sz="1400" baseline="30000" dirty="0">
                          <a:latin typeface="Arial" panose="020B0604020202020204" pitchFamily="34" charset="0"/>
                        </a:rPr>
                        <a:t>th</a:t>
                      </a:r>
                      <a:r>
                        <a:rPr lang="en-GB" sz="1400" dirty="0">
                          <a:latin typeface="Arial" panose="020B0604020202020204" pitchFamily="34" charset="0"/>
                        </a:rPr>
                        <a:t> May 2023</a:t>
                      </a:r>
                    </a:p>
                  </a:txBody>
                  <a:tcPr>
                    <a:solidFill>
                      <a:schemeClr val="tx2"/>
                    </a:solidFill>
                  </a:tcPr>
                </a:tc>
                <a:tc>
                  <a:txBody>
                    <a:bodyPr/>
                    <a:lstStyle/>
                    <a:p>
                      <a:pPr algn="ctr"/>
                      <a:r>
                        <a:rPr lang="en-GB" b="1" dirty="0">
                          <a:latin typeface="Arial" panose="020B0604020202020204" pitchFamily="34" charset="0"/>
                        </a:rPr>
                        <a:t>Hot weather persists</a:t>
                      </a:r>
                    </a:p>
                    <a:p>
                      <a:pPr algn="ctr"/>
                      <a:r>
                        <a:rPr lang="en-GB" sz="1400" dirty="0">
                          <a:latin typeface="Arial" panose="020B0604020202020204" pitchFamily="34" charset="0"/>
                        </a:rPr>
                        <a:t>4w/e 17</a:t>
                      </a:r>
                      <a:r>
                        <a:rPr lang="en-GB" sz="1400" baseline="30000" dirty="0">
                          <a:latin typeface="Arial" panose="020B0604020202020204" pitchFamily="34" charset="0"/>
                        </a:rPr>
                        <a:t>th</a:t>
                      </a:r>
                      <a:r>
                        <a:rPr lang="en-GB" sz="1400" dirty="0">
                          <a:latin typeface="Arial" panose="020B0604020202020204" pitchFamily="34" charset="0"/>
                        </a:rPr>
                        <a:t> June 2023</a:t>
                      </a:r>
                    </a:p>
                  </a:txBody>
                  <a:tcPr>
                    <a:solidFill>
                      <a:schemeClr val="bg2"/>
                    </a:solidFill>
                  </a:tcPr>
                </a:tc>
                <a:extLst>
                  <a:ext uri="{0D108BD9-81ED-4DB2-BD59-A6C34878D82A}">
                    <a16:rowId xmlns:a16="http://schemas.microsoft.com/office/drawing/2014/main" val="2349305710"/>
                  </a:ext>
                </a:extLst>
              </a:tr>
              <a:tr h="788523">
                <a:tc>
                  <a:txBody>
                    <a:bodyPr/>
                    <a:lstStyle/>
                    <a:p>
                      <a:pPr marL="73660" lvl="0" indent="0" algn="l" rtl="0">
                        <a:spcBef>
                          <a:spcPts val="0"/>
                        </a:spcBef>
                        <a:spcAft>
                          <a:spcPts val="0"/>
                        </a:spcAft>
                        <a:buClr>
                          <a:srgbClr val="FFFFFF"/>
                        </a:buClr>
                        <a:buSzPts val="1000"/>
                        <a:buFont typeface="Montserrat Light"/>
                        <a:buNone/>
                      </a:pPr>
                      <a:r>
                        <a:rPr lang="en" sz="1400" b="1" baseline="0" dirty="0">
                          <a:solidFill>
                            <a:srgbClr val="FFFFFF"/>
                          </a:solidFill>
                          <a:latin typeface="Arial" panose="020B0604020202020204" pitchFamily="34" charset="0"/>
                          <a:ea typeface="Montserrat Light"/>
                          <a:cs typeface="Montserrat Light"/>
                          <a:sym typeface="Montserrat Light"/>
                        </a:rPr>
                        <a:t>Basket Size</a:t>
                      </a:r>
                      <a:endParaRPr sz="1400" b="1" dirty="0">
                        <a:solidFill>
                          <a:schemeClr val="accent1"/>
                        </a:solidFill>
                        <a:latin typeface="Arial" panose="020B0604020202020204" pitchFamily="34" charset="0"/>
                        <a:ea typeface="Montserrat Light"/>
                        <a:cs typeface="Montserrat Light"/>
                        <a:sym typeface="Montserrat Ligh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£19.64</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+£1.37/</a:t>
                      </a:r>
                      <a:r>
                        <a:rPr lang="en-GB" sz="900" b="1" dirty="0">
                          <a:solidFill>
                            <a:schemeClr val="accent1"/>
                          </a:solidFill>
                          <a:latin typeface="Arial" panose="020B0604020202020204" pitchFamily="34" charset="0"/>
                          <a:ea typeface="Montserrat Light"/>
                          <a:cs typeface="Montserrat Light"/>
                          <a:sym typeface="Montserrat Light"/>
                        </a:rPr>
                        <a:t>+7.5% </a:t>
                      </a:r>
                      <a:r>
                        <a:rPr lang="en-GB" sz="900" baseline="0" dirty="0">
                          <a:solidFill>
                            <a:srgbClr val="FFFFFF"/>
                          </a:solidFill>
                          <a:latin typeface="Arial" panose="020B0604020202020204" pitchFamily="34" charset="0"/>
                          <a:ea typeface="Montserrat Light"/>
                          <a:cs typeface="Montserrat Light"/>
                          <a:sym typeface="Montserrat Light"/>
                        </a:rPr>
                        <a:t>vs last year and </a:t>
                      </a:r>
                      <a:r>
                        <a:rPr lang="en-GB" sz="900" b="1" baseline="0" dirty="0">
                          <a:solidFill>
                            <a:schemeClr val="accent1"/>
                          </a:solidFill>
                          <a:latin typeface="Arial" panose="020B0604020202020204" pitchFamily="34" charset="0"/>
                          <a:ea typeface="Montserrat Light"/>
                          <a:cs typeface="Montserrat Light"/>
                          <a:sym typeface="Montserrat Light"/>
                        </a:rPr>
                        <a:t>-0.7% </a:t>
                      </a:r>
                      <a:r>
                        <a:rPr lang="en-GB" sz="900" baseline="0" dirty="0">
                          <a:solidFill>
                            <a:srgbClr val="FFFFFF"/>
                          </a:solidFill>
                          <a:latin typeface="Arial" panose="020B0604020202020204" pitchFamily="34" charset="0"/>
                          <a:ea typeface="Montserrat Light"/>
                          <a:cs typeface="Montserrat Light"/>
                          <a:sym typeface="Montserrat Light"/>
                        </a:rPr>
                        <a:t>vs last month</a:t>
                      </a:r>
                    </a:p>
                    <a:p>
                      <a:pPr marL="365760" marR="0" lvl="0" indent="-292100" algn="l" defTabSz="914400" rtl="0" eaLnBrk="1" fontAlgn="auto" latinLnBrk="0" hangingPunct="1">
                        <a:lnSpc>
                          <a:spcPct val="100000"/>
                        </a:lnSpc>
                        <a:spcBef>
                          <a:spcPts val="600"/>
                        </a:spcBef>
                        <a:spcAft>
                          <a:spcPts val="0"/>
                        </a:spcAft>
                        <a:buClr>
                          <a:srgbClr val="FFFFFF"/>
                        </a:buClr>
                        <a:buSzPts val="1000"/>
                        <a:buFont typeface="Montserrat Light"/>
                        <a:buChar char="■"/>
                        <a:tabLst/>
                        <a:defRPr/>
                      </a:pPr>
                      <a:r>
                        <a:rPr lang="en-GB" sz="900" b="1" baseline="0" dirty="0">
                          <a:solidFill>
                            <a:schemeClr val="accent1"/>
                          </a:solidFill>
                          <a:latin typeface="Arial" panose="020B0604020202020204" pitchFamily="34" charset="0"/>
                          <a:ea typeface="Montserrat"/>
                          <a:cs typeface="Montserrat"/>
                          <a:sym typeface="Montserrat Light"/>
                        </a:rPr>
                        <a:t>10.5</a:t>
                      </a:r>
                      <a:r>
                        <a:rPr lang="en-GB" sz="900" baseline="0" dirty="0">
                          <a:solidFill>
                            <a:srgbClr val="FFFFFF"/>
                          </a:solidFill>
                          <a:latin typeface="Arial" panose="020B0604020202020204" pitchFamily="34" charset="0"/>
                          <a:ea typeface="Montserrat"/>
                          <a:cs typeface="Montserrat"/>
                          <a:sym typeface="Montserrat Light"/>
                        </a:rPr>
                        <a:t> items (</a:t>
                      </a:r>
                      <a:r>
                        <a:rPr lang="en-GB" sz="900" b="1" baseline="0" dirty="0">
                          <a:solidFill>
                            <a:schemeClr val="accent1"/>
                          </a:solidFill>
                          <a:latin typeface="Arial" panose="020B0604020202020204" pitchFamily="34" charset="0"/>
                          <a:ea typeface="Montserrat"/>
                          <a:cs typeface="Montserrat"/>
                          <a:sym typeface="Montserrat Light"/>
                        </a:rPr>
                        <a:t>-5.0%</a:t>
                      </a:r>
                      <a:r>
                        <a:rPr lang="en-GB" sz="900" b="1" baseline="0" dirty="0">
                          <a:solidFill>
                            <a:srgbClr val="FFFFFF"/>
                          </a:solidFill>
                          <a:latin typeface="Arial" panose="020B0604020202020204" pitchFamily="34" charset="0"/>
                          <a:ea typeface="Montserrat"/>
                          <a:cs typeface="Montserrat"/>
                          <a:sym typeface="Montserrat Light"/>
                        </a:rPr>
                        <a:t> </a:t>
                      </a:r>
                      <a:r>
                        <a:rPr lang="en-GB" sz="900" b="0" baseline="0" dirty="0">
                          <a:solidFill>
                            <a:srgbClr val="FFFFFF"/>
                          </a:solidFill>
                          <a:latin typeface="Arial" panose="020B0604020202020204" pitchFamily="34" charset="0"/>
                          <a:ea typeface="Montserrat"/>
                          <a:cs typeface="Montserrat"/>
                          <a:sym typeface="Montserrat Light"/>
                        </a:rPr>
                        <a:t>vs last year and </a:t>
                      </a:r>
                      <a:r>
                        <a:rPr lang="en-GB" sz="900" b="1" baseline="0" dirty="0">
                          <a:solidFill>
                            <a:schemeClr val="accent1"/>
                          </a:solidFill>
                          <a:latin typeface="Arial" panose="020B0604020202020204" pitchFamily="34" charset="0"/>
                          <a:ea typeface="Montserrat"/>
                          <a:cs typeface="Montserrat"/>
                          <a:sym typeface="Montserrat Light"/>
                        </a:rPr>
                        <a:t>-0.8%</a:t>
                      </a:r>
                      <a:r>
                        <a:rPr lang="en-GB" sz="900" b="1" baseline="0" dirty="0">
                          <a:solidFill>
                            <a:srgbClr val="FFFFFF"/>
                          </a:solidFill>
                          <a:latin typeface="Arial" panose="020B0604020202020204" pitchFamily="34" charset="0"/>
                          <a:ea typeface="Montserrat"/>
                          <a:cs typeface="Montserrat"/>
                          <a:sym typeface="Montserrat Light"/>
                        </a:rPr>
                        <a:t> vs last month</a:t>
                      </a:r>
                      <a:r>
                        <a:rPr lang="en-GB" sz="900" b="0" baseline="0" dirty="0">
                          <a:solidFill>
                            <a:srgbClr val="FFFFFF"/>
                          </a:solidFill>
                          <a:latin typeface="Arial" panose="020B0604020202020204" pitchFamily="34" charset="0"/>
                          <a:ea typeface="Montserrat"/>
                          <a:cs typeface="Montserrat"/>
                          <a:sym typeface="Montserrat Light"/>
                        </a:rPr>
                        <a:t>)</a:t>
                      </a:r>
                      <a:endParaRPr lang="en-GB" sz="900" dirty="0">
                        <a:solidFill>
                          <a:srgbClr val="FFFFFF"/>
                        </a:solidFill>
                        <a:highlight>
                          <a:srgbClr val="C0C0C0"/>
                        </a:highlight>
                        <a:latin typeface="Arial" panose="020B0604020202020204" pitchFamily="34" charset="0"/>
                        <a:ea typeface="Montserrat"/>
                        <a:cs typeface="Montserrat"/>
                        <a:sym typeface="Montserra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£19.35</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+£0.99/</a:t>
                      </a:r>
                      <a:r>
                        <a:rPr lang="en-GB" sz="900" b="1" dirty="0">
                          <a:solidFill>
                            <a:schemeClr val="accent1"/>
                          </a:solidFill>
                          <a:latin typeface="Arial" panose="020B0604020202020204" pitchFamily="34" charset="0"/>
                          <a:ea typeface="Montserrat Light"/>
                          <a:cs typeface="Montserrat Light"/>
                          <a:sym typeface="Montserrat Light"/>
                        </a:rPr>
                        <a:t>+5.4% </a:t>
                      </a:r>
                      <a:r>
                        <a:rPr lang="en-GB" sz="900" baseline="0" dirty="0">
                          <a:solidFill>
                            <a:srgbClr val="FFFFFF"/>
                          </a:solidFill>
                          <a:latin typeface="Arial" panose="020B0604020202020204" pitchFamily="34" charset="0"/>
                          <a:ea typeface="Montserrat Light"/>
                          <a:cs typeface="Montserrat Light"/>
                          <a:sym typeface="Montserrat Light"/>
                        </a:rPr>
                        <a:t>vs last year and </a:t>
                      </a:r>
                      <a:r>
                        <a:rPr lang="en-GB" sz="900" b="1" baseline="0" dirty="0">
                          <a:solidFill>
                            <a:schemeClr val="accent1"/>
                          </a:solidFill>
                          <a:latin typeface="Arial" panose="020B0604020202020204" pitchFamily="34" charset="0"/>
                          <a:ea typeface="Montserrat Light"/>
                          <a:cs typeface="Montserrat Light"/>
                          <a:sym typeface="Montserrat Light"/>
                        </a:rPr>
                        <a:t>-1.5% </a:t>
                      </a:r>
                      <a:r>
                        <a:rPr lang="en-GB" sz="900" baseline="0" dirty="0">
                          <a:solidFill>
                            <a:srgbClr val="FFFFFF"/>
                          </a:solidFill>
                          <a:latin typeface="Arial" panose="020B0604020202020204" pitchFamily="34" charset="0"/>
                          <a:ea typeface="Montserrat Light"/>
                          <a:cs typeface="Montserrat Light"/>
                          <a:sym typeface="Montserrat Light"/>
                        </a:rPr>
                        <a:t>vs last month</a:t>
                      </a:r>
                    </a:p>
                    <a:p>
                      <a:pPr marL="365760" marR="0" lvl="0" indent="-292100" algn="l" defTabSz="914400" rtl="0" eaLnBrk="1" fontAlgn="auto" latinLnBrk="0" hangingPunct="1">
                        <a:lnSpc>
                          <a:spcPct val="100000"/>
                        </a:lnSpc>
                        <a:spcBef>
                          <a:spcPts val="600"/>
                        </a:spcBef>
                        <a:spcAft>
                          <a:spcPts val="0"/>
                        </a:spcAft>
                        <a:buClr>
                          <a:srgbClr val="FFFFFF"/>
                        </a:buClr>
                        <a:buSzPts val="1000"/>
                        <a:buFont typeface="Montserrat Light"/>
                        <a:buChar char="■"/>
                        <a:tabLst/>
                        <a:defRPr/>
                      </a:pPr>
                      <a:r>
                        <a:rPr lang="en-GB" sz="900" b="1" baseline="0" dirty="0">
                          <a:solidFill>
                            <a:schemeClr val="accent1"/>
                          </a:solidFill>
                          <a:latin typeface="Arial" panose="020B0604020202020204" pitchFamily="34" charset="0"/>
                          <a:ea typeface="Montserrat"/>
                          <a:cs typeface="Montserrat"/>
                          <a:sym typeface="Montserrat Light"/>
                        </a:rPr>
                        <a:t>10.2</a:t>
                      </a:r>
                      <a:r>
                        <a:rPr lang="en-GB" sz="900" baseline="0" dirty="0">
                          <a:solidFill>
                            <a:srgbClr val="FFFFFF"/>
                          </a:solidFill>
                          <a:latin typeface="Arial" panose="020B0604020202020204" pitchFamily="34" charset="0"/>
                          <a:ea typeface="Montserrat"/>
                          <a:cs typeface="Montserrat"/>
                          <a:sym typeface="Montserrat Light"/>
                        </a:rPr>
                        <a:t> items (</a:t>
                      </a:r>
                      <a:r>
                        <a:rPr lang="en-GB" sz="900" b="1" baseline="0" dirty="0">
                          <a:solidFill>
                            <a:schemeClr val="accent1"/>
                          </a:solidFill>
                          <a:latin typeface="Arial" panose="020B0604020202020204" pitchFamily="34" charset="0"/>
                          <a:ea typeface="Montserrat"/>
                          <a:cs typeface="Montserrat"/>
                          <a:sym typeface="Montserrat Light"/>
                        </a:rPr>
                        <a:t>-5.9%</a:t>
                      </a:r>
                      <a:r>
                        <a:rPr lang="en-GB" sz="900" b="1" baseline="0" dirty="0">
                          <a:solidFill>
                            <a:srgbClr val="FFFFFF"/>
                          </a:solidFill>
                          <a:latin typeface="Arial" panose="020B0604020202020204" pitchFamily="34" charset="0"/>
                          <a:ea typeface="Montserrat"/>
                          <a:cs typeface="Montserrat"/>
                          <a:sym typeface="Montserrat Light"/>
                        </a:rPr>
                        <a:t> </a:t>
                      </a:r>
                      <a:r>
                        <a:rPr lang="en-GB" sz="900" b="0" baseline="0" dirty="0">
                          <a:solidFill>
                            <a:srgbClr val="FFFFFF"/>
                          </a:solidFill>
                          <a:latin typeface="Arial" panose="020B0604020202020204" pitchFamily="34" charset="0"/>
                          <a:ea typeface="Montserrat"/>
                          <a:cs typeface="Montserrat"/>
                          <a:sym typeface="Montserrat Light"/>
                        </a:rPr>
                        <a:t>vs last year and </a:t>
                      </a:r>
                      <a:r>
                        <a:rPr lang="en-GB" sz="900" b="1" baseline="0" dirty="0">
                          <a:solidFill>
                            <a:schemeClr val="accent1"/>
                          </a:solidFill>
                          <a:latin typeface="Arial" panose="020B0604020202020204" pitchFamily="34" charset="0"/>
                          <a:ea typeface="Montserrat"/>
                          <a:cs typeface="Montserrat"/>
                          <a:sym typeface="Montserrat Light"/>
                        </a:rPr>
                        <a:t>-2.6%</a:t>
                      </a:r>
                      <a:r>
                        <a:rPr lang="en-GB" sz="900" b="1" baseline="0" dirty="0">
                          <a:solidFill>
                            <a:srgbClr val="FFFFFF"/>
                          </a:solidFill>
                          <a:latin typeface="Arial" panose="020B0604020202020204" pitchFamily="34" charset="0"/>
                          <a:ea typeface="Montserrat"/>
                          <a:cs typeface="Montserrat"/>
                          <a:sym typeface="Montserrat Light"/>
                        </a:rPr>
                        <a:t> vs last month</a:t>
                      </a:r>
                      <a:r>
                        <a:rPr lang="en-GB" sz="900" b="0" baseline="0" dirty="0">
                          <a:solidFill>
                            <a:srgbClr val="FFFFFF"/>
                          </a:solidFill>
                          <a:latin typeface="Arial" panose="020B0604020202020204" pitchFamily="34" charset="0"/>
                          <a:ea typeface="Montserrat"/>
                          <a:cs typeface="Montserrat"/>
                          <a:sym typeface="Montserrat Light"/>
                        </a:rPr>
                        <a:t>)</a:t>
                      </a:r>
                      <a:endParaRPr lang="en-GB" sz="900" dirty="0">
                        <a:solidFill>
                          <a:srgbClr val="FFFFFF"/>
                        </a:solidFill>
                        <a:highlight>
                          <a:srgbClr val="C0C0C0"/>
                        </a:highlight>
                        <a:latin typeface="Arial" panose="020B0604020202020204" pitchFamily="34" charset="0"/>
                        <a:ea typeface="Montserrat"/>
                        <a:cs typeface="Montserrat"/>
                        <a:sym typeface="Montserrat"/>
                      </a:endParaRPr>
                    </a:p>
                  </a:txBody>
                  <a:tcPr marL="91425" marR="91425" marT="91425" marB="91425">
                    <a:solidFill>
                      <a:schemeClr val="bg2"/>
                    </a:solidFill>
                  </a:tcPr>
                </a:tc>
                <a:extLst>
                  <a:ext uri="{0D108BD9-81ED-4DB2-BD59-A6C34878D82A}">
                    <a16:rowId xmlns:a16="http://schemas.microsoft.com/office/drawing/2014/main" val="2462473271"/>
                  </a:ext>
                </a:extLst>
              </a:tr>
              <a:tr h="830688">
                <a:tc>
                  <a:txBody>
                    <a:bodyPr/>
                    <a:lstStyle/>
                    <a:p>
                      <a:pPr marL="73660" lvl="0" indent="0" algn="l" rtl="0">
                        <a:spcBef>
                          <a:spcPts val="0"/>
                        </a:spcBef>
                        <a:spcAft>
                          <a:spcPts val="0"/>
                        </a:spcAft>
                        <a:buClr>
                          <a:srgbClr val="FFFFFF"/>
                        </a:buClr>
                        <a:buSzPts val="1000"/>
                        <a:buFont typeface="Montserrat Light"/>
                        <a:buNone/>
                      </a:pPr>
                      <a:r>
                        <a:rPr lang="en-GB" sz="1400" b="1" dirty="0">
                          <a:solidFill>
                            <a:srgbClr val="FFFFFF"/>
                          </a:solidFill>
                          <a:latin typeface="Arial" panose="020B0604020202020204" pitchFamily="34" charset="0"/>
                          <a:ea typeface="Montserrat"/>
                          <a:cs typeface="Montserrat"/>
                          <a:sym typeface="Montserrat"/>
                        </a:rPr>
                        <a:t>Bricks &amp; Mortar </a:t>
                      </a:r>
                      <a:r>
                        <a:rPr lang="en-GB" sz="1400" dirty="0">
                          <a:solidFill>
                            <a:srgbClr val="FFFFFF"/>
                          </a:solidFill>
                          <a:latin typeface="Arial" panose="020B0604020202020204" pitchFamily="34" charset="0"/>
                          <a:ea typeface="Montserrat"/>
                          <a:cs typeface="Montserrat"/>
                          <a:sym typeface="Montserrat"/>
                        </a:rPr>
                        <a:t>shopping trips</a:t>
                      </a: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508m shopping occasions</a:t>
                      </a:r>
                      <a:endParaRPr sz="900" dirty="0">
                        <a:solidFill>
                          <a:srgbClr val="FFFFFF"/>
                        </a:solidFill>
                        <a:latin typeface="Arial" panose="020B0604020202020204" pitchFamily="34"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+4.9%/+24m</a:t>
                      </a:r>
                      <a:r>
                        <a:rPr lang="en" sz="900" baseline="0" dirty="0">
                          <a:solidFill>
                            <a:srgbClr val="FFFFFF"/>
                          </a:solidFill>
                          <a:latin typeface="Arial" panose="020B0604020202020204" pitchFamily="34" charset="0"/>
                          <a:ea typeface="Montserrat Light"/>
                          <a:cs typeface="Montserrat Light"/>
                          <a:sym typeface="Montserrat Light"/>
                        </a:rPr>
                        <a:t> </a:t>
                      </a:r>
                      <a:r>
                        <a:rPr lang="en" sz="900" b="1" baseline="0" dirty="0">
                          <a:solidFill>
                            <a:schemeClr val="accent1"/>
                          </a:solidFill>
                          <a:latin typeface="Arial" panose="020B0604020202020204" pitchFamily="34" charset="0"/>
                          <a:ea typeface="Montserrat Light"/>
                          <a:cs typeface="Montserrat Light"/>
                          <a:sym typeface="Montserrat Light"/>
                        </a:rPr>
                        <a:t>more</a:t>
                      </a:r>
                      <a:r>
                        <a:rPr lang="en" sz="900" baseline="0" dirty="0">
                          <a:solidFill>
                            <a:srgbClr val="FFFFFF"/>
                          </a:solidFill>
                          <a:latin typeface="Arial" panose="020B0604020202020204" pitchFamily="34" charset="0"/>
                          <a:ea typeface="Montserrat Light"/>
                          <a:cs typeface="Montserrat Light"/>
                          <a:sym typeface="Montserrat Light"/>
                        </a:rPr>
                        <a:t> than last year </a:t>
                      </a:r>
                      <a:r>
                        <a:rPr lang="en" sz="900" b="0" baseline="0" dirty="0">
                          <a:solidFill>
                            <a:srgbClr val="FFFFFF"/>
                          </a:solidFill>
                          <a:latin typeface="Arial" panose="020B0604020202020204" pitchFamily="34" charset="0"/>
                          <a:ea typeface="Montserrat Light"/>
                          <a:cs typeface="Montserrat Light"/>
                          <a:sym typeface="Montserrat Light"/>
                        </a:rPr>
                        <a:t>and </a:t>
                      </a:r>
                      <a:r>
                        <a:rPr lang="en" sz="900" b="1" baseline="0" dirty="0">
                          <a:solidFill>
                            <a:schemeClr val="accent1"/>
                          </a:solidFill>
                          <a:latin typeface="Arial" panose="020B0604020202020204" pitchFamily="34" charset="0"/>
                          <a:ea typeface="Montserrat Light"/>
                          <a:cs typeface="Montserrat Light"/>
                          <a:sym typeface="Montserrat Light"/>
                        </a:rPr>
                        <a:t>+1.7%</a:t>
                      </a:r>
                      <a:r>
                        <a:rPr lang="en" sz="900" b="1" baseline="0" dirty="0">
                          <a:solidFill>
                            <a:srgbClr val="FFFFFF"/>
                          </a:solidFill>
                          <a:latin typeface="Arial" panose="020B0604020202020204" pitchFamily="34" charset="0"/>
                          <a:ea typeface="Montserrat Light"/>
                          <a:cs typeface="Montserrat Light"/>
                          <a:sym typeface="Montserrat Light"/>
                        </a:rPr>
                        <a:t> </a:t>
                      </a:r>
                      <a:r>
                        <a:rPr lang="en" sz="900" b="1" baseline="0" dirty="0">
                          <a:solidFill>
                            <a:schemeClr val="accent1"/>
                          </a:solidFill>
                          <a:latin typeface="Arial" panose="020B0604020202020204" pitchFamily="34" charset="0"/>
                          <a:ea typeface="Montserrat Light"/>
                          <a:cs typeface="Montserrat Light"/>
                          <a:sym typeface="Montserrat Light"/>
                        </a:rPr>
                        <a:t>MORE</a:t>
                      </a:r>
                      <a:r>
                        <a:rPr lang="en" sz="900" b="1" baseline="0" dirty="0">
                          <a:solidFill>
                            <a:srgbClr val="FFFFFF"/>
                          </a:solidFill>
                          <a:latin typeface="Arial" panose="020B0604020202020204" pitchFamily="34" charset="0"/>
                          <a:ea typeface="Montserrat Light"/>
                          <a:cs typeface="Montserrat Light"/>
                          <a:sym typeface="Montserrat Light"/>
                        </a:rPr>
                        <a:t> trips v last month</a:t>
                      </a:r>
                      <a:endParaRPr sz="900" b="1" dirty="0">
                        <a:solidFill>
                          <a:schemeClr val="accent1"/>
                        </a:solidFill>
                        <a:latin typeface="Arial" panose="020B0604020202020204" pitchFamily="34" charset="0"/>
                        <a:ea typeface="Montserrat Light"/>
                        <a:cs typeface="Montserrat Light"/>
                        <a:sym typeface="Montserrat Ligh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550m shopping occasions</a:t>
                      </a:r>
                      <a:endParaRPr sz="900" dirty="0">
                        <a:solidFill>
                          <a:srgbClr val="FFFFFF"/>
                        </a:solidFill>
                        <a:latin typeface="Arial" panose="020B0604020202020204" pitchFamily="34"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+6.6%/+34m</a:t>
                      </a:r>
                      <a:r>
                        <a:rPr lang="en" sz="900" baseline="0" dirty="0">
                          <a:solidFill>
                            <a:srgbClr val="FFFFFF"/>
                          </a:solidFill>
                          <a:latin typeface="Arial" panose="020B0604020202020204" pitchFamily="34" charset="0"/>
                          <a:ea typeface="Montserrat Light"/>
                          <a:cs typeface="Montserrat Light"/>
                          <a:sym typeface="Montserrat Light"/>
                        </a:rPr>
                        <a:t> </a:t>
                      </a:r>
                      <a:r>
                        <a:rPr lang="en" sz="900" b="1" baseline="0" dirty="0">
                          <a:solidFill>
                            <a:schemeClr val="accent1"/>
                          </a:solidFill>
                          <a:latin typeface="Arial" panose="020B0604020202020204" pitchFamily="34" charset="0"/>
                          <a:ea typeface="Montserrat Light"/>
                          <a:cs typeface="Montserrat Light"/>
                          <a:sym typeface="Montserrat Light"/>
                        </a:rPr>
                        <a:t>more</a:t>
                      </a:r>
                      <a:r>
                        <a:rPr lang="en" sz="900" baseline="0" dirty="0">
                          <a:solidFill>
                            <a:srgbClr val="FFFFFF"/>
                          </a:solidFill>
                          <a:latin typeface="Arial" panose="020B0604020202020204" pitchFamily="34" charset="0"/>
                          <a:ea typeface="Montserrat Light"/>
                          <a:cs typeface="Montserrat Light"/>
                          <a:sym typeface="Montserrat Light"/>
                        </a:rPr>
                        <a:t> than last year </a:t>
                      </a:r>
                      <a:r>
                        <a:rPr lang="en" sz="900" b="0" baseline="0" dirty="0">
                          <a:solidFill>
                            <a:srgbClr val="FFFFFF"/>
                          </a:solidFill>
                          <a:latin typeface="Arial" panose="020B0604020202020204" pitchFamily="34" charset="0"/>
                          <a:ea typeface="Montserrat Light"/>
                          <a:cs typeface="Montserrat Light"/>
                          <a:sym typeface="Montserrat Light"/>
                        </a:rPr>
                        <a:t>and </a:t>
                      </a:r>
                      <a:r>
                        <a:rPr lang="en" sz="900" b="1" baseline="0" dirty="0">
                          <a:solidFill>
                            <a:schemeClr val="accent1"/>
                          </a:solidFill>
                          <a:latin typeface="Arial" panose="020B0604020202020204" pitchFamily="34" charset="0"/>
                          <a:ea typeface="Montserrat Light"/>
                          <a:cs typeface="Montserrat Light"/>
                          <a:sym typeface="Montserrat Light"/>
                        </a:rPr>
                        <a:t>+4.3%</a:t>
                      </a:r>
                      <a:r>
                        <a:rPr lang="en" sz="900" b="1" baseline="0" dirty="0">
                          <a:solidFill>
                            <a:srgbClr val="FFFFFF"/>
                          </a:solidFill>
                          <a:latin typeface="Arial" panose="020B0604020202020204" pitchFamily="34" charset="0"/>
                          <a:ea typeface="Montserrat Light"/>
                          <a:cs typeface="Montserrat Light"/>
                          <a:sym typeface="Montserrat Light"/>
                        </a:rPr>
                        <a:t> </a:t>
                      </a:r>
                      <a:r>
                        <a:rPr lang="en" sz="900" b="1" baseline="0" dirty="0">
                          <a:solidFill>
                            <a:schemeClr val="accent1"/>
                          </a:solidFill>
                          <a:latin typeface="Arial" panose="020B0604020202020204" pitchFamily="34" charset="0"/>
                          <a:ea typeface="Montserrat Light"/>
                          <a:cs typeface="Montserrat Light"/>
                          <a:sym typeface="Montserrat Light"/>
                        </a:rPr>
                        <a:t>MORE</a:t>
                      </a:r>
                      <a:r>
                        <a:rPr lang="en" sz="900" b="1" baseline="0" dirty="0">
                          <a:solidFill>
                            <a:srgbClr val="FFFFFF"/>
                          </a:solidFill>
                          <a:latin typeface="Arial" panose="020B0604020202020204" pitchFamily="34" charset="0"/>
                          <a:ea typeface="Montserrat Light"/>
                          <a:cs typeface="Montserrat Light"/>
                          <a:sym typeface="Montserrat Light"/>
                        </a:rPr>
                        <a:t> trips v last month</a:t>
                      </a:r>
                      <a:endParaRPr sz="900" b="1" dirty="0">
                        <a:solidFill>
                          <a:schemeClr val="accent1"/>
                        </a:solidFill>
                        <a:latin typeface="Arial" panose="020B0604020202020204" pitchFamily="34" charset="0"/>
                        <a:ea typeface="Montserrat Light"/>
                        <a:cs typeface="Montserrat Light"/>
                        <a:sym typeface="Montserrat Light"/>
                      </a:endParaRPr>
                    </a:p>
                  </a:txBody>
                  <a:tcPr marL="91425" marR="91425" marT="91425" marB="91425">
                    <a:solidFill>
                      <a:schemeClr val="bg2"/>
                    </a:solidFill>
                  </a:tcPr>
                </a:tc>
                <a:extLst>
                  <a:ext uri="{0D108BD9-81ED-4DB2-BD59-A6C34878D82A}">
                    <a16:rowId xmlns:a16="http://schemas.microsoft.com/office/drawing/2014/main" val="1517686310"/>
                  </a:ext>
                </a:extLst>
              </a:tr>
              <a:tr h="930462">
                <a:tc>
                  <a:txBody>
                    <a:bodyPr/>
                    <a:lstStyle/>
                    <a:p>
                      <a:pPr marL="73660" lvl="0" indent="0" algn="l" rtl="0">
                        <a:spcBef>
                          <a:spcPts val="0"/>
                        </a:spcBef>
                        <a:spcAft>
                          <a:spcPts val="0"/>
                        </a:spcAft>
                        <a:buClr>
                          <a:srgbClr val="FFFFFF"/>
                        </a:buClr>
                        <a:buSzPts val="1000"/>
                        <a:buFont typeface="Montserrat Light"/>
                        <a:buNone/>
                      </a:pPr>
                      <a:r>
                        <a:rPr lang="en-GB" sz="1400" b="1" dirty="0">
                          <a:solidFill>
                            <a:srgbClr val="FFFFFF"/>
                          </a:solidFill>
                          <a:latin typeface="Arial" panose="020B0604020202020204" pitchFamily="34" charset="0"/>
                          <a:ea typeface="Montserrat"/>
                          <a:cs typeface="Montserrat"/>
                          <a:sym typeface="Montserrat"/>
                        </a:rPr>
                        <a:t>Online </a:t>
                      </a:r>
                      <a:r>
                        <a:rPr lang="en-GB" sz="1400" dirty="0">
                          <a:solidFill>
                            <a:srgbClr val="FFFFFF"/>
                          </a:solidFill>
                          <a:latin typeface="Arial" panose="020B0604020202020204" pitchFamily="34" charset="0"/>
                          <a:ea typeface="Montserrat"/>
                          <a:cs typeface="Montserrat"/>
                          <a:sym typeface="Montserrat"/>
                        </a:rPr>
                        <a:t>penetration</a:t>
                      </a: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26%</a:t>
                      </a:r>
                      <a:r>
                        <a:rPr lang="en-GB" sz="900" dirty="0">
                          <a:solidFill>
                            <a:srgbClr val="FFFFFF"/>
                          </a:solidFill>
                          <a:latin typeface="Arial" panose="020B0604020202020204" pitchFamily="34"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-1.2%/-93k </a:t>
                      </a:r>
                      <a:r>
                        <a:rPr lang="en-GB" sz="900" b="1" dirty="0">
                          <a:solidFill>
                            <a:schemeClr val="accent1"/>
                          </a:solidFill>
                          <a:latin typeface="Arial" panose="020B0604020202020204" pitchFamily="34" charset="0"/>
                          <a:ea typeface="Montserrat Light"/>
                          <a:cs typeface="Montserrat Light"/>
                          <a:sym typeface="Montserrat Light"/>
                        </a:rPr>
                        <a:t>fewer</a:t>
                      </a:r>
                      <a:r>
                        <a:rPr lang="en-GB" sz="900" dirty="0">
                          <a:solidFill>
                            <a:srgbClr val="FFFFFF"/>
                          </a:solidFill>
                          <a:latin typeface="Arial" panose="020B0604020202020204" pitchFamily="34" charset="0"/>
                          <a:ea typeface="Montserrat Light"/>
                          <a:cs typeface="Montserrat Light"/>
                          <a:sym typeface="Montserrat Light"/>
                        </a:rPr>
                        <a:t> </a:t>
                      </a:r>
                      <a:r>
                        <a:rPr lang="en-GB" sz="900" baseline="0" dirty="0">
                          <a:solidFill>
                            <a:srgbClr val="FFFFFF"/>
                          </a:solidFill>
                          <a:latin typeface="Arial" panose="020B0604020202020204" pitchFamily="34" charset="0"/>
                          <a:ea typeface="Montserrat Light"/>
                          <a:cs typeface="Montserrat Light"/>
                          <a:sym typeface="Montserrat Light"/>
                        </a:rPr>
                        <a:t>shoppers vs last year</a:t>
                      </a:r>
                    </a:p>
                    <a:p>
                      <a:pPr marL="365760" lvl="0" indent="-292100" algn="l" rtl="0">
                        <a:spcBef>
                          <a:spcPts val="600"/>
                        </a:spcBef>
                        <a:spcAft>
                          <a:spcPts val="0"/>
                        </a:spcAft>
                        <a:buClr>
                          <a:srgbClr val="FFFFFF"/>
                        </a:buClr>
                        <a:buSzPts val="1000"/>
                        <a:buFont typeface="Montserrat Light"/>
                        <a:buChar char="■"/>
                      </a:pPr>
                      <a:r>
                        <a:rPr lang="en-GB" sz="900" b="1" baseline="0" dirty="0">
                          <a:solidFill>
                            <a:schemeClr val="accent1"/>
                          </a:solidFill>
                          <a:latin typeface="Arial" panose="020B0604020202020204" pitchFamily="34" charset="0"/>
                          <a:ea typeface="Montserrat"/>
                          <a:cs typeface="Montserrat"/>
                          <a:sym typeface="Montserrat Light"/>
                        </a:rPr>
                        <a:t>+0.5%</a:t>
                      </a:r>
                      <a:r>
                        <a:rPr lang="en-GB" sz="900" baseline="0" dirty="0">
                          <a:solidFill>
                            <a:srgbClr val="FFFFFF"/>
                          </a:solidFill>
                          <a:latin typeface="Arial" panose="020B0604020202020204" pitchFamily="34" charset="0"/>
                          <a:ea typeface="Montserrat"/>
                          <a:cs typeface="Montserrat"/>
                          <a:sym typeface="Montserrat Light"/>
                        </a:rPr>
                        <a:t>/+38k </a:t>
                      </a:r>
                      <a:r>
                        <a:rPr lang="en-GB" sz="900" b="1" baseline="0" dirty="0">
                          <a:solidFill>
                            <a:schemeClr val="accent1"/>
                          </a:solidFill>
                          <a:latin typeface="Arial" panose="020B0604020202020204" pitchFamily="34" charset="0"/>
                          <a:ea typeface="Montserrat"/>
                          <a:cs typeface="Montserrat"/>
                          <a:sym typeface="Montserrat Light"/>
                        </a:rPr>
                        <a:t>MORE </a:t>
                      </a:r>
                      <a:r>
                        <a:rPr lang="en-GB" sz="900" baseline="0" dirty="0">
                          <a:solidFill>
                            <a:srgbClr val="FFFFFF"/>
                          </a:solidFill>
                          <a:latin typeface="Arial" panose="020B0604020202020204" pitchFamily="34" charset="0"/>
                          <a:ea typeface="Montserrat"/>
                          <a:cs typeface="Montserrat"/>
                          <a:sym typeface="Montserrat Light"/>
                        </a:rPr>
                        <a:t>shoppers than </a:t>
                      </a:r>
                      <a:r>
                        <a:rPr lang="en-GB" sz="900" b="1" baseline="0" dirty="0">
                          <a:solidFill>
                            <a:srgbClr val="FFFFFF"/>
                          </a:solidFill>
                          <a:latin typeface="Arial" panose="020B0604020202020204" pitchFamily="34" charset="0"/>
                          <a:ea typeface="Montserrat"/>
                          <a:cs typeface="Montserrat"/>
                          <a:sym typeface="Montserrat Light"/>
                        </a:rPr>
                        <a:t>last</a:t>
                      </a:r>
                      <a:r>
                        <a:rPr lang="en-GB" sz="900" baseline="0" dirty="0">
                          <a:solidFill>
                            <a:srgbClr val="FFFFFF"/>
                          </a:solidFill>
                          <a:latin typeface="Arial" panose="020B0604020202020204" pitchFamily="34" charset="0"/>
                          <a:ea typeface="Montserrat"/>
                          <a:cs typeface="Montserrat"/>
                          <a:sym typeface="Montserrat Light"/>
                        </a:rPr>
                        <a:t> month</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25%</a:t>
                      </a:r>
                      <a:r>
                        <a:rPr lang="en-GB" sz="900" dirty="0">
                          <a:solidFill>
                            <a:srgbClr val="FFFFFF"/>
                          </a:solidFill>
                          <a:latin typeface="Arial" panose="020B0604020202020204" pitchFamily="34"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-1.7%/-98k </a:t>
                      </a:r>
                      <a:r>
                        <a:rPr lang="en-GB" sz="900" b="1" dirty="0">
                          <a:solidFill>
                            <a:schemeClr val="accent1"/>
                          </a:solidFill>
                          <a:latin typeface="Arial" panose="020B0604020202020204" pitchFamily="34" charset="0"/>
                          <a:ea typeface="Montserrat Light"/>
                          <a:cs typeface="Montserrat Light"/>
                          <a:sym typeface="Montserrat Light"/>
                        </a:rPr>
                        <a:t>fewer</a:t>
                      </a:r>
                      <a:r>
                        <a:rPr lang="en-GB" sz="900" dirty="0">
                          <a:solidFill>
                            <a:srgbClr val="FFFFFF"/>
                          </a:solidFill>
                          <a:latin typeface="Arial" panose="020B0604020202020204" pitchFamily="34" charset="0"/>
                          <a:ea typeface="Montserrat Light"/>
                          <a:cs typeface="Montserrat Light"/>
                          <a:sym typeface="Montserrat Light"/>
                        </a:rPr>
                        <a:t> </a:t>
                      </a:r>
                      <a:r>
                        <a:rPr lang="en-GB" sz="900" baseline="0" dirty="0">
                          <a:solidFill>
                            <a:srgbClr val="FFFFFF"/>
                          </a:solidFill>
                          <a:latin typeface="Arial" panose="020B0604020202020204" pitchFamily="34" charset="0"/>
                          <a:ea typeface="Montserrat Light"/>
                          <a:cs typeface="Montserrat Light"/>
                          <a:sym typeface="Montserrat Light"/>
                        </a:rPr>
                        <a:t>shoppers vs last year</a:t>
                      </a:r>
                    </a:p>
                    <a:p>
                      <a:pPr marL="365760" lvl="0" indent="-292100" algn="l" rtl="0">
                        <a:spcBef>
                          <a:spcPts val="600"/>
                        </a:spcBef>
                        <a:spcAft>
                          <a:spcPts val="0"/>
                        </a:spcAft>
                        <a:buClr>
                          <a:srgbClr val="FFFFFF"/>
                        </a:buClr>
                        <a:buSzPts val="1000"/>
                        <a:buFont typeface="Montserrat Light"/>
                        <a:buChar char="■"/>
                      </a:pPr>
                      <a:r>
                        <a:rPr lang="en-GB" sz="900" b="1" baseline="0" dirty="0">
                          <a:solidFill>
                            <a:schemeClr val="accent1"/>
                          </a:solidFill>
                          <a:latin typeface="Arial" panose="020B0604020202020204" pitchFamily="34" charset="0"/>
                          <a:ea typeface="Montserrat"/>
                          <a:cs typeface="Montserrat"/>
                          <a:sym typeface="Montserrat Light"/>
                        </a:rPr>
                        <a:t>-2.3%</a:t>
                      </a:r>
                      <a:r>
                        <a:rPr lang="en-GB" sz="900" baseline="0" dirty="0">
                          <a:solidFill>
                            <a:srgbClr val="FFFFFF"/>
                          </a:solidFill>
                          <a:latin typeface="Arial" panose="020B0604020202020204" pitchFamily="34" charset="0"/>
                          <a:ea typeface="Montserrat"/>
                          <a:cs typeface="Montserrat"/>
                          <a:sym typeface="Montserrat Light"/>
                        </a:rPr>
                        <a:t>/</a:t>
                      </a:r>
                      <a:r>
                        <a:rPr lang="en-GB" sz="900" baseline="0" dirty="0">
                          <a:solidFill>
                            <a:schemeClr val="bg1"/>
                          </a:solidFill>
                          <a:latin typeface="Arial" panose="020B0604020202020204" pitchFamily="34" charset="0"/>
                          <a:ea typeface="Montserrat"/>
                          <a:cs typeface="Montserrat"/>
                          <a:sym typeface="Montserrat Light"/>
                        </a:rPr>
                        <a:t>-</a:t>
                      </a:r>
                      <a:r>
                        <a:rPr lang="en-GB" sz="900" baseline="0" dirty="0">
                          <a:solidFill>
                            <a:srgbClr val="FFFFFF"/>
                          </a:solidFill>
                          <a:latin typeface="Arial" panose="020B0604020202020204" pitchFamily="34" charset="0"/>
                          <a:ea typeface="Montserrat"/>
                          <a:cs typeface="Montserrat"/>
                          <a:sym typeface="Montserrat Light"/>
                        </a:rPr>
                        <a:t>175k </a:t>
                      </a:r>
                      <a:r>
                        <a:rPr lang="en-GB" sz="900" b="1" baseline="0" dirty="0">
                          <a:solidFill>
                            <a:schemeClr val="accent1"/>
                          </a:solidFill>
                          <a:latin typeface="Arial" panose="020B0604020202020204" pitchFamily="34" charset="0"/>
                          <a:ea typeface="Montserrat"/>
                          <a:cs typeface="Montserrat"/>
                          <a:sym typeface="Montserrat Light"/>
                        </a:rPr>
                        <a:t>fewer </a:t>
                      </a:r>
                      <a:r>
                        <a:rPr lang="en-GB" sz="900" baseline="0" dirty="0">
                          <a:solidFill>
                            <a:srgbClr val="FFFFFF"/>
                          </a:solidFill>
                          <a:latin typeface="Arial" panose="020B0604020202020204" pitchFamily="34" charset="0"/>
                          <a:ea typeface="Montserrat"/>
                          <a:cs typeface="Montserrat"/>
                          <a:sym typeface="Montserrat Light"/>
                        </a:rPr>
                        <a:t>shoppers than </a:t>
                      </a:r>
                      <a:r>
                        <a:rPr lang="en-GB" sz="900" b="1" baseline="0" dirty="0">
                          <a:solidFill>
                            <a:srgbClr val="FFFFFF"/>
                          </a:solidFill>
                          <a:latin typeface="Arial" panose="020B0604020202020204" pitchFamily="34" charset="0"/>
                          <a:ea typeface="Montserrat"/>
                          <a:cs typeface="Montserrat"/>
                          <a:sym typeface="Montserrat Light"/>
                        </a:rPr>
                        <a:t>last</a:t>
                      </a:r>
                      <a:r>
                        <a:rPr lang="en-GB" sz="900" baseline="0" dirty="0">
                          <a:solidFill>
                            <a:srgbClr val="FFFFFF"/>
                          </a:solidFill>
                          <a:latin typeface="Arial" panose="020B0604020202020204" pitchFamily="34" charset="0"/>
                          <a:ea typeface="Montserrat"/>
                          <a:cs typeface="Montserrat"/>
                          <a:sym typeface="Montserrat Light"/>
                        </a:rPr>
                        <a:t> month</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bg2"/>
                    </a:solidFill>
                  </a:tcPr>
                </a:tc>
                <a:extLst>
                  <a:ext uri="{0D108BD9-81ED-4DB2-BD59-A6C34878D82A}">
                    <a16:rowId xmlns:a16="http://schemas.microsoft.com/office/drawing/2014/main" val="1277159317"/>
                  </a:ext>
                </a:extLst>
              </a:tr>
              <a:tr h="835513">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400" b="1" dirty="0">
                          <a:solidFill>
                            <a:srgbClr val="FFFFFF"/>
                          </a:solidFill>
                          <a:latin typeface="Arial" panose="020B0604020202020204" pitchFamily="34" charset="0"/>
                          <a:ea typeface="Montserrat"/>
                          <a:cs typeface="Montserrat"/>
                          <a:sym typeface="Montserrat"/>
                        </a:rPr>
                        <a:t>Growth </a:t>
                      </a:r>
                      <a:r>
                        <a:rPr lang="en-GB" sz="1400" b="0" dirty="0">
                          <a:solidFill>
                            <a:srgbClr val="FFFFFF"/>
                          </a:solidFill>
                          <a:latin typeface="Arial" panose="020B0604020202020204" pitchFamily="34" charset="0"/>
                          <a:ea typeface="Montserrat"/>
                          <a:cs typeface="Montserrat"/>
                          <a:sym typeface="Montserrat"/>
                        </a:rPr>
                        <a:t>of the</a:t>
                      </a:r>
                      <a:r>
                        <a:rPr lang="en-GB" sz="1400" b="1" dirty="0">
                          <a:solidFill>
                            <a:srgbClr val="FFFFFF"/>
                          </a:solidFill>
                          <a:latin typeface="Arial" panose="020B0604020202020204" pitchFamily="34" charset="0"/>
                          <a:ea typeface="Montserrat"/>
                          <a:cs typeface="Montserrat"/>
                          <a:sym typeface="Montserrat"/>
                        </a:rPr>
                        <a:t> Discounters</a:t>
                      </a: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64%</a:t>
                      </a:r>
                      <a:r>
                        <a:rPr lang="en-GB" sz="900" dirty="0">
                          <a:solidFill>
                            <a:srgbClr val="FFFFFF"/>
                          </a:solidFill>
                          <a:latin typeface="Arial" panose="020B0604020202020204" pitchFamily="34" charset="0"/>
                          <a:ea typeface="Montserrat Light"/>
                          <a:cs typeface="Montserrat Light"/>
                          <a:sym typeface="Montserrat Light"/>
                        </a:rPr>
                        <a:t> of GB shoppers, </a:t>
                      </a:r>
                      <a:r>
                        <a:rPr lang="en-GB" sz="900" b="1" dirty="0">
                          <a:solidFill>
                            <a:schemeClr val="accent1"/>
                          </a:solidFill>
                          <a:latin typeface="Arial" panose="020B0604020202020204" pitchFamily="34" charset="0"/>
                          <a:ea typeface="Montserrat Light"/>
                          <a:cs typeface="Montserrat Light"/>
                          <a:sym typeface="Montserrat Light"/>
                        </a:rPr>
                        <a:t>+6.2%/+1.1m more</a:t>
                      </a:r>
                      <a:r>
                        <a:rPr lang="en-GB" sz="900" dirty="0">
                          <a:solidFill>
                            <a:srgbClr val="FFFFFF"/>
                          </a:solidFill>
                          <a:latin typeface="Arial" panose="020B0604020202020204" pitchFamily="34"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+8.3%/+6.0m more</a:t>
                      </a:r>
                      <a:r>
                        <a:rPr lang="en-GB" sz="900" b="1" dirty="0">
                          <a:solidFill>
                            <a:srgbClr val="FFFFFF"/>
                          </a:solidFill>
                          <a:latin typeface="Arial" panose="020B0604020202020204" pitchFamily="34" charset="0"/>
                          <a:ea typeface="Montserrat Light"/>
                          <a:cs typeface="Montserrat Light"/>
                          <a:sym typeface="Montserrat Light"/>
                        </a:rPr>
                        <a:t> </a:t>
                      </a:r>
                      <a:r>
                        <a:rPr lang="en-GB" sz="900" baseline="0" dirty="0">
                          <a:solidFill>
                            <a:srgbClr val="FFFFFF"/>
                          </a:solidFill>
                          <a:latin typeface="Arial" panose="020B0604020202020204" pitchFamily="34" charset="0"/>
                          <a:ea typeface="Montserrat Light"/>
                          <a:cs typeface="Montserrat Light"/>
                          <a:sym typeface="Montserrat Light"/>
                        </a:rPr>
                        <a:t>shopping occasions v last year and </a:t>
                      </a:r>
                      <a:r>
                        <a:rPr lang="en-GB" sz="900" b="1" baseline="0" dirty="0">
                          <a:solidFill>
                            <a:schemeClr val="accent1"/>
                          </a:solidFill>
                          <a:latin typeface="Arial" panose="020B0604020202020204" pitchFamily="34" charset="0"/>
                          <a:ea typeface="Montserrat Light"/>
                          <a:cs typeface="Montserrat Light"/>
                          <a:sym typeface="Montserrat Light"/>
                        </a:rPr>
                        <a:t>1% MORE </a:t>
                      </a:r>
                      <a:r>
                        <a:rPr lang="en-GB" sz="900" baseline="0" dirty="0">
                          <a:solidFill>
                            <a:srgbClr val="FFFFFF"/>
                          </a:solidFill>
                          <a:latin typeface="Arial" panose="020B0604020202020204" pitchFamily="34" charset="0"/>
                          <a:ea typeface="Montserrat Light"/>
                          <a:cs typeface="Montserrat Light"/>
                          <a:sym typeface="Montserrat Light"/>
                        </a:rPr>
                        <a:t>trips vs </a:t>
                      </a:r>
                      <a:r>
                        <a:rPr lang="en-GB" sz="900" b="1" baseline="0" dirty="0">
                          <a:solidFill>
                            <a:schemeClr val="accent1"/>
                          </a:solidFill>
                          <a:latin typeface="Arial" panose="020B0604020202020204" pitchFamily="34" charset="0"/>
                          <a:ea typeface="Montserrat Light"/>
                          <a:cs typeface="Montserrat Light"/>
                          <a:sym typeface="Montserrat Light"/>
                        </a:rPr>
                        <a:t>last month</a:t>
                      </a:r>
                      <a:r>
                        <a:rPr lang="en-GB" sz="900" baseline="0" dirty="0">
                          <a:solidFill>
                            <a:srgbClr val="FFFFFF"/>
                          </a:solidFill>
                          <a:latin typeface="Arial" panose="020B0604020202020204" pitchFamily="34" charset="0"/>
                          <a:ea typeface="Montserrat Light"/>
                          <a:cs typeface="Montserrat Light"/>
                          <a:sym typeface="Montserrat Light"/>
                        </a:rPr>
                        <a:t>.</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63%</a:t>
                      </a:r>
                      <a:r>
                        <a:rPr lang="en-GB" sz="900" dirty="0">
                          <a:solidFill>
                            <a:srgbClr val="FFFFFF"/>
                          </a:solidFill>
                          <a:latin typeface="Arial" panose="020B0604020202020204" pitchFamily="34" charset="0"/>
                          <a:ea typeface="Montserrat Light"/>
                          <a:cs typeface="Montserrat Light"/>
                          <a:sym typeface="Montserrat Light"/>
                        </a:rPr>
                        <a:t> of GB shoppers, </a:t>
                      </a:r>
                      <a:r>
                        <a:rPr lang="en-GB" sz="900" b="1" dirty="0">
                          <a:solidFill>
                            <a:schemeClr val="accent1"/>
                          </a:solidFill>
                          <a:latin typeface="Arial" panose="020B0604020202020204" pitchFamily="34" charset="0"/>
                          <a:ea typeface="Montserrat Light"/>
                          <a:cs typeface="Montserrat Light"/>
                          <a:sym typeface="Montserrat Light"/>
                        </a:rPr>
                        <a:t>+5.1%/+893k more</a:t>
                      </a:r>
                      <a:r>
                        <a:rPr lang="en-GB" sz="900" dirty="0">
                          <a:solidFill>
                            <a:srgbClr val="FFFFFF"/>
                          </a:solidFill>
                          <a:latin typeface="Arial" panose="020B0604020202020204" pitchFamily="34"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+11.4%/+8.2m more</a:t>
                      </a:r>
                      <a:r>
                        <a:rPr lang="en-GB" sz="900" b="1" dirty="0">
                          <a:solidFill>
                            <a:srgbClr val="FFFFFF"/>
                          </a:solidFill>
                          <a:latin typeface="Arial" panose="020B0604020202020204" pitchFamily="34" charset="0"/>
                          <a:ea typeface="Montserrat Light"/>
                          <a:cs typeface="Montserrat Light"/>
                          <a:sym typeface="Montserrat Light"/>
                        </a:rPr>
                        <a:t> </a:t>
                      </a:r>
                      <a:r>
                        <a:rPr lang="en-GB" sz="900" baseline="0" dirty="0">
                          <a:solidFill>
                            <a:srgbClr val="FFFFFF"/>
                          </a:solidFill>
                          <a:latin typeface="Arial" panose="020B0604020202020204" pitchFamily="34" charset="0"/>
                          <a:ea typeface="Montserrat Light"/>
                          <a:cs typeface="Montserrat Light"/>
                          <a:sym typeface="Montserrat Light"/>
                        </a:rPr>
                        <a:t>shopping occasions v last year and </a:t>
                      </a:r>
                      <a:r>
                        <a:rPr lang="en-GB" sz="900" b="1" baseline="0" dirty="0">
                          <a:solidFill>
                            <a:schemeClr val="accent1"/>
                          </a:solidFill>
                          <a:latin typeface="Arial" panose="020B0604020202020204" pitchFamily="34" charset="0"/>
                          <a:ea typeface="Montserrat Light"/>
                          <a:cs typeface="Montserrat Light"/>
                          <a:sym typeface="Montserrat Light"/>
                        </a:rPr>
                        <a:t>3% MORE </a:t>
                      </a:r>
                      <a:r>
                        <a:rPr lang="en-GB" sz="900" baseline="0" dirty="0">
                          <a:solidFill>
                            <a:srgbClr val="FFFFFF"/>
                          </a:solidFill>
                          <a:latin typeface="Arial" panose="020B0604020202020204" pitchFamily="34" charset="0"/>
                          <a:ea typeface="Montserrat Light"/>
                          <a:cs typeface="Montserrat Light"/>
                          <a:sym typeface="Montserrat Light"/>
                        </a:rPr>
                        <a:t>trips vs </a:t>
                      </a:r>
                      <a:r>
                        <a:rPr lang="en-GB" sz="900" b="1" baseline="0" dirty="0">
                          <a:solidFill>
                            <a:schemeClr val="accent1"/>
                          </a:solidFill>
                          <a:latin typeface="Arial" panose="020B0604020202020204" pitchFamily="34" charset="0"/>
                          <a:ea typeface="Montserrat Light"/>
                          <a:cs typeface="Montserrat Light"/>
                          <a:sym typeface="Montserrat Light"/>
                        </a:rPr>
                        <a:t>last month</a:t>
                      </a:r>
                      <a:r>
                        <a:rPr lang="en-GB" sz="900" baseline="0" dirty="0">
                          <a:solidFill>
                            <a:srgbClr val="FFFFFF"/>
                          </a:solidFill>
                          <a:latin typeface="Arial" panose="020B0604020202020204" pitchFamily="34" charset="0"/>
                          <a:ea typeface="Montserrat Light"/>
                          <a:cs typeface="Montserrat Light"/>
                          <a:sym typeface="Montserrat Light"/>
                        </a:rPr>
                        <a:t>.</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bg2"/>
                    </a:solidFill>
                  </a:tcPr>
                </a:tc>
                <a:extLst>
                  <a:ext uri="{0D108BD9-81ED-4DB2-BD59-A6C34878D82A}">
                    <a16:rowId xmlns:a16="http://schemas.microsoft.com/office/drawing/2014/main" val="4178510154"/>
                  </a:ext>
                </a:extLst>
              </a:tr>
            </a:tbl>
          </a:graphicData>
        </a:graphic>
      </p:graphicFrame>
      <p:sp>
        <p:nvSpPr>
          <p:cNvPr id="13" name="Text Placeholder 12">
            <a:extLst>
              <a:ext uri="{FF2B5EF4-FFF2-40B4-BE49-F238E27FC236}">
                <a16:creationId xmlns:a16="http://schemas.microsoft.com/office/drawing/2014/main" id="{71A57341-1DE4-C426-2C86-2C7F9521F3D4}"/>
              </a:ext>
            </a:extLst>
          </p:cNvPr>
          <p:cNvSpPr>
            <a:spLocks noGrp="1"/>
          </p:cNvSpPr>
          <p:nvPr>
            <p:ph type="body" sz="quarter" idx="13"/>
          </p:nvPr>
        </p:nvSpPr>
        <p:spPr>
          <a:xfrm>
            <a:off x="237043" y="6201123"/>
            <a:ext cx="11582400" cy="436542"/>
          </a:xfrm>
        </p:spPr>
        <p:txBody>
          <a:bodyPr/>
          <a:lstStyle/>
          <a:p>
            <a:r>
              <a:rPr lang="en-US" sz="800" dirty="0">
                <a:latin typeface="Arial" panose="020B0604020202020204" pitchFamily="34" charset="0"/>
              </a:rPr>
              <a:t>Source:  NIQ Homescan GB FMCG</a:t>
            </a:r>
          </a:p>
        </p:txBody>
      </p:sp>
      <p:sp>
        <p:nvSpPr>
          <p:cNvPr id="51" name="TextBox 50">
            <a:extLst>
              <a:ext uri="{FF2B5EF4-FFF2-40B4-BE49-F238E27FC236}">
                <a16:creationId xmlns:a16="http://schemas.microsoft.com/office/drawing/2014/main" id="{4FDF5172-B62B-41EB-EAB9-A74D07098FB5}"/>
              </a:ext>
            </a:extLst>
          </p:cNvPr>
          <p:cNvSpPr txBox="1"/>
          <p:nvPr/>
        </p:nvSpPr>
        <p:spPr>
          <a:xfrm>
            <a:off x="181232" y="0"/>
            <a:ext cx="12010768" cy="707886"/>
          </a:xfrm>
          <a:prstGeom prst="rect">
            <a:avLst/>
          </a:prstGeom>
          <a:noFill/>
        </p:spPr>
        <p:txBody>
          <a:bodyPr wrap="square">
            <a:spAutoFit/>
          </a:bodyPr>
          <a:lstStyle/>
          <a:p>
            <a:r>
              <a:rPr lang="en-GB" sz="2000" b="1" i="1" dirty="0">
                <a:latin typeface="Georgia" panose="02040502050405020303" pitchFamily="18" charset="0"/>
              </a:rPr>
              <a:t>Sustained hot </a:t>
            </a:r>
            <a:r>
              <a:rPr lang="en-GB" sz="2000" dirty="0">
                <a:latin typeface="Arial" panose="020B0604020202020204" pitchFamily="34" charset="0"/>
              </a:rPr>
              <a:t>weather </a:t>
            </a:r>
            <a:r>
              <a:rPr lang="en-GB" sz="2000" b="1" i="1" dirty="0">
                <a:latin typeface="Georgia" panose="02040502050405020303" pitchFamily="18" charset="0"/>
              </a:rPr>
              <a:t>diluted basket size </a:t>
            </a:r>
            <a:r>
              <a:rPr lang="en-GB" sz="2000" dirty="0">
                <a:latin typeface="Arial" panose="020B0604020202020204" pitchFamily="34" charset="0"/>
              </a:rPr>
              <a:t>as shoppers sought </a:t>
            </a:r>
            <a:r>
              <a:rPr lang="en-GB" sz="2000" b="1" i="1" dirty="0">
                <a:latin typeface="Georgia" panose="02040502050405020303" pitchFamily="18" charset="0"/>
              </a:rPr>
              <a:t>instant</a:t>
            </a:r>
            <a:r>
              <a:rPr lang="en-GB" sz="2000" dirty="0">
                <a:latin typeface="Arial" panose="020B0604020202020204" pitchFamily="34" charset="0"/>
              </a:rPr>
              <a:t> refreshments</a:t>
            </a:r>
            <a:r>
              <a:rPr lang="en-GB" sz="2000" b="1" i="1" dirty="0">
                <a:latin typeface="Georgia" panose="02040502050405020303" pitchFamily="18" charset="0"/>
              </a:rPr>
              <a:t> resulting </a:t>
            </a:r>
            <a:r>
              <a:rPr lang="en-GB" sz="2000" i="1" dirty="0">
                <a:latin typeface="Georgia" panose="02040502050405020303" pitchFamily="18" charset="0"/>
              </a:rPr>
              <a:t>in</a:t>
            </a:r>
            <a:r>
              <a:rPr lang="en-GB" sz="2000" b="1" i="1" dirty="0">
                <a:latin typeface="Georgia" panose="02040502050405020303" pitchFamily="18" charset="0"/>
              </a:rPr>
              <a:t> more visits </a:t>
            </a:r>
            <a:r>
              <a:rPr lang="en-GB" sz="2000" i="1" dirty="0">
                <a:latin typeface="Georgia" panose="02040502050405020303" pitchFamily="18" charset="0"/>
              </a:rPr>
              <a:t>to</a:t>
            </a:r>
            <a:r>
              <a:rPr lang="en-GB" sz="2000" b="1" i="1" dirty="0">
                <a:latin typeface="Georgia" panose="02040502050405020303" pitchFamily="18" charset="0"/>
              </a:rPr>
              <a:t> stores</a:t>
            </a:r>
          </a:p>
        </p:txBody>
      </p:sp>
    </p:spTree>
    <p:extLst>
      <p:ext uri="{BB962C8B-B14F-4D97-AF65-F5344CB8AC3E}">
        <p14:creationId xmlns:p14="http://schemas.microsoft.com/office/powerpoint/2010/main" val="332652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D6BF3-AF01-8C10-0D1D-DD2FEB017C62}"/>
              </a:ext>
            </a:extLst>
          </p:cNvPr>
          <p:cNvSpPr>
            <a:spLocks noGrp="1"/>
          </p:cNvSpPr>
          <p:nvPr>
            <p:ph type="sldNum" sz="quarter" idx="4"/>
          </p:nvPr>
        </p:nvSpPr>
        <p:spPr/>
        <p:txBody>
          <a:bodyPr/>
          <a:lstStyle/>
          <a:p>
            <a:fld id="{403EF4E2-7A7A-0548-85F1-5479B7C9E1B2}" type="slidenum">
              <a:rPr lang="en-US" smtClean="0"/>
              <a:pPr/>
              <a:t>12</a:t>
            </a:fld>
            <a:endParaRPr lang="en-US" dirty="0"/>
          </a:p>
        </p:txBody>
      </p:sp>
      <p:sp>
        <p:nvSpPr>
          <p:cNvPr id="3" name="TextBox 2">
            <a:extLst>
              <a:ext uri="{FF2B5EF4-FFF2-40B4-BE49-F238E27FC236}">
                <a16:creationId xmlns:a16="http://schemas.microsoft.com/office/drawing/2014/main" id="{277785AC-941E-E3D2-B985-93EFA5F0B134}"/>
              </a:ext>
            </a:extLst>
          </p:cNvPr>
          <p:cNvSpPr txBox="1"/>
          <p:nvPr/>
        </p:nvSpPr>
        <p:spPr>
          <a:xfrm>
            <a:off x="2208107" y="1748285"/>
            <a:ext cx="9198186" cy="3893374"/>
          </a:xfrm>
          <a:prstGeom prst="rect">
            <a:avLst/>
          </a:prstGeom>
          <a:noFill/>
        </p:spPr>
        <p:txBody>
          <a:bodyPr wrap="square">
            <a:spAutoFit/>
          </a:bodyPr>
          <a:lstStyle/>
          <a:p>
            <a:pPr algn="l">
              <a:spcAft>
                <a:spcPts val="600"/>
              </a:spcAft>
            </a:pPr>
            <a:r>
              <a:rPr lang="en-US" sz="3200" dirty="0">
                <a:latin typeface="Georgia" panose="02040502050405020303" pitchFamily="18" charset="0"/>
              </a:rPr>
              <a:t>As the </a:t>
            </a:r>
            <a:r>
              <a:rPr lang="en-US" sz="3200" dirty="0">
                <a:solidFill>
                  <a:schemeClr val="tx1"/>
                </a:solidFill>
                <a:latin typeface="Georgia" panose="02040502050405020303" pitchFamily="18" charset="0"/>
              </a:rPr>
              <a:t>hot spell extended across each of the last 4 weeks, shoppers spent more on outdoor living and refreshments.</a:t>
            </a:r>
          </a:p>
          <a:p>
            <a:pPr algn="l">
              <a:spcAft>
                <a:spcPts val="600"/>
              </a:spcAft>
            </a:pPr>
            <a:endParaRPr lang="en-US" sz="3200" dirty="0">
              <a:latin typeface="Georgia" panose="02040502050405020303" pitchFamily="18" charset="0"/>
            </a:endParaRPr>
          </a:p>
          <a:p>
            <a:pPr algn="l">
              <a:spcAft>
                <a:spcPts val="600"/>
              </a:spcAft>
            </a:pPr>
            <a:r>
              <a:rPr lang="en-US" sz="2400" dirty="0">
                <a:solidFill>
                  <a:schemeClr val="tx1"/>
                </a:solidFill>
                <a:latin typeface="Georgia" panose="02040502050405020303" pitchFamily="18" charset="0"/>
              </a:rPr>
              <a:t>To help level this incremental spend and offset rising costs from </a:t>
            </a:r>
            <a:r>
              <a:rPr lang="en-US" sz="2400" dirty="0">
                <a:latin typeface="Georgia" panose="02040502050405020303" pitchFamily="18" charset="0"/>
              </a:rPr>
              <a:t>interest rates </a:t>
            </a:r>
            <a:r>
              <a:rPr lang="en-US" sz="2400" dirty="0">
                <a:solidFill>
                  <a:schemeClr val="tx1"/>
                </a:solidFill>
                <a:latin typeface="Georgia" panose="02040502050405020303" pitchFamily="18" charset="0"/>
              </a:rPr>
              <a:t>and the cost of living crisis, shoppers shopped more often in the discount channels.</a:t>
            </a:r>
            <a:endParaRPr lang="en-US" sz="2400" dirty="0">
              <a:latin typeface="Georgia" panose="02040502050405020303" pitchFamily="18" charset="0"/>
            </a:endParaRPr>
          </a:p>
          <a:p>
            <a:pPr algn="l">
              <a:spcAft>
                <a:spcPts val="600"/>
              </a:spcAft>
            </a:pPr>
            <a:endParaRPr lang="en-US" sz="3200" b="1" i="1" dirty="0">
              <a:latin typeface="Georgia" panose="02040502050405020303" pitchFamily="18" charset="0"/>
            </a:endParaRPr>
          </a:p>
        </p:txBody>
      </p:sp>
    </p:spTree>
    <p:extLst>
      <p:ext uri="{BB962C8B-B14F-4D97-AF65-F5344CB8AC3E}">
        <p14:creationId xmlns:p14="http://schemas.microsoft.com/office/powerpoint/2010/main" val="1243761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13</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Category</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42618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8F12E5C-DDDB-579F-D278-128D1607BCA6}"/>
              </a:ext>
            </a:extLst>
          </p:cNvPr>
          <p:cNvSpPr/>
          <p:nvPr/>
        </p:nvSpPr>
        <p:spPr>
          <a:xfrm>
            <a:off x="0" y="-43841"/>
            <a:ext cx="12192000" cy="870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solidFill>
                <a:schemeClr val="bg1"/>
              </a:solidFill>
              <a:highlight>
                <a:srgbClr val="F2F2F2"/>
              </a:highlight>
            </a:endParaRPr>
          </a:p>
        </p:txBody>
      </p:sp>
      <p:sp>
        <p:nvSpPr>
          <p:cNvPr id="2" name="Slide Number Placeholder 1">
            <a:extLst>
              <a:ext uri="{FF2B5EF4-FFF2-40B4-BE49-F238E27FC236}">
                <a16:creationId xmlns:a16="http://schemas.microsoft.com/office/drawing/2014/main" id="{4A5FA84A-E98F-4F11-F5D0-3D55314F09A2}"/>
              </a:ext>
            </a:extLst>
          </p:cNvPr>
          <p:cNvSpPr>
            <a:spLocks noGrp="1"/>
          </p:cNvSpPr>
          <p:nvPr>
            <p:ph type="sldNum" sz="quarter" idx="4"/>
          </p:nvPr>
        </p:nvSpPr>
        <p:spPr/>
        <p:txBody>
          <a:bodyPr/>
          <a:lstStyle/>
          <a:p>
            <a:fld id="{403EF4E2-7A7A-0548-85F1-5479B7C9E1B2}" type="slidenum">
              <a:rPr lang="en-US" smtClean="0"/>
              <a:pPr/>
              <a:t>14</a:t>
            </a:fld>
            <a:endParaRPr lang="en-US" dirty="0"/>
          </a:p>
        </p:txBody>
      </p:sp>
      <p:sp>
        <p:nvSpPr>
          <p:cNvPr id="3" name="TextBox 2">
            <a:extLst>
              <a:ext uri="{FF2B5EF4-FFF2-40B4-BE49-F238E27FC236}">
                <a16:creationId xmlns:a16="http://schemas.microsoft.com/office/drawing/2014/main" id="{F8BEB502-3DAD-2BA3-6167-B382D4733EDE}"/>
              </a:ext>
            </a:extLst>
          </p:cNvPr>
          <p:cNvSpPr txBox="1"/>
          <p:nvPr/>
        </p:nvSpPr>
        <p:spPr>
          <a:xfrm>
            <a:off x="742950" y="5729288"/>
            <a:ext cx="0" cy="0"/>
          </a:xfrm>
          <a:prstGeom prst="rect">
            <a:avLst/>
          </a:prstGeom>
          <a:noFill/>
        </p:spPr>
        <p:txBody>
          <a:bodyPr wrap="none" lIns="0" rIns="0" rtlCol="0">
            <a:noAutofit/>
          </a:bodyPr>
          <a:lstStyle/>
          <a:p>
            <a:pPr algn="l">
              <a:spcAft>
                <a:spcPts val="600"/>
              </a:spcAft>
            </a:pPr>
            <a:endParaRPr lang="en-US" sz="1600" dirty="0"/>
          </a:p>
        </p:txBody>
      </p:sp>
      <p:sp>
        <p:nvSpPr>
          <p:cNvPr id="11" name="Text Placeholder 4">
            <a:extLst>
              <a:ext uri="{FF2B5EF4-FFF2-40B4-BE49-F238E27FC236}">
                <a16:creationId xmlns:a16="http://schemas.microsoft.com/office/drawing/2014/main" id="{936CA35D-E146-4E63-1009-4036AEF795A9}"/>
              </a:ext>
            </a:extLst>
          </p:cNvPr>
          <p:cNvSpPr txBox="1">
            <a:spLocks/>
          </p:cNvSpPr>
          <p:nvPr/>
        </p:nvSpPr>
        <p:spPr>
          <a:xfrm>
            <a:off x="219666" y="6198269"/>
            <a:ext cx="5335628" cy="215057"/>
          </a:xfrm>
          <a:prstGeom prst="rect">
            <a:avLst/>
          </a:prstGeom>
        </p:spPr>
        <p:txBody>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00" dirty="0"/>
              <a:t>Source:  NIQ Scantrack Grocery Multiples </a:t>
            </a:r>
          </a:p>
        </p:txBody>
      </p:sp>
      <p:graphicFrame>
        <p:nvGraphicFramePr>
          <p:cNvPr id="13" name="Chart 12">
            <a:extLst>
              <a:ext uri="{FF2B5EF4-FFF2-40B4-BE49-F238E27FC236}">
                <a16:creationId xmlns:a16="http://schemas.microsoft.com/office/drawing/2014/main" id="{49A4BEEE-ECE0-42FF-FACF-9E3FD0278C16}"/>
              </a:ext>
            </a:extLst>
          </p:cNvPr>
          <p:cNvGraphicFramePr/>
          <p:nvPr>
            <p:extLst>
              <p:ext uri="{D42A27DB-BD31-4B8C-83A1-F6EECF244321}">
                <p14:modId xmlns:p14="http://schemas.microsoft.com/office/powerpoint/2010/main" val="1952232500"/>
              </p:ext>
            </p:extLst>
          </p:nvPr>
        </p:nvGraphicFramePr>
        <p:xfrm>
          <a:off x="288558" y="1745725"/>
          <a:ext cx="5517256" cy="415485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5E0B1E30-C452-B3C1-F5D3-2E38DD18C95B}"/>
              </a:ext>
            </a:extLst>
          </p:cNvPr>
          <p:cNvSpPr txBox="1"/>
          <p:nvPr/>
        </p:nvSpPr>
        <p:spPr>
          <a:xfrm>
            <a:off x="8703545" y="5985082"/>
            <a:ext cx="3488455" cy="369332"/>
          </a:xfrm>
          <a:prstGeom prst="rect">
            <a:avLst/>
          </a:prstGeom>
          <a:noFill/>
        </p:spPr>
        <p:txBody>
          <a:bodyPr wrap="none" rtlCol="0">
            <a:spAutoFit/>
          </a:bodyPr>
          <a:lstStyle/>
          <a:p>
            <a:pPr algn="r"/>
            <a:r>
              <a:rPr lang="en-GB" sz="600" dirty="0">
                <a:latin typeface="Montserrat" panose="00000500000000000000" pitchFamily="2" charset="0"/>
              </a:rPr>
              <a:t>~Health, Beauty, Toiletries &amp; Baby</a:t>
            </a:r>
          </a:p>
          <a:p>
            <a:pPr algn="r"/>
            <a:r>
              <a:rPr lang="en-GB" sz="600" dirty="0">
                <a:latin typeface="Montserrat" panose="00000500000000000000" pitchFamily="2" charset="0"/>
              </a:rPr>
              <a:t>*Confectionery, Crisps &amp; Snacks, Nuts &amp; Seeds</a:t>
            </a:r>
          </a:p>
          <a:p>
            <a:pPr algn="r"/>
            <a:r>
              <a:rPr lang="en-GB" sz="600" dirty="0">
                <a:latin typeface="Montserrat" panose="00000500000000000000" pitchFamily="2" charset="0"/>
              </a:rPr>
              <a:t>#Clothing, Entertainment, Electrical, Home, Sports &amp; Leisure, Seasonal, Stationery, Toys</a:t>
            </a:r>
          </a:p>
        </p:txBody>
      </p:sp>
      <p:sp>
        <p:nvSpPr>
          <p:cNvPr id="12" name="TextBox 11">
            <a:extLst>
              <a:ext uri="{FF2B5EF4-FFF2-40B4-BE49-F238E27FC236}">
                <a16:creationId xmlns:a16="http://schemas.microsoft.com/office/drawing/2014/main" id="{4A93504E-B8E3-B2D5-0F8D-862EBA4F221B}"/>
              </a:ext>
            </a:extLst>
          </p:cNvPr>
          <p:cNvSpPr txBox="1"/>
          <p:nvPr/>
        </p:nvSpPr>
        <p:spPr>
          <a:xfrm>
            <a:off x="288558" y="1422652"/>
            <a:ext cx="4369726" cy="523220"/>
          </a:xfrm>
          <a:prstGeom prst="rect">
            <a:avLst/>
          </a:prstGeom>
          <a:noFill/>
        </p:spPr>
        <p:txBody>
          <a:bodyPr wrap="square" lIns="0" rIns="0" rtlCol="0" anchor="ctr">
            <a:spAutoFit/>
          </a:bodyPr>
          <a:lstStyle/>
          <a:p>
            <a:pPr defTabSz="685800"/>
            <a:r>
              <a:rPr lang="en-GB" sz="1600" b="1" dirty="0">
                <a:latin typeface="Arial" panose="020B0604020202020204" pitchFamily="34" charset="0"/>
                <a:cs typeface="Arial" panose="020B0604020202020204" pitchFamily="34" charset="0"/>
              </a:rPr>
              <a:t>Category overview</a:t>
            </a:r>
          </a:p>
          <a:p>
            <a:pPr defTabSz="685800"/>
            <a:r>
              <a:rPr lang="en-GB" sz="1200" i="1" dirty="0">
                <a:latin typeface="Arial" panose="020B0604020202020204" pitchFamily="34" charset="0"/>
                <a:cs typeface="Arial" panose="020B0604020202020204" pitchFamily="34" charset="0"/>
              </a:rPr>
              <a:t>4w/e 17</a:t>
            </a:r>
            <a:r>
              <a:rPr lang="en-GB" sz="1200" i="1" baseline="30000" dirty="0">
                <a:latin typeface="Arial" panose="020B0604020202020204" pitchFamily="34" charset="0"/>
                <a:cs typeface="Arial" panose="020B0604020202020204" pitchFamily="34" charset="0"/>
              </a:rPr>
              <a:t>th</a:t>
            </a:r>
            <a:r>
              <a:rPr lang="en-GB" sz="1200" i="1" dirty="0">
                <a:latin typeface="Arial" panose="020B0604020202020204" pitchFamily="34" charset="0"/>
                <a:cs typeface="Arial" panose="020B0604020202020204" pitchFamily="34" charset="0"/>
              </a:rPr>
              <a:t> June 2023 Value Growth</a:t>
            </a:r>
          </a:p>
        </p:txBody>
      </p:sp>
      <p:sp>
        <p:nvSpPr>
          <p:cNvPr id="15" name="TextBox 14">
            <a:extLst>
              <a:ext uri="{FF2B5EF4-FFF2-40B4-BE49-F238E27FC236}">
                <a16:creationId xmlns:a16="http://schemas.microsoft.com/office/drawing/2014/main" id="{39647F71-E28E-3291-AC54-A5359A50D57E}"/>
              </a:ext>
            </a:extLst>
          </p:cNvPr>
          <p:cNvSpPr txBox="1"/>
          <p:nvPr/>
        </p:nvSpPr>
        <p:spPr>
          <a:xfrm>
            <a:off x="5999962" y="1422652"/>
            <a:ext cx="4369726" cy="523220"/>
          </a:xfrm>
          <a:prstGeom prst="rect">
            <a:avLst/>
          </a:prstGeom>
          <a:noFill/>
        </p:spPr>
        <p:txBody>
          <a:bodyPr wrap="square" lIns="0" rIns="0" rtlCol="0" anchor="ctr">
            <a:spAutoFit/>
          </a:bodyPr>
          <a:lstStyle/>
          <a:p>
            <a:pPr defTabSz="685800"/>
            <a:r>
              <a:rPr lang="en" sz="1600" b="1" dirty="0">
                <a:latin typeface="Arial" panose="020B0604020202020204" pitchFamily="34" charset="0"/>
                <a:cs typeface="Arial" panose="020B0604020202020204" pitchFamily="34" charset="0"/>
                <a:sym typeface="Montserrat"/>
              </a:rPr>
              <a:t>Supercategory performance </a:t>
            </a:r>
          </a:p>
          <a:p>
            <a:pPr defTabSz="685800"/>
            <a:r>
              <a:rPr lang="en-GB" sz="1200" i="1" dirty="0">
                <a:latin typeface="Arial" panose="020B0604020202020204" pitchFamily="34" charset="0"/>
                <a:cs typeface="Arial" panose="020B0604020202020204" pitchFamily="34" charset="0"/>
              </a:rPr>
              <a:t>4w/e 17</a:t>
            </a:r>
            <a:r>
              <a:rPr lang="en-GB" sz="1200" i="1" baseline="30000" dirty="0">
                <a:latin typeface="Arial" panose="020B0604020202020204" pitchFamily="34" charset="0"/>
                <a:cs typeface="Arial" panose="020B0604020202020204" pitchFamily="34" charset="0"/>
              </a:rPr>
              <a:t>th</a:t>
            </a:r>
            <a:r>
              <a:rPr lang="en-GB" sz="1200" i="1" dirty="0">
                <a:latin typeface="Arial" panose="020B0604020202020204" pitchFamily="34" charset="0"/>
                <a:cs typeface="Arial" panose="020B0604020202020204" pitchFamily="34" charset="0"/>
              </a:rPr>
              <a:t> June 2023 Value Growth</a:t>
            </a:r>
          </a:p>
        </p:txBody>
      </p:sp>
      <p:graphicFrame>
        <p:nvGraphicFramePr>
          <p:cNvPr id="16" name="Chart 15">
            <a:extLst>
              <a:ext uri="{FF2B5EF4-FFF2-40B4-BE49-F238E27FC236}">
                <a16:creationId xmlns:a16="http://schemas.microsoft.com/office/drawing/2014/main" id="{40C52E21-EC8A-0613-834D-DF3BF9E263CF}"/>
              </a:ext>
            </a:extLst>
          </p:cNvPr>
          <p:cNvGraphicFramePr/>
          <p:nvPr>
            <p:extLst>
              <p:ext uri="{D42A27DB-BD31-4B8C-83A1-F6EECF244321}">
                <p14:modId xmlns:p14="http://schemas.microsoft.com/office/powerpoint/2010/main" val="375430507"/>
              </p:ext>
            </p:extLst>
          </p:nvPr>
        </p:nvGraphicFramePr>
        <p:xfrm>
          <a:off x="6331373" y="2005218"/>
          <a:ext cx="5520266" cy="388247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E07F33F6-D4B8-ACB6-DEBD-521FC4D8DE08}"/>
              </a:ext>
            </a:extLst>
          </p:cNvPr>
          <p:cNvSpPr txBox="1"/>
          <p:nvPr/>
        </p:nvSpPr>
        <p:spPr>
          <a:xfrm>
            <a:off x="1" y="0"/>
            <a:ext cx="12192000" cy="677108"/>
          </a:xfrm>
          <a:prstGeom prst="rect">
            <a:avLst/>
          </a:prstGeom>
          <a:noFill/>
        </p:spPr>
        <p:txBody>
          <a:bodyPr wrap="square">
            <a:spAutoFit/>
          </a:bodyPr>
          <a:lstStyle/>
          <a:p>
            <a:r>
              <a:rPr lang="en-GB" sz="1900" dirty="0">
                <a:latin typeface="Georgia" panose="02040502050405020303" pitchFamily="18" charset="0"/>
              </a:rPr>
              <a:t>Whilst </a:t>
            </a:r>
            <a:r>
              <a:rPr lang="en-GB" sz="1900" b="1" i="1" dirty="0">
                <a:latin typeface="Georgia" panose="02040502050405020303" pitchFamily="18" charset="0"/>
              </a:rPr>
              <a:t>Inflation</a:t>
            </a:r>
            <a:r>
              <a:rPr lang="en-GB" sz="1900" dirty="0"/>
              <a:t> continues to skew growth, it is the weather that is driving the </a:t>
            </a:r>
            <a:r>
              <a:rPr lang="en-GB" sz="1900" b="1" i="1" dirty="0">
                <a:latin typeface="Georgia" panose="02040502050405020303" pitchFamily="18" charset="0"/>
              </a:rPr>
              <a:t>short term trend</a:t>
            </a:r>
            <a:r>
              <a:rPr lang="en-GB" sz="1900" dirty="0"/>
              <a:t>.  Compared to May, shoppers spent more on </a:t>
            </a:r>
            <a:r>
              <a:rPr lang="en-GB" sz="1900" b="1" i="1" dirty="0">
                <a:latin typeface="Georgia" panose="02040502050405020303" pitchFamily="18" charset="0"/>
              </a:rPr>
              <a:t>Drinks, Non Food, Frozen </a:t>
            </a:r>
            <a:r>
              <a:rPr lang="en-GB" sz="1900" dirty="0">
                <a:latin typeface="Georgia" panose="02040502050405020303" pitchFamily="18" charset="0"/>
              </a:rPr>
              <a:t>and </a:t>
            </a:r>
            <a:r>
              <a:rPr lang="en-GB" sz="1900" b="1" i="1" dirty="0">
                <a:latin typeface="Georgia" panose="02040502050405020303" pitchFamily="18" charset="0"/>
              </a:rPr>
              <a:t>Health &amp; Beauty</a:t>
            </a:r>
            <a:endParaRPr lang="en-GB" sz="1900" i="1" dirty="0"/>
          </a:p>
        </p:txBody>
      </p:sp>
    </p:spTree>
    <p:extLst>
      <p:ext uri="{BB962C8B-B14F-4D97-AF65-F5344CB8AC3E}">
        <p14:creationId xmlns:p14="http://schemas.microsoft.com/office/powerpoint/2010/main" val="1665725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4FBE8C-C8AA-4179-B366-3DCC4997E1F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D24FBE8C-C8AA-4179-B366-3DCC4997E1F2}"/>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graphicFrame>
        <p:nvGraphicFramePr>
          <p:cNvPr id="45" name="Table 45">
            <a:extLst>
              <a:ext uri="{FF2B5EF4-FFF2-40B4-BE49-F238E27FC236}">
                <a16:creationId xmlns:a16="http://schemas.microsoft.com/office/drawing/2014/main" id="{F5077DE2-9E16-DBA4-FEA4-8D0DBE6E463D}"/>
              </a:ext>
            </a:extLst>
          </p:cNvPr>
          <p:cNvGraphicFramePr>
            <a:graphicFrameLocks noGrp="1"/>
          </p:cNvGraphicFramePr>
          <p:nvPr>
            <p:ph idx="1"/>
            <p:extLst>
              <p:ext uri="{D42A27DB-BD31-4B8C-83A1-F6EECF244321}">
                <p14:modId xmlns:p14="http://schemas.microsoft.com/office/powerpoint/2010/main" val="1321923217"/>
              </p:ext>
            </p:extLst>
          </p:nvPr>
        </p:nvGraphicFramePr>
        <p:xfrm>
          <a:off x="1289460" y="989761"/>
          <a:ext cx="9813700" cy="5212020"/>
        </p:xfrm>
        <a:graphic>
          <a:graphicData uri="http://schemas.openxmlformats.org/drawingml/2006/table">
            <a:tbl>
              <a:tblPr firstRow="1" bandRow="1">
                <a:tableStyleId>{073A0DAA-6AF3-43AB-8588-CEC1D06C72B9}</a:tableStyleId>
              </a:tblPr>
              <a:tblGrid>
                <a:gridCol w="2434931">
                  <a:extLst>
                    <a:ext uri="{9D8B030D-6E8A-4147-A177-3AD203B41FA5}">
                      <a16:colId xmlns:a16="http://schemas.microsoft.com/office/drawing/2014/main" val="2730304933"/>
                    </a:ext>
                  </a:extLst>
                </a:gridCol>
                <a:gridCol w="2365023">
                  <a:extLst>
                    <a:ext uri="{9D8B030D-6E8A-4147-A177-3AD203B41FA5}">
                      <a16:colId xmlns:a16="http://schemas.microsoft.com/office/drawing/2014/main" val="907276787"/>
                    </a:ext>
                  </a:extLst>
                </a:gridCol>
                <a:gridCol w="2514487">
                  <a:extLst>
                    <a:ext uri="{9D8B030D-6E8A-4147-A177-3AD203B41FA5}">
                      <a16:colId xmlns:a16="http://schemas.microsoft.com/office/drawing/2014/main" val="1623438103"/>
                    </a:ext>
                  </a:extLst>
                </a:gridCol>
                <a:gridCol w="2499259">
                  <a:extLst>
                    <a:ext uri="{9D8B030D-6E8A-4147-A177-3AD203B41FA5}">
                      <a16:colId xmlns:a16="http://schemas.microsoft.com/office/drawing/2014/main" val="732061466"/>
                    </a:ext>
                  </a:extLst>
                </a:gridCol>
              </a:tblGrid>
              <a:tr h="629633">
                <a:tc>
                  <a:txBody>
                    <a:bodyPr/>
                    <a:lstStyle/>
                    <a:p>
                      <a:pPr algn="r"/>
                      <a:r>
                        <a:rPr lang="en-GB" sz="1800" dirty="0">
                          <a:latin typeface="+mj-lt"/>
                        </a:rPr>
                        <a:t>Health &amp; </a:t>
                      </a:r>
                    </a:p>
                    <a:p>
                      <a:pPr algn="r"/>
                      <a:r>
                        <a:rPr lang="en-GB" sz="1800" dirty="0">
                          <a:latin typeface="+mj-lt"/>
                        </a:rPr>
                        <a:t>Personal Care +</a:t>
                      </a:r>
                    </a:p>
                  </a:txBody>
                  <a:tcPr>
                    <a:solidFill>
                      <a:schemeClr val="bg1">
                        <a:lumMod val="65000"/>
                      </a:schemeClr>
                    </a:solidFill>
                  </a:tcPr>
                </a:tc>
                <a:tc>
                  <a:txBody>
                    <a:bodyPr/>
                    <a:lstStyle/>
                    <a:p>
                      <a:pPr algn="r"/>
                      <a:r>
                        <a:rPr lang="en-GB" sz="1800" dirty="0">
                          <a:latin typeface="+mj-lt"/>
                        </a:rPr>
                        <a:t>Core Grocery</a:t>
                      </a:r>
                    </a:p>
                  </a:txBody>
                  <a:tcPr>
                    <a:solidFill>
                      <a:schemeClr val="bg1">
                        <a:lumMod val="65000"/>
                      </a:schemeClr>
                    </a:solidFill>
                  </a:tcPr>
                </a:tc>
                <a:tc>
                  <a:txBody>
                    <a:bodyPr/>
                    <a:lstStyle/>
                    <a:p>
                      <a:pPr algn="r"/>
                      <a:r>
                        <a:rPr lang="en-GB" sz="1800" dirty="0">
                          <a:latin typeface="+mj-lt"/>
                        </a:rPr>
                        <a:t>Convenience</a:t>
                      </a:r>
                    </a:p>
                  </a:txBody>
                  <a:tcPr>
                    <a:solidFill>
                      <a:schemeClr val="bg1">
                        <a:lumMod val="65000"/>
                      </a:schemeClr>
                    </a:solidFill>
                  </a:tcPr>
                </a:tc>
                <a:tc>
                  <a:txBody>
                    <a:bodyPr/>
                    <a:lstStyle/>
                    <a:p>
                      <a:pPr algn="r"/>
                      <a:r>
                        <a:rPr lang="en-GB" sz="1800" dirty="0">
                          <a:latin typeface="+mj-lt"/>
                        </a:rPr>
                        <a:t>Weather</a:t>
                      </a:r>
                    </a:p>
                  </a:txBody>
                  <a:tcPr>
                    <a:solidFill>
                      <a:schemeClr val="bg1">
                        <a:lumMod val="65000"/>
                      </a:schemeClr>
                    </a:solidFill>
                  </a:tcPr>
                </a:tc>
                <a:extLst>
                  <a:ext uri="{0D108BD9-81ED-4DB2-BD59-A6C34878D82A}">
                    <a16:rowId xmlns:a16="http://schemas.microsoft.com/office/drawing/2014/main" val="2349305710"/>
                  </a:ext>
                </a:extLst>
              </a:tr>
              <a:tr h="2685956">
                <a:tc>
                  <a:txBody>
                    <a:bodyPr/>
                    <a:lstStyle/>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Gift Packs (Toiletries)</a:t>
                      </a:r>
                      <a:r>
                        <a:rPr lang="en-GB" sz="1200" b="1" kern="1200" baseline="0" dirty="0">
                          <a:solidFill>
                            <a:schemeClr val="tx1"/>
                          </a:solidFill>
                          <a:latin typeface="+mn-lt"/>
                          <a:ea typeface="Montserrat Light"/>
                          <a:cs typeface="Montserrat Light"/>
                          <a:sym typeface="Montserrat Light"/>
                        </a:rPr>
                        <a:t> +38%</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Deodorants/Body Spray +33%</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Anti Smoking</a:t>
                      </a:r>
                      <a:r>
                        <a:rPr lang="en-GB" sz="1200" b="1" kern="1200" baseline="0" dirty="0">
                          <a:solidFill>
                            <a:schemeClr val="tx1"/>
                          </a:solidFill>
                          <a:latin typeface="+mn-lt"/>
                          <a:ea typeface="Montserrat Light"/>
                          <a:cs typeface="Montserrat Light"/>
                          <a:sym typeface="Montserrat Light"/>
                        </a:rPr>
                        <a:t> +23%</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Beauty Skincare +21%</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VMS/Dietary Health +15%</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Incontinence +13%</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Sanpro +12%</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Eye Care +12%</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Bath Shower &amp; Soap +11%</a:t>
                      </a:r>
                    </a:p>
                    <a:p>
                      <a:pPr marL="73660" lvl="0" indent="0" algn="l" rtl="0">
                        <a:spcBef>
                          <a:spcPts val="0"/>
                        </a:spcBef>
                        <a:spcAft>
                          <a:spcPts val="0"/>
                        </a:spcAft>
                        <a:buClr>
                          <a:srgbClr val="FFFFFF"/>
                        </a:buClr>
                        <a:buSzPts val="1000"/>
                        <a:buFont typeface="Montserrat Light"/>
                        <a:buNone/>
                      </a:pPr>
                      <a:endParaRPr lang="en-GB" sz="1200" b="1" baseline="0" dirty="0">
                        <a:solidFill>
                          <a:schemeClr val="tx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endParaRPr sz="1200" b="1" baseline="0" dirty="0">
                        <a:solidFill>
                          <a:schemeClr val="tx1"/>
                        </a:solidFill>
                        <a:latin typeface="+mj-lt"/>
                        <a:ea typeface="Montserrat Light"/>
                        <a:cs typeface="Montserrat Light"/>
                        <a:sym typeface="Montserrat Light"/>
                      </a:endParaRPr>
                    </a:p>
                  </a:txBody>
                  <a:tcPr marL="91425" marR="91425" marT="91425" marB="91425">
                    <a:solidFill>
                      <a:schemeClr val="bg1">
                        <a:lumMod val="65000"/>
                      </a:schemeClr>
                    </a:solidFill>
                  </a:tcPr>
                </a:tc>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Eggs +30% </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Table Sauces/Cndmnts +25%</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Frozen Poultry +21%</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Garment Care +21%</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Frozen Chips +20%</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Cooking Vinegar/Alcl +20%</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Dry Noodles +19%</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Dish Wash +18%</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Cheese +17%</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Frozen Fruit +17%</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Frozen Meat +16%</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Cat +15%</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Frozen Potato +15%</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Cooking Sauces +14%</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Rice &amp; Grains +14%</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endParaRPr lang="en-GB" sz="1200" b="1" kern="1200" baseline="0" dirty="0">
                        <a:solidFill>
                          <a:schemeClr val="tx1"/>
                        </a:solidFill>
                        <a:latin typeface="+mn-lt"/>
                        <a:ea typeface="Montserrat Light"/>
                        <a:cs typeface="Montserrat Light"/>
                        <a:sym typeface="Montserrat Light"/>
                      </a:endParaRP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endParaRPr lang="en-GB" sz="1200" b="1" kern="1200" baseline="0" dirty="0">
                        <a:solidFill>
                          <a:schemeClr val="tx1"/>
                        </a:solidFill>
                        <a:latin typeface="+mn-lt"/>
                        <a:ea typeface="Montserrat Light"/>
                        <a:cs typeface="Montserrat Light"/>
                        <a:sym typeface="Montserrat Light"/>
                      </a:endParaRP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endParaRPr lang="en-GB" sz="1200" b="1" kern="1200" baseline="0" dirty="0">
                        <a:solidFill>
                          <a:schemeClr val="tx1"/>
                        </a:solidFill>
                        <a:latin typeface="+mn-lt"/>
                        <a:ea typeface="Montserrat Light"/>
                        <a:cs typeface="Montserrat Light"/>
                        <a:sym typeface="Montserrat Light"/>
                      </a:endParaRP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endParaRPr lang="en-GB" sz="1200" b="1" kern="1200" baseline="0" dirty="0">
                        <a:solidFill>
                          <a:schemeClr val="tx1"/>
                        </a:solidFill>
                        <a:latin typeface="+mn-lt"/>
                        <a:ea typeface="Montserrat Light"/>
                        <a:cs typeface="Montserrat Light"/>
                        <a:sym typeface="Montserrat Light"/>
                      </a:endParaRPr>
                    </a:p>
                  </a:txBody>
                  <a:tcPr marL="91425" marR="91425" marT="91425" marB="91425">
                    <a:solidFill>
                      <a:schemeClr val="bg1">
                        <a:lumMod val="65000"/>
                      </a:schemeClr>
                    </a:solidFill>
                  </a:tcPr>
                </a:tc>
                <a:tc>
                  <a:txBody>
                    <a:bodyPr/>
                    <a:lstStyle/>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Re-usable Shpg Bags +38%</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Frozen Bakery Products +26%</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Plasticware +22%</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Rice Cakes +20%</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Snacking Nuts +16%</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Ambient Desserts +16%</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Morning Gds/Sp Breads +15%</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Sugar Confectionery +15%</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Sweet Biscuits +14%</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Ambient Mexican Accom +13%</a:t>
                      </a:r>
                    </a:p>
                    <a:p>
                      <a:pPr marL="73660" lvl="0" indent="0" algn="l" rtl="0">
                        <a:spcBef>
                          <a:spcPts val="0"/>
                        </a:spcBef>
                        <a:spcAft>
                          <a:spcPts val="0"/>
                        </a:spcAft>
                        <a:buClr>
                          <a:srgbClr val="FFFFFF"/>
                        </a:buClr>
                        <a:buSzPts val="1000"/>
                        <a:buFont typeface="Montserrat Light"/>
                        <a:buNone/>
                      </a:pPr>
                      <a:endParaRPr lang="en-GB" sz="1200" b="1" dirty="0">
                        <a:solidFill>
                          <a:schemeClr val="tx1"/>
                        </a:solidFill>
                        <a:latin typeface="+mn-lt"/>
                        <a:ea typeface="Montserrat"/>
                        <a:cs typeface="Montserrat"/>
                        <a:sym typeface="Montserrat"/>
                      </a:endParaRPr>
                    </a:p>
                  </a:txBody>
                  <a:tcPr marL="91425" marR="91425" marT="91425" marB="91425">
                    <a:solidFill>
                      <a:schemeClr val="bg1">
                        <a:lumMod val="65000"/>
                      </a:schemeClr>
                    </a:solidFill>
                  </a:tcPr>
                </a:tc>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Suncare +74%</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Insect Control +62%</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Fire Lighters +53%</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BBQ’s +53%</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Ice Cream +47%</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Ice Cubes +45%</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Pools &amp; Inflatables +46%</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Sports &amp; Energy Drinks +31%</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Fresh Sauces </a:t>
                      </a:r>
                      <a:r>
                        <a:rPr lang="en-GB" sz="800" b="0" dirty="0">
                          <a:solidFill>
                            <a:schemeClr val="tx1"/>
                          </a:solidFill>
                          <a:latin typeface="+mn-lt"/>
                          <a:ea typeface="Montserrat"/>
                          <a:cs typeface="Montserrat"/>
                          <a:sym typeface="Montserrat"/>
                        </a:rPr>
                        <a:t>(inc Salad Drsg) </a:t>
                      </a:r>
                      <a:r>
                        <a:rPr lang="en-GB" sz="1200" b="1" dirty="0">
                          <a:solidFill>
                            <a:schemeClr val="tx1"/>
                          </a:solidFill>
                          <a:latin typeface="+mn-lt"/>
                          <a:ea typeface="Montserrat"/>
                          <a:cs typeface="Montserrat"/>
                          <a:sym typeface="Montserrat"/>
                        </a:rPr>
                        <a:t>+31%</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Flavoured Non Carbs +26%</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Furniture (inc Outdoor) +26%</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Mineral Water +25%</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Olives &amp; Antipasti +25%</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Hayfever +25%</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Flavoured Carbs +23%</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Rolls &amp; Baguettes +23%</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Prep Salad +23%</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Cider +22%</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Ambient Fruit Juice +21%</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Sml HH Electrical </a:t>
                      </a:r>
                      <a:r>
                        <a:rPr lang="en-GB" sz="800" b="0" kern="1200" baseline="0" dirty="0">
                          <a:solidFill>
                            <a:schemeClr val="tx1"/>
                          </a:solidFill>
                          <a:latin typeface="+mn-lt"/>
                          <a:ea typeface="Montserrat Light"/>
                          <a:cs typeface="Montserrat Light"/>
                          <a:sym typeface="Montserrat Light"/>
                        </a:rPr>
                        <a:t>(inc Fans)</a:t>
                      </a:r>
                      <a:r>
                        <a:rPr lang="en-GB" sz="1200" b="1" kern="1200" baseline="0" dirty="0">
                          <a:solidFill>
                            <a:schemeClr val="tx1"/>
                          </a:solidFill>
                          <a:latin typeface="+mn-lt"/>
                          <a:ea typeface="Montserrat Light"/>
                          <a:cs typeface="Montserrat Light"/>
                          <a:sym typeface="Montserrat Light"/>
                        </a:rPr>
                        <a:t> +21%</a:t>
                      </a:r>
                    </a:p>
                  </a:txBody>
                  <a:tcPr marL="91425" marR="91425" marT="91425" marB="91425">
                    <a:solidFill>
                      <a:schemeClr val="bg1">
                        <a:lumMod val="65000"/>
                      </a:schemeClr>
                    </a:solidFill>
                  </a:tcPr>
                </a:tc>
                <a:extLst>
                  <a:ext uri="{0D108BD9-81ED-4DB2-BD59-A6C34878D82A}">
                    <a16:rowId xmlns:a16="http://schemas.microsoft.com/office/drawing/2014/main" val="2462473271"/>
                  </a:ext>
                </a:extLst>
              </a:tr>
              <a:tr h="573498">
                <a:tc gridSpan="4">
                  <a:txBody>
                    <a:bodyPr/>
                    <a:lstStyle/>
                    <a:p>
                      <a:pPr marL="73660" marR="0" lvl="0" indent="0" algn="ctr"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800" b="0" i="0" dirty="0">
                          <a:solidFill>
                            <a:schemeClr val="bg1"/>
                          </a:solidFill>
                          <a:latin typeface="Georgia" panose="02040502050405020303" pitchFamily="18" charset="0"/>
                          <a:ea typeface="Montserrat"/>
                          <a:cs typeface="Montserrat"/>
                          <a:sym typeface="Montserrat"/>
                        </a:rPr>
                        <a:t>Shoppers spent on more on </a:t>
                      </a:r>
                      <a:r>
                        <a:rPr lang="en-GB" sz="1800" b="1" i="0" dirty="0">
                          <a:solidFill>
                            <a:schemeClr val="bg1"/>
                          </a:solidFill>
                          <a:latin typeface="Georgia" panose="02040502050405020303" pitchFamily="18" charset="0"/>
                          <a:ea typeface="Montserrat"/>
                          <a:cs typeface="Montserrat"/>
                          <a:sym typeface="Montserrat"/>
                        </a:rPr>
                        <a:t>dad, cheaper meal alternatives </a:t>
                      </a:r>
                      <a:r>
                        <a:rPr lang="en-GB" sz="1800" b="0" i="0" dirty="0">
                          <a:solidFill>
                            <a:schemeClr val="bg1"/>
                          </a:solidFill>
                          <a:latin typeface="Georgia" panose="02040502050405020303" pitchFamily="18" charset="0"/>
                          <a:ea typeface="Montserrat"/>
                          <a:cs typeface="Montserrat"/>
                          <a:sym typeface="Montserrat"/>
                        </a:rPr>
                        <a:t>and shopped more in the discount channels</a:t>
                      </a:r>
                      <a:endParaRPr sz="1800" b="1" i="1" baseline="0" dirty="0">
                        <a:solidFill>
                          <a:schemeClr val="bg1"/>
                        </a:solidFill>
                        <a:latin typeface="Georgia" panose="02040502050405020303" pitchFamily="18" charset="0"/>
                        <a:ea typeface="Montserrat Light"/>
                        <a:cs typeface="Montserrat Light"/>
                        <a:sym typeface="Montserrat Ligh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extLst>
                  <a:ext uri="{0D108BD9-81ED-4DB2-BD59-A6C34878D82A}">
                    <a16:rowId xmlns:a16="http://schemas.microsoft.com/office/drawing/2014/main" val="3709966121"/>
                  </a:ext>
                </a:extLst>
              </a:tr>
            </a:tbl>
          </a:graphicData>
        </a:graphic>
      </p:graphicFrame>
      <p:sp>
        <p:nvSpPr>
          <p:cNvPr id="13" name="Text Placeholder 12">
            <a:extLst>
              <a:ext uri="{FF2B5EF4-FFF2-40B4-BE49-F238E27FC236}">
                <a16:creationId xmlns:a16="http://schemas.microsoft.com/office/drawing/2014/main" id="{71A57341-1DE4-C426-2C86-2C7F9521F3D4}"/>
              </a:ext>
            </a:extLst>
          </p:cNvPr>
          <p:cNvSpPr>
            <a:spLocks noGrp="1"/>
          </p:cNvSpPr>
          <p:nvPr>
            <p:ph type="body" sz="quarter" idx="13"/>
          </p:nvPr>
        </p:nvSpPr>
        <p:spPr>
          <a:xfrm>
            <a:off x="294997" y="6225922"/>
            <a:ext cx="11582399" cy="365125"/>
          </a:xfrm>
        </p:spPr>
        <p:txBody>
          <a:bodyPr/>
          <a:lstStyle/>
          <a:p>
            <a:r>
              <a:rPr lang="en-US" sz="800" dirty="0"/>
              <a:t>Source:  NIQ Scantrack Grocery Multiples 4w/e 17</a:t>
            </a:r>
            <a:r>
              <a:rPr lang="en-US" sz="800" baseline="30000" dirty="0"/>
              <a:t>th</a:t>
            </a:r>
            <a:r>
              <a:rPr lang="en-US" sz="800" dirty="0"/>
              <a:t> June 2023 vs year ago (value growth) </a:t>
            </a:r>
          </a:p>
        </p:txBody>
      </p:sp>
      <p:sp>
        <p:nvSpPr>
          <p:cNvPr id="51" name="TextBox 50">
            <a:extLst>
              <a:ext uri="{FF2B5EF4-FFF2-40B4-BE49-F238E27FC236}">
                <a16:creationId xmlns:a16="http://schemas.microsoft.com/office/drawing/2014/main" id="{4FDF5172-B62B-41EB-EAB9-A74D07098FB5}"/>
              </a:ext>
            </a:extLst>
          </p:cNvPr>
          <p:cNvSpPr txBox="1"/>
          <p:nvPr/>
        </p:nvSpPr>
        <p:spPr>
          <a:xfrm>
            <a:off x="116170" y="118432"/>
            <a:ext cx="12010768" cy="646331"/>
          </a:xfrm>
          <a:prstGeom prst="rect">
            <a:avLst/>
          </a:prstGeom>
          <a:noFill/>
        </p:spPr>
        <p:txBody>
          <a:bodyPr wrap="square">
            <a:spAutoFit/>
          </a:bodyPr>
          <a:lstStyle/>
          <a:p>
            <a:r>
              <a:rPr lang="en-GB" dirty="0"/>
              <a:t>Shoppers spent more on </a:t>
            </a:r>
            <a:r>
              <a:rPr lang="en-GB" b="1" i="1" dirty="0">
                <a:latin typeface="Georgia" panose="02040502050405020303" pitchFamily="18" charset="0"/>
              </a:rPr>
              <a:t>outdoor living </a:t>
            </a:r>
            <a:r>
              <a:rPr lang="en-GB" dirty="0"/>
              <a:t>and will have been more </a:t>
            </a:r>
            <a:r>
              <a:rPr lang="en-GB" b="1" i="1" dirty="0">
                <a:latin typeface="Georgia" panose="02040502050405020303" pitchFamily="18" charset="0"/>
              </a:rPr>
              <a:t>savvy</a:t>
            </a:r>
            <a:r>
              <a:rPr lang="en-GB" dirty="0"/>
              <a:t> regarding how they spent the remainder of their household budget</a:t>
            </a:r>
          </a:p>
        </p:txBody>
      </p:sp>
      <p:pic>
        <p:nvPicPr>
          <p:cNvPr id="2050" name="Picture 2">
            <a:extLst>
              <a:ext uri="{FF2B5EF4-FFF2-40B4-BE49-F238E27FC236}">
                <a16:creationId xmlns:a16="http://schemas.microsoft.com/office/drawing/2014/main" id="{30D983A0-497D-3056-1FD0-B7DD2E764C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0292" y="1010821"/>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2C66189-AF17-2215-3BE5-B5158B9CED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0956" y="1011705"/>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D932735E-87FF-6854-D008-4BE2D64B8F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1055" y="1010822"/>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8EA2598-0155-4E14-32E1-EE26F815D5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08814" y="1016000"/>
            <a:ext cx="572400" cy="5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155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23F69C93-C6F2-CA07-E1CD-C8A828587232}"/>
              </a:ext>
            </a:extLst>
          </p:cNvPr>
          <p:cNvGraphicFramePr>
            <a:graphicFrameLocks noGrp="1"/>
          </p:cNvGraphicFramePr>
          <p:nvPr>
            <p:ph idx="1"/>
            <p:extLst>
              <p:ext uri="{D42A27DB-BD31-4B8C-83A1-F6EECF244321}">
                <p14:modId xmlns:p14="http://schemas.microsoft.com/office/powerpoint/2010/main" val="179567619"/>
              </p:ext>
            </p:extLst>
          </p:nvPr>
        </p:nvGraphicFramePr>
        <p:xfrm>
          <a:off x="4291013" y="1671638"/>
          <a:ext cx="7594600" cy="398938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C499054D-D366-6C49-DBFC-9407E92306F6}"/>
              </a:ext>
            </a:extLst>
          </p:cNvPr>
          <p:cNvSpPr>
            <a:spLocks noGrp="1"/>
          </p:cNvSpPr>
          <p:nvPr>
            <p:ph type="sldNum" sz="quarter" idx="12"/>
          </p:nvPr>
        </p:nvSpPr>
        <p:spPr/>
        <p:txBody>
          <a:bodyPr/>
          <a:lstStyle/>
          <a:p>
            <a:fld id="{403EF4E2-7A7A-0548-85F1-5479B7C9E1B2}" type="slidenum">
              <a:rPr lang="en-US" smtClean="0"/>
              <a:t>16</a:t>
            </a:fld>
            <a:endParaRPr lang="en-US" dirty="0"/>
          </a:p>
        </p:txBody>
      </p:sp>
      <p:sp>
        <p:nvSpPr>
          <p:cNvPr id="2" name="Title 1">
            <a:extLst>
              <a:ext uri="{FF2B5EF4-FFF2-40B4-BE49-F238E27FC236}">
                <a16:creationId xmlns:a16="http://schemas.microsoft.com/office/drawing/2014/main" id="{F6F77B72-907D-DF76-5D78-CA6B9F4160B6}"/>
              </a:ext>
            </a:extLst>
          </p:cNvPr>
          <p:cNvSpPr>
            <a:spLocks noGrp="1"/>
          </p:cNvSpPr>
          <p:nvPr>
            <p:ph type="ctrTitle"/>
          </p:nvPr>
        </p:nvSpPr>
        <p:spPr>
          <a:xfrm>
            <a:off x="256362" y="3841846"/>
            <a:ext cx="3503952" cy="2390972"/>
          </a:xfrm>
        </p:spPr>
        <p:txBody>
          <a:bodyPr/>
          <a:lstStyle/>
          <a:p>
            <a:r>
              <a:rPr lang="en-US" sz="2400" b="0" i="1" dirty="0">
                <a:latin typeface="Georgia" panose="02040502050405020303" pitchFamily="18" charset="0"/>
              </a:rPr>
              <a:t>British shoppers have been embracing the warm weather, leading to a </a:t>
            </a:r>
            <a:r>
              <a:rPr lang="en-US" sz="2400" i="1" dirty="0">
                <a:latin typeface="Georgia" panose="02040502050405020303" pitchFamily="18" charset="0"/>
              </a:rPr>
              <a:t>boost</a:t>
            </a:r>
            <a:r>
              <a:rPr lang="en-US" sz="2400" b="0" i="1" dirty="0">
                <a:latin typeface="Georgia" panose="02040502050405020303" pitchFamily="18" charset="0"/>
              </a:rPr>
              <a:t> in sales for seasonal items.</a:t>
            </a:r>
            <a:br>
              <a:rPr lang="en-US" sz="2400" dirty="0">
                <a:latin typeface="Georgia" panose="02040502050405020303" pitchFamily="18" charset="0"/>
              </a:rPr>
            </a:br>
            <a:br>
              <a:rPr lang="en-US" sz="2400" dirty="0">
                <a:latin typeface="Georgia" panose="02040502050405020303" pitchFamily="18" charset="0"/>
              </a:rPr>
            </a:br>
            <a:r>
              <a:rPr lang="en-US" sz="1800" b="0" i="1" dirty="0">
                <a:latin typeface="Georgia" panose="02040502050405020303" pitchFamily="18" charset="0"/>
              </a:rPr>
              <a:t>With more opportunities to socialise outdoors shoppers bought more </a:t>
            </a:r>
            <a:r>
              <a:rPr lang="en-US" sz="1800" i="1" dirty="0">
                <a:latin typeface="Georgia" panose="02040502050405020303" pitchFamily="18" charset="0"/>
              </a:rPr>
              <a:t>briquettes &amp; charcoal </a:t>
            </a:r>
            <a:r>
              <a:rPr lang="en-US" sz="1800" b="0" i="1" dirty="0">
                <a:latin typeface="Georgia" panose="02040502050405020303" pitchFamily="18" charset="0"/>
              </a:rPr>
              <a:t>for BBQ’s</a:t>
            </a:r>
            <a:r>
              <a:rPr lang="en-US" sz="1800" i="1" dirty="0">
                <a:latin typeface="Georgia" panose="02040502050405020303" pitchFamily="18" charset="0"/>
              </a:rPr>
              <a:t> </a:t>
            </a:r>
            <a:r>
              <a:rPr lang="en-US" sz="1800" b="0" i="1" dirty="0">
                <a:latin typeface="Georgia" panose="02040502050405020303" pitchFamily="18" charset="0"/>
              </a:rPr>
              <a:t>and firepits.  There was also more demand for suncare, ice-creams and cold drinks.  </a:t>
            </a:r>
            <a:br>
              <a:rPr lang="en-US" sz="1800" b="0" i="1" dirty="0">
                <a:latin typeface="Georgia" panose="02040502050405020303" pitchFamily="18" charset="0"/>
              </a:rPr>
            </a:br>
            <a:br>
              <a:rPr lang="en-US" sz="1800" b="0" i="1" dirty="0">
                <a:latin typeface="Georgia" panose="02040502050405020303" pitchFamily="18" charset="0"/>
              </a:rPr>
            </a:br>
            <a:r>
              <a:rPr lang="en-US" sz="1800" b="0" i="1" dirty="0">
                <a:latin typeface="Georgia" panose="02040502050405020303" pitchFamily="18" charset="0"/>
              </a:rPr>
              <a:t>Shoppers also took the opportunity to refresh their wardrobes and there was an uptick in sales for small household electrical items which includes </a:t>
            </a:r>
            <a:r>
              <a:rPr lang="en-US" sz="1800" i="1" dirty="0">
                <a:latin typeface="Georgia" panose="02040502050405020303" pitchFamily="18" charset="0"/>
              </a:rPr>
              <a:t>fans</a:t>
            </a:r>
            <a:r>
              <a:rPr lang="en-US" sz="1800" b="0" i="1" dirty="0">
                <a:latin typeface="Georgia" panose="02040502050405020303" pitchFamily="18" charset="0"/>
              </a:rPr>
              <a:t>.</a:t>
            </a:r>
            <a:endParaRPr lang="en-US" b="0" i="1" dirty="0">
              <a:latin typeface="Georgia" panose="02040502050405020303" pitchFamily="18" charset="0"/>
            </a:endParaRPr>
          </a:p>
        </p:txBody>
      </p:sp>
      <p:sp>
        <p:nvSpPr>
          <p:cNvPr id="9" name="Text Placeholder 8">
            <a:extLst>
              <a:ext uri="{FF2B5EF4-FFF2-40B4-BE49-F238E27FC236}">
                <a16:creationId xmlns:a16="http://schemas.microsoft.com/office/drawing/2014/main" id="{C28D2ED4-9A16-815C-6A6E-CDBD0DDE0BD8}"/>
              </a:ext>
            </a:extLst>
          </p:cNvPr>
          <p:cNvSpPr>
            <a:spLocks noGrp="1"/>
          </p:cNvSpPr>
          <p:nvPr>
            <p:ph type="body" sz="quarter" idx="14"/>
          </p:nvPr>
        </p:nvSpPr>
        <p:spPr/>
        <p:txBody>
          <a:bodyPr/>
          <a:lstStyle/>
          <a:p>
            <a:pPr marL="146050" indent="0">
              <a:buFont typeface="Montserrat"/>
              <a:buNone/>
            </a:pPr>
            <a:r>
              <a:rPr lang="en-PH" sz="800" dirty="0">
                <a:latin typeface="Montserrat" panose="00000500000000000000" pitchFamily="2" charset="0"/>
              </a:rPr>
              <a:t>Source:  NIQ Scantrack Grocery Multiples 4w/e 17</a:t>
            </a:r>
            <a:r>
              <a:rPr lang="en-PH" sz="800" baseline="30000" dirty="0">
                <a:latin typeface="Montserrat" panose="00000500000000000000" pitchFamily="2" charset="0"/>
              </a:rPr>
              <a:t>th</a:t>
            </a:r>
            <a:r>
              <a:rPr lang="en-PH" sz="800" dirty="0">
                <a:latin typeface="Montserrat" panose="00000500000000000000" pitchFamily="2" charset="0"/>
              </a:rPr>
              <a:t> June 2023 vs year ago</a:t>
            </a:r>
          </a:p>
        </p:txBody>
      </p:sp>
      <p:sp>
        <p:nvSpPr>
          <p:cNvPr id="14" name="Content Placeholder 9">
            <a:extLst>
              <a:ext uri="{FF2B5EF4-FFF2-40B4-BE49-F238E27FC236}">
                <a16:creationId xmlns:a16="http://schemas.microsoft.com/office/drawing/2014/main" id="{4850538B-C0F5-1A63-9C39-9F3D6973468F}"/>
              </a:ext>
            </a:extLst>
          </p:cNvPr>
          <p:cNvSpPr txBox="1">
            <a:spLocks/>
          </p:cNvSpPr>
          <p:nvPr/>
        </p:nvSpPr>
        <p:spPr>
          <a:xfrm>
            <a:off x="4290932" y="507548"/>
            <a:ext cx="7595265" cy="399040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6" name="Google Shape;359;p8">
            <a:extLst>
              <a:ext uri="{FF2B5EF4-FFF2-40B4-BE49-F238E27FC236}">
                <a16:creationId xmlns:a16="http://schemas.microsoft.com/office/drawing/2014/main" id="{4A41054C-D287-9BDA-C41C-A262629AE099}"/>
              </a:ext>
            </a:extLst>
          </p:cNvPr>
          <p:cNvSpPr txBox="1"/>
          <p:nvPr/>
        </p:nvSpPr>
        <p:spPr>
          <a:xfrm>
            <a:off x="4116564" y="1157840"/>
            <a:ext cx="7594600" cy="523180"/>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PH" sz="1400" b="1" dirty="0">
                <a:solidFill>
                  <a:schemeClr val="dk1"/>
                </a:solidFill>
                <a:latin typeface="Arial" panose="020B0604020202020204" pitchFamily="34" charset="0"/>
                <a:ea typeface="Montserrat"/>
                <a:cs typeface="Arial" panose="020B0604020202020204" pitchFamily="34" charset="0"/>
                <a:sym typeface="Montserrat"/>
              </a:rPr>
              <a:t>Top Growing Sub Categories in the Grocery Multiples</a:t>
            </a:r>
          </a:p>
          <a:p>
            <a:pPr>
              <a:buClr>
                <a:schemeClr val="dk1"/>
              </a:buClr>
              <a:buSzPts val="1100"/>
            </a:pPr>
            <a:r>
              <a:rPr lang="en-PH" sz="1400" dirty="0">
                <a:solidFill>
                  <a:schemeClr val="dk1"/>
                </a:solidFill>
                <a:latin typeface="Arial" panose="020B0604020202020204" pitchFamily="34" charset="0"/>
                <a:ea typeface="Montserrat"/>
                <a:cs typeface="Arial" panose="020B0604020202020204" pitchFamily="34" charset="0"/>
                <a:sym typeface="Montserrat"/>
              </a:rPr>
              <a:t>Ranked by % unit growth</a:t>
            </a:r>
            <a:endParaRPr lang="en-PH" sz="1400" dirty="0">
              <a:latin typeface="Arial" panose="020B0604020202020204" pitchFamily="34" charset="0"/>
              <a:ea typeface="Montserrat"/>
              <a:cs typeface="Arial" panose="020B0604020202020204" pitchFamily="34" charset="0"/>
              <a:sym typeface="Montserrat"/>
            </a:endParaRPr>
          </a:p>
        </p:txBody>
      </p:sp>
      <p:sp>
        <p:nvSpPr>
          <p:cNvPr id="6" name="Rectangle 5">
            <a:extLst>
              <a:ext uri="{FF2B5EF4-FFF2-40B4-BE49-F238E27FC236}">
                <a16:creationId xmlns:a16="http://schemas.microsoft.com/office/drawing/2014/main" id="{4A457943-D181-7862-9BFC-62C0D6A9FD39}"/>
              </a:ext>
            </a:extLst>
          </p:cNvPr>
          <p:cNvSpPr/>
          <p:nvPr/>
        </p:nvSpPr>
        <p:spPr>
          <a:xfrm>
            <a:off x="8696220" y="3563025"/>
            <a:ext cx="198935" cy="872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7" name="Rectangle 6">
            <a:extLst>
              <a:ext uri="{FF2B5EF4-FFF2-40B4-BE49-F238E27FC236}">
                <a16:creationId xmlns:a16="http://schemas.microsoft.com/office/drawing/2014/main" id="{42DA40A3-A03F-47C5-0CD3-F43FBE87B88D}"/>
              </a:ext>
            </a:extLst>
          </p:cNvPr>
          <p:cNvSpPr/>
          <p:nvPr/>
        </p:nvSpPr>
        <p:spPr>
          <a:xfrm>
            <a:off x="8696219" y="3674814"/>
            <a:ext cx="198935" cy="872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FE47D61E-F42B-E8B3-91C5-0D05D75F72E4}"/>
              </a:ext>
            </a:extLst>
          </p:cNvPr>
          <p:cNvSpPr/>
          <p:nvPr/>
        </p:nvSpPr>
        <p:spPr>
          <a:xfrm>
            <a:off x="8696219" y="3796233"/>
            <a:ext cx="198935" cy="872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40D9358A-7475-8A39-FF1A-6E4590C9D347}"/>
              </a:ext>
            </a:extLst>
          </p:cNvPr>
          <p:cNvSpPr/>
          <p:nvPr/>
        </p:nvSpPr>
        <p:spPr>
          <a:xfrm>
            <a:off x="8702993" y="3920604"/>
            <a:ext cx="198935" cy="8725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DD1B1071-78B0-42B0-302C-1DFCF5D3E2C2}"/>
              </a:ext>
            </a:extLst>
          </p:cNvPr>
          <p:cNvSpPr txBox="1"/>
          <p:nvPr/>
        </p:nvSpPr>
        <p:spPr>
          <a:xfrm>
            <a:off x="8849162" y="3622965"/>
            <a:ext cx="1165686" cy="215444"/>
          </a:xfrm>
          <a:prstGeom prst="rect">
            <a:avLst/>
          </a:prstGeom>
          <a:noFill/>
        </p:spPr>
        <p:txBody>
          <a:bodyPr wrap="square" rtlCol="0">
            <a:spAutoFit/>
          </a:bodyPr>
          <a:lstStyle/>
          <a:p>
            <a:r>
              <a:rPr lang="en-GB" sz="800" dirty="0">
                <a:latin typeface="Montserrat" panose="00000500000000000000" pitchFamily="2" charset="0"/>
              </a:rPr>
              <a:t>Convenience</a:t>
            </a:r>
          </a:p>
        </p:txBody>
      </p:sp>
      <p:sp>
        <p:nvSpPr>
          <p:cNvPr id="12" name="TextBox 11">
            <a:extLst>
              <a:ext uri="{FF2B5EF4-FFF2-40B4-BE49-F238E27FC236}">
                <a16:creationId xmlns:a16="http://schemas.microsoft.com/office/drawing/2014/main" id="{9ACA567F-3BB3-5C52-C988-20D864C295AD}"/>
              </a:ext>
            </a:extLst>
          </p:cNvPr>
          <p:cNvSpPr txBox="1"/>
          <p:nvPr/>
        </p:nvSpPr>
        <p:spPr>
          <a:xfrm>
            <a:off x="8833908" y="3504326"/>
            <a:ext cx="1165686" cy="215444"/>
          </a:xfrm>
          <a:prstGeom prst="rect">
            <a:avLst/>
          </a:prstGeom>
          <a:noFill/>
        </p:spPr>
        <p:txBody>
          <a:bodyPr wrap="square" rtlCol="0">
            <a:spAutoFit/>
          </a:bodyPr>
          <a:lstStyle/>
          <a:p>
            <a:r>
              <a:rPr lang="en-GB" sz="800" dirty="0">
                <a:latin typeface="Montserrat" panose="00000500000000000000" pitchFamily="2" charset="0"/>
              </a:rPr>
              <a:t>Health</a:t>
            </a:r>
          </a:p>
        </p:txBody>
      </p:sp>
      <p:sp>
        <p:nvSpPr>
          <p:cNvPr id="13" name="TextBox 12">
            <a:extLst>
              <a:ext uri="{FF2B5EF4-FFF2-40B4-BE49-F238E27FC236}">
                <a16:creationId xmlns:a16="http://schemas.microsoft.com/office/drawing/2014/main" id="{C3BA33A8-C549-D5A4-C8B1-B0BBDC344AA8}"/>
              </a:ext>
            </a:extLst>
          </p:cNvPr>
          <p:cNvSpPr txBox="1"/>
          <p:nvPr/>
        </p:nvSpPr>
        <p:spPr>
          <a:xfrm>
            <a:off x="8827134" y="3739633"/>
            <a:ext cx="1165686" cy="215444"/>
          </a:xfrm>
          <a:prstGeom prst="rect">
            <a:avLst/>
          </a:prstGeom>
          <a:noFill/>
        </p:spPr>
        <p:txBody>
          <a:bodyPr wrap="square" rtlCol="0">
            <a:spAutoFit/>
          </a:bodyPr>
          <a:lstStyle/>
          <a:p>
            <a:r>
              <a:rPr lang="en-GB" sz="800" dirty="0">
                <a:latin typeface="Montserrat" panose="00000500000000000000" pitchFamily="2" charset="0"/>
              </a:rPr>
              <a:t>Core Grocery</a:t>
            </a:r>
          </a:p>
        </p:txBody>
      </p:sp>
      <p:sp>
        <p:nvSpPr>
          <p:cNvPr id="17" name="TextBox 16">
            <a:extLst>
              <a:ext uri="{FF2B5EF4-FFF2-40B4-BE49-F238E27FC236}">
                <a16:creationId xmlns:a16="http://schemas.microsoft.com/office/drawing/2014/main" id="{A74EE63E-CC73-2F7D-BEE9-A94DF824E863}"/>
              </a:ext>
            </a:extLst>
          </p:cNvPr>
          <p:cNvSpPr txBox="1"/>
          <p:nvPr/>
        </p:nvSpPr>
        <p:spPr>
          <a:xfrm>
            <a:off x="8830661" y="3865046"/>
            <a:ext cx="1336208" cy="215444"/>
          </a:xfrm>
          <a:prstGeom prst="rect">
            <a:avLst/>
          </a:prstGeom>
          <a:noFill/>
        </p:spPr>
        <p:txBody>
          <a:bodyPr wrap="square" rtlCol="0">
            <a:spAutoFit/>
          </a:bodyPr>
          <a:lstStyle/>
          <a:p>
            <a:r>
              <a:rPr lang="en-GB" sz="800" dirty="0">
                <a:latin typeface="Montserrat" panose="00000500000000000000" pitchFamily="2" charset="0"/>
              </a:rPr>
              <a:t>Discretionary/Treats</a:t>
            </a:r>
          </a:p>
        </p:txBody>
      </p:sp>
      <p:sp>
        <p:nvSpPr>
          <p:cNvPr id="5" name="Rectangle 4">
            <a:extLst>
              <a:ext uri="{FF2B5EF4-FFF2-40B4-BE49-F238E27FC236}">
                <a16:creationId xmlns:a16="http://schemas.microsoft.com/office/drawing/2014/main" id="{798519E9-45D5-9C64-DAF4-29363169A500}"/>
              </a:ext>
            </a:extLst>
          </p:cNvPr>
          <p:cNvSpPr/>
          <p:nvPr/>
        </p:nvSpPr>
        <p:spPr>
          <a:xfrm>
            <a:off x="8696219" y="3444493"/>
            <a:ext cx="198935" cy="8725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18" name="TextBox 17">
            <a:extLst>
              <a:ext uri="{FF2B5EF4-FFF2-40B4-BE49-F238E27FC236}">
                <a16:creationId xmlns:a16="http://schemas.microsoft.com/office/drawing/2014/main" id="{960EE994-C1DC-2305-78BE-85A1553B70BB}"/>
              </a:ext>
            </a:extLst>
          </p:cNvPr>
          <p:cNvSpPr txBox="1"/>
          <p:nvPr/>
        </p:nvSpPr>
        <p:spPr>
          <a:xfrm>
            <a:off x="8864388" y="3392566"/>
            <a:ext cx="1165686" cy="215444"/>
          </a:xfrm>
          <a:prstGeom prst="rect">
            <a:avLst/>
          </a:prstGeom>
          <a:noFill/>
        </p:spPr>
        <p:txBody>
          <a:bodyPr wrap="square" rtlCol="0">
            <a:spAutoFit/>
          </a:bodyPr>
          <a:lstStyle/>
          <a:p>
            <a:r>
              <a:rPr lang="en-GB" sz="800" dirty="0">
                <a:latin typeface="Montserrat" panose="00000500000000000000" pitchFamily="2" charset="0"/>
              </a:rPr>
              <a:t>Weather</a:t>
            </a:r>
          </a:p>
        </p:txBody>
      </p:sp>
      <p:sp>
        <p:nvSpPr>
          <p:cNvPr id="19" name="TextBox 18">
            <a:extLst>
              <a:ext uri="{FF2B5EF4-FFF2-40B4-BE49-F238E27FC236}">
                <a16:creationId xmlns:a16="http://schemas.microsoft.com/office/drawing/2014/main" id="{CD47612E-F522-E099-F4C6-D60D5AC05A92}"/>
              </a:ext>
            </a:extLst>
          </p:cNvPr>
          <p:cNvSpPr txBox="1"/>
          <p:nvPr/>
        </p:nvSpPr>
        <p:spPr>
          <a:xfrm>
            <a:off x="10397067" y="5655733"/>
            <a:ext cx="914400" cy="914400"/>
          </a:xfrm>
          <a:prstGeom prst="rect">
            <a:avLst/>
          </a:prstGeom>
          <a:noFill/>
        </p:spPr>
        <p:txBody>
          <a:bodyPr wrap="none" lIns="0" rIns="0" rtlCol="0">
            <a:noAutofit/>
          </a:bodyPr>
          <a:lstStyle/>
          <a:p>
            <a:pPr algn="l">
              <a:spcAft>
                <a:spcPts val="600"/>
              </a:spcAft>
            </a:pPr>
            <a:r>
              <a:rPr lang="en-GB" sz="800" dirty="0"/>
              <a:t>* Includes Fans</a:t>
            </a:r>
          </a:p>
        </p:txBody>
      </p:sp>
    </p:spTree>
    <p:extLst>
      <p:ext uri="{BB962C8B-B14F-4D97-AF65-F5344CB8AC3E}">
        <p14:creationId xmlns:p14="http://schemas.microsoft.com/office/powerpoint/2010/main" val="294758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AAFC81D5-0B0C-0536-C4BC-4EFF8E0EAC08}"/>
              </a:ext>
            </a:extLst>
          </p:cNvPr>
          <p:cNvSpPr/>
          <p:nvPr/>
        </p:nvSpPr>
        <p:spPr>
          <a:xfrm>
            <a:off x="10051319" y="2917061"/>
            <a:ext cx="1977549" cy="2015547"/>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45720" rIns="45720" rtlCol="0" anchor="ctr"/>
          <a:lstStyle/>
          <a:p>
            <a:pPr algn="ctr"/>
            <a:r>
              <a:rPr kumimoji="0" lang="en-GB" sz="4200" b="1" i="1" u="none" strike="noStrike" kern="0" cap="none" spc="0" normalizeH="0" baseline="0" noProof="0" dirty="0">
                <a:ln>
                  <a:noFill/>
                </a:ln>
                <a:solidFill>
                  <a:schemeClr val="bg1"/>
                </a:solidFill>
                <a:effectLst/>
                <a:uLnTx/>
                <a:uFillTx/>
                <a:latin typeface="Georgia" panose="02040502050405020303" pitchFamily="18" charset="0"/>
                <a:sym typeface="Montserrat"/>
              </a:rPr>
              <a:t>63%</a:t>
            </a:r>
          </a:p>
          <a:p>
            <a:pPr algn="ctr"/>
            <a:r>
              <a:rPr lang="en-GB" sz="1200" i="1" kern="0" dirty="0">
                <a:solidFill>
                  <a:schemeClr val="bg1"/>
                </a:solidFill>
                <a:sym typeface="Montserrat"/>
              </a:rPr>
              <a:t>OL FMCG volume share</a:t>
            </a:r>
            <a:endParaRPr lang="en-GB" sz="1200" i="1" dirty="0">
              <a:solidFill>
                <a:schemeClr val="bg1"/>
              </a:solidFill>
            </a:endParaRPr>
          </a:p>
        </p:txBody>
      </p:sp>
      <p:graphicFrame>
        <p:nvGraphicFramePr>
          <p:cNvPr id="2" name="Chart 1">
            <a:extLst>
              <a:ext uri="{FF2B5EF4-FFF2-40B4-BE49-F238E27FC236}">
                <a16:creationId xmlns:a16="http://schemas.microsoft.com/office/drawing/2014/main" id="{BFEA070E-B794-F595-12D3-29BA6A555F58}"/>
              </a:ext>
            </a:extLst>
          </p:cNvPr>
          <p:cNvGraphicFramePr/>
          <p:nvPr>
            <p:extLst>
              <p:ext uri="{D42A27DB-BD31-4B8C-83A1-F6EECF244321}">
                <p14:modId xmlns:p14="http://schemas.microsoft.com/office/powerpoint/2010/main" val="778226224"/>
              </p:ext>
            </p:extLst>
          </p:nvPr>
        </p:nvGraphicFramePr>
        <p:xfrm>
          <a:off x="4364807" y="1789758"/>
          <a:ext cx="5648517" cy="3902704"/>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CE2B0CDB-A3EF-A0B0-37B3-DA12CB5F5C61}"/>
              </a:ext>
            </a:extLst>
          </p:cNvPr>
          <p:cNvSpPr>
            <a:spLocks noGrp="1"/>
          </p:cNvSpPr>
          <p:nvPr>
            <p:ph type="sldNum" sz="quarter" idx="12"/>
          </p:nvPr>
        </p:nvSpPr>
        <p:spPr/>
        <p:txBody>
          <a:bodyPr/>
          <a:lstStyle/>
          <a:p>
            <a:fld id="{403EF4E2-7A7A-0548-85F1-5479B7C9E1B2}" type="slidenum">
              <a:rPr lang="en-US" smtClean="0"/>
              <a:t>17</a:t>
            </a:fld>
            <a:endParaRPr lang="en-US" dirty="0"/>
          </a:p>
        </p:txBody>
      </p:sp>
      <p:sp>
        <p:nvSpPr>
          <p:cNvPr id="6" name="Text Placeholder 5">
            <a:extLst>
              <a:ext uri="{FF2B5EF4-FFF2-40B4-BE49-F238E27FC236}">
                <a16:creationId xmlns:a16="http://schemas.microsoft.com/office/drawing/2014/main" id="{A84036DE-09E6-CA09-D33B-A9696884F8B5}"/>
              </a:ext>
            </a:extLst>
          </p:cNvPr>
          <p:cNvSpPr>
            <a:spLocks noGrp="1"/>
          </p:cNvSpPr>
          <p:nvPr>
            <p:ph type="body" sz="quarter" idx="14"/>
          </p:nvPr>
        </p:nvSpPr>
        <p:spPr/>
        <p:txBody>
          <a:bodyPr/>
          <a:lstStyle/>
          <a:p>
            <a:r>
              <a:rPr lang="en-GB" dirty="0"/>
              <a:t>Source:  NIQ Homescan FMCG Units YTD vs year ago</a:t>
            </a:r>
          </a:p>
        </p:txBody>
      </p:sp>
      <p:grpSp>
        <p:nvGrpSpPr>
          <p:cNvPr id="7" name="Group 6">
            <a:extLst>
              <a:ext uri="{FF2B5EF4-FFF2-40B4-BE49-F238E27FC236}">
                <a16:creationId xmlns:a16="http://schemas.microsoft.com/office/drawing/2014/main" id="{9B6E6DA6-759B-AD4E-2FBA-A1EC124569DD}"/>
              </a:ext>
            </a:extLst>
          </p:cNvPr>
          <p:cNvGrpSpPr/>
          <p:nvPr/>
        </p:nvGrpSpPr>
        <p:grpSpPr>
          <a:xfrm>
            <a:off x="115911" y="1080796"/>
            <a:ext cx="11717415" cy="4924425"/>
            <a:chOff x="4936262" y="5009093"/>
            <a:chExt cx="12351706" cy="7281423"/>
          </a:xfrm>
        </p:grpSpPr>
        <p:sp>
          <p:nvSpPr>
            <p:cNvPr id="9" name="Isosceles Triangle 8">
              <a:extLst>
                <a:ext uri="{FF2B5EF4-FFF2-40B4-BE49-F238E27FC236}">
                  <a16:creationId xmlns:a16="http://schemas.microsoft.com/office/drawing/2014/main" id="{47AC3DC0-EC5C-989D-0958-7ACCAD580EA7}"/>
                </a:ext>
              </a:extLst>
            </p:cNvPr>
            <p:cNvSpPr/>
            <p:nvPr/>
          </p:nvSpPr>
          <p:spPr>
            <a:xfrm>
              <a:off x="15505206" y="5281595"/>
              <a:ext cx="1782762" cy="20713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GB" sz="1600" dirty="0">
                <a:solidFill>
                  <a:schemeClr val="accent1"/>
                </a:solidFill>
              </a:endParaRPr>
            </a:p>
          </p:txBody>
        </p:sp>
        <p:sp>
          <p:nvSpPr>
            <p:cNvPr id="11" name="TextBox 10">
              <a:extLst>
                <a:ext uri="{FF2B5EF4-FFF2-40B4-BE49-F238E27FC236}">
                  <a16:creationId xmlns:a16="http://schemas.microsoft.com/office/drawing/2014/main" id="{435253F0-66CC-27AF-45C2-59DE8441E895}"/>
                </a:ext>
              </a:extLst>
            </p:cNvPr>
            <p:cNvSpPr txBox="1"/>
            <p:nvPr/>
          </p:nvSpPr>
          <p:spPr>
            <a:xfrm>
              <a:off x="15769939" y="6257575"/>
              <a:ext cx="1259919" cy="500597"/>
            </a:xfrm>
            <a:prstGeom prst="rect">
              <a:avLst/>
            </a:prstGeom>
            <a:noFill/>
          </p:spPr>
          <p:txBody>
            <a:bodyPr wrap="square">
              <a:spAutoFit/>
            </a:bodyPr>
            <a:lstStyle/>
            <a:p>
              <a:pPr algn="ctr"/>
              <a:r>
                <a:rPr lang="en-GB" sz="1600" b="1" dirty="0">
                  <a:solidFill>
                    <a:schemeClr val="bg1"/>
                  </a:solidFill>
                  <a:latin typeface="Georgia" panose="02040502050405020303" pitchFamily="18" charset="0"/>
                  <a:sym typeface="Montserrat"/>
                </a:rPr>
                <a:t>+1.1%</a:t>
              </a:r>
              <a:endParaRPr lang="en-GB" sz="1600" dirty="0">
                <a:solidFill>
                  <a:schemeClr val="bg1"/>
                </a:solidFill>
                <a:latin typeface="Georgia" panose="02040502050405020303" pitchFamily="18" charset="0"/>
              </a:endParaRPr>
            </a:p>
          </p:txBody>
        </p:sp>
        <p:sp>
          <p:nvSpPr>
            <p:cNvPr id="13" name="TextBox 12">
              <a:extLst>
                <a:ext uri="{FF2B5EF4-FFF2-40B4-BE49-F238E27FC236}">
                  <a16:creationId xmlns:a16="http://schemas.microsoft.com/office/drawing/2014/main" id="{1400CDBF-0A55-B0D2-69A1-6D02AB69E9A4}"/>
                </a:ext>
              </a:extLst>
            </p:cNvPr>
            <p:cNvSpPr txBox="1"/>
            <p:nvPr/>
          </p:nvSpPr>
          <p:spPr>
            <a:xfrm>
              <a:off x="4936262" y="5009093"/>
              <a:ext cx="3835231" cy="7281423"/>
            </a:xfrm>
            <a:prstGeom prst="rect">
              <a:avLst/>
            </a:prstGeom>
            <a:noFill/>
          </p:spPr>
          <p:txBody>
            <a:bodyPr wrap="square">
              <a:spAutoFit/>
            </a:bodyPr>
            <a:lstStyle/>
            <a:p>
              <a:pPr algn="ctr"/>
              <a:endParaRPr lang="en-GB" sz="1600" dirty="0">
                <a:solidFill>
                  <a:schemeClr val="bg1"/>
                </a:solidFill>
                <a:latin typeface="Georgia" panose="02040502050405020303" pitchFamily="18" charset="0"/>
                <a:sym typeface="Montserrat"/>
              </a:endParaRPr>
            </a:p>
            <a:p>
              <a:pPr algn="ctr"/>
              <a:endParaRPr lang="en-GB" sz="1600" dirty="0">
                <a:solidFill>
                  <a:schemeClr val="bg1"/>
                </a:solidFill>
                <a:latin typeface="Georgia" panose="02040502050405020303" pitchFamily="18" charset="0"/>
                <a:sym typeface="Montserrat"/>
              </a:endParaRPr>
            </a:p>
            <a:p>
              <a:pPr algn="ctr"/>
              <a:r>
                <a:rPr lang="en-GB" dirty="0">
                  <a:solidFill>
                    <a:schemeClr val="bg1"/>
                  </a:solidFill>
                  <a:latin typeface="Georgia" panose="02040502050405020303" pitchFamily="18" charset="0"/>
                  <a:sym typeface="Montserrat"/>
                </a:rPr>
                <a:t>Whilst shoppers are buying </a:t>
              </a:r>
              <a:r>
                <a:rPr lang="en-GB" b="1" dirty="0">
                  <a:solidFill>
                    <a:schemeClr val="bg1"/>
                  </a:solidFill>
                  <a:latin typeface="Georgia" panose="02040502050405020303" pitchFamily="18" charset="0"/>
                  <a:sym typeface="Montserrat"/>
                </a:rPr>
                <a:t>less overall, </a:t>
              </a:r>
              <a:r>
                <a:rPr lang="en-GB" dirty="0">
                  <a:solidFill>
                    <a:schemeClr val="bg1"/>
                  </a:solidFill>
                  <a:latin typeface="Georgia" panose="02040502050405020303" pitchFamily="18" charset="0"/>
                  <a:sym typeface="Montserrat"/>
                </a:rPr>
                <a:t>OL </a:t>
              </a:r>
              <a:r>
                <a:rPr lang="en-GB" dirty="0">
                  <a:solidFill>
                    <a:schemeClr val="bg1"/>
                  </a:solidFill>
                  <a:sym typeface="Montserrat"/>
                </a:rPr>
                <a:t>continues to </a:t>
              </a:r>
              <a:r>
                <a:rPr lang="en-GB" b="1" i="1" dirty="0">
                  <a:solidFill>
                    <a:schemeClr val="bg1"/>
                  </a:solidFill>
                  <a:latin typeface="Georgia" panose="02040502050405020303" pitchFamily="18" charset="0"/>
                  <a:sym typeface="Montserrat"/>
                </a:rPr>
                <a:t>have momentum </a:t>
              </a:r>
              <a:r>
                <a:rPr lang="en-GB" dirty="0">
                  <a:solidFill>
                    <a:schemeClr val="bg1"/>
                  </a:solidFill>
                  <a:sym typeface="Montserrat"/>
                </a:rPr>
                <a:t>as switching to OL is a </a:t>
              </a:r>
              <a:r>
                <a:rPr lang="en-GB" b="1" i="1" dirty="0">
                  <a:solidFill>
                    <a:schemeClr val="bg1"/>
                  </a:solidFill>
                  <a:latin typeface="Georgia" panose="02040502050405020303" pitchFamily="18" charset="0"/>
                  <a:sym typeface="Montserrat"/>
                </a:rPr>
                <a:t>compromise </a:t>
              </a:r>
              <a:r>
                <a:rPr lang="en-GB" i="1" dirty="0">
                  <a:solidFill>
                    <a:schemeClr val="bg1"/>
                  </a:solidFill>
                  <a:sym typeface="Montserrat"/>
                </a:rPr>
                <a:t>most shoppers are </a:t>
              </a:r>
              <a:r>
                <a:rPr lang="en-GB" b="1" i="1" dirty="0">
                  <a:solidFill>
                    <a:schemeClr val="bg1"/>
                  </a:solidFill>
                  <a:latin typeface="Georgia" panose="02040502050405020303" pitchFamily="18" charset="0"/>
                  <a:sym typeface="Montserrat"/>
                </a:rPr>
                <a:t>willing to make </a:t>
              </a:r>
              <a:r>
                <a:rPr lang="en-GB" i="1" dirty="0">
                  <a:solidFill>
                    <a:schemeClr val="bg1"/>
                  </a:solidFill>
                  <a:latin typeface="Georgia" panose="02040502050405020303" pitchFamily="18" charset="0"/>
                  <a:sym typeface="Montserrat"/>
                </a:rPr>
                <a:t>and this is impacting the entire assortment, with </a:t>
              </a:r>
              <a:r>
                <a:rPr lang="en-GB" b="1" i="1" dirty="0">
                  <a:solidFill>
                    <a:schemeClr val="bg1"/>
                  </a:solidFill>
                  <a:latin typeface="Georgia" panose="02040502050405020303" pitchFamily="18" charset="0"/>
                  <a:sym typeface="Montserrat"/>
                </a:rPr>
                <a:t>BWS</a:t>
              </a:r>
              <a:r>
                <a:rPr lang="en-GB" i="1" dirty="0">
                  <a:solidFill>
                    <a:schemeClr val="bg1"/>
                  </a:solidFill>
                  <a:latin typeface="Georgia" panose="02040502050405020303" pitchFamily="18" charset="0"/>
                  <a:sym typeface="Montserrat"/>
                </a:rPr>
                <a:t> the </a:t>
              </a:r>
              <a:r>
                <a:rPr lang="en-GB" b="1" i="1" dirty="0">
                  <a:solidFill>
                    <a:schemeClr val="bg1"/>
                  </a:solidFill>
                  <a:latin typeface="Georgia" panose="02040502050405020303" pitchFamily="18" charset="0"/>
                  <a:sym typeface="Montserrat"/>
                </a:rPr>
                <a:t>only</a:t>
              </a:r>
              <a:r>
                <a:rPr lang="en-GB" i="1" dirty="0">
                  <a:solidFill>
                    <a:schemeClr val="bg1"/>
                  </a:solidFill>
                  <a:latin typeface="Georgia" panose="02040502050405020303" pitchFamily="18" charset="0"/>
                  <a:sym typeface="Montserrat"/>
                </a:rPr>
                <a:t> exception</a:t>
              </a:r>
              <a:endParaRPr lang="en-GB" dirty="0">
                <a:solidFill>
                  <a:schemeClr val="bg1"/>
                </a:solidFill>
                <a:sym typeface="Montserrat"/>
              </a:endParaRPr>
            </a:p>
            <a:p>
              <a:pPr algn="ctr"/>
              <a:endParaRPr lang="en-GB" sz="1600" dirty="0">
                <a:solidFill>
                  <a:schemeClr val="bg1"/>
                </a:solidFill>
                <a:sym typeface="Montserrat"/>
              </a:endParaRPr>
            </a:p>
            <a:p>
              <a:pPr algn="ctr"/>
              <a:r>
                <a:rPr lang="en-GB" sz="1400" dirty="0">
                  <a:solidFill>
                    <a:schemeClr val="bg1"/>
                  </a:solidFill>
                  <a:sym typeface="Montserrat"/>
                </a:rPr>
                <a:t>The </a:t>
              </a:r>
              <a:r>
                <a:rPr lang="en-GB" sz="1400" b="1" i="1" dirty="0">
                  <a:solidFill>
                    <a:schemeClr val="bg1"/>
                  </a:solidFill>
                  <a:latin typeface="Georgia" panose="02040502050405020303" pitchFamily="18" charset="0"/>
                  <a:sym typeface="Montserrat"/>
                </a:rPr>
                <a:t>biggest differential</a:t>
              </a:r>
              <a:r>
                <a:rPr lang="en-GB" sz="1400" dirty="0">
                  <a:solidFill>
                    <a:schemeClr val="bg1"/>
                  </a:solidFill>
                  <a:latin typeface="Georgia" panose="02040502050405020303" pitchFamily="18" charset="0"/>
                  <a:sym typeface="Montserrat"/>
                </a:rPr>
                <a:t> </a:t>
              </a:r>
              <a:r>
                <a:rPr lang="en-GB" sz="1400" dirty="0">
                  <a:solidFill>
                    <a:schemeClr val="bg1"/>
                  </a:solidFill>
                  <a:sym typeface="Montserrat"/>
                </a:rPr>
                <a:t>continues to be in the more discretionary categories: </a:t>
              </a:r>
              <a:r>
                <a:rPr lang="en-GB" sz="1400" b="1" i="1" dirty="0">
                  <a:solidFill>
                    <a:schemeClr val="bg1"/>
                  </a:solidFill>
                  <a:latin typeface="Georgia" panose="02040502050405020303" pitchFamily="18" charset="0"/>
                  <a:sym typeface="Montserrat"/>
                </a:rPr>
                <a:t>Confectionery</a:t>
              </a:r>
              <a:r>
                <a:rPr lang="en-GB" sz="1400" dirty="0">
                  <a:solidFill>
                    <a:schemeClr val="bg1"/>
                  </a:solidFill>
                  <a:latin typeface="Georgia" panose="02040502050405020303" pitchFamily="18" charset="0"/>
                  <a:sym typeface="Montserrat"/>
                </a:rPr>
                <a:t> </a:t>
              </a:r>
              <a:r>
                <a:rPr lang="en-GB" sz="1400" dirty="0">
                  <a:solidFill>
                    <a:schemeClr val="bg1"/>
                  </a:solidFill>
                  <a:sym typeface="Montserrat"/>
                </a:rPr>
                <a:t>and</a:t>
              </a:r>
              <a:r>
                <a:rPr lang="en-GB" sz="1400" dirty="0">
                  <a:solidFill>
                    <a:schemeClr val="bg1"/>
                  </a:solidFill>
                  <a:latin typeface="Georgia" panose="02040502050405020303" pitchFamily="18" charset="0"/>
                  <a:sym typeface="Montserrat"/>
                </a:rPr>
                <a:t> </a:t>
              </a:r>
              <a:r>
                <a:rPr lang="en-GB" sz="1400" b="1" i="1" dirty="0">
                  <a:solidFill>
                    <a:schemeClr val="bg1"/>
                  </a:solidFill>
                  <a:latin typeface="Georgia" panose="02040502050405020303" pitchFamily="18" charset="0"/>
                  <a:sym typeface="Montserrat"/>
                </a:rPr>
                <a:t>Health &amp; Beauty </a:t>
              </a:r>
              <a:r>
                <a:rPr lang="en-GB" sz="1400" dirty="0">
                  <a:solidFill>
                    <a:schemeClr val="bg1"/>
                  </a:solidFill>
                  <a:sym typeface="Montserrat"/>
                </a:rPr>
                <a:t>where retailer brands still have the </a:t>
              </a:r>
              <a:r>
                <a:rPr lang="en-GB" sz="1400" b="1" i="1" dirty="0">
                  <a:solidFill>
                    <a:schemeClr val="bg1"/>
                  </a:solidFill>
                  <a:latin typeface="Georgia" panose="02040502050405020303" pitchFamily="18" charset="0"/>
                  <a:sym typeface="Montserrat"/>
                </a:rPr>
                <a:t>most</a:t>
              </a:r>
              <a:r>
                <a:rPr lang="en-GB" sz="1400" dirty="0">
                  <a:solidFill>
                    <a:schemeClr val="bg1"/>
                  </a:solidFill>
                  <a:latin typeface="Georgia" panose="02040502050405020303" pitchFamily="18" charset="0"/>
                  <a:sym typeface="Montserrat"/>
                </a:rPr>
                <a:t> </a:t>
              </a:r>
              <a:r>
                <a:rPr lang="en-GB" sz="1400" b="1" i="1" dirty="0">
                  <a:solidFill>
                    <a:schemeClr val="bg1"/>
                  </a:solidFill>
                  <a:latin typeface="Georgia" panose="02040502050405020303" pitchFamily="18" charset="0"/>
                  <a:sym typeface="Montserrat"/>
                </a:rPr>
                <a:t>headroom</a:t>
              </a:r>
              <a:r>
                <a:rPr lang="en-GB" sz="1400" dirty="0">
                  <a:solidFill>
                    <a:schemeClr val="bg1"/>
                  </a:solidFill>
                  <a:latin typeface="Georgia" panose="02040502050405020303" pitchFamily="18" charset="0"/>
                  <a:sym typeface="Montserrat"/>
                </a:rPr>
                <a:t> </a:t>
              </a:r>
              <a:r>
                <a:rPr lang="en-GB" sz="1400" dirty="0">
                  <a:solidFill>
                    <a:schemeClr val="bg1"/>
                  </a:solidFill>
                  <a:sym typeface="Montserrat"/>
                </a:rPr>
                <a:t>to grow.</a:t>
              </a:r>
            </a:p>
            <a:p>
              <a:pPr algn="ctr"/>
              <a:endParaRPr lang="en-GB" sz="1400" dirty="0">
                <a:solidFill>
                  <a:schemeClr val="bg1"/>
                </a:solidFill>
                <a:sym typeface="Montserrat"/>
              </a:endParaRPr>
            </a:p>
            <a:p>
              <a:pPr algn="ctr"/>
              <a:r>
                <a:rPr lang="en-GB" sz="1400" dirty="0">
                  <a:solidFill>
                    <a:schemeClr val="bg1"/>
                  </a:solidFill>
                  <a:sym typeface="Montserrat"/>
                </a:rPr>
                <a:t>There is also </a:t>
              </a:r>
              <a:r>
                <a:rPr lang="en-GB" sz="1400" b="1" i="1" dirty="0">
                  <a:solidFill>
                    <a:schemeClr val="bg1"/>
                  </a:solidFill>
                  <a:latin typeface="Georgia" panose="02040502050405020303" pitchFamily="18" charset="0"/>
                  <a:sym typeface="Montserrat"/>
                </a:rPr>
                <a:t>strong momentum </a:t>
              </a:r>
              <a:r>
                <a:rPr lang="en-GB" sz="1400" dirty="0">
                  <a:solidFill>
                    <a:schemeClr val="bg1"/>
                  </a:solidFill>
                  <a:sym typeface="Montserrat"/>
                </a:rPr>
                <a:t>in the </a:t>
              </a:r>
              <a:r>
                <a:rPr lang="en-GB" sz="1400" b="1" i="1" dirty="0">
                  <a:solidFill>
                    <a:schemeClr val="bg1"/>
                  </a:solidFill>
                  <a:latin typeface="Georgia" panose="02040502050405020303" pitchFamily="18" charset="0"/>
                  <a:sym typeface="Montserrat"/>
                </a:rPr>
                <a:t>heart </a:t>
              </a:r>
              <a:r>
                <a:rPr lang="en-GB" sz="1400" dirty="0">
                  <a:solidFill>
                    <a:schemeClr val="bg1"/>
                  </a:solidFill>
                  <a:sym typeface="Montserrat"/>
                </a:rPr>
                <a:t>of the shopping basket, </a:t>
              </a:r>
              <a:r>
                <a:rPr lang="en-GB" sz="1400" b="1" dirty="0">
                  <a:solidFill>
                    <a:schemeClr val="bg1"/>
                  </a:solidFill>
                  <a:latin typeface="Georgia" panose="02040502050405020303" pitchFamily="18" charset="0"/>
                  <a:sym typeface="Montserrat"/>
                </a:rPr>
                <a:t>Dry Grocery, Household, Bakery </a:t>
              </a:r>
              <a:r>
                <a:rPr lang="en-GB" sz="1400" dirty="0">
                  <a:solidFill>
                    <a:schemeClr val="bg1"/>
                  </a:solidFill>
                  <a:latin typeface="Georgia" panose="02040502050405020303" pitchFamily="18" charset="0"/>
                  <a:sym typeface="Montserrat"/>
                </a:rPr>
                <a:t>and </a:t>
              </a:r>
              <a:r>
                <a:rPr lang="en-GB" sz="1400" b="1" dirty="0">
                  <a:solidFill>
                    <a:schemeClr val="bg1"/>
                  </a:solidFill>
                  <a:latin typeface="Georgia" panose="02040502050405020303" pitchFamily="18" charset="0"/>
                  <a:sym typeface="Montserrat"/>
                </a:rPr>
                <a:t>Frozen</a:t>
              </a:r>
              <a:r>
                <a:rPr lang="en-GB" sz="1400" dirty="0">
                  <a:solidFill>
                    <a:schemeClr val="bg1"/>
                  </a:solidFill>
                  <a:sym typeface="Montserrat"/>
                </a:rPr>
                <a:t>.</a:t>
              </a:r>
              <a:endParaRPr lang="en-GB" sz="1400" dirty="0">
                <a:solidFill>
                  <a:schemeClr val="bg1"/>
                </a:solidFill>
                <a:latin typeface="Georgia" panose="02040502050405020303" pitchFamily="18" charset="0"/>
                <a:sym typeface="Montserrat"/>
              </a:endParaRPr>
            </a:p>
          </p:txBody>
        </p:sp>
        <p:sp>
          <p:nvSpPr>
            <p:cNvPr id="10" name="TextBox 9">
              <a:extLst>
                <a:ext uri="{FF2B5EF4-FFF2-40B4-BE49-F238E27FC236}">
                  <a16:creationId xmlns:a16="http://schemas.microsoft.com/office/drawing/2014/main" id="{600EAC21-BDFA-F0ED-1F3F-D1F50752F4B5}"/>
                </a:ext>
              </a:extLst>
            </p:cNvPr>
            <p:cNvSpPr txBox="1"/>
            <p:nvPr/>
          </p:nvSpPr>
          <p:spPr>
            <a:xfrm>
              <a:off x="9330678" y="5384341"/>
              <a:ext cx="1077814" cy="500597"/>
            </a:xfrm>
            <a:prstGeom prst="rect">
              <a:avLst/>
            </a:prstGeom>
            <a:noFill/>
          </p:spPr>
          <p:txBody>
            <a:bodyPr wrap="square">
              <a:spAutoFit/>
            </a:bodyPr>
            <a:lstStyle/>
            <a:p>
              <a:pPr algn="ctr"/>
              <a:endParaRPr lang="en-GB" sz="1600" i="1" dirty="0">
                <a:solidFill>
                  <a:schemeClr val="bg1"/>
                </a:solidFill>
                <a:latin typeface="Georgia" panose="02040502050405020303" pitchFamily="18" charset="0"/>
              </a:endParaRPr>
            </a:p>
          </p:txBody>
        </p:sp>
      </p:grpSp>
      <p:sp>
        <p:nvSpPr>
          <p:cNvPr id="17" name="TextBox 16">
            <a:extLst>
              <a:ext uri="{FF2B5EF4-FFF2-40B4-BE49-F238E27FC236}">
                <a16:creationId xmlns:a16="http://schemas.microsoft.com/office/drawing/2014/main" id="{654700A7-A54F-8C66-F8BC-7C52E4365C33}"/>
              </a:ext>
            </a:extLst>
          </p:cNvPr>
          <p:cNvSpPr txBox="1"/>
          <p:nvPr/>
        </p:nvSpPr>
        <p:spPr>
          <a:xfrm>
            <a:off x="4433471" y="2017727"/>
            <a:ext cx="1530162" cy="461665"/>
          </a:xfrm>
          <a:prstGeom prst="rect">
            <a:avLst/>
          </a:prstGeom>
          <a:noFill/>
        </p:spPr>
        <p:txBody>
          <a:bodyPr wrap="none" lIns="0" rIns="0" rtlCol="0">
            <a:spAutoFit/>
          </a:bodyPr>
          <a:lstStyle/>
          <a:p>
            <a:pPr defTabSz="1219170">
              <a:defRPr/>
            </a:pPr>
            <a:r>
              <a:rPr lang="en-GB" sz="1200" b="1" dirty="0">
                <a:solidFill>
                  <a:schemeClr val="tx1"/>
                </a:solidFill>
                <a:latin typeface="+mj-lt"/>
              </a:rPr>
              <a:t>OL YTD Contribution</a:t>
            </a:r>
          </a:p>
          <a:p>
            <a:pPr defTabSz="1219170">
              <a:defRPr/>
            </a:pPr>
            <a:r>
              <a:rPr lang="en-GB" sz="1200" b="1" dirty="0">
                <a:solidFill>
                  <a:schemeClr val="tx1"/>
                </a:solidFill>
                <a:latin typeface="+mj-lt"/>
              </a:rPr>
              <a:t>Volume Sales</a:t>
            </a:r>
          </a:p>
        </p:txBody>
      </p:sp>
      <p:sp>
        <p:nvSpPr>
          <p:cNvPr id="18" name="TextBox 17">
            <a:extLst>
              <a:ext uri="{FF2B5EF4-FFF2-40B4-BE49-F238E27FC236}">
                <a16:creationId xmlns:a16="http://schemas.microsoft.com/office/drawing/2014/main" id="{3B3A2224-EC69-5E34-3CCD-EF25B7C11FE3}"/>
              </a:ext>
            </a:extLst>
          </p:cNvPr>
          <p:cNvSpPr txBox="1"/>
          <p:nvPr/>
        </p:nvSpPr>
        <p:spPr>
          <a:xfrm>
            <a:off x="7836794" y="2017727"/>
            <a:ext cx="2112364" cy="461665"/>
          </a:xfrm>
          <a:prstGeom prst="rect">
            <a:avLst/>
          </a:prstGeom>
          <a:noFill/>
        </p:spPr>
        <p:txBody>
          <a:bodyPr wrap="square" lIns="0" rIns="0" rtlCol="0">
            <a:spAutoFit/>
          </a:bodyPr>
          <a:lstStyle/>
          <a:p>
            <a:pPr algn="r" defTabSz="1219170">
              <a:defRPr/>
            </a:pPr>
            <a:r>
              <a:rPr lang="en-GB" sz="1200" b="1" dirty="0">
                <a:solidFill>
                  <a:schemeClr val="tx1"/>
                </a:solidFill>
                <a:latin typeface="+mj-lt"/>
              </a:rPr>
              <a:t>OL YTD Volume</a:t>
            </a:r>
          </a:p>
          <a:p>
            <a:pPr algn="r" defTabSz="1219170">
              <a:defRPr/>
            </a:pPr>
            <a:r>
              <a:rPr lang="en-GB" sz="1200" b="1" dirty="0">
                <a:solidFill>
                  <a:schemeClr val="tx1"/>
                </a:solidFill>
                <a:latin typeface="+mj-lt"/>
              </a:rPr>
              <a:t> Growth Differential</a:t>
            </a:r>
          </a:p>
        </p:txBody>
      </p:sp>
      <p:cxnSp>
        <p:nvCxnSpPr>
          <p:cNvPr id="20" name="Straight Connector 19">
            <a:extLst>
              <a:ext uri="{FF2B5EF4-FFF2-40B4-BE49-F238E27FC236}">
                <a16:creationId xmlns:a16="http://schemas.microsoft.com/office/drawing/2014/main" id="{E4454F7F-0028-7755-B9CE-01923A5EFE9B}"/>
              </a:ext>
            </a:extLst>
          </p:cNvPr>
          <p:cNvCxnSpPr>
            <a:cxnSpLocks/>
          </p:cNvCxnSpPr>
          <p:nvPr/>
        </p:nvCxnSpPr>
        <p:spPr>
          <a:xfrm>
            <a:off x="8553299" y="2492062"/>
            <a:ext cx="0" cy="2237640"/>
          </a:xfrm>
          <a:prstGeom prst="line">
            <a:avLst/>
          </a:prstGeom>
          <a:ln w="12700">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9742876-FCEF-DE40-6AF3-415AF9169FB4}"/>
              </a:ext>
            </a:extLst>
          </p:cNvPr>
          <p:cNvSpPr txBox="1"/>
          <p:nvPr/>
        </p:nvSpPr>
        <p:spPr>
          <a:xfrm>
            <a:off x="10167871" y="2451661"/>
            <a:ext cx="1624883" cy="215444"/>
          </a:xfrm>
          <a:prstGeom prst="rect">
            <a:avLst/>
          </a:prstGeom>
          <a:noFill/>
        </p:spPr>
        <p:txBody>
          <a:bodyPr wrap="square">
            <a:spAutoFit/>
          </a:bodyPr>
          <a:lstStyle/>
          <a:p>
            <a:pPr algn="ctr"/>
            <a:r>
              <a:rPr lang="en-GB" sz="800" i="1" kern="0" dirty="0">
                <a:solidFill>
                  <a:schemeClr val="bg1"/>
                </a:solidFill>
                <a:sym typeface="Montserrat"/>
              </a:rPr>
              <a:t>OL FMCG YTD volume growth</a:t>
            </a:r>
            <a:endParaRPr lang="en-GB" sz="800" i="1" dirty="0">
              <a:solidFill>
                <a:schemeClr val="bg1"/>
              </a:solidFill>
            </a:endParaRPr>
          </a:p>
        </p:txBody>
      </p:sp>
      <p:sp>
        <p:nvSpPr>
          <p:cNvPr id="22" name="TextBox 21">
            <a:extLst>
              <a:ext uri="{FF2B5EF4-FFF2-40B4-BE49-F238E27FC236}">
                <a16:creationId xmlns:a16="http://schemas.microsoft.com/office/drawing/2014/main" id="{126DC315-E4E0-DC3F-CAE0-D5B00A504744}"/>
              </a:ext>
            </a:extLst>
          </p:cNvPr>
          <p:cNvSpPr txBox="1"/>
          <p:nvPr/>
        </p:nvSpPr>
        <p:spPr>
          <a:xfrm>
            <a:off x="4417888" y="1241384"/>
            <a:ext cx="5898091" cy="923330"/>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OL contribution to volume sales and incremental growth vs category performance</a:t>
            </a:r>
          </a:p>
          <a:p>
            <a:pPr>
              <a:buSzPts val="1100"/>
            </a:pPr>
            <a:r>
              <a:rPr lang="en-US" sz="1200" dirty="0">
                <a:solidFill>
                  <a:schemeClr val="tx1"/>
                </a:solidFill>
                <a:latin typeface="Arial" panose="020B0604020202020204" pitchFamily="34" charset="0"/>
                <a:cs typeface="Arial" panose="020B0604020202020204" pitchFamily="34" charset="0"/>
              </a:rPr>
              <a:t>YTD 24w/e 17th June 2023</a:t>
            </a:r>
          </a:p>
          <a:p>
            <a:pPr>
              <a:buSzPts val="1100"/>
            </a:pPr>
            <a:endParaRPr lang="en-US" sz="1400" b="1" dirty="0">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659030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FEA070E-B794-F595-12D3-29BA6A555F58}"/>
              </a:ext>
            </a:extLst>
          </p:cNvPr>
          <p:cNvGraphicFramePr/>
          <p:nvPr>
            <p:extLst>
              <p:ext uri="{D42A27DB-BD31-4B8C-83A1-F6EECF244321}">
                <p14:modId xmlns:p14="http://schemas.microsoft.com/office/powerpoint/2010/main" val="241728734"/>
              </p:ext>
            </p:extLst>
          </p:nvPr>
        </p:nvGraphicFramePr>
        <p:xfrm>
          <a:off x="4005821" y="2094553"/>
          <a:ext cx="2848794" cy="3902704"/>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Rounded Corners 11">
            <a:extLst>
              <a:ext uri="{FF2B5EF4-FFF2-40B4-BE49-F238E27FC236}">
                <a16:creationId xmlns:a16="http://schemas.microsoft.com/office/drawing/2014/main" id="{BB0D652F-5D71-240D-F2D7-B2394B8C78AE}"/>
              </a:ext>
            </a:extLst>
          </p:cNvPr>
          <p:cNvSpPr/>
          <p:nvPr/>
        </p:nvSpPr>
        <p:spPr>
          <a:xfrm>
            <a:off x="4504267" y="4003041"/>
            <a:ext cx="2004906" cy="223520"/>
          </a:xfrm>
          <a:prstGeom prst="roundRect">
            <a:avLst/>
          </a:prstGeom>
          <a:solidFill>
            <a:schemeClr val="bg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13" name="TextBox 12">
            <a:extLst>
              <a:ext uri="{FF2B5EF4-FFF2-40B4-BE49-F238E27FC236}">
                <a16:creationId xmlns:a16="http://schemas.microsoft.com/office/drawing/2014/main" id="{1400CDBF-0A55-B0D2-69A1-6D02AB69E9A4}"/>
              </a:ext>
            </a:extLst>
          </p:cNvPr>
          <p:cNvSpPr txBox="1"/>
          <p:nvPr/>
        </p:nvSpPr>
        <p:spPr>
          <a:xfrm>
            <a:off x="231055" y="1331409"/>
            <a:ext cx="3562011" cy="4555093"/>
          </a:xfrm>
          <a:prstGeom prst="rect">
            <a:avLst/>
          </a:prstGeom>
          <a:noFill/>
        </p:spPr>
        <p:txBody>
          <a:bodyPr wrap="square">
            <a:spAutoFit/>
          </a:bodyPr>
          <a:lstStyle/>
          <a:p>
            <a:pPr algn="ctr"/>
            <a:endParaRPr lang="en-GB" sz="1600" dirty="0">
              <a:solidFill>
                <a:schemeClr val="bg1"/>
              </a:solidFill>
              <a:latin typeface="Georgia" panose="02040502050405020303" pitchFamily="18" charset="0"/>
              <a:sym typeface="Montserrat"/>
            </a:endParaRPr>
          </a:p>
          <a:p>
            <a:pPr algn="ctr"/>
            <a:r>
              <a:rPr lang="en-GB" dirty="0">
                <a:solidFill>
                  <a:schemeClr val="bg1"/>
                </a:solidFill>
                <a:latin typeface="Georgia" panose="02040502050405020303" pitchFamily="18" charset="0"/>
                <a:sym typeface="Montserrat"/>
              </a:rPr>
              <a:t>Shoppers have been buying more </a:t>
            </a:r>
            <a:r>
              <a:rPr lang="en-GB" b="1" dirty="0">
                <a:solidFill>
                  <a:schemeClr val="bg1"/>
                </a:solidFill>
                <a:latin typeface="Georgia" panose="02040502050405020303" pitchFamily="18" charset="0"/>
                <a:sym typeface="Montserrat"/>
              </a:rPr>
              <a:t>Frozen</a:t>
            </a:r>
            <a:r>
              <a:rPr lang="en-GB" dirty="0">
                <a:solidFill>
                  <a:schemeClr val="bg1"/>
                </a:solidFill>
                <a:latin typeface="Georgia" panose="02040502050405020303" pitchFamily="18" charset="0"/>
                <a:sym typeface="Montserrat"/>
              </a:rPr>
              <a:t>, </a:t>
            </a:r>
            <a:r>
              <a:rPr lang="en-GB" b="1" dirty="0">
                <a:solidFill>
                  <a:schemeClr val="bg1"/>
                </a:solidFill>
                <a:latin typeface="Georgia" panose="02040502050405020303" pitchFamily="18" charset="0"/>
                <a:sym typeface="Montserrat"/>
              </a:rPr>
              <a:t>Soft Drinks </a:t>
            </a:r>
            <a:r>
              <a:rPr lang="en-GB" dirty="0">
                <a:solidFill>
                  <a:schemeClr val="bg1"/>
                </a:solidFill>
                <a:latin typeface="Georgia" panose="02040502050405020303" pitchFamily="18" charset="0"/>
                <a:sym typeface="Montserrat"/>
              </a:rPr>
              <a:t>and </a:t>
            </a:r>
            <a:r>
              <a:rPr lang="en-GB" b="1" dirty="0">
                <a:solidFill>
                  <a:schemeClr val="bg1"/>
                </a:solidFill>
                <a:latin typeface="Georgia" panose="02040502050405020303" pitchFamily="18" charset="0"/>
                <a:sym typeface="Montserrat"/>
              </a:rPr>
              <a:t>Bakery </a:t>
            </a:r>
            <a:r>
              <a:rPr lang="en-GB" dirty="0">
                <a:solidFill>
                  <a:schemeClr val="bg1"/>
                </a:solidFill>
                <a:latin typeface="Georgia" panose="02040502050405020303" pitchFamily="18" charset="0"/>
                <a:sym typeface="Montserrat"/>
              </a:rPr>
              <a:t>products.</a:t>
            </a:r>
          </a:p>
          <a:p>
            <a:pPr algn="ctr"/>
            <a:endParaRPr lang="en-GB" sz="1600" dirty="0">
              <a:solidFill>
                <a:schemeClr val="bg1"/>
              </a:solidFill>
              <a:sym typeface="Montserrat"/>
            </a:endParaRPr>
          </a:p>
          <a:p>
            <a:pPr algn="ctr"/>
            <a:r>
              <a:rPr lang="en-GB" sz="1600" dirty="0">
                <a:solidFill>
                  <a:schemeClr val="bg1"/>
                </a:solidFill>
                <a:latin typeface="Georgia" panose="02040502050405020303" pitchFamily="18" charset="0"/>
                <a:sym typeface="Montserrat"/>
              </a:rPr>
              <a:t>With </a:t>
            </a:r>
            <a:r>
              <a:rPr lang="en-GB" sz="1600" b="1" dirty="0">
                <a:solidFill>
                  <a:schemeClr val="bg1"/>
                </a:solidFill>
                <a:latin typeface="Georgia" panose="02040502050405020303" pitchFamily="18" charset="0"/>
                <a:sym typeface="Montserrat"/>
              </a:rPr>
              <a:t>Dairy</a:t>
            </a:r>
            <a:r>
              <a:rPr lang="en-GB" sz="1600" dirty="0">
                <a:solidFill>
                  <a:schemeClr val="bg1"/>
                </a:solidFill>
                <a:latin typeface="Georgia" panose="02040502050405020303" pitchFamily="18" charset="0"/>
                <a:sym typeface="Montserrat"/>
              </a:rPr>
              <a:t> experiencing some of the </a:t>
            </a:r>
            <a:r>
              <a:rPr lang="en-GB" sz="1600" b="1" dirty="0">
                <a:solidFill>
                  <a:schemeClr val="bg1"/>
                </a:solidFill>
                <a:latin typeface="Georgia" panose="02040502050405020303" pitchFamily="18" charset="0"/>
                <a:sym typeface="Montserrat"/>
              </a:rPr>
              <a:t>highest inflation</a:t>
            </a:r>
            <a:r>
              <a:rPr lang="en-GB" sz="1600" dirty="0">
                <a:solidFill>
                  <a:schemeClr val="bg1"/>
                </a:solidFill>
                <a:latin typeface="Georgia" panose="02040502050405020303" pitchFamily="18" charset="0"/>
                <a:sym typeface="Montserrat"/>
              </a:rPr>
              <a:t>, shoppers have </a:t>
            </a:r>
            <a:r>
              <a:rPr lang="en-GB" sz="1600" b="1" dirty="0">
                <a:solidFill>
                  <a:schemeClr val="bg1"/>
                </a:solidFill>
                <a:latin typeface="Georgia" panose="02040502050405020303" pitchFamily="18" charset="0"/>
                <a:sym typeface="Montserrat"/>
              </a:rPr>
              <a:t>trimmed back </a:t>
            </a:r>
            <a:r>
              <a:rPr lang="en-GB" sz="1600" dirty="0">
                <a:solidFill>
                  <a:schemeClr val="bg1"/>
                </a:solidFill>
                <a:latin typeface="Georgia" panose="02040502050405020303" pitchFamily="18" charset="0"/>
                <a:sym typeface="Montserrat"/>
              </a:rPr>
              <a:t>on this category.</a:t>
            </a:r>
          </a:p>
          <a:p>
            <a:pPr algn="ctr"/>
            <a:endParaRPr lang="en-GB" sz="1400" dirty="0">
              <a:solidFill>
                <a:schemeClr val="bg1"/>
              </a:solidFill>
              <a:latin typeface="Georgia" panose="02040502050405020303" pitchFamily="18" charset="0"/>
              <a:sym typeface="Montserrat"/>
            </a:endParaRPr>
          </a:p>
          <a:p>
            <a:pPr algn="ctr"/>
            <a:endParaRPr lang="en-GB" sz="1400" b="1" dirty="0">
              <a:solidFill>
                <a:schemeClr val="bg1"/>
              </a:solidFill>
              <a:latin typeface="Georgia" panose="02040502050405020303" pitchFamily="18" charset="0"/>
              <a:sym typeface="Montserrat"/>
            </a:endParaRPr>
          </a:p>
          <a:p>
            <a:pPr algn="ctr"/>
            <a:r>
              <a:rPr lang="en-GB" sz="1400" b="1" dirty="0">
                <a:solidFill>
                  <a:schemeClr val="bg1"/>
                </a:solidFill>
                <a:latin typeface="Georgia" panose="02040502050405020303" pitchFamily="18" charset="0"/>
                <a:sym typeface="Montserrat"/>
              </a:rPr>
              <a:t>Brands</a:t>
            </a:r>
            <a:r>
              <a:rPr lang="en-GB" sz="1400" dirty="0">
                <a:solidFill>
                  <a:schemeClr val="bg1"/>
                </a:solidFill>
                <a:latin typeface="Georgia" panose="02040502050405020303" pitchFamily="18" charset="0"/>
                <a:sym typeface="Montserrat"/>
              </a:rPr>
              <a:t> have been the </a:t>
            </a:r>
            <a:r>
              <a:rPr lang="en-GB" sz="1400" b="1" dirty="0">
                <a:solidFill>
                  <a:schemeClr val="bg1"/>
                </a:solidFill>
                <a:latin typeface="Georgia" panose="02040502050405020303" pitchFamily="18" charset="0"/>
                <a:sym typeface="Montserrat"/>
              </a:rPr>
              <a:t>hardest hit</a:t>
            </a:r>
            <a:r>
              <a:rPr lang="en-GB" sz="1400" dirty="0">
                <a:solidFill>
                  <a:schemeClr val="bg1"/>
                </a:solidFill>
                <a:latin typeface="Georgia" panose="02040502050405020303" pitchFamily="18" charset="0"/>
                <a:sym typeface="Montserrat"/>
              </a:rPr>
              <a:t>, with </a:t>
            </a:r>
            <a:r>
              <a:rPr lang="en-GB" sz="1400" b="1" dirty="0">
                <a:solidFill>
                  <a:schemeClr val="bg1"/>
                </a:solidFill>
                <a:latin typeface="Georgia" panose="02040502050405020303" pitchFamily="18" charset="0"/>
                <a:sym typeface="Montserrat"/>
              </a:rPr>
              <a:t>Soft Drinks</a:t>
            </a:r>
            <a:r>
              <a:rPr lang="en-GB" sz="1400" dirty="0">
                <a:solidFill>
                  <a:schemeClr val="bg1"/>
                </a:solidFill>
                <a:latin typeface="Georgia" panose="02040502050405020303" pitchFamily="18" charset="0"/>
                <a:sym typeface="Montserrat"/>
              </a:rPr>
              <a:t> the </a:t>
            </a:r>
            <a:r>
              <a:rPr lang="en-GB" sz="1400" b="1" dirty="0">
                <a:solidFill>
                  <a:schemeClr val="bg1"/>
                </a:solidFill>
                <a:latin typeface="Georgia" panose="02040502050405020303" pitchFamily="18" charset="0"/>
                <a:sym typeface="Montserrat"/>
              </a:rPr>
              <a:t>only</a:t>
            </a:r>
            <a:r>
              <a:rPr lang="en-GB" sz="1400" dirty="0">
                <a:solidFill>
                  <a:schemeClr val="bg1"/>
                </a:solidFill>
                <a:latin typeface="Georgia" panose="02040502050405020303" pitchFamily="18" charset="0"/>
                <a:sym typeface="Montserrat"/>
              </a:rPr>
              <a:t> category seeing </a:t>
            </a:r>
            <a:r>
              <a:rPr lang="en-GB" sz="1400" b="1" dirty="0">
                <a:solidFill>
                  <a:schemeClr val="bg1"/>
                </a:solidFill>
                <a:latin typeface="Georgia" panose="02040502050405020303" pitchFamily="18" charset="0"/>
                <a:sym typeface="Montserrat"/>
              </a:rPr>
              <a:t>significant growth</a:t>
            </a:r>
            <a:r>
              <a:rPr lang="en-GB" sz="1400" dirty="0">
                <a:solidFill>
                  <a:schemeClr val="bg1"/>
                </a:solidFill>
                <a:latin typeface="Georgia" panose="02040502050405020303" pitchFamily="18" charset="0"/>
                <a:sym typeface="Montserrat"/>
              </a:rPr>
              <a:t>. </a:t>
            </a:r>
          </a:p>
          <a:p>
            <a:pPr algn="ctr"/>
            <a:endParaRPr lang="en-GB" sz="1400" dirty="0">
              <a:solidFill>
                <a:schemeClr val="bg1"/>
              </a:solidFill>
              <a:latin typeface="Georgia" panose="02040502050405020303" pitchFamily="18" charset="0"/>
              <a:sym typeface="Montserrat"/>
            </a:endParaRPr>
          </a:p>
          <a:p>
            <a:pPr algn="ctr"/>
            <a:r>
              <a:rPr lang="en-GB" sz="1400" b="1" dirty="0">
                <a:solidFill>
                  <a:schemeClr val="bg1"/>
                </a:solidFill>
                <a:latin typeface="Georgia" panose="02040502050405020303" pitchFamily="18" charset="0"/>
                <a:sym typeface="Montserrat"/>
              </a:rPr>
              <a:t>OL</a:t>
            </a:r>
            <a:r>
              <a:rPr lang="en-GB" sz="1400" dirty="0">
                <a:solidFill>
                  <a:schemeClr val="bg1"/>
                </a:solidFill>
                <a:latin typeface="Georgia" panose="02040502050405020303" pitchFamily="18" charset="0"/>
                <a:sym typeface="Montserrat"/>
              </a:rPr>
              <a:t> has seen </a:t>
            </a:r>
            <a:r>
              <a:rPr lang="en-GB" sz="1400" b="1" dirty="0">
                <a:solidFill>
                  <a:schemeClr val="bg1"/>
                </a:solidFill>
                <a:latin typeface="Georgia" panose="02040502050405020303" pitchFamily="18" charset="0"/>
                <a:sym typeface="Montserrat"/>
              </a:rPr>
              <a:t>strong growth </a:t>
            </a:r>
            <a:r>
              <a:rPr lang="en-GB" sz="1400" dirty="0">
                <a:solidFill>
                  <a:schemeClr val="bg1"/>
                </a:solidFill>
                <a:latin typeface="Georgia" panose="02040502050405020303" pitchFamily="18" charset="0"/>
                <a:sym typeface="Montserrat"/>
              </a:rPr>
              <a:t>across a number of </a:t>
            </a:r>
            <a:r>
              <a:rPr lang="en-GB" sz="1400" b="1" dirty="0">
                <a:solidFill>
                  <a:schemeClr val="bg1"/>
                </a:solidFill>
                <a:latin typeface="Georgia" panose="02040502050405020303" pitchFamily="18" charset="0"/>
                <a:sym typeface="Montserrat"/>
              </a:rPr>
              <a:t>staple categories, </a:t>
            </a:r>
            <a:r>
              <a:rPr lang="en-GB" sz="1400" dirty="0">
                <a:solidFill>
                  <a:schemeClr val="bg1"/>
                </a:solidFill>
                <a:latin typeface="Georgia" panose="02040502050405020303" pitchFamily="18" charset="0"/>
                <a:sym typeface="Montserrat"/>
              </a:rPr>
              <a:t>as well as </a:t>
            </a:r>
            <a:r>
              <a:rPr lang="en-GB" sz="1400" b="1" dirty="0">
                <a:solidFill>
                  <a:schemeClr val="bg1"/>
                </a:solidFill>
                <a:latin typeface="Georgia" panose="02040502050405020303" pitchFamily="18" charset="0"/>
                <a:sym typeface="Montserrat"/>
              </a:rPr>
              <a:t>Confectionery</a:t>
            </a:r>
            <a:r>
              <a:rPr lang="en-GB" sz="1400" dirty="0">
                <a:solidFill>
                  <a:schemeClr val="bg1"/>
                </a:solidFill>
                <a:latin typeface="Georgia" panose="02040502050405020303" pitchFamily="18" charset="0"/>
                <a:sym typeface="Montserrat"/>
              </a:rPr>
              <a:t> and </a:t>
            </a:r>
            <a:r>
              <a:rPr lang="en-GB" sz="1400" b="1" dirty="0">
                <a:solidFill>
                  <a:schemeClr val="bg1"/>
                </a:solidFill>
                <a:latin typeface="Georgia" panose="02040502050405020303" pitchFamily="18" charset="0"/>
                <a:sym typeface="Montserrat"/>
              </a:rPr>
              <a:t>H&amp;B</a:t>
            </a:r>
            <a:r>
              <a:rPr lang="en-GB" sz="1400" dirty="0">
                <a:solidFill>
                  <a:schemeClr val="bg1"/>
                </a:solidFill>
                <a:latin typeface="Georgia" panose="02040502050405020303" pitchFamily="18" charset="0"/>
                <a:sym typeface="Montserrat"/>
              </a:rPr>
              <a:t>. </a:t>
            </a:r>
          </a:p>
          <a:p>
            <a:pPr algn="ctr"/>
            <a:endParaRPr lang="en-GB" sz="1600" dirty="0">
              <a:solidFill>
                <a:schemeClr val="bg1"/>
              </a:solidFill>
              <a:latin typeface="Georgia" panose="02040502050405020303" pitchFamily="18" charset="0"/>
              <a:sym typeface="Montserrat"/>
            </a:endParaRPr>
          </a:p>
          <a:p>
            <a:pPr algn="ctr"/>
            <a:endParaRPr lang="en-GB" sz="1400" dirty="0">
              <a:solidFill>
                <a:schemeClr val="bg1"/>
              </a:solidFill>
              <a:latin typeface="Georgia" panose="02040502050405020303" pitchFamily="18" charset="0"/>
              <a:sym typeface="Montserrat"/>
            </a:endParaRPr>
          </a:p>
        </p:txBody>
      </p:sp>
      <p:sp>
        <p:nvSpPr>
          <p:cNvPr id="3" name="Slide Number Placeholder 2">
            <a:extLst>
              <a:ext uri="{FF2B5EF4-FFF2-40B4-BE49-F238E27FC236}">
                <a16:creationId xmlns:a16="http://schemas.microsoft.com/office/drawing/2014/main" id="{CE2B0CDB-A3EF-A0B0-37B3-DA12CB5F5C61}"/>
              </a:ext>
            </a:extLst>
          </p:cNvPr>
          <p:cNvSpPr>
            <a:spLocks noGrp="1"/>
          </p:cNvSpPr>
          <p:nvPr>
            <p:ph type="sldNum" sz="quarter" idx="12"/>
          </p:nvPr>
        </p:nvSpPr>
        <p:spPr/>
        <p:txBody>
          <a:bodyPr/>
          <a:lstStyle/>
          <a:p>
            <a:fld id="{403EF4E2-7A7A-0548-85F1-5479B7C9E1B2}" type="slidenum">
              <a:rPr lang="en-US" smtClean="0"/>
              <a:t>18</a:t>
            </a:fld>
            <a:endParaRPr lang="en-US" dirty="0"/>
          </a:p>
        </p:txBody>
      </p:sp>
      <p:sp>
        <p:nvSpPr>
          <p:cNvPr id="6" name="Text Placeholder 5">
            <a:extLst>
              <a:ext uri="{FF2B5EF4-FFF2-40B4-BE49-F238E27FC236}">
                <a16:creationId xmlns:a16="http://schemas.microsoft.com/office/drawing/2014/main" id="{A84036DE-09E6-CA09-D33B-A9696884F8B5}"/>
              </a:ext>
            </a:extLst>
          </p:cNvPr>
          <p:cNvSpPr>
            <a:spLocks noGrp="1"/>
          </p:cNvSpPr>
          <p:nvPr>
            <p:ph type="body" sz="quarter" idx="14"/>
          </p:nvPr>
        </p:nvSpPr>
        <p:spPr/>
        <p:txBody>
          <a:bodyPr/>
          <a:lstStyle/>
          <a:p>
            <a:r>
              <a:rPr lang="en-GB" dirty="0"/>
              <a:t>Source:  NIQ Homescan</a:t>
            </a:r>
          </a:p>
        </p:txBody>
      </p:sp>
      <p:sp>
        <p:nvSpPr>
          <p:cNvPr id="22" name="TextBox 21">
            <a:extLst>
              <a:ext uri="{FF2B5EF4-FFF2-40B4-BE49-F238E27FC236}">
                <a16:creationId xmlns:a16="http://schemas.microsoft.com/office/drawing/2014/main" id="{126DC315-E4E0-DC3F-CAE0-D5B00A504744}"/>
              </a:ext>
            </a:extLst>
          </p:cNvPr>
          <p:cNvSpPr txBox="1"/>
          <p:nvPr/>
        </p:nvSpPr>
        <p:spPr>
          <a:xfrm>
            <a:off x="4174050" y="969800"/>
            <a:ext cx="5898091"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Performance by category (volume per buyer)</a:t>
            </a:r>
          </a:p>
          <a:p>
            <a:pPr>
              <a:buSzPts val="1100"/>
            </a:pPr>
            <a:r>
              <a:rPr lang="en-US" sz="1200" dirty="0">
                <a:solidFill>
                  <a:schemeClr val="tx1"/>
                </a:solidFill>
                <a:latin typeface="Arial" panose="020B0604020202020204" pitchFamily="34" charset="0"/>
                <a:cs typeface="Arial" panose="020B0604020202020204" pitchFamily="34" charset="0"/>
              </a:rPr>
              <a:t>12w/e 17th June 2023 vs year ago</a:t>
            </a:r>
          </a:p>
          <a:p>
            <a:pPr>
              <a:buSzPts val="1100"/>
            </a:pPr>
            <a:endParaRPr lang="en-US" sz="1400" b="1" dirty="0">
              <a:latin typeface="Arial" panose="020B0604020202020204" pitchFamily="34" charset="0"/>
              <a:cs typeface="Arial" panose="020B0604020202020204" pitchFamily="34" charset="0"/>
              <a:sym typeface="Montserrat"/>
            </a:endParaRPr>
          </a:p>
        </p:txBody>
      </p:sp>
      <p:graphicFrame>
        <p:nvGraphicFramePr>
          <p:cNvPr id="8" name="Chart 7">
            <a:extLst>
              <a:ext uri="{FF2B5EF4-FFF2-40B4-BE49-F238E27FC236}">
                <a16:creationId xmlns:a16="http://schemas.microsoft.com/office/drawing/2014/main" id="{E5A0C57F-3CC9-C64B-532A-028109BB4A4C}"/>
              </a:ext>
            </a:extLst>
          </p:cNvPr>
          <p:cNvGraphicFramePr/>
          <p:nvPr>
            <p:extLst>
              <p:ext uri="{D42A27DB-BD31-4B8C-83A1-F6EECF244321}">
                <p14:modId xmlns:p14="http://schemas.microsoft.com/office/powerpoint/2010/main" val="569930771"/>
              </p:ext>
            </p:extLst>
          </p:nvPr>
        </p:nvGraphicFramePr>
        <p:xfrm>
          <a:off x="6820140" y="2074233"/>
          <a:ext cx="2588020" cy="39027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8EB0C501-3D83-F84E-20F6-EE23321DEEBC}"/>
              </a:ext>
            </a:extLst>
          </p:cNvPr>
          <p:cNvGraphicFramePr/>
          <p:nvPr>
            <p:extLst>
              <p:ext uri="{D42A27DB-BD31-4B8C-83A1-F6EECF244321}">
                <p14:modId xmlns:p14="http://schemas.microsoft.com/office/powerpoint/2010/main" val="3393088444"/>
              </p:ext>
            </p:extLst>
          </p:nvPr>
        </p:nvGraphicFramePr>
        <p:xfrm>
          <a:off x="9417714" y="2169060"/>
          <a:ext cx="2618499" cy="3902704"/>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Rounded Corners 13">
            <a:extLst>
              <a:ext uri="{FF2B5EF4-FFF2-40B4-BE49-F238E27FC236}">
                <a16:creationId xmlns:a16="http://schemas.microsoft.com/office/drawing/2014/main" id="{C3CEC55A-41E4-D331-DC0C-139B034E0CB0}"/>
              </a:ext>
            </a:extLst>
          </p:cNvPr>
          <p:cNvSpPr/>
          <p:nvPr/>
        </p:nvSpPr>
        <p:spPr>
          <a:xfrm>
            <a:off x="7620000" y="4297681"/>
            <a:ext cx="1429174" cy="247226"/>
          </a:xfrm>
          <a:prstGeom prst="roundRect">
            <a:avLst>
              <a:gd name="adj" fmla="val 13637"/>
            </a:avLst>
          </a:prstGeom>
          <a:solidFill>
            <a:schemeClr val="accent5">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15" name="Rectangle: Rounded Corners 14">
            <a:extLst>
              <a:ext uri="{FF2B5EF4-FFF2-40B4-BE49-F238E27FC236}">
                <a16:creationId xmlns:a16="http://schemas.microsoft.com/office/drawing/2014/main" id="{11FE389D-4837-A9AE-4F3B-6903775248FC}"/>
              </a:ext>
            </a:extLst>
          </p:cNvPr>
          <p:cNvSpPr/>
          <p:nvPr/>
        </p:nvSpPr>
        <p:spPr>
          <a:xfrm>
            <a:off x="10278533" y="3989495"/>
            <a:ext cx="1554479" cy="250612"/>
          </a:xfrm>
          <a:prstGeom prst="roundRect">
            <a:avLst>
              <a:gd name="adj" fmla="val 13637"/>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4" name="TextBox 3">
            <a:extLst>
              <a:ext uri="{FF2B5EF4-FFF2-40B4-BE49-F238E27FC236}">
                <a16:creationId xmlns:a16="http://schemas.microsoft.com/office/drawing/2014/main" id="{AF5CBCAA-663F-7030-1523-77B38FF37B33}"/>
              </a:ext>
            </a:extLst>
          </p:cNvPr>
          <p:cNvSpPr txBox="1"/>
          <p:nvPr/>
        </p:nvSpPr>
        <p:spPr>
          <a:xfrm>
            <a:off x="5425440" y="1818639"/>
            <a:ext cx="1449494" cy="298027"/>
          </a:xfrm>
          <a:prstGeom prst="rect">
            <a:avLst/>
          </a:prstGeom>
          <a:noFill/>
        </p:spPr>
        <p:txBody>
          <a:bodyPr wrap="none" lIns="0" rIns="0" rtlCol="0">
            <a:noAutofit/>
          </a:bodyPr>
          <a:lstStyle/>
          <a:p>
            <a:pPr algn="l">
              <a:spcAft>
                <a:spcPts val="600"/>
              </a:spcAft>
            </a:pPr>
            <a:r>
              <a:rPr lang="en-GB" sz="1600" b="1" dirty="0"/>
              <a:t>Total Category</a:t>
            </a:r>
          </a:p>
        </p:txBody>
      </p:sp>
      <p:sp>
        <p:nvSpPr>
          <p:cNvPr id="5" name="TextBox 4">
            <a:extLst>
              <a:ext uri="{FF2B5EF4-FFF2-40B4-BE49-F238E27FC236}">
                <a16:creationId xmlns:a16="http://schemas.microsoft.com/office/drawing/2014/main" id="{0773E2ED-8C9F-521B-938C-071C5E63B68A}"/>
              </a:ext>
            </a:extLst>
          </p:cNvPr>
          <p:cNvSpPr txBox="1"/>
          <p:nvPr/>
        </p:nvSpPr>
        <p:spPr>
          <a:xfrm>
            <a:off x="8558106" y="1811866"/>
            <a:ext cx="1449494" cy="298027"/>
          </a:xfrm>
          <a:prstGeom prst="rect">
            <a:avLst/>
          </a:prstGeom>
          <a:noFill/>
        </p:spPr>
        <p:txBody>
          <a:bodyPr wrap="none" lIns="0" rIns="0" rtlCol="0">
            <a:noAutofit/>
          </a:bodyPr>
          <a:lstStyle/>
          <a:p>
            <a:pPr algn="l">
              <a:spcAft>
                <a:spcPts val="600"/>
              </a:spcAft>
            </a:pPr>
            <a:r>
              <a:rPr lang="en-GB" sz="1600" b="1" dirty="0"/>
              <a:t>Brands</a:t>
            </a:r>
          </a:p>
        </p:txBody>
      </p:sp>
      <p:sp>
        <p:nvSpPr>
          <p:cNvPr id="7" name="TextBox 6">
            <a:extLst>
              <a:ext uri="{FF2B5EF4-FFF2-40B4-BE49-F238E27FC236}">
                <a16:creationId xmlns:a16="http://schemas.microsoft.com/office/drawing/2014/main" id="{F5213C56-89F6-68DB-26F9-90982227F866}"/>
              </a:ext>
            </a:extLst>
          </p:cNvPr>
          <p:cNvSpPr txBox="1"/>
          <p:nvPr/>
        </p:nvSpPr>
        <p:spPr>
          <a:xfrm>
            <a:off x="10654454" y="1818639"/>
            <a:ext cx="1449494" cy="298027"/>
          </a:xfrm>
          <a:prstGeom prst="rect">
            <a:avLst/>
          </a:prstGeom>
          <a:noFill/>
        </p:spPr>
        <p:txBody>
          <a:bodyPr wrap="none" lIns="0" rIns="0" rtlCol="0">
            <a:noAutofit/>
          </a:bodyPr>
          <a:lstStyle/>
          <a:p>
            <a:pPr algn="ctr">
              <a:spcAft>
                <a:spcPts val="600"/>
              </a:spcAft>
            </a:pPr>
            <a:r>
              <a:rPr lang="en-GB" sz="1600" b="1" dirty="0"/>
              <a:t>OL</a:t>
            </a:r>
          </a:p>
        </p:txBody>
      </p:sp>
    </p:spTree>
    <p:extLst>
      <p:ext uri="{BB962C8B-B14F-4D97-AF65-F5344CB8AC3E}">
        <p14:creationId xmlns:p14="http://schemas.microsoft.com/office/powerpoint/2010/main" val="2217947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94C7C9-9AF0-D1AC-9373-0C2BF62EADA8}"/>
              </a:ext>
            </a:extLst>
          </p:cNvPr>
          <p:cNvSpPr>
            <a:spLocks noGrp="1"/>
          </p:cNvSpPr>
          <p:nvPr>
            <p:ph type="sldNum" sz="quarter" idx="12"/>
          </p:nvPr>
        </p:nvSpPr>
        <p:spPr/>
        <p:txBody>
          <a:bodyPr/>
          <a:lstStyle/>
          <a:p>
            <a:fld id="{403EF4E2-7A7A-0548-85F1-5479B7C9E1B2}" type="slidenum">
              <a:rPr lang="en-US" smtClean="0"/>
              <a:t>19</a:t>
            </a:fld>
            <a:endParaRPr lang="en-US" dirty="0"/>
          </a:p>
        </p:txBody>
      </p:sp>
      <p:sp>
        <p:nvSpPr>
          <p:cNvPr id="5" name="Text Placeholder 4">
            <a:extLst>
              <a:ext uri="{FF2B5EF4-FFF2-40B4-BE49-F238E27FC236}">
                <a16:creationId xmlns:a16="http://schemas.microsoft.com/office/drawing/2014/main" id="{2B858C7A-4054-D1E3-8073-3B18802F8103}"/>
              </a:ext>
            </a:extLst>
          </p:cNvPr>
          <p:cNvSpPr>
            <a:spLocks noGrp="1"/>
          </p:cNvSpPr>
          <p:nvPr>
            <p:ph type="body" sz="quarter" idx="13"/>
          </p:nvPr>
        </p:nvSpPr>
        <p:spPr>
          <a:xfrm>
            <a:off x="275679" y="6014379"/>
            <a:ext cx="11582400" cy="436542"/>
          </a:xfrm>
        </p:spPr>
        <p:txBody>
          <a:bodyPr/>
          <a:lstStyle/>
          <a:p>
            <a:r>
              <a:rPr lang="en-GB" sz="700" dirty="0"/>
              <a:t>* TSR Excludes General Merchandise &amp; Tobacco</a:t>
            </a:r>
          </a:p>
          <a:p>
            <a:r>
              <a:rPr lang="en-GB" sz="700" dirty="0"/>
              <a:t>Source:  NiQ Scantrack Grocery Multiples, 4w/e 17</a:t>
            </a:r>
            <a:r>
              <a:rPr lang="en-GB" sz="700" baseline="30000" dirty="0"/>
              <a:t>th</a:t>
            </a:r>
            <a:r>
              <a:rPr lang="en-GB" sz="700" dirty="0"/>
              <a:t> June 2023</a:t>
            </a:r>
          </a:p>
          <a:p>
            <a:r>
              <a:rPr lang="en-GB" sz="700" dirty="0"/>
              <a:t>Derived Inflation:  Difference between Value Sales growth and Unit Sales growth</a:t>
            </a:r>
          </a:p>
        </p:txBody>
      </p:sp>
      <p:sp>
        <p:nvSpPr>
          <p:cNvPr id="6" name="Title 5">
            <a:extLst>
              <a:ext uri="{FF2B5EF4-FFF2-40B4-BE49-F238E27FC236}">
                <a16:creationId xmlns:a16="http://schemas.microsoft.com/office/drawing/2014/main" id="{97476595-97EE-0F0C-5FDA-3267B5162C41}"/>
              </a:ext>
            </a:extLst>
          </p:cNvPr>
          <p:cNvSpPr>
            <a:spLocks noGrp="1"/>
          </p:cNvSpPr>
          <p:nvPr>
            <p:ph type="title"/>
          </p:nvPr>
        </p:nvSpPr>
        <p:spPr>
          <a:xfrm>
            <a:off x="262800" y="520261"/>
            <a:ext cx="11582400" cy="397352"/>
          </a:xfrm>
        </p:spPr>
        <p:txBody>
          <a:bodyPr/>
          <a:lstStyle/>
          <a:p>
            <a:r>
              <a:rPr lang="en-GB" sz="1800" b="0" dirty="0">
                <a:latin typeface="+mn-lt"/>
              </a:rPr>
              <a:t>Whilst </a:t>
            </a:r>
            <a:r>
              <a:rPr lang="en-GB" sz="1800" i="1" dirty="0">
                <a:latin typeface="Georgia" panose="02040502050405020303" pitchFamily="18" charset="0"/>
              </a:rPr>
              <a:t>double digit </a:t>
            </a:r>
            <a:r>
              <a:rPr lang="en-GB" sz="1800" b="0" dirty="0"/>
              <a:t>inflation is showing signs of </a:t>
            </a:r>
            <a:r>
              <a:rPr lang="en-GB" sz="1800" dirty="0"/>
              <a:t>easing</a:t>
            </a:r>
            <a:r>
              <a:rPr lang="en-GB" sz="1800" b="0" dirty="0"/>
              <a:t>, significantly higher prices remain and are impacting the core weekly shop</a:t>
            </a:r>
            <a:endParaRPr lang="en-GB" sz="1800" i="1" dirty="0"/>
          </a:p>
        </p:txBody>
      </p:sp>
      <p:graphicFrame>
        <p:nvGraphicFramePr>
          <p:cNvPr id="7" name="Chart Placeholder 6">
            <a:extLst>
              <a:ext uri="{FF2B5EF4-FFF2-40B4-BE49-F238E27FC236}">
                <a16:creationId xmlns:a16="http://schemas.microsoft.com/office/drawing/2014/main" id="{4981373C-6725-C79A-FD61-B9C04D2CB700}"/>
              </a:ext>
            </a:extLst>
          </p:cNvPr>
          <p:cNvGraphicFramePr>
            <a:graphicFrameLocks/>
          </p:cNvGraphicFramePr>
          <p:nvPr>
            <p:extLst>
              <p:ext uri="{D42A27DB-BD31-4B8C-83A1-F6EECF244321}">
                <p14:modId xmlns:p14="http://schemas.microsoft.com/office/powerpoint/2010/main" val="3392582751"/>
              </p:ext>
            </p:extLst>
          </p:nvPr>
        </p:nvGraphicFramePr>
        <p:xfrm>
          <a:off x="307878" y="1721297"/>
          <a:ext cx="11582398" cy="392006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F0EB9BF-77A0-494B-4499-7751F531FCB0}"/>
              </a:ext>
            </a:extLst>
          </p:cNvPr>
          <p:cNvSpPr txBox="1"/>
          <p:nvPr/>
        </p:nvSpPr>
        <p:spPr>
          <a:xfrm>
            <a:off x="327195" y="1539453"/>
            <a:ext cx="4369726" cy="307777"/>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Derived Inflation/Deflation</a:t>
            </a:r>
          </a:p>
        </p:txBody>
      </p:sp>
      <p:sp>
        <p:nvSpPr>
          <p:cNvPr id="2" name="TextBox 1">
            <a:extLst>
              <a:ext uri="{FF2B5EF4-FFF2-40B4-BE49-F238E27FC236}">
                <a16:creationId xmlns:a16="http://schemas.microsoft.com/office/drawing/2014/main" id="{23C6BC7A-A399-27B0-7759-7A0BE39481B8}"/>
              </a:ext>
            </a:extLst>
          </p:cNvPr>
          <p:cNvSpPr txBox="1"/>
          <p:nvPr/>
        </p:nvSpPr>
        <p:spPr>
          <a:xfrm>
            <a:off x="4024647" y="1938270"/>
            <a:ext cx="914400" cy="914400"/>
          </a:xfrm>
          <a:prstGeom prst="rect">
            <a:avLst/>
          </a:prstGeom>
          <a:noFill/>
        </p:spPr>
        <p:txBody>
          <a:bodyPr wrap="none" lIns="0" rIns="0" rtlCol="0">
            <a:noAutofit/>
          </a:bodyPr>
          <a:lstStyle/>
          <a:p>
            <a:pPr algn="l">
              <a:spcAft>
                <a:spcPts val="600"/>
              </a:spcAft>
            </a:pPr>
            <a:r>
              <a:rPr lang="en-GB" sz="1600" b="1" i="1" dirty="0">
                <a:latin typeface="Georgia" panose="02040502050405020303" pitchFamily="18" charset="0"/>
              </a:rPr>
              <a:t>+14.6%*</a:t>
            </a:r>
          </a:p>
        </p:txBody>
      </p:sp>
      <p:sp>
        <p:nvSpPr>
          <p:cNvPr id="4" name="TextBox 3">
            <a:extLst>
              <a:ext uri="{FF2B5EF4-FFF2-40B4-BE49-F238E27FC236}">
                <a16:creationId xmlns:a16="http://schemas.microsoft.com/office/drawing/2014/main" id="{E308D46C-6271-5729-9D6A-10AFF9EB6334}"/>
              </a:ext>
            </a:extLst>
          </p:cNvPr>
          <p:cNvSpPr txBox="1"/>
          <p:nvPr/>
        </p:nvSpPr>
        <p:spPr>
          <a:xfrm>
            <a:off x="9606202" y="6068683"/>
            <a:ext cx="2274419" cy="272911"/>
          </a:xfrm>
          <a:prstGeom prst="rect">
            <a:avLst/>
          </a:prstGeom>
          <a:noFill/>
        </p:spPr>
        <p:txBody>
          <a:bodyPr wrap="none" lIns="0" rIns="0" rtlCol="0">
            <a:noAutofit/>
          </a:bodyPr>
          <a:lstStyle/>
          <a:p>
            <a:pPr algn="l">
              <a:spcAft>
                <a:spcPts val="600"/>
              </a:spcAft>
            </a:pPr>
            <a:r>
              <a:rPr lang="en-GB" sz="800" dirty="0"/>
              <a:t>*BRC-NIQ Food Shop Price Inflation Jun23</a:t>
            </a:r>
          </a:p>
        </p:txBody>
      </p:sp>
    </p:spTree>
    <p:extLst>
      <p:ext uri="{BB962C8B-B14F-4D97-AF65-F5344CB8AC3E}">
        <p14:creationId xmlns:p14="http://schemas.microsoft.com/office/powerpoint/2010/main" val="246892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6728DC-297D-3763-F73A-5E4DF896E7E7}"/>
              </a:ext>
            </a:extLst>
          </p:cNvPr>
          <p:cNvSpPr>
            <a:spLocks noGrp="1"/>
          </p:cNvSpPr>
          <p:nvPr>
            <p:ph type="sldNum" sz="quarter" idx="12"/>
          </p:nvPr>
        </p:nvSpPr>
        <p:spPr/>
        <p:txBody>
          <a:bodyPr/>
          <a:lstStyle/>
          <a:p>
            <a:fld id="{403EF4E2-7A7A-0548-85F1-5479B7C9E1B2}" type="slidenum">
              <a:rPr lang="en-US" smtClean="0"/>
              <a:t>2</a:t>
            </a:fld>
            <a:endParaRPr lang="en-US" dirty="0"/>
          </a:p>
        </p:txBody>
      </p:sp>
      <p:sp>
        <p:nvSpPr>
          <p:cNvPr id="8" name="Title 7">
            <a:extLst>
              <a:ext uri="{FF2B5EF4-FFF2-40B4-BE49-F238E27FC236}">
                <a16:creationId xmlns:a16="http://schemas.microsoft.com/office/drawing/2014/main" id="{319D6550-86D3-7DB3-29F0-30F060BFBAF2}"/>
              </a:ext>
            </a:extLst>
          </p:cNvPr>
          <p:cNvSpPr>
            <a:spLocks noGrp="1"/>
          </p:cNvSpPr>
          <p:nvPr>
            <p:ph type="ctrTitle"/>
          </p:nvPr>
        </p:nvSpPr>
        <p:spPr/>
        <p:txBody>
          <a:bodyPr/>
          <a:lstStyle/>
          <a:p>
            <a:r>
              <a:rPr lang="en-US" dirty="0"/>
              <a:t>5 key takeouts</a:t>
            </a:r>
          </a:p>
        </p:txBody>
      </p:sp>
      <p:sp>
        <p:nvSpPr>
          <p:cNvPr id="10" name="Subtitle 9">
            <a:extLst>
              <a:ext uri="{FF2B5EF4-FFF2-40B4-BE49-F238E27FC236}">
                <a16:creationId xmlns:a16="http://schemas.microsoft.com/office/drawing/2014/main" id="{8603745A-9760-A424-92C7-02F6EE747971}"/>
              </a:ext>
            </a:extLst>
          </p:cNvPr>
          <p:cNvSpPr>
            <a:spLocks noGrp="1"/>
          </p:cNvSpPr>
          <p:nvPr>
            <p:ph type="subTitle" idx="13"/>
          </p:nvPr>
        </p:nvSpPr>
        <p:spPr/>
        <p:txBody>
          <a:bodyPr/>
          <a:lstStyle/>
          <a:p>
            <a:r>
              <a:rPr lang="en-US" dirty="0"/>
              <a:t>4w/e 17</a:t>
            </a:r>
            <a:r>
              <a:rPr lang="en-US" baseline="30000" dirty="0"/>
              <a:t>th</a:t>
            </a:r>
            <a:r>
              <a:rPr lang="en-US" dirty="0"/>
              <a:t> June 2023</a:t>
            </a:r>
          </a:p>
          <a:p>
            <a:endParaRPr lang="en-GB" dirty="0"/>
          </a:p>
        </p:txBody>
      </p:sp>
      <p:sp>
        <p:nvSpPr>
          <p:cNvPr id="4" name="TextBox 3">
            <a:extLst>
              <a:ext uri="{FF2B5EF4-FFF2-40B4-BE49-F238E27FC236}">
                <a16:creationId xmlns:a16="http://schemas.microsoft.com/office/drawing/2014/main" id="{FC719AD1-BD25-1C8F-5C4E-18F733EBECCE}"/>
              </a:ext>
            </a:extLst>
          </p:cNvPr>
          <p:cNvSpPr txBox="1"/>
          <p:nvPr/>
        </p:nvSpPr>
        <p:spPr>
          <a:xfrm>
            <a:off x="5218770" y="799105"/>
            <a:ext cx="6830990" cy="624840"/>
          </a:xfrm>
          <a:prstGeom prst="rect">
            <a:avLst/>
          </a:prstGeom>
          <a:noFill/>
        </p:spPr>
        <p:txBody>
          <a:bodyPr wrap="square" lIns="0" rIns="0" rtlCol="0" anchor="ctr">
            <a:noAutofit/>
          </a:bodyPr>
          <a:lstStyle/>
          <a:p>
            <a:pPr algn="l">
              <a:spcAft>
                <a:spcPts val="600"/>
              </a:spcAft>
            </a:pPr>
            <a:r>
              <a:rPr lang="en-US" sz="1800" b="1" dirty="0">
                <a:solidFill>
                  <a:schemeClr val="tx1"/>
                </a:solidFill>
                <a:latin typeface="Georgia" panose="02040502050405020303" pitchFamily="18" charset="0"/>
              </a:rPr>
              <a:t>Food inflation slowed </a:t>
            </a:r>
            <a:r>
              <a:rPr lang="en-US" sz="1800" dirty="0">
                <a:solidFill>
                  <a:schemeClr val="tx1"/>
                </a:solidFill>
                <a:latin typeface="Georgia" panose="02040502050405020303" pitchFamily="18" charset="0"/>
              </a:rPr>
              <a:t>for 2</a:t>
            </a:r>
            <a:r>
              <a:rPr lang="en-US" sz="1800" baseline="30000" dirty="0">
                <a:solidFill>
                  <a:schemeClr val="tx1"/>
                </a:solidFill>
                <a:latin typeface="Georgia" panose="02040502050405020303" pitchFamily="18" charset="0"/>
              </a:rPr>
              <a:t>nd</a:t>
            </a:r>
            <a:r>
              <a:rPr lang="en-US" sz="1800" dirty="0">
                <a:solidFill>
                  <a:schemeClr val="tx1"/>
                </a:solidFill>
                <a:latin typeface="Georgia" panose="02040502050405020303" pitchFamily="18" charset="0"/>
              </a:rPr>
              <a:t> month and Total Till growths </a:t>
            </a:r>
            <a:r>
              <a:rPr lang="en-US" b="1" dirty="0">
                <a:latin typeface="Georgia" panose="02040502050405020303" pitchFamily="18" charset="0"/>
              </a:rPr>
              <a:t>held</a:t>
            </a:r>
            <a:endParaRPr lang="en-US" dirty="0"/>
          </a:p>
        </p:txBody>
      </p:sp>
      <p:sp>
        <p:nvSpPr>
          <p:cNvPr id="5" name="TextBox 4">
            <a:extLst>
              <a:ext uri="{FF2B5EF4-FFF2-40B4-BE49-F238E27FC236}">
                <a16:creationId xmlns:a16="http://schemas.microsoft.com/office/drawing/2014/main" id="{C722879D-2C69-A08D-7EDF-9C19FADFD086}"/>
              </a:ext>
            </a:extLst>
          </p:cNvPr>
          <p:cNvSpPr txBox="1"/>
          <p:nvPr/>
        </p:nvSpPr>
        <p:spPr>
          <a:xfrm>
            <a:off x="5254306" y="3038869"/>
            <a:ext cx="7005427" cy="624840"/>
          </a:xfrm>
          <a:prstGeom prst="rect">
            <a:avLst/>
          </a:prstGeom>
          <a:noFill/>
        </p:spPr>
        <p:txBody>
          <a:bodyPr wrap="square" lIns="0" rIns="0" rtlCol="0" anchor="ctr">
            <a:noAutofit/>
          </a:bodyPr>
          <a:lstStyle/>
          <a:p>
            <a:pPr algn="l">
              <a:spcAft>
                <a:spcPts val="600"/>
              </a:spcAft>
            </a:pPr>
            <a:r>
              <a:rPr lang="en-US" sz="1800" dirty="0">
                <a:latin typeface="Georgia" panose="02040502050405020303" pitchFamily="18" charset="0"/>
              </a:rPr>
              <a:t>Shoppers</a:t>
            </a:r>
            <a:r>
              <a:rPr lang="en-US" sz="1800" b="1" dirty="0">
                <a:latin typeface="Georgia" panose="02040502050405020303" pitchFamily="18" charset="0"/>
              </a:rPr>
              <a:t> spent less </a:t>
            </a:r>
            <a:r>
              <a:rPr lang="en-US" sz="1800" dirty="0">
                <a:latin typeface="Georgia" panose="02040502050405020303" pitchFamily="18" charset="0"/>
              </a:rPr>
              <a:t>on</a:t>
            </a:r>
            <a:r>
              <a:rPr lang="en-US" sz="1800" b="1" dirty="0">
                <a:latin typeface="Georgia" panose="02040502050405020303" pitchFamily="18" charset="0"/>
              </a:rPr>
              <a:t> everyday groceries</a:t>
            </a:r>
            <a:endParaRPr lang="en-US" dirty="0"/>
          </a:p>
        </p:txBody>
      </p:sp>
      <p:sp>
        <p:nvSpPr>
          <p:cNvPr id="6" name="TextBox 5">
            <a:extLst>
              <a:ext uri="{FF2B5EF4-FFF2-40B4-BE49-F238E27FC236}">
                <a16:creationId xmlns:a16="http://schemas.microsoft.com/office/drawing/2014/main" id="{91611AA5-1866-7C36-575C-CDEA29654B1E}"/>
              </a:ext>
            </a:extLst>
          </p:cNvPr>
          <p:cNvSpPr txBox="1"/>
          <p:nvPr/>
        </p:nvSpPr>
        <p:spPr>
          <a:xfrm>
            <a:off x="5218102" y="1917584"/>
            <a:ext cx="6668429" cy="624840"/>
          </a:xfrm>
          <a:prstGeom prst="rect">
            <a:avLst/>
          </a:prstGeom>
          <a:noFill/>
        </p:spPr>
        <p:txBody>
          <a:bodyPr wrap="square" lIns="0" rIns="0" rtlCol="0" anchor="ctr">
            <a:noAutofit/>
          </a:bodyPr>
          <a:lstStyle/>
          <a:p>
            <a:pPr algn="l">
              <a:spcAft>
                <a:spcPts val="600"/>
              </a:spcAft>
            </a:pPr>
            <a:r>
              <a:rPr lang="en-US" b="1" dirty="0">
                <a:latin typeface="Georgia" panose="02040502050405020303" pitchFamily="18" charset="0"/>
              </a:rPr>
              <a:t>Hottest June on record </a:t>
            </a:r>
            <a:r>
              <a:rPr lang="en-US" dirty="0">
                <a:latin typeface="Georgia" panose="02040502050405020303" pitchFamily="18" charset="0"/>
              </a:rPr>
              <a:t>helped volumes improve</a:t>
            </a:r>
            <a:r>
              <a:rPr lang="en-US" b="1" dirty="0">
                <a:latin typeface="Georgia" panose="02040502050405020303" pitchFamily="18" charset="0"/>
              </a:rPr>
              <a:t> </a:t>
            </a:r>
            <a:endParaRPr lang="en-US" b="1" dirty="0"/>
          </a:p>
        </p:txBody>
      </p:sp>
      <p:sp>
        <p:nvSpPr>
          <p:cNvPr id="7" name="TextBox 6">
            <a:extLst>
              <a:ext uri="{FF2B5EF4-FFF2-40B4-BE49-F238E27FC236}">
                <a16:creationId xmlns:a16="http://schemas.microsoft.com/office/drawing/2014/main" id="{DB5A82CB-5142-D192-E09F-49B3DBF4AB6A}"/>
              </a:ext>
            </a:extLst>
          </p:cNvPr>
          <p:cNvSpPr txBox="1"/>
          <p:nvPr/>
        </p:nvSpPr>
        <p:spPr>
          <a:xfrm>
            <a:off x="5252636" y="4120143"/>
            <a:ext cx="6668429" cy="624840"/>
          </a:xfrm>
          <a:prstGeom prst="rect">
            <a:avLst/>
          </a:prstGeom>
          <a:noFill/>
        </p:spPr>
        <p:txBody>
          <a:bodyPr wrap="square" lIns="0" rIns="0" rtlCol="0" anchor="ctr">
            <a:noAutofit/>
          </a:bodyPr>
          <a:lstStyle/>
          <a:p>
            <a:pPr algn="l">
              <a:spcAft>
                <a:spcPts val="600"/>
              </a:spcAft>
            </a:pPr>
            <a:r>
              <a:rPr lang="en-US" sz="1800" b="1" dirty="0">
                <a:solidFill>
                  <a:schemeClr val="tx1"/>
                </a:solidFill>
                <a:latin typeface="Georgia" panose="02040502050405020303" pitchFamily="18" charset="0"/>
              </a:rPr>
              <a:t>High discounter growth </a:t>
            </a:r>
            <a:r>
              <a:rPr lang="en-US" sz="1800" dirty="0">
                <a:solidFill>
                  <a:schemeClr val="tx1"/>
                </a:solidFill>
                <a:latin typeface="Georgia" panose="02040502050405020303" pitchFamily="18" charset="0"/>
              </a:rPr>
              <a:t>continues</a:t>
            </a:r>
            <a:endParaRPr lang="en-US" dirty="0"/>
          </a:p>
        </p:txBody>
      </p:sp>
      <p:sp>
        <p:nvSpPr>
          <p:cNvPr id="9" name="TextBox 8">
            <a:extLst>
              <a:ext uri="{FF2B5EF4-FFF2-40B4-BE49-F238E27FC236}">
                <a16:creationId xmlns:a16="http://schemas.microsoft.com/office/drawing/2014/main" id="{85BC9375-7766-5677-CB4C-81936F9DC31C}"/>
              </a:ext>
            </a:extLst>
          </p:cNvPr>
          <p:cNvSpPr txBox="1"/>
          <p:nvPr/>
        </p:nvSpPr>
        <p:spPr>
          <a:xfrm>
            <a:off x="5244861" y="5292869"/>
            <a:ext cx="7177433" cy="624840"/>
          </a:xfrm>
          <a:prstGeom prst="rect">
            <a:avLst/>
          </a:prstGeom>
          <a:noFill/>
        </p:spPr>
        <p:txBody>
          <a:bodyPr wrap="square" lIns="0" rIns="0" rtlCol="0" anchor="ctr">
            <a:noAutofit/>
          </a:bodyPr>
          <a:lstStyle/>
          <a:p>
            <a:r>
              <a:rPr lang="en-US" b="1" dirty="0">
                <a:solidFill>
                  <a:schemeClr val="tx1"/>
                </a:solidFill>
                <a:latin typeface="Georgia" panose="02040502050405020303" pitchFamily="18" charset="0"/>
              </a:rPr>
              <a:t>Fo</a:t>
            </a:r>
            <a:r>
              <a:rPr lang="en-US" b="1" dirty="0">
                <a:latin typeface="Georgia" panose="02040502050405020303" pitchFamily="18" charset="0"/>
              </a:rPr>
              <a:t>od retailing </a:t>
            </a:r>
            <a:r>
              <a:rPr lang="en-US" dirty="0">
                <a:latin typeface="Georgia" panose="02040502050405020303" pitchFamily="18" charset="0"/>
              </a:rPr>
              <a:t>remains</a:t>
            </a:r>
            <a:r>
              <a:rPr lang="en-US" b="1" dirty="0">
                <a:latin typeface="Georgia" panose="02040502050405020303" pitchFamily="18" charset="0"/>
              </a:rPr>
              <a:t> buoyant ahead </a:t>
            </a:r>
            <a:r>
              <a:rPr lang="en-US" dirty="0">
                <a:latin typeface="Georgia" panose="02040502050405020303" pitchFamily="18" charset="0"/>
              </a:rPr>
              <a:t>of</a:t>
            </a:r>
            <a:r>
              <a:rPr lang="en-US" b="1" dirty="0">
                <a:latin typeface="Georgia" panose="02040502050405020303" pitchFamily="18" charset="0"/>
              </a:rPr>
              <a:t> Q3</a:t>
            </a:r>
            <a:endParaRPr lang="en-US" b="1" dirty="0">
              <a:solidFill>
                <a:schemeClr val="tx1"/>
              </a:solidFill>
              <a:latin typeface="Georgia" panose="02040502050405020303" pitchFamily="18" charset="0"/>
            </a:endParaRPr>
          </a:p>
        </p:txBody>
      </p:sp>
      <p:cxnSp>
        <p:nvCxnSpPr>
          <p:cNvPr id="11" name="Straight Connector 10">
            <a:extLst>
              <a:ext uri="{FF2B5EF4-FFF2-40B4-BE49-F238E27FC236}">
                <a16:creationId xmlns:a16="http://schemas.microsoft.com/office/drawing/2014/main" id="{EDD4734B-EE21-F80B-BC1E-5E252E06BD8B}"/>
              </a:ext>
            </a:extLst>
          </p:cNvPr>
          <p:cNvCxnSpPr>
            <a:cxnSpLocks/>
          </p:cNvCxnSpPr>
          <p:nvPr/>
        </p:nvCxnSpPr>
        <p:spPr>
          <a:xfrm>
            <a:off x="4606550" y="1025912"/>
            <a:ext cx="0" cy="4470113"/>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FFA9FF3-2AC6-69B6-C1B0-D8605C601912}"/>
              </a:ext>
            </a:extLst>
          </p:cNvPr>
          <p:cNvSpPr/>
          <p:nvPr/>
        </p:nvSpPr>
        <p:spPr>
          <a:xfrm>
            <a:off x="4290932" y="79910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1</a:t>
            </a:r>
          </a:p>
        </p:txBody>
      </p:sp>
      <p:sp>
        <p:nvSpPr>
          <p:cNvPr id="16" name="Oval 15">
            <a:extLst>
              <a:ext uri="{FF2B5EF4-FFF2-40B4-BE49-F238E27FC236}">
                <a16:creationId xmlns:a16="http://schemas.microsoft.com/office/drawing/2014/main" id="{BE1CA76C-9887-A62A-31A0-CD22BF275E11}"/>
              </a:ext>
            </a:extLst>
          </p:cNvPr>
          <p:cNvSpPr/>
          <p:nvPr/>
        </p:nvSpPr>
        <p:spPr>
          <a:xfrm>
            <a:off x="4290932" y="1913530"/>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2</a:t>
            </a:r>
          </a:p>
        </p:txBody>
      </p:sp>
      <p:sp>
        <p:nvSpPr>
          <p:cNvPr id="17" name="Oval 16">
            <a:extLst>
              <a:ext uri="{FF2B5EF4-FFF2-40B4-BE49-F238E27FC236}">
                <a16:creationId xmlns:a16="http://schemas.microsoft.com/office/drawing/2014/main" id="{80E0F174-53BF-562B-EF4E-68D8295428F0}"/>
              </a:ext>
            </a:extLst>
          </p:cNvPr>
          <p:cNvSpPr/>
          <p:nvPr/>
        </p:nvSpPr>
        <p:spPr>
          <a:xfrm>
            <a:off x="4290932" y="302795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3</a:t>
            </a:r>
          </a:p>
        </p:txBody>
      </p:sp>
      <p:sp>
        <p:nvSpPr>
          <p:cNvPr id="18" name="Oval 17">
            <a:extLst>
              <a:ext uri="{FF2B5EF4-FFF2-40B4-BE49-F238E27FC236}">
                <a16:creationId xmlns:a16="http://schemas.microsoft.com/office/drawing/2014/main" id="{4C30C1DB-622A-175A-E64F-6301D6DC8B3E}"/>
              </a:ext>
            </a:extLst>
          </p:cNvPr>
          <p:cNvSpPr/>
          <p:nvPr/>
        </p:nvSpPr>
        <p:spPr>
          <a:xfrm>
            <a:off x="4290932" y="4142380"/>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4</a:t>
            </a:r>
          </a:p>
        </p:txBody>
      </p:sp>
      <p:sp>
        <p:nvSpPr>
          <p:cNvPr id="42" name="Oval 41">
            <a:extLst>
              <a:ext uri="{FF2B5EF4-FFF2-40B4-BE49-F238E27FC236}">
                <a16:creationId xmlns:a16="http://schemas.microsoft.com/office/drawing/2014/main" id="{6F152C54-B28C-96B0-268D-12826C0EFB90}"/>
              </a:ext>
            </a:extLst>
          </p:cNvPr>
          <p:cNvSpPr/>
          <p:nvPr/>
        </p:nvSpPr>
        <p:spPr>
          <a:xfrm>
            <a:off x="4290932" y="525680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5</a:t>
            </a:r>
          </a:p>
        </p:txBody>
      </p:sp>
    </p:spTree>
    <p:extLst>
      <p:ext uri="{BB962C8B-B14F-4D97-AF65-F5344CB8AC3E}">
        <p14:creationId xmlns:p14="http://schemas.microsoft.com/office/powerpoint/2010/main" val="2323230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D6BF3-AF01-8C10-0D1D-DD2FEB017C62}"/>
              </a:ext>
            </a:extLst>
          </p:cNvPr>
          <p:cNvSpPr>
            <a:spLocks noGrp="1"/>
          </p:cNvSpPr>
          <p:nvPr>
            <p:ph type="sldNum" sz="quarter" idx="4"/>
          </p:nvPr>
        </p:nvSpPr>
        <p:spPr/>
        <p:txBody>
          <a:bodyPr/>
          <a:lstStyle/>
          <a:p>
            <a:fld id="{403EF4E2-7A7A-0548-85F1-5479B7C9E1B2}" type="slidenum">
              <a:rPr lang="en-US" smtClean="0"/>
              <a:pPr/>
              <a:t>20</a:t>
            </a:fld>
            <a:endParaRPr lang="en-US" dirty="0"/>
          </a:p>
        </p:txBody>
      </p:sp>
      <p:sp>
        <p:nvSpPr>
          <p:cNvPr id="3" name="TextBox 2">
            <a:extLst>
              <a:ext uri="{FF2B5EF4-FFF2-40B4-BE49-F238E27FC236}">
                <a16:creationId xmlns:a16="http://schemas.microsoft.com/office/drawing/2014/main" id="{277785AC-941E-E3D2-B985-93EFA5F0B134}"/>
              </a:ext>
            </a:extLst>
          </p:cNvPr>
          <p:cNvSpPr txBox="1"/>
          <p:nvPr/>
        </p:nvSpPr>
        <p:spPr>
          <a:xfrm>
            <a:off x="2175504" y="2203386"/>
            <a:ext cx="8030574" cy="2754600"/>
          </a:xfrm>
          <a:prstGeom prst="rect">
            <a:avLst/>
          </a:prstGeom>
          <a:noFill/>
        </p:spPr>
        <p:txBody>
          <a:bodyPr wrap="square">
            <a:spAutoFit/>
          </a:bodyPr>
          <a:lstStyle/>
          <a:p>
            <a:pPr algn="l">
              <a:spcAft>
                <a:spcPts val="600"/>
              </a:spcAft>
            </a:pPr>
            <a:r>
              <a:rPr lang="en-US" sz="2800" i="1" dirty="0">
                <a:latin typeface="Georgia" panose="02040502050405020303" pitchFamily="18" charset="0"/>
              </a:rPr>
              <a:t>Shoppers </a:t>
            </a:r>
            <a:r>
              <a:rPr lang="en-US" sz="2800" b="1" i="1" dirty="0">
                <a:solidFill>
                  <a:schemeClr val="accent1"/>
                </a:solidFill>
                <a:latin typeface="Georgia" panose="02040502050405020303" pitchFamily="18" charset="0"/>
              </a:rPr>
              <a:t>indulged</a:t>
            </a:r>
            <a:r>
              <a:rPr lang="en-US" sz="2800" i="1" dirty="0">
                <a:latin typeface="Georgia" panose="02040502050405020303" pitchFamily="18" charset="0"/>
              </a:rPr>
              <a:t> in </a:t>
            </a:r>
            <a:r>
              <a:rPr lang="en-US" sz="2800" b="1" i="1" dirty="0">
                <a:solidFill>
                  <a:schemeClr val="accent1"/>
                </a:solidFill>
                <a:latin typeface="Georgia" panose="02040502050405020303" pitchFamily="18" charset="0"/>
              </a:rPr>
              <a:t>seasonal</a:t>
            </a:r>
            <a:r>
              <a:rPr lang="en-US" sz="2800" i="1" dirty="0">
                <a:latin typeface="Georgia" panose="02040502050405020303" pitchFamily="18" charset="0"/>
              </a:rPr>
              <a:t> and </a:t>
            </a:r>
            <a:r>
              <a:rPr lang="en-US" sz="2800" b="1" i="1" dirty="0">
                <a:solidFill>
                  <a:schemeClr val="accent1"/>
                </a:solidFill>
                <a:latin typeface="Georgia" panose="02040502050405020303" pitchFamily="18" charset="0"/>
              </a:rPr>
              <a:t>impulse</a:t>
            </a:r>
            <a:r>
              <a:rPr lang="en-US" sz="2800" i="1" dirty="0">
                <a:latin typeface="Georgia" panose="02040502050405020303" pitchFamily="18" charset="0"/>
              </a:rPr>
              <a:t> </a:t>
            </a:r>
            <a:r>
              <a:rPr lang="en-US" sz="2800" b="1" i="1" dirty="0">
                <a:latin typeface="Georgia" panose="02040502050405020303" pitchFamily="18" charset="0"/>
              </a:rPr>
              <a:t>purchases</a:t>
            </a:r>
            <a:r>
              <a:rPr lang="en-US" sz="2800" i="1" dirty="0">
                <a:latin typeface="Georgia" panose="02040502050405020303" pitchFamily="18" charset="0"/>
              </a:rPr>
              <a:t>, reigning in expenditure in other parts of their shopping basket including buying </a:t>
            </a:r>
            <a:r>
              <a:rPr lang="en-US" sz="2800" b="1" i="1" dirty="0">
                <a:solidFill>
                  <a:schemeClr val="accent1"/>
                </a:solidFill>
                <a:latin typeface="Georgia" panose="02040502050405020303" pitchFamily="18" charset="0"/>
              </a:rPr>
              <a:t>cheaper</a:t>
            </a:r>
            <a:r>
              <a:rPr lang="en-US" sz="2800" i="1" dirty="0">
                <a:latin typeface="Georgia" panose="02040502050405020303" pitchFamily="18" charset="0"/>
              </a:rPr>
              <a:t> </a:t>
            </a:r>
            <a:r>
              <a:rPr lang="en-US" sz="2800" b="1" i="1" dirty="0">
                <a:latin typeface="Georgia" panose="02040502050405020303" pitchFamily="18" charset="0"/>
              </a:rPr>
              <a:t>alternatives</a:t>
            </a:r>
            <a:r>
              <a:rPr lang="en-US" sz="2800" i="1" dirty="0">
                <a:latin typeface="Georgia" panose="02040502050405020303" pitchFamily="18" charset="0"/>
              </a:rPr>
              <a:t>, shopping in </a:t>
            </a:r>
            <a:r>
              <a:rPr lang="en-US" sz="2800" b="1" i="1" dirty="0">
                <a:solidFill>
                  <a:schemeClr val="accent1"/>
                </a:solidFill>
                <a:latin typeface="Georgia" panose="02040502050405020303" pitchFamily="18" charset="0"/>
              </a:rPr>
              <a:t>different</a:t>
            </a:r>
            <a:r>
              <a:rPr lang="en-US" sz="2800" i="1" dirty="0">
                <a:latin typeface="Georgia" panose="02040502050405020303" pitchFamily="18" charset="0"/>
              </a:rPr>
              <a:t> </a:t>
            </a:r>
            <a:r>
              <a:rPr lang="en-US" sz="2800" b="1" i="1" dirty="0">
                <a:latin typeface="Georgia" panose="02040502050405020303" pitchFamily="18" charset="0"/>
              </a:rPr>
              <a:t>channels</a:t>
            </a:r>
            <a:r>
              <a:rPr lang="en-US" sz="2800" i="1" dirty="0">
                <a:latin typeface="Georgia" panose="02040502050405020303" pitchFamily="18" charset="0"/>
              </a:rPr>
              <a:t>, buying more </a:t>
            </a:r>
            <a:r>
              <a:rPr lang="en-US" sz="2800" b="1" i="1" dirty="0">
                <a:solidFill>
                  <a:schemeClr val="accent1"/>
                </a:solidFill>
                <a:latin typeface="Georgia" panose="02040502050405020303" pitchFamily="18" charset="0"/>
              </a:rPr>
              <a:t>OL</a:t>
            </a:r>
            <a:r>
              <a:rPr lang="en-US" sz="2800" i="1" dirty="0">
                <a:latin typeface="Georgia" panose="02040502050405020303" pitchFamily="18" charset="0"/>
              </a:rPr>
              <a:t> or just </a:t>
            </a:r>
            <a:r>
              <a:rPr lang="en-US" sz="2800" b="1" i="1" dirty="0">
                <a:latin typeface="Georgia" panose="02040502050405020303" pitchFamily="18" charset="0"/>
              </a:rPr>
              <a:t>buying</a:t>
            </a:r>
            <a:r>
              <a:rPr lang="en-US" sz="2800" i="1" dirty="0">
                <a:latin typeface="Georgia" panose="02040502050405020303" pitchFamily="18" charset="0"/>
              </a:rPr>
              <a:t> </a:t>
            </a:r>
            <a:r>
              <a:rPr lang="en-US" sz="2800" b="1" i="1" dirty="0">
                <a:solidFill>
                  <a:schemeClr val="accent1"/>
                </a:solidFill>
                <a:latin typeface="Georgia" panose="02040502050405020303" pitchFamily="18" charset="0"/>
              </a:rPr>
              <a:t>less</a:t>
            </a:r>
          </a:p>
          <a:p>
            <a:pPr algn="l">
              <a:spcAft>
                <a:spcPts val="600"/>
              </a:spcAft>
            </a:pPr>
            <a:endParaRPr lang="en-US" sz="2800" i="1"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1884667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21</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What happened by channel?</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025461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AD71E1-FB5D-D05E-BEFE-97293A9C1ABF}"/>
              </a:ext>
            </a:extLst>
          </p:cNvPr>
          <p:cNvSpPr>
            <a:spLocks noGrp="1"/>
          </p:cNvSpPr>
          <p:nvPr>
            <p:ph type="sldNum" sz="quarter" idx="12"/>
          </p:nvPr>
        </p:nvSpPr>
        <p:spPr/>
        <p:txBody>
          <a:bodyPr/>
          <a:lstStyle/>
          <a:p>
            <a:fld id="{403EF4E2-7A7A-0548-85F1-5479B7C9E1B2}" type="slidenum">
              <a:rPr lang="en-US" smtClean="0"/>
              <a:t>22</a:t>
            </a:fld>
            <a:endParaRPr lang="en-US" dirty="0"/>
          </a:p>
        </p:txBody>
      </p:sp>
      <p:sp>
        <p:nvSpPr>
          <p:cNvPr id="5" name="Text Placeholder 4">
            <a:extLst>
              <a:ext uri="{FF2B5EF4-FFF2-40B4-BE49-F238E27FC236}">
                <a16:creationId xmlns:a16="http://schemas.microsoft.com/office/drawing/2014/main" id="{0BCDED7A-AE6F-9302-B2BA-83E5085D2DCE}"/>
              </a:ext>
            </a:extLst>
          </p:cNvPr>
          <p:cNvSpPr>
            <a:spLocks noGrp="1"/>
          </p:cNvSpPr>
          <p:nvPr>
            <p:ph type="body" sz="quarter" idx="13"/>
          </p:nvPr>
        </p:nvSpPr>
        <p:spPr>
          <a:xfrm>
            <a:off x="288557" y="6188245"/>
            <a:ext cx="11582400" cy="436542"/>
          </a:xfrm>
        </p:spPr>
        <p:txBody>
          <a:bodyPr/>
          <a:lstStyle/>
          <a:p>
            <a:r>
              <a:rPr lang="en-GB" sz="800" dirty="0"/>
              <a:t>Source:  NIQ Scantrack Total Store Read , *Homescan FMCG, **Homescan Total FMCG</a:t>
            </a:r>
          </a:p>
        </p:txBody>
      </p:sp>
      <p:sp>
        <p:nvSpPr>
          <p:cNvPr id="6" name="Title 5">
            <a:extLst>
              <a:ext uri="{FF2B5EF4-FFF2-40B4-BE49-F238E27FC236}">
                <a16:creationId xmlns:a16="http://schemas.microsoft.com/office/drawing/2014/main" id="{B585F5C7-1401-CDD8-26C5-A06443337F43}"/>
              </a:ext>
            </a:extLst>
          </p:cNvPr>
          <p:cNvSpPr>
            <a:spLocks noGrp="1"/>
          </p:cNvSpPr>
          <p:nvPr>
            <p:ph type="title"/>
          </p:nvPr>
        </p:nvSpPr>
        <p:spPr>
          <a:xfrm>
            <a:off x="237043" y="185411"/>
            <a:ext cx="11935639" cy="397352"/>
          </a:xfrm>
        </p:spPr>
        <p:txBody>
          <a:bodyPr/>
          <a:lstStyle/>
          <a:p>
            <a:r>
              <a:rPr lang="en-GB" sz="2400" b="0" dirty="0">
                <a:latin typeface="+mn-lt"/>
              </a:rPr>
              <a:t>With more demand for </a:t>
            </a:r>
            <a:r>
              <a:rPr lang="en-GB" sz="2400" i="1" dirty="0">
                <a:latin typeface="Georgia" panose="02040502050405020303" pitchFamily="18" charset="0"/>
              </a:rPr>
              <a:t>seasonal drinks and ice-creams</a:t>
            </a:r>
            <a:r>
              <a:rPr lang="en-GB" sz="2400" b="0" dirty="0">
                <a:latin typeface="+mn-lt"/>
              </a:rPr>
              <a:t>, the smaller store formats outperformed supermarkets and online</a:t>
            </a:r>
            <a:endParaRPr lang="en-GB" sz="2400" dirty="0">
              <a:latin typeface="+mn-lt"/>
            </a:endParaRPr>
          </a:p>
        </p:txBody>
      </p:sp>
      <p:graphicFrame>
        <p:nvGraphicFramePr>
          <p:cNvPr id="7" name="Chart 6">
            <a:extLst>
              <a:ext uri="{FF2B5EF4-FFF2-40B4-BE49-F238E27FC236}">
                <a16:creationId xmlns:a16="http://schemas.microsoft.com/office/drawing/2014/main" id="{366A4383-3B4B-0CF0-6BE0-D1BD8EAE682A}"/>
              </a:ext>
            </a:extLst>
          </p:cNvPr>
          <p:cNvGraphicFramePr/>
          <p:nvPr>
            <p:extLst>
              <p:ext uri="{D42A27DB-BD31-4B8C-83A1-F6EECF244321}">
                <p14:modId xmlns:p14="http://schemas.microsoft.com/office/powerpoint/2010/main" val="2139459210"/>
              </p:ext>
            </p:extLst>
          </p:nvPr>
        </p:nvGraphicFramePr>
        <p:xfrm>
          <a:off x="288558" y="1573342"/>
          <a:ext cx="11582399" cy="415435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30E3343-97DD-8316-9995-E341655B8F4E}"/>
              </a:ext>
            </a:extLst>
          </p:cNvPr>
          <p:cNvSpPr txBox="1"/>
          <p:nvPr/>
        </p:nvSpPr>
        <p:spPr>
          <a:xfrm>
            <a:off x="288558" y="1333183"/>
            <a:ext cx="4369726" cy="677108"/>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Total Store Channel growth</a:t>
            </a:r>
            <a:br>
              <a:rPr lang="en-GB" sz="1400" b="1" dirty="0">
                <a:latin typeface="Arial" panose="020B0604020202020204" pitchFamily="34" charset="0"/>
                <a:cs typeface="Arial" panose="020B0604020202020204" pitchFamily="34" charset="0"/>
              </a:rPr>
            </a:br>
            <a:r>
              <a:rPr lang="en-GB" sz="1200" i="1" dirty="0">
                <a:latin typeface="Arial" panose="020B0604020202020204" pitchFamily="34" charset="0"/>
                <a:cs typeface="Arial" panose="020B0604020202020204" pitchFamily="34" charset="0"/>
              </a:rPr>
              <a:t>4w/e 17</a:t>
            </a:r>
            <a:r>
              <a:rPr lang="en-GB" sz="1200" i="1" baseline="30000" dirty="0">
                <a:latin typeface="Arial" panose="020B0604020202020204" pitchFamily="34" charset="0"/>
                <a:cs typeface="Arial" panose="020B0604020202020204" pitchFamily="34" charset="0"/>
              </a:rPr>
              <a:t>th</a:t>
            </a:r>
            <a:r>
              <a:rPr lang="en-GB" sz="1200" i="1" dirty="0">
                <a:latin typeface="Arial" panose="020B0604020202020204" pitchFamily="34" charset="0"/>
                <a:cs typeface="Arial" panose="020B0604020202020204" pitchFamily="34" charset="0"/>
              </a:rPr>
              <a:t> June 2023</a:t>
            </a:r>
          </a:p>
          <a:p>
            <a:pPr defTabSz="685800"/>
            <a:r>
              <a:rPr lang="en-GB" sz="1200" i="1" dirty="0">
                <a:latin typeface="Arial" panose="020B0604020202020204" pitchFamily="34" charset="0"/>
                <a:cs typeface="Arial" panose="020B0604020202020204" pitchFamily="34" charset="0"/>
              </a:rPr>
              <a:t>Value Growth</a:t>
            </a:r>
          </a:p>
        </p:txBody>
      </p:sp>
      <p:sp>
        <p:nvSpPr>
          <p:cNvPr id="9" name="TextBox 8">
            <a:extLst>
              <a:ext uri="{FF2B5EF4-FFF2-40B4-BE49-F238E27FC236}">
                <a16:creationId xmlns:a16="http://schemas.microsoft.com/office/drawing/2014/main" id="{522DE30F-4132-E513-02E5-BAAA881A7357}"/>
              </a:ext>
            </a:extLst>
          </p:cNvPr>
          <p:cNvSpPr txBox="1"/>
          <p:nvPr/>
        </p:nvSpPr>
        <p:spPr>
          <a:xfrm>
            <a:off x="288558" y="5985327"/>
            <a:ext cx="2706190" cy="215444"/>
          </a:xfrm>
          <a:prstGeom prst="rect">
            <a:avLst/>
          </a:prstGeom>
        </p:spPr>
        <p:txBody>
          <a:bodyPr vert="horz" lIns="0" tIns="45720" rIns="0" bIns="45720" rtlCol="0" anchor="b" anchorCtr="0">
            <a:noAutofit/>
          </a:bodyPr>
          <a:lstStyle>
            <a:lvl1pPr indent="0">
              <a:lnSpc>
                <a:spcPct val="100000"/>
              </a:lnSpc>
              <a:spcBef>
                <a:spcPts val="0"/>
              </a:spcBef>
              <a:spcAft>
                <a:spcPts val="0"/>
              </a:spcAft>
              <a:buFont typeface="Arial" panose="020B0604020202020204" pitchFamily="34" charset="0"/>
              <a:buNone/>
              <a:defRPr sz="800">
                <a:solidFill>
                  <a:srgbClr val="B3B3B3"/>
                </a:solidFill>
              </a:defRPr>
            </a:lvl1pPr>
            <a:lvl2pPr indent="0">
              <a:lnSpc>
                <a:spcPct val="100000"/>
              </a:lnSpc>
              <a:spcBef>
                <a:spcPts val="0"/>
              </a:spcBef>
              <a:spcAft>
                <a:spcPts val="600"/>
              </a:spcAft>
              <a:buSzPct val="100000"/>
              <a:buFont typeface="System Font Regular"/>
              <a:buNone/>
              <a:defRPr sz="1400"/>
            </a:lvl2pPr>
            <a:lvl3pPr indent="0">
              <a:lnSpc>
                <a:spcPct val="100000"/>
              </a:lnSpc>
              <a:spcBef>
                <a:spcPts val="0"/>
              </a:spcBef>
              <a:spcAft>
                <a:spcPts val="600"/>
              </a:spcAft>
              <a:buFont typeface="Arial" panose="020B0604020202020204" pitchFamily="34" charset="0"/>
              <a:buNone/>
              <a:defRPr sz="1200"/>
            </a:lvl3pPr>
            <a:lvl4pPr indent="0">
              <a:lnSpc>
                <a:spcPct val="100000"/>
              </a:lnSpc>
              <a:spcBef>
                <a:spcPts val="0"/>
              </a:spcBef>
              <a:spcAft>
                <a:spcPts val="600"/>
              </a:spcAft>
              <a:buFont typeface="Arial" panose="020B0604020202020204" pitchFamily="34" charset="0"/>
              <a:buNone/>
              <a:defRPr sz="1100"/>
            </a:lvl4pPr>
            <a:lvl5pPr indent="0">
              <a:lnSpc>
                <a:spcPct val="100000"/>
              </a:lnSpc>
              <a:spcBef>
                <a:spcPts val="0"/>
              </a:spcBef>
              <a:spcAft>
                <a:spcPts val="600"/>
              </a:spcAft>
              <a:buFont typeface="Arial" panose="020B0604020202020204" pitchFamily="34" charset="0"/>
              <a:buNone/>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Nb.  Supermarkets include Dark Stores and Pick stores</a:t>
            </a:r>
          </a:p>
        </p:txBody>
      </p:sp>
      <p:sp>
        <p:nvSpPr>
          <p:cNvPr id="2" name="TextBox 1">
            <a:extLst>
              <a:ext uri="{FF2B5EF4-FFF2-40B4-BE49-F238E27FC236}">
                <a16:creationId xmlns:a16="http://schemas.microsoft.com/office/drawing/2014/main" id="{3ECAB45F-2A85-37C3-FFC2-6C21A386B41D}"/>
              </a:ext>
            </a:extLst>
          </p:cNvPr>
          <p:cNvSpPr txBox="1"/>
          <p:nvPr/>
        </p:nvSpPr>
        <p:spPr>
          <a:xfrm>
            <a:off x="502276" y="2176531"/>
            <a:ext cx="11584546" cy="302654"/>
          </a:xfrm>
          <a:prstGeom prst="rect">
            <a:avLst/>
          </a:prstGeom>
          <a:noFill/>
        </p:spPr>
        <p:txBody>
          <a:bodyPr wrap="none" lIns="0" rIns="0" rtlCol="0">
            <a:noAutofit/>
          </a:bodyPr>
          <a:lstStyle/>
          <a:p>
            <a:pPr algn="l">
              <a:spcAft>
                <a:spcPts val="600"/>
              </a:spcAft>
            </a:pPr>
            <a:endParaRPr lang="en-GB" sz="1400" dirty="0"/>
          </a:p>
        </p:txBody>
      </p:sp>
      <p:sp>
        <p:nvSpPr>
          <p:cNvPr id="4" name="Text Placeholder 2">
            <a:extLst>
              <a:ext uri="{FF2B5EF4-FFF2-40B4-BE49-F238E27FC236}">
                <a16:creationId xmlns:a16="http://schemas.microsoft.com/office/drawing/2014/main" id="{66E738AB-20AF-D56E-0F1C-D5FA95AAA6B3}"/>
              </a:ext>
            </a:extLst>
          </p:cNvPr>
          <p:cNvSpPr txBox="1">
            <a:spLocks/>
          </p:cNvSpPr>
          <p:nvPr/>
        </p:nvSpPr>
        <p:spPr>
          <a:xfrm>
            <a:off x="249921" y="875709"/>
            <a:ext cx="11582400" cy="436542"/>
          </a:xfrm>
          <a:prstGeom prst="rect">
            <a:avLst/>
          </a:prstGeom>
          <a:noFill/>
          <a:ln>
            <a:noFill/>
          </a:ln>
        </p:spPr>
        <p:txBody>
          <a:bodyPr spcFirstLastPara="1" vert="horz" wrap="square" lIns="0" tIns="48767" rIns="0" bIns="48767"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600"/>
              </a:spcAft>
            </a:pPr>
            <a:r>
              <a:rPr lang="en-GB" sz="1400" dirty="0"/>
              <a:t>To help manage </a:t>
            </a:r>
            <a:r>
              <a:rPr lang="en-GB" sz="1400" b="1" i="1" dirty="0">
                <a:latin typeface="Georgia" panose="02040502050405020303" pitchFamily="18" charset="0"/>
              </a:rPr>
              <a:t>overall</a:t>
            </a:r>
            <a:r>
              <a:rPr lang="en-GB" sz="1400" dirty="0"/>
              <a:t> household spend, shoppers are </a:t>
            </a:r>
            <a:r>
              <a:rPr lang="en-GB" sz="1400" b="1" i="1" dirty="0">
                <a:latin typeface="Georgia" panose="02040502050405020303" pitchFamily="18" charset="0"/>
              </a:rPr>
              <a:t>spending more </a:t>
            </a:r>
            <a:r>
              <a:rPr lang="en-GB" sz="1400" dirty="0"/>
              <a:t>in the </a:t>
            </a:r>
            <a:r>
              <a:rPr lang="en-GB" sz="1400" b="1" i="1" dirty="0">
                <a:latin typeface="Georgia" panose="02040502050405020303" pitchFamily="18" charset="0"/>
              </a:rPr>
              <a:t>Discounters </a:t>
            </a:r>
            <a:r>
              <a:rPr lang="en-GB" sz="1400" dirty="0"/>
              <a:t>and </a:t>
            </a:r>
            <a:r>
              <a:rPr lang="en-GB" sz="1400" b="1" i="1" dirty="0">
                <a:latin typeface="Georgia" panose="02040502050405020303" pitchFamily="18" charset="0"/>
              </a:rPr>
              <a:t>Value Retailers</a:t>
            </a:r>
          </a:p>
        </p:txBody>
      </p:sp>
    </p:spTree>
    <p:extLst>
      <p:ext uri="{BB962C8B-B14F-4D97-AF65-F5344CB8AC3E}">
        <p14:creationId xmlns:p14="http://schemas.microsoft.com/office/powerpoint/2010/main" val="1265964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C82D17-7A2F-AF69-48BF-9CFA7439E60E}"/>
              </a:ext>
            </a:extLst>
          </p:cNvPr>
          <p:cNvSpPr>
            <a:spLocks noGrp="1"/>
          </p:cNvSpPr>
          <p:nvPr>
            <p:ph type="sldNum" sz="quarter" idx="12"/>
          </p:nvPr>
        </p:nvSpPr>
        <p:spPr/>
        <p:txBody>
          <a:bodyPr/>
          <a:lstStyle/>
          <a:p>
            <a:fld id="{403EF4E2-7A7A-0548-85F1-5479B7C9E1B2}" type="slidenum">
              <a:rPr lang="en-US" smtClean="0"/>
              <a:t>23</a:t>
            </a:fld>
            <a:endParaRPr lang="en-US" dirty="0"/>
          </a:p>
        </p:txBody>
      </p:sp>
      <p:sp>
        <p:nvSpPr>
          <p:cNvPr id="5" name="Text Placeholder 4">
            <a:extLst>
              <a:ext uri="{FF2B5EF4-FFF2-40B4-BE49-F238E27FC236}">
                <a16:creationId xmlns:a16="http://schemas.microsoft.com/office/drawing/2014/main" id="{4A768B93-DEAF-AF53-19CB-C72BB2AAF166}"/>
              </a:ext>
            </a:extLst>
          </p:cNvPr>
          <p:cNvSpPr>
            <a:spLocks noGrp="1"/>
          </p:cNvSpPr>
          <p:nvPr>
            <p:ph type="body" sz="quarter" idx="13"/>
          </p:nvPr>
        </p:nvSpPr>
        <p:spPr>
          <a:xfrm>
            <a:off x="256360" y="6201124"/>
            <a:ext cx="11582400" cy="436542"/>
          </a:xfrm>
        </p:spPr>
        <p:txBody>
          <a:bodyPr/>
          <a:lstStyle/>
          <a:p>
            <a:r>
              <a:rPr lang="en-GB" sz="800" dirty="0"/>
              <a:t>Source:  NIQ Scantrack Total Store Read, *Homescan FMCG, **Homescan Total FMCG</a:t>
            </a:r>
          </a:p>
        </p:txBody>
      </p:sp>
      <p:sp>
        <p:nvSpPr>
          <p:cNvPr id="6" name="Title 5">
            <a:extLst>
              <a:ext uri="{FF2B5EF4-FFF2-40B4-BE49-F238E27FC236}">
                <a16:creationId xmlns:a16="http://schemas.microsoft.com/office/drawing/2014/main" id="{8C1D72F8-A4EA-2238-158E-CF473498CAB3}"/>
              </a:ext>
            </a:extLst>
          </p:cNvPr>
          <p:cNvSpPr>
            <a:spLocks noGrp="1"/>
          </p:cNvSpPr>
          <p:nvPr>
            <p:ph type="title"/>
          </p:nvPr>
        </p:nvSpPr>
        <p:spPr>
          <a:xfrm>
            <a:off x="166208" y="224047"/>
            <a:ext cx="11927053" cy="397352"/>
          </a:xfrm>
        </p:spPr>
        <p:txBody>
          <a:bodyPr/>
          <a:lstStyle/>
          <a:p>
            <a:r>
              <a:rPr lang="en-GB" b="0" dirty="0">
                <a:latin typeface="+mn-lt"/>
              </a:rPr>
              <a:t>At the mid year point, </a:t>
            </a:r>
            <a:r>
              <a:rPr lang="en-GB" i="1" dirty="0">
                <a:latin typeface="+mn-lt"/>
              </a:rPr>
              <a:t>discounters</a:t>
            </a:r>
            <a:r>
              <a:rPr lang="en-GB" b="0" dirty="0">
                <a:latin typeface="+mn-lt"/>
              </a:rPr>
              <a:t> are the </a:t>
            </a:r>
            <a:r>
              <a:rPr lang="en-GB" i="1" dirty="0">
                <a:latin typeface="Georgia" panose="02040502050405020303" pitchFamily="18" charset="0"/>
              </a:rPr>
              <a:t>outright winners </a:t>
            </a:r>
            <a:r>
              <a:rPr lang="en-GB" b="0" dirty="0">
                <a:latin typeface="+mn-lt"/>
              </a:rPr>
              <a:t>as shoppers look to reduce the cost of their weekly shop and</a:t>
            </a:r>
            <a:r>
              <a:rPr lang="en-GB" b="0" dirty="0"/>
              <a:t> with inflation~ just 5.6% last year, value growth will remain inflated for sometime yet</a:t>
            </a:r>
            <a:endParaRPr lang="en-GB" dirty="0"/>
          </a:p>
        </p:txBody>
      </p:sp>
      <p:sp>
        <p:nvSpPr>
          <p:cNvPr id="7" name="TextBox 6">
            <a:extLst>
              <a:ext uri="{FF2B5EF4-FFF2-40B4-BE49-F238E27FC236}">
                <a16:creationId xmlns:a16="http://schemas.microsoft.com/office/drawing/2014/main" id="{D7292306-C3EB-2F0F-4374-7F7AF93CE3F3}"/>
              </a:ext>
            </a:extLst>
          </p:cNvPr>
          <p:cNvSpPr txBox="1"/>
          <p:nvPr/>
        </p:nvSpPr>
        <p:spPr>
          <a:xfrm>
            <a:off x="288558" y="1425515"/>
            <a:ext cx="4369726" cy="492443"/>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Total Store Channel growth</a:t>
            </a:r>
            <a:br>
              <a:rPr lang="en-GB" sz="1400" b="1" dirty="0">
                <a:latin typeface="Arial" panose="020B0604020202020204" pitchFamily="34" charset="0"/>
                <a:cs typeface="Arial" panose="020B0604020202020204" pitchFamily="34" charset="0"/>
              </a:rPr>
            </a:br>
            <a:r>
              <a:rPr lang="en-GB" sz="1200" b="1" i="1" dirty="0">
                <a:latin typeface="Georgia" panose="02040502050405020303" pitchFamily="18" charset="0"/>
                <a:cs typeface="Arial" panose="020B0604020202020204" pitchFamily="34" charset="0"/>
              </a:rPr>
              <a:t>YTD </a:t>
            </a:r>
            <a:r>
              <a:rPr lang="en-GB" sz="1200" i="1" dirty="0">
                <a:latin typeface="Arial" panose="020B0604020202020204" pitchFamily="34" charset="0"/>
                <a:cs typeface="Arial" panose="020B0604020202020204" pitchFamily="34" charset="0"/>
              </a:rPr>
              <a:t>24w/e 17</a:t>
            </a:r>
            <a:r>
              <a:rPr lang="en-GB" sz="1200" i="1" baseline="30000" dirty="0">
                <a:latin typeface="Arial" panose="020B0604020202020204" pitchFamily="34" charset="0"/>
                <a:cs typeface="Arial" panose="020B0604020202020204" pitchFamily="34" charset="0"/>
              </a:rPr>
              <a:t>th</a:t>
            </a:r>
            <a:r>
              <a:rPr lang="en-GB" sz="1200" i="1" dirty="0">
                <a:latin typeface="Arial" panose="020B0604020202020204" pitchFamily="34" charset="0"/>
                <a:cs typeface="Arial" panose="020B0604020202020204" pitchFamily="34" charset="0"/>
              </a:rPr>
              <a:t> June May 2023 vs</a:t>
            </a:r>
            <a:r>
              <a:rPr lang="en-GB" sz="1200" b="1" dirty="0">
                <a:latin typeface="+mj-lt"/>
                <a:cs typeface="Arial" panose="020B0604020202020204" pitchFamily="34" charset="0"/>
              </a:rPr>
              <a:t> </a:t>
            </a:r>
            <a:r>
              <a:rPr lang="en-GB" sz="1200" i="1" dirty="0">
                <a:latin typeface="+mj-lt"/>
                <a:cs typeface="Arial" panose="020B0604020202020204" pitchFamily="34" charset="0"/>
              </a:rPr>
              <a:t>year ago</a:t>
            </a:r>
          </a:p>
        </p:txBody>
      </p:sp>
      <p:graphicFrame>
        <p:nvGraphicFramePr>
          <p:cNvPr id="8" name="Chart 7">
            <a:extLst>
              <a:ext uri="{FF2B5EF4-FFF2-40B4-BE49-F238E27FC236}">
                <a16:creationId xmlns:a16="http://schemas.microsoft.com/office/drawing/2014/main" id="{F50F29F5-DFFD-A88F-D272-31A2A4E167B0}"/>
              </a:ext>
            </a:extLst>
          </p:cNvPr>
          <p:cNvGraphicFramePr/>
          <p:nvPr>
            <p:extLst>
              <p:ext uri="{D42A27DB-BD31-4B8C-83A1-F6EECF244321}">
                <p14:modId xmlns:p14="http://schemas.microsoft.com/office/powerpoint/2010/main" val="2755884861"/>
              </p:ext>
            </p:extLst>
          </p:nvPr>
        </p:nvGraphicFramePr>
        <p:xfrm>
          <a:off x="288558" y="1933346"/>
          <a:ext cx="11582399" cy="396723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57AD2DF-E701-F754-471D-CAE0FEE1CF22}"/>
              </a:ext>
            </a:extLst>
          </p:cNvPr>
          <p:cNvSpPr txBox="1"/>
          <p:nvPr/>
        </p:nvSpPr>
        <p:spPr>
          <a:xfrm>
            <a:off x="288558" y="5985327"/>
            <a:ext cx="2706190" cy="215444"/>
          </a:xfrm>
          <a:prstGeom prst="rect">
            <a:avLst/>
          </a:prstGeom>
        </p:spPr>
        <p:txBody>
          <a:bodyPr vert="horz" lIns="0" tIns="45720" rIns="0" bIns="45720" rtlCol="0" anchor="b" anchorCtr="0">
            <a:noAutofit/>
          </a:bodyPr>
          <a:lstStyle>
            <a:lvl1pPr indent="0">
              <a:lnSpc>
                <a:spcPct val="100000"/>
              </a:lnSpc>
              <a:spcBef>
                <a:spcPts val="0"/>
              </a:spcBef>
              <a:spcAft>
                <a:spcPts val="0"/>
              </a:spcAft>
              <a:buFont typeface="Arial" panose="020B0604020202020204" pitchFamily="34" charset="0"/>
              <a:buNone/>
              <a:defRPr sz="800">
                <a:solidFill>
                  <a:srgbClr val="B3B3B3"/>
                </a:solidFill>
              </a:defRPr>
            </a:lvl1pPr>
            <a:lvl2pPr indent="0">
              <a:lnSpc>
                <a:spcPct val="100000"/>
              </a:lnSpc>
              <a:spcBef>
                <a:spcPts val="0"/>
              </a:spcBef>
              <a:spcAft>
                <a:spcPts val="600"/>
              </a:spcAft>
              <a:buSzPct val="100000"/>
              <a:buFont typeface="System Font Regular"/>
              <a:buNone/>
              <a:defRPr sz="1400"/>
            </a:lvl2pPr>
            <a:lvl3pPr indent="0">
              <a:lnSpc>
                <a:spcPct val="100000"/>
              </a:lnSpc>
              <a:spcBef>
                <a:spcPts val="0"/>
              </a:spcBef>
              <a:spcAft>
                <a:spcPts val="600"/>
              </a:spcAft>
              <a:buFont typeface="Arial" panose="020B0604020202020204" pitchFamily="34" charset="0"/>
              <a:buNone/>
              <a:defRPr sz="1200"/>
            </a:lvl3pPr>
            <a:lvl4pPr indent="0">
              <a:lnSpc>
                <a:spcPct val="100000"/>
              </a:lnSpc>
              <a:spcBef>
                <a:spcPts val="0"/>
              </a:spcBef>
              <a:spcAft>
                <a:spcPts val="600"/>
              </a:spcAft>
              <a:buFont typeface="Arial" panose="020B0604020202020204" pitchFamily="34" charset="0"/>
              <a:buNone/>
              <a:defRPr sz="1100"/>
            </a:lvl4pPr>
            <a:lvl5pPr indent="0">
              <a:lnSpc>
                <a:spcPct val="100000"/>
              </a:lnSpc>
              <a:spcBef>
                <a:spcPts val="0"/>
              </a:spcBef>
              <a:spcAft>
                <a:spcPts val="600"/>
              </a:spcAft>
              <a:buFont typeface="Arial" panose="020B0604020202020204" pitchFamily="34" charset="0"/>
              <a:buNone/>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Nb.  Supermarkets include Dark Stores and Pick stores</a:t>
            </a:r>
          </a:p>
        </p:txBody>
      </p:sp>
      <p:sp>
        <p:nvSpPr>
          <p:cNvPr id="2" name="TextBox 1">
            <a:extLst>
              <a:ext uri="{FF2B5EF4-FFF2-40B4-BE49-F238E27FC236}">
                <a16:creationId xmlns:a16="http://schemas.microsoft.com/office/drawing/2014/main" id="{D42BFEA1-7704-B480-33C7-AF768CB7250B}"/>
              </a:ext>
            </a:extLst>
          </p:cNvPr>
          <p:cNvSpPr txBox="1"/>
          <p:nvPr/>
        </p:nvSpPr>
        <p:spPr>
          <a:xfrm>
            <a:off x="7817476" y="6130344"/>
            <a:ext cx="4043967" cy="328411"/>
          </a:xfrm>
          <a:prstGeom prst="rect">
            <a:avLst/>
          </a:prstGeom>
          <a:noFill/>
        </p:spPr>
        <p:txBody>
          <a:bodyPr wrap="none" lIns="0" rIns="0" rtlCol="0">
            <a:noAutofit/>
          </a:bodyPr>
          <a:lstStyle/>
          <a:p>
            <a:pPr algn="r">
              <a:spcAft>
                <a:spcPts val="600"/>
              </a:spcAft>
            </a:pPr>
            <a:r>
              <a:rPr lang="en-GB" sz="1000" dirty="0">
                <a:solidFill>
                  <a:schemeClr val="bg1">
                    <a:lumMod val="50000"/>
                  </a:schemeClr>
                </a:solidFill>
              </a:rPr>
              <a:t>~ BRC-NIQ Food Shop Price Index, June 23 (+14.6%) vs Jun22</a:t>
            </a:r>
          </a:p>
        </p:txBody>
      </p:sp>
    </p:spTree>
    <p:extLst>
      <p:ext uri="{BB962C8B-B14F-4D97-AF65-F5344CB8AC3E}">
        <p14:creationId xmlns:p14="http://schemas.microsoft.com/office/powerpoint/2010/main" val="3570449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C82D17-7A2F-AF69-48BF-9CFA7439E60E}"/>
              </a:ext>
            </a:extLst>
          </p:cNvPr>
          <p:cNvSpPr>
            <a:spLocks noGrp="1"/>
          </p:cNvSpPr>
          <p:nvPr>
            <p:ph type="sldNum" sz="quarter" idx="12"/>
          </p:nvPr>
        </p:nvSpPr>
        <p:spPr/>
        <p:txBody>
          <a:bodyPr/>
          <a:lstStyle/>
          <a:p>
            <a:fld id="{403EF4E2-7A7A-0548-85F1-5479B7C9E1B2}" type="slidenum">
              <a:rPr lang="en-US" smtClean="0"/>
              <a:t>24</a:t>
            </a:fld>
            <a:endParaRPr lang="en-US" dirty="0"/>
          </a:p>
        </p:txBody>
      </p:sp>
      <p:sp>
        <p:nvSpPr>
          <p:cNvPr id="5" name="Text Placeholder 4">
            <a:extLst>
              <a:ext uri="{FF2B5EF4-FFF2-40B4-BE49-F238E27FC236}">
                <a16:creationId xmlns:a16="http://schemas.microsoft.com/office/drawing/2014/main" id="{4A768B93-DEAF-AF53-19CB-C72BB2AAF166}"/>
              </a:ext>
            </a:extLst>
          </p:cNvPr>
          <p:cNvSpPr>
            <a:spLocks noGrp="1"/>
          </p:cNvSpPr>
          <p:nvPr>
            <p:ph type="body" sz="quarter" idx="13"/>
          </p:nvPr>
        </p:nvSpPr>
        <p:spPr>
          <a:xfrm>
            <a:off x="275679" y="6188244"/>
            <a:ext cx="11582400" cy="436542"/>
          </a:xfrm>
        </p:spPr>
        <p:txBody>
          <a:bodyPr/>
          <a:lstStyle/>
          <a:p>
            <a:r>
              <a:rPr lang="en-GB" sz="800" dirty="0"/>
              <a:t>Source:  NIQ Scantrack Total Store Read, *Homescan FMCG, **Homescan Total FMCG</a:t>
            </a:r>
          </a:p>
        </p:txBody>
      </p:sp>
      <p:sp>
        <p:nvSpPr>
          <p:cNvPr id="6" name="Title 5">
            <a:extLst>
              <a:ext uri="{FF2B5EF4-FFF2-40B4-BE49-F238E27FC236}">
                <a16:creationId xmlns:a16="http://schemas.microsoft.com/office/drawing/2014/main" id="{8C1D72F8-A4EA-2238-158E-CF473498CAB3}"/>
              </a:ext>
            </a:extLst>
          </p:cNvPr>
          <p:cNvSpPr>
            <a:spLocks noGrp="1"/>
          </p:cNvSpPr>
          <p:nvPr>
            <p:ph type="title"/>
          </p:nvPr>
        </p:nvSpPr>
        <p:spPr>
          <a:xfrm>
            <a:off x="182452" y="314199"/>
            <a:ext cx="12009548" cy="397352"/>
          </a:xfrm>
        </p:spPr>
        <p:txBody>
          <a:bodyPr/>
          <a:lstStyle/>
          <a:p>
            <a:r>
              <a:rPr lang="en-GB" b="0" dirty="0">
                <a:latin typeface="+mn-lt"/>
              </a:rPr>
              <a:t>It was the turn of the </a:t>
            </a:r>
            <a:r>
              <a:rPr lang="en-GB" i="1" dirty="0">
                <a:latin typeface="Georgia" panose="02040502050405020303" pitchFamily="18" charset="0"/>
              </a:rPr>
              <a:t>smaller store formats </a:t>
            </a:r>
            <a:r>
              <a:rPr lang="en-GB" b="0" dirty="0">
                <a:latin typeface="+mn-lt"/>
              </a:rPr>
              <a:t>to </a:t>
            </a:r>
            <a:r>
              <a:rPr lang="en-GB" i="1" dirty="0">
                <a:latin typeface="Georgia" panose="02040502050405020303" pitchFamily="18" charset="0"/>
              </a:rPr>
              <a:t>shine</a:t>
            </a:r>
            <a:r>
              <a:rPr lang="en-GB" b="0" dirty="0">
                <a:latin typeface="+mn-lt"/>
              </a:rPr>
              <a:t> when the </a:t>
            </a:r>
            <a:r>
              <a:rPr lang="en-GB" i="1" dirty="0">
                <a:latin typeface="Georgia" panose="02040502050405020303" pitchFamily="18" charset="0"/>
              </a:rPr>
              <a:t>sun shone </a:t>
            </a:r>
            <a:r>
              <a:rPr lang="en-GB" b="0" dirty="0">
                <a:latin typeface="+mn-lt"/>
              </a:rPr>
              <a:t>in June, outperforming larger stores and the Discounters compared to May and the Coronation</a:t>
            </a:r>
            <a:endParaRPr lang="en-GB" i="1" dirty="0">
              <a:latin typeface="Georgia" panose="02040502050405020303" pitchFamily="18" charset="0"/>
            </a:endParaRPr>
          </a:p>
        </p:txBody>
      </p:sp>
      <p:sp>
        <p:nvSpPr>
          <p:cNvPr id="7" name="TextBox 6">
            <a:extLst>
              <a:ext uri="{FF2B5EF4-FFF2-40B4-BE49-F238E27FC236}">
                <a16:creationId xmlns:a16="http://schemas.microsoft.com/office/drawing/2014/main" id="{D7292306-C3EB-2F0F-4374-7F7AF93CE3F3}"/>
              </a:ext>
            </a:extLst>
          </p:cNvPr>
          <p:cNvSpPr txBox="1"/>
          <p:nvPr/>
        </p:nvSpPr>
        <p:spPr>
          <a:xfrm>
            <a:off x="288558" y="1425515"/>
            <a:ext cx="4369726" cy="492443"/>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Total Store Channel growth</a:t>
            </a:r>
            <a:br>
              <a:rPr lang="en-GB" sz="1400" b="1" dirty="0">
                <a:latin typeface="Arial" panose="020B0604020202020204" pitchFamily="34" charset="0"/>
                <a:cs typeface="Arial" panose="020B0604020202020204" pitchFamily="34" charset="0"/>
              </a:rPr>
            </a:br>
            <a:r>
              <a:rPr lang="en-GB" sz="1200" i="1" dirty="0">
                <a:latin typeface="Arial" panose="020B0604020202020204" pitchFamily="34" charset="0"/>
                <a:cs typeface="Arial" panose="020B0604020202020204" pitchFamily="34" charset="0"/>
              </a:rPr>
              <a:t>4w/e 17</a:t>
            </a:r>
            <a:r>
              <a:rPr lang="en-GB" sz="1200" i="1" baseline="30000" dirty="0">
                <a:latin typeface="Arial" panose="020B0604020202020204" pitchFamily="34" charset="0"/>
                <a:cs typeface="Arial" panose="020B0604020202020204" pitchFamily="34" charset="0"/>
              </a:rPr>
              <a:t>th</a:t>
            </a:r>
            <a:r>
              <a:rPr lang="en-GB" sz="1200" i="1" dirty="0">
                <a:latin typeface="Arial" panose="020B0604020202020204" pitchFamily="34" charset="0"/>
                <a:cs typeface="Arial" panose="020B0604020202020204" pitchFamily="34" charset="0"/>
              </a:rPr>
              <a:t> June 2023 vs </a:t>
            </a:r>
            <a:r>
              <a:rPr lang="en-GB" sz="1200" b="1" i="1" dirty="0">
                <a:latin typeface="Georgia" panose="02040502050405020303" pitchFamily="18" charset="0"/>
                <a:cs typeface="Arial" panose="020B0604020202020204" pitchFamily="34" charset="0"/>
              </a:rPr>
              <a:t>Prior period</a:t>
            </a:r>
          </a:p>
        </p:txBody>
      </p:sp>
      <p:graphicFrame>
        <p:nvGraphicFramePr>
          <p:cNvPr id="8" name="Chart 7">
            <a:extLst>
              <a:ext uri="{FF2B5EF4-FFF2-40B4-BE49-F238E27FC236}">
                <a16:creationId xmlns:a16="http://schemas.microsoft.com/office/drawing/2014/main" id="{F50F29F5-DFFD-A88F-D272-31A2A4E167B0}"/>
              </a:ext>
            </a:extLst>
          </p:cNvPr>
          <p:cNvGraphicFramePr/>
          <p:nvPr>
            <p:extLst>
              <p:ext uri="{D42A27DB-BD31-4B8C-83A1-F6EECF244321}">
                <p14:modId xmlns:p14="http://schemas.microsoft.com/office/powerpoint/2010/main" val="707788497"/>
              </p:ext>
            </p:extLst>
          </p:nvPr>
        </p:nvGraphicFramePr>
        <p:xfrm>
          <a:off x="288558" y="1933346"/>
          <a:ext cx="11582399" cy="396723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57AD2DF-E701-F754-471D-CAE0FEE1CF22}"/>
              </a:ext>
            </a:extLst>
          </p:cNvPr>
          <p:cNvSpPr txBox="1"/>
          <p:nvPr/>
        </p:nvSpPr>
        <p:spPr>
          <a:xfrm>
            <a:off x="288558" y="5985327"/>
            <a:ext cx="2706190" cy="215444"/>
          </a:xfrm>
          <a:prstGeom prst="rect">
            <a:avLst/>
          </a:prstGeom>
        </p:spPr>
        <p:txBody>
          <a:bodyPr vert="horz" lIns="0" tIns="45720" rIns="0" bIns="45720" rtlCol="0" anchor="b" anchorCtr="0">
            <a:noAutofit/>
          </a:bodyPr>
          <a:lstStyle>
            <a:lvl1pPr indent="0">
              <a:lnSpc>
                <a:spcPct val="100000"/>
              </a:lnSpc>
              <a:spcBef>
                <a:spcPts val="0"/>
              </a:spcBef>
              <a:spcAft>
                <a:spcPts val="0"/>
              </a:spcAft>
              <a:buFont typeface="Arial" panose="020B0604020202020204" pitchFamily="34" charset="0"/>
              <a:buNone/>
              <a:defRPr sz="800">
                <a:solidFill>
                  <a:srgbClr val="B3B3B3"/>
                </a:solidFill>
              </a:defRPr>
            </a:lvl1pPr>
            <a:lvl2pPr indent="0">
              <a:lnSpc>
                <a:spcPct val="100000"/>
              </a:lnSpc>
              <a:spcBef>
                <a:spcPts val="0"/>
              </a:spcBef>
              <a:spcAft>
                <a:spcPts val="600"/>
              </a:spcAft>
              <a:buSzPct val="100000"/>
              <a:buFont typeface="System Font Regular"/>
              <a:buNone/>
              <a:defRPr sz="1400"/>
            </a:lvl2pPr>
            <a:lvl3pPr indent="0">
              <a:lnSpc>
                <a:spcPct val="100000"/>
              </a:lnSpc>
              <a:spcBef>
                <a:spcPts val="0"/>
              </a:spcBef>
              <a:spcAft>
                <a:spcPts val="600"/>
              </a:spcAft>
              <a:buFont typeface="Arial" panose="020B0604020202020204" pitchFamily="34" charset="0"/>
              <a:buNone/>
              <a:defRPr sz="1200"/>
            </a:lvl3pPr>
            <a:lvl4pPr indent="0">
              <a:lnSpc>
                <a:spcPct val="100000"/>
              </a:lnSpc>
              <a:spcBef>
                <a:spcPts val="0"/>
              </a:spcBef>
              <a:spcAft>
                <a:spcPts val="600"/>
              </a:spcAft>
              <a:buFont typeface="Arial" panose="020B0604020202020204" pitchFamily="34" charset="0"/>
              <a:buNone/>
              <a:defRPr sz="1100"/>
            </a:lvl4pPr>
            <a:lvl5pPr indent="0">
              <a:lnSpc>
                <a:spcPct val="100000"/>
              </a:lnSpc>
              <a:spcBef>
                <a:spcPts val="0"/>
              </a:spcBef>
              <a:spcAft>
                <a:spcPts val="600"/>
              </a:spcAft>
              <a:buFont typeface="Arial" panose="020B0604020202020204" pitchFamily="34" charset="0"/>
              <a:buNone/>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Nb.  Supermarkets include Dark Stores and Pick stores</a:t>
            </a:r>
          </a:p>
        </p:txBody>
      </p:sp>
      <p:sp>
        <p:nvSpPr>
          <p:cNvPr id="2" name="Text Placeholder 2">
            <a:extLst>
              <a:ext uri="{FF2B5EF4-FFF2-40B4-BE49-F238E27FC236}">
                <a16:creationId xmlns:a16="http://schemas.microsoft.com/office/drawing/2014/main" id="{7B42BF3B-3E91-D68E-3451-2A0632795EDF}"/>
              </a:ext>
            </a:extLst>
          </p:cNvPr>
          <p:cNvSpPr txBox="1">
            <a:spLocks/>
          </p:cNvSpPr>
          <p:nvPr/>
        </p:nvSpPr>
        <p:spPr>
          <a:xfrm>
            <a:off x="211284" y="972300"/>
            <a:ext cx="11582400" cy="436542"/>
          </a:xfrm>
          <a:prstGeom prst="rect">
            <a:avLst/>
          </a:prstGeom>
          <a:noFill/>
          <a:ln>
            <a:noFill/>
          </a:ln>
        </p:spPr>
        <p:txBody>
          <a:bodyPr spcFirstLastPara="1" vert="horz" wrap="square" lIns="0" tIns="48767" rIns="0" bIns="48767"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600"/>
              </a:spcAft>
            </a:pPr>
            <a:r>
              <a:rPr lang="en-GB" sz="1400" dirty="0"/>
              <a:t>Chemists will have benefited from a run on </a:t>
            </a:r>
            <a:r>
              <a:rPr lang="en-GB" sz="1400" b="1" i="1" dirty="0">
                <a:latin typeface="Georgia" panose="02040502050405020303" pitchFamily="18" charset="0"/>
              </a:rPr>
              <a:t>hayfever</a:t>
            </a:r>
            <a:r>
              <a:rPr lang="en-GB" sz="1400" b="1" dirty="0"/>
              <a:t> </a:t>
            </a:r>
            <a:r>
              <a:rPr lang="en-GB" sz="1400" dirty="0"/>
              <a:t>and </a:t>
            </a:r>
            <a:r>
              <a:rPr lang="en-GB" sz="1400" b="1" i="1" dirty="0">
                <a:latin typeface="Georgia" panose="02040502050405020303" pitchFamily="18" charset="0"/>
              </a:rPr>
              <a:t>suncare</a:t>
            </a:r>
            <a:r>
              <a:rPr lang="en-GB" sz="1400" dirty="0"/>
              <a:t>, whilst shoppers will have topped up on </a:t>
            </a:r>
            <a:r>
              <a:rPr lang="en-GB" sz="1400" b="1" i="1" dirty="0">
                <a:latin typeface="Georgia" panose="02040502050405020303" pitchFamily="18" charset="0"/>
              </a:rPr>
              <a:t>cold drinks </a:t>
            </a:r>
            <a:r>
              <a:rPr lang="en-GB" sz="1400" dirty="0"/>
              <a:t>and </a:t>
            </a:r>
            <a:r>
              <a:rPr lang="en-GB" sz="1400" b="1" i="1" dirty="0"/>
              <a:t>ice-creams</a:t>
            </a:r>
            <a:r>
              <a:rPr lang="en-GB" sz="1400" b="1" dirty="0"/>
              <a:t> </a:t>
            </a:r>
            <a:r>
              <a:rPr lang="en-GB" sz="1400" dirty="0"/>
              <a:t>at forecourts.</a:t>
            </a:r>
            <a:r>
              <a:rPr lang="en-GB" sz="1400" b="1" dirty="0"/>
              <a:t> </a:t>
            </a:r>
            <a:endParaRPr lang="en-GB" sz="1400" dirty="0"/>
          </a:p>
        </p:txBody>
      </p:sp>
    </p:spTree>
    <p:extLst>
      <p:ext uri="{BB962C8B-B14F-4D97-AF65-F5344CB8AC3E}">
        <p14:creationId xmlns:p14="http://schemas.microsoft.com/office/powerpoint/2010/main" val="2591988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DB100C-26C9-6FA6-DE85-B88A3F11AC4E}"/>
              </a:ext>
            </a:extLst>
          </p:cNvPr>
          <p:cNvSpPr>
            <a:spLocks noGrp="1"/>
          </p:cNvSpPr>
          <p:nvPr>
            <p:ph type="sldNum" sz="quarter" idx="12"/>
          </p:nvPr>
        </p:nvSpPr>
        <p:spPr/>
        <p:txBody>
          <a:bodyPr/>
          <a:lstStyle/>
          <a:p>
            <a:fld id="{403EF4E2-7A7A-0548-85F1-5479B7C9E1B2}" type="slidenum">
              <a:rPr lang="en-US" smtClean="0"/>
              <a:t>25</a:t>
            </a:fld>
            <a:endParaRPr lang="en-US" dirty="0"/>
          </a:p>
        </p:txBody>
      </p:sp>
      <p:sp>
        <p:nvSpPr>
          <p:cNvPr id="5" name="Text Placeholder 4">
            <a:extLst>
              <a:ext uri="{FF2B5EF4-FFF2-40B4-BE49-F238E27FC236}">
                <a16:creationId xmlns:a16="http://schemas.microsoft.com/office/drawing/2014/main" id="{127BC5DA-C35A-10CC-CAAF-F12AD1C9DD87}"/>
              </a:ext>
            </a:extLst>
          </p:cNvPr>
          <p:cNvSpPr>
            <a:spLocks noGrp="1"/>
          </p:cNvSpPr>
          <p:nvPr>
            <p:ph type="body" sz="quarter" idx="13"/>
          </p:nvPr>
        </p:nvSpPr>
        <p:spPr>
          <a:xfrm>
            <a:off x="301437" y="6175365"/>
            <a:ext cx="11582400" cy="436542"/>
          </a:xfrm>
        </p:spPr>
        <p:txBody>
          <a:bodyPr/>
          <a:lstStyle/>
          <a:p>
            <a:r>
              <a:rPr lang="en-GB" sz="900" dirty="0"/>
              <a:t>Source:  NIQ Homescan Online FMCG</a:t>
            </a:r>
          </a:p>
        </p:txBody>
      </p:sp>
      <p:sp>
        <p:nvSpPr>
          <p:cNvPr id="6" name="Title 5">
            <a:extLst>
              <a:ext uri="{FF2B5EF4-FFF2-40B4-BE49-F238E27FC236}">
                <a16:creationId xmlns:a16="http://schemas.microsoft.com/office/drawing/2014/main" id="{6345D017-F2FF-3980-2AFE-DC6E13B173B3}"/>
              </a:ext>
            </a:extLst>
          </p:cNvPr>
          <p:cNvSpPr>
            <a:spLocks noGrp="1"/>
          </p:cNvSpPr>
          <p:nvPr>
            <p:ph type="title"/>
          </p:nvPr>
        </p:nvSpPr>
        <p:spPr>
          <a:xfrm>
            <a:off x="294997" y="178971"/>
            <a:ext cx="11582400" cy="397352"/>
          </a:xfrm>
        </p:spPr>
        <p:txBody>
          <a:bodyPr/>
          <a:lstStyle/>
          <a:p>
            <a:r>
              <a:rPr lang="en-GB" b="0" dirty="0">
                <a:latin typeface="+mn-lt"/>
              </a:rPr>
              <a:t>With online </a:t>
            </a:r>
            <a:r>
              <a:rPr lang="en-GB" dirty="0">
                <a:latin typeface="Georgia" panose="02040502050405020303" pitchFamily="18" charset="0"/>
              </a:rPr>
              <a:t>less agile </a:t>
            </a:r>
            <a:r>
              <a:rPr lang="en-GB" b="0" dirty="0">
                <a:latin typeface="+mn-lt"/>
              </a:rPr>
              <a:t>for ‘</a:t>
            </a:r>
            <a:r>
              <a:rPr lang="en-GB" i="1" dirty="0">
                <a:latin typeface="Georgia" panose="02040502050405020303" pitchFamily="18" charset="0"/>
              </a:rPr>
              <a:t>in the moment</a:t>
            </a:r>
            <a:r>
              <a:rPr lang="en-GB" b="0" dirty="0">
                <a:latin typeface="+mn-lt"/>
              </a:rPr>
              <a:t>’ purchasing, share dipped back to March 20 levels, sales trend remains positive albeit slowing on prior period</a:t>
            </a:r>
          </a:p>
        </p:txBody>
      </p:sp>
      <p:graphicFrame>
        <p:nvGraphicFramePr>
          <p:cNvPr id="7" name="Chart 6">
            <a:extLst>
              <a:ext uri="{FF2B5EF4-FFF2-40B4-BE49-F238E27FC236}">
                <a16:creationId xmlns:a16="http://schemas.microsoft.com/office/drawing/2014/main" id="{4C7C8EAD-7A2D-23F9-0E4B-CB69F5071057}"/>
              </a:ext>
            </a:extLst>
          </p:cNvPr>
          <p:cNvGraphicFramePr/>
          <p:nvPr>
            <p:extLst>
              <p:ext uri="{D42A27DB-BD31-4B8C-83A1-F6EECF244321}">
                <p14:modId xmlns:p14="http://schemas.microsoft.com/office/powerpoint/2010/main" val="2743843261"/>
              </p:ext>
            </p:extLst>
          </p:nvPr>
        </p:nvGraphicFramePr>
        <p:xfrm>
          <a:off x="288558" y="1682515"/>
          <a:ext cx="11582400" cy="431297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2A3CDA39-F7B6-B311-B13D-53525ACE1EEF}"/>
              </a:ext>
            </a:extLst>
          </p:cNvPr>
          <p:cNvSpPr txBox="1"/>
          <p:nvPr/>
        </p:nvSpPr>
        <p:spPr>
          <a:xfrm>
            <a:off x="288558" y="1267016"/>
            <a:ext cx="4369726" cy="307777"/>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Online 4 weekly Performance vs YA</a:t>
            </a:r>
          </a:p>
        </p:txBody>
      </p:sp>
    </p:spTree>
    <p:extLst>
      <p:ext uri="{BB962C8B-B14F-4D97-AF65-F5344CB8AC3E}">
        <p14:creationId xmlns:p14="http://schemas.microsoft.com/office/powerpoint/2010/main" val="4187705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0BAC35-F571-A71B-241A-36F5892F9CC1}"/>
              </a:ext>
            </a:extLst>
          </p:cNvPr>
          <p:cNvSpPr txBox="1"/>
          <p:nvPr/>
        </p:nvSpPr>
        <p:spPr>
          <a:xfrm>
            <a:off x="4256901" y="1583736"/>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Online KPI Performance</a:t>
            </a:r>
          </a:p>
          <a:p>
            <a:pPr>
              <a:buSzPts val="1100"/>
            </a:pPr>
            <a:r>
              <a:rPr lang="en-US" sz="1200" i="1" dirty="0">
                <a:solidFill>
                  <a:schemeClr val="tx1"/>
                </a:solidFill>
                <a:latin typeface="Arial" panose="020B0604020202020204" pitchFamily="34" charset="0"/>
                <a:cs typeface="Arial" panose="020B0604020202020204" pitchFamily="34" charset="0"/>
              </a:rPr>
              <a:t>% Difference year on year</a:t>
            </a: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26</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40382" y="3819999"/>
            <a:ext cx="3503952" cy="2390972"/>
          </a:xfrm>
        </p:spPr>
        <p:txBody>
          <a:bodyPr/>
          <a:lstStyle/>
          <a:p>
            <a:r>
              <a:rPr lang="en-US" sz="2000" b="0" dirty="0">
                <a:latin typeface="Georgia" panose="02040502050405020303" pitchFamily="18" charset="0"/>
                <a:cs typeface="Arial"/>
              </a:rPr>
              <a:t>Despite the slight dip in shoppers, </a:t>
            </a:r>
            <a:r>
              <a:rPr lang="en-US" sz="2000" i="1" dirty="0">
                <a:latin typeface="Georgia" panose="02040502050405020303" pitchFamily="18" charset="0"/>
                <a:cs typeface="Arial"/>
              </a:rPr>
              <a:t>online orders </a:t>
            </a:r>
            <a:r>
              <a:rPr lang="en-US" sz="2000" b="0" dirty="0">
                <a:latin typeface="Georgia" panose="02040502050405020303" pitchFamily="18" charset="0"/>
                <a:cs typeface="Arial"/>
              </a:rPr>
              <a:t>are </a:t>
            </a:r>
            <a:r>
              <a:rPr lang="en-US" sz="2000" i="1" dirty="0">
                <a:latin typeface="Georgia" panose="02040502050405020303" pitchFamily="18" charset="0"/>
                <a:cs typeface="Arial"/>
              </a:rPr>
              <a:t>improving</a:t>
            </a:r>
            <a:r>
              <a:rPr lang="en-US" sz="2000" b="0" dirty="0">
                <a:latin typeface="Georgia" panose="02040502050405020303" pitchFamily="18" charset="0"/>
                <a:cs typeface="Arial"/>
              </a:rPr>
              <a:t>.</a:t>
            </a:r>
            <a:br>
              <a:rPr lang="en-US" sz="2000" b="0" dirty="0">
                <a:latin typeface="Georgia" panose="02040502050405020303" pitchFamily="18" charset="0"/>
                <a:cs typeface="Arial"/>
              </a:rPr>
            </a:br>
            <a:br>
              <a:rPr lang="en-US" sz="2000" b="0" dirty="0">
                <a:latin typeface="Georgia" panose="02040502050405020303" pitchFamily="18" charset="0"/>
                <a:cs typeface="Arial"/>
              </a:rPr>
            </a:br>
            <a:r>
              <a:rPr lang="en-US" sz="2000" b="0" dirty="0">
                <a:latin typeface="Georgia" panose="02040502050405020303" pitchFamily="18" charset="0"/>
                <a:cs typeface="Arial"/>
              </a:rPr>
              <a:t>With </a:t>
            </a:r>
            <a:r>
              <a:rPr lang="en-US" sz="2000" i="1" dirty="0">
                <a:latin typeface="Georgia" panose="02040502050405020303" pitchFamily="18" charset="0"/>
                <a:cs typeface="Arial"/>
              </a:rPr>
              <a:t>more visits to stores </a:t>
            </a:r>
            <a:r>
              <a:rPr lang="en-US" sz="2000" b="0" dirty="0">
                <a:latin typeface="Georgia" panose="02040502050405020303" pitchFamily="18" charset="0"/>
                <a:cs typeface="Arial"/>
              </a:rPr>
              <a:t>this month, shoppers will have looked to make savings elsewhere, which will include </a:t>
            </a:r>
            <a:r>
              <a:rPr lang="en-US" sz="2000" i="1" dirty="0">
                <a:latin typeface="Georgia" panose="02040502050405020303" pitchFamily="18" charset="0"/>
                <a:cs typeface="Arial"/>
              </a:rPr>
              <a:t>trimming items </a:t>
            </a:r>
            <a:r>
              <a:rPr lang="en-US" sz="2000" b="0" dirty="0">
                <a:latin typeface="Georgia" panose="02040502050405020303" pitchFamily="18" charset="0"/>
                <a:cs typeface="Arial"/>
              </a:rPr>
              <a:t>from their </a:t>
            </a:r>
            <a:r>
              <a:rPr lang="en-US" sz="2000" i="1" dirty="0">
                <a:latin typeface="Georgia" panose="02040502050405020303" pitchFamily="18" charset="0"/>
                <a:cs typeface="Arial"/>
              </a:rPr>
              <a:t>online baskets</a:t>
            </a:r>
            <a:r>
              <a:rPr lang="en-US" sz="2000" b="0" i="1" dirty="0">
                <a:latin typeface="Georgia" panose="02040502050405020303" pitchFamily="18" charset="0"/>
                <a:cs typeface="Arial"/>
              </a:rPr>
              <a:t>.</a:t>
            </a:r>
            <a:br>
              <a:rPr lang="en-US" sz="2000" b="0" dirty="0">
                <a:latin typeface="Georgia" panose="02040502050405020303" pitchFamily="18" charset="0"/>
                <a:cs typeface="Arial"/>
              </a:rPr>
            </a:br>
            <a:br>
              <a:rPr lang="en-US" sz="1800" b="0" dirty="0">
                <a:latin typeface="Georgia" panose="02040502050405020303" pitchFamily="18" charset="0"/>
                <a:cs typeface="Arial"/>
              </a:rPr>
            </a:br>
            <a:r>
              <a:rPr lang="en-US" sz="1800" b="0" dirty="0">
                <a:latin typeface="Georgia" panose="02040502050405020303" pitchFamily="18" charset="0"/>
                <a:cs typeface="Arial"/>
              </a:rPr>
              <a:t>Tailoring the ‘personal digital experience’, as well as </a:t>
            </a:r>
            <a:r>
              <a:rPr lang="en-US" sz="1800" i="1" dirty="0">
                <a:latin typeface="Georgia" panose="02040502050405020303" pitchFamily="18" charset="0"/>
                <a:cs typeface="Arial"/>
              </a:rPr>
              <a:t>faster</a:t>
            </a:r>
            <a:r>
              <a:rPr lang="en-US" sz="1800" b="0" dirty="0">
                <a:latin typeface="Georgia" panose="02040502050405020303" pitchFamily="18" charset="0"/>
                <a:cs typeface="Arial"/>
              </a:rPr>
              <a:t> and more </a:t>
            </a:r>
            <a:r>
              <a:rPr lang="en-US" sz="1800" i="1" dirty="0">
                <a:latin typeface="Georgia" panose="02040502050405020303" pitchFamily="18" charset="0"/>
                <a:cs typeface="Arial"/>
              </a:rPr>
              <a:t>flexible deliveries </a:t>
            </a:r>
            <a:r>
              <a:rPr lang="en-US" sz="1800" b="0" dirty="0">
                <a:latin typeface="Georgia" panose="02040502050405020303" pitchFamily="18" charset="0"/>
                <a:cs typeface="Arial"/>
              </a:rPr>
              <a:t>and </a:t>
            </a:r>
            <a:r>
              <a:rPr lang="en-US" sz="1800" i="1" dirty="0">
                <a:latin typeface="Georgia" panose="02040502050405020303" pitchFamily="18" charset="0"/>
                <a:cs typeface="Arial"/>
              </a:rPr>
              <a:t>rewarding loyalty</a:t>
            </a:r>
            <a:r>
              <a:rPr lang="en-US" sz="1800" b="0" dirty="0">
                <a:latin typeface="Georgia" panose="02040502050405020303" pitchFamily="18" charset="0"/>
                <a:cs typeface="Arial"/>
              </a:rPr>
              <a:t>, will help to boost </a:t>
            </a:r>
            <a:r>
              <a:rPr lang="en-US" sz="1800" i="1" dirty="0">
                <a:latin typeface="Georgia" panose="02040502050405020303" pitchFamily="18" charset="0"/>
                <a:cs typeface="Arial"/>
              </a:rPr>
              <a:t>incremental</a:t>
            </a:r>
            <a:r>
              <a:rPr lang="en-US" sz="1800" b="0" dirty="0">
                <a:latin typeface="Georgia" panose="02040502050405020303" pitchFamily="18" charset="0"/>
                <a:cs typeface="Arial"/>
              </a:rPr>
              <a:t> sales which are currently driven by inflation.</a:t>
            </a:r>
            <a:endParaRPr lang="en-US" sz="1800" dirty="0">
              <a:latin typeface="Georgia" panose="02040502050405020303" pitchFamily="18" charset="0"/>
            </a:endParaRPr>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Homescan Online FMCG</a:t>
            </a:r>
          </a:p>
        </p:txBody>
      </p:sp>
      <p:graphicFrame>
        <p:nvGraphicFramePr>
          <p:cNvPr id="10" name="Chart 9">
            <a:extLst>
              <a:ext uri="{FF2B5EF4-FFF2-40B4-BE49-F238E27FC236}">
                <a16:creationId xmlns:a16="http://schemas.microsoft.com/office/drawing/2014/main" id="{D789ACFC-2A2A-82BC-D4BE-91A42819929B}"/>
              </a:ext>
            </a:extLst>
          </p:cNvPr>
          <p:cNvGraphicFramePr/>
          <p:nvPr>
            <p:extLst>
              <p:ext uri="{D42A27DB-BD31-4B8C-83A1-F6EECF244321}">
                <p14:modId xmlns:p14="http://schemas.microsoft.com/office/powerpoint/2010/main" val="1359210943"/>
              </p:ext>
            </p:extLst>
          </p:nvPr>
        </p:nvGraphicFramePr>
        <p:xfrm>
          <a:off x="4075032" y="1504992"/>
          <a:ext cx="7570453" cy="35102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9206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D80B389D-1FFC-670F-B8CE-BE877675EFE8}"/>
              </a:ext>
            </a:extLst>
          </p:cNvPr>
          <p:cNvGraphicFramePr/>
          <p:nvPr>
            <p:extLst>
              <p:ext uri="{D42A27DB-BD31-4B8C-83A1-F6EECF244321}">
                <p14:modId xmlns:p14="http://schemas.microsoft.com/office/powerpoint/2010/main" val="1518126985"/>
              </p:ext>
            </p:extLst>
          </p:nvPr>
        </p:nvGraphicFramePr>
        <p:xfrm>
          <a:off x="288558" y="3810039"/>
          <a:ext cx="5985933" cy="2023494"/>
        </p:xfrm>
        <a:graphic>
          <a:graphicData uri="http://schemas.openxmlformats.org/drawingml/2006/chart">
            <c:chart xmlns:c="http://schemas.openxmlformats.org/drawingml/2006/chart" xmlns:r="http://schemas.openxmlformats.org/officeDocument/2006/relationships" r:id="rId2"/>
          </a:graphicData>
        </a:graphic>
      </p:graphicFrame>
      <p:sp>
        <p:nvSpPr>
          <p:cNvPr id="18" name="Slide Number Placeholder 2">
            <a:extLst>
              <a:ext uri="{FF2B5EF4-FFF2-40B4-BE49-F238E27FC236}">
                <a16:creationId xmlns:a16="http://schemas.microsoft.com/office/drawing/2014/main" id="{6AAE5641-95A5-9F22-119E-2D431E310204}"/>
              </a:ext>
            </a:extLst>
          </p:cNvPr>
          <p:cNvSpPr>
            <a:spLocks noGrp="1"/>
          </p:cNvSpPr>
          <p:nvPr>
            <p:ph type="sldNum" sz="quarter" idx="12"/>
          </p:nvPr>
        </p:nvSpPr>
        <p:spPr/>
        <p:txBody>
          <a:bodyPr/>
          <a:lstStyle/>
          <a:p>
            <a:fld id="{403EF4E2-7A7A-0548-85F1-5479B7C9E1B2}" type="slidenum">
              <a:rPr lang="en-US" smtClean="0"/>
              <a:t>27</a:t>
            </a:fld>
            <a:endParaRPr lang="en-US" dirty="0"/>
          </a:p>
        </p:txBody>
      </p:sp>
      <p:sp>
        <p:nvSpPr>
          <p:cNvPr id="6" name="Text Placeholder 5">
            <a:extLst>
              <a:ext uri="{FF2B5EF4-FFF2-40B4-BE49-F238E27FC236}">
                <a16:creationId xmlns:a16="http://schemas.microsoft.com/office/drawing/2014/main" id="{1121FDF3-A11F-8C14-3705-7BFE8DA62F2F}"/>
              </a:ext>
            </a:extLst>
          </p:cNvPr>
          <p:cNvSpPr>
            <a:spLocks noGrp="1"/>
          </p:cNvSpPr>
          <p:nvPr>
            <p:ph type="body" sz="quarter" idx="14"/>
          </p:nvPr>
        </p:nvSpPr>
        <p:spPr>
          <a:xfrm>
            <a:off x="8384146" y="1770845"/>
            <a:ext cx="3116687" cy="2375541"/>
          </a:xfrm>
        </p:spPr>
        <p:txBody>
          <a:bodyPr/>
          <a:lstStyle/>
          <a:p>
            <a:r>
              <a:rPr lang="en-US" sz="6600" b="0" dirty="0">
                <a:latin typeface="Georgia" panose="02040502050405020303" pitchFamily="18" charset="0"/>
              </a:rPr>
              <a:t>+£1.1Bn</a:t>
            </a:r>
            <a:br>
              <a:rPr lang="en-US" sz="6000" dirty="0"/>
            </a:br>
            <a:r>
              <a:rPr lang="en-US" sz="1200" dirty="0"/>
              <a:t>spent </a:t>
            </a:r>
            <a:r>
              <a:rPr lang="en-US" sz="1200" b="0" i="1" dirty="0">
                <a:latin typeface="Georgia" panose="02040502050405020303" pitchFamily="18" charset="0"/>
              </a:rPr>
              <a:t>more</a:t>
            </a:r>
            <a:r>
              <a:rPr lang="en-US" sz="1200" dirty="0"/>
              <a:t> on groceries v LY</a:t>
            </a:r>
          </a:p>
          <a:p>
            <a:endParaRPr lang="en-US" sz="1200" dirty="0"/>
          </a:p>
          <a:p>
            <a:endParaRPr lang="en-US" sz="1200" dirty="0"/>
          </a:p>
          <a:p>
            <a:r>
              <a:rPr lang="en-US" sz="4800" b="0" dirty="0">
                <a:latin typeface="Georgia" panose="02040502050405020303" pitchFamily="18" charset="0"/>
              </a:rPr>
              <a:t>+£385m</a:t>
            </a:r>
            <a:br>
              <a:rPr lang="en-US" sz="6000" dirty="0"/>
            </a:br>
            <a:r>
              <a:rPr lang="en-US" sz="1200" dirty="0"/>
              <a:t>spent </a:t>
            </a:r>
            <a:r>
              <a:rPr lang="en-US" sz="1200" b="0" i="1" dirty="0">
                <a:latin typeface="Georgia" panose="02040502050405020303" pitchFamily="18" charset="0"/>
              </a:rPr>
              <a:t>more</a:t>
            </a:r>
            <a:r>
              <a:rPr lang="en-US" sz="1200" dirty="0"/>
              <a:t> on groceries than </a:t>
            </a:r>
            <a:r>
              <a:rPr lang="en-US" sz="1200" b="0" i="1" dirty="0">
                <a:latin typeface="Georgia" panose="02040502050405020303" pitchFamily="18" charset="0"/>
              </a:rPr>
              <a:t>prior period </a:t>
            </a:r>
            <a:r>
              <a:rPr lang="en-US" sz="1200" dirty="0"/>
              <a:t>(4w/e 20May23)</a:t>
            </a:r>
          </a:p>
          <a:p>
            <a:endParaRPr lang="en-US" dirty="0"/>
          </a:p>
        </p:txBody>
      </p:sp>
      <p:sp>
        <p:nvSpPr>
          <p:cNvPr id="13" name="Text Placeholder 12">
            <a:extLst>
              <a:ext uri="{FF2B5EF4-FFF2-40B4-BE49-F238E27FC236}">
                <a16:creationId xmlns:a16="http://schemas.microsoft.com/office/drawing/2014/main" id="{F90FE6A2-CDF9-02E5-13DC-F33A6A52274A}"/>
              </a:ext>
            </a:extLst>
          </p:cNvPr>
          <p:cNvSpPr>
            <a:spLocks noGrp="1"/>
          </p:cNvSpPr>
          <p:nvPr>
            <p:ph type="body" sz="quarter" idx="17"/>
          </p:nvPr>
        </p:nvSpPr>
        <p:spPr>
          <a:xfrm>
            <a:off x="282119" y="6081919"/>
            <a:ext cx="11582399" cy="365125"/>
          </a:xfrm>
        </p:spPr>
        <p:txBody>
          <a:bodyPr/>
          <a:lstStyle/>
          <a:p>
            <a:r>
              <a:rPr lang="en-GB" dirty="0">
                <a:latin typeface="Montserrat" panose="00000500000000000000" pitchFamily="2" charset="0"/>
                <a:cs typeface="Calibri" panose="020F0502020204030204" pitchFamily="34" charset="0"/>
              </a:rPr>
              <a:t>*</a:t>
            </a:r>
            <a:r>
              <a:rPr lang="en-GB" dirty="0">
                <a:solidFill>
                  <a:schemeClr val="bg1">
                    <a:lumMod val="75000"/>
                  </a:schemeClr>
                </a:solidFill>
                <a:cs typeface="Arial" panose="020B0604020202020204" pitchFamily="34" charset="0"/>
              </a:rPr>
              <a:t>Supermarkets include Online Dark Stores, Depots and Picking stores | Supermarkets &gt; 3,000sqft Convenience &lt; 3,000sqft</a:t>
            </a:r>
            <a:endParaRPr lang="en-GB" dirty="0"/>
          </a:p>
        </p:txBody>
      </p:sp>
      <p:sp>
        <p:nvSpPr>
          <p:cNvPr id="19" name="Title 18">
            <a:extLst>
              <a:ext uri="{FF2B5EF4-FFF2-40B4-BE49-F238E27FC236}">
                <a16:creationId xmlns:a16="http://schemas.microsoft.com/office/drawing/2014/main" id="{89BE80BD-56A2-6814-C993-84B1D6AFBBB9}"/>
              </a:ext>
            </a:extLst>
          </p:cNvPr>
          <p:cNvSpPr>
            <a:spLocks noGrp="1"/>
          </p:cNvSpPr>
          <p:nvPr>
            <p:ph type="title"/>
          </p:nvPr>
        </p:nvSpPr>
        <p:spPr>
          <a:xfrm>
            <a:off x="159527" y="232823"/>
            <a:ext cx="9384098" cy="445655"/>
          </a:xfrm>
        </p:spPr>
        <p:txBody>
          <a:bodyPr/>
          <a:lstStyle/>
          <a:p>
            <a:r>
              <a:rPr lang="en-GB" i="1" dirty="0">
                <a:latin typeface="Georgia" panose="02040502050405020303" pitchFamily="18" charset="0"/>
              </a:rPr>
              <a:t>Convenience stores</a:t>
            </a:r>
            <a:r>
              <a:rPr lang="en-GB" b="0" dirty="0">
                <a:latin typeface="+mn-lt"/>
              </a:rPr>
              <a:t> have the biggest uplifts when the </a:t>
            </a:r>
            <a:r>
              <a:rPr lang="en-GB" i="1" dirty="0">
                <a:latin typeface="Georgia" panose="02040502050405020303" pitchFamily="18" charset="0"/>
              </a:rPr>
              <a:t>sun shines</a:t>
            </a:r>
          </a:p>
        </p:txBody>
      </p:sp>
      <p:sp>
        <p:nvSpPr>
          <p:cNvPr id="2" name="Text Placeholder 16">
            <a:extLst>
              <a:ext uri="{FF2B5EF4-FFF2-40B4-BE49-F238E27FC236}">
                <a16:creationId xmlns:a16="http://schemas.microsoft.com/office/drawing/2014/main" id="{D5D75BAE-AAC1-FFFD-22CF-D497D123595B}"/>
              </a:ext>
            </a:extLst>
          </p:cNvPr>
          <p:cNvSpPr txBox="1">
            <a:spLocks/>
          </p:cNvSpPr>
          <p:nvPr/>
        </p:nvSpPr>
        <p:spPr>
          <a:xfrm>
            <a:off x="307876" y="5875856"/>
            <a:ext cx="11582399" cy="365125"/>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800" kern="1200">
                <a:solidFill>
                  <a:srgbClr val="B3B3B3"/>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solidFill>
                <a:schemeClr val="bg1">
                  <a:lumMod val="75000"/>
                </a:schemeClr>
              </a:solidFill>
              <a:cs typeface="Arial" panose="020B0604020202020204" pitchFamily="34" charset="0"/>
            </a:endParaRPr>
          </a:p>
          <a:p>
            <a:r>
              <a:rPr lang="en-GB" dirty="0">
                <a:solidFill>
                  <a:schemeClr val="bg1">
                    <a:lumMod val="75000"/>
                  </a:schemeClr>
                </a:solidFill>
                <a:cs typeface="Arial" panose="020B0604020202020204" pitchFamily="34" charset="0"/>
              </a:rPr>
              <a:t>Source:  NIQ Scantrack (FMCG = Total Store Read excluding General Merchandise, Tobacco and Healthcare)</a:t>
            </a:r>
          </a:p>
        </p:txBody>
      </p:sp>
      <p:sp>
        <p:nvSpPr>
          <p:cNvPr id="7" name="TextBox 6">
            <a:extLst>
              <a:ext uri="{FF2B5EF4-FFF2-40B4-BE49-F238E27FC236}">
                <a16:creationId xmlns:a16="http://schemas.microsoft.com/office/drawing/2014/main" id="{54D334E6-0C9A-056F-374B-1516C33E56B0}"/>
              </a:ext>
            </a:extLst>
          </p:cNvPr>
          <p:cNvSpPr txBox="1"/>
          <p:nvPr/>
        </p:nvSpPr>
        <p:spPr>
          <a:xfrm>
            <a:off x="275678" y="1354561"/>
            <a:ext cx="4502383" cy="276999"/>
          </a:xfrm>
          <a:prstGeom prst="rect">
            <a:avLst/>
          </a:prstGeom>
          <a:noFill/>
        </p:spPr>
        <p:txBody>
          <a:bodyPr wrap="square" lIns="0" rIns="0" rtlCol="0" anchor="ctr">
            <a:spAutoFit/>
          </a:bodyPr>
          <a:lstStyle/>
          <a:p>
            <a:pPr defTabSz="685800"/>
            <a:r>
              <a:rPr lang="en-US" sz="1200" b="1" dirty="0">
                <a:latin typeface="Arial" panose="020B0604020202020204" pitchFamily="34" charset="0"/>
                <a:cs typeface="Arial" panose="020B0604020202020204" pitchFamily="34" charset="0"/>
              </a:rPr>
              <a:t>4 week ending (FMCG) 17</a:t>
            </a:r>
            <a:r>
              <a:rPr lang="en-US" sz="1200" b="1" baseline="30000" dirty="0">
                <a:latin typeface="Arial" panose="020B0604020202020204" pitchFamily="34" charset="0"/>
                <a:cs typeface="Arial" panose="020B0604020202020204" pitchFamily="34" charset="0"/>
              </a:rPr>
              <a:t>th</a:t>
            </a:r>
            <a:r>
              <a:rPr lang="en-US" sz="1200" b="1" dirty="0">
                <a:latin typeface="Arial" panose="020B0604020202020204" pitchFamily="34" charset="0"/>
                <a:cs typeface="Arial" panose="020B0604020202020204" pitchFamily="34" charset="0"/>
              </a:rPr>
              <a:t> June 2023 vs LY and Prior Month</a:t>
            </a:r>
          </a:p>
        </p:txBody>
      </p:sp>
      <p:sp>
        <p:nvSpPr>
          <p:cNvPr id="10" name="TextBox 9">
            <a:extLst>
              <a:ext uri="{FF2B5EF4-FFF2-40B4-BE49-F238E27FC236}">
                <a16:creationId xmlns:a16="http://schemas.microsoft.com/office/drawing/2014/main" id="{C3D2443E-B358-BA70-BC17-D522DD8E27B6}"/>
              </a:ext>
            </a:extLst>
          </p:cNvPr>
          <p:cNvSpPr txBox="1"/>
          <p:nvPr/>
        </p:nvSpPr>
        <p:spPr>
          <a:xfrm>
            <a:off x="333634" y="3780663"/>
            <a:ext cx="4369726" cy="307777"/>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Weekly YOY value growth (FMCG)</a:t>
            </a:r>
          </a:p>
        </p:txBody>
      </p:sp>
      <p:graphicFrame>
        <p:nvGraphicFramePr>
          <p:cNvPr id="15" name="Chart 14">
            <a:extLst>
              <a:ext uri="{FF2B5EF4-FFF2-40B4-BE49-F238E27FC236}">
                <a16:creationId xmlns:a16="http://schemas.microsoft.com/office/drawing/2014/main" id="{F3AAB2BB-E16B-1C9E-C9DC-EC9D50B842DE}"/>
              </a:ext>
            </a:extLst>
          </p:cNvPr>
          <p:cNvGraphicFramePr/>
          <p:nvPr>
            <p:extLst>
              <p:ext uri="{D42A27DB-BD31-4B8C-83A1-F6EECF244321}">
                <p14:modId xmlns:p14="http://schemas.microsoft.com/office/powerpoint/2010/main" val="3024443836"/>
              </p:ext>
            </p:extLst>
          </p:nvPr>
        </p:nvGraphicFramePr>
        <p:xfrm>
          <a:off x="304799" y="1866406"/>
          <a:ext cx="5985933" cy="16387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3745AED-5037-0729-3747-A5F2404E908B}"/>
              </a:ext>
            </a:extLst>
          </p:cNvPr>
          <p:cNvSpPr txBox="1"/>
          <p:nvPr/>
        </p:nvSpPr>
        <p:spPr>
          <a:xfrm>
            <a:off x="340647" y="991673"/>
            <a:ext cx="45719" cy="45719"/>
          </a:xfrm>
          <a:prstGeom prst="rect">
            <a:avLst/>
          </a:prstGeom>
          <a:noFill/>
        </p:spPr>
        <p:txBody>
          <a:bodyPr wrap="square" lIns="0" rIns="0" rtlCol="0">
            <a:noAutofit/>
          </a:bodyPr>
          <a:lstStyle/>
          <a:p>
            <a:pPr algn="l">
              <a:spcAft>
                <a:spcPts val="600"/>
              </a:spcAft>
            </a:pPr>
            <a:endParaRPr lang="en-GB" sz="1600" dirty="0"/>
          </a:p>
        </p:txBody>
      </p:sp>
      <p:sp>
        <p:nvSpPr>
          <p:cNvPr id="4" name="Speech Bubble: Oval 3">
            <a:extLst>
              <a:ext uri="{FF2B5EF4-FFF2-40B4-BE49-F238E27FC236}">
                <a16:creationId xmlns:a16="http://schemas.microsoft.com/office/drawing/2014/main" id="{C27E171B-045C-1543-B7C5-F21B2C9F7DA6}"/>
              </a:ext>
            </a:extLst>
          </p:cNvPr>
          <p:cNvSpPr/>
          <p:nvPr/>
        </p:nvSpPr>
        <p:spPr>
          <a:xfrm>
            <a:off x="1578186" y="4138507"/>
            <a:ext cx="1278205" cy="641272"/>
          </a:xfrm>
          <a:prstGeom prst="wedgeEllipseCallout">
            <a:avLst>
              <a:gd name="adj1" fmla="val 11410"/>
              <a:gd name="adj2" fmla="val 63912"/>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GB" sz="800" dirty="0"/>
              <a:t>Year ago Jubilee comparatives will have stunted at the Supemarkets</a:t>
            </a:r>
          </a:p>
        </p:txBody>
      </p:sp>
    </p:spTree>
    <p:extLst>
      <p:ext uri="{BB962C8B-B14F-4D97-AF65-F5344CB8AC3E}">
        <p14:creationId xmlns:p14="http://schemas.microsoft.com/office/powerpoint/2010/main" val="2178739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0BAC35-F571-A71B-241A-36F5892F9CC1}"/>
              </a:ext>
            </a:extLst>
          </p:cNvPr>
          <p:cNvSpPr txBox="1"/>
          <p:nvPr/>
        </p:nvSpPr>
        <p:spPr>
          <a:xfrm>
            <a:off x="4269778" y="1004187"/>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Incremental Sales</a:t>
            </a:r>
          </a:p>
          <a:p>
            <a:pPr>
              <a:buSzPts val="1100"/>
            </a:pPr>
            <a:r>
              <a:rPr lang="en-US" sz="1200" i="1" dirty="0">
                <a:solidFill>
                  <a:schemeClr val="tx1"/>
                </a:solidFill>
                <a:latin typeface="Arial" panose="020B0604020202020204" pitchFamily="34" charset="0"/>
                <a:cs typeface="Arial" panose="020B0604020202020204" pitchFamily="34" charset="0"/>
              </a:rPr>
              <a:t>4w/e 17</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June 2023 vs </a:t>
            </a:r>
            <a:r>
              <a:rPr lang="en-US" sz="1200" b="1" dirty="0">
                <a:latin typeface="Arial" panose="020B0604020202020204" pitchFamily="34" charset="0"/>
                <a:cs typeface="Arial" panose="020B0604020202020204" pitchFamily="34" charset="0"/>
              </a:rPr>
              <a:t>PRIOR </a:t>
            </a:r>
            <a:r>
              <a:rPr lang="en-US" sz="1200" i="1" dirty="0">
                <a:latin typeface="Arial" panose="020B0604020202020204" pitchFamily="34" charset="0"/>
                <a:cs typeface="Arial" panose="020B0604020202020204" pitchFamily="34" charset="0"/>
              </a:rPr>
              <a:t>period</a:t>
            </a:r>
            <a:endParaRPr lang="en-US" sz="1200" i="1" dirty="0">
              <a:solidFill>
                <a:schemeClr val="tx1"/>
              </a:solidFill>
              <a:latin typeface="Arial" panose="020B0604020202020204" pitchFamily="34" charset="0"/>
              <a:cs typeface="Arial" panose="020B0604020202020204" pitchFamily="34" charset="0"/>
            </a:endParaRPr>
          </a:p>
          <a:p>
            <a:pPr>
              <a:buSzPts val="1100"/>
            </a:pPr>
            <a:endParaRPr lang="en-US" sz="1400" b="1" dirty="0">
              <a:latin typeface="Arial" panose="020B0604020202020204" pitchFamily="34" charset="0"/>
              <a:cs typeface="Arial" panose="020B0604020202020204" pitchFamily="34" charset="0"/>
              <a:sym typeface="Montserrat"/>
            </a:endParaRPr>
          </a:p>
        </p:txBody>
      </p:sp>
      <p:graphicFrame>
        <p:nvGraphicFramePr>
          <p:cNvPr id="3" name="Table 45">
            <a:extLst>
              <a:ext uri="{FF2B5EF4-FFF2-40B4-BE49-F238E27FC236}">
                <a16:creationId xmlns:a16="http://schemas.microsoft.com/office/drawing/2014/main" id="{85C2A131-13B3-09E4-F124-B73DC72B65B1}"/>
              </a:ext>
            </a:extLst>
          </p:cNvPr>
          <p:cNvGraphicFramePr>
            <a:graphicFrameLocks noGrp="1"/>
          </p:cNvGraphicFramePr>
          <p:nvPr>
            <p:ph idx="1"/>
            <p:extLst>
              <p:ext uri="{D42A27DB-BD31-4B8C-83A1-F6EECF244321}">
                <p14:modId xmlns:p14="http://schemas.microsoft.com/office/powerpoint/2010/main" val="3288991695"/>
              </p:ext>
            </p:extLst>
          </p:nvPr>
        </p:nvGraphicFramePr>
        <p:xfrm>
          <a:off x="4829577" y="1577661"/>
          <a:ext cx="6213699" cy="4018520"/>
        </p:xfrm>
        <a:graphic>
          <a:graphicData uri="http://schemas.openxmlformats.org/drawingml/2006/table">
            <a:tbl>
              <a:tblPr firstRow="1" bandRow="1">
                <a:tableStyleId>{073A0DAA-6AF3-43AB-8588-CEC1D06C72B9}</a:tableStyleId>
              </a:tblPr>
              <a:tblGrid>
                <a:gridCol w="3152099">
                  <a:extLst>
                    <a:ext uri="{9D8B030D-6E8A-4147-A177-3AD203B41FA5}">
                      <a16:colId xmlns:a16="http://schemas.microsoft.com/office/drawing/2014/main" val="2730304933"/>
                    </a:ext>
                  </a:extLst>
                </a:gridCol>
                <a:gridCol w="3061600">
                  <a:extLst>
                    <a:ext uri="{9D8B030D-6E8A-4147-A177-3AD203B41FA5}">
                      <a16:colId xmlns:a16="http://schemas.microsoft.com/office/drawing/2014/main" val="907276787"/>
                    </a:ext>
                  </a:extLst>
                </a:gridCol>
              </a:tblGrid>
              <a:tr h="635300">
                <a:tc>
                  <a:txBody>
                    <a:bodyPr/>
                    <a:lstStyle/>
                    <a:p>
                      <a:pPr algn="ctr"/>
                      <a:r>
                        <a:rPr lang="en-GB" sz="1800" dirty="0">
                          <a:latin typeface="+mj-lt"/>
                        </a:rPr>
                        <a:t>Supermarkets</a:t>
                      </a:r>
                    </a:p>
                  </a:txBody>
                  <a:tcPr>
                    <a:solidFill>
                      <a:schemeClr val="bg1">
                        <a:lumMod val="65000"/>
                      </a:schemeClr>
                    </a:solidFill>
                  </a:tcPr>
                </a:tc>
                <a:tc>
                  <a:txBody>
                    <a:bodyPr/>
                    <a:lstStyle/>
                    <a:p>
                      <a:pPr algn="ctr"/>
                      <a:r>
                        <a:rPr lang="en-GB" sz="1800" dirty="0">
                          <a:latin typeface="+mj-lt"/>
                        </a:rPr>
                        <a:t>Convenience</a:t>
                      </a:r>
                    </a:p>
                  </a:txBody>
                  <a:tcPr>
                    <a:solidFill>
                      <a:schemeClr val="bg1">
                        <a:lumMod val="65000"/>
                      </a:schemeClr>
                    </a:solidFill>
                  </a:tcPr>
                </a:tc>
                <a:extLst>
                  <a:ext uri="{0D108BD9-81ED-4DB2-BD59-A6C34878D82A}">
                    <a16:rowId xmlns:a16="http://schemas.microsoft.com/office/drawing/2014/main" val="2349305710"/>
                  </a:ext>
                </a:extLst>
              </a:tr>
              <a:tr h="2541169">
                <a:tc>
                  <a:txBody>
                    <a:bodyPr/>
                    <a:lstStyle/>
                    <a:p>
                      <a:pPr marL="73660" lvl="0" indent="0" algn="l" rtl="0">
                        <a:spcBef>
                          <a:spcPts val="0"/>
                        </a:spcBef>
                        <a:spcAft>
                          <a:spcPts val="0"/>
                        </a:spcAft>
                        <a:buClr>
                          <a:srgbClr val="FFFFFF"/>
                        </a:buClr>
                        <a:buSzPts val="1000"/>
                        <a:buFont typeface="Montserrat Light"/>
                        <a:buNone/>
                      </a:pPr>
                      <a:endParaRPr lang="en-GB" sz="1200" b="1" dirty="0">
                        <a:solidFill>
                          <a:schemeClr val="accent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Clothing +£66m</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Ice Cream +£54m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Lager +£39m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Fresh Fruit</a:t>
                      </a:r>
                      <a:r>
                        <a:rPr lang="en-GB" sz="1200" b="1" kern="1200" baseline="0" dirty="0">
                          <a:solidFill>
                            <a:schemeClr val="tx1"/>
                          </a:solidFill>
                          <a:latin typeface="+mn-lt"/>
                          <a:ea typeface="Montserrat Light"/>
                          <a:cs typeface="Montserrat Light"/>
                          <a:sym typeface="Montserrat Light"/>
                        </a:rPr>
                        <a:t> +£36m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Suncare +£30m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Salad +£27m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Cider +£18m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Spirits +£18m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Prepared Salad +£17m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Mineral Water +£15m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Greeting Cards +£13m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Hayfever +£12m</a:t>
                      </a:r>
                    </a:p>
                  </a:txBody>
                  <a:tcPr marL="91425" marR="91425" marT="91425" marB="91425">
                    <a:solidFill>
                      <a:schemeClr val="bg1">
                        <a:lumMod val="65000"/>
                      </a:schemeClr>
                    </a:solidFill>
                  </a:tcPr>
                </a:tc>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endParaRPr lang="en-GB" sz="1200" b="1" kern="1200" baseline="0" dirty="0">
                        <a:solidFill>
                          <a:schemeClr val="tx1"/>
                        </a:solidFill>
                        <a:latin typeface="+mn-lt"/>
                        <a:ea typeface="Montserrat Light"/>
                        <a:cs typeface="Montserrat Light"/>
                        <a:sym typeface="Montserrat Light"/>
                      </a:endParaRP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Ice Cream +£32m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Lager +£22m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Tobacco &amp; Smoking +£17m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Mineral Water +£17m </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Sports &amp; Energy Drinks +£12m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Cider +£12m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Fresh Fruit +£9m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Suncare +£9m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Cola +£9m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Flavoured Carbonates +£9m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Hayfever +£7m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Pre Mixed Alcoholic Drinks +£7m</a:t>
                      </a:r>
                    </a:p>
                  </a:txBody>
                  <a:tcPr marL="91425" marR="91425" marT="91425" marB="91425">
                    <a:solidFill>
                      <a:schemeClr val="bg1">
                        <a:lumMod val="65000"/>
                      </a:schemeClr>
                    </a:solidFill>
                  </a:tcPr>
                </a:tc>
                <a:extLst>
                  <a:ext uri="{0D108BD9-81ED-4DB2-BD59-A6C34878D82A}">
                    <a16:rowId xmlns:a16="http://schemas.microsoft.com/office/drawing/2014/main" val="2462473271"/>
                  </a:ext>
                </a:extLst>
              </a:tr>
              <a:tr h="441004">
                <a:tc gridSpan="2">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400" b="0" i="0" baseline="0" dirty="0">
                          <a:solidFill>
                            <a:schemeClr val="bg1"/>
                          </a:solidFill>
                          <a:latin typeface="+mn-lt"/>
                          <a:ea typeface="Montserrat Light"/>
                          <a:cs typeface="Montserrat Light"/>
                          <a:sym typeface="Montserrat"/>
                        </a:rPr>
                        <a:t>As well as the typical seasonal items which benefited both channels  shoppers also spent more on clothing and presents for dad in the Supermarkets and Tobacco and cold drinks in Convenience stores.</a:t>
                      </a:r>
                      <a:endParaRPr sz="1400" b="1" i="1" baseline="0" dirty="0">
                        <a:solidFill>
                          <a:schemeClr val="bg1"/>
                        </a:solidFill>
                        <a:latin typeface="Georgia" panose="02040502050405020303" pitchFamily="18" charset="0"/>
                        <a:ea typeface="Montserrat Light"/>
                        <a:cs typeface="Montserrat Light"/>
                        <a:sym typeface="Montserrat Ligh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extLst>
                  <a:ext uri="{0D108BD9-81ED-4DB2-BD59-A6C34878D82A}">
                    <a16:rowId xmlns:a16="http://schemas.microsoft.com/office/drawing/2014/main" val="3709966121"/>
                  </a:ext>
                </a:extLst>
              </a:tr>
            </a:tbl>
          </a:graphicData>
        </a:graphic>
      </p:graphicFrame>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28</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94998" y="2959643"/>
            <a:ext cx="3503952" cy="2390972"/>
          </a:xfrm>
        </p:spPr>
        <p:txBody>
          <a:bodyPr/>
          <a:lstStyle/>
          <a:p>
            <a:r>
              <a:rPr lang="en-US" sz="3200" b="0" dirty="0">
                <a:latin typeface="+mn-lt"/>
                <a:cs typeface="Arial"/>
              </a:rPr>
              <a:t>The focus this month was on </a:t>
            </a:r>
            <a:r>
              <a:rPr lang="en-US" sz="3200" i="1" dirty="0">
                <a:latin typeface="Georgia" panose="02040502050405020303" pitchFamily="18" charset="0"/>
                <a:cs typeface="Arial"/>
              </a:rPr>
              <a:t>refreshment, clothing </a:t>
            </a:r>
            <a:r>
              <a:rPr lang="en-US" sz="3200" b="0" i="1" dirty="0">
                <a:latin typeface="Georgia" panose="02040502050405020303" pitchFamily="18" charset="0"/>
                <a:cs typeface="Arial"/>
              </a:rPr>
              <a:t>and</a:t>
            </a:r>
            <a:r>
              <a:rPr lang="en-US" sz="3200" i="1" dirty="0">
                <a:latin typeface="Georgia" panose="02040502050405020303" pitchFamily="18" charset="0"/>
                <a:cs typeface="Arial"/>
              </a:rPr>
              <a:t> dads</a:t>
            </a:r>
            <a:r>
              <a:rPr lang="en-US" sz="3200" b="0" dirty="0">
                <a:latin typeface="+mn-lt"/>
                <a:cs typeface="Arial"/>
              </a:rPr>
              <a:t>.</a:t>
            </a:r>
            <a:br>
              <a:rPr lang="en-US" sz="3200" b="0" dirty="0">
                <a:latin typeface="+mn-lt"/>
                <a:cs typeface="Arial"/>
              </a:rPr>
            </a:br>
            <a:br>
              <a:rPr lang="en-US" sz="3200" b="0" dirty="0">
                <a:latin typeface="+mn-lt"/>
                <a:cs typeface="Arial"/>
              </a:rPr>
            </a:br>
            <a:endParaRPr lang="en-US" sz="3200" dirty="0"/>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Scantrack</a:t>
            </a:r>
          </a:p>
        </p:txBody>
      </p:sp>
      <p:pic>
        <p:nvPicPr>
          <p:cNvPr id="1026" name="Picture 2">
            <a:extLst>
              <a:ext uri="{FF2B5EF4-FFF2-40B4-BE49-F238E27FC236}">
                <a16:creationId xmlns:a16="http://schemas.microsoft.com/office/drawing/2014/main" id="{75F6AA9F-692E-D3B1-1BA3-0093D4540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827" y="1576052"/>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41869A7F-2A9C-A0D2-5302-9C7EE1A72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107" y="1490133"/>
            <a:ext cx="726440" cy="72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704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F7DAEFD-BD38-2769-A655-9B35AB34194C}"/>
              </a:ext>
            </a:extLst>
          </p:cNvPr>
          <p:cNvGraphicFramePr/>
          <p:nvPr/>
        </p:nvGraphicFramePr>
        <p:xfrm>
          <a:off x="4313291" y="1801207"/>
          <a:ext cx="7570453" cy="351021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CE2B0CDB-A3EF-A0B0-37B3-DA12CB5F5C61}"/>
              </a:ext>
            </a:extLst>
          </p:cNvPr>
          <p:cNvSpPr>
            <a:spLocks noGrp="1"/>
          </p:cNvSpPr>
          <p:nvPr>
            <p:ph type="sldNum" sz="quarter" idx="12"/>
          </p:nvPr>
        </p:nvSpPr>
        <p:spPr/>
        <p:txBody>
          <a:bodyPr/>
          <a:lstStyle/>
          <a:p>
            <a:fld id="{403EF4E2-7A7A-0548-85F1-5479B7C9E1B2}" type="slidenum">
              <a:rPr lang="en-US" smtClean="0"/>
              <a:t>29</a:t>
            </a:fld>
            <a:endParaRPr lang="en-US" dirty="0"/>
          </a:p>
        </p:txBody>
      </p:sp>
      <p:sp>
        <p:nvSpPr>
          <p:cNvPr id="6" name="Text Placeholder 5">
            <a:extLst>
              <a:ext uri="{FF2B5EF4-FFF2-40B4-BE49-F238E27FC236}">
                <a16:creationId xmlns:a16="http://schemas.microsoft.com/office/drawing/2014/main" id="{A84036DE-09E6-CA09-D33B-A9696884F8B5}"/>
              </a:ext>
            </a:extLst>
          </p:cNvPr>
          <p:cNvSpPr>
            <a:spLocks noGrp="1"/>
          </p:cNvSpPr>
          <p:nvPr>
            <p:ph type="body" sz="quarter" idx="14"/>
          </p:nvPr>
        </p:nvSpPr>
        <p:spPr/>
        <p:txBody>
          <a:bodyPr/>
          <a:lstStyle/>
          <a:p>
            <a:r>
              <a:rPr lang="en-GB" dirty="0"/>
              <a:t>Source:  NIQ Total Till 12w/e value Share of Trade Top 4 vs Discounters</a:t>
            </a:r>
          </a:p>
        </p:txBody>
      </p:sp>
      <p:grpSp>
        <p:nvGrpSpPr>
          <p:cNvPr id="7" name="Group 6">
            <a:extLst>
              <a:ext uri="{FF2B5EF4-FFF2-40B4-BE49-F238E27FC236}">
                <a16:creationId xmlns:a16="http://schemas.microsoft.com/office/drawing/2014/main" id="{9B6E6DA6-759B-AD4E-2FBA-A1EC124569DD}"/>
              </a:ext>
            </a:extLst>
          </p:cNvPr>
          <p:cNvGrpSpPr/>
          <p:nvPr/>
        </p:nvGrpSpPr>
        <p:grpSpPr>
          <a:xfrm>
            <a:off x="0" y="560498"/>
            <a:ext cx="3991136" cy="5790971"/>
            <a:chOff x="8021944" y="453342"/>
            <a:chExt cx="3991136" cy="5790971"/>
          </a:xfrm>
        </p:grpSpPr>
        <p:sp>
          <p:nvSpPr>
            <p:cNvPr id="8" name="Isosceles Triangle 7">
              <a:extLst>
                <a:ext uri="{FF2B5EF4-FFF2-40B4-BE49-F238E27FC236}">
                  <a16:creationId xmlns:a16="http://schemas.microsoft.com/office/drawing/2014/main" id="{FF2D7C1E-06E4-3DBF-D9D0-B06E16EBCB20}"/>
                </a:ext>
              </a:extLst>
            </p:cNvPr>
            <p:cNvSpPr/>
            <p:nvPr/>
          </p:nvSpPr>
          <p:spPr>
            <a:xfrm>
              <a:off x="8021944" y="453342"/>
              <a:ext cx="2378727" cy="20506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9" name="Isosceles Triangle 8">
              <a:extLst>
                <a:ext uri="{FF2B5EF4-FFF2-40B4-BE49-F238E27FC236}">
                  <a16:creationId xmlns:a16="http://schemas.microsoft.com/office/drawing/2014/main" id="{47AC3DC0-EC5C-989D-0958-7ACCAD580EA7}"/>
                </a:ext>
              </a:extLst>
            </p:cNvPr>
            <p:cNvSpPr/>
            <p:nvPr/>
          </p:nvSpPr>
          <p:spPr>
            <a:xfrm>
              <a:off x="10436733" y="1145049"/>
              <a:ext cx="1576347" cy="135891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GB" dirty="0">
                <a:solidFill>
                  <a:schemeClr val="accent1"/>
                </a:solidFill>
              </a:endParaRPr>
            </a:p>
          </p:txBody>
        </p:sp>
        <p:sp>
          <p:nvSpPr>
            <p:cNvPr id="10" name="TextBox 9">
              <a:extLst>
                <a:ext uri="{FF2B5EF4-FFF2-40B4-BE49-F238E27FC236}">
                  <a16:creationId xmlns:a16="http://schemas.microsoft.com/office/drawing/2014/main" id="{600EAC21-BDFA-F0ED-1F3F-D1F50752F4B5}"/>
                </a:ext>
              </a:extLst>
            </p:cNvPr>
            <p:cNvSpPr txBox="1"/>
            <p:nvPr/>
          </p:nvSpPr>
          <p:spPr>
            <a:xfrm>
              <a:off x="8596580" y="1449245"/>
              <a:ext cx="1234846" cy="523220"/>
            </a:xfrm>
            <a:prstGeom prst="rect">
              <a:avLst/>
            </a:prstGeom>
            <a:noFill/>
          </p:spPr>
          <p:txBody>
            <a:bodyPr wrap="square">
              <a:spAutoFit/>
            </a:bodyPr>
            <a:lstStyle/>
            <a:p>
              <a:pPr algn="ctr"/>
              <a:r>
                <a:rPr kumimoji="0" lang="en-GB" sz="2800" b="1" i="1" u="none" strike="noStrike" kern="0" cap="none" spc="0" normalizeH="0" baseline="0" noProof="0" dirty="0">
                  <a:ln>
                    <a:noFill/>
                  </a:ln>
                  <a:solidFill>
                    <a:schemeClr val="bg1"/>
                  </a:solidFill>
                  <a:effectLst/>
                  <a:uLnTx/>
                  <a:uFillTx/>
                  <a:latin typeface="Georgia" panose="02040502050405020303" pitchFamily="18" charset="0"/>
                  <a:sym typeface="Montserrat"/>
                </a:rPr>
                <a:t>+20%</a:t>
              </a:r>
              <a:endParaRPr lang="en-GB" sz="2800" i="1" dirty="0">
                <a:solidFill>
                  <a:schemeClr val="bg1"/>
                </a:solidFill>
                <a:latin typeface="Georgia" panose="02040502050405020303" pitchFamily="18" charset="0"/>
              </a:endParaRPr>
            </a:p>
          </p:txBody>
        </p:sp>
        <p:sp>
          <p:nvSpPr>
            <p:cNvPr id="11" name="TextBox 10">
              <a:extLst>
                <a:ext uri="{FF2B5EF4-FFF2-40B4-BE49-F238E27FC236}">
                  <a16:creationId xmlns:a16="http://schemas.microsoft.com/office/drawing/2014/main" id="{435253F0-66CC-27AF-45C2-59DE8441E895}"/>
                </a:ext>
              </a:extLst>
            </p:cNvPr>
            <p:cNvSpPr txBox="1"/>
            <p:nvPr/>
          </p:nvSpPr>
          <p:spPr>
            <a:xfrm>
              <a:off x="10609244" y="1838192"/>
              <a:ext cx="1192649" cy="523220"/>
            </a:xfrm>
            <a:prstGeom prst="rect">
              <a:avLst/>
            </a:prstGeom>
            <a:noFill/>
          </p:spPr>
          <p:txBody>
            <a:bodyPr wrap="square">
              <a:spAutoFit/>
            </a:bodyPr>
            <a:lstStyle/>
            <a:p>
              <a:pPr algn="ctr"/>
              <a:r>
                <a:rPr lang="en-GB" sz="2800" b="1" dirty="0">
                  <a:solidFill>
                    <a:schemeClr val="bg1"/>
                  </a:solidFill>
                  <a:latin typeface="Georgia" panose="02040502050405020303" pitchFamily="18" charset="0"/>
                  <a:sym typeface="Montserrat"/>
                </a:rPr>
                <a:t>+11</a:t>
              </a:r>
              <a:r>
                <a:rPr kumimoji="0" lang="en-GB" sz="2800" b="1" i="0" u="none" strike="noStrike" kern="0" cap="none" spc="0" normalizeH="0" baseline="0" noProof="0" dirty="0">
                  <a:ln>
                    <a:noFill/>
                  </a:ln>
                  <a:solidFill>
                    <a:schemeClr val="bg1"/>
                  </a:solidFill>
                  <a:effectLst/>
                  <a:uLnTx/>
                  <a:uFillTx/>
                  <a:latin typeface="Georgia" panose="02040502050405020303" pitchFamily="18" charset="0"/>
                  <a:sym typeface="Montserrat"/>
                </a:rPr>
                <a:t>%</a:t>
              </a:r>
            </a:p>
          </p:txBody>
        </p:sp>
        <p:sp>
          <p:nvSpPr>
            <p:cNvPr id="12" name="TextBox 11">
              <a:extLst>
                <a:ext uri="{FF2B5EF4-FFF2-40B4-BE49-F238E27FC236}">
                  <a16:creationId xmlns:a16="http://schemas.microsoft.com/office/drawing/2014/main" id="{C69CD38A-C322-521B-2B83-5CE9E2473E7C}"/>
                </a:ext>
              </a:extLst>
            </p:cNvPr>
            <p:cNvSpPr txBox="1"/>
            <p:nvPr/>
          </p:nvSpPr>
          <p:spPr>
            <a:xfrm>
              <a:off x="8196630" y="3104992"/>
              <a:ext cx="3447377" cy="3139321"/>
            </a:xfrm>
            <a:prstGeom prst="rect">
              <a:avLst/>
            </a:prstGeom>
            <a:noFill/>
          </p:spPr>
          <p:txBody>
            <a:bodyPr wrap="square">
              <a:spAutoFit/>
            </a:bodyPr>
            <a:lstStyle/>
            <a:p>
              <a:pPr algn="ctr"/>
              <a:r>
                <a:rPr lang="en-GB" b="1" i="1" dirty="0">
                  <a:solidFill>
                    <a:schemeClr val="bg1"/>
                  </a:solidFill>
                  <a:latin typeface="Georgia" panose="02040502050405020303" pitchFamily="18" charset="0"/>
                  <a:sym typeface="Montserrat"/>
                </a:rPr>
                <a:t>Share</a:t>
              </a:r>
              <a:r>
                <a:rPr lang="en-GB" dirty="0">
                  <a:solidFill>
                    <a:schemeClr val="bg1"/>
                  </a:solidFill>
                  <a:latin typeface="+mj-lt"/>
                  <a:sym typeface="Montserrat"/>
                </a:rPr>
                <a:t> of the </a:t>
              </a:r>
              <a:r>
                <a:rPr lang="en-GB" b="1" i="1" dirty="0">
                  <a:solidFill>
                    <a:schemeClr val="bg1"/>
                  </a:solidFill>
                  <a:latin typeface="Georgia" panose="02040502050405020303" pitchFamily="18" charset="0"/>
                  <a:sym typeface="Montserrat"/>
                </a:rPr>
                <a:t>big 4 supermarkets</a:t>
              </a:r>
              <a:r>
                <a:rPr lang="en-GB" dirty="0">
                  <a:solidFill>
                    <a:schemeClr val="bg1"/>
                  </a:solidFill>
                  <a:latin typeface="+mj-lt"/>
                  <a:sym typeface="Montserrat"/>
                </a:rPr>
                <a:t> has improved for the third consecutive month whilst  </a:t>
              </a:r>
              <a:r>
                <a:rPr lang="en-GB" b="1" i="1" dirty="0">
                  <a:solidFill>
                    <a:schemeClr val="bg1"/>
                  </a:solidFill>
                  <a:latin typeface="Georgia" panose="02040502050405020303" pitchFamily="18" charset="0"/>
                  <a:sym typeface="Montserrat"/>
                </a:rPr>
                <a:t>Discounters</a:t>
              </a:r>
              <a:r>
                <a:rPr lang="en-GB" dirty="0">
                  <a:solidFill>
                    <a:schemeClr val="bg1"/>
                  </a:solidFill>
                  <a:sym typeface="Montserrat"/>
                </a:rPr>
                <a:t> share has slowed since April.  </a:t>
              </a:r>
            </a:p>
            <a:p>
              <a:pPr algn="ctr"/>
              <a:endParaRPr lang="en-GB" dirty="0">
                <a:solidFill>
                  <a:schemeClr val="bg1"/>
                </a:solidFill>
                <a:sym typeface="Montserrat"/>
              </a:endParaRPr>
            </a:p>
            <a:p>
              <a:pPr algn="ctr"/>
              <a:r>
                <a:rPr lang="en-GB" dirty="0">
                  <a:solidFill>
                    <a:schemeClr val="bg1"/>
                  </a:solidFill>
                  <a:sym typeface="Montserrat"/>
                </a:rPr>
                <a:t> Discounter growth </a:t>
              </a:r>
              <a:r>
                <a:rPr lang="en-GB" b="1" i="1" dirty="0">
                  <a:solidFill>
                    <a:schemeClr val="bg1"/>
                  </a:solidFill>
                  <a:latin typeface="Georgia" panose="02040502050405020303" pitchFamily="18" charset="0"/>
                  <a:sym typeface="Montserrat"/>
                </a:rPr>
                <a:t>remains </a:t>
              </a:r>
              <a:r>
                <a:rPr lang="en-GB" dirty="0">
                  <a:solidFill>
                    <a:schemeClr val="bg1"/>
                  </a:solidFill>
                  <a:sym typeface="Montserrat"/>
                </a:rPr>
                <a:t>however,</a:t>
              </a:r>
              <a:r>
                <a:rPr lang="en-GB" b="1" i="1" dirty="0">
                  <a:solidFill>
                    <a:schemeClr val="bg1"/>
                  </a:solidFill>
                  <a:latin typeface="Georgia" panose="02040502050405020303" pitchFamily="18" charset="0"/>
                  <a:sym typeface="Montserrat"/>
                </a:rPr>
                <a:t> twice </a:t>
              </a:r>
              <a:r>
                <a:rPr lang="en-GB" dirty="0">
                  <a:solidFill>
                    <a:schemeClr val="bg1"/>
                  </a:solidFill>
                  <a:sym typeface="Montserrat"/>
                </a:rPr>
                <a:t>as</a:t>
              </a:r>
              <a:r>
                <a:rPr lang="en-GB" b="1" i="1" dirty="0">
                  <a:solidFill>
                    <a:schemeClr val="bg1"/>
                  </a:solidFill>
                  <a:latin typeface="Georgia" panose="02040502050405020303" pitchFamily="18" charset="0"/>
                  <a:sym typeface="Montserrat"/>
                </a:rPr>
                <a:t> fast</a:t>
              </a:r>
              <a:r>
                <a:rPr lang="en-GB" dirty="0">
                  <a:solidFill>
                    <a:schemeClr val="bg1"/>
                  </a:solidFill>
                  <a:sym typeface="Montserrat"/>
                </a:rPr>
                <a:t> as the </a:t>
              </a:r>
              <a:r>
                <a:rPr lang="en-GB" b="1" i="1" dirty="0">
                  <a:solidFill>
                    <a:schemeClr val="bg1"/>
                  </a:solidFill>
                  <a:latin typeface="Georgia" panose="02040502050405020303" pitchFamily="18" charset="0"/>
                  <a:sym typeface="Montserrat"/>
                </a:rPr>
                <a:t>biggest Supermarkets </a:t>
              </a:r>
              <a:r>
                <a:rPr lang="en-GB" dirty="0">
                  <a:solidFill>
                    <a:schemeClr val="bg1"/>
                  </a:solidFill>
                  <a:sym typeface="Montserrat"/>
                </a:rPr>
                <a:t>resulting in a significant increase in share vs year ago.</a:t>
              </a:r>
              <a:endParaRPr lang="en-GB" dirty="0">
                <a:solidFill>
                  <a:schemeClr val="bg1"/>
                </a:solidFill>
              </a:endParaRPr>
            </a:p>
          </p:txBody>
        </p:sp>
      </p:grpSp>
      <p:sp>
        <p:nvSpPr>
          <p:cNvPr id="17" name="TextBox 16">
            <a:extLst>
              <a:ext uri="{FF2B5EF4-FFF2-40B4-BE49-F238E27FC236}">
                <a16:creationId xmlns:a16="http://schemas.microsoft.com/office/drawing/2014/main" id="{654700A7-A54F-8C66-F8BC-7C52E4365C33}"/>
              </a:ext>
            </a:extLst>
          </p:cNvPr>
          <p:cNvSpPr txBox="1"/>
          <p:nvPr/>
        </p:nvSpPr>
        <p:spPr>
          <a:xfrm>
            <a:off x="4201652" y="2133636"/>
            <a:ext cx="846386" cy="276999"/>
          </a:xfrm>
          <a:prstGeom prst="rect">
            <a:avLst/>
          </a:prstGeom>
          <a:noFill/>
        </p:spPr>
        <p:txBody>
          <a:bodyPr wrap="none" lIns="0" rIns="0" rtlCol="0">
            <a:spAutoFit/>
          </a:bodyPr>
          <a:lstStyle/>
          <a:p>
            <a:pPr defTabSz="1219170">
              <a:defRPr/>
            </a:pPr>
            <a:r>
              <a:rPr lang="en-GB" sz="1200" b="1" dirty="0">
                <a:solidFill>
                  <a:schemeClr val="tx1"/>
                </a:solidFill>
                <a:latin typeface="+mj-lt"/>
              </a:rPr>
              <a:t>Discounter </a:t>
            </a:r>
          </a:p>
        </p:txBody>
      </p:sp>
      <p:sp>
        <p:nvSpPr>
          <p:cNvPr id="18" name="TextBox 17">
            <a:extLst>
              <a:ext uri="{FF2B5EF4-FFF2-40B4-BE49-F238E27FC236}">
                <a16:creationId xmlns:a16="http://schemas.microsoft.com/office/drawing/2014/main" id="{3B3A2224-EC69-5E34-3CCD-EF25B7C11FE3}"/>
              </a:ext>
            </a:extLst>
          </p:cNvPr>
          <p:cNvSpPr txBox="1"/>
          <p:nvPr/>
        </p:nvSpPr>
        <p:spPr>
          <a:xfrm>
            <a:off x="10890469" y="1901818"/>
            <a:ext cx="1022716" cy="461665"/>
          </a:xfrm>
          <a:prstGeom prst="rect">
            <a:avLst/>
          </a:prstGeom>
          <a:noFill/>
        </p:spPr>
        <p:txBody>
          <a:bodyPr wrap="none" lIns="0" rIns="0" rtlCol="0">
            <a:spAutoFit/>
          </a:bodyPr>
          <a:lstStyle/>
          <a:p>
            <a:pPr algn="r" defTabSz="1219170">
              <a:defRPr/>
            </a:pPr>
            <a:r>
              <a:rPr lang="en-GB" sz="1200" b="1" dirty="0">
                <a:solidFill>
                  <a:schemeClr val="tx1"/>
                </a:solidFill>
                <a:latin typeface="+mj-lt"/>
              </a:rPr>
              <a:t>Big 4 </a:t>
            </a:r>
          </a:p>
          <a:p>
            <a:pPr algn="r" defTabSz="1219170">
              <a:defRPr/>
            </a:pPr>
            <a:r>
              <a:rPr lang="en-GB" sz="1200" b="1" dirty="0">
                <a:solidFill>
                  <a:schemeClr val="tx1"/>
                </a:solidFill>
                <a:latin typeface="+mj-lt"/>
              </a:rPr>
              <a:t>Supermarkets</a:t>
            </a:r>
          </a:p>
        </p:txBody>
      </p:sp>
      <p:cxnSp>
        <p:nvCxnSpPr>
          <p:cNvPr id="20" name="Straight Connector 19">
            <a:extLst>
              <a:ext uri="{FF2B5EF4-FFF2-40B4-BE49-F238E27FC236}">
                <a16:creationId xmlns:a16="http://schemas.microsoft.com/office/drawing/2014/main" id="{E4454F7F-0028-7755-B9CE-01923A5EFE9B}"/>
              </a:ext>
            </a:extLst>
          </p:cNvPr>
          <p:cNvCxnSpPr>
            <a:cxnSpLocks/>
          </p:cNvCxnSpPr>
          <p:nvPr/>
        </p:nvCxnSpPr>
        <p:spPr>
          <a:xfrm>
            <a:off x="8564222" y="1565195"/>
            <a:ext cx="0" cy="2964540"/>
          </a:xfrm>
          <a:prstGeom prst="line">
            <a:avLst/>
          </a:prstGeom>
          <a:ln w="12700">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107BBEB-C6C1-04A2-0516-2B16A7FE56BF}"/>
              </a:ext>
            </a:extLst>
          </p:cNvPr>
          <p:cNvSpPr txBox="1"/>
          <p:nvPr/>
        </p:nvSpPr>
        <p:spPr>
          <a:xfrm>
            <a:off x="0" y="502277"/>
            <a:ext cx="1073776" cy="246221"/>
          </a:xfrm>
          <a:prstGeom prst="rect">
            <a:avLst/>
          </a:prstGeom>
          <a:noFill/>
        </p:spPr>
        <p:txBody>
          <a:bodyPr wrap="square">
            <a:spAutoFit/>
          </a:bodyPr>
          <a:lstStyle/>
          <a:p>
            <a:r>
              <a:rPr lang="en-GB" sz="1000" b="1" dirty="0">
                <a:solidFill>
                  <a:schemeClr val="bg1"/>
                </a:solidFill>
                <a:latin typeface="+mj-lt"/>
                <a:sym typeface="Montserrat"/>
              </a:rPr>
              <a:t>FMCG growth</a:t>
            </a:r>
            <a:endParaRPr lang="en-GB" sz="1000" b="1" dirty="0"/>
          </a:p>
        </p:txBody>
      </p:sp>
      <p:sp>
        <p:nvSpPr>
          <p:cNvPr id="14" name="TextBox 13">
            <a:extLst>
              <a:ext uri="{FF2B5EF4-FFF2-40B4-BE49-F238E27FC236}">
                <a16:creationId xmlns:a16="http://schemas.microsoft.com/office/drawing/2014/main" id="{77FEEDDA-D622-0C4D-6C7E-667D11A63129}"/>
              </a:ext>
            </a:extLst>
          </p:cNvPr>
          <p:cNvSpPr txBox="1"/>
          <p:nvPr/>
        </p:nvSpPr>
        <p:spPr>
          <a:xfrm>
            <a:off x="4276218" y="1319720"/>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Big 4 share vs Discounters</a:t>
            </a:r>
          </a:p>
          <a:p>
            <a:pPr>
              <a:buSzPts val="1100"/>
            </a:pPr>
            <a:r>
              <a:rPr lang="en-US" sz="1200" i="1" dirty="0">
                <a:solidFill>
                  <a:schemeClr val="tx1"/>
                </a:solidFill>
                <a:latin typeface="Arial" panose="020B0604020202020204" pitchFamily="34" charset="0"/>
                <a:cs typeface="Arial" panose="020B0604020202020204" pitchFamily="34" charset="0"/>
              </a:rPr>
              <a:t>12 w/e Total Till share of Grocers</a:t>
            </a: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15" name="TextBox 14">
            <a:extLst>
              <a:ext uri="{FF2B5EF4-FFF2-40B4-BE49-F238E27FC236}">
                <a16:creationId xmlns:a16="http://schemas.microsoft.com/office/drawing/2014/main" id="{AABDD1D8-D222-E18E-4862-F671E48597A8}"/>
              </a:ext>
            </a:extLst>
          </p:cNvPr>
          <p:cNvSpPr txBox="1"/>
          <p:nvPr/>
        </p:nvSpPr>
        <p:spPr>
          <a:xfrm>
            <a:off x="284946" y="2278418"/>
            <a:ext cx="1872265" cy="369332"/>
          </a:xfrm>
          <a:prstGeom prst="rect">
            <a:avLst/>
          </a:prstGeom>
          <a:noFill/>
        </p:spPr>
        <p:txBody>
          <a:bodyPr wrap="square">
            <a:spAutoFit/>
          </a:bodyPr>
          <a:lstStyle/>
          <a:p>
            <a:pPr algn="ctr"/>
            <a:r>
              <a:rPr lang="en-GB" sz="1800" i="1" kern="0" dirty="0">
                <a:solidFill>
                  <a:schemeClr val="bg1"/>
                </a:solidFill>
                <a:sym typeface="Montserrat"/>
              </a:rPr>
              <a:t>Discounters</a:t>
            </a:r>
            <a:endParaRPr lang="en-GB" dirty="0"/>
          </a:p>
        </p:txBody>
      </p:sp>
      <p:sp>
        <p:nvSpPr>
          <p:cNvPr id="16" name="TextBox 15">
            <a:extLst>
              <a:ext uri="{FF2B5EF4-FFF2-40B4-BE49-F238E27FC236}">
                <a16:creationId xmlns:a16="http://schemas.microsoft.com/office/drawing/2014/main" id="{4634680C-9BA2-F25E-4BD1-3B5E4F8D5BF5}"/>
              </a:ext>
            </a:extLst>
          </p:cNvPr>
          <p:cNvSpPr txBox="1"/>
          <p:nvPr/>
        </p:nvSpPr>
        <p:spPr>
          <a:xfrm>
            <a:off x="2430184" y="2380829"/>
            <a:ext cx="1506458" cy="215444"/>
          </a:xfrm>
          <a:prstGeom prst="rect">
            <a:avLst/>
          </a:prstGeom>
          <a:noFill/>
        </p:spPr>
        <p:txBody>
          <a:bodyPr wrap="square">
            <a:spAutoFit/>
          </a:bodyPr>
          <a:lstStyle/>
          <a:p>
            <a:pPr algn="ctr"/>
            <a:r>
              <a:rPr lang="en-GB" sz="800" i="1" kern="0" dirty="0">
                <a:solidFill>
                  <a:schemeClr val="bg1"/>
                </a:solidFill>
                <a:sym typeface="Montserrat"/>
              </a:rPr>
              <a:t>Big 4 Supermarkets</a:t>
            </a:r>
            <a:endParaRPr lang="en-GB" sz="800" i="1" dirty="0">
              <a:solidFill>
                <a:schemeClr val="bg1"/>
              </a:solidFill>
            </a:endParaRPr>
          </a:p>
        </p:txBody>
      </p:sp>
    </p:spTree>
    <p:extLst>
      <p:ext uri="{BB962C8B-B14F-4D97-AF65-F5344CB8AC3E}">
        <p14:creationId xmlns:p14="http://schemas.microsoft.com/office/powerpoint/2010/main" val="1775420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3</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Market Overview</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259334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0BAC35-F571-A71B-241A-36F5892F9CC1}"/>
              </a:ext>
            </a:extLst>
          </p:cNvPr>
          <p:cNvSpPr txBox="1"/>
          <p:nvPr/>
        </p:nvSpPr>
        <p:spPr>
          <a:xfrm>
            <a:off x="4269778" y="1004187"/>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Incremental Sales</a:t>
            </a:r>
          </a:p>
          <a:p>
            <a:pPr>
              <a:buSzPts val="1100"/>
            </a:pPr>
            <a:r>
              <a:rPr lang="en-US" sz="1200" i="1" dirty="0">
                <a:solidFill>
                  <a:schemeClr val="tx1"/>
                </a:solidFill>
                <a:latin typeface="Arial" panose="020B0604020202020204" pitchFamily="34" charset="0"/>
                <a:cs typeface="Arial" panose="020B0604020202020204" pitchFamily="34" charset="0"/>
              </a:rPr>
              <a:t>4w/e 17</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June 2023 vs </a:t>
            </a:r>
            <a:r>
              <a:rPr lang="en-US" sz="1200" b="1" dirty="0">
                <a:latin typeface="Arial" panose="020B0604020202020204" pitchFamily="34" charset="0"/>
                <a:cs typeface="Arial" panose="020B0604020202020204" pitchFamily="34" charset="0"/>
              </a:rPr>
              <a:t>year ago</a:t>
            </a:r>
            <a:endParaRPr lang="en-US" sz="1200" i="1" dirty="0">
              <a:solidFill>
                <a:schemeClr val="tx1"/>
              </a:solidFill>
              <a:latin typeface="Arial" panose="020B0604020202020204" pitchFamily="34" charset="0"/>
              <a:cs typeface="Arial" panose="020B0604020202020204" pitchFamily="34" charset="0"/>
            </a:endParaRPr>
          </a:p>
          <a:p>
            <a:pPr>
              <a:buSzPts val="1100"/>
            </a:pPr>
            <a:endParaRPr lang="en-US" sz="1400" b="1" dirty="0">
              <a:latin typeface="Arial" panose="020B0604020202020204" pitchFamily="34" charset="0"/>
              <a:cs typeface="Arial" panose="020B0604020202020204" pitchFamily="34" charset="0"/>
              <a:sym typeface="Montserrat"/>
            </a:endParaRPr>
          </a:p>
        </p:txBody>
      </p:sp>
      <p:graphicFrame>
        <p:nvGraphicFramePr>
          <p:cNvPr id="3" name="Table 45">
            <a:extLst>
              <a:ext uri="{FF2B5EF4-FFF2-40B4-BE49-F238E27FC236}">
                <a16:creationId xmlns:a16="http://schemas.microsoft.com/office/drawing/2014/main" id="{85C2A131-13B3-09E4-F124-B73DC72B65B1}"/>
              </a:ext>
            </a:extLst>
          </p:cNvPr>
          <p:cNvGraphicFramePr>
            <a:graphicFrameLocks noGrp="1"/>
          </p:cNvGraphicFramePr>
          <p:nvPr>
            <p:ph idx="1"/>
            <p:extLst>
              <p:ext uri="{D42A27DB-BD31-4B8C-83A1-F6EECF244321}">
                <p14:modId xmlns:p14="http://schemas.microsoft.com/office/powerpoint/2010/main" val="3772383187"/>
              </p:ext>
            </p:extLst>
          </p:nvPr>
        </p:nvGraphicFramePr>
        <p:xfrm>
          <a:off x="4216506" y="1685180"/>
          <a:ext cx="7594599" cy="3652760"/>
        </p:xfrm>
        <a:graphic>
          <a:graphicData uri="http://schemas.openxmlformats.org/drawingml/2006/table">
            <a:tbl>
              <a:tblPr firstRow="1" bandRow="1">
                <a:tableStyleId>{073A0DAA-6AF3-43AB-8588-CEC1D06C72B9}</a:tableStyleId>
              </a:tblPr>
              <a:tblGrid>
                <a:gridCol w="3852605">
                  <a:extLst>
                    <a:ext uri="{9D8B030D-6E8A-4147-A177-3AD203B41FA5}">
                      <a16:colId xmlns:a16="http://schemas.microsoft.com/office/drawing/2014/main" val="2730304933"/>
                    </a:ext>
                  </a:extLst>
                </a:gridCol>
                <a:gridCol w="3741994">
                  <a:extLst>
                    <a:ext uri="{9D8B030D-6E8A-4147-A177-3AD203B41FA5}">
                      <a16:colId xmlns:a16="http://schemas.microsoft.com/office/drawing/2014/main" val="907276787"/>
                    </a:ext>
                  </a:extLst>
                </a:gridCol>
              </a:tblGrid>
              <a:tr h="635300">
                <a:tc>
                  <a:txBody>
                    <a:bodyPr/>
                    <a:lstStyle/>
                    <a:p>
                      <a:pPr algn="ctr"/>
                      <a:r>
                        <a:rPr lang="en-GB" sz="1800" dirty="0">
                          <a:latin typeface="+mj-lt"/>
                        </a:rPr>
                        <a:t>Discounters</a:t>
                      </a:r>
                    </a:p>
                  </a:txBody>
                  <a:tcPr>
                    <a:solidFill>
                      <a:schemeClr val="bg1">
                        <a:lumMod val="65000"/>
                      </a:schemeClr>
                    </a:solidFill>
                  </a:tcPr>
                </a:tc>
                <a:tc>
                  <a:txBody>
                    <a:bodyPr/>
                    <a:lstStyle/>
                    <a:p>
                      <a:pPr algn="ctr"/>
                      <a:r>
                        <a:rPr lang="en-GB" sz="1800" dirty="0">
                          <a:latin typeface="+mj-lt"/>
                        </a:rPr>
                        <a:t>Value Retailers</a:t>
                      </a:r>
                    </a:p>
                  </a:txBody>
                  <a:tcPr>
                    <a:solidFill>
                      <a:schemeClr val="bg1">
                        <a:lumMod val="65000"/>
                      </a:schemeClr>
                    </a:solidFill>
                  </a:tcPr>
                </a:tc>
                <a:extLst>
                  <a:ext uri="{0D108BD9-81ED-4DB2-BD59-A6C34878D82A}">
                    <a16:rowId xmlns:a16="http://schemas.microsoft.com/office/drawing/2014/main" val="2349305710"/>
                  </a:ext>
                </a:extLst>
              </a:tr>
              <a:tr h="2156688">
                <a:tc>
                  <a:txBody>
                    <a:bodyPr/>
                    <a:lstStyle/>
                    <a:p>
                      <a:pPr marL="73660" lvl="0" indent="0" algn="l" rtl="0">
                        <a:spcBef>
                          <a:spcPts val="0"/>
                        </a:spcBef>
                        <a:spcAft>
                          <a:spcPts val="0"/>
                        </a:spcAft>
                        <a:buClr>
                          <a:srgbClr val="FFFFFF"/>
                        </a:buClr>
                        <a:buSzPts val="1000"/>
                        <a:buFont typeface="Montserrat Light"/>
                        <a:buNone/>
                      </a:pPr>
                      <a:endParaRPr lang="en-GB" sz="1200" b="1" dirty="0">
                        <a:solidFill>
                          <a:schemeClr val="accent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Cheese +£23m</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Fresh Fruit +£22m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Cooked Meat +£17m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Ice Cream</a:t>
                      </a:r>
                      <a:r>
                        <a:rPr lang="en-GB" sz="1200" b="1" kern="1200" baseline="0" dirty="0">
                          <a:solidFill>
                            <a:schemeClr val="tx1"/>
                          </a:solidFill>
                          <a:latin typeface="+mn-lt"/>
                          <a:ea typeface="Montserrat Light"/>
                          <a:cs typeface="Montserrat Light"/>
                          <a:sym typeface="Montserrat Light"/>
                        </a:rPr>
                        <a:t> +£17m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Salad +£15m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Fresh Veg +£14m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Crisps &amp; Snacks +£14m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Milk +£12m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Sweet Biscuits +£12m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Fresh Meat +£12m</a:t>
                      </a:r>
                    </a:p>
                  </a:txBody>
                  <a:tcPr marL="91425" marR="91425" marT="91425" marB="91425">
                    <a:solidFill>
                      <a:schemeClr val="bg1">
                        <a:lumMod val="65000"/>
                      </a:schemeClr>
                    </a:solidFill>
                  </a:tcPr>
                </a:tc>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endParaRPr lang="en-GB" sz="1200" b="1" kern="1200" baseline="0" dirty="0">
                        <a:solidFill>
                          <a:schemeClr val="tx1"/>
                        </a:solidFill>
                        <a:latin typeface="+mn-lt"/>
                        <a:ea typeface="Montserrat Light"/>
                        <a:cs typeface="Montserrat Light"/>
                        <a:sym typeface="Montserrat Light"/>
                      </a:endParaRP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Dog +£2.3m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Sugar Confectionery +£2.1m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Crisps &amp; Snacks +£1.8m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Lager +£1.5m </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Milk +£1.2m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Chocolate Confectionery +£1.1m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Suncare +£1m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Sweet Biscuits +£1m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Flavoured Carbonates +£1m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Still Wine +£0.9m</a:t>
                      </a:r>
                    </a:p>
                  </a:txBody>
                  <a:tcPr marL="91425" marR="91425" marT="91425" marB="91425">
                    <a:solidFill>
                      <a:schemeClr val="bg1">
                        <a:lumMod val="65000"/>
                      </a:schemeClr>
                    </a:solidFill>
                  </a:tcPr>
                </a:tc>
                <a:extLst>
                  <a:ext uri="{0D108BD9-81ED-4DB2-BD59-A6C34878D82A}">
                    <a16:rowId xmlns:a16="http://schemas.microsoft.com/office/drawing/2014/main" val="2462473271"/>
                  </a:ext>
                </a:extLst>
              </a:tr>
              <a:tr h="441004">
                <a:tc gridSpan="2">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400" b="0" i="0" baseline="0" dirty="0">
                          <a:solidFill>
                            <a:schemeClr val="bg1"/>
                          </a:solidFill>
                          <a:latin typeface="+mn-lt"/>
                          <a:ea typeface="Montserrat Light"/>
                          <a:cs typeface="Montserrat Light"/>
                          <a:sym typeface="Montserrat"/>
                        </a:rPr>
                        <a:t>As well as Sweet Biscuits and Crisps &amp; Snacks which benefited both channels shoppers also spent more on fresh foods and dairy in the Discounters and BWS and Petfood in the Value Retailers.  </a:t>
                      </a:r>
                      <a:endParaRPr sz="1400" b="1" i="1" baseline="0" dirty="0">
                        <a:solidFill>
                          <a:schemeClr val="bg1"/>
                        </a:solidFill>
                        <a:latin typeface="Georgia" panose="02040502050405020303" pitchFamily="18" charset="0"/>
                        <a:ea typeface="Montserrat Light"/>
                        <a:cs typeface="Montserrat Light"/>
                        <a:sym typeface="Montserrat Ligh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extLst>
                  <a:ext uri="{0D108BD9-81ED-4DB2-BD59-A6C34878D82A}">
                    <a16:rowId xmlns:a16="http://schemas.microsoft.com/office/drawing/2014/main" val="3709966121"/>
                  </a:ext>
                </a:extLst>
              </a:tr>
            </a:tbl>
          </a:graphicData>
        </a:graphic>
      </p:graphicFrame>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30</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p:txBody>
          <a:bodyPr/>
          <a:lstStyle/>
          <a:p>
            <a:br>
              <a:rPr lang="en-US" sz="3200" b="0" dirty="0">
                <a:latin typeface="+mn-lt"/>
                <a:cs typeface="Arial"/>
              </a:rPr>
            </a:br>
            <a:br>
              <a:rPr lang="en-US" sz="3200" b="0" dirty="0">
                <a:latin typeface="+mn-lt"/>
                <a:cs typeface="Arial"/>
              </a:rPr>
            </a:br>
            <a:endParaRPr lang="en-US" sz="3200" dirty="0"/>
          </a:p>
        </p:txBody>
      </p:sp>
      <p:sp>
        <p:nvSpPr>
          <p:cNvPr id="4" name="Subtitle 3">
            <a:extLst>
              <a:ext uri="{FF2B5EF4-FFF2-40B4-BE49-F238E27FC236}">
                <a16:creationId xmlns:a16="http://schemas.microsoft.com/office/drawing/2014/main" id="{3A9377CD-AD3A-2DBA-1C72-3B9AD159918B}"/>
              </a:ext>
            </a:extLst>
          </p:cNvPr>
          <p:cNvSpPr>
            <a:spLocks noGrp="1"/>
          </p:cNvSpPr>
          <p:nvPr>
            <p:ph type="subTitle" idx="13"/>
          </p:nvPr>
        </p:nvSpPr>
        <p:spPr>
          <a:xfrm>
            <a:off x="308878" y="2072794"/>
            <a:ext cx="3503953" cy="436210"/>
          </a:xfrm>
        </p:spPr>
        <p:txBody>
          <a:bodyPr/>
          <a:lstStyle/>
          <a:p>
            <a:r>
              <a:rPr lang="en-US" sz="3200" b="0" dirty="0">
                <a:cs typeface="Arial"/>
              </a:rPr>
              <a:t>Shoppers</a:t>
            </a:r>
            <a:r>
              <a:rPr lang="en-US" sz="3200" dirty="0">
                <a:cs typeface="Arial"/>
              </a:rPr>
              <a:t> are </a:t>
            </a:r>
            <a:r>
              <a:rPr lang="en-US" sz="3200" b="1" i="1" dirty="0">
                <a:latin typeface="Georgia" panose="02040502050405020303" pitchFamily="18" charset="0"/>
                <a:cs typeface="Arial"/>
              </a:rPr>
              <a:t>stocking up </a:t>
            </a:r>
            <a:r>
              <a:rPr lang="en-US" sz="3200" dirty="0">
                <a:cs typeface="Arial"/>
              </a:rPr>
              <a:t>on their </a:t>
            </a:r>
            <a:r>
              <a:rPr lang="en-US" sz="3200" b="1" i="1" dirty="0">
                <a:latin typeface="Georgia" panose="02040502050405020303" pitchFamily="18" charset="0"/>
                <a:cs typeface="Arial"/>
              </a:rPr>
              <a:t>staples</a:t>
            </a:r>
            <a:r>
              <a:rPr lang="en-US" sz="3200" b="1" dirty="0">
                <a:cs typeface="Arial"/>
              </a:rPr>
              <a:t> </a:t>
            </a:r>
            <a:r>
              <a:rPr lang="en-US" sz="3200" dirty="0">
                <a:cs typeface="Arial"/>
              </a:rPr>
              <a:t>at the </a:t>
            </a:r>
            <a:r>
              <a:rPr lang="en-US" sz="3200" b="1" i="1" dirty="0">
                <a:latin typeface="Georgia" panose="02040502050405020303" pitchFamily="18" charset="0"/>
                <a:cs typeface="Arial"/>
              </a:rPr>
              <a:t>Discounters</a:t>
            </a:r>
            <a:r>
              <a:rPr lang="en-US" sz="3200" dirty="0">
                <a:cs typeface="Arial"/>
              </a:rPr>
              <a:t> and </a:t>
            </a:r>
            <a:r>
              <a:rPr lang="en-US" sz="3200" b="1" i="1" dirty="0">
                <a:latin typeface="Georgia" panose="02040502050405020303" pitchFamily="18" charset="0"/>
                <a:cs typeface="Arial"/>
              </a:rPr>
              <a:t>treats </a:t>
            </a:r>
            <a:r>
              <a:rPr lang="en-US" sz="3200" i="1" dirty="0">
                <a:cs typeface="Arial"/>
              </a:rPr>
              <a:t>at the </a:t>
            </a:r>
            <a:r>
              <a:rPr lang="en-US" sz="3200" b="1" i="1" dirty="0">
                <a:latin typeface="Georgia" panose="02040502050405020303" pitchFamily="18" charset="0"/>
                <a:cs typeface="Arial"/>
              </a:rPr>
              <a:t>Value Retailer</a:t>
            </a:r>
            <a:r>
              <a:rPr lang="en-US" sz="3200" dirty="0">
                <a:cs typeface="Arial"/>
              </a:rPr>
              <a:t>s.</a:t>
            </a:r>
            <a:endParaRPr lang="en-GB" sz="3200" dirty="0"/>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Homescan FMCG</a:t>
            </a:r>
          </a:p>
        </p:txBody>
      </p:sp>
      <p:pic>
        <p:nvPicPr>
          <p:cNvPr id="1026" name="Picture 2">
            <a:extLst>
              <a:ext uri="{FF2B5EF4-FFF2-40B4-BE49-F238E27FC236}">
                <a16:creationId xmlns:a16="http://schemas.microsoft.com/office/drawing/2014/main" id="{75F6AA9F-692E-D3B1-1BA3-0093D4540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1200" y="1691193"/>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5B9F105-1AE1-92BD-53F4-EA14F1713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834" y="1703072"/>
            <a:ext cx="66675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132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D6BF3-AF01-8C10-0D1D-DD2FEB017C62}"/>
              </a:ext>
            </a:extLst>
          </p:cNvPr>
          <p:cNvSpPr>
            <a:spLocks noGrp="1"/>
          </p:cNvSpPr>
          <p:nvPr>
            <p:ph type="sldNum" sz="quarter" idx="4"/>
          </p:nvPr>
        </p:nvSpPr>
        <p:spPr/>
        <p:txBody>
          <a:bodyPr/>
          <a:lstStyle/>
          <a:p>
            <a:fld id="{403EF4E2-7A7A-0548-85F1-5479B7C9E1B2}" type="slidenum">
              <a:rPr lang="en-US" smtClean="0"/>
              <a:pPr/>
              <a:t>31</a:t>
            </a:fld>
            <a:endParaRPr lang="en-US" dirty="0"/>
          </a:p>
        </p:txBody>
      </p:sp>
      <p:sp>
        <p:nvSpPr>
          <p:cNvPr id="3" name="TextBox 2">
            <a:extLst>
              <a:ext uri="{FF2B5EF4-FFF2-40B4-BE49-F238E27FC236}">
                <a16:creationId xmlns:a16="http://schemas.microsoft.com/office/drawing/2014/main" id="{277785AC-941E-E3D2-B985-93EFA5F0B134}"/>
              </a:ext>
            </a:extLst>
          </p:cNvPr>
          <p:cNvSpPr txBox="1"/>
          <p:nvPr/>
        </p:nvSpPr>
        <p:spPr>
          <a:xfrm>
            <a:off x="2113629" y="1843873"/>
            <a:ext cx="8906584" cy="3262432"/>
          </a:xfrm>
          <a:prstGeom prst="rect">
            <a:avLst/>
          </a:prstGeom>
          <a:noFill/>
        </p:spPr>
        <p:txBody>
          <a:bodyPr wrap="square">
            <a:spAutoFit/>
          </a:bodyPr>
          <a:lstStyle/>
          <a:p>
            <a:pPr algn="l">
              <a:spcAft>
                <a:spcPts val="600"/>
              </a:spcAft>
            </a:pPr>
            <a:r>
              <a:rPr lang="en-US" sz="2800" b="1" i="1" dirty="0">
                <a:solidFill>
                  <a:schemeClr val="accent1"/>
                </a:solidFill>
                <a:latin typeface="Georgia" panose="02040502050405020303" pitchFamily="18" charset="0"/>
              </a:rPr>
              <a:t>June</a:t>
            </a:r>
            <a:r>
              <a:rPr lang="en-US" sz="2800" i="1" dirty="0">
                <a:latin typeface="Georgia" panose="02040502050405020303" pitchFamily="18" charset="0"/>
              </a:rPr>
              <a:t> was all about the weather and shoppers taking time out to </a:t>
            </a:r>
            <a:r>
              <a:rPr lang="en-US" sz="2800" b="1" i="1" dirty="0">
                <a:solidFill>
                  <a:schemeClr val="accent1"/>
                </a:solidFill>
                <a:latin typeface="Georgia" panose="02040502050405020303" pitchFamily="18" charset="0"/>
              </a:rPr>
              <a:t>celebrate</a:t>
            </a:r>
            <a:r>
              <a:rPr lang="en-US" sz="2800" i="1" dirty="0">
                <a:latin typeface="Georgia" panose="02040502050405020303" pitchFamily="18" charset="0"/>
              </a:rPr>
              <a:t> their </a:t>
            </a:r>
            <a:r>
              <a:rPr lang="en-US" sz="2800" b="1" i="1" dirty="0">
                <a:solidFill>
                  <a:schemeClr val="accent1"/>
                </a:solidFill>
                <a:latin typeface="Georgia" panose="02040502050405020303" pitchFamily="18" charset="0"/>
              </a:rPr>
              <a:t>dads</a:t>
            </a:r>
            <a:r>
              <a:rPr lang="en-US" sz="2800" i="1" dirty="0">
                <a:latin typeface="Georgia" panose="02040502050405020303" pitchFamily="18" charset="0"/>
              </a:rPr>
              <a:t>.</a:t>
            </a:r>
          </a:p>
          <a:p>
            <a:pPr algn="l">
              <a:spcAft>
                <a:spcPts val="600"/>
              </a:spcAft>
            </a:pPr>
            <a:endParaRPr lang="en-US" sz="2800" i="1" dirty="0">
              <a:latin typeface="Georgia" panose="02040502050405020303" pitchFamily="18" charset="0"/>
            </a:endParaRPr>
          </a:p>
          <a:p>
            <a:pPr algn="l">
              <a:spcAft>
                <a:spcPts val="600"/>
              </a:spcAft>
            </a:pPr>
            <a:r>
              <a:rPr lang="en-US" sz="2800" b="1" i="1" dirty="0">
                <a:solidFill>
                  <a:schemeClr val="accent1"/>
                </a:solidFill>
                <a:latin typeface="Georgia" panose="02040502050405020303" pitchFamily="18" charset="0"/>
              </a:rPr>
              <a:t>Supermarkets</a:t>
            </a:r>
            <a:r>
              <a:rPr lang="en-US" sz="2800" i="1" dirty="0">
                <a:latin typeface="Georgia" panose="02040502050405020303" pitchFamily="18" charset="0"/>
              </a:rPr>
              <a:t> continue to be the place to go for </a:t>
            </a:r>
            <a:r>
              <a:rPr lang="en-US" sz="2800" b="1" i="1" dirty="0">
                <a:solidFill>
                  <a:schemeClr val="accent1"/>
                </a:solidFill>
                <a:latin typeface="Georgia" panose="02040502050405020303" pitchFamily="18" charset="0"/>
              </a:rPr>
              <a:t>events</a:t>
            </a:r>
            <a:r>
              <a:rPr lang="en-US" sz="2800" i="1" dirty="0">
                <a:latin typeface="Georgia" panose="02040502050405020303" pitchFamily="18" charset="0"/>
              </a:rPr>
              <a:t>, this can also be </a:t>
            </a:r>
            <a:r>
              <a:rPr lang="en-US" sz="2800" b="1" i="1" dirty="0">
                <a:latin typeface="Georgia" panose="02040502050405020303" pitchFamily="18" charset="0"/>
              </a:rPr>
              <a:t>challenging </a:t>
            </a:r>
            <a:r>
              <a:rPr lang="en-US" sz="2800" i="1" dirty="0">
                <a:latin typeface="Georgia" panose="02040502050405020303" pitchFamily="18" charset="0"/>
              </a:rPr>
              <a:t>when </a:t>
            </a:r>
            <a:r>
              <a:rPr lang="en-US" sz="2800" b="1" i="1" dirty="0">
                <a:latin typeface="Georgia" panose="02040502050405020303" pitchFamily="18" charset="0"/>
              </a:rPr>
              <a:t>tougher</a:t>
            </a:r>
            <a:r>
              <a:rPr lang="en-US" sz="2800" i="1" dirty="0">
                <a:latin typeface="Georgia" panose="02040502050405020303" pitchFamily="18" charset="0"/>
              </a:rPr>
              <a:t> </a:t>
            </a:r>
            <a:r>
              <a:rPr lang="en-US" sz="2800" b="1" i="1" dirty="0">
                <a:latin typeface="Georgia" panose="02040502050405020303" pitchFamily="18" charset="0"/>
              </a:rPr>
              <a:t>comparatives</a:t>
            </a:r>
            <a:r>
              <a:rPr lang="en-US" sz="2800" i="1" dirty="0">
                <a:latin typeface="Georgia" panose="02040502050405020303" pitchFamily="18" charset="0"/>
              </a:rPr>
              <a:t> are achieved during exceptional occasions.</a:t>
            </a:r>
          </a:p>
        </p:txBody>
      </p:sp>
    </p:spTree>
    <p:extLst>
      <p:ext uri="{BB962C8B-B14F-4D97-AF65-F5344CB8AC3E}">
        <p14:creationId xmlns:p14="http://schemas.microsoft.com/office/powerpoint/2010/main" val="1103250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32</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Retailer News</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951582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0BAC35-F571-A71B-241A-36F5892F9CC1}"/>
              </a:ext>
            </a:extLst>
          </p:cNvPr>
          <p:cNvSpPr txBox="1"/>
          <p:nvPr/>
        </p:nvSpPr>
        <p:spPr>
          <a:xfrm>
            <a:off x="4250460" y="1145855"/>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Retailer Share of Trade and Growth</a:t>
            </a:r>
          </a:p>
          <a:p>
            <a:pPr>
              <a:buSzPts val="1100"/>
            </a:pPr>
            <a:r>
              <a:rPr lang="en-US" sz="1200" i="1" dirty="0">
                <a:solidFill>
                  <a:schemeClr val="tx1"/>
                </a:solidFill>
                <a:latin typeface="Arial" panose="020B0604020202020204" pitchFamily="34" charset="0"/>
                <a:cs typeface="Arial" panose="020B0604020202020204" pitchFamily="34" charset="0"/>
              </a:rPr>
              <a:t>4w/e 17</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June 2023 vs </a:t>
            </a:r>
            <a:r>
              <a:rPr lang="en-US" sz="1200" i="1" dirty="0">
                <a:latin typeface="Arial" panose="020B0604020202020204" pitchFamily="34" charset="0"/>
                <a:cs typeface="Arial" panose="020B0604020202020204" pitchFamily="34" charset="0"/>
              </a:rPr>
              <a:t>last year</a:t>
            </a:r>
            <a:endParaRPr lang="en-US" sz="1200" i="1" dirty="0">
              <a:solidFill>
                <a:schemeClr val="tx1"/>
              </a:solidFill>
              <a:latin typeface="Arial" panose="020B0604020202020204" pitchFamily="34" charset="0"/>
              <a:cs typeface="Arial" panose="020B0604020202020204" pitchFamily="34" charset="0"/>
            </a:endParaRP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33</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24258" y="2988215"/>
            <a:ext cx="3575104" cy="2390972"/>
          </a:xfrm>
        </p:spPr>
        <p:txBody>
          <a:bodyPr/>
          <a:lstStyle/>
          <a:p>
            <a:r>
              <a:rPr lang="en-US" sz="2400" i="1" dirty="0">
                <a:latin typeface="Georgia" panose="02040502050405020303" pitchFamily="18" charset="0"/>
                <a:cs typeface="Arial"/>
              </a:rPr>
              <a:t>Marks &amp; Spencer</a:t>
            </a:r>
            <a:r>
              <a:rPr lang="en-US" sz="2400" b="0" dirty="0">
                <a:cs typeface="Arial"/>
              </a:rPr>
              <a:t> is still the </a:t>
            </a:r>
            <a:r>
              <a:rPr lang="en-US" sz="2400" i="1" dirty="0">
                <a:latin typeface="Georgia" panose="02040502050405020303" pitchFamily="18" charset="0"/>
                <a:cs typeface="Arial"/>
              </a:rPr>
              <a:t>fastest</a:t>
            </a:r>
            <a:r>
              <a:rPr lang="en-US" sz="2400" b="0" dirty="0">
                <a:cs typeface="Arial"/>
              </a:rPr>
              <a:t> </a:t>
            </a:r>
            <a:r>
              <a:rPr lang="en-US" sz="2400" i="1" dirty="0">
                <a:latin typeface="Georgia" panose="02040502050405020303" pitchFamily="18" charset="0"/>
                <a:cs typeface="Arial"/>
              </a:rPr>
              <a:t>growing </a:t>
            </a:r>
            <a:r>
              <a:rPr lang="en-US" sz="2400" b="0" dirty="0">
                <a:cs typeface="Arial"/>
              </a:rPr>
              <a:t>supermarket, benefiting this month from the increase in ‘</a:t>
            </a:r>
            <a:r>
              <a:rPr lang="en-US" sz="2400" i="1" dirty="0">
                <a:cs typeface="Arial"/>
              </a:rPr>
              <a:t>alfresco spending</a:t>
            </a:r>
            <a:r>
              <a:rPr lang="en-US" sz="2400" b="0" dirty="0">
                <a:cs typeface="Arial"/>
              </a:rPr>
              <a:t>’.</a:t>
            </a:r>
            <a:br>
              <a:rPr lang="en-US" sz="2400" b="0" dirty="0">
                <a:cs typeface="Arial"/>
              </a:rPr>
            </a:br>
            <a:br>
              <a:rPr lang="en-US" sz="2400" b="0" dirty="0">
                <a:cs typeface="Arial"/>
              </a:rPr>
            </a:br>
            <a:r>
              <a:rPr lang="en-US" sz="2400" b="0" dirty="0">
                <a:latin typeface="Georgia" panose="02040502050405020303" pitchFamily="18" charset="0"/>
                <a:cs typeface="Arial"/>
              </a:rPr>
              <a:t>The </a:t>
            </a:r>
            <a:r>
              <a:rPr lang="en-US" sz="2400" i="1" dirty="0">
                <a:latin typeface="Georgia" panose="02040502050405020303" pitchFamily="18" charset="0"/>
                <a:cs typeface="Arial"/>
              </a:rPr>
              <a:t>Discounters</a:t>
            </a:r>
            <a:r>
              <a:rPr lang="en-US" sz="2400" b="0" dirty="0">
                <a:cs typeface="Arial"/>
              </a:rPr>
              <a:t> continue to </a:t>
            </a:r>
            <a:r>
              <a:rPr lang="en-US" sz="2400" i="1" dirty="0">
                <a:latin typeface="Georgia" panose="02040502050405020303" pitchFamily="18" charset="0"/>
                <a:cs typeface="Arial"/>
              </a:rPr>
              <a:t>lead</a:t>
            </a:r>
            <a:r>
              <a:rPr lang="en-US" sz="2400" b="0" i="1" dirty="0">
                <a:latin typeface="+mn-lt"/>
                <a:cs typeface="Arial"/>
              </a:rPr>
              <a:t> </a:t>
            </a:r>
            <a:r>
              <a:rPr lang="en-US" sz="2400" i="1" dirty="0">
                <a:latin typeface="Georgia" panose="02040502050405020303" pitchFamily="18" charset="0"/>
                <a:cs typeface="Arial"/>
              </a:rPr>
              <a:t>overall</a:t>
            </a:r>
            <a:r>
              <a:rPr lang="en-US" sz="2400" b="0" i="1" dirty="0">
                <a:latin typeface="+mn-lt"/>
                <a:cs typeface="Arial"/>
              </a:rPr>
              <a:t>.</a:t>
            </a:r>
            <a:br>
              <a:rPr lang="en-US" sz="2400" b="0" dirty="0">
                <a:cs typeface="Arial"/>
              </a:rPr>
            </a:br>
            <a:endParaRPr lang="en-US" sz="2400" b="0" dirty="0"/>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Total Till (Value Share of Trade)</a:t>
            </a:r>
          </a:p>
        </p:txBody>
      </p:sp>
      <p:pic>
        <p:nvPicPr>
          <p:cNvPr id="3" name="Picture 2">
            <a:extLst>
              <a:ext uri="{FF2B5EF4-FFF2-40B4-BE49-F238E27FC236}">
                <a16:creationId xmlns:a16="http://schemas.microsoft.com/office/drawing/2014/main" id="{BFADB2B7-A81D-381C-AE63-EFC631A25462}"/>
              </a:ext>
            </a:extLst>
          </p:cNvPr>
          <p:cNvPicPr>
            <a:picLocks noChangeAspect="1"/>
          </p:cNvPicPr>
          <p:nvPr/>
        </p:nvPicPr>
        <p:blipFill>
          <a:blip r:embed="rId2"/>
          <a:stretch>
            <a:fillRect/>
          </a:stretch>
        </p:blipFill>
        <p:spPr>
          <a:xfrm>
            <a:off x="4331123" y="1900778"/>
            <a:ext cx="7539569" cy="3567729"/>
          </a:xfrm>
          <a:prstGeom prst="rect">
            <a:avLst/>
          </a:prstGeom>
        </p:spPr>
      </p:pic>
    </p:spTree>
    <p:extLst>
      <p:ext uri="{BB962C8B-B14F-4D97-AF65-F5344CB8AC3E}">
        <p14:creationId xmlns:p14="http://schemas.microsoft.com/office/powerpoint/2010/main" val="2378525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440F89-95DE-4DF1-FB67-895D17378647}"/>
              </a:ext>
            </a:extLst>
          </p:cNvPr>
          <p:cNvSpPr>
            <a:spLocks noGrp="1"/>
          </p:cNvSpPr>
          <p:nvPr>
            <p:ph type="sldNum" sz="quarter" idx="12"/>
          </p:nvPr>
        </p:nvSpPr>
        <p:spPr/>
        <p:txBody>
          <a:bodyPr/>
          <a:lstStyle/>
          <a:p>
            <a:fld id="{403EF4E2-7A7A-0548-85F1-5479B7C9E1B2}" type="slidenum">
              <a:rPr lang="en-US" smtClean="0"/>
              <a:t>34</a:t>
            </a:fld>
            <a:endParaRPr lang="en-US" dirty="0"/>
          </a:p>
        </p:txBody>
      </p:sp>
      <p:sp>
        <p:nvSpPr>
          <p:cNvPr id="4" name="Title 3">
            <a:extLst>
              <a:ext uri="{FF2B5EF4-FFF2-40B4-BE49-F238E27FC236}">
                <a16:creationId xmlns:a16="http://schemas.microsoft.com/office/drawing/2014/main" id="{A66E0C9E-B330-CB90-C14A-E912B0379110}"/>
              </a:ext>
            </a:extLst>
          </p:cNvPr>
          <p:cNvSpPr>
            <a:spLocks noGrp="1"/>
          </p:cNvSpPr>
          <p:nvPr>
            <p:ph type="ctrTitle"/>
          </p:nvPr>
        </p:nvSpPr>
        <p:spPr>
          <a:xfrm>
            <a:off x="282119" y="2594187"/>
            <a:ext cx="3503952" cy="2382940"/>
          </a:xfrm>
        </p:spPr>
        <p:txBody>
          <a:bodyPr/>
          <a:lstStyle/>
          <a:p>
            <a:r>
              <a:rPr lang="en-US" sz="2400" b="0" dirty="0">
                <a:latin typeface="Georgia" panose="02040502050405020303" pitchFamily="18" charset="0"/>
              </a:rPr>
              <a:t>Whilst </a:t>
            </a:r>
            <a:r>
              <a:rPr lang="en-US" sz="2400" dirty="0">
                <a:latin typeface="Georgia" panose="02040502050405020303" pitchFamily="18" charset="0"/>
              </a:rPr>
              <a:t>growth </a:t>
            </a:r>
            <a:r>
              <a:rPr lang="en-US" sz="2400" b="0" dirty="0">
                <a:latin typeface="Georgia" panose="02040502050405020303" pitchFamily="18" charset="0"/>
              </a:rPr>
              <a:t>was</a:t>
            </a:r>
            <a:r>
              <a:rPr lang="en-US" sz="2400" dirty="0">
                <a:latin typeface="Georgia" panose="02040502050405020303" pitchFamily="18" charset="0"/>
              </a:rPr>
              <a:t> </a:t>
            </a:r>
            <a:r>
              <a:rPr lang="en-US" sz="2400" b="0" dirty="0">
                <a:latin typeface="Georgia" panose="02040502050405020303" pitchFamily="18" charset="0"/>
              </a:rPr>
              <a:t>overall</a:t>
            </a:r>
            <a:r>
              <a:rPr lang="en-US" sz="2400" dirty="0">
                <a:latin typeface="Georgia" panose="02040502050405020303" pitchFamily="18" charset="0"/>
              </a:rPr>
              <a:t> similar</a:t>
            </a:r>
            <a:r>
              <a:rPr lang="en-US" sz="2400" b="0" dirty="0">
                <a:latin typeface="Georgia" panose="02040502050405020303" pitchFamily="18" charset="0"/>
              </a:rPr>
              <a:t> to prior month, only </a:t>
            </a:r>
            <a:r>
              <a:rPr lang="en-US" sz="2400" dirty="0">
                <a:latin typeface="Georgia" panose="02040502050405020303" pitchFamily="18" charset="0"/>
              </a:rPr>
              <a:t>Aldi</a:t>
            </a:r>
            <a:r>
              <a:rPr lang="en-US" sz="2400" b="0" dirty="0">
                <a:latin typeface="Georgia" panose="02040502050405020303" pitchFamily="18" charset="0"/>
              </a:rPr>
              <a:t>, </a:t>
            </a:r>
            <a:r>
              <a:rPr lang="en-US" sz="2400" dirty="0">
                <a:latin typeface="Georgia" panose="02040502050405020303" pitchFamily="18" charset="0"/>
              </a:rPr>
              <a:t>Morrisons</a:t>
            </a:r>
            <a:r>
              <a:rPr lang="en-US" sz="2400" b="0" dirty="0">
                <a:latin typeface="Georgia" panose="02040502050405020303" pitchFamily="18" charset="0"/>
              </a:rPr>
              <a:t> and the </a:t>
            </a:r>
            <a:r>
              <a:rPr lang="en-US" sz="2400" dirty="0">
                <a:latin typeface="Georgia" panose="02040502050405020303" pitchFamily="18" charset="0"/>
              </a:rPr>
              <a:t>Co-op</a:t>
            </a:r>
            <a:r>
              <a:rPr lang="en-US" sz="2400" b="0" dirty="0">
                <a:latin typeface="Georgia" panose="02040502050405020303" pitchFamily="18" charset="0"/>
              </a:rPr>
              <a:t> recorded a </a:t>
            </a:r>
            <a:r>
              <a:rPr lang="en-US" sz="2400" dirty="0">
                <a:latin typeface="Georgia" panose="02040502050405020303" pitchFamily="18" charset="0"/>
              </a:rPr>
              <a:t>better trend </a:t>
            </a:r>
            <a:r>
              <a:rPr lang="en-US" sz="2400" b="0" dirty="0">
                <a:latin typeface="Georgia" panose="02040502050405020303" pitchFamily="18" charset="0"/>
              </a:rPr>
              <a:t>than May.</a:t>
            </a:r>
            <a:br>
              <a:rPr lang="en-US" sz="2400" b="0" dirty="0">
                <a:latin typeface="Georgia" panose="02040502050405020303" pitchFamily="18" charset="0"/>
              </a:rPr>
            </a:br>
            <a:br>
              <a:rPr lang="en-US" sz="2400" b="0" dirty="0">
                <a:latin typeface="Georgia" panose="02040502050405020303" pitchFamily="18" charset="0"/>
              </a:rPr>
            </a:br>
            <a:endParaRPr lang="en-US" sz="2400" b="0" dirty="0">
              <a:latin typeface="Georgia" panose="02040502050405020303" pitchFamily="18" charset="0"/>
            </a:endParaRPr>
          </a:p>
        </p:txBody>
      </p:sp>
      <p:cxnSp>
        <p:nvCxnSpPr>
          <p:cNvPr id="7" name="Straight Connector 6">
            <a:extLst>
              <a:ext uri="{FF2B5EF4-FFF2-40B4-BE49-F238E27FC236}">
                <a16:creationId xmlns:a16="http://schemas.microsoft.com/office/drawing/2014/main" id="{EBD282A7-FE85-B89E-7E8F-B7A0130CB1A8}"/>
              </a:ext>
            </a:extLst>
          </p:cNvPr>
          <p:cNvCxnSpPr>
            <a:cxnSpLocks/>
            <a:stCxn id="19" idx="4"/>
            <a:endCxn id="6" idx="4"/>
          </p:cNvCxnSpPr>
          <p:nvPr/>
        </p:nvCxnSpPr>
        <p:spPr>
          <a:xfrm>
            <a:off x="8584312" y="1412353"/>
            <a:ext cx="0" cy="409137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DEF91A-E6B4-C725-F7A5-C467340A44F3}"/>
              </a:ext>
            </a:extLst>
          </p:cNvPr>
          <p:cNvCxnSpPr>
            <a:cxnSpLocks/>
            <a:endCxn id="13" idx="4"/>
          </p:cNvCxnSpPr>
          <p:nvPr/>
        </p:nvCxnSpPr>
        <p:spPr>
          <a:xfrm>
            <a:off x="4598580" y="1192107"/>
            <a:ext cx="20319" cy="4040381"/>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C36C126-B9CD-98F9-D9F2-83F3B67BE49A}"/>
              </a:ext>
            </a:extLst>
          </p:cNvPr>
          <p:cNvSpPr/>
          <p:nvPr/>
        </p:nvSpPr>
        <p:spPr>
          <a:xfrm>
            <a:off x="4284491" y="698030"/>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1</a:t>
            </a:r>
          </a:p>
        </p:txBody>
      </p:sp>
      <p:sp>
        <p:nvSpPr>
          <p:cNvPr id="10" name="Oval 9">
            <a:extLst>
              <a:ext uri="{FF2B5EF4-FFF2-40B4-BE49-F238E27FC236}">
                <a16:creationId xmlns:a16="http://schemas.microsoft.com/office/drawing/2014/main" id="{01DF83B7-9E85-94C7-C2B0-BE142055BCB2}"/>
              </a:ext>
            </a:extLst>
          </p:cNvPr>
          <p:cNvSpPr/>
          <p:nvPr/>
        </p:nvSpPr>
        <p:spPr>
          <a:xfrm>
            <a:off x="4306483" y="2521193"/>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2</a:t>
            </a:r>
          </a:p>
        </p:txBody>
      </p:sp>
      <p:sp>
        <p:nvSpPr>
          <p:cNvPr id="13" name="Oval 12">
            <a:extLst>
              <a:ext uri="{FF2B5EF4-FFF2-40B4-BE49-F238E27FC236}">
                <a16:creationId xmlns:a16="http://schemas.microsoft.com/office/drawing/2014/main" id="{07E64ACD-AA07-26DF-9E03-DA2176BABE31}"/>
              </a:ext>
            </a:extLst>
          </p:cNvPr>
          <p:cNvSpPr/>
          <p:nvPr/>
        </p:nvSpPr>
        <p:spPr>
          <a:xfrm>
            <a:off x="4306479" y="4607648"/>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3</a:t>
            </a:r>
          </a:p>
        </p:txBody>
      </p:sp>
      <p:sp>
        <p:nvSpPr>
          <p:cNvPr id="14" name="TextBox 13">
            <a:extLst>
              <a:ext uri="{FF2B5EF4-FFF2-40B4-BE49-F238E27FC236}">
                <a16:creationId xmlns:a16="http://schemas.microsoft.com/office/drawing/2014/main" id="{29A50278-70A2-922B-E64B-81D5BBFBFCFF}"/>
              </a:ext>
            </a:extLst>
          </p:cNvPr>
          <p:cNvSpPr txBox="1"/>
          <p:nvPr/>
        </p:nvSpPr>
        <p:spPr>
          <a:xfrm>
            <a:off x="4963136" y="994392"/>
            <a:ext cx="3124225" cy="414461"/>
          </a:xfrm>
          <a:prstGeom prst="rect">
            <a:avLst/>
          </a:prstGeom>
          <a:noFill/>
        </p:spPr>
        <p:txBody>
          <a:bodyPr wrap="square" lIns="0" rIns="0" rtlCol="0" anchor="ctr">
            <a:noAutofit/>
          </a:bodyPr>
          <a:lstStyle/>
          <a:p>
            <a:pPr lvl="0">
              <a:buSzPts val="1100"/>
            </a:pPr>
            <a:r>
              <a:rPr lang="en-GB" sz="1200" b="1" dirty="0">
                <a:solidFill>
                  <a:schemeClr val="tx1">
                    <a:lumMod val="50000"/>
                  </a:schemeClr>
                </a:solidFill>
                <a:effectLst/>
                <a:ea typeface="Times New Roman" panose="02020603050405020304" pitchFamily="18" charset="0"/>
              </a:rPr>
              <a:t>Discounters</a:t>
            </a:r>
            <a:r>
              <a:rPr lang="en-GB" sz="1200" dirty="0">
                <a:solidFill>
                  <a:schemeClr val="tx1">
                    <a:lumMod val="50000"/>
                  </a:schemeClr>
                </a:solidFill>
                <a:effectLst/>
                <a:ea typeface="Times New Roman" panose="02020603050405020304" pitchFamily="18" charset="0"/>
              </a:rPr>
              <a:t> are </a:t>
            </a:r>
            <a:r>
              <a:rPr lang="en-GB" sz="1200" b="1" dirty="0">
                <a:solidFill>
                  <a:schemeClr val="tx1">
                    <a:lumMod val="50000"/>
                  </a:schemeClr>
                </a:solidFill>
                <a:effectLst/>
                <a:ea typeface="Times New Roman" panose="02020603050405020304" pitchFamily="18" charset="0"/>
              </a:rPr>
              <a:t>maintaining momentum </a:t>
            </a:r>
            <a:r>
              <a:rPr lang="en-GB" sz="1200" dirty="0">
                <a:solidFill>
                  <a:schemeClr val="tx1">
                    <a:lumMod val="50000"/>
                  </a:schemeClr>
                </a:solidFill>
                <a:effectLst/>
                <a:ea typeface="Times New Roman" panose="02020603050405020304" pitchFamily="18" charset="0"/>
              </a:rPr>
              <a:t>with </a:t>
            </a:r>
            <a:r>
              <a:rPr lang="en-GB" sz="1200" b="1" i="1" dirty="0">
                <a:solidFill>
                  <a:schemeClr val="tx1">
                    <a:lumMod val="50000"/>
                  </a:schemeClr>
                </a:solidFill>
                <a:effectLst/>
                <a:latin typeface="Georgia" panose="02040502050405020303" pitchFamily="18" charset="0"/>
                <a:ea typeface="Times New Roman" panose="02020603050405020304" pitchFamily="18" charset="0"/>
              </a:rPr>
              <a:t>Aldi</a:t>
            </a:r>
            <a:r>
              <a:rPr lang="en-GB" sz="1200" b="1" dirty="0">
                <a:solidFill>
                  <a:schemeClr val="tx1">
                    <a:lumMod val="50000"/>
                  </a:schemeClr>
                </a:solidFill>
                <a:effectLst/>
                <a:ea typeface="Times New Roman" panose="02020603050405020304" pitchFamily="18" charset="0"/>
              </a:rPr>
              <a:t> </a:t>
            </a:r>
            <a:r>
              <a:rPr lang="en-GB" sz="1200" dirty="0">
                <a:solidFill>
                  <a:schemeClr val="tx1">
                    <a:lumMod val="50000"/>
                  </a:schemeClr>
                </a:solidFill>
                <a:effectLst/>
                <a:ea typeface="Times New Roman" panose="02020603050405020304" pitchFamily="18" charset="0"/>
              </a:rPr>
              <a:t>growth</a:t>
            </a:r>
            <a:r>
              <a:rPr lang="en-GB" sz="1200" b="1" dirty="0">
                <a:solidFill>
                  <a:schemeClr val="tx1">
                    <a:lumMod val="50000"/>
                  </a:schemeClr>
                </a:solidFill>
                <a:effectLst/>
                <a:ea typeface="Times New Roman" panose="02020603050405020304" pitchFamily="18" charset="0"/>
              </a:rPr>
              <a:t> (</a:t>
            </a:r>
            <a:r>
              <a:rPr lang="en-GB" sz="1200" b="1" i="1" dirty="0">
                <a:solidFill>
                  <a:schemeClr val="tx1">
                    <a:lumMod val="50000"/>
                  </a:schemeClr>
                </a:solidFill>
                <a:effectLst/>
                <a:latin typeface="Georgia" panose="02040502050405020303" pitchFamily="18" charset="0"/>
                <a:ea typeface="Times New Roman" panose="02020603050405020304" pitchFamily="18" charset="0"/>
              </a:rPr>
              <a:t>+27%</a:t>
            </a:r>
            <a:r>
              <a:rPr lang="en-GB" sz="1200" b="1" dirty="0">
                <a:solidFill>
                  <a:schemeClr val="tx1">
                    <a:lumMod val="50000"/>
                  </a:schemeClr>
                </a:solidFill>
                <a:effectLst/>
                <a:ea typeface="Times New Roman" panose="02020603050405020304" pitchFamily="18" charset="0"/>
              </a:rPr>
              <a:t>) </a:t>
            </a:r>
            <a:r>
              <a:rPr lang="en-GB" sz="1200" dirty="0">
                <a:solidFill>
                  <a:schemeClr val="tx1">
                    <a:lumMod val="50000"/>
                  </a:schemeClr>
                </a:solidFill>
                <a:effectLst/>
                <a:ea typeface="Times New Roman" panose="02020603050405020304" pitchFamily="18" charset="0"/>
              </a:rPr>
              <a:t>now</a:t>
            </a:r>
            <a:r>
              <a:rPr lang="en-GB" sz="1200" b="1" dirty="0">
                <a:solidFill>
                  <a:schemeClr val="tx1">
                    <a:lumMod val="50000"/>
                  </a:schemeClr>
                </a:solidFill>
                <a:effectLst/>
                <a:ea typeface="Times New Roman" panose="02020603050405020304" pitchFamily="18" charset="0"/>
              </a:rPr>
              <a:t> </a:t>
            </a:r>
            <a:r>
              <a:rPr lang="en-GB" sz="1200" b="1" i="1" dirty="0">
                <a:solidFill>
                  <a:schemeClr val="tx1">
                    <a:lumMod val="50000"/>
                  </a:schemeClr>
                </a:solidFill>
                <a:effectLst/>
                <a:latin typeface="Georgia" panose="02040502050405020303" pitchFamily="18" charset="0"/>
                <a:ea typeface="Times New Roman" panose="02020603050405020304" pitchFamily="18" charset="0"/>
              </a:rPr>
              <a:t>pulling ahead </a:t>
            </a:r>
            <a:r>
              <a:rPr lang="en-GB" sz="1200" dirty="0">
                <a:solidFill>
                  <a:schemeClr val="tx1">
                    <a:lumMod val="50000"/>
                  </a:schemeClr>
                </a:solidFill>
                <a:effectLst/>
                <a:ea typeface="Times New Roman" panose="02020603050405020304" pitchFamily="18" charset="0"/>
              </a:rPr>
              <a:t>of</a:t>
            </a:r>
            <a:r>
              <a:rPr lang="en-GB" sz="1200" b="1" dirty="0">
                <a:solidFill>
                  <a:schemeClr val="tx1">
                    <a:lumMod val="50000"/>
                  </a:schemeClr>
                </a:solidFill>
                <a:effectLst/>
                <a:ea typeface="Times New Roman" panose="02020603050405020304" pitchFamily="18" charset="0"/>
              </a:rPr>
              <a:t> </a:t>
            </a:r>
            <a:r>
              <a:rPr lang="en-GB" sz="1200" b="1" i="1" dirty="0">
                <a:solidFill>
                  <a:schemeClr val="tx1">
                    <a:lumMod val="50000"/>
                  </a:schemeClr>
                </a:solidFill>
                <a:effectLst/>
                <a:latin typeface="Georgia" panose="02040502050405020303" pitchFamily="18" charset="0"/>
                <a:ea typeface="Times New Roman" panose="02020603050405020304" pitchFamily="18" charset="0"/>
              </a:rPr>
              <a:t>Lidl (+18.8%).  </a:t>
            </a:r>
            <a:r>
              <a:rPr lang="en-GB" sz="1200" dirty="0">
                <a:solidFill>
                  <a:schemeClr val="tx1">
                    <a:lumMod val="50000"/>
                  </a:schemeClr>
                </a:solidFill>
                <a:effectLst/>
                <a:ea typeface="Times New Roman" panose="02020603050405020304" pitchFamily="18" charset="0"/>
              </a:rPr>
              <a:t>In the last 4 weeks, Aldi had</a:t>
            </a:r>
            <a:r>
              <a:rPr lang="en-GB" sz="1200" b="1" dirty="0">
                <a:solidFill>
                  <a:schemeClr val="tx1">
                    <a:lumMod val="50000"/>
                  </a:schemeClr>
                </a:solidFill>
                <a:effectLst/>
                <a:ea typeface="Times New Roman" panose="02020603050405020304" pitchFamily="18" charset="0"/>
              </a:rPr>
              <a:t> </a:t>
            </a:r>
            <a:r>
              <a:rPr lang="en-GB" sz="1200" b="1" i="1" dirty="0">
                <a:solidFill>
                  <a:schemeClr val="tx1">
                    <a:lumMod val="50000"/>
                  </a:schemeClr>
                </a:solidFill>
                <a:effectLst/>
                <a:latin typeface="Georgia" panose="02040502050405020303" pitchFamily="18" charset="0"/>
                <a:ea typeface="Times New Roman" panose="02020603050405020304" pitchFamily="18" charset="0"/>
              </a:rPr>
              <a:t>more new shoppers </a:t>
            </a:r>
            <a:r>
              <a:rPr lang="en-GB" sz="1200" dirty="0">
                <a:solidFill>
                  <a:schemeClr val="tx1">
                    <a:lumMod val="50000"/>
                  </a:schemeClr>
                </a:solidFill>
                <a:effectLst/>
                <a:ea typeface="Times New Roman" panose="02020603050405020304" pitchFamily="18" charset="0"/>
              </a:rPr>
              <a:t>and a </a:t>
            </a:r>
            <a:r>
              <a:rPr lang="en-GB" sz="1200" b="1" i="1" dirty="0">
                <a:solidFill>
                  <a:schemeClr val="tx1">
                    <a:lumMod val="50000"/>
                  </a:schemeClr>
                </a:solidFill>
                <a:effectLst/>
                <a:latin typeface="Georgia" panose="02040502050405020303" pitchFamily="18" charset="0"/>
                <a:ea typeface="Times New Roman" panose="02020603050405020304" pitchFamily="18" charset="0"/>
              </a:rPr>
              <a:t>higher growth </a:t>
            </a:r>
            <a:r>
              <a:rPr lang="en-GB" sz="1200" dirty="0">
                <a:solidFill>
                  <a:schemeClr val="tx1">
                    <a:lumMod val="50000"/>
                  </a:schemeClr>
                </a:solidFill>
                <a:effectLst/>
                <a:ea typeface="Times New Roman" panose="02020603050405020304" pitchFamily="18" charset="0"/>
              </a:rPr>
              <a:t>in </a:t>
            </a:r>
            <a:r>
              <a:rPr lang="en-GB" sz="1200" b="1" i="1" dirty="0">
                <a:solidFill>
                  <a:schemeClr val="tx1">
                    <a:lumMod val="50000"/>
                  </a:schemeClr>
                </a:solidFill>
                <a:effectLst/>
                <a:latin typeface="Georgia" panose="02040502050405020303" pitchFamily="18" charset="0"/>
                <a:ea typeface="Times New Roman" panose="02020603050405020304" pitchFamily="18" charset="0"/>
              </a:rPr>
              <a:t>spend per visit</a:t>
            </a:r>
            <a:r>
              <a:rPr lang="en-GB" sz="1200" dirty="0">
                <a:solidFill>
                  <a:schemeClr val="tx1">
                    <a:lumMod val="50000"/>
                  </a:schemeClr>
                </a:solidFill>
                <a:effectLst/>
                <a:ea typeface="Times New Roman" panose="02020603050405020304" pitchFamily="18" charset="0"/>
              </a:rPr>
              <a:t> (+12%) which is the </a:t>
            </a:r>
            <a:r>
              <a:rPr lang="en-GB" sz="1200" b="1" i="1" dirty="0">
                <a:solidFill>
                  <a:schemeClr val="tx1">
                    <a:lumMod val="50000"/>
                  </a:schemeClr>
                </a:solidFill>
                <a:effectLst/>
                <a:latin typeface="Georgia" panose="02040502050405020303" pitchFamily="18" charset="0"/>
                <a:ea typeface="Times New Roman" panose="02020603050405020304" pitchFamily="18" charset="0"/>
              </a:rPr>
              <a:t>best</a:t>
            </a:r>
            <a:r>
              <a:rPr lang="en-GB" sz="1200" dirty="0">
                <a:solidFill>
                  <a:schemeClr val="tx1">
                    <a:lumMod val="50000"/>
                  </a:schemeClr>
                </a:solidFill>
                <a:effectLst/>
                <a:ea typeface="Times New Roman" panose="02020603050405020304" pitchFamily="18" charset="0"/>
              </a:rPr>
              <a:t> of any retailer.</a:t>
            </a:r>
          </a:p>
        </p:txBody>
      </p:sp>
      <p:sp>
        <p:nvSpPr>
          <p:cNvPr id="15" name="TextBox 14">
            <a:extLst>
              <a:ext uri="{FF2B5EF4-FFF2-40B4-BE49-F238E27FC236}">
                <a16:creationId xmlns:a16="http://schemas.microsoft.com/office/drawing/2014/main" id="{F91D3890-ADB1-A16F-FEAC-04879BD71F92}"/>
              </a:ext>
            </a:extLst>
          </p:cNvPr>
          <p:cNvSpPr txBox="1"/>
          <p:nvPr/>
        </p:nvSpPr>
        <p:spPr>
          <a:xfrm>
            <a:off x="4987894" y="2562465"/>
            <a:ext cx="3155323" cy="1017431"/>
          </a:xfrm>
          <a:prstGeom prst="rect">
            <a:avLst/>
          </a:prstGeom>
          <a:noFill/>
        </p:spPr>
        <p:txBody>
          <a:bodyPr wrap="square" lIns="0" rIns="0" rtlCol="0" anchor="ctr">
            <a:noAutofit/>
          </a:bodyPr>
          <a:lstStyle/>
          <a:p>
            <a:pPr lvl="0">
              <a:buSzPts val="1100"/>
            </a:pPr>
            <a:r>
              <a:rPr lang="en-GB" sz="1200" dirty="0">
                <a:solidFill>
                  <a:schemeClr val="tx1">
                    <a:lumMod val="50000"/>
                  </a:schemeClr>
                </a:solidFill>
                <a:effectLst/>
                <a:ea typeface="Times New Roman" panose="02020603050405020304" pitchFamily="18" charset="0"/>
              </a:rPr>
              <a:t>The summer weather with </a:t>
            </a:r>
            <a:r>
              <a:rPr lang="en-GB" sz="1200" b="1" i="1" dirty="0">
                <a:solidFill>
                  <a:schemeClr val="tx1">
                    <a:lumMod val="50000"/>
                  </a:schemeClr>
                </a:solidFill>
                <a:effectLst/>
                <a:latin typeface="Georgia" panose="02040502050405020303" pitchFamily="18" charset="0"/>
                <a:ea typeface="Times New Roman" panose="02020603050405020304" pitchFamily="18" charset="0"/>
              </a:rPr>
              <a:t>rising temperatures </a:t>
            </a:r>
            <a:r>
              <a:rPr lang="en-GB" sz="1200" dirty="0">
                <a:solidFill>
                  <a:schemeClr val="tx1">
                    <a:lumMod val="50000"/>
                  </a:schemeClr>
                </a:solidFill>
                <a:effectLst/>
                <a:ea typeface="Times New Roman" panose="02020603050405020304" pitchFamily="18" charset="0"/>
              </a:rPr>
              <a:t>helped small stores to improve growth, with </a:t>
            </a:r>
            <a:r>
              <a:rPr lang="en-GB" sz="1200" b="1" i="1" dirty="0">
                <a:solidFill>
                  <a:schemeClr val="tx1">
                    <a:lumMod val="50000"/>
                  </a:schemeClr>
                </a:solidFill>
                <a:effectLst/>
                <a:latin typeface="Georgia" panose="02040502050405020303" pitchFamily="18" charset="0"/>
                <a:ea typeface="Times New Roman" panose="02020603050405020304" pitchFamily="18" charset="0"/>
              </a:rPr>
              <a:t>Coop (+7.8%) </a:t>
            </a:r>
            <a:r>
              <a:rPr lang="en-GB" sz="1200" dirty="0">
                <a:solidFill>
                  <a:schemeClr val="tx1">
                    <a:lumMod val="50000"/>
                  </a:schemeClr>
                </a:solidFill>
                <a:effectLst/>
                <a:ea typeface="Times New Roman" panose="02020603050405020304" pitchFamily="18" charset="0"/>
              </a:rPr>
              <a:t>just ahead of </a:t>
            </a:r>
            <a:r>
              <a:rPr lang="en-GB" sz="1200" b="1" i="1" dirty="0">
                <a:solidFill>
                  <a:schemeClr val="tx1">
                    <a:lumMod val="50000"/>
                  </a:schemeClr>
                </a:solidFill>
                <a:effectLst/>
                <a:latin typeface="Georgia" panose="02040502050405020303" pitchFamily="18" charset="0"/>
                <a:ea typeface="Times New Roman" panose="02020603050405020304" pitchFamily="18" charset="0"/>
              </a:rPr>
              <a:t>Iceland (+7.1%)</a:t>
            </a:r>
            <a:r>
              <a:rPr lang="en-GB" sz="1200" i="1" dirty="0">
                <a:solidFill>
                  <a:schemeClr val="tx1">
                    <a:lumMod val="50000"/>
                  </a:schemeClr>
                </a:solidFill>
                <a:effectLst/>
                <a:latin typeface="Georgia" panose="02040502050405020303" pitchFamily="18" charset="0"/>
                <a:ea typeface="Times New Roman" panose="02020603050405020304" pitchFamily="18" charset="0"/>
              </a:rPr>
              <a:t> </a:t>
            </a:r>
            <a:r>
              <a:rPr lang="en-GB" sz="1200" dirty="0">
                <a:solidFill>
                  <a:schemeClr val="tx1">
                    <a:lumMod val="50000"/>
                  </a:schemeClr>
                </a:solidFill>
                <a:effectLst/>
                <a:ea typeface="Times New Roman" panose="02020603050405020304" pitchFamily="18" charset="0"/>
              </a:rPr>
              <a:t>but both retailers are behind </a:t>
            </a:r>
            <a:r>
              <a:rPr lang="en-GB" sz="1200" b="1" i="1" dirty="0">
                <a:solidFill>
                  <a:schemeClr val="tx1">
                    <a:lumMod val="50000"/>
                  </a:schemeClr>
                </a:solidFill>
                <a:effectLst/>
                <a:latin typeface="Georgia" panose="02040502050405020303" pitchFamily="18" charset="0"/>
                <a:ea typeface="Times New Roman" panose="02020603050405020304" pitchFamily="18" charset="0"/>
              </a:rPr>
              <a:t>M&amp;S where sales increased 13.1%</a:t>
            </a:r>
            <a:r>
              <a:rPr lang="en-GB" sz="1200" i="1" dirty="0">
                <a:solidFill>
                  <a:schemeClr val="tx1">
                    <a:lumMod val="50000"/>
                  </a:schemeClr>
                </a:solidFill>
                <a:effectLst/>
                <a:latin typeface="Georgia" panose="02040502050405020303" pitchFamily="18" charset="0"/>
                <a:ea typeface="Times New Roman" panose="02020603050405020304" pitchFamily="18" charset="0"/>
              </a:rPr>
              <a:t> </a:t>
            </a:r>
            <a:r>
              <a:rPr lang="en-GB" sz="1200" dirty="0">
                <a:solidFill>
                  <a:schemeClr val="tx1">
                    <a:lumMod val="50000"/>
                  </a:schemeClr>
                </a:solidFill>
                <a:effectLst/>
                <a:ea typeface="Times New Roman" panose="02020603050405020304" pitchFamily="18" charset="0"/>
              </a:rPr>
              <a:t>driven by an </a:t>
            </a:r>
            <a:r>
              <a:rPr lang="en-GB" sz="1200" b="1" i="1" dirty="0">
                <a:solidFill>
                  <a:schemeClr val="tx1">
                    <a:lumMod val="50000"/>
                  </a:schemeClr>
                </a:solidFill>
                <a:effectLst/>
                <a:ea typeface="Times New Roman" panose="02020603050405020304" pitchFamily="18" charset="0"/>
              </a:rPr>
              <a:t>8.8% increase in shoppers</a:t>
            </a:r>
            <a:r>
              <a:rPr lang="en-GB" sz="1200" dirty="0">
                <a:solidFill>
                  <a:schemeClr val="tx1">
                    <a:lumMod val="50000"/>
                  </a:schemeClr>
                </a:solidFill>
                <a:effectLst/>
                <a:ea typeface="Times New Roman" panose="02020603050405020304" pitchFamily="18" charset="0"/>
              </a:rPr>
              <a:t>. Over 12 weeks M&amp;S is still the fastest growing retailer after the Discounters and benefiting from the increase in ‘alfresco spending.</a:t>
            </a:r>
          </a:p>
        </p:txBody>
      </p:sp>
      <p:sp>
        <p:nvSpPr>
          <p:cNvPr id="19" name="Oval 18">
            <a:extLst>
              <a:ext uri="{FF2B5EF4-FFF2-40B4-BE49-F238E27FC236}">
                <a16:creationId xmlns:a16="http://schemas.microsoft.com/office/drawing/2014/main" id="{C7BF2146-8768-F82B-3D50-EB40D55B357D}"/>
              </a:ext>
            </a:extLst>
          </p:cNvPr>
          <p:cNvSpPr/>
          <p:nvPr/>
        </p:nvSpPr>
        <p:spPr>
          <a:xfrm>
            <a:off x="8271892" y="787513"/>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4</a:t>
            </a:r>
          </a:p>
        </p:txBody>
      </p:sp>
      <p:sp>
        <p:nvSpPr>
          <p:cNvPr id="20" name="Oval 19">
            <a:extLst>
              <a:ext uri="{FF2B5EF4-FFF2-40B4-BE49-F238E27FC236}">
                <a16:creationId xmlns:a16="http://schemas.microsoft.com/office/drawing/2014/main" id="{E055B95D-C157-4EEF-EBEC-9F9F947D63AF}"/>
              </a:ext>
            </a:extLst>
          </p:cNvPr>
          <p:cNvSpPr/>
          <p:nvPr/>
        </p:nvSpPr>
        <p:spPr>
          <a:xfrm>
            <a:off x="8267265" y="3889220"/>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6</a:t>
            </a:r>
          </a:p>
        </p:txBody>
      </p:sp>
      <p:sp>
        <p:nvSpPr>
          <p:cNvPr id="24" name="TextBox 23">
            <a:extLst>
              <a:ext uri="{FF2B5EF4-FFF2-40B4-BE49-F238E27FC236}">
                <a16:creationId xmlns:a16="http://schemas.microsoft.com/office/drawing/2014/main" id="{F95965B8-A940-5320-FE8E-897BD2543ED9}"/>
              </a:ext>
            </a:extLst>
          </p:cNvPr>
          <p:cNvSpPr txBox="1"/>
          <p:nvPr/>
        </p:nvSpPr>
        <p:spPr>
          <a:xfrm>
            <a:off x="9049126" y="3773457"/>
            <a:ext cx="2948006" cy="643330"/>
          </a:xfrm>
          <a:prstGeom prst="rect">
            <a:avLst/>
          </a:prstGeom>
          <a:noFill/>
        </p:spPr>
        <p:txBody>
          <a:bodyPr wrap="square" lIns="0" rIns="0" rtlCol="0" anchor="ctr">
            <a:noAutofit/>
          </a:bodyPr>
          <a:lstStyle/>
          <a:p>
            <a:pPr marL="171450" lvl="0" indent="-171450">
              <a:buFont typeface="Arial" panose="020B0604020202020204" pitchFamily="34" charset="0"/>
              <a:buChar char="•"/>
            </a:pPr>
            <a:endParaRPr lang="en-GB" sz="1200" i="1" dirty="0">
              <a:solidFill>
                <a:schemeClr val="tx1">
                  <a:lumMod val="50000"/>
                </a:schemeClr>
              </a:solidFill>
              <a:ea typeface="Times New Roman" panose="02020603050405020304" pitchFamily="18" charset="0"/>
            </a:endParaRPr>
          </a:p>
          <a:p>
            <a:pPr lvl="0">
              <a:spcAft>
                <a:spcPts val="0"/>
              </a:spcAft>
            </a:pPr>
            <a:r>
              <a:rPr lang="en-GB" sz="1200"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In contrast,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Waitrose (-0.4%)</a:t>
            </a:r>
            <a:r>
              <a:rPr lang="en-GB" sz="1200"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 </a:t>
            </a:r>
            <a:r>
              <a:rPr lang="en-GB" sz="1200"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has </a:t>
            </a:r>
            <a:r>
              <a:rPr lang="en-GB" sz="1200" b="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yet to return to growth </a:t>
            </a:r>
            <a:r>
              <a:rPr lang="en-GB" sz="1200"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with </a:t>
            </a:r>
            <a:r>
              <a:rPr lang="en-GB" sz="1200" b="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less visits </a:t>
            </a:r>
            <a:r>
              <a:rPr lang="en-GB" sz="1200"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and a </a:t>
            </a:r>
            <a:r>
              <a:rPr lang="en-GB" sz="1200" b="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fall</a:t>
            </a:r>
            <a:r>
              <a:rPr lang="en-GB" sz="1200"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 in </a:t>
            </a:r>
            <a:r>
              <a:rPr lang="en-GB" sz="1200" b="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spend per visit</a:t>
            </a:r>
            <a:r>
              <a:rPr lang="en-GB" sz="1200"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  </a:t>
            </a:r>
            <a:endParaRPr lang="en-GB" sz="12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30" name="TextBox 29">
            <a:extLst>
              <a:ext uri="{FF2B5EF4-FFF2-40B4-BE49-F238E27FC236}">
                <a16:creationId xmlns:a16="http://schemas.microsoft.com/office/drawing/2014/main" id="{1C9EF4A3-22C7-50BC-7A38-6AD1B3290528}"/>
              </a:ext>
            </a:extLst>
          </p:cNvPr>
          <p:cNvSpPr txBox="1"/>
          <p:nvPr/>
        </p:nvSpPr>
        <p:spPr>
          <a:xfrm>
            <a:off x="8927206" y="4822243"/>
            <a:ext cx="3054773" cy="1015663"/>
          </a:xfrm>
          <a:prstGeom prst="rect">
            <a:avLst/>
          </a:prstGeom>
          <a:noFill/>
        </p:spPr>
        <p:txBody>
          <a:bodyPr wrap="square">
            <a:spAutoFit/>
          </a:bodyPr>
          <a:lstStyle/>
          <a:p>
            <a:pPr lvl="0"/>
            <a:r>
              <a:rPr lang="en-GB" sz="1200" b="1" dirty="0">
                <a:solidFill>
                  <a:schemeClr val="tx1">
                    <a:lumMod val="50000"/>
                  </a:schemeClr>
                </a:solidFill>
                <a:effectLst/>
                <a:latin typeface="Georgia" panose="02040502050405020303" pitchFamily="18" charset="0"/>
                <a:ea typeface="Times New Roman" panose="02020603050405020304" pitchFamily="18" charset="0"/>
              </a:rPr>
              <a:t>Ocado growth (+4.4%) </a:t>
            </a:r>
            <a:r>
              <a:rPr lang="en-GB" sz="1200" dirty="0">
                <a:solidFill>
                  <a:schemeClr val="tx1">
                    <a:lumMod val="50000"/>
                  </a:schemeClr>
                </a:solidFill>
                <a:effectLst/>
                <a:latin typeface="Georgia" panose="02040502050405020303" pitchFamily="18" charset="0"/>
                <a:ea typeface="Times New Roman" panose="02020603050405020304" pitchFamily="18" charset="0"/>
              </a:rPr>
              <a:t>remains </a:t>
            </a:r>
            <a:r>
              <a:rPr lang="en-GB" sz="1200" b="1" dirty="0">
                <a:solidFill>
                  <a:schemeClr val="tx1">
                    <a:lumMod val="50000"/>
                  </a:schemeClr>
                </a:solidFill>
                <a:effectLst/>
                <a:latin typeface="Georgia" panose="02040502050405020303" pitchFamily="18" charset="0"/>
                <a:ea typeface="Times New Roman" panose="02020603050405020304" pitchFamily="18" charset="0"/>
              </a:rPr>
              <a:t>behind the Supermarkets </a:t>
            </a:r>
            <a:r>
              <a:rPr lang="en-GB" sz="1200" dirty="0">
                <a:solidFill>
                  <a:schemeClr val="tx1">
                    <a:lumMod val="50000"/>
                  </a:schemeClr>
                </a:solidFill>
                <a:effectLst/>
                <a:latin typeface="Georgia" panose="02040502050405020303" pitchFamily="18" charset="0"/>
                <a:ea typeface="Times New Roman" panose="02020603050405020304" pitchFamily="18" charset="0"/>
              </a:rPr>
              <a:t>but continues to </a:t>
            </a:r>
            <a:r>
              <a:rPr lang="en-GB" sz="1200" b="1" dirty="0">
                <a:solidFill>
                  <a:schemeClr val="tx1">
                    <a:lumMod val="50000"/>
                  </a:schemeClr>
                </a:solidFill>
                <a:effectLst/>
                <a:latin typeface="Georgia" panose="02040502050405020303" pitchFamily="18" charset="0"/>
                <a:ea typeface="Times New Roman" panose="02020603050405020304" pitchFamily="18" charset="0"/>
              </a:rPr>
              <a:t>attract new shoppers</a:t>
            </a:r>
            <a:r>
              <a:rPr lang="en-GB" sz="1200" dirty="0">
                <a:solidFill>
                  <a:schemeClr val="tx1">
                    <a:lumMod val="50000"/>
                  </a:schemeClr>
                </a:solidFill>
                <a:effectLst/>
                <a:latin typeface="Georgia" panose="02040502050405020303" pitchFamily="18" charset="0"/>
                <a:ea typeface="Times New Roman" panose="02020603050405020304" pitchFamily="18" charset="0"/>
              </a:rPr>
              <a:t> but for the first time this year, only held and </a:t>
            </a:r>
            <a:r>
              <a:rPr lang="en-GB" sz="1200" b="1" dirty="0">
                <a:solidFill>
                  <a:schemeClr val="tx1">
                    <a:lumMod val="50000"/>
                  </a:schemeClr>
                </a:solidFill>
                <a:effectLst/>
                <a:latin typeface="Georgia" panose="02040502050405020303" pitchFamily="18" charset="0"/>
                <a:ea typeface="Times New Roman" panose="02020603050405020304" pitchFamily="18" charset="0"/>
              </a:rPr>
              <a:t>did not gain</a:t>
            </a:r>
            <a:r>
              <a:rPr lang="en-GB" sz="1200" dirty="0">
                <a:solidFill>
                  <a:schemeClr val="tx1">
                    <a:lumMod val="50000"/>
                  </a:schemeClr>
                </a:solidFill>
                <a:effectLst/>
                <a:latin typeface="Georgia" panose="02040502050405020303" pitchFamily="18" charset="0"/>
                <a:ea typeface="Times New Roman" panose="02020603050405020304" pitchFamily="18" charset="0"/>
              </a:rPr>
              <a:t>, </a:t>
            </a:r>
            <a:r>
              <a:rPr lang="en-GB" sz="1200" b="1" dirty="0">
                <a:solidFill>
                  <a:schemeClr val="tx1">
                    <a:lumMod val="50000"/>
                  </a:schemeClr>
                </a:solidFill>
                <a:effectLst/>
                <a:latin typeface="Georgia" panose="02040502050405020303" pitchFamily="18" charset="0"/>
                <a:ea typeface="Times New Roman" panose="02020603050405020304" pitchFamily="18" charset="0"/>
              </a:rPr>
              <a:t>market share </a:t>
            </a:r>
            <a:r>
              <a:rPr lang="en-GB" sz="1200" dirty="0">
                <a:solidFill>
                  <a:schemeClr val="tx1">
                    <a:lumMod val="50000"/>
                  </a:schemeClr>
                </a:solidFill>
                <a:effectLst/>
                <a:latin typeface="Georgia" panose="02040502050405020303" pitchFamily="18" charset="0"/>
                <a:ea typeface="Times New Roman" panose="02020603050405020304" pitchFamily="18" charset="0"/>
              </a:rPr>
              <a:t>in </a:t>
            </a:r>
            <a:r>
              <a:rPr lang="en-GB" sz="1200" b="1" dirty="0">
                <a:solidFill>
                  <a:schemeClr val="tx1">
                    <a:lumMod val="50000"/>
                  </a:schemeClr>
                </a:solidFill>
                <a:effectLst/>
                <a:latin typeface="Georgia" panose="02040502050405020303" pitchFamily="18" charset="0"/>
                <a:ea typeface="Times New Roman" panose="02020603050405020304" pitchFamily="18" charset="0"/>
              </a:rPr>
              <a:t>online</a:t>
            </a:r>
            <a:r>
              <a:rPr lang="en-GB" sz="1200" dirty="0">
                <a:solidFill>
                  <a:schemeClr val="tx1">
                    <a:lumMod val="50000"/>
                  </a:schemeClr>
                </a:solidFill>
                <a:effectLst/>
                <a:latin typeface="Georgia" panose="02040502050405020303" pitchFamily="18" charset="0"/>
                <a:ea typeface="Times New Roman" panose="02020603050405020304" pitchFamily="18" charset="0"/>
              </a:rPr>
              <a:t>. </a:t>
            </a:r>
            <a:endParaRPr lang="en-GB" sz="12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25" name="TextBox 24">
            <a:extLst>
              <a:ext uri="{FF2B5EF4-FFF2-40B4-BE49-F238E27FC236}">
                <a16:creationId xmlns:a16="http://schemas.microsoft.com/office/drawing/2014/main" id="{5B504F55-9F39-E83B-E9EB-1D84DB96BDD2}"/>
              </a:ext>
            </a:extLst>
          </p:cNvPr>
          <p:cNvSpPr txBox="1"/>
          <p:nvPr/>
        </p:nvSpPr>
        <p:spPr>
          <a:xfrm>
            <a:off x="8927206" y="2083944"/>
            <a:ext cx="3264794" cy="1569660"/>
          </a:xfrm>
          <a:prstGeom prst="rect">
            <a:avLst/>
          </a:prstGeom>
          <a:noFill/>
        </p:spPr>
        <p:txBody>
          <a:bodyPr wrap="square">
            <a:spAutoFit/>
          </a:bodyPr>
          <a:lstStyle/>
          <a:p>
            <a:pPr lvl="0">
              <a:spcAft>
                <a:spcPts val="0"/>
              </a:spcAft>
            </a:pPr>
            <a:r>
              <a:rPr lang="en-GB" sz="1200" b="1" i="1" dirty="0">
                <a:solidFill>
                  <a:schemeClr val="tx1">
                    <a:lumMod val="50000"/>
                  </a:schemeClr>
                </a:solidFill>
                <a:effectLst/>
                <a:latin typeface="Georgia" panose="02040502050405020303" pitchFamily="18" charset="0"/>
                <a:ea typeface="Times New Roman" panose="02020603050405020304" pitchFamily="18" charset="0"/>
              </a:rPr>
              <a:t>Morrisons (+4.3%)</a:t>
            </a:r>
            <a:r>
              <a:rPr lang="en-GB" sz="1200" i="1" dirty="0">
                <a:solidFill>
                  <a:schemeClr val="tx1">
                    <a:lumMod val="50000"/>
                  </a:schemeClr>
                </a:solidFill>
                <a:effectLst/>
                <a:latin typeface="Georgia" panose="02040502050405020303" pitchFamily="18" charset="0"/>
                <a:ea typeface="Times New Roman" panose="02020603050405020304" pitchFamily="18" charset="0"/>
              </a:rPr>
              <a:t> </a:t>
            </a:r>
            <a:r>
              <a:rPr lang="en-GB" sz="1200" dirty="0">
                <a:solidFill>
                  <a:schemeClr val="tx1">
                    <a:lumMod val="50000"/>
                  </a:schemeClr>
                </a:solidFill>
                <a:effectLst/>
                <a:latin typeface="Georgia" panose="02040502050405020303" pitchFamily="18" charset="0"/>
                <a:ea typeface="Times New Roman" panose="02020603050405020304" pitchFamily="18" charset="0"/>
              </a:rPr>
              <a:t>still lags the sector but </a:t>
            </a:r>
            <a:r>
              <a:rPr lang="en-GB" sz="1200" b="1" i="1" dirty="0">
                <a:solidFill>
                  <a:schemeClr val="tx1">
                    <a:lumMod val="50000"/>
                  </a:schemeClr>
                </a:solidFill>
                <a:effectLst/>
                <a:latin typeface="Georgia" panose="02040502050405020303" pitchFamily="18" charset="0"/>
                <a:ea typeface="Times New Roman" panose="02020603050405020304" pitchFamily="18" charset="0"/>
              </a:rPr>
              <a:t>growth is improving</a:t>
            </a:r>
            <a:r>
              <a:rPr lang="en-GB" sz="1200" dirty="0">
                <a:solidFill>
                  <a:schemeClr val="tx1">
                    <a:lumMod val="50000"/>
                  </a:schemeClr>
                </a:solidFill>
                <a:effectLst/>
                <a:latin typeface="Georgia" panose="02040502050405020303" pitchFamily="18" charset="0"/>
                <a:ea typeface="Times New Roman" panose="02020603050405020304" pitchFamily="18" charset="0"/>
              </a:rPr>
              <a:t>. M</a:t>
            </a:r>
            <a:r>
              <a:rPr lang="en-GB" sz="1200" dirty="0">
                <a:solidFill>
                  <a:schemeClr val="tx1">
                    <a:lumMod val="50000"/>
                  </a:schemeClr>
                </a:solidFill>
                <a:effectLst/>
                <a:latin typeface="Georgia" panose="02040502050405020303" pitchFamily="18" charset="0"/>
                <a:ea typeface="Times New Roman" panose="02020603050405020304" pitchFamily="18" charset="0"/>
                <a:cs typeface="Segoe UI" panose="020B0502040204020203" pitchFamily="34" charset="0"/>
              </a:rPr>
              <a:t>cColl’s conversions are now accelerating, there is improved pricing and the </a:t>
            </a:r>
            <a:r>
              <a:rPr lang="en-GB" sz="1200" dirty="0">
                <a:solidFill>
                  <a:schemeClr val="tx1">
                    <a:lumMod val="50000"/>
                  </a:schemeClr>
                </a:solidFill>
                <a:effectLst/>
                <a:latin typeface="Georgia" panose="02040502050405020303" pitchFamily="18" charset="0"/>
                <a:ea typeface="Times New Roman" panose="02020603050405020304" pitchFamily="18" charset="0"/>
              </a:rPr>
              <a:t>relaunch of the </a:t>
            </a:r>
            <a:r>
              <a:rPr lang="en-GB" sz="1200" b="1" i="1" dirty="0">
                <a:solidFill>
                  <a:schemeClr val="tx1">
                    <a:lumMod val="50000"/>
                  </a:schemeClr>
                </a:solidFill>
                <a:effectLst/>
                <a:latin typeface="Georgia" panose="02040502050405020303" pitchFamily="18" charset="0"/>
                <a:ea typeface="Times New Roman" panose="02020603050405020304" pitchFamily="18" charset="0"/>
              </a:rPr>
              <a:t>Morrisons More </a:t>
            </a:r>
            <a:r>
              <a:rPr lang="en-GB" sz="1200" dirty="0">
                <a:solidFill>
                  <a:schemeClr val="tx1">
                    <a:lumMod val="50000"/>
                  </a:schemeClr>
                </a:solidFill>
                <a:effectLst/>
                <a:latin typeface="Georgia" panose="02040502050405020303" pitchFamily="18" charset="0"/>
                <a:ea typeface="Times New Roman" panose="02020603050405020304" pitchFamily="18" charset="0"/>
              </a:rPr>
              <a:t>loyalty scheme with the addition of Clubcard-inspired member discounts’, should add sales momentum over the next 6 months.</a:t>
            </a:r>
            <a:endParaRPr lang="en-GB" sz="12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8242FD4-790E-A199-9856-A5CCD42A34C6}"/>
              </a:ext>
            </a:extLst>
          </p:cNvPr>
          <p:cNvSpPr txBox="1"/>
          <p:nvPr/>
        </p:nvSpPr>
        <p:spPr>
          <a:xfrm>
            <a:off x="4877753" y="4188619"/>
            <a:ext cx="3438659" cy="1938992"/>
          </a:xfrm>
          <a:prstGeom prst="rect">
            <a:avLst/>
          </a:prstGeom>
          <a:noFill/>
        </p:spPr>
        <p:txBody>
          <a:bodyPr wrap="square">
            <a:spAutoFit/>
          </a:bodyPr>
          <a:lstStyle/>
          <a:p>
            <a:pPr lvl="0">
              <a:spcAft>
                <a:spcPts val="0"/>
              </a:spcAft>
            </a:pPr>
            <a:r>
              <a:rPr lang="en-GB" sz="1200" b="1" i="1" dirty="0">
                <a:solidFill>
                  <a:schemeClr val="tx1">
                    <a:lumMod val="50000"/>
                  </a:schemeClr>
                </a:solidFill>
                <a:effectLst/>
                <a:latin typeface="Georgia" panose="02040502050405020303" pitchFamily="18" charset="0"/>
                <a:ea typeface="Times New Roman" panose="02020603050405020304" pitchFamily="18" charset="0"/>
              </a:rPr>
              <a:t>ASDA’s</a:t>
            </a:r>
            <a:r>
              <a:rPr lang="en-GB" sz="1200" b="1" dirty="0">
                <a:solidFill>
                  <a:schemeClr val="tx1">
                    <a:lumMod val="50000"/>
                  </a:schemeClr>
                </a:solidFill>
                <a:effectLst/>
                <a:ea typeface="Times New Roman" panose="02020603050405020304" pitchFamily="18" charset="0"/>
              </a:rPr>
              <a:t> </a:t>
            </a:r>
            <a:r>
              <a:rPr lang="en-GB" sz="1200" dirty="0">
                <a:solidFill>
                  <a:schemeClr val="tx1">
                    <a:lumMod val="50000"/>
                  </a:schemeClr>
                </a:solidFill>
                <a:effectLst/>
                <a:ea typeface="Times New Roman" panose="02020603050405020304" pitchFamily="18" charset="0"/>
              </a:rPr>
              <a:t>strong</a:t>
            </a:r>
            <a:r>
              <a:rPr lang="en-GB" sz="1200" b="1" dirty="0">
                <a:solidFill>
                  <a:schemeClr val="tx1">
                    <a:lumMod val="50000"/>
                  </a:schemeClr>
                </a:solidFill>
                <a:effectLst/>
                <a:ea typeface="Times New Roman" panose="02020603050405020304" pitchFamily="18" charset="0"/>
              </a:rPr>
              <a:t> </a:t>
            </a:r>
            <a:r>
              <a:rPr lang="en-GB" sz="1200" dirty="0">
                <a:solidFill>
                  <a:schemeClr val="tx1">
                    <a:lumMod val="50000"/>
                  </a:schemeClr>
                </a:solidFill>
                <a:effectLst/>
                <a:ea typeface="Times New Roman" panose="02020603050405020304" pitchFamily="18" charset="0"/>
              </a:rPr>
              <a:t>growth continues</a:t>
            </a:r>
            <a:r>
              <a:rPr lang="en-GB" sz="1200" b="1" dirty="0">
                <a:solidFill>
                  <a:schemeClr val="tx1">
                    <a:lumMod val="50000"/>
                  </a:schemeClr>
                </a:solidFill>
                <a:effectLst/>
                <a:ea typeface="Times New Roman" panose="02020603050405020304" pitchFamily="18" charset="0"/>
              </a:rPr>
              <a:t> </a:t>
            </a:r>
            <a:r>
              <a:rPr lang="en-GB" sz="1200" b="1" i="1" dirty="0">
                <a:solidFill>
                  <a:schemeClr val="tx1">
                    <a:lumMod val="50000"/>
                  </a:schemeClr>
                </a:solidFill>
                <a:effectLst/>
                <a:latin typeface="Georgia" panose="02040502050405020303" pitchFamily="18" charset="0"/>
                <a:ea typeface="Times New Roman" panose="02020603050405020304" pitchFamily="18" charset="0"/>
              </a:rPr>
              <a:t>(+11.7%)</a:t>
            </a:r>
            <a:r>
              <a:rPr lang="en-GB" sz="1200" dirty="0">
                <a:solidFill>
                  <a:schemeClr val="tx1">
                    <a:lumMod val="50000"/>
                  </a:schemeClr>
                </a:solidFill>
                <a:effectLst/>
                <a:ea typeface="Times New Roman" panose="02020603050405020304" pitchFamily="18" charset="0"/>
              </a:rPr>
              <a:t> but this month the growth is just behind that of </a:t>
            </a:r>
            <a:r>
              <a:rPr lang="en-GB" sz="1200" b="1" i="1" dirty="0">
                <a:solidFill>
                  <a:schemeClr val="tx1">
                    <a:lumMod val="50000"/>
                  </a:schemeClr>
                </a:solidFill>
                <a:effectLst/>
                <a:latin typeface="Georgia" panose="02040502050405020303" pitchFamily="18" charset="0"/>
                <a:ea typeface="Times New Roman" panose="02020603050405020304" pitchFamily="18" charset="0"/>
              </a:rPr>
              <a:t>Sainsbury’s (+12%)</a:t>
            </a:r>
            <a:r>
              <a:rPr lang="en-GB" sz="1200" i="1" dirty="0">
                <a:solidFill>
                  <a:schemeClr val="tx1">
                    <a:lumMod val="50000"/>
                  </a:schemeClr>
                </a:solidFill>
                <a:effectLst/>
                <a:latin typeface="Georgia" panose="02040502050405020303" pitchFamily="18" charset="0"/>
                <a:ea typeface="Times New Roman" panose="02020603050405020304" pitchFamily="18" charset="0"/>
              </a:rPr>
              <a:t>. </a:t>
            </a:r>
            <a:r>
              <a:rPr lang="en-GB" sz="1200" dirty="0">
                <a:solidFill>
                  <a:schemeClr val="tx1">
                    <a:lumMod val="50000"/>
                  </a:schemeClr>
                </a:solidFill>
                <a:effectLst/>
                <a:ea typeface="Times New Roman" panose="02020603050405020304" pitchFamily="18" charset="0"/>
              </a:rPr>
              <a:t>Sainsbury’s attracted </a:t>
            </a:r>
            <a:r>
              <a:rPr lang="en-GB" sz="1200" b="1" i="1" dirty="0">
                <a:solidFill>
                  <a:schemeClr val="tx1">
                    <a:lumMod val="50000"/>
                  </a:schemeClr>
                </a:solidFill>
                <a:effectLst/>
                <a:latin typeface="Georgia" panose="02040502050405020303" pitchFamily="18" charset="0"/>
                <a:ea typeface="Times New Roman" panose="02020603050405020304" pitchFamily="18" charset="0"/>
              </a:rPr>
              <a:t>more new shoppers </a:t>
            </a:r>
            <a:r>
              <a:rPr lang="en-GB" sz="1200" dirty="0">
                <a:solidFill>
                  <a:schemeClr val="tx1">
                    <a:lumMod val="50000"/>
                  </a:schemeClr>
                </a:solidFill>
                <a:effectLst/>
                <a:ea typeface="Times New Roman" panose="02020603050405020304" pitchFamily="18" charset="0"/>
              </a:rPr>
              <a:t>than the other major supermarkets in the last 4 weeks and this follows the </a:t>
            </a:r>
            <a:r>
              <a:rPr lang="en-GB" sz="1200" b="1" i="1" dirty="0">
                <a:solidFill>
                  <a:schemeClr val="tx1">
                    <a:lumMod val="50000"/>
                  </a:schemeClr>
                </a:solidFill>
                <a:effectLst/>
                <a:ea typeface="Times New Roman" panose="02020603050405020304" pitchFamily="18" charset="0"/>
              </a:rPr>
              <a:t>extension of Nectar prices to 900 lines</a:t>
            </a:r>
            <a:r>
              <a:rPr lang="en-GB" sz="1200" dirty="0">
                <a:solidFill>
                  <a:schemeClr val="tx1">
                    <a:lumMod val="50000"/>
                  </a:schemeClr>
                </a:solidFill>
                <a:effectLst/>
                <a:ea typeface="Times New Roman" panose="02020603050405020304" pitchFamily="18" charset="0"/>
              </a:rPr>
              <a:t> (with more to follow) and the </a:t>
            </a:r>
            <a:r>
              <a:rPr lang="en-GB" sz="1200" b="1" i="1" dirty="0">
                <a:solidFill>
                  <a:schemeClr val="tx1">
                    <a:lumMod val="50000"/>
                  </a:schemeClr>
                </a:solidFill>
                <a:effectLst/>
                <a:ea typeface="Times New Roman" panose="02020603050405020304" pitchFamily="18" charset="0"/>
              </a:rPr>
              <a:t>relaunch of the value private label range as Stamford Street,</a:t>
            </a:r>
            <a:r>
              <a:rPr lang="en-GB" sz="1200" dirty="0">
                <a:solidFill>
                  <a:schemeClr val="tx1">
                    <a:lumMod val="50000"/>
                  </a:schemeClr>
                </a:solidFill>
                <a:effectLst/>
                <a:ea typeface="Times New Roman" panose="02020603050405020304" pitchFamily="18" charset="0"/>
              </a:rPr>
              <a:t> as well as another round of </a:t>
            </a:r>
            <a:r>
              <a:rPr lang="en-GB" sz="1200" b="1" i="1" dirty="0">
                <a:solidFill>
                  <a:schemeClr val="tx1">
                    <a:lumMod val="50000"/>
                  </a:schemeClr>
                </a:solidFill>
                <a:effectLst/>
                <a:ea typeface="Times New Roman" panose="02020603050405020304" pitchFamily="18" charset="0"/>
              </a:rPr>
              <a:t>weekly vouchers </a:t>
            </a:r>
            <a:r>
              <a:rPr lang="en-GB" sz="1200" dirty="0">
                <a:solidFill>
                  <a:schemeClr val="tx1">
                    <a:lumMod val="50000"/>
                  </a:schemeClr>
                </a:solidFill>
                <a:effectLst/>
                <a:ea typeface="Times New Roman" panose="02020603050405020304" pitchFamily="18" charset="0"/>
              </a:rPr>
              <a:t>such as £4.50 off £30 spend.  </a:t>
            </a:r>
          </a:p>
        </p:txBody>
      </p:sp>
      <p:sp>
        <p:nvSpPr>
          <p:cNvPr id="6" name="Oval 5">
            <a:extLst>
              <a:ext uri="{FF2B5EF4-FFF2-40B4-BE49-F238E27FC236}">
                <a16:creationId xmlns:a16="http://schemas.microsoft.com/office/drawing/2014/main" id="{9A8E7D3E-D53C-D446-18A7-4A8A3E338554}"/>
              </a:ext>
            </a:extLst>
          </p:cNvPr>
          <p:cNvSpPr/>
          <p:nvPr/>
        </p:nvSpPr>
        <p:spPr>
          <a:xfrm>
            <a:off x="8271892" y="4878883"/>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7</a:t>
            </a:r>
          </a:p>
        </p:txBody>
      </p:sp>
      <p:sp>
        <p:nvSpPr>
          <p:cNvPr id="11" name="TextBox 10">
            <a:extLst>
              <a:ext uri="{FF2B5EF4-FFF2-40B4-BE49-F238E27FC236}">
                <a16:creationId xmlns:a16="http://schemas.microsoft.com/office/drawing/2014/main" id="{54EBE7B6-883E-697E-2CD4-677CDD399948}"/>
              </a:ext>
            </a:extLst>
          </p:cNvPr>
          <p:cNvSpPr txBox="1"/>
          <p:nvPr/>
        </p:nvSpPr>
        <p:spPr>
          <a:xfrm>
            <a:off x="8927206" y="767692"/>
            <a:ext cx="3230881" cy="830997"/>
          </a:xfrm>
          <a:prstGeom prst="rect">
            <a:avLst/>
          </a:prstGeom>
          <a:noFill/>
        </p:spPr>
        <p:txBody>
          <a:bodyPr wrap="square">
            <a:spAutoFit/>
          </a:bodyPr>
          <a:lstStyle/>
          <a:p>
            <a:r>
              <a:rPr lang="en-GB" sz="1200" dirty="0">
                <a:solidFill>
                  <a:srgbClr val="333333"/>
                </a:solidFill>
                <a:effectLst/>
                <a:ea typeface="Times New Roman" panose="02020603050405020304" pitchFamily="18" charset="0"/>
              </a:rPr>
              <a:t>Sales at </a:t>
            </a:r>
            <a:r>
              <a:rPr lang="en-GB" sz="1200" b="1" i="1" dirty="0">
                <a:effectLst/>
                <a:latin typeface="Georgia" panose="02040502050405020303" pitchFamily="18" charset="0"/>
                <a:ea typeface="Times New Roman" panose="02020603050405020304" pitchFamily="18" charset="0"/>
              </a:rPr>
              <a:t>Tesco</a:t>
            </a:r>
            <a:r>
              <a:rPr lang="en-GB" sz="1200" dirty="0">
                <a:effectLst/>
                <a:ea typeface="Times New Roman" panose="02020603050405020304" pitchFamily="18" charset="0"/>
              </a:rPr>
              <a:t> increased </a:t>
            </a:r>
            <a:r>
              <a:rPr lang="en-GB" sz="1200" b="1" i="1" dirty="0">
                <a:effectLst/>
                <a:latin typeface="Georgia" panose="02040502050405020303" pitchFamily="18" charset="0"/>
                <a:ea typeface="Times New Roman" panose="02020603050405020304" pitchFamily="18" charset="0"/>
              </a:rPr>
              <a:t>+10.8% </a:t>
            </a:r>
            <a:r>
              <a:rPr lang="en-GB" sz="1200" dirty="0">
                <a:effectLst/>
                <a:ea typeface="Times New Roman" panose="02020603050405020304" pitchFamily="18" charset="0"/>
              </a:rPr>
              <a:t>against some </a:t>
            </a:r>
            <a:r>
              <a:rPr lang="en-GB" sz="1200" b="1" i="1" dirty="0">
                <a:effectLst/>
                <a:ea typeface="Times New Roman" panose="02020603050405020304" pitchFamily="18" charset="0"/>
              </a:rPr>
              <a:t>tougher comparatives </a:t>
            </a:r>
            <a:r>
              <a:rPr lang="en-GB" sz="1200" dirty="0">
                <a:effectLst/>
                <a:ea typeface="Times New Roman" panose="02020603050405020304" pitchFamily="18" charset="0"/>
              </a:rPr>
              <a:t>a year ago and </a:t>
            </a:r>
            <a:r>
              <a:rPr lang="en-GB" sz="1200" b="1" i="1" dirty="0">
                <a:effectLst/>
                <a:latin typeface="Georgia" panose="02040502050405020303" pitchFamily="18" charset="0"/>
                <a:ea typeface="Times New Roman" panose="02020603050405020304" pitchFamily="18" charset="0"/>
              </a:rPr>
              <a:t>Tesco</a:t>
            </a:r>
            <a:r>
              <a:rPr lang="en-GB" sz="1200" b="1" dirty="0">
                <a:effectLst/>
                <a:latin typeface="Georgia" panose="02040502050405020303" pitchFamily="18" charset="0"/>
                <a:ea typeface="Times New Roman" panose="02020603050405020304" pitchFamily="18" charset="0"/>
              </a:rPr>
              <a:t> </a:t>
            </a:r>
            <a:r>
              <a:rPr lang="en-GB" sz="1200" dirty="0">
                <a:effectLst/>
                <a:ea typeface="Times New Roman" panose="02020603050405020304" pitchFamily="18" charset="0"/>
              </a:rPr>
              <a:t>have </a:t>
            </a:r>
            <a:r>
              <a:rPr lang="en-GB" sz="1200" b="1" i="1" dirty="0">
                <a:effectLst/>
                <a:ea typeface="Times New Roman" panose="02020603050405020304" pitchFamily="18" charset="0"/>
              </a:rPr>
              <a:t>lost market share </a:t>
            </a:r>
            <a:r>
              <a:rPr lang="en-GB" sz="1200" dirty="0">
                <a:effectLst/>
                <a:ea typeface="Times New Roman" panose="02020603050405020304" pitchFamily="18" charset="0"/>
              </a:rPr>
              <a:t>over the 12 weeks.</a:t>
            </a:r>
            <a:endParaRPr lang="en-GB" sz="1200" dirty="0"/>
          </a:p>
        </p:txBody>
      </p:sp>
      <p:sp>
        <p:nvSpPr>
          <p:cNvPr id="28" name="Oval 27">
            <a:extLst>
              <a:ext uri="{FF2B5EF4-FFF2-40B4-BE49-F238E27FC236}">
                <a16:creationId xmlns:a16="http://schemas.microsoft.com/office/drawing/2014/main" id="{420F3046-1A3A-20C1-3CAD-DDF2BE75B25D}"/>
              </a:ext>
            </a:extLst>
          </p:cNvPr>
          <p:cNvSpPr/>
          <p:nvPr/>
        </p:nvSpPr>
        <p:spPr>
          <a:xfrm>
            <a:off x="8250331" y="2206047"/>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5</a:t>
            </a:r>
          </a:p>
        </p:txBody>
      </p:sp>
    </p:spTree>
    <p:extLst>
      <p:ext uri="{BB962C8B-B14F-4D97-AF65-F5344CB8AC3E}">
        <p14:creationId xmlns:p14="http://schemas.microsoft.com/office/powerpoint/2010/main" val="2512569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35</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317655" y="2145733"/>
            <a:ext cx="3503952" cy="2390972"/>
          </a:xfrm>
        </p:spPr>
        <p:txBody>
          <a:bodyPr/>
          <a:lstStyle/>
          <a:p>
            <a:br>
              <a:rPr lang="en-US" sz="1800" b="0" dirty="0">
                <a:latin typeface="+mn-lt"/>
                <a:cs typeface="Arial"/>
              </a:rPr>
            </a:br>
            <a:r>
              <a:rPr lang="en-US" sz="1800" b="0" dirty="0">
                <a:latin typeface="+mn-lt"/>
                <a:cs typeface="Arial"/>
              </a:rPr>
              <a:t>Whilst there were more visits this month, not all retailers benefited.</a:t>
            </a:r>
            <a:br>
              <a:rPr lang="en-US" sz="1800" dirty="0">
                <a:latin typeface="+mn-lt"/>
                <a:cs typeface="Arial"/>
              </a:rPr>
            </a:br>
            <a:br>
              <a:rPr lang="en-US" sz="1800" dirty="0">
                <a:latin typeface="+mn-lt"/>
                <a:cs typeface="Arial"/>
              </a:rPr>
            </a:br>
            <a:r>
              <a:rPr lang="en-US" sz="1800" b="0" dirty="0">
                <a:latin typeface="+mn-lt"/>
                <a:cs typeface="Arial"/>
              </a:rPr>
              <a:t>Out performances were driven by a </a:t>
            </a:r>
            <a:r>
              <a:rPr lang="en-US" sz="1800" i="1" dirty="0">
                <a:latin typeface="Georgia" panose="02040502050405020303" pitchFamily="18" charset="0"/>
                <a:cs typeface="Arial"/>
              </a:rPr>
              <a:t>significant increase </a:t>
            </a:r>
            <a:r>
              <a:rPr lang="en-US" sz="1800" b="0" dirty="0">
                <a:latin typeface="+mn-lt"/>
                <a:cs typeface="Arial"/>
              </a:rPr>
              <a:t>in </a:t>
            </a:r>
            <a:r>
              <a:rPr lang="en-US" sz="1800" i="1" dirty="0">
                <a:latin typeface="Georgia" panose="02040502050405020303" pitchFamily="18" charset="0"/>
                <a:cs typeface="Arial"/>
              </a:rPr>
              <a:t>shoppers</a:t>
            </a:r>
            <a:r>
              <a:rPr lang="en-US" sz="1800" b="0" dirty="0">
                <a:latin typeface="+mn-lt"/>
                <a:cs typeface="Arial"/>
              </a:rPr>
              <a:t> or </a:t>
            </a:r>
            <a:r>
              <a:rPr lang="en-US" sz="1800" i="1" dirty="0">
                <a:latin typeface="Georgia" panose="02040502050405020303" pitchFamily="18" charset="0"/>
                <a:cs typeface="Arial"/>
              </a:rPr>
              <a:t>frequency</a:t>
            </a:r>
            <a:r>
              <a:rPr lang="en-US" sz="1800" b="0" dirty="0">
                <a:latin typeface="+mn-lt"/>
                <a:cs typeface="Arial"/>
              </a:rPr>
              <a:t> without diluting </a:t>
            </a:r>
            <a:r>
              <a:rPr lang="en-US" sz="1800" i="1" dirty="0">
                <a:latin typeface="Georgia" panose="02040502050405020303" pitchFamily="18" charset="0"/>
                <a:cs typeface="Arial"/>
              </a:rPr>
              <a:t>average basket spend</a:t>
            </a:r>
            <a:r>
              <a:rPr lang="en-US" sz="1800" b="0" dirty="0">
                <a:latin typeface="+mn-lt"/>
                <a:cs typeface="Arial"/>
              </a:rPr>
              <a:t>.</a:t>
            </a:r>
            <a:endParaRPr lang="en-US" sz="1800" b="0" dirty="0">
              <a:latin typeface="+mn-lt"/>
            </a:endParaRPr>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a:xfrm>
            <a:off x="4250292" y="5965007"/>
            <a:ext cx="7595265" cy="365125"/>
          </a:xfrm>
        </p:spPr>
        <p:txBody>
          <a:bodyPr/>
          <a:lstStyle/>
          <a:p>
            <a:r>
              <a:rPr lang="en-GB" dirty="0"/>
              <a:t>Source:  NIQ Homescan FMCG</a:t>
            </a:r>
          </a:p>
        </p:txBody>
      </p:sp>
      <p:sp>
        <p:nvSpPr>
          <p:cNvPr id="8" name="TextBox 7">
            <a:extLst>
              <a:ext uri="{FF2B5EF4-FFF2-40B4-BE49-F238E27FC236}">
                <a16:creationId xmlns:a16="http://schemas.microsoft.com/office/drawing/2014/main" id="{CF6EFCF7-9756-4EC9-2B1D-C3089C3ED87D}"/>
              </a:ext>
            </a:extLst>
          </p:cNvPr>
          <p:cNvSpPr txBox="1"/>
          <p:nvPr/>
        </p:nvSpPr>
        <p:spPr>
          <a:xfrm>
            <a:off x="4564344" y="1451152"/>
            <a:ext cx="4369726" cy="276999"/>
          </a:xfrm>
          <a:prstGeom prst="rect">
            <a:avLst/>
          </a:prstGeom>
          <a:noFill/>
        </p:spPr>
        <p:txBody>
          <a:bodyPr wrap="square" lIns="0" rIns="0" rtlCol="0" anchor="ctr">
            <a:spAutoFit/>
          </a:bodyPr>
          <a:lstStyle/>
          <a:p>
            <a:pPr defTabSz="685800"/>
            <a:r>
              <a:rPr lang="en-US" sz="1200" b="1" dirty="0">
                <a:latin typeface="Arial" panose="020B0604020202020204" pitchFamily="34" charset="0"/>
                <a:cs typeface="Arial" panose="020B0604020202020204" pitchFamily="34" charset="0"/>
              </a:rPr>
              <a:t>Year on Year growth in KPI’s (FMCG)</a:t>
            </a:r>
          </a:p>
        </p:txBody>
      </p:sp>
      <p:pic>
        <p:nvPicPr>
          <p:cNvPr id="5" name="Picture 4">
            <a:extLst>
              <a:ext uri="{FF2B5EF4-FFF2-40B4-BE49-F238E27FC236}">
                <a16:creationId xmlns:a16="http://schemas.microsoft.com/office/drawing/2014/main" id="{DA2125D0-9518-ACC2-7AFE-2901026090F3}"/>
              </a:ext>
            </a:extLst>
          </p:cNvPr>
          <p:cNvPicPr>
            <a:picLocks noChangeAspect="1"/>
          </p:cNvPicPr>
          <p:nvPr/>
        </p:nvPicPr>
        <p:blipFill>
          <a:blip r:embed="rId2"/>
          <a:stretch>
            <a:fillRect/>
          </a:stretch>
        </p:blipFill>
        <p:spPr>
          <a:xfrm>
            <a:off x="4603962" y="2025332"/>
            <a:ext cx="6368838" cy="3163260"/>
          </a:xfrm>
          <a:prstGeom prst="rect">
            <a:avLst/>
          </a:prstGeom>
        </p:spPr>
      </p:pic>
    </p:spTree>
    <p:extLst>
      <p:ext uri="{BB962C8B-B14F-4D97-AF65-F5344CB8AC3E}">
        <p14:creationId xmlns:p14="http://schemas.microsoft.com/office/powerpoint/2010/main" val="1496673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36</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179424" y="2100068"/>
            <a:ext cx="3503952" cy="2980902"/>
          </a:xfrm>
        </p:spPr>
        <p:txBody>
          <a:bodyPr/>
          <a:lstStyle/>
          <a:p>
            <a:r>
              <a:rPr lang="en-US" sz="1600" b="0" dirty="0">
                <a:latin typeface="+mn-lt"/>
                <a:cs typeface="Arial"/>
              </a:rPr>
              <a:t>Against last month’s celebratory events, </a:t>
            </a:r>
            <a:r>
              <a:rPr lang="en-US" sz="1600" i="1" dirty="0">
                <a:latin typeface="Georgia" panose="02040502050405020303" pitchFamily="18" charset="0"/>
                <a:cs typeface="Arial"/>
              </a:rPr>
              <a:t>Co-op</a:t>
            </a:r>
            <a:r>
              <a:rPr lang="en-US" sz="1600" b="0" dirty="0">
                <a:latin typeface="+mn-lt"/>
                <a:cs typeface="Arial"/>
              </a:rPr>
              <a:t> had a </a:t>
            </a:r>
            <a:r>
              <a:rPr lang="en-US" sz="1600" i="1" dirty="0">
                <a:latin typeface="Georgia" panose="02040502050405020303" pitchFamily="18" charset="0"/>
                <a:cs typeface="Arial"/>
              </a:rPr>
              <a:t>much stronger </a:t>
            </a:r>
            <a:r>
              <a:rPr lang="en-US" sz="1600" b="0" dirty="0">
                <a:latin typeface="+mn-lt"/>
                <a:cs typeface="Arial"/>
              </a:rPr>
              <a:t>month, benefiting from the surge in extra visits for refreshments. </a:t>
            </a:r>
            <a:br>
              <a:rPr lang="en-US" sz="1600" b="0" dirty="0">
                <a:latin typeface="+mn-lt"/>
                <a:cs typeface="Arial"/>
              </a:rPr>
            </a:br>
            <a:br>
              <a:rPr lang="en-US" sz="1600" b="0" dirty="0">
                <a:latin typeface="+mn-lt"/>
                <a:cs typeface="Arial"/>
              </a:rPr>
            </a:br>
            <a:r>
              <a:rPr lang="en-US" sz="1600" b="0" dirty="0">
                <a:latin typeface="+mn-lt"/>
                <a:cs typeface="Arial"/>
              </a:rPr>
              <a:t>Attracting </a:t>
            </a:r>
            <a:r>
              <a:rPr lang="en-US" sz="1600" i="1" dirty="0">
                <a:latin typeface="Georgia" panose="02040502050405020303" pitchFamily="18" charset="0"/>
                <a:cs typeface="Arial"/>
              </a:rPr>
              <a:t>almost half </a:t>
            </a:r>
            <a:r>
              <a:rPr lang="en-US" sz="1600" b="0" dirty="0">
                <a:latin typeface="+mn-lt"/>
                <a:cs typeface="Arial"/>
              </a:rPr>
              <a:t>the customer base of </a:t>
            </a:r>
            <a:r>
              <a:rPr lang="en-US" sz="1600" i="1" dirty="0">
                <a:latin typeface="Georgia" panose="02040502050405020303" pitchFamily="18" charset="0"/>
                <a:cs typeface="Arial"/>
              </a:rPr>
              <a:t>M&amp;S shoppers</a:t>
            </a:r>
            <a:r>
              <a:rPr lang="en-US" sz="1600" b="0" dirty="0">
                <a:latin typeface="+mn-lt"/>
                <a:cs typeface="Arial"/>
              </a:rPr>
              <a:t>, </a:t>
            </a:r>
            <a:r>
              <a:rPr lang="en-US" sz="1600" i="1" dirty="0">
                <a:latin typeface="Georgia" panose="02040502050405020303" pitchFamily="18" charset="0"/>
                <a:cs typeface="Arial"/>
              </a:rPr>
              <a:t>Waitrose </a:t>
            </a:r>
            <a:r>
              <a:rPr lang="en-US" sz="1600" b="0" dirty="0">
                <a:latin typeface="+mn-lt"/>
                <a:cs typeface="Arial"/>
              </a:rPr>
              <a:t>continues to struggle not helped this month by </a:t>
            </a:r>
            <a:r>
              <a:rPr lang="en-US" sz="1600" i="1" dirty="0">
                <a:latin typeface="Georgia" panose="02040502050405020303" pitchFamily="18" charset="0"/>
                <a:cs typeface="Arial"/>
              </a:rPr>
              <a:t>availability issues </a:t>
            </a:r>
            <a:r>
              <a:rPr lang="en-US" sz="1600" b="0" dirty="0">
                <a:latin typeface="+mn-lt"/>
                <a:cs typeface="Arial"/>
              </a:rPr>
              <a:t>and was the </a:t>
            </a:r>
            <a:r>
              <a:rPr lang="en-US" sz="1600" i="1" dirty="0">
                <a:latin typeface="Georgia" panose="02040502050405020303" pitchFamily="18" charset="0"/>
                <a:cs typeface="Arial"/>
              </a:rPr>
              <a:t>only retailer </a:t>
            </a:r>
            <a:r>
              <a:rPr lang="en-US" sz="1600" b="0" dirty="0">
                <a:latin typeface="+mn-lt"/>
                <a:cs typeface="Arial"/>
              </a:rPr>
              <a:t>to experience a </a:t>
            </a:r>
            <a:r>
              <a:rPr lang="en-US" sz="1600" i="1" dirty="0">
                <a:latin typeface="Georgia" panose="02040502050405020303" pitchFamily="18" charset="0"/>
                <a:cs typeface="Arial"/>
              </a:rPr>
              <a:t>fall in visits </a:t>
            </a:r>
            <a:r>
              <a:rPr lang="en-US" sz="1600" b="0" dirty="0">
                <a:latin typeface="+mn-lt"/>
                <a:cs typeface="Arial"/>
              </a:rPr>
              <a:t>vs prior period.</a:t>
            </a:r>
            <a:endParaRPr lang="en-US" sz="2400" b="0" dirty="0">
              <a:latin typeface="+mn-lt"/>
            </a:endParaRPr>
          </a:p>
        </p:txBody>
      </p:sp>
      <p:sp>
        <p:nvSpPr>
          <p:cNvPr id="7" name="Text Placeholder 6">
            <a:extLst>
              <a:ext uri="{FF2B5EF4-FFF2-40B4-BE49-F238E27FC236}">
                <a16:creationId xmlns:a16="http://schemas.microsoft.com/office/drawing/2014/main" id="{CD9DDD39-11BE-3E72-4A51-0978E35988C5}"/>
              </a:ext>
            </a:extLst>
          </p:cNvPr>
          <p:cNvSpPr>
            <a:spLocks noGrp="1"/>
          </p:cNvSpPr>
          <p:nvPr>
            <p:ph type="body" sz="quarter" idx="14"/>
          </p:nvPr>
        </p:nvSpPr>
        <p:spPr/>
        <p:txBody>
          <a:bodyPr/>
          <a:lstStyle/>
          <a:p>
            <a:r>
              <a:rPr lang="en-GB" dirty="0"/>
              <a:t>Source:  NIQ Homescan FMCG</a:t>
            </a:r>
          </a:p>
        </p:txBody>
      </p:sp>
      <p:graphicFrame>
        <p:nvGraphicFramePr>
          <p:cNvPr id="14" name="Chart 13">
            <a:extLst>
              <a:ext uri="{FF2B5EF4-FFF2-40B4-BE49-F238E27FC236}">
                <a16:creationId xmlns:a16="http://schemas.microsoft.com/office/drawing/2014/main" id="{23904A72-C914-0BE1-802F-AC1B26799E93}"/>
              </a:ext>
            </a:extLst>
          </p:cNvPr>
          <p:cNvGraphicFramePr/>
          <p:nvPr>
            <p:extLst>
              <p:ext uri="{D42A27DB-BD31-4B8C-83A1-F6EECF244321}">
                <p14:modId xmlns:p14="http://schemas.microsoft.com/office/powerpoint/2010/main" val="108370547"/>
              </p:ext>
            </p:extLst>
          </p:nvPr>
        </p:nvGraphicFramePr>
        <p:xfrm>
          <a:off x="4411014" y="2170090"/>
          <a:ext cx="7102699" cy="29989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0">
            <a:extLst>
              <a:ext uri="{FF2B5EF4-FFF2-40B4-BE49-F238E27FC236}">
                <a16:creationId xmlns:a16="http://schemas.microsoft.com/office/drawing/2014/main" id="{87C6A3CB-4927-E07D-41EF-97DFB5921DFB}"/>
              </a:ext>
            </a:extLst>
          </p:cNvPr>
          <p:cNvGraphicFramePr>
            <a:graphicFrameLocks noGrp="1"/>
          </p:cNvGraphicFramePr>
          <p:nvPr>
            <p:extLst>
              <p:ext uri="{D42A27DB-BD31-4B8C-83A1-F6EECF244321}">
                <p14:modId xmlns:p14="http://schemas.microsoft.com/office/powerpoint/2010/main" val="2097113013"/>
              </p:ext>
            </p:extLst>
          </p:nvPr>
        </p:nvGraphicFramePr>
        <p:xfrm>
          <a:off x="4371158" y="5245768"/>
          <a:ext cx="7078157" cy="365760"/>
        </p:xfrm>
        <a:graphic>
          <a:graphicData uri="http://schemas.openxmlformats.org/drawingml/2006/table">
            <a:tbl>
              <a:tblPr firstRow="1" bandRow="1">
                <a:tableStyleId>{9D7B26C5-4107-4FEC-AEDC-1716B250A1EF}</a:tableStyleId>
              </a:tblPr>
              <a:tblGrid>
                <a:gridCol w="727087">
                  <a:extLst>
                    <a:ext uri="{9D8B030D-6E8A-4147-A177-3AD203B41FA5}">
                      <a16:colId xmlns:a16="http://schemas.microsoft.com/office/drawing/2014/main" val="2696776015"/>
                    </a:ext>
                  </a:extLst>
                </a:gridCol>
                <a:gridCol w="577370">
                  <a:extLst>
                    <a:ext uri="{9D8B030D-6E8A-4147-A177-3AD203B41FA5}">
                      <a16:colId xmlns:a16="http://schemas.microsoft.com/office/drawing/2014/main" val="836782962"/>
                    </a:ext>
                  </a:extLst>
                </a:gridCol>
                <a:gridCol w="577370">
                  <a:extLst>
                    <a:ext uri="{9D8B030D-6E8A-4147-A177-3AD203B41FA5}">
                      <a16:colId xmlns:a16="http://schemas.microsoft.com/office/drawing/2014/main" val="254532121"/>
                    </a:ext>
                  </a:extLst>
                </a:gridCol>
                <a:gridCol w="577370">
                  <a:extLst>
                    <a:ext uri="{9D8B030D-6E8A-4147-A177-3AD203B41FA5}">
                      <a16:colId xmlns:a16="http://schemas.microsoft.com/office/drawing/2014/main" val="459562343"/>
                    </a:ext>
                  </a:extLst>
                </a:gridCol>
                <a:gridCol w="577370">
                  <a:extLst>
                    <a:ext uri="{9D8B030D-6E8A-4147-A177-3AD203B41FA5}">
                      <a16:colId xmlns:a16="http://schemas.microsoft.com/office/drawing/2014/main" val="2525734604"/>
                    </a:ext>
                  </a:extLst>
                </a:gridCol>
                <a:gridCol w="577370">
                  <a:extLst>
                    <a:ext uri="{9D8B030D-6E8A-4147-A177-3AD203B41FA5}">
                      <a16:colId xmlns:a16="http://schemas.microsoft.com/office/drawing/2014/main" val="632177499"/>
                    </a:ext>
                  </a:extLst>
                </a:gridCol>
                <a:gridCol w="577370">
                  <a:extLst>
                    <a:ext uri="{9D8B030D-6E8A-4147-A177-3AD203B41FA5}">
                      <a16:colId xmlns:a16="http://schemas.microsoft.com/office/drawing/2014/main" val="3952056482"/>
                    </a:ext>
                  </a:extLst>
                </a:gridCol>
                <a:gridCol w="577370">
                  <a:extLst>
                    <a:ext uri="{9D8B030D-6E8A-4147-A177-3AD203B41FA5}">
                      <a16:colId xmlns:a16="http://schemas.microsoft.com/office/drawing/2014/main" val="2153612359"/>
                    </a:ext>
                  </a:extLst>
                </a:gridCol>
                <a:gridCol w="577370">
                  <a:extLst>
                    <a:ext uri="{9D8B030D-6E8A-4147-A177-3AD203B41FA5}">
                      <a16:colId xmlns:a16="http://schemas.microsoft.com/office/drawing/2014/main" val="16178478"/>
                    </a:ext>
                  </a:extLst>
                </a:gridCol>
                <a:gridCol w="577370">
                  <a:extLst>
                    <a:ext uri="{9D8B030D-6E8A-4147-A177-3AD203B41FA5}">
                      <a16:colId xmlns:a16="http://schemas.microsoft.com/office/drawing/2014/main" val="2486442012"/>
                    </a:ext>
                  </a:extLst>
                </a:gridCol>
                <a:gridCol w="577370">
                  <a:extLst>
                    <a:ext uri="{9D8B030D-6E8A-4147-A177-3AD203B41FA5}">
                      <a16:colId xmlns:a16="http://schemas.microsoft.com/office/drawing/2014/main" val="1694203553"/>
                    </a:ext>
                  </a:extLst>
                </a:gridCol>
                <a:gridCol w="577370">
                  <a:extLst>
                    <a:ext uri="{9D8B030D-6E8A-4147-A177-3AD203B41FA5}">
                      <a16:colId xmlns:a16="http://schemas.microsoft.com/office/drawing/2014/main" val="2393192463"/>
                    </a:ext>
                  </a:extLst>
                </a:gridCol>
              </a:tblGrid>
              <a:tr h="350102">
                <a:tc>
                  <a:txBody>
                    <a:bodyPr/>
                    <a:lstStyle/>
                    <a:p>
                      <a:pPr algn="ctr"/>
                      <a:r>
                        <a:rPr lang="en-GB" sz="1200" dirty="0"/>
                        <a:t>FMCG Growth</a:t>
                      </a:r>
                    </a:p>
                  </a:txBody>
                  <a:tcPr marL="0" marR="0" marT="0" marB="0" anchor="ctr">
                    <a:lnL w="19050" cap="flat" cmpd="sng" algn="ctr">
                      <a:no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+7%</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+6%</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+3%</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+3%</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+2%</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+2%</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+1%</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+1%</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+1%</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+1%</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-4%</a:t>
                      </a:r>
                    </a:p>
                  </a:txBody>
                  <a:tcPr marL="0" marR="0" marT="0" marB="0" anchor="ctr">
                    <a:lnL w="9525" cap="flat" cmpd="sng" algn="ctr">
                      <a:solidFill>
                        <a:schemeClr val="tx1">
                          <a:lumMod val="40000"/>
                          <a:lumOff val="60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9442842"/>
                  </a:ext>
                </a:extLst>
              </a:tr>
            </a:tbl>
          </a:graphicData>
        </a:graphic>
      </p:graphicFrame>
      <p:sp>
        <p:nvSpPr>
          <p:cNvPr id="16" name="TextBox 15">
            <a:extLst>
              <a:ext uri="{FF2B5EF4-FFF2-40B4-BE49-F238E27FC236}">
                <a16:creationId xmlns:a16="http://schemas.microsoft.com/office/drawing/2014/main" id="{6386E971-F8A7-474B-33F9-3FB19FFFF389}"/>
              </a:ext>
            </a:extLst>
          </p:cNvPr>
          <p:cNvSpPr txBox="1"/>
          <p:nvPr/>
        </p:nvSpPr>
        <p:spPr>
          <a:xfrm>
            <a:off x="4256901" y="1583736"/>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KPI % Difference vs </a:t>
            </a:r>
            <a:r>
              <a:rPr lang="en-US" sz="1400" b="1" i="1" dirty="0">
                <a:latin typeface="Arial" panose="020B0604020202020204" pitchFamily="34" charset="0"/>
                <a:cs typeface="Arial" panose="020B0604020202020204" pitchFamily="34" charset="0"/>
                <a:sym typeface="Montserrat"/>
              </a:rPr>
              <a:t>PRIOR </a:t>
            </a:r>
            <a:r>
              <a:rPr lang="en-US" sz="1400" b="1" dirty="0">
                <a:latin typeface="Arial" panose="020B0604020202020204" pitchFamily="34" charset="0"/>
                <a:cs typeface="Arial" panose="020B0604020202020204" pitchFamily="34" charset="0"/>
                <a:sym typeface="Montserrat"/>
              </a:rPr>
              <a:t>period</a:t>
            </a:r>
          </a:p>
          <a:p>
            <a:pPr>
              <a:buSzPts val="1100"/>
            </a:pPr>
            <a:r>
              <a:rPr lang="en-US" sz="1200" i="1" dirty="0">
                <a:solidFill>
                  <a:schemeClr val="tx1"/>
                </a:solidFill>
                <a:latin typeface="Arial" panose="020B0604020202020204" pitchFamily="34" charset="0"/>
                <a:cs typeface="Arial" panose="020B0604020202020204" pitchFamily="34" charset="0"/>
              </a:rPr>
              <a:t>4w/e 17</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June 2023 vs 4w/e 20</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May 2023</a:t>
            </a:r>
          </a:p>
          <a:p>
            <a:pPr>
              <a:buSzPts val="1100"/>
            </a:pPr>
            <a:endParaRPr lang="en-US" sz="1400" b="1" dirty="0">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478181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37</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Advertising and Promotions</a:t>
            </a:r>
          </a:p>
        </p:txBody>
      </p:sp>
    </p:spTree>
    <p:extLst>
      <p:ext uri="{BB962C8B-B14F-4D97-AF65-F5344CB8AC3E}">
        <p14:creationId xmlns:p14="http://schemas.microsoft.com/office/powerpoint/2010/main" val="356308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A3902-C01B-1701-6E14-9708BC3A8F1F}"/>
              </a:ext>
            </a:extLst>
          </p:cNvPr>
          <p:cNvSpPr>
            <a:spLocks noGrp="1"/>
          </p:cNvSpPr>
          <p:nvPr>
            <p:ph type="sldNum" sz="quarter" idx="12"/>
          </p:nvPr>
        </p:nvSpPr>
        <p:spPr/>
        <p:txBody>
          <a:bodyPr/>
          <a:lstStyle/>
          <a:p>
            <a:fld id="{403EF4E2-7A7A-0548-85F1-5479B7C9E1B2}" type="slidenum">
              <a:rPr lang="en-US" smtClean="0"/>
              <a:t>38</a:t>
            </a:fld>
            <a:endParaRPr lang="en-US" dirty="0"/>
          </a:p>
        </p:txBody>
      </p:sp>
      <p:sp>
        <p:nvSpPr>
          <p:cNvPr id="8" name="Title 7">
            <a:extLst>
              <a:ext uri="{FF2B5EF4-FFF2-40B4-BE49-F238E27FC236}">
                <a16:creationId xmlns:a16="http://schemas.microsoft.com/office/drawing/2014/main" id="{314EBEAC-5D79-7D84-0527-E46432A4AC62}"/>
              </a:ext>
            </a:extLst>
          </p:cNvPr>
          <p:cNvSpPr>
            <a:spLocks noGrp="1"/>
          </p:cNvSpPr>
          <p:nvPr>
            <p:ph type="ctrTitle"/>
          </p:nvPr>
        </p:nvSpPr>
        <p:spPr>
          <a:xfrm>
            <a:off x="256028" y="3869290"/>
            <a:ext cx="3503952" cy="2253246"/>
          </a:xfrm>
        </p:spPr>
        <p:txBody>
          <a:bodyPr/>
          <a:lstStyle/>
          <a:p>
            <a:r>
              <a:rPr lang="en-US" sz="2000" b="0" dirty="0">
                <a:latin typeface="+mn-lt"/>
              </a:rPr>
              <a:t>Retailers continue their focus on </a:t>
            </a:r>
            <a:r>
              <a:rPr lang="en-US" sz="2000" i="1" dirty="0">
                <a:latin typeface="Georgia" panose="02040502050405020303" pitchFamily="18" charset="0"/>
              </a:rPr>
              <a:t>everyday low price, </a:t>
            </a:r>
            <a:r>
              <a:rPr lang="en-US" sz="2000" b="0" i="1" dirty="0">
                <a:latin typeface="+mn-lt"/>
              </a:rPr>
              <a:t>including the </a:t>
            </a:r>
            <a:r>
              <a:rPr lang="en-US" sz="2000" i="1" dirty="0">
                <a:latin typeface="Georgia" panose="02040502050405020303" pitchFamily="18" charset="0"/>
              </a:rPr>
              <a:t>relaunch</a:t>
            </a:r>
            <a:r>
              <a:rPr lang="en-US" sz="2000" b="0" i="1" dirty="0">
                <a:latin typeface="Georgia" panose="02040502050405020303" pitchFamily="18" charset="0"/>
              </a:rPr>
              <a:t> </a:t>
            </a:r>
            <a:r>
              <a:rPr lang="en-US" sz="2000" b="0" i="1" dirty="0">
                <a:latin typeface="+mn-lt"/>
              </a:rPr>
              <a:t>of </a:t>
            </a:r>
            <a:r>
              <a:rPr lang="en-US" sz="2000" i="1" dirty="0">
                <a:latin typeface="Georgia" panose="02040502050405020303" pitchFamily="18" charset="0"/>
              </a:rPr>
              <a:t>Economy OL</a:t>
            </a:r>
            <a:r>
              <a:rPr lang="en-US" sz="2000" b="0" i="1" dirty="0">
                <a:latin typeface="Georgia" panose="02040502050405020303" pitchFamily="18" charset="0"/>
              </a:rPr>
              <a:t> </a:t>
            </a:r>
            <a:r>
              <a:rPr lang="en-US" sz="2000" b="0" dirty="0">
                <a:latin typeface="+mn-lt"/>
              </a:rPr>
              <a:t>at Sainsbury’s and a continued extension of </a:t>
            </a:r>
            <a:r>
              <a:rPr lang="en-US" sz="2000" dirty="0">
                <a:latin typeface="+mn-lt"/>
              </a:rPr>
              <a:t> </a:t>
            </a:r>
            <a:r>
              <a:rPr lang="en-US" sz="2000" i="1" dirty="0">
                <a:latin typeface="Georgia" panose="02040502050405020303" pitchFamily="18" charset="0"/>
              </a:rPr>
              <a:t>price locks </a:t>
            </a:r>
            <a:r>
              <a:rPr lang="en-US" sz="2000" b="0" i="1" dirty="0">
                <a:latin typeface="+mn-lt"/>
              </a:rPr>
              <a:t>and </a:t>
            </a:r>
            <a:r>
              <a:rPr lang="en-US" sz="2000" i="1" dirty="0">
                <a:latin typeface="Georgia" panose="02040502050405020303" pitchFamily="18" charset="0"/>
              </a:rPr>
              <a:t>matches</a:t>
            </a:r>
            <a:r>
              <a:rPr lang="en-US" sz="2000" b="0" dirty="0">
                <a:latin typeface="Georgia" panose="02040502050405020303" pitchFamily="18" charset="0"/>
              </a:rPr>
              <a:t> </a:t>
            </a:r>
            <a:r>
              <a:rPr lang="en-US" sz="2000" b="0" dirty="0">
                <a:latin typeface="+mn-lt"/>
              </a:rPr>
              <a:t>in the supermarkets.</a:t>
            </a:r>
            <a:br>
              <a:rPr lang="en-US" sz="2000" b="0" dirty="0">
                <a:latin typeface="Georgia" panose="02040502050405020303" pitchFamily="18" charset="0"/>
              </a:rPr>
            </a:br>
            <a:br>
              <a:rPr lang="en-US" sz="2000" b="0" dirty="0">
                <a:latin typeface="Georgia" panose="02040502050405020303" pitchFamily="18" charset="0"/>
              </a:rPr>
            </a:br>
            <a:r>
              <a:rPr lang="en-US" sz="1800" b="0" dirty="0">
                <a:latin typeface="+mn-lt"/>
              </a:rPr>
              <a:t>Following the success of </a:t>
            </a:r>
            <a:r>
              <a:rPr lang="en-US" sz="1800" i="1" dirty="0">
                <a:latin typeface="Georgia" panose="02040502050405020303" pitchFamily="18" charset="0"/>
              </a:rPr>
              <a:t>Tesco’s Clubcard prices</a:t>
            </a:r>
            <a:r>
              <a:rPr lang="en-US" sz="1800" b="0" dirty="0">
                <a:latin typeface="+mn-lt"/>
              </a:rPr>
              <a:t>, other retailers are following including </a:t>
            </a:r>
            <a:r>
              <a:rPr lang="en-US" sz="1800" dirty="0">
                <a:latin typeface="Georgia" panose="02040502050405020303" pitchFamily="18" charset="0"/>
              </a:rPr>
              <a:t>Sainsbury’s</a:t>
            </a:r>
            <a:r>
              <a:rPr lang="en-US" sz="1800" b="0" dirty="0">
                <a:latin typeface="+mn-lt"/>
              </a:rPr>
              <a:t> with </a:t>
            </a:r>
            <a:r>
              <a:rPr lang="en-US" sz="1800" dirty="0">
                <a:latin typeface="Georgia" panose="02040502050405020303" pitchFamily="18" charset="0"/>
              </a:rPr>
              <a:t>Nectar</a:t>
            </a:r>
            <a:r>
              <a:rPr lang="en-US" sz="1800" b="0" dirty="0">
                <a:latin typeface="+mn-lt"/>
              </a:rPr>
              <a:t> and </a:t>
            </a:r>
            <a:r>
              <a:rPr lang="en-US" sz="1800" i="1" dirty="0">
                <a:latin typeface="Georgia" panose="02040502050405020303" pitchFamily="18" charset="0"/>
              </a:rPr>
              <a:t>Waitrose</a:t>
            </a:r>
            <a:r>
              <a:rPr lang="en-US" sz="1800" b="0" dirty="0">
                <a:latin typeface="+mn-lt"/>
              </a:rPr>
              <a:t> has begun </a:t>
            </a:r>
            <a:r>
              <a:rPr lang="en-US" sz="1800" b="0" i="1" dirty="0">
                <a:latin typeface="Georgia" panose="02040502050405020303" pitchFamily="18" charset="0"/>
              </a:rPr>
              <a:t>trialling</a:t>
            </a:r>
            <a:r>
              <a:rPr lang="en-US" sz="1800" b="0" dirty="0">
                <a:latin typeface="+mn-lt"/>
              </a:rPr>
              <a:t> in </a:t>
            </a:r>
            <a:r>
              <a:rPr lang="en-US" sz="1800" i="1" dirty="0">
                <a:latin typeface="Georgia" panose="02040502050405020303" pitchFamily="18" charset="0"/>
              </a:rPr>
              <a:t>Wine</a:t>
            </a:r>
            <a:r>
              <a:rPr lang="en-US" sz="1800" b="0" dirty="0">
                <a:latin typeface="+mn-lt"/>
              </a:rPr>
              <a:t>.</a:t>
            </a:r>
            <a:br>
              <a:rPr lang="en-US" sz="1800" b="0" dirty="0">
                <a:latin typeface="+mn-lt"/>
              </a:rPr>
            </a:br>
            <a:br>
              <a:rPr lang="en-US" sz="1800" b="0" dirty="0">
                <a:latin typeface="+mn-lt"/>
              </a:rPr>
            </a:br>
            <a:r>
              <a:rPr lang="en-US" sz="1800" b="0" dirty="0">
                <a:latin typeface="+mn-lt"/>
              </a:rPr>
              <a:t>Events were another focus for offers, around the bank holiday and Father’s day.</a:t>
            </a:r>
            <a:endParaRPr lang="en-US" sz="2000" b="0" i="1" dirty="0">
              <a:latin typeface="+mn-lt"/>
            </a:endParaRPr>
          </a:p>
        </p:txBody>
      </p:sp>
      <p:sp>
        <p:nvSpPr>
          <p:cNvPr id="7" name="Text Placeholder 6">
            <a:extLst>
              <a:ext uri="{FF2B5EF4-FFF2-40B4-BE49-F238E27FC236}">
                <a16:creationId xmlns:a16="http://schemas.microsoft.com/office/drawing/2014/main" id="{B5882A86-AC90-F1F8-DE9C-C368EF09C7F1}"/>
              </a:ext>
            </a:extLst>
          </p:cNvPr>
          <p:cNvSpPr>
            <a:spLocks noGrp="1"/>
          </p:cNvSpPr>
          <p:nvPr>
            <p:ph type="body" sz="quarter" idx="14"/>
          </p:nvPr>
        </p:nvSpPr>
        <p:spPr/>
        <p:txBody>
          <a:bodyPr/>
          <a:lstStyle/>
          <a:p>
            <a:r>
              <a:rPr lang="en-GB" dirty="0"/>
              <a:t>Source: Retailer Marketing including Digital and Press, Retailer Websites</a:t>
            </a:r>
          </a:p>
        </p:txBody>
      </p:sp>
      <p:sp>
        <p:nvSpPr>
          <p:cNvPr id="9" name="Text Placeholder 8">
            <a:extLst>
              <a:ext uri="{FF2B5EF4-FFF2-40B4-BE49-F238E27FC236}">
                <a16:creationId xmlns:a16="http://schemas.microsoft.com/office/drawing/2014/main" id="{9476C5A5-52B7-E542-4A86-B7417E04B1F5}"/>
              </a:ext>
            </a:extLst>
          </p:cNvPr>
          <p:cNvSpPr>
            <a:spLocks noGrp="1"/>
          </p:cNvSpPr>
          <p:nvPr>
            <p:ph type="body" sz="quarter" idx="16"/>
          </p:nvPr>
        </p:nvSpPr>
        <p:spPr>
          <a:xfrm>
            <a:off x="4501072" y="1178416"/>
            <a:ext cx="7263779" cy="315533"/>
          </a:xfrm>
          <a:solidFill>
            <a:schemeClr val="accent1"/>
          </a:solidFill>
        </p:spPr>
        <p:txBody>
          <a:bodyPr/>
          <a:lstStyle/>
          <a:p>
            <a:r>
              <a:rPr lang="en-GB" sz="1800" b="1" dirty="0"/>
              <a:t>June 2023 Messages</a:t>
            </a:r>
          </a:p>
        </p:txBody>
      </p:sp>
      <p:sp>
        <p:nvSpPr>
          <p:cNvPr id="15" name="Rounded Rectangle 6">
            <a:extLst>
              <a:ext uri="{FF2B5EF4-FFF2-40B4-BE49-F238E27FC236}">
                <a16:creationId xmlns:a16="http://schemas.microsoft.com/office/drawing/2014/main" id="{294474B4-F23B-E90C-DD3A-D3E0265ABB2E}"/>
              </a:ext>
            </a:extLst>
          </p:cNvPr>
          <p:cNvSpPr/>
          <p:nvPr/>
        </p:nvSpPr>
        <p:spPr>
          <a:xfrm>
            <a:off x="4484616" y="1577661"/>
            <a:ext cx="2353652" cy="4388347"/>
          </a:xfrm>
          <a:prstGeom prst="roundRect">
            <a:avLst>
              <a:gd name="adj" fmla="val 5564"/>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0" rIns="45720" rtlCol="0" anchor="t"/>
          <a:lstStyle/>
          <a:p>
            <a:pPr algn="ctr">
              <a:spcAft>
                <a:spcPts val="600"/>
              </a:spcAft>
            </a:pPr>
            <a:endParaRPr lang="en-US" sz="1600" dirty="0">
              <a:solidFill>
                <a:schemeClr val="tx1"/>
              </a:solidFill>
              <a:latin typeface="+mj-lt"/>
            </a:endParaRPr>
          </a:p>
        </p:txBody>
      </p:sp>
      <p:sp>
        <p:nvSpPr>
          <p:cNvPr id="16" name="Rounded Rectangle 7">
            <a:extLst>
              <a:ext uri="{FF2B5EF4-FFF2-40B4-BE49-F238E27FC236}">
                <a16:creationId xmlns:a16="http://schemas.microsoft.com/office/drawing/2014/main" id="{3532221F-F308-0BDC-332A-83A8985DA82B}"/>
              </a:ext>
            </a:extLst>
          </p:cNvPr>
          <p:cNvSpPr/>
          <p:nvPr/>
        </p:nvSpPr>
        <p:spPr>
          <a:xfrm>
            <a:off x="6926999" y="1616299"/>
            <a:ext cx="2353652" cy="4349710"/>
          </a:xfrm>
          <a:prstGeom prst="roundRect">
            <a:avLst>
              <a:gd name="adj" fmla="val 5564"/>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0" rIns="45720" rtlCol="0" anchor="t"/>
          <a:lstStyle/>
          <a:p>
            <a:pPr algn="ctr">
              <a:spcAft>
                <a:spcPts val="600"/>
              </a:spcAft>
            </a:pPr>
            <a:endParaRPr lang="en-US" sz="1600" dirty="0">
              <a:solidFill>
                <a:schemeClr val="tx1"/>
              </a:solidFill>
              <a:latin typeface="+mj-lt"/>
            </a:endParaRPr>
          </a:p>
        </p:txBody>
      </p:sp>
      <p:sp>
        <p:nvSpPr>
          <p:cNvPr id="17" name="Rounded Rectangle 8">
            <a:extLst>
              <a:ext uri="{FF2B5EF4-FFF2-40B4-BE49-F238E27FC236}">
                <a16:creationId xmlns:a16="http://schemas.microsoft.com/office/drawing/2014/main" id="{BE841E16-1DF8-906F-3C98-32BC12C1C742}"/>
              </a:ext>
            </a:extLst>
          </p:cNvPr>
          <p:cNvSpPr/>
          <p:nvPr/>
        </p:nvSpPr>
        <p:spPr>
          <a:xfrm>
            <a:off x="9348726" y="1609526"/>
            <a:ext cx="2353652" cy="4349709"/>
          </a:xfrm>
          <a:prstGeom prst="roundRect">
            <a:avLst>
              <a:gd name="adj" fmla="val 5564"/>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0" rIns="45720" rtlCol="0" anchor="t"/>
          <a:lstStyle/>
          <a:p>
            <a:pPr algn="ctr">
              <a:spcAft>
                <a:spcPts val="600"/>
              </a:spcAft>
            </a:pPr>
            <a:endParaRPr lang="en-US" sz="1600" dirty="0">
              <a:solidFill>
                <a:schemeClr val="tx1"/>
              </a:solidFill>
              <a:latin typeface="+mj-lt"/>
            </a:endParaRPr>
          </a:p>
        </p:txBody>
      </p:sp>
      <p:sp>
        <p:nvSpPr>
          <p:cNvPr id="11" name="TextBox 10">
            <a:extLst>
              <a:ext uri="{FF2B5EF4-FFF2-40B4-BE49-F238E27FC236}">
                <a16:creationId xmlns:a16="http://schemas.microsoft.com/office/drawing/2014/main" id="{1402488B-C2C3-56B1-D841-4A090777A665}"/>
              </a:ext>
            </a:extLst>
          </p:cNvPr>
          <p:cNvSpPr txBox="1"/>
          <p:nvPr/>
        </p:nvSpPr>
        <p:spPr>
          <a:xfrm>
            <a:off x="4456090" y="1628036"/>
            <a:ext cx="2401909" cy="369332"/>
          </a:xfrm>
          <a:prstGeom prst="rect">
            <a:avLst/>
          </a:prstGeom>
          <a:noFill/>
        </p:spPr>
        <p:txBody>
          <a:bodyPr wrap="square">
            <a:spAutoFit/>
          </a:bodyPr>
          <a:lstStyle/>
          <a:p>
            <a:pPr algn="ctr">
              <a:spcAft>
                <a:spcPts val="600"/>
              </a:spcAft>
            </a:pPr>
            <a:r>
              <a:rPr lang="en-US" b="1" dirty="0">
                <a:solidFill>
                  <a:schemeClr val="bg2"/>
                </a:solidFill>
                <a:latin typeface="+mj-lt"/>
              </a:rPr>
              <a:t>Loyalty incentives</a:t>
            </a:r>
          </a:p>
        </p:txBody>
      </p:sp>
      <p:sp>
        <p:nvSpPr>
          <p:cNvPr id="13" name="TextBox 12">
            <a:extLst>
              <a:ext uri="{FF2B5EF4-FFF2-40B4-BE49-F238E27FC236}">
                <a16:creationId xmlns:a16="http://schemas.microsoft.com/office/drawing/2014/main" id="{531626D5-6621-7E2F-4E2E-44214C995618}"/>
              </a:ext>
            </a:extLst>
          </p:cNvPr>
          <p:cNvSpPr txBox="1"/>
          <p:nvPr/>
        </p:nvSpPr>
        <p:spPr>
          <a:xfrm>
            <a:off x="7052794" y="1628035"/>
            <a:ext cx="2207116" cy="369332"/>
          </a:xfrm>
          <a:prstGeom prst="rect">
            <a:avLst/>
          </a:prstGeom>
          <a:noFill/>
        </p:spPr>
        <p:txBody>
          <a:bodyPr wrap="square">
            <a:spAutoFit/>
          </a:bodyPr>
          <a:lstStyle/>
          <a:p>
            <a:pPr algn="ctr">
              <a:spcAft>
                <a:spcPts val="600"/>
              </a:spcAft>
            </a:pPr>
            <a:r>
              <a:rPr lang="en-US" b="1" dirty="0">
                <a:solidFill>
                  <a:schemeClr val="bg2"/>
                </a:solidFill>
                <a:latin typeface="+mj-lt"/>
              </a:rPr>
              <a:t>Frequency Drivers</a:t>
            </a:r>
          </a:p>
        </p:txBody>
      </p:sp>
      <p:sp>
        <p:nvSpPr>
          <p:cNvPr id="18" name="TextBox 17">
            <a:extLst>
              <a:ext uri="{FF2B5EF4-FFF2-40B4-BE49-F238E27FC236}">
                <a16:creationId xmlns:a16="http://schemas.microsoft.com/office/drawing/2014/main" id="{1B849F5E-7C4D-56E2-BCB5-4CFE3635F84A}"/>
              </a:ext>
            </a:extLst>
          </p:cNvPr>
          <p:cNvSpPr txBox="1"/>
          <p:nvPr/>
        </p:nvSpPr>
        <p:spPr>
          <a:xfrm>
            <a:off x="9493340" y="1576519"/>
            <a:ext cx="2207116" cy="369332"/>
          </a:xfrm>
          <a:prstGeom prst="rect">
            <a:avLst/>
          </a:prstGeom>
          <a:noFill/>
        </p:spPr>
        <p:txBody>
          <a:bodyPr wrap="square">
            <a:spAutoFit/>
          </a:bodyPr>
          <a:lstStyle/>
          <a:p>
            <a:pPr algn="ctr">
              <a:spcAft>
                <a:spcPts val="600"/>
              </a:spcAft>
            </a:pPr>
            <a:r>
              <a:rPr lang="en-US" b="1" dirty="0">
                <a:solidFill>
                  <a:schemeClr val="bg2"/>
                </a:solidFill>
                <a:latin typeface="+mj-lt"/>
              </a:rPr>
              <a:t>Events</a:t>
            </a:r>
          </a:p>
        </p:txBody>
      </p:sp>
      <p:pic>
        <p:nvPicPr>
          <p:cNvPr id="43" name="Picture 42">
            <a:extLst>
              <a:ext uri="{FF2B5EF4-FFF2-40B4-BE49-F238E27FC236}">
                <a16:creationId xmlns:a16="http://schemas.microsoft.com/office/drawing/2014/main" id="{31BB93EC-CDE3-FDCF-5F0C-64A902E2CBC4}"/>
              </a:ext>
            </a:extLst>
          </p:cNvPr>
          <p:cNvPicPr>
            <a:picLocks noChangeAspect="1"/>
          </p:cNvPicPr>
          <p:nvPr/>
        </p:nvPicPr>
        <p:blipFill>
          <a:blip r:embed="rId2"/>
          <a:stretch>
            <a:fillRect/>
          </a:stretch>
        </p:blipFill>
        <p:spPr>
          <a:xfrm>
            <a:off x="10924147" y="1870634"/>
            <a:ext cx="669029" cy="194234"/>
          </a:xfrm>
          <a:prstGeom prst="rect">
            <a:avLst/>
          </a:prstGeom>
        </p:spPr>
      </p:pic>
      <p:pic>
        <p:nvPicPr>
          <p:cNvPr id="5" name="Picture 4">
            <a:extLst>
              <a:ext uri="{FF2B5EF4-FFF2-40B4-BE49-F238E27FC236}">
                <a16:creationId xmlns:a16="http://schemas.microsoft.com/office/drawing/2014/main" id="{34BBE099-37F5-FC82-8430-70F1B05804CD}"/>
              </a:ext>
            </a:extLst>
          </p:cNvPr>
          <p:cNvPicPr>
            <a:picLocks noChangeAspect="1"/>
          </p:cNvPicPr>
          <p:nvPr/>
        </p:nvPicPr>
        <p:blipFill>
          <a:blip r:embed="rId3"/>
          <a:stretch>
            <a:fillRect/>
          </a:stretch>
        </p:blipFill>
        <p:spPr>
          <a:xfrm>
            <a:off x="4996909" y="2092960"/>
            <a:ext cx="1397118" cy="1052874"/>
          </a:xfrm>
          <a:prstGeom prst="rect">
            <a:avLst/>
          </a:prstGeom>
        </p:spPr>
      </p:pic>
      <p:pic>
        <p:nvPicPr>
          <p:cNvPr id="4" name="Picture 3">
            <a:extLst>
              <a:ext uri="{FF2B5EF4-FFF2-40B4-BE49-F238E27FC236}">
                <a16:creationId xmlns:a16="http://schemas.microsoft.com/office/drawing/2014/main" id="{F2A2B296-8B14-AF8E-532E-51761AB90F04}"/>
              </a:ext>
            </a:extLst>
          </p:cNvPr>
          <p:cNvPicPr>
            <a:picLocks noChangeAspect="1"/>
          </p:cNvPicPr>
          <p:nvPr/>
        </p:nvPicPr>
        <p:blipFill>
          <a:blip r:embed="rId4"/>
          <a:stretch>
            <a:fillRect/>
          </a:stretch>
        </p:blipFill>
        <p:spPr>
          <a:xfrm>
            <a:off x="4815524" y="4732820"/>
            <a:ext cx="1273704" cy="1190410"/>
          </a:xfrm>
          <a:prstGeom prst="rect">
            <a:avLst/>
          </a:prstGeom>
        </p:spPr>
      </p:pic>
      <p:pic>
        <p:nvPicPr>
          <p:cNvPr id="10" name="Picture 9">
            <a:extLst>
              <a:ext uri="{FF2B5EF4-FFF2-40B4-BE49-F238E27FC236}">
                <a16:creationId xmlns:a16="http://schemas.microsoft.com/office/drawing/2014/main" id="{14A6E618-AC17-B6BC-6B67-E4EFCCF1FE0A}"/>
              </a:ext>
            </a:extLst>
          </p:cNvPr>
          <p:cNvPicPr>
            <a:picLocks noChangeAspect="1"/>
          </p:cNvPicPr>
          <p:nvPr/>
        </p:nvPicPr>
        <p:blipFill>
          <a:blip r:embed="rId5"/>
          <a:stretch>
            <a:fillRect/>
          </a:stretch>
        </p:blipFill>
        <p:spPr>
          <a:xfrm>
            <a:off x="9526517" y="2059093"/>
            <a:ext cx="2035562" cy="1208615"/>
          </a:xfrm>
          <a:prstGeom prst="rect">
            <a:avLst/>
          </a:prstGeom>
        </p:spPr>
      </p:pic>
      <p:pic>
        <p:nvPicPr>
          <p:cNvPr id="14" name="Picture 13">
            <a:extLst>
              <a:ext uri="{FF2B5EF4-FFF2-40B4-BE49-F238E27FC236}">
                <a16:creationId xmlns:a16="http://schemas.microsoft.com/office/drawing/2014/main" id="{D09681FC-7627-9499-8D3C-AD2BCF29F4A2}"/>
              </a:ext>
            </a:extLst>
          </p:cNvPr>
          <p:cNvPicPr>
            <a:picLocks noChangeAspect="1"/>
          </p:cNvPicPr>
          <p:nvPr/>
        </p:nvPicPr>
        <p:blipFill>
          <a:blip r:embed="rId6"/>
          <a:stretch>
            <a:fillRect/>
          </a:stretch>
        </p:blipFill>
        <p:spPr>
          <a:xfrm>
            <a:off x="9821334" y="3334921"/>
            <a:ext cx="1584960" cy="2551107"/>
          </a:xfrm>
          <a:prstGeom prst="rect">
            <a:avLst/>
          </a:prstGeom>
        </p:spPr>
      </p:pic>
      <p:pic>
        <p:nvPicPr>
          <p:cNvPr id="22" name="Picture 21">
            <a:extLst>
              <a:ext uri="{FF2B5EF4-FFF2-40B4-BE49-F238E27FC236}">
                <a16:creationId xmlns:a16="http://schemas.microsoft.com/office/drawing/2014/main" id="{DF414FC8-6082-4BDA-E34D-0DC7CA96AB94}"/>
              </a:ext>
            </a:extLst>
          </p:cNvPr>
          <p:cNvPicPr>
            <a:picLocks noChangeAspect="1"/>
          </p:cNvPicPr>
          <p:nvPr/>
        </p:nvPicPr>
        <p:blipFill>
          <a:blip r:embed="rId7"/>
          <a:stretch>
            <a:fillRect/>
          </a:stretch>
        </p:blipFill>
        <p:spPr>
          <a:xfrm>
            <a:off x="7014949" y="2438400"/>
            <a:ext cx="2199323" cy="1175702"/>
          </a:xfrm>
          <a:prstGeom prst="rect">
            <a:avLst/>
          </a:prstGeom>
        </p:spPr>
      </p:pic>
      <p:pic>
        <p:nvPicPr>
          <p:cNvPr id="24" name="Picture 23">
            <a:extLst>
              <a:ext uri="{FF2B5EF4-FFF2-40B4-BE49-F238E27FC236}">
                <a16:creationId xmlns:a16="http://schemas.microsoft.com/office/drawing/2014/main" id="{9C55DDF5-7B6B-88A4-F5B4-4E7E7128B56B}"/>
              </a:ext>
            </a:extLst>
          </p:cNvPr>
          <p:cNvPicPr>
            <a:picLocks noChangeAspect="1"/>
          </p:cNvPicPr>
          <p:nvPr/>
        </p:nvPicPr>
        <p:blipFill>
          <a:blip r:embed="rId8"/>
          <a:stretch>
            <a:fillRect/>
          </a:stretch>
        </p:blipFill>
        <p:spPr>
          <a:xfrm>
            <a:off x="4596854" y="3359573"/>
            <a:ext cx="1259062" cy="1110827"/>
          </a:xfrm>
          <a:prstGeom prst="rect">
            <a:avLst/>
          </a:prstGeom>
        </p:spPr>
      </p:pic>
      <p:pic>
        <p:nvPicPr>
          <p:cNvPr id="26" name="Picture 25">
            <a:extLst>
              <a:ext uri="{FF2B5EF4-FFF2-40B4-BE49-F238E27FC236}">
                <a16:creationId xmlns:a16="http://schemas.microsoft.com/office/drawing/2014/main" id="{CCA95CAC-2B1F-3B72-57FB-931267EF71F8}"/>
              </a:ext>
            </a:extLst>
          </p:cNvPr>
          <p:cNvPicPr>
            <a:picLocks noChangeAspect="1"/>
          </p:cNvPicPr>
          <p:nvPr/>
        </p:nvPicPr>
        <p:blipFill>
          <a:blip r:embed="rId9"/>
          <a:stretch>
            <a:fillRect/>
          </a:stretch>
        </p:blipFill>
        <p:spPr>
          <a:xfrm>
            <a:off x="5899573" y="3339253"/>
            <a:ext cx="315056" cy="1209096"/>
          </a:xfrm>
          <a:prstGeom prst="rect">
            <a:avLst/>
          </a:prstGeom>
        </p:spPr>
      </p:pic>
      <p:pic>
        <p:nvPicPr>
          <p:cNvPr id="30" name="Picture 29">
            <a:extLst>
              <a:ext uri="{FF2B5EF4-FFF2-40B4-BE49-F238E27FC236}">
                <a16:creationId xmlns:a16="http://schemas.microsoft.com/office/drawing/2014/main" id="{51B8C461-6D3F-3CE7-1B83-6EA793A14B2D}"/>
              </a:ext>
            </a:extLst>
          </p:cNvPr>
          <p:cNvPicPr>
            <a:picLocks noChangeAspect="1"/>
          </p:cNvPicPr>
          <p:nvPr/>
        </p:nvPicPr>
        <p:blipFill>
          <a:blip r:embed="rId10"/>
          <a:stretch>
            <a:fillRect/>
          </a:stretch>
        </p:blipFill>
        <p:spPr>
          <a:xfrm rot="16200000">
            <a:off x="7529059" y="3689923"/>
            <a:ext cx="1172214" cy="2191301"/>
          </a:xfrm>
          <a:prstGeom prst="rect">
            <a:avLst/>
          </a:prstGeom>
        </p:spPr>
      </p:pic>
    </p:spTree>
    <p:extLst>
      <p:ext uri="{BB962C8B-B14F-4D97-AF65-F5344CB8AC3E}">
        <p14:creationId xmlns:p14="http://schemas.microsoft.com/office/powerpoint/2010/main" val="3641218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39</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76013" y="3566810"/>
            <a:ext cx="3503952" cy="2390972"/>
          </a:xfrm>
        </p:spPr>
        <p:txBody>
          <a:bodyPr/>
          <a:lstStyle/>
          <a:p>
            <a:r>
              <a:rPr lang="en-US" sz="2000" i="1" dirty="0">
                <a:latin typeface="Georgia" panose="02040502050405020303" pitchFamily="18" charset="0"/>
                <a:cs typeface="Arial"/>
              </a:rPr>
              <a:t>Spend bought on offer</a:t>
            </a:r>
            <a:r>
              <a:rPr lang="en-US" sz="2000" b="0" dirty="0">
                <a:latin typeface="+mn-lt"/>
                <a:cs typeface="Arial"/>
              </a:rPr>
              <a:t> is on a par with last year and </a:t>
            </a:r>
            <a:r>
              <a:rPr lang="en-US" sz="2000" i="1" dirty="0">
                <a:latin typeface="Georgia" panose="02040502050405020303" pitchFamily="18" charset="0"/>
                <a:cs typeface="Arial"/>
              </a:rPr>
              <a:t>above</a:t>
            </a:r>
            <a:r>
              <a:rPr lang="en-US" sz="2000" b="0" dirty="0">
                <a:latin typeface="Georgia" panose="02040502050405020303" pitchFamily="18" charset="0"/>
                <a:cs typeface="Arial"/>
              </a:rPr>
              <a:t> </a:t>
            </a:r>
            <a:r>
              <a:rPr lang="en-US" sz="2000" b="0" dirty="0">
                <a:latin typeface="+mn-lt"/>
                <a:cs typeface="Arial"/>
              </a:rPr>
              <a:t>the</a:t>
            </a:r>
            <a:r>
              <a:rPr lang="en-US" sz="2000" b="0" dirty="0">
                <a:latin typeface="Georgia" panose="02040502050405020303" pitchFamily="18" charset="0"/>
                <a:cs typeface="Arial"/>
              </a:rPr>
              <a:t> </a:t>
            </a:r>
            <a:r>
              <a:rPr lang="en-US" sz="2000" i="1" dirty="0">
                <a:latin typeface="Georgia" panose="02040502050405020303" pitchFamily="18" charset="0"/>
                <a:cs typeface="Arial"/>
              </a:rPr>
              <a:t>YTD trend</a:t>
            </a:r>
            <a:r>
              <a:rPr lang="en-US" sz="2000" b="0" dirty="0">
                <a:latin typeface="Georgia" panose="02040502050405020303" pitchFamily="18" charset="0"/>
                <a:cs typeface="Arial"/>
              </a:rPr>
              <a:t>, </a:t>
            </a:r>
            <a:r>
              <a:rPr lang="en-US" sz="2000" b="0" dirty="0">
                <a:latin typeface="+mn-lt"/>
                <a:cs typeface="Arial"/>
              </a:rPr>
              <a:t>despite the focus on everyday low prices.</a:t>
            </a:r>
            <a:br>
              <a:rPr lang="en-US" sz="2000" b="0" dirty="0">
                <a:latin typeface="Georgia" panose="02040502050405020303" pitchFamily="18" charset="0"/>
                <a:cs typeface="Arial"/>
              </a:rPr>
            </a:br>
            <a:br>
              <a:rPr lang="en-US" sz="2000" b="0" dirty="0">
                <a:latin typeface="Georgia" panose="02040502050405020303" pitchFamily="18" charset="0"/>
                <a:cs typeface="Arial"/>
              </a:rPr>
            </a:br>
            <a:r>
              <a:rPr lang="en-US" sz="1800" b="0" dirty="0">
                <a:latin typeface="+mn-lt"/>
                <a:cs typeface="Arial"/>
              </a:rPr>
              <a:t>As shoppers continue to struggle with the cost of living crisis, retailers are </a:t>
            </a:r>
            <a:r>
              <a:rPr lang="en-US" sz="1800" i="1" dirty="0">
                <a:latin typeface="Georgia" panose="02040502050405020303" pitchFamily="18" charset="0"/>
                <a:cs typeface="Arial"/>
              </a:rPr>
              <a:t>increasing</a:t>
            </a:r>
            <a:r>
              <a:rPr lang="en-US" sz="1800" dirty="0">
                <a:latin typeface="+mn-lt"/>
                <a:cs typeface="Arial"/>
              </a:rPr>
              <a:t> </a:t>
            </a:r>
            <a:r>
              <a:rPr lang="en-US" sz="1800" i="1" dirty="0">
                <a:latin typeface="Georgia" panose="02040502050405020303" pitchFamily="18" charset="0"/>
                <a:cs typeface="Arial"/>
              </a:rPr>
              <a:t>incentives</a:t>
            </a:r>
            <a:r>
              <a:rPr lang="en-US" sz="1800" dirty="0">
                <a:latin typeface="+mn-lt"/>
                <a:cs typeface="Arial"/>
              </a:rPr>
              <a:t> </a:t>
            </a:r>
            <a:r>
              <a:rPr lang="en-US" sz="1800" b="0" dirty="0">
                <a:latin typeface="+mn-lt"/>
                <a:cs typeface="Arial"/>
              </a:rPr>
              <a:t>to shop, including </a:t>
            </a:r>
            <a:r>
              <a:rPr lang="en-US" sz="1800" i="1" dirty="0">
                <a:latin typeface="Georgia" panose="02040502050405020303" pitchFamily="18" charset="0"/>
                <a:cs typeface="Arial"/>
              </a:rPr>
              <a:t>more targeted pricing initiatives</a:t>
            </a:r>
            <a:r>
              <a:rPr lang="en-US" sz="1800" b="0" dirty="0">
                <a:latin typeface="+mn-lt"/>
                <a:cs typeface="Arial"/>
              </a:rPr>
              <a:t> via </a:t>
            </a:r>
            <a:r>
              <a:rPr lang="en-US" sz="1800" i="1" dirty="0">
                <a:latin typeface="Georgia" panose="02040502050405020303" pitchFamily="18" charset="0"/>
                <a:cs typeface="Arial"/>
              </a:rPr>
              <a:t>loyalty schemes</a:t>
            </a:r>
            <a:r>
              <a:rPr lang="en-US" sz="1800" b="0" dirty="0">
                <a:latin typeface="+mn-lt"/>
                <a:cs typeface="Arial"/>
              </a:rPr>
              <a:t>, which may well result in </a:t>
            </a:r>
            <a:r>
              <a:rPr lang="en-US" sz="1800" i="1" dirty="0">
                <a:latin typeface="Georgia" panose="02040502050405020303" pitchFamily="18" charset="0"/>
                <a:cs typeface="Arial"/>
              </a:rPr>
              <a:t>additional promotional spend </a:t>
            </a:r>
            <a:r>
              <a:rPr lang="en-US" sz="1800" b="0" dirty="0">
                <a:latin typeface="+mn-lt"/>
                <a:cs typeface="Arial"/>
              </a:rPr>
              <a:t>this summer.</a:t>
            </a:r>
            <a:endParaRPr lang="en-US" sz="2000" dirty="0">
              <a:latin typeface="+mn-lt"/>
            </a:endParaRPr>
          </a:p>
        </p:txBody>
      </p:sp>
      <p:sp>
        <p:nvSpPr>
          <p:cNvPr id="7" name="Text Placeholder 6">
            <a:extLst>
              <a:ext uri="{FF2B5EF4-FFF2-40B4-BE49-F238E27FC236}">
                <a16:creationId xmlns:a16="http://schemas.microsoft.com/office/drawing/2014/main" id="{CD9DDD39-11BE-3E72-4A51-0978E35988C5}"/>
              </a:ext>
            </a:extLst>
          </p:cNvPr>
          <p:cNvSpPr>
            <a:spLocks noGrp="1"/>
          </p:cNvSpPr>
          <p:nvPr>
            <p:ph type="body" sz="quarter" idx="14"/>
          </p:nvPr>
        </p:nvSpPr>
        <p:spPr>
          <a:xfrm>
            <a:off x="4284354" y="6031376"/>
            <a:ext cx="7595265" cy="365125"/>
          </a:xfrm>
        </p:spPr>
        <p:txBody>
          <a:bodyPr/>
          <a:lstStyle/>
          <a:p>
            <a:r>
              <a:rPr lang="en-GB" dirty="0"/>
              <a:t>Source:  NIQ Homescan FMCG Multiples (including Discounters)</a:t>
            </a:r>
          </a:p>
        </p:txBody>
      </p:sp>
      <p:sp>
        <p:nvSpPr>
          <p:cNvPr id="16" name="TextBox 15">
            <a:extLst>
              <a:ext uri="{FF2B5EF4-FFF2-40B4-BE49-F238E27FC236}">
                <a16:creationId xmlns:a16="http://schemas.microsoft.com/office/drawing/2014/main" id="{6386E971-F8A7-474B-33F9-3FB19FFFF389}"/>
              </a:ext>
            </a:extLst>
          </p:cNvPr>
          <p:cNvSpPr txBox="1"/>
          <p:nvPr/>
        </p:nvSpPr>
        <p:spPr>
          <a:xfrm>
            <a:off x="4348721" y="1353351"/>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 of FMCG value sales bought on offer </a:t>
            </a:r>
          </a:p>
          <a:p>
            <a:pPr>
              <a:buSzPts val="1100"/>
            </a:pPr>
            <a:r>
              <a:rPr lang="en-US" sz="1200" i="1" dirty="0">
                <a:solidFill>
                  <a:schemeClr val="tx1"/>
                </a:solidFill>
                <a:latin typeface="Arial" panose="020B0604020202020204" pitchFamily="34" charset="0"/>
                <a:cs typeface="Arial" panose="020B0604020202020204" pitchFamily="34" charset="0"/>
              </a:rPr>
              <a:t>4 weekly trend</a:t>
            </a:r>
          </a:p>
          <a:p>
            <a:pPr>
              <a:buSzPts val="1100"/>
            </a:pPr>
            <a:endParaRPr lang="en-US" sz="1400" b="1" dirty="0">
              <a:latin typeface="Arial" panose="020B0604020202020204" pitchFamily="34" charset="0"/>
              <a:cs typeface="Arial" panose="020B0604020202020204" pitchFamily="34" charset="0"/>
              <a:sym typeface="Montserrat"/>
            </a:endParaRPr>
          </a:p>
        </p:txBody>
      </p:sp>
      <p:graphicFrame>
        <p:nvGraphicFramePr>
          <p:cNvPr id="8" name="Chart Placeholder 8">
            <a:extLst>
              <a:ext uri="{FF2B5EF4-FFF2-40B4-BE49-F238E27FC236}">
                <a16:creationId xmlns:a16="http://schemas.microsoft.com/office/drawing/2014/main" id="{E199D872-88CF-31AC-18A9-AD50974BAD73}"/>
              </a:ext>
            </a:extLst>
          </p:cNvPr>
          <p:cNvGraphicFramePr>
            <a:graphicFrameLocks/>
          </p:cNvGraphicFramePr>
          <p:nvPr>
            <p:extLst>
              <p:ext uri="{D42A27DB-BD31-4B8C-83A1-F6EECF244321}">
                <p14:modId xmlns:p14="http://schemas.microsoft.com/office/powerpoint/2010/main" val="2286738876"/>
              </p:ext>
            </p:extLst>
          </p:nvPr>
        </p:nvGraphicFramePr>
        <p:xfrm>
          <a:off x="4861774" y="1810911"/>
          <a:ext cx="6964862" cy="3691848"/>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DDAB1045-71AB-C273-CF4D-7F63D588EF6B}"/>
              </a:ext>
            </a:extLst>
          </p:cNvPr>
          <p:cNvCxnSpPr>
            <a:cxnSpLocks/>
          </p:cNvCxnSpPr>
          <p:nvPr/>
        </p:nvCxnSpPr>
        <p:spPr>
          <a:xfrm>
            <a:off x="5022761" y="5709234"/>
            <a:ext cx="6439436"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2CD64AD-C9B6-CB3C-4EB5-C0919B420CA5}"/>
              </a:ext>
            </a:extLst>
          </p:cNvPr>
          <p:cNvSpPr/>
          <p:nvPr/>
        </p:nvSpPr>
        <p:spPr>
          <a:xfrm>
            <a:off x="4933975" y="5565361"/>
            <a:ext cx="200721" cy="200721"/>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13" name="Oval 12">
            <a:extLst>
              <a:ext uri="{FF2B5EF4-FFF2-40B4-BE49-F238E27FC236}">
                <a16:creationId xmlns:a16="http://schemas.microsoft.com/office/drawing/2014/main" id="{53C50B2D-9B74-3D48-DA81-2CB3FDEC703B}"/>
              </a:ext>
            </a:extLst>
          </p:cNvPr>
          <p:cNvSpPr/>
          <p:nvPr/>
        </p:nvSpPr>
        <p:spPr>
          <a:xfrm>
            <a:off x="6897338" y="5596916"/>
            <a:ext cx="200721" cy="200721"/>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17" name="Text Placeholder 12">
            <a:extLst>
              <a:ext uri="{FF2B5EF4-FFF2-40B4-BE49-F238E27FC236}">
                <a16:creationId xmlns:a16="http://schemas.microsoft.com/office/drawing/2014/main" id="{44A015D6-F412-8739-757A-C43DD5AFB147}"/>
              </a:ext>
            </a:extLst>
          </p:cNvPr>
          <p:cNvSpPr txBox="1">
            <a:spLocks/>
          </p:cNvSpPr>
          <p:nvPr/>
        </p:nvSpPr>
        <p:spPr>
          <a:xfrm>
            <a:off x="4920818" y="5895133"/>
            <a:ext cx="743199" cy="20305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solidFill>
                  <a:schemeClr val="tx1"/>
                </a:solidFill>
                <a:latin typeface="Georgia" panose="02040502050405020303" pitchFamily="18" charset="0"/>
              </a:rPr>
              <a:t>2021</a:t>
            </a:r>
          </a:p>
        </p:txBody>
      </p:sp>
      <p:sp>
        <p:nvSpPr>
          <p:cNvPr id="18" name="Text Placeholder 13">
            <a:extLst>
              <a:ext uri="{FF2B5EF4-FFF2-40B4-BE49-F238E27FC236}">
                <a16:creationId xmlns:a16="http://schemas.microsoft.com/office/drawing/2014/main" id="{B5BAB882-1D89-FBC2-7B23-27FE493E79FE}"/>
              </a:ext>
            </a:extLst>
          </p:cNvPr>
          <p:cNvSpPr txBox="1">
            <a:spLocks/>
          </p:cNvSpPr>
          <p:nvPr/>
        </p:nvSpPr>
        <p:spPr>
          <a:xfrm>
            <a:off x="6894983" y="5676627"/>
            <a:ext cx="568683" cy="439875"/>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solidFill>
                  <a:schemeClr val="tx1"/>
                </a:solidFill>
                <a:latin typeface="Georgia" panose="02040502050405020303" pitchFamily="18" charset="0"/>
              </a:rPr>
              <a:t>2022</a:t>
            </a:r>
          </a:p>
        </p:txBody>
      </p:sp>
      <p:sp>
        <p:nvSpPr>
          <p:cNvPr id="19" name="Text Placeholder 14">
            <a:extLst>
              <a:ext uri="{FF2B5EF4-FFF2-40B4-BE49-F238E27FC236}">
                <a16:creationId xmlns:a16="http://schemas.microsoft.com/office/drawing/2014/main" id="{127662AF-6F00-2EC3-E92E-361E213F5913}"/>
              </a:ext>
            </a:extLst>
          </p:cNvPr>
          <p:cNvSpPr txBox="1">
            <a:spLocks/>
          </p:cNvSpPr>
          <p:nvPr/>
        </p:nvSpPr>
        <p:spPr>
          <a:xfrm>
            <a:off x="10356614" y="5652867"/>
            <a:ext cx="598633" cy="43654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latin typeface="Georgia" panose="02040502050405020303" pitchFamily="18" charset="0"/>
              </a:rPr>
              <a:t>2023</a:t>
            </a:r>
          </a:p>
        </p:txBody>
      </p:sp>
      <p:sp>
        <p:nvSpPr>
          <p:cNvPr id="20" name="Oval 19">
            <a:extLst>
              <a:ext uri="{FF2B5EF4-FFF2-40B4-BE49-F238E27FC236}">
                <a16:creationId xmlns:a16="http://schemas.microsoft.com/office/drawing/2014/main" id="{1E35E180-B267-0CA9-FE8A-F5FCD0D1BAB4}"/>
              </a:ext>
            </a:extLst>
          </p:cNvPr>
          <p:cNvSpPr/>
          <p:nvPr/>
        </p:nvSpPr>
        <p:spPr>
          <a:xfrm>
            <a:off x="10123667" y="5645472"/>
            <a:ext cx="200721" cy="200721"/>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Tree>
    <p:extLst>
      <p:ext uri="{BB962C8B-B14F-4D97-AF65-F5344CB8AC3E}">
        <p14:creationId xmlns:p14="http://schemas.microsoft.com/office/powerpoint/2010/main" val="3655956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D8DCB028-1132-6844-F5C4-56D0F8CEB6CA}"/>
              </a:ext>
            </a:extLst>
          </p:cNvPr>
          <p:cNvSpPr>
            <a:spLocks noGrp="1"/>
          </p:cNvSpPr>
          <p:nvPr>
            <p:ph idx="1"/>
          </p:nvPr>
        </p:nvSpPr>
        <p:spPr/>
        <p:txBody>
          <a:bodyPr/>
          <a:lstStyle/>
          <a:p>
            <a:endParaRPr lang="en-GB" dirty="0"/>
          </a:p>
        </p:txBody>
      </p:sp>
      <p:sp>
        <p:nvSpPr>
          <p:cNvPr id="2" name="Slide Number Placeholder 1">
            <a:extLst>
              <a:ext uri="{FF2B5EF4-FFF2-40B4-BE49-F238E27FC236}">
                <a16:creationId xmlns:a16="http://schemas.microsoft.com/office/drawing/2014/main" id="{FA6728DC-297D-3763-F73A-5E4DF896E7E7}"/>
              </a:ext>
            </a:extLst>
          </p:cNvPr>
          <p:cNvSpPr>
            <a:spLocks noGrp="1"/>
          </p:cNvSpPr>
          <p:nvPr>
            <p:ph type="sldNum" sz="quarter" idx="12"/>
          </p:nvPr>
        </p:nvSpPr>
        <p:spPr/>
        <p:txBody>
          <a:bodyPr/>
          <a:lstStyle/>
          <a:p>
            <a:fld id="{403EF4E2-7A7A-0548-85F1-5479B7C9E1B2}" type="slidenum">
              <a:rPr lang="en-US" smtClean="0"/>
              <a:t>4</a:t>
            </a:fld>
            <a:endParaRPr lang="en-US" dirty="0"/>
          </a:p>
        </p:txBody>
      </p:sp>
      <p:sp>
        <p:nvSpPr>
          <p:cNvPr id="8" name="Title 7">
            <a:extLst>
              <a:ext uri="{FF2B5EF4-FFF2-40B4-BE49-F238E27FC236}">
                <a16:creationId xmlns:a16="http://schemas.microsoft.com/office/drawing/2014/main" id="{319D6550-86D3-7DB3-29F0-30F060BFBAF2}"/>
              </a:ext>
            </a:extLst>
          </p:cNvPr>
          <p:cNvSpPr>
            <a:spLocks noGrp="1"/>
          </p:cNvSpPr>
          <p:nvPr>
            <p:ph type="ctrTitle"/>
          </p:nvPr>
        </p:nvSpPr>
        <p:spPr>
          <a:xfrm>
            <a:off x="278780" y="2367358"/>
            <a:ext cx="3503952" cy="2390972"/>
          </a:xfrm>
        </p:spPr>
        <p:txBody>
          <a:bodyPr/>
          <a:lstStyle/>
          <a:p>
            <a:r>
              <a:rPr lang="en-US" sz="2800" i="1" dirty="0">
                <a:latin typeface="Georgia" panose="02040502050405020303" pitchFamily="18" charset="0"/>
              </a:rPr>
              <a:t>Consistent sunshine </a:t>
            </a:r>
            <a:r>
              <a:rPr lang="en-US" sz="2800" b="0" dirty="0">
                <a:latin typeface="+mn-lt"/>
              </a:rPr>
              <a:t>and</a:t>
            </a:r>
            <a:r>
              <a:rPr lang="en-US" sz="2800" i="1" dirty="0">
                <a:latin typeface="Georgia" panose="02040502050405020303" pitchFamily="18" charset="0"/>
              </a:rPr>
              <a:t> warm weather </a:t>
            </a:r>
            <a:r>
              <a:rPr lang="en-US" sz="2800" b="0" dirty="0">
                <a:latin typeface="+mn-lt"/>
              </a:rPr>
              <a:t>saw shoppers indulge in seasonal categories and impulse purchases.</a:t>
            </a:r>
          </a:p>
        </p:txBody>
      </p:sp>
      <p:sp>
        <p:nvSpPr>
          <p:cNvPr id="14" name="Text Placeholder 13">
            <a:extLst>
              <a:ext uri="{FF2B5EF4-FFF2-40B4-BE49-F238E27FC236}">
                <a16:creationId xmlns:a16="http://schemas.microsoft.com/office/drawing/2014/main" id="{C6448C9E-CE0B-61E6-1D4C-D40E3826ED4C}"/>
              </a:ext>
            </a:extLst>
          </p:cNvPr>
          <p:cNvSpPr>
            <a:spLocks noGrp="1"/>
          </p:cNvSpPr>
          <p:nvPr>
            <p:ph type="body" sz="quarter" idx="14"/>
          </p:nvPr>
        </p:nvSpPr>
        <p:spPr/>
        <p:txBody>
          <a:bodyPr/>
          <a:lstStyle/>
          <a:p>
            <a:r>
              <a:rPr lang="en-GB" dirty="0"/>
              <a:t>Source:  NIQ Scantrack, Homescan FMCG</a:t>
            </a:r>
          </a:p>
        </p:txBody>
      </p:sp>
      <p:graphicFrame>
        <p:nvGraphicFramePr>
          <p:cNvPr id="3" name="Table 11">
            <a:extLst>
              <a:ext uri="{FF2B5EF4-FFF2-40B4-BE49-F238E27FC236}">
                <a16:creationId xmlns:a16="http://schemas.microsoft.com/office/drawing/2014/main" id="{00172463-5EDD-F8B7-C28C-B0754D83D200}"/>
              </a:ext>
            </a:extLst>
          </p:cNvPr>
          <p:cNvGraphicFramePr>
            <a:graphicFrameLocks noGrp="1"/>
          </p:cNvGraphicFramePr>
          <p:nvPr>
            <p:extLst>
              <p:ext uri="{D42A27DB-BD31-4B8C-83A1-F6EECF244321}">
                <p14:modId xmlns:p14="http://schemas.microsoft.com/office/powerpoint/2010/main" val="2024652050"/>
              </p:ext>
            </p:extLst>
          </p:nvPr>
        </p:nvGraphicFramePr>
        <p:xfrm>
          <a:off x="4240107" y="346177"/>
          <a:ext cx="7951893" cy="5996668"/>
        </p:xfrm>
        <a:graphic>
          <a:graphicData uri="http://schemas.openxmlformats.org/drawingml/2006/table">
            <a:tbl>
              <a:tblPr firstRow="1" bandRow="1">
                <a:tableStyleId>{00A15C55-8517-42AA-B614-E9B94910E393}</a:tableStyleId>
              </a:tblPr>
              <a:tblGrid>
                <a:gridCol w="2533227">
                  <a:extLst>
                    <a:ext uri="{9D8B030D-6E8A-4147-A177-3AD203B41FA5}">
                      <a16:colId xmlns:a16="http://schemas.microsoft.com/office/drawing/2014/main" val="1413289166"/>
                    </a:ext>
                  </a:extLst>
                </a:gridCol>
                <a:gridCol w="2709333">
                  <a:extLst>
                    <a:ext uri="{9D8B030D-6E8A-4147-A177-3AD203B41FA5}">
                      <a16:colId xmlns:a16="http://schemas.microsoft.com/office/drawing/2014/main" val="986108252"/>
                    </a:ext>
                  </a:extLst>
                </a:gridCol>
                <a:gridCol w="2709333">
                  <a:extLst>
                    <a:ext uri="{9D8B030D-6E8A-4147-A177-3AD203B41FA5}">
                      <a16:colId xmlns:a16="http://schemas.microsoft.com/office/drawing/2014/main" val="3449393592"/>
                    </a:ext>
                  </a:extLst>
                </a:gridCol>
              </a:tblGrid>
              <a:tr h="529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Georgia" panose="02040502050405020303" pitchFamily="18" charset="0"/>
                        </a:rPr>
                        <a:t>Total Till growth maintained</a:t>
                      </a:r>
                      <a:endParaRPr lang="en-GB" dirty="0">
                        <a:solidFill>
                          <a:schemeClr val="bg1"/>
                        </a:solidFill>
                      </a:endParaRPr>
                    </a:p>
                  </a:txBody>
                  <a:tcPr>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Georgia" panose="02040502050405020303" pitchFamily="18" charset="0"/>
                        </a:rPr>
                        <a:t>Provisionally hottest June on record</a:t>
                      </a:r>
                      <a:endParaRPr lang="en-GB" dirty="0">
                        <a:solidFill>
                          <a:schemeClr val="bg1"/>
                        </a:solidFill>
                      </a:endParaRPr>
                    </a:p>
                  </a:txBody>
                  <a:tcPr>
                    <a:solidFill>
                      <a:schemeClr val="tx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Georgia" panose="02040502050405020303" pitchFamily="18" charset="0"/>
                        </a:rPr>
                        <a:t>Volume trend continues to improve</a:t>
                      </a:r>
                      <a:endParaRPr lang="en-GB" dirty="0">
                        <a:solidFill>
                          <a:schemeClr val="bg1"/>
                        </a:solidFill>
                      </a:endParaRPr>
                    </a:p>
                  </a:txBody>
                  <a:tcPr>
                    <a:solidFill>
                      <a:schemeClr val="bg2">
                        <a:lumMod val="50000"/>
                      </a:schemeClr>
                    </a:solidFill>
                  </a:tcPr>
                </a:tc>
                <a:extLst>
                  <a:ext uri="{0D108BD9-81ED-4DB2-BD59-A6C34878D82A}">
                    <a16:rowId xmlns:a16="http://schemas.microsoft.com/office/drawing/2014/main" val="63027159"/>
                  </a:ext>
                </a:extLst>
              </a:tr>
              <a:tr h="1241788">
                <a:tc>
                  <a:txBody>
                    <a:bodyPr/>
                    <a:lstStyle/>
                    <a:p>
                      <a:pPr marL="0" lvl="0" indent="0" fontAlgn="base">
                        <a:spcAft>
                          <a:spcPts val="0"/>
                        </a:spcAft>
                        <a:buSzPts val="1100"/>
                        <a:buFont typeface="Symbol" panose="05050102010706020507" pitchFamily="18" charset="2"/>
                        <a:buNone/>
                      </a:pP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Food inflation </a:t>
                      </a:r>
                      <a:r>
                        <a:rPr lang="en-GB" sz="1200" b="0" i="0" dirty="0">
                          <a:solidFill>
                            <a:srgbClr val="000000"/>
                          </a:solidFill>
                          <a:effectLst/>
                          <a:latin typeface="+mn-lt"/>
                          <a:ea typeface="Times New Roman" panose="02020603050405020304" pitchFamily="18" charset="0"/>
                          <a:cs typeface="Arial" panose="020B0604020202020204" pitchFamily="34" charset="0"/>
                        </a:rPr>
                        <a:t>eased</a:t>
                      </a:r>
                      <a:r>
                        <a:rPr lang="en-GB" sz="1200" dirty="0">
                          <a:solidFill>
                            <a:srgbClr val="000000"/>
                          </a:solidFill>
                          <a:effectLst/>
                          <a:ea typeface="Times New Roman" panose="02020603050405020304" pitchFamily="18" charset="0"/>
                          <a:cs typeface="Arial" panose="020B0604020202020204" pitchFamily="34" charset="0"/>
                        </a:rPr>
                        <a:t> again in June to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14.6% </a:t>
                      </a:r>
                      <a:r>
                        <a:rPr lang="en-GB" sz="1200" dirty="0">
                          <a:solidFill>
                            <a:srgbClr val="000000"/>
                          </a:solidFill>
                          <a:effectLst/>
                          <a:ea typeface="Times New Roman" panose="02020603050405020304" pitchFamily="18" charset="0"/>
                          <a:cs typeface="Arial" panose="020B0604020202020204" pitchFamily="34" charset="0"/>
                        </a:rPr>
                        <a:t>from </a:t>
                      </a:r>
                      <a:r>
                        <a:rPr lang="en-GB" sz="1200" b="0"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15.4%</a:t>
                      </a:r>
                      <a:r>
                        <a:rPr lang="en-GB" sz="1200" dirty="0">
                          <a:solidFill>
                            <a:srgbClr val="000000"/>
                          </a:solidFill>
                          <a:effectLst/>
                          <a:ea typeface="Times New Roman" panose="02020603050405020304" pitchFamily="18" charset="0"/>
                          <a:cs typeface="Arial" panose="020B0604020202020204" pitchFamily="34" charset="0"/>
                        </a:rPr>
                        <a:t> in May (BRC-NIQ SPI), despite this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Total Till </a:t>
                      </a:r>
                      <a:r>
                        <a:rPr lang="en-GB" sz="1200" dirty="0">
                          <a:solidFill>
                            <a:srgbClr val="000000"/>
                          </a:solidFill>
                          <a:effectLst/>
                          <a:ea typeface="Times New Roman" panose="02020603050405020304" pitchFamily="18" charset="0"/>
                          <a:cs typeface="Arial" panose="020B0604020202020204" pitchFamily="34" charset="0"/>
                        </a:rPr>
                        <a:t>value growths held at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12.4%</a:t>
                      </a:r>
                      <a:r>
                        <a:rPr lang="en-GB" sz="1200" dirty="0">
                          <a:solidFill>
                            <a:srgbClr val="000000"/>
                          </a:solidFill>
                          <a:effectLst/>
                          <a:ea typeface="Times New Roman" panose="02020603050405020304" pitchFamily="18" charset="0"/>
                          <a:cs typeface="Arial" panose="020B0604020202020204" pitchFamily="34" charset="0"/>
                        </a:rPr>
                        <a:t> in June from +12.3% in May.</a:t>
                      </a:r>
                      <a:endParaRPr lang="en-GB" sz="1200" dirty="0"/>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Persistent warmth </a:t>
                      </a:r>
                      <a:r>
                        <a:rPr lang="en-GB" sz="1200" b="0" i="0" dirty="0">
                          <a:solidFill>
                            <a:srgbClr val="000000"/>
                          </a:solidFill>
                          <a:effectLst/>
                          <a:latin typeface="+mn-lt"/>
                          <a:ea typeface="Times New Roman" panose="02020603050405020304" pitchFamily="18" charset="0"/>
                          <a:cs typeface="Arial" panose="020B0604020202020204" pitchFamily="34" charset="0"/>
                        </a:rPr>
                        <a:t>for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much</a:t>
                      </a:r>
                      <a:r>
                        <a:rPr lang="en-GB" sz="1200" b="0" i="0" dirty="0">
                          <a:solidFill>
                            <a:srgbClr val="000000"/>
                          </a:solidFill>
                          <a:effectLst/>
                          <a:latin typeface="+mn-lt"/>
                          <a:ea typeface="Times New Roman" panose="02020603050405020304" pitchFamily="18" charset="0"/>
                          <a:cs typeface="Arial" panose="020B0604020202020204" pitchFamily="34" charset="0"/>
                        </a:rPr>
                        <a:t> of the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month</a:t>
                      </a:r>
                      <a:r>
                        <a:rPr lang="en-GB" sz="1200" b="0" i="0" dirty="0">
                          <a:solidFill>
                            <a:srgbClr val="000000"/>
                          </a:solidFill>
                          <a:effectLst/>
                          <a:latin typeface="+mn-lt"/>
                          <a:ea typeface="Times New Roman" panose="02020603050405020304" pitchFamily="18" charset="0"/>
                          <a:cs typeface="Arial" panose="020B0604020202020204" pitchFamily="34" charset="0"/>
                        </a:rPr>
                        <a:t> over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most of the UK </a:t>
                      </a:r>
                      <a:r>
                        <a:rPr lang="en-GB" sz="1200" b="0" i="0" dirty="0">
                          <a:solidFill>
                            <a:srgbClr val="000000"/>
                          </a:solidFill>
                          <a:effectLst/>
                          <a:latin typeface="+mn-lt"/>
                          <a:ea typeface="Times New Roman" panose="02020603050405020304" pitchFamily="18" charset="0"/>
                          <a:cs typeface="Arial" panose="020B0604020202020204" pitchFamily="34" charset="0"/>
                        </a:rPr>
                        <a:t>resulted in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more shopping trips </a:t>
                      </a:r>
                      <a:r>
                        <a:rPr lang="en-GB" sz="1200" b="0" i="0" dirty="0">
                          <a:solidFill>
                            <a:srgbClr val="000000"/>
                          </a:solidFill>
                          <a:effectLst/>
                          <a:latin typeface="+mn-lt"/>
                          <a:ea typeface="Times New Roman" panose="02020603050405020304" pitchFamily="18" charset="0"/>
                          <a:cs typeface="Arial" panose="020B0604020202020204" pitchFamily="34" charset="0"/>
                        </a:rPr>
                        <a:t>to </a:t>
                      </a:r>
                      <a:r>
                        <a:rPr lang="en-GB" sz="1200" b="1" i="1" dirty="0">
                          <a:solidFill>
                            <a:srgbClr val="000000"/>
                          </a:solidFill>
                          <a:effectLst/>
                          <a:latin typeface="+mn-lt"/>
                          <a:ea typeface="Times New Roman" panose="02020603050405020304" pitchFamily="18" charset="0"/>
                          <a:cs typeface="Arial" panose="020B0604020202020204" pitchFamily="34" charset="0"/>
                        </a:rPr>
                        <a:t>stores</a:t>
                      </a:r>
                      <a:r>
                        <a:rPr lang="en-GB" sz="1200" b="0" i="0" dirty="0">
                          <a:solidFill>
                            <a:srgbClr val="000000"/>
                          </a:solidFill>
                          <a:effectLst/>
                          <a:latin typeface="+mn-lt"/>
                          <a:ea typeface="Times New Roman" panose="02020603050405020304" pitchFamily="18" charset="0"/>
                          <a:cs typeface="Arial" panose="020B0604020202020204" pitchFamily="34" charset="0"/>
                        </a:rPr>
                        <a:t> than last month and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more opportunities f</a:t>
                      </a:r>
                      <a:r>
                        <a:rPr lang="en-GB" sz="1200" b="0" i="0" dirty="0">
                          <a:solidFill>
                            <a:srgbClr val="000000"/>
                          </a:solidFill>
                          <a:effectLst/>
                          <a:latin typeface="+mn-lt"/>
                          <a:ea typeface="Times New Roman" panose="02020603050405020304" pitchFamily="18" charset="0"/>
                          <a:cs typeface="Arial" panose="020B0604020202020204" pitchFamily="34" charset="0"/>
                        </a:rPr>
                        <a:t>or shoppers to socialise and spend time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outdoors</a:t>
                      </a:r>
                      <a:r>
                        <a:rPr lang="en-GB" sz="1200" b="0" i="0" dirty="0">
                          <a:solidFill>
                            <a:srgbClr val="000000"/>
                          </a:solidFill>
                          <a:effectLst/>
                          <a:latin typeface="+mn-lt"/>
                          <a:ea typeface="Times New Roman" panose="02020603050405020304" pitchFamily="18" charset="0"/>
                          <a:cs typeface="Arial" panose="020B0604020202020204" pitchFamily="34" charset="0"/>
                        </a:rPr>
                        <a:t>.</a:t>
                      </a:r>
                      <a:endParaRPr lang="en-GB" sz="1200" b="0" i="0" dirty="0">
                        <a:solidFill>
                          <a:srgbClr val="000000"/>
                        </a:solidFill>
                        <a:effectLst/>
                        <a:latin typeface="+mn-lt"/>
                        <a:cs typeface="Arial" panose="020B0604020202020204" pitchFamily="34" charset="0"/>
                      </a:endParaRPr>
                    </a:p>
                  </a:txBody>
                  <a:tcPr>
                    <a:solidFill>
                      <a:schemeClr val="bg2">
                        <a:lumMod val="20000"/>
                        <a:lumOff val="80000"/>
                      </a:schemeClr>
                    </a:solidFill>
                  </a:tcPr>
                </a:tc>
                <a:tc>
                  <a:txBody>
                    <a:bodyPr/>
                    <a:lstStyle/>
                    <a:p>
                      <a:pPr algn="l">
                        <a:spcAft>
                          <a:spcPts val="600"/>
                        </a:spcAft>
                      </a:pPr>
                      <a:r>
                        <a:rPr lang="en-GB" sz="1200" b="0" i="0" dirty="0">
                          <a:solidFill>
                            <a:srgbClr val="000000"/>
                          </a:solidFill>
                          <a:effectLst/>
                          <a:latin typeface="+mn-lt"/>
                          <a:cs typeface="Arial" panose="020B0604020202020204" pitchFamily="34" charset="0"/>
                        </a:rPr>
                        <a:t>Whilst </a:t>
                      </a:r>
                      <a:r>
                        <a:rPr lang="en-GB" sz="1200" b="1" i="1" dirty="0">
                          <a:solidFill>
                            <a:srgbClr val="000000"/>
                          </a:solidFill>
                          <a:effectLst/>
                          <a:latin typeface="Georgia" panose="02040502050405020303" pitchFamily="18" charset="0"/>
                          <a:cs typeface="Arial" panose="020B0604020202020204" pitchFamily="34" charset="0"/>
                        </a:rPr>
                        <a:t>still negative </a:t>
                      </a:r>
                      <a:r>
                        <a:rPr lang="en-GB" sz="1200" b="0" i="0" dirty="0">
                          <a:solidFill>
                            <a:srgbClr val="000000"/>
                          </a:solidFill>
                          <a:effectLst/>
                          <a:latin typeface="+mn-lt"/>
                          <a:cs typeface="Arial" panose="020B0604020202020204" pitchFamily="34" charset="0"/>
                        </a:rPr>
                        <a:t>the volume trend has </a:t>
                      </a:r>
                      <a:r>
                        <a:rPr lang="en-GB" sz="1200" b="1" i="1" dirty="0">
                          <a:solidFill>
                            <a:srgbClr val="000000"/>
                          </a:solidFill>
                          <a:effectLst/>
                          <a:latin typeface="Georgia" panose="02040502050405020303" pitchFamily="18" charset="0"/>
                          <a:cs typeface="Arial" panose="020B0604020202020204" pitchFamily="34" charset="0"/>
                        </a:rPr>
                        <a:t>decelerated consistently </a:t>
                      </a:r>
                      <a:r>
                        <a:rPr lang="en-GB" sz="1200" b="0" i="0" dirty="0">
                          <a:solidFill>
                            <a:srgbClr val="000000"/>
                          </a:solidFill>
                          <a:effectLst/>
                          <a:latin typeface="+mn-lt"/>
                          <a:cs typeface="Arial" panose="020B0604020202020204" pitchFamily="34" charset="0"/>
                        </a:rPr>
                        <a:t>since the </a:t>
                      </a:r>
                      <a:r>
                        <a:rPr lang="en-GB" sz="1200" b="1" i="1" dirty="0">
                          <a:solidFill>
                            <a:srgbClr val="000000"/>
                          </a:solidFill>
                          <a:effectLst/>
                          <a:latin typeface="Georgia" panose="02040502050405020303" pitchFamily="18" charset="0"/>
                          <a:cs typeface="Arial" panose="020B0604020202020204" pitchFamily="34" charset="0"/>
                        </a:rPr>
                        <a:t>low point </a:t>
                      </a:r>
                      <a:r>
                        <a:rPr lang="en-GB" sz="1200" b="0" i="0" dirty="0">
                          <a:solidFill>
                            <a:srgbClr val="000000"/>
                          </a:solidFill>
                          <a:effectLst/>
                          <a:latin typeface="+mn-lt"/>
                          <a:cs typeface="Arial" panose="020B0604020202020204" pitchFamily="34" charset="0"/>
                        </a:rPr>
                        <a:t>at the </a:t>
                      </a:r>
                      <a:r>
                        <a:rPr lang="en-GB" sz="1200" b="1" i="1" dirty="0">
                          <a:solidFill>
                            <a:srgbClr val="000000"/>
                          </a:solidFill>
                          <a:effectLst/>
                          <a:latin typeface="Georgia" panose="02040502050405020303" pitchFamily="18" charset="0"/>
                          <a:cs typeface="Arial" panose="020B0604020202020204" pitchFamily="34" charset="0"/>
                        </a:rPr>
                        <a:t>start of the year</a:t>
                      </a:r>
                      <a:r>
                        <a:rPr lang="en-GB" sz="1200" b="0" i="0" dirty="0">
                          <a:solidFill>
                            <a:srgbClr val="000000"/>
                          </a:solidFill>
                          <a:effectLst/>
                          <a:latin typeface="+mn-lt"/>
                          <a:cs typeface="Arial" panose="020B0604020202020204" pitchFamily="34" charset="0"/>
                        </a:rPr>
                        <a:t>.</a:t>
                      </a:r>
                      <a:endParaRPr lang="en-US" sz="1200" b="0" dirty="0">
                        <a:solidFill>
                          <a:schemeClr val="tx2"/>
                        </a:solidFill>
                        <a:latin typeface="+mn-lt"/>
                        <a:cs typeface="Arial"/>
                      </a:endParaRPr>
                    </a:p>
                    <a:p>
                      <a:pPr algn="l">
                        <a:spcAft>
                          <a:spcPts val="600"/>
                        </a:spcAft>
                      </a:pPr>
                      <a:endParaRPr lang="en-US" sz="1200" i="1" dirty="0">
                        <a:solidFill>
                          <a:schemeClr val="tx2"/>
                        </a:solidFill>
                        <a:latin typeface="Georgia" panose="02040502050405020303" pitchFamily="18" charset="0"/>
                      </a:endParaRPr>
                    </a:p>
                  </a:txBody>
                  <a:tcPr>
                    <a:solidFill>
                      <a:schemeClr val="bg2">
                        <a:lumMod val="20000"/>
                        <a:lumOff val="80000"/>
                      </a:schemeClr>
                    </a:solidFill>
                  </a:tcPr>
                </a:tc>
                <a:extLst>
                  <a:ext uri="{0D108BD9-81ED-4DB2-BD59-A6C34878D82A}">
                    <a16:rowId xmlns:a16="http://schemas.microsoft.com/office/drawing/2014/main" val="2652025299"/>
                  </a:ext>
                </a:extLst>
              </a:tr>
              <a:tr h="1342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ea typeface="Times New Roman" panose="02020603050405020304" pitchFamily="18" charset="0"/>
                          <a:cs typeface="Arial" panose="020B0604020202020204" pitchFamily="34" charset="0"/>
                        </a:rPr>
                        <a:t>Value growths were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strong throughout</a:t>
                      </a:r>
                      <a:r>
                        <a:rPr lang="en-GB" sz="1200"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a:t>
                      </a:r>
                      <a:r>
                        <a:rPr lang="en-GB" sz="1200" dirty="0">
                          <a:solidFill>
                            <a:srgbClr val="000000"/>
                          </a:solidFill>
                          <a:effectLst/>
                          <a:ea typeface="Times New Roman" panose="02020603050405020304" pitchFamily="18" charset="0"/>
                          <a:cs typeface="Arial" panose="020B0604020202020204" pitchFamily="34" charset="0"/>
                        </a:rPr>
                        <a:t>the period, dipping only once w/e 3</a:t>
                      </a:r>
                      <a:r>
                        <a:rPr lang="en-GB" sz="1200" baseline="30000" dirty="0">
                          <a:solidFill>
                            <a:srgbClr val="000000"/>
                          </a:solidFill>
                          <a:effectLst/>
                          <a:ea typeface="Times New Roman" panose="02020603050405020304" pitchFamily="18" charset="0"/>
                          <a:cs typeface="Arial" panose="020B0604020202020204" pitchFamily="34" charset="0"/>
                        </a:rPr>
                        <a:t>rd</a:t>
                      </a:r>
                      <a:r>
                        <a:rPr lang="en-GB" sz="1200" dirty="0">
                          <a:solidFill>
                            <a:srgbClr val="000000"/>
                          </a:solidFill>
                          <a:effectLst/>
                          <a:ea typeface="Times New Roman" panose="02020603050405020304" pitchFamily="18" charset="0"/>
                          <a:cs typeface="Arial" panose="020B0604020202020204" pitchFamily="34" charset="0"/>
                        </a:rPr>
                        <a:t> June when sales </a:t>
                      </a:r>
                      <a:r>
                        <a:rPr lang="en-GB" sz="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c</a:t>
                      </a:r>
                      <a:r>
                        <a:rPr lang="en-GB" sz="1200" b="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ompared</a:t>
                      </a:r>
                      <a:r>
                        <a:rPr lang="en-GB" sz="1200" dirty="0">
                          <a:solidFill>
                            <a:srgbClr val="000000"/>
                          </a:solidFill>
                          <a:effectLst/>
                          <a:ea typeface="Times New Roman" panose="02020603050405020304" pitchFamily="18" charset="0"/>
                          <a:cs typeface="Arial" panose="020B0604020202020204" pitchFamily="34" charset="0"/>
                        </a:rPr>
                        <a:t> against the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tough comparatives</a:t>
                      </a:r>
                      <a:r>
                        <a:rPr lang="en-GB" sz="1200" b="1" dirty="0">
                          <a:solidFill>
                            <a:srgbClr val="000000"/>
                          </a:solidFill>
                          <a:effectLst/>
                          <a:ea typeface="Times New Roman" panose="02020603050405020304" pitchFamily="18" charset="0"/>
                          <a:cs typeface="Arial" panose="020B0604020202020204" pitchFamily="34" charset="0"/>
                        </a:rPr>
                        <a:t> </a:t>
                      </a:r>
                      <a:r>
                        <a:rPr lang="en-GB" sz="1200" dirty="0">
                          <a:solidFill>
                            <a:srgbClr val="000000"/>
                          </a:solidFill>
                          <a:effectLst/>
                          <a:ea typeface="Times New Roman" panose="02020603050405020304" pitchFamily="18" charset="0"/>
                          <a:cs typeface="Arial" panose="020B0604020202020204" pitchFamily="34" charset="0"/>
                        </a:rPr>
                        <a:t>of last year’s Platinum Jubilee.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M&amp;S </a:t>
                      </a:r>
                      <a:r>
                        <a:rPr lang="en-GB" sz="1200" b="0" i="0" dirty="0">
                          <a:solidFill>
                            <a:srgbClr val="000000"/>
                          </a:solidFill>
                          <a:effectLst/>
                          <a:latin typeface="+mn-lt"/>
                          <a:ea typeface="Times New Roman" panose="02020603050405020304" pitchFamily="18" charset="0"/>
                          <a:cs typeface="Arial" panose="020B0604020202020204" pitchFamily="34" charset="0"/>
                        </a:rPr>
                        <a:t>remains the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fastest growing Supermarket</a:t>
                      </a:r>
                      <a:r>
                        <a:rPr lang="en-GB" sz="1200" b="0" i="0" dirty="0">
                          <a:solidFill>
                            <a:srgbClr val="000000"/>
                          </a:solidFill>
                          <a:effectLst/>
                          <a:latin typeface="+mn-lt"/>
                          <a:ea typeface="Times New Roman" panose="02020603050405020304" pitchFamily="18" charset="0"/>
                          <a:cs typeface="Arial" panose="020B0604020202020204" pitchFamily="34" charset="0"/>
                        </a:rPr>
                        <a:t>, helped by demand for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alfresco ranges </a:t>
                      </a:r>
                      <a:r>
                        <a:rPr lang="en-GB" sz="1200" b="0" i="0" dirty="0">
                          <a:solidFill>
                            <a:srgbClr val="000000"/>
                          </a:solidFill>
                          <a:effectLst/>
                          <a:latin typeface="+mn-lt"/>
                          <a:ea typeface="Times New Roman" panose="02020603050405020304" pitchFamily="18" charset="0"/>
                          <a:cs typeface="Arial" panose="020B0604020202020204" pitchFamily="34" charset="0"/>
                        </a:rPr>
                        <a:t>and this months events (Father’s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Discounters </a:t>
                      </a:r>
                      <a:r>
                        <a:rPr lang="en-GB" sz="1200" b="0" i="0" dirty="0">
                          <a:solidFill>
                            <a:srgbClr val="000000"/>
                          </a:solidFill>
                          <a:effectLst/>
                          <a:latin typeface="+mn-lt"/>
                          <a:ea typeface="Times New Roman" panose="02020603050405020304" pitchFamily="18" charset="0"/>
                          <a:cs typeface="Arial" panose="020B0604020202020204" pitchFamily="34" charset="0"/>
                        </a:rPr>
                        <a:t>have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maintained momentum</a:t>
                      </a:r>
                      <a:r>
                        <a:rPr lang="en-GB" sz="1200" b="0" i="0" dirty="0">
                          <a:solidFill>
                            <a:srgbClr val="000000"/>
                          </a:solidFill>
                          <a:effectLst/>
                          <a:latin typeface="+mn-lt"/>
                          <a:ea typeface="Times New Roman" panose="02020603050405020304" pitchFamily="18" charset="0"/>
                          <a:cs typeface="Arial" panose="020B0604020202020204" pitchFamily="34" charset="0"/>
                        </a:rPr>
                        <a:t>, as shoppers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seek to cut the cost </a:t>
                      </a:r>
                      <a:r>
                        <a:rPr lang="en-GB" sz="1200" b="0" i="0" dirty="0">
                          <a:solidFill>
                            <a:srgbClr val="000000"/>
                          </a:solidFill>
                          <a:effectLst/>
                          <a:latin typeface="+mn-lt"/>
                          <a:ea typeface="Times New Roman" panose="02020603050405020304" pitchFamily="18" charset="0"/>
                          <a:cs typeface="Arial" panose="020B0604020202020204" pitchFamily="34" charset="0"/>
                        </a:rPr>
                        <a:t>of their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core staples</a:t>
                      </a:r>
                      <a:r>
                        <a:rPr lang="en-GB" sz="1200" b="0" i="0" dirty="0">
                          <a:solidFill>
                            <a:srgbClr val="000000"/>
                          </a:solidFill>
                          <a:effectLst/>
                          <a:latin typeface="+mn-lt"/>
                          <a:ea typeface="Times New Roman" panose="02020603050405020304" pitchFamily="18" charset="0"/>
                          <a:cs typeface="Arial" panose="020B0604020202020204" pitchFamily="34" charset="0"/>
                        </a:rPr>
                        <a:t>, with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Aldi</a:t>
                      </a:r>
                      <a:r>
                        <a:rPr lang="en-GB" sz="1200" b="0" i="0" dirty="0">
                          <a:solidFill>
                            <a:srgbClr val="000000"/>
                          </a:solidFill>
                          <a:effectLst/>
                          <a:latin typeface="+mn-lt"/>
                          <a:ea typeface="Times New Roman" panose="02020603050405020304" pitchFamily="18" charset="0"/>
                          <a:cs typeface="Arial" panose="020B0604020202020204" pitchFamily="34" charset="0"/>
                        </a:rPr>
                        <a:t> now pulling ahead of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Lidl</a:t>
                      </a:r>
                      <a:r>
                        <a:rPr lang="en-GB" sz="1200" b="0" i="0" dirty="0">
                          <a:solidFill>
                            <a:srgbClr val="000000"/>
                          </a:solidFill>
                          <a:effectLst/>
                          <a:latin typeface="+mn-lt"/>
                          <a:ea typeface="Times New Roman" panose="02020603050405020304" pitchFamily="18" charset="0"/>
                          <a:cs typeface="Arial" panose="020B0604020202020204" pitchFamily="34" charset="0"/>
                        </a:rPr>
                        <a:t> and the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Value Retailers</a:t>
                      </a:r>
                      <a:r>
                        <a:rPr lang="en-GB" sz="1200" b="0" i="0" dirty="0">
                          <a:solidFill>
                            <a:srgbClr val="000000"/>
                          </a:solidFill>
                          <a:effectLst/>
                          <a:latin typeface="+mn-lt"/>
                          <a:ea typeface="Times New Roman" panose="02020603050405020304" pitchFamily="18" charset="0"/>
                          <a:cs typeface="Arial" panose="020B0604020202020204" pitchFamily="34" charset="0"/>
                        </a:rPr>
                        <a:t> maintaining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double digit growth</a:t>
                      </a:r>
                      <a:r>
                        <a:rPr lang="en-GB" sz="1200" b="0" i="0" dirty="0">
                          <a:solidFill>
                            <a:srgbClr val="000000"/>
                          </a:solidFill>
                          <a:effectLst/>
                          <a:latin typeface="+mn-lt"/>
                          <a:ea typeface="Times New Roman" panose="02020603050405020304" pitchFamily="18" charset="0"/>
                          <a:cs typeface="Arial" panose="020B0604020202020204" pitchFamily="34" charset="0"/>
                        </a:rPr>
                        <a:t>.</a:t>
                      </a:r>
                      <a:endParaRPr lang="en-GB" sz="1200" dirty="0"/>
                    </a:p>
                  </a:txBody>
                  <a:tcP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ea typeface="Times New Roman" panose="02020603050405020304" pitchFamily="18" charset="0"/>
                          <a:cs typeface="Arial" panose="020B0604020202020204" pitchFamily="34" charset="0"/>
                        </a:rPr>
                        <a:t>There was a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6.6% increase in visits </a:t>
                      </a:r>
                      <a:r>
                        <a:rPr lang="en-GB" sz="1200" dirty="0">
                          <a:solidFill>
                            <a:srgbClr val="000000"/>
                          </a:solidFill>
                          <a:effectLst/>
                          <a:ea typeface="Times New Roman" panose="02020603050405020304" pitchFamily="18" charset="0"/>
                          <a:cs typeface="Arial" panose="020B0604020202020204" pitchFamily="34" charset="0"/>
                        </a:rPr>
                        <a:t>to stores, as shoppers sought instant relief from sustained warm weather.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cs typeface="Arial" panose="020B0604020202020204" pitchFamily="34" charset="0"/>
                        </a:rPr>
                        <a:t>Whilst overall sales growth was similar, </a:t>
                      </a:r>
                      <a:r>
                        <a:rPr lang="en-GB" sz="1200" b="1" i="1" dirty="0">
                          <a:solidFill>
                            <a:srgbClr val="000000"/>
                          </a:solidFill>
                          <a:effectLst/>
                          <a:latin typeface="Georgia" panose="02040502050405020303" pitchFamily="18" charset="0"/>
                          <a:cs typeface="Arial" panose="020B0604020202020204" pitchFamily="34" charset="0"/>
                        </a:rPr>
                        <a:t>category trends were quite different </a:t>
                      </a:r>
                      <a:r>
                        <a:rPr lang="en-GB" sz="1200" dirty="0">
                          <a:solidFill>
                            <a:srgbClr val="000000"/>
                          </a:solidFill>
                          <a:effectLst/>
                          <a:cs typeface="Arial" panose="020B0604020202020204" pitchFamily="34" charset="0"/>
                        </a:rPr>
                        <a:t>as demand increased for </a:t>
                      </a:r>
                      <a:r>
                        <a:rPr lang="en-GB" sz="1200" b="1" i="1" dirty="0">
                          <a:solidFill>
                            <a:srgbClr val="000000"/>
                          </a:solidFill>
                          <a:effectLst/>
                          <a:latin typeface="Georgia" panose="02040502050405020303" pitchFamily="18" charset="0"/>
                          <a:cs typeface="Arial" panose="020B0604020202020204" pitchFamily="34" charset="0"/>
                        </a:rPr>
                        <a:t>cold drinks </a:t>
                      </a:r>
                      <a:r>
                        <a:rPr lang="en-GB" sz="1200" dirty="0">
                          <a:solidFill>
                            <a:srgbClr val="000000"/>
                          </a:solidFill>
                          <a:effectLst/>
                          <a:cs typeface="Arial" panose="020B0604020202020204" pitchFamily="34" charset="0"/>
                        </a:rPr>
                        <a:t>and </a:t>
                      </a:r>
                      <a:r>
                        <a:rPr lang="en-GB" sz="1200" b="1" i="1" dirty="0">
                          <a:solidFill>
                            <a:srgbClr val="000000"/>
                          </a:solidFill>
                          <a:effectLst/>
                          <a:cs typeface="Arial" panose="020B0604020202020204" pitchFamily="34" charset="0"/>
                        </a:rPr>
                        <a:t>ice-creams,</a:t>
                      </a:r>
                      <a:r>
                        <a:rPr lang="en-GB" sz="1200" b="0" i="1" dirty="0">
                          <a:solidFill>
                            <a:srgbClr val="000000"/>
                          </a:solidFill>
                          <a:effectLst/>
                          <a:cs typeface="Arial" panose="020B0604020202020204" pitchFamily="34" charset="0"/>
                        </a:rPr>
                        <a:t> </a:t>
                      </a:r>
                      <a:r>
                        <a:rPr lang="en-GB" sz="1200" b="1" i="1" dirty="0">
                          <a:solidFill>
                            <a:srgbClr val="000000"/>
                          </a:solidFill>
                          <a:effectLst/>
                          <a:latin typeface="Georgia" panose="02040502050405020303" pitchFamily="18" charset="0"/>
                          <a:cs typeface="Arial" panose="020B0604020202020204" pitchFamily="34" charset="0"/>
                        </a:rPr>
                        <a:t>benefiting Convenience </a:t>
                      </a:r>
                      <a:r>
                        <a:rPr lang="en-GB" sz="1200" b="0" i="0" dirty="0">
                          <a:solidFill>
                            <a:srgbClr val="000000"/>
                          </a:solidFill>
                          <a:effectLst/>
                          <a:cs typeface="Arial" panose="020B0604020202020204" pitchFamily="34" charset="0"/>
                        </a:rPr>
                        <a:t>stores over </a:t>
                      </a:r>
                      <a:r>
                        <a:rPr lang="en-GB" sz="1200" b="0" i="0" dirty="0">
                          <a:solidFill>
                            <a:srgbClr val="000000"/>
                          </a:solidFill>
                          <a:effectLst/>
                          <a:latin typeface="+mn-lt"/>
                          <a:cs typeface="Arial" panose="020B0604020202020204" pitchFamily="34" charset="0"/>
                        </a:rPr>
                        <a:t>Supermarkets.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solidFill>
                            <a:srgbClr val="000000"/>
                          </a:solidFill>
                          <a:effectLst/>
                          <a:latin typeface="Georgia" panose="02040502050405020303" pitchFamily="18" charset="0"/>
                          <a:cs typeface="Arial" panose="020B0604020202020204" pitchFamily="34" charset="0"/>
                        </a:rPr>
                        <a:t>General Merchandise </a:t>
                      </a:r>
                      <a:r>
                        <a:rPr lang="en-GB" sz="1200" dirty="0">
                          <a:solidFill>
                            <a:srgbClr val="000000"/>
                          </a:solidFill>
                          <a:effectLst/>
                          <a:cs typeface="Arial" panose="020B0604020202020204" pitchFamily="34" charset="0"/>
                        </a:rPr>
                        <a:t>also improved with more demand for BBQ, Paddling Pools, Clothing and Fans.</a:t>
                      </a:r>
                      <a:endParaRPr lang="en-GB" sz="1200" dirty="0"/>
                    </a:p>
                  </a:txBody>
                  <a:tcP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lumMod val="50000"/>
                            </a:schemeClr>
                          </a:solidFill>
                          <a:latin typeface="+mn-lt"/>
                          <a:cs typeface="Arial"/>
                        </a:rPr>
                        <a:t>The warmer weather will have boosted demand for </a:t>
                      </a:r>
                      <a:r>
                        <a:rPr lang="en-US" sz="1200" b="1" i="1" dirty="0">
                          <a:solidFill>
                            <a:schemeClr val="tx1">
                              <a:lumMod val="50000"/>
                            </a:schemeClr>
                          </a:solidFill>
                          <a:latin typeface="Georgia" panose="02040502050405020303" pitchFamily="18" charset="0"/>
                          <a:cs typeface="Arial"/>
                        </a:rPr>
                        <a:t>single serve portions</a:t>
                      </a:r>
                      <a:r>
                        <a:rPr lang="en-US" sz="1200" b="0" i="0" dirty="0">
                          <a:solidFill>
                            <a:schemeClr val="tx1">
                              <a:lumMod val="50000"/>
                            </a:schemeClr>
                          </a:solidFill>
                          <a:latin typeface="+mn-lt"/>
                          <a:cs typeface="Arial"/>
                        </a:rPr>
                        <a:t>, as shoppers </a:t>
                      </a:r>
                      <a:r>
                        <a:rPr lang="en-US" sz="1200" b="1" i="1" dirty="0">
                          <a:solidFill>
                            <a:schemeClr val="tx1">
                              <a:lumMod val="50000"/>
                            </a:schemeClr>
                          </a:solidFill>
                          <a:latin typeface="Georgia" panose="02040502050405020303" pitchFamily="18" charset="0"/>
                          <a:cs typeface="Arial"/>
                        </a:rPr>
                        <a:t>top up </a:t>
                      </a:r>
                      <a:r>
                        <a:rPr lang="en-US" sz="1200" b="0" i="0" dirty="0">
                          <a:solidFill>
                            <a:schemeClr val="tx1">
                              <a:lumMod val="50000"/>
                            </a:schemeClr>
                          </a:solidFill>
                          <a:latin typeface="+mn-lt"/>
                          <a:cs typeface="Arial"/>
                        </a:rPr>
                        <a:t>on refreshments at </a:t>
                      </a:r>
                      <a:r>
                        <a:rPr lang="en-US" sz="1200" b="1" i="1" dirty="0">
                          <a:solidFill>
                            <a:schemeClr val="tx1">
                              <a:lumMod val="50000"/>
                            </a:schemeClr>
                          </a:solidFill>
                          <a:latin typeface="Georgia" panose="02040502050405020303" pitchFamily="18" charset="0"/>
                          <a:cs typeface="Arial"/>
                        </a:rPr>
                        <a:t>Forecourts</a:t>
                      </a:r>
                      <a:r>
                        <a:rPr lang="en-US" sz="1200" b="0" i="0" dirty="0">
                          <a:solidFill>
                            <a:schemeClr val="tx1">
                              <a:lumMod val="50000"/>
                            </a:schemeClr>
                          </a:solidFill>
                          <a:latin typeface="+mn-lt"/>
                          <a:cs typeface="Arial"/>
                        </a:rPr>
                        <a:t> and other convenient locations and </a:t>
                      </a:r>
                      <a:r>
                        <a:rPr lang="en-US" sz="1200" b="1" i="1" dirty="0">
                          <a:solidFill>
                            <a:schemeClr val="tx1">
                              <a:lumMod val="50000"/>
                            </a:schemeClr>
                          </a:solidFill>
                          <a:latin typeface="Georgia" panose="02040502050405020303" pitchFamily="18" charset="0"/>
                          <a:cs typeface="Arial"/>
                        </a:rPr>
                        <a:t>healthcare remedies </a:t>
                      </a:r>
                      <a:r>
                        <a:rPr lang="en-US" sz="1200" b="0" i="0" dirty="0">
                          <a:solidFill>
                            <a:schemeClr val="tx1">
                              <a:lumMod val="50000"/>
                            </a:schemeClr>
                          </a:solidFill>
                          <a:latin typeface="+mn-lt"/>
                          <a:cs typeface="Arial"/>
                        </a:rPr>
                        <a:t>in </a:t>
                      </a:r>
                      <a:r>
                        <a:rPr lang="en-US" sz="1200" b="1" i="1" dirty="0">
                          <a:solidFill>
                            <a:schemeClr val="tx1">
                              <a:lumMod val="50000"/>
                            </a:schemeClr>
                          </a:solidFill>
                          <a:latin typeface="Georgia" panose="02040502050405020303" pitchFamily="18" charset="0"/>
                          <a:cs typeface="Arial"/>
                        </a:rPr>
                        <a:t>Chemists</a:t>
                      </a:r>
                      <a:r>
                        <a:rPr lang="en-US" sz="1200" b="0" i="0" dirty="0">
                          <a:solidFill>
                            <a:schemeClr val="tx1">
                              <a:lumMod val="50000"/>
                            </a:schemeClr>
                          </a:solidFill>
                          <a:latin typeface="+mn-lt"/>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lumMod val="50000"/>
                          </a:schemeClr>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lumMod val="50000"/>
                          </a:schemeClr>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50000"/>
                          </a:schemeClr>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50000"/>
                            </a:schemeClr>
                          </a:solidFill>
                          <a:latin typeface="+mn-lt"/>
                          <a:cs typeface="Arial"/>
                        </a:rPr>
                        <a:t>As well as continued focus on </a:t>
                      </a:r>
                      <a:r>
                        <a:rPr lang="en-US" sz="1200" b="1" i="1" dirty="0">
                          <a:solidFill>
                            <a:schemeClr val="tx1">
                              <a:lumMod val="50000"/>
                            </a:schemeClr>
                          </a:solidFill>
                          <a:latin typeface="Georgia" panose="02040502050405020303" pitchFamily="18" charset="0"/>
                          <a:cs typeface="Arial"/>
                        </a:rPr>
                        <a:t>everyday low price</a:t>
                      </a:r>
                      <a:r>
                        <a:rPr lang="en-US" sz="1200" b="0" dirty="0">
                          <a:solidFill>
                            <a:schemeClr val="tx1">
                              <a:lumMod val="50000"/>
                            </a:schemeClr>
                          </a:solidFill>
                          <a:latin typeface="+mn-lt"/>
                          <a:cs typeface="Arial"/>
                        </a:rPr>
                        <a:t>, more retailers are increasing the rewards to their loyal shoppers with price incentives to those who use a </a:t>
                      </a:r>
                      <a:r>
                        <a:rPr lang="en-US" sz="1200" b="1" i="1" dirty="0">
                          <a:solidFill>
                            <a:schemeClr val="tx1">
                              <a:lumMod val="50000"/>
                            </a:schemeClr>
                          </a:solidFill>
                          <a:latin typeface="+mn-lt"/>
                          <a:cs typeface="Arial"/>
                        </a:rPr>
                        <a:t>loyalty card.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50000"/>
                          </a:schemeClr>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50000"/>
                            </a:schemeClr>
                          </a:solidFill>
                          <a:latin typeface="+mn-lt"/>
                          <a:cs typeface="Arial"/>
                        </a:rPr>
                        <a:t>As </a:t>
                      </a:r>
                      <a:r>
                        <a:rPr lang="en-US" sz="1200" b="1" i="1" dirty="0">
                          <a:solidFill>
                            <a:schemeClr val="tx1">
                              <a:lumMod val="50000"/>
                            </a:schemeClr>
                          </a:solidFill>
                          <a:latin typeface="Georgia" panose="02040502050405020303" pitchFamily="18" charset="0"/>
                          <a:cs typeface="Arial"/>
                        </a:rPr>
                        <a:t>online </a:t>
                      </a:r>
                      <a:r>
                        <a:rPr lang="en-US" sz="1200" b="0" i="0" dirty="0">
                          <a:solidFill>
                            <a:schemeClr val="tx1">
                              <a:lumMod val="50000"/>
                            </a:schemeClr>
                          </a:solidFill>
                          <a:latin typeface="+mn-lt"/>
                          <a:cs typeface="Arial"/>
                        </a:rPr>
                        <a:t>is </a:t>
                      </a:r>
                      <a:r>
                        <a:rPr lang="en-US" sz="1200" b="1" i="1" dirty="0">
                          <a:solidFill>
                            <a:schemeClr val="tx1">
                              <a:lumMod val="50000"/>
                            </a:schemeClr>
                          </a:solidFill>
                          <a:latin typeface="Georgia" panose="02040502050405020303" pitchFamily="18" charset="0"/>
                          <a:cs typeface="Arial"/>
                        </a:rPr>
                        <a:t>less able </a:t>
                      </a:r>
                      <a:r>
                        <a:rPr lang="en-US" sz="1200" b="0" i="0" dirty="0">
                          <a:solidFill>
                            <a:schemeClr val="tx1">
                              <a:lumMod val="50000"/>
                            </a:schemeClr>
                          </a:solidFill>
                          <a:latin typeface="+mn-lt"/>
                          <a:cs typeface="Arial"/>
                        </a:rPr>
                        <a:t>to</a:t>
                      </a:r>
                      <a:r>
                        <a:rPr lang="en-US" sz="1200" b="1" i="1" dirty="0">
                          <a:solidFill>
                            <a:schemeClr val="tx1">
                              <a:lumMod val="50000"/>
                            </a:schemeClr>
                          </a:solidFill>
                          <a:latin typeface="Georgia" panose="02040502050405020303" pitchFamily="18" charset="0"/>
                          <a:cs typeface="Arial"/>
                        </a:rPr>
                        <a:t> respond </a:t>
                      </a:r>
                      <a:r>
                        <a:rPr lang="en-US" sz="1200" b="0" dirty="0">
                          <a:solidFill>
                            <a:schemeClr val="tx1">
                              <a:lumMod val="50000"/>
                            </a:schemeClr>
                          </a:solidFill>
                          <a:latin typeface="+mn-lt"/>
                          <a:cs typeface="Arial"/>
                        </a:rPr>
                        <a:t> to the </a:t>
                      </a:r>
                      <a:r>
                        <a:rPr lang="en-US" sz="1200" b="1" i="1" dirty="0">
                          <a:solidFill>
                            <a:schemeClr val="tx1">
                              <a:lumMod val="50000"/>
                            </a:schemeClr>
                          </a:solidFill>
                          <a:latin typeface="Georgia" panose="02040502050405020303" pitchFamily="18" charset="0"/>
                          <a:cs typeface="Arial"/>
                        </a:rPr>
                        <a:t>immediacy</a:t>
                      </a:r>
                      <a:r>
                        <a:rPr lang="en-US" sz="1200" b="0" dirty="0">
                          <a:solidFill>
                            <a:schemeClr val="tx1">
                              <a:lumMod val="50000"/>
                            </a:schemeClr>
                          </a:solidFill>
                          <a:latin typeface="+mn-lt"/>
                          <a:cs typeface="Arial"/>
                        </a:rPr>
                        <a:t> of demand, </a:t>
                      </a:r>
                      <a:r>
                        <a:rPr lang="en-US" sz="1200" b="1" i="1" dirty="0">
                          <a:solidFill>
                            <a:schemeClr val="tx1">
                              <a:lumMod val="50000"/>
                            </a:schemeClr>
                          </a:solidFill>
                          <a:latin typeface="Georgia" panose="02040502050405020303" pitchFamily="18" charset="0"/>
                          <a:cs typeface="Arial"/>
                        </a:rPr>
                        <a:t>share </a:t>
                      </a:r>
                      <a:r>
                        <a:rPr lang="en-US" sz="1200" b="0" i="1" dirty="0">
                          <a:solidFill>
                            <a:schemeClr val="tx1">
                              <a:lumMod val="50000"/>
                            </a:schemeClr>
                          </a:solidFill>
                          <a:latin typeface="+mn-lt"/>
                          <a:cs typeface="Arial"/>
                        </a:rPr>
                        <a:t>of</a:t>
                      </a:r>
                      <a:r>
                        <a:rPr lang="en-US" sz="1200" b="1" i="1" dirty="0">
                          <a:solidFill>
                            <a:schemeClr val="tx1">
                              <a:lumMod val="50000"/>
                            </a:schemeClr>
                          </a:solidFill>
                          <a:latin typeface="Georgia" panose="02040502050405020303" pitchFamily="18" charset="0"/>
                          <a:cs typeface="Arial"/>
                        </a:rPr>
                        <a:t> fmcg </a:t>
                      </a:r>
                      <a:r>
                        <a:rPr lang="en-US" sz="1200" b="0" dirty="0">
                          <a:solidFill>
                            <a:schemeClr val="tx1">
                              <a:lumMod val="50000"/>
                            </a:schemeClr>
                          </a:solidFill>
                          <a:latin typeface="+mn-lt"/>
                          <a:cs typeface="Arial"/>
                        </a:rPr>
                        <a:t>dipped back to its </a:t>
                      </a:r>
                      <a:r>
                        <a:rPr lang="en-US" sz="1200" b="1" i="1" dirty="0">
                          <a:solidFill>
                            <a:schemeClr val="tx1">
                              <a:lumMod val="50000"/>
                            </a:schemeClr>
                          </a:solidFill>
                          <a:latin typeface="Georgia" panose="02040502050405020303" pitchFamily="18" charset="0"/>
                          <a:cs typeface="Arial"/>
                        </a:rPr>
                        <a:t>lowest point</a:t>
                      </a:r>
                      <a:r>
                        <a:rPr lang="en-US" sz="1200" b="0" dirty="0">
                          <a:solidFill>
                            <a:schemeClr val="tx1">
                              <a:lumMod val="50000"/>
                            </a:schemeClr>
                          </a:solidFill>
                          <a:latin typeface="+mn-lt"/>
                          <a:cs typeface="Arial"/>
                        </a:rPr>
                        <a:t> since the start of the pandemic.</a:t>
                      </a:r>
                      <a:endParaRPr lang="en-US" sz="1200" b="0" dirty="0">
                        <a:solidFill>
                          <a:srgbClr val="2D2D2D"/>
                        </a:solidFill>
                        <a:latin typeface="+mn-lt"/>
                        <a:cs typeface="Arial"/>
                      </a:endParaRPr>
                    </a:p>
                  </a:txBody>
                  <a:tcPr>
                    <a:solidFill>
                      <a:schemeClr val="bg2">
                        <a:lumMod val="40000"/>
                        <a:lumOff val="60000"/>
                      </a:schemeClr>
                    </a:solidFill>
                  </a:tcPr>
                </a:tc>
                <a:extLst>
                  <a:ext uri="{0D108BD9-81ED-4DB2-BD59-A6C34878D82A}">
                    <a16:rowId xmlns:a16="http://schemas.microsoft.com/office/drawing/2014/main" val="1326169297"/>
                  </a:ext>
                </a:extLst>
              </a:tr>
            </a:tbl>
          </a:graphicData>
        </a:graphic>
      </p:graphicFrame>
    </p:spTree>
    <p:extLst>
      <p:ext uri="{BB962C8B-B14F-4D97-AF65-F5344CB8AC3E}">
        <p14:creationId xmlns:p14="http://schemas.microsoft.com/office/powerpoint/2010/main" val="1601376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6AAE5641-95A5-9F22-119E-2D431E310204}"/>
              </a:ext>
            </a:extLst>
          </p:cNvPr>
          <p:cNvSpPr>
            <a:spLocks noGrp="1"/>
          </p:cNvSpPr>
          <p:nvPr>
            <p:ph type="sldNum" sz="quarter" idx="12"/>
          </p:nvPr>
        </p:nvSpPr>
        <p:spPr/>
        <p:txBody>
          <a:bodyPr/>
          <a:lstStyle/>
          <a:p>
            <a:fld id="{403EF4E2-7A7A-0548-85F1-5479B7C9E1B2}" type="slidenum">
              <a:rPr lang="en-US" smtClean="0"/>
              <a:t>40</a:t>
            </a:fld>
            <a:endParaRPr lang="en-US" dirty="0"/>
          </a:p>
        </p:txBody>
      </p:sp>
      <p:sp>
        <p:nvSpPr>
          <p:cNvPr id="6" name="Text Placeholder 5">
            <a:extLst>
              <a:ext uri="{FF2B5EF4-FFF2-40B4-BE49-F238E27FC236}">
                <a16:creationId xmlns:a16="http://schemas.microsoft.com/office/drawing/2014/main" id="{1121FDF3-A11F-8C14-3705-7BFE8DA62F2F}"/>
              </a:ext>
            </a:extLst>
          </p:cNvPr>
          <p:cNvSpPr>
            <a:spLocks noGrp="1"/>
          </p:cNvSpPr>
          <p:nvPr>
            <p:ph type="body" sz="quarter" idx="14"/>
          </p:nvPr>
        </p:nvSpPr>
        <p:spPr/>
        <p:txBody>
          <a:bodyPr/>
          <a:lstStyle/>
          <a:p>
            <a:r>
              <a:rPr lang="en-US" sz="8000" dirty="0">
                <a:latin typeface="Georgia" panose="02040502050405020303" pitchFamily="18" charset="0"/>
              </a:rPr>
              <a:t>22%</a:t>
            </a:r>
          </a:p>
          <a:p>
            <a:r>
              <a:rPr lang="en-US" sz="1800" b="0" dirty="0"/>
              <a:t>Multiples* value sales bought on offer (+20% points change v LY)</a:t>
            </a:r>
          </a:p>
        </p:txBody>
      </p:sp>
      <p:sp>
        <p:nvSpPr>
          <p:cNvPr id="5" name="Text Placeholder 4">
            <a:extLst>
              <a:ext uri="{FF2B5EF4-FFF2-40B4-BE49-F238E27FC236}">
                <a16:creationId xmlns:a16="http://schemas.microsoft.com/office/drawing/2014/main" id="{B5C4FE64-47CB-8AE8-79BD-4F00328707DA}"/>
              </a:ext>
            </a:extLst>
          </p:cNvPr>
          <p:cNvSpPr>
            <a:spLocks noGrp="1"/>
          </p:cNvSpPr>
          <p:nvPr>
            <p:ph type="body" sz="quarter" idx="17"/>
          </p:nvPr>
        </p:nvSpPr>
        <p:spPr/>
        <p:txBody>
          <a:bodyPr/>
          <a:lstStyle/>
          <a:p>
            <a:r>
              <a:rPr lang="en-GB" dirty="0"/>
              <a:t>Source:  NIQ Homescan % Value FMCG value sales bought on offer, 4w/e 17</a:t>
            </a:r>
            <a:r>
              <a:rPr lang="en-GB" baseline="30000" dirty="0"/>
              <a:t>th</a:t>
            </a:r>
            <a:r>
              <a:rPr lang="en-GB" dirty="0"/>
              <a:t> June 2023 vs year ago, Multiples includes the Discounters</a:t>
            </a:r>
          </a:p>
          <a:p>
            <a:endParaRPr lang="en-US" dirty="0"/>
          </a:p>
        </p:txBody>
      </p:sp>
      <p:sp>
        <p:nvSpPr>
          <p:cNvPr id="4" name="Title 3">
            <a:extLst>
              <a:ext uri="{FF2B5EF4-FFF2-40B4-BE49-F238E27FC236}">
                <a16:creationId xmlns:a16="http://schemas.microsoft.com/office/drawing/2014/main" id="{FE6F22CA-783B-AC6A-E560-682083596EFC}"/>
              </a:ext>
            </a:extLst>
          </p:cNvPr>
          <p:cNvSpPr>
            <a:spLocks noGrp="1"/>
          </p:cNvSpPr>
          <p:nvPr>
            <p:ph type="title"/>
          </p:nvPr>
        </p:nvSpPr>
        <p:spPr>
          <a:xfrm>
            <a:off x="288558" y="178971"/>
            <a:ext cx="7664146" cy="397352"/>
          </a:xfrm>
        </p:spPr>
        <p:txBody>
          <a:bodyPr/>
          <a:lstStyle/>
          <a:p>
            <a:r>
              <a:rPr lang="en-US" dirty="0">
                <a:latin typeface="+mn-lt"/>
              </a:rPr>
              <a:t>Spend on offer remains high  </a:t>
            </a:r>
          </a:p>
        </p:txBody>
      </p:sp>
      <p:graphicFrame>
        <p:nvGraphicFramePr>
          <p:cNvPr id="9" name="Table 9">
            <a:extLst>
              <a:ext uri="{FF2B5EF4-FFF2-40B4-BE49-F238E27FC236}">
                <a16:creationId xmlns:a16="http://schemas.microsoft.com/office/drawing/2014/main" id="{2D0C18AB-294D-E5B4-CB7B-87E0685DC8C4}"/>
              </a:ext>
            </a:extLst>
          </p:cNvPr>
          <p:cNvGraphicFramePr>
            <a:graphicFrameLocks noGrp="1"/>
          </p:cNvGraphicFramePr>
          <p:nvPr>
            <p:extLst>
              <p:ext uri="{D42A27DB-BD31-4B8C-83A1-F6EECF244321}">
                <p14:modId xmlns:p14="http://schemas.microsoft.com/office/powerpoint/2010/main" val="3830266728"/>
              </p:ext>
            </p:extLst>
          </p:nvPr>
        </p:nvGraphicFramePr>
        <p:xfrm>
          <a:off x="879341" y="1387150"/>
          <a:ext cx="4780923" cy="3708176"/>
        </p:xfrm>
        <a:graphic>
          <a:graphicData uri="http://schemas.openxmlformats.org/drawingml/2006/table">
            <a:tbl>
              <a:tblPr firstRow="1" bandRow="1">
                <a:tableStyleId>{F5AB1C69-6EDB-4FF4-983F-18BD219EF322}</a:tableStyleId>
              </a:tblPr>
              <a:tblGrid>
                <a:gridCol w="1368022">
                  <a:extLst>
                    <a:ext uri="{9D8B030D-6E8A-4147-A177-3AD203B41FA5}">
                      <a16:colId xmlns:a16="http://schemas.microsoft.com/office/drawing/2014/main" val="1841156464"/>
                    </a:ext>
                  </a:extLst>
                </a:gridCol>
                <a:gridCol w="2028423">
                  <a:extLst>
                    <a:ext uri="{9D8B030D-6E8A-4147-A177-3AD203B41FA5}">
                      <a16:colId xmlns:a16="http://schemas.microsoft.com/office/drawing/2014/main" val="1754107025"/>
                    </a:ext>
                  </a:extLst>
                </a:gridCol>
                <a:gridCol w="1384478">
                  <a:extLst>
                    <a:ext uri="{9D8B030D-6E8A-4147-A177-3AD203B41FA5}">
                      <a16:colId xmlns:a16="http://schemas.microsoft.com/office/drawing/2014/main" val="723634197"/>
                    </a:ext>
                  </a:extLst>
                </a:gridCol>
              </a:tblGrid>
              <a:tr h="0">
                <a:tc>
                  <a:txBody>
                    <a:bodyPr/>
                    <a:lstStyle/>
                    <a:p>
                      <a:endParaRPr lang="en-GB" dirty="0"/>
                    </a:p>
                  </a:txBody>
                  <a:tcPr/>
                </a:tc>
                <a:tc>
                  <a:txBody>
                    <a:bodyPr/>
                    <a:lstStyle/>
                    <a:p>
                      <a:r>
                        <a:rPr lang="en-GB" sz="1000" dirty="0"/>
                        <a:t>% Value sales bought on offer</a:t>
                      </a:r>
                    </a:p>
                  </a:txBody>
                  <a:tcPr anchor="ctr"/>
                </a:tc>
                <a:tc>
                  <a:txBody>
                    <a:bodyPr/>
                    <a:lstStyle/>
                    <a:p>
                      <a:r>
                        <a:rPr lang="en-GB" sz="1000" dirty="0"/>
                        <a:t>+/- pts vs last year</a:t>
                      </a:r>
                    </a:p>
                  </a:txBody>
                  <a:tcPr anchor="ctr"/>
                </a:tc>
                <a:extLst>
                  <a:ext uri="{0D108BD9-81ED-4DB2-BD59-A6C34878D82A}">
                    <a16:rowId xmlns:a16="http://schemas.microsoft.com/office/drawing/2014/main" val="2549752580"/>
                  </a:ext>
                </a:extLst>
              </a:tr>
              <a:tr h="303856">
                <a:tc>
                  <a:txBody>
                    <a:bodyPr/>
                    <a:lstStyle/>
                    <a:p>
                      <a:pPr algn="ctr" fontAlgn="b"/>
                      <a:r>
                        <a:rPr lang="en-GB" sz="1400" b="1" i="0" u="none" strike="noStrike" dirty="0">
                          <a:solidFill>
                            <a:srgbClr val="000000"/>
                          </a:solidFill>
                          <a:effectLst/>
                          <a:latin typeface="+mn-lt"/>
                        </a:rPr>
                        <a:t>Ocado</a:t>
                      </a:r>
                    </a:p>
                  </a:txBody>
                  <a:tcPr marL="0" marR="0" marT="0" marB="0" anchor="b"/>
                </a:tc>
                <a:tc>
                  <a:txBody>
                    <a:bodyPr/>
                    <a:lstStyle/>
                    <a:p>
                      <a:pPr algn="ctr" fontAlgn="b"/>
                      <a:r>
                        <a:rPr lang="en-GB" sz="1400" b="0" i="0" u="none" strike="noStrike" dirty="0">
                          <a:solidFill>
                            <a:srgbClr val="000000"/>
                          </a:solidFill>
                          <a:effectLst/>
                          <a:latin typeface="Calibri" panose="020F0502020204030204" pitchFamily="34" charset="0"/>
                        </a:rPr>
                        <a:t>42%</a:t>
                      </a:r>
                    </a:p>
                  </a:txBody>
                  <a:tcPr marL="0" marR="0" marT="0" marB="0" anchor="b"/>
                </a:tc>
                <a:tc>
                  <a:txBody>
                    <a:bodyPr/>
                    <a:lstStyle/>
                    <a:p>
                      <a:pPr algn="ctr" fontAlgn="b"/>
                      <a:r>
                        <a:rPr lang="en-GB" sz="1400" b="0" i="0" u="none" strike="noStrike" dirty="0">
                          <a:solidFill>
                            <a:srgbClr val="000000"/>
                          </a:solidFill>
                          <a:effectLst/>
                          <a:latin typeface="Calibri" panose="020F0502020204030204" pitchFamily="34" charset="0"/>
                        </a:rPr>
                        <a:t>0%</a:t>
                      </a:r>
                    </a:p>
                  </a:txBody>
                  <a:tcPr marL="0" marR="0" marT="0" marB="0" anchor="b"/>
                </a:tc>
                <a:extLst>
                  <a:ext uri="{0D108BD9-81ED-4DB2-BD59-A6C34878D82A}">
                    <a16:rowId xmlns:a16="http://schemas.microsoft.com/office/drawing/2014/main" val="1992603370"/>
                  </a:ext>
                </a:extLst>
              </a:tr>
              <a:tr h="303856">
                <a:tc>
                  <a:txBody>
                    <a:bodyPr/>
                    <a:lstStyle/>
                    <a:p>
                      <a:pPr algn="ctr" fontAlgn="ctr"/>
                      <a:r>
                        <a:rPr lang="en-GB" sz="1400" b="0" i="0" u="none" strike="noStrike" dirty="0">
                          <a:solidFill>
                            <a:srgbClr val="000000"/>
                          </a:solidFill>
                          <a:effectLst/>
                          <a:latin typeface="+mn-lt"/>
                        </a:rPr>
                        <a:t> Waitrose </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35%</a:t>
                      </a:r>
                    </a:p>
                  </a:txBody>
                  <a:tcPr marL="0" marR="0" marT="0" marB="0" anchor="b"/>
                </a:tc>
                <a:tc>
                  <a:txBody>
                    <a:bodyPr/>
                    <a:lstStyle/>
                    <a:p>
                      <a:pPr algn="ctr" fontAlgn="b"/>
                      <a:r>
                        <a:rPr lang="en-GB" sz="1400" b="0" i="0" u="none" strike="noStrike" dirty="0">
                          <a:solidFill>
                            <a:srgbClr val="000000"/>
                          </a:solidFill>
                          <a:effectLst/>
                          <a:latin typeface="Calibri" panose="020F0502020204030204" pitchFamily="34" charset="0"/>
                        </a:rPr>
                        <a:t>-1%</a:t>
                      </a:r>
                    </a:p>
                  </a:txBody>
                  <a:tcPr marL="0" marR="0" marT="0" marB="0" anchor="b"/>
                </a:tc>
                <a:extLst>
                  <a:ext uri="{0D108BD9-81ED-4DB2-BD59-A6C34878D82A}">
                    <a16:rowId xmlns:a16="http://schemas.microsoft.com/office/drawing/2014/main" val="4085194090"/>
                  </a:ext>
                </a:extLst>
              </a:tr>
              <a:tr h="303856">
                <a:tc>
                  <a:txBody>
                    <a:bodyPr/>
                    <a:lstStyle/>
                    <a:p>
                      <a:pPr algn="ctr" fontAlgn="ctr"/>
                      <a:r>
                        <a:rPr lang="en-GB" sz="1400" b="1" i="0" u="none" strike="noStrike" dirty="0">
                          <a:solidFill>
                            <a:srgbClr val="000000"/>
                          </a:solidFill>
                          <a:effectLst/>
                          <a:latin typeface="+mn-lt"/>
                        </a:rPr>
                        <a:t>Iceland</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32%</a:t>
                      </a:r>
                    </a:p>
                  </a:txBody>
                  <a:tcPr marL="0" marR="0" marT="0" marB="0" anchor="b"/>
                </a:tc>
                <a:tc>
                  <a:txBody>
                    <a:bodyPr/>
                    <a:lstStyle/>
                    <a:p>
                      <a:pPr algn="ctr" fontAlgn="b"/>
                      <a:r>
                        <a:rPr lang="en-GB" sz="1400" b="1" i="0" u="none" strike="noStrike" dirty="0">
                          <a:solidFill>
                            <a:srgbClr val="000000"/>
                          </a:solidFill>
                          <a:effectLst/>
                          <a:latin typeface="Calibri" panose="020F0502020204030204" pitchFamily="34" charset="0"/>
                        </a:rPr>
                        <a:t>+5%</a:t>
                      </a:r>
                    </a:p>
                  </a:txBody>
                  <a:tcPr marL="0" marR="0" marT="0" marB="0" anchor="b"/>
                </a:tc>
                <a:extLst>
                  <a:ext uri="{0D108BD9-81ED-4DB2-BD59-A6C34878D82A}">
                    <a16:rowId xmlns:a16="http://schemas.microsoft.com/office/drawing/2014/main" val="3899766706"/>
                  </a:ext>
                </a:extLst>
              </a:tr>
              <a:tr h="303856">
                <a:tc>
                  <a:txBody>
                    <a:bodyPr/>
                    <a:lstStyle/>
                    <a:p>
                      <a:pPr algn="ctr" fontAlgn="ctr"/>
                      <a:r>
                        <a:rPr lang="en-GB" sz="1400" b="0" i="0" u="none" strike="noStrike" dirty="0">
                          <a:solidFill>
                            <a:srgbClr val="000000"/>
                          </a:solidFill>
                          <a:effectLst/>
                          <a:latin typeface="+mn-lt"/>
                        </a:rPr>
                        <a:t>Co-op</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29%</a:t>
                      </a:r>
                    </a:p>
                  </a:txBody>
                  <a:tcPr marL="0" marR="0" marT="0" marB="0" anchor="b"/>
                </a:tc>
                <a:tc>
                  <a:txBody>
                    <a:bodyPr/>
                    <a:lstStyle/>
                    <a:p>
                      <a:pPr algn="ctr" fontAlgn="b"/>
                      <a:r>
                        <a:rPr lang="en-GB" sz="1400" b="0" i="0" u="none" strike="noStrike" dirty="0">
                          <a:solidFill>
                            <a:srgbClr val="000000"/>
                          </a:solidFill>
                          <a:effectLst/>
                          <a:latin typeface="Calibri" panose="020F0502020204030204" pitchFamily="34" charset="0"/>
                        </a:rPr>
                        <a:t>0%</a:t>
                      </a:r>
                    </a:p>
                  </a:txBody>
                  <a:tcPr marL="0" marR="0" marT="0" marB="0" anchor="b"/>
                </a:tc>
                <a:extLst>
                  <a:ext uri="{0D108BD9-81ED-4DB2-BD59-A6C34878D82A}">
                    <a16:rowId xmlns:a16="http://schemas.microsoft.com/office/drawing/2014/main" val="3353991038"/>
                  </a:ext>
                </a:extLst>
              </a:tr>
              <a:tr h="303856">
                <a:tc>
                  <a:txBody>
                    <a:bodyPr/>
                    <a:lstStyle/>
                    <a:p>
                      <a:pPr algn="ctr" fontAlgn="b"/>
                      <a:r>
                        <a:rPr lang="en-GB" sz="1400" b="0" i="0" u="none" strike="noStrike" dirty="0">
                          <a:solidFill>
                            <a:srgbClr val="000000"/>
                          </a:solidFill>
                          <a:effectLst/>
                          <a:latin typeface="+mn-lt"/>
                        </a:rPr>
                        <a:t>Tesco</a:t>
                      </a:r>
                    </a:p>
                  </a:txBody>
                  <a:tcPr marL="0" marR="0" marT="0" marB="0" anchor="b"/>
                </a:tc>
                <a:tc>
                  <a:txBody>
                    <a:bodyPr/>
                    <a:lstStyle/>
                    <a:p>
                      <a:pPr algn="ctr" fontAlgn="b"/>
                      <a:r>
                        <a:rPr lang="en-GB" sz="1400" b="0" i="0" u="none" strike="noStrike" dirty="0">
                          <a:solidFill>
                            <a:srgbClr val="000000"/>
                          </a:solidFill>
                          <a:effectLst/>
                          <a:latin typeface="Calibri" panose="020F0502020204030204" pitchFamily="34" charset="0"/>
                        </a:rPr>
                        <a:t>29%</a:t>
                      </a:r>
                    </a:p>
                  </a:txBody>
                  <a:tcPr marL="0" marR="0" marT="0" marB="0" anchor="b"/>
                </a:tc>
                <a:tc>
                  <a:txBody>
                    <a:bodyPr/>
                    <a:lstStyle/>
                    <a:p>
                      <a:pPr algn="ctr" fontAlgn="b"/>
                      <a:r>
                        <a:rPr lang="en-GB" sz="1400" b="0" i="0" u="none" strike="noStrike" dirty="0">
                          <a:solidFill>
                            <a:srgbClr val="000000"/>
                          </a:solidFill>
                          <a:effectLst/>
                          <a:latin typeface="Calibri" panose="020F0502020204030204" pitchFamily="34" charset="0"/>
                        </a:rPr>
                        <a:t>+1%</a:t>
                      </a:r>
                    </a:p>
                  </a:txBody>
                  <a:tcPr marL="0" marR="0" marT="0" marB="0" anchor="b"/>
                </a:tc>
                <a:extLst>
                  <a:ext uri="{0D108BD9-81ED-4DB2-BD59-A6C34878D82A}">
                    <a16:rowId xmlns:a16="http://schemas.microsoft.com/office/drawing/2014/main" val="2624498789"/>
                  </a:ext>
                </a:extLst>
              </a:tr>
              <a:tr h="303856">
                <a:tc>
                  <a:txBody>
                    <a:bodyPr/>
                    <a:lstStyle/>
                    <a:p>
                      <a:pPr algn="ctr" fontAlgn="ctr"/>
                      <a:r>
                        <a:rPr lang="en-GB" sz="1400" b="0" i="0" u="none" strike="noStrike" dirty="0">
                          <a:solidFill>
                            <a:srgbClr val="000000"/>
                          </a:solidFill>
                          <a:effectLst/>
                          <a:latin typeface="+mn-lt"/>
                        </a:rPr>
                        <a:t> </a:t>
                      </a:r>
                      <a:r>
                        <a:rPr lang="en-GB" sz="1400" b="1" i="0" u="none" strike="noStrike" dirty="0">
                          <a:solidFill>
                            <a:srgbClr val="000000"/>
                          </a:solidFill>
                          <a:effectLst/>
                          <a:latin typeface="+mn-lt"/>
                        </a:rPr>
                        <a:t>Morrisons</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28%</a:t>
                      </a:r>
                    </a:p>
                  </a:txBody>
                  <a:tcPr marL="0" marR="0" marT="0" marB="0" anchor="b"/>
                </a:tc>
                <a:tc>
                  <a:txBody>
                    <a:bodyPr/>
                    <a:lstStyle/>
                    <a:p>
                      <a:pPr algn="ctr" fontAlgn="b"/>
                      <a:r>
                        <a:rPr lang="en-GB" sz="1400" b="1" i="0" u="none" strike="noStrike" dirty="0">
                          <a:solidFill>
                            <a:srgbClr val="000000"/>
                          </a:solidFill>
                          <a:effectLst/>
                          <a:latin typeface="Calibri" panose="020F0502020204030204" pitchFamily="34" charset="0"/>
                        </a:rPr>
                        <a:t>+2%</a:t>
                      </a:r>
                    </a:p>
                  </a:txBody>
                  <a:tcPr marL="0" marR="0" marT="0" marB="0" anchor="b"/>
                </a:tc>
                <a:extLst>
                  <a:ext uri="{0D108BD9-81ED-4DB2-BD59-A6C34878D82A}">
                    <a16:rowId xmlns:a16="http://schemas.microsoft.com/office/drawing/2014/main" val="1592275139"/>
                  </a:ext>
                </a:extLst>
              </a:tr>
              <a:tr h="303856">
                <a:tc>
                  <a:txBody>
                    <a:bodyPr/>
                    <a:lstStyle/>
                    <a:p>
                      <a:pPr algn="ctr" fontAlgn="ctr"/>
                      <a:r>
                        <a:rPr lang="en-GB" sz="1400" b="1" i="0" u="none" strike="noStrike" dirty="0">
                          <a:solidFill>
                            <a:srgbClr val="000000"/>
                          </a:solidFill>
                          <a:effectLst/>
                          <a:latin typeface="+mn-lt"/>
                        </a:rPr>
                        <a:t>Sainsbury’s</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26%</a:t>
                      </a:r>
                    </a:p>
                  </a:txBody>
                  <a:tcPr marL="0" marR="0" marT="0" marB="0" anchor="b"/>
                </a:tc>
                <a:tc>
                  <a:txBody>
                    <a:bodyPr/>
                    <a:lstStyle/>
                    <a:p>
                      <a:pPr algn="ctr" fontAlgn="b"/>
                      <a:r>
                        <a:rPr lang="en-GB" sz="1400" b="1" i="0" u="none" strike="noStrike" dirty="0">
                          <a:solidFill>
                            <a:srgbClr val="000000"/>
                          </a:solidFill>
                          <a:effectLst/>
                          <a:latin typeface="Calibri" panose="020F0502020204030204" pitchFamily="34" charset="0"/>
                        </a:rPr>
                        <a:t>+2%</a:t>
                      </a:r>
                    </a:p>
                  </a:txBody>
                  <a:tcPr marL="0" marR="0" marT="0" marB="0" anchor="b"/>
                </a:tc>
                <a:extLst>
                  <a:ext uri="{0D108BD9-81ED-4DB2-BD59-A6C34878D82A}">
                    <a16:rowId xmlns:a16="http://schemas.microsoft.com/office/drawing/2014/main" val="3997965209"/>
                  </a:ext>
                </a:extLst>
              </a:tr>
              <a:tr h="303856">
                <a:tc>
                  <a:txBody>
                    <a:bodyPr/>
                    <a:lstStyle/>
                    <a:p>
                      <a:pPr algn="ctr" fontAlgn="ctr"/>
                      <a:r>
                        <a:rPr lang="en-GB" sz="1400" b="1" i="0" u="none" strike="noStrike" dirty="0">
                          <a:solidFill>
                            <a:srgbClr val="000000"/>
                          </a:solidFill>
                          <a:effectLst/>
                          <a:latin typeface="+mn-lt"/>
                        </a:rPr>
                        <a:t>M&amp;S</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24%</a:t>
                      </a:r>
                    </a:p>
                  </a:txBody>
                  <a:tcPr marL="0" marR="0" marT="0" marB="0" anchor="b"/>
                </a:tc>
                <a:tc>
                  <a:txBody>
                    <a:bodyPr/>
                    <a:lstStyle/>
                    <a:p>
                      <a:pPr algn="ctr" fontAlgn="b"/>
                      <a:r>
                        <a:rPr lang="en-GB" sz="1400" b="1" i="0" u="none" strike="noStrike" dirty="0">
                          <a:solidFill>
                            <a:srgbClr val="000000"/>
                          </a:solidFill>
                          <a:effectLst/>
                          <a:latin typeface="Calibri" panose="020F0502020204030204" pitchFamily="34" charset="0"/>
                        </a:rPr>
                        <a:t>+2%</a:t>
                      </a:r>
                    </a:p>
                  </a:txBody>
                  <a:tcPr marL="0" marR="0" marT="0" marB="0" anchor="b"/>
                </a:tc>
                <a:extLst>
                  <a:ext uri="{0D108BD9-81ED-4DB2-BD59-A6C34878D82A}">
                    <a16:rowId xmlns:a16="http://schemas.microsoft.com/office/drawing/2014/main" val="2147901794"/>
                  </a:ext>
                </a:extLst>
              </a:tr>
              <a:tr h="303856">
                <a:tc>
                  <a:txBody>
                    <a:bodyPr/>
                    <a:lstStyle/>
                    <a:p>
                      <a:pPr algn="ctr" fontAlgn="b"/>
                      <a:r>
                        <a:rPr lang="en-GB" sz="1400" b="0" i="0" u="none" strike="noStrike" dirty="0">
                          <a:solidFill>
                            <a:srgbClr val="000000"/>
                          </a:solidFill>
                          <a:effectLst/>
                          <a:latin typeface="+mn-lt"/>
                        </a:rPr>
                        <a:t>ASDA</a:t>
                      </a:r>
                    </a:p>
                  </a:txBody>
                  <a:tcPr marL="0" marR="0" marT="0" marB="0" anchor="b"/>
                </a:tc>
                <a:tc>
                  <a:txBody>
                    <a:bodyPr/>
                    <a:lstStyle/>
                    <a:p>
                      <a:pPr algn="ctr" fontAlgn="b"/>
                      <a:r>
                        <a:rPr lang="en-GB" sz="1400" b="0" i="0" u="none" strike="noStrike" dirty="0">
                          <a:solidFill>
                            <a:srgbClr val="000000"/>
                          </a:solidFill>
                          <a:effectLst/>
                          <a:latin typeface="Calibri" panose="020F0502020204030204" pitchFamily="34" charset="0"/>
                        </a:rPr>
                        <a:t>18%</a:t>
                      </a:r>
                    </a:p>
                  </a:txBody>
                  <a:tcPr marL="0" marR="0" marT="0" marB="0" anchor="b"/>
                </a:tc>
                <a:tc>
                  <a:txBody>
                    <a:bodyPr/>
                    <a:lstStyle/>
                    <a:p>
                      <a:pPr algn="ctr" fontAlgn="b"/>
                      <a:r>
                        <a:rPr lang="en-GB" sz="1400" b="0" i="0" u="none" strike="noStrike" dirty="0">
                          <a:solidFill>
                            <a:srgbClr val="000000"/>
                          </a:solidFill>
                          <a:effectLst/>
                          <a:latin typeface="Calibri" panose="020F0502020204030204" pitchFamily="34" charset="0"/>
                        </a:rPr>
                        <a:t>-1%</a:t>
                      </a:r>
                    </a:p>
                  </a:txBody>
                  <a:tcPr marL="0" marR="0" marT="0" marB="0" anchor="b"/>
                </a:tc>
                <a:extLst>
                  <a:ext uri="{0D108BD9-81ED-4DB2-BD59-A6C34878D82A}">
                    <a16:rowId xmlns:a16="http://schemas.microsoft.com/office/drawing/2014/main" val="892567579"/>
                  </a:ext>
                </a:extLst>
              </a:tr>
              <a:tr h="303856">
                <a:tc>
                  <a:txBody>
                    <a:bodyPr/>
                    <a:lstStyle/>
                    <a:p>
                      <a:pPr algn="ctr" fontAlgn="ctr"/>
                      <a:r>
                        <a:rPr lang="en-GB" sz="1400" b="0" i="0" u="none" strike="noStrike" dirty="0">
                          <a:solidFill>
                            <a:srgbClr val="000000"/>
                          </a:solidFill>
                          <a:effectLst/>
                          <a:latin typeface="+mn-lt"/>
                        </a:rPr>
                        <a:t> Lidl </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9%</a:t>
                      </a:r>
                    </a:p>
                  </a:txBody>
                  <a:tcPr marL="0" marR="0" marT="0" marB="0" anchor="b"/>
                </a:tc>
                <a:tc>
                  <a:txBody>
                    <a:bodyPr/>
                    <a:lstStyle/>
                    <a:p>
                      <a:pPr algn="ctr" fontAlgn="b"/>
                      <a:r>
                        <a:rPr lang="en-GB" sz="1400" b="0" i="0" u="none" strike="noStrike" dirty="0">
                          <a:solidFill>
                            <a:srgbClr val="000000"/>
                          </a:solidFill>
                          <a:effectLst/>
                          <a:latin typeface="Calibri" panose="020F0502020204030204" pitchFamily="34" charset="0"/>
                        </a:rPr>
                        <a:t>0%</a:t>
                      </a:r>
                    </a:p>
                  </a:txBody>
                  <a:tcPr marL="0" marR="0" marT="0" marB="0" anchor="b"/>
                </a:tc>
                <a:extLst>
                  <a:ext uri="{0D108BD9-81ED-4DB2-BD59-A6C34878D82A}">
                    <a16:rowId xmlns:a16="http://schemas.microsoft.com/office/drawing/2014/main" val="1558916749"/>
                  </a:ext>
                </a:extLst>
              </a:tr>
              <a:tr h="303856">
                <a:tc>
                  <a:txBody>
                    <a:bodyPr/>
                    <a:lstStyle/>
                    <a:p>
                      <a:pPr algn="ctr" fontAlgn="ctr"/>
                      <a:r>
                        <a:rPr lang="en-GB" sz="1400" b="0" i="0" u="none" strike="noStrike" dirty="0">
                          <a:solidFill>
                            <a:srgbClr val="000000"/>
                          </a:solidFill>
                          <a:effectLst/>
                          <a:latin typeface="+mn-lt"/>
                        </a:rPr>
                        <a:t> Aldi </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3%</a:t>
                      </a:r>
                    </a:p>
                  </a:txBody>
                  <a:tcPr marL="0" marR="0" marT="0" marB="0" anchor="b"/>
                </a:tc>
                <a:tc>
                  <a:txBody>
                    <a:bodyPr/>
                    <a:lstStyle/>
                    <a:p>
                      <a:pPr algn="ctr" fontAlgn="b"/>
                      <a:r>
                        <a:rPr lang="en-GB" sz="1400" b="0" i="0" u="none" strike="noStrike" dirty="0">
                          <a:solidFill>
                            <a:srgbClr val="000000"/>
                          </a:solidFill>
                          <a:effectLst/>
                          <a:latin typeface="Calibri" panose="020F0502020204030204" pitchFamily="34" charset="0"/>
                        </a:rPr>
                        <a:t>0%</a:t>
                      </a:r>
                    </a:p>
                  </a:txBody>
                  <a:tcPr marL="0" marR="0" marT="0" marB="0" anchor="b"/>
                </a:tc>
                <a:extLst>
                  <a:ext uri="{0D108BD9-81ED-4DB2-BD59-A6C34878D82A}">
                    <a16:rowId xmlns:a16="http://schemas.microsoft.com/office/drawing/2014/main" val="1415998067"/>
                  </a:ext>
                </a:extLst>
              </a:tr>
            </a:tbl>
          </a:graphicData>
        </a:graphic>
      </p:graphicFrame>
      <p:sp>
        <p:nvSpPr>
          <p:cNvPr id="3" name="TextBox 2">
            <a:extLst>
              <a:ext uri="{FF2B5EF4-FFF2-40B4-BE49-F238E27FC236}">
                <a16:creationId xmlns:a16="http://schemas.microsoft.com/office/drawing/2014/main" id="{1DC7163B-C6DD-E3CE-5884-9CF5856E7539}"/>
              </a:ext>
            </a:extLst>
          </p:cNvPr>
          <p:cNvSpPr txBox="1"/>
          <p:nvPr/>
        </p:nvSpPr>
        <p:spPr>
          <a:xfrm>
            <a:off x="243089" y="575136"/>
            <a:ext cx="7484235" cy="738664"/>
          </a:xfrm>
          <a:prstGeom prst="rect">
            <a:avLst/>
          </a:prstGeom>
          <a:noFill/>
        </p:spPr>
        <p:txBody>
          <a:bodyPr wrap="square">
            <a:spAutoFit/>
          </a:bodyPr>
          <a:lstStyle/>
          <a:p>
            <a:r>
              <a:rPr lang="en-US" sz="1400" i="1" dirty="0">
                <a:latin typeface="Georgia" panose="02040502050405020303" pitchFamily="18" charset="0"/>
              </a:rPr>
              <a:t>As well as focusing on their price perception </a:t>
            </a:r>
            <a:r>
              <a:rPr lang="en-US" sz="1400" b="1" i="1" dirty="0">
                <a:latin typeface="Georgia" panose="02040502050405020303" pitchFamily="18" charset="0"/>
              </a:rPr>
              <a:t>Ocado </a:t>
            </a:r>
            <a:r>
              <a:rPr lang="en-US" sz="1400" i="1" dirty="0">
                <a:latin typeface="Georgia" panose="02040502050405020303" pitchFamily="18" charset="0"/>
              </a:rPr>
              <a:t>and</a:t>
            </a:r>
            <a:r>
              <a:rPr lang="en-US" sz="1400" b="1" i="1" dirty="0">
                <a:latin typeface="Georgia" panose="02040502050405020303" pitchFamily="18" charset="0"/>
              </a:rPr>
              <a:t> Waitrose </a:t>
            </a:r>
            <a:r>
              <a:rPr lang="en-US" sz="1400" i="1" dirty="0">
                <a:latin typeface="Georgia" panose="02040502050405020303" pitchFamily="18" charset="0"/>
              </a:rPr>
              <a:t>are also investing </a:t>
            </a:r>
            <a:r>
              <a:rPr lang="en-US" sz="1400" b="1" i="1" dirty="0">
                <a:latin typeface="Georgia" panose="02040502050405020303" pitchFamily="18" charset="0"/>
              </a:rPr>
              <a:t>significantly in promotions </a:t>
            </a:r>
            <a:r>
              <a:rPr lang="en-US" sz="1400" i="1" dirty="0">
                <a:latin typeface="Georgia" panose="02040502050405020303" pitchFamily="18" charset="0"/>
              </a:rPr>
              <a:t>and shoppers have also spent more on promotions in </a:t>
            </a:r>
            <a:r>
              <a:rPr lang="en-US" sz="1400" b="1" i="1" dirty="0">
                <a:latin typeface="Georgia" panose="02040502050405020303" pitchFamily="18" charset="0"/>
              </a:rPr>
              <a:t>Iceland, Morrisons, Sainsbury’s &amp; M&amp;S</a:t>
            </a:r>
            <a:r>
              <a:rPr lang="en-US" sz="1400" i="1" dirty="0">
                <a:latin typeface="Georgia" panose="02040502050405020303" pitchFamily="18" charset="0"/>
              </a:rPr>
              <a:t> vs last year.</a:t>
            </a:r>
            <a:endParaRPr lang="en-GB" sz="1400" dirty="0"/>
          </a:p>
        </p:txBody>
      </p:sp>
    </p:spTree>
    <p:extLst>
      <p:ext uri="{BB962C8B-B14F-4D97-AF65-F5344CB8AC3E}">
        <p14:creationId xmlns:p14="http://schemas.microsoft.com/office/powerpoint/2010/main" val="2332682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41</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What is next?</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214925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6">
            <a:extLst>
              <a:ext uri="{FF2B5EF4-FFF2-40B4-BE49-F238E27FC236}">
                <a16:creationId xmlns:a16="http://schemas.microsoft.com/office/drawing/2014/main" id="{97A44356-C123-227B-CE4C-E2CA89338299}"/>
              </a:ext>
            </a:extLst>
          </p:cNvPr>
          <p:cNvGraphicFramePr>
            <a:graphicFrameLocks noGrp="1"/>
          </p:cNvGraphicFramePr>
          <p:nvPr>
            <p:ph idx="1"/>
            <p:extLst>
              <p:ext uri="{D42A27DB-BD31-4B8C-83A1-F6EECF244321}">
                <p14:modId xmlns:p14="http://schemas.microsoft.com/office/powerpoint/2010/main" val="1208301976"/>
              </p:ext>
            </p:extLst>
          </p:nvPr>
        </p:nvGraphicFramePr>
        <p:xfrm>
          <a:off x="4462528" y="1678076"/>
          <a:ext cx="7429524" cy="3872716"/>
        </p:xfrm>
        <a:graphic>
          <a:graphicData uri="http://schemas.openxmlformats.org/drawingml/2006/table">
            <a:tbl>
              <a:tblPr firstRow="1" bandRow="1">
                <a:tableStyleId>{5C22544A-7EE6-4342-B048-85BDC9FD1C3A}</a:tableStyleId>
              </a:tblPr>
              <a:tblGrid>
                <a:gridCol w="3714762">
                  <a:extLst>
                    <a:ext uri="{9D8B030D-6E8A-4147-A177-3AD203B41FA5}">
                      <a16:colId xmlns:a16="http://schemas.microsoft.com/office/drawing/2014/main" val="606967852"/>
                    </a:ext>
                  </a:extLst>
                </a:gridCol>
                <a:gridCol w="3714762">
                  <a:extLst>
                    <a:ext uri="{9D8B030D-6E8A-4147-A177-3AD203B41FA5}">
                      <a16:colId xmlns:a16="http://schemas.microsoft.com/office/drawing/2014/main" val="3671668098"/>
                    </a:ext>
                  </a:extLst>
                </a:gridCol>
              </a:tblGrid>
              <a:tr h="1936358">
                <a:tc>
                  <a:txBody>
                    <a:bodyPr/>
                    <a:lstStyle/>
                    <a:p>
                      <a:endParaRPr lang="en-GB" dirty="0"/>
                    </a:p>
                  </a:txBody>
                  <a:tcPr>
                    <a:solidFill>
                      <a:schemeClr val="accent1">
                        <a:lumMod val="20000"/>
                        <a:lumOff val="80000"/>
                      </a:schemeClr>
                    </a:solidFill>
                  </a:tcPr>
                </a:tc>
                <a:tc>
                  <a:txBody>
                    <a:bodyPr/>
                    <a:lstStyle/>
                    <a:p>
                      <a:endParaRPr lang="en-GB" dirty="0">
                        <a:solidFill>
                          <a:schemeClr val="accent1">
                            <a:lumMod val="40000"/>
                            <a:lumOff val="60000"/>
                          </a:schemeClr>
                        </a:solidFill>
                      </a:endParaRPr>
                    </a:p>
                  </a:txBody>
                  <a:tcPr>
                    <a:solidFill>
                      <a:schemeClr val="bg2"/>
                    </a:solidFill>
                  </a:tcPr>
                </a:tc>
                <a:extLst>
                  <a:ext uri="{0D108BD9-81ED-4DB2-BD59-A6C34878D82A}">
                    <a16:rowId xmlns:a16="http://schemas.microsoft.com/office/drawing/2014/main" val="470358377"/>
                  </a:ext>
                </a:extLst>
              </a:tr>
              <a:tr h="1936358">
                <a:tc>
                  <a:txBody>
                    <a:bodyPr/>
                    <a:lstStyle/>
                    <a:p>
                      <a:endParaRPr lang="en-GB" dirty="0"/>
                    </a:p>
                  </a:txBody>
                  <a:tcPr>
                    <a:solidFill>
                      <a:schemeClr val="bg1">
                        <a:lumMod val="50000"/>
                      </a:schemeClr>
                    </a:solidFill>
                  </a:tcPr>
                </a:tc>
                <a:tc>
                  <a:txBody>
                    <a:bodyPr/>
                    <a:lstStyle/>
                    <a:p>
                      <a:endParaRPr lang="en-GB" dirty="0"/>
                    </a:p>
                  </a:txBody>
                  <a:tcPr>
                    <a:solidFill>
                      <a:schemeClr val="accent1">
                        <a:lumMod val="20000"/>
                        <a:lumOff val="80000"/>
                      </a:schemeClr>
                    </a:solidFill>
                  </a:tcPr>
                </a:tc>
                <a:extLst>
                  <a:ext uri="{0D108BD9-81ED-4DB2-BD59-A6C34878D82A}">
                    <a16:rowId xmlns:a16="http://schemas.microsoft.com/office/drawing/2014/main" val="1308050722"/>
                  </a:ext>
                </a:extLst>
              </a:tr>
            </a:tbl>
          </a:graphicData>
        </a:graphic>
      </p:graphicFrame>
      <p:sp>
        <p:nvSpPr>
          <p:cNvPr id="2" name="Slide Number Placeholder 1">
            <a:extLst>
              <a:ext uri="{FF2B5EF4-FFF2-40B4-BE49-F238E27FC236}">
                <a16:creationId xmlns:a16="http://schemas.microsoft.com/office/drawing/2014/main" id="{CDAB742E-218C-2BBD-16C7-5C984E899A4E}"/>
              </a:ext>
            </a:extLst>
          </p:cNvPr>
          <p:cNvSpPr>
            <a:spLocks noGrp="1"/>
          </p:cNvSpPr>
          <p:nvPr>
            <p:ph type="sldNum" sz="quarter" idx="12"/>
          </p:nvPr>
        </p:nvSpPr>
        <p:spPr/>
        <p:txBody>
          <a:bodyPr/>
          <a:lstStyle/>
          <a:p>
            <a:fld id="{403EF4E2-7A7A-0548-85F1-5479B7C9E1B2}" type="slidenum">
              <a:rPr lang="en-US" smtClean="0"/>
              <a:t>42</a:t>
            </a:fld>
            <a:endParaRPr lang="en-US" dirty="0"/>
          </a:p>
        </p:txBody>
      </p:sp>
      <p:sp>
        <p:nvSpPr>
          <p:cNvPr id="12" name="Title 11">
            <a:extLst>
              <a:ext uri="{FF2B5EF4-FFF2-40B4-BE49-F238E27FC236}">
                <a16:creationId xmlns:a16="http://schemas.microsoft.com/office/drawing/2014/main" id="{945578C5-0939-8EC0-3D15-FB8D50F132F6}"/>
              </a:ext>
            </a:extLst>
          </p:cNvPr>
          <p:cNvSpPr>
            <a:spLocks noGrp="1"/>
          </p:cNvSpPr>
          <p:nvPr>
            <p:ph type="ctrTitle"/>
          </p:nvPr>
        </p:nvSpPr>
        <p:spPr>
          <a:xfrm>
            <a:off x="194065" y="3784750"/>
            <a:ext cx="3551587" cy="2390972"/>
          </a:xfrm>
        </p:spPr>
        <p:txBody>
          <a:bodyPr/>
          <a:lstStyle/>
          <a:p>
            <a:r>
              <a:rPr lang="en-GB" sz="2000" b="0" dirty="0">
                <a:latin typeface="Georgia" panose="02040502050405020303" pitchFamily="18" charset="0"/>
              </a:rPr>
              <a:t>Shoppers continue to </a:t>
            </a:r>
            <a:r>
              <a:rPr lang="en-GB" sz="2000" i="1" dirty="0">
                <a:latin typeface="Georgia" panose="02040502050405020303" pitchFamily="18" charset="0"/>
              </a:rPr>
              <a:t>buy less </a:t>
            </a:r>
            <a:r>
              <a:rPr lang="en-GB" sz="2000" b="0" dirty="0">
                <a:latin typeface="Georgia" panose="02040502050405020303" pitchFamily="18" charset="0"/>
              </a:rPr>
              <a:t>across food &amp; drink industry overall</a:t>
            </a:r>
            <a:r>
              <a:rPr lang="en-GB" sz="2000" i="1" dirty="0">
                <a:latin typeface="Georgia" panose="02040502050405020303" pitchFamily="18" charset="0"/>
              </a:rPr>
              <a:t> </a:t>
            </a:r>
            <a:r>
              <a:rPr lang="en-GB" sz="2000" b="0" dirty="0">
                <a:latin typeface="Georgia" panose="02040502050405020303" pitchFamily="18" charset="0"/>
              </a:rPr>
              <a:t>and particularly online.  </a:t>
            </a:r>
            <a:br>
              <a:rPr lang="en-GB" sz="2000" b="0" dirty="0">
                <a:latin typeface="Georgia" panose="02040502050405020303" pitchFamily="18" charset="0"/>
              </a:rPr>
            </a:br>
            <a:br>
              <a:rPr lang="en-GB" sz="2000" b="0" dirty="0">
                <a:latin typeface="Georgia" panose="02040502050405020303" pitchFamily="18" charset="0"/>
              </a:rPr>
            </a:br>
            <a:r>
              <a:rPr lang="en-GB" sz="2000" i="1" dirty="0">
                <a:latin typeface="Georgia" panose="02040502050405020303" pitchFamily="18" charset="0"/>
              </a:rPr>
              <a:t>Only</a:t>
            </a:r>
            <a:r>
              <a:rPr lang="en-GB" sz="2000" b="0" dirty="0">
                <a:latin typeface="Georgia" panose="02040502050405020303" pitchFamily="18" charset="0"/>
              </a:rPr>
              <a:t> the </a:t>
            </a:r>
            <a:r>
              <a:rPr lang="en-GB" sz="2000" i="1" dirty="0">
                <a:latin typeface="Georgia" panose="02040502050405020303" pitchFamily="18" charset="0"/>
              </a:rPr>
              <a:t>Discounters</a:t>
            </a:r>
            <a:r>
              <a:rPr lang="en-GB" sz="2000" b="0" dirty="0">
                <a:latin typeface="Georgia" panose="02040502050405020303" pitchFamily="18" charset="0"/>
              </a:rPr>
              <a:t> are achieving </a:t>
            </a:r>
            <a:r>
              <a:rPr lang="en-GB" sz="2000" dirty="0">
                <a:latin typeface="Georgia" panose="02040502050405020303" pitchFamily="18" charset="0"/>
              </a:rPr>
              <a:t>sizeable growth </a:t>
            </a:r>
            <a:r>
              <a:rPr lang="en-GB" sz="2000" b="0" dirty="0">
                <a:latin typeface="Georgia" panose="02040502050405020303" pitchFamily="18" charset="0"/>
              </a:rPr>
              <a:t>from both </a:t>
            </a:r>
            <a:r>
              <a:rPr lang="en-GB" sz="2000" dirty="0">
                <a:latin typeface="Georgia" panose="02040502050405020303" pitchFamily="18" charset="0"/>
              </a:rPr>
              <a:t>new shoppers</a:t>
            </a:r>
            <a:r>
              <a:rPr lang="en-GB" sz="2000" b="0" dirty="0">
                <a:latin typeface="Georgia" panose="02040502050405020303" pitchFamily="18" charset="0"/>
              </a:rPr>
              <a:t> and </a:t>
            </a:r>
            <a:r>
              <a:rPr lang="en-GB" sz="2000" dirty="0">
                <a:latin typeface="Georgia" panose="02040502050405020303" pitchFamily="18" charset="0"/>
              </a:rPr>
              <a:t>more visits</a:t>
            </a:r>
            <a:r>
              <a:rPr lang="en-GB" sz="2000" b="0" dirty="0">
                <a:latin typeface="Georgia" panose="02040502050405020303" pitchFamily="18" charset="0"/>
              </a:rPr>
              <a:t>.</a:t>
            </a:r>
            <a:br>
              <a:rPr lang="en-GB" sz="2000" b="0" dirty="0">
                <a:latin typeface="Georgia" panose="02040502050405020303" pitchFamily="18" charset="0"/>
              </a:rPr>
            </a:br>
            <a:br>
              <a:rPr lang="en-GB" sz="2000" b="0" i="1" dirty="0">
                <a:latin typeface="Georgia" panose="02040502050405020303" pitchFamily="18" charset="0"/>
              </a:rPr>
            </a:br>
            <a:r>
              <a:rPr lang="en-GB" sz="2000" b="0" dirty="0">
                <a:latin typeface="Georgia" panose="02040502050405020303" pitchFamily="18" charset="0"/>
              </a:rPr>
              <a:t>If </a:t>
            </a:r>
            <a:r>
              <a:rPr lang="en-GB" sz="2000" dirty="0">
                <a:latin typeface="Georgia" panose="02040502050405020303" pitchFamily="18" charset="0"/>
              </a:rPr>
              <a:t>new </a:t>
            </a:r>
            <a:r>
              <a:rPr lang="en-GB" sz="2000" b="0" dirty="0">
                <a:latin typeface="Georgia" panose="02040502050405020303" pitchFamily="18" charset="0"/>
              </a:rPr>
              <a:t>shoppers</a:t>
            </a:r>
            <a:r>
              <a:rPr lang="en-GB" sz="2000" dirty="0">
                <a:latin typeface="Georgia" panose="02040502050405020303" pitchFamily="18" charset="0"/>
              </a:rPr>
              <a:t> </a:t>
            </a:r>
            <a:r>
              <a:rPr lang="en-GB" sz="2000" b="0" dirty="0">
                <a:latin typeface="Georgia" panose="02040502050405020303" pitchFamily="18" charset="0"/>
              </a:rPr>
              <a:t>at the </a:t>
            </a:r>
            <a:r>
              <a:rPr lang="en-GB" sz="2000" dirty="0">
                <a:latin typeface="Georgia" panose="02040502050405020303" pitchFamily="18" charset="0"/>
              </a:rPr>
              <a:t>Discounters </a:t>
            </a:r>
            <a:r>
              <a:rPr lang="en-GB" sz="2000" b="0" dirty="0">
                <a:latin typeface="Georgia" panose="02040502050405020303" pitchFamily="18" charset="0"/>
              </a:rPr>
              <a:t>are used to </a:t>
            </a:r>
            <a:r>
              <a:rPr lang="en-GB" sz="2000" dirty="0">
                <a:latin typeface="Georgia" panose="02040502050405020303" pitchFamily="18" charset="0"/>
              </a:rPr>
              <a:t>spending more</a:t>
            </a:r>
            <a:r>
              <a:rPr lang="en-GB" sz="2000" b="0" dirty="0">
                <a:latin typeface="Georgia" panose="02040502050405020303" pitchFamily="18" charset="0"/>
              </a:rPr>
              <a:t> in </a:t>
            </a:r>
            <a:r>
              <a:rPr lang="en-GB" sz="2000" dirty="0">
                <a:latin typeface="Georgia" panose="02040502050405020303" pitchFamily="18" charset="0"/>
              </a:rPr>
              <a:t>wider ranged supermarkets, </a:t>
            </a:r>
            <a:r>
              <a:rPr lang="en-GB" sz="2000" b="0" dirty="0">
                <a:latin typeface="Georgia" panose="02040502050405020303" pitchFamily="18" charset="0"/>
              </a:rPr>
              <a:t>they may be more disposed to </a:t>
            </a:r>
            <a:r>
              <a:rPr lang="en-GB" sz="2000" dirty="0">
                <a:latin typeface="Georgia" panose="02040502050405020303" pitchFamily="18" charset="0"/>
              </a:rPr>
              <a:t>trade up </a:t>
            </a:r>
            <a:r>
              <a:rPr lang="en-GB" sz="2000" b="0" dirty="0">
                <a:latin typeface="Georgia" panose="02040502050405020303" pitchFamily="18" charset="0"/>
              </a:rPr>
              <a:t>at the </a:t>
            </a:r>
            <a:r>
              <a:rPr lang="en-GB" sz="2000" dirty="0">
                <a:latin typeface="Georgia" panose="02040502050405020303" pitchFamily="18" charset="0"/>
              </a:rPr>
              <a:t>Discounters</a:t>
            </a:r>
            <a:r>
              <a:rPr lang="en-GB" sz="2000" b="0" dirty="0">
                <a:latin typeface="Georgia" panose="02040502050405020303" pitchFamily="18" charset="0"/>
              </a:rPr>
              <a:t>.</a:t>
            </a:r>
          </a:p>
        </p:txBody>
      </p:sp>
      <p:sp>
        <p:nvSpPr>
          <p:cNvPr id="15" name="Text Placeholder 14">
            <a:extLst>
              <a:ext uri="{FF2B5EF4-FFF2-40B4-BE49-F238E27FC236}">
                <a16:creationId xmlns:a16="http://schemas.microsoft.com/office/drawing/2014/main" id="{9CD3D6CC-1EB3-7AB4-2E97-BBB43C327F28}"/>
              </a:ext>
            </a:extLst>
          </p:cNvPr>
          <p:cNvSpPr>
            <a:spLocks noGrp="1"/>
          </p:cNvSpPr>
          <p:nvPr>
            <p:ph type="body" sz="quarter" idx="14"/>
          </p:nvPr>
        </p:nvSpPr>
        <p:spPr/>
        <p:txBody>
          <a:bodyPr/>
          <a:lstStyle/>
          <a:p>
            <a:r>
              <a:rPr lang="en-GB" dirty="0"/>
              <a:t>Source:  NIQ Homescan FMCG 4w/e 17</a:t>
            </a:r>
            <a:r>
              <a:rPr lang="en-GB" baseline="30000" dirty="0"/>
              <a:t>th</a:t>
            </a:r>
            <a:r>
              <a:rPr lang="en-GB" dirty="0"/>
              <a:t> June 2023</a:t>
            </a:r>
          </a:p>
        </p:txBody>
      </p:sp>
      <p:graphicFrame>
        <p:nvGraphicFramePr>
          <p:cNvPr id="26" name="Chart 25">
            <a:extLst>
              <a:ext uri="{FF2B5EF4-FFF2-40B4-BE49-F238E27FC236}">
                <a16:creationId xmlns:a16="http://schemas.microsoft.com/office/drawing/2014/main" id="{36731D6D-6062-6D7D-835A-3EF5F1953E16}"/>
              </a:ext>
            </a:extLst>
          </p:cNvPr>
          <p:cNvGraphicFramePr/>
          <p:nvPr>
            <p:extLst>
              <p:ext uri="{D42A27DB-BD31-4B8C-83A1-F6EECF244321}">
                <p14:modId xmlns:p14="http://schemas.microsoft.com/office/powerpoint/2010/main" val="1894553719"/>
              </p:ext>
            </p:extLst>
          </p:nvPr>
        </p:nvGraphicFramePr>
        <p:xfrm>
          <a:off x="8296140" y="3610376"/>
          <a:ext cx="3354946" cy="18545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A634FCDB-8C23-9D60-5D16-2B88665805FC}"/>
              </a:ext>
            </a:extLst>
          </p:cNvPr>
          <p:cNvGraphicFramePr/>
          <p:nvPr>
            <p:extLst>
              <p:ext uri="{D42A27DB-BD31-4B8C-83A1-F6EECF244321}">
                <p14:modId xmlns:p14="http://schemas.microsoft.com/office/powerpoint/2010/main" val="1369800829"/>
              </p:ext>
            </p:extLst>
          </p:nvPr>
        </p:nvGraphicFramePr>
        <p:xfrm>
          <a:off x="8315458" y="1680692"/>
          <a:ext cx="3354946" cy="18545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69A14315-8CD4-CC52-8C98-9D767D4CB24E}"/>
              </a:ext>
            </a:extLst>
          </p:cNvPr>
          <p:cNvGraphicFramePr/>
          <p:nvPr>
            <p:extLst>
              <p:ext uri="{D42A27DB-BD31-4B8C-83A1-F6EECF244321}">
                <p14:modId xmlns:p14="http://schemas.microsoft.com/office/powerpoint/2010/main" val="1773680332"/>
              </p:ext>
            </p:extLst>
          </p:nvPr>
        </p:nvGraphicFramePr>
        <p:xfrm>
          <a:off x="4481848" y="1680692"/>
          <a:ext cx="3354946" cy="18545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a:extLst>
              <a:ext uri="{FF2B5EF4-FFF2-40B4-BE49-F238E27FC236}">
                <a16:creationId xmlns:a16="http://schemas.microsoft.com/office/drawing/2014/main" id="{1DEBE32D-AD0C-A0EC-E62E-E20DFF96C991}"/>
              </a:ext>
            </a:extLst>
          </p:cNvPr>
          <p:cNvGraphicFramePr/>
          <p:nvPr>
            <p:extLst>
              <p:ext uri="{D42A27DB-BD31-4B8C-83A1-F6EECF244321}">
                <p14:modId xmlns:p14="http://schemas.microsoft.com/office/powerpoint/2010/main" val="1434586196"/>
              </p:ext>
            </p:extLst>
          </p:nvPr>
        </p:nvGraphicFramePr>
        <p:xfrm>
          <a:off x="4602051" y="3623255"/>
          <a:ext cx="3354946" cy="1854559"/>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a:extLst>
              <a:ext uri="{FF2B5EF4-FFF2-40B4-BE49-F238E27FC236}">
                <a16:creationId xmlns:a16="http://schemas.microsoft.com/office/drawing/2014/main" id="{14CDF05A-F1C1-4D54-6378-CB1F93E6EA33}"/>
              </a:ext>
            </a:extLst>
          </p:cNvPr>
          <p:cNvSpPr txBox="1"/>
          <p:nvPr/>
        </p:nvSpPr>
        <p:spPr>
          <a:xfrm>
            <a:off x="4494727" y="1680693"/>
            <a:ext cx="1712890" cy="251138"/>
          </a:xfrm>
          <a:prstGeom prst="rect">
            <a:avLst/>
          </a:prstGeom>
          <a:noFill/>
        </p:spPr>
        <p:txBody>
          <a:bodyPr wrap="none" lIns="0" rIns="0" rtlCol="0">
            <a:noAutofit/>
          </a:bodyPr>
          <a:lstStyle/>
          <a:p>
            <a:pPr algn="l">
              <a:spcAft>
                <a:spcPts val="600"/>
              </a:spcAft>
            </a:pPr>
            <a:r>
              <a:rPr lang="en-GB" sz="1400" dirty="0">
                <a:solidFill>
                  <a:schemeClr val="tx1">
                    <a:lumMod val="50000"/>
                  </a:schemeClr>
                </a:solidFill>
              </a:rPr>
              <a:t>Shoppers</a:t>
            </a:r>
          </a:p>
        </p:txBody>
      </p:sp>
      <p:sp>
        <p:nvSpPr>
          <p:cNvPr id="22" name="TextBox 21">
            <a:extLst>
              <a:ext uri="{FF2B5EF4-FFF2-40B4-BE49-F238E27FC236}">
                <a16:creationId xmlns:a16="http://schemas.microsoft.com/office/drawing/2014/main" id="{75B198FA-ECC7-3890-747D-4267F22A1DA0}"/>
              </a:ext>
            </a:extLst>
          </p:cNvPr>
          <p:cNvSpPr txBox="1"/>
          <p:nvPr/>
        </p:nvSpPr>
        <p:spPr>
          <a:xfrm>
            <a:off x="8205987" y="1680693"/>
            <a:ext cx="1712890" cy="251138"/>
          </a:xfrm>
          <a:prstGeom prst="rect">
            <a:avLst/>
          </a:prstGeom>
          <a:noFill/>
        </p:spPr>
        <p:txBody>
          <a:bodyPr wrap="none" lIns="0" rIns="0" rtlCol="0">
            <a:noAutofit/>
          </a:bodyPr>
          <a:lstStyle/>
          <a:p>
            <a:pPr algn="l">
              <a:spcAft>
                <a:spcPts val="600"/>
              </a:spcAft>
            </a:pPr>
            <a:r>
              <a:rPr lang="en-GB" sz="1400" dirty="0">
                <a:solidFill>
                  <a:schemeClr val="bg1"/>
                </a:solidFill>
              </a:rPr>
              <a:t>Spend (£ per buyer)</a:t>
            </a:r>
          </a:p>
        </p:txBody>
      </p:sp>
      <p:sp>
        <p:nvSpPr>
          <p:cNvPr id="27" name="TextBox 26">
            <a:extLst>
              <a:ext uri="{FF2B5EF4-FFF2-40B4-BE49-F238E27FC236}">
                <a16:creationId xmlns:a16="http://schemas.microsoft.com/office/drawing/2014/main" id="{274363F3-B397-DA3E-1637-9ACED88270A5}"/>
              </a:ext>
            </a:extLst>
          </p:cNvPr>
          <p:cNvSpPr txBox="1"/>
          <p:nvPr/>
        </p:nvSpPr>
        <p:spPr>
          <a:xfrm>
            <a:off x="8205987" y="3694091"/>
            <a:ext cx="1712890" cy="251138"/>
          </a:xfrm>
          <a:prstGeom prst="rect">
            <a:avLst/>
          </a:prstGeom>
          <a:noFill/>
        </p:spPr>
        <p:txBody>
          <a:bodyPr wrap="none" lIns="0" rIns="0" rtlCol="0">
            <a:noAutofit/>
          </a:bodyPr>
          <a:lstStyle/>
          <a:p>
            <a:pPr algn="l">
              <a:spcAft>
                <a:spcPts val="600"/>
              </a:spcAft>
            </a:pPr>
            <a:r>
              <a:rPr lang="en-GB" sz="1400" dirty="0">
                <a:solidFill>
                  <a:schemeClr val="tx1">
                    <a:lumMod val="50000"/>
                  </a:schemeClr>
                </a:solidFill>
              </a:rPr>
              <a:t>Trips (occasions per buyer)</a:t>
            </a:r>
          </a:p>
        </p:txBody>
      </p:sp>
      <p:sp>
        <p:nvSpPr>
          <p:cNvPr id="28" name="TextBox 27">
            <a:extLst>
              <a:ext uri="{FF2B5EF4-FFF2-40B4-BE49-F238E27FC236}">
                <a16:creationId xmlns:a16="http://schemas.microsoft.com/office/drawing/2014/main" id="{6321EA44-CF47-E0F5-4CEA-8FAA91DC5621}"/>
              </a:ext>
            </a:extLst>
          </p:cNvPr>
          <p:cNvSpPr txBox="1"/>
          <p:nvPr/>
        </p:nvSpPr>
        <p:spPr>
          <a:xfrm>
            <a:off x="4451752" y="1185925"/>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Shopper metrics by channel</a:t>
            </a:r>
          </a:p>
          <a:p>
            <a:pPr>
              <a:buSzPts val="1100"/>
            </a:pPr>
            <a:r>
              <a:rPr lang="en-US" sz="1200" i="1" dirty="0">
                <a:latin typeface="Arial" panose="020B0604020202020204" pitchFamily="34" charset="0"/>
                <a:cs typeface="Arial" panose="020B0604020202020204" pitchFamily="34" charset="0"/>
              </a:rPr>
              <a:t>Latest 4 weeks g</a:t>
            </a:r>
            <a:r>
              <a:rPr lang="en-US" sz="1200" i="1" dirty="0">
                <a:solidFill>
                  <a:schemeClr val="tx1"/>
                </a:solidFill>
                <a:latin typeface="Arial" panose="020B0604020202020204" pitchFamily="34" charset="0"/>
                <a:cs typeface="Arial" panose="020B0604020202020204" pitchFamily="34" charset="0"/>
              </a:rPr>
              <a:t>rowth vs LY</a:t>
            </a: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25" name="TextBox 24">
            <a:extLst>
              <a:ext uri="{FF2B5EF4-FFF2-40B4-BE49-F238E27FC236}">
                <a16:creationId xmlns:a16="http://schemas.microsoft.com/office/drawing/2014/main" id="{9000EA05-1CC0-7527-D6F4-DDE752BD422C}"/>
              </a:ext>
            </a:extLst>
          </p:cNvPr>
          <p:cNvSpPr txBox="1"/>
          <p:nvPr/>
        </p:nvSpPr>
        <p:spPr>
          <a:xfrm>
            <a:off x="4494727" y="3655454"/>
            <a:ext cx="1712890" cy="251138"/>
          </a:xfrm>
          <a:prstGeom prst="rect">
            <a:avLst/>
          </a:prstGeom>
          <a:noFill/>
        </p:spPr>
        <p:txBody>
          <a:bodyPr wrap="none" lIns="0" rIns="0" rtlCol="0">
            <a:noAutofit/>
          </a:bodyPr>
          <a:lstStyle/>
          <a:p>
            <a:pPr algn="l">
              <a:spcAft>
                <a:spcPts val="600"/>
              </a:spcAft>
            </a:pPr>
            <a:r>
              <a:rPr lang="en-GB" sz="1400" dirty="0">
                <a:solidFill>
                  <a:schemeClr val="bg1"/>
                </a:solidFill>
              </a:rPr>
              <a:t>Volume (units per buyer)</a:t>
            </a:r>
          </a:p>
        </p:txBody>
      </p:sp>
    </p:spTree>
    <p:extLst>
      <p:ext uri="{BB962C8B-B14F-4D97-AF65-F5344CB8AC3E}">
        <p14:creationId xmlns:p14="http://schemas.microsoft.com/office/powerpoint/2010/main" val="165511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6728DC-297D-3763-F73A-5E4DF896E7E7}"/>
              </a:ext>
            </a:extLst>
          </p:cNvPr>
          <p:cNvSpPr>
            <a:spLocks noGrp="1"/>
          </p:cNvSpPr>
          <p:nvPr>
            <p:ph type="sldNum" sz="quarter" idx="12"/>
          </p:nvPr>
        </p:nvSpPr>
        <p:spPr/>
        <p:txBody>
          <a:bodyPr/>
          <a:lstStyle/>
          <a:p>
            <a:fld id="{403EF4E2-7A7A-0548-85F1-5479B7C9E1B2}" type="slidenum">
              <a:rPr lang="en-US" smtClean="0"/>
              <a:t>43</a:t>
            </a:fld>
            <a:endParaRPr lang="en-US" dirty="0"/>
          </a:p>
        </p:txBody>
      </p:sp>
      <p:sp>
        <p:nvSpPr>
          <p:cNvPr id="8" name="Title 7">
            <a:extLst>
              <a:ext uri="{FF2B5EF4-FFF2-40B4-BE49-F238E27FC236}">
                <a16:creationId xmlns:a16="http://schemas.microsoft.com/office/drawing/2014/main" id="{319D6550-86D3-7DB3-29F0-30F060BFBAF2}"/>
              </a:ext>
            </a:extLst>
          </p:cNvPr>
          <p:cNvSpPr>
            <a:spLocks noGrp="1"/>
          </p:cNvSpPr>
          <p:nvPr>
            <p:ph type="ctrTitle"/>
          </p:nvPr>
        </p:nvSpPr>
        <p:spPr>
          <a:xfrm>
            <a:off x="244151" y="3673087"/>
            <a:ext cx="3503952" cy="2390972"/>
          </a:xfrm>
        </p:spPr>
        <p:txBody>
          <a:bodyPr/>
          <a:lstStyle/>
          <a:p>
            <a:br>
              <a:rPr lang="en-US" sz="2000" b="0" dirty="0">
                <a:latin typeface="+mn-lt"/>
              </a:rPr>
            </a:br>
            <a:br>
              <a:rPr lang="en-US" sz="2000" b="0" dirty="0">
                <a:latin typeface="+mn-lt"/>
              </a:rPr>
            </a:br>
            <a:br>
              <a:rPr lang="en-US" sz="2000" b="0" dirty="0">
                <a:latin typeface="+mn-lt"/>
              </a:rPr>
            </a:br>
            <a:br>
              <a:rPr lang="en-US" sz="2000" b="0" dirty="0">
                <a:latin typeface="+mn-lt"/>
              </a:rPr>
            </a:br>
            <a:br>
              <a:rPr lang="en-US" sz="2000" b="0" dirty="0">
                <a:latin typeface="+mn-lt"/>
              </a:rPr>
            </a:br>
            <a:br>
              <a:rPr lang="en-US" sz="2000" b="0" dirty="0">
                <a:latin typeface="+mn-lt"/>
              </a:rPr>
            </a:br>
            <a:r>
              <a:rPr lang="en-GB" sz="2000" b="0" dirty="0">
                <a:latin typeface="Georgia" panose="02040502050405020303" pitchFamily="18" charset="0"/>
              </a:rPr>
              <a:t>We expect to see supermarket </a:t>
            </a:r>
            <a:r>
              <a:rPr lang="en-GB" sz="2000" dirty="0">
                <a:latin typeface="Georgia" panose="02040502050405020303" pitchFamily="18" charset="0"/>
              </a:rPr>
              <a:t>volumes </a:t>
            </a:r>
            <a:r>
              <a:rPr lang="en-GB" sz="2000" b="0" dirty="0">
                <a:latin typeface="Georgia" panose="02040502050405020303" pitchFamily="18" charset="0"/>
              </a:rPr>
              <a:t>continue to </a:t>
            </a:r>
            <a:r>
              <a:rPr lang="en-GB" sz="2000" dirty="0">
                <a:latin typeface="Georgia" panose="02040502050405020303" pitchFamily="18" charset="0"/>
              </a:rPr>
              <a:t>improve slowly</a:t>
            </a:r>
            <a:r>
              <a:rPr lang="en-GB" sz="2000" b="0" dirty="0">
                <a:latin typeface="Georgia" panose="02040502050405020303" pitchFamily="18" charset="0"/>
              </a:rPr>
              <a:t>, as food inflation peaks.</a:t>
            </a:r>
            <a:br>
              <a:rPr lang="en-GB" sz="2000" b="0" dirty="0">
                <a:latin typeface="Georgia" panose="02040502050405020303" pitchFamily="18" charset="0"/>
              </a:rPr>
            </a:br>
            <a:br>
              <a:rPr lang="en-GB" sz="2000" b="0" dirty="0">
                <a:latin typeface="Georgia" panose="02040502050405020303" pitchFamily="18" charset="0"/>
              </a:rPr>
            </a:br>
            <a:r>
              <a:rPr lang="en-GB" sz="2000" b="0" dirty="0">
                <a:latin typeface="Georgia" panose="02040502050405020303" pitchFamily="18" charset="0"/>
              </a:rPr>
              <a:t>However, </a:t>
            </a:r>
            <a:r>
              <a:rPr lang="en-GB" sz="2000" dirty="0">
                <a:latin typeface="Georgia" panose="02040502050405020303" pitchFamily="18" charset="0"/>
              </a:rPr>
              <a:t>what</a:t>
            </a:r>
            <a:r>
              <a:rPr lang="en-GB" sz="2000" b="0" dirty="0">
                <a:latin typeface="Georgia" panose="02040502050405020303" pitchFamily="18" charset="0"/>
              </a:rPr>
              <a:t> shoppers buy and </a:t>
            </a:r>
            <a:r>
              <a:rPr lang="en-GB" sz="2000" dirty="0">
                <a:latin typeface="Georgia" panose="02040502050405020303" pitchFamily="18" charset="0"/>
              </a:rPr>
              <a:t>where </a:t>
            </a:r>
            <a:r>
              <a:rPr lang="en-GB" sz="2000" b="0" dirty="0">
                <a:latin typeface="Georgia" panose="02040502050405020303" pitchFamily="18" charset="0"/>
              </a:rPr>
              <a:t>they shop will continue to be strongly influenced by the continued </a:t>
            </a:r>
            <a:r>
              <a:rPr lang="en-GB" sz="2000" dirty="0">
                <a:latin typeface="Georgia" panose="02040502050405020303" pitchFamily="18" charset="0"/>
              </a:rPr>
              <a:t>squeeze</a:t>
            </a:r>
            <a:r>
              <a:rPr lang="en-GB" sz="2000" b="0" dirty="0">
                <a:latin typeface="Georgia" panose="02040502050405020303" pitchFamily="18" charset="0"/>
              </a:rPr>
              <a:t> on </a:t>
            </a:r>
            <a:r>
              <a:rPr lang="en-GB" sz="2000" dirty="0">
                <a:latin typeface="Georgia" panose="02040502050405020303" pitchFamily="18" charset="0"/>
              </a:rPr>
              <a:t>disposable incomes</a:t>
            </a:r>
            <a:r>
              <a:rPr lang="en-GB" sz="2000" b="0" dirty="0">
                <a:latin typeface="Georgia" panose="02040502050405020303" pitchFamily="18" charset="0"/>
              </a:rPr>
              <a:t>. </a:t>
            </a:r>
            <a:br>
              <a:rPr lang="en-GB" sz="2000" b="0" dirty="0">
                <a:latin typeface="Georgia" panose="02040502050405020303" pitchFamily="18" charset="0"/>
              </a:rPr>
            </a:br>
            <a:br>
              <a:rPr lang="en-GB" sz="2000" b="0" dirty="0">
                <a:latin typeface="Georgia" panose="02040502050405020303" pitchFamily="18" charset="0"/>
              </a:rPr>
            </a:br>
            <a:r>
              <a:rPr lang="en-GB" sz="2000" b="0" dirty="0">
                <a:latin typeface="Georgia" panose="02040502050405020303" pitchFamily="18" charset="0"/>
              </a:rPr>
              <a:t>This means </a:t>
            </a:r>
            <a:r>
              <a:rPr lang="en-GB" sz="2000" dirty="0">
                <a:latin typeface="Georgia" panose="02040502050405020303" pitchFamily="18" charset="0"/>
              </a:rPr>
              <a:t>spending</a:t>
            </a:r>
            <a:r>
              <a:rPr lang="en-GB" sz="2000" b="0" dirty="0">
                <a:latin typeface="Georgia" panose="02040502050405020303" pitchFamily="18" charset="0"/>
              </a:rPr>
              <a:t> over the </a:t>
            </a:r>
            <a:r>
              <a:rPr lang="en-GB" sz="2000" dirty="0">
                <a:latin typeface="Georgia" panose="02040502050405020303" pitchFamily="18" charset="0"/>
              </a:rPr>
              <a:t>next </a:t>
            </a:r>
            <a:r>
              <a:rPr lang="en-GB" sz="2000" b="0" dirty="0">
                <a:latin typeface="Georgia" panose="02040502050405020303" pitchFamily="18" charset="0"/>
              </a:rPr>
              <a:t>few months is still going to be focussed on </a:t>
            </a:r>
            <a:r>
              <a:rPr lang="en-GB" sz="2000" dirty="0">
                <a:latin typeface="Georgia" panose="02040502050405020303" pitchFamily="18" charset="0"/>
              </a:rPr>
              <a:t>essential needs</a:t>
            </a:r>
            <a:r>
              <a:rPr lang="en-GB" sz="2000" b="0" dirty="0">
                <a:latin typeface="Georgia" panose="02040502050405020303" pitchFamily="18" charset="0"/>
              </a:rPr>
              <a:t>.</a:t>
            </a:r>
            <a:br>
              <a:rPr lang="en-US" sz="2000" b="0" dirty="0">
                <a:latin typeface="Georgia" panose="02040502050405020303" pitchFamily="18" charset="0"/>
              </a:rPr>
            </a:br>
            <a:endParaRPr lang="en-US" sz="2000" b="0" dirty="0">
              <a:latin typeface="Georgia" panose="02040502050405020303" pitchFamily="18" charset="0"/>
            </a:endParaRPr>
          </a:p>
        </p:txBody>
      </p:sp>
      <p:sp>
        <p:nvSpPr>
          <p:cNvPr id="14" name="Text Placeholder 13">
            <a:extLst>
              <a:ext uri="{FF2B5EF4-FFF2-40B4-BE49-F238E27FC236}">
                <a16:creationId xmlns:a16="http://schemas.microsoft.com/office/drawing/2014/main" id="{C6448C9E-CE0B-61E6-1D4C-D40E3826ED4C}"/>
              </a:ext>
            </a:extLst>
          </p:cNvPr>
          <p:cNvSpPr>
            <a:spLocks noGrp="1"/>
          </p:cNvSpPr>
          <p:nvPr>
            <p:ph type="body" sz="quarter" idx="14"/>
          </p:nvPr>
        </p:nvSpPr>
        <p:spPr/>
        <p:txBody>
          <a:bodyPr/>
          <a:lstStyle/>
          <a:p>
            <a:r>
              <a:rPr lang="en-GB" dirty="0"/>
              <a:t>Source:  NIQ Scantrack</a:t>
            </a:r>
          </a:p>
        </p:txBody>
      </p:sp>
      <p:graphicFrame>
        <p:nvGraphicFramePr>
          <p:cNvPr id="3" name="Table 11">
            <a:extLst>
              <a:ext uri="{FF2B5EF4-FFF2-40B4-BE49-F238E27FC236}">
                <a16:creationId xmlns:a16="http://schemas.microsoft.com/office/drawing/2014/main" id="{00172463-5EDD-F8B7-C28C-B0754D83D200}"/>
              </a:ext>
            </a:extLst>
          </p:cNvPr>
          <p:cNvGraphicFramePr>
            <a:graphicFrameLocks noGrp="1"/>
          </p:cNvGraphicFramePr>
          <p:nvPr>
            <p:extLst>
              <p:ext uri="{D42A27DB-BD31-4B8C-83A1-F6EECF244321}">
                <p14:modId xmlns:p14="http://schemas.microsoft.com/office/powerpoint/2010/main" val="3659771783"/>
              </p:ext>
            </p:extLst>
          </p:nvPr>
        </p:nvGraphicFramePr>
        <p:xfrm>
          <a:off x="4165600" y="648832"/>
          <a:ext cx="7891170" cy="4881595"/>
        </p:xfrm>
        <a:graphic>
          <a:graphicData uri="http://schemas.openxmlformats.org/drawingml/2006/table">
            <a:tbl>
              <a:tblPr firstRow="1" bandRow="1">
                <a:tableStyleId>{00A15C55-8517-42AA-B614-E9B94910E393}</a:tableStyleId>
              </a:tblPr>
              <a:tblGrid>
                <a:gridCol w="1958304">
                  <a:extLst>
                    <a:ext uri="{9D8B030D-6E8A-4147-A177-3AD203B41FA5}">
                      <a16:colId xmlns:a16="http://schemas.microsoft.com/office/drawing/2014/main" val="1413289166"/>
                    </a:ext>
                  </a:extLst>
                </a:gridCol>
                <a:gridCol w="1836074">
                  <a:extLst>
                    <a:ext uri="{9D8B030D-6E8A-4147-A177-3AD203B41FA5}">
                      <a16:colId xmlns:a16="http://schemas.microsoft.com/office/drawing/2014/main" val="2934931554"/>
                    </a:ext>
                  </a:extLst>
                </a:gridCol>
                <a:gridCol w="2048396">
                  <a:extLst>
                    <a:ext uri="{9D8B030D-6E8A-4147-A177-3AD203B41FA5}">
                      <a16:colId xmlns:a16="http://schemas.microsoft.com/office/drawing/2014/main" val="986108252"/>
                    </a:ext>
                  </a:extLst>
                </a:gridCol>
                <a:gridCol w="2048396">
                  <a:extLst>
                    <a:ext uri="{9D8B030D-6E8A-4147-A177-3AD203B41FA5}">
                      <a16:colId xmlns:a16="http://schemas.microsoft.com/office/drawing/2014/main" val="3449393592"/>
                    </a:ext>
                  </a:extLst>
                </a:gridCol>
              </a:tblGrid>
              <a:tr h="529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Georgia" panose="02040502050405020303" pitchFamily="18" charset="0"/>
                        </a:rPr>
                        <a:t>Inflation slows but high prices remain</a:t>
                      </a:r>
                      <a:endParaRPr lang="en-GB" sz="1800" dirty="0">
                        <a:solidFill>
                          <a:schemeClr val="bg1"/>
                        </a:solidFill>
                        <a:latin typeface="Georgia" panose="02040502050405020303" pitchFamily="18" charset="0"/>
                      </a:endParaRPr>
                    </a:p>
                  </a:txBody>
                  <a:tcPr>
                    <a:solidFill>
                      <a:schemeClr val="tx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Georgia" panose="02040502050405020303" pitchFamily="18" charset="0"/>
                        </a:rPr>
                        <a:t>Summer living</a:t>
                      </a:r>
                      <a:endParaRPr lang="en-GB" sz="1800" dirty="0">
                        <a:solidFill>
                          <a:schemeClr val="bg1"/>
                        </a:solidFill>
                        <a:latin typeface="Georgia" panose="02040502050405020303" pitchFamily="18" charset="0"/>
                      </a:endParaRPr>
                    </a:p>
                  </a:txBody>
                  <a:tcPr>
                    <a:solidFill>
                      <a:schemeClr val="tx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latin typeface="Georgia" panose="02040502050405020303" pitchFamily="18" charset="0"/>
                        </a:rPr>
                        <a:t>Economise without compromise</a:t>
                      </a:r>
                    </a:p>
                  </a:txBody>
                  <a:tcPr>
                    <a:solidFill>
                      <a:schemeClr val="tx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Georgia" panose="02040502050405020303" pitchFamily="18" charset="0"/>
                        </a:rPr>
                        <a:t>Discretionary purchasing deprioritised</a:t>
                      </a:r>
                      <a:endParaRPr lang="en-GB" dirty="0">
                        <a:solidFill>
                          <a:schemeClr val="bg1"/>
                        </a:solidFill>
                        <a:latin typeface="Georgia" panose="02040502050405020303" pitchFamily="18" charset="0"/>
                      </a:endParaRPr>
                    </a:p>
                  </a:txBody>
                  <a:tcPr>
                    <a:solidFill>
                      <a:schemeClr val="tx2">
                        <a:lumMod val="90000"/>
                        <a:lumOff val="10000"/>
                      </a:schemeClr>
                    </a:solidFill>
                  </a:tcPr>
                </a:tc>
                <a:extLst>
                  <a:ext uri="{0D108BD9-81ED-4DB2-BD59-A6C34878D82A}">
                    <a16:rowId xmlns:a16="http://schemas.microsoft.com/office/drawing/2014/main" val="63027159"/>
                  </a:ext>
                </a:extLst>
              </a:tr>
              <a:tr h="1315435">
                <a:tc>
                  <a:txBody>
                    <a:bodyPr/>
                    <a:lstStyle/>
                    <a:p>
                      <a:pPr lvl="0"/>
                      <a:r>
                        <a:rPr lang="en-US" sz="1200" b="1" dirty="0">
                          <a:solidFill>
                            <a:schemeClr val="tx2"/>
                          </a:solidFill>
                          <a:latin typeface="Georgia" panose="02040502050405020303" pitchFamily="18" charset="0"/>
                        </a:rPr>
                        <a:t>Food inflation</a:t>
                      </a:r>
                      <a:r>
                        <a:rPr lang="en-US" sz="1200" b="0" dirty="0">
                          <a:solidFill>
                            <a:schemeClr val="tx2"/>
                          </a:solidFill>
                          <a:latin typeface="Georgia" panose="02040502050405020303" pitchFamily="18" charset="0"/>
                        </a:rPr>
                        <a:t> has slowed for the second consecutive month, suggesting prices may now be </a:t>
                      </a:r>
                      <a:r>
                        <a:rPr lang="en-US" sz="1200" b="1" dirty="0">
                          <a:solidFill>
                            <a:schemeClr val="tx2"/>
                          </a:solidFill>
                          <a:latin typeface="Georgia" panose="02040502050405020303" pitchFamily="18" charset="0"/>
                        </a:rPr>
                        <a:t>past </a:t>
                      </a:r>
                      <a:r>
                        <a:rPr lang="en-US" sz="1200" b="0" dirty="0">
                          <a:solidFill>
                            <a:schemeClr val="tx2"/>
                          </a:solidFill>
                          <a:latin typeface="Georgia" panose="02040502050405020303" pitchFamily="18" charset="0"/>
                        </a:rPr>
                        <a:t>the </a:t>
                      </a:r>
                      <a:r>
                        <a:rPr lang="en-US" sz="1200" b="1" dirty="0">
                          <a:solidFill>
                            <a:schemeClr val="tx2"/>
                          </a:solidFill>
                          <a:latin typeface="Georgia" panose="02040502050405020303" pitchFamily="18" charset="0"/>
                        </a:rPr>
                        <a:t>peak </a:t>
                      </a:r>
                      <a:r>
                        <a:rPr lang="en-US" sz="1200" b="0" dirty="0">
                          <a:solidFill>
                            <a:schemeClr val="tx2"/>
                          </a:solidFill>
                          <a:latin typeface="Georgia" panose="02040502050405020303" pitchFamily="18" charset="0"/>
                        </a:rPr>
                        <a:t>of food retail price increases.</a:t>
                      </a:r>
                      <a:endParaRPr lang="en-GB" sz="1200" b="1" kern="1200" dirty="0">
                        <a:solidFill>
                          <a:schemeClr val="tx1">
                            <a:lumMod val="50000"/>
                          </a:schemeClr>
                        </a:solidFill>
                        <a:effectLst/>
                        <a:latin typeface="Georgia" panose="02040502050405020303" pitchFamily="18" charset="0"/>
                        <a:ea typeface="+mn-ea"/>
                        <a:cs typeface="+mn-cs"/>
                      </a:endParaRPr>
                    </a:p>
                  </a:txBody>
                  <a:tcPr>
                    <a:solidFill>
                      <a:schemeClr val="tx2">
                        <a:lumMod val="10000"/>
                        <a:lumOff val="90000"/>
                      </a:schemeClr>
                    </a:solidFill>
                  </a:tcPr>
                </a:tc>
                <a:tc>
                  <a:txBody>
                    <a:bodyPr/>
                    <a:lstStyle/>
                    <a:p>
                      <a:pPr lvl="0"/>
                      <a:r>
                        <a:rPr lang="en-GB" sz="1200" kern="1200" dirty="0">
                          <a:solidFill>
                            <a:schemeClr val="tx1">
                              <a:lumMod val="50000"/>
                            </a:schemeClr>
                          </a:solidFill>
                          <a:effectLst/>
                          <a:latin typeface="Georgia" panose="02040502050405020303" pitchFamily="18" charset="0"/>
                          <a:ea typeface="+mn-ea"/>
                          <a:cs typeface="+mn-cs"/>
                        </a:rPr>
                        <a:t>As </a:t>
                      </a:r>
                      <a:r>
                        <a:rPr lang="en-GB" sz="1200" b="1" kern="1200" dirty="0">
                          <a:solidFill>
                            <a:schemeClr val="tx1">
                              <a:lumMod val="50000"/>
                            </a:schemeClr>
                          </a:solidFill>
                          <a:effectLst/>
                          <a:latin typeface="Georgia" panose="02040502050405020303" pitchFamily="18" charset="0"/>
                          <a:ea typeface="+mn-ea"/>
                          <a:cs typeface="+mn-cs"/>
                        </a:rPr>
                        <a:t>annual summer vacations </a:t>
                      </a:r>
                      <a:r>
                        <a:rPr lang="en-GB" sz="1200" kern="1200" dirty="0">
                          <a:solidFill>
                            <a:schemeClr val="tx1">
                              <a:lumMod val="50000"/>
                            </a:schemeClr>
                          </a:solidFill>
                          <a:effectLst/>
                          <a:latin typeface="Georgia" panose="02040502050405020303" pitchFamily="18" charset="0"/>
                          <a:ea typeface="+mn-ea"/>
                          <a:cs typeface="+mn-cs"/>
                        </a:rPr>
                        <a:t>are yet to come, </a:t>
                      </a:r>
                      <a:r>
                        <a:rPr lang="en-GB" sz="1200" b="1" kern="1200" dirty="0">
                          <a:solidFill>
                            <a:schemeClr val="tx1">
                              <a:lumMod val="50000"/>
                            </a:schemeClr>
                          </a:solidFill>
                          <a:effectLst/>
                          <a:latin typeface="Georgia" panose="02040502050405020303" pitchFamily="18" charset="0"/>
                          <a:ea typeface="+mn-ea"/>
                          <a:cs typeface="+mn-cs"/>
                        </a:rPr>
                        <a:t>retailers </a:t>
                      </a:r>
                      <a:r>
                        <a:rPr lang="en-GB" sz="1200" kern="1200" dirty="0">
                          <a:solidFill>
                            <a:schemeClr val="tx1">
                              <a:lumMod val="50000"/>
                            </a:schemeClr>
                          </a:solidFill>
                          <a:effectLst/>
                          <a:latin typeface="Georgia" panose="02040502050405020303" pitchFamily="18" charset="0"/>
                          <a:ea typeface="+mn-ea"/>
                          <a:cs typeface="+mn-cs"/>
                        </a:rPr>
                        <a:t>should expect the trend in </a:t>
                      </a:r>
                      <a:r>
                        <a:rPr lang="en-GB" sz="1200" b="1" kern="1200" dirty="0">
                          <a:solidFill>
                            <a:schemeClr val="tx1">
                              <a:lumMod val="50000"/>
                            </a:schemeClr>
                          </a:solidFill>
                          <a:effectLst/>
                          <a:latin typeface="Georgia" panose="02040502050405020303" pitchFamily="18" charset="0"/>
                          <a:ea typeface="+mn-ea"/>
                          <a:cs typeface="+mn-cs"/>
                        </a:rPr>
                        <a:t>more shoppers</a:t>
                      </a:r>
                      <a:r>
                        <a:rPr lang="en-GB" sz="1200" kern="1200" dirty="0">
                          <a:solidFill>
                            <a:schemeClr val="tx1">
                              <a:lumMod val="50000"/>
                            </a:schemeClr>
                          </a:solidFill>
                          <a:effectLst/>
                          <a:latin typeface="Georgia" panose="02040502050405020303" pitchFamily="18" charset="0"/>
                          <a:ea typeface="+mn-ea"/>
                          <a:cs typeface="+mn-cs"/>
                        </a:rPr>
                        <a:t> and </a:t>
                      </a:r>
                      <a:r>
                        <a:rPr lang="en-GB" sz="1200" b="1" kern="1200" dirty="0">
                          <a:solidFill>
                            <a:schemeClr val="tx1">
                              <a:lumMod val="50000"/>
                            </a:schemeClr>
                          </a:solidFill>
                          <a:effectLst/>
                          <a:latin typeface="Georgia" panose="02040502050405020303" pitchFamily="18" charset="0"/>
                          <a:ea typeface="+mn-ea"/>
                          <a:cs typeface="+mn-cs"/>
                        </a:rPr>
                        <a:t>visits continuing</a:t>
                      </a:r>
                      <a:r>
                        <a:rPr lang="en-GB" sz="1200" kern="1200" dirty="0">
                          <a:solidFill>
                            <a:schemeClr val="tx1">
                              <a:lumMod val="50000"/>
                            </a:schemeClr>
                          </a:solidFill>
                          <a:effectLst/>
                          <a:latin typeface="Georgia" panose="02040502050405020303" pitchFamily="18" charset="0"/>
                          <a:ea typeface="+mn-ea"/>
                          <a:cs typeface="+mn-cs"/>
                        </a:rPr>
                        <a:t>.</a:t>
                      </a:r>
                    </a:p>
                  </a:txBody>
                  <a:tcP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effectLst/>
                          <a:latin typeface="Georgia" panose="02040502050405020303" pitchFamily="18" charset="0"/>
                          <a:ea typeface="+mn-ea"/>
                          <a:cs typeface="+mn-cs"/>
                        </a:rPr>
                        <a:t>As other </a:t>
                      </a:r>
                      <a:r>
                        <a:rPr lang="en-GB" sz="1200" b="1" kern="1200" dirty="0">
                          <a:solidFill>
                            <a:schemeClr val="tx2"/>
                          </a:solidFill>
                          <a:effectLst/>
                          <a:latin typeface="Georgia" panose="02040502050405020303" pitchFamily="18" charset="0"/>
                          <a:ea typeface="+mn-ea"/>
                          <a:cs typeface="+mn-cs"/>
                        </a:rPr>
                        <a:t>household costs </a:t>
                      </a:r>
                      <a:r>
                        <a:rPr lang="en-GB" sz="1200" b="0" kern="1200" dirty="0">
                          <a:solidFill>
                            <a:schemeClr val="tx2"/>
                          </a:solidFill>
                          <a:effectLst/>
                          <a:latin typeface="Georgia" panose="02040502050405020303" pitchFamily="18" charset="0"/>
                          <a:ea typeface="+mn-ea"/>
                          <a:cs typeface="+mn-cs"/>
                        </a:rPr>
                        <a:t>have </a:t>
                      </a:r>
                      <a:r>
                        <a:rPr lang="en-GB" sz="1200" b="1" kern="1200" dirty="0">
                          <a:solidFill>
                            <a:schemeClr val="tx2"/>
                          </a:solidFill>
                          <a:effectLst/>
                          <a:latin typeface="Georgia" panose="02040502050405020303" pitchFamily="18" charset="0"/>
                          <a:ea typeface="+mn-ea"/>
                          <a:cs typeface="+mn-cs"/>
                        </a:rPr>
                        <a:t>risen, food expenditure </a:t>
                      </a:r>
                      <a:r>
                        <a:rPr lang="en-GB" sz="1200" b="0" kern="1200" dirty="0">
                          <a:solidFill>
                            <a:schemeClr val="tx2"/>
                          </a:solidFill>
                          <a:effectLst/>
                          <a:latin typeface="Georgia" panose="02040502050405020303" pitchFamily="18" charset="0"/>
                          <a:ea typeface="+mn-ea"/>
                          <a:cs typeface="+mn-cs"/>
                        </a:rPr>
                        <a:t>has become a </a:t>
                      </a:r>
                      <a:r>
                        <a:rPr lang="en-GB" sz="1200" b="1" kern="1200" dirty="0">
                          <a:solidFill>
                            <a:schemeClr val="tx2"/>
                          </a:solidFill>
                          <a:effectLst/>
                          <a:latin typeface="Georgia" panose="02040502050405020303" pitchFamily="18" charset="0"/>
                          <a:ea typeface="+mn-ea"/>
                          <a:cs typeface="+mn-cs"/>
                        </a:rPr>
                        <a:t>variable cost </a:t>
                      </a:r>
                      <a:r>
                        <a:rPr lang="en-GB" sz="1200" b="0" kern="1200" dirty="0">
                          <a:solidFill>
                            <a:schemeClr val="tx2"/>
                          </a:solidFill>
                          <a:effectLst/>
                          <a:latin typeface="Georgia" panose="02040502050405020303" pitchFamily="18" charset="0"/>
                          <a:ea typeface="+mn-ea"/>
                          <a:cs typeface="+mn-cs"/>
                        </a:rPr>
                        <a:t>that shoppers are </a:t>
                      </a:r>
                      <a:r>
                        <a:rPr lang="en-GB" sz="1200" b="1" kern="1200" dirty="0">
                          <a:solidFill>
                            <a:schemeClr val="tx2"/>
                          </a:solidFill>
                          <a:effectLst/>
                          <a:latin typeface="Georgia" panose="02040502050405020303" pitchFamily="18" charset="0"/>
                          <a:ea typeface="+mn-ea"/>
                          <a:cs typeface="+mn-cs"/>
                        </a:rPr>
                        <a:t>willing </a:t>
                      </a:r>
                      <a:r>
                        <a:rPr lang="en-GB" sz="1200" b="0" kern="1200" dirty="0">
                          <a:solidFill>
                            <a:schemeClr val="tx2"/>
                          </a:solidFill>
                          <a:effectLst/>
                          <a:latin typeface="Georgia" panose="02040502050405020303" pitchFamily="18" charset="0"/>
                          <a:ea typeface="+mn-ea"/>
                          <a:cs typeface="+mn-cs"/>
                        </a:rPr>
                        <a:t>to </a:t>
                      </a:r>
                      <a:r>
                        <a:rPr lang="en-GB" sz="1200" b="1" kern="1200" dirty="0">
                          <a:solidFill>
                            <a:schemeClr val="tx2"/>
                          </a:solidFill>
                          <a:effectLst/>
                          <a:latin typeface="Georgia" panose="02040502050405020303" pitchFamily="18" charset="0"/>
                          <a:ea typeface="+mn-ea"/>
                          <a:cs typeface="+mn-cs"/>
                        </a:rPr>
                        <a:t>adjust</a:t>
                      </a:r>
                      <a:r>
                        <a:rPr lang="en-GB" sz="1200" b="0" kern="1200" dirty="0">
                          <a:solidFill>
                            <a:schemeClr val="tx2"/>
                          </a:solidFill>
                          <a:effectLst/>
                          <a:latin typeface="Georgia" panose="02040502050405020303" pitchFamily="18" charset="0"/>
                          <a:ea typeface="+mn-ea"/>
                          <a:cs typeface="+mn-cs"/>
                        </a:rPr>
                        <a:t>.</a:t>
                      </a:r>
                      <a:endParaRPr lang="en-GB" sz="1200" kern="1200" dirty="0">
                        <a:solidFill>
                          <a:schemeClr val="tx1">
                            <a:lumMod val="50000"/>
                          </a:schemeClr>
                        </a:solidFill>
                        <a:effectLst/>
                        <a:latin typeface="Georgia" panose="02040502050405020303" pitchFamily="18" charset="0"/>
                        <a:ea typeface="+mn-ea"/>
                        <a:cs typeface="+mn-cs"/>
                      </a:endParaRPr>
                    </a:p>
                  </a:txBody>
                  <a:tcP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effectLst/>
                          <a:latin typeface="Georgia" panose="02040502050405020303" pitchFamily="18" charset="0"/>
                          <a:ea typeface="+mn-ea"/>
                          <a:cs typeface="+mn-cs"/>
                        </a:rPr>
                        <a:t>Purchasing behaviour is expected to be focussed on </a:t>
                      </a:r>
                      <a:r>
                        <a:rPr lang="en-GB" sz="1200" b="1" kern="1200" dirty="0">
                          <a:solidFill>
                            <a:schemeClr val="tx2"/>
                          </a:solidFill>
                          <a:effectLst/>
                          <a:latin typeface="Georgia" panose="02040502050405020303" pitchFamily="18" charset="0"/>
                          <a:ea typeface="+mn-ea"/>
                          <a:cs typeface="+mn-cs"/>
                        </a:rPr>
                        <a:t>essential needs.</a:t>
                      </a:r>
                    </a:p>
                  </a:txBody>
                  <a:tcPr>
                    <a:solidFill>
                      <a:schemeClr val="tx2">
                        <a:lumMod val="10000"/>
                        <a:lumOff val="90000"/>
                      </a:schemeClr>
                    </a:solidFill>
                  </a:tcPr>
                </a:tc>
                <a:extLst>
                  <a:ext uri="{0D108BD9-81ED-4DB2-BD59-A6C34878D82A}">
                    <a16:rowId xmlns:a16="http://schemas.microsoft.com/office/drawing/2014/main" val="2652025299"/>
                  </a:ext>
                </a:extLst>
              </a:tr>
              <a:tr h="123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latin typeface="Georgia" panose="02040502050405020303" pitchFamily="18" charset="0"/>
                        </a:rPr>
                        <a:t>Even if </a:t>
                      </a:r>
                      <a:r>
                        <a:rPr lang="en-US" sz="1200" b="1" dirty="0">
                          <a:solidFill>
                            <a:schemeClr val="tx2"/>
                          </a:solidFill>
                          <a:latin typeface="Georgia" panose="02040502050405020303" pitchFamily="18" charset="0"/>
                        </a:rPr>
                        <a:t>food inflation </a:t>
                      </a:r>
                      <a:r>
                        <a:rPr lang="en-US" sz="1200" b="0" dirty="0">
                          <a:solidFill>
                            <a:schemeClr val="tx2"/>
                          </a:solidFill>
                          <a:latin typeface="Georgia" panose="02040502050405020303" pitchFamily="18" charset="0"/>
                        </a:rPr>
                        <a:t>slows to between </a:t>
                      </a:r>
                      <a:r>
                        <a:rPr lang="en-US" sz="1200" b="1" dirty="0">
                          <a:solidFill>
                            <a:schemeClr val="tx2"/>
                          </a:solidFill>
                          <a:latin typeface="Georgia" panose="02040502050405020303" pitchFamily="18" charset="0"/>
                        </a:rPr>
                        <a:t>5-8%</a:t>
                      </a:r>
                      <a:r>
                        <a:rPr lang="en-US" sz="1200" b="0" dirty="0">
                          <a:solidFill>
                            <a:schemeClr val="tx2"/>
                          </a:solidFill>
                          <a:latin typeface="Georgia" panose="02040502050405020303" pitchFamily="18" charset="0"/>
                        </a:rPr>
                        <a:t> by the </a:t>
                      </a:r>
                      <a:r>
                        <a:rPr lang="en-US" sz="1200" b="1" dirty="0">
                          <a:solidFill>
                            <a:schemeClr val="tx2"/>
                          </a:solidFill>
                          <a:latin typeface="Georgia" panose="02040502050405020303" pitchFamily="18" charset="0"/>
                        </a:rPr>
                        <a:t>end of the year </a:t>
                      </a:r>
                      <a:r>
                        <a:rPr lang="en-US" sz="1200" b="0" dirty="0">
                          <a:solidFill>
                            <a:schemeClr val="tx2"/>
                          </a:solidFill>
                          <a:latin typeface="Georgia" panose="02040502050405020303" pitchFamily="18" charset="0"/>
                        </a:rPr>
                        <a:t>(NIQ projection), </a:t>
                      </a:r>
                      <a:r>
                        <a:rPr lang="en-US" sz="1200" b="1" dirty="0">
                          <a:solidFill>
                            <a:schemeClr val="tx2"/>
                          </a:solidFill>
                          <a:latin typeface="Georgia" panose="02040502050405020303" pitchFamily="18" charset="0"/>
                        </a:rPr>
                        <a:t>food and drink prices </a:t>
                      </a:r>
                      <a:r>
                        <a:rPr lang="en-US" sz="1200" b="0" dirty="0">
                          <a:solidFill>
                            <a:schemeClr val="tx2"/>
                          </a:solidFill>
                          <a:latin typeface="Georgia" panose="02040502050405020303" pitchFamily="18" charset="0"/>
                        </a:rPr>
                        <a:t>will remain </a:t>
                      </a:r>
                      <a:r>
                        <a:rPr lang="en-US" sz="1200" b="1" dirty="0">
                          <a:solidFill>
                            <a:schemeClr val="tx2"/>
                          </a:solidFill>
                          <a:latin typeface="Georgia" panose="02040502050405020303" pitchFamily="18" charset="0"/>
                        </a:rPr>
                        <a:t>much higher </a:t>
                      </a:r>
                      <a:r>
                        <a:rPr lang="en-US" sz="1200" b="0" dirty="0">
                          <a:solidFill>
                            <a:schemeClr val="tx2"/>
                          </a:solidFill>
                          <a:latin typeface="Georgia" panose="02040502050405020303" pitchFamily="18" charset="0"/>
                        </a:rPr>
                        <a:t>than </a:t>
                      </a:r>
                      <a:r>
                        <a:rPr lang="en-US" sz="1200" b="1" dirty="0">
                          <a:solidFill>
                            <a:schemeClr val="tx2"/>
                          </a:solidFill>
                          <a:latin typeface="Georgia" panose="02040502050405020303" pitchFamily="18" charset="0"/>
                        </a:rPr>
                        <a:t>British shoppers are used to, </a:t>
                      </a:r>
                      <a:r>
                        <a:rPr lang="en-US" sz="1200" b="0" dirty="0">
                          <a:solidFill>
                            <a:schemeClr val="tx2"/>
                          </a:solidFill>
                          <a:latin typeface="Georgia" panose="02040502050405020303" pitchFamily="18" charset="0"/>
                        </a:rPr>
                        <a:t>as well as costing more than last year.</a:t>
                      </a:r>
                      <a:br>
                        <a:rPr lang="en-US" sz="1200" b="0" dirty="0">
                          <a:latin typeface="Georgia" panose="02040502050405020303" pitchFamily="18" charset="0"/>
                        </a:rPr>
                      </a:br>
                      <a:endParaRPr lang="en-GB" sz="1200" dirty="0">
                        <a:latin typeface="Georgia" panose="02040502050405020303" pitchFamily="18" charset="0"/>
                      </a:endParaRPr>
                    </a:p>
                  </a:txBody>
                  <a:tcPr>
                    <a:solidFill>
                      <a:schemeClr val="tx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‘Little and more often’ shopping, has become an established coping strategy for high inflation.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Georgia" panose="02040502050405020303"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50000"/>
                            </a:schemeClr>
                          </a:solidFill>
                          <a:effectLst/>
                          <a:latin typeface="Georgia" panose="02040502050405020303" pitchFamily="18" charset="0"/>
                          <a:ea typeface="+mn-ea"/>
                          <a:cs typeface="+mn-cs"/>
                        </a:rPr>
                        <a:t>This trend will be heightened by summer living, as shoppers demand instant relief from rising temperatures be it refreshment, indulgent or health related.</a:t>
                      </a:r>
                      <a:endParaRPr lang="en-GB" sz="1200" dirty="0">
                        <a:latin typeface="Georgia" panose="02040502050405020303" pitchFamily="18" charset="0"/>
                      </a:endParaRPr>
                    </a:p>
                  </a:txBody>
                  <a:tcPr>
                    <a:solidFill>
                      <a:schemeClr val="tx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effectLst/>
                          <a:latin typeface="Georgia" panose="02040502050405020303" pitchFamily="18" charset="0"/>
                          <a:ea typeface="+mn-ea"/>
                          <a:cs typeface="+mn-cs"/>
                        </a:rPr>
                        <a:t>Compromise has </a:t>
                      </a:r>
                      <a:r>
                        <a:rPr lang="en-GB" sz="1200" b="1" kern="1200" dirty="0">
                          <a:solidFill>
                            <a:schemeClr val="tx2"/>
                          </a:solidFill>
                          <a:effectLst/>
                          <a:latin typeface="Georgia" panose="02040502050405020303" pitchFamily="18" charset="0"/>
                          <a:ea typeface="+mn-ea"/>
                          <a:cs typeface="+mn-cs"/>
                        </a:rPr>
                        <a:t>many guises</a:t>
                      </a:r>
                      <a:r>
                        <a:rPr lang="en-GB" sz="1200" b="0" kern="1200" dirty="0">
                          <a:solidFill>
                            <a:schemeClr val="tx2"/>
                          </a:solidFill>
                          <a:effectLst/>
                          <a:latin typeface="Georgia" panose="02040502050405020303" pitchFamily="18" charset="0"/>
                          <a:ea typeface="+mn-ea"/>
                          <a:cs typeface="+mn-cs"/>
                        </a:rPr>
                        <a:t>, which vary by shopper, mission, event and transaction.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2"/>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effectLst/>
                          <a:latin typeface="Georgia" panose="02040502050405020303" pitchFamily="18" charset="0"/>
                          <a:ea typeface="+mn-ea"/>
                          <a:cs typeface="+mn-cs"/>
                        </a:rPr>
                        <a:t>Such strategies include switching channel, buying more OL, trading to larger or smaller packsizes, switching to cheaper  alternatives, buying less or not buying at all.  These trends are expected to continue.</a:t>
                      </a:r>
                    </a:p>
                  </a:txBody>
                  <a:tcPr>
                    <a:solidFill>
                      <a:schemeClr val="tx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effectLst/>
                          <a:latin typeface="Georgia" panose="02040502050405020303" pitchFamily="18" charset="0"/>
                          <a:ea typeface="+mn-ea"/>
                          <a:cs typeface="+mn-cs"/>
                        </a:rPr>
                        <a:t>To help manage household budgets, pay-off summer indulgencies and plan ahead to Q4, large discretionary purchases could be deprioritised or delayed.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2"/>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effectLst/>
                          <a:latin typeface="Georgia" panose="02040502050405020303" pitchFamily="18" charset="0"/>
                          <a:ea typeface="+mn-ea"/>
                          <a:cs typeface="+mn-cs"/>
                        </a:rPr>
                        <a:t>This trend is likely to impact the non food and out of home channels more than food and drink retailers.</a:t>
                      </a:r>
                      <a:endParaRPr lang="en-GB" sz="1200" b="1" kern="1200" dirty="0">
                        <a:solidFill>
                          <a:schemeClr val="tx2"/>
                        </a:solidFill>
                        <a:effectLst/>
                        <a:latin typeface="Georgia" panose="02040502050405020303" pitchFamily="18" charset="0"/>
                        <a:ea typeface="+mn-ea"/>
                        <a:cs typeface="+mn-cs"/>
                      </a:endParaRPr>
                    </a:p>
                  </a:txBody>
                  <a:tcPr>
                    <a:solidFill>
                      <a:schemeClr val="tx2">
                        <a:lumMod val="25000"/>
                        <a:lumOff val="75000"/>
                      </a:schemeClr>
                    </a:solidFill>
                  </a:tcPr>
                </a:tc>
                <a:extLst>
                  <a:ext uri="{0D108BD9-81ED-4DB2-BD59-A6C34878D82A}">
                    <a16:rowId xmlns:a16="http://schemas.microsoft.com/office/drawing/2014/main" val="1326169297"/>
                  </a:ext>
                </a:extLst>
              </a:tr>
            </a:tbl>
          </a:graphicData>
        </a:graphic>
      </p:graphicFrame>
    </p:spTree>
    <p:extLst>
      <p:ext uri="{BB962C8B-B14F-4D97-AF65-F5344CB8AC3E}">
        <p14:creationId xmlns:p14="http://schemas.microsoft.com/office/powerpoint/2010/main" val="1361647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44</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Appendix</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9068723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99054D-D366-6C49-DBFC-9407E92306F6}"/>
              </a:ext>
            </a:extLst>
          </p:cNvPr>
          <p:cNvSpPr>
            <a:spLocks noGrp="1"/>
          </p:cNvSpPr>
          <p:nvPr>
            <p:ph type="sldNum" sz="quarter" idx="12"/>
          </p:nvPr>
        </p:nvSpPr>
        <p:spPr/>
        <p:txBody>
          <a:bodyPr/>
          <a:lstStyle/>
          <a:p>
            <a:fld id="{403EF4E2-7A7A-0548-85F1-5479B7C9E1B2}" type="slidenum">
              <a:rPr lang="en-US" smtClean="0"/>
              <a:t>45</a:t>
            </a:fld>
            <a:endParaRPr lang="en-US" dirty="0"/>
          </a:p>
        </p:txBody>
      </p:sp>
      <p:sp>
        <p:nvSpPr>
          <p:cNvPr id="2" name="Title 1">
            <a:extLst>
              <a:ext uri="{FF2B5EF4-FFF2-40B4-BE49-F238E27FC236}">
                <a16:creationId xmlns:a16="http://schemas.microsoft.com/office/drawing/2014/main" id="{F6F77B72-907D-DF76-5D78-CA6B9F4160B6}"/>
              </a:ext>
            </a:extLst>
          </p:cNvPr>
          <p:cNvSpPr>
            <a:spLocks noGrp="1"/>
          </p:cNvSpPr>
          <p:nvPr>
            <p:ph type="ctrTitle"/>
          </p:nvPr>
        </p:nvSpPr>
        <p:spPr>
          <a:xfrm>
            <a:off x="227265" y="3449041"/>
            <a:ext cx="3503952" cy="2390972"/>
          </a:xfrm>
        </p:spPr>
        <p:txBody>
          <a:bodyPr/>
          <a:lstStyle/>
          <a:p>
            <a:r>
              <a:rPr lang="en-US" sz="2000" b="0" dirty="0">
                <a:latin typeface="Georgia" panose="02040502050405020303" pitchFamily="18" charset="0"/>
              </a:rPr>
              <a:t>Despite </a:t>
            </a:r>
            <a:r>
              <a:rPr lang="en-US" sz="2000" i="1" dirty="0">
                <a:latin typeface="Georgia" panose="02040502050405020303" pitchFamily="18" charset="0"/>
              </a:rPr>
              <a:t>similar growth </a:t>
            </a:r>
            <a:r>
              <a:rPr lang="en-US" sz="2000" b="0" dirty="0">
                <a:latin typeface="Georgia" panose="02040502050405020303" pitchFamily="18" charset="0"/>
              </a:rPr>
              <a:t>to last month, </a:t>
            </a:r>
            <a:r>
              <a:rPr lang="en-US" sz="2000" dirty="0">
                <a:latin typeface="Georgia" panose="02040502050405020303" pitchFamily="18" charset="0"/>
              </a:rPr>
              <a:t>category trends </a:t>
            </a:r>
            <a:r>
              <a:rPr lang="en-US" sz="2000" b="0" dirty="0">
                <a:latin typeface="Georgia" panose="02040502050405020303" pitchFamily="18" charset="0"/>
              </a:rPr>
              <a:t>were </a:t>
            </a:r>
            <a:r>
              <a:rPr lang="en-US" sz="2000" i="1" dirty="0">
                <a:latin typeface="Georgia" panose="02040502050405020303" pitchFamily="18" charset="0"/>
              </a:rPr>
              <a:t>quite different</a:t>
            </a:r>
            <a:r>
              <a:rPr lang="en-US" sz="2000" b="0" dirty="0">
                <a:latin typeface="Georgia" panose="02040502050405020303" pitchFamily="18" charset="0"/>
              </a:rPr>
              <a:t>, led by Frozen and Cold Drinks at </a:t>
            </a:r>
            <a:r>
              <a:rPr lang="en-US" sz="2000" dirty="0">
                <a:latin typeface="Georgia" panose="02040502050405020303" pitchFamily="18" charset="0"/>
              </a:rPr>
              <a:t>+20%</a:t>
            </a:r>
            <a:r>
              <a:rPr lang="en-US" sz="2000" b="0" dirty="0">
                <a:latin typeface="Georgia" panose="02040502050405020303" pitchFamily="18" charset="0"/>
              </a:rPr>
              <a:t>.  </a:t>
            </a:r>
            <a:br>
              <a:rPr lang="en-US" sz="2000" b="0" dirty="0">
                <a:latin typeface="Georgia" panose="02040502050405020303" pitchFamily="18" charset="0"/>
              </a:rPr>
            </a:br>
            <a:br>
              <a:rPr lang="en-US" sz="2000" i="1" dirty="0">
                <a:latin typeface="Georgia" panose="02040502050405020303" pitchFamily="18" charset="0"/>
              </a:rPr>
            </a:br>
            <a:r>
              <a:rPr lang="en-US" sz="1800" i="1" dirty="0">
                <a:latin typeface="Georgia" panose="02040502050405020303" pitchFamily="18" charset="0"/>
              </a:rPr>
              <a:t>Reliable</a:t>
            </a:r>
            <a:r>
              <a:rPr lang="en-US" sz="1800" b="0" i="1" dirty="0">
                <a:latin typeface="Georgia" panose="02040502050405020303" pitchFamily="18" charset="0"/>
              </a:rPr>
              <a:t> </a:t>
            </a:r>
            <a:r>
              <a:rPr lang="en-US" sz="1800" i="1" dirty="0">
                <a:latin typeface="Georgia" panose="02040502050405020303" pitchFamily="18" charset="0"/>
              </a:rPr>
              <a:t>sunshine</a:t>
            </a:r>
            <a:r>
              <a:rPr lang="en-US" sz="1800" b="0" i="1" dirty="0">
                <a:latin typeface="Georgia" panose="02040502050405020303" pitchFamily="18" charset="0"/>
              </a:rPr>
              <a:t> </a:t>
            </a:r>
            <a:r>
              <a:rPr lang="en-US" sz="1800" b="0" dirty="0">
                <a:latin typeface="Georgia" panose="02040502050405020303" pitchFamily="18" charset="0"/>
              </a:rPr>
              <a:t>and </a:t>
            </a:r>
            <a:r>
              <a:rPr lang="en-US" sz="1800" i="1" dirty="0">
                <a:latin typeface="Georgia" panose="02040502050405020303" pitchFamily="18" charset="0"/>
              </a:rPr>
              <a:t>warm weather explains</a:t>
            </a:r>
            <a:r>
              <a:rPr lang="en-US" sz="1800" b="0" i="1" dirty="0">
                <a:latin typeface="Georgia" panose="02040502050405020303" pitchFamily="18" charset="0"/>
              </a:rPr>
              <a:t> </a:t>
            </a:r>
            <a:r>
              <a:rPr lang="en-US" sz="1800" b="0" dirty="0">
                <a:latin typeface="Georgia" panose="02040502050405020303" pitchFamily="18" charset="0"/>
              </a:rPr>
              <a:t>the </a:t>
            </a:r>
            <a:r>
              <a:rPr lang="en-US" sz="1800" i="1" dirty="0">
                <a:latin typeface="Georgia" panose="02040502050405020303" pitchFamily="18" charset="0"/>
              </a:rPr>
              <a:t>difference</a:t>
            </a:r>
            <a:r>
              <a:rPr lang="en-US" sz="1800" b="0" dirty="0">
                <a:latin typeface="Georgia" panose="02040502050405020303" pitchFamily="18" charset="0"/>
              </a:rPr>
              <a:t>. </a:t>
            </a:r>
            <a:br>
              <a:rPr lang="en-US" sz="1600" b="0" dirty="0">
                <a:latin typeface="Georgia" panose="02040502050405020303" pitchFamily="18" charset="0"/>
              </a:rPr>
            </a:br>
            <a:br>
              <a:rPr lang="en-US" sz="1600" b="0" dirty="0">
                <a:latin typeface="Georgia" panose="02040502050405020303" pitchFamily="18" charset="0"/>
              </a:rPr>
            </a:br>
            <a:r>
              <a:rPr lang="en-US" sz="1600" b="0" dirty="0">
                <a:latin typeface="Georgia" panose="02040502050405020303" pitchFamily="18" charset="0"/>
              </a:rPr>
              <a:t>As seasonal purchases for clothing, paddling pools, BBQs and fans helped to lift growths in Gen Merchandise and Hayfever and Suncare and increased demand for Fruit helped drive sales in other categories.</a:t>
            </a:r>
          </a:p>
        </p:txBody>
      </p:sp>
      <p:sp>
        <p:nvSpPr>
          <p:cNvPr id="9" name="Text Placeholder 8">
            <a:extLst>
              <a:ext uri="{FF2B5EF4-FFF2-40B4-BE49-F238E27FC236}">
                <a16:creationId xmlns:a16="http://schemas.microsoft.com/office/drawing/2014/main" id="{C28D2ED4-9A16-815C-6A6E-CDBD0DDE0BD8}"/>
              </a:ext>
            </a:extLst>
          </p:cNvPr>
          <p:cNvSpPr>
            <a:spLocks noGrp="1"/>
          </p:cNvSpPr>
          <p:nvPr>
            <p:ph type="body" sz="quarter" idx="14"/>
          </p:nvPr>
        </p:nvSpPr>
        <p:spPr/>
        <p:txBody>
          <a:bodyPr/>
          <a:lstStyle/>
          <a:p>
            <a:r>
              <a:rPr lang="en-US" dirty="0"/>
              <a:t>Source: NIQ Scantrack Grocery Multiples</a:t>
            </a:r>
          </a:p>
        </p:txBody>
      </p:sp>
      <p:sp>
        <p:nvSpPr>
          <p:cNvPr id="16" name="Google Shape;359;p8">
            <a:extLst>
              <a:ext uri="{FF2B5EF4-FFF2-40B4-BE49-F238E27FC236}">
                <a16:creationId xmlns:a16="http://schemas.microsoft.com/office/drawing/2014/main" id="{4A41054C-D287-9BDA-C41C-A262629AE099}"/>
              </a:ext>
            </a:extLst>
          </p:cNvPr>
          <p:cNvSpPr txBox="1"/>
          <p:nvPr/>
        </p:nvSpPr>
        <p:spPr>
          <a:xfrm>
            <a:off x="4193838" y="1544206"/>
            <a:ext cx="7594600" cy="307736"/>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PH" sz="1400" b="1" dirty="0">
                <a:solidFill>
                  <a:schemeClr val="tx2"/>
                </a:solidFill>
                <a:latin typeface="Arial" panose="020B0604020202020204" pitchFamily="34" charset="0"/>
                <a:ea typeface="Montserrat"/>
                <a:cs typeface="Arial" panose="020B0604020202020204" pitchFamily="34" charset="0"/>
                <a:sym typeface="Montserrat"/>
              </a:rPr>
              <a:t>Value sales growth by supercategory</a:t>
            </a:r>
          </a:p>
        </p:txBody>
      </p:sp>
      <p:pic>
        <p:nvPicPr>
          <p:cNvPr id="18" name="Picture 17">
            <a:extLst>
              <a:ext uri="{FF2B5EF4-FFF2-40B4-BE49-F238E27FC236}">
                <a16:creationId xmlns:a16="http://schemas.microsoft.com/office/drawing/2014/main" id="{B66593A8-49C8-CC97-EB9F-F0BFEAF29BAE}"/>
              </a:ext>
            </a:extLst>
          </p:cNvPr>
          <p:cNvPicPr>
            <a:picLocks noChangeAspect="1"/>
          </p:cNvPicPr>
          <p:nvPr/>
        </p:nvPicPr>
        <p:blipFill>
          <a:blip r:embed="rId2"/>
          <a:stretch>
            <a:fillRect/>
          </a:stretch>
        </p:blipFill>
        <p:spPr>
          <a:xfrm>
            <a:off x="4374762" y="2046712"/>
            <a:ext cx="6625944" cy="3722122"/>
          </a:xfrm>
          <a:prstGeom prst="rect">
            <a:avLst/>
          </a:prstGeom>
        </p:spPr>
      </p:pic>
      <p:sp>
        <p:nvSpPr>
          <p:cNvPr id="22" name="Oval 21">
            <a:extLst>
              <a:ext uri="{FF2B5EF4-FFF2-40B4-BE49-F238E27FC236}">
                <a16:creationId xmlns:a16="http://schemas.microsoft.com/office/drawing/2014/main" id="{8DA42560-FE14-15CC-1595-770CF86D40E0}"/>
              </a:ext>
            </a:extLst>
          </p:cNvPr>
          <p:cNvSpPr/>
          <p:nvPr/>
        </p:nvSpPr>
        <p:spPr>
          <a:xfrm>
            <a:off x="10534103" y="4825223"/>
            <a:ext cx="459225" cy="173817"/>
          </a:xfrm>
          <a:prstGeom prst="ellipse">
            <a:avLst/>
          </a:prstGeom>
          <a:noFill/>
          <a:ln w="9525">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23" name="Oval 22">
            <a:extLst>
              <a:ext uri="{FF2B5EF4-FFF2-40B4-BE49-F238E27FC236}">
                <a16:creationId xmlns:a16="http://schemas.microsoft.com/office/drawing/2014/main" id="{46F9EA74-56B5-1EB2-603B-8F4A5D730BBD}"/>
              </a:ext>
            </a:extLst>
          </p:cNvPr>
          <p:cNvSpPr/>
          <p:nvPr/>
        </p:nvSpPr>
        <p:spPr>
          <a:xfrm>
            <a:off x="10561280" y="3439689"/>
            <a:ext cx="459225" cy="191199"/>
          </a:xfrm>
          <a:prstGeom prst="ellipse">
            <a:avLst/>
          </a:prstGeom>
          <a:noFill/>
          <a:ln w="9525">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1430943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99054D-D366-6C49-DBFC-9407E92306F6}"/>
              </a:ext>
            </a:extLst>
          </p:cNvPr>
          <p:cNvSpPr>
            <a:spLocks noGrp="1"/>
          </p:cNvSpPr>
          <p:nvPr>
            <p:ph type="sldNum" sz="quarter" idx="12"/>
          </p:nvPr>
        </p:nvSpPr>
        <p:spPr/>
        <p:txBody>
          <a:bodyPr/>
          <a:lstStyle/>
          <a:p>
            <a:fld id="{403EF4E2-7A7A-0548-85F1-5479B7C9E1B2}" type="slidenum">
              <a:rPr lang="en-US" smtClean="0"/>
              <a:t>46</a:t>
            </a:fld>
            <a:endParaRPr lang="en-US" dirty="0"/>
          </a:p>
        </p:txBody>
      </p:sp>
      <p:sp>
        <p:nvSpPr>
          <p:cNvPr id="2" name="Title 1">
            <a:extLst>
              <a:ext uri="{FF2B5EF4-FFF2-40B4-BE49-F238E27FC236}">
                <a16:creationId xmlns:a16="http://schemas.microsoft.com/office/drawing/2014/main" id="{F6F77B72-907D-DF76-5D78-CA6B9F4160B6}"/>
              </a:ext>
            </a:extLst>
          </p:cNvPr>
          <p:cNvSpPr>
            <a:spLocks noGrp="1"/>
          </p:cNvSpPr>
          <p:nvPr>
            <p:ph type="ctrTitle"/>
          </p:nvPr>
        </p:nvSpPr>
        <p:spPr>
          <a:xfrm>
            <a:off x="189628" y="3266923"/>
            <a:ext cx="3503952" cy="2390972"/>
          </a:xfrm>
        </p:spPr>
        <p:txBody>
          <a:bodyPr/>
          <a:lstStyle/>
          <a:p>
            <a:r>
              <a:rPr lang="en-US" sz="1800" b="0" dirty="0">
                <a:solidFill>
                  <a:schemeClr val="tx1">
                    <a:lumMod val="50000"/>
                  </a:schemeClr>
                </a:solidFill>
                <a:latin typeface="Georgia" panose="02040502050405020303" pitchFamily="18" charset="0"/>
              </a:rPr>
              <a:t>Volume (unit) trend continues to </a:t>
            </a:r>
            <a:r>
              <a:rPr lang="en-US" sz="1800" i="1" dirty="0">
                <a:solidFill>
                  <a:schemeClr val="tx1">
                    <a:lumMod val="50000"/>
                  </a:schemeClr>
                </a:solidFill>
                <a:latin typeface="Georgia" panose="02040502050405020303" pitchFamily="18" charset="0"/>
              </a:rPr>
              <a:t>improve, </a:t>
            </a:r>
            <a:r>
              <a:rPr lang="en-US" sz="1800" b="0" dirty="0">
                <a:solidFill>
                  <a:schemeClr val="tx1">
                    <a:lumMod val="50000"/>
                  </a:schemeClr>
                </a:solidFill>
                <a:latin typeface="Georgia" panose="02040502050405020303" pitchFamily="18" charset="0"/>
              </a:rPr>
              <a:t>this is for the </a:t>
            </a:r>
            <a:r>
              <a:rPr lang="en-US" sz="1800" i="1" dirty="0">
                <a:solidFill>
                  <a:schemeClr val="tx1">
                    <a:lumMod val="50000"/>
                  </a:schemeClr>
                </a:solidFill>
                <a:latin typeface="Georgia" panose="02040502050405020303" pitchFamily="18" charset="0"/>
              </a:rPr>
              <a:t>5</a:t>
            </a:r>
            <a:r>
              <a:rPr lang="en-US" sz="1800" i="1" baseline="30000" dirty="0">
                <a:solidFill>
                  <a:schemeClr val="tx1">
                    <a:lumMod val="50000"/>
                  </a:schemeClr>
                </a:solidFill>
                <a:latin typeface="Georgia" panose="02040502050405020303" pitchFamily="18" charset="0"/>
              </a:rPr>
              <a:t>th</a:t>
            </a:r>
            <a:r>
              <a:rPr lang="en-US" sz="1800" b="0" dirty="0">
                <a:solidFill>
                  <a:schemeClr val="tx1">
                    <a:lumMod val="50000"/>
                  </a:schemeClr>
                </a:solidFill>
                <a:latin typeface="Georgia" panose="02040502050405020303" pitchFamily="18" charset="0"/>
              </a:rPr>
              <a:t> consecutive month.</a:t>
            </a:r>
            <a:br>
              <a:rPr lang="en-US" sz="1800" b="0" dirty="0">
                <a:solidFill>
                  <a:schemeClr val="tx1">
                    <a:lumMod val="50000"/>
                  </a:schemeClr>
                </a:solidFill>
                <a:latin typeface="Georgia" panose="02040502050405020303" pitchFamily="18" charset="0"/>
              </a:rPr>
            </a:br>
            <a:br>
              <a:rPr lang="en-US" sz="1800" b="0" dirty="0">
                <a:solidFill>
                  <a:schemeClr val="tx1">
                    <a:lumMod val="50000"/>
                  </a:schemeClr>
                </a:solidFill>
                <a:latin typeface="Georgia" panose="02040502050405020303" pitchFamily="18" charset="0"/>
              </a:rPr>
            </a:br>
            <a:r>
              <a:rPr lang="en-US" sz="1800" b="0" dirty="0">
                <a:solidFill>
                  <a:schemeClr val="tx1">
                    <a:lumMod val="50000"/>
                  </a:schemeClr>
                </a:solidFill>
                <a:latin typeface="Georgia" panose="02040502050405020303" pitchFamily="18" charset="0"/>
              </a:rPr>
              <a:t>Whilst shoppers were willing to </a:t>
            </a:r>
            <a:r>
              <a:rPr lang="en-US" sz="1800" i="1" dirty="0">
                <a:solidFill>
                  <a:schemeClr val="tx1">
                    <a:lumMod val="50000"/>
                  </a:schemeClr>
                </a:solidFill>
                <a:latin typeface="Georgia" panose="02040502050405020303" pitchFamily="18" charset="0"/>
              </a:rPr>
              <a:t>indulge</a:t>
            </a:r>
            <a:r>
              <a:rPr lang="en-US" sz="1800" b="0" dirty="0">
                <a:solidFill>
                  <a:schemeClr val="tx1">
                    <a:lumMod val="50000"/>
                  </a:schemeClr>
                </a:solidFill>
                <a:latin typeface="Georgia" panose="02040502050405020303" pitchFamily="18" charset="0"/>
              </a:rPr>
              <a:t> in </a:t>
            </a:r>
            <a:r>
              <a:rPr lang="en-US" sz="1800" i="1" dirty="0">
                <a:solidFill>
                  <a:schemeClr val="tx1">
                    <a:lumMod val="50000"/>
                  </a:schemeClr>
                </a:solidFill>
                <a:latin typeface="Georgia" panose="02040502050405020303" pitchFamily="18" charset="0"/>
              </a:rPr>
              <a:t>seasonal items </a:t>
            </a:r>
            <a:r>
              <a:rPr lang="en-US" sz="1800" b="0" dirty="0">
                <a:solidFill>
                  <a:schemeClr val="tx1">
                    <a:lumMod val="50000"/>
                  </a:schemeClr>
                </a:solidFill>
                <a:latin typeface="Georgia" panose="02040502050405020303" pitchFamily="18" charset="0"/>
              </a:rPr>
              <a:t>and </a:t>
            </a:r>
            <a:r>
              <a:rPr lang="en-US" sz="1800" i="1" dirty="0">
                <a:solidFill>
                  <a:schemeClr val="tx1">
                    <a:lumMod val="50000"/>
                  </a:schemeClr>
                </a:solidFill>
                <a:latin typeface="Georgia" panose="02040502050405020303" pitchFamily="18" charset="0"/>
              </a:rPr>
              <a:t>impulse purchases</a:t>
            </a:r>
            <a:r>
              <a:rPr lang="en-US" sz="1800" b="0" dirty="0">
                <a:solidFill>
                  <a:schemeClr val="tx1">
                    <a:lumMod val="50000"/>
                  </a:schemeClr>
                </a:solidFill>
                <a:latin typeface="Georgia" panose="02040502050405020303" pitchFamily="18" charset="0"/>
              </a:rPr>
              <a:t>, they reigned in sales in the </a:t>
            </a:r>
            <a:r>
              <a:rPr lang="en-US" sz="1800" i="1" dirty="0">
                <a:solidFill>
                  <a:schemeClr val="tx1">
                    <a:lumMod val="50000"/>
                  </a:schemeClr>
                </a:solidFill>
                <a:latin typeface="Georgia" panose="02040502050405020303" pitchFamily="18" charset="0"/>
              </a:rPr>
              <a:t>core grocery categories</a:t>
            </a:r>
            <a:r>
              <a:rPr lang="en-US" sz="1800" b="0" dirty="0">
                <a:solidFill>
                  <a:schemeClr val="tx1">
                    <a:lumMod val="50000"/>
                  </a:schemeClr>
                </a:solidFill>
                <a:latin typeface="Georgia" panose="02040502050405020303" pitchFamily="18" charset="0"/>
              </a:rPr>
              <a:t>.</a:t>
            </a:r>
            <a:br>
              <a:rPr lang="en-US" sz="1800" b="0" dirty="0">
                <a:solidFill>
                  <a:schemeClr val="tx1">
                    <a:lumMod val="50000"/>
                  </a:schemeClr>
                </a:solidFill>
                <a:latin typeface="Georgia" panose="02040502050405020303" pitchFamily="18" charset="0"/>
              </a:rPr>
            </a:br>
            <a:br>
              <a:rPr lang="en-US" sz="1800" b="0" dirty="0">
                <a:solidFill>
                  <a:schemeClr val="tx1">
                    <a:lumMod val="50000"/>
                  </a:schemeClr>
                </a:solidFill>
                <a:latin typeface="Georgia" panose="02040502050405020303" pitchFamily="18" charset="0"/>
              </a:rPr>
            </a:br>
            <a:r>
              <a:rPr lang="en-US" sz="1600" i="1" dirty="0">
                <a:solidFill>
                  <a:schemeClr val="tx1">
                    <a:lumMod val="50000"/>
                  </a:schemeClr>
                </a:solidFill>
                <a:latin typeface="Georgia" panose="02040502050405020303" pitchFamily="18" charset="0"/>
              </a:rPr>
              <a:t>Bakery, Dairy </a:t>
            </a:r>
            <a:r>
              <a:rPr lang="en-US" sz="1600" b="0" dirty="0">
                <a:solidFill>
                  <a:schemeClr val="tx1">
                    <a:lumMod val="50000"/>
                  </a:schemeClr>
                </a:solidFill>
                <a:latin typeface="Georgia" panose="02040502050405020303" pitchFamily="18" charset="0"/>
              </a:rPr>
              <a:t>and </a:t>
            </a:r>
            <a:r>
              <a:rPr lang="en-US" sz="1600" i="1" dirty="0">
                <a:solidFill>
                  <a:schemeClr val="tx1">
                    <a:lumMod val="50000"/>
                  </a:schemeClr>
                </a:solidFill>
                <a:latin typeface="Georgia" panose="02040502050405020303" pitchFamily="18" charset="0"/>
              </a:rPr>
              <a:t>Packaged Grocery</a:t>
            </a:r>
            <a:r>
              <a:rPr lang="en-US" sz="1600" b="0" dirty="0">
                <a:solidFill>
                  <a:schemeClr val="tx1">
                    <a:lumMod val="50000"/>
                  </a:schemeClr>
                </a:solidFill>
                <a:latin typeface="Georgia" panose="02040502050405020303" pitchFamily="18" charset="0"/>
              </a:rPr>
              <a:t> all saw </a:t>
            </a:r>
            <a:r>
              <a:rPr lang="en-US" sz="1600" i="1" dirty="0">
                <a:solidFill>
                  <a:schemeClr val="tx1">
                    <a:lumMod val="50000"/>
                  </a:schemeClr>
                </a:solidFill>
                <a:latin typeface="Georgia" panose="02040502050405020303" pitchFamily="18" charset="0"/>
              </a:rPr>
              <a:t>unit trends contract </a:t>
            </a:r>
            <a:r>
              <a:rPr lang="en-US" sz="1600" b="0" dirty="0">
                <a:solidFill>
                  <a:schemeClr val="tx1">
                    <a:lumMod val="50000"/>
                  </a:schemeClr>
                </a:solidFill>
                <a:latin typeface="Georgia" panose="02040502050405020303" pitchFamily="18" charset="0"/>
              </a:rPr>
              <a:t>in June compared to prior period.</a:t>
            </a:r>
            <a:endParaRPr lang="en-US" sz="1800" b="0" dirty="0">
              <a:solidFill>
                <a:schemeClr val="tx1">
                  <a:lumMod val="50000"/>
                </a:schemeClr>
              </a:solidFill>
              <a:latin typeface="Georgia" panose="02040502050405020303" pitchFamily="18" charset="0"/>
            </a:endParaRPr>
          </a:p>
        </p:txBody>
      </p:sp>
      <p:sp>
        <p:nvSpPr>
          <p:cNvPr id="9" name="Text Placeholder 8">
            <a:extLst>
              <a:ext uri="{FF2B5EF4-FFF2-40B4-BE49-F238E27FC236}">
                <a16:creationId xmlns:a16="http://schemas.microsoft.com/office/drawing/2014/main" id="{C28D2ED4-9A16-815C-6A6E-CDBD0DDE0BD8}"/>
              </a:ext>
            </a:extLst>
          </p:cNvPr>
          <p:cNvSpPr>
            <a:spLocks noGrp="1"/>
          </p:cNvSpPr>
          <p:nvPr>
            <p:ph type="body" sz="quarter" idx="14"/>
          </p:nvPr>
        </p:nvSpPr>
        <p:spPr/>
        <p:txBody>
          <a:bodyPr/>
          <a:lstStyle/>
          <a:p>
            <a:r>
              <a:rPr lang="en-US" dirty="0"/>
              <a:t>Source: NIQ Scantrack Grocery Multiples</a:t>
            </a:r>
          </a:p>
        </p:txBody>
      </p:sp>
      <p:sp>
        <p:nvSpPr>
          <p:cNvPr id="16" name="Google Shape;359;p8">
            <a:extLst>
              <a:ext uri="{FF2B5EF4-FFF2-40B4-BE49-F238E27FC236}">
                <a16:creationId xmlns:a16="http://schemas.microsoft.com/office/drawing/2014/main" id="{4A41054C-D287-9BDA-C41C-A262629AE099}"/>
              </a:ext>
            </a:extLst>
          </p:cNvPr>
          <p:cNvSpPr txBox="1"/>
          <p:nvPr/>
        </p:nvSpPr>
        <p:spPr>
          <a:xfrm>
            <a:off x="4309748" y="1550646"/>
            <a:ext cx="7594600" cy="307736"/>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PH" sz="1400" b="1" dirty="0">
                <a:solidFill>
                  <a:schemeClr val="tx2"/>
                </a:solidFill>
                <a:latin typeface="Arial" panose="020B0604020202020204" pitchFamily="34" charset="0"/>
                <a:ea typeface="Montserrat"/>
                <a:cs typeface="Arial" panose="020B0604020202020204" pitchFamily="34" charset="0"/>
                <a:sym typeface="Montserrat"/>
              </a:rPr>
              <a:t>Unit sales growth by supercategory</a:t>
            </a:r>
          </a:p>
        </p:txBody>
      </p:sp>
      <p:sp>
        <p:nvSpPr>
          <p:cNvPr id="13" name="Rectangle: Rounded Corners 12">
            <a:extLst>
              <a:ext uri="{FF2B5EF4-FFF2-40B4-BE49-F238E27FC236}">
                <a16:creationId xmlns:a16="http://schemas.microsoft.com/office/drawing/2014/main" id="{39F47538-5CF1-4DFD-0EEB-CB127684102B}"/>
              </a:ext>
            </a:extLst>
          </p:cNvPr>
          <p:cNvSpPr/>
          <p:nvPr/>
        </p:nvSpPr>
        <p:spPr>
          <a:xfrm>
            <a:off x="8498289" y="5172634"/>
            <a:ext cx="2867363" cy="19184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pic>
        <p:nvPicPr>
          <p:cNvPr id="6" name="Picture 5">
            <a:extLst>
              <a:ext uri="{FF2B5EF4-FFF2-40B4-BE49-F238E27FC236}">
                <a16:creationId xmlns:a16="http://schemas.microsoft.com/office/drawing/2014/main" id="{F4AA7D96-7140-D851-D762-84371502280C}"/>
              </a:ext>
            </a:extLst>
          </p:cNvPr>
          <p:cNvPicPr>
            <a:picLocks noChangeAspect="1"/>
          </p:cNvPicPr>
          <p:nvPr/>
        </p:nvPicPr>
        <p:blipFill>
          <a:blip r:embed="rId3"/>
          <a:stretch>
            <a:fillRect/>
          </a:stretch>
        </p:blipFill>
        <p:spPr>
          <a:xfrm>
            <a:off x="4726974" y="2022475"/>
            <a:ext cx="6625944" cy="3748334"/>
          </a:xfrm>
          <a:prstGeom prst="rect">
            <a:avLst/>
          </a:prstGeom>
        </p:spPr>
      </p:pic>
      <p:sp>
        <p:nvSpPr>
          <p:cNvPr id="7" name="Rectangle: Rounded Corners 6">
            <a:extLst>
              <a:ext uri="{FF2B5EF4-FFF2-40B4-BE49-F238E27FC236}">
                <a16:creationId xmlns:a16="http://schemas.microsoft.com/office/drawing/2014/main" id="{C5631A4C-1E7C-11DF-7335-F4258CC6E7A0}"/>
              </a:ext>
            </a:extLst>
          </p:cNvPr>
          <p:cNvSpPr/>
          <p:nvPr/>
        </p:nvSpPr>
        <p:spPr>
          <a:xfrm>
            <a:off x="10864427" y="3454400"/>
            <a:ext cx="508000" cy="18288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8" name="Rectangle: Rounded Corners 7">
            <a:extLst>
              <a:ext uri="{FF2B5EF4-FFF2-40B4-BE49-F238E27FC236}">
                <a16:creationId xmlns:a16="http://schemas.microsoft.com/office/drawing/2014/main" id="{2AC50270-1988-06CF-F401-0B62AE3C03BD}"/>
              </a:ext>
            </a:extLst>
          </p:cNvPr>
          <p:cNvSpPr/>
          <p:nvPr/>
        </p:nvSpPr>
        <p:spPr>
          <a:xfrm>
            <a:off x="10854267" y="3796454"/>
            <a:ext cx="508000" cy="18288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10" name="Rectangle: Rounded Corners 9">
            <a:extLst>
              <a:ext uri="{FF2B5EF4-FFF2-40B4-BE49-F238E27FC236}">
                <a16:creationId xmlns:a16="http://schemas.microsoft.com/office/drawing/2014/main" id="{D43434A2-A240-D6DF-A927-015C8D232D4C}"/>
              </a:ext>
            </a:extLst>
          </p:cNvPr>
          <p:cNvSpPr/>
          <p:nvPr/>
        </p:nvSpPr>
        <p:spPr>
          <a:xfrm>
            <a:off x="10908454" y="4636345"/>
            <a:ext cx="508000" cy="34882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Tree>
    <p:extLst>
      <p:ext uri="{BB962C8B-B14F-4D97-AF65-F5344CB8AC3E}">
        <p14:creationId xmlns:p14="http://schemas.microsoft.com/office/powerpoint/2010/main" val="1565636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299F24E-B1A2-6E66-D6B7-9AC5E414EEF6}"/>
              </a:ext>
            </a:extLst>
          </p:cNvPr>
          <p:cNvSpPr>
            <a:spLocks noGrp="1"/>
          </p:cNvSpPr>
          <p:nvPr>
            <p:ph type="ctrTitle"/>
          </p:nvPr>
        </p:nvSpPr>
        <p:spPr>
          <a:xfrm>
            <a:off x="121134" y="1664916"/>
            <a:ext cx="4532146" cy="1757645"/>
          </a:xfrm>
        </p:spPr>
        <p:txBody>
          <a:bodyPr/>
          <a:lstStyle/>
          <a:p>
            <a:pPr algn="ctr"/>
            <a:r>
              <a:rPr lang="en-US" sz="2800" b="0" dirty="0"/>
              <a:t>Sales </a:t>
            </a:r>
            <a:r>
              <a:rPr lang="en-US" sz="2800" i="1" dirty="0">
                <a:latin typeface="Georgia" panose="02040502050405020303" pitchFamily="18" charset="0"/>
              </a:rPr>
              <a:t>growth</a:t>
            </a:r>
            <a:r>
              <a:rPr lang="en-US" sz="2800" b="0" dirty="0"/>
              <a:t> accelerated again to another new </a:t>
            </a:r>
            <a:r>
              <a:rPr lang="en-US" sz="2800" i="1" dirty="0">
                <a:latin typeface="Georgia" panose="02040502050405020303" pitchFamily="18" charset="0"/>
              </a:rPr>
              <a:t>high~</a:t>
            </a:r>
            <a:br>
              <a:rPr lang="en-US" sz="3600" b="0" dirty="0"/>
            </a:br>
            <a:endParaRPr lang="en-GB" b="0" dirty="0"/>
          </a:p>
        </p:txBody>
      </p:sp>
      <p:sp>
        <p:nvSpPr>
          <p:cNvPr id="9" name="Text Placeholder 8">
            <a:extLst>
              <a:ext uri="{FF2B5EF4-FFF2-40B4-BE49-F238E27FC236}">
                <a16:creationId xmlns:a16="http://schemas.microsoft.com/office/drawing/2014/main" id="{2250C1F2-252A-9F59-5A0C-3E53E54DFC5A}"/>
              </a:ext>
            </a:extLst>
          </p:cNvPr>
          <p:cNvSpPr>
            <a:spLocks noGrp="1"/>
          </p:cNvSpPr>
          <p:nvPr>
            <p:ph type="subTitle" idx="1"/>
          </p:nvPr>
        </p:nvSpPr>
        <p:spPr>
          <a:xfrm>
            <a:off x="140451" y="3260529"/>
            <a:ext cx="4481563" cy="436210"/>
          </a:xfrm>
        </p:spPr>
        <p:txBody>
          <a:bodyPr/>
          <a:lstStyle/>
          <a:p>
            <a:pPr algn="ctr"/>
            <a:r>
              <a:rPr lang="en-GB" sz="4800" b="1" dirty="0"/>
              <a:t>+12.4%</a:t>
            </a:r>
          </a:p>
          <a:p>
            <a:pPr algn="ctr"/>
            <a:r>
              <a:rPr lang="en-GB" sz="2400" b="0" dirty="0"/>
              <a:t>Total Till</a:t>
            </a:r>
          </a:p>
          <a:p>
            <a:pPr algn="ctr"/>
            <a:endParaRPr lang="en-GB" sz="2400" b="0" dirty="0"/>
          </a:p>
        </p:txBody>
      </p:sp>
      <p:sp>
        <p:nvSpPr>
          <p:cNvPr id="2" name="Slide Number Placeholder 1">
            <a:extLst>
              <a:ext uri="{FF2B5EF4-FFF2-40B4-BE49-F238E27FC236}">
                <a16:creationId xmlns:a16="http://schemas.microsoft.com/office/drawing/2014/main" id="{CC12E958-FD8F-61A9-B0AF-E5F9E2F4FD08}"/>
              </a:ext>
            </a:extLst>
          </p:cNvPr>
          <p:cNvSpPr>
            <a:spLocks noGrp="1"/>
          </p:cNvSpPr>
          <p:nvPr>
            <p:ph type="sldNum" sz="quarter" idx="4"/>
          </p:nvPr>
        </p:nvSpPr>
        <p:spPr/>
        <p:txBody>
          <a:bodyPr/>
          <a:lstStyle/>
          <a:p>
            <a:fld id="{403EF4E2-7A7A-0548-85F1-5479B7C9E1B2}" type="slidenum">
              <a:rPr lang="en-US" smtClean="0"/>
              <a:t>5</a:t>
            </a:fld>
            <a:endParaRPr lang="en-US" dirty="0"/>
          </a:p>
        </p:txBody>
      </p:sp>
      <p:graphicFrame>
        <p:nvGraphicFramePr>
          <p:cNvPr id="10" name="Table 24">
            <a:extLst>
              <a:ext uri="{FF2B5EF4-FFF2-40B4-BE49-F238E27FC236}">
                <a16:creationId xmlns:a16="http://schemas.microsoft.com/office/drawing/2014/main" id="{63478A8A-CCAB-145D-7D37-7A3BC3966A27}"/>
              </a:ext>
            </a:extLst>
          </p:cNvPr>
          <p:cNvGraphicFramePr>
            <a:graphicFrameLocks noGrp="1"/>
          </p:cNvGraphicFramePr>
          <p:nvPr>
            <p:extLst>
              <p:ext uri="{D42A27DB-BD31-4B8C-83A1-F6EECF244321}">
                <p14:modId xmlns:p14="http://schemas.microsoft.com/office/powerpoint/2010/main" val="1478529087"/>
              </p:ext>
            </p:extLst>
          </p:nvPr>
        </p:nvGraphicFramePr>
        <p:xfrm>
          <a:off x="5556015" y="1629283"/>
          <a:ext cx="5527626" cy="3901440"/>
        </p:xfrm>
        <a:graphic>
          <a:graphicData uri="http://schemas.openxmlformats.org/drawingml/2006/table">
            <a:tbl>
              <a:tblPr firstRow="1" bandRow="1">
                <a:tableStyleId>{073A0DAA-6AF3-43AB-8588-CEC1D06C72B9}</a:tableStyleId>
              </a:tblPr>
              <a:tblGrid>
                <a:gridCol w="50207">
                  <a:extLst>
                    <a:ext uri="{9D8B030D-6E8A-4147-A177-3AD203B41FA5}">
                      <a16:colId xmlns:a16="http://schemas.microsoft.com/office/drawing/2014/main" val="3338537668"/>
                    </a:ext>
                  </a:extLst>
                </a:gridCol>
                <a:gridCol w="5477419">
                  <a:extLst>
                    <a:ext uri="{9D8B030D-6E8A-4147-A177-3AD203B41FA5}">
                      <a16:colId xmlns:a16="http://schemas.microsoft.com/office/drawing/2014/main" val="1952040229"/>
                    </a:ext>
                  </a:extLst>
                </a:gridCol>
              </a:tblGrid>
              <a:tr h="1197158">
                <a:tc>
                  <a:txBody>
                    <a:bodyPr/>
                    <a:lstStyle/>
                    <a:p>
                      <a:endParaRPr lang="en-US" sz="1600" dirty="0"/>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365760" indent="-304800">
                        <a:spcBef>
                          <a:spcPts val="600"/>
                        </a:spcBef>
                        <a:spcAft>
                          <a:spcPts val="600"/>
                        </a:spcAft>
                        <a:buSzPts val="1200"/>
                        <a:buFont typeface="Montserrat"/>
                        <a:buChar char="■"/>
                      </a:pPr>
                      <a:r>
                        <a:rPr lang="en" sz="1600" i="1" dirty="0">
                          <a:solidFill>
                            <a:srgbClr val="000000"/>
                          </a:solidFill>
                          <a:latin typeface="Georgia" panose="02040502050405020303" pitchFamily="18" charset="0"/>
                          <a:ea typeface="Montserrat"/>
                          <a:cs typeface="Montserrat"/>
                          <a:sym typeface="Montserrat"/>
                        </a:rPr>
                        <a:t>Discounters* </a:t>
                      </a:r>
                      <a:r>
                        <a:rPr lang="en" sz="1600" b="1" i="1" dirty="0">
                          <a:solidFill>
                            <a:srgbClr val="000000"/>
                          </a:solidFill>
                          <a:latin typeface="Georgia" panose="02040502050405020303" pitchFamily="18" charset="0"/>
                          <a:ea typeface="Montserrat"/>
                          <a:cs typeface="Montserrat"/>
                          <a:sym typeface="Montserrat"/>
                        </a:rPr>
                        <a:t>+21.5%</a:t>
                      </a:r>
                    </a:p>
                    <a:p>
                      <a:pPr marL="365760" marR="0" lvl="0" indent="-304800" algn="l" defTabSz="914400" rtl="0" eaLnBrk="1" fontAlgn="auto" latinLnBrk="0" hangingPunct="1">
                        <a:lnSpc>
                          <a:spcPct val="100000"/>
                        </a:lnSpc>
                        <a:spcBef>
                          <a:spcPts val="600"/>
                        </a:spcBef>
                        <a:spcAft>
                          <a:spcPts val="600"/>
                        </a:spcAft>
                        <a:buClrTx/>
                        <a:buSzPts val="1200"/>
                        <a:buFont typeface="Montserrat"/>
                        <a:buChar char="■"/>
                        <a:tabLst/>
                        <a:defRPr/>
                      </a:pPr>
                      <a:r>
                        <a:rPr lang="en" sz="1600" b="1" i="1" dirty="0">
                          <a:solidFill>
                            <a:schemeClr val="tx1"/>
                          </a:solidFill>
                          <a:latin typeface="Georgia" panose="02040502050405020303" pitchFamily="18" charset="0"/>
                          <a:ea typeface="Montserrat"/>
                          <a:cs typeface="Montserrat"/>
                          <a:sym typeface="Montserrat"/>
                        </a:rPr>
                        <a:t>Value R</a:t>
                      </a:r>
                      <a:r>
                        <a:rPr lang="en-GB" sz="1600" b="1" i="1" dirty="0">
                          <a:solidFill>
                            <a:schemeClr val="tx1"/>
                          </a:solidFill>
                          <a:latin typeface="Georgia" panose="02040502050405020303" pitchFamily="18" charset="0"/>
                          <a:ea typeface="Montserrat"/>
                          <a:cs typeface="Montserrat"/>
                          <a:sym typeface="Montserrat"/>
                        </a:rPr>
                        <a:t>e</a:t>
                      </a:r>
                      <a:r>
                        <a:rPr lang="en" sz="1600" b="1" i="1" dirty="0">
                          <a:solidFill>
                            <a:schemeClr val="tx1"/>
                          </a:solidFill>
                          <a:latin typeface="Georgia" panose="02040502050405020303" pitchFamily="18" charset="0"/>
                          <a:ea typeface="Montserrat"/>
                          <a:cs typeface="Montserrat"/>
                          <a:sym typeface="Montserrat"/>
                        </a:rPr>
                        <a:t>tailers** +13.8%</a:t>
                      </a:r>
                    </a:p>
                    <a:p>
                      <a:pPr marL="365760" indent="-304800">
                        <a:spcBef>
                          <a:spcPts val="600"/>
                        </a:spcBef>
                        <a:spcAft>
                          <a:spcPts val="600"/>
                        </a:spcAft>
                        <a:buSzPts val="1200"/>
                        <a:buFont typeface="Montserrat"/>
                        <a:buChar char="■"/>
                      </a:pPr>
                      <a:r>
                        <a:rPr lang="en" sz="1600" i="1" dirty="0">
                          <a:solidFill>
                            <a:schemeClr val="tx1"/>
                          </a:solidFill>
                          <a:latin typeface="Georgia" panose="02040502050405020303" pitchFamily="18" charset="0"/>
                          <a:ea typeface="Montserrat"/>
                          <a:cs typeface="Montserrat"/>
                          <a:sym typeface="Montserrat"/>
                        </a:rPr>
                        <a:t>Instore* +13.4%</a:t>
                      </a:r>
                    </a:p>
                    <a:p>
                      <a:pPr marL="365760" marR="0" lvl="0" indent="-304800" algn="l" defTabSz="914400" rtl="0" eaLnBrk="1" fontAlgn="auto" latinLnBrk="0" hangingPunct="1">
                        <a:lnSpc>
                          <a:spcPct val="100000"/>
                        </a:lnSpc>
                        <a:spcBef>
                          <a:spcPts val="600"/>
                        </a:spcBef>
                        <a:spcAft>
                          <a:spcPts val="600"/>
                        </a:spcAft>
                        <a:buClrTx/>
                        <a:buSzPts val="1200"/>
                        <a:buFont typeface="Montserrat"/>
                        <a:buChar char="■"/>
                        <a:tabLst/>
                        <a:defRPr/>
                      </a:pPr>
                      <a:endParaRPr lang="en" sz="1600" i="1" dirty="0">
                        <a:solidFill>
                          <a:schemeClr val="tx1"/>
                        </a:solidFill>
                        <a:latin typeface="Georgia" panose="02040502050405020303" pitchFamily="18" charset="0"/>
                        <a:ea typeface="Montserrat"/>
                        <a:cs typeface="Montserrat"/>
                        <a:sym typeface="Montserrat"/>
                      </a:endParaRPr>
                    </a:p>
                    <a:p>
                      <a:pPr marL="365760" marR="0" lvl="0" indent="-304800" algn="l" defTabSz="914400" rtl="0" eaLnBrk="1" fontAlgn="auto" latinLnBrk="0" hangingPunct="1">
                        <a:lnSpc>
                          <a:spcPct val="100000"/>
                        </a:lnSpc>
                        <a:spcBef>
                          <a:spcPts val="600"/>
                        </a:spcBef>
                        <a:spcAft>
                          <a:spcPts val="600"/>
                        </a:spcAft>
                        <a:buClrTx/>
                        <a:buSzPts val="1200"/>
                        <a:buFont typeface="Montserrat"/>
                        <a:buChar char="■"/>
                        <a:tabLst/>
                        <a:defRPr/>
                      </a:pPr>
                      <a:r>
                        <a:rPr lang="en-GB" sz="1600" b="1" i="1" dirty="0">
                          <a:solidFill>
                            <a:schemeClr val="tx1"/>
                          </a:solidFill>
                          <a:latin typeface="Georgia" panose="02040502050405020303" pitchFamily="18" charset="0"/>
                          <a:ea typeface="Montserrat"/>
                          <a:cs typeface="Montserrat"/>
                          <a:sym typeface="Montserrat"/>
                        </a:rPr>
                        <a:t>Convenience +11.3%</a:t>
                      </a:r>
                    </a:p>
                    <a:p>
                      <a:pPr marL="365760" indent="-304800">
                        <a:spcBef>
                          <a:spcPts val="600"/>
                        </a:spcBef>
                        <a:spcAft>
                          <a:spcPts val="600"/>
                        </a:spcAft>
                        <a:buSzPts val="1200"/>
                        <a:buFont typeface="Montserrat"/>
                        <a:buChar char="■"/>
                      </a:pPr>
                      <a:r>
                        <a:rPr lang="en-GB" sz="1600" b="0" i="1" dirty="0">
                          <a:solidFill>
                            <a:schemeClr val="tx1"/>
                          </a:solidFill>
                          <a:latin typeface="Georgia" panose="02040502050405020303" pitchFamily="18" charset="0"/>
                          <a:ea typeface="Montserrat"/>
                          <a:cs typeface="Montserrat"/>
                          <a:sym typeface="Montserrat"/>
                        </a:rPr>
                        <a:t>Grocery Multiples +9.1%</a:t>
                      </a:r>
                    </a:p>
                    <a:p>
                      <a:pPr marL="365760" indent="-304800">
                        <a:spcBef>
                          <a:spcPts val="600"/>
                        </a:spcBef>
                        <a:spcAft>
                          <a:spcPts val="600"/>
                        </a:spcAft>
                        <a:buSzPts val="1200"/>
                        <a:buFont typeface="Montserrat"/>
                        <a:buChar char="■"/>
                      </a:pPr>
                      <a:endParaRPr lang="en-GB" sz="1600" b="0" i="1" dirty="0">
                        <a:solidFill>
                          <a:schemeClr val="tx1"/>
                        </a:solidFill>
                        <a:latin typeface="Georgia" panose="02040502050405020303" pitchFamily="18" charset="0"/>
                        <a:ea typeface="Montserrat"/>
                        <a:cs typeface="Montserrat"/>
                        <a:sym typeface="Montserrat"/>
                      </a:endParaRPr>
                    </a:p>
                    <a:p>
                      <a:pPr marL="365760" indent="-304800">
                        <a:spcBef>
                          <a:spcPts val="600"/>
                        </a:spcBef>
                        <a:spcAft>
                          <a:spcPts val="600"/>
                        </a:spcAft>
                        <a:buSzPts val="1200"/>
                        <a:buFont typeface="Montserrat"/>
                        <a:buChar char="■"/>
                      </a:pPr>
                      <a:endParaRPr lang="en-GB" sz="1600" b="0" i="1" dirty="0">
                        <a:solidFill>
                          <a:schemeClr val="tx1"/>
                        </a:solidFill>
                        <a:latin typeface="Georgia" panose="02040502050405020303" pitchFamily="18" charset="0"/>
                        <a:ea typeface="Montserrat"/>
                        <a:cs typeface="Montserrat"/>
                        <a:sym typeface="Montserrat"/>
                      </a:endParaRPr>
                    </a:p>
                    <a:p>
                      <a:pPr marL="365760" indent="-304800">
                        <a:spcBef>
                          <a:spcPts val="600"/>
                        </a:spcBef>
                        <a:spcAft>
                          <a:spcPts val="600"/>
                        </a:spcAft>
                        <a:buSzPts val="1200"/>
                        <a:buFont typeface="Montserrat"/>
                        <a:buChar char="■"/>
                      </a:pPr>
                      <a:endParaRPr lang="en-GB" sz="1600" b="0" i="1" dirty="0">
                        <a:solidFill>
                          <a:srgbClr val="FF0000"/>
                        </a:solidFill>
                        <a:latin typeface="Georgia" panose="02040502050405020303" pitchFamily="18" charset="0"/>
                        <a:ea typeface="Montserrat"/>
                        <a:cs typeface="Montserrat"/>
                        <a:sym typeface="Montserrat"/>
                      </a:endParaRPr>
                    </a:p>
                    <a:p>
                      <a:pPr marL="365760" indent="-304800">
                        <a:spcBef>
                          <a:spcPts val="600"/>
                        </a:spcBef>
                        <a:spcAft>
                          <a:spcPts val="600"/>
                        </a:spcAft>
                        <a:buSzPts val="1200"/>
                        <a:buFont typeface="Montserrat"/>
                        <a:buChar char="■"/>
                      </a:pPr>
                      <a:endParaRPr lang="en" sz="1600" i="1" dirty="0">
                        <a:solidFill>
                          <a:schemeClr val="tx1"/>
                        </a:solidFill>
                        <a:latin typeface="Georgia" panose="02040502050405020303" pitchFamily="18" charset="0"/>
                        <a:ea typeface="Montserrat"/>
                        <a:cs typeface="Montserrat"/>
                        <a:sym typeface="Montserra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11" name="Table 24">
            <a:extLst>
              <a:ext uri="{FF2B5EF4-FFF2-40B4-BE49-F238E27FC236}">
                <a16:creationId xmlns:a16="http://schemas.microsoft.com/office/drawing/2014/main" id="{E372020D-37F9-96B4-CCC6-A8B893D32E15}"/>
              </a:ext>
            </a:extLst>
          </p:cNvPr>
          <p:cNvGraphicFramePr>
            <a:graphicFrameLocks noGrp="1"/>
          </p:cNvGraphicFramePr>
          <p:nvPr>
            <p:extLst>
              <p:ext uri="{D42A27DB-BD31-4B8C-83A1-F6EECF244321}">
                <p14:modId xmlns:p14="http://schemas.microsoft.com/office/powerpoint/2010/main" val="3052782191"/>
              </p:ext>
            </p:extLst>
          </p:nvPr>
        </p:nvGraphicFramePr>
        <p:xfrm>
          <a:off x="5556015" y="4401423"/>
          <a:ext cx="5527626" cy="1127760"/>
        </p:xfrm>
        <a:graphic>
          <a:graphicData uri="http://schemas.openxmlformats.org/drawingml/2006/table">
            <a:tbl>
              <a:tblPr firstRow="1" bandRow="1">
                <a:tableStyleId>{073A0DAA-6AF3-43AB-8588-CEC1D06C72B9}</a:tableStyleId>
              </a:tblPr>
              <a:tblGrid>
                <a:gridCol w="50207">
                  <a:extLst>
                    <a:ext uri="{9D8B030D-6E8A-4147-A177-3AD203B41FA5}">
                      <a16:colId xmlns:a16="http://schemas.microsoft.com/office/drawing/2014/main" val="3338537668"/>
                    </a:ext>
                  </a:extLst>
                </a:gridCol>
                <a:gridCol w="5477419">
                  <a:extLst>
                    <a:ext uri="{9D8B030D-6E8A-4147-A177-3AD203B41FA5}">
                      <a16:colId xmlns:a16="http://schemas.microsoft.com/office/drawing/2014/main" val="1952040229"/>
                    </a:ext>
                  </a:extLst>
                </a:gridCol>
              </a:tblGrid>
              <a:tr h="493365">
                <a:tc>
                  <a:txBody>
                    <a:bodyPr/>
                    <a:lstStyle/>
                    <a:p>
                      <a:endParaRPr lang="en-US" sz="1600" dirty="0"/>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365760" indent="-304800">
                        <a:spcBef>
                          <a:spcPts val="600"/>
                        </a:spcBef>
                        <a:spcAft>
                          <a:spcPts val="600"/>
                        </a:spcAft>
                        <a:buSzPts val="1200"/>
                        <a:buFont typeface="Montserrat"/>
                        <a:buChar char="■"/>
                      </a:pPr>
                      <a:endParaRPr lang="en-GB" sz="1600" b="0" i="1" dirty="0">
                        <a:solidFill>
                          <a:schemeClr val="tx1"/>
                        </a:solidFill>
                        <a:latin typeface="Georgia" panose="02040502050405020303" pitchFamily="18" charset="0"/>
                        <a:ea typeface="Montserrat"/>
                        <a:cs typeface="Montserrat"/>
                        <a:sym typeface="Montserrat"/>
                      </a:endParaRPr>
                    </a:p>
                    <a:p>
                      <a:pPr marL="365760" indent="-304800">
                        <a:spcBef>
                          <a:spcPts val="600"/>
                        </a:spcBef>
                        <a:spcAft>
                          <a:spcPts val="600"/>
                        </a:spcAft>
                        <a:buSzPts val="1200"/>
                        <a:buFont typeface="Montserrat"/>
                        <a:buChar char="■"/>
                      </a:pPr>
                      <a:r>
                        <a:rPr lang="en" sz="1600" b="0" i="1" dirty="0">
                          <a:solidFill>
                            <a:schemeClr val="tx1"/>
                          </a:solidFill>
                          <a:latin typeface="Georgia" panose="02040502050405020303" pitchFamily="18" charset="0"/>
                          <a:ea typeface="Montserrat"/>
                          <a:cs typeface="Montserrat"/>
                          <a:sym typeface="Montserrat"/>
                        </a:rPr>
                        <a:t>Supermarkets +8.7%</a:t>
                      </a:r>
                      <a:endParaRPr lang="en-GB" sz="1600" b="0" i="1" dirty="0">
                        <a:solidFill>
                          <a:srgbClr val="000000"/>
                        </a:solidFill>
                        <a:latin typeface="Georgia" panose="02040502050405020303" pitchFamily="18" charset="0"/>
                        <a:ea typeface="Montserrat"/>
                        <a:cs typeface="Montserrat"/>
                        <a:sym typeface="Montserrat"/>
                      </a:endParaRPr>
                    </a:p>
                    <a:p>
                      <a:pPr marL="365760" indent="-304800">
                        <a:spcBef>
                          <a:spcPts val="600"/>
                        </a:spcBef>
                        <a:spcAft>
                          <a:spcPts val="600"/>
                        </a:spcAft>
                        <a:buSzPts val="1200"/>
                        <a:buFont typeface="Montserrat"/>
                        <a:buChar char="■"/>
                      </a:pPr>
                      <a:r>
                        <a:rPr lang="en-GB" sz="1600" b="0" i="1" dirty="0">
                          <a:solidFill>
                            <a:schemeClr val="tx1"/>
                          </a:solidFill>
                          <a:latin typeface="Georgia" panose="02040502050405020303" pitchFamily="18" charset="0"/>
                          <a:ea typeface="Montserrat"/>
                          <a:cs typeface="Montserrat"/>
                          <a:sym typeface="Montserrat"/>
                        </a:rPr>
                        <a:t>Online</a:t>
                      </a:r>
                      <a:r>
                        <a:rPr lang="en-GB" sz="1600" b="0" i="1" dirty="0">
                          <a:solidFill>
                            <a:srgbClr val="000000"/>
                          </a:solidFill>
                          <a:latin typeface="Georgia" panose="02040502050405020303" pitchFamily="18" charset="0"/>
                          <a:ea typeface="Montserrat"/>
                          <a:cs typeface="Montserrat"/>
                          <a:sym typeface="Montserrat"/>
                        </a:rPr>
                        <a:t>* +4.1%</a:t>
                      </a:r>
                      <a:endParaRPr lang="en-US" sz="1600" b="0" i="1" dirty="0">
                        <a:solidFill>
                          <a:schemeClr val="tx1"/>
                        </a:solidFill>
                        <a:latin typeface="Georgia" panose="02040502050405020303"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54792570"/>
                  </a:ext>
                </a:extLst>
              </a:tr>
            </a:tbl>
          </a:graphicData>
        </a:graphic>
      </p:graphicFrame>
      <p:sp>
        <p:nvSpPr>
          <p:cNvPr id="12" name="TextBox 11">
            <a:extLst>
              <a:ext uri="{FF2B5EF4-FFF2-40B4-BE49-F238E27FC236}">
                <a16:creationId xmlns:a16="http://schemas.microsoft.com/office/drawing/2014/main" id="{976B9622-863A-0514-6AB4-1F1AA1A08A36}"/>
              </a:ext>
            </a:extLst>
          </p:cNvPr>
          <p:cNvSpPr txBox="1"/>
          <p:nvPr/>
        </p:nvSpPr>
        <p:spPr>
          <a:xfrm>
            <a:off x="5475131" y="1273866"/>
            <a:ext cx="6197956" cy="369332"/>
          </a:xfrm>
          <a:prstGeom prst="rect">
            <a:avLst/>
          </a:prstGeom>
          <a:noFill/>
        </p:spPr>
        <p:txBody>
          <a:bodyPr wrap="square">
            <a:spAutoFit/>
          </a:bodyPr>
          <a:lstStyle/>
          <a:p>
            <a:pPr algn="l"/>
            <a:r>
              <a:rPr lang="en-US" sz="1800" b="1" dirty="0">
                <a:solidFill>
                  <a:schemeClr val="tx1"/>
                </a:solidFill>
              </a:rPr>
              <a:t>Tailwinds</a:t>
            </a:r>
          </a:p>
        </p:txBody>
      </p:sp>
      <p:sp>
        <p:nvSpPr>
          <p:cNvPr id="13" name="TextBox 12">
            <a:extLst>
              <a:ext uri="{FF2B5EF4-FFF2-40B4-BE49-F238E27FC236}">
                <a16:creationId xmlns:a16="http://schemas.microsoft.com/office/drawing/2014/main" id="{4164F3AE-30FE-F00E-4C17-FDD0DC40D793}"/>
              </a:ext>
            </a:extLst>
          </p:cNvPr>
          <p:cNvSpPr txBox="1"/>
          <p:nvPr/>
        </p:nvSpPr>
        <p:spPr>
          <a:xfrm>
            <a:off x="5537187" y="2834737"/>
            <a:ext cx="6197956" cy="2031325"/>
          </a:xfrm>
          <a:prstGeom prst="rect">
            <a:avLst/>
          </a:prstGeom>
          <a:noFill/>
        </p:spPr>
        <p:txBody>
          <a:bodyPr wrap="square">
            <a:spAutoFit/>
          </a:bodyPr>
          <a:lstStyle/>
          <a:p>
            <a:endParaRPr lang="en-US" sz="1800" b="1" dirty="0">
              <a:solidFill>
                <a:schemeClr val="tx1"/>
              </a:solidFill>
            </a:endParaRPr>
          </a:p>
          <a:p>
            <a:endParaRPr lang="en-US" b="1" dirty="0"/>
          </a:p>
          <a:p>
            <a:endParaRPr lang="en-US" b="1" dirty="0"/>
          </a:p>
          <a:p>
            <a:endParaRPr lang="en-US" b="1" dirty="0"/>
          </a:p>
          <a:p>
            <a:endParaRPr lang="en-US" sz="1800" b="1" dirty="0">
              <a:solidFill>
                <a:schemeClr val="tx1"/>
              </a:solidFill>
            </a:endParaRPr>
          </a:p>
          <a:p>
            <a:r>
              <a:rPr lang="en-US" sz="1800" b="1" dirty="0">
                <a:solidFill>
                  <a:schemeClr val="tx1"/>
                </a:solidFill>
              </a:rPr>
              <a:t>Headwinds</a:t>
            </a:r>
          </a:p>
          <a:p>
            <a:endParaRPr lang="en-US" sz="1800" b="1" dirty="0">
              <a:solidFill>
                <a:schemeClr val="tx1"/>
              </a:solidFill>
            </a:endParaRPr>
          </a:p>
        </p:txBody>
      </p:sp>
      <p:sp>
        <p:nvSpPr>
          <p:cNvPr id="5" name="Text Placeholder 4">
            <a:extLst>
              <a:ext uri="{FF2B5EF4-FFF2-40B4-BE49-F238E27FC236}">
                <a16:creationId xmlns:a16="http://schemas.microsoft.com/office/drawing/2014/main" id="{35E815BB-F50E-D044-D50B-428CE65A397B}"/>
              </a:ext>
            </a:extLst>
          </p:cNvPr>
          <p:cNvSpPr txBox="1">
            <a:spLocks/>
          </p:cNvSpPr>
          <p:nvPr/>
        </p:nvSpPr>
        <p:spPr>
          <a:xfrm>
            <a:off x="164205" y="6164629"/>
            <a:ext cx="11582399" cy="365125"/>
          </a:xfrm>
          <a:prstGeom prst="rect">
            <a:avLst/>
          </a:prstGeom>
        </p:spPr>
        <p:txBody>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800" dirty="0">
                <a:latin typeface="+mj-lt"/>
              </a:rPr>
              <a:t>Source:  NIQ Scantrack Total Store Read, *Homescan FMCG 4w/e 17</a:t>
            </a:r>
            <a:r>
              <a:rPr lang="en-PH" sz="800" baseline="30000" dirty="0">
                <a:latin typeface="+mj-lt"/>
              </a:rPr>
              <a:t>th</a:t>
            </a:r>
            <a:r>
              <a:rPr lang="en-PH" sz="800" dirty="0">
                <a:latin typeface="+mj-lt"/>
              </a:rPr>
              <a:t> June 2023, **Homescan Total FMCG </a:t>
            </a:r>
            <a:endParaRPr lang="en-US" sz="800" dirty="0">
              <a:latin typeface="+mj-lt"/>
            </a:endParaRPr>
          </a:p>
        </p:txBody>
      </p:sp>
      <p:sp>
        <p:nvSpPr>
          <p:cNvPr id="4" name="TextBox 3">
            <a:extLst>
              <a:ext uri="{FF2B5EF4-FFF2-40B4-BE49-F238E27FC236}">
                <a16:creationId xmlns:a16="http://schemas.microsoft.com/office/drawing/2014/main" id="{0B51ACBE-BF1F-AD7C-6180-207603292988}"/>
              </a:ext>
            </a:extLst>
          </p:cNvPr>
          <p:cNvSpPr txBox="1"/>
          <p:nvPr/>
        </p:nvSpPr>
        <p:spPr>
          <a:xfrm>
            <a:off x="9728200" y="6050187"/>
            <a:ext cx="6140026" cy="246221"/>
          </a:xfrm>
          <a:prstGeom prst="rect">
            <a:avLst/>
          </a:prstGeom>
          <a:noFill/>
        </p:spPr>
        <p:txBody>
          <a:bodyPr wrap="square">
            <a:spAutoFit/>
          </a:bodyPr>
          <a:lstStyle/>
          <a:p>
            <a:r>
              <a:rPr lang="en-US" sz="1000" b="0" dirty="0"/>
              <a:t>~since the pandemic</a:t>
            </a:r>
            <a:endParaRPr lang="en-GB" sz="1000" dirty="0"/>
          </a:p>
        </p:txBody>
      </p:sp>
    </p:spTree>
    <p:extLst>
      <p:ext uri="{BB962C8B-B14F-4D97-AF65-F5344CB8AC3E}">
        <p14:creationId xmlns:p14="http://schemas.microsoft.com/office/powerpoint/2010/main" val="2374757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AA4603-FC04-F75C-5D34-E0D0290036B4}"/>
              </a:ext>
            </a:extLst>
          </p:cNvPr>
          <p:cNvSpPr>
            <a:spLocks noGrp="1"/>
          </p:cNvSpPr>
          <p:nvPr>
            <p:ph type="sldNum" sz="quarter" idx="12"/>
          </p:nvPr>
        </p:nvSpPr>
        <p:spPr/>
        <p:txBody>
          <a:bodyPr/>
          <a:lstStyle/>
          <a:p>
            <a:fld id="{403EF4E2-7A7A-0548-85F1-5479B7C9E1B2}" type="slidenum">
              <a:rPr lang="en-US" smtClean="0"/>
              <a:t>6</a:t>
            </a:fld>
            <a:endParaRPr lang="en-US" dirty="0"/>
          </a:p>
        </p:txBody>
      </p:sp>
      <p:sp>
        <p:nvSpPr>
          <p:cNvPr id="4" name="Title 3">
            <a:extLst>
              <a:ext uri="{FF2B5EF4-FFF2-40B4-BE49-F238E27FC236}">
                <a16:creationId xmlns:a16="http://schemas.microsoft.com/office/drawing/2014/main" id="{12574253-18E6-DA31-1AC3-4AF8B35314C4}"/>
              </a:ext>
            </a:extLst>
          </p:cNvPr>
          <p:cNvSpPr>
            <a:spLocks noGrp="1"/>
          </p:cNvSpPr>
          <p:nvPr>
            <p:ph type="ctrTitle"/>
          </p:nvPr>
        </p:nvSpPr>
        <p:spPr>
          <a:xfrm>
            <a:off x="257386" y="2634417"/>
            <a:ext cx="3610609" cy="2390972"/>
          </a:xfrm>
        </p:spPr>
        <p:txBody>
          <a:bodyPr/>
          <a:lstStyle/>
          <a:p>
            <a:r>
              <a:rPr lang="en-US" sz="2800" b="0" i="1" dirty="0">
                <a:latin typeface="Georgia" panose="02040502050405020303" pitchFamily="18" charset="0"/>
              </a:rPr>
              <a:t>With </a:t>
            </a:r>
            <a:r>
              <a:rPr lang="en-US" sz="2800" i="1" dirty="0">
                <a:latin typeface="Georgia" panose="02040502050405020303" pitchFamily="18" charset="0"/>
              </a:rPr>
              <a:t>sustained sunshine </a:t>
            </a:r>
            <a:r>
              <a:rPr lang="en-US" sz="2800" b="0" i="1" dirty="0">
                <a:latin typeface="Georgia" panose="02040502050405020303" pitchFamily="18" charset="0"/>
              </a:rPr>
              <a:t>throughout the trading period, 4 weekly value sales </a:t>
            </a:r>
            <a:r>
              <a:rPr lang="en-US" sz="2800" i="1" dirty="0">
                <a:latin typeface="Georgia" panose="02040502050405020303" pitchFamily="18" charset="0"/>
              </a:rPr>
              <a:t>improved </a:t>
            </a:r>
            <a:r>
              <a:rPr lang="en-US" sz="2800" b="0" i="1" dirty="0">
                <a:latin typeface="Georgia" panose="02040502050405020303" pitchFamily="18" charset="0"/>
              </a:rPr>
              <a:t>by</a:t>
            </a:r>
            <a:r>
              <a:rPr lang="en-US" sz="2800" i="1" dirty="0">
                <a:latin typeface="Georgia" panose="02040502050405020303" pitchFamily="18" charset="0"/>
              </a:rPr>
              <a:t> </a:t>
            </a:r>
            <a:r>
              <a:rPr lang="en-US" sz="2800" b="0" i="1" dirty="0">
                <a:latin typeface="Georgia" panose="02040502050405020303" pitchFamily="18" charset="0"/>
              </a:rPr>
              <a:t>almost 4% vs prior period</a:t>
            </a:r>
            <a:endParaRPr lang="en-US" sz="2800" i="1" dirty="0">
              <a:latin typeface="Georgia" panose="02040502050405020303" pitchFamily="18" charset="0"/>
            </a:endParaRPr>
          </a:p>
        </p:txBody>
      </p:sp>
      <p:sp>
        <p:nvSpPr>
          <p:cNvPr id="6" name="Text Placeholder 5">
            <a:extLst>
              <a:ext uri="{FF2B5EF4-FFF2-40B4-BE49-F238E27FC236}">
                <a16:creationId xmlns:a16="http://schemas.microsoft.com/office/drawing/2014/main" id="{5F51ABD7-0161-B648-A691-0D512CB327D8}"/>
              </a:ext>
            </a:extLst>
          </p:cNvPr>
          <p:cNvSpPr>
            <a:spLocks noGrp="1"/>
          </p:cNvSpPr>
          <p:nvPr>
            <p:ph type="body" sz="quarter" idx="14"/>
          </p:nvPr>
        </p:nvSpPr>
        <p:spPr/>
        <p:txBody>
          <a:bodyPr/>
          <a:lstStyle/>
          <a:p>
            <a:br>
              <a:rPr lang="en-US" dirty="0"/>
            </a:br>
            <a:r>
              <a:rPr lang="en-US" dirty="0"/>
              <a:t>Source: NIQ Scantrack Total Store Read, Total Coverage and Grocery Multiples 4w/e value growth vs prior period</a:t>
            </a:r>
          </a:p>
        </p:txBody>
      </p:sp>
      <p:graphicFrame>
        <p:nvGraphicFramePr>
          <p:cNvPr id="8" name="Chart 7">
            <a:extLst>
              <a:ext uri="{FF2B5EF4-FFF2-40B4-BE49-F238E27FC236}">
                <a16:creationId xmlns:a16="http://schemas.microsoft.com/office/drawing/2014/main" id="{F29E0D59-E432-F0EA-FC25-9D051EEE305C}"/>
              </a:ext>
            </a:extLst>
          </p:cNvPr>
          <p:cNvGraphicFramePr/>
          <p:nvPr>
            <p:extLst>
              <p:ext uri="{D42A27DB-BD31-4B8C-83A1-F6EECF244321}">
                <p14:modId xmlns:p14="http://schemas.microsoft.com/office/powerpoint/2010/main" val="263662037"/>
              </p:ext>
            </p:extLst>
          </p:nvPr>
        </p:nvGraphicFramePr>
        <p:xfrm>
          <a:off x="4445512" y="2040054"/>
          <a:ext cx="7260061" cy="3324391"/>
        </p:xfrm>
        <a:graphic>
          <a:graphicData uri="http://schemas.openxmlformats.org/drawingml/2006/chart">
            <c:chart xmlns:c="http://schemas.openxmlformats.org/drawingml/2006/chart" xmlns:r="http://schemas.openxmlformats.org/officeDocument/2006/relationships" r:id="rId3"/>
          </a:graphicData>
        </a:graphic>
      </p:graphicFrame>
      <p:sp>
        <p:nvSpPr>
          <p:cNvPr id="10" name="Google Shape;7492;p856">
            <a:extLst>
              <a:ext uri="{FF2B5EF4-FFF2-40B4-BE49-F238E27FC236}">
                <a16:creationId xmlns:a16="http://schemas.microsoft.com/office/drawing/2014/main" id="{3D55FACF-4C1C-13AA-4184-112EBCE1DD3E}"/>
              </a:ext>
            </a:extLst>
          </p:cNvPr>
          <p:cNvSpPr txBox="1"/>
          <p:nvPr/>
        </p:nvSpPr>
        <p:spPr>
          <a:xfrm flipH="1">
            <a:off x="4535663" y="1433351"/>
            <a:ext cx="6802861" cy="393600"/>
          </a:xfrm>
          <a:prstGeom prst="rect">
            <a:avLst/>
          </a:prstGeom>
          <a:noFill/>
          <a:ln>
            <a:noFill/>
          </a:ln>
        </p:spPr>
        <p:txBody>
          <a:bodyPr spcFirstLastPara="1" wrap="square" lIns="0" tIns="91425" rIns="0" bIns="91425" anchor="t" anchorCtr="0">
            <a:noAutofit/>
          </a:bodyPr>
          <a:lstStyle/>
          <a:p>
            <a:pPr>
              <a:buClr>
                <a:schemeClr val="dk1"/>
              </a:buClr>
              <a:buSzPts val="1100"/>
            </a:pPr>
            <a:r>
              <a:rPr lang="en" sz="2000" b="1" dirty="0">
                <a:latin typeface="Arial" panose="020B0604020202020204" pitchFamily="34" charset="0"/>
                <a:ea typeface="Montserrat Light"/>
                <a:cs typeface="Arial" panose="020B0604020202020204" pitchFamily="34" charset="0"/>
                <a:sym typeface="Montserrat"/>
              </a:rPr>
              <a:t>4 weekly value growth vs prior period</a:t>
            </a:r>
            <a:endParaRPr sz="2000" dirty="0">
              <a:latin typeface="Arial" panose="020B0604020202020204" pitchFamily="34" charset="0"/>
              <a:ea typeface="Montserrat Light"/>
              <a:cs typeface="Arial" panose="020B0604020202020204" pitchFamily="34" charset="0"/>
              <a:sym typeface="Montserrat Light"/>
            </a:endParaRPr>
          </a:p>
        </p:txBody>
      </p:sp>
      <p:sp>
        <p:nvSpPr>
          <p:cNvPr id="2" name="TextBox 1">
            <a:extLst>
              <a:ext uri="{FF2B5EF4-FFF2-40B4-BE49-F238E27FC236}">
                <a16:creationId xmlns:a16="http://schemas.microsoft.com/office/drawing/2014/main" id="{813BBAB1-532A-30F7-8C51-37F6979CA38D}"/>
              </a:ext>
            </a:extLst>
          </p:cNvPr>
          <p:cNvSpPr txBox="1"/>
          <p:nvPr/>
        </p:nvSpPr>
        <p:spPr>
          <a:xfrm>
            <a:off x="4238368" y="1859692"/>
            <a:ext cx="914400" cy="914400"/>
          </a:xfrm>
          <a:prstGeom prst="rect">
            <a:avLst/>
          </a:prstGeom>
          <a:noFill/>
        </p:spPr>
        <p:txBody>
          <a:bodyPr wrap="none" lIns="0" rIns="0" rtlCol="0">
            <a:noAutofit/>
          </a:bodyPr>
          <a:lstStyle/>
          <a:p>
            <a:pPr algn="l">
              <a:spcAft>
                <a:spcPts val="600"/>
              </a:spcAft>
            </a:pPr>
            <a:endParaRPr lang="en-GB" sz="1600" dirty="0"/>
          </a:p>
        </p:txBody>
      </p:sp>
    </p:spTree>
    <p:extLst>
      <p:ext uri="{BB962C8B-B14F-4D97-AF65-F5344CB8AC3E}">
        <p14:creationId xmlns:p14="http://schemas.microsoft.com/office/powerpoint/2010/main" val="158944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24">
            <a:extLst>
              <a:ext uri="{FF2B5EF4-FFF2-40B4-BE49-F238E27FC236}">
                <a16:creationId xmlns:a16="http://schemas.microsoft.com/office/drawing/2014/main" id="{62FF1D98-FCF9-A901-EA4F-3A6CAC7E7C4C}"/>
              </a:ext>
            </a:extLst>
          </p:cNvPr>
          <p:cNvGraphicFramePr>
            <a:graphicFrameLocks noGrp="1"/>
          </p:cNvGraphicFramePr>
          <p:nvPr>
            <p:extLst>
              <p:ext uri="{D42A27DB-BD31-4B8C-83A1-F6EECF244321}">
                <p14:modId xmlns:p14="http://schemas.microsoft.com/office/powerpoint/2010/main" val="1553106495"/>
              </p:ext>
            </p:extLst>
          </p:nvPr>
        </p:nvGraphicFramePr>
        <p:xfrm>
          <a:off x="288561" y="2202160"/>
          <a:ext cx="2621456" cy="3057639"/>
        </p:xfrm>
        <a:graphic>
          <a:graphicData uri="http://schemas.openxmlformats.org/drawingml/2006/table">
            <a:tbl>
              <a:tblPr firstRow="1" bandRow="1">
                <a:tableStyleId>{073A0DAA-6AF3-43AB-8588-CEC1D06C72B9}</a:tableStyleId>
              </a:tblPr>
              <a:tblGrid>
                <a:gridCol w="2621456">
                  <a:extLst>
                    <a:ext uri="{9D8B030D-6E8A-4147-A177-3AD203B41FA5}">
                      <a16:colId xmlns:a16="http://schemas.microsoft.com/office/drawing/2014/main" val="1952040229"/>
                    </a:ext>
                  </a:extLst>
                </a:gridCol>
              </a:tblGrid>
              <a:tr h="3057639">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15" name="Table 24">
            <a:extLst>
              <a:ext uri="{FF2B5EF4-FFF2-40B4-BE49-F238E27FC236}">
                <a16:creationId xmlns:a16="http://schemas.microsoft.com/office/drawing/2014/main" id="{A4D0A4ED-2047-2E8C-ECF8-470C5EF1C6CA}"/>
              </a:ext>
            </a:extLst>
          </p:cNvPr>
          <p:cNvGraphicFramePr>
            <a:graphicFrameLocks noGrp="1"/>
          </p:cNvGraphicFramePr>
          <p:nvPr>
            <p:extLst>
              <p:ext uri="{D42A27DB-BD31-4B8C-83A1-F6EECF244321}">
                <p14:modId xmlns:p14="http://schemas.microsoft.com/office/powerpoint/2010/main" val="4208071882"/>
              </p:ext>
            </p:extLst>
          </p:nvPr>
        </p:nvGraphicFramePr>
        <p:xfrm>
          <a:off x="3247063" y="2202161"/>
          <a:ext cx="2690359" cy="3039104"/>
        </p:xfrm>
        <a:graphic>
          <a:graphicData uri="http://schemas.openxmlformats.org/drawingml/2006/table">
            <a:tbl>
              <a:tblPr firstRow="1" bandRow="1">
                <a:tableStyleId>{073A0DAA-6AF3-43AB-8588-CEC1D06C72B9}</a:tableStyleId>
              </a:tblPr>
              <a:tblGrid>
                <a:gridCol w="2690359">
                  <a:extLst>
                    <a:ext uri="{9D8B030D-6E8A-4147-A177-3AD203B41FA5}">
                      <a16:colId xmlns:a16="http://schemas.microsoft.com/office/drawing/2014/main" val="1952040229"/>
                    </a:ext>
                  </a:extLst>
                </a:gridCol>
              </a:tblGrid>
              <a:tr h="3039104">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16" name="Table 24">
            <a:extLst>
              <a:ext uri="{FF2B5EF4-FFF2-40B4-BE49-F238E27FC236}">
                <a16:creationId xmlns:a16="http://schemas.microsoft.com/office/drawing/2014/main" id="{023447CE-F922-5C83-7FF2-FA6973D2B1D7}"/>
              </a:ext>
            </a:extLst>
          </p:cNvPr>
          <p:cNvGraphicFramePr>
            <a:graphicFrameLocks noGrp="1"/>
          </p:cNvGraphicFramePr>
          <p:nvPr>
            <p:extLst>
              <p:ext uri="{D42A27DB-BD31-4B8C-83A1-F6EECF244321}">
                <p14:modId xmlns:p14="http://schemas.microsoft.com/office/powerpoint/2010/main" val="2038228946"/>
              </p:ext>
            </p:extLst>
          </p:nvPr>
        </p:nvGraphicFramePr>
        <p:xfrm>
          <a:off x="6205566" y="2202161"/>
          <a:ext cx="2697477" cy="3020569"/>
        </p:xfrm>
        <a:graphic>
          <a:graphicData uri="http://schemas.openxmlformats.org/drawingml/2006/table">
            <a:tbl>
              <a:tblPr firstRow="1" bandRow="1">
                <a:tableStyleId>{073A0DAA-6AF3-43AB-8588-CEC1D06C72B9}</a:tableStyleId>
              </a:tblPr>
              <a:tblGrid>
                <a:gridCol w="2697477">
                  <a:extLst>
                    <a:ext uri="{9D8B030D-6E8A-4147-A177-3AD203B41FA5}">
                      <a16:colId xmlns:a16="http://schemas.microsoft.com/office/drawing/2014/main" val="1952040229"/>
                    </a:ext>
                  </a:extLst>
                </a:gridCol>
              </a:tblGrid>
              <a:tr h="3020569">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17" name="Table 24">
            <a:extLst>
              <a:ext uri="{FF2B5EF4-FFF2-40B4-BE49-F238E27FC236}">
                <a16:creationId xmlns:a16="http://schemas.microsoft.com/office/drawing/2014/main" id="{519AD32B-5957-FE0D-FDAE-D16BA750E331}"/>
              </a:ext>
            </a:extLst>
          </p:cNvPr>
          <p:cNvGraphicFramePr>
            <a:graphicFrameLocks noGrp="1"/>
          </p:cNvGraphicFramePr>
          <p:nvPr>
            <p:extLst>
              <p:ext uri="{D42A27DB-BD31-4B8C-83A1-F6EECF244321}">
                <p14:modId xmlns:p14="http://schemas.microsoft.com/office/powerpoint/2010/main" val="356331508"/>
              </p:ext>
            </p:extLst>
          </p:nvPr>
        </p:nvGraphicFramePr>
        <p:xfrm>
          <a:off x="9157892" y="2183626"/>
          <a:ext cx="2706889" cy="3039104"/>
        </p:xfrm>
        <a:graphic>
          <a:graphicData uri="http://schemas.openxmlformats.org/drawingml/2006/table">
            <a:tbl>
              <a:tblPr firstRow="1" bandRow="1">
                <a:tableStyleId>{073A0DAA-6AF3-43AB-8588-CEC1D06C72B9}</a:tableStyleId>
              </a:tblPr>
              <a:tblGrid>
                <a:gridCol w="2706889">
                  <a:extLst>
                    <a:ext uri="{9D8B030D-6E8A-4147-A177-3AD203B41FA5}">
                      <a16:colId xmlns:a16="http://schemas.microsoft.com/office/drawing/2014/main" val="1952040229"/>
                    </a:ext>
                  </a:extLst>
                </a:gridCol>
              </a:tblGrid>
              <a:tr h="3039104">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4" name="Object 3" hidden="1">
            <a:extLst>
              <a:ext uri="{FF2B5EF4-FFF2-40B4-BE49-F238E27FC236}">
                <a16:creationId xmlns:a16="http://schemas.microsoft.com/office/drawing/2014/main" id="{D24FBE8C-C8AA-4179-B366-3DCC4997E1F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D24FBE8C-C8AA-4179-B366-3DCC4997E1F2}"/>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CCB085E-6C8E-2159-E611-A45F388E377A}"/>
              </a:ext>
            </a:extLst>
          </p:cNvPr>
          <p:cNvSpPr>
            <a:spLocks noGrp="1"/>
          </p:cNvSpPr>
          <p:nvPr>
            <p:ph idx="1"/>
          </p:nvPr>
        </p:nvSpPr>
        <p:spPr>
          <a:xfrm>
            <a:off x="301438" y="2191858"/>
            <a:ext cx="2646171" cy="3358936"/>
          </a:xfrm>
        </p:spPr>
        <p:txBody>
          <a:bodyPr lIns="91440" rIns="91440"/>
          <a:lstStyle/>
          <a:p>
            <a:pPr marL="0" indent="0">
              <a:buNone/>
            </a:pPr>
            <a:r>
              <a:rPr lang="en-US" sz="1400" b="1" dirty="0"/>
              <a:t>Warm weather respite</a:t>
            </a:r>
          </a:p>
          <a:p>
            <a:r>
              <a:rPr lang="en-US" sz="1000" dirty="0"/>
              <a:t>With </a:t>
            </a:r>
            <a:r>
              <a:rPr lang="en-US" sz="1000" b="1" dirty="0"/>
              <a:t>warm dry weather </a:t>
            </a:r>
            <a:r>
              <a:rPr lang="en-US" sz="1000" dirty="0"/>
              <a:t>co-inciding with </a:t>
            </a:r>
            <a:r>
              <a:rPr lang="en-US" sz="1000" b="1" dirty="0"/>
              <a:t>Bank holiday </a:t>
            </a:r>
            <a:r>
              <a:rPr lang="en-US" sz="1000" dirty="0"/>
              <a:t>events </a:t>
            </a:r>
            <a:r>
              <a:rPr lang="en-US" sz="1000" b="1" dirty="0"/>
              <a:t>weekly sales exceeded expectations</a:t>
            </a:r>
            <a:r>
              <a:rPr lang="en-US" sz="1000" dirty="0"/>
              <a:t>.</a:t>
            </a:r>
          </a:p>
          <a:p>
            <a:r>
              <a:rPr lang="en-US" sz="1000" dirty="0"/>
              <a:t>The higher temperatures led to additional demand for </a:t>
            </a:r>
            <a:r>
              <a:rPr lang="en-US" sz="1000" b="1" dirty="0"/>
              <a:t>Soft Drinks</a:t>
            </a:r>
            <a:r>
              <a:rPr lang="en-US" sz="1000" dirty="0"/>
              <a:t>.</a:t>
            </a:r>
          </a:p>
          <a:p>
            <a:r>
              <a:rPr lang="en-US" sz="1000" dirty="0"/>
              <a:t>The nation enjoyed a weekend of sun, </a:t>
            </a:r>
            <a:r>
              <a:rPr lang="en-US" sz="1000" b="1" dirty="0"/>
              <a:t>alfresco dining </a:t>
            </a:r>
            <a:r>
              <a:rPr lang="en-US" sz="1000" dirty="0"/>
              <a:t>and BBQs.</a:t>
            </a:r>
          </a:p>
          <a:p>
            <a:r>
              <a:rPr lang="en-US" sz="1000" dirty="0"/>
              <a:t>Sales soared for </a:t>
            </a:r>
            <a:r>
              <a:rPr lang="en-US" sz="1000" b="1" dirty="0"/>
              <a:t>Suncare</a:t>
            </a:r>
            <a:r>
              <a:rPr lang="en-US" sz="1000" dirty="0"/>
              <a:t> and there was more demand for Firelighters, Hayfever and Gardening.</a:t>
            </a:r>
          </a:p>
          <a:p>
            <a:r>
              <a:rPr lang="en-US" sz="1000" b="1" dirty="0"/>
              <a:t>Refreshment</a:t>
            </a:r>
            <a:r>
              <a:rPr lang="en-US" sz="1000" dirty="0"/>
              <a:t> was on the agenda for many, which boosted sales for </a:t>
            </a:r>
            <a:r>
              <a:rPr lang="en-US" sz="1000" b="1" dirty="0"/>
              <a:t>Ice Cream, Ice Cubes, Rolls &amp; Baguettes </a:t>
            </a:r>
            <a:r>
              <a:rPr lang="en-US" sz="1000" dirty="0"/>
              <a:t>and </a:t>
            </a:r>
            <a:r>
              <a:rPr lang="en-US" sz="1000" b="1" dirty="0"/>
              <a:t>Cider</a:t>
            </a:r>
            <a:r>
              <a:rPr lang="en-US" sz="1000" dirty="0"/>
              <a:t>.</a:t>
            </a:r>
          </a:p>
          <a:p>
            <a:endParaRPr lang="en-US" sz="1400" dirty="0"/>
          </a:p>
          <a:p>
            <a:pPr marL="0" indent="0">
              <a:buNone/>
            </a:pPr>
            <a:endParaRPr lang="pt-BR" sz="1400" dirty="0"/>
          </a:p>
        </p:txBody>
      </p:sp>
      <p:sp>
        <p:nvSpPr>
          <p:cNvPr id="13" name="Text Placeholder 12">
            <a:extLst>
              <a:ext uri="{FF2B5EF4-FFF2-40B4-BE49-F238E27FC236}">
                <a16:creationId xmlns:a16="http://schemas.microsoft.com/office/drawing/2014/main" id="{71A57341-1DE4-C426-2C86-2C7F9521F3D4}"/>
              </a:ext>
            </a:extLst>
          </p:cNvPr>
          <p:cNvSpPr>
            <a:spLocks noGrp="1"/>
          </p:cNvSpPr>
          <p:nvPr>
            <p:ph type="body" sz="quarter" idx="16"/>
          </p:nvPr>
        </p:nvSpPr>
        <p:spPr>
          <a:xfrm>
            <a:off x="300915" y="6319046"/>
            <a:ext cx="11582399" cy="365125"/>
          </a:xfrm>
        </p:spPr>
        <p:txBody>
          <a:bodyPr/>
          <a:lstStyle/>
          <a:p>
            <a:endParaRPr lang="en-GB" sz="800" b="0" dirty="0">
              <a:solidFill>
                <a:schemeClr val="tx2"/>
              </a:solidFill>
            </a:endParaRPr>
          </a:p>
          <a:p>
            <a:endParaRPr lang="en-GB" b="0" dirty="0">
              <a:solidFill>
                <a:schemeClr val="tx2"/>
              </a:solidFill>
            </a:endParaRPr>
          </a:p>
          <a:p>
            <a:r>
              <a:rPr lang="en-GB" sz="800" b="0" dirty="0">
                <a:solidFill>
                  <a:schemeClr val="tx2"/>
                </a:solidFill>
              </a:rPr>
              <a:t>Source:  NIQ Scantrack Grocery Multiples</a:t>
            </a:r>
          </a:p>
          <a:p>
            <a:endParaRPr lang="en-US" b="0" dirty="0">
              <a:solidFill>
                <a:schemeClr val="tx2"/>
              </a:solidFill>
            </a:endParaRPr>
          </a:p>
        </p:txBody>
      </p:sp>
      <p:sp>
        <p:nvSpPr>
          <p:cNvPr id="8" name="Content Placeholder 7">
            <a:extLst>
              <a:ext uri="{FF2B5EF4-FFF2-40B4-BE49-F238E27FC236}">
                <a16:creationId xmlns:a16="http://schemas.microsoft.com/office/drawing/2014/main" id="{2A71F05D-35CD-E476-478D-4F4BF5B8D5C6}"/>
              </a:ext>
            </a:extLst>
          </p:cNvPr>
          <p:cNvSpPr>
            <a:spLocks noGrp="1"/>
          </p:cNvSpPr>
          <p:nvPr>
            <p:ph idx="17"/>
          </p:nvPr>
        </p:nvSpPr>
        <p:spPr>
          <a:xfrm>
            <a:off x="3220278" y="2166884"/>
            <a:ext cx="2774837" cy="3261562"/>
          </a:xfrm>
        </p:spPr>
        <p:txBody>
          <a:bodyPr vert="horz" lIns="91440" tIns="45720" rIns="91440" bIns="45720" rtlCol="0">
            <a:noAutofit/>
          </a:bodyPr>
          <a:lstStyle/>
          <a:p>
            <a:pPr marL="0" indent="0">
              <a:buNone/>
            </a:pPr>
            <a:r>
              <a:rPr lang="en-US" sz="1400" b="1" dirty="0"/>
              <a:t>Sales were strong</a:t>
            </a:r>
          </a:p>
          <a:p>
            <a:r>
              <a:rPr lang="en-US" sz="1000" dirty="0"/>
              <a:t>At </a:t>
            </a:r>
            <a:r>
              <a:rPr lang="en-US" sz="1000" b="1" dirty="0"/>
              <a:t>£2.8Bn weekly sales remained robust </a:t>
            </a:r>
            <a:r>
              <a:rPr lang="en-US" sz="1000" dirty="0"/>
              <a:t>but against last year’s exceptional comparatives boosted by the double bank holiday weekend and Platinum Jubilee celebrations </a:t>
            </a:r>
            <a:r>
              <a:rPr lang="en-US" sz="1000" b="1" dirty="0"/>
              <a:t>growth slowed</a:t>
            </a:r>
            <a:r>
              <a:rPr lang="en-US" sz="1000" dirty="0"/>
              <a:t>.</a:t>
            </a:r>
          </a:p>
          <a:p>
            <a:r>
              <a:rPr lang="en-US" sz="1000" dirty="0"/>
              <a:t>In terms of trend </a:t>
            </a:r>
            <a:r>
              <a:rPr lang="en-US" sz="1000" b="1" dirty="0"/>
              <a:t>BWS </a:t>
            </a:r>
            <a:r>
              <a:rPr lang="en-US" sz="1000" dirty="0"/>
              <a:t>was the hardest hit with a massive 18% decline in value sales.</a:t>
            </a:r>
          </a:p>
          <a:p>
            <a:r>
              <a:rPr lang="en-US" sz="1000" dirty="0"/>
              <a:t>Shoppers exchanged a weekend of celebrations and afternoon tea with family and friends for more sober ‘chillaxed’ moments with </a:t>
            </a:r>
            <a:r>
              <a:rPr lang="en-US" sz="1000" b="1" dirty="0"/>
              <a:t>Suncare</a:t>
            </a:r>
            <a:r>
              <a:rPr lang="en-US" sz="1000" dirty="0"/>
              <a:t> and </a:t>
            </a:r>
            <a:r>
              <a:rPr lang="en-US" sz="1000" b="1" dirty="0"/>
              <a:t>Ice creams</a:t>
            </a:r>
            <a:r>
              <a:rPr lang="en-US" sz="1000" dirty="0"/>
              <a:t>.</a:t>
            </a:r>
          </a:p>
          <a:p>
            <a:pPr marL="0" indent="0">
              <a:buNone/>
            </a:pPr>
            <a:endParaRPr lang="pt-BR" sz="1400" b="1" dirty="0"/>
          </a:p>
        </p:txBody>
      </p:sp>
      <p:sp>
        <p:nvSpPr>
          <p:cNvPr id="10" name="Content Placeholder 9">
            <a:extLst>
              <a:ext uri="{FF2B5EF4-FFF2-40B4-BE49-F238E27FC236}">
                <a16:creationId xmlns:a16="http://schemas.microsoft.com/office/drawing/2014/main" id="{BA554FFF-BE21-CBD9-DDD9-D3E0BFD819F1}"/>
              </a:ext>
            </a:extLst>
          </p:cNvPr>
          <p:cNvSpPr>
            <a:spLocks noGrp="1"/>
          </p:cNvSpPr>
          <p:nvPr>
            <p:ph idx="19"/>
          </p:nvPr>
        </p:nvSpPr>
        <p:spPr>
          <a:xfrm>
            <a:off x="6216393" y="2197775"/>
            <a:ext cx="2706889" cy="2845279"/>
          </a:xfrm>
        </p:spPr>
        <p:txBody>
          <a:bodyPr vert="horz" lIns="91440" tIns="45720" rIns="91440" bIns="45720" rtlCol="0">
            <a:noAutofit/>
          </a:bodyPr>
          <a:lstStyle/>
          <a:p>
            <a:pPr marL="0" indent="0">
              <a:buNone/>
            </a:pPr>
            <a:r>
              <a:rPr lang="en-US" sz="1400" b="1" dirty="0"/>
              <a:t>Double digit growth returned</a:t>
            </a:r>
          </a:p>
          <a:p>
            <a:r>
              <a:rPr lang="en-US" sz="1000" dirty="0"/>
              <a:t>Growths will have been </a:t>
            </a:r>
            <a:r>
              <a:rPr lang="en-US" sz="1000" b="1" dirty="0"/>
              <a:t>inflated </a:t>
            </a:r>
            <a:r>
              <a:rPr lang="en-US" sz="1000" dirty="0"/>
              <a:t>by </a:t>
            </a:r>
            <a:r>
              <a:rPr lang="en-US" sz="1000" b="1" dirty="0"/>
              <a:t>weaker comparatives </a:t>
            </a:r>
            <a:r>
              <a:rPr lang="en-US" sz="1000" dirty="0"/>
              <a:t>as shoppers recovered from double bank holiday festivities.</a:t>
            </a:r>
            <a:endParaRPr lang="en-US" sz="1000" b="1" dirty="0">
              <a:solidFill>
                <a:srgbClr val="FF0000"/>
              </a:solidFill>
            </a:endParaRPr>
          </a:p>
          <a:p>
            <a:r>
              <a:rPr lang="en-US" sz="1000" dirty="0"/>
              <a:t>Only 5 super categories reported double digit growth:  Frozen, Impulse, Health/Beauty/Toiletries/Baby, BWS and Fresh.</a:t>
            </a:r>
          </a:p>
          <a:p>
            <a:r>
              <a:rPr lang="en-US" sz="1000" dirty="0"/>
              <a:t>With the warm sunnier weather continuing, </a:t>
            </a:r>
            <a:r>
              <a:rPr lang="en-US" sz="1000" b="1" dirty="0"/>
              <a:t>shoppers are now in the swing of BBQ and alfresco dining </a:t>
            </a:r>
            <a:r>
              <a:rPr lang="en-US" sz="1000" dirty="0"/>
              <a:t>which continues to be reflected in the growth of seasonal categories.</a:t>
            </a:r>
          </a:p>
          <a:p>
            <a:endParaRPr lang="en-US" sz="1000" dirty="0"/>
          </a:p>
          <a:p>
            <a:endParaRPr lang="pt-BR" sz="1000" b="1" dirty="0"/>
          </a:p>
        </p:txBody>
      </p:sp>
      <p:sp>
        <p:nvSpPr>
          <p:cNvPr id="12" name="Content Placeholder 11">
            <a:extLst>
              <a:ext uri="{FF2B5EF4-FFF2-40B4-BE49-F238E27FC236}">
                <a16:creationId xmlns:a16="http://schemas.microsoft.com/office/drawing/2014/main" id="{7F4F240E-1796-DC47-1615-54DF42B41853}"/>
              </a:ext>
            </a:extLst>
          </p:cNvPr>
          <p:cNvSpPr>
            <a:spLocks noGrp="1"/>
          </p:cNvSpPr>
          <p:nvPr>
            <p:ph idx="21"/>
          </p:nvPr>
        </p:nvSpPr>
        <p:spPr>
          <a:xfrm>
            <a:off x="9173871" y="2178979"/>
            <a:ext cx="2706889" cy="2845279"/>
          </a:xfrm>
        </p:spPr>
        <p:txBody>
          <a:bodyPr vert="horz" lIns="91440" tIns="45720" rIns="91440" bIns="45720" rtlCol="0">
            <a:noAutofit/>
          </a:bodyPr>
          <a:lstStyle/>
          <a:p>
            <a:pPr marL="0" indent="0">
              <a:buNone/>
            </a:pPr>
            <a:r>
              <a:rPr lang="en-US" sz="1400" b="1" dirty="0"/>
              <a:t>Sales topped £2.9Bn</a:t>
            </a:r>
          </a:p>
          <a:p>
            <a:r>
              <a:rPr lang="en-US" sz="1000" dirty="0"/>
              <a:t>Against last year’s temperatures soaring to 32c, this weeks sales held up well as shopper’s celebrated their </a:t>
            </a:r>
            <a:r>
              <a:rPr lang="en-US" sz="1000" b="1" dirty="0"/>
              <a:t>dads</a:t>
            </a:r>
            <a:r>
              <a:rPr lang="en-US" sz="1000" dirty="0"/>
              <a:t>. </a:t>
            </a:r>
          </a:p>
          <a:p>
            <a:r>
              <a:rPr lang="en-US" sz="1000" dirty="0"/>
              <a:t>Whilst shoppers are continuing to manage spend and focus on core groceries the better weather has encouraged additional sales of Sunpreps, outdoor dining and gardening.</a:t>
            </a:r>
          </a:p>
          <a:p>
            <a:r>
              <a:rPr lang="en-US" sz="1000" dirty="0"/>
              <a:t>Shoppers spent more on Firelighters, Suncare, Bulbs &amp; Seeds, Rolls &amp; Baguettes and Table Sauces &amp; Condiments.</a:t>
            </a:r>
          </a:p>
          <a:p>
            <a:endParaRPr lang="en-US" sz="1000" dirty="0"/>
          </a:p>
          <a:p>
            <a:pPr marL="0" indent="0">
              <a:buNone/>
            </a:pPr>
            <a:endParaRPr lang="pt-BR" sz="1400" b="1" dirty="0"/>
          </a:p>
        </p:txBody>
      </p:sp>
      <p:sp>
        <p:nvSpPr>
          <p:cNvPr id="3" name="Text Placeholder 2">
            <a:extLst>
              <a:ext uri="{FF2B5EF4-FFF2-40B4-BE49-F238E27FC236}">
                <a16:creationId xmlns:a16="http://schemas.microsoft.com/office/drawing/2014/main" id="{42D6CC38-8713-4C52-9D40-C955E07A4C4A}"/>
              </a:ext>
            </a:extLst>
          </p:cNvPr>
          <p:cNvSpPr>
            <a:spLocks noGrp="1"/>
          </p:cNvSpPr>
          <p:nvPr>
            <p:ph type="body" sz="quarter" idx="13"/>
          </p:nvPr>
        </p:nvSpPr>
        <p:spPr>
          <a:xfrm>
            <a:off x="288558" y="669647"/>
            <a:ext cx="11582400" cy="436542"/>
          </a:xfrm>
          <a:noFill/>
          <a:ln>
            <a:noFill/>
          </a:ln>
        </p:spPr>
        <p:txBody>
          <a:bodyPr spcFirstLastPara="1" wrap="square" lIns="0" tIns="48767" rIns="0" bIns="48767" anchor="ctr" anchorCtr="0">
            <a:noAutofit/>
          </a:bodyPr>
          <a:lstStyle/>
          <a:p>
            <a:pPr algn="l">
              <a:buNone/>
            </a:pPr>
            <a:r>
              <a:rPr lang="en-US" i="1" dirty="0">
                <a:latin typeface="Georgia" panose="02040502050405020303" pitchFamily="18" charset="0"/>
                <a:sym typeface="Montserrat"/>
              </a:rPr>
              <a:t>Whilst inflation and now the sunshine is keeping value sales robust, year ago events are skewing the trend</a:t>
            </a:r>
          </a:p>
        </p:txBody>
      </p:sp>
      <p:sp>
        <p:nvSpPr>
          <p:cNvPr id="2" name="Title 1">
            <a:extLst>
              <a:ext uri="{FF2B5EF4-FFF2-40B4-BE49-F238E27FC236}">
                <a16:creationId xmlns:a16="http://schemas.microsoft.com/office/drawing/2014/main" id="{C69CD1E1-B68E-4509-841C-B0690BC32AA4}"/>
              </a:ext>
            </a:extLst>
          </p:cNvPr>
          <p:cNvSpPr>
            <a:spLocks noGrp="1"/>
          </p:cNvSpPr>
          <p:nvPr>
            <p:ph type="title"/>
          </p:nvPr>
        </p:nvSpPr>
        <p:spPr>
          <a:xfrm>
            <a:off x="288558" y="160182"/>
            <a:ext cx="11582400" cy="397352"/>
          </a:xfrm>
        </p:spPr>
        <p:txBody>
          <a:bodyPr vert="horz"/>
          <a:lstStyle/>
          <a:p>
            <a:r>
              <a:rPr lang="en-US" dirty="0"/>
              <a:t>Events, the weather and double digit inflation continue to skew weekly trends</a:t>
            </a:r>
          </a:p>
        </p:txBody>
      </p:sp>
      <p:sp>
        <p:nvSpPr>
          <p:cNvPr id="6" name="Content Placeholder 17">
            <a:extLst>
              <a:ext uri="{FF2B5EF4-FFF2-40B4-BE49-F238E27FC236}">
                <a16:creationId xmlns:a16="http://schemas.microsoft.com/office/drawing/2014/main" id="{3A93FFD2-3126-A642-8B58-FB3153CE9B70}"/>
              </a:ext>
            </a:extLst>
          </p:cNvPr>
          <p:cNvSpPr txBox="1">
            <a:spLocks/>
          </p:cNvSpPr>
          <p:nvPr/>
        </p:nvSpPr>
        <p:spPr>
          <a:xfrm>
            <a:off x="189653" y="1468227"/>
            <a:ext cx="2777309"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Wk1: </a:t>
            </a:r>
            <a:r>
              <a:rPr lang="en-GB" sz="2600" b="0" i="1" dirty="0">
                <a:latin typeface="Georgia" panose="02040502050405020303" pitchFamily="18" charset="0"/>
              </a:rPr>
              <a:t> </a:t>
            </a:r>
            <a:r>
              <a:rPr lang="en-GB" b="0" i="1" dirty="0">
                <a:latin typeface="Georgia" panose="02040502050405020303" pitchFamily="18" charset="0"/>
              </a:rPr>
              <a:t>Late May Bank Hol</a:t>
            </a:r>
          </a:p>
        </p:txBody>
      </p:sp>
      <p:sp>
        <p:nvSpPr>
          <p:cNvPr id="7" name="Content Placeholder 17">
            <a:extLst>
              <a:ext uri="{FF2B5EF4-FFF2-40B4-BE49-F238E27FC236}">
                <a16:creationId xmlns:a16="http://schemas.microsoft.com/office/drawing/2014/main" id="{D626C69C-82DA-BF2B-2DF5-13970D7E2317}"/>
              </a:ext>
            </a:extLst>
          </p:cNvPr>
          <p:cNvSpPr txBox="1">
            <a:spLocks/>
          </p:cNvSpPr>
          <p:nvPr/>
        </p:nvSpPr>
        <p:spPr>
          <a:xfrm>
            <a:off x="6216393" y="1468227"/>
            <a:ext cx="2678403"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Wk3: </a:t>
            </a:r>
            <a:r>
              <a:rPr lang="en-GB" sz="2600" b="0" i="1" dirty="0">
                <a:latin typeface="Georgia" panose="02040502050405020303" pitchFamily="18" charset="0"/>
              </a:rPr>
              <a:t> </a:t>
            </a:r>
            <a:r>
              <a:rPr lang="en-GB" i="1" dirty="0">
                <a:latin typeface="Georgia" panose="02040502050405020303" pitchFamily="18" charset="0"/>
              </a:rPr>
              <a:t>More Sunshine</a:t>
            </a:r>
            <a:endParaRPr lang="en-US" kern="0" dirty="0">
              <a:latin typeface="Georgia" panose="02040502050405020303" pitchFamily="18" charset="0"/>
            </a:endParaRPr>
          </a:p>
        </p:txBody>
      </p:sp>
      <p:sp>
        <p:nvSpPr>
          <p:cNvPr id="9" name="Content Placeholder 17">
            <a:extLst>
              <a:ext uri="{FF2B5EF4-FFF2-40B4-BE49-F238E27FC236}">
                <a16:creationId xmlns:a16="http://schemas.microsoft.com/office/drawing/2014/main" id="{656FA0E4-B2F5-8C61-26ED-8302B0A58405}"/>
              </a:ext>
            </a:extLst>
          </p:cNvPr>
          <p:cNvSpPr txBox="1">
            <a:spLocks/>
          </p:cNvSpPr>
          <p:nvPr/>
        </p:nvSpPr>
        <p:spPr>
          <a:xfrm>
            <a:off x="3252476" y="1449692"/>
            <a:ext cx="2678403"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Wk2: </a:t>
            </a:r>
            <a:r>
              <a:rPr lang="en-GB" sz="2600" b="0" i="1" dirty="0">
                <a:latin typeface="Georgia" panose="02040502050405020303" pitchFamily="18" charset="0"/>
              </a:rPr>
              <a:t> </a:t>
            </a:r>
            <a:r>
              <a:rPr lang="en-GB" b="0" i="1" dirty="0">
                <a:latin typeface="Georgia" panose="02040502050405020303" pitchFamily="18" charset="0"/>
              </a:rPr>
              <a:t>Jubilee dip</a:t>
            </a:r>
            <a:endParaRPr lang="en-US" kern="0" dirty="0">
              <a:latin typeface="Georgia" panose="02040502050405020303" pitchFamily="18" charset="0"/>
            </a:endParaRPr>
          </a:p>
        </p:txBody>
      </p:sp>
      <p:sp>
        <p:nvSpPr>
          <p:cNvPr id="11" name="Content Placeholder 17">
            <a:extLst>
              <a:ext uri="{FF2B5EF4-FFF2-40B4-BE49-F238E27FC236}">
                <a16:creationId xmlns:a16="http://schemas.microsoft.com/office/drawing/2014/main" id="{75EE8F46-45B4-FAE3-865C-3117444FDD2D}"/>
              </a:ext>
            </a:extLst>
          </p:cNvPr>
          <p:cNvSpPr txBox="1">
            <a:spLocks/>
          </p:cNvSpPr>
          <p:nvPr/>
        </p:nvSpPr>
        <p:spPr>
          <a:xfrm>
            <a:off x="9180311" y="1468227"/>
            <a:ext cx="2803481"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Wk4: </a:t>
            </a:r>
            <a:r>
              <a:rPr lang="en-GB" sz="2600" b="0" i="1" dirty="0">
                <a:latin typeface="Georgia" panose="02040502050405020303" pitchFamily="18" charset="0"/>
              </a:rPr>
              <a:t> </a:t>
            </a:r>
            <a:r>
              <a:rPr lang="en-GB" b="0" i="1" dirty="0">
                <a:latin typeface="Georgia" panose="02040502050405020303" pitchFamily="18" charset="0"/>
              </a:rPr>
              <a:t>Father’s Day</a:t>
            </a:r>
            <a:endParaRPr lang="en-US" kern="0" dirty="0">
              <a:latin typeface="Georgia" panose="02040502050405020303" pitchFamily="18" charset="0"/>
            </a:endParaRPr>
          </a:p>
        </p:txBody>
      </p:sp>
    </p:spTree>
    <p:extLst>
      <p:ext uri="{BB962C8B-B14F-4D97-AF65-F5344CB8AC3E}">
        <p14:creationId xmlns:p14="http://schemas.microsoft.com/office/powerpoint/2010/main" val="190427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759550-C005-77E3-508F-E79DCB606508}"/>
              </a:ext>
            </a:extLst>
          </p:cNvPr>
          <p:cNvSpPr>
            <a:spLocks noGrp="1"/>
          </p:cNvSpPr>
          <p:nvPr>
            <p:ph type="sldNum" sz="quarter" idx="12"/>
          </p:nvPr>
        </p:nvSpPr>
        <p:spPr/>
        <p:txBody>
          <a:bodyPr/>
          <a:lstStyle/>
          <a:p>
            <a:fld id="{403EF4E2-7A7A-0548-85F1-5479B7C9E1B2}" type="slidenum">
              <a:rPr lang="en-US" smtClean="0"/>
              <a:t>8</a:t>
            </a:fld>
            <a:endParaRPr lang="en-US" dirty="0"/>
          </a:p>
        </p:txBody>
      </p:sp>
      <p:sp>
        <p:nvSpPr>
          <p:cNvPr id="5" name="Text Placeholder 4">
            <a:extLst>
              <a:ext uri="{FF2B5EF4-FFF2-40B4-BE49-F238E27FC236}">
                <a16:creationId xmlns:a16="http://schemas.microsoft.com/office/drawing/2014/main" id="{B95D67C1-7CAE-47D2-383F-DD3ED4A5A064}"/>
              </a:ext>
            </a:extLst>
          </p:cNvPr>
          <p:cNvSpPr>
            <a:spLocks noGrp="1"/>
          </p:cNvSpPr>
          <p:nvPr>
            <p:ph type="body" sz="quarter" idx="13"/>
          </p:nvPr>
        </p:nvSpPr>
        <p:spPr>
          <a:xfrm>
            <a:off x="294998" y="6162485"/>
            <a:ext cx="11582400" cy="436542"/>
          </a:xfrm>
        </p:spPr>
        <p:txBody>
          <a:bodyPr/>
          <a:lstStyle/>
          <a:p>
            <a:r>
              <a:rPr lang="en-GB" sz="800" dirty="0"/>
              <a:t>Source:  NIQ Scantrack Total Store Read Grocery Multiples</a:t>
            </a:r>
          </a:p>
        </p:txBody>
      </p:sp>
      <p:sp>
        <p:nvSpPr>
          <p:cNvPr id="6" name="Title 5">
            <a:extLst>
              <a:ext uri="{FF2B5EF4-FFF2-40B4-BE49-F238E27FC236}">
                <a16:creationId xmlns:a16="http://schemas.microsoft.com/office/drawing/2014/main" id="{3079879D-50E0-C236-C051-44447753BEE6}"/>
              </a:ext>
            </a:extLst>
          </p:cNvPr>
          <p:cNvSpPr>
            <a:spLocks noGrp="1"/>
          </p:cNvSpPr>
          <p:nvPr>
            <p:ph type="title"/>
          </p:nvPr>
        </p:nvSpPr>
        <p:spPr>
          <a:xfrm>
            <a:off x="288558" y="178971"/>
            <a:ext cx="11903441" cy="397352"/>
          </a:xfrm>
        </p:spPr>
        <p:txBody>
          <a:bodyPr/>
          <a:lstStyle/>
          <a:p>
            <a:r>
              <a:rPr lang="en-GB" dirty="0"/>
              <a:t>Reliable warm and sunny weather encouraged more outdoor living and food to go, leading to an improvement in units</a:t>
            </a:r>
            <a:endParaRPr lang="en-GB" b="0" i="1" dirty="0">
              <a:latin typeface="Georgia" panose="02040502050405020303" pitchFamily="18" charset="0"/>
            </a:endParaRPr>
          </a:p>
        </p:txBody>
      </p:sp>
      <p:sp>
        <p:nvSpPr>
          <p:cNvPr id="7" name="TextBox 6">
            <a:extLst>
              <a:ext uri="{FF2B5EF4-FFF2-40B4-BE49-F238E27FC236}">
                <a16:creationId xmlns:a16="http://schemas.microsoft.com/office/drawing/2014/main" id="{A1613644-49EF-2B74-C7D4-2483E1FF461A}"/>
              </a:ext>
            </a:extLst>
          </p:cNvPr>
          <p:cNvSpPr txBox="1"/>
          <p:nvPr/>
        </p:nvSpPr>
        <p:spPr>
          <a:xfrm>
            <a:off x="315652" y="1064686"/>
            <a:ext cx="4369726" cy="523220"/>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Grocery Multiples</a:t>
            </a:r>
            <a:br>
              <a:rPr lang="en-GB" sz="1400" b="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Weekly year on year value growth</a:t>
            </a:r>
          </a:p>
        </p:txBody>
      </p:sp>
      <p:graphicFrame>
        <p:nvGraphicFramePr>
          <p:cNvPr id="8" name="Chart 7">
            <a:extLst>
              <a:ext uri="{FF2B5EF4-FFF2-40B4-BE49-F238E27FC236}">
                <a16:creationId xmlns:a16="http://schemas.microsoft.com/office/drawing/2014/main" id="{347A7023-67EB-11A1-4C74-CC9430F4EB2F}"/>
              </a:ext>
            </a:extLst>
          </p:cNvPr>
          <p:cNvGraphicFramePr/>
          <p:nvPr>
            <p:extLst>
              <p:ext uri="{D42A27DB-BD31-4B8C-83A1-F6EECF244321}">
                <p14:modId xmlns:p14="http://schemas.microsoft.com/office/powerpoint/2010/main" val="2560577127"/>
              </p:ext>
            </p:extLst>
          </p:nvPr>
        </p:nvGraphicFramePr>
        <p:xfrm>
          <a:off x="288557" y="1933345"/>
          <a:ext cx="11582400" cy="4153348"/>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a:extLst>
              <a:ext uri="{FF2B5EF4-FFF2-40B4-BE49-F238E27FC236}">
                <a16:creationId xmlns:a16="http://schemas.microsoft.com/office/drawing/2014/main" id="{A049DF98-FE4C-68B9-2C72-EE2F7A878E32}"/>
              </a:ext>
            </a:extLst>
          </p:cNvPr>
          <p:cNvCxnSpPr>
            <a:cxnSpLocks/>
          </p:cNvCxnSpPr>
          <p:nvPr/>
        </p:nvCxnSpPr>
        <p:spPr>
          <a:xfrm>
            <a:off x="4460789" y="1847335"/>
            <a:ext cx="0" cy="371938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3C07975-D46F-09F9-B329-BCD102BAE1B6}"/>
              </a:ext>
            </a:extLst>
          </p:cNvPr>
          <p:cNvCxnSpPr>
            <a:cxnSpLocks/>
          </p:cNvCxnSpPr>
          <p:nvPr/>
        </p:nvCxnSpPr>
        <p:spPr>
          <a:xfrm>
            <a:off x="8190470" y="1847335"/>
            <a:ext cx="0" cy="371938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5DB48FD-0B61-B6E8-3825-91261D92588B}"/>
              </a:ext>
            </a:extLst>
          </p:cNvPr>
          <p:cNvSpPr txBox="1"/>
          <p:nvPr/>
        </p:nvSpPr>
        <p:spPr>
          <a:xfrm>
            <a:off x="1510150" y="1576084"/>
            <a:ext cx="1049628" cy="914400"/>
          </a:xfrm>
          <a:prstGeom prst="rect">
            <a:avLst/>
          </a:prstGeom>
          <a:noFill/>
        </p:spPr>
        <p:txBody>
          <a:bodyPr wrap="none" lIns="0" rIns="0" rtlCol="0">
            <a:noAutofit/>
          </a:bodyPr>
          <a:lstStyle/>
          <a:p>
            <a:pPr algn="ctr"/>
            <a:r>
              <a:rPr lang="en-GB" sz="700" b="1" dirty="0"/>
              <a:t>Easter* 2023 v 22</a:t>
            </a:r>
          </a:p>
          <a:p>
            <a:pPr algn="ctr"/>
            <a:r>
              <a:rPr lang="en-GB" sz="700" dirty="0"/>
              <a:t>Value +7.1%</a:t>
            </a:r>
          </a:p>
          <a:p>
            <a:pPr algn="ctr"/>
            <a:r>
              <a:rPr lang="en-GB" sz="700" dirty="0"/>
              <a:t>Units </a:t>
            </a:r>
            <a:r>
              <a:rPr lang="en-GB" sz="700" dirty="0">
                <a:solidFill>
                  <a:srgbClr val="FF0000"/>
                </a:solidFill>
              </a:rPr>
              <a:t>-3.5%</a:t>
            </a:r>
          </a:p>
        </p:txBody>
      </p:sp>
      <p:sp>
        <p:nvSpPr>
          <p:cNvPr id="4" name="TextBox 3">
            <a:extLst>
              <a:ext uri="{FF2B5EF4-FFF2-40B4-BE49-F238E27FC236}">
                <a16:creationId xmlns:a16="http://schemas.microsoft.com/office/drawing/2014/main" id="{51AEBB53-A3DE-9E83-D9CC-A2FA5DB2C349}"/>
              </a:ext>
            </a:extLst>
          </p:cNvPr>
          <p:cNvSpPr txBox="1"/>
          <p:nvPr/>
        </p:nvSpPr>
        <p:spPr>
          <a:xfrm>
            <a:off x="154260" y="5595154"/>
            <a:ext cx="1204175" cy="515154"/>
          </a:xfrm>
          <a:prstGeom prst="rect">
            <a:avLst/>
          </a:prstGeom>
          <a:noFill/>
        </p:spPr>
        <p:txBody>
          <a:bodyPr wrap="none" lIns="0" rIns="0" rtlCol="0">
            <a:noAutofit/>
          </a:bodyPr>
          <a:lstStyle/>
          <a:p>
            <a:pPr algn="ctr"/>
            <a:r>
              <a:rPr lang="en-GB" sz="600" b="1" dirty="0"/>
              <a:t>Easter*</a:t>
            </a:r>
          </a:p>
          <a:p>
            <a:pPr algn="ctr"/>
            <a:r>
              <a:rPr lang="en-GB" sz="600" dirty="0"/>
              <a:t>2w/e 23Apr22</a:t>
            </a:r>
          </a:p>
          <a:p>
            <a:pPr algn="ctr"/>
            <a:r>
              <a:rPr lang="en-GB" sz="600" dirty="0"/>
              <a:t>2w/e 15Apr23</a:t>
            </a:r>
          </a:p>
        </p:txBody>
      </p:sp>
      <p:sp>
        <p:nvSpPr>
          <p:cNvPr id="9" name="TextBox 8">
            <a:extLst>
              <a:ext uri="{FF2B5EF4-FFF2-40B4-BE49-F238E27FC236}">
                <a16:creationId xmlns:a16="http://schemas.microsoft.com/office/drawing/2014/main" id="{C6496DCB-F3EA-E38D-588B-F3ACF738DF56}"/>
              </a:ext>
            </a:extLst>
          </p:cNvPr>
          <p:cNvSpPr txBox="1"/>
          <p:nvPr/>
        </p:nvSpPr>
        <p:spPr>
          <a:xfrm>
            <a:off x="5294250" y="1893287"/>
            <a:ext cx="1049628" cy="545399"/>
          </a:xfrm>
          <a:prstGeom prst="rect">
            <a:avLst/>
          </a:prstGeom>
          <a:noFill/>
        </p:spPr>
        <p:txBody>
          <a:bodyPr wrap="none" lIns="0" rIns="0" rtlCol="0">
            <a:noAutofit/>
          </a:bodyPr>
          <a:lstStyle/>
          <a:p>
            <a:pPr algn="ctr"/>
            <a:r>
              <a:rPr lang="en-GB" sz="700" b="1" dirty="0"/>
              <a:t>Coronation vs Jubilee**</a:t>
            </a:r>
          </a:p>
          <a:p>
            <a:pPr algn="ctr"/>
            <a:r>
              <a:rPr lang="en-GB" sz="700" dirty="0"/>
              <a:t>Value +4.7%</a:t>
            </a:r>
          </a:p>
          <a:p>
            <a:pPr algn="ctr"/>
            <a:r>
              <a:rPr lang="en-GB" sz="700" dirty="0"/>
              <a:t>Units </a:t>
            </a:r>
            <a:r>
              <a:rPr lang="en-GB" sz="700" dirty="0">
                <a:solidFill>
                  <a:srgbClr val="FF0000"/>
                </a:solidFill>
              </a:rPr>
              <a:t>-3.5%</a:t>
            </a:r>
          </a:p>
        </p:txBody>
      </p:sp>
      <p:sp>
        <p:nvSpPr>
          <p:cNvPr id="12" name="TextBox 11">
            <a:extLst>
              <a:ext uri="{FF2B5EF4-FFF2-40B4-BE49-F238E27FC236}">
                <a16:creationId xmlns:a16="http://schemas.microsoft.com/office/drawing/2014/main" id="{0A180FD1-5047-6D28-D2F5-8A1E645FC4D4}"/>
              </a:ext>
            </a:extLst>
          </p:cNvPr>
          <p:cNvSpPr txBox="1"/>
          <p:nvPr/>
        </p:nvSpPr>
        <p:spPr>
          <a:xfrm>
            <a:off x="5275425" y="5446999"/>
            <a:ext cx="1204175" cy="324119"/>
          </a:xfrm>
          <a:prstGeom prst="rect">
            <a:avLst/>
          </a:prstGeom>
          <a:noFill/>
        </p:spPr>
        <p:txBody>
          <a:bodyPr wrap="none" lIns="0" rIns="0" rtlCol="0">
            <a:noAutofit/>
          </a:bodyPr>
          <a:lstStyle/>
          <a:p>
            <a:pPr algn="ctr"/>
            <a:r>
              <a:rPr lang="en-GB" sz="700" b="1" dirty="0"/>
              <a:t>** Coronation </a:t>
            </a:r>
            <a:r>
              <a:rPr lang="en-GB" sz="700" dirty="0"/>
              <a:t>w/e 6May23</a:t>
            </a:r>
          </a:p>
        </p:txBody>
      </p:sp>
    </p:spTree>
    <p:extLst>
      <p:ext uri="{BB962C8B-B14F-4D97-AF65-F5344CB8AC3E}">
        <p14:creationId xmlns:p14="http://schemas.microsoft.com/office/powerpoint/2010/main" val="114655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3ACBA3-E5DD-2AFB-3411-35526C87682F}"/>
              </a:ext>
            </a:extLst>
          </p:cNvPr>
          <p:cNvSpPr>
            <a:spLocks noGrp="1"/>
          </p:cNvSpPr>
          <p:nvPr>
            <p:ph type="sldNum" sz="quarter" idx="12"/>
          </p:nvPr>
        </p:nvSpPr>
        <p:spPr/>
        <p:txBody>
          <a:bodyPr/>
          <a:lstStyle/>
          <a:p>
            <a:fld id="{403EF4E2-7A7A-0548-85F1-5479B7C9E1B2}" type="slidenum">
              <a:rPr lang="en-US" smtClean="0"/>
              <a:t>9</a:t>
            </a:fld>
            <a:endParaRPr lang="en-US" dirty="0"/>
          </a:p>
        </p:txBody>
      </p:sp>
      <p:sp>
        <p:nvSpPr>
          <p:cNvPr id="11" name="Text Placeholder 10">
            <a:extLst>
              <a:ext uri="{FF2B5EF4-FFF2-40B4-BE49-F238E27FC236}">
                <a16:creationId xmlns:a16="http://schemas.microsoft.com/office/drawing/2014/main" id="{9AB94C65-BB6F-1F0A-A330-20E4339FB457}"/>
              </a:ext>
            </a:extLst>
          </p:cNvPr>
          <p:cNvSpPr>
            <a:spLocks noGrp="1"/>
          </p:cNvSpPr>
          <p:nvPr>
            <p:ph type="body" sz="quarter" idx="13"/>
          </p:nvPr>
        </p:nvSpPr>
        <p:spPr>
          <a:xfrm>
            <a:off x="288558" y="6220441"/>
            <a:ext cx="11582400" cy="436542"/>
          </a:xfrm>
        </p:spPr>
        <p:txBody>
          <a:bodyPr/>
          <a:lstStyle/>
          <a:p>
            <a:r>
              <a:rPr lang="en-GB" sz="800" dirty="0"/>
              <a:t>Source:  BRC-NIQ Shop Price Index</a:t>
            </a:r>
          </a:p>
        </p:txBody>
      </p:sp>
      <p:sp>
        <p:nvSpPr>
          <p:cNvPr id="8" name="Title 7">
            <a:extLst>
              <a:ext uri="{FF2B5EF4-FFF2-40B4-BE49-F238E27FC236}">
                <a16:creationId xmlns:a16="http://schemas.microsoft.com/office/drawing/2014/main" id="{BD2F472E-5BB8-7E66-5A9E-127C75A16F1A}"/>
              </a:ext>
            </a:extLst>
          </p:cNvPr>
          <p:cNvSpPr>
            <a:spLocks noGrp="1"/>
          </p:cNvSpPr>
          <p:nvPr>
            <p:ph type="title"/>
          </p:nvPr>
        </p:nvSpPr>
        <p:spPr/>
        <p:txBody>
          <a:bodyPr/>
          <a:lstStyle/>
          <a:p>
            <a:r>
              <a:rPr lang="en-GB" dirty="0">
                <a:latin typeface="Georgia" panose="02040502050405020303" pitchFamily="18" charset="0"/>
              </a:rPr>
              <a:t>Food</a:t>
            </a:r>
            <a:r>
              <a:rPr lang="en-GB" b="0" dirty="0"/>
              <a:t> Shop Price Inflation </a:t>
            </a:r>
            <a:r>
              <a:rPr lang="en-GB" i="1" dirty="0">
                <a:latin typeface="Georgia" panose="02040502050405020303" pitchFamily="18" charset="0"/>
              </a:rPr>
              <a:t>has slowed</a:t>
            </a:r>
            <a:r>
              <a:rPr lang="en-GB" b="0" i="1" dirty="0">
                <a:latin typeface="Georgia" panose="02040502050405020303" pitchFamily="18" charset="0"/>
              </a:rPr>
              <a:t> </a:t>
            </a:r>
            <a:r>
              <a:rPr lang="en-GB" b="0" dirty="0">
                <a:latin typeface="+mn-lt"/>
              </a:rPr>
              <a:t>for the </a:t>
            </a:r>
            <a:r>
              <a:rPr lang="en-GB" dirty="0">
                <a:latin typeface="Georgia" panose="02040502050405020303" pitchFamily="18" charset="0"/>
              </a:rPr>
              <a:t>second consecutive </a:t>
            </a:r>
            <a:r>
              <a:rPr lang="en-GB" b="0" dirty="0">
                <a:latin typeface="+mn-lt"/>
              </a:rPr>
              <a:t>month</a:t>
            </a:r>
          </a:p>
        </p:txBody>
      </p:sp>
      <p:sp>
        <p:nvSpPr>
          <p:cNvPr id="12" name="TextBox 11">
            <a:extLst>
              <a:ext uri="{FF2B5EF4-FFF2-40B4-BE49-F238E27FC236}">
                <a16:creationId xmlns:a16="http://schemas.microsoft.com/office/drawing/2014/main" id="{F0C9BCD9-B1B2-8BC0-11AC-9665B4187B17}"/>
              </a:ext>
            </a:extLst>
          </p:cNvPr>
          <p:cNvSpPr txBox="1"/>
          <p:nvPr/>
        </p:nvSpPr>
        <p:spPr>
          <a:xfrm>
            <a:off x="224163" y="1081715"/>
            <a:ext cx="4369726" cy="523220"/>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BRC-NielsenIQ Shop Price Index</a:t>
            </a:r>
            <a:br>
              <a:rPr lang="en-GB" sz="1400" b="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Year on year % changes in shop prices</a:t>
            </a:r>
          </a:p>
        </p:txBody>
      </p:sp>
      <p:graphicFrame>
        <p:nvGraphicFramePr>
          <p:cNvPr id="13" name="Chart 12">
            <a:extLst>
              <a:ext uri="{FF2B5EF4-FFF2-40B4-BE49-F238E27FC236}">
                <a16:creationId xmlns:a16="http://schemas.microsoft.com/office/drawing/2014/main" id="{F9AF9CCD-9FBE-03B3-E7DC-CDEB3F56CD87}"/>
              </a:ext>
            </a:extLst>
          </p:cNvPr>
          <p:cNvGraphicFramePr/>
          <p:nvPr>
            <p:extLst>
              <p:ext uri="{D42A27DB-BD31-4B8C-83A1-F6EECF244321}">
                <p14:modId xmlns:p14="http://schemas.microsoft.com/office/powerpoint/2010/main" val="3602524737"/>
              </p:ext>
            </p:extLst>
          </p:nvPr>
        </p:nvGraphicFramePr>
        <p:xfrm>
          <a:off x="274112" y="1905928"/>
          <a:ext cx="11598641" cy="38824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CDEC169-3409-58BF-6BB8-7DD9D36726E9}"/>
              </a:ext>
            </a:extLst>
          </p:cNvPr>
          <p:cNvSpPr txBox="1"/>
          <p:nvPr/>
        </p:nvSpPr>
        <p:spPr>
          <a:xfrm>
            <a:off x="201231" y="571866"/>
            <a:ext cx="11840515" cy="307777"/>
          </a:xfrm>
          <a:prstGeom prst="rect">
            <a:avLst/>
          </a:prstGeom>
          <a:noFill/>
        </p:spPr>
        <p:txBody>
          <a:bodyPr wrap="square">
            <a:spAutoFit/>
          </a:bodyPr>
          <a:lstStyle/>
          <a:p>
            <a:r>
              <a:rPr lang="en-GB" sz="1400" b="0" i="1" dirty="0">
                <a:solidFill>
                  <a:srgbClr val="2D2D2D"/>
                </a:solidFill>
              </a:rPr>
              <a:t>BRC cited that the slower pace of inflation in food was in response to retailers ‘cutting th</a:t>
            </a:r>
            <a:r>
              <a:rPr lang="en-GB" sz="1400" i="1" dirty="0">
                <a:solidFill>
                  <a:srgbClr val="2D2D2D"/>
                </a:solidFill>
              </a:rPr>
              <a:t>e price of everyday staples, including milk, cheese and eggs’</a:t>
            </a:r>
          </a:p>
        </p:txBody>
      </p:sp>
    </p:spTree>
    <p:extLst>
      <p:ext uri="{BB962C8B-B14F-4D97-AF65-F5344CB8AC3E}">
        <p14:creationId xmlns:p14="http://schemas.microsoft.com/office/powerpoint/2010/main" val="23483658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IQ All Theme Colo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extLst>
    <a:ext uri="{05A4C25C-085E-4340-85A3-A5531E510DB2}">
      <thm15:themeFamily xmlns:thm15="http://schemas.microsoft.com/office/thememl/2012/main" name="NIQ All Theme Colors" id="{B856E7C0-BDD2-42AD-A5B3-75E97D859AD8}" vid="{B7554A2C-97B1-45AA-BD5A-7BC64D68FE3D}"/>
    </a:ext>
  </a:extLst>
</a:theme>
</file>

<file path=ppt/theme/theme2.xml><?xml version="1.0" encoding="utf-8"?>
<a:theme xmlns:a="http://schemas.openxmlformats.org/drawingml/2006/main" name="1_NIQ All Theme Colo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extLst>
    <a:ext uri="{05A4C25C-085E-4340-85A3-A5531E510DB2}">
      <thm15:themeFamily xmlns:thm15="http://schemas.microsoft.com/office/thememl/2012/main" name="NIQ All Theme Colors" id="{B856E7C0-BDD2-42AD-A5B3-75E97D859AD8}" vid="{B7554A2C-97B1-45AA-BD5A-7BC64D68FE3D}"/>
    </a:ext>
  </a:extLst>
</a:theme>
</file>

<file path=ppt/theme/theme3.xml><?xml version="1.0" encoding="utf-8"?>
<a:theme xmlns:a="http://schemas.openxmlformats.org/drawingml/2006/main" name="Divide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4.xml><?xml version="1.0" encoding="utf-8"?>
<a:theme xmlns:a="http://schemas.openxmlformats.org/drawingml/2006/main" name="Content">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5.xml><?xml version="1.0" encoding="utf-8"?>
<a:theme xmlns:a="http://schemas.openxmlformats.org/drawingml/2006/main" name="Quote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6.xml><?xml version="1.0" encoding="utf-8"?>
<a:theme xmlns:a="http://schemas.openxmlformats.org/drawingml/2006/main" name="Thank you">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7.xml><?xml version="1.0" encoding="utf-8"?>
<a:theme xmlns:a="http://schemas.openxmlformats.org/drawingml/2006/main" name="3YP">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8.xml><?xml version="1.0" encoding="utf-8"?>
<a:theme xmlns:a="http://schemas.openxmlformats.org/drawingml/2006/main" name="Cobranded">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9.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Label xmlns="cebd32e3-9ab6-41ee-b1af-b8405a8d4e68" xsi:nil="true"/>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2023-07-04T23:00:00+00:00</PublicationDate>
    <DocumentAdded xmlns="cebd32e3-9ab6-41ee-b1af-b8405a8d4e68">2023-07-04T23:00:00+00:00</DocumentAdded>
    <TaxCatchAll xmlns="cebd32e3-9ab6-41ee-b1af-b8405a8d4e68">
      <Value>1495</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2023</TermName>
          <TermId xmlns="http://schemas.microsoft.com/office/infopath/2007/PartnerControls">b598d96a-031b-4e5a-ac03-a337278769d6</TermId>
        </TermInfo>
      </Terms>
    </j7c1b49d505545c2a69692ae734740bd>
    <DocumentSummary xmlns="cebd32e3-9ab6-41ee-b1af-b8405a8d4e68">2023 NIQ Monthly Grocery Reports</DocumentSummary>
    <ContentStartDate xmlns="cebd32e3-9ab6-41ee-b1af-b8405a8d4e68" xsi:nil="true"/>
  </documentManagement>
</p:properties>
</file>

<file path=customXml/itemProps1.xml><?xml version="1.0" encoding="utf-8"?>
<ds:datastoreItem xmlns:ds="http://schemas.openxmlformats.org/officeDocument/2006/customXml" ds:itemID="{7392B02B-9BB4-4B5A-9E70-4BF56DB56783}"/>
</file>

<file path=customXml/itemProps2.xml><?xml version="1.0" encoding="utf-8"?>
<ds:datastoreItem xmlns:ds="http://schemas.openxmlformats.org/officeDocument/2006/customXml" ds:itemID="{671565C1-CB9A-4A8A-8596-88D25C4A68BF}">
  <ds:schemaRefs>
    <ds:schemaRef ds:uri="http://schemas.microsoft.com/sharepoint/v3/contenttype/forms"/>
  </ds:schemaRefs>
</ds:datastoreItem>
</file>

<file path=customXml/itemProps3.xml><?xml version="1.0" encoding="utf-8"?>
<ds:datastoreItem xmlns:ds="http://schemas.openxmlformats.org/officeDocument/2006/customXml" ds:itemID="{1FD6907B-6571-4F1B-BB7E-97D0E6F85D05}"/>
</file>

<file path=docProps/app.xml><?xml version="1.0" encoding="utf-8"?>
<Properties xmlns="http://schemas.openxmlformats.org/officeDocument/2006/extended-properties" xmlns:vt="http://schemas.openxmlformats.org/officeDocument/2006/docPropsVTypes">
  <Template>NIQ All Theme Colors</Template>
  <TotalTime>12229</TotalTime>
  <Words>4969</Words>
  <Application>Microsoft Office PowerPoint</Application>
  <PresentationFormat>Widescreen</PresentationFormat>
  <Paragraphs>606</Paragraphs>
  <Slides>46</Slides>
  <Notes>11</Notes>
  <HiddenSlides>0</HiddenSlides>
  <MMClips>0</MMClips>
  <ScaleCrop>false</ScaleCrop>
  <HeadingPairs>
    <vt:vector size="8" baseType="variant">
      <vt:variant>
        <vt:lpstr>Fonts Used</vt:lpstr>
      </vt:variant>
      <vt:variant>
        <vt:i4>9</vt:i4>
      </vt:variant>
      <vt:variant>
        <vt:lpstr>Theme</vt:lpstr>
      </vt:variant>
      <vt:variant>
        <vt:i4>8</vt:i4>
      </vt:variant>
      <vt:variant>
        <vt:lpstr>Embedded OLE Servers</vt:lpstr>
      </vt:variant>
      <vt:variant>
        <vt:i4>1</vt:i4>
      </vt:variant>
      <vt:variant>
        <vt:lpstr>Slide Titles</vt:lpstr>
      </vt:variant>
      <vt:variant>
        <vt:i4>46</vt:i4>
      </vt:variant>
    </vt:vector>
  </HeadingPairs>
  <TitlesOfParts>
    <vt:vector size="64" baseType="lpstr">
      <vt:lpstr>Arial</vt:lpstr>
      <vt:lpstr>Avenir Next LT Pro</vt:lpstr>
      <vt:lpstr>Calibri</vt:lpstr>
      <vt:lpstr>Georgia</vt:lpstr>
      <vt:lpstr>Montserrat</vt:lpstr>
      <vt:lpstr>Montserrat Light</vt:lpstr>
      <vt:lpstr>Symbol</vt:lpstr>
      <vt:lpstr>System Font Regular</vt:lpstr>
      <vt:lpstr>Times New Roman</vt:lpstr>
      <vt:lpstr>NIQ All Theme Colors</vt:lpstr>
      <vt:lpstr>1_NIQ All Theme Colors</vt:lpstr>
      <vt:lpstr>Dividers</vt:lpstr>
      <vt:lpstr>Content</vt:lpstr>
      <vt:lpstr>Quotes</vt:lpstr>
      <vt:lpstr>Thank you</vt:lpstr>
      <vt:lpstr>3YP</vt:lpstr>
      <vt:lpstr>Cobranded</vt:lpstr>
      <vt:lpstr>think-cell Slide</vt:lpstr>
      <vt:lpstr>NIQ Total Till Executive Summary</vt:lpstr>
      <vt:lpstr>5 key takeouts</vt:lpstr>
      <vt:lpstr>Market Overview</vt:lpstr>
      <vt:lpstr>Consistent sunshine and warm weather saw shoppers indulge in seasonal categories and impulse purchases.</vt:lpstr>
      <vt:lpstr>Sales growth accelerated again to another new high~ </vt:lpstr>
      <vt:lpstr>With sustained sunshine throughout the trading period, 4 weekly value sales improved by almost 4% vs prior period</vt:lpstr>
      <vt:lpstr>Events, the weather and double digit inflation continue to skew weekly trends</vt:lpstr>
      <vt:lpstr>Reliable warm and sunny weather encouraged more outdoor living and food to go, leading to an improvement in units</vt:lpstr>
      <vt:lpstr>Food Shop Price Inflation has slowed for the second consecutive month</vt:lpstr>
      <vt:lpstr>Shoppers made 34m more shopping trips, spent £0.99 more per occasion but bought, on average, 0.6 fewer FMCG items</vt:lpstr>
      <vt:lpstr>PowerPoint Presentation</vt:lpstr>
      <vt:lpstr>PowerPoint Presentation</vt:lpstr>
      <vt:lpstr>Category</vt:lpstr>
      <vt:lpstr>PowerPoint Presentation</vt:lpstr>
      <vt:lpstr>PowerPoint Presentation</vt:lpstr>
      <vt:lpstr>British shoppers have been embracing the warm weather, leading to a boost in sales for seasonal items.  With more opportunities to socialise outdoors shoppers bought more briquettes &amp; charcoal for BBQ’s and firepits.  There was also more demand for suncare, ice-creams and cold drinks.    Shoppers also took the opportunity to refresh their wardrobes and there was an uptick in sales for small household electrical items which includes fans.</vt:lpstr>
      <vt:lpstr>PowerPoint Presentation</vt:lpstr>
      <vt:lpstr>PowerPoint Presentation</vt:lpstr>
      <vt:lpstr>Whilst double digit inflation is showing signs of easing, significantly higher prices remain and are impacting the core weekly shop</vt:lpstr>
      <vt:lpstr>PowerPoint Presentation</vt:lpstr>
      <vt:lpstr>What happened by channel?</vt:lpstr>
      <vt:lpstr>With more demand for seasonal drinks and ice-creams, the smaller store formats outperformed supermarkets and online</vt:lpstr>
      <vt:lpstr>At the mid year point, discounters are the outright winners as shoppers look to reduce the cost of their weekly shop and with inflation~ just 5.6% last year, value growth will remain inflated for sometime yet</vt:lpstr>
      <vt:lpstr>It was the turn of the smaller store formats to shine when the sun shone in June, outperforming larger stores and the Discounters compared to May and the Coronation</vt:lpstr>
      <vt:lpstr>With online less agile for ‘in the moment’ purchasing, share dipped back to March 20 levels, sales trend remains positive albeit slowing on prior period</vt:lpstr>
      <vt:lpstr>Despite the slight dip in shoppers, online orders are improving.  With more visits to stores this month, shoppers will have looked to make savings elsewhere, which will include trimming items from their online baskets.  Tailoring the ‘personal digital experience’, as well as faster and more flexible deliveries and rewarding loyalty, will help to boost incremental sales which are currently driven by inflation.</vt:lpstr>
      <vt:lpstr>Convenience stores have the biggest uplifts when the sun shines</vt:lpstr>
      <vt:lpstr>The focus this month was on refreshment, clothing and dads.  </vt:lpstr>
      <vt:lpstr>PowerPoint Presentation</vt:lpstr>
      <vt:lpstr>  </vt:lpstr>
      <vt:lpstr>PowerPoint Presentation</vt:lpstr>
      <vt:lpstr>Retailer News</vt:lpstr>
      <vt:lpstr>Marks &amp; Spencer is still the fastest growing supermarket, benefiting this month from the increase in ‘alfresco spending’.  The Discounters continue to lead overall. </vt:lpstr>
      <vt:lpstr>Whilst growth was overall similar to prior month, only Aldi, Morrisons and the Co-op recorded a better trend than May.  </vt:lpstr>
      <vt:lpstr> Whilst there were more visits this month, not all retailers benefited.  Out performances were driven by a significant increase in shoppers or frequency without diluting average basket spend.</vt:lpstr>
      <vt:lpstr>Against last month’s celebratory events, Co-op had a much stronger month, benefiting from the surge in extra visits for refreshments.   Attracting almost half the customer base of M&amp;S shoppers, Waitrose continues to struggle not helped this month by availability issues and was the only retailer to experience a fall in visits vs prior period.</vt:lpstr>
      <vt:lpstr>Advertising and Promotions</vt:lpstr>
      <vt:lpstr>Retailers continue their focus on everyday low price, including the relaunch of Economy OL at Sainsbury’s and a continued extension of  price locks and matches in the supermarkets.  Following the success of Tesco’s Clubcard prices, other retailers are following including Sainsbury’s with Nectar and Waitrose has begun trialling in Wine.  Events were another focus for offers, around the bank holiday and Father’s day.</vt:lpstr>
      <vt:lpstr>Spend bought on offer is on a par with last year and above the YTD trend, despite the focus on everyday low prices.  As shoppers continue to struggle with the cost of living crisis, retailers are increasing incentives to shop, including more targeted pricing initiatives via loyalty schemes, which may well result in additional promotional spend this summer.</vt:lpstr>
      <vt:lpstr>Spend on offer remains high  </vt:lpstr>
      <vt:lpstr>What is next?</vt:lpstr>
      <vt:lpstr>Shoppers continue to buy less across food &amp; drink industry overall and particularly online.    Only the Discounters are achieving sizeable growth from both new shoppers and more visits.  If new shoppers at the Discounters are used to spending more in wider ranged supermarkets, they may be more disposed to trade up at the Discounters.</vt:lpstr>
      <vt:lpstr>      We expect to see supermarket volumes continue to improve slowly, as food inflation peaks.  However, what shoppers buy and where they shop will continue to be strongly influenced by the continued squeeze on disposable incomes.   This means spending over the next few months is still going to be focussed on essential needs. </vt:lpstr>
      <vt:lpstr>Appendix</vt:lpstr>
      <vt:lpstr>Despite similar growth to last month, category trends were quite different, led by Frozen and Cold Drinks at +20%.    Reliable sunshine and warm weather explains the difference.   As seasonal purchases for clothing, paddling pools, BBQs and fans helped to lift growths in Gen Merchandise and Hayfever and Suncare and increased demand for Fruit helped drive sales in other categories.</vt:lpstr>
      <vt:lpstr>Volume (unit) trend continues to improve, this is for the 5th consecutive month.  Whilst shoppers were willing to indulge in seasonal items and impulse purchases, they reigned in sales in the core grocery categories.  Bakery, Dairy and Packaged Grocery all saw unit trends contract in June compared to prior period.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June NIQ Total Till Exec Summary</dc:title>
  <dc:creator>Anni Annunziata</dc:creator>
  <cp:lastModifiedBy>Sally F Cowen</cp:lastModifiedBy>
  <cp:revision>153</cp:revision>
  <dcterms:created xsi:type="dcterms:W3CDTF">2022-11-18T18:35:40Z</dcterms:created>
  <dcterms:modified xsi:type="dcterms:W3CDTF">2023-06-29T10:06:31Z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1495;#2023|b598d96a-031b-4e5a-ac03-a337278769d6</vt:lpwstr>
  </property>
</Properties>
</file>