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882" r:id="rId1"/>
    <p:sldMasterId id="2147487898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7548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29/09/2021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8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7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3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1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1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33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>
                <a:solidFill>
                  <a:srgbClr val="0075BF"/>
                </a:solidFill>
              </a:rPr>
              <a:pPr/>
              <a:t>‹#›</a:t>
            </a:fld>
            <a:endParaRPr lang="en-GB">
              <a:solidFill>
                <a:srgbClr val="0075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2964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21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40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52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9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15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14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3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77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67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0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full bleed)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53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Dark)">
    <p:bg>
      <p:bgPr>
        <a:gradFill flip="none" rotWithShape="1">
          <a:gsLst>
            <a:gs pos="0">
              <a:schemeClr val="tx2"/>
            </a:gs>
            <a:gs pos="99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8"/>
            <a:ext cx="8387999" cy="4703995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6058663"/>
            <a:ext cx="8387999" cy="480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717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57535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accent3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white.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33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5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8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26322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3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9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2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8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6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83" r:id="rId1"/>
    <p:sldLayoutId id="2147487884" r:id="rId2"/>
    <p:sldLayoutId id="2147487885" r:id="rId3"/>
    <p:sldLayoutId id="2147487886" r:id="rId4"/>
    <p:sldLayoutId id="2147487887" r:id="rId5"/>
    <p:sldLayoutId id="2147487888" r:id="rId6"/>
    <p:sldLayoutId id="2147487889" r:id="rId7"/>
    <p:sldLayoutId id="2147487890" r:id="rId8"/>
    <p:sldLayoutId id="2147487891" r:id="rId9"/>
    <p:sldLayoutId id="2147487892" r:id="rId10"/>
    <p:sldLayoutId id="2147487893" r:id="rId11"/>
    <p:sldLayoutId id="2147487894" r:id="rId12"/>
    <p:sldLayoutId id="2147487895" r:id="rId13"/>
    <p:sldLayoutId id="2147487896" r:id="rId14"/>
    <p:sldLayoutId id="2147487897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CBF24C4-D15A-44A4-B355-0C94D571653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395" y="6207628"/>
            <a:ext cx="744853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9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99" r:id="rId1"/>
    <p:sldLayoutId id="2147487900" r:id="rId2"/>
    <p:sldLayoutId id="2147487901" r:id="rId3"/>
    <p:sldLayoutId id="2147487902" r:id="rId4"/>
    <p:sldLayoutId id="2147487903" r:id="rId5"/>
    <p:sldLayoutId id="2147487904" r:id="rId6"/>
    <p:sldLayoutId id="2147487905" r:id="rId7"/>
    <p:sldLayoutId id="2147487906" r:id="rId8"/>
    <p:sldLayoutId id="2147487907" r:id="rId9"/>
    <p:sldLayoutId id="2147487908" r:id="rId10"/>
    <p:sldLayoutId id="2147487909" r:id="rId11"/>
    <p:sldLayoutId id="2147487910" r:id="rId12"/>
    <p:sldLayoutId id="2147487911" r:id="rId13"/>
    <p:sldLayoutId id="2147487912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Prawn </a:t>
            </a:r>
            <a:r>
              <a:rPr lang="en-GB" dirty="0"/>
              <a:t>Report Data to </a:t>
            </a:r>
            <a:r>
              <a:rPr lang="en-GB" dirty="0" smtClean="0"/>
              <a:t>11.09.21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503563"/>
            <a:ext cx="8387999" cy="2276463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123820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F488F0F-E259-4C21-8CFF-F366AF18F71B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29"/>
          <a:stretch/>
        </p:blipFill>
        <p:spPr>
          <a:xfrm>
            <a:off x="0" y="739006"/>
            <a:ext cx="9144000" cy="549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smtClean="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103512"/>
              </p:ext>
            </p:extLst>
          </p:nvPr>
        </p:nvGraphicFramePr>
        <p:xfrm>
          <a:off x="-26988" y="1090613"/>
          <a:ext cx="9140826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58" name="Worksheet" r:id="rId3" imgW="8467774" imgH="5486400" progId="Excel.Sheet.8">
                  <p:embed/>
                </p:oleObj>
              </mc:Choice>
              <mc:Fallback>
                <p:oleObj name="Worksheet" r:id="rId3" imgW="8467774" imgH="54864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0826" cy="507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93609980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2230964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B45E34A-CE17-4E93-BD3C-2E922D4A0F78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29"/>
          <a:stretch/>
        </p:blipFill>
        <p:spPr>
          <a:xfrm>
            <a:off x="0" y="764704"/>
            <a:ext cx="9144000" cy="549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0760192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0C08182-B951-48F5-BE90-1096F757CB13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29"/>
          <a:stretch/>
        </p:blipFill>
        <p:spPr>
          <a:xfrm>
            <a:off x="0" y="739006"/>
            <a:ext cx="9144000" cy="549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784526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13" y="1296988"/>
            <a:ext cx="8963025" cy="527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9509108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5824252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117600"/>
            <a:ext cx="889000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6823328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4273967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563" y="1066800"/>
            <a:ext cx="9142412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6019645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1259439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B75A8A2-360E-418D-BF1E-DA2B8671FDC2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29"/>
          <a:stretch/>
        </p:blipFill>
        <p:spPr>
          <a:xfrm>
            <a:off x="0" y="692696"/>
            <a:ext cx="9144000" cy="549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072030"/>
              </p:ext>
            </p:extLst>
          </p:nvPr>
        </p:nvGraphicFramePr>
        <p:xfrm>
          <a:off x="26988" y="1236800"/>
          <a:ext cx="9009062" cy="472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56" name="Worksheet" r:id="rId3" imgW="8496407" imgH="4276644" progId="Excel.Sheet.8">
                  <p:embed/>
                </p:oleObj>
              </mc:Choice>
              <mc:Fallback>
                <p:oleObj name="Worksheet" r:id="rId3" imgW="8496407" imgH="427664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1236800"/>
                        <a:ext cx="9009062" cy="472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54164429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2948846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FD16424-0C4D-430B-BE97-1BE73B42D061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29"/>
          <a:stretch/>
        </p:blipFill>
        <p:spPr>
          <a:xfrm>
            <a:off x="0" y="764704"/>
            <a:ext cx="9144000" cy="549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 smtClean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8554251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363963927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5496" y="998113"/>
            <a:ext cx="9108504" cy="51671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0592847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DF08CB0-E8FA-417B-9B5D-A32EC69779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29"/>
          <a:stretch/>
        </p:blipFill>
        <p:spPr>
          <a:xfrm>
            <a:off x="0" y="692696"/>
            <a:ext cx="9144000" cy="549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 smtClean="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3469002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41438"/>
            <a:ext cx="8816975" cy="527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2136035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9817319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557338"/>
            <a:ext cx="8890000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7062273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5171184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13" y="1604963"/>
            <a:ext cx="8963025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2295346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2150864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4984601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Market Context – Total Fish </a:t>
            </a:r>
            <a:r>
              <a:rPr lang="en-GB" altLang="en-US" sz="2800" i="1" dirty="0" smtClean="0"/>
              <a:t>continued</a:t>
            </a:r>
            <a:endParaRPr lang="en-GB" altLang="en-US" sz="2800" dirty="0" smtClean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870466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5355229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b="0" dirty="0" smtClean="0">
                <a:solidFill>
                  <a:srgbClr val="0062AE"/>
                </a:solidFill>
              </a:rPr>
              <a:t>and </a:t>
            </a:r>
            <a:r>
              <a:rPr lang="en-GB" altLang="en-US" sz="1000" b="0" dirty="0">
                <a:solidFill>
                  <a:srgbClr val="0062AE"/>
                </a:solidFill>
              </a:rPr>
              <a:t>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 smtClean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2254719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5099726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267" y="1190610"/>
            <a:ext cx="9165377" cy="48460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9639138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168822"/>
            <a:ext cx="85661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6662301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8678799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1278988"/>
            <a:ext cx="88201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3317864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 smtClean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7688564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016" y="1153781"/>
            <a:ext cx="8820472" cy="504031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6516106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0884063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CC59EA3-5E03-4F21-803A-7027A44CCA03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29"/>
          <a:stretch/>
        </p:blipFill>
        <p:spPr>
          <a:xfrm>
            <a:off x="0" y="739006"/>
            <a:ext cx="9144000" cy="549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463878"/>
              </p:ext>
            </p:extLst>
          </p:nvPr>
        </p:nvGraphicFramePr>
        <p:xfrm>
          <a:off x="198438" y="1376363"/>
          <a:ext cx="8672512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12" name="Worksheet" r:id="rId3" imgW="8467774" imgH="4457621" progId="Excel.Sheet.8">
                  <p:embed/>
                </p:oleObj>
              </mc:Choice>
              <mc:Fallback>
                <p:oleObj name="Worksheet" r:id="rId3" imgW="8467774" imgH="4457621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1376363"/>
                        <a:ext cx="8672512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93405634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6419195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8" y="1133475"/>
            <a:ext cx="8723312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0387280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afish – Dark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 xsi:nil="true"/>
    <PublicationDate xmlns="cebd32e3-9ab6-41ee-b1af-b8405a8d4e68">2021-10-03T23:00:00+00:00</PublicationDate>
    <DocumentAdded xmlns="cebd32e3-9ab6-41ee-b1af-b8405a8d4e68">2021-10-03T23:00:00+00:00</DocumentAdded>
    <TaxCatchAll xmlns="cebd32e3-9ab6-41ee-b1af-b8405a8d4e68">
      <Value>1498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2f5cdc6c-21ca-4298-b615-999752473790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12F23E44-99E8-4FBB-924B-782B06FF4F1F}"/>
</file>

<file path=customXml/itemProps2.xml><?xml version="1.0" encoding="utf-8"?>
<ds:datastoreItem xmlns:ds="http://schemas.openxmlformats.org/officeDocument/2006/customXml" ds:itemID="{8F45756C-C041-4852-A58E-66AD53F7B832}"/>
</file>

<file path=customXml/itemProps3.xml><?xml version="1.0" encoding="utf-8"?>
<ds:datastoreItem xmlns:ds="http://schemas.openxmlformats.org/officeDocument/2006/customXml" ds:itemID="{6277253F-B903-4F72-BA02-0ACBF7B3A44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706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Unicode MS</vt:lpstr>
      <vt:lpstr>Arial</vt:lpstr>
      <vt:lpstr>Geneva</vt:lpstr>
      <vt:lpstr>Lucida Grande</vt:lpstr>
      <vt:lpstr>Mangal</vt:lpstr>
      <vt:lpstr>Seafish - Light</vt:lpstr>
      <vt:lpstr>Seafish – Dark</vt:lpstr>
      <vt:lpstr>Microsoft Excel 97-2003 Worksheet</vt:lpstr>
      <vt:lpstr>UK Prawn Report Data to 11.09.21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September NielsenIQ Prawn Report</dc:title>
  <dc:creator/>
  <cp:lastModifiedBy/>
  <cp:revision>18</cp:revision>
  <dcterms:created xsi:type="dcterms:W3CDTF">2012-10-25T12:49:19Z</dcterms:created>
  <dcterms:modified xsi:type="dcterms:W3CDTF">2021-09-29T13:12:07Z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1498;#2021|2f5cdc6c-21ca-4298-b615-999752473790</vt:lpwstr>
  </property>
</Properties>
</file>