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3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302" r:id="rId1"/>
  </p:sldMasterIdLst>
  <p:notesMasterIdLst>
    <p:notesMasterId r:id="rId34"/>
  </p:notesMasterIdLst>
  <p:sldIdLst>
    <p:sldId id="410" r:id="rId2"/>
    <p:sldId id="299" r:id="rId3"/>
    <p:sldId id="260" r:id="rId4"/>
    <p:sldId id="367" r:id="rId5"/>
    <p:sldId id="297" r:id="rId6"/>
    <p:sldId id="368" r:id="rId7"/>
    <p:sldId id="261" r:id="rId8"/>
    <p:sldId id="263" r:id="rId9"/>
    <p:sldId id="264" r:id="rId10"/>
    <p:sldId id="262" r:id="rId11"/>
    <p:sldId id="395" r:id="rId12"/>
    <p:sldId id="269" r:id="rId13"/>
    <p:sldId id="396" r:id="rId14"/>
    <p:sldId id="397" r:id="rId15"/>
    <p:sldId id="398" r:id="rId16"/>
    <p:sldId id="273" r:id="rId17"/>
    <p:sldId id="274" r:id="rId18"/>
    <p:sldId id="275" r:id="rId19"/>
    <p:sldId id="276" r:id="rId20"/>
    <p:sldId id="399" r:id="rId21"/>
    <p:sldId id="400" r:id="rId22"/>
    <p:sldId id="401" r:id="rId23"/>
    <p:sldId id="402" r:id="rId24"/>
    <p:sldId id="403" r:id="rId25"/>
    <p:sldId id="404" r:id="rId26"/>
    <p:sldId id="406" r:id="rId27"/>
    <p:sldId id="405" r:id="rId28"/>
    <p:sldId id="407" r:id="rId29"/>
    <p:sldId id="286" r:id="rId30"/>
    <p:sldId id="314" r:id="rId31"/>
    <p:sldId id="409" r:id="rId32"/>
    <p:sldId id="41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E38251-FB25-49A3-8994-CB90D6527194}" type="datetimeFigureOut">
              <a:rPr lang="en-US"/>
              <a:pPr>
                <a:defRPr/>
              </a:pPr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8AF08E-325B-45C0-8B04-092ED5713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8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297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1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297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297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9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18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3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3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898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744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>
                <a:solidFill>
                  <a:srgbClr val="0075BF"/>
                </a:solidFill>
              </a:rPr>
              <a:pPr/>
              <a:t>‹#›</a:t>
            </a:fld>
            <a:endParaRPr lang="en-GB">
              <a:solidFill>
                <a:srgbClr val="0075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8679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9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5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6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7" y="1450428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57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8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1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5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1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1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8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3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303" r:id="rId1"/>
    <p:sldLayoutId id="2147488304" r:id="rId2"/>
    <p:sldLayoutId id="2147488305" r:id="rId3"/>
    <p:sldLayoutId id="2147488306" r:id="rId4"/>
    <p:sldLayoutId id="2147488307" r:id="rId5"/>
    <p:sldLayoutId id="2147488308" r:id="rId6"/>
    <p:sldLayoutId id="2147488309" r:id="rId7"/>
    <p:sldLayoutId id="2147488310" r:id="rId8"/>
    <p:sldLayoutId id="2147488311" r:id="rId9"/>
    <p:sldLayoutId id="2147488312" r:id="rId10"/>
    <p:sldLayoutId id="2147488313" r:id="rId11"/>
    <p:sldLayoutId id="2147488314" r:id="rId12"/>
    <p:sldLayoutId id="2147488315" r:id="rId13"/>
    <p:sldLayoutId id="2147488316" r:id="rId14"/>
    <p:sldLayoutId id="2147488317" r:id="rId1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UK </a:t>
            </a:r>
            <a:r>
              <a:rPr lang="en-GB" dirty="0" smtClean="0"/>
              <a:t>Shellfish Report Data </a:t>
            </a:r>
            <a:r>
              <a:rPr lang="en-GB" dirty="0"/>
              <a:t>to </a:t>
            </a:r>
            <a:r>
              <a:rPr lang="en-GB" dirty="0" smtClean="0"/>
              <a:t>30.01.21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76489" y="1853912"/>
            <a:ext cx="8387999" cy="4023360"/>
          </a:xfrm>
        </p:spPr>
        <p:txBody>
          <a:bodyPr>
            <a:noAutofit/>
          </a:bodyPr>
          <a:lstStyle/>
          <a:p>
            <a:r>
              <a:rPr lang="en-GB" sz="1500" dirty="0" err="1"/>
              <a:t>ScanTrack</a:t>
            </a:r>
            <a:r>
              <a:rPr lang="en-GB" sz="1500" dirty="0"/>
              <a:t> data includes GB Total Coverage and the discounters, plus Northern Ireland Total Coverage and Musgraves.</a:t>
            </a:r>
          </a:p>
          <a:p>
            <a:endParaRPr lang="en-GB" sz="1500" dirty="0" smtClean="0"/>
          </a:p>
          <a:p>
            <a:r>
              <a:rPr lang="en-GB" sz="1500" dirty="0" err="1" smtClean="0"/>
              <a:t>HomeScan</a:t>
            </a:r>
            <a:r>
              <a:rPr lang="en-GB" sz="1500" dirty="0" smtClean="0"/>
              <a:t> </a:t>
            </a:r>
            <a:r>
              <a:rPr lang="en-GB" sz="1500" dirty="0"/>
              <a:t>data is based upon a GB consumer panel and should only be used for trends, not absolute values.	</a:t>
            </a:r>
          </a:p>
          <a:p>
            <a:endParaRPr lang="en-GB" sz="1500" dirty="0" smtClean="0"/>
          </a:p>
          <a:p>
            <a:r>
              <a:rPr lang="en-GB" sz="1500" dirty="0" smtClean="0"/>
              <a:t>All </a:t>
            </a:r>
            <a:r>
              <a:rPr lang="en-GB" sz="1500" dirty="0"/>
              <a:t>data released after w/e 26.03.16 is coded according to refined definitions available from Seafish.</a:t>
            </a:r>
          </a:p>
          <a:p>
            <a:endParaRPr lang="en-GB" sz="1500" dirty="0" smtClean="0"/>
          </a:p>
          <a:p>
            <a:r>
              <a:rPr lang="en-GB" sz="1500" dirty="0" smtClean="0"/>
              <a:t>Species </a:t>
            </a:r>
            <a:r>
              <a:rPr lang="en-GB" sz="1500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375248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-12700" y="620688"/>
            <a:ext cx="9049196" cy="695187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Long Term Trends – Total Shellfish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0884370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" y="1435571"/>
            <a:ext cx="91059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19290576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6350" y="476672"/>
            <a:ext cx="8642350" cy="57931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altLang="en-US" sz="2800" kern="0" dirty="0" smtClean="0">
                <a:solidFill>
                  <a:srgbClr val="012E7F"/>
                </a:solidFill>
                <a:cs typeface="Arial" panose="020B0604020202020204" pitchFamily="34" charset="0"/>
              </a:rPr>
              <a:t>Purchase KPI’s – Total Shellfish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271205662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1" y="936842"/>
            <a:ext cx="8891867" cy="51903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350" y="476672"/>
            <a:ext cx="8642350" cy="620712"/>
          </a:xfrm>
        </p:spPr>
        <p:txBody>
          <a:bodyPr>
            <a:no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Rolling Purchase KPI’s – Total Shellfish</a:t>
            </a:r>
          </a:p>
        </p:txBody>
      </p:sp>
      <p:graphicFrame>
        <p:nvGraphicFramePr>
          <p:cNvPr id="2765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58450"/>
              </p:ext>
            </p:extLst>
          </p:nvPr>
        </p:nvGraphicFramePr>
        <p:xfrm>
          <a:off x="371475" y="1404938"/>
          <a:ext cx="8378825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96" name="Worksheet" r:id="rId4" imgW="8753501" imgH="4819745" progId="Excel.Sheet.8">
                  <p:embed/>
                </p:oleObj>
              </mc:Choice>
              <mc:Fallback>
                <p:oleObj name="Worksheet" r:id="rId4" imgW="8753501" imgH="481974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" y="1404938"/>
                        <a:ext cx="8378825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34504754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725340"/>
            <a:ext cx="8642350" cy="71482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Shellfish Chilled</a:t>
            </a:r>
          </a:p>
        </p:txBody>
      </p:sp>
      <p:sp>
        <p:nvSpPr>
          <p:cNvPr id="30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7982696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33" y="1179775"/>
            <a:ext cx="8910013" cy="49878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7938" y="720575"/>
            <a:ext cx="8642351" cy="868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Shellfish Ambient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2837798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8" y="1241794"/>
            <a:ext cx="8819862" cy="48895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692696"/>
            <a:ext cx="8642350" cy="6301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Shellfish Frozen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99352993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8" y="1204467"/>
            <a:ext cx="8969136" cy="49384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-6350" y="620688"/>
            <a:ext cx="8970838" cy="550863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Retailer Share of Trade £ - Total Shellfish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207866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29569"/>
            <a:ext cx="8199437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69665222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2114750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0538" y="1520975"/>
            <a:ext cx="82010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-6350" y="861913"/>
            <a:ext cx="9150350" cy="550863"/>
          </a:xfrm>
          <a:prstGeom prst="rect">
            <a:avLst/>
          </a:prstGeom>
          <a:extLst/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Shellfish Chilled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78998972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-22226" y="908720"/>
            <a:ext cx="9166225" cy="549275"/>
          </a:xfrm>
        </p:spPr>
        <p:txBody>
          <a:bodyPr>
            <a:no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Retailer Share of Trade £ - Total Shellfish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3823141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975" y="1556792"/>
            <a:ext cx="81819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06615280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350" y="847228"/>
            <a:ext cx="9137650" cy="576263"/>
          </a:xfrm>
        </p:spPr>
        <p:txBody>
          <a:bodyPr>
            <a:no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Retailer Share of Trade £ - Total Shellfish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5329542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3700" y="1700808"/>
            <a:ext cx="8204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986803005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350" y="1080864"/>
            <a:ext cx="8642350" cy="549275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Executive Overview – Total Shellfish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22083614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988840"/>
            <a:ext cx="9077325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568190253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404664"/>
            <a:ext cx="9042846" cy="67456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Squid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92015925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" y="935479"/>
            <a:ext cx="8557585" cy="534765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332656"/>
            <a:ext cx="8970838" cy="76086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Scallop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409157503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5" y="765824"/>
            <a:ext cx="8943383" cy="545514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332656"/>
            <a:ext cx="8642350" cy="7889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Mussels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20181188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1" y="764307"/>
            <a:ext cx="8976755" cy="55096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7938" y="404664"/>
            <a:ext cx="8642351" cy="6942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Mussels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9714849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05" y="818588"/>
            <a:ext cx="8922885" cy="54011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7938" y="404664"/>
            <a:ext cx="8642351" cy="74339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Lobster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57564497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8" y="920556"/>
            <a:ext cx="8828410" cy="498785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6350" y="404664"/>
            <a:ext cx="8642350" cy="69428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Crabstick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97000735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" y="923963"/>
            <a:ext cx="8930505" cy="51903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147479257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-6350" y="332656"/>
            <a:ext cx="8642350" cy="62227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Crab</a:t>
            </a: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6" y="936462"/>
            <a:ext cx="8858494" cy="50881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38438834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7938" y="404664"/>
            <a:ext cx="8642351" cy="720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Ambient Crab</a:t>
            </a: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" y="1062798"/>
            <a:ext cx="8956260" cy="493846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HomeScan MAT</a:t>
            </a:r>
          </a:p>
        </p:txBody>
      </p:sp>
      <p:pic>
        <p:nvPicPr>
          <p:cNvPr id="2" name="Picture 1"/>
          <p:cNvPicPr/>
          <p:nvPr>
            <p:extLst>
              <p:ext uri="{D42A27DB-BD31-4B8C-83A1-F6EECF244321}">
                <p14:modId xmlns:p14="http://schemas.microsoft.com/office/powerpoint/2010/main" val="70618301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-6350" y="404664"/>
            <a:ext cx="8642350" cy="8683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eaLnBrk="0" hangingPunct="0">
              <a:defRPr sz="3600" kern="0">
                <a:solidFill>
                  <a:srgbClr val="012E7F"/>
                </a:solidFill>
                <a:latin typeface="Arial" panose="020B0604020202020204" pitchFamily="34" charset="0"/>
                <a:ea typeface="+mj-ea"/>
              </a:defRPr>
            </a:lvl1pPr>
            <a:lvl2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2pPr>
            <a:lvl3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3pPr>
            <a:lvl4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4pPr>
            <a:lvl5pPr eaLnBrk="0" hangingPunct="0">
              <a:defRPr sz="3400">
                <a:solidFill>
                  <a:srgbClr val="0062AE"/>
                </a:solidFill>
                <a:latin typeface="Arial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Crab</a:t>
            </a: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0" y="898011"/>
            <a:ext cx="8934258" cy="52422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-7938" y="620688"/>
            <a:ext cx="8642351" cy="571500"/>
          </a:xfrm>
        </p:spPr>
        <p:txBody>
          <a:bodyPr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3231076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925" y="1535088"/>
            <a:ext cx="9109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08599367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/>
          </p:cNvSpPr>
          <p:nvPr/>
        </p:nvSpPr>
        <p:spPr bwMode="auto">
          <a:xfrm>
            <a:off x="468313" y="2316273"/>
            <a:ext cx="81661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0062A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Shellfish is defined as cockles, crab, crabstick, mussels, scallops, squid (calamari) and lobster</a:t>
            </a:r>
          </a:p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For data on cold water or warm water prawns please see the Prawn Report</a:t>
            </a:r>
          </a:p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For data on langoustine and scampi please see the Scampi and Langoustine Report</a:t>
            </a:r>
          </a:p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MAT 2YA = moving annual total two years ago</a:t>
            </a:r>
          </a:p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MAT YA = moving annual total last year</a:t>
            </a:r>
          </a:p>
          <a:p>
            <a:pPr eaLnBrk="1" hangingPunct="1">
              <a:defRPr/>
            </a:pPr>
            <a:r>
              <a:rPr lang="en-GB" altLang="en-US" sz="2000" kern="0" dirty="0" smtClean="0">
                <a:latin typeface="+mj-lt"/>
              </a:rPr>
              <a:t>MAT TY = moving annual total this year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>
          <a:xfrm>
            <a:off x="34924" y="1101835"/>
            <a:ext cx="9109075" cy="76040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>
            <a:normAutofit/>
          </a:bodyPr>
          <a:lstStyle/>
          <a:p>
            <a:pPr algn="l" eaLnBrk="1" hangingPunct="1"/>
            <a:r>
              <a:rPr lang="en-GB" altLang="en-US" sz="2800" dirty="0" smtClean="0"/>
              <a:t>Notes</a:t>
            </a:r>
            <a:endParaRPr lang="en-US" alt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350" y="764704"/>
            <a:ext cx="8642350" cy="495300"/>
          </a:xfrm>
        </p:spPr>
        <p:txBody>
          <a:bodyPr>
            <a:no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altLang="en-US" sz="2800" kern="0" dirty="0">
                <a:cs typeface="Arial" panose="020B0604020202020204" pitchFamily="34" charset="0"/>
              </a:rPr>
              <a:t>Market Context – Total Fish continued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2140401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" y="1412776"/>
            <a:ext cx="90820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304773471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332656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02422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 err="1">
                <a:solidFill>
                  <a:srgbClr val="0062AE"/>
                </a:solidFill>
              </a:rPr>
              <a:t>Scantrack</a:t>
            </a:r>
            <a:r>
              <a:rPr lang="en-GB" altLang="en-US" sz="1000" dirty="0">
                <a:solidFill>
                  <a:srgbClr val="0062AE"/>
                </a:solidFill>
              </a:rPr>
              <a:t>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 err="1" smtClean="0">
                <a:solidFill>
                  <a:srgbClr val="0062AE"/>
                </a:solidFill>
              </a:rPr>
              <a:t>Homescan</a:t>
            </a:r>
            <a:r>
              <a:rPr lang="en-GB" altLang="en-US" sz="1000" dirty="0" smtClean="0">
                <a:solidFill>
                  <a:srgbClr val="0062AE"/>
                </a:solidFill>
              </a:rPr>
              <a:t> </a:t>
            </a:r>
            <a:r>
              <a:rPr lang="en-GB" altLang="en-US" sz="1000" dirty="0">
                <a:solidFill>
                  <a:srgbClr val="0062AE"/>
                </a:solidFill>
              </a:rPr>
              <a:t>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40580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743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350" y="1079971"/>
            <a:ext cx="9030146" cy="549275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Executive Overview – Total Shellfish continued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3972338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2060848"/>
            <a:ext cx="907732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90783989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7463" y="1052736"/>
            <a:ext cx="9019033" cy="617538"/>
          </a:xfrm>
        </p:spPr>
        <p:txBody>
          <a:bodyPr>
            <a:noAutofit/>
          </a:bodyPr>
          <a:lstStyle/>
          <a:p>
            <a:pPr algn="l"/>
            <a:r>
              <a:rPr lang="en-US" altLang="en-US" sz="2800" dirty="0" smtClean="0"/>
              <a:t>Moving Annual Trends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8863028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988840"/>
            <a:ext cx="9077325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48965135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463" y="1053747"/>
            <a:ext cx="9019033" cy="617538"/>
          </a:xfrm>
        </p:spPr>
        <p:txBody>
          <a:bodyPr>
            <a:noAutofit/>
          </a:bodyPr>
          <a:lstStyle/>
          <a:p>
            <a:pPr algn="l"/>
            <a:r>
              <a:rPr lang="en-US" altLang="en-US" sz="2800" dirty="0" smtClean="0"/>
              <a:t>Moving Annual Trends</a:t>
            </a:r>
            <a:r>
              <a:rPr lang="en-GB" altLang="en-US" sz="2800" dirty="0" smtClean="0"/>
              <a:t> continued</a:t>
            </a:r>
            <a:endParaRPr lang="en-US" altLang="en-US" sz="2800" dirty="0" smtClean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9788259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2060848"/>
            <a:ext cx="9077325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23130417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7938" y="502443"/>
            <a:ext cx="9044434" cy="622301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Long Term Trends – Total Shellfish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60665704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340197"/>
            <a:ext cx="8848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9626390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6350" y="534833"/>
            <a:ext cx="9042846" cy="576263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Long Term Trends – Total Shellfish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17923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388" y="1485230"/>
            <a:ext cx="88487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290605260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6350" y="620688"/>
            <a:ext cx="9109075" cy="576263"/>
          </a:xfrm>
        </p:spPr>
        <p:txBody>
          <a:bodyPr>
            <a:noAutofit/>
          </a:bodyPr>
          <a:lstStyle/>
          <a:p>
            <a:pPr algn="l"/>
            <a:r>
              <a:rPr lang="en-GB" altLang="en-US" sz="2800" dirty="0" smtClean="0"/>
              <a:t>Long Term Trends – Total Shellfish Ambient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149894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713" y="1508156"/>
            <a:ext cx="8848725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0" y="6505401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rgbClr val="002060"/>
                </a:solidFill>
                <a:latin typeface="+mj-lt"/>
                <a:cs typeface="Geneva"/>
              </a:rPr>
              <a:t>Source – ScanTrack MAT</a:t>
            </a:r>
          </a:p>
        </p:txBody>
      </p:sp>
      <p:pic>
        <p:nvPicPr>
          <p:cNvPr id="3" name="Picture 2"/>
          <p:cNvPicPr/>
          <p:nvPr>
            <p:extLst>
              <p:ext uri="{D42A27DB-BD31-4B8C-83A1-F6EECF244321}">
                <p14:modId xmlns:p14="http://schemas.microsoft.com/office/powerpoint/2010/main" val="1312062166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5135791" y="6538430"/>
            <a:ext cx="962025" cy="2476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 xsi:nil="true"/>
    <TaxCatchAll xmlns="cebd32e3-9ab6-41ee-b1af-b8405a8d4e68">
      <Value>1498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2f5cdc6c-21ca-4298-b615-999752473790</TermId>
        </TermInfo>
      </Terms>
    </j7c1b49d505545c2a69692ae734740bd>
    <DocumentSummary xmlns="cebd32e3-9ab6-41ee-b1af-b8405a8d4e68">Nielsen monthly reports January 2021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38464D02-A823-4C32-B6E1-C455EA4F32AB}"/>
</file>

<file path=customXml/itemProps2.xml><?xml version="1.0" encoding="utf-8"?>
<ds:datastoreItem xmlns:ds="http://schemas.openxmlformats.org/officeDocument/2006/customXml" ds:itemID="{C05C829A-7292-4554-BA77-54C700A6B3F0}"/>
</file>

<file path=customXml/itemProps3.xml><?xml version="1.0" encoding="utf-8"?>
<ds:datastoreItem xmlns:ds="http://schemas.openxmlformats.org/officeDocument/2006/customXml" ds:itemID="{50BA9532-37E0-417C-825C-FAA37FAEDD58}"/>
</file>

<file path=docProps/app.xml><?xml version="1.0" encoding="utf-8"?>
<Properties xmlns="http://schemas.openxmlformats.org/officeDocument/2006/extended-properties" xmlns:vt="http://schemas.openxmlformats.org/officeDocument/2006/docPropsVTypes">
  <TotalTime>12268</TotalTime>
  <Words>781</Words>
  <Application>Microsoft Office PowerPoint</Application>
  <PresentationFormat>On-screen Show (4:3)</PresentationFormat>
  <Paragraphs>94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Seafish - Light</vt:lpstr>
      <vt:lpstr>Worksheet</vt:lpstr>
      <vt:lpstr>UK Shellfish Report Data to 30.01.21 </vt:lpstr>
      <vt:lpstr>Executive Overview – Total Shellfish</vt:lpstr>
      <vt:lpstr>Notes</vt:lpstr>
      <vt:lpstr>Executive Overview – Total Shellfish continued</vt:lpstr>
      <vt:lpstr>Moving Annual Trends</vt:lpstr>
      <vt:lpstr>Moving Annual Trends continued</vt:lpstr>
      <vt:lpstr>Long Term Trends – Total Shellfish</vt:lpstr>
      <vt:lpstr>Long Term Trends – Total Shellfish Chilled</vt:lpstr>
      <vt:lpstr>Long Term Trends – Total Shellfish Ambient</vt:lpstr>
      <vt:lpstr>Long Term Trends – Total Shellfish Frozen</vt:lpstr>
      <vt:lpstr>PowerPoint Presentation</vt:lpstr>
      <vt:lpstr>Rolling Purchase KPI’s – Total Shellfish</vt:lpstr>
      <vt:lpstr>PowerPoint Presentation</vt:lpstr>
      <vt:lpstr>PowerPoint Presentation</vt:lpstr>
      <vt:lpstr>PowerPoint Presentation</vt:lpstr>
      <vt:lpstr>Retailer Share of Trade £ - Total Shellfish</vt:lpstr>
      <vt:lpstr>PowerPoint Presentation</vt:lpstr>
      <vt:lpstr>Retailer Share of Trade £ - Total Shellfish Ambient</vt:lpstr>
      <vt:lpstr>Retailer Share of Trade £ - Total Shellfish Frozen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Market Context – Total Fish</vt:lpstr>
      <vt:lpstr>Market Context – Total Fish continued</vt:lpstr>
      <vt:lpstr>Glossary</vt:lpstr>
      <vt:lpstr>PowerPoint Presentation</vt:lpstr>
    </vt:vector>
  </TitlesOfParts>
  <Company>Nielsen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January NielsenIQ Shellfish Report</dc:title>
  <dc:creator>Shrimali, Ruchita Jayanti</dc:creator>
  <cp:lastModifiedBy>Julia Brooks</cp:lastModifiedBy>
  <cp:revision>615</cp:revision>
  <dcterms:created xsi:type="dcterms:W3CDTF">2014-08-19T10:17:11Z</dcterms:created>
  <dcterms:modified xsi:type="dcterms:W3CDTF">2021-02-18T09:30:03Z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1498;#2021|2f5cdc6c-21ca-4298-b615-999752473790</vt:lpwstr>
  </property>
</Properties>
</file>