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</p:sldMasterIdLst>
  <p:notesMasterIdLst>
    <p:notesMasterId r:id="rId43"/>
  </p:notesMasterIdLst>
  <p:handoutMasterIdLst>
    <p:handoutMasterId r:id="rId44"/>
  </p:handoutMasterIdLst>
  <p:sldIdLst>
    <p:sldId id="522" r:id="rId2"/>
    <p:sldId id="448" r:id="rId3"/>
    <p:sldId id="470" r:id="rId4"/>
    <p:sldId id="458" r:id="rId5"/>
    <p:sldId id="459" r:id="rId6"/>
    <p:sldId id="471" r:id="rId7"/>
    <p:sldId id="472" r:id="rId8"/>
    <p:sldId id="505" r:id="rId9"/>
    <p:sldId id="473" r:id="rId10"/>
    <p:sldId id="460" r:id="rId11"/>
    <p:sldId id="474" r:id="rId12"/>
    <p:sldId id="483" r:id="rId13"/>
    <p:sldId id="506" r:id="rId14"/>
    <p:sldId id="482" r:id="rId15"/>
    <p:sldId id="461" r:id="rId16"/>
    <p:sldId id="518" r:id="rId17"/>
    <p:sldId id="464" r:id="rId18"/>
    <p:sldId id="519" r:id="rId19"/>
    <p:sldId id="465" r:id="rId20"/>
    <p:sldId id="521" r:id="rId21"/>
    <p:sldId id="467" r:id="rId22"/>
    <p:sldId id="520" r:id="rId23"/>
    <p:sldId id="466" r:id="rId24"/>
    <p:sldId id="449" r:id="rId25"/>
    <p:sldId id="496" r:id="rId26"/>
    <p:sldId id="450" r:id="rId27"/>
    <p:sldId id="451" r:id="rId28"/>
    <p:sldId id="452" r:id="rId29"/>
    <p:sldId id="453" r:id="rId30"/>
    <p:sldId id="477" r:id="rId31"/>
    <p:sldId id="478" r:id="rId32"/>
    <p:sldId id="479" r:id="rId33"/>
    <p:sldId id="517" r:id="rId34"/>
    <p:sldId id="480" r:id="rId35"/>
    <p:sldId id="481" r:id="rId36"/>
    <p:sldId id="454" r:id="rId37"/>
    <p:sldId id="455" r:id="rId38"/>
    <p:sldId id="456" r:id="rId39"/>
    <p:sldId id="457" r:id="rId40"/>
    <p:sldId id="524" r:id="rId41"/>
    <p:sldId id="397" r:id="rId4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>
        <p:scale>
          <a:sx n="100" d="100"/>
          <a:sy n="100" d="100"/>
        </p:scale>
        <p:origin x="-2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48D7F3-8416-4BA8-B6A2-2A0F57320C6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8 April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8 April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8 April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Excel_97-2003_Worksheet2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3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4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Context Report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0" y="5741988"/>
            <a:ext cx="3308350" cy="6556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0" dirty="0" smtClean="0">
                <a:solidFill>
                  <a:schemeClr val="bg1"/>
                </a:solidFill>
                <a:latin typeface="Arial" pitchFamily="34" charset="0"/>
              </a:rPr>
              <a:t>Data to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  <a:cs typeface="Arial" pitchFamily="34" charset="0"/>
              </a:rPr>
              <a:t>supporting a profitable, sustainable and socially responsible future for the seafood industry</a:t>
            </a:r>
            <a:endParaRPr lang="en-GB" alt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 err="1">
                <a:solidFill>
                  <a:schemeClr val="bg1"/>
                </a:solidFill>
                <a:cs typeface="Arial"/>
              </a:rPr>
              <a:t>ScanTrack</a:t>
            </a: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 err="1">
                <a:solidFill>
                  <a:schemeClr val="bg1"/>
                </a:solidFill>
                <a:cs typeface="Arial"/>
              </a:rPr>
              <a:t>HomeScan</a:t>
            </a: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92339" y="5671970"/>
            <a:ext cx="1514475" cy="468313"/>
            <a:chOff x="958" y="3640"/>
            <a:chExt cx="954" cy="2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58" y="3640"/>
              <a:ext cx="95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000" y="3664"/>
              <a:ext cx="88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800" dirty="0" smtClean="0">
                  <a:solidFill>
                    <a:srgbClr val="FFFFFF"/>
                  </a:solidFill>
                </a:rPr>
                <a:t>21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.03.20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996950"/>
            <a:ext cx="8642350" cy="434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92570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38" y="1595438"/>
            <a:ext cx="853281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96824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24446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250370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0" y="662995"/>
            <a:ext cx="8642350" cy="482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88490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271007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871989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41157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133078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42745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3216149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88" y="801574"/>
            <a:ext cx="8988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29873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466737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111181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4700" y="1419112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385934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1950" y="3806712"/>
            <a:ext cx="41544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233715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3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01913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" y="1808163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46655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798638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412757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6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294275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13811415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0"/>
            <a:ext cx="8724900" cy="49196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595312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02495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50" y="1428750"/>
            <a:ext cx="87963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46103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557693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27225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0" y="6593579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75" y="880866"/>
            <a:ext cx="97028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03618"/>
              </p:ext>
            </p:extLst>
          </p:nvPr>
        </p:nvGraphicFramePr>
        <p:xfrm>
          <a:off x="61913" y="1265238"/>
          <a:ext cx="8990012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1" name="Worksheet" r:id="rId4" imgW="8582014" imgH="5229375" progId="Excel.Sheet.8">
                  <p:embed/>
                </p:oleObj>
              </mc:Choice>
              <mc:Fallback>
                <p:oleObj name="Worksheet" r:id="rId4" imgW="8582014" imgH="52293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8"/>
                        <a:ext cx="8990012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762623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0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443099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968295"/>
            <a:ext cx="9702800" cy="52643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96749"/>
              </p:ext>
            </p:extLst>
          </p:nvPr>
        </p:nvGraphicFramePr>
        <p:xfrm>
          <a:off x="261938" y="1273175"/>
          <a:ext cx="88138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9" name="Worksheet" r:id="rId4" imgW="8515282" imgH="4752893" progId="Excel.Sheet.8">
                  <p:embed/>
                </p:oleObj>
              </mc:Choice>
              <mc:Fallback>
                <p:oleObj name="Worksheet" r:id="rId4" imgW="8515282" imgH="4752893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813800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1999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4195329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75" y="600789"/>
            <a:ext cx="8642350" cy="508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84412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00306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" y="1144588"/>
            <a:ext cx="8964613" cy="49815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555045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63548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63157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1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75" y="795141"/>
            <a:ext cx="97028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77828"/>
              </p:ext>
            </p:extLst>
          </p:nvPr>
        </p:nvGraphicFramePr>
        <p:xfrm>
          <a:off x="214313" y="1114363"/>
          <a:ext cx="8656637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7" name="Worksheet" r:id="rId4" imgW="8572635" imgH="5134006" progId="Excel.Sheet.8">
                  <p:embed/>
                </p:oleObj>
              </mc:Choice>
              <mc:Fallback>
                <p:oleObj name="Worksheet" r:id="rId4" imgW="8572635" imgH="51340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363"/>
                        <a:ext cx="8656637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2"/>
            <a:ext cx="8642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782307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48566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990978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673864"/>
            <a:ext cx="9702800" cy="5815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5679"/>
              </p:ext>
            </p:extLst>
          </p:nvPr>
        </p:nvGraphicFramePr>
        <p:xfrm>
          <a:off x="203200" y="1203325"/>
          <a:ext cx="8802688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5" name="Worksheet" r:id="rId4" imgW="8505904" imgH="4990953" progId="Excel.Sheet.8">
                  <p:embed/>
                </p:oleObj>
              </mc:Choice>
              <mc:Fallback>
                <p:oleObj name="Worksheet" r:id="rId4" imgW="8505904" imgH="4990953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802688" cy="491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3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627396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3025" y="592791"/>
            <a:ext cx="8642350" cy="5381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305662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1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009604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38100" y="514537"/>
            <a:ext cx="8642350" cy="5381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1696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84487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23928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50" y="616017"/>
            <a:ext cx="8642350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38841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29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711100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4763" y="500483"/>
            <a:ext cx="8642351" cy="4746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08816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37070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791061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571860"/>
            <a:ext cx="8642350" cy="5222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50059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38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85678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88" y="874713"/>
            <a:ext cx="8642350" cy="58737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672880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88" y="1951038"/>
            <a:ext cx="90662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245636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715029"/>
            <a:ext cx="8435975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880568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64833478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3" y="1236663"/>
            <a:ext cx="9083675" cy="4862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07186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5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23659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114449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5" y="1385067"/>
            <a:ext cx="8729663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89116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2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20085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3" y="1284114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09345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1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70582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8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53618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354174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6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1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11166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44359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0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0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64290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21690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7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0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03242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02432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5" y="1508312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272468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8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52396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3" y="1581690"/>
            <a:ext cx="87280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648708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483847"/>
            <a:ext cx="7285038" cy="60801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12994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88613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12813"/>
            <a:ext cx="8642350" cy="59372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123534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3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30886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567513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5250" y="950913"/>
            <a:ext cx="8642350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17067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50"/>
            <a:ext cx="871061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990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49767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323101"/>
            <a:ext cx="41529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34415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3" y="1342445"/>
            <a:ext cx="41544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0" y="692864"/>
            <a:ext cx="8642350" cy="588962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048429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6935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7524553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7062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5649272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6616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64023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744898"/>
            <a:ext cx="8642350" cy="635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smtClean="0">
                <a:latin typeface="Arial" pitchFamily="34" charset="0"/>
              </a:rPr>
              <a:t>continued</a:t>
            </a:r>
            <a:endParaRPr lang="en-GB" altLang="en-US" sz="2800" smtClean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01166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362435"/>
            <a:ext cx="41751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297048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38" y="36674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0994877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0" y="3680185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163343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082675"/>
            <a:ext cx="9061450" cy="635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559006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5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54531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3" y="2028825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248643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>
          <a:xfrm>
            <a:off x="155575" y="841375"/>
            <a:ext cx="8642350" cy="5476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19615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56885679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0" y="1606550"/>
            <a:ext cx="8677275" cy="4867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1622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03 - March 2020</TermName>
          <TermId xmlns="http://schemas.microsoft.com/office/infopath/2007/PartnerControls">718f1e3c-725b-4527-b016-a475f1bce601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5C16A12-2DB4-4014-9A13-E710BEBE671E}"/>
</file>

<file path=customXml/itemProps2.xml><?xml version="1.0" encoding="utf-8"?>
<ds:datastoreItem xmlns:ds="http://schemas.openxmlformats.org/officeDocument/2006/customXml" ds:itemID="{EBB03729-22A3-4248-B8FB-1124E4EDCEE7}"/>
</file>

<file path=customXml/itemProps3.xml><?xml version="1.0" encoding="utf-8"?>
<ds:datastoreItem xmlns:ds="http://schemas.openxmlformats.org/officeDocument/2006/customXml" ds:itemID="{67E7DAE0-7B83-423E-8588-6220755F7F9D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6674</TotalTime>
  <Words>830</Words>
  <Application>Microsoft Office PowerPoint</Application>
  <PresentationFormat>On-screen Show (4:3)</PresentationFormat>
  <Paragraphs>117</Paragraphs>
  <Slides>41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Seafish-PowerPoint-template</vt:lpstr>
      <vt:lpstr>Worksheet</vt:lpstr>
      <vt:lpstr>Context Report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March Nielsen Context Report.pptx</dc:title>
  <dc:creator>anderi01</dc:creator>
  <cp:lastModifiedBy>Bishnoi, Ketki Arunkumar</cp:lastModifiedBy>
  <cp:revision>646</cp:revision>
  <dcterms:created xsi:type="dcterms:W3CDTF">2009-04-16T08:15:59Z</dcterms:created>
  <dcterms:modified xsi:type="dcterms:W3CDTF">2020-04-08T13:55:09Z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1622;#03 - March 2020|718f1e3c-725b-4527-b016-a475f1bce601</vt:lpwstr>
  </property>
</Properties>
</file>