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notesSlides/notesSlide19.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charts/chart11.xml" ContentType="application/vnd.openxmlformats-officedocument.drawingml.chart+xml"/>
  <Override PartName="/ppt/notesSlides/notesSlide21.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6.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9.xml" ContentType="application/vnd.openxmlformats-officedocument.presentationml.notesSlide+xml"/>
  <Override PartName="/ppt/charts/chart1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0.xml" ContentType="application/vnd.openxmlformats-officedocument.presentationml.notesSlide+xml"/>
  <Override PartName="/ppt/charts/chart1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0.xml" ContentType="application/vnd.openxmlformats-officedocument.drawingml.chart+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1.xml" ContentType="application/vnd.openxmlformats-officedocument.drawingml.chart+xml"/>
  <Override PartName="/ppt/notesSlides/notesSlide34.xml" ContentType="application/vnd.openxmlformats-officedocument.presentationml.notesSlide+xml"/>
  <Override PartName="/ppt/charts/chart22.xml" ContentType="application/vnd.openxmlformats-officedocument.drawingml.chart+xml"/>
  <Override PartName="/ppt/theme/themeOverride1.xml" ContentType="application/vnd.openxmlformats-officedocument.themeOverr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0" r:id="rId4"/>
  </p:sldMasterIdLst>
  <p:notesMasterIdLst>
    <p:notesMasterId r:id="rId55"/>
  </p:notesMasterIdLst>
  <p:sldIdLst>
    <p:sldId id="1788" r:id="rId5"/>
    <p:sldId id="1783" r:id="rId6"/>
    <p:sldId id="406" r:id="rId7"/>
    <p:sldId id="368" r:id="rId8"/>
    <p:sldId id="370" r:id="rId9"/>
    <p:sldId id="1648" r:id="rId10"/>
    <p:sldId id="366" r:id="rId11"/>
    <p:sldId id="394" r:id="rId12"/>
    <p:sldId id="398" r:id="rId13"/>
    <p:sldId id="1799" r:id="rId14"/>
    <p:sldId id="374" r:id="rId15"/>
    <p:sldId id="384" r:id="rId16"/>
    <p:sldId id="1540" r:id="rId17"/>
    <p:sldId id="1825" r:id="rId18"/>
    <p:sldId id="1708" r:id="rId19"/>
    <p:sldId id="1635" r:id="rId20"/>
    <p:sldId id="1853" r:id="rId21"/>
    <p:sldId id="1863" r:id="rId22"/>
    <p:sldId id="1826" r:id="rId23"/>
    <p:sldId id="407" r:id="rId24"/>
    <p:sldId id="1587" r:id="rId25"/>
    <p:sldId id="1792" r:id="rId26"/>
    <p:sldId id="1637" r:id="rId27"/>
    <p:sldId id="386" r:id="rId28"/>
    <p:sldId id="1851" r:id="rId29"/>
    <p:sldId id="388" r:id="rId30"/>
    <p:sldId id="1790" r:id="rId31"/>
    <p:sldId id="1864" r:id="rId32"/>
    <p:sldId id="1541" r:id="rId33"/>
    <p:sldId id="408" r:id="rId34"/>
    <p:sldId id="1858" r:id="rId35"/>
    <p:sldId id="369" r:id="rId36"/>
    <p:sldId id="1498" r:id="rId37"/>
    <p:sldId id="1640" r:id="rId38"/>
    <p:sldId id="1833" r:id="rId39"/>
    <p:sldId id="1839" r:id="rId40"/>
    <p:sldId id="1824" r:id="rId41"/>
    <p:sldId id="1574" r:id="rId42"/>
    <p:sldId id="397" r:id="rId43"/>
    <p:sldId id="1856" r:id="rId44"/>
    <p:sldId id="1865" r:id="rId45"/>
    <p:sldId id="1146" r:id="rId46"/>
    <p:sldId id="1148" r:id="rId47"/>
    <p:sldId id="1149" r:id="rId48"/>
    <p:sldId id="1827" r:id="rId49"/>
    <p:sldId id="1808" r:id="rId50"/>
    <p:sldId id="1829" r:id="rId51"/>
    <p:sldId id="1866" r:id="rId52"/>
    <p:sldId id="1867" r:id="rId53"/>
    <p:sldId id="364" r:id="rId5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wen, Sally F." initials="CSF" lastIdx="1" clrIdx="0">
    <p:extLst>
      <p:ext uri="{19B8F6BF-5375-455C-9EA6-DF929625EA0E}">
        <p15:presenceInfo xmlns:p15="http://schemas.microsoft.com/office/powerpoint/2012/main" userId="S::Sally.F.Cowen@nielseniq.com::3ac635c9-9221-46bb-aba3-3155d450bf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FDC"/>
    <a:srgbClr val="A282FC"/>
    <a:srgbClr val="C65017"/>
    <a:srgbClr val="6529EC"/>
    <a:srgbClr val="0C6A6B"/>
    <a:srgbClr val="870A36"/>
    <a:srgbClr val="267DFB"/>
    <a:srgbClr val="D00B46"/>
    <a:srgbClr val="12119A"/>
    <a:srgbClr val="17A2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BE4ED3-A11A-413B-A309-AE78DBB60736}">
  <a:tblStyle styleId="{0DBE4ED3-A11A-413B-A309-AE78DBB607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5FAB3DE-05D3-4ADE-B967-B5961B6925EA}" styleName="Table_1">
    <a:wholeTbl>
      <a:tcTxStyle b="off" i="off">
        <a:font>
          <a:latin typeface="Calibri"/>
          <a:ea typeface="Calibri"/>
          <a:cs typeface="Calibri"/>
        </a:font>
        <a:srgbClr val="5F5F5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6EFF8"/>
          </a:solidFill>
        </a:fill>
      </a:tcStyle>
    </a:wholeTbl>
    <a:band1H>
      <a:tcTxStyle/>
      <a:tcStyle>
        <a:tcBdr/>
        <a:fill>
          <a:solidFill>
            <a:srgbClr val="CADEF1"/>
          </a:solidFill>
        </a:fill>
      </a:tcStyle>
    </a:band1H>
    <a:band2H>
      <a:tcTxStyle/>
      <a:tcStyle>
        <a:tcBdr/>
      </a:tcStyle>
    </a:band2H>
    <a:band1V>
      <a:tcTxStyle/>
      <a:tcStyle>
        <a:tcBdr/>
        <a:fill>
          <a:solidFill>
            <a:srgbClr val="CADEF1"/>
          </a:solidFill>
        </a:fill>
      </a:tcStyle>
    </a:band1V>
    <a:band2V>
      <a:tcTxStyle/>
      <a:tcStyle>
        <a:tcBdr/>
      </a:tcStyle>
    </a:band2V>
    <a:lastCol>
      <a:tcTxStyle b="on" i="off">
        <a:font>
          <a:latin typeface="Calibri"/>
          <a:ea typeface="Calibri"/>
          <a:cs typeface="Calibri"/>
        </a:font>
        <a:srgbClr val="FFFFFF"/>
      </a:tcTxStyle>
      <a:tcStyle>
        <a:tcBdr/>
        <a:fill>
          <a:solidFill>
            <a:srgbClr val="009DD9"/>
          </a:solidFill>
        </a:fill>
      </a:tcStyle>
    </a:lastCol>
    <a:firstCol>
      <a:tcTxStyle b="on" i="off">
        <a:font>
          <a:latin typeface="Calibri"/>
          <a:ea typeface="Calibri"/>
          <a:cs typeface="Calibri"/>
        </a:font>
        <a:srgbClr val="FFFFFF"/>
      </a:tcTxStyle>
      <a:tcStyle>
        <a:tcBdr/>
        <a:fill>
          <a:solidFill>
            <a:srgbClr val="009DD9"/>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009DD9"/>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009DD9"/>
          </a:solidFill>
        </a:fill>
      </a:tcStyle>
    </a:firstRow>
    <a:neCell>
      <a:tcTxStyle/>
      <a:tcStyle>
        <a:tcBdr/>
      </a:tcStyle>
    </a:neCell>
    <a:nwCell>
      <a:tcTxStyle/>
      <a:tcStyle>
        <a:tcBdr/>
      </a:tcStyle>
    </a:nwCell>
  </a:tblStyle>
  <a:tblStyle styleId="{FE6EBBFE-2F77-4B1B-A800-991F91E3888A}"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1504" autoAdjust="0"/>
  </p:normalViewPr>
  <p:slideViewPr>
    <p:cSldViewPr snapToGrid="0">
      <p:cViewPr varScale="1">
        <p:scale>
          <a:sx n="113" d="100"/>
          <a:sy n="113" d="100"/>
        </p:scale>
        <p:origin x="562" y="8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5464"/>
    </p:cViewPr>
  </p:sorterViewPr>
  <p:notesViewPr>
    <p:cSldViewPr snapToGrid="0">
      <p:cViewPr varScale="1">
        <p:scale>
          <a:sx n="51" d="100"/>
          <a:sy n="51" d="100"/>
        </p:scale>
        <p:origin x="1836"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8.xml"/><Relationship Id="rId1" Type="http://schemas.microsoft.com/office/2011/relationships/chartStyle" Target="style8.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9.xml"/><Relationship Id="rId1" Type="http://schemas.microsoft.com/office/2011/relationships/chartStyle" Target="style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0.xml"/><Relationship Id="rId1" Type="http://schemas.microsoft.com/office/2011/relationships/chartStyle" Target="style1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890239527773143E-2"/>
          <c:y val="0.15053309773546641"/>
          <c:w val="0.87967786038055329"/>
          <c:h val="0.55233791678840161"/>
        </c:manualLayout>
      </c:layout>
      <c:barChart>
        <c:barDir val="col"/>
        <c:grouping val="clustered"/>
        <c:varyColors val="0"/>
        <c:ser>
          <c:idx val="0"/>
          <c:order val="0"/>
          <c:tx>
            <c:strRef>
              <c:f>Sheet1!$B$1</c:f>
              <c:strCache>
                <c:ptCount val="1"/>
                <c:pt idx="0">
                  <c:v>GB</c:v>
                </c:pt>
              </c:strCache>
            </c:strRef>
          </c:tx>
          <c:spPr>
            <a:solidFill>
              <a:schemeClr val="accent1"/>
            </a:solidFill>
            <a:ln>
              <a:noFill/>
            </a:ln>
            <a:effectLst/>
          </c:spPr>
          <c:invertIfNegative val="0"/>
          <c:cat>
            <c:strRef>
              <c:f>Sheet1!$A$33:$A$49</c:f>
              <c:strCache>
                <c:ptCount val="14"/>
                <c:pt idx="0">
                  <c:v>01-Jan-22</c:v>
                </c:pt>
                <c:pt idx="1">
                  <c:v>29-Jan-22</c:v>
                </c:pt>
                <c:pt idx="2">
                  <c:v>26-Feb-22</c:v>
                </c:pt>
                <c:pt idx="3">
                  <c:v>26-Mar-22</c:v>
                </c:pt>
                <c:pt idx="4">
                  <c:v> 23-Apr-22</c:v>
                </c:pt>
                <c:pt idx="5">
                  <c:v> 21-May-22</c:v>
                </c:pt>
                <c:pt idx="6">
                  <c:v> 18-Jun-22</c:v>
                </c:pt>
                <c:pt idx="7">
                  <c:v> 16-Jul-22</c:v>
                </c:pt>
                <c:pt idx="8">
                  <c:v>13-Aug-22</c:v>
                </c:pt>
                <c:pt idx="9">
                  <c:v> 10-Sep-22</c:v>
                </c:pt>
                <c:pt idx="10">
                  <c:v>08-Oct-22</c:v>
                </c:pt>
                <c:pt idx="11">
                  <c:v> 5-Nov-22</c:v>
                </c:pt>
                <c:pt idx="12">
                  <c:v> 3-Dec-22</c:v>
                </c:pt>
                <c:pt idx="13">
                  <c:v>31-Dec-22</c:v>
                </c:pt>
              </c:strCache>
            </c:strRef>
          </c:cat>
          <c:val>
            <c:numRef>
              <c:f>Sheet1!$B$33:$B$49</c:f>
              <c:numCache>
                <c:formatCode>0.0%</c:formatCode>
                <c:ptCount val="14"/>
                <c:pt idx="0">
                  <c:v>0.1202286573499971</c:v>
                </c:pt>
                <c:pt idx="1">
                  <c:v>-0.21149549012381241</c:v>
                </c:pt>
                <c:pt idx="2">
                  <c:v>4.2550107438613427E-2</c:v>
                </c:pt>
                <c:pt idx="3">
                  <c:v>2.9117579308763908E-2</c:v>
                </c:pt>
                <c:pt idx="4">
                  <c:v>1.6960421699074857E-2</c:v>
                </c:pt>
                <c:pt idx="5">
                  <c:v>-6.2702419745198634E-3</c:v>
                </c:pt>
                <c:pt idx="6">
                  <c:v>3.4992751765878793E-2</c:v>
                </c:pt>
                <c:pt idx="7">
                  <c:v>2.3194365828835828E-3</c:v>
                </c:pt>
                <c:pt idx="8">
                  <c:v>6.2701096729855799E-4</c:v>
                </c:pt>
                <c:pt idx="9">
                  <c:v>-3.1671019224549291E-2</c:v>
                </c:pt>
                <c:pt idx="10">
                  <c:v>1.4948406712456119E-3</c:v>
                </c:pt>
                <c:pt idx="11">
                  <c:v>1.8325650040587282E-2</c:v>
                </c:pt>
                <c:pt idx="12">
                  <c:v>6.5870350779688946E-2</c:v>
                </c:pt>
                <c:pt idx="13">
                  <c:v>0.14964854703129182</c:v>
                </c:pt>
              </c:numCache>
            </c:numRef>
          </c:val>
          <c:extLst>
            <c:ext xmlns:c16="http://schemas.microsoft.com/office/drawing/2014/chart" uri="{C3380CC4-5D6E-409C-BE32-E72D297353CC}">
              <c16:uniqueId val="{00000000-8708-460B-B70D-3027C22FFFA0}"/>
            </c:ext>
          </c:extLst>
        </c:ser>
        <c:dLbls>
          <c:showLegendKey val="0"/>
          <c:showVal val="0"/>
          <c:showCatName val="0"/>
          <c:showSerName val="0"/>
          <c:showPercent val="0"/>
          <c:showBubbleSize val="0"/>
        </c:dLbls>
        <c:gapWidth val="219"/>
        <c:axId val="559234192"/>
        <c:axId val="559233864"/>
      </c:barChart>
      <c:lineChart>
        <c:grouping val="standard"/>
        <c:varyColors val="0"/>
        <c:ser>
          <c:idx val="1"/>
          <c:order val="1"/>
          <c:tx>
            <c:strRef>
              <c:f>Sheet1!$C$1</c:f>
              <c:strCache>
                <c:ptCount val="1"/>
                <c:pt idx="0">
                  <c:v>Grocery Multiples</c:v>
                </c:pt>
              </c:strCache>
            </c:strRef>
          </c:tx>
          <c:spPr>
            <a:ln w="28575" cap="rnd">
              <a:solidFill>
                <a:schemeClr val="accent2"/>
              </a:solidFill>
              <a:round/>
            </a:ln>
            <a:effectLst/>
          </c:spPr>
          <c:marker>
            <c:symbol val="none"/>
          </c:marker>
          <c:cat>
            <c:strRef>
              <c:f>Sheet1!$A$33:$A$49</c:f>
              <c:strCache>
                <c:ptCount val="14"/>
                <c:pt idx="0">
                  <c:v>01-Jan-22</c:v>
                </c:pt>
                <c:pt idx="1">
                  <c:v>29-Jan-22</c:v>
                </c:pt>
                <c:pt idx="2">
                  <c:v>26-Feb-22</c:v>
                </c:pt>
                <c:pt idx="3">
                  <c:v>26-Mar-22</c:v>
                </c:pt>
                <c:pt idx="4">
                  <c:v> 23-Apr-22</c:v>
                </c:pt>
                <c:pt idx="5">
                  <c:v> 21-May-22</c:v>
                </c:pt>
                <c:pt idx="6">
                  <c:v> 18-Jun-22</c:v>
                </c:pt>
                <c:pt idx="7">
                  <c:v> 16-Jul-22</c:v>
                </c:pt>
                <c:pt idx="8">
                  <c:v>13-Aug-22</c:v>
                </c:pt>
                <c:pt idx="9">
                  <c:v> 10-Sep-22</c:v>
                </c:pt>
                <c:pt idx="10">
                  <c:v>08-Oct-22</c:v>
                </c:pt>
                <c:pt idx="11">
                  <c:v> 5-Nov-22</c:v>
                </c:pt>
                <c:pt idx="12">
                  <c:v> 3-Dec-22</c:v>
                </c:pt>
                <c:pt idx="13">
                  <c:v>31-Dec-22</c:v>
                </c:pt>
              </c:strCache>
            </c:strRef>
          </c:cat>
          <c:val>
            <c:numRef>
              <c:f>Sheet1!$C$33:$C$49</c:f>
              <c:numCache>
                <c:formatCode>0.0%</c:formatCode>
                <c:ptCount val="14"/>
                <c:pt idx="0">
                  <c:v>0.14264831619054696</c:v>
                </c:pt>
                <c:pt idx="1">
                  <c:v>-0.22931298966821656</c:v>
                </c:pt>
                <c:pt idx="2">
                  <c:v>3.9966656429268888E-2</c:v>
                </c:pt>
                <c:pt idx="3">
                  <c:v>2.5831494188273574E-2</c:v>
                </c:pt>
                <c:pt idx="4">
                  <c:v>1.8717685135317685E-2</c:v>
                </c:pt>
                <c:pt idx="5">
                  <c:v>-1.1873297431461483E-2</c:v>
                </c:pt>
                <c:pt idx="6">
                  <c:v>3.839256322144724E-2</c:v>
                </c:pt>
                <c:pt idx="7">
                  <c:v>-3.9854176357507765E-3</c:v>
                </c:pt>
                <c:pt idx="8">
                  <c:v>-2.2943720636582343E-3</c:v>
                </c:pt>
                <c:pt idx="9">
                  <c:v>-2.8471455874062079E-2</c:v>
                </c:pt>
                <c:pt idx="10">
                  <c:v>5.3039709449731465E-3</c:v>
                </c:pt>
                <c:pt idx="11">
                  <c:v>2.3753868760228336E-2</c:v>
                </c:pt>
                <c:pt idx="12">
                  <c:v>7.4239841865441747E-2</c:v>
                </c:pt>
                <c:pt idx="13">
                  <c:v>0.17731737910865486</c:v>
                </c:pt>
              </c:numCache>
            </c:numRef>
          </c:val>
          <c:smooth val="1"/>
          <c:extLst>
            <c:ext xmlns:c16="http://schemas.microsoft.com/office/drawing/2014/chart" uri="{C3380CC4-5D6E-409C-BE32-E72D297353CC}">
              <c16:uniqueId val="{00000001-8708-460B-B70D-3027C22FFFA0}"/>
            </c:ext>
          </c:extLst>
        </c:ser>
        <c:dLbls>
          <c:showLegendKey val="0"/>
          <c:showVal val="0"/>
          <c:showCatName val="0"/>
          <c:showSerName val="0"/>
          <c:showPercent val="0"/>
          <c:showBubbleSize val="0"/>
        </c:dLbls>
        <c:marker val="1"/>
        <c:smooth val="0"/>
        <c:axId val="214567584"/>
        <c:axId val="214566272"/>
      </c:lineChart>
      <c:catAx>
        <c:axId val="5592341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mn-cs"/>
              </a:defRPr>
            </a:pPr>
            <a:endParaRPr lang="en-US"/>
          </a:p>
        </c:txPr>
        <c:crossAx val="559233864"/>
        <c:crosses val="autoZero"/>
        <c:auto val="1"/>
        <c:lblAlgn val="ctr"/>
        <c:lblOffset val="100"/>
        <c:noMultiLvlLbl val="0"/>
      </c:catAx>
      <c:valAx>
        <c:axId val="559233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t" anchorCtr="0"/>
              <a:lstStyle/>
              <a:p>
                <a:pPr algn="l">
                  <a:defRPr sz="1000" b="0" i="0" u="none" strike="noStrike" kern="1200" baseline="0">
                    <a:solidFill>
                      <a:schemeClr val="tx1"/>
                    </a:solidFill>
                    <a:latin typeface="Montserrat" panose="00000500000000000000" pitchFamily="2" charset="0"/>
                    <a:ea typeface="+mn-ea"/>
                    <a:cs typeface="+mn-cs"/>
                  </a:defRPr>
                </a:pPr>
                <a:r>
                  <a:rPr lang="en-GB" sz="1000" dirty="0">
                    <a:solidFill>
                      <a:schemeClr val="tx1"/>
                    </a:solidFill>
                  </a:rPr>
                  <a:t>4w/e growth vs </a:t>
                </a:r>
                <a:r>
                  <a:rPr lang="en-GB" sz="1000" b="1" dirty="0">
                    <a:solidFill>
                      <a:schemeClr val="tx1"/>
                    </a:solidFill>
                  </a:rPr>
                  <a:t>prior</a:t>
                </a:r>
                <a:r>
                  <a:rPr lang="en-GB" sz="1000" dirty="0">
                    <a:solidFill>
                      <a:schemeClr val="tx1"/>
                    </a:solidFill>
                  </a:rPr>
                  <a:t> period</a:t>
                </a:r>
              </a:p>
            </c:rich>
          </c:tx>
          <c:layout>
            <c:manualLayout>
              <c:xMode val="edge"/>
              <c:yMode val="edge"/>
              <c:x val="1.9877510709595828E-2"/>
              <c:y val="0"/>
            </c:manualLayout>
          </c:layout>
          <c:overlay val="0"/>
          <c:spPr>
            <a:noFill/>
            <a:ln>
              <a:noFill/>
            </a:ln>
            <a:effectLst/>
          </c:spPr>
          <c:txPr>
            <a:bodyPr rot="0" spcFirstLastPara="1" vertOverflow="ellipsis" wrap="square" anchor="t" anchorCtr="0"/>
            <a:lstStyle/>
            <a:p>
              <a:pPr algn="l">
                <a:defRPr sz="1000" b="0" i="0" u="none" strike="noStrike" kern="1200" baseline="0">
                  <a:solidFill>
                    <a:schemeClr val="tx1"/>
                  </a:solidFill>
                  <a:latin typeface="Montserrat" panose="00000500000000000000" pitchFamily="2"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mn-cs"/>
              </a:defRPr>
            </a:pPr>
            <a:endParaRPr lang="en-US"/>
          </a:p>
        </c:txPr>
        <c:crossAx val="559234192"/>
        <c:crosses val="autoZero"/>
        <c:crossBetween val="between"/>
      </c:valAx>
      <c:valAx>
        <c:axId val="214566272"/>
        <c:scaling>
          <c:orientation val="minMax"/>
          <c:max val="0.12000000000000001"/>
        </c:scaling>
        <c:delete val="1"/>
        <c:axPos val="r"/>
        <c:numFmt formatCode="0%" sourceLinked="0"/>
        <c:majorTickMark val="out"/>
        <c:minorTickMark val="none"/>
        <c:tickLblPos val="nextTo"/>
        <c:crossAx val="214567584"/>
        <c:crosses val="max"/>
        <c:crossBetween val="between"/>
      </c:valAx>
      <c:catAx>
        <c:axId val="214567584"/>
        <c:scaling>
          <c:orientation val="minMax"/>
        </c:scaling>
        <c:delete val="1"/>
        <c:axPos val="b"/>
        <c:numFmt formatCode="General" sourceLinked="1"/>
        <c:majorTickMark val="out"/>
        <c:minorTickMark val="none"/>
        <c:tickLblPos val="nextTo"/>
        <c:crossAx val="214566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775618579602996E-3"/>
          <c:y val="8.1181963141033105E-3"/>
          <c:w val="0.96107340978121836"/>
          <c:h val="0.58483022580724353"/>
        </c:manualLayout>
      </c:layout>
      <c:barChart>
        <c:barDir val="col"/>
        <c:grouping val="clustered"/>
        <c:varyColors val="0"/>
        <c:ser>
          <c:idx val="0"/>
          <c:order val="0"/>
          <c:tx>
            <c:strRef>
              <c:f>Sheet1!$B$1</c:f>
              <c:strCache>
                <c:ptCount val="1"/>
                <c:pt idx="0">
                  <c:v>GB</c:v>
                </c:pt>
              </c:strCache>
            </c:strRef>
          </c:tx>
          <c:spPr>
            <a:solidFill>
              <a:srgbClr val="00F000"/>
            </a:solidFill>
            <a:ln>
              <a:solidFill>
                <a:schemeClr val="tx1">
                  <a:lumMod val="50000"/>
                  <a:lumOff val="50000"/>
                </a:schemeClr>
              </a:solidFill>
            </a:ln>
          </c:spPr>
          <c:invertIfNegative val="1"/>
          <c:dPt>
            <c:idx val="0"/>
            <c:invertIfNegative val="1"/>
            <c:bubble3D val="0"/>
            <c:extLst>
              <c:ext xmlns:c16="http://schemas.microsoft.com/office/drawing/2014/chart" uri="{C3380CC4-5D6E-409C-BE32-E72D297353CC}">
                <c16:uniqueId val="{00000001-6B65-4B0C-BC93-826B78D99838}"/>
              </c:ext>
            </c:extLst>
          </c:dPt>
          <c:dPt>
            <c:idx val="1"/>
            <c:invertIfNegative val="1"/>
            <c:bubble3D val="0"/>
            <c:extLst>
              <c:ext xmlns:c16="http://schemas.microsoft.com/office/drawing/2014/chart" uri="{C3380CC4-5D6E-409C-BE32-E72D297353CC}">
                <c16:uniqueId val="{00000003-6B65-4B0C-BC93-826B78D99838}"/>
              </c:ext>
            </c:extLst>
          </c:dPt>
          <c:dPt>
            <c:idx val="2"/>
            <c:invertIfNegative val="1"/>
            <c:bubble3D val="0"/>
            <c:extLst>
              <c:ext xmlns:c16="http://schemas.microsoft.com/office/drawing/2014/chart" uri="{C3380CC4-5D6E-409C-BE32-E72D297353CC}">
                <c16:uniqueId val="{00000005-6B65-4B0C-BC93-826B78D99838}"/>
              </c:ext>
            </c:extLst>
          </c:dPt>
          <c:dPt>
            <c:idx val="3"/>
            <c:invertIfNegative val="1"/>
            <c:bubble3D val="0"/>
            <c:extLst>
              <c:ext xmlns:c16="http://schemas.microsoft.com/office/drawing/2014/chart" uri="{C3380CC4-5D6E-409C-BE32-E72D297353CC}">
                <c16:uniqueId val="{00000007-6B65-4B0C-BC93-826B78D99838}"/>
              </c:ext>
            </c:extLst>
          </c:dPt>
          <c:dPt>
            <c:idx val="4"/>
            <c:invertIfNegative val="1"/>
            <c:bubble3D val="0"/>
            <c:extLst>
              <c:ext xmlns:c16="http://schemas.microsoft.com/office/drawing/2014/chart" uri="{C3380CC4-5D6E-409C-BE32-E72D297353CC}">
                <c16:uniqueId val="{00000009-6B65-4B0C-BC93-826B78D99838}"/>
              </c:ext>
            </c:extLst>
          </c:dPt>
          <c:dPt>
            <c:idx val="5"/>
            <c:invertIfNegative val="1"/>
            <c:bubble3D val="0"/>
            <c:spPr>
              <a:solidFill>
                <a:srgbClr val="00F000"/>
              </a:solidFill>
              <a:ln>
                <a:solidFill>
                  <a:schemeClr val="tx1">
                    <a:lumMod val="50000"/>
                    <a:lumOff val="50000"/>
                  </a:schemeClr>
                </a:solidFill>
              </a:ln>
            </c:spPr>
            <c:extLst>
              <c:ext xmlns:c16="http://schemas.microsoft.com/office/drawing/2014/chart" uri="{C3380CC4-5D6E-409C-BE32-E72D297353CC}">
                <c16:uniqueId val="{0000000B-6B65-4B0C-BC93-826B78D99838}"/>
              </c:ext>
            </c:extLst>
          </c:dPt>
          <c:dPt>
            <c:idx val="6"/>
            <c:invertIfNegative val="1"/>
            <c:bubble3D val="0"/>
            <c:extLst>
              <c:ext xmlns:c16="http://schemas.microsoft.com/office/drawing/2014/chart" uri="{C3380CC4-5D6E-409C-BE32-E72D297353CC}">
                <c16:uniqueId val="{0000000D-6B65-4B0C-BC93-826B78D99838}"/>
              </c:ext>
            </c:extLst>
          </c:dPt>
          <c:dPt>
            <c:idx val="7"/>
            <c:invertIfNegative val="0"/>
            <c:bubble3D val="0"/>
            <c:spPr>
              <a:solidFill>
                <a:schemeClr val="tx1">
                  <a:lumMod val="50000"/>
                  <a:lumOff val="50000"/>
                </a:schemeClr>
              </a:solidFill>
              <a:ln>
                <a:solidFill>
                  <a:schemeClr val="tx1">
                    <a:lumMod val="50000"/>
                    <a:lumOff val="50000"/>
                  </a:schemeClr>
                </a:solidFill>
              </a:ln>
            </c:spPr>
            <c:extLst>
              <c:ext xmlns:c16="http://schemas.microsoft.com/office/drawing/2014/chart" uri="{C3380CC4-5D6E-409C-BE32-E72D297353CC}">
                <c16:uniqueId val="{0000000F-6B65-4B0C-BC93-826B78D99838}"/>
              </c:ext>
            </c:extLst>
          </c:dPt>
          <c:dPt>
            <c:idx val="8"/>
            <c:invertIfNegative val="1"/>
            <c:bubble3D val="0"/>
            <c:extLst>
              <c:ext xmlns:c16="http://schemas.microsoft.com/office/drawing/2014/chart" uri="{C3380CC4-5D6E-409C-BE32-E72D297353CC}">
                <c16:uniqueId val="{00000011-6B65-4B0C-BC93-826B78D99838}"/>
              </c:ext>
            </c:extLst>
          </c:dPt>
          <c:dPt>
            <c:idx val="9"/>
            <c:invertIfNegative val="0"/>
            <c:bubble3D val="0"/>
            <c:spPr>
              <a:solidFill>
                <a:schemeClr val="tx1">
                  <a:lumMod val="50000"/>
                  <a:lumOff val="50000"/>
                </a:schemeClr>
              </a:solidFill>
              <a:ln>
                <a:solidFill>
                  <a:schemeClr val="tx1">
                    <a:lumMod val="50000"/>
                    <a:lumOff val="50000"/>
                  </a:schemeClr>
                </a:solidFill>
              </a:ln>
            </c:spPr>
            <c:extLst>
              <c:ext xmlns:c16="http://schemas.microsoft.com/office/drawing/2014/chart" uri="{C3380CC4-5D6E-409C-BE32-E72D297353CC}">
                <c16:uniqueId val="{00000013-6B65-4B0C-BC93-826B78D99838}"/>
              </c:ext>
            </c:extLst>
          </c:dPt>
          <c:dPt>
            <c:idx val="10"/>
            <c:invertIfNegative val="1"/>
            <c:bubble3D val="0"/>
            <c:spPr>
              <a:solidFill>
                <a:srgbClr val="00F000"/>
              </a:solidFill>
              <a:ln>
                <a:solidFill>
                  <a:schemeClr val="tx1">
                    <a:lumMod val="50000"/>
                    <a:lumOff val="50000"/>
                  </a:schemeClr>
                </a:solidFill>
              </a:ln>
            </c:spPr>
            <c:extLst>
              <c:ext xmlns:c16="http://schemas.microsoft.com/office/drawing/2014/chart" uri="{C3380CC4-5D6E-409C-BE32-E72D297353CC}">
                <c16:uniqueId val="{00000015-812A-480B-B333-94C132AA3928}"/>
              </c:ext>
            </c:extLst>
          </c:dPt>
          <c:dPt>
            <c:idx val="12"/>
            <c:invertIfNegative val="1"/>
            <c:bubble3D val="0"/>
            <c:spPr>
              <a:solidFill>
                <a:srgbClr val="00F000"/>
              </a:solidFill>
              <a:ln>
                <a:solidFill>
                  <a:schemeClr val="tx1">
                    <a:lumMod val="50000"/>
                    <a:lumOff val="50000"/>
                  </a:schemeClr>
                </a:solidFill>
              </a:ln>
            </c:spPr>
            <c:extLst>
              <c:ext xmlns:c16="http://schemas.microsoft.com/office/drawing/2014/chart" uri="{C3380CC4-5D6E-409C-BE32-E72D297353CC}">
                <c16:uniqueId val="{0000000E-B289-473F-BFAB-6E51048588FB}"/>
              </c:ext>
            </c:extLst>
          </c:dPt>
          <c:dPt>
            <c:idx val="13"/>
            <c:invertIfNegative val="0"/>
            <c:bubble3D val="0"/>
            <c:spPr>
              <a:solidFill>
                <a:schemeClr val="accent1"/>
              </a:solidFill>
              <a:ln>
                <a:solidFill>
                  <a:schemeClr val="tx1">
                    <a:lumMod val="50000"/>
                    <a:lumOff val="50000"/>
                  </a:schemeClr>
                </a:solidFill>
              </a:ln>
            </c:spPr>
            <c:extLst>
              <c:ext xmlns:c16="http://schemas.microsoft.com/office/drawing/2014/chart" uri="{C3380CC4-5D6E-409C-BE32-E72D297353CC}">
                <c16:uniqueId val="{00000010-17E2-450F-AB40-93118836EB7E}"/>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GB</c:v>
                </c:pt>
                <c:pt idx="1">
                  <c:v>Supermarkets</c:v>
                </c:pt>
                <c:pt idx="2">
                  <c:v>Convenience</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9.2821828677804863E-3</c:v>
                </c:pt>
                <c:pt idx="1">
                  <c:v>7.4578735218766568E-4</c:v>
                </c:pt>
                <c:pt idx="2">
                  <c:v>3.2671799301524196E-2</c:v>
                </c:pt>
                <c:pt idx="4">
                  <c:v>1.0539223038132706E-2</c:v>
                </c:pt>
                <c:pt idx="5">
                  <c:v>9.2831080330968652E-2</c:v>
                </c:pt>
                <c:pt idx="7">
                  <c:v>-2.3640963980630314E-2</c:v>
                </c:pt>
                <c:pt idx="8">
                  <c:v>2.974207061070544E-4</c:v>
                </c:pt>
                <c:pt idx="9">
                  <c:v>-3.9393055570989821E-3</c:v>
                </c:pt>
                <c:pt idx="10">
                  <c:v>3.3608739900293338E-2</c:v>
                </c:pt>
                <c:pt idx="12">
                  <c:v>0.10421648821424534</c:v>
                </c:pt>
                <c:pt idx="13">
                  <c:v>2.9999331158634401E-3</c:v>
                </c:pt>
                <c:pt idx="14">
                  <c:v>-0.11523955784351869</c:v>
                </c:pt>
                <c:pt idx="15">
                  <c:v>5.0604051665149585E-2</c:v>
                </c:pt>
              </c:numCache>
            </c:numRef>
          </c:val>
          <c:extLst>
            <c:ext xmlns:c14="http://schemas.microsoft.com/office/drawing/2007/8/2/chart" uri="{6F2FDCE9-48DA-4B69-8628-5D25D57E5C99}">
              <c14:invertSolidFillFmt>
                <c14:spPr xmlns:c14="http://schemas.microsoft.com/office/drawing/2007/8/2/chart">
                  <a:solidFill>
                    <a:srgbClr val="7F7F7F"/>
                  </a:solidFill>
                  <a:ln>
                    <a:solidFill>
                      <a:schemeClr val="tx1">
                        <a:lumMod val="50000"/>
                        <a:lumOff val="50000"/>
                      </a:schemeClr>
                    </a:solidFill>
                  </a:ln>
                </c14:spPr>
              </c14:invertSolidFillFmt>
            </c:ex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ontserrat" panose="00000500000000000000" pitchFamily="2" charset="0"/>
                <a:ea typeface="+mn-ea"/>
                <a:cs typeface="+mn-cs"/>
              </a:defRPr>
            </a:pPr>
            <a:endParaRPr lang="en-US"/>
          </a:p>
        </c:txPr>
        <c:crossAx val="145151104"/>
        <c:crosses val="autoZero"/>
        <c:auto val="1"/>
        <c:lblAlgn val="ctr"/>
        <c:lblOffset val="100"/>
        <c:noMultiLvlLbl val="0"/>
      </c:catAx>
      <c:valAx>
        <c:axId val="145151104"/>
        <c:scaling>
          <c:orientation val="minMax"/>
          <c:min val="-0.30000000000000004"/>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93904644900749E-3"/>
          <c:y val="4.3477396123415973E-2"/>
          <c:w val="0.96107340978121836"/>
          <c:h val="0.58483022580724353"/>
        </c:manualLayout>
      </c:layout>
      <c:barChart>
        <c:barDir val="col"/>
        <c:grouping val="clustered"/>
        <c:varyColors val="0"/>
        <c:ser>
          <c:idx val="0"/>
          <c:order val="0"/>
          <c:tx>
            <c:strRef>
              <c:f>Sheet1!$B$1</c:f>
              <c:strCache>
                <c:ptCount val="1"/>
                <c:pt idx="0">
                  <c:v>UK</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1-6B65-4B0C-BC93-826B78D99838}"/>
              </c:ext>
            </c:extLst>
          </c:dPt>
          <c:dPt>
            <c:idx val="1"/>
            <c:invertIfNegative val="0"/>
            <c:bubble3D val="0"/>
            <c:extLst>
              <c:ext xmlns:c16="http://schemas.microsoft.com/office/drawing/2014/chart" uri="{C3380CC4-5D6E-409C-BE32-E72D297353CC}">
                <c16:uniqueId val="{00000003-6B65-4B0C-BC93-826B78D99838}"/>
              </c:ext>
            </c:extLst>
          </c:dPt>
          <c:dPt>
            <c:idx val="2"/>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5-6B65-4B0C-BC93-826B78D99838}"/>
              </c:ext>
            </c:extLst>
          </c:dPt>
          <c:dPt>
            <c:idx val="3"/>
            <c:invertIfNegative val="0"/>
            <c:bubble3D val="0"/>
            <c:extLst>
              <c:ext xmlns:c16="http://schemas.microsoft.com/office/drawing/2014/chart" uri="{C3380CC4-5D6E-409C-BE32-E72D297353CC}">
                <c16:uniqueId val="{00000007-6B65-4B0C-BC93-826B78D99838}"/>
              </c:ext>
            </c:extLst>
          </c:dPt>
          <c:dPt>
            <c:idx val="4"/>
            <c:invertIfNegative val="0"/>
            <c:bubble3D val="0"/>
            <c:extLst>
              <c:ext xmlns:c16="http://schemas.microsoft.com/office/drawing/2014/chart" uri="{C3380CC4-5D6E-409C-BE32-E72D297353CC}">
                <c16:uniqueId val="{00000009-6B65-4B0C-BC93-826B78D99838}"/>
              </c:ext>
            </c:extLst>
          </c:dPt>
          <c:dPt>
            <c:idx val="5"/>
            <c:invertIfNegative val="0"/>
            <c:bubble3D val="0"/>
            <c:extLst>
              <c:ext xmlns:c16="http://schemas.microsoft.com/office/drawing/2014/chart" uri="{C3380CC4-5D6E-409C-BE32-E72D297353CC}">
                <c16:uniqueId val="{0000000B-6B65-4B0C-BC93-826B78D99838}"/>
              </c:ext>
            </c:extLst>
          </c:dPt>
          <c:dPt>
            <c:idx val="6"/>
            <c:invertIfNegative val="0"/>
            <c:bubble3D val="0"/>
            <c:extLst>
              <c:ext xmlns:c16="http://schemas.microsoft.com/office/drawing/2014/chart" uri="{C3380CC4-5D6E-409C-BE32-E72D297353CC}">
                <c16:uniqueId val="{0000000D-6B65-4B0C-BC93-826B78D99838}"/>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F-6B65-4B0C-BC93-826B78D99838}"/>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11-6B65-4B0C-BC93-826B78D99838}"/>
              </c:ext>
            </c:extLst>
          </c:dPt>
          <c:dPt>
            <c:idx val="9"/>
            <c:invertIfNegative val="0"/>
            <c:bubble3D val="0"/>
            <c:extLst>
              <c:ext xmlns:c16="http://schemas.microsoft.com/office/drawing/2014/chart" uri="{C3380CC4-5D6E-409C-BE32-E72D297353CC}">
                <c16:uniqueId val="{00000013-6B65-4B0C-BC93-826B78D99838}"/>
              </c:ext>
            </c:extLst>
          </c:dPt>
          <c:dPt>
            <c:idx val="10"/>
            <c:invertIfNegative val="0"/>
            <c:bubble3D val="0"/>
            <c:extLst>
              <c:ext xmlns:c16="http://schemas.microsoft.com/office/drawing/2014/chart" uri="{C3380CC4-5D6E-409C-BE32-E72D297353CC}">
                <c16:uniqueId val="{00000015-812A-480B-B333-94C132AA3928}"/>
              </c:ext>
            </c:extLst>
          </c:dPt>
          <c:dPt>
            <c:idx val="11"/>
            <c:invertIfNegative val="0"/>
            <c:bubble3D val="0"/>
            <c:extLst>
              <c:ext xmlns:c16="http://schemas.microsoft.com/office/drawing/2014/chart" uri="{C3380CC4-5D6E-409C-BE32-E72D297353CC}">
                <c16:uniqueId val="{00000000-6AB0-4945-8308-219870CA889A}"/>
              </c:ext>
            </c:extLst>
          </c:dPt>
          <c:dPt>
            <c:idx val="12"/>
            <c:invertIfNegative val="0"/>
            <c:bubble3D val="0"/>
            <c:extLst>
              <c:ext xmlns:c16="http://schemas.microsoft.com/office/drawing/2014/chart" uri="{C3380CC4-5D6E-409C-BE32-E72D297353CC}">
                <c16:uniqueId val="{0000000E-5199-412D-8C69-F8E3C0FDF239}"/>
              </c:ext>
            </c:extLst>
          </c:dPt>
          <c:dPt>
            <c:idx val="13"/>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0-6A5B-4B01-AD77-9BB57C16BE01}"/>
              </c:ext>
            </c:extLst>
          </c:dPt>
          <c:dPt>
            <c:idx val="14"/>
            <c:invertIfNegative val="0"/>
            <c:bubble3D val="0"/>
            <c:extLst>
              <c:ext xmlns:c16="http://schemas.microsoft.com/office/drawing/2014/chart" uri="{C3380CC4-5D6E-409C-BE32-E72D297353CC}">
                <c16:uniqueId val="{0000000F-5199-412D-8C69-F8E3C0FDF239}"/>
              </c:ext>
            </c:extLst>
          </c:dPt>
          <c:dPt>
            <c:idx val="15"/>
            <c:invertIfNegative val="0"/>
            <c:bubble3D val="0"/>
            <c:extLst>
              <c:ext xmlns:c16="http://schemas.microsoft.com/office/drawing/2014/chart" uri="{C3380CC4-5D6E-409C-BE32-E72D297353CC}">
                <c16:uniqueId val="{00000017-7525-486C-BAE8-C061A55543EE}"/>
              </c:ext>
            </c:extLst>
          </c:dPt>
          <c:dLbls>
            <c:numFmt formatCode="0.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GB</c:v>
                </c:pt>
                <c:pt idx="1">
                  <c:v>Supermarkets</c:v>
                </c:pt>
                <c:pt idx="2">
                  <c:v>Convenience</c:v>
                </c:pt>
                <c:pt idx="3">
                  <c:v> </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0.14964854703129182</c:v>
                </c:pt>
                <c:pt idx="1">
                  <c:v>0.20423017679507094</c:v>
                </c:pt>
                <c:pt idx="2">
                  <c:v>-4.0529398709681086E-3</c:v>
                </c:pt>
                <c:pt idx="4">
                  <c:v>0.17731737910865486</c:v>
                </c:pt>
                <c:pt idx="5">
                  <c:v>0.20093739082043172</c:v>
                </c:pt>
                <c:pt idx="7">
                  <c:v>-4.6107417329053768E-2</c:v>
                </c:pt>
                <c:pt idx="8">
                  <c:v>-2.4003963005361451E-2</c:v>
                </c:pt>
                <c:pt idx="9">
                  <c:v>3.9519149442446277E-2</c:v>
                </c:pt>
                <c:pt idx="10">
                  <c:v>1.5060081964329619E-2</c:v>
                </c:pt>
                <c:pt idx="12">
                  <c:v>7.1293842922987682E-2</c:v>
                </c:pt>
                <c:pt idx="13">
                  <c:v>-7.3464886241294991E-2</c:v>
                </c:pt>
                <c:pt idx="14">
                  <c:v>4.403024946962919E-2</c:v>
                </c:pt>
                <c:pt idx="15">
                  <c:v>0.13566303217716902</c:v>
                </c:pt>
              </c:numCache>
            </c:numRef>
          </c:val>
          <c:extLs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vert="horz"/>
          <a:lstStyle/>
          <a:p>
            <a:pPr>
              <a:defRPr sz="900" b="1"/>
            </a:pPr>
            <a:endParaRPr lang="en-US"/>
          </a:p>
        </c:txPr>
        <c:crossAx val="145151104"/>
        <c:crosses val="autoZero"/>
        <c:auto val="1"/>
        <c:lblAlgn val="ctr"/>
        <c:lblOffset val="100"/>
        <c:noMultiLvlLbl val="0"/>
      </c:catAx>
      <c:valAx>
        <c:axId val="145151104"/>
        <c:scaling>
          <c:orientation val="minMax"/>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70266574171188"/>
          <c:y val="0.15870486168421374"/>
          <c:w val="0.79253239138597087"/>
          <c:h val="0.66957056905970258"/>
        </c:manualLayout>
      </c:layout>
      <c:barChart>
        <c:barDir val="col"/>
        <c:grouping val="clustered"/>
        <c:varyColors val="0"/>
        <c:ser>
          <c:idx val="0"/>
          <c:order val="0"/>
          <c:tx>
            <c:strRef>
              <c:f>Sheet1!$B$1</c:f>
              <c:strCache>
                <c:ptCount val="1"/>
                <c:pt idx="0">
                  <c:v>Online % GB</c:v>
                </c:pt>
              </c:strCache>
            </c:strRef>
          </c:tx>
          <c:spPr>
            <a:solidFill>
              <a:schemeClr val="accent1"/>
            </a:solidFill>
            <a:ln>
              <a:noFill/>
            </a:ln>
            <a:effectLst/>
          </c:spPr>
          <c:invertIfNegative val="0"/>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C0-4F07-A417-CC3B02BA41B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Sheet1!$A$2:$A$40</c:f>
              <c:strCache>
                <c:ptCount val="27"/>
                <c:pt idx="0">
                  <c:v>02-Jan-21</c:v>
                </c:pt>
                <c:pt idx="1">
                  <c:v>30-Jan-21</c:v>
                </c:pt>
                <c:pt idx="2">
                  <c:v> 27-Feb-21</c:v>
                </c:pt>
                <c:pt idx="3">
                  <c:v>27-Mar-21</c:v>
                </c:pt>
                <c:pt idx="4">
                  <c:v>24-Apr-21</c:v>
                </c:pt>
                <c:pt idx="5">
                  <c:v>22-May-21</c:v>
                </c:pt>
                <c:pt idx="6">
                  <c:v>19-Jun-21</c:v>
                </c:pt>
                <c:pt idx="7">
                  <c:v> 17-Jul-21</c:v>
                </c:pt>
                <c:pt idx="8">
                  <c:v>14-Aug-21</c:v>
                </c:pt>
                <c:pt idx="9">
                  <c:v>11-Sep-21</c:v>
                </c:pt>
                <c:pt idx="10">
                  <c:v>09-Oct-21</c:v>
                </c:pt>
                <c:pt idx="11">
                  <c:v>06-Nov-21</c:v>
                </c:pt>
                <c:pt idx="12">
                  <c:v> 04-Dec-21</c:v>
                </c:pt>
                <c:pt idx="13">
                  <c:v> 01-Jan-22</c:v>
                </c:pt>
                <c:pt idx="14">
                  <c:v> 29-Jan-22</c:v>
                </c:pt>
                <c:pt idx="15">
                  <c:v>26-Feb-22</c:v>
                </c:pt>
                <c:pt idx="16">
                  <c:v> 26-Mar-22</c:v>
                </c:pt>
                <c:pt idx="17">
                  <c:v> 23-Apr-22</c:v>
                </c:pt>
                <c:pt idx="18">
                  <c:v> 21-May-22</c:v>
                </c:pt>
                <c:pt idx="19">
                  <c:v>18-Jun-22</c:v>
                </c:pt>
                <c:pt idx="20">
                  <c:v> 16-Jul-22</c:v>
                </c:pt>
                <c:pt idx="21">
                  <c:v>13-Aug-22</c:v>
                </c:pt>
                <c:pt idx="22">
                  <c:v>10-Sep-22</c:v>
                </c:pt>
                <c:pt idx="23">
                  <c:v>08-Oct-22</c:v>
                </c:pt>
                <c:pt idx="24">
                  <c:v> 05-Nov-22</c:v>
                </c:pt>
                <c:pt idx="25">
                  <c:v> 03-Dec-22</c:v>
                </c:pt>
                <c:pt idx="26">
                  <c:v>31-Dec-22</c:v>
                </c:pt>
              </c:strCache>
            </c:strRef>
          </c:cat>
          <c:val>
            <c:numRef>
              <c:f>Sheet1!$B$2:$B$40</c:f>
              <c:numCache>
                <c:formatCode>0.0%</c:formatCode>
                <c:ptCount val="27"/>
                <c:pt idx="0">
                  <c:v>0.12148699250479528</c:v>
                </c:pt>
                <c:pt idx="1">
                  <c:v>0.15977370461110277</c:v>
                </c:pt>
                <c:pt idx="2">
                  <c:v>0.15446265086826333</c:v>
                </c:pt>
                <c:pt idx="3">
                  <c:v>0.14762661180794606</c:v>
                </c:pt>
                <c:pt idx="4">
                  <c:v>0.14374350378101461</c:v>
                </c:pt>
                <c:pt idx="5">
                  <c:v>0.1372543192281433</c:v>
                </c:pt>
                <c:pt idx="6">
                  <c:v>0.13091701933254735</c:v>
                </c:pt>
                <c:pt idx="7">
                  <c:v>0.1332332402626962</c:v>
                </c:pt>
                <c:pt idx="8">
                  <c:v>0.12639282708404595</c:v>
                </c:pt>
                <c:pt idx="9">
                  <c:v>0.12305820966334384</c:v>
                </c:pt>
                <c:pt idx="10">
                  <c:v>0.1257686712380425</c:v>
                </c:pt>
                <c:pt idx="11">
                  <c:v>0.12162121333200177</c:v>
                </c:pt>
                <c:pt idx="12">
                  <c:v>0.12337607471202894</c:v>
                </c:pt>
                <c:pt idx="13">
                  <c:v>0.11238049891867548</c:v>
                </c:pt>
                <c:pt idx="14">
                  <c:v>0.13012809507975001</c:v>
                </c:pt>
                <c:pt idx="15">
                  <c:v>0.12431159886321201</c:v>
                </c:pt>
                <c:pt idx="16">
                  <c:v>0.12315388434814233</c:v>
                </c:pt>
                <c:pt idx="17">
                  <c:v>0.11752790824308453</c:v>
                </c:pt>
                <c:pt idx="18">
                  <c:v>0.11660676250478283</c:v>
                </c:pt>
                <c:pt idx="19">
                  <c:v>0.11283540629172735</c:v>
                </c:pt>
                <c:pt idx="20">
                  <c:v>0.11415942848625717</c:v>
                </c:pt>
                <c:pt idx="21">
                  <c:v>0.11234227766771923</c:v>
                </c:pt>
                <c:pt idx="22">
                  <c:v>0.10943500597940564</c:v>
                </c:pt>
                <c:pt idx="23">
                  <c:v>0.10839893533737134</c:v>
                </c:pt>
                <c:pt idx="24">
                  <c:v>0.11315938336354348</c:v>
                </c:pt>
                <c:pt idx="25">
                  <c:v>0.11256900558098988</c:v>
                </c:pt>
                <c:pt idx="26">
                  <c:v>0.10443265805018433</c:v>
                </c:pt>
              </c:numCache>
            </c:numRef>
          </c:val>
          <c:extLst>
            <c:ext xmlns:c16="http://schemas.microsoft.com/office/drawing/2014/chart" uri="{C3380CC4-5D6E-409C-BE32-E72D297353CC}">
              <c16:uniqueId val="{00000000-0EDA-4848-BCD9-6A098ECFFB7E}"/>
            </c:ext>
          </c:extLst>
        </c:ser>
        <c:dLbls>
          <c:showLegendKey val="0"/>
          <c:showVal val="0"/>
          <c:showCatName val="0"/>
          <c:showSerName val="0"/>
          <c:showPercent val="0"/>
          <c:showBubbleSize val="0"/>
        </c:dLbls>
        <c:gapWidth val="150"/>
        <c:axId val="559234192"/>
        <c:axId val="559233864"/>
      </c:barChart>
      <c:lineChart>
        <c:grouping val="standard"/>
        <c:varyColors val="0"/>
        <c:ser>
          <c:idx val="1"/>
          <c:order val="1"/>
          <c:tx>
            <c:strRef>
              <c:f>Sheet1!$C$1</c:f>
              <c:strCache>
                <c:ptCount val="1"/>
                <c:pt idx="0">
                  <c:v>%Growth</c:v>
                </c:pt>
              </c:strCache>
            </c:strRef>
          </c:tx>
          <c:spPr>
            <a:ln w="28575" cap="rnd">
              <a:solidFill>
                <a:schemeClr val="accent2"/>
              </a:solidFill>
              <a:round/>
            </a:ln>
            <a:effectLst/>
          </c:spPr>
          <c:marker>
            <c:symbol val="none"/>
          </c:marker>
          <c:dPt>
            <c:idx val="12"/>
            <c:marker>
              <c:symbol val="none"/>
            </c:marker>
            <c:bubble3D val="0"/>
            <c:extLst>
              <c:ext xmlns:c16="http://schemas.microsoft.com/office/drawing/2014/chart" uri="{C3380CC4-5D6E-409C-BE32-E72D297353CC}">
                <c16:uniqueId val="{00000003-91F6-47D5-9F8C-E99AE87A683A}"/>
              </c:ext>
            </c:extLst>
          </c:dPt>
          <c:dPt>
            <c:idx val="13"/>
            <c:marker>
              <c:symbol val="none"/>
            </c:marker>
            <c:bubble3D val="0"/>
            <c:extLst>
              <c:ext xmlns:c16="http://schemas.microsoft.com/office/drawing/2014/chart" uri="{C3380CC4-5D6E-409C-BE32-E72D297353CC}">
                <c16:uniqueId val="{00000001-9F9B-4E19-9F84-00239FD8E77D}"/>
              </c:ext>
            </c:extLst>
          </c:dPt>
          <c:cat>
            <c:strRef>
              <c:f>Sheet1!$A$2:$A$40</c:f>
              <c:strCache>
                <c:ptCount val="27"/>
                <c:pt idx="0">
                  <c:v>02-Jan-21</c:v>
                </c:pt>
                <c:pt idx="1">
                  <c:v>30-Jan-21</c:v>
                </c:pt>
                <c:pt idx="2">
                  <c:v> 27-Feb-21</c:v>
                </c:pt>
                <c:pt idx="3">
                  <c:v>27-Mar-21</c:v>
                </c:pt>
                <c:pt idx="4">
                  <c:v>24-Apr-21</c:v>
                </c:pt>
                <c:pt idx="5">
                  <c:v>22-May-21</c:v>
                </c:pt>
                <c:pt idx="6">
                  <c:v>19-Jun-21</c:v>
                </c:pt>
                <c:pt idx="7">
                  <c:v> 17-Jul-21</c:v>
                </c:pt>
                <c:pt idx="8">
                  <c:v>14-Aug-21</c:v>
                </c:pt>
                <c:pt idx="9">
                  <c:v>11-Sep-21</c:v>
                </c:pt>
                <c:pt idx="10">
                  <c:v>09-Oct-21</c:v>
                </c:pt>
                <c:pt idx="11">
                  <c:v>06-Nov-21</c:v>
                </c:pt>
                <c:pt idx="12">
                  <c:v> 04-Dec-21</c:v>
                </c:pt>
                <c:pt idx="13">
                  <c:v> 01-Jan-22</c:v>
                </c:pt>
                <c:pt idx="14">
                  <c:v> 29-Jan-22</c:v>
                </c:pt>
                <c:pt idx="15">
                  <c:v>26-Feb-22</c:v>
                </c:pt>
                <c:pt idx="16">
                  <c:v> 26-Mar-22</c:v>
                </c:pt>
                <c:pt idx="17">
                  <c:v> 23-Apr-22</c:v>
                </c:pt>
                <c:pt idx="18">
                  <c:v> 21-May-22</c:v>
                </c:pt>
                <c:pt idx="19">
                  <c:v>18-Jun-22</c:v>
                </c:pt>
                <c:pt idx="20">
                  <c:v> 16-Jul-22</c:v>
                </c:pt>
                <c:pt idx="21">
                  <c:v>13-Aug-22</c:v>
                </c:pt>
                <c:pt idx="22">
                  <c:v>10-Sep-22</c:v>
                </c:pt>
                <c:pt idx="23">
                  <c:v>08-Oct-22</c:v>
                </c:pt>
                <c:pt idx="24">
                  <c:v> 05-Nov-22</c:v>
                </c:pt>
                <c:pt idx="25">
                  <c:v> 03-Dec-22</c:v>
                </c:pt>
                <c:pt idx="26">
                  <c:v>31-Dec-22</c:v>
                </c:pt>
              </c:strCache>
            </c:strRef>
          </c:cat>
          <c:val>
            <c:numRef>
              <c:f>Sheet1!$C$2:$C$40</c:f>
              <c:numCache>
                <c:formatCode>0.0%</c:formatCode>
                <c:ptCount val="27"/>
                <c:pt idx="0">
                  <c:v>0.86957959278628327</c:v>
                </c:pt>
                <c:pt idx="1">
                  <c:v>1.1918124973109934</c:v>
                </c:pt>
                <c:pt idx="2">
                  <c:v>1.1309915727180195</c:v>
                </c:pt>
                <c:pt idx="3">
                  <c:v>0.91791148619717577</c:v>
                </c:pt>
                <c:pt idx="4">
                  <c:v>0.27426531662367837</c:v>
                </c:pt>
                <c:pt idx="5">
                  <c:v>3.7205470376653338E-3</c:v>
                </c:pt>
                <c:pt idx="6">
                  <c:v>-6.739697828394231E-2</c:v>
                </c:pt>
                <c:pt idx="7">
                  <c:v>-3.4535934688326275E-2</c:v>
                </c:pt>
                <c:pt idx="8">
                  <c:v>-9.666556478624444E-2</c:v>
                </c:pt>
                <c:pt idx="9">
                  <c:v>-3.7169451403314957E-2</c:v>
                </c:pt>
                <c:pt idx="10">
                  <c:v>-3.3560002738813988E-2</c:v>
                </c:pt>
                <c:pt idx="11">
                  <c:v>-8.5605309018395137E-2</c:v>
                </c:pt>
                <c:pt idx="12">
                  <c:v>-0.13124448419077817</c:v>
                </c:pt>
                <c:pt idx="13">
                  <c:v>-6.8542270486193324E-2</c:v>
                </c:pt>
                <c:pt idx="14">
                  <c:v>-0.20363430219489076</c:v>
                </c:pt>
                <c:pt idx="15">
                  <c:v>-0.219064477752966</c:v>
                </c:pt>
                <c:pt idx="16">
                  <c:v>-0.19112640692613181</c:v>
                </c:pt>
                <c:pt idx="17">
                  <c:v>-0.19742630400725347</c:v>
                </c:pt>
                <c:pt idx="18">
                  <c:v>-0.1502731374967482</c:v>
                </c:pt>
                <c:pt idx="19">
                  <c:v>-0.12117195672653258</c:v>
                </c:pt>
                <c:pt idx="20">
                  <c:v>-0.10467585497892862</c:v>
                </c:pt>
                <c:pt idx="21">
                  <c:v>-6.7402786186040564E-2</c:v>
                </c:pt>
                <c:pt idx="22">
                  <c:v>-7.2495582883941756E-2</c:v>
                </c:pt>
                <c:pt idx="23">
                  <c:v>-9.325235656609121E-2</c:v>
                </c:pt>
                <c:pt idx="24">
                  <c:v>-9.8051913000366531E-3</c:v>
                </c:pt>
                <c:pt idx="25">
                  <c:v>-1.2763036684260043E-2</c:v>
                </c:pt>
                <c:pt idx="26">
                  <c:v>2.8337605568843349E-2</c:v>
                </c:pt>
              </c:numCache>
            </c:numRef>
          </c:val>
          <c:smooth val="0"/>
          <c:extLst>
            <c:ext xmlns:c16="http://schemas.microsoft.com/office/drawing/2014/chart" uri="{C3380CC4-5D6E-409C-BE32-E72D297353CC}">
              <c16:uniqueId val="{00000004-0EDA-4848-BCD9-6A098ECFFB7E}"/>
            </c:ext>
          </c:extLst>
        </c:ser>
        <c:dLbls>
          <c:showLegendKey val="0"/>
          <c:showVal val="0"/>
          <c:showCatName val="0"/>
          <c:showSerName val="0"/>
          <c:showPercent val="0"/>
          <c:showBubbleSize val="0"/>
        </c:dLbls>
        <c:marker val="1"/>
        <c:smooth val="0"/>
        <c:axId val="214567584"/>
        <c:axId val="214566272"/>
      </c:lineChart>
      <c:catAx>
        <c:axId val="55923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559233864"/>
        <c:crosses val="autoZero"/>
        <c:auto val="1"/>
        <c:lblAlgn val="ctr"/>
        <c:lblOffset val="100"/>
        <c:noMultiLvlLbl val="0"/>
      </c:catAx>
      <c:valAx>
        <c:axId val="559233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r>
                  <a:rPr lang="en-GB" sz="1000" dirty="0">
                    <a:solidFill>
                      <a:schemeClr val="bg1"/>
                    </a:solidFill>
                  </a:rPr>
                  <a:t>Online % GB</a:t>
                </a:r>
              </a:p>
            </c:rich>
          </c:tx>
          <c:layout>
            <c:manualLayout>
              <c:xMode val="edge"/>
              <c:yMode val="edge"/>
              <c:x val="1.8296293343846901E-2"/>
              <c:y val="0.3144055400969087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559234192"/>
        <c:crosses val="autoZero"/>
        <c:crossBetween val="between"/>
      </c:valAx>
      <c:valAx>
        <c:axId val="21456627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r>
                  <a:rPr lang="en-GB" sz="1000" dirty="0">
                    <a:solidFill>
                      <a:schemeClr val="bg1"/>
                    </a:solidFill>
                  </a:rPr>
                  <a:t>Online Growth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crossAx val="214567584"/>
        <c:crosses val="max"/>
        <c:crossBetween val="between"/>
      </c:valAx>
      <c:catAx>
        <c:axId val="214567584"/>
        <c:scaling>
          <c:orientation val="minMax"/>
        </c:scaling>
        <c:delete val="1"/>
        <c:axPos val="b"/>
        <c:numFmt formatCode="General" sourceLinked="1"/>
        <c:majorTickMark val="out"/>
        <c:minorTickMark val="none"/>
        <c:tickLblPos val="nextTo"/>
        <c:crossAx val="214566272"/>
        <c:crosses val="autoZero"/>
        <c:auto val="1"/>
        <c:lblAlgn val="ctr"/>
        <c:lblOffset val="100"/>
        <c:noMultiLvlLbl val="0"/>
      </c:catAx>
      <c:spPr>
        <a:noFill/>
        <a:ln>
          <a:noFill/>
        </a:ln>
        <a:effectLst/>
      </c:spPr>
    </c:plotArea>
    <c:legend>
      <c:legendPos val="b"/>
      <c:layout>
        <c:manualLayout>
          <c:xMode val="edge"/>
          <c:yMode val="edge"/>
          <c:x val="0.31300888066542804"/>
          <c:y val="6.3220316675643151E-2"/>
          <c:w val="0.28555015417388396"/>
          <c:h val="7.139623472790966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171207117303165E-2"/>
          <c:y val="2.7516848260246529E-2"/>
          <c:w val="0.90988275260035412"/>
          <c:h val="0.64699491052405267"/>
        </c:manualLayout>
      </c:layout>
      <c:lineChart>
        <c:grouping val="standard"/>
        <c:varyColors val="0"/>
        <c:ser>
          <c:idx val="0"/>
          <c:order val="0"/>
          <c:tx>
            <c:strRef>
              <c:f>Sheet1!$B$1</c:f>
              <c:strCache>
                <c:ptCount val="1"/>
                <c:pt idx="0">
                  <c:v>Shoppers</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15:layout>
                    <c:manualLayout>
                      <c:w val="5.0906503509570336E-2"/>
                      <c:h val="0.13234475060298245"/>
                    </c:manualLayout>
                  </c15:layout>
                </c:ext>
                <c:ext xmlns:c16="http://schemas.microsoft.com/office/drawing/2014/chart" uri="{C3380CC4-5D6E-409C-BE32-E72D297353CC}">
                  <c16:uniqueId val="{00000001-3518-4376-97AA-B336706BDB23}"/>
                </c:ext>
              </c:extLst>
            </c:dLbl>
            <c:dLbl>
              <c:idx val="13"/>
              <c:layout>
                <c:manualLayout>
                  <c:x val="-2.1398278062030405E-3"/>
                  <c:y val="2.545907353696360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AF-46DB-8B09-0909932E9391}"/>
                </c:ext>
              </c:extLst>
            </c:dLbl>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3E-43B7-8B8B-C09F56A64D22}"/>
                </c:ext>
              </c:extLst>
            </c:dLbl>
            <c:dLbl>
              <c:idx val="44"/>
              <c:layout>
                <c:manualLayout>
                  <c:x val="-4.279655612406238E-3"/>
                  <c:y val="-1.944767873504735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18-4376-97AA-B336706BDB23}"/>
                </c:ext>
              </c:extLst>
            </c:dLbl>
            <c:dLbl>
              <c:idx val="4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18-4376-97AA-B336706BDB2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Sheet1!$A$2:$A$22</c:f>
              <c:strCache>
                <c:ptCount val="14"/>
                <c:pt idx="0">
                  <c:v>01-Jan-22</c:v>
                </c:pt>
                <c:pt idx="1">
                  <c:v>29-Jan-22</c:v>
                </c:pt>
                <c:pt idx="2">
                  <c:v>26-Feb-22</c:v>
                </c:pt>
                <c:pt idx="3">
                  <c:v>26-Mar-22</c:v>
                </c:pt>
                <c:pt idx="4">
                  <c:v>23-Apr-22</c:v>
                </c:pt>
                <c:pt idx="5">
                  <c:v>21-May-22</c:v>
                </c:pt>
                <c:pt idx="6">
                  <c:v>18-Jun-22</c:v>
                </c:pt>
                <c:pt idx="7">
                  <c:v>16-Jul-22</c:v>
                </c:pt>
                <c:pt idx="8">
                  <c:v>13-Aug-22</c:v>
                </c:pt>
                <c:pt idx="9">
                  <c:v>10-Sep-22</c:v>
                </c:pt>
                <c:pt idx="10">
                  <c:v> 08-Oct-22</c:v>
                </c:pt>
                <c:pt idx="11">
                  <c:v> 05-Nov-22</c:v>
                </c:pt>
                <c:pt idx="12">
                  <c:v> 03-Dec-22</c:v>
                </c:pt>
                <c:pt idx="13">
                  <c:v>31-Dec-22</c:v>
                </c:pt>
              </c:strCache>
            </c:strRef>
          </c:cat>
          <c:val>
            <c:numRef>
              <c:f>Sheet1!$B$2:$B$22</c:f>
              <c:numCache>
                <c:formatCode>0.0%</c:formatCode>
                <c:ptCount val="14"/>
                <c:pt idx="0">
                  <c:v>-6.7462626300830442E-3</c:v>
                </c:pt>
                <c:pt idx="1">
                  <c:v>-0.10825488061805622</c:v>
                </c:pt>
                <c:pt idx="2">
                  <c:v>-0.17504560257511315</c:v>
                </c:pt>
                <c:pt idx="3">
                  <c:v>-0.12755127317205206</c:v>
                </c:pt>
                <c:pt idx="4">
                  <c:v>-9.3683413102982338E-2</c:v>
                </c:pt>
                <c:pt idx="5">
                  <c:v>-5.743362770006244E-2</c:v>
                </c:pt>
                <c:pt idx="6">
                  <c:v>-6.9379672704525941E-2</c:v>
                </c:pt>
                <c:pt idx="7">
                  <c:v>-5.203889167035447E-2</c:v>
                </c:pt>
                <c:pt idx="8">
                  <c:v>-4.4453519521365559E-2</c:v>
                </c:pt>
                <c:pt idx="9">
                  <c:v>-1.6133316270243059E-2</c:v>
                </c:pt>
                <c:pt idx="10">
                  <c:v>-3.6726587529475996E-2</c:v>
                </c:pt>
                <c:pt idx="11">
                  <c:v>-3.5262061944460132E-2</c:v>
                </c:pt>
                <c:pt idx="12">
                  <c:v>-2.7449728172344257E-2</c:v>
                </c:pt>
                <c:pt idx="13">
                  <c:v>-2.5647077717993794E-2</c:v>
                </c:pt>
              </c:numCache>
            </c:numRef>
          </c:val>
          <c:smooth val="1"/>
          <c:extLst>
            <c:ext xmlns:c16="http://schemas.microsoft.com/office/drawing/2014/chart" uri="{C3380CC4-5D6E-409C-BE32-E72D297353CC}">
              <c16:uniqueId val="{00000001-5116-454F-9287-FB22551D94DD}"/>
            </c:ext>
          </c:extLst>
        </c:ser>
        <c:ser>
          <c:idx val="1"/>
          <c:order val="1"/>
          <c:tx>
            <c:strRef>
              <c:f>Sheet1!$C$1</c:f>
              <c:strCache>
                <c:ptCount val="1"/>
                <c:pt idx="0">
                  <c:v>Orders</c:v>
                </c:pt>
              </c:strCache>
            </c:strRef>
          </c:tx>
          <c:spPr>
            <a:ln w="28575" cap="rnd">
              <a:solidFill>
                <a:schemeClr val="accent2"/>
              </a:solidFill>
              <a:round/>
            </a:ln>
            <a:effectLst/>
          </c:spPr>
          <c:marker>
            <c:symbol val="none"/>
          </c:marker>
          <c:dLbls>
            <c:dLbl>
              <c:idx val="13"/>
              <c:layout>
                <c:manualLayout>
                  <c:x val="-4.279655612406081E-3"/>
                  <c:y val="-2.97022524597908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AF-46DB-8B09-0909932E939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Sheet1!$A$2:$A$22</c:f>
              <c:strCache>
                <c:ptCount val="14"/>
                <c:pt idx="0">
                  <c:v>01-Jan-22</c:v>
                </c:pt>
                <c:pt idx="1">
                  <c:v>29-Jan-22</c:v>
                </c:pt>
                <c:pt idx="2">
                  <c:v>26-Feb-22</c:v>
                </c:pt>
                <c:pt idx="3">
                  <c:v>26-Mar-22</c:v>
                </c:pt>
                <c:pt idx="4">
                  <c:v>23-Apr-22</c:v>
                </c:pt>
                <c:pt idx="5">
                  <c:v>21-May-22</c:v>
                </c:pt>
                <c:pt idx="6">
                  <c:v>18-Jun-22</c:v>
                </c:pt>
                <c:pt idx="7">
                  <c:v>16-Jul-22</c:v>
                </c:pt>
                <c:pt idx="8">
                  <c:v>13-Aug-22</c:v>
                </c:pt>
                <c:pt idx="9">
                  <c:v>10-Sep-22</c:v>
                </c:pt>
                <c:pt idx="10">
                  <c:v> 08-Oct-22</c:v>
                </c:pt>
                <c:pt idx="11">
                  <c:v> 05-Nov-22</c:v>
                </c:pt>
                <c:pt idx="12">
                  <c:v> 03-Dec-22</c:v>
                </c:pt>
                <c:pt idx="13">
                  <c:v>31-Dec-22</c:v>
                </c:pt>
              </c:strCache>
            </c:strRef>
          </c:cat>
          <c:val>
            <c:numRef>
              <c:f>Sheet1!$C$2:$C$22</c:f>
              <c:numCache>
                <c:formatCode>0.0%</c:formatCode>
                <c:ptCount val="14"/>
                <c:pt idx="0">
                  <c:v>-1.8081709837806992E-2</c:v>
                </c:pt>
                <c:pt idx="1">
                  <c:v>-0.13409131758324722</c:v>
                </c:pt>
                <c:pt idx="2">
                  <c:v>-0.1778206268997945</c:v>
                </c:pt>
                <c:pt idx="3">
                  <c:v>-0.15325592234827246</c:v>
                </c:pt>
                <c:pt idx="4">
                  <c:v>-0.14315257414393745</c:v>
                </c:pt>
                <c:pt idx="5">
                  <c:v>-0.10862744121498169</c:v>
                </c:pt>
                <c:pt idx="6">
                  <c:v>-0.10083208103039665</c:v>
                </c:pt>
                <c:pt idx="7">
                  <c:v>-7.014795693102549E-2</c:v>
                </c:pt>
                <c:pt idx="8">
                  <c:v>-5.9397693702421317E-2</c:v>
                </c:pt>
                <c:pt idx="9">
                  <c:v>-5.2275552925555191E-2</c:v>
                </c:pt>
                <c:pt idx="10">
                  <c:v>-7.4483243334471982E-2</c:v>
                </c:pt>
                <c:pt idx="11">
                  <c:v>-2.7416733845730623E-2</c:v>
                </c:pt>
                <c:pt idx="12">
                  <c:v>-3.4672919982408623E-2</c:v>
                </c:pt>
                <c:pt idx="13">
                  <c:v>-5.7093945767512366E-3</c:v>
                </c:pt>
              </c:numCache>
            </c:numRef>
          </c:val>
          <c:smooth val="1"/>
          <c:extLst>
            <c:ext xmlns:c16="http://schemas.microsoft.com/office/drawing/2014/chart" uri="{C3380CC4-5D6E-409C-BE32-E72D297353CC}">
              <c16:uniqueId val="{00000002-5116-454F-9287-FB22551D94DD}"/>
            </c:ext>
          </c:extLst>
        </c:ser>
        <c:ser>
          <c:idx val="2"/>
          <c:order val="2"/>
          <c:tx>
            <c:strRef>
              <c:f>Sheet1!$D$1</c:f>
              <c:strCache>
                <c:ptCount val="1"/>
                <c:pt idx="0">
                  <c:v>Items in Basket</c:v>
                </c:pt>
              </c:strCache>
            </c:strRef>
          </c:tx>
          <c:spPr>
            <a:ln w="28575" cap="rnd">
              <a:solidFill>
                <a:schemeClr val="accent3"/>
              </a:solidFill>
              <a:round/>
            </a:ln>
            <a:effectLst/>
          </c:spPr>
          <c:marker>
            <c:symbol val="none"/>
          </c:marker>
          <c:dLbls>
            <c:dLbl>
              <c:idx val="13"/>
              <c:layout>
                <c:manualLayout>
                  <c:x val="-1.5691889304778008E-16"/>
                  <c:y val="2.5459073536963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AF-46DB-8B09-0909932E939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14"/>
                <c:pt idx="0">
                  <c:v>01-Jan-22</c:v>
                </c:pt>
                <c:pt idx="1">
                  <c:v>29-Jan-22</c:v>
                </c:pt>
                <c:pt idx="2">
                  <c:v>26-Feb-22</c:v>
                </c:pt>
                <c:pt idx="3">
                  <c:v>26-Mar-22</c:v>
                </c:pt>
                <c:pt idx="4">
                  <c:v>23-Apr-22</c:v>
                </c:pt>
                <c:pt idx="5">
                  <c:v>21-May-22</c:v>
                </c:pt>
                <c:pt idx="6">
                  <c:v>18-Jun-22</c:v>
                </c:pt>
                <c:pt idx="7">
                  <c:v>16-Jul-22</c:v>
                </c:pt>
                <c:pt idx="8">
                  <c:v>13-Aug-22</c:v>
                </c:pt>
                <c:pt idx="9">
                  <c:v>10-Sep-22</c:v>
                </c:pt>
                <c:pt idx="10">
                  <c:v> 08-Oct-22</c:v>
                </c:pt>
                <c:pt idx="11">
                  <c:v> 05-Nov-22</c:v>
                </c:pt>
                <c:pt idx="12">
                  <c:v> 03-Dec-22</c:v>
                </c:pt>
                <c:pt idx="13">
                  <c:v>31-Dec-22</c:v>
                </c:pt>
              </c:strCache>
            </c:strRef>
          </c:cat>
          <c:val>
            <c:numRef>
              <c:f>Sheet1!$D$2:$D$22</c:f>
              <c:numCache>
                <c:formatCode>0.0%</c:formatCode>
                <c:ptCount val="14"/>
                <c:pt idx="0">
                  <c:v>-7.6669661575322068E-2</c:v>
                </c:pt>
                <c:pt idx="1">
                  <c:v>-0.10362844702467355</c:v>
                </c:pt>
                <c:pt idx="2">
                  <c:v>-7.7057793345008729E-2</c:v>
                </c:pt>
                <c:pt idx="3">
                  <c:v>-6.600756033730748E-2</c:v>
                </c:pt>
                <c:pt idx="4">
                  <c:v>-7.2971395213076384E-2</c:v>
                </c:pt>
                <c:pt idx="5">
                  <c:v>-8.0796252927400447E-2</c:v>
                </c:pt>
                <c:pt idx="6">
                  <c:v>-7.0363744782349413E-2</c:v>
                </c:pt>
                <c:pt idx="7">
                  <c:v>-7.519708914493628E-2</c:v>
                </c:pt>
                <c:pt idx="8">
                  <c:v>-7.4723247232472367E-2</c:v>
                </c:pt>
                <c:pt idx="9">
                  <c:v>-9.0825967692776732E-2</c:v>
                </c:pt>
                <c:pt idx="10">
                  <c:v>-9.2767775404333341E-2</c:v>
                </c:pt>
                <c:pt idx="11">
                  <c:v>-6.6875981161695575E-2</c:v>
                </c:pt>
                <c:pt idx="12">
                  <c:v>-7.7901430842607255E-2</c:v>
                </c:pt>
                <c:pt idx="13">
                  <c:v>-6.8115471942912675E-2</c:v>
                </c:pt>
              </c:numCache>
            </c:numRef>
          </c:val>
          <c:smooth val="1"/>
          <c:extLst>
            <c:ext xmlns:c16="http://schemas.microsoft.com/office/drawing/2014/chart" uri="{C3380CC4-5D6E-409C-BE32-E72D297353CC}">
              <c16:uniqueId val="{00000000-6F68-4425-BA57-22764A8CBDD3}"/>
            </c:ext>
          </c:extLst>
        </c:ser>
        <c:dLbls>
          <c:showLegendKey val="0"/>
          <c:showVal val="0"/>
          <c:showCatName val="0"/>
          <c:showSerName val="0"/>
          <c:showPercent val="0"/>
          <c:showBubbleSize val="0"/>
        </c:dLbls>
        <c:smooth val="0"/>
        <c:axId val="168527256"/>
        <c:axId val="168529552"/>
      </c:lineChart>
      <c:catAx>
        <c:axId val="1685272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68529552"/>
        <c:crosses val="autoZero"/>
        <c:auto val="1"/>
        <c:lblAlgn val="ctr"/>
        <c:lblOffset val="100"/>
        <c:noMultiLvlLbl val="0"/>
      </c:catAx>
      <c:valAx>
        <c:axId val="168529552"/>
        <c:scaling>
          <c:orientation val="minMax"/>
          <c:max val="5.000000000000001E-2"/>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68527256"/>
        <c:crosses val="autoZero"/>
        <c:crossBetween val="between"/>
        <c:majorUnit val="5.000000000000001E-2"/>
      </c:valAx>
      <c:spPr>
        <a:noFill/>
        <a:ln>
          <a:noFill/>
        </a:ln>
        <a:effectLst/>
      </c:spPr>
    </c:plotArea>
    <c:legend>
      <c:legendPos val="b"/>
      <c:layout>
        <c:manualLayout>
          <c:xMode val="edge"/>
          <c:yMode val="edge"/>
          <c:x val="0.1834295778456719"/>
          <c:y val="0.87665914142782642"/>
          <c:w val="0.59462377530662303"/>
          <c:h val="7.666589042107370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Growth v last year</c:v>
                </c:pt>
              </c:strCache>
            </c:strRef>
          </c:tx>
          <c:spPr>
            <a:solidFill>
              <a:schemeClr val="accent1"/>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Sheet1!$B$2:$B$4</c:f>
              <c:numCache>
                <c:formatCode>0.0%</c:formatCode>
                <c:ptCount val="3"/>
                <c:pt idx="0">
                  <c:v>8.4866024292499453E-2</c:v>
                </c:pt>
                <c:pt idx="1">
                  <c:v>8.349938412087754E-2</c:v>
                </c:pt>
                <c:pt idx="2">
                  <c:v>9.0747507574052921E-2</c:v>
                </c:pt>
              </c:numCache>
            </c:numRef>
          </c:val>
          <c:extLst>
            <c:ext xmlns:c16="http://schemas.microsoft.com/office/drawing/2014/chart" uri="{C3380CC4-5D6E-409C-BE32-E72D297353CC}">
              <c16:uniqueId val="{00000000-0DB4-4466-BC10-F066DD93ED87}"/>
            </c:ext>
          </c:extLst>
        </c:ser>
        <c:ser>
          <c:idx val="1"/>
          <c:order val="1"/>
          <c:tx>
            <c:strRef>
              <c:f>Sheet1!$C$1</c:f>
              <c:strCache>
                <c:ptCount val="1"/>
                <c:pt idx="0">
                  <c:v>Growth v Last Month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Sheet1!$C$2:$C$4</c:f>
              <c:numCache>
                <c:formatCode>0.0%</c:formatCode>
                <c:ptCount val="3"/>
                <c:pt idx="0">
                  <c:v>0.14843766985391138</c:v>
                </c:pt>
                <c:pt idx="1">
                  <c:v>0.19573232052487488</c:v>
                </c:pt>
                <c:pt idx="2">
                  <c:v>-1.7664405396762728E-2</c:v>
                </c:pt>
              </c:numCache>
            </c:numRef>
          </c:val>
          <c:extLst>
            <c:ext xmlns:c16="http://schemas.microsoft.com/office/drawing/2014/chart" uri="{C3380CC4-5D6E-409C-BE32-E72D297353CC}">
              <c16:uniqueId val="{00000001-0DB4-4466-BC10-F066DD93ED87}"/>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scaling>
        <c:delete val="1"/>
        <c:axPos val="l"/>
        <c:majorGridlines>
          <c:spPr>
            <a:ln w="9525" cap="flat" cmpd="sng" algn="ctr">
              <a:solidFill>
                <a:schemeClr val="tx2"/>
              </a:solidFill>
              <a:round/>
            </a:ln>
            <a:effectLst/>
          </c:spPr>
        </c:majorGridlines>
        <c:numFmt formatCode="0%" sourceLinked="0"/>
        <c:majorTickMark val="out"/>
        <c:minorTickMark val="none"/>
        <c:tickLblPos val="nextTo"/>
        <c:crossAx val="218603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21604500170861E-2"/>
          <c:y val="0.25920245812345621"/>
          <c:w val="0.92655679099965826"/>
          <c:h val="0.55742722164097802"/>
        </c:manualLayout>
      </c:layout>
      <c:barChart>
        <c:barDir val="col"/>
        <c:grouping val="clustered"/>
        <c:varyColors val="0"/>
        <c:ser>
          <c:idx val="0"/>
          <c:order val="0"/>
          <c:tx>
            <c:strRef>
              <c:f>Sheet1!$B$1</c:f>
              <c:strCache>
                <c:ptCount val="1"/>
                <c:pt idx="0">
                  <c:v>Supermarkets</c:v>
                </c:pt>
              </c:strCache>
            </c:strRef>
          </c:tx>
          <c:spPr>
            <a:solidFill>
              <a:schemeClr val="accent1"/>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Sheet1!$A$2:$A$29</c:f>
              <c:strCache>
                <c:ptCount val="4"/>
                <c:pt idx="0">
                  <c:v>10-Dec-22</c:v>
                </c:pt>
                <c:pt idx="1">
                  <c:v>17-Dec-22</c:v>
                </c:pt>
                <c:pt idx="2">
                  <c:v>24-Dec-22</c:v>
                </c:pt>
                <c:pt idx="3">
                  <c:v> 31-Dec-22</c:v>
                </c:pt>
              </c:strCache>
            </c:strRef>
          </c:cat>
          <c:val>
            <c:numRef>
              <c:f>Sheet1!$B$2:$B$29</c:f>
              <c:numCache>
                <c:formatCode>0.0%</c:formatCode>
                <c:ptCount val="4"/>
                <c:pt idx="0">
                  <c:v>4.5985195507612042E-2</c:v>
                </c:pt>
                <c:pt idx="1">
                  <c:v>2.0152433148026061E-2</c:v>
                </c:pt>
                <c:pt idx="2">
                  <c:v>0.18881906992754915</c:v>
                </c:pt>
                <c:pt idx="3">
                  <c:v>3.1386839364288432E-2</c:v>
                </c:pt>
              </c:numCache>
            </c:numRef>
          </c:val>
          <c:extLst>
            <c:ext xmlns:c16="http://schemas.microsoft.com/office/drawing/2014/chart" uri="{C3380CC4-5D6E-409C-BE32-E72D297353CC}">
              <c16:uniqueId val="{00000000-5B73-4A27-9641-28355ACACCC0}"/>
            </c:ext>
          </c:extLst>
        </c:ser>
        <c:ser>
          <c:idx val="1"/>
          <c:order val="1"/>
          <c:tx>
            <c:strRef>
              <c:f>Sheet1!$C$1</c:f>
              <c:strCache>
                <c:ptCount val="1"/>
                <c:pt idx="0">
                  <c:v>Convenience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Sheet1!$A$2:$A$29</c:f>
              <c:strCache>
                <c:ptCount val="4"/>
                <c:pt idx="0">
                  <c:v>10-Dec-22</c:v>
                </c:pt>
                <c:pt idx="1">
                  <c:v>17-Dec-22</c:v>
                </c:pt>
                <c:pt idx="2">
                  <c:v>24-Dec-22</c:v>
                </c:pt>
                <c:pt idx="3">
                  <c:v> 31-Dec-22</c:v>
                </c:pt>
              </c:strCache>
            </c:strRef>
          </c:cat>
          <c:val>
            <c:numRef>
              <c:f>Sheet1!$C$2:$C$29</c:f>
              <c:numCache>
                <c:formatCode>0.0%</c:formatCode>
                <c:ptCount val="4"/>
                <c:pt idx="0">
                  <c:v>0.11089087046101875</c:v>
                </c:pt>
                <c:pt idx="1">
                  <c:v>5.9881887515220722E-2</c:v>
                </c:pt>
                <c:pt idx="2">
                  <c:v>0.16887907799326829</c:v>
                </c:pt>
                <c:pt idx="3">
                  <c:v>7.5357461103660039E-3</c:v>
                </c:pt>
              </c:numCache>
            </c:numRef>
          </c:val>
          <c:extLst>
            <c:ext xmlns:c16="http://schemas.microsoft.com/office/drawing/2014/chart" uri="{C3380CC4-5D6E-409C-BE32-E72D297353CC}">
              <c16:uniqueId val="{00000001-5B73-4A27-9641-28355ACACCC0}"/>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max val="0.2"/>
        </c:scaling>
        <c:delete val="1"/>
        <c:axPos val="l"/>
        <c:majorGridlines>
          <c:spPr>
            <a:ln w="9525" cap="flat" cmpd="sng" algn="ctr">
              <a:solidFill>
                <a:schemeClr val="tx2"/>
              </a:solidFill>
              <a:round/>
            </a:ln>
            <a:effectLst/>
          </c:spPr>
        </c:majorGridlines>
        <c:numFmt formatCode="0%" sourceLinked="0"/>
        <c:majorTickMark val="out"/>
        <c:minorTickMark val="none"/>
        <c:tickLblPos val="nextTo"/>
        <c:crossAx val="218603520"/>
        <c:crosses val="autoZero"/>
        <c:crossBetween val="between"/>
        <c:minorUnit val="1.0000000000000002E-2"/>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a:latin typeface="Montserrat" panose="00000500000000000000" pitchFamily="2" charset="0"/>
              </a:defRPr>
            </a:pPr>
            <a:r>
              <a:rPr lang="en-GB" sz="1000" b="0" dirty="0">
                <a:latin typeface="Montserrat" panose="00000500000000000000" pitchFamily="2" charset="0"/>
              </a:rPr>
              <a:t>Derived Inflation/Deflation</a:t>
            </a:r>
          </a:p>
        </c:rich>
      </c:tx>
      <c:layout>
        <c:manualLayout>
          <c:xMode val="edge"/>
          <c:yMode val="edge"/>
          <c:x val="0.75003211398426473"/>
          <c:y val="3.6999125109361333E-3"/>
        </c:manualLayout>
      </c:layout>
      <c:overlay val="1"/>
    </c:title>
    <c:autoTitleDeleted val="0"/>
    <c:plotArea>
      <c:layout>
        <c:manualLayout>
          <c:layoutTarget val="inner"/>
          <c:xMode val="edge"/>
          <c:yMode val="edge"/>
          <c:x val="5.2158220163969669E-2"/>
          <c:y val="1.0851560221638973E-3"/>
          <c:w val="0.94661545382966195"/>
          <c:h val="0.61852794786062937"/>
        </c:manualLayout>
      </c:layout>
      <c:barChart>
        <c:barDir val="col"/>
        <c:grouping val="clustered"/>
        <c:varyColors val="0"/>
        <c:ser>
          <c:idx val="0"/>
          <c:order val="0"/>
          <c:tx>
            <c:strRef>
              <c:f>Sheet1!$B$1</c:f>
              <c:strCache>
                <c:ptCount val="1"/>
                <c:pt idx="0">
                  <c:v>Derived Inflation</c:v>
                </c:pt>
              </c:strCache>
            </c:strRef>
          </c:tx>
          <c:spPr>
            <a:solidFill>
              <a:srgbClr val="00F000"/>
            </a:solidFill>
          </c:spPr>
          <c:invertIfNegative val="1"/>
          <c:dLbls>
            <c:numFmt formatCode="0%" sourceLinked="0"/>
            <c:spPr>
              <a:noFill/>
              <a:ln>
                <a:noFill/>
              </a:ln>
              <a:effectLst/>
            </c:spPr>
            <c:txPr>
              <a:bodyPr/>
              <a:lstStyle/>
              <a:p>
                <a:pPr>
                  <a:defRPr sz="900">
                    <a:latin typeface="Montserrat" panose="000005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8"/>
                <c:pt idx="0">
                  <c:v>Dairy</c:v>
                </c:pt>
                <c:pt idx="1">
                  <c:v>Bakery</c:v>
                </c:pt>
                <c:pt idx="2">
                  <c:v>Pet &amp; Petcare</c:v>
                </c:pt>
                <c:pt idx="3">
                  <c:v>Frozen</c:v>
                </c:pt>
                <c:pt idx="4">
                  <c:v>Packaged Grocery</c:v>
                </c:pt>
                <c:pt idx="5">
                  <c:v>Household</c:v>
                </c:pt>
                <c:pt idx="6">
                  <c:v>Soft Drinks</c:v>
                </c:pt>
                <c:pt idx="7">
                  <c:v>Delicatessen</c:v>
                </c:pt>
                <c:pt idx="8">
                  <c:v>Meat Fish &amp; Poultry</c:v>
                </c:pt>
                <c:pt idx="9">
                  <c:v>TSR*</c:v>
                </c:pt>
                <c:pt idx="10">
                  <c:v>Crisps &amp; Snacks</c:v>
                </c:pt>
                <c:pt idx="11">
                  <c:v>Total Store Read</c:v>
                </c:pt>
                <c:pt idx="12">
                  <c:v>Health &amp; Beauty inc Baby</c:v>
                </c:pt>
                <c:pt idx="13">
                  <c:v>Confectionery</c:v>
                </c:pt>
                <c:pt idx="14">
                  <c:v>Produce</c:v>
                </c:pt>
                <c:pt idx="15">
                  <c:v>General Merchandise</c:v>
                </c:pt>
                <c:pt idx="16">
                  <c:v>BWS</c:v>
                </c:pt>
                <c:pt idx="17">
                  <c:v>Tobacco</c:v>
                </c:pt>
              </c:strCache>
            </c:strRef>
          </c:cat>
          <c:val>
            <c:numRef>
              <c:f>Sheet1!$B$2:$B$20</c:f>
              <c:numCache>
                <c:formatCode>0.0%</c:formatCode>
                <c:ptCount val="19"/>
                <c:pt idx="0">
                  <c:v>0.2</c:v>
                </c:pt>
                <c:pt idx="1">
                  <c:v>0.17699999999999999</c:v>
                </c:pt>
                <c:pt idx="2">
                  <c:v>0.16600000000000001</c:v>
                </c:pt>
                <c:pt idx="3">
                  <c:v>0.161</c:v>
                </c:pt>
                <c:pt idx="4">
                  <c:v>0.13400000000000001</c:v>
                </c:pt>
                <c:pt idx="5">
                  <c:v>0.13300000000000001</c:v>
                </c:pt>
                <c:pt idx="6">
                  <c:v>0.114</c:v>
                </c:pt>
                <c:pt idx="7">
                  <c:v>0.113</c:v>
                </c:pt>
                <c:pt idx="8">
                  <c:v>0.113</c:v>
                </c:pt>
                <c:pt idx="9">
                  <c:v>0.107</c:v>
                </c:pt>
                <c:pt idx="10">
                  <c:v>9.9000000000000005E-2</c:v>
                </c:pt>
                <c:pt idx="11">
                  <c:v>9.5000000000000001E-2</c:v>
                </c:pt>
                <c:pt idx="12">
                  <c:v>8.8999999999999996E-2</c:v>
                </c:pt>
                <c:pt idx="13">
                  <c:v>7.9000000000000001E-2</c:v>
                </c:pt>
                <c:pt idx="14">
                  <c:v>4.9000000000000002E-2</c:v>
                </c:pt>
                <c:pt idx="15">
                  <c:v>4.3999999999999997E-2</c:v>
                </c:pt>
                <c:pt idx="16">
                  <c:v>3.1E-2</c:v>
                </c:pt>
                <c:pt idx="17">
                  <c:v>-7.0000000000000001E-3</c:v>
                </c:pt>
              </c:numCache>
            </c:numRef>
          </c:val>
          <c:extLst>
            <c:ext xmlns:c14="http://schemas.microsoft.com/office/drawing/2007/8/2/chart" uri="{6F2FDCE9-48DA-4B69-8628-5D25D57E5C99}">
              <c14:invertSolidFillFmt>
                <c14:spPr xmlns:c14="http://schemas.microsoft.com/office/drawing/2007/8/2/chart">
                  <a:solidFill>
                    <a:srgbClr val="D70036"/>
                  </a:solidFill>
                </c14:spPr>
              </c14:invertSolidFillFmt>
            </c:ext>
            <c:ext xmlns:c16="http://schemas.microsoft.com/office/drawing/2014/chart" uri="{C3380CC4-5D6E-409C-BE32-E72D297353CC}">
              <c16:uniqueId val="{00000000-7CCC-40DD-BDCB-4E9469EB4E8B}"/>
            </c:ext>
          </c:extLst>
        </c:ser>
        <c:dLbls>
          <c:showLegendKey val="0"/>
          <c:showVal val="0"/>
          <c:showCatName val="0"/>
          <c:showSerName val="0"/>
          <c:showPercent val="0"/>
          <c:showBubbleSize val="0"/>
        </c:dLbls>
        <c:gapWidth val="85"/>
        <c:axId val="313859904"/>
        <c:axId val="313858336"/>
      </c:barChart>
      <c:catAx>
        <c:axId val="313859904"/>
        <c:scaling>
          <c:orientation val="minMax"/>
        </c:scaling>
        <c:delete val="0"/>
        <c:axPos val="b"/>
        <c:numFmt formatCode="General" sourceLinked="0"/>
        <c:majorTickMark val="out"/>
        <c:minorTickMark val="none"/>
        <c:tickLblPos val="low"/>
        <c:txPr>
          <a:bodyPr/>
          <a:lstStyle/>
          <a:p>
            <a:pPr>
              <a:defRPr sz="700" baseline="0">
                <a:latin typeface="Montserrat" panose="00000500000000000000" pitchFamily="2" charset="0"/>
              </a:defRPr>
            </a:pPr>
            <a:endParaRPr lang="en-US"/>
          </a:p>
        </c:txPr>
        <c:crossAx val="313858336"/>
        <c:crosses val="autoZero"/>
        <c:auto val="1"/>
        <c:lblAlgn val="ctr"/>
        <c:lblOffset val="100"/>
        <c:noMultiLvlLbl val="0"/>
      </c:catAx>
      <c:valAx>
        <c:axId val="313858336"/>
        <c:scaling>
          <c:orientation val="minMax"/>
        </c:scaling>
        <c:delete val="1"/>
        <c:axPos val="l"/>
        <c:numFmt formatCode="0%" sourceLinked="0"/>
        <c:majorTickMark val="out"/>
        <c:minorTickMark val="none"/>
        <c:tickLblPos val="nextTo"/>
        <c:crossAx val="3138599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67942334139514E-2"/>
          <c:y val="3.7412415810355704E-2"/>
          <c:w val="0.96687532603025561"/>
          <c:h val="0.64750450736586818"/>
        </c:manualLayout>
      </c:layout>
      <c:barChart>
        <c:barDir val="col"/>
        <c:grouping val="clustered"/>
        <c:varyColors val="0"/>
        <c:ser>
          <c:idx val="0"/>
          <c:order val="0"/>
          <c:tx>
            <c:strRef>
              <c:f>Sheet1!$B$1</c:f>
              <c:strCache>
                <c:ptCount val="1"/>
                <c:pt idx="0">
                  <c:v>New Shoppers</c:v>
                </c:pt>
              </c:strCache>
            </c:strRef>
          </c:tx>
          <c:spPr>
            <a:solidFill>
              <a:schemeClr val="bg1">
                <a:lumMod val="75000"/>
              </a:schemeClr>
            </a:solidFill>
            <a:ln>
              <a:noFill/>
            </a:ln>
            <a:effectLst/>
          </c:spPr>
          <c:invertIfNegative val="0"/>
          <c:dLbls>
            <c:delete val="1"/>
          </c:dLbls>
          <c:cat>
            <c:strRef>
              <c:f>Sheet1!$A$2:$A$12</c:f>
              <c:strCache>
                <c:ptCount val="11"/>
                <c:pt idx="0">
                  <c:v>Marks and Spencer</c:v>
                </c:pt>
                <c:pt idx="1">
                  <c:v>Waitrose</c:v>
                </c:pt>
                <c:pt idx="2">
                  <c:v>Morrisons</c:v>
                </c:pt>
                <c:pt idx="3">
                  <c:v>Tesco</c:v>
                </c:pt>
                <c:pt idx="4">
                  <c:v>Iceland</c:v>
                </c:pt>
                <c:pt idx="5">
                  <c:v>Sainsbury's</c:v>
                </c:pt>
                <c:pt idx="6">
                  <c:v>Aldi </c:v>
                </c:pt>
                <c:pt idx="7">
                  <c:v>ASDA</c:v>
                </c:pt>
                <c:pt idx="8">
                  <c:v>Ocado</c:v>
                </c:pt>
                <c:pt idx="9">
                  <c:v>Co-op</c:v>
                </c:pt>
                <c:pt idx="10">
                  <c:v>Lidl</c:v>
                </c:pt>
              </c:strCache>
            </c:strRef>
          </c:cat>
          <c:val>
            <c:numRef>
              <c:f>Sheet1!$B$2:$B$12</c:f>
              <c:numCache>
                <c:formatCode>0.0%</c:formatCode>
                <c:ptCount val="11"/>
                <c:pt idx="0">
                  <c:v>0.1348110516449712</c:v>
                </c:pt>
                <c:pt idx="1">
                  <c:v>0.15167397437489116</c:v>
                </c:pt>
                <c:pt idx="2">
                  <c:v>8.4955153318221122E-2</c:v>
                </c:pt>
                <c:pt idx="3">
                  <c:v>3.2817177140754161E-2</c:v>
                </c:pt>
                <c:pt idx="4">
                  <c:v>9.716294378795598E-2</c:v>
                </c:pt>
                <c:pt idx="5">
                  <c:v>4.1491958404729079E-2</c:v>
                </c:pt>
                <c:pt idx="6">
                  <c:v>6.3734335563902622E-2</c:v>
                </c:pt>
                <c:pt idx="7">
                  <c:v>6.836152221374836E-2</c:v>
                </c:pt>
                <c:pt idx="8">
                  <c:v>-2.1245591049986245E-2</c:v>
                </c:pt>
                <c:pt idx="9">
                  <c:v>-5.8970317090615287E-3</c:v>
                </c:pt>
                <c:pt idx="10">
                  <c:v>2.775534404308333E-3</c:v>
                </c:pt>
              </c:numCache>
            </c:numRef>
          </c:val>
          <c:extLst>
            <c:ext xmlns:c16="http://schemas.microsoft.com/office/drawing/2014/chart" uri="{C3380CC4-5D6E-409C-BE32-E72D297353CC}">
              <c16:uniqueId val="{00000000-0DB4-4466-BC10-F066DD93ED87}"/>
            </c:ext>
          </c:extLst>
        </c:ser>
        <c:ser>
          <c:idx val="1"/>
          <c:order val="1"/>
          <c:tx>
            <c:strRef>
              <c:f>Sheet1!$C$1</c:f>
              <c:strCache>
                <c:ptCount val="1"/>
                <c:pt idx="0">
                  <c:v>Visits</c:v>
                </c:pt>
              </c:strCache>
            </c:strRef>
          </c:tx>
          <c:spPr>
            <a:solidFill>
              <a:schemeClr val="accent1"/>
            </a:solidFill>
            <a:ln>
              <a:solidFill>
                <a:schemeClr val="bg2"/>
              </a:solidFill>
            </a:ln>
            <a:effectLst/>
          </c:spPr>
          <c:invertIfNegative val="0"/>
          <c:dLbls>
            <c:delete val="1"/>
          </c:dLbls>
          <c:cat>
            <c:strRef>
              <c:f>Sheet1!$A$2:$A$12</c:f>
              <c:strCache>
                <c:ptCount val="11"/>
                <c:pt idx="0">
                  <c:v>Marks and Spencer</c:v>
                </c:pt>
                <c:pt idx="1">
                  <c:v>Waitrose</c:v>
                </c:pt>
                <c:pt idx="2">
                  <c:v>Morrisons</c:v>
                </c:pt>
                <c:pt idx="3">
                  <c:v>Tesco</c:v>
                </c:pt>
                <c:pt idx="4">
                  <c:v>Iceland</c:v>
                </c:pt>
                <c:pt idx="5">
                  <c:v>Sainsbury's</c:v>
                </c:pt>
                <c:pt idx="6">
                  <c:v>Aldi </c:v>
                </c:pt>
                <c:pt idx="7">
                  <c:v>ASDA</c:v>
                </c:pt>
                <c:pt idx="8">
                  <c:v>Ocado</c:v>
                </c:pt>
                <c:pt idx="9">
                  <c:v>Co-op</c:v>
                </c:pt>
                <c:pt idx="10">
                  <c:v>Lidl</c:v>
                </c:pt>
              </c:strCache>
            </c:strRef>
          </c:cat>
          <c:val>
            <c:numRef>
              <c:f>Sheet1!$C$2:$C$12</c:f>
              <c:numCache>
                <c:formatCode>0.0%</c:formatCode>
                <c:ptCount val="11"/>
                <c:pt idx="0">
                  <c:v>0.13254073839621694</c:v>
                </c:pt>
                <c:pt idx="1">
                  <c:v>0.12038249317859595</c:v>
                </c:pt>
                <c:pt idx="2">
                  <c:v>6.091130447953752E-2</c:v>
                </c:pt>
                <c:pt idx="3">
                  <c:v>2.1375218806493734E-2</c:v>
                </c:pt>
                <c:pt idx="4">
                  <c:v>4.5149080641162298E-2</c:v>
                </c:pt>
                <c:pt idx="5">
                  <c:v>4.1831067219464391E-2</c:v>
                </c:pt>
                <c:pt idx="6">
                  <c:v>9.4754218028199055E-2</c:v>
                </c:pt>
                <c:pt idx="7">
                  <c:v>5.8477660535311893E-2</c:v>
                </c:pt>
                <c:pt idx="8">
                  <c:v>-0.13356701561101858</c:v>
                </c:pt>
                <c:pt idx="9">
                  <c:v>-0.10321873024341477</c:v>
                </c:pt>
                <c:pt idx="10">
                  <c:v>-4.0050374184676607E-2</c:v>
                </c:pt>
              </c:numCache>
            </c:numRef>
          </c:val>
          <c:extLst>
            <c:ext xmlns:c16="http://schemas.microsoft.com/office/drawing/2014/chart" uri="{C3380CC4-5D6E-409C-BE32-E72D297353CC}">
              <c16:uniqueId val="{00000001-0DB4-4466-BC10-F066DD93ED87}"/>
            </c:ext>
          </c:extLst>
        </c:ser>
        <c:ser>
          <c:idx val="2"/>
          <c:order val="2"/>
          <c:tx>
            <c:strRef>
              <c:f>Sheet1!$D$1</c:f>
              <c:strCache>
                <c:ptCount val="1"/>
                <c:pt idx="0">
                  <c:v>Spend Per Visit</c:v>
                </c:pt>
              </c:strCache>
            </c:strRef>
          </c:tx>
          <c:spPr>
            <a:solidFill>
              <a:schemeClr val="accent5"/>
            </a:solidFill>
            <a:ln>
              <a:noFill/>
            </a:ln>
            <a:effectLst/>
          </c:spPr>
          <c:invertIfNegative val="0"/>
          <c:dLbls>
            <c:delete val="1"/>
          </c:dLbls>
          <c:cat>
            <c:strRef>
              <c:f>Sheet1!$A$2:$A$12</c:f>
              <c:strCache>
                <c:ptCount val="11"/>
                <c:pt idx="0">
                  <c:v>Marks and Spencer</c:v>
                </c:pt>
                <c:pt idx="1">
                  <c:v>Waitrose</c:v>
                </c:pt>
                <c:pt idx="2">
                  <c:v>Morrisons</c:v>
                </c:pt>
                <c:pt idx="3">
                  <c:v>Tesco</c:v>
                </c:pt>
                <c:pt idx="4">
                  <c:v>Iceland</c:v>
                </c:pt>
                <c:pt idx="5">
                  <c:v>Sainsbury's</c:v>
                </c:pt>
                <c:pt idx="6">
                  <c:v>Aldi </c:v>
                </c:pt>
                <c:pt idx="7">
                  <c:v>ASDA</c:v>
                </c:pt>
                <c:pt idx="8">
                  <c:v>Ocado</c:v>
                </c:pt>
                <c:pt idx="9">
                  <c:v>Co-op</c:v>
                </c:pt>
                <c:pt idx="10">
                  <c:v>Lidl</c:v>
                </c:pt>
              </c:strCache>
            </c:strRef>
          </c:cat>
          <c:val>
            <c:numRef>
              <c:f>Sheet1!$D$2:$D$12</c:f>
              <c:numCache>
                <c:formatCode>0.0%</c:formatCode>
                <c:ptCount val="11"/>
                <c:pt idx="0">
                  <c:v>0.263395739186572</c:v>
                </c:pt>
                <c:pt idx="1">
                  <c:v>0.10769230769230775</c:v>
                </c:pt>
                <c:pt idx="2">
                  <c:v>0.10917207792207773</c:v>
                </c:pt>
                <c:pt idx="3">
                  <c:v>0.13864513864513861</c:v>
                </c:pt>
                <c:pt idx="4">
                  <c:v>0.11032028469750887</c:v>
                </c:pt>
                <c:pt idx="5">
                  <c:v>0.10294117647058831</c:v>
                </c:pt>
                <c:pt idx="6">
                  <c:v>4.5994633959371312E-2</c:v>
                </c:pt>
                <c:pt idx="7">
                  <c:v>7.539958304378036E-2</c:v>
                </c:pt>
                <c:pt idx="8">
                  <c:v>0.20910121916643032</c:v>
                </c:pt>
                <c:pt idx="9">
                  <c:v>0.12134831460674156</c:v>
                </c:pt>
                <c:pt idx="10">
                  <c:v>1.5887426236949498E-2</c:v>
                </c:pt>
              </c:numCache>
            </c:numRef>
          </c:val>
          <c:extLst>
            <c:ext xmlns:c16="http://schemas.microsoft.com/office/drawing/2014/chart" uri="{C3380CC4-5D6E-409C-BE32-E72D297353CC}">
              <c16:uniqueId val="{00000001-A654-4BCC-9B4F-7C0E2B639742}"/>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max val="0.5"/>
          <c:min val="-0.2"/>
        </c:scaling>
        <c:delete val="0"/>
        <c:axPos val="l"/>
        <c:majorGridlines>
          <c:spPr>
            <a:ln w="9525" cap="flat" cmpd="sng" algn="ctr">
              <a:solidFill>
                <a:schemeClr val="tx2"/>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3520"/>
        <c:crosses val="autoZero"/>
        <c:crossBetween val="between"/>
        <c:majorUnit val="0.1"/>
      </c:valAx>
      <c:spPr>
        <a:noFill/>
        <a:ln>
          <a:noFill/>
        </a:ln>
        <a:effectLst/>
      </c:spPr>
    </c:plotArea>
    <c:legend>
      <c:legendPos val="t"/>
      <c:layout>
        <c:manualLayout>
          <c:xMode val="edge"/>
          <c:yMode val="edge"/>
          <c:x val="0.56513444302176696"/>
          <c:y val="1.9993380144605662E-2"/>
          <c:w val="0.4147824489021672"/>
          <c:h val="9.634723306180906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301074783275049E-2"/>
          <c:y val="3.3945431382618137E-2"/>
          <c:w val="0.90988275260035412"/>
          <c:h val="0.64699491052405267"/>
        </c:manualLayout>
      </c:layout>
      <c:barChart>
        <c:barDir val="col"/>
        <c:grouping val="clustered"/>
        <c:varyColors val="0"/>
        <c:ser>
          <c:idx val="0"/>
          <c:order val="0"/>
          <c:tx>
            <c:strRef>
              <c:f>Sheet1!$B$1</c:f>
              <c:strCache>
                <c:ptCount val="1"/>
                <c:pt idx="0">
                  <c:v>Discounters</c:v>
                </c:pt>
              </c:strCache>
            </c:strRef>
          </c:tx>
          <c:spPr>
            <a:solidFill>
              <a:schemeClr val="accent1"/>
            </a:solidFill>
            <a:ln>
              <a:noFill/>
            </a:ln>
            <a:effectLst/>
          </c:spPr>
          <c:invertIfNegative val="0"/>
          <c:dLbls>
            <c:dLbl>
              <c:idx val="0"/>
              <c:layout>
                <c:manualLayout>
                  <c:x val="-6.4194834186091223E-3"/>
                  <c:y val="0.11032265199350894"/>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5.0906503509570336E-2"/>
                      <c:h val="0.13234475060298245"/>
                    </c:manualLayout>
                  </c15:layout>
                </c:ext>
                <c:ext xmlns:c16="http://schemas.microsoft.com/office/drawing/2014/chart" uri="{C3380CC4-5D6E-409C-BE32-E72D297353CC}">
                  <c16:uniqueId val="{00000001-3518-4376-97AA-B336706BDB23}"/>
                </c:ext>
              </c:extLst>
            </c:dLbl>
            <c:dLbl>
              <c:idx val="2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3E-43B7-8B8B-C09F56A64D22}"/>
                </c:ext>
              </c:extLst>
            </c:dLbl>
            <c:dLbl>
              <c:idx val="44"/>
              <c:layout>
                <c:manualLayout>
                  <c:x val="-4.279655612406238E-3"/>
                  <c:y val="-1.944767873504735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18-4376-97AA-B336706BDB23}"/>
                </c:ext>
              </c:extLst>
            </c:dLbl>
            <c:dLbl>
              <c:idx val="4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18-4376-97AA-B336706BDB2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Sheet1!$A$2:$A$54</c:f>
              <c:strCache>
                <c:ptCount val="26"/>
                <c:pt idx="0">
                  <c:v>30-Jan-21</c:v>
                </c:pt>
                <c:pt idx="1">
                  <c:v>27-Feb-21</c:v>
                </c:pt>
                <c:pt idx="2">
                  <c:v>27-Mar-21</c:v>
                </c:pt>
                <c:pt idx="3">
                  <c:v>24-Apr-21</c:v>
                </c:pt>
                <c:pt idx="4">
                  <c:v>22-May-21</c:v>
                </c:pt>
                <c:pt idx="5">
                  <c:v>19-Jun-21</c:v>
                </c:pt>
                <c:pt idx="6">
                  <c:v>17-Jul-21</c:v>
                </c:pt>
                <c:pt idx="7">
                  <c:v>14-Aug-21</c:v>
                </c:pt>
                <c:pt idx="8">
                  <c:v>11-Sep-21</c:v>
                </c:pt>
                <c:pt idx="9">
                  <c:v>09-Oct-21</c:v>
                </c:pt>
                <c:pt idx="10">
                  <c:v>06-Nov-21</c:v>
                </c:pt>
                <c:pt idx="11">
                  <c:v>04-Dec-21</c:v>
                </c:pt>
                <c:pt idx="12">
                  <c:v>01-Jan-22</c:v>
                </c:pt>
                <c:pt idx="13">
                  <c:v>29-Jan-22</c:v>
                </c:pt>
                <c:pt idx="14">
                  <c:v>26-Feb-22</c:v>
                </c:pt>
                <c:pt idx="15">
                  <c:v>26-Mar-22</c:v>
                </c:pt>
                <c:pt idx="16">
                  <c:v>23-Apr-22</c:v>
                </c:pt>
                <c:pt idx="17">
                  <c:v>21-May-22</c:v>
                </c:pt>
                <c:pt idx="18">
                  <c:v> 18-Jun-22</c:v>
                </c:pt>
                <c:pt idx="19">
                  <c:v>16-Jul-22</c:v>
                </c:pt>
                <c:pt idx="20">
                  <c:v>13-Aug-22</c:v>
                </c:pt>
                <c:pt idx="21">
                  <c:v>10-Sep-22</c:v>
                </c:pt>
                <c:pt idx="22">
                  <c:v> 8-Oct-22</c:v>
                </c:pt>
                <c:pt idx="23">
                  <c:v> 5-Nov-22</c:v>
                </c:pt>
                <c:pt idx="24">
                  <c:v> 3-Dec-22</c:v>
                </c:pt>
                <c:pt idx="25">
                  <c:v>31-Dec-22</c:v>
                </c:pt>
              </c:strCache>
            </c:strRef>
          </c:cat>
          <c:val>
            <c:numRef>
              <c:f>Sheet1!$B$2:$B$54</c:f>
              <c:numCache>
                <c:formatCode>0.0%</c:formatCode>
                <c:ptCount val="26"/>
                <c:pt idx="0">
                  <c:v>0.16648500490940221</c:v>
                </c:pt>
                <c:pt idx="1">
                  <c:v>0.16960269950877693</c:v>
                </c:pt>
                <c:pt idx="2">
                  <c:v>0.17900872612009402</c:v>
                </c:pt>
                <c:pt idx="3">
                  <c:v>0.17615928523834251</c:v>
                </c:pt>
                <c:pt idx="4">
                  <c:v>0.1783385440604997</c:v>
                </c:pt>
                <c:pt idx="5">
                  <c:v>0.17685123866706753</c:v>
                </c:pt>
                <c:pt idx="6">
                  <c:v>0.17774059731206737</c:v>
                </c:pt>
                <c:pt idx="7">
                  <c:v>0.17516454736875897</c:v>
                </c:pt>
                <c:pt idx="8">
                  <c:v>0.17851843473714629</c:v>
                </c:pt>
                <c:pt idx="9">
                  <c:v>0.18294617020261097</c:v>
                </c:pt>
                <c:pt idx="10">
                  <c:v>0.18489560699172627</c:v>
                </c:pt>
                <c:pt idx="11">
                  <c:v>0.18247023030748777</c:v>
                </c:pt>
                <c:pt idx="12">
                  <c:v>0.17466347452612035</c:v>
                </c:pt>
                <c:pt idx="13">
                  <c:v>0.17926961648681072</c:v>
                </c:pt>
                <c:pt idx="14">
                  <c:v>0.18398628912537779</c:v>
                </c:pt>
                <c:pt idx="15">
                  <c:v>0.19766110684231453</c:v>
                </c:pt>
                <c:pt idx="16">
                  <c:v>0.19509353012011121</c:v>
                </c:pt>
                <c:pt idx="17">
                  <c:v>0.19495263639860572</c:v>
                </c:pt>
                <c:pt idx="18">
                  <c:v>0.1909126225396704</c:v>
                </c:pt>
                <c:pt idx="19">
                  <c:v>0.19035253950877601</c:v>
                </c:pt>
                <c:pt idx="20">
                  <c:v>0.18429279919299291</c:v>
                </c:pt>
                <c:pt idx="21">
                  <c:v>0.18421882968671716</c:v>
                </c:pt>
                <c:pt idx="22">
                  <c:v>0.18619673448167712</c:v>
                </c:pt>
                <c:pt idx="23">
                  <c:v>0.19184932380381542</c:v>
                </c:pt>
                <c:pt idx="24">
                  <c:v>0.19320436384127398</c:v>
                </c:pt>
                <c:pt idx="25">
                  <c:v>0.18971894367290115</c:v>
                </c:pt>
              </c:numCache>
            </c:numRef>
          </c:val>
          <c:extLst>
            <c:ext xmlns:c16="http://schemas.microsoft.com/office/drawing/2014/chart" uri="{C3380CC4-5D6E-409C-BE32-E72D297353CC}">
              <c16:uniqueId val="{00000001-5116-454F-9287-FB22551D94DD}"/>
            </c:ext>
          </c:extLst>
        </c:ser>
        <c:dLbls>
          <c:showLegendKey val="0"/>
          <c:showVal val="0"/>
          <c:showCatName val="0"/>
          <c:showSerName val="0"/>
          <c:showPercent val="0"/>
          <c:showBubbleSize val="0"/>
        </c:dLbls>
        <c:gapWidth val="74"/>
        <c:axId val="656549336"/>
        <c:axId val="656552616"/>
      </c:barChart>
      <c:lineChart>
        <c:grouping val="standard"/>
        <c:varyColors val="0"/>
        <c:ser>
          <c:idx val="1"/>
          <c:order val="1"/>
          <c:tx>
            <c:strRef>
              <c:f>Sheet1!$C$1</c:f>
              <c:strCache>
                <c:ptCount val="1"/>
                <c:pt idx="0">
                  <c:v>Top 4</c:v>
                </c:pt>
              </c:strCache>
            </c:strRef>
          </c:tx>
          <c:spPr>
            <a:ln w="28575" cap="rnd">
              <a:solidFill>
                <a:schemeClr val="accent2"/>
              </a:solidFill>
              <a:round/>
            </a:ln>
            <a:effectLst/>
          </c:spPr>
          <c:marker>
            <c:symbol val="none"/>
          </c:marker>
          <c:dLbls>
            <c:dLbl>
              <c:idx val="0"/>
              <c:layout>
                <c:manualLayout>
                  <c:x val="-3.7382791774367131E-2"/>
                  <c:y val="-5.0918147073927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18-4376-97AA-B336706BDB23}"/>
                </c:ext>
              </c:extLst>
            </c:dLbl>
            <c:dLbl>
              <c:idx val="26"/>
              <c:layout>
                <c:manualLayout>
                  <c:x val="-3.8645290180026916E-2"/>
                  <c:y val="-3.39454313826181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3E-43B7-8B8B-C09F56A64D22}"/>
                </c:ext>
              </c:extLst>
            </c:dLbl>
            <c:dLbl>
              <c:idx val="44"/>
              <c:layout>
                <c:manualLayout>
                  <c:x val="-3.3275501819106372E-2"/>
                  <c:y val="-3.8188610305445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18-4376-97AA-B336706BDB23}"/>
                </c:ext>
              </c:extLst>
            </c:dLbl>
            <c:dLbl>
              <c:idx val="45"/>
              <c:layout>
                <c:manualLayout>
                  <c:x val="-2.1371319601479815E-3"/>
                  <c:y val="-4.66749681510999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18-4376-97AA-B336706BDB2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Sheet1!$A$2:$A$54</c:f>
              <c:strCache>
                <c:ptCount val="26"/>
                <c:pt idx="0">
                  <c:v>30-Jan-21</c:v>
                </c:pt>
                <c:pt idx="1">
                  <c:v>27-Feb-21</c:v>
                </c:pt>
                <c:pt idx="2">
                  <c:v>27-Mar-21</c:v>
                </c:pt>
                <c:pt idx="3">
                  <c:v>24-Apr-21</c:v>
                </c:pt>
                <c:pt idx="4">
                  <c:v>22-May-21</c:v>
                </c:pt>
                <c:pt idx="5">
                  <c:v>19-Jun-21</c:v>
                </c:pt>
                <c:pt idx="6">
                  <c:v>17-Jul-21</c:v>
                </c:pt>
                <c:pt idx="7">
                  <c:v>14-Aug-21</c:v>
                </c:pt>
                <c:pt idx="8">
                  <c:v>11-Sep-21</c:v>
                </c:pt>
                <c:pt idx="9">
                  <c:v>09-Oct-21</c:v>
                </c:pt>
                <c:pt idx="10">
                  <c:v>06-Nov-21</c:v>
                </c:pt>
                <c:pt idx="11">
                  <c:v>04-Dec-21</c:v>
                </c:pt>
                <c:pt idx="12">
                  <c:v>01-Jan-22</c:v>
                </c:pt>
                <c:pt idx="13">
                  <c:v>29-Jan-22</c:v>
                </c:pt>
                <c:pt idx="14">
                  <c:v>26-Feb-22</c:v>
                </c:pt>
                <c:pt idx="15">
                  <c:v>26-Mar-22</c:v>
                </c:pt>
                <c:pt idx="16">
                  <c:v>23-Apr-22</c:v>
                </c:pt>
                <c:pt idx="17">
                  <c:v>21-May-22</c:v>
                </c:pt>
                <c:pt idx="18">
                  <c:v> 18-Jun-22</c:v>
                </c:pt>
                <c:pt idx="19">
                  <c:v>16-Jul-22</c:v>
                </c:pt>
                <c:pt idx="20">
                  <c:v>13-Aug-22</c:v>
                </c:pt>
                <c:pt idx="21">
                  <c:v>10-Sep-22</c:v>
                </c:pt>
                <c:pt idx="22">
                  <c:v> 8-Oct-22</c:v>
                </c:pt>
                <c:pt idx="23">
                  <c:v> 5-Nov-22</c:v>
                </c:pt>
                <c:pt idx="24">
                  <c:v> 3-Dec-22</c:v>
                </c:pt>
                <c:pt idx="25">
                  <c:v>31-Dec-22</c:v>
                </c:pt>
              </c:strCache>
            </c:strRef>
          </c:cat>
          <c:val>
            <c:numRef>
              <c:f>Sheet1!$C$2:$C$54</c:f>
              <c:numCache>
                <c:formatCode>0.0%</c:formatCode>
                <c:ptCount val="26"/>
                <c:pt idx="0">
                  <c:v>0.641308001875179</c:v>
                </c:pt>
                <c:pt idx="1">
                  <c:v>0.6391134876934923</c:v>
                </c:pt>
                <c:pt idx="2">
                  <c:v>0.63146766571740587</c:v>
                </c:pt>
                <c:pt idx="3">
                  <c:v>0.63148066263347369</c:v>
                </c:pt>
                <c:pt idx="4">
                  <c:v>0.62812110967812784</c:v>
                </c:pt>
                <c:pt idx="5">
                  <c:v>0.62784178067843144</c:v>
                </c:pt>
                <c:pt idx="6">
                  <c:v>0.62634552977856095</c:v>
                </c:pt>
                <c:pt idx="7">
                  <c:v>0.6279064432519319</c:v>
                </c:pt>
                <c:pt idx="8">
                  <c:v>0.62486819275989092</c:v>
                </c:pt>
                <c:pt idx="9">
                  <c:v>0.62247564533490385</c:v>
                </c:pt>
                <c:pt idx="10">
                  <c:v>0.62214480217731993</c:v>
                </c:pt>
                <c:pt idx="11">
                  <c:v>0.62622227394673402</c:v>
                </c:pt>
                <c:pt idx="12">
                  <c:v>0.63364093794353582</c:v>
                </c:pt>
                <c:pt idx="13">
                  <c:v>0.63054785544089409</c:v>
                </c:pt>
                <c:pt idx="14">
                  <c:v>0.62571425594810282</c:v>
                </c:pt>
                <c:pt idx="15">
                  <c:v>0.6138847761896582</c:v>
                </c:pt>
                <c:pt idx="16">
                  <c:v>0.61478512680299591</c:v>
                </c:pt>
                <c:pt idx="17">
                  <c:v>0.61289210692075169</c:v>
                </c:pt>
                <c:pt idx="18">
                  <c:v>0.61515874315367003</c:v>
                </c:pt>
                <c:pt idx="19">
                  <c:v>0.61413567374329991</c:v>
                </c:pt>
                <c:pt idx="20">
                  <c:v>0.61891662928014113</c:v>
                </c:pt>
                <c:pt idx="21">
                  <c:v>0.61982340086029375</c:v>
                </c:pt>
                <c:pt idx="22">
                  <c:v>0.62067036350125482</c:v>
                </c:pt>
                <c:pt idx="23">
                  <c:v>0.61866311081168168</c:v>
                </c:pt>
                <c:pt idx="24">
                  <c:v>0.62023245361172252</c:v>
                </c:pt>
                <c:pt idx="25">
                  <c:v>0.62425572555862141</c:v>
                </c:pt>
              </c:numCache>
            </c:numRef>
          </c:val>
          <c:smooth val="1"/>
          <c:extLst>
            <c:ext xmlns:c16="http://schemas.microsoft.com/office/drawing/2014/chart" uri="{C3380CC4-5D6E-409C-BE32-E72D297353CC}">
              <c16:uniqueId val="{00000002-5116-454F-9287-FB22551D94DD}"/>
            </c:ext>
          </c:extLst>
        </c:ser>
        <c:dLbls>
          <c:showLegendKey val="0"/>
          <c:showVal val="0"/>
          <c:showCatName val="0"/>
          <c:showSerName val="0"/>
          <c:showPercent val="0"/>
          <c:showBubbleSize val="0"/>
        </c:dLbls>
        <c:marker val="1"/>
        <c:smooth val="0"/>
        <c:axId val="168527256"/>
        <c:axId val="168529552"/>
      </c:lineChart>
      <c:catAx>
        <c:axId val="16852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68529552"/>
        <c:crosses val="autoZero"/>
        <c:auto val="1"/>
        <c:lblAlgn val="ctr"/>
        <c:lblOffset val="100"/>
        <c:noMultiLvlLbl val="0"/>
      </c:catAx>
      <c:valAx>
        <c:axId val="168529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68527256"/>
        <c:crosses val="autoZero"/>
        <c:crossBetween val="between"/>
        <c:majorUnit val="2.0000000000000004E-2"/>
      </c:valAx>
      <c:valAx>
        <c:axId val="65655261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656549336"/>
        <c:crosses val="max"/>
        <c:crossBetween val="between"/>
        <c:majorUnit val="1.0000000000000002E-2"/>
      </c:valAx>
      <c:catAx>
        <c:axId val="656549336"/>
        <c:scaling>
          <c:orientation val="minMax"/>
        </c:scaling>
        <c:delete val="1"/>
        <c:axPos val="b"/>
        <c:numFmt formatCode="General" sourceLinked="1"/>
        <c:majorTickMark val="out"/>
        <c:minorTickMark val="none"/>
        <c:tickLblPos val="nextTo"/>
        <c:crossAx val="6565526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301074783275049E-2"/>
          <c:y val="3.3945431382618137E-2"/>
          <c:w val="0.90988275260035412"/>
          <c:h val="0.5784008878131881"/>
        </c:manualLayout>
      </c:layout>
      <c:barChart>
        <c:barDir val="col"/>
        <c:grouping val="clustered"/>
        <c:varyColors val="0"/>
        <c:ser>
          <c:idx val="0"/>
          <c:order val="0"/>
          <c:tx>
            <c:strRef>
              <c:f>Sheet1!$B$1</c:f>
              <c:strCache>
                <c:ptCount val="1"/>
                <c:pt idx="0">
                  <c:v> OL Contribution </c:v>
                </c:pt>
              </c:strCache>
            </c:strRef>
          </c:tx>
          <c:spPr>
            <a:solidFill>
              <a:schemeClr val="accent1"/>
            </a:solidFill>
            <a:ln>
              <a:noFill/>
            </a:ln>
            <a:effectLst/>
          </c:spPr>
          <c:invertIfNegative val="0"/>
          <c:dLbls>
            <c:dLbl>
              <c:idx val="4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18-4376-97AA-B336706BDB23}"/>
                </c:ext>
              </c:extLst>
            </c:dLbl>
            <c:dLbl>
              <c:idx val="4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18-4376-97AA-B336706BDB2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Bakery OL</c:v>
                </c:pt>
                <c:pt idx="1">
                  <c:v>Dry Grocery OL</c:v>
                </c:pt>
                <c:pt idx="2">
                  <c:v>Health &amp; Beauty OL</c:v>
                </c:pt>
                <c:pt idx="3">
                  <c:v>Confectionery OL</c:v>
                </c:pt>
                <c:pt idx="4">
                  <c:v>Household OL</c:v>
                </c:pt>
                <c:pt idx="5">
                  <c:v>Dairy OL</c:v>
                </c:pt>
                <c:pt idx="6">
                  <c:v>FMCG OL</c:v>
                </c:pt>
                <c:pt idx="7">
                  <c:v>Delicatessen OL</c:v>
                </c:pt>
                <c:pt idx="8">
                  <c:v>Frozen OL</c:v>
                </c:pt>
                <c:pt idx="9">
                  <c:v>BWS OL</c:v>
                </c:pt>
                <c:pt idx="10">
                  <c:v>Produce OL</c:v>
                </c:pt>
                <c:pt idx="11">
                  <c:v>MFP OL</c:v>
                </c:pt>
                <c:pt idx="12">
                  <c:v>Soft Drinks OL</c:v>
                </c:pt>
              </c:strCache>
            </c:strRef>
          </c:cat>
          <c:val>
            <c:numRef>
              <c:f>Sheet1!$B$2:$B$14</c:f>
              <c:numCache>
                <c:formatCode>0.0%</c:formatCode>
                <c:ptCount val="13"/>
                <c:pt idx="0">
                  <c:v>0.66190340624060884</c:v>
                </c:pt>
                <c:pt idx="1">
                  <c:v>0.53118125214013678</c:v>
                </c:pt>
                <c:pt idx="2">
                  <c:v>0.29174657303825369</c:v>
                </c:pt>
                <c:pt idx="3">
                  <c:v>0.27657567082332279</c:v>
                </c:pt>
                <c:pt idx="4">
                  <c:v>0.46343918827799513</c:v>
                </c:pt>
                <c:pt idx="5">
                  <c:v>0.64164912563230392</c:v>
                </c:pt>
                <c:pt idx="6">
                  <c:v>0.62091944454949666</c:v>
                </c:pt>
                <c:pt idx="7">
                  <c:v>0.81098384715661609</c:v>
                </c:pt>
                <c:pt idx="8">
                  <c:v>0.5942982356366483</c:v>
                </c:pt>
                <c:pt idx="9">
                  <c:v>0.23785986824191835</c:v>
                </c:pt>
                <c:pt idx="10">
                  <c:v>0.99881635479084019</c:v>
                </c:pt>
                <c:pt idx="11">
                  <c:v>0.95827764321322606</c:v>
                </c:pt>
                <c:pt idx="12">
                  <c:v>0.41155811611891863</c:v>
                </c:pt>
              </c:numCache>
            </c:numRef>
          </c:val>
          <c:extLst>
            <c:ext xmlns:c16="http://schemas.microsoft.com/office/drawing/2014/chart" uri="{C3380CC4-5D6E-409C-BE32-E72D297353CC}">
              <c16:uniqueId val="{00000001-5116-454F-9287-FB22551D94DD}"/>
            </c:ext>
          </c:extLst>
        </c:ser>
        <c:dLbls>
          <c:showLegendKey val="0"/>
          <c:showVal val="0"/>
          <c:showCatName val="0"/>
          <c:showSerName val="0"/>
          <c:showPercent val="0"/>
          <c:showBubbleSize val="0"/>
        </c:dLbls>
        <c:gapWidth val="74"/>
        <c:axId val="168527256"/>
        <c:axId val="168529552"/>
      </c:barChart>
      <c:lineChart>
        <c:grouping val="standard"/>
        <c:varyColors val="0"/>
        <c:ser>
          <c:idx val="1"/>
          <c:order val="1"/>
          <c:tx>
            <c:strRef>
              <c:f>Sheet1!$C$1</c:f>
              <c:strCache>
                <c:ptCount val="1"/>
                <c:pt idx="0">
                  <c:v> OL Growth pts diff vs category total </c:v>
                </c:pt>
              </c:strCache>
            </c:strRef>
          </c:tx>
          <c:spPr>
            <a:ln w="28575" cap="rnd">
              <a:solidFill>
                <a:schemeClr val="accent2"/>
              </a:solidFill>
              <a:round/>
            </a:ln>
            <a:effectLst/>
          </c:spPr>
          <c:marker>
            <c:symbol val="none"/>
          </c:marker>
          <c:cat>
            <c:strRef>
              <c:f>Sheet1!$A$2:$A$14</c:f>
              <c:strCache>
                <c:ptCount val="13"/>
                <c:pt idx="0">
                  <c:v>Bakery OL</c:v>
                </c:pt>
                <c:pt idx="1">
                  <c:v>Dry Grocery OL</c:v>
                </c:pt>
                <c:pt idx="2">
                  <c:v>Health &amp; Beauty OL</c:v>
                </c:pt>
                <c:pt idx="3">
                  <c:v>Confectionery OL</c:v>
                </c:pt>
                <c:pt idx="4">
                  <c:v>Household OL</c:v>
                </c:pt>
                <c:pt idx="5">
                  <c:v>Dairy OL</c:v>
                </c:pt>
                <c:pt idx="6">
                  <c:v>FMCG OL</c:v>
                </c:pt>
                <c:pt idx="7">
                  <c:v>Delicatessen OL</c:v>
                </c:pt>
                <c:pt idx="8">
                  <c:v>Frozen OL</c:v>
                </c:pt>
                <c:pt idx="9">
                  <c:v>BWS OL</c:v>
                </c:pt>
                <c:pt idx="10">
                  <c:v>Produce OL</c:v>
                </c:pt>
                <c:pt idx="11">
                  <c:v>MFP OL</c:v>
                </c:pt>
                <c:pt idx="12">
                  <c:v>Soft Drinks OL</c:v>
                </c:pt>
              </c:strCache>
            </c:strRef>
          </c:cat>
          <c:val>
            <c:numRef>
              <c:f>Sheet1!$C$2:$C$14</c:f>
              <c:numCache>
                <c:formatCode>0.0%</c:formatCode>
                <c:ptCount val="13"/>
                <c:pt idx="0">
                  <c:v>7.6617562430327579E-2</c:v>
                </c:pt>
                <c:pt idx="1">
                  <c:v>6.1414673349079685E-2</c:v>
                </c:pt>
                <c:pt idx="2">
                  <c:v>5.3989982827118865E-2</c:v>
                </c:pt>
                <c:pt idx="3">
                  <c:v>5.3754611089501525E-2</c:v>
                </c:pt>
                <c:pt idx="4">
                  <c:v>3.9050893030404432E-2</c:v>
                </c:pt>
                <c:pt idx="5">
                  <c:v>3.6044526250004538E-2</c:v>
                </c:pt>
                <c:pt idx="6">
                  <c:v>2.5350331333364839E-2</c:v>
                </c:pt>
                <c:pt idx="7">
                  <c:v>1.2625149925594492E-2</c:v>
                </c:pt>
                <c:pt idx="8">
                  <c:v>2.7427814275321483E-3</c:v>
                </c:pt>
                <c:pt idx="9">
                  <c:v>1.1650656106992896E-3</c:v>
                </c:pt>
                <c:pt idx="10">
                  <c:v>4.1426228070007287E-4</c:v>
                </c:pt>
                <c:pt idx="11">
                  <c:v>-6.2925398112060327E-3</c:v>
                </c:pt>
                <c:pt idx="12">
                  <c:v>-3.1429672033779221E-2</c:v>
                </c:pt>
              </c:numCache>
            </c:numRef>
          </c:val>
          <c:smooth val="1"/>
          <c:extLst>
            <c:ext xmlns:c16="http://schemas.microsoft.com/office/drawing/2014/chart" uri="{C3380CC4-5D6E-409C-BE32-E72D297353CC}">
              <c16:uniqueId val="{00000002-5116-454F-9287-FB22551D94DD}"/>
            </c:ext>
          </c:extLst>
        </c:ser>
        <c:dLbls>
          <c:showLegendKey val="0"/>
          <c:showVal val="0"/>
          <c:showCatName val="0"/>
          <c:showSerName val="0"/>
          <c:showPercent val="0"/>
          <c:showBubbleSize val="0"/>
        </c:dLbls>
        <c:marker val="1"/>
        <c:smooth val="0"/>
        <c:axId val="501252896"/>
        <c:axId val="501253880"/>
      </c:lineChart>
      <c:catAx>
        <c:axId val="16852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68529552"/>
        <c:crosses val="autoZero"/>
        <c:auto val="1"/>
        <c:lblAlgn val="ctr"/>
        <c:lblOffset val="100"/>
        <c:noMultiLvlLbl val="0"/>
      </c:catAx>
      <c:valAx>
        <c:axId val="1685295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68527256"/>
        <c:crosses val="autoZero"/>
        <c:crossBetween val="between"/>
        <c:majorUnit val="0.1"/>
      </c:valAx>
      <c:valAx>
        <c:axId val="501253880"/>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1252896"/>
        <c:crosses val="max"/>
        <c:crossBetween val="between"/>
      </c:valAx>
      <c:catAx>
        <c:axId val="501252896"/>
        <c:scaling>
          <c:orientation val="minMax"/>
        </c:scaling>
        <c:delete val="1"/>
        <c:axPos val="b"/>
        <c:numFmt formatCode="General" sourceLinked="1"/>
        <c:majorTickMark val="out"/>
        <c:minorTickMark val="none"/>
        <c:tickLblPos val="nextTo"/>
        <c:crossAx val="501253880"/>
        <c:crossesAt val="0"/>
        <c:auto val="1"/>
        <c:lblAlgn val="ctr"/>
        <c:lblOffset val="100"/>
        <c:noMultiLvlLbl val="0"/>
      </c:catAx>
      <c:spPr>
        <a:noFill/>
        <a:ln>
          <a:noFill/>
        </a:ln>
        <a:effectLst/>
      </c:spPr>
    </c:plotArea>
    <c:legend>
      <c:legendPos val="b"/>
      <c:layout>
        <c:manualLayout>
          <c:xMode val="edge"/>
          <c:yMode val="edge"/>
          <c:x val="5.8853015227991912E-2"/>
          <c:y val="0.91443138049803829"/>
          <c:w val="0.8133741596752988"/>
          <c:h val="7.290336580451398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0602174460895643E-2"/>
          <c:w val="0.97294397998183768"/>
          <c:h val="0.76718058225209262"/>
        </c:manualLayout>
      </c:layout>
      <c:lineChart>
        <c:grouping val="standard"/>
        <c:varyColors val="0"/>
        <c:ser>
          <c:idx val="0"/>
          <c:order val="0"/>
          <c:tx>
            <c:strRef>
              <c:f>Sheet1!$B$1</c:f>
              <c:strCache>
                <c:ptCount val="1"/>
                <c:pt idx="0">
                  <c:v>Total Store Value Sales</c:v>
                </c:pt>
              </c:strCache>
            </c:strRef>
          </c:tx>
          <c:spPr>
            <a:ln w="19050" cap="rnd">
              <a:solidFill>
                <a:srgbClr val="17A24B"/>
              </a:solidFill>
              <a:round/>
            </a:ln>
            <a:effectLst/>
          </c:spPr>
          <c:marker>
            <c:symbol val="none"/>
          </c:marker>
          <c:dLbls>
            <c:dLbl>
              <c:idx val="8"/>
              <c:layout>
                <c:manualLayout>
                  <c:x val="-3.2778292704378285E-2"/>
                  <c:y val="-3.7087218518258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6F-480A-817D-AC37DCD21D7E}"/>
                </c:ext>
              </c:extLst>
            </c:dLbl>
            <c:dLbl>
              <c:idx val="10"/>
              <c:layout>
                <c:manualLayout>
                  <c:x val="-2.9394138904843218E-2"/>
                  <c:y val="-3.97163676574955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6A-4BE2-8069-92F47ED8720F}"/>
                </c:ext>
              </c:extLst>
            </c:dLbl>
            <c:dLbl>
              <c:idx val="11"/>
              <c:layout>
                <c:manualLayout>
                  <c:x val="-1.8727383931132959E-2"/>
                  <c:y val="-2.66158048490650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9D-4BA8-89DF-E9CC1BF11F6D}"/>
                </c:ext>
              </c:extLst>
            </c:dLbl>
            <c:numFmt formatCode="0.0%" sourceLinked="0"/>
            <c:spPr>
              <a:noFill/>
              <a:ln>
                <a:noFill/>
              </a:ln>
              <a:effectLst/>
            </c:spPr>
            <c:txPr>
              <a:bodyPr wrap="square" lIns="38100" tIns="19050" rIns="38100" bIns="19050" anchor="ctr">
                <a:spAutoFit/>
              </a:bodyPr>
              <a:lstStyle/>
              <a:p>
                <a:pPr>
                  <a:defRPr>
                    <a:latin typeface="Montserrat" panose="00000500000000000000" pitchFamily="2"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Sheet1!$A$2:$A$354</c:f>
              <c:strCache>
                <c:ptCount val="12"/>
                <c:pt idx="0">
                  <c:v>15-Oct-22</c:v>
                </c:pt>
                <c:pt idx="1">
                  <c:v>22-Oct-22</c:v>
                </c:pt>
                <c:pt idx="2">
                  <c:v>29-Oct-22</c:v>
                </c:pt>
                <c:pt idx="3">
                  <c:v>05-Nov-22</c:v>
                </c:pt>
                <c:pt idx="4">
                  <c:v>12-Nov-22</c:v>
                </c:pt>
                <c:pt idx="5">
                  <c:v>19-Nov-22</c:v>
                </c:pt>
                <c:pt idx="6">
                  <c:v>26-Nov-22</c:v>
                </c:pt>
                <c:pt idx="7">
                  <c:v>03-Dec-22</c:v>
                </c:pt>
                <c:pt idx="8">
                  <c:v>10-Dec-22</c:v>
                </c:pt>
                <c:pt idx="9">
                  <c:v>17-Dec-22</c:v>
                </c:pt>
                <c:pt idx="10">
                  <c:v>24-Dec-22</c:v>
                </c:pt>
                <c:pt idx="11">
                  <c:v> 31-Dec-22</c:v>
                </c:pt>
              </c:strCache>
            </c:strRef>
          </c:cat>
          <c:val>
            <c:numRef>
              <c:f>Sheet1!$B$2:$B$354</c:f>
              <c:numCache>
                <c:formatCode>0.0%</c:formatCode>
                <c:ptCount val="12"/>
                <c:pt idx="0">
                  <c:v>3.9103588252279886E-2</c:v>
                </c:pt>
                <c:pt idx="1">
                  <c:v>3.0455483125756633E-2</c:v>
                </c:pt>
                <c:pt idx="2">
                  <c:v>2.748315873069429E-2</c:v>
                </c:pt>
                <c:pt idx="3">
                  <c:v>5.3201787585885674E-2</c:v>
                </c:pt>
                <c:pt idx="4">
                  <c:v>5.0774038065486415E-2</c:v>
                </c:pt>
                <c:pt idx="5">
                  <c:v>6.4809937700615272E-2</c:v>
                </c:pt>
                <c:pt idx="6">
                  <c:v>3.2628121757821704E-2</c:v>
                </c:pt>
                <c:pt idx="7">
                  <c:v>4.5452713836040326E-2</c:v>
                </c:pt>
                <c:pt idx="8" formatCode="0.00%">
                  <c:v>4.6016823745635538E-2</c:v>
                </c:pt>
                <c:pt idx="9" formatCode="0.00%">
                  <c:v>2.1287784973352375E-2</c:v>
                </c:pt>
                <c:pt idx="10" formatCode="0.00%">
                  <c:v>0.19045623669924305</c:v>
                </c:pt>
                <c:pt idx="11" formatCode="0.00%">
                  <c:v>1.5480595741709235E-2</c:v>
                </c:pt>
              </c:numCache>
            </c:numRef>
          </c:val>
          <c:smooth val="1"/>
          <c:extLst>
            <c:ext xmlns:c16="http://schemas.microsoft.com/office/drawing/2014/chart" uri="{C3380CC4-5D6E-409C-BE32-E72D297353CC}">
              <c16:uniqueId val="{00000000-2B7F-4242-9281-CF9A63A04573}"/>
            </c:ext>
          </c:extLst>
        </c:ser>
        <c:ser>
          <c:idx val="1"/>
          <c:order val="1"/>
          <c:tx>
            <c:strRef>
              <c:f>Sheet1!$C$1</c:f>
              <c:strCache>
                <c:ptCount val="1"/>
                <c:pt idx="0">
                  <c:v>Total Store Unit Sales</c:v>
                </c:pt>
              </c:strCache>
            </c:strRef>
          </c:tx>
          <c:spPr>
            <a:ln w="19050" cap="rnd">
              <a:solidFill>
                <a:srgbClr val="0056FF"/>
              </a:solidFill>
              <a:round/>
            </a:ln>
            <a:effectLst/>
          </c:spPr>
          <c:marker>
            <c:symbol val="none"/>
          </c:marker>
          <c:dLbls>
            <c:dLbl>
              <c:idx val="9"/>
              <c:layout>
                <c:manualLayout>
                  <c:x val="-3.2084892504571728E-2"/>
                  <c:y val="3.09830029653345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CD-41F0-BB85-45154F17FB11}"/>
                </c:ext>
              </c:extLst>
            </c:dLbl>
            <c:numFmt formatCode="0.0%" sourceLinked="0"/>
            <c:spPr>
              <a:noFill/>
              <a:ln>
                <a:noFill/>
              </a:ln>
              <a:effectLst/>
            </c:spPr>
            <c:txPr>
              <a:bodyPr wrap="square" lIns="38100" tIns="19050" rIns="38100" bIns="19050" anchor="ctr">
                <a:spAutoFit/>
              </a:bodyPr>
              <a:lstStyle/>
              <a:p>
                <a:pPr>
                  <a:defRPr>
                    <a:latin typeface="Montserrat" panose="00000500000000000000" pitchFamily="2"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Sheet1!$A$2:$A$354</c:f>
              <c:strCache>
                <c:ptCount val="12"/>
                <c:pt idx="0">
                  <c:v>15-Oct-22</c:v>
                </c:pt>
                <c:pt idx="1">
                  <c:v>22-Oct-22</c:v>
                </c:pt>
                <c:pt idx="2">
                  <c:v>29-Oct-22</c:v>
                </c:pt>
                <c:pt idx="3">
                  <c:v>05-Nov-22</c:v>
                </c:pt>
                <c:pt idx="4">
                  <c:v>12-Nov-22</c:v>
                </c:pt>
                <c:pt idx="5">
                  <c:v>19-Nov-22</c:v>
                </c:pt>
                <c:pt idx="6">
                  <c:v>26-Nov-22</c:v>
                </c:pt>
                <c:pt idx="7">
                  <c:v>03-Dec-22</c:v>
                </c:pt>
                <c:pt idx="8">
                  <c:v>10-Dec-22</c:v>
                </c:pt>
                <c:pt idx="9">
                  <c:v>17-Dec-22</c:v>
                </c:pt>
                <c:pt idx="10">
                  <c:v>24-Dec-22</c:v>
                </c:pt>
                <c:pt idx="11">
                  <c:v> 31-Dec-22</c:v>
                </c:pt>
              </c:strCache>
            </c:strRef>
          </c:cat>
          <c:val>
            <c:numRef>
              <c:f>Sheet1!$C$2:$C$354</c:f>
              <c:numCache>
                <c:formatCode>0.0%</c:formatCode>
                <c:ptCount val="12"/>
                <c:pt idx="0">
                  <c:v>-5.4528315331101695E-2</c:v>
                </c:pt>
                <c:pt idx="1">
                  <c:v>-5.9862144460384847E-2</c:v>
                </c:pt>
                <c:pt idx="2">
                  <c:v>-6.2807772028554476E-2</c:v>
                </c:pt>
                <c:pt idx="3">
                  <c:v>-3.9261938075023317E-2</c:v>
                </c:pt>
                <c:pt idx="4">
                  <c:v>-4.2553035109205384E-2</c:v>
                </c:pt>
                <c:pt idx="5">
                  <c:v>-3.5881714055823521E-2</c:v>
                </c:pt>
                <c:pt idx="6">
                  <c:v>-5.0943761025699641E-2</c:v>
                </c:pt>
                <c:pt idx="7">
                  <c:v>-4.4594467519779246E-2</c:v>
                </c:pt>
                <c:pt idx="8">
                  <c:v>-4.0511862531117493E-2</c:v>
                </c:pt>
                <c:pt idx="9">
                  <c:v>-5.8162506851758722E-2</c:v>
                </c:pt>
                <c:pt idx="10">
                  <c:v>8.820402599822974E-2</c:v>
                </c:pt>
                <c:pt idx="11">
                  <c:v>-8.6976034741956587E-2</c:v>
                </c:pt>
              </c:numCache>
            </c:numRef>
          </c:val>
          <c:smooth val="1"/>
          <c:extLst>
            <c:ext xmlns:c16="http://schemas.microsoft.com/office/drawing/2014/chart" uri="{C3380CC4-5D6E-409C-BE32-E72D297353CC}">
              <c16:uniqueId val="{00000001-2B7F-4242-9281-CF9A63A04573}"/>
            </c:ext>
          </c:extLst>
        </c:ser>
        <c:dLbls>
          <c:showLegendKey val="0"/>
          <c:showVal val="1"/>
          <c:showCatName val="0"/>
          <c:showSerName val="0"/>
          <c:showPercent val="0"/>
          <c:showBubbleSize val="0"/>
        </c:dLbls>
        <c:smooth val="0"/>
        <c:axId val="45898368"/>
        <c:axId val="45912448"/>
      </c:lineChart>
      <c:catAx>
        <c:axId val="4589836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vert="horz" wrap="square" anchor="ctr" anchorCtr="1"/>
          <a:lstStyle/>
          <a:p>
            <a:pPr>
              <a:defRPr sz="800" b="1" i="0" u="none" strike="noStrike" kern="1200" baseline="0">
                <a:solidFill>
                  <a:schemeClr val="tx1"/>
                </a:solidFill>
                <a:latin typeface="Montserrat" panose="00000500000000000000" pitchFamily="2" charset="0"/>
                <a:ea typeface="+mn-ea"/>
                <a:cs typeface="+mn-cs"/>
              </a:defRPr>
            </a:pPr>
            <a:endParaRPr lang="en-US"/>
          </a:p>
        </c:txPr>
        <c:crossAx val="45912448"/>
        <c:crosses val="autoZero"/>
        <c:auto val="1"/>
        <c:lblAlgn val="ctr"/>
        <c:lblOffset val="100"/>
        <c:noMultiLvlLbl val="0"/>
      </c:catAx>
      <c:valAx>
        <c:axId val="45912448"/>
        <c:scaling>
          <c:orientation val="minMax"/>
          <c:min val="-0.25"/>
        </c:scaling>
        <c:delete val="1"/>
        <c:axPos val="l"/>
        <c:majorGridlines>
          <c:spPr>
            <a:ln w="9525" cap="flat" cmpd="sng" algn="ctr">
              <a:solidFill>
                <a:schemeClr val="tx2"/>
              </a:solidFill>
              <a:round/>
            </a:ln>
            <a:effectLst/>
          </c:spPr>
        </c:majorGridlines>
        <c:numFmt formatCode="0.0%" sourceLinked="1"/>
        <c:majorTickMark val="out"/>
        <c:minorTickMark val="none"/>
        <c:tickLblPos val="nextTo"/>
        <c:crossAx val="45898368"/>
        <c:crosses val="autoZero"/>
        <c:crossBetween val="between"/>
      </c:valAx>
      <c:spPr>
        <a:noFill/>
        <a:ln>
          <a:noFill/>
        </a:ln>
        <a:effectLst/>
      </c:spPr>
    </c:plotArea>
    <c:legend>
      <c:legendPos val="l"/>
      <c:layout>
        <c:manualLayout>
          <c:xMode val="edge"/>
          <c:yMode val="edge"/>
          <c:x val="0.75520326109366132"/>
          <c:y val="0.72722609353074774"/>
          <c:w val="0.21715485387854863"/>
          <c:h val="8.962351793833310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51460970687542E-2"/>
          <c:y val="4.2674473383134792E-2"/>
          <c:w val="0.9085414728063852"/>
          <c:h val="0.57238493153864245"/>
        </c:manualLayout>
      </c:layout>
      <c:lineChart>
        <c:grouping val="standard"/>
        <c:varyColors val="0"/>
        <c:ser>
          <c:idx val="0"/>
          <c:order val="0"/>
          <c:tx>
            <c:strRef>
              <c:f>Sheet1!$B$1</c:f>
              <c:strCache>
                <c:ptCount val="1"/>
                <c:pt idx="0">
                  <c:v>% on Offer</c:v>
                </c:pt>
              </c:strCache>
            </c:strRef>
          </c:tx>
          <c:spPr>
            <a:ln w="38100">
              <a:solidFill>
                <a:schemeClr val="tx1">
                  <a:lumMod val="65000"/>
                  <a:lumOff val="35000"/>
                </a:schemeClr>
              </a:solidFill>
            </a:ln>
          </c:spPr>
          <c:marker>
            <c:symbol val="none"/>
          </c:marker>
          <c:cat>
            <c:strRef>
              <c:f>Sheet1!$A$2:$A$188</c:f>
              <c:strCache>
                <c:ptCount val="26"/>
                <c:pt idx="0">
                  <c:v>02-Jan-21</c:v>
                </c:pt>
                <c:pt idx="1">
                  <c:v>30-Jan-21</c:v>
                </c:pt>
                <c:pt idx="2">
                  <c:v>27-Feb-21</c:v>
                </c:pt>
                <c:pt idx="3">
                  <c:v>27-Mar-21</c:v>
                </c:pt>
                <c:pt idx="4">
                  <c:v>24-Apr-21</c:v>
                </c:pt>
                <c:pt idx="5">
                  <c:v>22-May-21</c:v>
                </c:pt>
                <c:pt idx="6">
                  <c:v>19-Jun-21</c:v>
                </c:pt>
                <c:pt idx="7">
                  <c:v>17-Jul-21</c:v>
                </c:pt>
                <c:pt idx="8">
                  <c:v>11-Sep-21</c:v>
                </c:pt>
                <c:pt idx="9">
                  <c:v>09-Oct-21</c:v>
                </c:pt>
                <c:pt idx="10">
                  <c:v>06-Nov-21</c:v>
                </c:pt>
                <c:pt idx="11">
                  <c:v>04-Dec-21</c:v>
                </c:pt>
                <c:pt idx="12">
                  <c:v>01-Jan-22</c:v>
                </c:pt>
                <c:pt idx="13">
                  <c:v>29-Jan-22</c:v>
                </c:pt>
                <c:pt idx="14">
                  <c:v>26-Feb-22</c:v>
                </c:pt>
                <c:pt idx="15">
                  <c:v>26-Mar-22</c:v>
                </c:pt>
                <c:pt idx="16">
                  <c:v>23-Apr-22</c:v>
                </c:pt>
                <c:pt idx="17">
                  <c:v>21-May-22</c:v>
                </c:pt>
                <c:pt idx="18">
                  <c:v>18-Jun-22</c:v>
                </c:pt>
                <c:pt idx="19">
                  <c:v>16-Jul-22</c:v>
                </c:pt>
                <c:pt idx="20">
                  <c:v>13-Aug-22</c:v>
                </c:pt>
                <c:pt idx="21">
                  <c:v>10-Sep-22</c:v>
                </c:pt>
                <c:pt idx="22">
                  <c:v>08-Oct-22</c:v>
                </c:pt>
                <c:pt idx="23">
                  <c:v>05-Nov-22</c:v>
                </c:pt>
                <c:pt idx="24">
                  <c:v>03-Dec-22</c:v>
                </c:pt>
                <c:pt idx="25">
                  <c:v> 31-Dec-22</c:v>
                </c:pt>
              </c:strCache>
            </c:strRef>
          </c:cat>
          <c:val>
            <c:numRef>
              <c:f>Sheet1!$B$2:$B$188</c:f>
              <c:numCache>
                <c:formatCode>0.0%</c:formatCode>
                <c:ptCount val="26"/>
                <c:pt idx="0">
                  <c:v>0.22037244029188924</c:v>
                </c:pt>
                <c:pt idx="1">
                  <c:v>0.19238005934615288</c:v>
                </c:pt>
                <c:pt idx="2">
                  <c:v>0.20126007048270803</c:v>
                </c:pt>
                <c:pt idx="3">
                  <c:v>0.20542851596517595</c:v>
                </c:pt>
                <c:pt idx="4">
                  <c:v>0.2128512070839057</c:v>
                </c:pt>
                <c:pt idx="5">
                  <c:v>0.20630766736829448</c:v>
                </c:pt>
                <c:pt idx="6">
                  <c:v>0.21297202392885792</c:v>
                </c:pt>
                <c:pt idx="7">
                  <c:v>0.20754433386323437</c:v>
                </c:pt>
                <c:pt idx="8">
                  <c:v>0.19839376597466485</c:v>
                </c:pt>
                <c:pt idx="9">
                  <c:v>0.20008345904907135</c:v>
                </c:pt>
                <c:pt idx="10">
                  <c:v>0.20295925620551808</c:v>
                </c:pt>
                <c:pt idx="11">
                  <c:v>0.21760422950272604</c:v>
                </c:pt>
                <c:pt idx="12">
                  <c:v>0.22222113033936919</c:v>
                </c:pt>
                <c:pt idx="13">
                  <c:v>0.19185290423192627</c:v>
                </c:pt>
                <c:pt idx="14">
                  <c:v>0.19856685379165492</c:v>
                </c:pt>
                <c:pt idx="15">
                  <c:v>0.19844989165823113</c:v>
                </c:pt>
                <c:pt idx="16">
                  <c:v>0.21459276429470134</c:v>
                </c:pt>
                <c:pt idx="17">
                  <c:v>0.20401587897090862</c:v>
                </c:pt>
                <c:pt idx="18">
                  <c:v>0.21806834947831052</c:v>
                </c:pt>
                <c:pt idx="19">
                  <c:v>0.20424017785469739</c:v>
                </c:pt>
                <c:pt idx="20">
                  <c:v>0.20308623910441734</c:v>
                </c:pt>
                <c:pt idx="21">
                  <c:v>0.20798772227147466</c:v>
                </c:pt>
                <c:pt idx="22">
                  <c:v>0.20409111737787186</c:v>
                </c:pt>
                <c:pt idx="23">
                  <c:v>0.20780491750210217</c:v>
                </c:pt>
                <c:pt idx="24">
                  <c:v>0.22599983880965996</c:v>
                </c:pt>
                <c:pt idx="25">
                  <c:v>0.22892820564422584</c:v>
                </c:pt>
              </c:numCache>
            </c:numRef>
          </c:val>
          <c:smooth val="1"/>
          <c:extLst>
            <c:ext xmlns:c16="http://schemas.microsoft.com/office/drawing/2014/chart" uri="{C3380CC4-5D6E-409C-BE32-E72D297353CC}">
              <c16:uniqueId val="{00000000-7609-4901-B44B-2F888437377A}"/>
            </c:ext>
          </c:extLst>
        </c:ser>
        <c:ser>
          <c:idx val="1"/>
          <c:order val="1"/>
          <c:tx>
            <c:strRef>
              <c:f>Sheet1!$C$1</c:f>
              <c:strCache>
                <c:ptCount val="1"/>
                <c:pt idx="0">
                  <c:v>Annual Average</c:v>
                </c:pt>
              </c:strCache>
            </c:strRef>
          </c:tx>
          <c:spPr>
            <a:ln w="12700">
              <a:solidFill>
                <a:schemeClr val="tx1"/>
              </a:solidFill>
            </a:ln>
          </c:spPr>
          <c:marker>
            <c:symbol val="none"/>
          </c:marker>
          <c:cat>
            <c:strRef>
              <c:f>Sheet1!$A$2:$A$188</c:f>
              <c:strCache>
                <c:ptCount val="26"/>
                <c:pt idx="0">
                  <c:v>02-Jan-21</c:v>
                </c:pt>
                <c:pt idx="1">
                  <c:v>30-Jan-21</c:v>
                </c:pt>
                <c:pt idx="2">
                  <c:v>27-Feb-21</c:v>
                </c:pt>
                <c:pt idx="3">
                  <c:v>27-Mar-21</c:v>
                </c:pt>
                <c:pt idx="4">
                  <c:v>24-Apr-21</c:v>
                </c:pt>
                <c:pt idx="5">
                  <c:v>22-May-21</c:v>
                </c:pt>
                <c:pt idx="6">
                  <c:v>19-Jun-21</c:v>
                </c:pt>
                <c:pt idx="7">
                  <c:v>17-Jul-21</c:v>
                </c:pt>
                <c:pt idx="8">
                  <c:v>11-Sep-21</c:v>
                </c:pt>
                <c:pt idx="9">
                  <c:v>09-Oct-21</c:v>
                </c:pt>
                <c:pt idx="10">
                  <c:v>06-Nov-21</c:v>
                </c:pt>
                <c:pt idx="11">
                  <c:v>04-Dec-21</c:v>
                </c:pt>
                <c:pt idx="12">
                  <c:v>01-Jan-22</c:v>
                </c:pt>
                <c:pt idx="13">
                  <c:v>29-Jan-22</c:v>
                </c:pt>
                <c:pt idx="14">
                  <c:v>26-Feb-22</c:v>
                </c:pt>
                <c:pt idx="15">
                  <c:v>26-Mar-22</c:v>
                </c:pt>
                <c:pt idx="16">
                  <c:v>23-Apr-22</c:v>
                </c:pt>
                <c:pt idx="17">
                  <c:v>21-May-22</c:v>
                </c:pt>
                <c:pt idx="18">
                  <c:v>18-Jun-22</c:v>
                </c:pt>
                <c:pt idx="19">
                  <c:v>16-Jul-22</c:v>
                </c:pt>
                <c:pt idx="20">
                  <c:v>13-Aug-22</c:v>
                </c:pt>
                <c:pt idx="21">
                  <c:v>10-Sep-22</c:v>
                </c:pt>
                <c:pt idx="22">
                  <c:v>08-Oct-22</c:v>
                </c:pt>
                <c:pt idx="23">
                  <c:v>05-Nov-22</c:v>
                </c:pt>
                <c:pt idx="24">
                  <c:v>03-Dec-22</c:v>
                </c:pt>
                <c:pt idx="25">
                  <c:v> 31-Dec-22</c:v>
                </c:pt>
              </c:strCache>
            </c:strRef>
          </c:cat>
          <c:val>
            <c:numRef>
              <c:f>Sheet1!$C$2:$C$188</c:f>
              <c:numCache>
                <c:formatCode>0.0%</c:formatCode>
                <c:ptCount val="26"/>
                <c:pt idx="0">
                  <c:v>0.20825243545141056</c:v>
                </c:pt>
                <c:pt idx="1">
                  <c:v>0.20627717710312071</c:v>
                </c:pt>
                <c:pt idx="2">
                  <c:v>0.20627717710312071</c:v>
                </c:pt>
                <c:pt idx="3">
                  <c:v>0.20627717710312071</c:v>
                </c:pt>
                <c:pt idx="4">
                  <c:v>0.20627717710312071</c:v>
                </c:pt>
                <c:pt idx="5">
                  <c:v>0.20627717710312071</c:v>
                </c:pt>
                <c:pt idx="6">
                  <c:v>0.20627717710312071</c:v>
                </c:pt>
                <c:pt idx="7">
                  <c:v>0.20627717710312071</c:v>
                </c:pt>
                <c:pt idx="8">
                  <c:v>0.20627717710312071</c:v>
                </c:pt>
                <c:pt idx="9">
                  <c:v>0.20627717710312071</c:v>
                </c:pt>
                <c:pt idx="10">
                  <c:v>0.20627717710312071</c:v>
                </c:pt>
                <c:pt idx="11">
                  <c:v>0.20627717710312071</c:v>
                </c:pt>
                <c:pt idx="12">
                  <c:v>0.20627717710312071</c:v>
                </c:pt>
                <c:pt idx="13">
                  <c:v>0.20627717710312071</c:v>
                </c:pt>
                <c:pt idx="14">
                  <c:v>0.20893864879488655</c:v>
                </c:pt>
                <c:pt idx="15">
                  <c:v>0.20893864879488655</c:v>
                </c:pt>
                <c:pt idx="16">
                  <c:v>0.20893864879488655</c:v>
                </c:pt>
                <c:pt idx="17">
                  <c:v>0.20893864879488655</c:v>
                </c:pt>
                <c:pt idx="18">
                  <c:v>0.20893864879488655</c:v>
                </c:pt>
                <c:pt idx="19">
                  <c:v>0.20893864879488655</c:v>
                </c:pt>
                <c:pt idx="20">
                  <c:v>0.20893864879488655</c:v>
                </c:pt>
                <c:pt idx="21">
                  <c:v>0.20893864879488655</c:v>
                </c:pt>
                <c:pt idx="22">
                  <c:v>0.20893864879488655</c:v>
                </c:pt>
                <c:pt idx="23">
                  <c:v>0.20893864879488655</c:v>
                </c:pt>
                <c:pt idx="24">
                  <c:v>0.20893864879488655</c:v>
                </c:pt>
                <c:pt idx="25">
                  <c:v>0.20893864879488655</c:v>
                </c:pt>
              </c:numCache>
            </c:numRef>
          </c:val>
          <c:smooth val="0"/>
          <c:extLst>
            <c:ext xmlns:c16="http://schemas.microsoft.com/office/drawing/2014/chart" uri="{C3380CC4-5D6E-409C-BE32-E72D297353CC}">
              <c16:uniqueId val="{00000001-7609-4901-B44B-2F888437377A}"/>
            </c:ext>
          </c:extLst>
        </c:ser>
        <c:dLbls>
          <c:showLegendKey val="0"/>
          <c:showVal val="0"/>
          <c:showCatName val="0"/>
          <c:showSerName val="0"/>
          <c:showPercent val="0"/>
          <c:showBubbleSize val="0"/>
        </c:dLbls>
        <c:smooth val="0"/>
        <c:axId val="395457456"/>
        <c:axId val="395458632"/>
      </c:lineChart>
      <c:catAx>
        <c:axId val="395457456"/>
        <c:scaling>
          <c:orientation val="minMax"/>
        </c:scaling>
        <c:delete val="0"/>
        <c:axPos val="b"/>
        <c:numFmt formatCode="General" sourceLinked="1"/>
        <c:majorTickMark val="out"/>
        <c:minorTickMark val="none"/>
        <c:tickLblPos val="low"/>
        <c:txPr>
          <a:bodyPr/>
          <a:lstStyle/>
          <a:p>
            <a:pPr>
              <a:defRPr sz="900">
                <a:latin typeface="Avenir Next LT Pro" panose="020B0604020202020204" charset="0"/>
              </a:defRPr>
            </a:pPr>
            <a:endParaRPr lang="en-US"/>
          </a:p>
        </c:txPr>
        <c:crossAx val="395458632"/>
        <c:crosses val="autoZero"/>
        <c:auto val="0"/>
        <c:lblAlgn val="ctr"/>
        <c:lblOffset val="100"/>
        <c:noMultiLvlLbl val="1"/>
      </c:catAx>
      <c:valAx>
        <c:axId val="395458632"/>
        <c:scaling>
          <c:orientation val="minMax"/>
          <c:min val="0.18000000000000002"/>
        </c:scaling>
        <c:delete val="0"/>
        <c:axPos val="l"/>
        <c:numFmt formatCode="0%" sourceLinked="0"/>
        <c:majorTickMark val="out"/>
        <c:minorTickMark val="none"/>
        <c:tickLblPos val="nextTo"/>
        <c:txPr>
          <a:bodyPr/>
          <a:lstStyle/>
          <a:p>
            <a:pPr>
              <a:defRPr sz="1000">
                <a:latin typeface="Avenir Next LT Pro" panose="020B0604020202020204" charset="0"/>
              </a:defRPr>
            </a:pPr>
            <a:endParaRPr lang="en-US"/>
          </a:p>
        </c:txPr>
        <c:crossAx val="395457456"/>
        <c:crosses val="autoZero"/>
        <c:crossBetween val="between"/>
        <c:majorUnit val="2.0000000000000004E-2"/>
      </c:valAx>
    </c:plotArea>
    <c:legend>
      <c:legendPos val="r"/>
      <c:layout>
        <c:manualLayout>
          <c:xMode val="edge"/>
          <c:yMode val="edge"/>
          <c:x val="0.59430730761939732"/>
          <c:y val="0"/>
          <c:w val="0.33612394369848397"/>
          <c:h val="0.13142421218227704"/>
        </c:manualLayout>
      </c:layout>
      <c:overlay val="0"/>
      <c:txPr>
        <a:bodyPr/>
        <a:lstStyle/>
        <a:p>
          <a:pPr>
            <a:defRPr sz="1000">
              <a:latin typeface="Avenir Next LT Pro" panose="020B060402020202020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323365648658077E-2"/>
          <c:y val="2.503482988656517E-2"/>
          <c:w val="0.91915009372475343"/>
          <c:h val="0.74696107731939099"/>
        </c:manualLayout>
      </c:layout>
      <c:lineChart>
        <c:grouping val="standard"/>
        <c:varyColors val="0"/>
        <c:ser>
          <c:idx val="2"/>
          <c:order val="0"/>
          <c:tx>
            <c:strRef>
              <c:f>Sheet1!$B$1</c:f>
              <c:strCache>
                <c:ptCount val="1"/>
                <c:pt idx="0">
                  <c:v>2021 Expenditure</c:v>
                </c:pt>
              </c:strCache>
            </c:strRef>
          </c:tx>
          <c:spPr>
            <a:ln w="19050">
              <a:solidFill>
                <a:schemeClr val="bg1">
                  <a:lumMod val="65000"/>
                </a:schemeClr>
              </a:solidFill>
            </a:ln>
          </c:spPr>
          <c:marker>
            <c:symbol val="none"/>
          </c:marker>
          <c:cat>
            <c:strRef>
              <c:f>Sheet1!$A$2:$A$15</c:f>
              <c:strCache>
                <c:ptCount val="14"/>
                <c:pt idx="0">
                  <c:v>11th</c:v>
                </c:pt>
                <c:pt idx="1">
                  <c:v>12th</c:v>
                </c:pt>
                <c:pt idx="2">
                  <c:v>13th</c:v>
                </c:pt>
                <c:pt idx="3">
                  <c:v>14th</c:v>
                </c:pt>
                <c:pt idx="4">
                  <c:v>15th</c:v>
                </c:pt>
                <c:pt idx="5">
                  <c:v>16th</c:v>
                </c:pt>
                <c:pt idx="6">
                  <c:v>17th</c:v>
                </c:pt>
                <c:pt idx="7">
                  <c:v>18th</c:v>
                </c:pt>
                <c:pt idx="8">
                  <c:v>19th</c:v>
                </c:pt>
                <c:pt idx="9">
                  <c:v>20th</c:v>
                </c:pt>
                <c:pt idx="10">
                  <c:v>21st</c:v>
                </c:pt>
                <c:pt idx="11">
                  <c:v>22nd</c:v>
                </c:pt>
                <c:pt idx="12">
                  <c:v>23rd</c:v>
                </c:pt>
                <c:pt idx="13">
                  <c:v>24th</c:v>
                </c:pt>
              </c:strCache>
            </c:strRef>
          </c:cat>
          <c:val>
            <c:numRef>
              <c:f>Sheet1!$B$2:$B$15</c:f>
              <c:numCache>
                <c:formatCode>0</c:formatCode>
                <c:ptCount val="14"/>
                <c:pt idx="0">
                  <c:v>414.86545629800003</c:v>
                </c:pt>
                <c:pt idx="1">
                  <c:v>256.22174454200001</c:v>
                </c:pt>
                <c:pt idx="2">
                  <c:v>327.72702691399996</c:v>
                </c:pt>
                <c:pt idx="3">
                  <c:v>336.78547647200003</c:v>
                </c:pt>
                <c:pt idx="4">
                  <c:v>326.46390459400004</c:v>
                </c:pt>
                <c:pt idx="5">
                  <c:v>371.54553825699998</c:v>
                </c:pt>
                <c:pt idx="6">
                  <c:v>420.85224231900003</c:v>
                </c:pt>
                <c:pt idx="7">
                  <c:v>494.56842759400001</c:v>
                </c:pt>
                <c:pt idx="8">
                  <c:v>304.781465239</c:v>
                </c:pt>
                <c:pt idx="9">
                  <c:v>436.92095481199999</c:v>
                </c:pt>
                <c:pt idx="10">
                  <c:v>474.30586555799999</c:v>
                </c:pt>
                <c:pt idx="11">
                  <c:v>589.95194443300011</c:v>
                </c:pt>
                <c:pt idx="12">
                  <c:v>614.30530072600004</c:v>
                </c:pt>
                <c:pt idx="13">
                  <c:v>328.48046365099998</c:v>
                </c:pt>
              </c:numCache>
            </c:numRef>
          </c:val>
          <c:smooth val="1"/>
          <c:extLst>
            <c:ext xmlns:c16="http://schemas.microsoft.com/office/drawing/2014/chart" uri="{C3380CC4-5D6E-409C-BE32-E72D297353CC}">
              <c16:uniqueId val="{00000000-B048-431B-900E-9AFCB60F9A78}"/>
            </c:ext>
          </c:extLst>
        </c:ser>
        <c:dLbls>
          <c:showLegendKey val="0"/>
          <c:showVal val="0"/>
          <c:showCatName val="0"/>
          <c:showSerName val="0"/>
          <c:showPercent val="0"/>
          <c:showBubbleSize val="0"/>
        </c:dLbls>
        <c:marker val="1"/>
        <c:smooth val="0"/>
        <c:axId val="461052816"/>
        <c:axId val="461054776"/>
      </c:lineChart>
      <c:lineChart>
        <c:grouping val="standard"/>
        <c:varyColors val="0"/>
        <c:ser>
          <c:idx val="3"/>
          <c:order val="1"/>
          <c:tx>
            <c:strRef>
              <c:f>Sheet1!$C$1</c:f>
              <c:strCache>
                <c:ptCount val="1"/>
                <c:pt idx="0">
                  <c:v>2022 Expenditure</c:v>
                </c:pt>
              </c:strCache>
            </c:strRef>
          </c:tx>
          <c:spPr>
            <a:ln>
              <a:solidFill>
                <a:schemeClr val="accent1"/>
              </a:solid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11th</c:v>
                </c:pt>
                <c:pt idx="1">
                  <c:v>12th</c:v>
                </c:pt>
                <c:pt idx="2">
                  <c:v>13th</c:v>
                </c:pt>
                <c:pt idx="3">
                  <c:v>14th</c:v>
                </c:pt>
                <c:pt idx="4">
                  <c:v>15th</c:v>
                </c:pt>
                <c:pt idx="5">
                  <c:v>16th</c:v>
                </c:pt>
                <c:pt idx="6">
                  <c:v>17th</c:v>
                </c:pt>
                <c:pt idx="7">
                  <c:v>18th</c:v>
                </c:pt>
                <c:pt idx="8">
                  <c:v>19th</c:v>
                </c:pt>
                <c:pt idx="9">
                  <c:v>20th</c:v>
                </c:pt>
                <c:pt idx="10">
                  <c:v>21st</c:v>
                </c:pt>
                <c:pt idx="11">
                  <c:v>22nd</c:v>
                </c:pt>
                <c:pt idx="12">
                  <c:v>23rd</c:v>
                </c:pt>
                <c:pt idx="13">
                  <c:v>24th</c:v>
                </c:pt>
              </c:strCache>
            </c:strRef>
          </c:cat>
          <c:val>
            <c:numRef>
              <c:f>Sheet1!$C$2:$C$15</c:f>
              <c:numCache>
                <c:formatCode>0</c:formatCode>
                <c:ptCount val="14"/>
                <c:pt idx="0">
                  <c:v>281.03993577900002</c:v>
                </c:pt>
                <c:pt idx="1">
                  <c:v>309.53408347100003</c:v>
                </c:pt>
                <c:pt idx="2">
                  <c:v>363.219549675</c:v>
                </c:pt>
                <c:pt idx="3">
                  <c:v>339.24820391699996</c:v>
                </c:pt>
                <c:pt idx="4">
                  <c:v>392.03623252700004</c:v>
                </c:pt>
                <c:pt idx="5">
                  <c:v>454.26709941899998</c:v>
                </c:pt>
                <c:pt idx="6">
                  <c:v>528.84457432699992</c:v>
                </c:pt>
                <c:pt idx="7">
                  <c:v>313.06728468699998</c:v>
                </c:pt>
                <c:pt idx="8">
                  <c:v>404.157020209</c:v>
                </c:pt>
                <c:pt idx="9">
                  <c:v>439.664986613</c:v>
                </c:pt>
                <c:pt idx="10">
                  <c:v>518.75392121499999</c:v>
                </c:pt>
                <c:pt idx="11">
                  <c:v>632.55958110099994</c:v>
                </c:pt>
                <c:pt idx="12">
                  <c:v>665.45673291000003</c:v>
                </c:pt>
                <c:pt idx="13">
                  <c:v>354.42164409600002</c:v>
                </c:pt>
              </c:numCache>
            </c:numRef>
          </c:val>
          <c:smooth val="1"/>
          <c:extLst>
            <c:ext xmlns:c16="http://schemas.microsoft.com/office/drawing/2014/chart" uri="{C3380CC4-5D6E-409C-BE32-E72D297353CC}">
              <c16:uniqueId val="{00000001-B048-431B-900E-9AFCB60F9A78}"/>
            </c:ext>
          </c:extLst>
        </c:ser>
        <c:dLbls>
          <c:showLegendKey val="0"/>
          <c:showVal val="0"/>
          <c:showCatName val="0"/>
          <c:showSerName val="0"/>
          <c:showPercent val="0"/>
          <c:showBubbleSize val="0"/>
        </c:dLbls>
        <c:marker val="1"/>
        <c:smooth val="0"/>
        <c:axId val="461051248"/>
        <c:axId val="461053600"/>
      </c:lineChart>
      <c:dateAx>
        <c:axId val="461052816"/>
        <c:scaling>
          <c:orientation val="minMax"/>
        </c:scaling>
        <c:delete val="0"/>
        <c:axPos val="b"/>
        <c:numFmt formatCode="General" sourceLinked="1"/>
        <c:majorTickMark val="none"/>
        <c:minorTickMark val="none"/>
        <c:tickLblPos val="nextTo"/>
        <c:txPr>
          <a:bodyPr rot="-5400000" vert="horz"/>
          <a:lstStyle/>
          <a:p>
            <a:pPr>
              <a:defRPr/>
            </a:pPr>
            <a:endParaRPr lang="en-US"/>
          </a:p>
        </c:txPr>
        <c:crossAx val="461054776"/>
        <c:crosses val="autoZero"/>
        <c:auto val="0"/>
        <c:lblOffset val="100"/>
        <c:baseTimeUnit val="days"/>
        <c:majorUnit val="1"/>
        <c:minorUnit val="1"/>
      </c:dateAx>
      <c:valAx>
        <c:axId val="461054776"/>
        <c:scaling>
          <c:orientation val="minMax"/>
          <c:max val="800"/>
          <c:min val="0"/>
        </c:scaling>
        <c:delete val="0"/>
        <c:axPos val="l"/>
        <c:numFmt formatCode="0" sourceLinked="1"/>
        <c:majorTickMark val="none"/>
        <c:minorTickMark val="none"/>
        <c:tickLblPos val="nextTo"/>
        <c:txPr>
          <a:bodyPr rot="0" vert="horz"/>
          <a:lstStyle/>
          <a:p>
            <a:pPr>
              <a:defRPr/>
            </a:pPr>
            <a:endParaRPr lang="en-US"/>
          </a:p>
        </c:txPr>
        <c:crossAx val="461052816"/>
        <c:crosses val="autoZero"/>
        <c:crossBetween val="midCat"/>
      </c:valAx>
      <c:valAx>
        <c:axId val="461053600"/>
        <c:scaling>
          <c:orientation val="minMax"/>
        </c:scaling>
        <c:delete val="0"/>
        <c:axPos val="r"/>
        <c:numFmt formatCode="0" sourceLinked="1"/>
        <c:majorTickMark val="out"/>
        <c:minorTickMark val="none"/>
        <c:tickLblPos val="nextTo"/>
        <c:crossAx val="461051248"/>
        <c:crosses val="max"/>
        <c:crossBetween val="between"/>
      </c:valAx>
      <c:catAx>
        <c:axId val="461051248"/>
        <c:scaling>
          <c:orientation val="minMax"/>
        </c:scaling>
        <c:delete val="1"/>
        <c:axPos val="b"/>
        <c:numFmt formatCode="General" sourceLinked="1"/>
        <c:majorTickMark val="out"/>
        <c:minorTickMark val="none"/>
        <c:tickLblPos val="none"/>
        <c:crossAx val="461053600"/>
        <c:crosses val="autoZero"/>
        <c:auto val="1"/>
        <c:lblAlgn val="ctr"/>
        <c:lblOffset val="100"/>
        <c:noMultiLvlLbl val="0"/>
      </c:catAx>
    </c:plotArea>
    <c:legend>
      <c:legendPos val="b"/>
      <c:layout>
        <c:manualLayout>
          <c:xMode val="edge"/>
          <c:yMode val="edge"/>
          <c:x val="0.26521004961085071"/>
          <c:y val="0.919067303441782"/>
          <c:w val="0.47343346532550484"/>
          <c:h val="7.6452174305721904E-2"/>
        </c:manualLayout>
      </c:layout>
      <c:overlay val="0"/>
    </c:legend>
    <c:plotVisOnly val="1"/>
    <c:dispBlanksAs val="gap"/>
    <c:showDLblsOverMax val="0"/>
  </c:chart>
  <c:txPr>
    <a:bodyPr/>
    <a:lstStyle/>
    <a:p>
      <a:pPr>
        <a:defRPr sz="1000">
          <a:latin typeface="Montserrat" panose="00000500000000000000" pitchFamily="2"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5835429349993768E-2"/>
          <c:y val="1.1442911610931774E-2"/>
          <c:w val="0.7414279666291872"/>
          <c:h val="0.88117391467206052"/>
        </c:manualLayout>
      </c:layout>
      <c:barChart>
        <c:barDir val="col"/>
        <c:grouping val="stacked"/>
        <c:varyColors val="0"/>
        <c:ser>
          <c:idx val="0"/>
          <c:order val="0"/>
          <c:tx>
            <c:strRef>
              <c:f>Sheet1!$B$1</c:f>
              <c:strCache>
                <c:ptCount val="1"/>
                <c:pt idx="0">
                  <c:v>Top 4</c:v>
                </c:pt>
              </c:strCache>
            </c:strRef>
          </c:tx>
          <c:spPr>
            <a:solidFill>
              <a:srgbClr val="00F000"/>
            </a:solidFill>
          </c:spPr>
          <c:invertIfNegative val="0"/>
          <c:dLbls>
            <c:numFmt formatCode="0.0%" sourceLinked="0"/>
            <c:spPr>
              <a:noFill/>
              <a:ln>
                <a:noFill/>
              </a:ln>
              <a:effectLst/>
            </c:spPr>
            <c:txPr>
              <a:bodyPr/>
              <a:lstStyle/>
              <a:p>
                <a:pPr>
                  <a:defRPr sz="14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14 days 24th</c:v>
                </c:pt>
                <c:pt idx="1">
                  <c:v>First 8 Days</c:v>
                </c:pt>
                <c:pt idx="2">
                  <c:v>5 Days to 23rd</c:v>
                </c:pt>
                <c:pt idx="3">
                  <c:v>22nd-23rd Dec</c:v>
                </c:pt>
                <c:pt idx="4">
                  <c:v>Xmas Eve</c:v>
                </c:pt>
              </c:strCache>
            </c:strRef>
          </c:cat>
          <c:val>
            <c:numRef>
              <c:f>Sheet1!$B$2:$B$6</c:f>
              <c:numCache>
                <c:formatCode>0.0%</c:formatCode>
                <c:ptCount val="5"/>
                <c:pt idx="0">
                  <c:v>0.63883956441468914</c:v>
                </c:pt>
                <c:pt idx="1">
                  <c:v>0.64171821964658404</c:v>
                </c:pt>
                <c:pt idx="2">
                  <c:v>0.64376968614422458</c:v>
                </c:pt>
                <c:pt idx="3">
                  <c:v>0.65634546266556404</c:v>
                </c:pt>
                <c:pt idx="4">
                  <c:v>0.57761572285791007</c:v>
                </c:pt>
              </c:numCache>
            </c:numRef>
          </c:val>
          <c:extLst>
            <c:ext xmlns:c16="http://schemas.microsoft.com/office/drawing/2014/chart" uri="{C3380CC4-5D6E-409C-BE32-E72D297353CC}">
              <c16:uniqueId val="{00000000-C48B-4C3B-B0DE-6DC7752F7E0E}"/>
            </c:ext>
          </c:extLst>
        </c:ser>
        <c:ser>
          <c:idx val="1"/>
          <c:order val="1"/>
          <c:tx>
            <c:strRef>
              <c:f>Sheet1!$C$1</c:f>
              <c:strCache>
                <c:ptCount val="1"/>
                <c:pt idx="0">
                  <c:v>M&amp;S/Waitrose</c:v>
                </c:pt>
              </c:strCache>
            </c:strRef>
          </c:tx>
          <c:spPr>
            <a:solidFill>
              <a:srgbClr val="000000"/>
            </a:solidFill>
          </c:spPr>
          <c:invertIfNegative val="0"/>
          <c:dLbls>
            <c:dLbl>
              <c:idx val="0"/>
              <c:layout>
                <c:manualLayout>
                  <c:x val="3.3354181885606451E-3"/>
                  <c:y val="3.362333644210104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8B-4C3B-B0DE-6DC7752F7E0E}"/>
                </c:ext>
              </c:extLst>
            </c:dLbl>
            <c:spPr>
              <a:noFill/>
            </c:spPr>
            <c:txPr>
              <a:bodyPr/>
              <a:lstStyle/>
              <a:p>
                <a:pPr>
                  <a:defRPr sz="1400">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14 days 24th</c:v>
                </c:pt>
                <c:pt idx="1">
                  <c:v>First 8 Days</c:v>
                </c:pt>
                <c:pt idx="2">
                  <c:v>5 Days to 23rd</c:v>
                </c:pt>
                <c:pt idx="3">
                  <c:v>22nd-23rd Dec</c:v>
                </c:pt>
                <c:pt idx="4">
                  <c:v>Xmas Eve</c:v>
                </c:pt>
              </c:strCache>
            </c:strRef>
          </c:cat>
          <c:val>
            <c:numRef>
              <c:f>Sheet1!$C$2:$C$6</c:f>
              <c:numCache>
                <c:formatCode>0.0%</c:formatCode>
                <c:ptCount val="5"/>
                <c:pt idx="0">
                  <c:v>9.441733461941576E-2</c:v>
                </c:pt>
                <c:pt idx="1">
                  <c:v>8.3952982538550033E-2</c:v>
                </c:pt>
                <c:pt idx="2">
                  <c:v>9.7906794233710501E-2</c:v>
                </c:pt>
                <c:pt idx="3">
                  <c:v>0.10049897373854925</c:v>
                </c:pt>
                <c:pt idx="4">
                  <c:v>0.15624452181030041</c:v>
                </c:pt>
              </c:numCache>
            </c:numRef>
          </c:val>
          <c:extLst>
            <c:ext xmlns:c16="http://schemas.microsoft.com/office/drawing/2014/chart" uri="{C3380CC4-5D6E-409C-BE32-E72D297353CC}">
              <c16:uniqueId val="{00000002-C48B-4C3B-B0DE-6DC7752F7E0E}"/>
            </c:ext>
          </c:extLst>
        </c:ser>
        <c:ser>
          <c:idx val="2"/>
          <c:order val="2"/>
          <c:tx>
            <c:strRef>
              <c:f>Sheet1!$D$1</c:f>
              <c:strCache>
                <c:ptCount val="1"/>
                <c:pt idx="0">
                  <c:v>Co-op/Iceland</c:v>
                </c:pt>
              </c:strCache>
            </c:strRef>
          </c:tx>
          <c:spPr>
            <a:solidFill>
              <a:srgbClr val="00F000">
                <a:lumMod val="40000"/>
                <a:lumOff val="60000"/>
              </a:srgbClr>
            </a:solidFill>
          </c:spPr>
          <c:invertIfNegative val="0"/>
          <c:dLbls>
            <c:spPr>
              <a:noFill/>
              <a:ln>
                <a:noFill/>
              </a:ln>
              <a:effectLst/>
            </c:spPr>
            <c:txPr>
              <a:bodyPr/>
              <a:lstStyle/>
              <a:p>
                <a:pPr>
                  <a:defRPr sz="1400" baseline="0">
                    <a:solidFill>
                      <a:schemeClr val="tx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14 days 24th</c:v>
                </c:pt>
                <c:pt idx="1">
                  <c:v>First 8 Days</c:v>
                </c:pt>
                <c:pt idx="2">
                  <c:v>5 Days to 23rd</c:v>
                </c:pt>
                <c:pt idx="3">
                  <c:v>22nd-23rd Dec</c:v>
                </c:pt>
                <c:pt idx="4">
                  <c:v>Xmas Eve</c:v>
                </c:pt>
              </c:strCache>
            </c:strRef>
          </c:cat>
          <c:val>
            <c:numRef>
              <c:f>Sheet1!$D$2:$D$6</c:f>
              <c:numCache>
                <c:formatCode>0.0%</c:formatCode>
                <c:ptCount val="5"/>
                <c:pt idx="0">
                  <c:v>6.4753366033907009E-2</c:v>
                </c:pt>
                <c:pt idx="1">
                  <c:v>6.3855746638901076E-2</c:v>
                </c:pt>
                <c:pt idx="2">
                  <c:v>6.24299582641583E-2</c:v>
                </c:pt>
                <c:pt idx="3">
                  <c:v>5.8699715695063513E-2</c:v>
                </c:pt>
                <c:pt idx="4">
                  <c:v>8.9745278652859167E-2</c:v>
                </c:pt>
              </c:numCache>
            </c:numRef>
          </c:val>
          <c:extLst>
            <c:ext xmlns:c16="http://schemas.microsoft.com/office/drawing/2014/chart" uri="{C3380CC4-5D6E-409C-BE32-E72D297353CC}">
              <c16:uniqueId val="{00000003-C48B-4C3B-B0DE-6DC7752F7E0E}"/>
            </c:ext>
          </c:extLst>
        </c:ser>
        <c:ser>
          <c:idx val="3"/>
          <c:order val="3"/>
          <c:tx>
            <c:strRef>
              <c:f>Sheet1!$E$1</c:f>
              <c:strCache>
                <c:ptCount val="1"/>
                <c:pt idx="0">
                  <c:v>Aldi &amp; Lidl</c:v>
                </c:pt>
              </c:strCache>
            </c:strRef>
          </c:tx>
          <c:spPr>
            <a:solidFill>
              <a:srgbClr val="00B050"/>
            </a:solidFill>
          </c:spPr>
          <c:invertIfNegative val="0"/>
          <c:dLbls>
            <c:dLbl>
              <c:idx val="0"/>
              <c:layout>
                <c:manualLayout>
                  <c:x val="5.0031272828409672E-3"/>
                  <c:y val="7.33579660212163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48B-4C3B-B0DE-6DC7752F7E0E}"/>
                </c:ext>
              </c:extLst>
            </c:dLbl>
            <c:dLbl>
              <c:idx val="2"/>
              <c:spPr>
                <a:noFill/>
              </c:spPr>
              <c:txPr>
                <a:bodyPr/>
                <a:lstStyle/>
                <a:p>
                  <a:pPr>
                    <a:defRPr sz="13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C48B-4C3B-B0DE-6DC7752F7E0E}"/>
                </c:ext>
              </c:extLst>
            </c:dLbl>
            <c:spPr>
              <a:noFill/>
            </c:spPr>
            <c:txPr>
              <a:bodyPr/>
              <a:lstStyle/>
              <a:p>
                <a:pPr>
                  <a:defRPr sz="14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14 days 24th</c:v>
                </c:pt>
                <c:pt idx="1">
                  <c:v>First 8 Days</c:v>
                </c:pt>
                <c:pt idx="2">
                  <c:v>5 Days to 23rd</c:v>
                </c:pt>
                <c:pt idx="3">
                  <c:v>22nd-23rd Dec</c:v>
                </c:pt>
                <c:pt idx="4">
                  <c:v>Xmas Eve</c:v>
                </c:pt>
              </c:strCache>
            </c:strRef>
          </c:cat>
          <c:val>
            <c:numRef>
              <c:f>Sheet1!$E$2:$E$6</c:f>
              <c:numCache>
                <c:formatCode>0.0%</c:formatCode>
                <c:ptCount val="5"/>
                <c:pt idx="0">
                  <c:v>0.18515569251212166</c:v>
                </c:pt>
                <c:pt idx="1">
                  <c:v>0.19208373809203538</c:v>
                </c:pt>
                <c:pt idx="2">
                  <c:v>0.18068759410083515</c:v>
                </c:pt>
                <c:pt idx="3">
                  <c:v>0.17147331713514488</c:v>
                </c:pt>
                <c:pt idx="4">
                  <c:v>0.16042104013715253</c:v>
                </c:pt>
              </c:numCache>
            </c:numRef>
          </c:val>
          <c:extLst>
            <c:ext xmlns:c16="http://schemas.microsoft.com/office/drawing/2014/chart" uri="{C3380CC4-5D6E-409C-BE32-E72D297353CC}">
              <c16:uniqueId val="{00000006-C48B-4C3B-B0DE-6DC7752F7E0E}"/>
            </c:ext>
          </c:extLst>
        </c:ser>
        <c:dLbls>
          <c:showLegendKey val="0"/>
          <c:showVal val="0"/>
          <c:showCatName val="0"/>
          <c:showSerName val="0"/>
          <c:showPercent val="0"/>
          <c:showBubbleSize val="0"/>
        </c:dLbls>
        <c:gapWidth val="50"/>
        <c:overlap val="100"/>
        <c:axId val="460819584"/>
        <c:axId val="460820760"/>
      </c:barChart>
      <c:catAx>
        <c:axId val="460819584"/>
        <c:scaling>
          <c:orientation val="minMax"/>
        </c:scaling>
        <c:delete val="0"/>
        <c:axPos val="b"/>
        <c:numFmt formatCode="General" sourceLinked="0"/>
        <c:majorTickMark val="out"/>
        <c:minorTickMark val="none"/>
        <c:tickLblPos val="nextTo"/>
        <c:txPr>
          <a:bodyPr/>
          <a:lstStyle/>
          <a:p>
            <a:pPr>
              <a:defRPr sz="1400">
                <a:latin typeface="Calibri" panose="020F0502020204030204" pitchFamily="34" charset="0"/>
                <a:cs typeface="Calibri" panose="020F0502020204030204" pitchFamily="34" charset="0"/>
              </a:defRPr>
            </a:pPr>
            <a:endParaRPr lang="en-US"/>
          </a:p>
        </c:txPr>
        <c:crossAx val="460820760"/>
        <c:crosses val="autoZero"/>
        <c:auto val="1"/>
        <c:lblAlgn val="ctr"/>
        <c:lblOffset val="100"/>
        <c:noMultiLvlLbl val="0"/>
      </c:catAx>
      <c:valAx>
        <c:axId val="460820760"/>
        <c:scaling>
          <c:orientation val="minMax"/>
        </c:scaling>
        <c:delete val="1"/>
        <c:axPos val="l"/>
        <c:numFmt formatCode="0.0%" sourceLinked="1"/>
        <c:majorTickMark val="out"/>
        <c:minorTickMark val="none"/>
        <c:tickLblPos val="nextTo"/>
        <c:crossAx val="460819584"/>
        <c:crosses val="autoZero"/>
        <c:crossBetween val="between"/>
      </c:valAx>
      <c:spPr>
        <a:scene3d>
          <a:camera prst="orthographicFront"/>
          <a:lightRig rig="threePt" dir="t"/>
        </a:scene3d>
        <a:sp3d>
          <a:bevelT w="63500"/>
        </a:sp3d>
      </c:spPr>
    </c:plotArea>
    <c:legend>
      <c:legendPos val="r"/>
      <c:layout>
        <c:manualLayout>
          <c:xMode val="edge"/>
          <c:yMode val="edge"/>
          <c:x val="0.76936328054314229"/>
          <c:y val="0.28521730299943682"/>
          <c:w val="0.16543009510499493"/>
          <c:h val="0.32013687796381723"/>
        </c:manualLayout>
      </c:layout>
      <c:overlay val="0"/>
      <c:txPr>
        <a:bodyPr/>
        <a:lstStyle/>
        <a:p>
          <a:pPr>
            <a:defRPr sz="1200">
              <a:latin typeface="Montserrat" panose="00000500000000000000" pitchFamily="2"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108407746367018E-2"/>
          <c:y val="0.17991872589528413"/>
          <c:w val="0.97294397998183768"/>
          <c:h val="0.74423334543674047"/>
        </c:manualLayout>
      </c:layout>
      <c:lineChart>
        <c:grouping val="standard"/>
        <c:varyColors val="0"/>
        <c:ser>
          <c:idx val="0"/>
          <c:order val="0"/>
          <c:tx>
            <c:strRef>
              <c:f>Sheet1!$A$2</c:f>
              <c:strCache>
                <c:ptCount val="1"/>
                <c:pt idx="0">
                  <c:v>Total SPI</c:v>
                </c:pt>
              </c:strCache>
            </c:strRef>
          </c:tx>
          <c:spPr>
            <a:ln w="19050" cap="rnd">
              <a:solidFill>
                <a:srgbClr val="17A24B"/>
              </a:solidFill>
              <a:round/>
            </a:ln>
            <a:effectLst/>
          </c:spPr>
          <c:marker>
            <c:symbol val="none"/>
          </c:marker>
          <c:cat>
            <c:numRef>
              <c:f>Sheet1!$B$1:$EO$1</c:f>
              <c:numCache>
                <c:formatCode>mmm\-yy</c:formatCode>
                <c:ptCount val="13"/>
                <c:pt idx="0">
                  <c:v>44531</c:v>
                </c:pt>
                <c:pt idx="1">
                  <c:v>44562</c:v>
                </c:pt>
                <c:pt idx="2">
                  <c:v>44593</c:v>
                </c:pt>
                <c:pt idx="3">
                  <c:v>44621</c:v>
                </c:pt>
                <c:pt idx="4">
                  <c:v>44652</c:v>
                </c:pt>
                <c:pt idx="5">
                  <c:v>44682</c:v>
                </c:pt>
                <c:pt idx="6">
                  <c:v>44713</c:v>
                </c:pt>
                <c:pt idx="7">
                  <c:v>44743</c:v>
                </c:pt>
                <c:pt idx="8">
                  <c:v>44774</c:v>
                </c:pt>
                <c:pt idx="9">
                  <c:v>44805</c:v>
                </c:pt>
                <c:pt idx="10">
                  <c:v>44835</c:v>
                </c:pt>
                <c:pt idx="11">
                  <c:v>44866</c:v>
                </c:pt>
                <c:pt idx="12">
                  <c:v>44896</c:v>
                </c:pt>
              </c:numCache>
            </c:numRef>
          </c:cat>
          <c:val>
            <c:numRef>
              <c:f>Sheet1!$B$2:$EO$2</c:f>
            </c:numRef>
          </c:val>
          <c:smooth val="1"/>
          <c:extLst>
            <c:ext xmlns:c16="http://schemas.microsoft.com/office/drawing/2014/chart" uri="{C3380CC4-5D6E-409C-BE32-E72D297353CC}">
              <c16:uniqueId val="{00000000-2B7F-4242-9281-CF9A63A04573}"/>
            </c:ext>
          </c:extLst>
        </c:ser>
        <c:ser>
          <c:idx val="1"/>
          <c:order val="1"/>
          <c:tx>
            <c:strRef>
              <c:f>Sheet1!$A$3</c:f>
              <c:strCache>
                <c:ptCount val="1"/>
                <c:pt idx="0">
                  <c:v>Food</c:v>
                </c:pt>
              </c:strCache>
            </c:strRef>
          </c:tx>
          <c:spPr>
            <a:ln>
              <a:solidFill>
                <a:schemeClr val="accent1"/>
              </a:solidFill>
            </a:ln>
          </c:spPr>
          <c:marker>
            <c:symbol val="none"/>
          </c:marker>
          <c:dLbls>
            <c:dLbl>
              <c:idx val="10"/>
              <c:layout>
                <c:manualLayout>
                  <c:x val="-3.3416830485433875E-2"/>
                  <c:y val="2.2592611919411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B5-4847-8067-BB1208C3ECDA}"/>
                </c:ext>
              </c:extLst>
            </c:dLbl>
            <c:dLbl>
              <c:idx val="11"/>
              <c:layout>
                <c:manualLayout>
                  <c:x val="-3.7853790405528234E-2"/>
                  <c:y val="3.765435319901897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9F-4779-B3EB-E03891469346}"/>
                </c:ext>
              </c:extLst>
            </c:dLbl>
            <c:dLbl>
              <c:idx val="12"/>
              <c:layout>
                <c:manualLayout>
                  <c:x val="-2.1413184575519766E-2"/>
                  <c:y val="2.4475477824847366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6.8074607653426156E-2"/>
                      <c:h val="0.13250566890734775"/>
                    </c:manualLayout>
                  </c15:layout>
                </c:ext>
                <c:ext xmlns:c16="http://schemas.microsoft.com/office/drawing/2014/chart" uri="{C3380CC4-5D6E-409C-BE32-E72D297353CC}">
                  <c16:uniqueId val="{00000000-589F-4779-B3EB-E03891469346}"/>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Sheet1!$B$1:$EO$1</c:f>
              <c:numCache>
                <c:formatCode>mmm\-yy</c:formatCode>
                <c:ptCount val="13"/>
                <c:pt idx="0">
                  <c:v>44531</c:v>
                </c:pt>
                <c:pt idx="1">
                  <c:v>44562</c:v>
                </c:pt>
                <c:pt idx="2">
                  <c:v>44593</c:v>
                </c:pt>
                <c:pt idx="3">
                  <c:v>44621</c:v>
                </c:pt>
                <c:pt idx="4">
                  <c:v>44652</c:v>
                </c:pt>
                <c:pt idx="5">
                  <c:v>44682</c:v>
                </c:pt>
                <c:pt idx="6">
                  <c:v>44713</c:v>
                </c:pt>
                <c:pt idx="7">
                  <c:v>44743</c:v>
                </c:pt>
                <c:pt idx="8">
                  <c:v>44774</c:v>
                </c:pt>
                <c:pt idx="9">
                  <c:v>44805</c:v>
                </c:pt>
                <c:pt idx="10">
                  <c:v>44835</c:v>
                </c:pt>
                <c:pt idx="11">
                  <c:v>44866</c:v>
                </c:pt>
                <c:pt idx="12">
                  <c:v>44896</c:v>
                </c:pt>
              </c:numCache>
            </c:numRef>
          </c:cat>
          <c:val>
            <c:numRef>
              <c:f>Sheet1!$B$3:$EO$3</c:f>
              <c:numCache>
                <c:formatCode>0.0%</c:formatCode>
                <c:ptCount val="13"/>
                <c:pt idx="0">
                  <c:v>2.4E-2</c:v>
                </c:pt>
                <c:pt idx="1">
                  <c:v>2.7E-2</c:v>
                </c:pt>
                <c:pt idx="2">
                  <c:v>2.7E-2</c:v>
                </c:pt>
                <c:pt idx="3">
                  <c:v>3.3000000000000002E-2</c:v>
                </c:pt>
                <c:pt idx="4">
                  <c:v>3.5000000000000003E-2</c:v>
                </c:pt>
                <c:pt idx="5">
                  <c:v>4.2999999999999997E-2</c:v>
                </c:pt>
                <c:pt idx="6">
                  <c:v>5.6000000000000001E-2</c:v>
                </c:pt>
                <c:pt idx="7">
                  <c:v>7.0000000000000007E-2</c:v>
                </c:pt>
                <c:pt idx="8">
                  <c:v>9.2999999999999999E-2</c:v>
                </c:pt>
                <c:pt idx="9">
                  <c:v>0.106</c:v>
                </c:pt>
                <c:pt idx="10" formatCode="0.00%">
                  <c:v>0.11600000000000001</c:v>
                </c:pt>
                <c:pt idx="11" formatCode="0.00%">
                  <c:v>0.124</c:v>
                </c:pt>
                <c:pt idx="12" formatCode="0.00%">
                  <c:v>0.13300000000000001</c:v>
                </c:pt>
              </c:numCache>
            </c:numRef>
          </c:val>
          <c:smooth val="1"/>
          <c:extLst>
            <c:ext xmlns:c16="http://schemas.microsoft.com/office/drawing/2014/chart" uri="{C3380CC4-5D6E-409C-BE32-E72D297353CC}">
              <c16:uniqueId val="{00000000-4FC6-4238-80D7-E3D752151CA6}"/>
            </c:ext>
          </c:extLst>
        </c:ser>
        <c:ser>
          <c:idx val="2"/>
          <c:order val="2"/>
          <c:tx>
            <c:strRef>
              <c:f>Sheet1!$A$4</c:f>
              <c:strCache>
                <c:ptCount val="1"/>
                <c:pt idx="0">
                  <c:v>Fresh</c:v>
                </c:pt>
              </c:strCache>
            </c:strRef>
          </c:tx>
          <c:spPr>
            <a:ln>
              <a:solidFill>
                <a:schemeClr val="bg2">
                  <a:lumMod val="40000"/>
                  <a:lumOff val="60000"/>
                </a:schemeClr>
              </a:solidFill>
            </a:ln>
          </c:spPr>
          <c:marker>
            <c:symbol val="none"/>
          </c:marker>
          <c:cat>
            <c:numRef>
              <c:f>Sheet1!$B$1:$EO$1</c:f>
              <c:numCache>
                <c:formatCode>mmm\-yy</c:formatCode>
                <c:ptCount val="13"/>
                <c:pt idx="0">
                  <c:v>44531</c:v>
                </c:pt>
                <c:pt idx="1">
                  <c:v>44562</c:v>
                </c:pt>
                <c:pt idx="2">
                  <c:v>44593</c:v>
                </c:pt>
                <c:pt idx="3">
                  <c:v>44621</c:v>
                </c:pt>
                <c:pt idx="4">
                  <c:v>44652</c:v>
                </c:pt>
                <c:pt idx="5">
                  <c:v>44682</c:v>
                </c:pt>
                <c:pt idx="6">
                  <c:v>44713</c:v>
                </c:pt>
                <c:pt idx="7">
                  <c:v>44743</c:v>
                </c:pt>
                <c:pt idx="8">
                  <c:v>44774</c:v>
                </c:pt>
                <c:pt idx="9">
                  <c:v>44805</c:v>
                </c:pt>
                <c:pt idx="10">
                  <c:v>44835</c:v>
                </c:pt>
                <c:pt idx="11">
                  <c:v>44866</c:v>
                </c:pt>
                <c:pt idx="12">
                  <c:v>44896</c:v>
                </c:pt>
              </c:numCache>
            </c:numRef>
          </c:cat>
          <c:val>
            <c:numRef>
              <c:f>Sheet1!$B$4:$EO$4</c:f>
              <c:numCache>
                <c:formatCode>0.0%</c:formatCode>
                <c:ptCount val="13"/>
                <c:pt idx="0">
                  <c:v>0.03</c:v>
                </c:pt>
                <c:pt idx="1">
                  <c:v>2.9000000000000001E-2</c:v>
                </c:pt>
                <c:pt idx="2">
                  <c:v>3.3000000000000002E-2</c:v>
                </c:pt>
                <c:pt idx="3">
                  <c:v>3.5000000000000003E-2</c:v>
                </c:pt>
                <c:pt idx="4">
                  <c:v>3.4000000000000002E-2</c:v>
                </c:pt>
                <c:pt idx="5">
                  <c:v>4.4999999999999998E-2</c:v>
                </c:pt>
                <c:pt idx="6">
                  <c:v>6.2E-2</c:v>
                </c:pt>
                <c:pt idx="7">
                  <c:v>0.08</c:v>
                </c:pt>
                <c:pt idx="8">
                  <c:v>0.105</c:v>
                </c:pt>
                <c:pt idx="9">
                  <c:v>0.121</c:v>
                </c:pt>
                <c:pt idx="10" formatCode="0.00%">
                  <c:v>0.13300000000000001</c:v>
                </c:pt>
                <c:pt idx="11" formatCode="0.00%">
                  <c:v>0.14299999999999999</c:v>
                </c:pt>
                <c:pt idx="12" formatCode="0%">
                  <c:v>0.15</c:v>
                </c:pt>
              </c:numCache>
            </c:numRef>
          </c:val>
          <c:smooth val="1"/>
          <c:extLst>
            <c:ext xmlns:c16="http://schemas.microsoft.com/office/drawing/2014/chart" uri="{C3380CC4-5D6E-409C-BE32-E72D297353CC}">
              <c16:uniqueId val="{00000001-4FC6-4238-80D7-E3D752151CA6}"/>
            </c:ext>
          </c:extLst>
        </c:ser>
        <c:ser>
          <c:idx val="3"/>
          <c:order val="3"/>
          <c:tx>
            <c:strRef>
              <c:f>Sheet1!$A$5</c:f>
              <c:strCache>
                <c:ptCount val="1"/>
                <c:pt idx="0">
                  <c:v>Ambient</c:v>
                </c:pt>
              </c:strCache>
            </c:strRef>
          </c:tx>
          <c:marker>
            <c:symbol val="none"/>
          </c:marker>
          <c:cat>
            <c:numRef>
              <c:f>Sheet1!$B$1:$EO$1</c:f>
              <c:numCache>
                <c:formatCode>mmm\-yy</c:formatCode>
                <c:ptCount val="13"/>
                <c:pt idx="0">
                  <c:v>44531</c:v>
                </c:pt>
                <c:pt idx="1">
                  <c:v>44562</c:v>
                </c:pt>
                <c:pt idx="2">
                  <c:v>44593</c:v>
                </c:pt>
                <c:pt idx="3">
                  <c:v>44621</c:v>
                </c:pt>
                <c:pt idx="4">
                  <c:v>44652</c:v>
                </c:pt>
                <c:pt idx="5">
                  <c:v>44682</c:v>
                </c:pt>
                <c:pt idx="6">
                  <c:v>44713</c:v>
                </c:pt>
                <c:pt idx="7">
                  <c:v>44743</c:v>
                </c:pt>
                <c:pt idx="8">
                  <c:v>44774</c:v>
                </c:pt>
                <c:pt idx="9">
                  <c:v>44805</c:v>
                </c:pt>
                <c:pt idx="10">
                  <c:v>44835</c:v>
                </c:pt>
                <c:pt idx="11">
                  <c:v>44866</c:v>
                </c:pt>
                <c:pt idx="12">
                  <c:v>44896</c:v>
                </c:pt>
              </c:numCache>
            </c:numRef>
          </c:cat>
          <c:val>
            <c:numRef>
              <c:f>Sheet1!$B$5:$EO$5</c:f>
              <c:numCache>
                <c:formatCode>0.0%</c:formatCode>
                <c:ptCount val="13"/>
                <c:pt idx="0">
                  <c:v>1.7000000000000001E-2</c:v>
                </c:pt>
                <c:pt idx="1">
                  <c:v>2.4E-2</c:v>
                </c:pt>
                <c:pt idx="2">
                  <c:v>0.02</c:v>
                </c:pt>
                <c:pt idx="3">
                  <c:v>0.03</c:v>
                </c:pt>
                <c:pt idx="4">
                  <c:v>3.5000000000000003E-2</c:v>
                </c:pt>
                <c:pt idx="5">
                  <c:v>0.04</c:v>
                </c:pt>
                <c:pt idx="6">
                  <c:v>4.8000000000000001E-2</c:v>
                </c:pt>
                <c:pt idx="7">
                  <c:v>5.7000000000000002E-2</c:v>
                </c:pt>
                <c:pt idx="8">
                  <c:v>7.8E-2</c:v>
                </c:pt>
                <c:pt idx="9">
                  <c:v>8.5999999999999993E-2</c:v>
                </c:pt>
                <c:pt idx="10" formatCode="0.00%">
                  <c:v>9.4E-2</c:v>
                </c:pt>
                <c:pt idx="11" formatCode="0%">
                  <c:v>0.1</c:v>
                </c:pt>
                <c:pt idx="12" formatCode="0%">
                  <c:v>0.11</c:v>
                </c:pt>
              </c:numCache>
            </c:numRef>
          </c:val>
          <c:smooth val="1"/>
          <c:extLst>
            <c:ext xmlns:c16="http://schemas.microsoft.com/office/drawing/2014/chart" uri="{C3380CC4-5D6E-409C-BE32-E72D297353CC}">
              <c16:uniqueId val="{00000002-4FC6-4238-80D7-E3D752151CA6}"/>
            </c:ext>
          </c:extLst>
        </c:ser>
        <c:dLbls>
          <c:showLegendKey val="0"/>
          <c:showVal val="0"/>
          <c:showCatName val="0"/>
          <c:showSerName val="0"/>
          <c:showPercent val="0"/>
          <c:showBubbleSize val="0"/>
        </c:dLbls>
        <c:smooth val="0"/>
        <c:axId val="121624448"/>
        <c:axId val="121625984"/>
      </c:lineChart>
      <c:dateAx>
        <c:axId val="121624448"/>
        <c:scaling>
          <c:orientation val="minMax"/>
        </c:scaling>
        <c:delete val="0"/>
        <c:axPos val="b"/>
        <c:numFmt formatCode="mmm\-yy" sourceLinked="1"/>
        <c:majorTickMark val="none"/>
        <c:minorTickMark val="none"/>
        <c:tickLblPos val="low"/>
        <c:spPr>
          <a:noFill/>
          <a:ln w="9525" cap="flat" cmpd="sng" algn="ctr">
            <a:solidFill>
              <a:schemeClr val="tx1"/>
            </a:solidFill>
            <a:round/>
          </a:ln>
          <a:effectLst/>
        </c:spPr>
        <c:txPr>
          <a:bodyPr rot="0" vert="horz"/>
          <a:lstStyle/>
          <a:p>
            <a:pPr>
              <a:defRPr/>
            </a:pPr>
            <a:endParaRPr lang="en-US"/>
          </a:p>
        </c:txPr>
        <c:crossAx val="121625984"/>
        <c:crosses val="autoZero"/>
        <c:auto val="1"/>
        <c:lblOffset val="100"/>
        <c:baseTimeUnit val="months"/>
      </c:dateAx>
      <c:valAx>
        <c:axId val="121625984"/>
        <c:scaling>
          <c:orientation val="minMax"/>
        </c:scaling>
        <c:delete val="0"/>
        <c:axPos val="l"/>
        <c:majorGridlines>
          <c:spPr>
            <a:ln w="9525" cap="flat" cmpd="sng" algn="ctr">
              <a:solidFill>
                <a:schemeClr val="tx2"/>
              </a:solidFill>
              <a:round/>
            </a:ln>
            <a:effectLst/>
          </c:spPr>
        </c:majorGridlines>
        <c:title>
          <c:tx>
            <c:rich>
              <a:bodyPr rot="0" vert="horz"/>
              <a:lstStyle/>
              <a:p>
                <a:pPr algn="l">
                  <a:defRPr/>
                </a:pPr>
                <a:r>
                  <a:rPr lang="en-GB" dirty="0"/>
                  <a:t>Year on year % changes in shop prices</a:t>
                </a:r>
              </a:p>
            </c:rich>
          </c:tx>
          <c:layout>
            <c:manualLayout>
              <c:xMode val="edge"/>
              <c:yMode val="edge"/>
              <c:x val="0"/>
              <c:y val="2.0096157951413427E-3"/>
            </c:manualLayout>
          </c:layout>
          <c:overlay val="0"/>
        </c:title>
        <c:numFmt formatCode="0%" sourceLinked="0"/>
        <c:majorTickMark val="out"/>
        <c:minorTickMark val="none"/>
        <c:tickLblPos val="nextTo"/>
        <c:crossAx val="121624448"/>
        <c:crosses val="autoZero"/>
        <c:crossBetween val="between"/>
      </c:valAx>
      <c:spPr>
        <a:noFill/>
        <a:ln>
          <a:noFill/>
        </a:ln>
        <a:effectLst/>
      </c:spPr>
    </c:plotArea>
    <c:legend>
      <c:legendPos val="b"/>
      <c:layout>
        <c:manualLayout>
          <c:xMode val="edge"/>
          <c:yMode val="edge"/>
          <c:x val="0.68186438008396055"/>
          <c:y val="7.634701777522665E-2"/>
          <c:w val="0.28404684593708668"/>
          <c:h val="6.4250482687299271E-2"/>
        </c:manualLayout>
      </c:layout>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170659773258856E-2"/>
          <c:y val="0.23398836721232832"/>
          <c:w val="0.9085414728063852"/>
          <c:h val="0.42651604005516575"/>
        </c:manualLayout>
      </c:layout>
      <c:barChart>
        <c:barDir val="col"/>
        <c:grouping val="clustered"/>
        <c:varyColors val="0"/>
        <c:ser>
          <c:idx val="0"/>
          <c:order val="0"/>
          <c:tx>
            <c:strRef>
              <c:f>Sheet1!$B$1</c:f>
              <c:strCache>
                <c:ptCount val="1"/>
                <c:pt idx="0">
                  <c:v>Unleaded Fuel</c:v>
                </c:pt>
              </c:strCache>
            </c:strRef>
          </c:tx>
          <c:spPr>
            <a:ln w="38100">
              <a:noFill/>
            </a:ln>
          </c:spPr>
          <c:invertIfNegative val="0"/>
          <c:cat>
            <c:numRef>
              <c:f>Sheet1!$A$2:$A$1023</c:f>
              <c:numCache>
                <c:formatCode>d\-mmm\-yy</c:formatCode>
                <c:ptCount val="12"/>
                <c:pt idx="0">
                  <c:v>44851</c:v>
                </c:pt>
                <c:pt idx="1">
                  <c:v>44858</c:v>
                </c:pt>
                <c:pt idx="2">
                  <c:v>44865</c:v>
                </c:pt>
                <c:pt idx="3">
                  <c:v>44872</c:v>
                </c:pt>
                <c:pt idx="4">
                  <c:v>44879</c:v>
                </c:pt>
                <c:pt idx="5">
                  <c:v>44886</c:v>
                </c:pt>
                <c:pt idx="6">
                  <c:v>44893</c:v>
                </c:pt>
                <c:pt idx="7">
                  <c:v>44900</c:v>
                </c:pt>
                <c:pt idx="8">
                  <c:v>44907</c:v>
                </c:pt>
                <c:pt idx="9">
                  <c:v>44914</c:v>
                </c:pt>
                <c:pt idx="10">
                  <c:v>44921</c:v>
                </c:pt>
                <c:pt idx="11">
                  <c:v>44928</c:v>
                </c:pt>
              </c:numCache>
            </c:numRef>
          </c:cat>
          <c:val>
            <c:numRef>
              <c:f>Sheet1!$B$2:$B$1023</c:f>
              <c:numCache>
                <c:formatCode>General</c:formatCode>
                <c:ptCount val="12"/>
                <c:pt idx="0">
                  <c:v>162.81</c:v>
                </c:pt>
                <c:pt idx="1">
                  <c:v>164.62</c:v>
                </c:pt>
                <c:pt idx="2">
                  <c:v>165.87</c:v>
                </c:pt>
                <c:pt idx="3">
                  <c:v>165.62</c:v>
                </c:pt>
                <c:pt idx="4">
                  <c:v>164.4</c:v>
                </c:pt>
                <c:pt idx="5">
                  <c:v>163.28</c:v>
                </c:pt>
                <c:pt idx="6">
                  <c:v>161.13</c:v>
                </c:pt>
                <c:pt idx="7">
                  <c:v>159.19999999999999</c:v>
                </c:pt>
                <c:pt idx="8">
                  <c:v>155.97</c:v>
                </c:pt>
                <c:pt idx="9">
                  <c:v>154.07</c:v>
                </c:pt>
                <c:pt idx="10">
                  <c:v>151.94</c:v>
                </c:pt>
                <c:pt idx="11">
                  <c:v>151.69999999999999</c:v>
                </c:pt>
              </c:numCache>
            </c:numRef>
          </c:val>
          <c:extLst>
            <c:ext xmlns:c16="http://schemas.microsoft.com/office/drawing/2014/chart" uri="{C3380CC4-5D6E-409C-BE32-E72D297353CC}">
              <c16:uniqueId val="{00000000-AA60-4DDB-BBA8-DB069E2F381B}"/>
            </c:ext>
          </c:extLst>
        </c:ser>
        <c:dLbls>
          <c:showLegendKey val="0"/>
          <c:showVal val="0"/>
          <c:showCatName val="0"/>
          <c:showSerName val="0"/>
          <c:showPercent val="0"/>
          <c:showBubbleSize val="0"/>
        </c:dLbls>
        <c:gapWidth val="150"/>
        <c:axId val="410855664"/>
        <c:axId val="410859192"/>
      </c:barChart>
      <c:lineChart>
        <c:grouping val="standard"/>
        <c:varyColors val="0"/>
        <c:ser>
          <c:idx val="2"/>
          <c:order val="2"/>
          <c:tx>
            <c:strRef>
              <c:f>Sheet1!$D$1</c:f>
              <c:strCache>
                <c:ptCount val="1"/>
                <c:pt idx="0">
                  <c:v>Pence Diff Yr on Yr</c:v>
                </c:pt>
              </c:strCache>
            </c:strRef>
          </c:tx>
          <c:spPr>
            <a:ln>
              <a:solidFill>
                <a:schemeClr val="accent1">
                  <a:lumMod val="75000"/>
                </a:schemeClr>
              </a:solidFill>
            </a:ln>
          </c:spPr>
          <c:marker>
            <c:symbol val="none"/>
          </c:marker>
          <c:dLbls>
            <c:dLbl>
              <c:idx val="10"/>
              <c:layout>
                <c:manualLayout>
                  <c:x val="-3.2574363179729983E-2"/>
                  <c:y val="-5.82988606361800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F7-407F-B0A8-A31598045DC4}"/>
                </c:ext>
              </c:extLst>
            </c:dLbl>
            <c:numFmt formatCode="#,##0" sourceLinked="0"/>
            <c:spPr>
              <a:noFill/>
              <a:ln>
                <a:noFill/>
              </a:ln>
              <a:effectLst/>
            </c:spPr>
            <c:txPr>
              <a:bodyPr wrap="square" lIns="38100" tIns="19050" rIns="38100" bIns="19050" anchor="ctr">
                <a:spAutoFit/>
              </a:bodyPr>
              <a:lstStyle/>
              <a:p>
                <a:pPr>
                  <a:defRPr sz="1100">
                    <a:latin typeface="Montserrat" panose="00000500000000000000" pitchFamily="2"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Sheet1!$A$2:$A$1023</c:f>
              <c:numCache>
                <c:formatCode>d\-mmm\-yy</c:formatCode>
                <c:ptCount val="12"/>
                <c:pt idx="0">
                  <c:v>44851</c:v>
                </c:pt>
                <c:pt idx="1">
                  <c:v>44858</c:v>
                </c:pt>
                <c:pt idx="2">
                  <c:v>44865</c:v>
                </c:pt>
                <c:pt idx="3">
                  <c:v>44872</c:v>
                </c:pt>
                <c:pt idx="4">
                  <c:v>44879</c:v>
                </c:pt>
                <c:pt idx="5">
                  <c:v>44886</c:v>
                </c:pt>
                <c:pt idx="6">
                  <c:v>44893</c:v>
                </c:pt>
                <c:pt idx="7">
                  <c:v>44900</c:v>
                </c:pt>
                <c:pt idx="8">
                  <c:v>44907</c:v>
                </c:pt>
                <c:pt idx="9">
                  <c:v>44914</c:v>
                </c:pt>
                <c:pt idx="10">
                  <c:v>44921</c:v>
                </c:pt>
                <c:pt idx="11">
                  <c:v>44928</c:v>
                </c:pt>
              </c:numCache>
            </c:numRef>
          </c:cat>
          <c:val>
            <c:numRef>
              <c:f>Sheet1!$D$2:$D$1023</c:f>
              <c:numCache>
                <c:formatCode>General</c:formatCode>
                <c:ptCount val="12"/>
                <c:pt idx="0">
                  <c:v>23.349999999999994</c:v>
                </c:pt>
                <c:pt idx="1">
                  <c:v>22.810000000000002</c:v>
                </c:pt>
                <c:pt idx="2">
                  <c:v>22.170000000000016</c:v>
                </c:pt>
                <c:pt idx="3">
                  <c:v>20.72</c:v>
                </c:pt>
                <c:pt idx="4">
                  <c:v>18.53</c:v>
                </c:pt>
                <c:pt idx="5">
                  <c:v>16.390000000000015</c:v>
                </c:pt>
                <c:pt idx="6">
                  <c:v>13.599999999999994</c:v>
                </c:pt>
                <c:pt idx="7">
                  <c:v>12.310000000000002</c:v>
                </c:pt>
                <c:pt idx="8">
                  <c:v>9.75</c:v>
                </c:pt>
                <c:pt idx="9">
                  <c:v>8.9099999999999966</c:v>
                </c:pt>
                <c:pt idx="10">
                  <c:v>7.0200000000000102</c:v>
                </c:pt>
                <c:pt idx="11">
                  <c:v>6.6599999999999966</c:v>
                </c:pt>
              </c:numCache>
            </c:numRef>
          </c:val>
          <c:smooth val="0"/>
          <c:extLst>
            <c:ext xmlns:c16="http://schemas.microsoft.com/office/drawing/2014/chart" uri="{C3380CC4-5D6E-409C-BE32-E72D297353CC}">
              <c16:uniqueId val="{00000009-AA60-4DDB-BBA8-DB069E2F381B}"/>
            </c:ext>
          </c:extLst>
        </c:ser>
        <c:dLbls>
          <c:showLegendKey val="0"/>
          <c:showVal val="0"/>
          <c:showCatName val="0"/>
          <c:showSerName val="0"/>
          <c:showPercent val="0"/>
          <c:showBubbleSize val="0"/>
        </c:dLbls>
        <c:marker val="1"/>
        <c:smooth val="0"/>
        <c:axId val="410855664"/>
        <c:axId val="410859192"/>
      </c:lineChart>
      <c:lineChart>
        <c:grouping val="standard"/>
        <c:varyColors val="0"/>
        <c:ser>
          <c:idx val="1"/>
          <c:order val="1"/>
          <c:tx>
            <c:strRef>
              <c:f>Sheet1!$C$1</c:f>
              <c:strCache>
                <c:ptCount val="1"/>
                <c:pt idx="0">
                  <c:v>Yr on Yr % Chg</c:v>
                </c:pt>
              </c:strCache>
            </c:strRef>
          </c:tx>
          <c:spPr>
            <a:ln w="12700">
              <a:solidFill>
                <a:schemeClr val="tx1"/>
              </a:solidFill>
            </a:ln>
          </c:spPr>
          <c:marker>
            <c:symbol val="none"/>
          </c:marker>
          <c:cat>
            <c:numRef>
              <c:f>Sheet1!$A$2:$A$1023</c:f>
              <c:numCache>
                <c:formatCode>d\-mmm\-yy</c:formatCode>
                <c:ptCount val="12"/>
                <c:pt idx="0">
                  <c:v>44851</c:v>
                </c:pt>
                <c:pt idx="1">
                  <c:v>44858</c:v>
                </c:pt>
                <c:pt idx="2">
                  <c:v>44865</c:v>
                </c:pt>
                <c:pt idx="3">
                  <c:v>44872</c:v>
                </c:pt>
                <c:pt idx="4">
                  <c:v>44879</c:v>
                </c:pt>
                <c:pt idx="5">
                  <c:v>44886</c:v>
                </c:pt>
                <c:pt idx="6">
                  <c:v>44893</c:v>
                </c:pt>
                <c:pt idx="7">
                  <c:v>44900</c:v>
                </c:pt>
                <c:pt idx="8">
                  <c:v>44907</c:v>
                </c:pt>
                <c:pt idx="9">
                  <c:v>44914</c:v>
                </c:pt>
                <c:pt idx="10">
                  <c:v>44921</c:v>
                </c:pt>
                <c:pt idx="11">
                  <c:v>44928</c:v>
                </c:pt>
              </c:numCache>
            </c:numRef>
          </c:cat>
          <c:val>
            <c:numRef>
              <c:f>Sheet1!$C$2:$C$1023</c:f>
              <c:numCache>
                <c:formatCode>0.00%</c:formatCode>
                <c:ptCount val="12"/>
                <c:pt idx="0">
                  <c:v>0.16743152158324959</c:v>
                </c:pt>
                <c:pt idx="1">
                  <c:v>0.16084902334109019</c:v>
                </c:pt>
                <c:pt idx="2">
                  <c:v>0.15427974947807943</c:v>
                </c:pt>
                <c:pt idx="3">
                  <c:v>0.14299516908212562</c:v>
                </c:pt>
                <c:pt idx="4">
                  <c:v>0.12703091794063215</c:v>
                </c:pt>
                <c:pt idx="5">
                  <c:v>0.11158009394785218</c:v>
                </c:pt>
                <c:pt idx="6">
                  <c:v>9.2184640412119601E-2</c:v>
                </c:pt>
                <c:pt idx="7">
                  <c:v>8.3804207229899896E-2</c:v>
                </c:pt>
                <c:pt idx="8">
                  <c:v>6.6680344686089521E-2</c:v>
                </c:pt>
                <c:pt idx="9">
                  <c:v>6.1380545604849734E-2</c:v>
                </c:pt>
                <c:pt idx="10">
                  <c:v>4.8440518906983199E-2</c:v>
                </c:pt>
                <c:pt idx="11">
                  <c:v>4.5918367346938771E-2</c:v>
                </c:pt>
              </c:numCache>
            </c:numRef>
          </c:val>
          <c:smooth val="0"/>
          <c:extLst>
            <c:ext xmlns:c16="http://schemas.microsoft.com/office/drawing/2014/chart" uri="{C3380CC4-5D6E-409C-BE32-E72D297353CC}">
              <c16:uniqueId val="{0000000A-AA60-4DDB-BBA8-DB069E2F381B}"/>
            </c:ext>
          </c:extLst>
        </c:ser>
        <c:dLbls>
          <c:showLegendKey val="0"/>
          <c:showVal val="0"/>
          <c:showCatName val="0"/>
          <c:showSerName val="0"/>
          <c:showPercent val="0"/>
          <c:showBubbleSize val="0"/>
        </c:dLbls>
        <c:marker val="1"/>
        <c:smooth val="0"/>
        <c:axId val="592221072"/>
        <c:axId val="592225336"/>
      </c:lineChart>
      <c:catAx>
        <c:axId val="410855664"/>
        <c:scaling>
          <c:orientation val="minMax"/>
        </c:scaling>
        <c:delete val="0"/>
        <c:axPos val="b"/>
        <c:numFmt formatCode="d\-mmm\-yy" sourceLinked="1"/>
        <c:majorTickMark val="out"/>
        <c:minorTickMark val="none"/>
        <c:tickLblPos val="low"/>
        <c:txPr>
          <a:bodyPr/>
          <a:lstStyle/>
          <a:p>
            <a:pPr>
              <a:defRPr sz="600">
                <a:latin typeface="Montserrat" panose="00000500000000000000" pitchFamily="2" charset="0"/>
              </a:defRPr>
            </a:pPr>
            <a:endParaRPr lang="en-US"/>
          </a:p>
        </c:txPr>
        <c:crossAx val="410859192"/>
        <c:crosses val="autoZero"/>
        <c:auto val="0"/>
        <c:lblAlgn val="ctr"/>
        <c:lblOffset val="100"/>
        <c:noMultiLvlLbl val="1"/>
      </c:catAx>
      <c:valAx>
        <c:axId val="410859192"/>
        <c:scaling>
          <c:orientation val="minMax"/>
        </c:scaling>
        <c:delete val="0"/>
        <c:axPos val="l"/>
        <c:numFmt formatCode="#,##0" sourceLinked="0"/>
        <c:majorTickMark val="out"/>
        <c:minorTickMark val="none"/>
        <c:tickLblPos val="nextTo"/>
        <c:txPr>
          <a:bodyPr/>
          <a:lstStyle/>
          <a:p>
            <a:pPr>
              <a:defRPr sz="700">
                <a:latin typeface="Montserrat" panose="00000500000000000000" pitchFamily="2" charset="0"/>
              </a:defRPr>
            </a:pPr>
            <a:endParaRPr lang="en-US"/>
          </a:p>
        </c:txPr>
        <c:crossAx val="410855664"/>
        <c:crosses val="autoZero"/>
        <c:crossBetween val="between"/>
      </c:valAx>
      <c:valAx>
        <c:axId val="592225336"/>
        <c:scaling>
          <c:orientation val="minMax"/>
        </c:scaling>
        <c:delete val="0"/>
        <c:axPos val="r"/>
        <c:numFmt formatCode="0%" sourceLinked="0"/>
        <c:majorTickMark val="out"/>
        <c:minorTickMark val="none"/>
        <c:tickLblPos val="nextTo"/>
        <c:txPr>
          <a:bodyPr/>
          <a:lstStyle/>
          <a:p>
            <a:pPr>
              <a:defRPr sz="700" baseline="0">
                <a:latin typeface="Montserrat" panose="00000500000000000000" pitchFamily="2" charset="0"/>
              </a:defRPr>
            </a:pPr>
            <a:endParaRPr lang="en-US"/>
          </a:p>
        </c:txPr>
        <c:crossAx val="592221072"/>
        <c:crosses val="max"/>
        <c:crossBetween val="between"/>
      </c:valAx>
      <c:dateAx>
        <c:axId val="592221072"/>
        <c:scaling>
          <c:orientation val="minMax"/>
        </c:scaling>
        <c:delete val="1"/>
        <c:axPos val="b"/>
        <c:numFmt formatCode="d\-mmm\-yy" sourceLinked="1"/>
        <c:majorTickMark val="out"/>
        <c:minorTickMark val="none"/>
        <c:tickLblPos val="nextTo"/>
        <c:crossAx val="592225336"/>
        <c:crosses val="autoZero"/>
        <c:auto val="1"/>
        <c:lblOffset val="100"/>
        <c:baseTimeUnit val="days"/>
      </c:dateAx>
    </c:plotArea>
    <c:legend>
      <c:legendPos val="r"/>
      <c:layout>
        <c:manualLayout>
          <c:xMode val="edge"/>
          <c:yMode val="edge"/>
          <c:x val="7.0259876787791262E-2"/>
          <c:y val="6.0922228218504529E-2"/>
          <c:w val="0.77632878104270253"/>
          <c:h val="0.10813023925166396"/>
        </c:manualLayout>
      </c:layout>
      <c:overlay val="0"/>
      <c:txPr>
        <a:bodyPr/>
        <a:lstStyle/>
        <a:p>
          <a:pPr>
            <a:defRPr sz="1000">
              <a:latin typeface="Avenir Next LT Pro" panose="020B060402020202020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18591954159651"/>
          <c:y val="6.0198442646938778E-2"/>
          <c:w val="0.70585692462459482"/>
          <c:h val="0.92023708871349719"/>
        </c:manualLayout>
      </c:layout>
      <c:barChart>
        <c:barDir val="bar"/>
        <c:grouping val="clustered"/>
        <c:varyColors val="0"/>
        <c:ser>
          <c:idx val="0"/>
          <c:order val="0"/>
          <c:tx>
            <c:strRef>
              <c:f>Sheet1!$B$1</c:f>
              <c:strCache>
                <c:ptCount val="1"/>
                <c:pt idx="0">
                  <c:v>vs year ago</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BWS</c:v>
                </c:pt>
                <c:pt idx="1">
                  <c:v>Meat, Fish &amp; Poultry</c:v>
                </c:pt>
                <c:pt idx="2">
                  <c:v>Non Food#</c:v>
                </c:pt>
                <c:pt idx="3">
                  <c:v>HBA~</c:v>
                </c:pt>
                <c:pt idx="4">
                  <c:v>Impulse*</c:v>
                </c:pt>
                <c:pt idx="5">
                  <c:v>Soft Drinks</c:v>
                </c:pt>
                <c:pt idx="6">
                  <c:v>Frozen</c:v>
                </c:pt>
                <c:pt idx="7">
                  <c:v>Dairy</c:v>
                </c:pt>
                <c:pt idx="8">
                  <c:v>Household</c:v>
                </c:pt>
                <c:pt idx="9">
                  <c:v>Bakery</c:v>
                </c:pt>
                <c:pt idx="10">
                  <c:v>Convenience</c:v>
                </c:pt>
                <c:pt idx="11">
                  <c:v>Produce </c:v>
                </c:pt>
                <c:pt idx="12">
                  <c:v>Packaged Grocery</c:v>
                </c:pt>
                <c:pt idx="13">
                  <c:v>Pet</c:v>
                </c:pt>
                <c:pt idx="14">
                  <c:v>Tobacco</c:v>
                </c:pt>
              </c:strCache>
            </c:strRef>
          </c:cat>
          <c:val>
            <c:numRef>
              <c:f>Sheet1!$B$2:$B$16</c:f>
              <c:numCache>
                <c:formatCode>0.0%</c:formatCode>
                <c:ptCount val="15"/>
                <c:pt idx="0">
                  <c:v>1.2372563014473315E-3</c:v>
                </c:pt>
                <c:pt idx="1">
                  <c:v>7.9858169605998564E-2</c:v>
                </c:pt>
                <c:pt idx="2">
                  <c:v>6.200809077546432E-2</c:v>
                </c:pt>
                <c:pt idx="3">
                  <c:v>0.13965809516720062</c:v>
                </c:pt>
                <c:pt idx="4">
                  <c:v>0.10299068985639015</c:v>
                </c:pt>
                <c:pt idx="5">
                  <c:v>0.10947876837830317</c:v>
                </c:pt>
                <c:pt idx="6">
                  <c:v>0.12864131361315945</c:v>
                </c:pt>
                <c:pt idx="7">
                  <c:v>0.15578371599462293</c:v>
                </c:pt>
                <c:pt idx="8">
                  <c:v>0.10902767374524847</c:v>
                </c:pt>
                <c:pt idx="9">
                  <c:v>0.1805265104731395</c:v>
                </c:pt>
                <c:pt idx="10">
                  <c:v>9.2330175343628751E-2</c:v>
                </c:pt>
                <c:pt idx="11">
                  <c:v>4.7725209323301598E-4</c:v>
                </c:pt>
                <c:pt idx="12">
                  <c:v>0.12805155720605343</c:v>
                </c:pt>
                <c:pt idx="13">
                  <c:v>0.15807255748092586</c:v>
                </c:pt>
                <c:pt idx="14">
                  <c:v>-7.312372066969075E-2</c:v>
                </c:pt>
              </c:numCache>
            </c:numRef>
          </c:val>
          <c:extLst>
            <c:ext xmlns:c16="http://schemas.microsoft.com/office/drawing/2014/chart" uri="{C3380CC4-5D6E-409C-BE32-E72D297353CC}">
              <c16:uniqueId val="{00000000-DA3E-4612-908A-DE664A6E660D}"/>
            </c:ext>
          </c:extLst>
        </c:ser>
        <c:ser>
          <c:idx val="1"/>
          <c:order val="1"/>
          <c:tx>
            <c:strRef>
              <c:f>Sheet1!$C$1</c:f>
              <c:strCache>
                <c:ptCount val="1"/>
                <c:pt idx="0">
                  <c:v>vs Prev month</c:v>
                </c:pt>
              </c:strCache>
            </c:strRef>
          </c:tx>
          <c:spPr>
            <a:solidFill>
              <a:schemeClr val="bg1">
                <a:lumMod val="5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BWS</c:v>
                </c:pt>
                <c:pt idx="1">
                  <c:v>Meat, Fish &amp; Poultry</c:v>
                </c:pt>
                <c:pt idx="2">
                  <c:v>Non Food#</c:v>
                </c:pt>
                <c:pt idx="3">
                  <c:v>HBA~</c:v>
                </c:pt>
                <c:pt idx="4">
                  <c:v>Impulse*</c:v>
                </c:pt>
                <c:pt idx="5">
                  <c:v>Soft Drinks</c:v>
                </c:pt>
                <c:pt idx="6">
                  <c:v>Frozen</c:v>
                </c:pt>
                <c:pt idx="7">
                  <c:v>Dairy</c:v>
                </c:pt>
                <c:pt idx="8">
                  <c:v>Household</c:v>
                </c:pt>
                <c:pt idx="9">
                  <c:v>Bakery</c:v>
                </c:pt>
                <c:pt idx="10">
                  <c:v>Convenience</c:v>
                </c:pt>
                <c:pt idx="11">
                  <c:v>Produce </c:v>
                </c:pt>
                <c:pt idx="12">
                  <c:v>Packaged Grocery</c:v>
                </c:pt>
                <c:pt idx="13">
                  <c:v>Pet</c:v>
                </c:pt>
                <c:pt idx="14">
                  <c:v>Tobacco</c:v>
                </c:pt>
              </c:strCache>
            </c:strRef>
          </c:cat>
          <c:val>
            <c:numRef>
              <c:f>Sheet1!$C$2:$C$16</c:f>
              <c:numCache>
                <c:formatCode>0.0%</c:formatCode>
                <c:ptCount val="15"/>
                <c:pt idx="0">
                  <c:v>0.40727605540236356</c:v>
                </c:pt>
                <c:pt idx="1">
                  <c:v>0.35140222513485875</c:v>
                </c:pt>
                <c:pt idx="2">
                  <c:v>0.33786481992162964</c:v>
                </c:pt>
                <c:pt idx="3">
                  <c:v>0.18441288662864808</c:v>
                </c:pt>
                <c:pt idx="4">
                  <c:v>0.14547633117104208</c:v>
                </c:pt>
                <c:pt idx="5">
                  <c:v>0.14467737112204215</c:v>
                </c:pt>
                <c:pt idx="6">
                  <c:v>0.14237887622313017</c:v>
                </c:pt>
                <c:pt idx="7">
                  <c:v>0.13695791176253702</c:v>
                </c:pt>
                <c:pt idx="8">
                  <c:v>0.10321183540118506</c:v>
                </c:pt>
                <c:pt idx="9">
                  <c:v>8.5384977358740732E-2</c:v>
                </c:pt>
                <c:pt idx="10">
                  <c:v>8.0268844938616413E-2</c:v>
                </c:pt>
                <c:pt idx="11">
                  <c:v>6.9705939891194779E-2</c:v>
                </c:pt>
                <c:pt idx="12">
                  <c:v>6.356508540057848E-2</c:v>
                </c:pt>
                <c:pt idx="13">
                  <c:v>5.2636490728327878E-2</c:v>
                </c:pt>
                <c:pt idx="14">
                  <c:v>1.2495061426835763E-2</c:v>
                </c:pt>
              </c:numCache>
            </c:numRef>
          </c:val>
          <c:extLst>
            <c:ext xmlns:c16="http://schemas.microsoft.com/office/drawing/2014/chart" uri="{C3380CC4-5D6E-409C-BE32-E72D297353CC}">
              <c16:uniqueId val="{00000001-DA3E-4612-908A-DE664A6E660D}"/>
            </c:ext>
          </c:extLst>
        </c:ser>
        <c:dLbls>
          <c:dLblPos val="inEnd"/>
          <c:showLegendKey val="0"/>
          <c:showVal val="1"/>
          <c:showCatName val="0"/>
          <c:showSerName val="0"/>
          <c:showPercent val="0"/>
          <c:showBubbleSize val="0"/>
        </c:dLbls>
        <c:gapWidth val="125"/>
        <c:axId val="404480832"/>
        <c:axId val="404481616"/>
      </c:barChart>
      <c:catAx>
        <c:axId val="404480832"/>
        <c:scaling>
          <c:orientation val="maxMin"/>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ontserrat" panose="00000500000000000000" pitchFamily="2" charset="0"/>
                <a:ea typeface="+mn-ea"/>
                <a:cs typeface="+mn-cs"/>
              </a:defRPr>
            </a:pPr>
            <a:endParaRPr lang="en-US"/>
          </a:p>
        </c:txPr>
        <c:crossAx val="404481616"/>
        <c:crosses val="autoZero"/>
        <c:auto val="1"/>
        <c:lblAlgn val="ctr"/>
        <c:lblOffset val="100"/>
        <c:noMultiLvlLbl val="0"/>
      </c:catAx>
      <c:valAx>
        <c:axId val="404481616"/>
        <c:scaling>
          <c:orientation val="minMax"/>
          <c:max val="0.45"/>
          <c:min val="-0.15000000000000002"/>
        </c:scaling>
        <c:delete val="1"/>
        <c:axPos val="t"/>
        <c:majorGridlines>
          <c:spPr>
            <a:ln w="9525" cap="flat" cmpd="sng" algn="ctr">
              <a:solidFill>
                <a:schemeClr val="tx2"/>
              </a:solidFill>
              <a:round/>
            </a:ln>
            <a:effectLst/>
          </c:spPr>
        </c:majorGridlines>
        <c:numFmt formatCode="0.0%" sourceLinked="1"/>
        <c:majorTickMark val="out"/>
        <c:minorTickMark val="none"/>
        <c:tickLblPos val="nextTo"/>
        <c:crossAx val="404480832"/>
        <c:crosses val="autoZero"/>
        <c:crossBetween val="between"/>
        <c:majorUnit val="0.1"/>
      </c:valAx>
      <c:spPr>
        <a:noFill/>
        <a:ln>
          <a:noFill/>
        </a:ln>
        <a:effectLst/>
      </c:spPr>
    </c:plotArea>
    <c:legend>
      <c:legendPos val="tr"/>
      <c:layout>
        <c:manualLayout>
          <c:xMode val="edge"/>
          <c:yMode val="edge"/>
          <c:x val="0.78966995178823574"/>
          <c:y val="0.68322710812642984"/>
          <c:w val="0.20522176885937038"/>
          <c:h val="0.11838219327169013"/>
        </c:manualLayout>
      </c:layout>
      <c:overlay val="0"/>
      <c:spPr>
        <a:noFill/>
        <a:ln>
          <a:noFill/>
        </a:ln>
        <a:effectLst/>
      </c:spPr>
      <c:txPr>
        <a:bodyPr rot="0" spcFirstLastPara="1" vertOverflow="ellipsis" vert="horz" wrap="square" anchor="b" anchorCtr="0"/>
        <a:lstStyle/>
        <a:p>
          <a:pPr>
            <a:defRPr sz="7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42479356119995E-2"/>
          <c:y val="0.16804907124817531"/>
          <c:w val="0.90476350998223054"/>
          <c:h val="0.4215121198614406"/>
        </c:manualLayout>
      </c:layout>
      <c:barChart>
        <c:barDir val="col"/>
        <c:grouping val="clustered"/>
        <c:varyColors val="0"/>
        <c:ser>
          <c:idx val="0"/>
          <c:order val="0"/>
          <c:tx>
            <c:strRef>
              <c:f>Sheet1!$B$1</c:f>
              <c:strCache>
                <c:ptCount val="1"/>
                <c:pt idx="0">
                  <c:v>vs year ago</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Sheet1!$B$2:$B$6</c:f>
              <c:numCache>
                <c:formatCode>0.0%</c:formatCode>
                <c:ptCount val="5"/>
                <c:pt idx="0">
                  <c:v>7.99732072458752E-2</c:v>
                </c:pt>
                <c:pt idx="1">
                  <c:v>9.036615406365156E-2</c:v>
                </c:pt>
                <c:pt idx="2">
                  <c:v>8.2713254531836977E-2</c:v>
                </c:pt>
                <c:pt idx="3">
                  <c:v>0.13239724447562962</c:v>
                </c:pt>
                <c:pt idx="4">
                  <c:v>2.0910281454805446E-2</c:v>
                </c:pt>
              </c:numCache>
            </c:numRef>
          </c:val>
          <c:extLst>
            <c:ext xmlns:c16="http://schemas.microsoft.com/office/drawing/2014/chart" uri="{C3380CC4-5D6E-409C-BE32-E72D297353CC}">
              <c16:uniqueId val="{00000000-E68B-4F84-BFC8-078DAC5BA2F0}"/>
            </c:ext>
          </c:extLst>
        </c:ser>
        <c:ser>
          <c:idx val="1"/>
          <c:order val="1"/>
          <c:tx>
            <c:strRef>
              <c:f>Sheet1!$C$1</c:f>
              <c:strCache>
                <c:ptCount val="1"/>
                <c:pt idx="0">
                  <c:v>vs 2 years ago</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Sheet1!$C$2:$C$6</c:f>
            </c:numRef>
          </c:val>
          <c:extLst>
            <c:ext xmlns:c16="http://schemas.microsoft.com/office/drawing/2014/chart" uri="{C3380CC4-5D6E-409C-BE32-E72D297353CC}">
              <c16:uniqueId val="{00000001-E68B-4F84-BFC8-078DAC5BA2F0}"/>
            </c:ext>
          </c:extLst>
        </c:ser>
        <c:ser>
          <c:idx val="2"/>
          <c:order val="2"/>
          <c:tx>
            <c:strRef>
              <c:f>Sheet1!$D$1</c:f>
              <c:strCache>
                <c:ptCount val="1"/>
                <c:pt idx="0">
                  <c:v>vs last month</c:v>
                </c:pt>
              </c:strCache>
            </c:strRef>
          </c:tx>
          <c:spPr>
            <a:solidFill>
              <a:schemeClr val="bg1">
                <a:lumMod val="50000"/>
              </a:schemeClr>
            </a:solidFill>
            <a:ln>
              <a:noFill/>
            </a:ln>
            <a:effectLst/>
          </c:spPr>
          <c:invertIfNegative val="0"/>
          <c:dLbls>
            <c:dLbl>
              <c:idx val="1"/>
              <c:numFmt formatCode="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2CB-4C0B-86C2-8D808F70F9D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Sheet1!$D$2:$D$6</c:f>
              <c:numCache>
                <c:formatCode>0.0%</c:formatCode>
                <c:ptCount val="5"/>
                <c:pt idx="0">
                  <c:v>0.17731737910865486</c:v>
                </c:pt>
                <c:pt idx="1">
                  <c:v>0.16924216855606211</c:v>
                </c:pt>
                <c:pt idx="2">
                  <c:v>0.1743741860131478</c:v>
                </c:pt>
                <c:pt idx="3">
                  <c:v>0.14301238487919954</c:v>
                </c:pt>
                <c:pt idx="4">
                  <c:v>0.22882858623498192</c:v>
                </c:pt>
              </c:numCache>
            </c:numRef>
          </c:val>
          <c:extLst>
            <c:ext xmlns:c16="http://schemas.microsoft.com/office/drawing/2014/chart" uri="{C3380CC4-5D6E-409C-BE32-E72D297353CC}">
              <c16:uniqueId val="{00000001-82CB-4C0B-86C2-8D808F70F9D7}"/>
            </c:ext>
          </c:extLst>
        </c:ser>
        <c:dLbls>
          <c:dLblPos val="inEnd"/>
          <c:showLegendKey val="0"/>
          <c:showVal val="1"/>
          <c:showCatName val="0"/>
          <c:showSerName val="0"/>
          <c:showPercent val="0"/>
          <c:showBubbleSize val="0"/>
        </c:dLbls>
        <c:gapWidth val="125"/>
        <c:axId val="404478872"/>
        <c:axId val="404479656"/>
      </c:barChart>
      <c:catAx>
        <c:axId val="40447887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700" b="1" i="0" u="none" strike="noStrike" kern="1200" baseline="0">
                <a:solidFill>
                  <a:schemeClr val="tx1"/>
                </a:solidFill>
                <a:latin typeface="Montserrat" panose="00000500000000000000" pitchFamily="2" charset="0"/>
                <a:ea typeface="+mn-ea"/>
                <a:cs typeface="+mn-cs"/>
              </a:defRPr>
            </a:pPr>
            <a:endParaRPr lang="en-US"/>
          </a:p>
        </c:txPr>
        <c:crossAx val="404479656"/>
        <c:crosses val="autoZero"/>
        <c:auto val="1"/>
        <c:lblAlgn val="ctr"/>
        <c:lblOffset val="100"/>
        <c:noMultiLvlLbl val="0"/>
      </c:catAx>
      <c:valAx>
        <c:axId val="404479656"/>
        <c:scaling>
          <c:orientation val="minMax"/>
        </c:scaling>
        <c:delete val="1"/>
        <c:axPos val="l"/>
        <c:numFmt formatCode="0.0%" sourceLinked="1"/>
        <c:majorTickMark val="out"/>
        <c:minorTickMark val="none"/>
        <c:tickLblPos val="nextTo"/>
        <c:crossAx val="404478872"/>
        <c:crosses val="autoZero"/>
        <c:crossBetween val="between"/>
        <c:majorUnit val="0.25"/>
      </c:valAx>
      <c:spPr>
        <a:noFill/>
        <a:ln w="25400">
          <a:noFill/>
        </a:ln>
        <a:effectLst/>
      </c:spPr>
    </c:plotArea>
    <c:legend>
      <c:legendPos val="t"/>
      <c:layout>
        <c:manualLayout>
          <c:xMode val="edge"/>
          <c:yMode val="edge"/>
          <c:x val="0.22983223581059892"/>
          <c:y val="6.0542272160327378E-2"/>
          <c:w val="0.77016776418940103"/>
          <c:h val="7.29112149962322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60797883361902"/>
          <c:y val="3.2968420082570317E-2"/>
          <c:w val="0.50258502418256146"/>
          <c:h val="0.90933684477293164"/>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9-2514-41DE-A122-E891A3B3F7D0}"/>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3-2514-41DE-A122-E891A3B3F7D0}"/>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6-2514-41DE-A122-E891A3B3F7D0}"/>
              </c:ext>
            </c:extLst>
          </c:dPt>
          <c:dPt>
            <c:idx val="3"/>
            <c:invertIfNegative val="0"/>
            <c:bubble3D val="0"/>
            <c:spPr>
              <a:solidFill>
                <a:schemeClr val="accent6"/>
              </a:solidFill>
              <a:ln>
                <a:noFill/>
              </a:ln>
              <a:effectLst/>
            </c:spPr>
            <c:extLst>
              <c:ext xmlns:c16="http://schemas.microsoft.com/office/drawing/2014/chart" uri="{C3380CC4-5D6E-409C-BE32-E72D297353CC}">
                <c16:uniqueId val="{0000001A-FB56-40BC-9AB1-112D0AEE64D9}"/>
              </c:ext>
            </c:extLst>
          </c:dPt>
          <c:dPt>
            <c:idx val="4"/>
            <c:invertIfNegative val="0"/>
            <c:bubble3D val="0"/>
            <c:spPr>
              <a:solidFill>
                <a:schemeClr val="accent6"/>
              </a:solidFill>
              <a:ln>
                <a:noFill/>
              </a:ln>
              <a:effectLst/>
            </c:spPr>
            <c:extLst>
              <c:ext xmlns:c16="http://schemas.microsoft.com/office/drawing/2014/chart" uri="{C3380CC4-5D6E-409C-BE32-E72D297353CC}">
                <c16:uniqueId val="{0000001B-FB56-40BC-9AB1-112D0AEE64D9}"/>
              </c:ext>
            </c:extLst>
          </c:dPt>
          <c:dPt>
            <c:idx val="5"/>
            <c:invertIfNegative val="0"/>
            <c:bubble3D val="0"/>
            <c:spPr>
              <a:solidFill>
                <a:schemeClr val="bg1">
                  <a:lumMod val="75000"/>
                </a:schemeClr>
              </a:solidFill>
              <a:ln>
                <a:noFill/>
              </a:ln>
              <a:effectLst/>
            </c:spPr>
            <c:extLst>
              <c:ext xmlns:c16="http://schemas.microsoft.com/office/drawing/2014/chart" uri="{C3380CC4-5D6E-409C-BE32-E72D297353CC}">
                <c16:uniqueId val="{00000011-BEF1-4EEA-9213-842F61066CAF}"/>
              </c:ext>
            </c:extLst>
          </c:dPt>
          <c:dPt>
            <c:idx val="6"/>
            <c:invertIfNegative val="0"/>
            <c:bubble3D val="0"/>
            <c:spPr>
              <a:solidFill>
                <a:schemeClr val="bg1">
                  <a:lumMod val="75000"/>
                </a:schemeClr>
              </a:solidFill>
              <a:ln>
                <a:noFill/>
              </a:ln>
              <a:effectLst/>
            </c:spPr>
            <c:extLst>
              <c:ext xmlns:c16="http://schemas.microsoft.com/office/drawing/2014/chart" uri="{C3380CC4-5D6E-409C-BE32-E72D297353CC}">
                <c16:uniqueId val="{00000012-BEF1-4EEA-9213-842F61066CAF}"/>
              </c:ext>
            </c:extLst>
          </c:dPt>
          <c:dPt>
            <c:idx val="7"/>
            <c:invertIfNegative val="0"/>
            <c:bubble3D val="0"/>
            <c:spPr>
              <a:solidFill>
                <a:schemeClr val="accent6"/>
              </a:solidFill>
              <a:ln>
                <a:noFill/>
              </a:ln>
              <a:effectLst/>
            </c:spPr>
            <c:extLst>
              <c:ext xmlns:c16="http://schemas.microsoft.com/office/drawing/2014/chart" uri="{C3380CC4-5D6E-409C-BE32-E72D297353CC}">
                <c16:uniqueId val="{00000010-BEF1-4EEA-9213-842F61066CAF}"/>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4-2514-41DE-A122-E891A3B3F7D0}"/>
              </c:ext>
            </c:extLst>
          </c:dPt>
          <c:dPt>
            <c:idx val="9"/>
            <c:invertIfNegative val="0"/>
            <c:bubble3D val="0"/>
            <c:spPr>
              <a:solidFill>
                <a:schemeClr val="bg1">
                  <a:lumMod val="75000"/>
                </a:schemeClr>
              </a:solidFill>
              <a:ln>
                <a:noFill/>
              </a:ln>
              <a:effectLst/>
            </c:spPr>
            <c:extLst>
              <c:ext xmlns:c16="http://schemas.microsoft.com/office/drawing/2014/chart" uri="{C3380CC4-5D6E-409C-BE32-E72D297353CC}">
                <c16:uniqueId val="{0000000A-2514-41DE-A122-E891A3B3F7D0}"/>
              </c:ext>
            </c:extLst>
          </c:dPt>
          <c:dPt>
            <c:idx val="10"/>
            <c:invertIfNegative val="0"/>
            <c:bubble3D val="0"/>
            <c:spPr>
              <a:solidFill>
                <a:schemeClr val="accent6"/>
              </a:solidFill>
              <a:ln>
                <a:noFill/>
              </a:ln>
              <a:effectLst/>
            </c:spPr>
            <c:extLst>
              <c:ext xmlns:c16="http://schemas.microsoft.com/office/drawing/2014/chart" uri="{C3380CC4-5D6E-409C-BE32-E72D297353CC}">
                <c16:uniqueId val="{00000014-BEF1-4EEA-9213-842F61066CAF}"/>
              </c:ext>
            </c:extLst>
          </c:dPt>
          <c:dPt>
            <c:idx val="11"/>
            <c:invertIfNegative val="0"/>
            <c:bubble3D val="0"/>
            <c:spPr>
              <a:solidFill>
                <a:schemeClr val="bg1">
                  <a:lumMod val="75000"/>
                </a:schemeClr>
              </a:solidFill>
              <a:ln>
                <a:noFill/>
              </a:ln>
              <a:effectLst/>
            </c:spPr>
            <c:extLst>
              <c:ext xmlns:c16="http://schemas.microsoft.com/office/drawing/2014/chart" uri="{C3380CC4-5D6E-409C-BE32-E72D297353CC}">
                <c16:uniqueId val="{00000005-2514-41DE-A122-E891A3B3F7D0}"/>
              </c:ext>
            </c:extLst>
          </c:dPt>
          <c:dPt>
            <c:idx val="12"/>
            <c:invertIfNegative val="0"/>
            <c:bubble3D val="0"/>
            <c:spPr>
              <a:solidFill>
                <a:schemeClr val="accent1">
                  <a:lumMod val="75000"/>
                </a:schemeClr>
              </a:solidFill>
              <a:ln>
                <a:noFill/>
              </a:ln>
              <a:effectLst/>
            </c:spPr>
            <c:extLst>
              <c:ext xmlns:c16="http://schemas.microsoft.com/office/drawing/2014/chart" uri="{C3380CC4-5D6E-409C-BE32-E72D297353CC}">
                <c16:uniqueId val="{00000013-BEF1-4EEA-9213-842F61066CAF}"/>
              </c:ext>
            </c:extLst>
          </c:dPt>
          <c:dPt>
            <c:idx val="13"/>
            <c:invertIfNegative val="0"/>
            <c:bubble3D val="0"/>
            <c:spPr>
              <a:solidFill>
                <a:schemeClr val="accent1">
                  <a:lumMod val="75000"/>
                </a:schemeClr>
              </a:solidFill>
              <a:ln>
                <a:noFill/>
              </a:ln>
              <a:effectLst/>
            </c:spPr>
            <c:extLst>
              <c:ext xmlns:c16="http://schemas.microsoft.com/office/drawing/2014/chart" uri="{C3380CC4-5D6E-409C-BE32-E72D297353CC}">
                <c16:uniqueId val="{00000007-2514-41DE-A122-E891A3B3F7D0}"/>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1C-FB56-40BC-9AB1-112D0AEE64D9}"/>
              </c:ext>
            </c:extLst>
          </c:dPt>
          <c:dPt>
            <c:idx val="15"/>
            <c:invertIfNegative val="0"/>
            <c:bubble3D val="0"/>
            <c:spPr>
              <a:solidFill>
                <a:schemeClr val="accent6"/>
              </a:solidFill>
              <a:ln>
                <a:noFill/>
              </a:ln>
              <a:effectLst/>
            </c:spPr>
            <c:extLst>
              <c:ext xmlns:c16="http://schemas.microsoft.com/office/drawing/2014/chart" uri="{C3380CC4-5D6E-409C-BE32-E72D297353CC}">
                <c16:uniqueId val="{00000008-2514-41DE-A122-E891A3B3F7D0}"/>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ontserrat" panose="00000500000000000000" pitchFamily="2"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Halloween</c:v>
                </c:pt>
                <c:pt idx="1">
                  <c:v>Car Care</c:v>
                </c:pt>
                <c:pt idx="2">
                  <c:v>Cough  Cold &amp; Flu</c:v>
                </c:pt>
                <c:pt idx="3">
                  <c:v>Childrens Medicine</c:v>
                </c:pt>
                <c:pt idx="4">
                  <c:v>Throat Care</c:v>
                </c:pt>
                <c:pt idx="5">
                  <c:v>Reusable Shopping Bags</c:v>
                </c:pt>
                <c:pt idx="6">
                  <c:v>Fire Lighters</c:v>
                </c:pt>
                <c:pt idx="7">
                  <c:v>Anti Smoking</c:v>
                </c:pt>
                <c:pt idx="8">
                  <c:v>Suncare</c:v>
                </c:pt>
                <c:pt idx="9">
                  <c:v>Small Household Electrical</c:v>
                </c:pt>
                <c:pt idx="10">
                  <c:v>Facial Tissue</c:v>
                </c:pt>
                <c:pt idx="11">
                  <c:v>Bulbs &amp; Seeds</c:v>
                </c:pt>
                <c:pt idx="12">
                  <c:v>Ambient Fruit Juice</c:v>
                </c:pt>
                <c:pt idx="13">
                  <c:v>Fresh Noodles</c:v>
                </c:pt>
                <c:pt idx="14">
                  <c:v>Personal Electrical</c:v>
                </c:pt>
                <c:pt idx="15">
                  <c:v>Treatment Oral</c:v>
                </c:pt>
              </c:strCache>
            </c:strRef>
          </c:cat>
          <c:val>
            <c:numRef>
              <c:f>Sheet1!$B$2:$B$17</c:f>
              <c:numCache>
                <c:formatCode>0%</c:formatCode>
                <c:ptCount val="16"/>
                <c:pt idx="0">
                  <c:v>1.5938324449556891</c:v>
                </c:pt>
                <c:pt idx="1">
                  <c:v>1.051883913245061</c:v>
                </c:pt>
                <c:pt idx="2">
                  <c:v>0.73164430915653145</c:v>
                </c:pt>
                <c:pt idx="3">
                  <c:v>0.5586697776637457</c:v>
                </c:pt>
                <c:pt idx="4">
                  <c:v>0.50538255164671564</c:v>
                </c:pt>
                <c:pt idx="5">
                  <c:v>0.46787416691720263</c:v>
                </c:pt>
                <c:pt idx="6">
                  <c:v>0.28847857622265671</c:v>
                </c:pt>
                <c:pt idx="7">
                  <c:v>0.27416582778956666</c:v>
                </c:pt>
                <c:pt idx="8">
                  <c:v>0.26926280020682669</c:v>
                </c:pt>
                <c:pt idx="9">
                  <c:v>0.23637306786855361</c:v>
                </c:pt>
                <c:pt idx="10">
                  <c:v>0.23210602621387477</c:v>
                </c:pt>
                <c:pt idx="11">
                  <c:v>0.23190333501452076</c:v>
                </c:pt>
                <c:pt idx="12">
                  <c:v>0.18112196761796517</c:v>
                </c:pt>
                <c:pt idx="13">
                  <c:v>0.17291764988745095</c:v>
                </c:pt>
                <c:pt idx="14">
                  <c:v>0.16993994413553803</c:v>
                </c:pt>
                <c:pt idx="15">
                  <c:v>0.16958477811893369</c:v>
                </c:pt>
              </c:numCache>
            </c:numRef>
          </c:val>
          <c:extLst>
            <c:ext xmlns:c16="http://schemas.microsoft.com/office/drawing/2014/chart" uri="{C3380CC4-5D6E-409C-BE32-E72D297353CC}">
              <c16:uniqueId val="{00000000-2514-41DE-A122-E891A3B3F7D0}"/>
            </c:ext>
          </c:extLst>
        </c:ser>
        <c:dLbls>
          <c:showLegendKey val="0"/>
          <c:showVal val="0"/>
          <c:showCatName val="0"/>
          <c:showSerName val="0"/>
          <c:showPercent val="0"/>
          <c:showBubbleSize val="0"/>
        </c:dLbls>
        <c:gapWidth val="37"/>
        <c:axId val="977556744"/>
        <c:axId val="977557400"/>
      </c:barChart>
      <c:catAx>
        <c:axId val="977556744"/>
        <c:scaling>
          <c:orientation val="maxMin"/>
        </c:scaling>
        <c:delete val="0"/>
        <c:axPos val="l"/>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Calibri" panose="020F0502020204030204" pitchFamily="34" charset="0"/>
              </a:defRPr>
            </a:pPr>
            <a:endParaRPr lang="en-US"/>
          </a:p>
        </c:txPr>
        <c:crossAx val="977557400"/>
        <c:crosses val="autoZero"/>
        <c:auto val="1"/>
        <c:lblAlgn val="ctr"/>
        <c:lblOffset val="100"/>
        <c:noMultiLvlLbl val="0"/>
      </c:catAx>
      <c:valAx>
        <c:axId val="977557400"/>
        <c:scaling>
          <c:orientation val="minMax"/>
        </c:scaling>
        <c:delete val="1"/>
        <c:axPos val="t"/>
        <c:numFmt formatCode="0%" sourceLinked="1"/>
        <c:majorTickMark val="none"/>
        <c:minorTickMark val="none"/>
        <c:tickLblPos val="nextTo"/>
        <c:crossAx val="977556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60797883361902"/>
          <c:y val="3.2968420082570317E-2"/>
          <c:w val="0.50258502418256146"/>
          <c:h val="0.90933684477293164"/>
        </c:manualLayout>
      </c:layout>
      <c:barChart>
        <c:barDir val="bar"/>
        <c:grouping val="clustered"/>
        <c:varyColors val="0"/>
        <c:ser>
          <c:idx val="0"/>
          <c:order val="0"/>
          <c:tx>
            <c:strRef>
              <c:f>Sheet1!$B$1</c:f>
              <c:strCache>
                <c:ptCount val="1"/>
                <c:pt idx="0">
                  <c:v>Series 1</c:v>
                </c:pt>
              </c:strCache>
            </c:strRef>
          </c:tx>
          <c:spPr>
            <a:solidFill>
              <a:schemeClr val="bg1">
                <a:lumMod val="75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9-2514-41DE-A122-E891A3B3F7D0}"/>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2514-41DE-A122-E891A3B3F7D0}"/>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6-2514-41DE-A122-E891A3B3F7D0}"/>
              </c:ext>
            </c:extLst>
          </c:dPt>
          <c:dPt>
            <c:idx val="3"/>
            <c:invertIfNegative val="0"/>
            <c:bubble3D val="0"/>
            <c:spPr>
              <a:solidFill>
                <a:schemeClr val="accent1"/>
              </a:solidFill>
              <a:ln>
                <a:noFill/>
              </a:ln>
              <a:effectLst/>
            </c:spPr>
            <c:extLst>
              <c:ext xmlns:c16="http://schemas.microsoft.com/office/drawing/2014/chart" uri="{C3380CC4-5D6E-409C-BE32-E72D297353CC}">
                <c16:uniqueId val="{0000001A-FB56-40BC-9AB1-112D0AEE64D9}"/>
              </c:ext>
            </c:extLst>
          </c:dPt>
          <c:dPt>
            <c:idx val="4"/>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1B-FB56-40BC-9AB1-112D0AEE64D9}"/>
              </c:ext>
            </c:extLst>
          </c:dPt>
          <c:dPt>
            <c:idx val="5"/>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11-BEF1-4EEA-9213-842F61066CAF}"/>
              </c:ext>
            </c:extLst>
          </c:dPt>
          <c:dPt>
            <c:idx val="6"/>
            <c:invertIfNegative val="0"/>
            <c:bubble3D val="0"/>
            <c:spPr>
              <a:solidFill>
                <a:schemeClr val="accent1"/>
              </a:solidFill>
              <a:ln>
                <a:noFill/>
              </a:ln>
              <a:effectLst/>
            </c:spPr>
            <c:extLst>
              <c:ext xmlns:c16="http://schemas.microsoft.com/office/drawing/2014/chart" uri="{C3380CC4-5D6E-409C-BE32-E72D297353CC}">
                <c16:uniqueId val="{00000012-BEF1-4EEA-9213-842F61066CAF}"/>
              </c:ext>
            </c:extLst>
          </c:dPt>
          <c:dPt>
            <c:idx val="7"/>
            <c:invertIfNegative val="0"/>
            <c:bubble3D val="0"/>
            <c:spPr>
              <a:solidFill>
                <a:schemeClr val="accent1">
                  <a:lumMod val="75000"/>
                </a:schemeClr>
              </a:solidFill>
              <a:ln>
                <a:noFill/>
              </a:ln>
              <a:effectLst/>
            </c:spPr>
            <c:extLst>
              <c:ext xmlns:c16="http://schemas.microsoft.com/office/drawing/2014/chart" uri="{C3380CC4-5D6E-409C-BE32-E72D297353CC}">
                <c16:uniqueId val="{00000010-BEF1-4EEA-9213-842F61066CAF}"/>
              </c:ext>
            </c:extLst>
          </c:dPt>
          <c:dPt>
            <c:idx val="8"/>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4-2514-41DE-A122-E891A3B3F7D0}"/>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A-2514-41DE-A122-E891A3B3F7D0}"/>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14-BEF1-4EEA-9213-842F61066CAF}"/>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05-2514-41DE-A122-E891A3B3F7D0}"/>
              </c:ext>
            </c:extLst>
          </c:dPt>
          <c:dPt>
            <c:idx val="12"/>
            <c:invertIfNegative val="0"/>
            <c:bubble3D val="0"/>
            <c:spPr>
              <a:solidFill>
                <a:schemeClr val="accent1">
                  <a:lumMod val="75000"/>
                </a:schemeClr>
              </a:solidFill>
              <a:ln>
                <a:noFill/>
              </a:ln>
              <a:effectLst/>
            </c:spPr>
            <c:extLst>
              <c:ext xmlns:c16="http://schemas.microsoft.com/office/drawing/2014/chart" uri="{C3380CC4-5D6E-409C-BE32-E72D297353CC}">
                <c16:uniqueId val="{00000013-BEF1-4EEA-9213-842F61066CAF}"/>
              </c:ext>
            </c:extLst>
          </c:dPt>
          <c:dPt>
            <c:idx val="13"/>
            <c:invertIfNegative val="0"/>
            <c:bubble3D val="0"/>
            <c:spPr>
              <a:solidFill>
                <a:schemeClr val="accent6"/>
              </a:solidFill>
              <a:ln>
                <a:noFill/>
              </a:ln>
              <a:effectLst/>
            </c:spPr>
            <c:extLst>
              <c:ext xmlns:c16="http://schemas.microsoft.com/office/drawing/2014/chart" uri="{C3380CC4-5D6E-409C-BE32-E72D297353CC}">
                <c16:uniqueId val="{00000007-2514-41DE-A122-E891A3B3F7D0}"/>
              </c:ext>
            </c:extLst>
          </c:dPt>
          <c:dPt>
            <c:idx val="14"/>
            <c:invertIfNegative val="0"/>
            <c:bubble3D val="0"/>
            <c:spPr>
              <a:solidFill>
                <a:schemeClr val="accent1">
                  <a:lumMod val="75000"/>
                </a:schemeClr>
              </a:solidFill>
              <a:ln>
                <a:noFill/>
              </a:ln>
              <a:effectLst/>
            </c:spPr>
            <c:extLst>
              <c:ext xmlns:c16="http://schemas.microsoft.com/office/drawing/2014/chart" uri="{C3380CC4-5D6E-409C-BE32-E72D297353CC}">
                <c16:uniqueId val="{0000001C-FB56-40BC-9AB1-112D0AEE64D9}"/>
              </c:ext>
            </c:extLst>
          </c:dPt>
          <c:dPt>
            <c:idx val="15"/>
            <c:invertIfNegative val="0"/>
            <c:bubble3D val="0"/>
            <c:spPr>
              <a:solidFill>
                <a:schemeClr val="accent1"/>
              </a:solidFill>
              <a:ln>
                <a:noFill/>
              </a:ln>
              <a:effectLst/>
            </c:spPr>
            <c:extLst>
              <c:ext xmlns:c16="http://schemas.microsoft.com/office/drawing/2014/chart" uri="{C3380CC4-5D6E-409C-BE32-E72D297353CC}">
                <c16:uniqueId val="{00000008-2514-41DE-A122-E891A3B3F7D0}"/>
              </c:ext>
            </c:extLst>
          </c:dPt>
          <c:dPt>
            <c:idx val="16"/>
            <c:invertIfNegative val="0"/>
            <c:bubble3D val="0"/>
            <c:spPr>
              <a:solidFill>
                <a:schemeClr val="accent1"/>
              </a:solidFill>
              <a:ln>
                <a:noFill/>
              </a:ln>
              <a:effectLst/>
            </c:spPr>
            <c:extLst>
              <c:ext xmlns:c16="http://schemas.microsoft.com/office/drawing/2014/chart" uri="{C3380CC4-5D6E-409C-BE32-E72D297353CC}">
                <c16:uniqueId val="{00000001-0C7C-4CC6-B7CB-22A9EBAD8A41}"/>
              </c:ext>
            </c:extLst>
          </c:dPt>
          <c:dPt>
            <c:idx val="17"/>
            <c:invertIfNegative val="0"/>
            <c:bubble3D val="0"/>
            <c:spPr>
              <a:solidFill>
                <a:schemeClr val="accent1">
                  <a:lumMod val="75000"/>
                </a:schemeClr>
              </a:solidFill>
              <a:ln>
                <a:noFill/>
              </a:ln>
              <a:effectLst/>
            </c:spPr>
            <c:extLst>
              <c:ext xmlns:c16="http://schemas.microsoft.com/office/drawing/2014/chart" uri="{C3380CC4-5D6E-409C-BE32-E72D297353CC}">
                <c16:uniqueId val="{00000000-0C7C-4CC6-B7CB-22A9EBAD8A41}"/>
              </c:ext>
            </c:extLst>
          </c:dPt>
          <c:dPt>
            <c:idx val="18"/>
            <c:invertIfNegative val="0"/>
            <c:bubble3D val="0"/>
            <c:spPr>
              <a:solidFill>
                <a:schemeClr val="accent1"/>
              </a:solidFill>
              <a:ln>
                <a:noFill/>
              </a:ln>
              <a:effectLst/>
            </c:spPr>
            <c:extLst>
              <c:ext xmlns:c16="http://schemas.microsoft.com/office/drawing/2014/chart" uri="{C3380CC4-5D6E-409C-BE32-E72D297353CC}">
                <c16:uniqueId val="{00000002-0C7C-4CC6-B7CB-22A9EBAD8A41}"/>
              </c:ext>
            </c:extLst>
          </c:dPt>
          <c:dPt>
            <c:idx val="19"/>
            <c:invertIfNegative val="0"/>
            <c:bubble3D val="0"/>
            <c:spPr>
              <a:solidFill>
                <a:schemeClr val="accent1"/>
              </a:solidFill>
              <a:ln>
                <a:noFill/>
              </a:ln>
              <a:effectLst/>
            </c:spPr>
            <c:extLst>
              <c:ext xmlns:c16="http://schemas.microsoft.com/office/drawing/2014/chart" uri="{C3380CC4-5D6E-409C-BE32-E72D297353CC}">
                <c16:uniqueId val="{00000003-0C7C-4CC6-B7CB-22A9EBAD8A41}"/>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ontserrat" panose="00000500000000000000" pitchFamily="2"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Cosmetics</c:v>
                </c:pt>
                <c:pt idx="1">
                  <c:v>Jewellery</c:v>
                </c:pt>
                <c:pt idx="2">
                  <c:v>Frozen Bakery Products</c:v>
                </c:pt>
                <c:pt idx="3">
                  <c:v>Beauty Skincare</c:v>
                </c:pt>
                <c:pt idx="4">
                  <c:v>Miniatures</c:v>
                </c:pt>
                <c:pt idx="5">
                  <c:v>Snacking Nuts</c:v>
                </c:pt>
                <c:pt idx="6">
                  <c:v>Toys</c:v>
                </c:pt>
                <c:pt idx="7">
                  <c:v>Dining</c:v>
                </c:pt>
                <c:pt idx="8">
                  <c:v>Homebaking Nuts</c:v>
                </c:pt>
                <c:pt idx="9">
                  <c:v>Sweet Spreads</c:v>
                </c:pt>
                <c:pt idx="10">
                  <c:v>Hampers</c:v>
                </c:pt>
                <c:pt idx="11">
                  <c:v>Clothing </c:v>
                </c:pt>
                <c:pt idx="12">
                  <c:v>Christmas (incl Crackers)</c:v>
                </c:pt>
                <c:pt idx="13">
                  <c:v>Morning Goods &amp; Speciality Breads</c:v>
                </c:pt>
                <c:pt idx="14">
                  <c:v>Home Textiles</c:v>
                </c:pt>
                <c:pt idx="15">
                  <c:v>Fragrances</c:v>
                </c:pt>
                <c:pt idx="16">
                  <c:v>Greeting Cards</c:v>
                </c:pt>
                <c:pt idx="17">
                  <c:v>Cooking Equipment</c:v>
                </c:pt>
                <c:pt idx="18">
                  <c:v>Gift Wrap</c:v>
                </c:pt>
                <c:pt idx="19">
                  <c:v>Chocolate Confectionery</c:v>
                </c:pt>
              </c:strCache>
            </c:strRef>
          </c:cat>
          <c:val>
            <c:numRef>
              <c:f>Sheet1!$B$2:$B$21</c:f>
              <c:numCache>
                <c:formatCode>0%</c:formatCode>
                <c:ptCount val="20"/>
                <c:pt idx="0">
                  <c:v>0.16152012332964794</c:v>
                </c:pt>
                <c:pt idx="1">
                  <c:v>0.15158045659501074</c:v>
                </c:pt>
                <c:pt idx="2">
                  <c:v>0.13745365147356448</c:v>
                </c:pt>
                <c:pt idx="3">
                  <c:v>0.13451959656273593</c:v>
                </c:pt>
                <c:pt idx="4">
                  <c:v>9.2224149379733777E-2</c:v>
                </c:pt>
                <c:pt idx="5">
                  <c:v>8.5913520341924121E-2</c:v>
                </c:pt>
                <c:pt idx="6">
                  <c:v>8.3327563043628761E-2</c:v>
                </c:pt>
                <c:pt idx="7">
                  <c:v>8.1728057631516915E-2</c:v>
                </c:pt>
                <c:pt idx="8">
                  <c:v>8.0723763173255358E-2</c:v>
                </c:pt>
                <c:pt idx="9">
                  <c:v>5.7218335858969072E-2</c:v>
                </c:pt>
                <c:pt idx="10">
                  <c:v>5.610636356003651E-2</c:v>
                </c:pt>
                <c:pt idx="11">
                  <c:v>5.2493364802419729E-2</c:v>
                </c:pt>
                <c:pt idx="12">
                  <c:v>5.1172190221153491E-2</c:v>
                </c:pt>
                <c:pt idx="13">
                  <c:v>4.6006157302464157E-2</c:v>
                </c:pt>
                <c:pt idx="14">
                  <c:v>4.5997110206632552E-2</c:v>
                </c:pt>
                <c:pt idx="15">
                  <c:v>4.4712149700869341E-2</c:v>
                </c:pt>
                <c:pt idx="16">
                  <c:v>4.012287250499269E-2</c:v>
                </c:pt>
                <c:pt idx="17">
                  <c:v>3.4355236433908587E-2</c:v>
                </c:pt>
                <c:pt idx="18">
                  <c:v>3.0135830358196003E-2</c:v>
                </c:pt>
                <c:pt idx="19">
                  <c:v>2.7483738229176824E-2</c:v>
                </c:pt>
              </c:numCache>
            </c:numRef>
          </c:val>
          <c:extLst>
            <c:ext xmlns:c16="http://schemas.microsoft.com/office/drawing/2014/chart" uri="{C3380CC4-5D6E-409C-BE32-E72D297353CC}">
              <c16:uniqueId val="{00000000-2514-41DE-A122-E891A3B3F7D0}"/>
            </c:ext>
          </c:extLst>
        </c:ser>
        <c:dLbls>
          <c:showLegendKey val="0"/>
          <c:showVal val="0"/>
          <c:showCatName val="0"/>
          <c:showSerName val="0"/>
          <c:showPercent val="0"/>
          <c:showBubbleSize val="0"/>
        </c:dLbls>
        <c:gapWidth val="37"/>
        <c:axId val="977556744"/>
        <c:axId val="977557400"/>
      </c:barChart>
      <c:catAx>
        <c:axId val="977556744"/>
        <c:scaling>
          <c:orientation val="maxMin"/>
        </c:scaling>
        <c:delete val="0"/>
        <c:axPos val="l"/>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Calibri" panose="020F0502020204030204" pitchFamily="34" charset="0"/>
              </a:defRPr>
            </a:pPr>
            <a:endParaRPr lang="en-US"/>
          </a:p>
        </c:txPr>
        <c:crossAx val="977557400"/>
        <c:crosses val="autoZero"/>
        <c:auto val="1"/>
        <c:lblAlgn val="ctr"/>
        <c:lblOffset val="100"/>
        <c:noMultiLvlLbl val="0"/>
      </c:catAx>
      <c:valAx>
        <c:axId val="977557400"/>
        <c:scaling>
          <c:orientation val="minMax"/>
        </c:scaling>
        <c:delete val="1"/>
        <c:axPos val="t"/>
        <c:numFmt formatCode="0%" sourceLinked="1"/>
        <c:majorTickMark val="none"/>
        <c:minorTickMark val="none"/>
        <c:tickLblPos val="nextTo"/>
        <c:crossAx val="977556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57199754291576E-2"/>
          <c:y val="1.2064951785875775E-2"/>
          <c:w val="0.96107340978121836"/>
          <c:h val="0.58483022580724353"/>
        </c:manualLayout>
      </c:layout>
      <c:barChart>
        <c:barDir val="col"/>
        <c:grouping val="clustered"/>
        <c:varyColors val="0"/>
        <c:ser>
          <c:idx val="0"/>
          <c:order val="0"/>
          <c:tx>
            <c:strRef>
              <c:f>Sheet1!$B$1</c:f>
              <c:strCache>
                <c:ptCount val="1"/>
                <c:pt idx="0">
                  <c:v>GB</c:v>
                </c:pt>
              </c:strCache>
            </c:strRef>
          </c:tx>
          <c:spPr>
            <a:solidFill>
              <a:srgbClr val="00F000"/>
            </a:solidFill>
          </c:spPr>
          <c:invertIfNegative val="1"/>
          <c:dPt>
            <c:idx val="0"/>
            <c:invertIfNegative val="1"/>
            <c:bubble3D val="0"/>
            <c:extLst>
              <c:ext xmlns:c16="http://schemas.microsoft.com/office/drawing/2014/chart" uri="{C3380CC4-5D6E-409C-BE32-E72D297353CC}">
                <c16:uniqueId val="{00000001-6B65-4B0C-BC93-826B78D99838}"/>
              </c:ext>
            </c:extLst>
          </c:dPt>
          <c:dPt>
            <c:idx val="1"/>
            <c:invertIfNegative val="1"/>
            <c:bubble3D val="0"/>
            <c:extLst>
              <c:ext xmlns:c16="http://schemas.microsoft.com/office/drawing/2014/chart" uri="{C3380CC4-5D6E-409C-BE32-E72D297353CC}">
                <c16:uniqueId val="{00000003-6B65-4B0C-BC93-826B78D99838}"/>
              </c:ext>
            </c:extLst>
          </c:dPt>
          <c:dPt>
            <c:idx val="2"/>
            <c:invertIfNegative val="1"/>
            <c:bubble3D val="0"/>
            <c:extLst>
              <c:ext xmlns:c16="http://schemas.microsoft.com/office/drawing/2014/chart" uri="{C3380CC4-5D6E-409C-BE32-E72D297353CC}">
                <c16:uniqueId val="{00000005-6B65-4B0C-BC93-826B78D99838}"/>
              </c:ext>
            </c:extLst>
          </c:dPt>
          <c:dPt>
            <c:idx val="3"/>
            <c:invertIfNegative val="1"/>
            <c:bubble3D val="0"/>
            <c:extLst>
              <c:ext xmlns:c16="http://schemas.microsoft.com/office/drawing/2014/chart" uri="{C3380CC4-5D6E-409C-BE32-E72D297353CC}">
                <c16:uniqueId val="{00000007-6B65-4B0C-BC93-826B78D99838}"/>
              </c:ext>
            </c:extLst>
          </c:dPt>
          <c:dPt>
            <c:idx val="4"/>
            <c:invertIfNegative val="1"/>
            <c:bubble3D val="0"/>
            <c:extLst>
              <c:ext xmlns:c16="http://schemas.microsoft.com/office/drawing/2014/chart" uri="{C3380CC4-5D6E-409C-BE32-E72D297353CC}">
                <c16:uniqueId val="{00000009-6B65-4B0C-BC93-826B78D99838}"/>
              </c:ext>
            </c:extLst>
          </c:dPt>
          <c:dPt>
            <c:idx val="5"/>
            <c:invertIfNegative val="0"/>
            <c:bubble3D val="0"/>
            <c:spPr>
              <a:solidFill>
                <a:schemeClr val="accent1"/>
              </a:solidFill>
            </c:spPr>
            <c:extLst>
              <c:ext xmlns:c16="http://schemas.microsoft.com/office/drawing/2014/chart" uri="{C3380CC4-5D6E-409C-BE32-E72D297353CC}">
                <c16:uniqueId val="{0000000B-6B65-4B0C-BC93-826B78D99838}"/>
              </c:ext>
            </c:extLst>
          </c:dPt>
          <c:dPt>
            <c:idx val="6"/>
            <c:invertIfNegative val="1"/>
            <c:bubble3D val="0"/>
            <c:extLst>
              <c:ext xmlns:c16="http://schemas.microsoft.com/office/drawing/2014/chart" uri="{C3380CC4-5D6E-409C-BE32-E72D297353CC}">
                <c16:uniqueId val="{0000000D-6B65-4B0C-BC93-826B78D99838}"/>
              </c:ext>
            </c:extLst>
          </c:dPt>
          <c:dPt>
            <c:idx val="7"/>
            <c:invertIfNegative val="1"/>
            <c:bubble3D val="0"/>
            <c:extLst>
              <c:ext xmlns:c16="http://schemas.microsoft.com/office/drawing/2014/chart" uri="{C3380CC4-5D6E-409C-BE32-E72D297353CC}">
                <c16:uniqueId val="{0000000F-6B65-4B0C-BC93-826B78D99838}"/>
              </c:ext>
            </c:extLst>
          </c:dPt>
          <c:dPt>
            <c:idx val="8"/>
            <c:invertIfNegative val="1"/>
            <c:bubble3D val="0"/>
            <c:extLst>
              <c:ext xmlns:c16="http://schemas.microsoft.com/office/drawing/2014/chart" uri="{C3380CC4-5D6E-409C-BE32-E72D297353CC}">
                <c16:uniqueId val="{00000011-6B65-4B0C-BC93-826B78D99838}"/>
              </c:ext>
            </c:extLst>
          </c:dPt>
          <c:dPt>
            <c:idx val="9"/>
            <c:invertIfNegative val="1"/>
            <c:bubble3D val="0"/>
            <c:extLst>
              <c:ext xmlns:c16="http://schemas.microsoft.com/office/drawing/2014/chart" uri="{C3380CC4-5D6E-409C-BE32-E72D297353CC}">
                <c16:uniqueId val="{00000013-6B65-4B0C-BC93-826B78D99838}"/>
              </c:ext>
            </c:extLst>
          </c:dPt>
          <c:dPt>
            <c:idx val="10"/>
            <c:invertIfNegative val="0"/>
            <c:bubble3D val="0"/>
            <c:spPr>
              <a:solidFill>
                <a:schemeClr val="accent1"/>
              </a:solidFill>
            </c:spPr>
            <c:extLst>
              <c:ext xmlns:c16="http://schemas.microsoft.com/office/drawing/2014/chart" uri="{C3380CC4-5D6E-409C-BE32-E72D297353CC}">
                <c16:uniqueId val="{00000015-812A-480B-B333-94C132AA3928}"/>
              </c:ext>
            </c:extLst>
          </c:dPt>
          <c:dPt>
            <c:idx val="12"/>
            <c:invertIfNegative val="1"/>
            <c:bubble3D val="0"/>
            <c:spPr>
              <a:solidFill>
                <a:srgbClr val="00F000"/>
              </a:solidFill>
            </c:spPr>
            <c:extLst>
              <c:ext xmlns:c16="http://schemas.microsoft.com/office/drawing/2014/chart" uri="{C3380CC4-5D6E-409C-BE32-E72D297353CC}">
                <c16:uniqueId val="{0000000E-B289-473F-BFAB-6E51048588FB}"/>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GB</c:v>
                </c:pt>
                <c:pt idx="1">
                  <c:v>Supermarkets</c:v>
                </c:pt>
                <c:pt idx="2">
                  <c:v>Convenience</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7.3944778262057698E-2</c:v>
                </c:pt>
                <c:pt idx="1">
                  <c:v>7.9465370815817948E-2</c:v>
                </c:pt>
                <c:pt idx="2">
                  <c:v>5.5563896981248417E-2</c:v>
                </c:pt>
                <c:pt idx="4">
                  <c:v>7.99732072458752E-2</c:v>
                </c:pt>
                <c:pt idx="5">
                  <c:v>0.20392194423316901</c:v>
                </c:pt>
                <c:pt idx="7">
                  <c:v>-1.2724712293974316E-2</c:v>
                </c:pt>
                <c:pt idx="8">
                  <c:v>4.422090493398656E-2</c:v>
                </c:pt>
                <c:pt idx="9">
                  <c:v>-2.4909144364984037E-3</c:v>
                </c:pt>
                <c:pt idx="10">
                  <c:v>7.0277594929716303E-2</c:v>
                </c:pt>
                <c:pt idx="12">
                  <c:v>0.23405580187605102</c:v>
                </c:pt>
                <c:pt idx="13">
                  <c:v>8.1526866992371883E-2</c:v>
                </c:pt>
                <c:pt idx="14">
                  <c:v>2.8337605568843349E-2</c:v>
                </c:pt>
                <c:pt idx="15">
                  <c:v>0.11656906396809497</c:v>
                </c:pt>
              </c:numCache>
            </c:numRef>
          </c:val>
          <c:extLst>
            <c:ext xmlns:c14="http://schemas.microsoft.com/office/drawing/2007/8/2/chart" uri="{6F2FDCE9-48DA-4B69-8628-5D25D57E5C99}">
              <c14:invertSolidFillFmt>
                <c14:spPr xmlns:c14="http://schemas.microsoft.com/office/drawing/2007/8/2/chart">
                  <a:solidFill>
                    <a:srgbClr val="7F7F7F"/>
                  </a:solidFill>
                </c14:spPr>
              </c14:invertSolidFillFmt>
            </c:ex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ontserrat" panose="00000500000000000000" pitchFamily="2" charset="0"/>
                <a:ea typeface="+mn-ea"/>
                <a:cs typeface="+mn-cs"/>
              </a:defRPr>
            </a:pPr>
            <a:endParaRPr lang="en-US"/>
          </a:p>
        </c:txPr>
        <c:crossAx val="145151104"/>
        <c:crosses val="autoZero"/>
        <c:auto val="1"/>
        <c:lblAlgn val="ctr"/>
        <c:lblOffset val="100"/>
        <c:noMultiLvlLbl val="0"/>
      </c:catAx>
      <c:valAx>
        <c:axId val="145151104"/>
        <c:scaling>
          <c:orientation val="minMax"/>
          <c:max val="0.30000000000000004"/>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41A3B-48A7-4D2C-8169-B899A8D1A5B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8C02CA06-958E-4BD7-9A06-AC858583A939}">
      <dgm:prSet phldrT="[Text]"/>
      <dgm:spPr>
        <a:solidFill>
          <a:schemeClr val="bg1">
            <a:lumMod val="65000"/>
          </a:schemeClr>
        </a:solidFill>
      </dgm:spPr>
      <dgm:t>
        <a:bodyPr/>
        <a:lstStyle/>
        <a:p>
          <a:r>
            <a:rPr lang="en-GB" dirty="0">
              <a:latin typeface="Montserrat" panose="00000500000000000000" pitchFamily="2" charset="0"/>
            </a:rPr>
            <a:t>Value</a:t>
          </a:r>
        </a:p>
        <a:p>
          <a:r>
            <a:rPr lang="en-GB" dirty="0">
              <a:latin typeface="Montserrat" panose="00000500000000000000" pitchFamily="2" charset="0"/>
            </a:rPr>
            <a:t>-0.9%</a:t>
          </a:r>
        </a:p>
      </dgm:t>
    </dgm:pt>
    <dgm:pt modelId="{515AB952-5932-4F64-B399-01D76552BB43}" type="parTrans" cxnId="{1664B5D5-22C8-4932-8198-78438A323AFA}">
      <dgm:prSet/>
      <dgm:spPr/>
      <dgm:t>
        <a:bodyPr/>
        <a:lstStyle/>
        <a:p>
          <a:endParaRPr lang="en-GB">
            <a:latin typeface="Montserrat" panose="00000500000000000000" pitchFamily="2" charset="0"/>
          </a:endParaRPr>
        </a:p>
      </dgm:t>
    </dgm:pt>
    <dgm:pt modelId="{02553652-AB55-41A9-8D64-AA4DB0BDCC38}" type="sibTrans" cxnId="{1664B5D5-22C8-4932-8198-78438A323AFA}">
      <dgm:prSet/>
      <dgm:spPr/>
      <dgm:t>
        <a:bodyPr/>
        <a:lstStyle/>
        <a:p>
          <a:endParaRPr lang="en-GB">
            <a:latin typeface="Montserrat" panose="00000500000000000000" pitchFamily="2" charset="0"/>
          </a:endParaRPr>
        </a:p>
      </dgm:t>
    </dgm:pt>
    <dgm:pt modelId="{C49B30EF-4D8E-4FDE-B493-A4AA4642E5BD}">
      <dgm:prSet phldrT="[Text]"/>
      <dgm:spPr/>
      <dgm:t>
        <a:bodyPr/>
        <a:lstStyle/>
        <a:p>
          <a:r>
            <a:rPr lang="en-GB" b="1" dirty="0">
              <a:latin typeface="Montserrat" panose="00000500000000000000" pitchFamily="2" charset="0"/>
            </a:rPr>
            <a:t>Value</a:t>
          </a:r>
        </a:p>
        <a:p>
          <a:r>
            <a:rPr lang="en-GB" b="1" dirty="0">
              <a:latin typeface="Montserrat" panose="00000500000000000000" pitchFamily="2" charset="0"/>
            </a:rPr>
            <a:t>+5.7%</a:t>
          </a:r>
        </a:p>
      </dgm:t>
    </dgm:pt>
    <dgm:pt modelId="{E4986519-BFDE-4349-A5EC-FBC9929D423D}" type="parTrans" cxnId="{95250535-0B15-4B3C-8B4F-0C31090AF93A}">
      <dgm:prSet/>
      <dgm:spPr/>
      <dgm:t>
        <a:bodyPr/>
        <a:lstStyle/>
        <a:p>
          <a:endParaRPr lang="en-GB">
            <a:latin typeface="Montserrat" panose="00000500000000000000" pitchFamily="2" charset="0"/>
          </a:endParaRPr>
        </a:p>
      </dgm:t>
    </dgm:pt>
    <dgm:pt modelId="{482FBE38-38F5-4854-9655-575C9FB93107}" type="sibTrans" cxnId="{95250535-0B15-4B3C-8B4F-0C31090AF93A}">
      <dgm:prSet/>
      <dgm:spPr/>
      <dgm:t>
        <a:bodyPr/>
        <a:lstStyle/>
        <a:p>
          <a:endParaRPr lang="en-GB">
            <a:latin typeface="Montserrat" panose="00000500000000000000" pitchFamily="2" charset="0"/>
          </a:endParaRPr>
        </a:p>
      </dgm:t>
    </dgm:pt>
    <dgm:pt modelId="{4FE691A8-3DC8-45CD-B873-C5A5C862F5E0}">
      <dgm:prSet phldrT="[Text]"/>
      <dgm:spPr>
        <a:solidFill>
          <a:schemeClr val="bg1">
            <a:lumMod val="65000"/>
          </a:schemeClr>
        </a:solidFill>
      </dgm:spPr>
      <dgm:t>
        <a:bodyPr/>
        <a:lstStyle/>
        <a:p>
          <a:r>
            <a:rPr lang="en-GB" dirty="0">
              <a:latin typeface="Montserrat" panose="00000500000000000000" pitchFamily="2" charset="0"/>
            </a:rPr>
            <a:t>Units</a:t>
          </a:r>
        </a:p>
        <a:p>
          <a:r>
            <a:rPr lang="en-GB" dirty="0">
              <a:latin typeface="Montserrat" panose="00000500000000000000" pitchFamily="2" charset="0"/>
            </a:rPr>
            <a:t>-4.3%</a:t>
          </a:r>
        </a:p>
      </dgm:t>
    </dgm:pt>
    <dgm:pt modelId="{C11104ED-1897-4C76-9F0D-76C070B1236D}" type="parTrans" cxnId="{87931641-144F-4B9F-9530-2AB5B5EEE080}">
      <dgm:prSet/>
      <dgm:spPr/>
      <dgm:t>
        <a:bodyPr/>
        <a:lstStyle/>
        <a:p>
          <a:endParaRPr lang="en-GB">
            <a:latin typeface="Montserrat" panose="00000500000000000000" pitchFamily="2" charset="0"/>
          </a:endParaRPr>
        </a:p>
      </dgm:t>
    </dgm:pt>
    <dgm:pt modelId="{3C4FF291-365A-4549-9670-535DB6D2A4B1}" type="sibTrans" cxnId="{87931641-144F-4B9F-9530-2AB5B5EEE080}">
      <dgm:prSet/>
      <dgm:spPr/>
      <dgm:t>
        <a:bodyPr/>
        <a:lstStyle/>
        <a:p>
          <a:endParaRPr lang="en-GB">
            <a:latin typeface="Montserrat" panose="00000500000000000000" pitchFamily="2" charset="0"/>
          </a:endParaRPr>
        </a:p>
      </dgm:t>
    </dgm:pt>
    <dgm:pt modelId="{D5439189-AC59-4BDC-8207-A1D6BA1A31CF}">
      <dgm:prSet phldrT="[Text]"/>
      <dgm:spPr>
        <a:solidFill>
          <a:schemeClr val="bg1">
            <a:lumMod val="65000"/>
          </a:schemeClr>
        </a:solidFill>
      </dgm:spPr>
      <dgm:t>
        <a:bodyPr/>
        <a:lstStyle/>
        <a:p>
          <a:r>
            <a:rPr lang="en-GB" b="1" dirty="0">
              <a:latin typeface="Montserrat" panose="00000500000000000000" pitchFamily="2" charset="0"/>
            </a:rPr>
            <a:t>Units</a:t>
          </a:r>
        </a:p>
        <a:p>
          <a:r>
            <a:rPr lang="en-GB" b="1" dirty="0">
              <a:latin typeface="Montserrat" panose="00000500000000000000" pitchFamily="2" charset="0"/>
            </a:rPr>
            <a:t>-3.7%</a:t>
          </a:r>
        </a:p>
      </dgm:t>
    </dgm:pt>
    <dgm:pt modelId="{17DFD7A3-5B64-4B31-BFA7-7C526C6701AA}" type="parTrans" cxnId="{25E1CF7C-DF9A-48A3-8098-6C12B7B83D5F}">
      <dgm:prSet/>
      <dgm:spPr/>
      <dgm:t>
        <a:bodyPr/>
        <a:lstStyle/>
        <a:p>
          <a:endParaRPr lang="en-GB">
            <a:latin typeface="Montserrat" panose="00000500000000000000" pitchFamily="2" charset="0"/>
          </a:endParaRPr>
        </a:p>
      </dgm:t>
    </dgm:pt>
    <dgm:pt modelId="{B57C2F8C-5709-4C0F-AFE0-BBF8E2212FE9}" type="sibTrans" cxnId="{25E1CF7C-DF9A-48A3-8098-6C12B7B83D5F}">
      <dgm:prSet/>
      <dgm:spPr/>
      <dgm:t>
        <a:bodyPr/>
        <a:lstStyle/>
        <a:p>
          <a:endParaRPr lang="en-GB">
            <a:latin typeface="Montserrat" panose="00000500000000000000" pitchFamily="2" charset="0"/>
          </a:endParaRPr>
        </a:p>
      </dgm:t>
    </dgm:pt>
    <dgm:pt modelId="{7FFE791E-A499-415D-851A-9DCE68AB1AF2}" type="pres">
      <dgm:prSet presAssocID="{7B641A3B-48A7-4D2C-8169-B899A8D1A5BB}" presName="diagram" presStyleCnt="0">
        <dgm:presLayoutVars>
          <dgm:dir/>
          <dgm:resizeHandles val="exact"/>
        </dgm:presLayoutVars>
      </dgm:prSet>
      <dgm:spPr/>
    </dgm:pt>
    <dgm:pt modelId="{BB4D2CDA-3992-4DEF-8C2E-100FAFA533F2}" type="pres">
      <dgm:prSet presAssocID="{8C02CA06-958E-4BD7-9A06-AC858583A939}" presName="node" presStyleLbl="node1" presStyleIdx="0" presStyleCnt="4">
        <dgm:presLayoutVars>
          <dgm:bulletEnabled val="1"/>
        </dgm:presLayoutVars>
      </dgm:prSet>
      <dgm:spPr/>
    </dgm:pt>
    <dgm:pt modelId="{9AC7FEFA-4108-4420-A99F-422F30E096B9}" type="pres">
      <dgm:prSet presAssocID="{02553652-AB55-41A9-8D64-AA4DB0BDCC38}" presName="sibTrans" presStyleCnt="0"/>
      <dgm:spPr/>
    </dgm:pt>
    <dgm:pt modelId="{708B9006-5BC6-4929-819F-CB1906255469}" type="pres">
      <dgm:prSet presAssocID="{C49B30EF-4D8E-4FDE-B493-A4AA4642E5BD}" presName="node" presStyleLbl="node1" presStyleIdx="1" presStyleCnt="4" custLinFactNeighborX="457">
        <dgm:presLayoutVars>
          <dgm:bulletEnabled val="1"/>
        </dgm:presLayoutVars>
      </dgm:prSet>
      <dgm:spPr/>
    </dgm:pt>
    <dgm:pt modelId="{85513923-F7DD-44D0-9C7E-6335CF8484DE}" type="pres">
      <dgm:prSet presAssocID="{482FBE38-38F5-4854-9655-575C9FB93107}" presName="sibTrans" presStyleCnt="0"/>
      <dgm:spPr/>
    </dgm:pt>
    <dgm:pt modelId="{749B2EE4-586D-4C2F-96A1-47772C5B9BB4}" type="pres">
      <dgm:prSet presAssocID="{4FE691A8-3DC8-45CD-B873-C5A5C862F5E0}" presName="node" presStyleLbl="node1" presStyleIdx="2" presStyleCnt="4">
        <dgm:presLayoutVars>
          <dgm:bulletEnabled val="1"/>
        </dgm:presLayoutVars>
      </dgm:prSet>
      <dgm:spPr/>
    </dgm:pt>
    <dgm:pt modelId="{4A097F7A-99F5-4F6C-8967-036E3BC01B3E}" type="pres">
      <dgm:prSet presAssocID="{3C4FF291-365A-4549-9670-535DB6D2A4B1}" presName="sibTrans" presStyleCnt="0"/>
      <dgm:spPr/>
    </dgm:pt>
    <dgm:pt modelId="{A82854B0-D44D-4FAD-B191-3A26CE280C54}" type="pres">
      <dgm:prSet presAssocID="{D5439189-AC59-4BDC-8207-A1D6BA1A31CF}" presName="node" presStyleLbl="node1" presStyleIdx="3" presStyleCnt="4" custLinFactNeighborX="-403" custLinFactNeighborY="2079">
        <dgm:presLayoutVars>
          <dgm:bulletEnabled val="1"/>
        </dgm:presLayoutVars>
      </dgm:prSet>
      <dgm:spPr/>
    </dgm:pt>
  </dgm:ptLst>
  <dgm:cxnLst>
    <dgm:cxn modelId="{9C318530-D7C1-4328-A445-473C812BB00A}" type="presOf" srcId="{8C02CA06-958E-4BD7-9A06-AC858583A939}" destId="{BB4D2CDA-3992-4DEF-8C2E-100FAFA533F2}" srcOrd="0" destOrd="0" presId="urn:microsoft.com/office/officeart/2005/8/layout/default"/>
    <dgm:cxn modelId="{95250535-0B15-4B3C-8B4F-0C31090AF93A}" srcId="{7B641A3B-48A7-4D2C-8169-B899A8D1A5BB}" destId="{C49B30EF-4D8E-4FDE-B493-A4AA4642E5BD}" srcOrd="1" destOrd="0" parTransId="{E4986519-BFDE-4349-A5EC-FBC9929D423D}" sibTransId="{482FBE38-38F5-4854-9655-575C9FB93107}"/>
    <dgm:cxn modelId="{4EF71C36-2DFB-4B55-8E3C-FEE6BEF37065}" type="presOf" srcId="{7B641A3B-48A7-4D2C-8169-B899A8D1A5BB}" destId="{7FFE791E-A499-415D-851A-9DCE68AB1AF2}" srcOrd="0" destOrd="0" presId="urn:microsoft.com/office/officeart/2005/8/layout/default"/>
    <dgm:cxn modelId="{87931641-144F-4B9F-9530-2AB5B5EEE080}" srcId="{7B641A3B-48A7-4D2C-8169-B899A8D1A5BB}" destId="{4FE691A8-3DC8-45CD-B873-C5A5C862F5E0}" srcOrd="2" destOrd="0" parTransId="{C11104ED-1897-4C76-9F0D-76C070B1236D}" sibTransId="{3C4FF291-365A-4549-9670-535DB6D2A4B1}"/>
    <dgm:cxn modelId="{33B1F44A-DF01-4D5E-BFBA-0C6BBE96F062}" type="presOf" srcId="{D5439189-AC59-4BDC-8207-A1D6BA1A31CF}" destId="{A82854B0-D44D-4FAD-B191-3A26CE280C54}" srcOrd="0" destOrd="0" presId="urn:microsoft.com/office/officeart/2005/8/layout/default"/>
    <dgm:cxn modelId="{25E1CF7C-DF9A-48A3-8098-6C12B7B83D5F}" srcId="{7B641A3B-48A7-4D2C-8169-B899A8D1A5BB}" destId="{D5439189-AC59-4BDC-8207-A1D6BA1A31CF}" srcOrd="3" destOrd="0" parTransId="{17DFD7A3-5B64-4B31-BFA7-7C526C6701AA}" sibTransId="{B57C2F8C-5709-4C0F-AFE0-BBF8E2212FE9}"/>
    <dgm:cxn modelId="{A82A6FB8-E1D2-4472-A223-EBA8FD0CBDB5}" type="presOf" srcId="{4FE691A8-3DC8-45CD-B873-C5A5C862F5E0}" destId="{749B2EE4-586D-4C2F-96A1-47772C5B9BB4}" srcOrd="0" destOrd="0" presId="urn:microsoft.com/office/officeart/2005/8/layout/default"/>
    <dgm:cxn modelId="{1664B5D5-22C8-4932-8198-78438A323AFA}" srcId="{7B641A3B-48A7-4D2C-8169-B899A8D1A5BB}" destId="{8C02CA06-958E-4BD7-9A06-AC858583A939}" srcOrd="0" destOrd="0" parTransId="{515AB952-5932-4F64-B399-01D76552BB43}" sibTransId="{02553652-AB55-41A9-8D64-AA4DB0BDCC38}"/>
    <dgm:cxn modelId="{5F6B26FC-247C-4867-BDF0-C3238255A82B}" type="presOf" srcId="{C49B30EF-4D8E-4FDE-B493-A4AA4642E5BD}" destId="{708B9006-5BC6-4929-819F-CB1906255469}" srcOrd="0" destOrd="0" presId="urn:microsoft.com/office/officeart/2005/8/layout/default"/>
    <dgm:cxn modelId="{CEEAD1EB-EA79-4C76-A678-835DBBE0AFCE}" type="presParOf" srcId="{7FFE791E-A499-415D-851A-9DCE68AB1AF2}" destId="{BB4D2CDA-3992-4DEF-8C2E-100FAFA533F2}" srcOrd="0" destOrd="0" presId="urn:microsoft.com/office/officeart/2005/8/layout/default"/>
    <dgm:cxn modelId="{7600E620-06BA-42CA-A58F-E0DCD912F427}" type="presParOf" srcId="{7FFE791E-A499-415D-851A-9DCE68AB1AF2}" destId="{9AC7FEFA-4108-4420-A99F-422F30E096B9}" srcOrd="1" destOrd="0" presId="urn:microsoft.com/office/officeart/2005/8/layout/default"/>
    <dgm:cxn modelId="{0A203068-F147-449A-A3A6-E8D7DB51B6D2}" type="presParOf" srcId="{7FFE791E-A499-415D-851A-9DCE68AB1AF2}" destId="{708B9006-5BC6-4929-819F-CB1906255469}" srcOrd="2" destOrd="0" presId="urn:microsoft.com/office/officeart/2005/8/layout/default"/>
    <dgm:cxn modelId="{51E988B2-03A0-4314-B3DA-2619D2737C25}" type="presParOf" srcId="{7FFE791E-A499-415D-851A-9DCE68AB1AF2}" destId="{85513923-F7DD-44D0-9C7E-6335CF8484DE}" srcOrd="3" destOrd="0" presId="urn:microsoft.com/office/officeart/2005/8/layout/default"/>
    <dgm:cxn modelId="{4C0251B3-6D63-49C5-8177-F105B70BF786}" type="presParOf" srcId="{7FFE791E-A499-415D-851A-9DCE68AB1AF2}" destId="{749B2EE4-586D-4C2F-96A1-47772C5B9BB4}" srcOrd="4" destOrd="0" presId="urn:microsoft.com/office/officeart/2005/8/layout/default"/>
    <dgm:cxn modelId="{E68EC96C-4B87-4C28-9209-B56E14E7B669}" type="presParOf" srcId="{7FFE791E-A499-415D-851A-9DCE68AB1AF2}" destId="{4A097F7A-99F5-4F6C-8967-036E3BC01B3E}" srcOrd="5" destOrd="0" presId="urn:microsoft.com/office/officeart/2005/8/layout/default"/>
    <dgm:cxn modelId="{ADF98615-3B63-4636-AE19-A58B670B501B}" type="presParOf" srcId="{7FFE791E-A499-415D-851A-9DCE68AB1AF2}" destId="{A82854B0-D44D-4FAD-B191-3A26CE280C5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8BD583-62AA-4F5E-A222-253F13B71F9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E860B26-B4D9-45F4-AC0C-C7DB5156E7A1}">
      <dgm:prSet phldrT="[Text]" custT="1"/>
      <dgm:spPr>
        <a:solidFill>
          <a:schemeClr val="accent1"/>
        </a:solidFill>
      </dgm:spPr>
      <dgm:t>
        <a:bodyPr/>
        <a:lstStyle/>
        <a:p>
          <a:r>
            <a:rPr lang="en-GB" sz="1600" dirty="0">
              <a:latin typeface="Montserrat" panose="00000500000000000000" pitchFamily="2" charset="0"/>
              <a:cs typeface="Calibri" panose="020F0502020204030204" pitchFamily="34" charset="0"/>
            </a:rPr>
            <a:t>Thu-Fri</a:t>
          </a:r>
          <a:endParaRPr lang="en-US" sz="1600" dirty="0">
            <a:latin typeface="Montserrat" panose="00000500000000000000" pitchFamily="2" charset="0"/>
            <a:cs typeface="Calibri" panose="020F0502020204030204" pitchFamily="34" charset="0"/>
          </a:endParaRPr>
        </a:p>
      </dgm:t>
    </dgm:pt>
    <dgm:pt modelId="{5D21D1DD-E02D-4453-87F1-5411DC020480}" type="parTrans" cxnId="{3E145D18-4B37-489B-8800-5941B8BA157F}">
      <dgm:prSet/>
      <dgm:spPr/>
      <dgm:t>
        <a:bodyPr/>
        <a:lstStyle/>
        <a:p>
          <a:endParaRPr lang="en-US" sz="1400">
            <a:latin typeface="Montserrat" panose="00000500000000000000" pitchFamily="2" charset="0"/>
          </a:endParaRPr>
        </a:p>
      </dgm:t>
    </dgm:pt>
    <dgm:pt modelId="{B3123CE8-E93A-4F40-808A-87B18AE93EEE}" type="sibTrans" cxnId="{3E145D18-4B37-489B-8800-5941B8BA157F}">
      <dgm:prSet/>
      <dgm:spPr/>
      <dgm:t>
        <a:bodyPr/>
        <a:lstStyle/>
        <a:p>
          <a:endParaRPr lang="en-US" sz="1400">
            <a:latin typeface="Montserrat" panose="00000500000000000000" pitchFamily="2" charset="0"/>
          </a:endParaRPr>
        </a:p>
      </dgm:t>
    </dgm:pt>
    <dgm:pt modelId="{050AF805-1893-4D0B-A6D3-AD604FB5AF4C}">
      <dgm:prSet phldrT="[Text]" custT="1"/>
      <dgm:spPr/>
      <dgm:t>
        <a:bodyPr/>
        <a:lstStyle/>
        <a:p>
          <a:r>
            <a:rPr lang="en-GB" sz="1400" dirty="0">
              <a:latin typeface="Montserrat" panose="00000500000000000000" pitchFamily="2" charset="0"/>
              <a:cs typeface="Calibri" panose="020F0502020204030204" pitchFamily="34" charset="0"/>
            </a:rPr>
            <a:t>22% of value sales** was spent during these 2 days</a:t>
          </a:r>
          <a:endParaRPr lang="en-US" sz="1400" dirty="0">
            <a:latin typeface="Montserrat" panose="00000500000000000000" pitchFamily="2" charset="0"/>
            <a:cs typeface="Calibri" panose="020F0502020204030204" pitchFamily="34" charset="0"/>
          </a:endParaRPr>
        </a:p>
      </dgm:t>
    </dgm:pt>
    <dgm:pt modelId="{913B5AD8-3F83-4B25-A30C-3DCA45C62274}" type="parTrans" cxnId="{F2F01315-47BA-42F6-BDE8-0DC979434E59}">
      <dgm:prSet/>
      <dgm:spPr/>
      <dgm:t>
        <a:bodyPr/>
        <a:lstStyle/>
        <a:p>
          <a:endParaRPr lang="en-US" sz="1400">
            <a:latin typeface="Montserrat" panose="00000500000000000000" pitchFamily="2" charset="0"/>
          </a:endParaRPr>
        </a:p>
      </dgm:t>
    </dgm:pt>
    <dgm:pt modelId="{86DD8AF5-732C-4F4D-A8CC-159A003CB27A}" type="sibTrans" cxnId="{F2F01315-47BA-42F6-BDE8-0DC979434E59}">
      <dgm:prSet/>
      <dgm:spPr/>
      <dgm:t>
        <a:bodyPr/>
        <a:lstStyle/>
        <a:p>
          <a:endParaRPr lang="en-US" sz="1400">
            <a:latin typeface="Montserrat" panose="00000500000000000000" pitchFamily="2" charset="0"/>
          </a:endParaRPr>
        </a:p>
      </dgm:t>
    </dgm:pt>
    <dgm:pt modelId="{1561C88F-7812-4F8E-BBAE-53E2D93A3A74}">
      <dgm:prSet phldrT="[Text]" custT="1"/>
      <dgm:spPr>
        <a:solidFill>
          <a:schemeClr val="accent1"/>
        </a:solidFill>
      </dgm:spPr>
      <dgm:t>
        <a:bodyPr/>
        <a:lstStyle/>
        <a:p>
          <a:r>
            <a:rPr lang="en-GB" sz="1600" dirty="0">
              <a:latin typeface="Montserrat" panose="00000500000000000000" pitchFamily="2" charset="0"/>
              <a:cs typeface="Calibri" panose="020F0502020204030204" pitchFamily="34" charset="0"/>
            </a:rPr>
            <a:t>Rest of Xmas</a:t>
          </a:r>
          <a:endParaRPr lang="en-US" sz="1600" dirty="0">
            <a:latin typeface="Montserrat" panose="00000500000000000000" pitchFamily="2" charset="0"/>
            <a:cs typeface="Calibri" panose="020F0502020204030204" pitchFamily="34" charset="0"/>
          </a:endParaRPr>
        </a:p>
      </dgm:t>
    </dgm:pt>
    <dgm:pt modelId="{F395B855-1285-46ED-ACCC-313865A29710}" type="parTrans" cxnId="{259B4FA0-826B-407D-8E74-90814850281B}">
      <dgm:prSet/>
      <dgm:spPr/>
      <dgm:t>
        <a:bodyPr/>
        <a:lstStyle/>
        <a:p>
          <a:endParaRPr lang="en-US" sz="1400">
            <a:latin typeface="Montserrat" panose="00000500000000000000" pitchFamily="2" charset="0"/>
          </a:endParaRPr>
        </a:p>
      </dgm:t>
    </dgm:pt>
    <dgm:pt modelId="{F1A2F452-4410-4AD1-953D-D2B60ACB174F}" type="sibTrans" cxnId="{259B4FA0-826B-407D-8E74-90814850281B}">
      <dgm:prSet/>
      <dgm:spPr/>
      <dgm:t>
        <a:bodyPr/>
        <a:lstStyle/>
        <a:p>
          <a:endParaRPr lang="en-US" sz="1400">
            <a:latin typeface="Montserrat" panose="00000500000000000000" pitchFamily="2" charset="0"/>
          </a:endParaRPr>
        </a:p>
      </dgm:t>
    </dgm:pt>
    <dgm:pt modelId="{FFA2D078-9BC3-4170-A764-0315A9913C7A}">
      <dgm:prSet phldrT="[Text]" custT="1"/>
      <dgm:spPr/>
      <dgm:t>
        <a:bodyPr/>
        <a:lstStyle/>
        <a:p>
          <a:endParaRPr lang="en-US" sz="1400" dirty="0">
            <a:latin typeface="Montserrat" panose="00000500000000000000" pitchFamily="2" charset="0"/>
            <a:cs typeface="Calibri" panose="020F0502020204030204" pitchFamily="34" charset="0"/>
          </a:endParaRPr>
        </a:p>
      </dgm:t>
    </dgm:pt>
    <dgm:pt modelId="{C75E9A31-9DA6-4497-8D0B-121658A0F46D}" type="parTrans" cxnId="{52EF5E90-26C6-4B80-869D-4886ECF3453F}">
      <dgm:prSet/>
      <dgm:spPr/>
      <dgm:t>
        <a:bodyPr/>
        <a:lstStyle/>
        <a:p>
          <a:endParaRPr lang="en-GB" sz="1400">
            <a:latin typeface="Montserrat" panose="00000500000000000000" pitchFamily="2" charset="0"/>
          </a:endParaRPr>
        </a:p>
      </dgm:t>
    </dgm:pt>
    <dgm:pt modelId="{3033F29B-BBE3-4E8E-AC61-DD9607A965FB}" type="sibTrans" cxnId="{52EF5E90-26C6-4B80-869D-4886ECF3453F}">
      <dgm:prSet/>
      <dgm:spPr/>
      <dgm:t>
        <a:bodyPr/>
        <a:lstStyle/>
        <a:p>
          <a:endParaRPr lang="en-GB" sz="1400">
            <a:latin typeface="Montserrat" panose="00000500000000000000" pitchFamily="2" charset="0"/>
          </a:endParaRPr>
        </a:p>
      </dgm:t>
    </dgm:pt>
    <dgm:pt modelId="{87B1207F-5957-471A-8F9E-4E618E8C42B4}">
      <dgm:prSet phldrT="[Text]" custT="1"/>
      <dgm:spPr/>
      <dgm:t>
        <a:bodyPr/>
        <a:lstStyle/>
        <a:p>
          <a:endParaRPr lang="en-US" sz="1400" dirty="0">
            <a:latin typeface="Montserrat" panose="00000500000000000000" pitchFamily="2" charset="0"/>
            <a:cs typeface="Calibri" panose="020F0502020204030204" pitchFamily="34" charset="0"/>
          </a:endParaRPr>
        </a:p>
      </dgm:t>
    </dgm:pt>
    <dgm:pt modelId="{8926B150-FAC8-480D-9C3E-5B5DE38A7962}" type="parTrans" cxnId="{0BA61DDC-D9B5-4D16-9AD9-BD8833F6A207}">
      <dgm:prSet/>
      <dgm:spPr/>
      <dgm:t>
        <a:bodyPr/>
        <a:lstStyle/>
        <a:p>
          <a:endParaRPr lang="en-GB" sz="1400">
            <a:latin typeface="Montserrat" panose="00000500000000000000" pitchFamily="2" charset="0"/>
          </a:endParaRPr>
        </a:p>
      </dgm:t>
    </dgm:pt>
    <dgm:pt modelId="{0BE443E9-0047-4616-B654-A8004C1C693C}" type="sibTrans" cxnId="{0BA61DDC-D9B5-4D16-9AD9-BD8833F6A207}">
      <dgm:prSet/>
      <dgm:spPr/>
      <dgm:t>
        <a:bodyPr/>
        <a:lstStyle/>
        <a:p>
          <a:endParaRPr lang="en-GB" sz="1400">
            <a:latin typeface="Montserrat" panose="00000500000000000000" pitchFamily="2" charset="0"/>
          </a:endParaRPr>
        </a:p>
      </dgm:t>
    </dgm:pt>
    <dgm:pt modelId="{A1A2F987-99C0-48C6-AFEB-A6587849C360}">
      <dgm:prSet phldrT="[Text]" custT="1"/>
      <dgm:spPr/>
      <dgm:t>
        <a:bodyPr/>
        <a:lstStyle/>
        <a:p>
          <a:r>
            <a:rPr lang="en-GB" sz="1400" dirty="0">
              <a:latin typeface="Montserrat" panose="00000500000000000000" pitchFamily="2" charset="0"/>
              <a:cs typeface="Calibri" panose="020F0502020204030204" pitchFamily="34" charset="0"/>
            </a:rPr>
            <a:t>Top 4 achieved their highest share</a:t>
          </a:r>
          <a:endParaRPr lang="en-US" sz="1400" dirty="0">
            <a:latin typeface="Montserrat" panose="00000500000000000000" pitchFamily="2" charset="0"/>
            <a:cs typeface="Calibri" panose="020F0502020204030204" pitchFamily="34" charset="0"/>
          </a:endParaRPr>
        </a:p>
      </dgm:t>
    </dgm:pt>
    <dgm:pt modelId="{FB4D1F8D-A834-4FE7-B7D7-7D506B3A0DE8}" type="parTrans" cxnId="{4E6DF9DB-A67B-4060-95E0-632E49591F01}">
      <dgm:prSet/>
      <dgm:spPr/>
      <dgm:t>
        <a:bodyPr/>
        <a:lstStyle/>
        <a:p>
          <a:endParaRPr lang="en-GB" sz="1400">
            <a:latin typeface="Montserrat" panose="00000500000000000000" pitchFamily="2" charset="0"/>
          </a:endParaRPr>
        </a:p>
      </dgm:t>
    </dgm:pt>
    <dgm:pt modelId="{6C671364-69D3-4064-8EAC-2E2538C7E646}" type="sibTrans" cxnId="{4E6DF9DB-A67B-4060-95E0-632E49591F01}">
      <dgm:prSet/>
      <dgm:spPr/>
      <dgm:t>
        <a:bodyPr/>
        <a:lstStyle/>
        <a:p>
          <a:endParaRPr lang="en-GB" sz="1400">
            <a:latin typeface="Montserrat" panose="00000500000000000000" pitchFamily="2" charset="0"/>
          </a:endParaRPr>
        </a:p>
      </dgm:t>
    </dgm:pt>
    <dgm:pt modelId="{E8EC49B9-3461-42CF-8EA8-824125A8C9C8}">
      <dgm:prSet phldrT="[Text]" custT="1"/>
      <dgm:spPr/>
      <dgm:t>
        <a:bodyPr/>
        <a:lstStyle/>
        <a:p>
          <a:r>
            <a:rPr lang="en-US" sz="1400" dirty="0">
              <a:latin typeface="Montserrat" panose="00000500000000000000" pitchFamily="2" charset="0"/>
              <a:cs typeface="Calibri" panose="020F0502020204030204" pitchFamily="34" charset="0"/>
            </a:rPr>
            <a:t>M&amp;S, Waitrose outperformed during Christmas week, with share peaking  and on Xmas Eve along with Co-op, as shoppers topped on last minute treats and emergencies.</a:t>
          </a:r>
        </a:p>
      </dgm:t>
    </dgm:pt>
    <dgm:pt modelId="{89F7B8D3-2D08-433C-90A7-21A7A3FD14AD}" type="parTrans" cxnId="{A3B3924A-99AF-4A1B-8331-1EC61312B7BA}">
      <dgm:prSet/>
      <dgm:spPr/>
      <dgm:t>
        <a:bodyPr/>
        <a:lstStyle/>
        <a:p>
          <a:endParaRPr lang="en-GB" sz="1400">
            <a:latin typeface="Montserrat" panose="00000500000000000000" pitchFamily="2" charset="0"/>
          </a:endParaRPr>
        </a:p>
      </dgm:t>
    </dgm:pt>
    <dgm:pt modelId="{0B731A0B-DBED-4827-B475-47AC84927F40}" type="sibTrans" cxnId="{A3B3924A-99AF-4A1B-8331-1EC61312B7BA}">
      <dgm:prSet/>
      <dgm:spPr/>
      <dgm:t>
        <a:bodyPr/>
        <a:lstStyle/>
        <a:p>
          <a:endParaRPr lang="en-GB" sz="1400">
            <a:latin typeface="Montserrat" panose="00000500000000000000" pitchFamily="2" charset="0"/>
          </a:endParaRPr>
        </a:p>
      </dgm:t>
    </dgm:pt>
    <dgm:pt modelId="{67B9259C-3432-4DAF-A154-DBB68C49A586}">
      <dgm:prSet phldrT="[Text]" custT="1"/>
      <dgm:spPr/>
      <dgm:t>
        <a:bodyPr/>
        <a:lstStyle/>
        <a:p>
          <a:r>
            <a:rPr lang="en-US" sz="1400" dirty="0">
              <a:latin typeface="Montserrat" panose="00000500000000000000" pitchFamily="2" charset="0"/>
              <a:cs typeface="Calibri" panose="020F0502020204030204" pitchFamily="34" charset="0"/>
            </a:rPr>
            <a:t>Momentum held for M&amp;S and Waitrose, the Discounters did lose share but not as much as prior years </a:t>
          </a:r>
        </a:p>
      </dgm:t>
    </dgm:pt>
    <dgm:pt modelId="{85BD0FCB-AF53-4AEB-A562-0A173C1769BB}" type="parTrans" cxnId="{CE2386E5-A40C-4B55-A65B-751223C9BB6E}">
      <dgm:prSet/>
      <dgm:spPr/>
      <dgm:t>
        <a:bodyPr/>
        <a:lstStyle/>
        <a:p>
          <a:endParaRPr lang="en-GB" sz="1400">
            <a:latin typeface="Montserrat" panose="00000500000000000000" pitchFamily="2" charset="0"/>
          </a:endParaRPr>
        </a:p>
      </dgm:t>
    </dgm:pt>
    <dgm:pt modelId="{A044C0B2-589A-4DB2-9319-F828E5DC6DEA}" type="sibTrans" cxnId="{CE2386E5-A40C-4B55-A65B-751223C9BB6E}">
      <dgm:prSet/>
      <dgm:spPr/>
      <dgm:t>
        <a:bodyPr/>
        <a:lstStyle/>
        <a:p>
          <a:endParaRPr lang="en-GB" sz="1400">
            <a:latin typeface="Montserrat" panose="00000500000000000000" pitchFamily="2" charset="0"/>
          </a:endParaRPr>
        </a:p>
      </dgm:t>
    </dgm:pt>
    <dgm:pt modelId="{77B079E0-FE96-47FE-88E9-F058A406B37A}">
      <dgm:prSet phldrT="[Text]" custT="1"/>
      <dgm:spPr/>
      <dgm:t>
        <a:bodyPr/>
        <a:lstStyle/>
        <a:p>
          <a:endParaRPr lang="en-US" sz="1400" dirty="0">
            <a:latin typeface="Montserrat" panose="00000500000000000000" pitchFamily="2" charset="0"/>
            <a:cs typeface="Calibri" panose="020F0502020204030204" pitchFamily="34" charset="0"/>
          </a:endParaRPr>
        </a:p>
      </dgm:t>
    </dgm:pt>
    <dgm:pt modelId="{373A0352-A530-48BF-A188-6963D4519C71}" type="parTrans" cxnId="{B6B4710D-7E4A-4A65-84BB-5DB01C0AD3E5}">
      <dgm:prSet/>
      <dgm:spPr/>
      <dgm:t>
        <a:bodyPr/>
        <a:lstStyle/>
        <a:p>
          <a:endParaRPr lang="en-GB" sz="1400">
            <a:latin typeface="Montserrat" panose="00000500000000000000" pitchFamily="2" charset="0"/>
          </a:endParaRPr>
        </a:p>
      </dgm:t>
    </dgm:pt>
    <dgm:pt modelId="{315E8D52-FC0F-4DAB-AE8C-424C48675400}" type="sibTrans" cxnId="{B6B4710D-7E4A-4A65-84BB-5DB01C0AD3E5}">
      <dgm:prSet/>
      <dgm:spPr/>
      <dgm:t>
        <a:bodyPr/>
        <a:lstStyle/>
        <a:p>
          <a:endParaRPr lang="en-GB" sz="1400">
            <a:latin typeface="Montserrat" panose="00000500000000000000" pitchFamily="2" charset="0"/>
          </a:endParaRPr>
        </a:p>
      </dgm:t>
    </dgm:pt>
    <dgm:pt modelId="{1B3903E9-43AA-4331-8227-241941648FD1}">
      <dgm:prSet phldrT="[Text]" custT="1"/>
      <dgm:spPr/>
      <dgm:t>
        <a:bodyPr/>
        <a:lstStyle/>
        <a:p>
          <a:endParaRPr lang="en-US" sz="1400" dirty="0">
            <a:latin typeface="Montserrat" panose="00000500000000000000" pitchFamily="2" charset="0"/>
            <a:cs typeface="Calibri" panose="020F0502020204030204" pitchFamily="34" charset="0"/>
          </a:endParaRPr>
        </a:p>
      </dgm:t>
    </dgm:pt>
    <dgm:pt modelId="{7138DAE6-3EE9-4DF5-BC67-7DA69F8B3D8C}" type="parTrans" cxnId="{9927CF30-3AEB-4F9B-8EE2-07ECBB3BBF17}">
      <dgm:prSet/>
      <dgm:spPr/>
      <dgm:t>
        <a:bodyPr/>
        <a:lstStyle/>
        <a:p>
          <a:endParaRPr lang="en-GB" sz="1400">
            <a:latin typeface="Montserrat" panose="00000500000000000000" pitchFamily="2" charset="0"/>
          </a:endParaRPr>
        </a:p>
      </dgm:t>
    </dgm:pt>
    <dgm:pt modelId="{04135923-7BC6-4A94-8F3E-F0AE5CE47000}" type="sibTrans" cxnId="{9927CF30-3AEB-4F9B-8EE2-07ECBB3BBF17}">
      <dgm:prSet/>
      <dgm:spPr/>
      <dgm:t>
        <a:bodyPr/>
        <a:lstStyle/>
        <a:p>
          <a:endParaRPr lang="en-GB" sz="1400">
            <a:latin typeface="Montserrat" panose="00000500000000000000" pitchFamily="2" charset="0"/>
          </a:endParaRPr>
        </a:p>
      </dgm:t>
    </dgm:pt>
    <dgm:pt modelId="{1BDDD4FC-A40A-4143-BAD7-0EFA8D445F43}">
      <dgm:prSet phldrT="[Text]" custT="1"/>
      <dgm:spPr/>
      <dgm:t>
        <a:bodyPr/>
        <a:lstStyle/>
        <a:p>
          <a:r>
            <a:rPr lang="en-US" sz="1400" dirty="0">
              <a:latin typeface="Montserrat" panose="00000500000000000000" pitchFamily="2" charset="0"/>
              <a:cs typeface="Calibri" panose="020F0502020204030204" pitchFamily="34" charset="0"/>
            </a:rPr>
            <a:t>Aldi and Lidl both had momentum in the week prior to Christmas </a:t>
          </a:r>
        </a:p>
      </dgm:t>
    </dgm:pt>
    <dgm:pt modelId="{36B2670F-F4B4-45F8-B57A-6EC2E39E872A}" type="parTrans" cxnId="{2DF8ADC1-7D7D-4122-A071-87167C28E1B0}">
      <dgm:prSet/>
      <dgm:spPr/>
      <dgm:t>
        <a:bodyPr/>
        <a:lstStyle/>
        <a:p>
          <a:endParaRPr lang="en-GB"/>
        </a:p>
      </dgm:t>
    </dgm:pt>
    <dgm:pt modelId="{81A51561-C31A-4D1E-A2B0-5B39068054EA}" type="sibTrans" cxnId="{2DF8ADC1-7D7D-4122-A071-87167C28E1B0}">
      <dgm:prSet/>
      <dgm:spPr/>
      <dgm:t>
        <a:bodyPr/>
        <a:lstStyle/>
        <a:p>
          <a:endParaRPr lang="en-GB"/>
        </a:p>
      </dgm:t>
    </dgm:pt>
    <dgm:pt modelId="{D1B8BC5F-5313-4905-840F-6311E857482F}" type="pres">
      <dgm:prSet presAssocID="{B58BD583-62AA-4F5E-A222-253F13B71F99}" presName="linearFlow" presStyleCnt="0">
        <dgm:presLayoutVars>
          <dgm:dir/>
          <dgm:animLvl val="lvl"/>
          <dgm:resizeHandles val="exact"/>
        </dgm:presLayoutVars>
      </dgm:prSet>
      <dgm:spPr/>
    </dgm:pt>
    <dgm:pt modelId="{8B9301DA-53FC-4324-91CE-954D99F63BA4}" type="pres">
      <dgm:prSet presAssocID="{EE860B26-B4D9-45F4-AC0C-C7DB5156E7A1}" presName="composite" presStyleCnt="0"/>
      <dgm:spPr/>
    </dgm:pt>
    <dgm:pt modelId="{DF236F7C-626F-4C4C-96A9-7763A9986D99}" type="pres">
      <dgm:prSet presAssocID="{EE860B26-B4D9-45F4-AC0C-C7DB5156E7A1}" presName="parentText" presStyleLbl="alignNode1" presStyleIdx="0" presStyleCnt="2" custLinFactNeighborX="-3284" custLinFactNeighborY="-101">
        <dgm:presLayoutVars>
          <dgm:chMax val="1"/>
          <dgm:bulletEnabled val="1"/>
        </dgm:presLayoutVars>
      </dgm:prSet>
      <dgm:spPr/>
    </dgm:pt>
    <dgm:pt modelId="{F74A94B2-2C3D-44A1-A13C-662AF3D75551}" type="pres">
      <dgm:prSet presAssocID="{EE860B26-B4D9-45F4-AC0C-C7DB5156E7A1}" presName="descendantText" presStyleLbl="alignAcc1" presStyleIdx="0" presStyleCnt="2">
        <dgm:presLayoutVars>
          <dgm:bulletEnabled val="1"/>
        </dgm:presLayoutVars>
      </dgm:prSet>
      <dgm:spPr/>
    </dgm:pt>
    <dgm:pt modelId="{6990ADDD-61D7-4D4D-80A4-56458AF833AF}" type="pres">
      <dgm:prSet presAssocID="{B3123CE8-E93A-4F40-808A-87B18AE93EEE}" presName="sp" presStyleCnt="0"/>
      <dgm:spPr/>
    </dgm:pt>
    <dgm:pt modelId="{B6D03881-6534-41CB-B8B6-0688B045BDA3}" type="pres">
      <dgm:prSet presAssocID="{1561C88F-7812-4F8E-BBAE-53E2D93A3A74}" presName="composite" presStyleCnt="0"/>
      <dgm:spPr/>
    </dgm:pt>
    <dgm:pt modelId="{82520627-48CF-49A9-A41F-AB66FA8AD5F7}" type="pres">
      <dgm:prSet presAssocID="{1561C88F-7812-4F8E-BBAE-53E2D93A3A74}" presName="parentText" presStyleLbl="alignNode1" presStyleIdx="1" presStyleCnt="2">
        <dgm:presLayoutVars>
          <dgm:chMax val="1"/>
          <dgm:bulletEnabled val="1"/>
        </dgm:presLayoutVars>
      </dgm:prSet>
      <dgm:spPr/>
    </dgm:pt>
    <dgm:pt modelId="{F9DF83B9-C325-4B5E-8F52-D5D1E9CCA289}" type="pres">
      <dgm:prSet presAssocID="{1561C88F-7812-4F8E-BBAE-53E2D93A3A74}" presName="descendantText" presStyleLbl="alignAcc1" presStyleIdx="1" presStyleCnt="2">
        <dgm:presLayoutVars>
          <dgm:bulletEnabled val="1"/>
        </dgm:presLayoutVars>
      </dgm:prSet>
      <dgm:spPr/>
    </dgm:pt>
  </dgm:ptLst>
  <dgm:cxnLst>
    <dgm:cxn modelId="{B6B4710D-7E4A-4A65-84BB-5DB01C0AD3E5}" srcId="{1561C88F-7812-4F8E-BBAE-53E2D93A3A74}" destId="{77B079E0-FE96-47FE-88E9-F058A406B37A}" srcOrd="4" destOrd="0" parTransId="{373A0352-A530-48BF-A188-6963D4519C71}" sibTransId="{315E8D52-FC0F-4DAB-AE8C-424C48675400}"/>
    <dgm:cxn modelId="{F2F01315-47BA-42F6-BDE8-0DC979434E59}" srcId="{EE860B26-B4D9-45F4-AC0C-C7DB5156E7A1}" destId="{050AF805-1893-4D0B-A6D3-AD604FB5AF4C}" srcOrd="0" destOrd="0" parTransId="{913B5AD8-3F83-4B25-A30C-3DCA45C62274}" sibTransId="{86DD8AF5-732C-4F4D-A8CC-159A003CB27A}"/>
    <dgm:cxn modelId="{A44FB915-F73B-4E43-8ED0-BA34E722F5B1}" type="presOf" srcId="{67B9259C-3432-4DAF-A154-DBB68C49A586}" destId="{F74A94B2-2C3D-44A1-A13C-662AF3D75551}" srcOrd="0" destOrd="2" presId="urn:microsoft.com/office/officeart/2005/8/layout/chevron2"/>
    <dgm:cxn modelId="{3E145D18-4B37-489B-8800-5941B8BA157F}" srcId="{B58BD583-62AA-4F5E-A222-253F13B71F99}" destId="{EE860B26-B4D9-45F4-AC0C-C7DB5156E7A1}" srcOrd="0" destOrd="0" parTransId="{5D21D1DD-E02D-4453-87F1-5411DC020480}" sibTransId="{B3123CE8-E93A-4F40-808A-87B18AE93EEE}"/>
    <dgm:cxn modelId="{DDE79C25-D6B5-4689-8374-12AFD6998729}" type="presOf" srcId="{B58BD583-62AA-4F5E-A222-253F13B71F99}" destId="{D1B8BC5F-5313-4905-840F-6311E857482F}" srcOrd="0" destOrd="0" presId="urn:microsoft.com/office/officeart/2005/8/layout/chevron2"/>
    <dgm:cxn modelId="{7AE40E2D-0BBC-4C2D-AB3B-50C350610BD3}" type="presOf" srcId="{A1A2F987-99C0-48C6-AFEB-A6587849C360}" destId="{F74A94B2-2C3D-44A1-A13C-662AF3D75551}" srcOrd="0" destOrd="1" presId="urn:microsoft.com/office/officeart/2005/8/layout/chevron2"/>
    <dgm:cxn modelId="{FDAE822E-6B30-48CA-8A38-A800BE133620}" type="presOf" srcId="{87B1207F-5957-471A-8F9E-4E618E8C42B4}" destId="{F9DF83B9-C325-4B5E-8F52-D5D1E9CCA289}" srcOrd="0" destOrd="5" presId="urn:microsoft.com/office/officeart/2005/8/layout/chevron2"/>
    <dgm:cxn modelId="{9927CF30-3AEB-4F9B-8EE2-07ECBB3BBF17}" srcId="{1561C88F-7812-4F8E-BBAE-53E2D93A3A74}" destId="{1B3903E9-43AA-4331-8227-241941648FD1}" srcOrd="1" destOrd="0" parTransId="{7138DAE6-3EE9-4DF5-BC67-7DA69F8B3D8C}" sibTransId="{04135923-7BC6-4A94-8F3E-F0AE5CE47000}"/>
    <dgm:cxn modelId="{F1ED1437-F378-4FE2-9438-15931A8E8C0F}" type="presOf" srcId="{EE860B26-B4D9-45F4-AC0C-C7DB5156E7A1}" destId="{DF236F7C-626F-4C4C-96A9-7763A9986D99}" srcOrd="0" destOrd="0" presId="urn:microsoft.com/office/officeart/2005/8/layout/chevron2"/>
    <dgm:cxn modelId="{37808D65-7AE9-44FB-8CFA-33344C5157E0}" type="presOf" srcId="{FFA2D078-9BC3-4170-A764-0315A9913C7A}" destId="{F9DF83B9-C325-4B5E-8F52-D5D1E9CCA289}" srcOrd="0" destOrd="0" presId="urn:microsoft.com/office/officeart/2005/8/layout/chevron2"/>
    <dgm:cxn modelId="{F96CD349-796C-4361-8E3E-A0620EE4B70D}" type="presOf" srcId="{1561C88F-7812-4F8E-BBAE-53E2D93A3A74}" destId="{82520627-48CF-49A9-A41F-AB66FA8AD5F7}" srcOrd="0" destOrd="0" presId="urn:microsoft.com/office/officeart/2005/8/layout/chevron2"/>
    <dgm:cxn modelId="{A3B3924A-99AF-4A1B-8331-1EC61312B7BA}" srcId="{1561C88F-7812-4F8E-BBAE-53E2D93A3A74}" destId="{E8EC49B9-3461-42CF-8EA8-824125A8C9C8}" srcOrd="3" destOrd="0" parTransId="{89F7B8D3-2D08-433C-90A7-21A7A3FD14AD}" sibTransId="{0B731A0B-DBED-4827-B475-47AC84927F40}"/>
    <dgm:cxn modelId="{4C6A187A-C6D9-4A99-B64E-C7B134CB1E30}" type="presOf" srcId="{E8EC49B9-3461-42CF-8EA8-824125A8C9C8}" destId="{F9DF83B9-C325-4B5E-8F52-D5D1E9CCA289}" srcOrd="0" destOrd="3" presId="urn:microsoft.com/office/officeart/2005/8/layout/chevron2"/>
    <dgm:cxn modelId="{52EF5E90-26C6-4B80-869D-4886ECF3453F}" srcId="{1561C88F-7812-4F8E-BBAE-53E2D93A3A74}" destId="{FFA2D078-9BC3-4170-A764-0315A9913C7A}" srcOrd="0" destOrd="0" parTransId="{C75E9A31-9DA6-4497-8D0B-121658A0F46D}" sibTransId="{3033F29B-BBE3-4E8E-AC61-DD9607A965FB}"/>
    <dgm:cxn modelId="{3C84EF9C-7560-41CF-980B-E90C40F16C8C}" type="presOf" srcId="{1BDDD4FC-A40A-4143-BAD7-0EFA8D445F43}" destId="{F9DF83B9-C325-4B5E-8F52-D5D1E9CCA289}" srcOrd="0" destOrd="2" presId="urn:microsoft.com/office/officeart/2005/8/layout/chevron2"/>
    <dgm:cxn modelId="{259B4FA0-826B-407D-8E74-90814850281B}" srcId="{B58BD583-62AA-4F5E-A222-253F13B71F99}" destId="{1561C88F-7812-4F8E-BBAE-53E2D93A3A74}" srcOrd="1" destOrd="0" parTransId="{F395B855-1285-46ED-ACCC-313865A29710}" sibTransId="{F1A2F452-4410-4AD1-953D-D2B60ACB174F}"/>
    <dgm:cxn modelId="{ED5785B0-9598-454C-9EA3-5860BF9AFE0A}" type="presOf" srcId="{77B079E0-FE96-47FE-88E9-F058A406B37A}" destId="{F9DF83B9-C325-4B5E-8F52-D5D1E9CCA289}" srcOrd="0" destOrd="4" presId="urn:microsoft.com/office/officeart/2005/8/layout/chevron2"/>
    <dgm:cxn modelId="{FAE2B6B8-9766-42B1-9C25-F73F1470F804}" type="presOf" srcId="{050AF805-1893-4D0B-A6D3-AD604FB5AF4C}" destId="{F74A94B2-2C3D-44A1-A13C-662AF3D75551}" srcOrd="0" destOrd="0" presId="urn:microsoft.com/office/officeart/2005/8/layout/chevron2"/>
    <dgm:cxn modelId="{2DF8ADC1-7D7D-4122-A071-87167C28E1B0}" srcId="{1561C88F-7812-4F8E-BBAE-53E2D93A3A74}" destId="{1BDDD4FC-A40A-4143-BAD7-0EFA8D445F43}" srcOrd="2" destOrd="0" parTransId="{36B2670F-F4B4-45F8-B57A-6EC2E39E872A}" sibTransId="{81A51561-C31A-4D1E-A2B0-5B39068054EA}"/>
    <dgm:cxn modelId="{4E6DF9DB-A67B-4060-95E0-632E49591F01}" srcId="{EE860B26-B4D9-45F4-AC0C-C7DB5156E7A1}" destId="{A1A2F987-99C0-48C6-AFEB-A6587849C360}" srcOrd="1" destOrd="0" parTransId="{FB4D1F8D-A834-4FE7-B7D7-7D506B3A0DE8}" sibTransId="{6C671364-69D3-4064-8EAC-2E2538C7E646}"/>
    <dgm:cxn modelId="{0BA61DDC-D9B5-4D16-9AD9-BD8833F6A207}" srcId="{1561C88F-7812-4F8E-BBAE-53E2D93A3A74}" destId="{87B1207F-5957-471A-8F9E-4E618E8C42B4}" srcOrd="5" destOrd="0" parTransId="{8926B150-FAC8-480D-9C3E-5B5DE38A7962}" sibTransId="{0BE443E9-0047-4616-B654-A8004C1C693C}"/>
    <dgm:cxn modelId="{5E60A0E2-CE66-4BCF-9AA6-848BADEA1099}" type="presOf" srcId="{1B3903E9-43AA-4331-8227-241941648FD1}" destId="{F9DF83B9-C325-4B5E-8F52-D5D1E9CCA289}" srcOrd="0" destOrd="1" presId="urn:microsoft.com/office/officeart/2005/8/layout/chevron2"/>
    <dgm:cxn modelId="{CE2386E5-A40C-4B55-A65B-751223C9BB6E}" srcId="{EE860B26-B4D9-45F4-AC0C-C7DB5156E7A1}" destId="{67B9259C-3432-4DAF-A154-DBB68C49A586}" srcOrd="2" destOrd="0" parTransId="{85BD0FCB-AF53-4AEB-A562-0A173C1769BB}" sibTransId="{A044C0B2-589A-4DB2-9319-F828E5DC6DEA}"/>
    <dgm:cxn modelId="{193DD749-3B1F-4B06-B833-3E074C15C4F9}" type="presParOf" srcId="{D1B8BC5F-5313-4905-840F-6311E857482F}" destId="{8B9301DA-53FC-4324-91CE-954D99F63BA4}" srcOrd="0" destOrd="0" presId="urn:microsoft.com/office/officeart/2005/8/layout/chevron2"/>
    <dgm:cxn modelId="{D4D62723-44EC-485C-A509-369F9470D4E9}" type="presParOf" srcId="{8B9301DA-53FC-4324-91CE-954D99F63BA4}" destId="{DF236F7C-626F-4C4C-96A9-7763A9986D99}" srcOrd="0" destOrd="0" presId="urn:microsoft.com/office/officeart/2005/8/layout/chevron2"/>
    <dgm:cxn modelId="{A07E9BA7-D61D-467F-88B2-7018035F3C28}" type="presParOf" srcId="{8B9301DA-53FC-4324-91CE-954D99F63BA4}" destId="{F74A94B2-2C3D-44A1-A13C-662AF3D75551}" srcOrd="1" destOrd="0" presId="urn:microsoft.com/office/officeart/2005/8/layout/chevron2"/>
    <dgm:cxn modelId="{C2FD313F-0711-4355-8B58-10A06AAE234C}" type="presParOf" srcId="{D1B8BC5F-5313-4905-840F-6311E857482F}" destId="{6990ADDD-61D7-4D4D-80A4-56458AF833AF}" srcOrd="1" destOrd="0" presId="urn:microsoft.com/office/officeart/2005/8/layout/chevron2"/>
    <dgm:cxn modelId="{344874C3-4ED8-42E2-AD11-4640A7F4AC84}" type="presParOf" srcId="{D1B8BC5F-5313-4905-840F-6311E857482F}" destId="{B6D03881-6534-41CB-B8B6-0688B045BDA3}" srcOrd="2" destOrd="0" presId="urn:microsoft.com/office/officeart/2005/8/layout/chevron2"/>
    <dgm:cxn modelId="{C9879FAC-B67E-4F04-8D25-284BC82E9F4D}" type="presParOf" srcId="{B6D03881-6534-41CB-B8B6-0688B045BDA3}" destId="{82520627-48CF-49A9-A41F-AB66FA8AD5F7}" srcOrd="0" destOrd="0" presId="urn:microsoft.com/office/officeart/2005/8/layout/chevron2"/>
    <dgm:cxn modelId="{8F78C5D4-0514-438D-A020-6B19B8A5A7FD}" type="presParOf" srcId="{B6D03881-6534-41CB-B8B6-0688B045BDA3}" destId="{F9DF83B9-C325-4B5E-8F52-D5D1E9CCA28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D2CDA-3992-4DEF-8C2E-100FAFA533F2}">
      <dsp:nvSpPr>
        <dsp:cNvPr id="0" name=""/>
        <dsp:cNvSpPr/>
      </dsp:nvSpPr>
      <dsp:spPr>
        <a:xfrm>
          <a:off x="19648" y="215"/>
          <a:ext cx="1956771" cy="1174063"/>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Montserrat" panose="00000500000000000000" pitchFamily="2" charset="0"/>
            </a:rPr>
            <a:t>Value</a:t>
          </a:r>
        </a:p>
        <a:p>
          <a:pPr marL="0" lvl="0" indent="0" algn="ctr" defTabSz="1244600">
            <a:lnSpc>
              <a:spcPct val="90000"/>
            </a:lnSpc>
            <a:spcBef>
              <a:spcPct val="0"/>
            </a:spcBef>
            <a:spcAft>
              <a:spcPct val="35000"/>
            </a:spcAft>
            <a:buNone/>
          </a:pPr>
          <a:r>
            <a:rPr lang="en-GB" sz="2800" kern="1200" dirty="0">
              <a:latin typeface="Montserrat" panose="00000500000000000000" pitchFamily="2" charset="0"/>
            </a:rPr>
            <a:t>-0.9%</a:t>
          </a:r>
        </a:p>
      </dsp:txBody>
      <dsp:txXfrm>
        <a:off x="19648" y="215"/>
        <a:ext cx="1956771" cy="1174063"/>
      </dsp:txXfrm>
    </dsp:sp>
    <dsp:sp modelId="{708B9006-5BC6-4929-819F-CB1906255469}">
      <dsp:nvSpPr>
        <dsp:cNvPr id="0" name=""/>
        <dsp:cNvSpPr/>
      </dsp:nvSpPr>
      <dsp:spPr>
        <a:xfrm>
          <a:off x="2181040" y="215"/>
          <a:ext cx="1956771" cy="11740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ontserrat" panose="00000500000000000000" pitchFamily="2" charset="0"/>
            </a:rPr>
            <a:t>Value</a:t>
          </a:r>
        </a:p>
        <a:p>
          <a:pPr marL="0" lvl="0" indent="0" algn="ctr" defTabSz="1244600">
            <a:lnSpc>
              <a:spcPct val="90000"/>
            </a:lnSpc>
            <a:spcBef>
              <a:spcPct val="0"/>
            </a:spcBef>
            <a:spcAft>
              <a:spcPct val="35000"/>
            </a:spcAft>
            <a:buNone/>
          </a:pPr>
          <a:r>
            <a:rPr lang="en-GB" sz="2800" b="1" kern="1200" dirty="0">
              <a:latin typeface="Montserrat" panose="00000500000000000000" pitchFamily="2" charset="0"/>
            </a:rPr>
            <a:t>+5.7%</a:t>
          </a:r>
        </a:p>
      </dsp:txBody>
      <dsp:txXfrm>
        <a:off x="2181040" y="215"/>
        <a:ext cx="1956771" cy="1174063"/>
      </dsp:txXfrm>
    </dsp:sp>
    <dsp:sp modelId="{749B2EE4-586D-4C2F-96A1-47772C5B9BB4}">
      <dsp:nvSpPr>
        <dsp:cNvPr id="0" name=""/>
        <dsp:cNvSpPr/>
      </dsp:nvSpPr>
      <dsp:spPr>
        <a:xfrm>
          <a:off x="19648" y="1369955"/>
          <a:ext cx="1956771" cy="1174063"/>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Montserrat" panose="00000500000000000000" pitchFamily="2" charset="0"/>
            </a:rPr>
            <a:t>Units</a:t>
          </a:r>
        </a:p>
        <a:p>
          <a:pPr marL="0" lvl="0" indent="0" algn="ctr" defTabSz="1244600">
            <a:lnSpc>
              <a:spcPct val="90000"/>
            </a:lnSpc>
            <a:spcBef>
              <a:spcPct val="0"/>
            </a:spcBef>
            <a:spcAft>
              <a:spcPct val="35000"/>
            </a:spcAft>
            <a:buNone/>
          </a:pPr>
          <a:r>
            <a:rPr lang="en-GB" sz="2800" kern="1200" dirty="0">
              <a:latin typeface="Montserrat" panose="00000500000000000000" pitchFamily="2" charset="0"/>
            </a:rPr>
            <a:t>-4.3%</a:t>
          </a:r>
        </a:p>
      </dsp:txBody>
      <dsp:txXfrm>
        <a:off x="19648" y="1369955"/>
        <a:ext cx="1956771" cy="1174063"/>
      </dsp:txXfrm>
    </dsp:sp>
    <dsp:sp modelId="{A82854B0-D44D-4FAD-B191-3A26CE280C54}">
      <dsp:nvSpPr>
        <dsp:cNvPr id="0" name=""/>
        <dsp:cNvSpPr/>
      </dsp:nvSpPr>
      <dsp:spPr>
        <a:xfrm>
          <a:off x="2164211" y="1370170"/>
          <a:ext cx="1956771" cy="1174063"/>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ontserrat" panose="00000500000000000000" pitchFamily="2" charset="0"/>
            </a:rPr>
            <a:t>Units</a:t>
          </a:r>
        </a:p>
        <a:p>
          <a:pPr marL="0" lvl="0" indent="0" algn="ctr" defTabSz="1244600">
            <a:lnSpc>
              <a:spcPct val="90000"/>
            </a:lnSpc>
            <a:spcBef>
              <a:spcPct val="0"/>
            </a:spcBef>
            <a:spcAft>
              <a:spcPct val="35000"/>
            </a:spcAft>
            <a:buNone/>
          </a:pPr>
          <a:r>
            <a:rPr lang="en-GB" sz="2800" b="1" kern="1200" dirty="0">
              <a:latin typeface="Montserrat" panose="00000500000000000000" pitchFamily="2" charset="0"/>
            </a:rPr>
            <a:t>-3.7%</a:t>
          </a:r>
        </a:p>
      </dsp:txBody>
      <dsp:txXfrm>
        <a:off x="2164211" y="1370170"/>
        <a:ext cx="1956771" cy="1174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36F7C-626F-4C4C-96A9-7763A9986D99}">
      <dsp:nvSpPr>
        <dsp:cNvPr id="0" name=""/>
        <dsp:cNvSpPr/>
      </dsp:nvSpPr>
      <dsp:spPr>
        <a:xfrm rot="5400000">
          <a:off x="-286013" y="286018"/>
          <a:ext cx="1906759" cy="1334731"/>
        </a:xfrm>
        <a:prstGeom prst="chevron">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Montserrat" panose="00000500000000000000" pitchFamily="2" charset="0"/>
              <a:cs typeface="Calibri" panose="020F0502020204030204" pitchFamily="34" charset="0"/>
            </a:rPr>
            <a:t>Thu-Fri</a:t>
          </a:r>
          <a:endParaRPr lang="en-US" sz="1600" kern="1200" dirty="0">
            <a:latin typeface="Montserrat" panose="00000500000000000000" pitchFamily="2" charset="0"/>
            <a:cs typeface="Calibri" panose="020F0502020204030204" pitchFamily="34" charset="0"/>
          </a:endParaRPr>
        </a:p>
      </dsp:txBody>
      <dsp:txXfrm rot="-5400000">
        <a:off x="2" y="667370"/>
        <a:ext cx="1334731" cy="572028"/>
      </dsp:txXfrm>
    </dsp:sp>
    <dsp:sp modelId="{F74A94B2-2C3D-44A1-A13C-662AF3D75551}">
      <dsp:nvSpPr>
        <dsp:cNvPr id="0" name=""/>
        <dsp:cNvSpPr/>
      </dsp:nvSpPr>
      <dsp:spPr>
        <a:xfrm rot="5400000">
          <a:off x="4120527" y="-2783865"/>
          <a:ext cx="1239393" cy="681098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latin typeface="Montserrat" panose="00000500000000000000" pitchFamily="2" charset="0"/>
              <a:cs typeface="Calibri" panose="020F0502020204030204" pitchFamily="34" charset="0"/>
            </a:rPr>
            <a:t>22% of value sales** was spent during these 2 days</a:t>
          </a:r>
          <a:endParaRPr lang="en-US" sz="1400" kern="1200" dirty="0">
            <a:latin typeface="Montserrat" panose="00000500000000000000" pitchFamily="2" charset="0"/>
            <a:cs typeface="Calibri" panose="020F0502020204030204" pitchFamily="34" charset="0"/>
          </a:endParaRPr>
        </a:p>
        <a:p>
          <a:pPr marL="114300" lvl="1" indent="-114300" algn="l" defTabSz="622300">
            <a:lnSpc>
              <a:spcPct val="90000"/>
            </a:lnSpc>
            <a:spcBef>
              <a:spcPct val="0"/>
            </a:spcBef>
            <a:spcAft>
              <a:spcPct val="15000"/>
            </a:spcAft>
            <a:buChar char="•"/>
          </a:pPr>
          <a:r>
            <a:rPr lang="en-GB" sz="1400" kern="1200" dirty="0">
              <a:latin typeface="Montserrat" panose="00000500000000000000" pitchFamily="2" charset="0"/>
              <a:cs typeface="Calibri" panose="020F0502020204030204" pitchFamily="34" charset="0"/>
            </a:rPr>
            <a:t>Top 4 achieved their highest share</a:t>
          </a:r>
          <a:endParaRPr lang="en-US" sz="1400" kern="1200" dirty="0">
            <a:latin typeface="Montserrat" panose="00000500000000000000" pitchFamily="2" charset="0"/>
            <a:cs typeface="Calibri" panose="020F0502020204030204" pitchFamily="34" charset="0"/>
          </a:endParaRPr>
        </a:p>
        <a:p>
          <a:pPr marL="114300" lvl="1" indent="-114300" algn="l" defTabSz="622300">
            <a:lnSpc>
              <a:spcPct val="90000"/>
            </a:lnSpc>
            <a:spcBef>
              <a:spcPct val="0"/>
            </a:spcBef>
            <a:spcAft>
              <a:spcPct val="15000"/>
            </a:spcAft>
            <a:buChar char="•"/>
          </a:pPr>
          <a:r>
            <a:rPr lang="en-US" sz="1400" kern="1200" dirty="0">
              <a:latin typeface="Montserrat" panose="00000500000000000000" pitchFamily="2" charset="0"/>
              <a:cs typeface="Calibri" panose="020F0502020204030204" pitchFamily="34" charset="0"/>
            </a:rPr>
            <a:t>Momentum held for M&amp;S and Waitrose, the Discounters did lose share but not as much as prior years </a:t>
          </a:r>
        </a:p>
      </dsp:txBody>
      <dsp:txXfrm rot="-5400000">
        <a:off x="1334731" y="62433"/>
        <a:ext cx="6750483" cy="1118389"/>
      </dsp:txXfrm>
    </dsp:sp>
    <dsp:sp modelId="{82520627-48CF-49A9-A41F-AB66FA8AD5F7}">
      <dsp:nvSpPr>
        <dsp:cNvPr id="0" name=""/>
        <dsp:cNvSpPr/>
      </dsp:nvSpPr>
      <dsp:spPr>
        <a:xfrm rot="5400000">
          <a:off x="-286013" y="1905175"/>
          <a:ext cx="1906759" cy="1334731"/>
        </a:xfrm>
        <a:prstGeom prst="chevron">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Montserrat" panose="00000500000000000000" pitchFamily="2" charset="0"/>
              <a:cs typeface="Calibri" panose="020F0502020204030204" pitchFamily="34" charset="0"/>
            </a:rPr>
            <a:t>Rest of Xmas</a:t>
          </a:r>
          <a:endParaRPr lang="en-US" sz="1600" kern="1200" dirty="0">
            <a:latin typeface="Montserrat" panose="00000500000000000000" pitchFamily="2" charset="0"/>
            <a:cs typeface="Calibri" panose="020F0502020204030204" pitchFamily="34" charset="0"/>
          </a:endParaRPr>
        </a:p>
      </dsp:txBody>
      <dsp:txXfrm rot="-5400000">
        <a:off x="2" y="2286527"/>
        <a:ext cx="1334731" cy="572028"/>
      </dsp:txXfrm>
    </dsp:sp>
    <dsp:sp modelId="{F9DF83B9-C325-4B5E-8F52-D5D1E9CCA289}">
      <dsp:nvSpPr>
        <dsp:cNvPr id="0" name=""/>
        <dsp:cNvSpPr/>
      </dsp:nvSpPr>
      <dsp:spPr>
        <a:xfrm rot="5400000">
          <a:off x="4120527" y="-1166634"/>
          <a:ext cx="1239393" cy="681098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latin typeface="Montserrat" panose="00000500000000000000" pitchFamily="2" charset="0"/>
            <a:cs typeface="Calibri" panose="020F0502020204030204" pitchFamily="34" charset="0"/>
          </a:endParaRPr>
        </a:p>
        <a:p>
          <a:pPr marL="114300" lvl="1" indent="-114300" algn="l" defTabSz="622300">
            <a:lnSpc>
              <a:spcPct val="90000"/>
            </a:lnSpc>
            <a:spcBef>
              <a:spcPct val="0"/>
            </a:spcBef>
            <a:spcAft>
              <a:spcPct val="15000"/>
            </a:spcAft>
            <a:buChar char="•"/>
          </a:pPr>
          <a:endParaRPr lang="en-US" sz="1400" kern="1200" dirty="0">
            <a:latin typeface="Montserrat" panose="00000500000000000000" pitchFamily="2" charset="0"/>
            <a:cs typeface="Calibri" panose="020F0502020204030204" pitchFamily="34" charset="0"/>
          </a:endParaRPr>
        </a:p>
        <a:p>
          <a:pPr marL="114300" lvl="1" indent="-114300" algn="l" defTabSz="622300">
            <a:lnSpc>
              <a:spcPct val="90000"/>
            </a:lnSpc>
            <a:spcBef>
              <a:spcPct val="0"/>
            </a:spcBef>
            <a:spcAft>
              <a:spcPct val="15000"/>
            </a:spcAft>
            <a:buChar char="•"/>
          </a:pPr>
          <a:r>
            <a:rPr lang="en-US" sz="1400" kern="1200" dirty="0">
              <a:latin typeface="Montserrat" panose="00000500000000000000" pitchFamily="2" charset="0"/>
              <a:cs typeface="Calibri" panose="020F0502020204030204" pitchFamily="34" charset="0"/>
            </a:rPr>
            <a:t>Aldi and Lidl both had momentum in the week prior to Christmas </a:t>
          </a:r>
        </a:p>
        <a:p>
          <a:pPr marL="114300" lvl="1" indent="-114300" algn="l" defTabSz="622300">
            <a:lnSpc>
              <a:spcPct val="90000"/>
            </a:lnSpc>
            <a:spcBef>
              <a:spcPct val="0"/>
            </a:spcBef>
            <a:spcAft>
              <a:spcPct val="15000"/>
            </a:spcAft>
            <a:buChar char="•"/>
          </a:pPr>
          <a:r>
            <a:rPr lang="en-US" sz="1400" kern="1200" dirty="0">
              <a:latin typeface="Montserrat" panose="00000500000000000000" pitchFamily="2" charset="0"/>
              <a:cs typeface="Calibri" panose="020F0502020204030204" pitchFamily="34" charset="0"/>
            </a:rPr>
            <a:t>M&amp;S, Waitrose outperformed during Christmas week, with share peaking  and on Xmas Eve along with Co-op, as shoppers topped on last minute treats and emergencies.</a:t>
          </a:r>
        </a:p>
        <a:p>
          <a:pPr marL="114300" lvl="1" indent="-114300" algn="l" defTabSz="622300">
            <a:lnSpc>
              <a:spcPct val="90000"/>
            </a:lnSpc>
            <a:spcBef>
              <a:spcPct val="0"/>
            </a:spcBef>
            <a:spcAft>
              <a:spcPct val="15000"/>
            </a:spcAft>
            <a:buChar char="•"/>
          </a:pPr>
          <a:endParaRPr lang="en-US" sz="1400" kern="1200" dirty="0">
            <a:latin typeface="Montserrat" panose="00000500000000000000" pitchFamily="2" charset="0"/>
            <a:cs typeface="Calibri" panose="020F0502020204030204" pitchFamily="34" charset="0"/>
          </a:endParaRPr>
        </a:p>
        <a:p>
          <a:pPr marL="114300" lvl="1" indent="-114300" algn="l" defTabSz="622300">
            <a:lnSpc>
              <a:spcPct val="90000"/>
            </a:lnSpc>
            <a:spcBef>
              <a:spcPct val="0"/>
            </a:spcBef>
            <a:spcAft>
              <a:spcPct val="15000"/>
            </a:spcAft>
            <a:buChar char="•"/>
          </a:pPr>
          <a:endParaRPr lang="en-US" sz="1400" kern="1200" dirty="0">
            <a:latin typeface="Montserrat" panose="00000500000000000000" pitchFamily="2" charset="0"/>
            <a:cs typeface="Calibri" panose="020F0502020204030204" pitchFamily="34" charset="0"/>
          </a:endParaRPr>
        </a:p>
      </dsp:txBody>
      <dsp:txXfrm rot="-5400000">
        <a:off x="1334731" y="1679664"/>
        <a:ext cx="6750483" cy="11183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0.13769</cdr:x>
      <cdr:y>0.36004</cdr:y>
    </cdr:from>
    <cdr:to>
      <cdr:x>0.15962</cdr:x>
      <cdr:y>0.43304</cdr:y>
    </cdr:to>
    <cdr:sp macro="" textlink="">
      <cdr:nvSpPr>
        <cdr:cNvPr id="2" name="TextBox 11"/>
        <cdr:cNvSpPr txBox="1"/>
      </cdr:nvSpPr>
      <cdr:spPr>
        <a:xfrm xmlns:a="http://schemas.openxmlformats.org/drawingml/2006/main">
          <a:off x="1160063" y="1214328"/>
          <a:ext cx="184730"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endParaRPr lang="en-GB" sz="1000" dirty="0">
            <a:latin typeface="Montserrat"/>
            <a:cs typeface="Calibri" panose="020F05020202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38520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b2d54ef91a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b2d54ef91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ab84a955b5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ab84a955b5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b2d54ef91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b2d54ef91a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ac14597a3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ac14597a3a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ac14597a3a_1_1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ac14597a3a_1_1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93614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b97f635908_0_1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470"/>
              </a:spcBef>
              <a:spcAft>
                <a:spcPts val="0"/>
              </a:spcAft>
              <a:buClr>
                <a:schemeClr val="dk1"/>
              </a:buClr>
              <a:buSzPts val="1100"/>
              <a:buFont typeface="Arial"/>
              <a:buNone/>
            </a:pPr>
            <a:endParaRPr dirty="0"/>
          </a:p>
        </p:txBody>
      </p:sp>
      <p:sp>
        <p:nvSpPr>
          <p:cNvPr id="713" name="Google Shape;713;gb97f635908_0_1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62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17051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25288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ac14597a3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ac14597a3a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96744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1762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gc5b0c2243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6" name="Google Shape;1126;gc5b0c2243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38783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ac2a4770c2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 name="Google Shape;1215;gac2a4770c2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27529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ac14597a3a_1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ac14597a3a_1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gac14597a3a_1_1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2" name="Google Shape;1602;gac14597a3a_1_1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2167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787F44-EB60-4A0F-8A09-A436A27DB22D}" type="slidenum">
              <a:rPr lang="en-US">
                <a:solidFill>
                  <a:prstClr val="black"/>
                </a:solidFill>
              </a:rPr>
              <a:pPr fontAlgn="base">
                <a:spcBef>
                  <a:spcPct val="0"/>
                </a:spcBef>
                <a:spcAft>
                  <a:spcPct val="0"/>
                </a:spcAft>
                <a:defRPr/>
              </a:pPr>
              <a:t>28</a:t>
            </a:fld>
            <a:endParaRPr lang="en-US" dirty="0">
              <a:solidFill>
                <a:prstClr val="black"/>
              </a:solidFill>
            </a:endParaRPr>
          </a:p>
        </p:txBody>
      </p:sp>
    </p:spTree>
    <p:extLst>
      <p:ext uri="{BB962C8B-B14F-4D97-AF65-F5344CB8AC3E}">
        <p14:creationId xmlns:p14="http://schemas.microsoft.com/office/powerpoint/2010/main" val="3081601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ac14597a3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ac14597a3a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0816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b2d54ef91a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b2d54ef91a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1112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ac14597a3a_1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ac14597a3a_1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9185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3190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b2d54ef91a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b2d54ef91a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2556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b2d54ef91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b2d54ef91a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ac14597a3a_1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ac14597a3a_1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Alex to send daily data – Karl to update Ben to support</a:t>
            </a:r>
          </a:p>
          <a:p>
            <a:endParaRPr lang="en-GB" dirty="0"/>
          </a:p>
        </p:txBody>
      </p:sp>
      <p:sp>
        <p:nvSpPr>
          <p:cNvPr id="4" name="Slide Number Placeholder 3"/>
          <p:cNvSpPr>
            <a:spLocks noGrp="1"/>
          </p:cNvSpPr>
          <p:nvPr>
            <p:ph type="sldNum" sz="quarter" idx="5"/>
          </p:nvPr>
        </p:nvSpPr>
        <p:spPr/>
        <p:txBody>
          <a:bodyPr/>
          <a:lstStyle/>
          <a:p>
            <a:fld id="{21D15983-A45F-4BAB-B9D2-9002C95F3F6C}" type="slidenum">
              <a:rPr lang="en-US" smtClean="0"/>
              <a:pPr/>
              <a:t>42</a:t>
            </a:fld>
            <a:endParaRPr lang="en-US" dirty="0"/>
          </a:p>
        </p:txBody>
      </p:sp>
    </p:spTree>
    <p:extLst>
      <p:ext uri="{BB962C8B-B14F-4D97-AF65-F5344CB8AC3E}">
        <p14:creationId xmlns:p14="http://schemas.microsoft.com/office/powerpoint/2010/main" val="2058159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Alex to send daily data – Karl to update Ben to support</a:t>
            </a:r>
          </a:p>
          <a:p>
            <a:endParaRPr lang="en-GB" dirty="0"/>
          </a:p>
        </p:txBody>
      </p:sp>
      <p:sp>
        <p:nvSpPr>
          <p:cNvPr id="4" name="Slide Number Placeholder 3"/>
          <p:cNvSpPr>
            <a:spLocks noGrp="1"/>
          </p:cNvSpPr>
          <p:nvPr>
            <p:ph type="sldNum" sz="quarter" idx="5"/>
          </p:nvPr>
        </p:nvSpPr>
        <p:spPr/>
        <p:txBody>
          <a:bodyPr/>
          <a:lstStyle/>
          <a:p>
            <a:fld id="{21D15983-A45F-4BAB-B9D2-9002C95F3F6C}" type="slidenum">
              <a:rPr lang="en-US" smtClean="0"/>
              <a:pPr/>
              <a:t>43</a:t>
            </a:fld>
            <a:endParaRPr lang="en-US" dirty="0"/>
          </a:p>
        </p:txBody>
      </p:sp>
    </p:spTree>
    <p:extLst>
      <p:ext uri="{BB962C8B-B14F-4D97-AF65-F5344CB8AC3E}">
        <p14:creationId xmlns:p14="http://schemas.microsoft.com/office/powerpoint/2010/main" val="2009655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Alex to send daily data – Karl to update Ben to support</a:t>
            </a:r>
          </a:p>
          <a:p>
            <a:endParaRPr lang="en-GB" dirty="0"/>
          </a:p>
        </p:txBody>
      </p:sp>
      <p:sp>
        <p:nvSpPr>
          <p:cNvPr id="4" name="Slide Number Placeholder 3"/>
          <p:cNvSpPr>
            <a:spLocks noGrp="1"/>
          </p:cNvSpPr>
          <p:nvPr>
            <p:ph type="sldNum" sz="quarter" idx="5"/>
          </p:nvPr>
        </p:nvSpPr>
        <p:spPr/>
        <p:txBody>
          <a:bodyPr/>
          <a:lstStyle/>
          <a:p>
            <a:fld id="{21D15983-A45F-4BAB-B9D2-9002C95F3F6C}" type="slidenum">
              <a:rPr lang="en-US" smtClean="0"/>
              <a:pPr/>
              <a:t>44</a:t>
            </a:fld>
            <a:endParaRPr lang="en-US" dirty="0"/>
          </a:p>
        </p:txBody>
      </p:sp>
    </p:spTree>
    <p:extLst>
      <p:ext uri="{BB962C8B-B14F-4D97-AF65-F5344CB8AC3E}">
        <p14:creationId xmlns:p14="http://schemas.microsoft.com/office/powerpoint/2010/main" val="42207266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b2d54ef91a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b2d54ef91a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94513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gac14597a3a_2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0" name="Google Shape;2360;gac14597a3a_2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07902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xfrm>
            <a:off x="381000" y="685800"/>
            <a:ext cx="6096000" cy="3429000"/>
          </a:xfrm>
          <a:ln>
            <a:miter lim="800000"/>
            <a:headEnd/>
            <a:tailEnd/>
          </a:ln>
        </p:spPr>
      </p:sp>
      <p:sp>
        <p:nvSpPr>
          <p:cNvPr id="89090"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GB" altLang="en-US" dirty="0">
              <a:solidFill>
                <a:srgbClr val="000000"/>
              </a:solidFill>
              <a:latin typeface="Calibri" pitchFamily="34" charset="0"/>
              <a:cs typeface="Calibri" pitchFamily="34" charset="0"/>
              <a:sym typeface="Calibri" pitchFamily="34" charset="0"/>
            </a:endParaRPr>
          </a:p>
        </p:txBody>
      </p:sp>
      <p:sp>
        <p:nvSpPr>
          <p:cNvPr id="89091"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l">
              <a:buSzTx/>
            </a:pPr>
            <a:fld id="{60AFAAE2-04A4-46AA-A99F-57B5849D2A03}" type="slidenum">
              <a:rPr lang="en-US" altLang="en-US"/>
              <a:pPr algn="l">
                <a:buSzTx/>
              </a:pPr>
              <a:t>48</a:t>
            </a:fld>
            <a:endParaRPr lang="en-US" altLang="en-US" dirty="0"/>
          </a:p>
        </p:txBody>
      </p:sp>
    </p:spTree>
    <p:extLst>
      <p:ext uri="{BB962C8B-B14F-4D97-AF65-F5344CB8AC3E}">
        <p14:creationId xmlns:p14="http://schemas.microsoft.com/office/powerpoint/2010/main" val="753515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xfrm>
            <a:off x="381000" y="685800"/>
            <a:ext cx="6096000" cy="3429000"/>
          </a:xfrm>
          <a:ln>
            <a:headEnd/>
            <a:tailEnd/>
          </a:ln>
        </p:spPr>
      </p:sp>
      <p:sp>
        <p:nvSpPr>
          <p:cNvPr id="91138"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defTabSz="931863">
              <a:spcBef>
                <a:spcPct val="0"/>
              </a:spcBef>
            </a:pPr>
            <a:r>
              <a:rPr lang="en-US" altLang="en-US" b="1" dirty="0">
                <a:solidFill>
                  <a:schemeClr val="tx2"/>
                </a:solidFill>
                <a:latin typeface="Calibri" pitchFamily="34" charset="0"/>
                <a:cs typeface="Calibri" pitchFamily="34" charset="0"/>
                <a:sym typeface="Calibri" pitchFamily="34" charset="0"/>
              </a:rPr>
              <a:t>Numbers in this slide may change due to NDH00TSR data later</a:t>
            </a:r>
            <a:endParaRPr lang="de-DE" altLang="en-US" b="1">
              <a:solidFill>
                <a:schemeClr val="tx2"/>
              </a:solidFill>
              <a:latin typeface="Calibri" pitchFamily="34" charset="0"/>
              <a:cs typeface="Calibri" pitchFamily="34" charset="0"/>
              <a:sym typeface="Calibri" pitchFamily="34" charset="0"/>
            </a:endParaRPr>
          </a:p>
          <a:p>
            <a:pPr defTabSz="931863">
              <a:spcBef>
                <a:spcPct val="0"/>
              </a:spcBef>
            </a:pPr>
            <a:endParaRPr lang="en-US" altLang="en-US" dirty="0">
              <a:solidFill>
                <a:srgbClr val="000000"/>
              </a:solidFill>
              <a:latin typeface="Calibri" pitchFamily="34" charset="0"/>
              <a:cs typeface="Calibri" pitchFamily="34" charset="0"/>
              <a:sym typeface="Calibri" pitchFamily="34" charset="0"/>
            </a:endParaRPr>
          </a:p>
        </p:txBody>
      </p:sp>
      <p:sp>
        <p:nvSpPr>
          <p:cNvPr id="91139"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C270FAEE-4491-4526-9BF0-ACB85CDB9DFA}" type="slidenum">
              <a:rPr lang="en-US" altLang="en-US" sz="1200">
                <a:latin typeface="Calibri" pitchFamily="34" charset="0"/>
                <a:cs typeface="Calibri" pitchFamily="34" charset="0"/>
                <a:sym typeface="Calibri" pitchFamily="34" charset="0"/>
              </a:rPr>
              <a:pPr/>
              <a:t>49</a:t>
            </a:fld>
            <a:endParaRPr lang="en-US" altLang="en-US" sz="1200" dirty="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3622108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b663873c2b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b663873c2b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2"/>
        <p:cNvGrpSpPr/>
        <p:nvPr/>
      </p:nvGrpSpPr>
      <p:grpSpPr>
        <a:xfrm>
          <a:off x="0" y="0"/>
          <a:ext cx="0" cy="0"/>
          <a:chOff x="0" y="0"/>
          <a:chExt cx="0" cy="0"/>
        </a:xfrm>
      </p:grpSpPr>
      <p:sp>
        <p:nvSpPr>
          <p:cNvPr id="2443" name="Google Shape;2443;ga10676d58a_0_1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4" name="Google Shape;2444;ga10676d58a_0_1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73945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ac90507b2d_1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ac90507b2d_1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00257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25560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 Black">
  <p:cSld name="TITLE_AND_BODY_1_2_2_1">
    <p:bg>
      <p:bgPr>
        <a:solidFill>
          <a:srgbClr val="000000"/>
        </a:solidFill>
        <a:effectLst/>
      </p:bgPr>
    </p:bg>
    <p:spTree>
      <p:nvGrpSpPr>
        <p:cNvPr id="1" name="Shape 284"/>
        <p:cNvGrpSpPr/>
        <p:nvPr/>
      </p:nvGrpSpPr>
      <p:grpSpPr>
        <a:xfrm>
          <a:off x="0" y="0"/>
          <a:ext cx="0" cy="0"/>
          <a:chOff x="0" y="0"/>
          <a:chExt cx="0" cy="0"/>
        </a:xfrm>
      </p:grpSpPr>
      <p:sp>
        <p:nvSpPr>
          <p:cNvPr id="285" name="Google Shape;285;p32"/>
          <p:cNvSpPr/>
          <p:nvPr/>
        </p:nvSpPr>
        <p:spPr>
          <a:xfrm>
            <a:off x="-19050" y="2514600"/>
            <a:ext cx="2618100" cy="2644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32"/>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50" dirty="0">
                <a:solidFill>
                  <a:srgbClr val="888888"/>
                </a:solidFill>
                <a:latin typeface="Montserrat" panose="00000500000000000000" pitchFamily="2" charset="0"/>
                <a:ea typeface="Montserrat Light"/>
                <a:cs typeface="Montserrat Light"/>
                <a:sym typeface="Montserrat Light"/>
              </a:rPr>
              <a:t>© 2022 </a:t>
            </a:r>
            <a:r>
              <a:rPr lang="en-GB" sz="550" dirty="0">
                <a:solidFill>
                  <a:srgbClr val="888888"/>
                </a:solidFill>
                <a:latin typeface="Montserrat" panose="00000500000000000000" pitchFamily="2" charset="0"/>
                <a:ea typeface="Montserrat Light"/>
                <a:cs typeface="Montserrat Light"/>
                <a:sym typeface="Montserrat Light"/>
              </a:rPr>
              <a:t>NielsenIQ</a:t>
            </a:r>
            <a:r>
              <a:rPr lang="en" sz="550" dirty="0">
                <a:solidFill>
                  <a:srgbClr val="888888"/>
                </a:solidFill>
                <a:latin typeface="Montserrat" panose="00000500000000000000" pitchFamily="2" charset="0"/>
                <a:ea typeface="Montserrat Light"/>
                <a:cs typeface="Montserrat Light"/>
                <a:sym typeface="Montserrat Light"/>
              </a:rPr>
              <a:t> Consumer LLC. All Rights Reserved.</a:t>
            </a:r>
            <a:endParaRPr sz="55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5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50" dirty="0">
              <a:solidFill>
                <a:srgbClr val="888888"/>
              </a:solidFill>
              <a:latin typeface="Montserrat" panose="00000500000000000000" pitchFamily="2" charset="0"/>
              <a:ea typeface="Montserrat Light"/>
              <a:cs typeface="Montserrat Light"/>
              <a:sym typeface="Montserrat Light"/>
            </a:endParaRPr>
          </a:p>
        </p:txBody>
      </p:sp>
      <p:sp>
        <p:nvSpPr>
          <p:cNvPr id="287" name="Google Shape;287;p32"/>
          <p:cNvSpPr/>
          <p:nvPr/>
        </p:nvSpPr>
        <p:spPr>
          <a:xfrm rot="10800000">
            <a:off x="6525900" y="-19050"/>
            <a:ext cx="2618100" cy="2644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32"/>
          <p:cNvSpPr txBox="1"/>
          <p:nvPr/>
        </p:nvSpPr>
        <p:spPr>
          <a:xfrm>
            <a:off x="1308261" y="500178"/>
            <a:ext cx="645300" cy="55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0">
                <a:solidFill>
                  <a:schemeClr val="accent1"/>
                </a:solidFill>
              </a:rPr>
              <a:t>“</a:t>
            </a:r>
            <a:endParaRPr sz="15000" dirty="0">
              <a:solidFill>
                <a:schemeClr val="accent1"/>
              </a:solidFill>
            </a:endParaRPr>
          </a:p>
        </p:txBody>
      </p:sp>
      <p:sp>
        <p:nvSpPr>
          <p:cNvPr id="290" name="Google Shape;290;p32"/>
          <p:cNvSpPr txBox="1">
            <a:spLocks noGrp="1"/>
          </p:cNvSpPr>
          <p:nvPr>
            <p:ph type="ctrTitle"/>
          </p:nvPr>
        </p:nvSpPr>
        <p:spPr>
          <a:xfrm>
            <a:off x="1444900" y="1565050"/>
            <a:ext cx="5081100" cy="13893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dirty="0"/>
          </a:p>
        </p:txBody>
      </p:sp>
      <p:sp>
        <p:nvSpPr>
          <p:cNvPr id="291" name="Google Shape;291;p32"/>
          <p:cNvSpPr txBox="1">
            <a:spLocks noGrp="1"/>
          </p:cNvSpPr>
          <p:nvPr>
            <p:ph type="subTitle" idx="1"/>
          </p:nvPr>
        </p:nvSpPr>
        <p:spPr>
          <a:xfrm>
            <a:off x="1444900" y="2801950"/>
            <a:ext cx="50640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292" name="Google Shape;292;p32"/>
          <p:cNvPicPr preferRelativeResize="0"/>
          <p:nvPr/>
        </p:nvPicPr>
        <p:blipFill>
          <a:blip r:embed="rId2">
            <a:alphaModFix/>
          </a:blip>
          <a:stretch>
            <a:fillRect/>
          </a:stretch>
        </p:blipFill>
        <p:spPr>
          <a:xfrm>
            <a:off x="0" y="0"/>
            <a:ext cx="354650" cy="355959"/>
          </a:xfrm>
          <a:prstGeom prst="rect">
            <a:avLst/>
          </a:prstGeom>
          <a:noFill/>
          <a:ln>
            <a:noFill/>
          </a:ln>
        </p:spPr>
      </p:pic>
      <p:sp>
        <p:nvSpPr>
          <p:cNvPr id="10" name="Slide Number Placeholder 1">
            <a:extLst>
              <a:ext uri="{FF2B5EF4-FFF2-40B4-BE49-F238E27FC236}">
                <a16:creationId xmlns:a16="http://schemas.microsoft.com/office/drawing/2014/main" id="{52A62E47-4F2A-4A75-BED7-E049CB341766}"/>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side - White/side bar">
  <p:cSld name="BLANK_2_2_1">
    <p:bg>
      <p:bgPr>
        <a:solidFill>
          <a:srgbClr val="FFFFFF"/>
        </a:solidFill>
        <a:effectLst/>
      </p:bgPr>
    </p:bg>
    <p:spTree>
      <p:nvGrpSpPr>
        <p:cNvPr id="1" name="Shape 157"/>
        <p:cNvGrpSpPr/>
        <p:nvPr/>
      </p:nvGrpSpPr>
      <p:grpSpPr>
        <a:xfrm>
          <a:off x="0" y="0"/>
          <a:ext cx="0" cy="0"/>
          <a:chOff x="0" y="0"/>
          <a:chExt cx="0" cy="0"/>
        </a:xfrm>
      </p:grpSpPr>
      <p:sp>
        <p:nvSpPr>
          <p:cNvPr id="158" name="Google Shape;158;p19"/>
          <p:cNvSpPr/>
          <p:nvPr/>
        </p:nvSpPr>
        <p:spPr>
          <a:xfrm>
            <a:off x="6057900" y="-17575"/>
            <a:ext cx="3132900" cy="517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19"/>
          <p:cNvSpPr/>
          <p:nvPr/>
        </p:nvSpPr>
        <p:spPr>
          <a:xfrm>
            <a:off x="0" y="-62615"/>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1" name="Google Shape;161;p1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GB" sz="500" dirty="0">
                <a:solidFill>
                  <a:srgbClr val="888888"/>
                </a:solidFill>
                <a:latin typeface="Montserrat" panose="00000500000000000000" pitchFamily="2" charset="0"/>
                <a:ea typeface="Montserrat Light"/>
                <a:cs typeface="Montserrat Light"/>
                <a:sym typeface="Montserrat Light"/>
              </a:rPr>
              <a:t>© 2022 NielsenIQ Consumer LLC. All Rights Reserved.</a:t>
            </a:r>
            <a:endParaRPr lang="en-GB"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62" name="Google Shape;162;p19"/>
          <p:cNvSpPr txBox="1">
            <a:spLocks noGrp="1"/>
          </p:cNvSpPr>
          <p:nvPr>
            <p:ph type="title"/>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63" name="Google Shape;163;p19"/>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64" name="Google Shape;164;p19"/>
          <p:cNvSpPr txBox="1">
            <a:spLocks noGrp="1"/>
          </p:cNvSpPr>
          <p:nvPr>
            <p:ph type="ctrTitle" idx="2"/>
          </p:nvPr>
        </p:nvSpPr>
        <p:spPr>
          <a:xfrm>
            <a:off x="6277650" y="1359650"/>
            <a:ext cx="2693400" cy="1578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dirty="0"/>
          </a:p>
        </p:txBody>
      </p:sp>
      <p:sp>
        <p:nvSpPr>
          <p:cNvPr id="165" name="Google Shape;165;p19"/>
          <p:cNvSpPr txBox="1">
            <a:spLocks noGrp="1"/>
          </p:cNvSpPr>
          <p:nvPr>
            <p:ph type="subTitle" idx="3"/>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66" name="Google Shape;166;p19"/>
          <p:cNvPicPr preferRelativeResize="0"/>
          <p:nvPr/>
        </p:nvPicPr>
        <p:blipFill>
          <a:blip r:embed="rId2">
            <a:alphaModFix/>
          </a:blip>
          <a:stretch>
            <a:fillRect/>
          </a:stretch>
        </p:blipFill>
        <p:spPr>
          <a:xfrm>
            <a:off x="0" y="0"/>
            <a:ext cx="354650" cy="355959"/>
          </a:xfrm>
          <a:prstGeom prst="rect">
            <a:avLst/>
          </a:prstGeom>
          <a:noFill/>
          <a:ln>
            <a:noFill/>
          </a:ln>
        </p:spPr>
      </p:pic>
      <p:sp>
        <p:nvSpPr>
          <p:cNvPr id="11" name="Slide Number Placeholder 1">
            <a:extLst>
              <a:ext uri="{FF2B5EF4-FFF2-40B4-BE49-F238E27FC236}">
                <a16:creationId xmlns:a16="http://schemas.microsoft.com/office/drawing/2014/main" id="{2B582BA4-F360-4537-A40A-0711DBD16365}"/>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side - Black/side bar">
  <p:cSld name="BLANK_2_2_2_1">
    <p:bg>
      <p:bgPr>
        <a:solidFill>
          <a:srgbClr val="000000"/>
        </a:solidFill>
        <a:effectLst/>
      </p:bgPr>
    </p:bg>
    <p:spTree>
      <p:nvGrpSpPr>
        <p:cNvPr id="1" name="Shape 167"/>
        <p:cNvGrpSpPr/>
        <p:nvPr/>
      </p:nvGrpSpPr>
      <p:grpSpPr>
        <a:xfrm>
          <a:off x="0" y="0"/>
          <a:ext cx="0" cy="0"/>
          <a:chOff x="0" y="0"/>
          <a:chExt cx="0" cy="0"/>
        </a:xfrm>
      </p:grpSpPr>
      <p:sp>
        <p:nvSpPr>
          <p:cNvPr id="168" name="Google Shape;168;p20"/>
          <p:cNvSpPr/>
          <p:nvPr/>
        </p:nvSpPr>
        <p:spPr>
          <a:xfrm>
            <a:off x="6057900" y="-17575"/>
            <a:ext cx="3132900" cy="51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9" name="Google Shape;169;p20"/>
          <p:cNvSpPr txBox="1">
            <a:spLocks noGrp="1"/>
          </p:cNvSpPr>
          <p:nvPr>
            <p:ph type="ctrTitle"/>
          </p:nvPr>
        </p:nvSpPr>
        <p:spPr>
          <a:xfrm>
            <a:off x="6277650" y="1359650"/>
            <a:ext cx="2693400" cy="1578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170" name="Google Shape;170;p20"/>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20"/>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73" name="Google Shape;173;p20"/>
          <p:cNvSpPr txBox="1">
            <a:spLocks noGrp="1"/>
          </p:cNvSpPr>
          <p:nvPr>
            <p:ph type="title" idx="2"/>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74" name="Google Shape;174;p20"/>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75" name="Google Shape;175;p20"/>
          <p:cNvSpPr txBox="1">
            <a:spLocks noGrp="1"/>
          </p:cNvSpPr>
          <p:nvPr>
            <p:ph type="subTitle" idx="3"/>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76" name="Google Shape;176;p20"/>
          <p:cNvPicPr preferRelativeResize="0"/>
          <p:nvPr/>
        </p:nvPicPr>
        <p:blipFill>
          <a:blip r:embed="rId2">
            <a:alphaModFix/>
          </a:blip>
          <a:stretch>
            <a:fillRect/>
          </a:stretch>
        </p:blipFill>
        <p:spPr>
          <a:xfrm>
            <a:off x="0" y="0"/>
            <a:ext cx="354650" cy="355959"/>
          </a:xfrm>
          <a:prstGeom prst="rect">
            <a:avLst/>
          </a:prstGeom>
          <a:noFill/>
          <a:ln>
            <a:noFill/>
          </a:ln>
        </p:spPr>
      </p:pic>
      <p:sp>
        <p:nvSpPr>
          <p:cNvPr id="11" name="Slide Number Placeholder 1">
            <a:extLst>
              <a:ext uri="{FF2B5EF4-FFF2-40B4-BE49-F238E27FC236}">
                <a16:creationId xmlns:a16="http://schemas.microsoft.com/office/drawing/2014/main" id="{8202D4FC-7AA1-4922-84F2-0C7B80786EE5}"/>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 you - Black">
  <p:cSld name="TITLE_AND_BODY_1_1_1">
    <p:bg>
      <p:bgPr>
        <a:solidFill>
          <a:srgbClr val="000000"/>
        </a:solidFill>
        <a:effectLst/>
      </p:bgPr>
    </p:bg>
    <p:spTree>
      <p:nvGrpSpPr>
        <p:cNvPr id="1" name="Shape 302"/>
        <p:cNvGrpSpPr/>
        <p:nvPr/>
      </p:nvGrpSpPr>
      <p:grpSpPr>
        <a:xfrm>
          <a:off x="0" y="0"/>
          <a:ext cx="0" cy="0"/>
          <a:chOff x="0" y="0"/>
          <a:chExt cx="0" cy="0"/>
        </a:xfrm>
      </p:grpSpPr>
      <p:sp>
        <p:nvSpPr>
          <p:cNvPr id="303" name="Google Shape;303;p34"/>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304" name="Google Shape;304;p34"/>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Montserrat" panose="00000500000000000000" pitchFamily="2" charset="0"/>
              <a:ea typeface="Montserrat Light"/>
              <a:cs typeface="Montserrat Light"/>
              <a:sym typeface="Montserrat Light"/>
            </a:endParaRPr>
          </a:p>
        </p:txBody>
      </p:sp>
      <p:sp>
        <p:nvSpPr>
          <p:cNvPr id="306" name="Google Shape;306;p34"/>
          <p:cNvSpPr txBox="1"/>
          <p:nvPr/>
        </p:nvSpPr>
        <p:spPr>
          <a:xfrm>
            <a:off x="354650" y="1959975"/>
            <a:ext cx="2952300" cy="1269300"/>
          </a:xfrm>
          <a:prstGeom prst="rect">
            <a:avLst/>
          </a:prstGeom>
          <a:noFill/>
          <a:ln>
            <a:noFill/>
          </a:ln>
        </p:spPr>
        <p:txBody>
          <a:bodyPr spcFirstLastPara="1" wrap="square" lIns="0" tIns="91425" rIns="0" bIns="91425" anchor="t" anchorCtr="0">
            <a:noAutofit/>
          </a:bodyPr>
          <a:lstStyle/>
          <a:p>
            <a:pPr marL="0" lvl="0" indent="0" algn="l" rtl="0">
              <a:lnSpc>
                <a:spcPct val="90000"/>
              </a:lnSpc>
              <a:spcBef>
                <a:spcPts val="0"/>
              </a:spcBef>
              <a:spcAft>
                <a:spcPts val="0"/>
              </a:spcAft>
              <a:buNone/>
            </a:pPr>
            <a:r>
              <a:rPr lang="en" sz="1900" b="1" dirty="0">
                <a:solidFill>
                  <a:srgbClr val="FFFFFF"/>
                </a:solidFill>
                <a:latin typeface="Montserrat" panose="00000500000000000000" pitchFamily="2" charset="0"/>
                <a:ea typeface="Montserrat"/>
                <a:cs typeface="Montserrat"/>
                <a:sym typeface="Montserrat"/>
              </a:rPr>
              <a:t>Thank you.</a:t>
            </a:r>
            <a:endParaRPr sz="1900" b="1" dirty="0">
              <a:solidFill>
                <a:srgbClr val="FFFFFF"/>
              </a:solidFill>
              <a:latin typeface="Montserrat" panose="00000500000000000000" pitchFamily="2" charset="0"/>
              <a:ea typeface="Montserrat"/>
              <a:cs typeface="Montserrat"/>
              <a:sym typeface="Montserrat"/>
            </a:endParaRPr>
          </a:p>
        </p:txBody>
      </p:sp>
      <p:sp>
        <p:nvSpPr>
          <p:cNvPr id="307" name="Google Shape;307;p34"/>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08" name="Google Shape;308;p34"/>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pic>
        <p:nvPicPr>
          <p:cNvPr id="309" name="Google Shape;309;p34"/>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A24DAB37-606E-4530-933E-05066D5CC8E8}"/>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slide - black">
  <p:cSld name="TITLE_AND_BODY_1_1_1_2">
    <p:bg>
      <p:bgPr>
        <a:solidFill>
          <a:srgbClr val="000000"/>
        </a:solidFill>
        <a:effectLst/>
      </p:bgPr>
    </p:bg>
    <p:spTree>
      <p:nvGrpSpPr>
        <p:cNvPr id="1" name="Shape 318"/>
        <p:cNvGrpSpPr/>
        <p:nvPr/>
      </p:nvGrpSpPr>
      <p:grpSpPr>
        <a:xfrm>
          <a:off x="0" y="0"/>
          <a:ext cx="0" cy="0"/>
          <a:chOff x="0" y="0"/>
          <a:chExt cx="0" cy="0"/>
        </a:xfrm>
      </p:grpSpPr>
      <p:sp>
        <p:nvSpPr>
          <p:cNvPr id="319" name="Google Shape;319;p36"/>
          <p:cNvSpPr/>
          <p:nvPr/>
        </p:nvSpPr>
        <p:spPr>
          <a:xfrm>
            <a:off x="0" y="-1530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320;p36"/>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322" name="Google Shape;322;p36"/>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23" name="Google Shape;323;p36"/>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pic>
        <p:nvPicPr>
          <p:cNvPr id="324" name="Google Shape;324;p36"/>
          <p:cNvPicPr preferRelativeResize="0"/>
          <p:nvPr/>
        </p:nvPicPr>
        <p:blipFill>
          <a:blip r:embed="rId2">
            <a:alphaModFix/>
          </a:blip>
          <a:stretch>
            <a:fillRect/>
          </a:stretch>
        </p:blipFill>
        <p:spPr>
          <a:xfrm>
            <a:off x="354643" y="4382014"/>
            <a:ext cx="1714500" cy="396636"/>
          </a:xfrm>
          <a:prstGeom prst="rect">
            <a:avLst/>
          </a:prstGeom>
          <a:noFill/>
          <a:ln>
            <a:noFill/>
          </a:ln>
        </p:spPr>
      </p:pic>
      <p:sp>
        <p:nvSpPr>
          <p:cNvPr id="8" name="Slide Number Placeholder 1">
            <a:extLst>
              <a:ext uri="{FF2B5EF4-FFF2-40B4-BE49-F238E27FC236}">
                <a16:creationId xmlns:a16="http://schemas.microsoft.com/office/drawing/2014/main" id="{71FCCCF3-68C9-4439-B4FE-3FEEACB3E5CA}"/>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slide - white">
  <p:cSld name="TITLE_AND_BODY_1_1_1_1_1">
    <p:bg>
      <p:bgPr>
        <a:solidFill>
          <a:srgbClr val="FFFFFF"/>
        </a:solidFill>
        <a:effectLst/>
      </p:bgPr>
    </p:bg>
    <p:spTree>
      <p:nvGrpSpPr>
        <p:cNvPr id="1" name="Shape 325"/>
        <p:cNvGrpSpPr/>
        <p:nvPr/>
      </p:nvGrpSpPr>
      <p:grpSpPr>
        <a:xfrm>
          <a:off x="0" y="0"/>
          <a:ext cx="0" cy="0"/>
          <a:chOff x="0" y="0"/>
          <a:chExt cx="0" cy="0"/>
        </a:xfrm>
      </p:grpSpPr>
      <p:sp>
        <p:nvSpPr>
          <p:cNvPr id="326" name="Google Shape;326;p37"/>
          <p:cNvSpPr/>
          <p:nvPr/>
        </p:nvSpPr>
        <p:spPr>
          <a:xfrm>
            <a:off x="0" y="50"/>
            <a:ext cx="5107500" cy="5158800"/>
          </a:xfrm>
          <a:prstGeom prst="rtTriangl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27;p3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r>
              <a:rPr lang="en" sz="500" dirty="0">
                <a:solidFill>
                  <a:srgbClr val="888888"/>
                </a:solidFill>
                <a:latin typeface="Avenir Next LT Pro" panose="020B0504020202020204" pitchFamily="34" charset="0"/>
                <a:ea typeface="Montserrat Light"/>
                <a:cs typeface="Montserrat Light"/>
                <a:sym typeface="Montserrat Light"/>
              </a:rPr>
              <a:t>.</a:t>
            </a: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329" name="Google Shape;329;p37"/>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SzPts val="1200"/>
              <a:buNone/>
              <a:defRPr sz="1200" b="1">
                <a:latin typeface="Montserrat" panose="00000500000000000000" pitchFamily="2" charset="0"/>
              </a:defRPr>
            </a:lvl1pPr>
            <a:lvl2pPr lvl="1" rtl="0">
              <a:lnSpc>
                <a:spcPct val="100000"/>
              </a:lnSpc>
              <a:spcBef>
                <a:spcPts val="0"/>
              </a:spcBef>
              <a:spcAft>
                <a:spcPts val="0"/>
              </a:spcAft>
              <a:buSzPts val="1800"/>
              <a:buNone/>
              <a:defRPr sz="1800" b="1"/>
            </a:lvl2pPr>
            <a:lvl3pPr lvl="2" rtl="0">
              <a:lnSpc>
                <a:spcPct val="100000"/>
              </a:lnSpc>
              <a:spcBef>
                <a:spcPts val="0"/>
              </a:spcBef>
              <a:spcAft>
                <a:spcPts val="0"/>
              </a:spcAft>
              <a:buSzPts val="1800"/>
              <a:buNone/>
              <a:defRPr sz="1800" b="1"/>
            </a:lvl3pPr>
            <a:lvl4pPr lvl="3" rtl="0">
              <a:lnSpc>
                <a:spcPct val="100000"/>
              </a:lnSpc>
              <a:spcBef>
                <a:spcPts val="0"/>
              </a:spcBef>
              <a:spcAft>
                <a:spcPts val="0"/>
              </a:spcAft>
              <a:buSzPts val="1800"/>
              <a:buNone/>
              <a:defRPr sz="1800" b="1"/>
            </a:lvl4pPr>
            <a:lvl5pPr lvl="4" rtl="0">
              <a:lnSpc>
                <a:spcPct val="100000"/>
              </a:lnSpc>
              <a:spcBef>
                <a:spcPts val="0"/>
              </a:spcBef>
              <a:spcAft>
                <a:spcPts val="0"/>
              </a:spcAft>
              <a:buSzPts val="1800"/>
              <a:buNone/>
              <a:defRPr sz="1800" b="1"/>
            </a:lvl5pPr>
            <a:lvl6pPr lvl="5" rtl="0">
              <a:lnSpc>
                <a:spcPct val="100000"/>
              </a:lnSpc>
              <a:spcBef>
                <a:spcPts val="0"/>
              </a:spcBef>
              <a:spcAft>
                <a:spcPts val="0"/>
              </a:spcAft>
              <a:buSzPts val="1800"/>
              <a:buNone/>
              <a:defRPr sz="1800" b="1"/>
            </a:lvl6pPr>
            <a:lvl7pPr lvl="6" rtl="0">
              <a:lnSpc>
                <a:spcPct val="100000"/>
              </a:lnSpc>
              <a:spcBef>
                <a:spcPts val="0"/>
              </a:spcBef>
              <a:spcAft>
                <a:spcPts val="0"/>
              </a:spcAft>
              <a:buSzPts val="1800"/>
              <a:buNone/>
              <a:defRPr sz="1800" b="1"/>
            </a:lvl7pPr>
            <a:lvl8pPr lvl="7" rtl="0">
              <a:lnSpc>
                <a:spcPct val="100000"/>
              </a:lnSpc>
              <a:spcBef>
                <a:spcPts val="0"/>
              </a:spcBef>
              <a:spcAft>
                <a:spcPts val="0"/>
              </a:spcAft>
              <a:buSzPts val="1800"/>
              <a:buNone/>
              <a:defRPr sz="1800" b="1"/>
            </a:lvl8pPr>
            <a:lvl9pPr lvl="8" rtl="0">
              <a:lnSpc>
                <a:spcPct val="100000"/>
              </a:lnSpc>
              <a:spcBef>
                <a:spcPts val="0"/>
              </a:spcBef>
              <a:spcAft>
                <a:spcPts val="0"/>
              </a:spcAft>
              <a:buSzPts val="1800"/>
              <a:buNone/>
              <a:defRPr sz="1800" b="1"/>
            </a:lvl9pPr>
          </a:lstStyle>
          <a:p>
            <a:endParaRPr dirty="0"/>
          </a:p>
        </p:txBody>
      </p:sp>
      <p:sp>
        <p:nvSpPr>
          <p:cNvPr id="330" name="Google Shape;330;p37"/>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4325" lvl="0" indent="-314325" rtl="0">
              <a:lnSpc>
                <a:spcPct val="100000"/>
              </a:lnSpc>
              <a:spcBef>
                <a:spcPts val="0"/>
              </a:spcBef>
              <a:spcAft>
                <a:spcPts val="0"/>
              </a:spcAft>
              <a:buSzPts val="1200"/>
              <a:buNone/>
              <a:defRPr sz="1200">
                <a:latin typeface="Montserrat" panose="00000500000000000000" pitchFamily="2" charset="0"/>
              </a:defRPr>
            </a:lvl1pPr>
            <a:lvl2pPr lvl="1" rtl="0">
              <a:lnSpc>
                <a:spcPct val="100000"/>
              </a:lnSpc>
              <a:spcBef>
                <a:spcPts val="0"/>
              </a:spcBef>
              <a:spcAft>
                <a:spcPts val="0"/>
              </a:spcAft>
              <a:buSzPts val="1800"/>
              <a:buNone/>
              <a:defRPr sz="1800" b="1"/>
            </a:lvl2pPr>
            <a:lvl3pPr lvl="2" rtl="0">
              <a:lnSpc>
                <a:spcPct val="100000"/>
              </a:lnSpc>
              <a:spcBef>
                <a:spcPts val="0"/>
              </a:spcBef>
              <a:spcAft>
                <a:spcPts val="0"/>
              </a:spcAft>
              <a:buSzPts val="1800"/>
              <a:buNone/>
              <a:defRPr sz="1800" b="1"/>
            </a:lvl3pPr>
            <a:lvl4pPr lvl="3" rtl="0">
              <a:lnSpc>
                <a:spcPct val="100000"/>
              </a:lnSpc>
              <a:spcBef>
                <a:spcPts val="0"/>
              </a:spcBef>
              <a:spcAft>
                <a:spcPts val="0"/>
              </a:spcAft>
              <a:buSzPts val="1800"/>
              <a:buNone/>
              <a:defRPr sz="1800" b="1"/>
            </a:lvl4pPr>
            <a:lvl5pPr lvl="4" rtl="0">
              <a:lnSpc>
                <a:spcPct val="100000"/>
              </a:lnSpc>
              <a:spcBef>
                <a:spcPts val="0"/>
              </a:spcBef>
              <a:spcAft>
                <a:spcPts val="0"/>
              </a:spcAft>
              <a:buSzPts val="1800"/>
              <a:buNone/>
              <a:defRPr sz="1800" b="1"/>
            </a:lvl5pPr>
            <a:lvl6pPr lvl="5" rtl="0">
              <a:lnSpc>
                <a:spcPct val="100000"/>
              </a:lnSpc>
              <a:spcBef>
                <a:spcPts val="0"/>
              </a:spcBef>
              <a:spcAft>
                <a:spcPts val="0"/>
              </a:spcAft>
              <a:buSzPts val="1800"/>
              <a:buNone/>
              <a:defRPr sz="1800" b="1"/>
            </a:lvl6pPr>
            <a:lvl7pPr lvl="6" rtl="0">
              <a:lnSpc>
                <a:spcPct val="100000"/>
              </a:lnSpc>
              <a:spcBef>
                <a:spcPts val="0"/>
              </a:spcBef>
              <a:spcAft>
                <a:spcPts val="0"/>
              </a:spcAft>
              <a:buSzPts val="1800"/>
              <a:buNone/>
              <a:defRPr sz="1800" b="1"/>
            </a:lvl7pPr>
            <a:lvl8pPr lvl="7" rtl="0">
              <a:lnSpc>
                <a:spcPct val="100000"/>
              </a:lnSpc>
              <a:spcBef>
                <a:spcPts val="0"/>
              </a:spcBef>
              <a:spcAft>
                <a:spcPts val="0"/>
              </a:spcAft>
              <a:buSzPts val="1800"/>
              <a:buNone/>
              <a:defRPr sz="1800" b="1"/>
            </a:lvl8pPr>
            <a:lvl9pPr lvl="8" rtl="0">
              <a:lnSpc>
                <a:spcPct val="100000"/>
              </a:lnSpc>
              <a:spcBef>
                <a:spcPts val="0"/>
              </a:spcBef>
              <a:spcAft>
                <a:spcPts val="0"/>
              </a:spcAft>
              <a:buSzPts val="1800"/>
              <a:buNone/>
              <a:defRPr sz="1800" b="1"/>
            </a:lvl9pPr>
          </a:lstStyle>
          <a:p>
            <a:endParaRPr dirty="0"/>
          </a:p>
        </p:txBody>
      </p:sp>
      <p:pic>
        <p:nvPicPr>
          <p:cNvPr id="331" name="Google Shape;331;p37"/>
          <p:cNvPicPr preferRelativeResize="0"/>
          <p:nvPr/>
        </p:nvPicPr>
        <p:blipFill rotWithShape="1">
          <a:blip r:embed="rId2">
            <a:alphaModFix/>
          </a:blip>
          <a:srcRect/>
          <a:stretch/>
        </p:blipFill>
        <p:spPr>
          <a:xfrm>
            <a:off x="354643" y="4382014"/>
            <a:ext cx="1714500" cy="396636"/>
          </a:xfrm>
          <a:prstGeom prst="rect">
            <a:avLst/>
          </a:prstGeom>
          <a:noFill/>
          <a:ln>
            <a:noFill/>
          </a:ln>
        </p:spPr>
      </p:pic>
      <p:sp>
        <p:nvSpPr>
          <p:cNvPr id="8" name="Slide Number Placeholder 1">
            <a:extLst>
              <a:ext uri="{FF2B5EF4-FFF2-40B4-BE49-F238E27FC236}">
                <a16:creationId xmlns:a16="http://schemas.microsoft.com/office/drawing/2014/main" id="{F12DD23D-F10A-4D50-90AE-90BE016AC95D}"/>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side - White/title/body text" userDrawn="1">
  <p:cSld name="1_Inside - White/title/body text">
    <p:spTree>
      <p:nvGrpSpPr>
        <p:cNvPr id="1" name="Shape 64"/>
        <p:cNvGrpSpPr/>
        <p:nvPr/>
      </p:nvGrpSpPr>
      <p:grpSpPr>
        <a:xfrm>
          <a:off x="0" y="0"/>
          <a:ext cx="0" cy="0"/>
          <a:chOff x="0" y="0"/>
          <a:chExt cx="0" cy="0"/>
        </a:xfrm>
      </p:grpSpPr>
      <p:sp>
        <p:nvSpPr>
          <p:cNvPr id="65" name="Google Shape;65;p7"/>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500" dirty="0">
                <a:solidFill>
                  <a:srgbClr val="888888"/>
                </a:solidFill>
                <a:latin typeface="Montserrat" panose="00000500000000000000" pitchFamily="2" charset="0"/>
                <a:ea typeface="Montserrat Light"/>
                <a:cs typeface="Montserrat Light"/>
                <a:sym typeface="Montserrat Light"/>
              </a:rPr>
              <a:t>© 2022 NielsenIQ Consumer LLC. All Rights Reserved</a:t>
            </a:r>
            <a:r>
              <a:rPr lang="en-GB" sz="500" dirty="0">
                <a:solidFill>
                  <a:srgbClr val="888888"/>
                </a:solidFill>
                <a:latin typeface="Avenir Next LT Pro" panose="020B0504020202020204" pitchFamily="34" charset="0"/>
                <a:ea typeface="Montserrat Light"/>
                <a:cs typeface="Montserrat Light"/>
                <a:sym typeface="Montserrat Light"/>
              </a:rPr>
              <a:t>.</a:t>
            </a:r>
          </a:p>
        </p:txBody>
      </p:sp>
      <p:sp>
        <p:nvSpPr>
          <p:cNvPr id="70" name="Google Shape;70;p7"/>
          <p:cNvSpPr txBox="1">
            <a:spLocks noGrp="1"/>
          </p:cNvSpPr>
          <p:nvPr>
            <p:ph type="sldNum" idx="12"/>
          </p:nvPr>
        </p:nvSpPr>
        <p:spPr>
          <a:xfrm>
            <a:off x="8396258" y="4749892"/>
            <a:ext cx="548700" cy="393600"/>
          </a:xfrm>
          <a:prstGeom prst="rect">
            <a:avLst/>
          </a:prstGeom>
        </p:spPr>
        <p:txBody>
          <a:bodyPr spcFirstLastPara="1" wrap="square" lIns="91425" tIns="91425" rIns="91425" bIns="91425" anchor="ctr" anchorCtr="0">
            <a:noAutofit/>
          </a:bodyPr>
          <a:lstStyle>
            <a:lvl1pPr lvl="0" algn="r" rtl="0">
              <a:buNone/>
              <a:defRPr sz="1000">
                <a:latin typeface="Montserrat Light"/>
                <a:ea typeface="Montserrat Light"/>
                <a:cs typeface="Montserrat Light"/>
                <a:sym typeface="Montserrat Light"/>
              </a:defRPr>
            </a:lvl1pPr>
            <a:lvl2pPr lvl="1" algn="r" rtl="0">
              <a:buNone/>
              <a:defRPr sz="1000">
                <a:latin typeface="Montserrat Light"/>
                <a:ea typeface="Montserrat Light"/>
                <a:cs typeface="Montserrat Light"/>
                <a:sym typeface="Montserrat Light"/>
              </a:defRPr>
            </a:lvl2pPr>
            <a:lvl3pPr lvl="2" algn="r" rtl="0">
              <a:buNone/>
              <a:defRPr sz="1000">
                <a:latin typeface="Montserrat Light"/>
                <a:ea typeface="Montserrat Light"/>
                <a:cs typeface="Montserrat Light"/>
                <a:sym typeface="Montserrat Light"/>
              </a:defRPr>
            </a:lvl3pPr>
            <a:lvl4pPr lvl="3" algn="r" rtl="0">
              <a:buNone/>
              <a:defRPr sz="1000">
                <a:latin typeface="Montserrat Light"/>
                <a:ea typeface="Montserrat Light"/>
                <a:cs typeface="Montserrat Light"/>
                <a:sym typeface="Montserrat Light"/>
              </a:defRPr>
            </a:lvl4pPr>
            <a:lvl5pPr lvl="4" algn="r" rtl="0">
              <a:buNone/>
              <a:defRPr sz="1000">
                <a:latin typeface="Montserrat Light"/>
                <a:ea typeface="Montserrat Light"/>
                <a:cs typeface="Montserrat Light"/>
                <a:sym typeface="Montserrat Light"/>
              </a:defRPr>
            </a:lvl5pPr>
            <a:lvl6pPr lvl="5" algn="r" rtl="0">
              <a:buNone/>
              <a:defRPr sz="1000">
                <a:latin typeface="Montserrat Light"/>
                <a:ea typeface="Montserrat Light"/>
                <a:cs typeface="Montserrat Light"/>
                <a:sym typeface="Montserrat Light"/>
              </a:defRPr>
            </a:lvl6pPr>
            <a:lvl7pPr lvl="6" algn="r" rtl="0">
              <a:buNone/>
              <a:defRPr sz="1000">
                <a:latin typeface="Montserrat Light"/>
                <a:ea typeface="Montserrat Light"/>
                <a:cs typeface="Montserrat Light"/>
                <a:sym typeface="Montserrat Light"/>
              </a:defRPr>
            </a:lvl7pPr>
            <a:lvl8pPr lvl="7" algn="r" rtl="0">
              <a:buNone/>
              <a:defRPr sz="1000">
                <a:latin typeface="Montserrat Light"/>
                <a:ea typeface="Montserrat Light"/>
                <a:cs typeface="Montserrat Light"/>
                <a:sym typeface="Montserrat Light"/>
              </a:defRPr>
            </a:lvl8pPr>
            <a:lvl9pPr lvl="8" algn="r" rtl="0">
              <a:buNone/>
              <a:defRPr sz="1000">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t>‹#›</a:t>
            </a:fld>
            <a:endParaRPr dirty="0"/>
          </a:p>
        </p:txBody>
      </p:sp>
      <p:pic>
        <p:nvPicPr>
          <p:cNvPr id="71" name="Google Shape;71;p7"/>
          <p:cNvPicPr preferRelativeResize="0"/>
          <p:nvPr/>
        </p:nvPicPr>
        <p:blipFill>
          <a:blip r:embed="rId2">
            <a:alphaModFix/>
          </a:blip>
          <a:stretch>
            <a:fillRect/>
          </a:stretch>
        </p:blipFill>
        <p:spPr>
          <a:xfrm>
            <a:off x="0" y="0"/>
            <a:ext cx="354650" cy="355959"/>
          </a:xfrm>
          <a:prstGeom prst="rect">
            <a:avLst/>
          </a:prstGeom>
          <a:noFill/>
          <a:ln>
            <a:noFill/>
          </a:ln>
        </p:spPr>
      </p:pic>
    </p:spTree>
    <p:extLst>
      <p:ext uri="{BB962C8B-B14F-4D97-AF65-F5344CB8AC3E}">
        <p14:creationId xmlns:p14="http://schemas.microsoft.com/office/powerpoint/2010/main" val="3392552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side - White/title/body text" userDrawn="1">
  <p:cSld name="1_Inside - White/title/body text">
    <p:spTree>
      <p:nvGrpSpPr>
        <p:cNvPr id="1" name="Shape 93"/>
        <p:cNvGrpSpPr/>
        <p:nvPr/>
      </p:nvGrpSpPr>
      <p:grpSpPr>
        <a:xfrm>
          <a:off x="0" y="0"/>
          <a:ext cx="0" cy="0"/>
          <a:chOff x="0" y="0"/>
          <a:chExt cx="0" cy="0"/>
        </a:xfrm>
      </p:grpSpPr>
      <p:pic>
        <p:nvPicPr>
          <p:cNvPr id="94" name="Google Shape;94;p10"/>
          <p:cNvPicPr preferRelativeResize="0"/>
          <p:nvPr/>
        </p:nvPicPr>
        <p:blipFill>
          <a:blip r:embed="rId2">
            <a:alphaModFix/>
          </a:blip>
          <a:stretch>
            <a:fillRect/>
          </a:stretch>
        </p:blipFill>
        <p:spPr>
          <a:xfrm>
            <a:off x="0" y="643"/>
            <a:ext cx="9143995" cy="5142212"/>
          </a:xfrm>
          <a:prstGeom prst="rect">
            <a:avLst/>
          </a:prstGeom>
          <a:noFill/>
          <a:ln>
            <a:noFill/>
          </a:ln>
        </p:spPr>
      </p:pic>
      <p:sp>
        <p:nvSpPr>
          <p:cNvPr id="95" name="Google Shape;95;p10"/>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96" name="Google Shape;96;p10"/>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97" name="Google Shape;97;p10"/>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lang="en-GB" sz="500" dirty="0">
                <a:solidFill>
                  <a:srgbClr val="888888"/>
                </a:solidFill>
                <a:latin typeface="Montserrat" panose="00000500000000000000" pitchFamily="2" charset="0"/>
                <a:ea typeface="Montserrat Light"/>
                <a:cs typeface="Montserrat Light"/>
                <a:sym typeface="Montserrat Light"/>
              </a:rPr>
              <a:t>© 2022 NielsenIQ Consumer LLC. All Rights Reserved</a:t>
            </a:r>
            <a:r>
              <a:rPr lang="en-GB" sz="500" dirty="0">
                <a:solidFill>
                  <a:srgbClr val="888888"/>
                </a:solidFill>
                <a:latin typeface="Avenir Next LT Pro" panose="020B0504020202020204" pitchFamily="34" charset="0"/>
                <a:ea typeface="Montserrat Light"/>
                <a:cs typeface="Montserrat Light"/>
                <a:sym typeface="Montserrat Light"/>
              </a:rPr>
              <a:t>.</a:t>
            </a:r>
          </a:p>
          <a:p>
            <a:pPr marL="0" marR="0" lvl="0" indent="0" algn="l" rtl="0">
              <a:lnSpc>
                <a:spcPct val="100000"/>
              </a:lnSpc>
              <a:spcBef>
                <a:spcPts val="0"/>
              </a:spcBef>
              <a:spcAft>
                <a:spcPts val="0"/>
              </a:spcAft>
              <a:buClr>
                <a:srgbClr val="000000"/>
              </a:buClr>
              <a:buSzPts val="600"/>
              <a:buFont typeface="Arial"/>
              <a:buNone/>
            </a:pP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98" name="Google Shape;98;p10"/>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00" name="Google Shape;100;p10"/>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01" name="Google Shape;101;p10"/>
          <p:cNvPicPr preferRelativeResize="0"/>
          <p:nvPr/>
        </p:nvPicPr>
        <p:blipFill>
          <a:blip r:embed="rId3">
            <a:alphaModFix/>
          </a:blip>
          <a:stretch>
            <a:fillRect/>
          </a:stretch>
        </p:blipFill>
        <p:spPr>
          <a:xfrm>
            <a:off x="0" y="-23876"/>
            <a:ext cx="354650" cy="355945"/>
          </a:xfrm>
          <a:prstGeom prst="rect">
            <a:avLst/>
          </a:prstGeom>
          <a:noFill/>
          <a:ln>
            <a:noFill/>
          </a:ln>
        </p:spPr>
      </p:pic>
      <p:sp>
        <p:nvSpPr>
          <p:cNvPr id="10" name="Slide Number Placeholder 1">
            <a:extLst>
              <a:ext uri="{FF2B5EF4-FFF2-40B4-BE49-F238E27FC236}">
                <a16:creationId xmlns:a16="http://schemas.microsoft.com/office/drawing/2014/main" id="{66F27154-6590-4E08-9603-09EDBFC939DB}"/>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latin typeface="Montserrat" panose="00000500000000000000" pitchFamily="2" charset="0"/>
              </a:rPr>
              <a:pPr/>
              <a:t>‹#›</a:t>
            </a:fld>
            <a:endParaRPr lang="en-PH"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285887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ack/grid 1">
  <p:cSld name="TITLE_2_2_1_1_2">
    <p:bg>
      <p:bgPr>
        <a:solidFill>
          <a:srgbClr val="000000"/>
        </a:solidFill>
        <a:effectLst/>
      </p:bgPr>
    </p:bg>
    <p:spTree>
      <p:nvGrpSpPr>
        <p:cNvPr id="1" name="Shape 332"/>
        <p:cNvGrpSpPr/>
        <p:nvPr/>
      </p:nvGrpSpPr>
      <p:grpSpPr>
        <a:xfrm>
          <a:off x="0" y="0"/>
          <a:ext cx="0" cy="0"/>
          <a:chOff x="0" y="0"/>
          <a:chExt cx="0" cy="0"/>
        </a:xfrm>
      </p:grpSpPr>
      <p:sp>
        <p:nvSpPr>
          <p:cNvPr id="333" name="Google Shape;333;p38"/>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2023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pic>
        <p:nvPicPr>
          <p:cNvPr id="334" name="Google Shape;334;p38"/>
          <p:cNvPicPr preferRelativeResize="0"/>
          <p:nvPr/>
        </p:nvPicPr>
        <p:blipFill>
          <a:blip r:embed="rId2">
            <a:alphaModFix/>
          </a:blip>
          <a:stretch>
            <a:fillRect/>
          </a:stretch>
        </p:blipFill>
        <p:spPr>
          <a:xfrm>
            <a:off x="354643" y="4382014"/>
            <a:ext cx="1714500" cy="396636"/>
          </a:xfrm>
          <a:prstGeom prst="rect">
            <a:avLst/>
          </a:prstGeom>
          <a:noFill/>
          <a:ln>
            <a:noFill/>
          </a:ln>
        </p:spPr>
      </p:pic>
      <p:sp>
        <p:nvSpPr>
          <p:cNvPr id="335" name="Google Shape;335;p38"/>
          <p:cNvSpPr/>
          <p:nvPr/>
        </p:nvSpPr>
        <p:spPr>
          <a:xfrm>
            <a:off x="4009290" y="2573712"/>
            <a:ext cx="2574000" cy="2574300"/>
          </a:xfrm>
          <a:prstGeom prst="rtTriangl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38"/>
          <p:cNvSpPr/>
          <p:nvPr/>
        </p:nvSpPr>
        <p:spPr>
          <a:xfrm>
            <a:off x="6583326" y="2573712"/>
            <a:ext cx="2574000" cy="25743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37;p38"/>
          <p:cNvSpPr/>
          <p:nvPr/>
        </p:nvSpPr>
        <p:spPr>
          <a:xfrm rot="10800000">
            <a:off x="6583362" y="-49"/>
            <a:ext cx="2574000" cy="25743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38"/>
          <p:cNvSpPr/>
          <p:nvPr/>
        </p:nvSpPr>
        <p:spPr>
          <a:xfrm rot="10800000">
            <a:off x="4009326" y="-49"/>
            <a:ext cx="2574000" cy="25743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38"/>
          <p:cNvSpPr txBox="1">
            <a:spLocks noGrp="1"/>
          </p:cNvSpPr>
          <p:nvPr>
            <p:ph type="ctrTitle"/>
          </p:nvPr>
        </p:nvSpPr>
        <p:spPr>
          <a:xfrm>
            <a:off x="354650" y="826025"/>
            <a:ext cx="4126200" cy="12348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dirty="0"/>
          </a:p>
        </p:txBody>
      </p:sp>
      <p:sp>
        <p:nvSpPr>
          <p:cNvPr id="340" name="Google Shape;340;p38"/>
          <p:cNvSpPr txBox="1">
            <a:spLocks noGrp="1"/>
          </p:cNvSpPr>
          <p:nvPr>
            <p:ph type="subTitle" idx="1"/>
          </p:nvPr>
        </p:nvSpPr>
        <p:spPr>
          <a:xfrm>
            <a:off x="354650" y="1984625"/>
            <a:ext cx="4126200" cy="7926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666666"/>
              </a:buClr>
              <a:buSzPts val="1800"/>
              <a:buFont typeface="Montserrat"/>
              <a:buNone/>
              <a:defRPr sz="1800">
                <a:solidFill>
                  <a:srgbClr val="666666"/>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9pPr>
          </a:lstStyle>
          <a:p>
            <a:endParaRPr dirty="0"/>
          </a:p>
        </p:txBody>
      </p:sp>
      <p:sp>
        <p:nvSpPr>
          <p:cNvPr id="341" name="Google Shape;341;p38"/>
          <p:cNvSpPr txBox="1">
            <a:spLocks noGrp="1"/>
          </p:cNvSpPr>
          <p:nvPr>
            <p:ph type="subTitle" idx="2"/>
          </p:nvPr>
        </p:nvSpPr>
        <p:spPr>
          <a:xfrm>
            <a:off x="354650" y="3059300"/>
            <a:ext cx="412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42" name="Google Shape;342;p38"/>
          <p:cNvSpPr txBox="1">
            <a:spLocks noGrp="1"/>
          </p:cNvSpPr>
          <p:nvPr>
            <p:ph type="subTitle" idx="3"/>
          </p:nvPr>
        </p:nvSpPr>
        <p:spPr>
          <a:xfrm>
            <a:off x="354650" y="3214400"/>
            <a:ext cx="412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43" name="Google Shape;343;p38"/>
          <p:cNvSpPr txBox="1">
            <a:spLocks noGrp="1"/>
          </p:cNvSpPr>
          <p:nvPr>
            <p:ph type="subTitle" idx="4"/>
          </p:nvPr>
        </p:nvSpPr>
        <p:spPr>
          <a:xfrm>
            <a:off x="354650" y="3642975"/>
            <a:ext cx="412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000"/>
              <a:buNone/>
              <a:defRPr sz="1000">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side - White/title/body text" userDrawn="1">
  <p:cSld name="TITLE_AND_BODY_1">
    <p:spTree>
      <p:nvGrpSpPr>
        <p:cNvPr id="1" name="Shape 64"/>
        <p:cNvGrpSpPr/>
        <p:nvPr/>
      </p:nvGrpSpPr>
      <p:grpSpPr>
        <a:xfrm>
          <a:off x="0" y="0"/>
          <a:ext cx="0" cy="0"/>
          <a:chOff x="0" y="0"/>
          <a:chExt cx="0" cy="0"/>
        </a:xfrm>
      </p:grpSpPr>
      <p:sp>
        <p:nvSpPr>
          <p:cNvPr id="65" name="Google Shape;65;p7"/>
          <p:cNvSpPr/>
          <p:nvPr/>
        </p:nvSpPr>
        <p:spPr>
          <a:xfrm>
            <a:off x="0" y="-1530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71" name="Google Shape;71;p7"/>
          <p:cNvPicPr preferRelativeResize="0"/>
          <p:nvPr/>
        </p:nvPicPr>
        <p:blipFill>
          <a:blip r:embed="rId2">
            <a:alphaModFix/>
          </a:blip>
          <a:stretch>
            <a:fillRect/>
          </a:stretch>
        </p:blipFill>
        <p:spPr>
          <a:xfrm>
            <a:off x="0" y="0"/>
            <a:ext cx="354650" cy="355959"/>
          </a:xfrm>
          <a:prstGeom prst="rect">
            <a:avLst/>
          </a:prstGeom>
          <a:noFill/>
          <a:ln>
            <a:noFill/>
          </a:ln>
        </p:spPr>
      </p:pic>
      <p:sp>
        <p:nvSpPr>
          <p:cNvPr id="10" name="Slide Number Placeholder 1">
            <a:extLst>
              <a:ext uri="{FF2B5EF4-FFF2-40B4-BE49-F238E27FC236}">
                <a16:creationId xmlns:a16="http://schemas.microsoft.com/office/drawing/2014/main" id="{DECBD0CE-CBB5-47E2-9811-68DFF5D91FC4}"/>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side - Black/title only">
  <p:cSld name="TITLE_AND_BODY_1_1">
    <p:bg>
      <p:bgPr>
        <a:solidFill>
          <a:srgbClr val="000000"/>
        </a:solidFill>
        <a:effectLst/>
      </p:bgPr>
    </p:bg>
    <p:spTree>
      <p:nvGrpSpPr>
        <p:cNvPr id="1" name="Shape 89"/>
        <p:cNvGrpSpPr/>
        <p:nvPr/>
      </p:nvGrpSpPr>
      <p:grpSpPr>
        <a:xfrm>
          <a:off x="0" y="0"/>
          <a:ext cx="0" cy="0"/>
          <a:chOff x="0" y="0"/>
          <a:chExt cx="0" cy="0"/>
        </a:xfrm>
      </p:grpSpPr>
      <p:sp>
        <p:nvSpPr>
          <p:cNvPr id="90" name="Google Shape;90;p10"/>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10"/>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93" name="Google Shape;93;p10"/>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
        <p:nvSpPr>
          <p:cNvPr id="94" name="Google Shape;94;p10"/>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pic>
        <p:nvPicPr>
          <p:cNvPr id="95" name="Google Shape;95;p10"/>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000BDBC4-3F02-409D-A9BB-6FD11DAF8DC4}"/>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side - White blank" type="blank">
  <p:cSld name="BLANK">
    <p:spTree>
      <p:nvGrpSpPr>
        <p:cNvPr id="1" name="Shape 96"/>
        <p:cNvGrpSpPr/>
        <p:nvPr/>
      </p:nvGrpSpPr>
      <p:grpSpPr>
        <a:xfrm>
          <a:off x="0" y="0"/>
          <a:ext cx="0" cy="0"/>
          <a:chOff x="0" y="0"/>
          <a:chExt cx="0" cy="0"/>
        </a:xfrm>
      </p:grpSpPr>
      <p:sp>
        <p:nvSpPr>
          <p:cNvPr id="98" name="Google Shape;98;p11"/>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99" name="Google Shape;99;p11"/>
          <p:cNvSpPr txBox="1">
            <a:spLocks noGrp="1"/>
          </p:cNvSpPr>
          <p:nvPr>
            <p:ph type="subTitle" idx="1"/>
          </p:nvPr>
        </p:nvSpPr>
        <p:spPr>
          <a:xfrm>
            <a:off x="354550" y="4779743"/>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00" name="Google Shape;100;p11"/>
          <p:cNvPicPr preferRelativeResize="0"/>
          <p:nvPr/>
        </p:nvPicPr>
        <p:blipFill>
          <a:blip r:embed="rId2">
            <a:alphaModFix/>
          </a:blip>
          <a:stretch>
            <a:fillRect/>
          </a:stretch>
        </p:blipFill>
        <p:spPr>
          <a:xfrm>
            <a:off x="0" y="0"/>
            <a:ext cx="354650" cy="355959"/>
          </a:xfrm>
          <a:prstGeom prst="rect">
            <a:avLst/>
          </a:prstGeom>
          <a:noFill/>
          <a:ln>
            <a:noFill/>
          </a:ln>
        </p:spPr>
      </p:pic>
      <p:sp>
        <p:nvSpPr>
          <p:cNvPr id="6" name="Slide Number Placeholder 1">
            <a:extLst>
              <a:ext uri="{FF2B5EF4-FFF2-40B4-BE49-F238E27FC236}">
                <a16:creationId xmlns:a16="http://schemas.microsoft.com/office/drawing/2014/main" id="{33E4119A-B785-460B-BC0C-F9FD211E8203}"/>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side - White/grey right">
  <p:cSld name="BLANK_2_4">
    <p:bg>
      <p:bgPr>
        <a:solidFill>
          <a:srgbClr val="FFFFFF"/>
        </a:solidFill>
        <a:effectLst/>
      </p:bgPr>
    </p:bg>
    <p:spTree>
      <p:nvGrpSpPr>
        <p:cNvPr id="1" name="Shape 115"/>
        <p:cNvGrpSpPr/>
        <p:nvPr/>
      </p:nvGrpSpPr>
      <p:grpSpPr>
        <a:xfrm>
          <a:off x="0" y="0"/>
          <a:ext cx="0" cy="0"/>
          <a:chOff x="0" y="0"/>
          <a:chExt cx="0" cy="0"/>
        </a:xfrm>
      </p:grpSpPr>
      <p:sp>
        <p:nvSpPr>
          <p:cNvPr id="116" name="Google Shape;116;p14"/>
          <p:cNvSpPr/>
          <p:nvPr/>
        </p:nvSpPr>
        <p:spPr>
          <a:xfrm>
            <a:off x="3007550" y="-13750"/>
            <a:ext cx="6139500" cy="5172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14"/>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14"/>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19" name="Google Shape;119;p14"/>
          <p:cNvSpPr txBox="1">
            <a:spLocks noGrp="1"/>
          </p:cNvSpPr>
          <p:nvPr>
            <p:ph type="title"/>
          </p:nvPr>
        </p:nvSpPr>
        <p:spPr>
          <a:xfrm>
            <a:off x="354650" y="29262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20" name="Google Shape;120;p14"/>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21" name="Google Shape;121;p14"/>
          <p:cNvPicPr preferRelativeResize="0"/>
          <p:nvPr/>
        </p:nvPicPr>
        <p:blipFill>
          <a:blip r:embed="rId2">
            <a:alphaModFix/>
          </a:blip>
          <a:stretch>
            <a:fillRect/>
          </a:stretch>
        </p:blipFill>
        <p:spPr>
          <a:xfrm>
            <a:off x="0" y="0"/>
            <a:ext cx="354650" cy="355959"/>
          </a:xfrm>
          <a:prstGeom prst="rect">
            <a:avLst/>
          </a:prstGeom>
          <a:noFill/>
          <a:ln>
            <a:noFill/>
          </a:ln>
        </p:spPr>
      </p:pic>
      <p:sp>
        <p:nvSpPr>
          <p:cNvPr id="8" name="Slide Number Placeholder 1">
            <a:extLst>
              <a:ext uri="{FF2B5EF4-FFF2-40B4-BE49-F238E27FC236}">
                <a16:creationId xmlns:a16="http://schemas.microsoft.com/office/drawing/2014/main" id="{689B1D6C-AC39-4A74-97AF-C59CE0CB9D4C}"/>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side - Black/photo right">
  <p:cSld name="BLANK_2_3">
    <p:bg>
      <p:bgPr>
        <a:solidFill>
          <a:srgbClr val="000000"/>
        </a:solidFill>
        <a:effectLst/>
      </p:bgPr>
    </p:bg>
    <p:spTree>
      <p:nvGrpSpPr>
        <p:cNvPr id="1" name="Shape 122"/>
        <p:cNvGrpSpPr/>
        <p:nvPr/>
      </p:nvGrpSpPr>
      <p:grpSpPr>
        <a:xfrm>
          <a:off x="0" y="0"/>
          <a:ext cx="0" cy="0"/>
          <a:chOff x="0" y="0"/>
          <a:chExt cx="0" cy="0"/>
        </a:xfrm>
      </p:grpSpPr>
      <p:pic>
        <p:nvPicPr>
          <p:cNvPr id="123" name="Google Shape;123;p15"/>
          <p:cNvPicPr preferRelativeResize="0"/>
          <p:nvPr/>
        </p:nvPicPr>
        <p:blipFill rotWithShape="1">
          <a:blip r:embed="rId2">
            <a:alphaModFix/>
          </a:blip>
          <a:srcRect l="16719" t="12617" r="16852"/>
          <a:stretch/>
        </p:blipFill>
        <p:spPr>
          <a:xfrm>
            <a:off x="3017125" y="50"/>
            <a:ext cx="6126880" cy="5122574"/>
          </a:xfrm>
          <a:prstGeom prst="rect">
            <a:avLst/>
          </a:prstGeom>
          <a:noFill/>
          <a:ln>
            <a:noFill/>
          </a:ln>
        </p:spPr>
      </p:pic>
      <p:sp>
        <p:nvSpPr>
          <p:cNvPr id="124" name="Google Shape;124;p15"/>
          <p:cNvSpPr/>
          <p:nvPr/>
        </p:nvSpPr>
        <p:spPr>
          <a:xfrm>
            <a:off x="48" y="20876"/>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15"/>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27" name="Google Shape;127;p15"/>
          <p:cNvSpPr txBox="1">
            <a:spLocks noGrp="1"/>
          </p:cNvSpPr>
          <p:nvPr>
            <p:ph type="title"/>
          </p:nvPr>
        </p:nvSpPr>
        <p:spPr>
          <a:xfrm>
            <a:off x="354650" y="29262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Montserrat" panose="00000500000000000000" pitchFamily="2" charset="0"/>
              </a:defRPr>
            </a:lvl1pPr>
            <a:lvl2pPr lvl="1" rtl="0">
              <a:spcBef>
                <a:spcPts val="0"/>
              </a:spcBef>
              <a:spcAft>
                <a:spcPts val="0"/>
              </a:spcAft>
              <a:buClr>
                <a:srgbClr val="FFFFFF"/>
              </a:buClr>
              <a:buSzPts val="1900"/>
              <a:buNone/>
              <a:defRPr>
                <a:solidFill>
                  <a:srgbClr val="FFFFFF"/>
                </a:solidFill>
              </a:defRPr>
            </a:lvl2pPr>
            <a:lvl3pPr lvl="2" rtl="0">
              <a:spcBef>
                <a:spcPts val="0"/>
              </a:spcBef>
              <a:spcAft>
                <a:spcPts val="0"/>
              </a:spcAft>
              <a:buClr>
                <a:srgbClr val="FFFFFF"/>
              </a:buClr>
              <a:buSzPts val="1900"/>
              <a:buNone/>
              <a:defRPr>
                <a:solidFill>
                  <a:srgbClr val="FFFFFF"/>
                </a:solidFill>
              </a:defRPr>
            </a:lvl3pPr>
            <a:lvl4pPr lvl="3" rtl="0">
              <a:spcBef>
                <a:spcPts val="0"/>
              </a:spcBef>
              <a:spcAft>
                <a:spcPts val="0"/>
              </a:spcAft>
              <a:buClr>
                <a:srgbClr val="FFFFFF"/>
              </a:buClr>
              <a:buSzPts val="1900"/>
              <a:buNone/>
              <a:defRPr>
                <a:solidFill>
                  <a:srgbClr val="FFFFFF"/>
                </a:solidFill>
              </a:defRPr>
            </a:lvl4pPr>
            <a:lvl5pPr lvl="4" rtl="0">
              <a:spcBef>
                <a:spcPts val="0"/>
              </a:spcBef>
              <a:spcAft>
                <a:spcPts val="0"/>
              </a:spcAft>
              <a:buClr>
                <a:srgbClr val="FFFFFF"/>
              </a:buClr>
              <a:buSzPts val="1900"/>
              <a:buNone/>
              <a:defRPr>
                <a:solidFill>
                  <a:srgbClr val="FFFFFF"/>
                </a:solidFill>
              </a:defRPr>
            </a:lvl5pPr>
            <a:lvl6pPr lvl="5" rtl="0">
              <a:spcBef>
                <a:spcPts val="0"/>
              </a:spcBef>
              <a:spcAft>
                <a:spcPts val="0"/>
              </a:spcAft>
              <a:buClr>
                <a:srgbClr val="FFFFFF"/>
              </a:buClr>
              <a:buSzPts val="1900"/>
              <a:buNone/>
              <a:defRPr>
                <a:solidFill>
                  <a:srgbClr val="FFFFFF"/>
                </a:solidFill>
              </a:defRPr>
            </a:lvl6pPr>
            <a:lvl7pPr lvl="6" rtl="0">
              <a:spcBef>
                <a:spcPts val="0"/>
              </a:spcBef>
              <a:spcAft>
                <a:spcPts val="0"/>
              </a:spcAft>
              <a:buClr>
                <a:srgbClr val="FFFFFF"/>
              </a:buClr>
              <a:buSzPts val="1900"/>
              <a:buNone/>
              <a:defRPr>
                <a:solidFill>
                  <a:srgbClr val="FFFFFF"/>
                </a:solidFill>
              </a:defRPr>
            </a:lvl7pPr>
            <a:lvl8pPr lvl="7" rtl="0">
              <a:spcBef>
                <a:spcPts val="0"/>
              </a:spcBef>
              <a:spcAft>
                <a:spcPts val="0"/>
              </a:spcAft>
              <a:buClr>
                <a:srgbClr val="FFFFFF"/>
              </a:buClr>
              <a:buSzPts val="1900"/>
              <a:buNone/>
              <a:defRPr>
                <a:solidFill>
                  <a:srgbClr val="FFFFFF"/>
                </a:solidFill>
              </a:defRPr>
            </a:lvl8pPr>
            <a:lvl9pPr lvl="8" rtl="0">
              <a:spcBef>
                <a:spcPts val="0"/>
              </a:spcBef>
              <a:spcAft>
                <a:spcPts val="0"/>
              </a:spcAft>
              <a:buClr>
                <a:srgbClr val="FFFFFF"/>
              </a:buClr>
              <a:buSzPts val="1900"/>
              <a:buNone/>
              <a:defRPr>
                <a:solidFill>
                  <a:srgbClr val="FFFFFF"/>
                </a:solidFill>
              </a:defRPr>
            </a:lvl9pPr>
          </a:lstStyle>
          <a:p>
            <a:endParaRPr dirty="0"/>
          </a:p>
        </p:txBody>
      </p:sp>
      <p:pic>
        <p:nvPicPr>
          <p:cNvPr id="129" name="Google Shape;129;p15"/>
          <p:cNvPicPr preferRelativeResize="0"/>
          <p:nvPr/>
        </p:nvPicPr>
        <p:blipFill>
          <a:blip r:embed="rId3">
            <a:alphaModFix/>
          </a:blip>
          <a:stretch>
            <a:fillRect/>
          </a:stretch>
        </p:blipFill>
        <p:spPr>
          <a:xfrm>
            <a:off x="0" y="0"/>
            <a:ext cx="354650" cy="355959"/>
          </a:xfrm>
          <a:prstGeom prst="rect">
            <a:avLst/>
          </a:prstGeom>
          <a:noFill/>
          <a:ln>
            <a:noFill/>
          </a:ln>
        </p:spPr>
      </p:pic>
      <p:sp>
        <p:nvSpPr>
          <p:cNvPr id="130" name="Google Shape;130;p15"/>
          <p:cNvSpPr/>
          <p:nvPr/>
        </p:nvSpPr>
        <p:spPr>
          <a:xfrm>
            <a:off x="3007548" y="3047807"/>
            <a:ext cx="2100000" cy="21003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Slide Number Placeholder 1">
            <a:extLst>
              <a:ext uri="{FF2B5EF4-FFF2-40B4-BE49-F238E27FC236}">
                <a16:creationId xmlns:a16="http://schemas.microsoft.com/office/drawing/2014/main" id="{9D4D6193-60F0-4B02-AEB1-A7B8FA391640}"/>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
        <p:nvSpPr>
          <p:cNvPr id="128" name="Google Shape;128;p15"/>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side - Black/grey right">
  <p:cSld name="BLANK_2_3_1">
    <p:bg>
      <p:bgPr>
        <a:solidFill>
          <a:srgbClr val="000000"/>
        </a:solidFill>
        <a:effectLst/>
      </p:bgPr>
    </p:bg>
    <p:spTree>
      <p:nvGrpSpPr>
        <p:cNvPr id="1" name="Shape 131"/>
        <p:cNvGrpSpPr/>
        <p:nvPr/>
      </p:nvGrpSpPr>
      <p:grpSpPr>
        <a:xfrm>
          <a:off x="0" y="0"/>
          <a:ext cx="0" cy="0"/>
          <a:chOff x="0" y="0"/>
          <a:chExt cx="0" cy="0"/>
        </a:xfrm>
      </p:grpSpPr>
      <p:sp>
        <p:nvSpPr>
          <p:cNvPr id="132" name="Google Shape;132;p16"/>
          <p:cNvSpPr/>
          <p:nvPr/>
        </p:nvSpPr>
        <p:spPr>
          <a:xfrm>
            <a:off x="3007550" y="0"/>
            <a:ext cx="6139500" cy="5172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16"/>
          <p:cNvSpPr/>
          <p:nvPr/>
        </p:nvSpPr>
        <p:spPr>
          <a:xfrm>
            <a:off x="0" y="1380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16"/>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GB" sz="500" dirty="0">
                <a:solidFill>
                  <a:srgbClr val="888888"/>
                </a:solidFill>
                <a:latin typeface="Montserrat" panose="00000500000000000000" pitchFamily="2" charset="0"/>
                <a:ea typeface="Montserrat Light"/>
                <a:cs typeface="Montserrat Light"/>
                <a:sym typeface="Montserrat Light"/>
              </a:rPr>
              <a:t>© 2022 NielsenIQ Consumer LLC. All Rights Reserved.</a:t>
            </a:r>
            <a:endParaRPr lang="en-GB"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36" name="Google Shape;136;p16"/>
          <p:cNvSpPr txBox="1">
            <a:spLocks noGrp="1"/>
          </p:cNvSpPr>
          <p:nvPr>
            <p:ph type="title"/>
          </p:nvPr>
        </p:nvSpPr>
        <p:spPr>
          <a:xfrm>
            <a:off x="354650" y="30637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Clr>
                <a:srgbClr val="FFFFFF"/>
              </a:buClr>
              <a:buSzPts val="1900"/>
              <a:buNone/>
              <a:defRPr>
                <a:solidFill>
                  <a:srgbClr val="FFFFFF"/>
                </a:solidFill>
              </a:defRPr>
            </a:lvl2pPr>
            <a:lvl3pPr lvl="2" rtl="0">
              <a:spcBef>
                <a:spcPts val="0"/>
              </a:spcBef>
              <a:spcAft>
                <a:spcPts val="0"/>
              </a:spcAft>
              <a:buClr>
                <a:srgbClr val="FFFFFF"/>
              </a:buClr>
              <a:buSzPts val="1900"/>
              <a:buNone/>
              <a:defRPr>
                <a:solidFill>
                  <a:srgbClr val="FFFFFF"/>
                </a:solidFill>
              </a:defRPr>
            </a:lvl3pPr>
            <a:lvl4pPr lvl="3" rtl="0">
              <a:spcBef>
                <a:spcPts val="0"/>
              </a:spcBef>
              <a:spcAft>
                <a:spcPts val="0"/>
              </a:spcAft>
              <a:buClr>
                <a:srgbClr val="FFFFFF"/>
              </a:buClr>
              <a:buSzPts val="1900"/>
              <a:buNone/>
              <a:defRPr>
                <a:solidFill>
                  <a:srgbClr val="FFFFFF"/>
                </a:solidFill>
              </a:defRPr>
            </a:lvl4pPr>
            <a:lvl5pPr lvl="4" rtl="0">
              <a:spcBef>
                <a:spcPts val="0"/>
              </a:spcBef>
              <a:spcAft>
                <a:spcPts val="0"/>
              </a:spcAft>
              <a:buClr>
                <a:srgbClr val="FFFFFF"/>
              </a:buClr>
              <a:buSzPts val="1900"/>
              <a:buNone/>
              <a:defRPr>
                <a:solidFill>
                  <a:srgbClr val="FFFFFF"/>
                </a:solidFill>
              </a:defRPr>
            </a:lvl5pPr>
            <a:lvl6pPr lvl="5" rtl="0">
              <a:spcBef>
                <a:spcPts val="0"/>
              </a:spcBef>
              <a:spcAft>
                <a:spcPts val="0"/>
              </a:spcAft>
              <a:buClr>
                <a:srgbClr val="FFFFFF"/>
              </a:buClr>
              <a:buSzPts val="1900"/>
              <a:buNone/>
              <a:defRPr>
                <a:solidFill>
                  <a:srgbClr val="FFFFFF"/>
                </a:solidFill>
              </a:defRPr>
            </a:lvl6pPr>
            <a:lvl7pPr lvl="6" rtl="0">
              <a:spcBef>
                <a:spcPts val="0"/>
              </a:spcBef>
              <a:spcAft>
                <a:spcPts val="0"/>
              </a:spcAft>
              <a:buClr>
                <a:srgbClr val="FFFFFF"/>
              </a:buClr>
              <a:buSzPts val="1900"/>
              <a:buNone/>
              <a:defRPr>
                <a:solidFill>
                  <a:srgbClr val="FFFFFF"/>
                </a:solidFill>
              </a:defRPr>
            </a:lvl7pPr>
            <a:lvl8pPr lvl="7" rtl="0">
              <a:spcBef>
                <a:spcPts val="0"/>
              </a:spcBef>
              <a:spcAft>
                <a:spcPts val="0"/>
              </a:spcAft>
              <a:buClr>
                <a:srgbClr val="FFFFFF"/>
              </a:buClr>
              <a:buSzPts val="1900"/>
              <a:buNone/>
              <a:defRPr>
                <a:solidFill>
                  <a:srgbClr val="FFFFFF"/>
                </a:solidFill>
              </a:defRPr>
            </a:lvl8pPr>
            <a:lvl9pPr lvl="8" rtl="0">
              <a:spcBef>
                <a:spcPts val="0"/>
              </a:spcBef>
              <a:spcAft>
                <a:spcPts val="0"/>
              </a:spcAft>
              <a:buClr>
                <a:srgbClr val="FFFFFF"/>
              </a:buClr>
              <a:buSzPts val="1900"/>
              <a:buNone/>
              <a:defRPr>
                <a:solidFill>
                  <a:srgbClr val="FFFFFF"/>
                </a:solidFill>
              </a:defRPr>
            </a:lvl9pPr>
          </a:lstStyle>
          <a:p>
            <a:endParaRPr dirty="0"/>
          </a:p>
        </p:txBody>
      </p:sp>
      <p:sp>
        <p:nvSpPr>
          <p:cNvPr id="137" name="Google Shape;137;p16"/>
          <p:cNvSpPr txBox="1">
            <a:spLocks noGrp="1"/>
          </p:cNvSpPr>
          <p:nvPr>
            <p:ph type="subTitle" idx="1"/>
          </p:nvPr>
        </p:nvSpPr>
        <p:spPr>
          <a:xfrm>
            <a:off x="354650" y="487076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38" name="Google Shape;138;p16"/>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B9A55D93-D9A9-46FE-93F7-6FE686D9D0AC}"/>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side - Black/side photo">
  <p:cSld name="BLANK_2_2_2">
    <p:bg>
      <p:bgPr>
        <a:solidFill>
          <a:srgbClr val="000000"/>
        </a:solidFill>
        <a:effectLst/>
      </p:bgPr>
    </p:bg>
    <p:spTree>
      <p:nvGrpSpPr>
        <p:cNvPr id="1" name="Shape 148"/>
        <p:cNvGrpSpPr/>
        <p:nvPr/>
      </p:nvGrpSpPr>
      <p:grpSpPr>
        <a:xfrm>
          <a:off x="0" y="0"/>
          <a:ext cx="0" cy="0"/>
          <a:chOff x="0" y="0"/>
          <a:chExt cx="0" cy="0"/>
        </a:xfrm>
      </p:grpSpPr>
      <p:sp>
        <p:nvSpPr>
          <p:cNvPr id="149" name="Google Shape;149;p18"/>
          <p:cNvSpPr/>
          <p:nvPr/>
        </p:nvSpPr>
        <p:spPr>
          <a:xfrm>
            <a:off x="6057900" y="125"/>
            <a:ext cx="3086100" cy="51588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Montserrat" panose="00000500000000000000" pitchFamily="2" charset="0"/>
                <a:ea typeface="Montserrat"/>
                <a:cs typeface="Montserrat"/>
                <a:sym typeface="Montserrat"/>
              </a:rPr>
              <a:t>Image placeholder</a:t>
            </a:r>
            <a:endParaRPr dirty="0">
              <a:solidFill>
                <a:srgbClr val="FFFFFF"/>
              </a:solidFill>
              <a:latin typeface="Montserrat" panose="00000500000000000000" pitchFamily="2" charset="0"/>
              <a:ea typeface="Montserrat"/>
              <a:cs typeface="Montserrat"/>
              <a:sym typeface="Montserrat"/>
            </a:endParaRPr>
          </a:p>
        </p:txBody>
      </p:sp>
      <p:sp>
        <p:nvSpPr>
          <p:cNvPr id="150" name="Google Shape;150;p18"/>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18"/>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53" name="Google Shape;153;p18"/>
          <p:cNvSpPr txBox="1">
            <a:spLocks noGrp="1"/>
          </p:cNvSpPr>
          <p:nvPr>
            <p:ph type="title"/>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54" name="Google Shape;154;p18"/>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55" name="Google Shape;155;p18"/>
          <p:cNvSpPr txBox="1">
            <a:spLocks noGrp="1"/>
          </p:cNvSpPr>
          <p:nvPr>
            <p:ph type="subTitle" idx="2"/>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56" name="Google Shape;156;p18"/>
          <p:cNvPicPr preferRelativeResize="0"/>
          <p:nvPr/>
        </p:nvPicPr>
        <p:blipFill>
          <a:blip r:embed="rId2">
            <a:alphaModFix/>
          </a:blip>
          <a:stretch>
            <a:fillRect/>
          </a:stretch>
        </p:blipFill>
        <p:spPr>
          <a:xfrm>
            <a:off x="0" y="0"/>
            <a:ext cx="354650" cy="355959"/>
          </a:xfrm>
          <a:prstGeom prst="rect">
            <a:avLst/>
          </a:prstGeom>
          <a:noFill/>
          <a:ln>
            <a:noFill/>
          </a:ln>
        </p:spPr>
      </p:pic>
      <p:sp>
        <p:nvSpPr>
          <p:cNvPr id="10" name="Slide Number Placeholder 1">
            <a:extLst>
              <a:ext uri="{FF2B5EF4-FFF2-40B4-BE49-F238E27FC236}">
                <a16:creationId xmlns:a16="http://schemas.microsoft.com/office/drawing/2014/main" id="{D3A6C3C2-8F25-4D70-BE37-ABC872FD2E11}"/>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dirty="0"/>
          </a:p>
        </p:txBody>
      </p:sp>
      <p:sp>
        <p:nvSpPr>
          <p:cNvPr id="7" name="Google Shape;7;p1"/>
          <p:cNvSpPr txBox="1">
            <a:spLocks noGrp="1"/>
          </p:cNvSpPr>
          <p:nvPr>
            <p:ph type="body" idx="1"/>
          </p:nvPr>
        </p:nvSpPr>
        <p:spPr>
          <a:xfrm>
            <a:off x="354650" y="1152475"/>
            <a:ext cx="8434800" cy="3416400"/>
          </a:xfrm>
          <a:prstGeom prst="rect">
            <a:avLst/>
          </a:prstGeom>
          <a:noFill/>
          <a:ln>
            <a:noFill/>
          </a:ln>
        </p:spPr>
        <p:txBody>
          <a:bodyPr spcFirstLastPara="1" wrap="square" lIns="0" tIns="91425" rIns="0" bIns="91425" anchor="t" anchorCtr="0">
            <a:noAutofit/>
          </a:bodyPr>
          <a:lstStyle>
            <a:lvl1pPr marL="457200" lvl="0" indent="-311150" rtl="0">
              <a:lnSpc>
                <a:spcPct val="100000"/>
              </a:lnSpc>
              <a:spcBef>
                <a:spcPts val="0"/>
              </a:spcBef>
              <a:spcAft>
                <a:spcPts val="0"/>
              </a:spcAft>
              <a:buSzPts val="1300"/>
              <a:buFont typeface="Montserrat"/>
              <a:buChar char="■"/>
              <a:defRPr sz="1300">
                <a:latin typeface="Montserrat"/>
                <a:ea typeface="Montserrat"/>
                <a:cs typeface="Montserrat"/>
                <a:sym typeface="Montserrat"/>
              </a:defRPr>
            </a:lvl1pPr>
            <a:lvl2pPr marL="914400" lvl="1" indent="-304800" rtl="0">
              <a:lnSpc>
                <a:spcPct val="100000"/>
              </a:lnSpc>
              <a:spcBef>
                <a:spcPts val="1600"/>
              </a:spcBef>
              <a:spcAft>
                <a:spcPts val="0"/>
              </a:spcAft>
              <a:buSzPts val="1200"/>
              <a:buFont typeface="Montserrat"/>
              <a:buChar char="⎼"/>
              <a:defRPr sz="1200">
                <a:latin typeface="Montserrat"/>
                <a:ea typeface="Montserrat"/>
                <a:cs typeface="Montserrat"/>
                <a:sym typeface="Montserrat"/>
              </a:defRPr>
            </a:lvl2pPr>
            <a:lvl3pPr marL="1371600" lvl="2"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3pPr>
            <a:lvl4pPr marL="1828800" lvl="3"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4pPr>
            <a:lvl5pPr marL="2286000" lvl="4"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5pPr>
            <a:lvl6pPr marL="2743200" lvl="5"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6pPr>
            <a:lvl7pPr marL="3200400" lvl="6"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7pPr>
            <a:lvl8pPr marL="3657600" lvl="7"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8pPr>
            <a:lvl9pPr marL="4114800" lvl="8" indent="-292100" rtl="0">
              <a:lnSpc>
                <a:spcPct val="100000"/>
              </a:lnSpc>
              <a:spcBef>
                <a:spcPts val="1600"/>
              </a:spcBef>
              <a:spcAft>
                <a:spcPts val="1600"/>
              </a:spcAft>
              <a:buSzPts val="1000"/>
              <a:buFont typeface="Montserrat"/>
              <a:buChar char="○"/>
              <a:defRPr sz="1000">
                <a:latin typeface="Montserrat"/>
                <a:ea typeface="Montserrat"/>
                <a:cs typeface="Montserrat"/>
                <a:sym typeface="Montserrat"/>
              </a:defRPr>
            </a:lvl9pPr>
          </a:lstStyle>
          <a:p>
            <a:endParaRPr dirty="0"/>
          </a:p>
        </p:txBody>
      </p:sp>
      <p:sp>
        <p:nvSpPr>
          <p:cNvPr id="2" name="Footer Placeholder 1">
            <a:extLst>
              <a:ext uri="{FF2B5EF4-FFF2-40B4-BE49-F238E27FC236}">
                <a16:creationId xmlns:a16="http://schemas.microsoft.com/office/drawing/2014/main" id="{F081B9E8-2535-494E-9603-AC1AFAAF726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endParaRPr lang="en-GB" dirty="0"/>
          </a:p>
        </p:txBody>
      </p:sp>
    </p:spTree>
  </p:cSld>
  <p:clrMap bg1="lt1" tx1="dk1" bg2="dk2" tx2="lt2" accent1="accent1" accent2="accent2" accent3="accent3" accent4="accent4" accent5="accent5" accent6="accent6" hlink="hlink" folHlink="folHlink"/>
  <p:sldLayoutIdLst>
    <p:sldLayoutId id="2147483678" r:id="rId1"/>
    <p:sldLayoutId id="2147483684" r:id="rId2"/>
    <p:sldLayoutId id="2147483653" r:id="rId3"/>
    <p:sldLayoutId id="2147483656" r:id="rId4"/>
    <p:sldLayoutId id="2147483657" r:id="rId5"/>
    <p:sldLayoutId id="2147483660" r:id="rId6"/>
    <p:sldLayoutId id="2147483661" r:id="rId7"/>
    <p:sldLayoutId id="2147483662" r:id="rId8"/>
    <p:sldLayoutId id="2147483664" r:id="rId9"/>
    <p:sldLayoutId id="2147483665" r:id="rId10"/>
    <p:sldLayoutId id="2147483666" r:id="rId11"/>
    <p:sldLayoutId id="2147483680" r:id="rId12"/>
    <p:sldLayoutId id="2147483682" r:id="rId13"/>
    <p:sldLayoutId id="2147483683" r:id="rId14"/>
    <p:sldLayoutId id="2147483691" r:id="rId15"/>
    <p:sldLayoutId id="2147483692"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baseline="0">
          <a:solidFill>
            <a:srgbClr val="000000"/>
          </a:solidFill>
          <a:latin typeface="Avenir Next" panose="020B0503020202020204" pitchFamily="34" charset="0"/>
          <a:ea typeface="Avenir Next" panose="020B0503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venir Next LT Pro" panose="020B0504020202020204" pitchFamily="34" charset="0"/>
          <a:ea typeface="Avenir Next LT Pro" panose="020B05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chart" Target="../charts/char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20.jpeg"/></Relationships>
</file>

<file path=ppt/slides/_rels/slide4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4"/>
          <p:cNvSpPr txBox="1">
            <a:spLocks noGrp="1"/>
          </p:cNvSpPr>
          <p:nvPr>
            <p:ph type="ctrTitle"/>
          </p:nvPr>
        </p:nvSpPr>
        <p:spPr>
          <a:xfrm>
            <a:off x="354650" y="826025"/>
            <a:ext cx="4126200" cy="1234800"/>
          </a:xfrm>
        </p:spPr>
        <p:txBody>
          <a:bodyPr spcFirstLastPara="1" wrap="square" lIns="0" tIns="91425" rIns="0" bIns="91425" anchor="b" anchorCtr="0">
            <a:noAutofit/>
          </a:bodyPr>
          <a:lstStyle/>
          <a:p>
            <a:pPr lvl="0"/>
            <a:r>
              <a:rPr lang="en-US" dirty="0">
                <a:latin typeface="Montserrat" panose="00000500000000000000" pitchFamily="2" charset="0"/>
              </a:rPr>
              <a:t>NielsenIQ Total Till Executive Summary</a:t>
            </a:r>
            <a:endParaRPr lang="en-PH" dirty="0">
              <a:latin typeface="Montserrat" panose="00000500000000000000" pitchFamily="2" charset="0"/>
            </a:endParaRPr>
          </a:p>
        </p:txBody>
      </p:sp>
      <p:sp>
        <p:nvSpPr>
          <p:cNvPr id="401" name="Google Shape;401;p44"/>
          <p:cNvSpPr txBox="1">
            <a:spLocks noGrp="1"/>
          </p:cNvSpPr>
          <p:nvPr>
            <p:ph type="subTitle" idx="1"/>
          </p:nvPr>
        </p:nvSpPr>
        <p:spPr>
          <a:xfrm>
            <a:off x="354650" y="1984625"/>
            <a:ext cx="4126200" cy="792600"/>
          </a:xfrm>
        </p:spPr>
        <p:txBody>
          <a:bodyPr spcFirstLastPara="1" wrap="square" lIns="0" tIns="91425" rIns="0" bIns="91425" anchor="t" anchorCtr="0">
            <a:noAutofit/>
          </a:bodyPr>
          <a:lstStyle/>
          <a:p>
            <a:pPr lvl="0"/>
            <a:endParaRPr lang="en-PH" dirty="0">
              <a:latin typeface="Montserrat" panose="00000500000000000000" pitchFamily="2" charset="0"/>
            </a:endParaRPr>
          </a:p>
          <a:p>
            <a:pPr lvl="0"/>
            <a:r>
              <a:rPr lang="en-PH" dirty="0">
                <a:latin typeface="Montserrat" panose="00000500000000000000" pitchFamily="2" charset="0"/>
              </a:rPr>
              <a:t>4 weeks ending 31</a:t>
            </a:r>
            <a:r>
              <a:rPr lang="en-PH" baseline="30000" dirty="0">
                <a:latin typeface="Montserrat" panose="00000500000000000000" pitchFamily="2" charset="0"/>
              </a:rPr>
              <a:t>st</a:t>
            </a:r>
            <a:r>
              <a:rPr lang="en-PH" dirty="0">
                <a:latin typeface="Montserrat" panose="00000500000000000000" pitchFamily="2" charset="0"/>
              </a:rPr>
              <a:t> December 2022</a:t>
            </a:r>
          </a:p>
        </p:txBody>
      </p:sp>
      <p:sp>
        <p:nvSpPr>
          <p:cNvPr id="5" name="Subtitle 4">
            <a:extLst>
              <a:ext uri="{FF2B5EF4-FFF2-40B4-BE49-F238E27FC236}">
                <a16:creationId xmlns:a16="http://schemas.microsoft.com/office/drawing/2014/main" id="{015EC88A-CB7A-4ED5-8EEA-1D285F661B20}"/>
              </a:ext>
            </a:extLst>
          </p:cNvPr>
          <p:cNvSpPr>
            <a:spLocks noGrp="1"/>
          </p:cNvSpPr>
          <p:nvPr>
            <p:ph type="subTitle" idx="2"/>
          </p:nvPr>
        </p:nvSpPr>
        <p:spPr>
          <a:xfrm>
            <a:off x="354650" y="3417109"/>
            <a:ext cx="4126200" cy="307500"/>
          </a:xfrm>
        </p:spPr>
        <p:txBody>
          <a:bodyPr/>
          <a:lstStyle/>
          <a:p>
            <a:r>
              <a:rPr lang="en-GB" altLang="en-US" dirty="0">
                <a:latin typeface="Montserrat" panose="00000500000000000000" pitchFamily="2" charset="0"/>
                <a:cs typeface="Calibri" pitchFamily="34" charset="0"/>
                <a:sym typeface="Arial" pitchFamily="34" charset="0"/>
              </a:rPr>
              <a:t>Sally Cowen</a:t>
            </a:r>
          </a:p>
          <a:p>
            <a:r>
              <a:rPr lang="en-GB" altLang="en-US" dirty="0">
                <a:latin typeface="Montserrat" panose="00000500000000000000" pitchFamily="2" charset="0"/>
                <a:cs typeface="Calibri" pitchFamily="34" charset="0"/>
                <a:sym typeface="Arial" pitchFamily="34" charset="0"/>
              </a:rPr>
              <a:t>Retailer &amp; Business Insights Team</a:t>
            </a:r>
            <a:endParaRPr lang="en-PH" dirty="0">
              <a:latin typeface="Montserrat" panose="00000500000000000000" pitchFamily="2" charset="0"/>
            </a:endParaRPr>
          </a:p>
        </p:txBody>
      </p:sp>
      <p:sp>
        <p:nvSpPr>
          <p:cNvPr id="402" name="Google Shape;402;p44"/>
          <p:cNvSpPr txBox="1">
            <a:spLocks noGrp="1"/>
          </p:cNvSpPr>
          <p:nvPr>
            <p:ph type="subTitle" idx="4"/>
          </p:nvPr>
        </p:nvSpPr>
        <p:spPr>
          <a:xfrm>
            <a:off x="354650" y="3642975"/>
            <a:ext cx="4126200" cy="307500"/>
          </a:xfrm>
        </p:spPr>
        <p:txBody>
          <a:bodyPr spcFirstLastPara="1" wrap="square" lIns="0" tIns="91425" rIns="0" bIns="91425" anchor="t" anchorCtr="0">
            <a:noAutofit/>
          </a:bodyPr>
          <a:lstStyle/>
          <a:p>
            <a:pPr lvl="0"/>
            <a:r>
              <a:rPr lang="en-PH" dirty="0">
                <a:latin typeface="Montserrat" panose="00000500000000000000" pitchFamily="2" charset="0"/>
              </a:rPr>
              <a:t>12</a:t>
            </a:r>
            <a:r>
              <a:rPr lang="en-PH" baseline="30000" dirty="0">
                <a:latin typeface="Montserrat" panose="00000500000000000000" pitchFamily="2" charset="0"/>
              </a:rPr>
              <a:t>th</a:t>
            </a:r>
            <a:r>
              <a:rPr lang="en-PH" dirty="0">
                <a:latin typeface="Montserrat" panose="00000500000000000000" pitchFamily="2" charset="0"/>
              </a:rPr>
              <a:t> January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502086" y="1750866"/>
            <a:ext cx="2549927" cy="2549845"/>
          </a:xfrm>
          <a:prstGeom prst="rect">
            <a:avLst/>
          </a:prstGeom>
          <a:noFill/>
          <a:ln>
            <a:noFill/>
          </a:ln>
        </p:spPr>
        <p:txBody>
          <a:bodyPr spcFirstLastPara="1" wrap="square" lIns="0" tIns="45700" rIns="0" bIns="45700" anchor="t" anchorCtr="0">
            <a:noAutofit/>
          </a:bodyPr>
          <a:lstStyle/>
          <a:p>
            <a:r>
              <a:rPr lang="en-GB" sz="1300" b="1" dirty="0">
                <a:solidFill>
                  <a:schemeClr val="bg1"/>
                </a:solidFill>
                <a:latin typeface="Montserrat" panose="00000500000000000000" pitchFamily="2" charset="0"/>
              </a:rPr>
              <a:t>Shoppers are on average still paying nearly </a:t>
            </a:r>
            <a:r>
              <a:rPr lang="en-GB" sz="1300" b="1" dirty="0">
                <a:solidFill>
                  <a:schemeClr val="accent1"/>
                </a:solidFill>
                <a:latin typeface="Montserrat" panose="00000500000000000000" pitchFamily="2" charset="0"/>
              </a:rPr>
              <a:t>£4 more, each time </a:t>
            </a:r>
            <a:r>
              <a:rPr lang="en-GB" sz="1300" b="1" dirty="0">
                <a:solidFill>
                  <a:schemeClr val="bg1"/>
                </a:solidFill>
                <a:latin typeface="Montserrat" panose="00000500000000000000" pitchFamily="2" charset="0"/>
              </a:rPr>
              <a:t>they fill up a 55 litre tank with unleaded fuel.</a:t>
            </a:r>
          </a:p>
          <a:p>
            <a:endParaRPr lang="en-GB" sz="1300" b="1" dirty="0">
              <a:solidFill>
                <a:schemeClr val="bg1"/>
              </a:solidFill>
              <a:latin typeface="Montserrat" panose="00000500000000000000" pitchFamily="2" charset="0"/>
            </a:endParaRPr>
          </a:p>
          <a:p>
            <a:r>
              <a:rPr lang="en-GB" sz="1300" b="1" dirty="0">
                <a:solidFill>
                  <a:schemeClr val="bg1"/>
                </a:solidFill>
                <a:latin typeface="Montserrat" panose="00000500000000000000" pitchFamily="2" charset="0"/>
              </a:rPr>
              <a:t>For shoppers filling up </a:t>
            </a:r>
            <a:r>
              <a:rPr lang="en-GB" sz="1300" b="1" dirty="0">
                <a:solidFill>
                  <a:schemeClr val="accent1"/>
                </a:solidFill>
                <a:latin typeface="Montserrat" panose="00000500000000000000" pitchFamily="2" charset="0"/>
              </a:rPr>
              <a:t>weekly,</a:t>
            </a:r>
            <a:r>
              <a:rPr lang="en-GB" sz="1300" b="1" dirty="0">
                <a:solidFill>
                  <a:schemeClr val="bg1"/>
                </a:solidFill>
                <a:latin typeface="Montserrat" panose="00000500000000000000" pitchFamily="2" charset="0"/>
              </a:rPr>
              <a:t> this will equate to an additional </a:t>
            </a:r>
            <a:r>
              <a:rPr lang="en-GB" sz="1300" b="1" dirty="0">
                <a:solidFill>
                  <a:schemeClr val="accent1"/>
                </a:solidFill>
                <a:latin typeface="Montserrat" panose="00000500000000000000" pitchFamily="2" charset="0"/>
              </a:rPr>
              <a:t>£190 </a:t>
            </a:r>
            <a:r>
              <a:rPr lang="en-GB" sz="1300" b="1" dirty="0">
                <a:solidFill>
                  <a:schemeClr val="bg1"/>
                </a:solidFill>
                <a:latin typeface="Montserrat" panose="00000500000000000000" pitchFamily="2" charset="0"/>
              </a:rPr>
              <a:t>per annum.</a:t>
            </a:r>
          </a:p>
          <a:p>
            <a:endParaRPr lang="en-GB" sz="1300" b="1" dirty="0">
              <a:solidFill>
                <a:schemeClr val="bg1"/>
              </a:solidFill>
              <a:latin typeface="Montserrat" panose="00000500000000000000" pitchFamily="2" charset="0"/>
            </a:endParaRPr>
          </a:p>
          <a:p>
            <a:r>
              <a:rPr lang="en-GB" sz="1300" b="1" dirty="0">
                <a:solidFill>
                  <a:schemeClr val="bg1"/>
                </a:solidFill>
                <a:latin typeface="Montserrat" panose="00000500000000000000" pitchFamily="2" charset="0"/>
              </a:rPr>
              <a:t>Whilst </a:t>
            </a:r>
            <a:r>
              <a:rPr lang="en-GB" sz="1200" b="1" dirty="0">
                <a:solidFill>
                  <a:schemeClr val="bg1"/>
                </a:solidFill>
                <a:latin typeface="Montserrat" panose="00000500000000000000" pitchFamily="2" charset="0"/>
              </a:rPr>
              <a:t>this</a:t>
            </a:r>
            <a:r>
              <a:rPr lang="en-GB" sz="1300" b="1" dirty="0">
                <a:solidFill>
                  <a:schemeClr val="bg1"/>
                </a:solidFill>
                <a:latin typeface="Montserrat" panose="00000500000000000000" pitchFamily="2" charset="0"/>
              </a:rPr>
              <a:t> increase is more manageable, </a:t>
            </a:r>
            <a:r>
              <a:rPr lang="en-GB" sz="1300" b="1" dirty="0">
                <a:solidFill>
                  <a:schemeClr val="accent1"/>
                </a:solidFill>
                <a:latin typeface="Montserrat" panose="00000500000000000000" pitchFamily="2" charset="0"/>
              </a:rPr>
              <a:t>any additional costs</a:t>
            </a:r>
            <a:r>
              <a:rPr lang="en-GB" sz="1300" b="1" dirty="0">
                <a:solidFill>
                  <a:schemeClr val="bg1"/>
                </a:solidFill>
                <a:latin typeface="Montserrat" panose="00000500000000000000" pitchFamily="2" charset="0"/>
              </a:rPr>
              <a:t> are </a:t>
            </a:r>
            <a:r>
              <a:rPr lang="en-GB" sz="1300" b="1" dirty="0">
                <a:solidFill>
                  <a:schemeClr val="accent1"/>
                </a:solidFill>
                <a:latin typeface="Montserrat" panose="00000500000000000000" pitchFamily="2" charset="0"/>
              </a:rPr>
              <a:t>unwelcome </a:t>
            </a:r>
            <a:r>
              <a:rPr lang="en-GB" sz="1300" b="1" dirty="0">
                <a:solidFill>
                  <a:schemeClr val="bg1"/>
                </a:solidFill>
                <a:latin typeface="Montserrat" panose="00000500000000000000" pitchFamily="2" charset="0"/>
              </a:rPr>
              <a:t>when household budgets are being squeezed by other </a:t>
            </a:r>
            <a:r>
              <a:rPr lang="en-GB" sz="1300" b="1" dirty="0">
                <a:solidFill>
                  <a:schemeClr val="accent1"/>
                </a:solidFill>
                <a:latin typeface="Montserrat" panose="00000500000000000000" pitchFamily="2" charset="0"/>
              </a:rPr>
              <a:t>external </a:t>
            </a:r>
            <a:r>
              <a:rPr lang="en-GB" sz="1300" b="1" dirty="0">
                <a:solidFill>
                  <a:schemeClr val="bg1"/>
                </a:solidFill>
                <a:latin typeface="Montserrat" panose="00000500000000000000" pitchFamily="2" charset="0"/>
              </a:rPr>
              <a:t>factors.</a:t>
            </a:r>
          </a:p>
          <a:p>
            <a:endParaRPr lang="en-GB" sz="1300" b="1" dirty="0">
              <a:solidFill>
                <a:schemeClr val="bg1"/>
              </a:solidFill>
              <a:latin typeface="Montserrat" panose="00000500000000000000" pitchFamily="2" charset="0"/>
            </a:endParaRPr>
          </a:p>
          <a:p>
            <a:r>
              <a:rPr lang="en-GB" sz="1300" b="1" dirty="0">
                <a:solidFill>
                  <a:schemeClr val="bg1"/>
                </a:solidFill>
                <a:latin typeface="Montserrat" panose="00000500000000000000" pitchFamily="2" charset="0"/>
              </a:rPr>
              <a:t> </a:t>
            </a:r>
          </a:p>
          <a:p>
            <a:endParaRPr lang="en-GB" sz="1300" b="1" dirty="0">
              <a:solidFill>
                <a:schemeClr val="bg1"/>
              </a:solidFill>
              <a:latin typeface="Montserrat" panose="00000500000000000000" pitchFamily="2" charset="0"/>
            </a:endParaRPr>
          </a:p>
          <a:p>
            <a:endParaRPr lang="en-GB" sz="1300" b="1" dirty="0">
              <a:solidFill>
                <a:schemeClr val="bg1"/>
              </a:solidFill>
              <a:latin typeface="Montserrat" panose="00000500000000000000" pitchFamily="2" charset="0"/>
            </a:endParaRPr>
          </a:p>
          <a:p>
            <a:endParaRPr lang="en-GB" sz="1300" b="1"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7" y="1112027"/>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2195" name="Google Shape;2195;p135"/>
          <p:cNvSpPr txBox="1">
            <a:spLocks noGrp="1"/>
          </p:cNvSpPr>
          <p:nvPr>
            <p:ph type="title"/>
          </p:nvPr>
        </p:nvSpPr>
        <p:spPr>
          <a:xfrm>
            <a:off x="63887" y="316270"/>
            <a:ext cx="5992139" cy="670013"/>
          </a:xfrm>
        </p:spPr>
        <p:txBody>
          <a:bodyPr spcFirstLastPara="1" wrap="square" lIns="0" tIns="91425" rIns="0" bIns="91425" anchor="t" anchorCtr="0">
            <a:noAutofit/>
          </a:bodyPr>
          <a:lstStyle/>
          <a:p>
            <a:pPr lvl="0"/>
            <a:r>
              <a:rPr lang="en-PH" sz="1750" dirty="0"/>
              <a:t>Shoppers are still paying more for their fuel but the increase for unleaded is now lower than inflation</a:t>
            </a:r>
            <a:endParaRPr lang="da-DK" sz="1750" dirty="0">
              <a:latin typeface="Montserrat" panose="00000500000000000000" pitchFamily="2" charset="0"/>
            </a:endParaRPr>
          </a:p>
        </p:txBody>
      </p:sp>
      <p:graphicFrame>
        <p:nvGraphicFramePr>
          <p:cNvPr id="21" name="Chart Placeholder 8">
            <a:extLst>
              <a:ext uri="{FF2B5EF4-FFF2-40B4-BE49-F238E27FC236}">
                <a16:creationId xmlns:a16="http://schemas.microsoft.com/office/drawing/2014/main" id="{1181FAD6-67FD-4433-BCCA-C9A75EED33D6}"/>
              </a:ext>
            </a:extLst>
          </p:cNvPr>
          <p:cNvGraphicFramePr>
            <a:graphicFrameLocks/>
          </p:cNvGraphicFramePr>
          <p:nvPr>
            <p:extLst>
              <p:ext uri="{D42A27DB-BD31-4B8C-83A1-F6EECF244321}">
                <p14:modId xmlns:p14="http://schemas.microsoft.com/office/powerpoint/2010/main" val="2331176465"/>
              </p:ext>
            </p:extLst>
          </p:nvPr>
        </p:nvGraphicFramePr>
        <p:xfrm>
          <a:off x="370826" y="1833775"/>
          <a:ext cx="5550899" cy="2549844"/>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73A4AE27-CD7A-4020-9675-E96D4BCC8163}"/>
              </a:ext>
            </a:extLst>
          </p:cNvPr>
          <p:cNvSpPr txBox="1"/>
          <p:nvPr/>
        </p:nvSpPr>
        <p:spPr>
          <a:xfrm>
            <a:off x="239842" y="3843862"/>
            <a:ext cx="4618074" cy="215444"/>
          </a:xfrm>
          <a:prstGeom prst="rect">
            <a:avLst/>
          </a:prstGeom>
          <a:noFill/>
        </p:spPr>
        <p:txBody>
          <a:bodyPr wrap="square">
            <a:spAutoFit/>
          </a:bodyPr>
          <a:lstStyle/>
          <a:p>
            <a:pPr marL="114300" indent="0" eaLnBrk="1" hangingPunct="1">
              <a:spcBef>
                <a:spcPct val="0"/>
              </a:spcBef>
              <a:buNone/>
            </a:pPr>
            <a:r>
              <a:rPr lang="en-GB" altLang="en-US" sz="800" dirty="0">
                <a:latin typeface="Avenir Next LT Pro" panose="020B0604020202020204" charset="0"/>
                <a:ea typeface="ＭＳ Ｐゴシック" pitchFamily="34" charset="-128"/>
              </a:rPr>
              <a:t>Source:  Government UK</a:t>
            </a:r>
          </a:p>
        </p:txBody>
      </p:sp>
      <p:sp>
        <p:nvSpPr>
          <p:cNvPr id="26" name="Text Box 7">
            <a:extLst>
              <a:ext uri="{FF2B5EF4-FFF2-40B4-BE49-F238E27FC236}">
                <a16:creationId xmlns:a16="http://schemas.microsoft.com/office/drawing/2014/main" id="{20C57F58-278C-4334-A4C6-B4D2612B16B0}"/>
              </a:ext>
            </a:extLst>
          </p:cNvPr>
          <p:cNvSpPr txBox="1">
            <a:spLocks noChangeArrowheads="1"/>
          </p:cNvSpPr>
          <p:nvPr/>
        </p:nvSpPr>
        <p:spPr bwMode="auto">
          <a:xfrm>
            <a:off x="239842" y="1602943"/>
            <a:ext cx="21002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900" dirty="0">
                <a:solidFill>
                  <a:srgbClr val="000000"/>
                </a:solidFill>
                <a:latin typeface="Montserrat" panose="00000500000000000000" pitchFamily="2" charset="0"/>
                <a:ea typeface="ＭＳ Ｐゴシック" pitchFamily="34" charset="-128"/>
              </a:rPr>
              <a:t>Ultra Low Sulphur Unleaded Fuel</a:t>
            </a:r>
          </a:p>
        </p:txBody>
      </p:sp>
      <p:cxnSp>
        <p:nvCxnSpPr>
          <p:cNvPr id="3" name="Straight Connector 2">
            <a:extLst>
              <a:ext uri="{FF2B5EF4-FFF2-40B4-BE49-F238E27FC236}">
                <a16:creationId xmlns:a16="http://schemas.microsoft.com/office/drawing/2014/main" id="{E20932AB-0FA9-BA68-F215-D9A2D94A4674}"/>
              </a:ext>
            </a:extLst>
          </p:cNvPr>
          <p:cNvCxnSpPr/>
          <p:nvPr/>
        </p:nvCxnSpPr>
        <p:spPr>
          <a:xfrm>
            <a:off x="2279137" y="2438164"/>
            <a:ext cx="0" cy="1157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D8E9706-3814-F467-E83A-ED034AEB4F58}"/>
              </a:ext>
            </a:extLst>
          </p:cNvPr>
          <p:cNvCxnSpPr/>
          <p:nvPr/>
        </p:nvCxnSpPr>
        <p:spPr>
          <a:xfrm>
            <a:off x="3958142" y="2358217"/>
            <a:ext cx="0" cy="1157802"/>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2E03114-05F6-444E-EEE7-0EA75FCD874C}"/>
              </a:ext>
            </a:extLst>
          </p:cNvPr>
          <p:cNvSpPr txBox="1"/>
          <p:nvPr/>
        </p:nvSpPr>
        <p:spPr>
          <a:xfrm>
            <a:off x="0" y="1983677"/>
            <a:ext cx="640080" cy="338554"/>
          </a:xfrm>
          <a:prstGeom prst="rect">
            <a:avLst/>
          </a:prstGeom>
          <a:noFill/>
        </p:spPr>
        <p:txBody>
          <a:bodyPr wrap="square" rtlCol="0">
            <a:spAutoFit/>
          </a:bodyPr>
          <a:lstStyle/>
          <a:p>
            <a:pPr algn="r"/>
            <a:r>
              <a:rPr lang="en-GB" sz="800" dirty="0">
                <a:latin typeface="Montserrat" panose="00000500000000000000" pitchFamily="2" charset="0"/>
                <a:cs typeface="Calibri" panose="020F0502020204030204" pitchFamily="34" charset="0"/>
              </a:rPr>
              <a:t>Pence per Litre</a:t>
            </a:r>
          </a:p>
        </p:txBody>
      </p:sp>
      <p:sp>
        <p:nvSpPr>
          <p:cNvPr id="15" name="TextBox 14">
            <a:extLst>
              <a:ext uri="{FF2B5EF4-FFF2-40B4-BE49-F238E27FC236}">
                <a16:creationId xmlns:a16="http://schemas.microsoft.com/office/drawing/2014/main" id="{E4D2E3E9-DE59-2901-5425-B0D1B7FB55B4}"/>
              </a:ext>
            </a:extLst>
          </p:cNvPr>
          <p:cNvSpPr txBox="1"/>
          <p:nvPr/>
        </p:nvSpPr>
        <p:spPr>
          <a:xfrm>
            <a:off x="5339402" y="2142773"/>
            <a:ext cx="713307" cy="215444"/>
          </a:xfrm>
          <a:prstGeom prst="rect">
            <a:avLst/>
          </a:prstGeom>
          <a:noFill/>
        </p:spPr>
        <p:txBody>
          <a:bodyPr wrap="square" rtlCol="0">
            <a:spAutoFit/>
          </a:bodyPr>
          <a:lstStyle/>
          <a:p>
            <a:pPr algn="r"/>
            <a:r>
              <a:rPr lang="en-GB" sz="800" dirty="0">
                <a:latin typeface="Montserrat" panose="00000500000000000000" pitchFamily="2" charset="0"/>
                <a:cs typeface="Calibri" panose="020F0502020204030204" pitchFamily="34" charset="0"/>
              </a:rPr>
              <a:t>% Growth</a:t>
            </a:r>
          </a:p>
        </p:txBody>
      </p:sp>
    </p:spTree>
    <p:extLst>
      <p:ext uri="{BB962C8B-B14F-4D97-AF65-F5344CB8AC3E}">
        <p14:creationId xmlns:p14="http://schemas.microsoft.com/office/powerpoint/2010/main" val="1159550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73"/>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sp>
        <p:nvSpPr>
          <p:cNvPr id="881" name="Google Shape;881;p73"/>
          <p:cNvSpPr txBox="1"/>
          <p:nvPr/>
        </p:nvSpPr>
        <p:spPr>
          <a:xfrm>
            <a:off x="356649" y="2283425"/>
            <a:ext cx="2913391" cy="1180200"/>
          </a:xfrm>
          <a:prstGeom prst="rect">
            <a:avLst/>
          </a:prstGeom>
          <a:noFill/>
          <a:ln>
            <a:noFill/>
          </a:ln>
        </p:spPr>
        <p:txBody>
          <a:bodyPr spcFirstLastPara="1" wrap="square" lIns="0" tIns="45700" rIns="0" bIns="45700" anchor="t" anchorCtr="0">
            <a:noAutofit/>
          </a:bodyPr>
          <a:lstStyle/>
          <a:p>
            <a:pPr lvl="0">
              <a:buSzPts val="1100"/>
            </a:pPr>
            <a:r>
              <a:rPr lang="en" sz="1200" dirty="0">
                <a:solidFill>
                  <a:srgbClr val="FFFFFF"/>
                </a:solidFill>
                <a:latin typeface="Montserrat" panose="00000500000000000000" pitchFamily="2" charset="0"/>
                <a:ea typeface="Montserrat"/>
                <a:cs typeface="Montserrat"/>
                <a:sym typeface="Montserrat"/>
              </a:rPr>
              <a:t>Spend per visit </a:t>
            </a:r>
            <a:r>
              <a:rPr lang="en" sz="1200" b="1" dirty="0">
                <a:solidFill>
                  <a:srgbClr val="FFFFFF"/>
                </a:solidFill>
                <a:latin typeface="Montserrat" panose="00000500000000000000" pitchFamily="2" charset="0"/>
                <a:ea typeface="Montserrat"/>
                <a:cs typeface="Montserrat"/>
                <a:sym typeface="Montserrat"/>
              </a:rPr>
              <a:t>increased</a:t>
            </a:r>
            <a:r>
              <a:rPr lang="en" sz="1200" dirty="0">
                <a:solidFill>
                  <a:srgbClr val="FFFFFF"/>
                </a:solidFill>
                <a:latin typeface="Montserrat" panose="00000500000000000000" pitchFamily="2" charset="0"/>
                <a:ea typeface="Montserrat"/>
                <a:cs typeface="Montserrat"/>
                <a:sym typeface="Montserrat"/>
              </a:rPr>
              <a:t> to </a:t>
            </a:r>
            <a:r>
              <a:rPr lang="en" sz="1200" b="1" dirty="0">
                <a:solidFill>
                  <a:srgbClr val="FFFFFF"/>
                </a:solidFill>
                <a:latin typeface="Montserrat" panose="00000500000000000000" pitchFamily="2" charset="0"/>
                <a:ea typeface="Montserrat"/>
                <a:cs typeface="Montserrat"/>
                <a:sym typeface="Montserrat"/>
              </a:rPr>
              <a:t>£22.02 </a:t>
            </a:r>
            <a:r>
              <a:rPr lang="en" sz="1200" dirty="0">
                <a:solidFill>
                  <a:srgbClr val="FFFFFF"/>
                </a:solidFill>
                <a:latin typeface="Montserrat" panose="00000500000000000000" pitchFamily="2" charset="0"/>
                <a:ea typeface="Montserrat"/>
                <a:cs typeface="Montserrat"/>
                <a:sym typeface="Montserrat"/>
              </a:rPr>
              <a:t>from £21.30</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cxnSp>
        <p:nvCxnSpPr>
          <p:cNvPr id="882" name="Google Shape;882;p73"/>
          <p:cNvCxnSpPr/>
          <p:nvPr/>
        </p:nvCxnSpPr>
        <p:spPr>
          <a:xfrm>
            <a:off x="338424" y="2210070"/>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883" name="Google Shape;883;p73"/>
          <p:cNvCxnSpPr/>
          <p:nvPr/>
        </p:nvCxnSpPr>
        <p:spPr>
          <a:xfrm>
            <a:off x="3215999" y="2210070"/>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884" name="Google Shape;884;p73"/>
          <p:cNvCxnSpPr/>
          <p:nvPr/>
        </p:nvCxnSpPr>
        <p:spPr>
          <a:xfrm>
            <a:off x="6093574" y="2210070"/>
            <a:ext cx="2712000" cy="0"/>
          </a:xfrm>
          <a:prstGeom prst="straightConnector1">
            <a:avLst/>
          </a:prstGeom>
          <a:noFill/>
          <a:ln w="9525" cap="flat" cmpd="sng">
            <a:solidFill>
              <a:srgbClr val="FFFFFF"/>
            </a:solidFill>
            <a:prstDash val="solid"/>
            <a:round/>
            <a:headEnd type="none" w="med" len="med"/>
            <a:tailEnd type="none" w="med" len="med"/>
          </a:ln>
        </p:spPr>
      </p:cxnSp>
      <p:sp>
        <p:nvSpPr>
          <p:cNvPr id="885" name="Google Shape;885;p73"/>
          <p:cNvSpPr txBox="1"/>
          <p:nvPr/>
        </p:nvSpPr>
        <p:spPr>
          <a:xfrm>
            <a:off x="3225200" y="2283425"/>
            <a:ext cx="2693700" cy="11802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dirty="0">
                <a:solidFill>
                  <a:srgbClr val="FFFFFF"/>
                </a:solidFill>
                <a:latin typeface="Montserrat" panose="00000500000000000000" pitchFamily="2" charset="0"/>
                <a:ea typeface="Montserrat"/>
                <a:cs typeface="Montserrat"/>
                <a:sym typeface="Montserrat"/>
              </a:rPr>
              <a:t>Items in basket are </a:t>
            </a:r>
            <a:r>
              <a:rPr lang="en" sz="1200" b="1" dirty="0">
                <a:solidFill>
                  <a:srgbClr val="FFFFFF"/>
                </a:solidFill>
                <a:latin typeface="Montserrat" panose="00000500000000000000" pitchFamily="2" charset="0"/>
                <a:ea typeface="Montserrat"/>
                <a:cs typeface="Montserrat"/>
                <a:sym typeface="Montserrat"/>
              </a:rPr>
              <a:t>11.1</a:t>
            </a:r>
            <a:r>
              <a:rPr lang="en" sz="1200" dirty="0">
                <a:solidFill>
                  <a:srgbClr val="FFFFFF"/>
                </a:solidFill>
                <a:latin typeface="Montserrat" panose="00000500000000000000" pitchFamily="2" charset="0"/>
                <a:ea typeface="Montserrat"/>
                <a:cs typeface="Montserrat"/>
                <a:sym typeface="Montserrat"/>
              </a:rPr>
              <a:t> from 11.8 last year</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sp>
        <p:nvSpPr>
          <p:cNvPr id="886" name="Google Shape;886;p73"/>
          <p:cNvSpPr txBox="1"/>
          <p:nvPr/>
        </p:nvSpPr>
        <p:spPr>
          <a:xfrm>
            <a:off x="6093749" y="2283425"/>
            <a:ext cx="2890593" cy="1180200"/>
          </a:xfrm>
          <a:prstGeom prst="rect">
            <a:avLst/>
          </a:prstGeom>
          <a:noFill/>
          <a:ln>
            <a:noFill/>
          </a:ln>
        </p:spPr>
        <p:txBody>
          <a:bodyPr spcFirstLastPara="1" wrap="square" lIns="0" tIns="45700" rIns="0" bIns="45700" anchor="t" anchorCtr="0">
            <a:noAutofit/>
          </a:bodyPr>
          <a:lstStyle/>
          <a:p>
            <a:pPr>
              <a:buSzPts val="1100"/>
            </a:pPr>
            <a:r>
              <a:rPr lang="en" sz="1200" dirty="0">
                <a:solidFill>
                  <a:srgbClr val="FFFFFF"/>
                </a:solidFill>
                <a:latin typeface="Montserrat" panose="00000500000000000000" pitchFamily="2" charset="0"/>
                <a:ea typeface="Montserrat"/>
                <a:cs typeface="Montserrat"/>
                <a:sym typeface="Montserrat"/>
              </a:rPr>
              <a:t>Frequency of visit </a:t>
            </a:r>
            <a:r>
              <a:rPr lang="en" sz="1200" b="1" dirty="0">
                <a:solidFill>
                  <a:srgbClr val="FFFFFF"/>
                </a:solidFill>
                <a:latin typeface="Montserrat" panose="00000500000000000000" pitchFamily="2" charset="0"/>
                <a:ea typeface="Montserrat"/>
                <a:cs typeface="Montserrat"/>
                <a:sym typeface="Montserrat"/>
              </a:rPr>
              <a:t>increased</a:t>
            </a:r>
            <a:r>
              <a:rPr lang="en" sz="1200" dirty="0">
                <a:solidFill>
                  <a:srgbClr val="FFFFFF"/>
                </a:solidFill>
                <a:latin typeface="Montserrat" panose="00000500000000000000" pitchFamily="2" charset="0"/>
                <a:ea typeface="Montserrat"/>
                <a:cs typeface="Montserrat"/>
                <a:sym typeface="Montserrat"/>
              </a:rPr>
              <a:t> to </a:t>
            </a:r>
            <a:r>
              <a:rPr lang="en" sz="1200" b="1" dirty="0">
                <a:solidFill>
                  <a:srgbClr val="FFFFFF"/>
                </a:solidFill>
                <a:latin typeface="Montserrat" panose="00000500000000000000" pitchFamily="2" charset="0"/>
                <a:ea typeface="Montserrat"/>
                <a:cs typeface="Montserrat"/>
                <a:sym typeface="Montserrat"/>
              </a:rPr>
              <a:t>18.0 trips</a:t>
            </a:r>
            <a:r>
              <a:rPr lang="en" sz="1200" dirty="0">
                <a:solidFill>
                  <a:srgbClr val="FFFFFF"/>
                </a:solidFill>
                <a:latin typeface="Montserrat" panose="00000500000000000000" pitchFamily="2" charset="0"/>
                <a:ea typeface="Montserrat"/>
                <a:cs typeface="Montserrat"/>
                <a:sym typeface="Montserrat"/>
              </a:rPr>
              <a:t> from 16.9</a:t>
            </a:r>
          </a:p>
          <a:p>
            <a:pPr marL="0" marR="0" lvl="0" indent="0" algn="l" rtl="0">
              <a:lnSpc>
                <a:spcPct val="100000"/>
              </a:lnSpc>
              <a:spcBef>
                <a:spcPts val="0"/>
              </a:spcBef>
              <a:spcAft>
                <a:spcPts val="0"/>
              </a:spcAft>
              <a:buClr>
                <a:srgbClr val="000000"/>
              </a:buClr>
              <a:buSzPts val="1100"/>
              <a:buFont typeface="Arial"/>
              <a:buNone/>
            </a:pPr>
            <a:r>
              <a:rPr lang="en" sz="1200" dirty="0">
                <a:solidFill>
                  <a:srgbClr val="FFFFFF"/>
                </a:solidFill>
                <a:latin typeface="Montserrat" panose="00000500000000000000" pitchFamily="2" charset="0"/>
                <a:ea typeface="Montserrat"/>
                <a:cs typeface="Montserrat"/>
                <a:sym typeface="Montserrat"/>
              </a:rPr>
              <a:t>.</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sp>
        <p:nvSpPr>
          <p:cNvPr id="3" name="Subtitle 2">
            <a:extLst>
              <a:ext uri="{FF2B5EF4-FFF2-40B4-BE49-F238E27FC236}">
                <a16:creationId xmlns:a16="http://schemas.microsoft.com/office/drawing/2014/main" id="{23A34955-74D6-4E88-B955-906E495822A3}"/>
              </a:ext>
            </a:extLst>
          </p:cNvPr>
          <p:cNvSpPr>
            <a:spLocks noGrp="1"/>
          </p:cNvSpPr>
          <p:nvPr>
            <p:ph type="subTitle" idx="1"/>
          </p:nvPr>
        </p:nvSpPr>
        <p:spPr>
          <a:xfrm>
            <a:off x="354650" y="4850875"/>
            <a:ext cx="8159100" cy="184800"/>
          </a:xfrm>
        </p:spPr>
        <p:txBody>
          <a:bodyPr/>
          <a:lstStyle/>
          <a:p>
            <a:r>
              <a:rPr lang="en-PH" dirty="0">
                <a:latin typeface="Montserrat" panose="00000500000000000000" pitchFamily="2" charset="0"/>
              </a:rPr>
              <a:t>Source:  NielsenIQ Homescan GB FMCG 4w/e 31st December 2022 vs 4w/e </a:t>
            </a:r>
            <a:r>
              <a:rPr lang="en-PH" dirty="0"/>
              <a:t>1</a:t>
            </a:r>
            <a:r>
              <a:rPr lang="en-PH" baseline="30000" dirty="0"/>
              <a:t>st</a:t>
            </a:r>
            <a:r>
              <a:rPr lang="en-PH" dirty="0"/>
              <a:t> </a:t>
            </a:r>
            <a:r>
              <a:rPr lang="en-PH" dirty="0">
                <a:latin typeface="Montserrat" panose="00000500000000000000" pitchFamily="2" charset="0"/>
              </a:rPr>
              <a:t>January 2022</a:t>
            </a:r>
          </a:p>
        </p:txBody>
      </p:sp>
      <p:sp>
        <p:nvSpPr>
          <p:cNvPr id="888" name="Google Shape;888;p73"/>
          <p:cNvSpPr txBox="1">
            <a:spLocks noGrp="1"/>
          </p:cNvSpPr>
          <p:nvPr>
            <p:ph type="title"/>
          </p:nvPr>
        </p:nvSpPr>
        <p:spPr>
          <a:xfrm>
            <a:off x="354650" y="292625"/>
            <a:ext cx="8629692" cy="393600"/>
          </a:xfrm>
        </p:spPr>
        <p:txBody>
          <a:bodyPr spcFirstLastPara="1" wrap="square" lIns="0" tIns="91425" rIns="0" bIns="91425" anchor="t" anchorCtr="0">
            <a:noAutofit/>
          </a:bodyPr>
          <a:lstStyle/>
          <a:p>
            <a:pPr lvl="0"/>
            <a:r>
              <a:rPr lang="en-PH" dirty="0"/>
              <a:t>Shoppers made </a:t>
            </a:r>
            <a:r>
              <a:rPr lang="en-PH" dirty="0">
                <a:solidFill>
                  <a:schemeClr val="accent1"/>
                </a:solidFill>
              </a:rPr>
              <a:t>35m</a:t>
            </a:r>
            <a:r>
              <a:rPr lang="en-PH" dirty="0"/>
              <a:t> </a:t>
            </a:r>
            <a:r>
              <a:rPr lang="en-PH" dirty="0">
                <a:solidFill>
                  <a:schemeClr val="accent1"/>
                </a:solidFill>
              </a:rPr>
              <a:t>MORE</a:t>
            </a:r>
            <a:r>
              <a:rPr lang="en-PH" dirty="0">
                <a:solidFill>
                  <a:schemeClr val="bg1"/>
                </a:solidFill>
              </a:rPr>
              <a:t> </a:t>
            </a:r>
            <a:r>
              <a:rPr lang="en-PH" dirty="0"/>
              <a:t>shopping trips, </a:t>
            </a:r>
            <a:r>
              <a:rPr lang="en-PH" dirty="0">
                <a:solidFill>
                  <a:schemeClr val="bg1"/>
                </a:solidFill>
              </a:rPr>
              <a:t>spent </a:t>
            </a:r>
            <a:r>
              <a:rPr lang="en-PH" dirty="0">
                <a:solidFill>
                  <a:schemeClr val="accent1"/>
                </a:solidFill>
              </a:rPr>
              <a:t>£0.68 MORE </a:t>
            </a:r>
            <a:r>
              <a:rPr lang="en-PH" dirty="0"/>
              <a:t>per occasion but bought, on average, </a:t>
            </a:r>
            <a:r>
              <a:rPr lang="en-PH" dirty="0">
                <a:solidFill>
                  <a:schemeClr val="accent1"/>
                </a:solidFill>
              </a:rPr>
              <a:t>0.7 FEWER </a:t>
            </a:r>
            <a:r>
              <a:rPr lang="en-PH" dirty="0">
                <a:solidFill>
                  <a:schemeClr val="bg1"/>
                </a:solidFill>
                <a:latin typeface="Montserrat" panose="00000500000000000000" pitchFamily="2" charset="0"/>
              </a:rPr>
              <a:t>fmcg items</a:t>
            </a:r>
          </a:p>
        </p:txBody>
      </p:sp>
      <p:pic>
        <p:nvPicPr>
          <p:cNvPr id="890" name="Google Shape;890;p73"/>
          <p:cNvPicPr preferRelativeResize="0"/>
          <p:nvPr/>
        </p:nvPicPr>
        <p:blipFill rotWithShape="1">
          <a:blip r:embed="rId3">
            <a:alphaModFix/>
          </a:blip>
          <a:srcRect l="258" r="248"/>
          <a:stretch/>
        </p:blipFill>
        <p:spPr>
          <a:xfrm>
            <a:off x="6093750" y="2825503"/>
            <a:ext cx="356616" cy="332842"/>
          </a:xfrm>
          <a:prstGeom prst="rect">
            <a:avLst/>
          </a:prstGeom>
          <a:noFill/>
          <a:ln>
            <a:noFill/>
          </a:ln>
        </p:spPr>
      </p:pic>
      <p:pic>
        <p:nvPicPr>
          <p:cNvPr id="891" name="Google Shape;891;p73"/>
          <p:cNvPicPr preferRelativeResize="0"/>
          <p:nvPr/>
        </p:nvPicPr>
        <p:blipFill>
          <a:blip r:embed="rId4">
            <a:alphaModFix/>
          </a:blip>
          <a:stretch>
            <a:fillRect/>
          </a:stretch>
        </p:blipFill>
        <p:spPr>
          <a:xfrm>
            <a:off x="3225200" y="2825503"/>
            <a:ext cx="356616" cy="273406"/>
          </a:xfrm>
          <a:prstGeom prst="rect">
            <a:avLst/>
          </a:prstGeom>
          <a:noFill/>
          <a:ln>
            <a:noFill/>
          </a:ln>
        </p:spPr>
      </p:pic>
      <p:pic>
        <p:nvPicPr>
          <p:cNvPr id="892" name="Google Shape;892;p73"/>
          <p:cNvPicPr preferRelativeResize="0"/>
          <p:nvPr/>
        </p:nvPicPr>
        <p:blipFill>
          <a:blip r:embed="rId5">
            <a:alphaModFix/>
          </a:blip>
          <a:stretch>
            <a:fillRect/>
          </a:stretch>
        </p:blipFill>
        <p:spPr>
          <a:xfrm>
            <a:off x="363785" y="2825503"/>
            <a:ext cx="356616" cy="309067"/>
          </a:xfrm>
          <a:prstGeom prst="rect">
            <a:avLst/>
          </a:prstGeom>
          <a:noFill/>
          <a:ln>
            <a:noFill/>
          </a:ln>
        </p:spPr>
      </p:pic>
      <p:sp>
        <p:nvSpPr>
          <p:cNvPr id="2" name="Rectangle 1"/>
          <p:cNvSpPr/>
          <p:nvPr/>
        </p:nvSpPr>
        <p:spPr>
          <a:xfrm>
            <a:off x="278613" y="1758891"/>
            <a:ext cx="926857"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+3%</a:t>
            </a:r>
          </a:p>
        </p:txBody>
      </p:sp>
      <p:sp>
        <p:nvSpPr>
          <p:cNvPr id="4" name="Rectangle 3"/>
          <p:cNvSpPr/>
          <p:nvPr/>
        </p:nvSpPr>
        <p:spPr>
          <a:xfrm>
            <a:off x="3148844" y="1758891"/>
            <a:ext cx="1181734"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-5.8%</a:t>
            </a:r>
          </a:p>
        </p:txBody>
      </p:sp>
      <p:sp>
        <p:nvSpPr>
          <p:cNvPr id="5" name="Rectangle 4"/>
          <p:cNvSpPr/>
          <p:nvPr/>
        </p:nvSpPr>
        <p:spPr>
          <a:xfrm>
            <a:off x="5995154" y="1745777"/>
            <a:ext cx="960519"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+6%</a:t>
            </a:r>
          </a:p>
        </p:txBody>
      </p:sp>
    </p:spTree>
    <p:extLst>
      <p:ext uri="{BB962C8B-B14F-4D97-AF65-F5344CB8AC3E}">
        <p14:creationId xmlns:p14="http://schemas.microsoft.com/office/powerpoint/2010/main" val="786646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3" name="Subtitle 2">
            <a:extLst>
              <a:ext uri="{FF2B5EF4-FFF2-40B4-BE49-F238E27FC236}">
                <a16:creationId xmlns:a16="http://schemas.microsoft.com/office/drawing/2014/main" id="{DF131891-A103-4FBD-848A-0183FD008A90}"/>
              </a:ext>
            </a:extLst>
          </p:cNvPr>
          <p:cNvSpPr>
            <a:spLocks noGrp="1"/>
          </p:cNvSpPr>
          <p:nvPr>
            <p:ph type="subTitle" idx="1"/>
          </p:nvPr>
        </p:nvSpPr>
        <p:spPr/>
        <p:txBody>
          <a:bodyPr/>
          <a:lstStyle/>
          <a:p>
            <a:r>
              <a:rPr lang="en-PH" dirty="0">
                <a:latin typeface="Montserrat" panose="00000500000000000000" pitchFamily="2" charset="0"/>
              </a:rPr>
              <a:t>Source:  NielsenIQ Homescan GB FMCG</a:t>
            </a:r>
          </a:p>
        </p:txBody>
      </p:sp>
      <p:sp>
        <p:nvSpPr>
          <p:cNvPr id="1292" name="Google Shape;1292;p93"/>
          <p:cNvSpPr txBox="1">
            <a:spLocks noGrp="1"/>
          </p:cNvSpPr>
          <p:nvPr>
            <p:ph type="title"/>
          </p:nvPr>
        </p:nvSpPr>
        <p:spPr>
          <a:xfrm>
            <a:off x="335139" y="255741"/>
            <a:ext cx="8727941" cy="675538"/>
          </a:xfrm>
        </p:spPr>
        <p:txBody>
          <a:bodyPr spcFirstLastPara="1" wrap="square" lIns="0" tIns="91425" rIns="0" bIns="91425" anchor="t" anchorCtr="0">
            <a:noAutofit/>
          </a:bodyPr>
          <a:lstStyle/>
          <a:p>
            <a:pPr lvl="0"/>
            <a:r>
              <a:rPr lang="en-PH" sz="1600" dirty="0">
                <a:solidFill>
                  <a:schemeClr val="bg1"/>
                </a:solidFill>
                <a:latin typeface="Montserrat" panose="00000500000000000000" pitchFamily="2" charset="0"/>
              </a:rPr>
              <a:t>With </a:t>
            </a:r>
            <a:r>
              <a:rPr lang="en-PH" sz="1600" dirty="0">
                <a:solidFill>
                  <a:schemeClr val="accent1"/>
                </a:solidFill>
                <a:latin typeface="Montserrat" panose="00000500000000000000" pitchFamily="2" charset="0"/>
              </a:rPr>
              <a:t>less cash </a:t>
            </a:r>
            <a:r>
              <a:rPr lang="en-PH" sz="1600" dirty="0">
                <a:solidFill>
                  <a:schemeClr val="bg1"/>
                </a:solidFill>
                <a:latin typeface="Montserrat" panose="00000500000000000000" pitchFamily="2" charset="0"/>
              </a:rPr>
              <a:t>to </a:t>
            </a:r>
            <a:r>
              <a:rPr lang="en-PH" sz="1600" dirty="0">
                <a:solidFill>
                  <a:schemeClr val="accent1"/>
                </a:solidFill>
                <a:latin typeface="Montserrat" panose="00000500000000000000" pitchFamily="2" charset="0"/>
              </a:rPr>
              <a:t>spend</a:t>
            </a:r>
            <a:r>
              <a:rPr lang="en-PH" sz="1600" dirty="0">
                <a:solidFill>
                  <a:schemeClr val="bg1"/>
                </a:solidFill>
                <a:latin typeface="Montserrat" panose="00000500000000000000" pitchFamily="2" charset="0"/>
              </a:rPr>
              <a:t>, shoppers are having to </a:t>
            </a:r>
            <a:r>
              <a:rPr lang="en-PH" sz="1600" dirty="0">
                <a:solidFill>
                  <a:schemeClr val="accent1"/>
                </a:solidFill>
                <a:latin typeface="Montserrat" panose="00000500000000000000" pitchFamily="2" charset="0"/>
              </a:rPr>
              <a:t>stretch their budgets further </a:t>
            </a:r>
            <a:r>
              <a:rPr lang="en-PH" sz="1600" dirty="0">
                <a:solidFill>
                  <a:schemeClr val="bg1"/>
                </a:solidFill>
                <a:latin typeface="Montserrat" panose="00000500000000000000" pitchFamily="2" charset="0"/>
              </a:rPr>
              <a:t>and </a:t>
            </a:r>
            <a:r>
              <a:rPr lang="en-PH" sz="1600" dirty="0">
                <a:solidFill>
                  <a:schemeClr val="accent1"/>
                </a:solidFill>
                <a:latin typeface="Montserrat" panose="00000500000000000000" pitchFamily="2" charset="0"/>
              </a:rPr>
              <a:t>many</a:t>
            </a:r>
            <a:r>
              <a:rPr lang="en-PH" sz="1600" dirty="0">
                <a:solidFill>
                  <a:schemeClr val="bg1"/>
                </a:solidFill>
                <a:latin typeface="Montserrat" panose="00000500000000000000" pitchFamily="2" charset="0"/>
              </a:rPr>
              <a:t> are shopping </a:t>
            </a:r>
            <a:r>
              <a:rPr lang="en-PH" sz="1600" dirty="0">
                <a:solidFill>
                  <a:schemeClr val="accent1"/>
                </a:solidFill>
                <a:latin typeface="Montserrat" panose="00000500000000000000" pitchFamily="2" charset="0"/>
              </a:rPr>
              <a:t>more often </a:t>
            </a:r>
            <a:r>
              <a:rPr lang="en-PH" sz="1600" dirty="0">
                <a:solidFill>
                  <a:schemeClr val="bg1"/>
                </a:solidFill>
                <a:latin typeface="Montserrat" panose="00000500000000000000" pitchFamily="2" charset="0"/>
              </a:rPr>
              <a:t>at the </a:t>
            </a:r>
            <a:r>
              <a:rPr lang="en-PH" sz="1600" dirty="0">
                <a:solidFill>
                  <a:schemeClr val="accent1"/>
                </a:solidFill>
                <a:latin typeface="Montserrat" panose="00000500000000000000" pitchFamily="2" charset="0"/>
              </a:rPr>
              <a:t>Discounters</a:t>
            </a:r>
            <a:endParaRPr lang="en-PH" sz="1600" dirty="0">
              <a:solidFill>
                <a:schemeClr val="bg1"/>
              </a:solidFill>
              <a:latin typeface="Montserrat" panose="00000500000000000000" pitchFamily="2" charset="0"/>
            </a:endParaRPr>
          </a:p>
        </p:txBody>
      </p:sp>
      <p:graphicFrame>
        <p:nvGraphicFramePr>
          <p:cNvPr id="1293" name="Google Shape;1293;p93"/>
          <p:cNvGraphicFramePr/>
          <p:nvPr>
            <p:extLst>
              <p:ext uri="{D42A27DB-BD31-4B8C-83A1-F6EECF244321}">
                <p14:modId xmlns:p14="http://schemas.microsoft.com/office/powerpoint/2010/main" val="311761885"/>
              </p:ext>
            </p:extLst>
          </p:nvPr>
        </p:nvGraphicFramePr>
        <p:xfrm>
          <a:off x="184758" y="1024064"/>
          <a:ext cx="8840295" cy="3732071"/>
        </p:xfrm>
        <a:graphic>
          <a:graphicData uri="http://schemas.openxmlformats.org/drawingml/2006/table">
            <a:tbl>
              <a:tblPr>
                <a:noFill/>
                <a:tableStyleId>{0DBE4ED3-A11A-413B-A309-AE78DBB60736}</a:tableStyleId>
              </a:tblPr>
              <a:tblGrid>
                <a:gridCol w="1369423">
                  <a:extLst>
                    <a:ext uri="{9D8B030D-6E8A-4147-A177-3AD203B41FA5}">
                      <a16:colId xmlns:a16="http://schemas.microsoft.com/office/drawing/2014/main" val="20000"/>
                    </a:ext>
                  </a:extLst>
                </a:gridCol>
                <a:gridCol w="3805854">
                  <a:extLst>
                    <a:ext uri="{9D8B030D-6E8A-4147-A177-3AD203B41FA5}">
                      <a16:colId xmlns:a16="http://schemas.microsoft.com/office/drawing/2014/main" val="20001"/>
                    </a:ext>
                  </a:extLst>
                </a:gridCol>
                <a:gridCol w="3665018">
                  <a:extLst>
                    <a:ext uri="{9D8B030D-6E8A-4147-A177-3AD203B41FA5}">
                      <a16:colId xmlns:a16="http://schemas.microsoft.com/office/drawing/2014/main" val="20002"/>
                    </a:ext>
                  </a:extLst>
                </a:gridCol>
              </a:tblGrid>
              <a:tr h="791139">
                <a:tc>
                  <a:txBody>
                    <a:bodyPr/>
                    <a:lstStyle/>
                    <a:p>
                      <a:pPr marL="0" lvl="0" indent="0" algn="l" rtl="0">
                        <a:spcBef>
                          <a:spcPts val="0"/>
                        </a:spcBef>
                        <a:spcAft>
                          <a:spcPts val="0"/>
                        </a:spcAft>
                        <a:buNone/>
                      </a:pPr>
                      <a:endParaRPr lang="en-GB"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b="1" baseline="0" dirty="0">
                          <a:solidFill>
                            <a:srgbClr val="FFFFFF"/>
                          </a:solidFill>
                          <a:latin typeface="Montserrat" panose="00000500000000000000" pitchFamily="2" charset="0"/>
                          <a:ea typeface="Montserrat"/>
                          <a:cs typeface="Montserrat"/>
                          <a:sym typeface="Montserrat"/>
                        </a:rPr>
                        <a:t>Spending more to buy less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lumMod val="65000"/>
                            </a:schemeClr>
                          </a:solidFill>
                          <a:latin typeface="Montserrat" panose="00000500000000000000" pitchFamily="2" charset="0"/>
                        </a:rPr>
                        <a:t>4w/e 3</a:t>
                      </a:r>
                      <a:r>
                        <a:rPr lang="en-GB" baseline="30000" dirty="0">
                          <a:solidFill>
                            <a:schemeClr val="bg1">
                              <a:lumMod val="65000"/>
                            </a:schemeClr>
                          </a:solidFill>
                          <a:latin typeface="Montserrat" panose="00000500000000000000" pitchFamily="2" charset="0"/>
                        </a:rPr>
                        <a:t>rd</a:t>
                      </a:r>
                      <a:r>
                        <a:rPr lang="en-GB" dirty="0">
                          <a:solidFill>
                            <a:schemeClr val="bg1">
                              <a:lumMod val="65000"/>
                            </a:schemeClr>
                          </a:solidFill>
                          <a:latin typeface="Montserrat" panose="00000500000000000000" pitchFamily="2" charset="0"/>
                        </a:rPr>
                        <a:t> December 2022</a:t>
                      </a: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19050"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b="1" baseline="0" dirty="0">
                          <a:solidFill>
                            <a:srgbClr val="FFFFFF"/>
                          </a:solidFill>
                          <a:latin typeface="Montserrat" panose="00000500000000000000" pitchFamily="2" charset="0"/>
                          <a:ea typeface="Montserrat"/>
                          <a:cs typeface="Montserrat"/>
                          <a:sym typeface="Montserrat"/>
                        </a:rPr>
                        <a:t>More visits to the Discounters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lumMod val="65000"/>
                            </a:schemeClr>
                          </a:solidFill>
                          <a:latin typeface="Montserrat" panose="00000500000000000000" pitchFamily="2" charset="0"/>
                        </a:rPr>
                        <a:t>4w/e 31</a:t>
                      </a:r>
                      <a:r>
                        <a:rPr lang="en-GB" baseline="30000" dirty="0">
                          <a:solidFill>
                            <a:schemeClr val="bg1">
                              <a:lumMod val="65000"/>
                            </a:schemeClr>
                          </a:solidFill>
                          <a:latin typeface="Montserrat" panose="00000500000000000000" pitchFamily="2" charset="0"/>
                        </a:rPr>
                        <a:t>st</a:t>
                      </a:r>
                      <a:r>
                        <a:rPr lang="en-GB" dirty="0">
                          <a:solidFill>
                            <a:schemeClr val="bg1">
                              <a:lumMod val="65000"/>
                            </a:schemeClr>
                          </a:solidFill>
                          <a:latin typeface="Montserrat" panose="00000500000000000000" pitchFamily="2" charset="0"/>
                        </a:rPr>
                        <a:t> December 2022</a:t>
                      </a: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61836">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Basket Size</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£19.51</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Montserrat" panose="00000500000000000000" pitchFamily="2" charset="0"/>
                          <a:ea typeface="Montserrat Light"/>
                          <a:cs typeface="Montserrat Light"/>
                          <a:sym typeface="Montserrat Light"/>
                        </a:rPr>
                        <a:t>+£0.19/</a:t>
                      </a:r>
                      <a:r>
                        <a:rPr lang="en-GB" sz="900" b="1" dirty="0">
                          <a:solidFill>
                            <a:schemeClr val="accent1"/>
                          </a:solidFill>
                          <a:latin typeface="Montserrat" panose="00000500000000000000" pitchFamily="2" charset="0"/>
                          <a:ea typeface="Montserrat Light"/>
                          <a:cs typeface="Montserrat Light"/>
                          <a:sym typeface="Montserrat Light"/>
                        </a:rPr>
                        <a:t>+1.0% </a:t>
                      </a:r>
                      <a:r>
                        <a:rPr lang="en-GB" sz="900" baseline="0" dirty="0">
                          <a:solidFill>
                            <a:srgbClr val="FFFFFF"/>
                          </a:solidFill>
                          <a:latin typeface="Montserrat" panose="00000500000000000000" pitchFamily="2" charset="0"/>
                          <a:ea typeface="Montserrat Light"/>
                          <a:cs typeface="Montserrat Light"/>
                          <a:sym typeface="Montserrat Light"/>
                        </a:rPr>
                        <a:t>vs last year and </a:t>
                      </a:r>
                      <a:r>
                        <a:rPr lang="en-GB" sz="900" b="1" baseline="0" dirty="0">
                          <a:solidFill>
                            <a:schemeClr val="accent1"/>
                          </a:solidFill>
                          <a:latin typeface="Montserrat" panose="00000500000000000000" pitchFamily="2" charset="0"/>
                          <a:ea typeface="Montserrat Light"/>
                          <a:cs typeface="Montserrat Light"/>
                          <a:sym typeface="Montserrat Light"/>
                        </a:rPr>
                        <a:t>+5.2% </a:t>
                      </a:r>
                      <a:r>
                        <a:rPr lang="en-GB" sz="900" baseline="0" dirty="0">
                          <a:solidFill>
                            <a:srgbClr val="FFFFFF"/>
                          </a:solidFill>
                          <a:latin typeface="Montserrat" panose="00000500000000000000" pitchFamily="2" charset="0"/>
                          <a:ea typeface="Montserrat Light"/>
                          <a:cs typeface="Montserrat Light"/>
                          <a:sym typeface="Montserrat Light"/>
                        </a:rPr>
                        <a:t>vs last month</a:t>
                      </a:r>
                    </a:p>
                    <a:p>
                      <a:pPr marL="365760" marR="0" lvl="0" indent="-292100" algn="l" defTabSz="914400" rtl="0" eaLnBrk="1" fontAlgn="auto" latinLnBrk="0" hangingPunct="1">
                        <a:lnSpc>
                          <a:spcPct val="100000"/>
                        </a:lnSpc>
                        <a:spcBef>
                          <a:spcPts val="600"/>
                        </a:spcBef>
                        <a:spcAft>
                          <a:spcPts val="0"/>
                        </a:spcAft>
                        <a:buClr>
                          <a:srgbClr val="FFFFFF"/>
                        </a:buClr>
                        <a:buSzPts val="1000"/>
                        <a:buFont typeface="Montserrat Light"/>
                        <a:buChar char="■"/>
                        <a:tabLst/>
                        <a:defRPr/>
                      </a:pPr>
                      <a:r>
                        <a:rPr lang="en-GB" sz="900" b="1" baseline="0" dirty="0">
                          <a:solidFill>
                            <a:schemeClr val="accent1"/>
                          </a:solidFill>
                          <a:latin typeface="Montserrat" panose="00000500000000000000" pitchFamily="2" charset="0"/>
                          <a:ea typeface="Montserrat"/>
                          <a:cs typeface="Montserrat"/>
                          <a:sym typeface="Montserrat Light"/>
                        </a:rPr>
                        <a:t>10.6</a:t>
                      </a:r>
                      <a:r>
                        <a:rPr lang="en-GB" sz="900" baseline="0" dirty="0">
                          <a:solidFill>
                            <a:srgbClr val="FFFFFF"/>
                          </a:solidFill>
                          <a:latin typeface="Montserrat" panose="00000500000000000000" pitchFamily="2" charset="0"/>
                          <a:ea typeface="Montserrat"/>
                          <a:cs typeface="Montserrat"/>
                          <a:sym typeface="Montserrat Light"/>
                        </a:rPr>
                        <a:t> items (</a:t>
                      </a:r>
                      <a:r>
                        <a:rPr lang="en-GB" sz="900" b="1" baseline="0" dirty="0">
                          <a:solidFill>
                            <a:schemeClr val="accent1"/>
                          </a:solidFill>
                          <a:latin typeface="Montserrat" panose="00000500000000000000" pitchFamily="2" charset="0"/>
                          <a:ea typeface="Montserrat"/>
                          <a:cs typeface="Montserrat"/>
                          <a:sym typeface="Montserrat Light"/>
                        </a:rPr>
                        <a:t>-1%</a:t>
                      </a:r>
                      <a:r>
                        <a:rPr lang="en-GB" sz="900" b="1" baseline="0" dirty="0">
                          <a:solidFill>
                            <a:srgbClr val="FFFFFF"/>
                          </a:solidFill>
                          <a:latin typeface="Montserrat" panose="00000500000000000000" pitchFamily="2" charset="0"/>
                          <a:ea typeface="Montserrat"/>
                          <a:cs typeface="Montserrat"/>
                          <a:sym typeface="Montserrat Light"/>
                        </a:rPr>
                        <a:t> </a:t>
                      </a:r>
                      <a:r>
                        <a:rPr lang="en-GB" sz="900" b="0" baseline="0" dirty="0">
                          <a:solidFill>
                            <a:srgbClr val="FFFFFF"/>
                          </a:solidFill>
                          <a:latin typeface="Montserrat" panose="00000500000000000000" pitchFamily="2" charset="0"/>
                          <a:ea typeface="Montserrat"/>
                          <a:cs typeface="Montserrat"/>
                          <a:sym typeface="Montserrat Light"/>
                        </a:rPr>
                        <a:t>vs last year and </a:t>
                      </a:r>
                      <a:r>
                        <a:rPr lang="en-GB" sz="900" b="1" baseline="0" dirty="0">
                          <a:solidFill>
                            <a:schemeClr val="accent1"/>
                          </a:solidFill>
                          <a:latin typeface="Montserrat" panose="00000500000000000000" pitchFamily="2" charset="0"/>
                          <a:ea typeface="Montserrat"/>
                          <a:cs typeface="Montserrat"/>
                          <a:sym typeface="Montserrat Light"/>
                        </a:rPr>
                        <a:t>+0.5%</a:t>
                      </a:r>
                      <a:r>
                        <a:rPr lang="en-GB" sz="900" b="1" baseline="0" dirty="0">
                          <a:solidFill>
                            <a:srgbClr val="FFFFFF"/>
                          </a:solidFill>
                          <a:latin typeface="Montserrat" panose="00000500000000000000" pitchFamily="2" charset="0"/>
                          <a:ea typeface="Montserrat"/>
                          <a:cs typeface="Montserrat"/>
                          <a:sym typeface="Montserrat Light"/>
                        </a:rPr>
                        <a:t> vs last month</a:t>
                      </a:r>
                      <a:r>
                        <a:rPr lang="en-GB" sz="900" b="0" baseline="0" dirty="0">
                          <a:solidFill>
                            <a:srgbClr val="FFFFFF"/>
                          </a:solidFill>
                          <a:latin typeface="Montserrat" panose="00000500000000000000" pitchFamily="2" charset="0"/>
                          <a:ea typeface="Montserrat"/>
                          <a:cs typeface="Montserrat"/>
                          <a:sym typeface="Montserrat Light"/>
                        </a:rPr>
                        <a:t>)</a:t>
                      </a:r>
                      <a:endParaRPr lang="en-GB" sz="900" dirty="0">
                        <a:solidFill>
                          <a:srgbClr val="FFFFFF"/>
                        </a:solidFill>
                        <a:highlight>
                          <a:srgbClr val="C0C0C0"/>
                        </a:highlight>
                        <a:latin typeface="Montserrat" panose="00000500000000000000" pitchFamily="2" charset="0"/>
                        <a:ea typeface="Montserrat"/>
                        <a:cs typeface="Montserrat"/>
                        <a:sym typeface="Montserrat"/>
                      </a:endParaRP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£22.02</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Montserrat" panose="00000500000000000000" pitchFamily="2" charset="0"/>
                          <a:ea typeface="Montserrat Light"/>
                          <a:cs typeface="Montserrat Light"/>
                          <a:sym typeface="Montserrat Light"/>
                        </a:rPr>
                        <a:t>+£0.68/</a:t>
                      </a:r>
                      <a:r>
                        <a:rPr lang="en-GB" sz="900" b="1" dirty="0">
                          <a:solidFill>
                            <a:schemeClr val="accent1"/>
                          </a:solidFill>
                          <a:latin typeface="Montserrat" panose="00000500000000000000" pitchFamily="2" charset="0"/>
                          <a:ea typeface="Montserrat Light"/>
                          <a:cs typeface="Montserrat Light"/>
                          <a:sym typeface="Montserrat Light"/>
                        </a:rPr>
                        <a:t>+3.2% </a:t>
                      </a:r>
                      <a:r>
                        <a:rPr lang="en-GB" sz="900" baseline="0" dirty="0">
                          <a:solidFill>
                            <a:srgbClr val="FFFFFF"/>
                          </a:solidFill>
                          <a:latin typeface="Montserrat" panose="00000500000000000000" pitchFamily="2" charset="0"/>
                          <a:ea typeface="Montserrat Light"/>
                          <a:cs typeface="Montserrat Light"/>
                          <a:sym typeface="Montserrat Light"/>
                        </a:rPr>
                        <a:t>vs last year and </a:t>
                      </a:r>
                      <a:r>
                        <a:rPr lang="en-GB" sz="900" b="1" baseline="0" dirty="0">
                          <a:solidFill>
                            <a:schemeClr val="accent1"/>
                          </a:solidFill>
                          <a:latin typeface="Montserrat" panose="00000500000000000000" pitchFamily="2" charset="0"/>
                          <a:ea typeface="Montserrat Light"/>
                          <a:cs typeface="Montserrat Light"/>
                          <a:sym typeface="Montserrat Light"/>
                        </a:rPr>
                        <a:t>+5.2% </a:t>
                      </a:r>
                      <a:r>
                        <a:rPr lang="en-GB" sz="900" baseline="0" dirty="0">
                          <a:solidFill>
                            <a:srgbClr val="FFFFFF"/>
                          </a:solidFill>
                          <a:latin typeface="Montserrat" panose="00000500000000000000" pitchFamily="2" charset="0"/>
                          <a:ea typeface="Montserrat Light"/>
                          <a:cs typeface="Montserrat Light"/>
                          <a:sym typeface="Montserrat Light"/>
                        </a:rPr>
                        <a:t>vs last month</a:t>
                      </a:r>
                    </a:p>
                    <a:p>
                      <a:pPr marL="365760" marR="0" lvl="0" indent="-292100" algn="l" defTabSz="914400" rtl="0" eaLnBrk="1" fontAlgn="auto" latinLnBrk="0" hangingPunct="1">
                        <a:lnSpc>
                          <a:spcPct val="100000"/>
                        </a:lnSpc>
                        <a:spcBef>
                          <a:spcPts val="600"/>
                        </a:spcBef>
                        <a:spcAft>
                          <a:spcPts val="0"/>
                        </a:spcAft>
                        <a:buClr>
                          <a:srgbClr val="FFFFFF"/>
                        </a:buClr>
                        <a:buSzPts val="1000"/>
                        <a:buFont typeface="Montserrat Light"/>
                        <a:buChar char="■"/>
                        <a:tabLst/>
                        <a:defRPr/>
                      </a:pPr>
                      <a:r>
                        <a:rPr lang="en-GB" sz="900" b="1" baseline="0" dirty="0">
                          <a:solidFill>
                            <a:schemeClr val="accent1"/>
                          </a:solidFill>
                          <a:latin typeface="Montserrat" panose="00000500000000000000" pitchFamily="2" charset="0"/>
                          <a:ea typeface="Montserrat"/>
                          <a:cs typeface="Montserrat"/>
                          <a:sym typeface="Montserrat Light"/>
                        </a:rPr>
                        <a:t>10.6</a:t>
                      </a:r>
                      <a:r>
                        <a:rPr lang="en-GB" sz="900" baseline="0" dirty="0">
                          <a:solidFill>
                            <a:srgbClr val="FFFFFF"/>
                          </a:solidFill>
                          <a:latin typeface="Montserrat" panose="00000500000000000000" pitchFamily="2" charset="0"/>
                          <a:ea typeface="Montserrat"/>
                          <a:cs typeface="Montserrat"/>
                          <a:sym typeface="Montserrat Light"/>
                        </a:rPr>
                        <a:t> items (</a:t>
                      </a:r>
                      <a:r>
                        <a:rPr lang="en-GB" sz="900" b="1" baseline="0" dirty="0">
                          <a:solidFill>
                            <a:schemeClr val="accent1"/>
                          </a:solidFill>
                          <a:latin typeface="Montserrat" panose="00000500000000000000" pitchFamily="2" charset="0"/>
                          <a:ea typeface="Montserrat"/>
                          <a:cs typeface="Montserrat"/>
                          <a:sym typeface="Montserrat Light"/>
                        </a:rPr>
                        <a:t>-1%</a:t>
                      </a:r>
                      <a:r>
                        <a:rPr lang="en-GB" sz="900" b="1" baseline="0" dirty="0">
                          <a:solidFill>
                            <a:srgbClr val="FFFFFF"/>
                          </a:solidFill>
                          <a:latin typeface="Montserrat" panose="00000500000000000000" pitchFamily="2" charset="0"/>
                          <a:ea typeface="Montserrat"/>
                          <a:cs typeface="Montserrat"/>
                          <a:sym typeface="Montserrat Light"/>
                        </a:rPr>
                        <a:t> </a:t>
                      </a:r>
                      <a:r>
                        <a:rPr lang="en-GB" sz="900" b="0" baseline="0" dirty="0">
                          <a:solidFill>
                            <a:srgbClr val="FFFFFF"/>
                          </a:solidFill>
                          <a:latin typeface="Montserrat" panose="00000500000000000000" pitchFamily="2" charset="0"/>
                          <a:ea typeface="Montserrat"/>
                          <a:cs typeface="Montserrat"/>
                          <a:sym typeface="Montserrat Light"/>
                        </a:rPr>
                        <a:t>vs last year and </a:t>
                      </a:r>
                      <a:r>
                        <a:rPr lang="en-GB" sz="900" b="1" baseline="0" dirty="0">
                          <a:solidFill>
                            <a:schemeClr val="accent1"/>
                          </a:solidFill>
                          <a:latin typeface="Montserrat" panose="00000500000000000000" pitchFamily="2" charset="0"/>
                          <a:ea typeface="Montserrat"/>
                          <a:cs typeface="Montserrat"/>
                          <a:sym typeface="Montserrat Light"/>
                        </a:rPr>
                        <a:t>+12.7%</a:t>
                      </a:r>
                      <a:r>
                        <a:rPr lang="en-GB" sz="900" b="1" baseline="0" dirty="0">
                          <a:solidFill>
                            <a:srgbClr val="FFFFFF"/>
                          </a:solidFill>
                          <a:latin typeface="Montserrat" panose="00000500000000000000" pitchFamily="2" charset="0"/>
                          <a:ea typeface="Montserrat"/>
                          <a:cs typeface="Montserrat"/>
                          <a:sym typeface="Montserrat Light"/>
                        </a:rPr>
                        <a:t> vs last month</a:t>
                      </a:r>
                      <a:r>
                        <a:rPr lang="en-GB" sz="900" b="0" baseline="0" dirty="0">
                          <a:solidFill>
                            <a:srgbClr val="FFFFFF"/>
                          </a:solidFill>
                          <a:latin typeface="Montserrat" panose="00000500000000000000" pitchFamily="2" charset="0"/>
                          <a:ea typeface="Montserrat"/>
                          <a:cs typeface="Montserrat"/>
                          <a:sym typeface="Montserrat Light"/>
                        </a:rPr>
                        <a:t>)</a:t>
                      </a:r>
                      <a:endParaRPr lang="en-GB" sz="900" dirty="0">
                        <a:solidFill>
                          <a:srgbClr val="FFFFFF"/>
                        </a:solidFill>
                        <a:highlight>
                          <a:srgbClr val="C0C0C0"/>
                        </a:highlight>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2"/>
                  </a:ext>
                </a:extLst>
              </a:tr>
              <a:tr h="761836">
                <a:tc>
                  <a:txBody>
                    <a:bodyPr/>
                    <a:lstStyle/>
                    <a:p>
                      <a:pPr marL="0" lvl="0" indent="0" algn="l" rtl="0">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Bricks</a:t>
                      </a:r>
                      <a:r>
                        <a:rPr lang="en" sz="1200" b="1" baseline="0" dirty="0">
                          <a:solidFill>
                            <a:srgbClr val="FFFFFF"/>
                          </a:solidFill>
                          <a:latin typeface="Montserrat" panose="00000500000000000000" pitchFamily="2" charset="0"/>
                          <a:ea typeface="Montserrat"/>
                          <a:cs typeface="Montserrat"/>
                          <a:sym typeface="Montserrat"/>
                        </a:rPr>
                        <a:t> &amp; mortar shopping trips</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dirty="0">
                          <a:solidFill>
                            <a:srgbClr val="FFFFFF"/>
                          </a:solidFill>
                          <a:latin typeface="Montserrat" panose="00000500000000000000" pitchFamily="2" charset="0"/>
                          <a:ea typeface="Montserrat Light"/>
                          <a:cs typeface="Montserrat Light"/>
                          <a:sym typeface="Montserrat Light"/>
                        </a:rPr>
                        <a:t>499m shopping occasions</a:t>
                      </a:r>
                      <a:endParaRPr sz="900" dirty="0">
                        <a:solidFill>
                          <a:srgbClr val="FFFFFF"/>
                        </a:solidFill>
                        <a:latin typeface="Montserrat" panose="00000500000000000000" pitchFamily="2"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900" dirty="0">
                          <a:solidFill>
                            <a:srgbClr val="FFFFFF"/>
                          </a:solidFill>
                          <a:latin typeface="Montserrat" panose="00000500000000000000" pitchFamily="2" charset="0"/>
                          <a:ea typeface="Montserrat Light"/>
                          <a:cs typeface="Montserrat Light"/>
                          <a:sym typeface="Montserrat Light"/>
                        </a:rPr>
                        <a:t>+7.6%/+35m</a:t>
                      </a:r>
                      <a:r>
                        <a:rPr lang="en" sz="900" baseline="0" dirty="0">
                          <a:solidFill>
                            <a:srgbClr val="FFFFFF"/>
                          </a:solidFill>
                          <a:latin typeface="Montserrat" panose="00000500000000000000" pitchFamily="2" charset="0"/>
                          <a:ea typeface="Montserrat Light"/>
                          <a:cs typeface="Montserrat Light"/>
                          <a:sym typeface="Montserrat Light"/>
                        </a:rPr>
                        <a:t> </a:t>
                      </a:r>
                      <a:r>
                        <a:rPr lang="en" sz="900" b="1" baseline="0" dirty="0">
                          <a:solidFill>
                            <a:schemeClr val="accent1"/>
                          </a:solidFill>
                          <a:latin typeface="Montserrat" panose="00000500000000000000" pitchFamily="2" charset="0"/>
                          <a:ea typeface="Montserrat Light"/>
                          <a:cs typeface="Montserrat Light"/>
                          <a:sym typeface="Montserrat Light"/>
                        </a:rPr>
                        <a:t>more</a:t>
                      </a:r>
                      <a:r>
                        <a:rPr lang="en" sz="900" baseline="0" dirty="0">
                          <a:solidFill>
                            <a:srgbClr val="FFFFFF"/>
                          </a:solidFill>
                          <a:latin typeface="Montserrat" panose="00000500000000000000" pitchFamily="2" charset="0"/>
                          <a:ea typeface="Montserrat Light"/>
                          <a:cs typeface="Montserrat Light"/>
                          <a:sym typeface="Montserrat Light"/>
                        </a:rPr>
                        <a:t> than last year </a:t>
                      </a:r>
                      <a:r>
                        <a:rPr lang="en" sz="900" b="0" baseline="0" dirty="0">
                          <a:solidFill>
                            <a:srgbClr val="FFFFFF"/>
                          </a:solidFill>
                          <a:latin typeface="Montserrat" panose="00000500000000000000" pitchFamily="2" charset="0"/>
                          <a:ea typeface="Montserrat Light"/>
                          <a:cs typeface="Montserrat Light"/>
                          <a:sym typeface="Montserrat Light"/>
                        </a:rPr>
                        <a:t>and </a:t>
                      </a:r>
                      <a:r>
                        <a:rPr lang="en" sz="900" b="1" baseline="0" dirty="0">
                          <a:solidFill>
                            <a:schemeClr val="accent1"/>
                          </a:solidFill>
                          <a:latin typeface="Montserrat" panose="00000500000000000000" pitchFamily="2" charset="0"/>
                          <a:ea typeface="Montserrat Light"/>
                          <a:cs typeface="Montserrat Light"/>
                          <a:sym typeface="Montserrat Light"/>
                        </a:rPr>
                        <a:t>+0.2%</a:t>
                      </a:r>
                      <a:r>
                        <a:rPr lang="en" sz="900" b="1" baseline="0" dirty="0">
                          <a:solidFill>
                            <a:srgbClr val="FFFFFF"/>
                          </a:solidFill>
                          <a:latin typeface="Montserrat" panose="00000500000000000000" pitchFamily="2" charset="0"/>
                          <a:ea typeface="Montserrat Light"/>
                          <a:cs typeface="Montserrat Light"/>
                          <a:sym typeface="Montserrat Light"/>
                        </a:rPr>
                        <a:t> </a:t>
                      </a:r>
                      <a:r>
                        <a:rPr lang="en" sz="900" b="1" baseline="0" dirty="0">
                          <a:solidFill>
                            <a:schemeClr val="accent1"/>
                          </a:solidFill>
                          <a:latin typeface="Montserrat" panose="00000500000000000000" pitchFamily="2" charset="0"/>
                          <a:ea typeface="Montserrat Light"/>
                          <a:cs typeface="Montserrat Light"/>
                          <a:sym typeface="Montserrat Light"/>
                        </a:rPr>
                        <a:t>more</a:t>
                      </a:r>
                      <a:r>
                        <a:rPr lang="en" sz="900" b="1" baseline="0" dirty="0">
                          <a:solidFill>
                            <a:srgbClr val="FFFFFF"/>
                          </a:solidFill>
                          <a:latin typeface="Montserrat" panose="00000500000000000000" pitchFamily="2" charset="0"/>
                          <a:ea typeface="Montserrat Light"/>
                          <a:cs typeface="Montserrat Light"/>
                          <a:sym typeface="Montserrat Light"/>
                        </a:rPr>
                        <a:t> trips v last month</a:t>
                      </a:r>
                      <a:endParaRPr sz="9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dirty="0">
                          <a:solidFill>
                            <a:srgbClr val="FFFFFF"/>
                          </a:solidFill>
                          <a:latin typeface="Montserrat" panose="00000500000000000000" pitchFamily="2" charset="0"/>
                          <a:ea typeface="Montserrat Light"/>
                          <a:cs typeface="Montserrat Light"/>
                          <a:sym typeface="Montserrat Light"/>
                        </a:rPr>
                        <a:t>498m shopping occasions</a:t>
                      </a:r>
                      <a:endParaRPr sz="900" dirty="0">
                        <a:solidFill>
                          <a:srgbClr val="FFFFFF"/>
                        </a:solidFill>
                        <a:latin typeface="Montserrat" panose="00000500000000000000" pitchFamily="2"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900" dirty="0">
                          <a:solidFill>
                            <a:srgbClr val="FFFFFF"/>
                          </a:solidFill>
                          <a:latin typeface="Montserrat" panose="00000500000000000000" pitchFamily="2" charset="0"/>
                          <a:ea typeface="Montserrat Light"/>
                          <a:cs typeface="Montserrat Light"/>
                          <a:sym typeface="Montserrat Light"/>
                        </a:rPr>
                        <a:t>+7.6%/+35m</a:t>
                      </a:r>
                      <a:r>
                        <a:rPr lang="en" sz="900" baseline="0" dirty="0">
                          <a:solidFill>
                            <a:srgbClr val="FFFFFF"/>
                          </a:solidFill>
                          <a:latin typeface="Montserrat" panose="00000500000000000000" pitchFamily="2" charset="0"/>
                          <a:ea typeface="Montserrat Light"/>
                          <a:cs typeface="Montserrat Light"/>
                          <a:sym typeface="Montserrat Light"/>
                        </a:rPr>
                        <a:t> </a:t>
                      </a:r>
                      <a:r>
                        <a:rPr lang="en" sz="900" b="1" baseline="0" dirty="0">
                          <a:solidFill>
                            <a:schemeClr val="accent1"/>
                          </a:solidFill>
                          <a:latin typeface="Montserrat" panose="00000500000000000000" pitchFamily="2" charset="0"/>
                          <a:ea typeface="Montserrat Light"/>
                          <a:cs typeface="Montserrat Light"/>
                          <a:sym typeface="Montserrat Light"/>
                        </a:rPr>
                        <a:t>more</a:t>
                      </a:r>
                      <a:r>
                        <a:rPr lang="en" sz="900" baseline="0" dirty="0">
                          <a:solidFill>
                            <a:srgbClr val="FFFFFF"/>
                          </a:solidFill>
                          <a:latin typeface="Montserrat" panose="00000500000000000000" pitchFamily="2" charset="0"/>
                          <a:ea typeface="Montserrat Light"/>
                          <a:cs typeface="Montserrat Light"/>
                          <a:sym typeface="Montserrat Light"/>
                        </a:rPr>
                        <a:t> than last year </a:t>
                      </a:r>
                      <a:r>
                        <a:rPr lang="en" sz="900" b="0" baseline="0" dirty="0">
                          <a:solidFill>
                            <a:srgbClr val="FFFFFF"/>
                          </a:solidFill>
                          <a:latin typeface="Montserrat" panose="00000500000000000000" pitchFamily="2" charset="0"/>
                          <a:ea typeface="Montserrat Light"/>
                          <a:cs typeface="Montserrat Light"/>
                          <a:sym typeface="Montserrat Light"/>
                        </a:rPr>
                        <a:t>and </a:t>
                      </a:r>
                      <a:r>
                        <a:rPr lang="en" sz="900" b="1" baseline="0" dirty="0">
                          <a:solidFill>
                            <a:schemeClr val="accent1"/>
                          </a:solidFill>
                          <a:latin typeface="Montserrat" panose="00000500000000000000" pitchFamily="2" charset="0"/>
                          <a:ea typeface="Montserrat Light"/>
                          <a:cs typeface="Montserrat Light"/>
                          <a:sym typeface="Montserrat Light"/>
                        </a:rPr>
                        <a:t>-0.2%</a:t>
                      </a:r>
                      <a:r>
                        <a:rPr lang="en" sz="900" b="1" baseline="0" dirty="0">
                          <a:solidFill>
                            <a:srgbClr val="FFFFFF"/>
                          </a:solidFill>
                          <a:latin typeface="Montserrat" panose="00000500000000000000" pitchFamily="2" charset="0"/>
                          <a:ea typeface="Montserrat Light"/>
                          <a:cs typeface="Montserrat Light"/>
                          <a:sym typeface="Montserrat Light"/>
                        </a:rPr>
                        <a:t> </a:t>
                      </a:r>
                      <a:r>
                        <a:rPr lang="en" sz="900" b="1" baseline="0" dirty="0">
                          <a:solidFill>
                            <a:schemeClr val="accent1"/>
                          </a:solidFill>
                          <a:latin typeface="Montserrat" panose="00000500000000000000" pitchFamily="2" charset="0"/>
                          <a:ea typeface="Montserrat Light"/>
                          <a:cs typeface="Montserrat Light"/>
                          <a:sym typeface="Montserrat Light"/>
                        </a:rPr>
                        <a:t>fewer</a:t>
                      </a:r>
                      <a:r>
                        <a:rPr lang="en" sz="900" b="1" baseline="0" dirty="0">
                          <a:solidFill>
                            <a:srgbClr val="FFFFFF"/>
                          </a:solidFill>
                          <a:latin typeface="Montserrat" panose="00000500000000000000" pitchFamily="2" charset="0"/>
                          <a:ea typeface="Montserrat Light"/>
                          <a:cs typeface="Montserrat Light"/>
                          <a:sym typeface="Montserrat Light"/>
                        </a:rPr>
                        <a:t> trips v last month</a:t>
                      </a:r>
                      <a:endParaRPr sz="9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3"/>
                  </a:ext>
                </a:extLst>
              </a:tr>
              <a:tr h="615324">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Online Penetration</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27%</a:t>
                      </a:r>
                      <a:r>
                        <a:rPr lang="en-GB" sz="900" dirty="0">
                          <a:solidFill>
                            <a:srgbClr val="FFFFFF"/>
                          </a:solidFill>
                          <a:latin typeface="Montserrat" panose="00000500000000000000" pitchFamily="2"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Montserrat" panose="00000500000000000000" pitchFamily="2" charset="0"/>
                          <a:ea typeface="Montserrat Light"/>
                          <a:cs typeface="Montserrat Light"/>
                          <a:sym typeface="Montserrat Light"/>
                        </a:rPr>
                        <a:t>-2.9%/-231k </a:t>
                      </a:r>
                      <a:r>
                        <a:rPr lang="en-GB" sz="900" b="1" dirty="0">
                          <a:solidFill>
                            <a:schemeClr val="accent1"/>
                          </a:solidFill>
                          <a:latin typeface="Montserrat" panose="00000500000000000000" pitchFamily="2" charset="0"/>
                          <a:ea typeface="Montserrat Light"/>
                          <a:cs typeface="Montserrat Light"/>
                          <a:sym typeface="Montserrat Light"/>
                        </a:rPr>
                        <a:t>fewer</a:t>
                      </a:r>
                      <a:r>
                        <a:rPr lang="en-GB" sz="900" dirty="0">
                          <a:solidFill>
                            <a:srgbClr val="FFFFFF"/>
                          </a:solidFill>
                          <a:latin typeface="Montserrat" panose="00000500000000000000" pitchFamily="2" charset="0"/>
                          <a:ea typeface="Montserrat Light"/>
                          <a:cs typeface="Montserrat Light"/>
                          <a:sym typeface="Montserrat Light"/>
                        </a:rPr>
                        <a:t> </a:t>
                      </a:r>
                      <a:r>
                        <a:rPr lang="en-GB" sz="900" baseline="0" dirty="0">
                          <a:solidFill>
                            <a:srgbClr val="FFFFFF"/>
                          </a:solidFill>
                          <a:latin typeface="Montserrat" panose="00000500000000000000" pitchFamily="2" charset="0"/>
                          <a:ea typeface="Montserrat Light"/>
                          <a:cs typeface="Montserrat Light"/>
                          <a:sym typeface="Montserrat Light"/>
                        </a:rPr>
                        <a:t>shoppers vs last year</a:t>
                      </a:r>
                    </a:p>
                    <a:p>
                      <a:pPr marL="365760" lvl="0" indent="-292100" algn="l" rtl="0">
                        <a:spcBef>
                          <a:spcPts val="600"/>
                        </a:spcBef>
                        <a:spcAft>
                          <a:spcPts val="0"/>
                        </a:spcAft>
                        <a:buClr>
                          <a:srgbClr val="FFFFFF"/>
                        </a:buClr>
                        <a:buSzPts val="1000"/>
                        <a:buFont typeface="Montserrat Light"/>
                        <a:buChar char="■"/>
                      </a:pPr>
                      <a:r>
                        <a:rPr lang="en-GB" sz="900" b="1" baseline="0" dirty="0">
                          <a:solidFill>
                            <a:schemeClr val="accent1"/>
                          </a:solidFill>
                          <a:latin typeface="Montserrat" panose="00000500000000000000" pitchFamily="2" charset="0"/>
                          <a:ea typeface="Montserrat"/>
                          <a:cs typeface="Montserrat"/>
                          <a:sym typeface="Montserrat Light"/>
                        </a:rPr>
                        <a:t>+2.3%</a:t>
                      </a:r>
                      <a:r>
                        <a:rPr lang="en-GB" sz="900" baseline="0" dirty="0">
                          <a:solidFill>
                            <a:srgbClr val="FFFFFF"/>
                          </a:solidFill>
                          <a:latin typeface="Montserrat" panose="00000500000000000000" pitchFamily="2" charset="0"/>
                          <a:ea typeface="Montserrat"/>
                          <a:cs typeface="Montserrat"/>
                          <a:sym typeface="Montserrat Light"/>
                        </a:rPr>
                        <a:t>/+172k </a:t>
                      </a:r>
                      <a:r>
                        <a:rPr lang="en-GB" sz="900" b="1" baseline="0" dirty="0">
                          <a:solidFill>
                            <a:schemeClr val="accent1"/>
                          </a:solidFill>
                          <a:latin typeface="Montserrat" panose="00000500000000000000" pitchFamily="2" charset="0"/>
                          <a:ea typeface="Montserrat"/>
                          <a:cs typeface="Montserrat"/>
                          <a:sym typeface="Montserrat Light"/>
                        </a:rPr>
                        <a:t>more </a:t>
                      </a:r>
                      <a:r>
                        <a:rPr lang="en-GB" sz="900" baseline="0" dirty="0">
                          <a:solidFill>
                            <a:srgbClr val="FFFFFF"/>
                          </a:solidFill>
                          <a:latin typeface="Montserrat" panose="00000500000000000000" pitchFamily="2" charset="0"/>
                          <a:ea typeface="Montserrat"/>
                          <a:cs typeface="Montserrat"/>
                          <a:sym typeface="Montserrat Light"/>
                        </a:rPr>
                        <a:t>shoppers than </a:t>
                      </a:r>
                      <a:r>
                        <a:rPr lang="en-GB" sz="900" b="1" baseline="0" dirty="0">
                          <a:solidFill>
                            <a:srgbClr val="FFFFFF"/>
                          </a:solidFill>
                          <a:latin typeface="Montserrat" panose="00000500000000000000" pitchFamily="2" charset="0"/>
                          <a:ea typeface="Montserrat"/>
                          <a:cs typeface="Montserrat"/>
                          <a:sym typeface="Montserrat Light"/>
                        </a:rPr>
                        <a:t>last</a:t>
                      </a:r>
                      <a:r>
                        <a:rPr lang="en-GB" sz="900" baseline="0" dirty="0">
                          <a:solidFill>
                            <a:srgbClr val="FFFFFF"/>
                          </a:solidFill>
                          <a:latin typeface="Montserrat" panose="00000500000000000000" pitchFamily="2" charset="0"/>
                          <a:ea typeface="Montserrat"/>
                          <a:cs typeface="Montserrat"/>
                          <a:sym typeface="Montserrat Light"/>
                        </a:rPr>
                        <a:t> month</a:t>
                      </a:r>
                      <a:endParaRPr lang="en-GB" sz="90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lgn="ctr">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27%</a:t>
                      </a:r>
                      <a:r>
                        <a:rPr lang="en-GB" sz="900" dirty="0">
                          <a:solidFill>
                            <a:srgbClr val="FFFFFF"/>
                          </a:solidFill>
                          <a:latin typeface="Montserrat" panose="00000500000000000000" pitchFamily="2"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Montserrat" panose="00000500000000000000" pitchFamily="2" charset="0"/>
                          <a:ea typeface="Montserrat Light"/>
                          <a:cs typeface="Montserrat Light"/>
                          <a:sym typeface="Montserrat Light"/>
                        </a:rPr>
                        <a:t>-2.9%/-231k </a:t>
                      </a:r>
                      <a:r>
                        <a:rPr lang="en-GB" sz="900" b="1" dirty="0">
                          <a:solidFill>
                            <a:schemeClr val="accent1"/>
                          </a:solidFill>
                          <a:latin typeface="Montserrat" panose="00000500000000000000" pitchFamily="2" charset="0"/>
                          <a:ea typeface="Montserrat Light"/>
                          <a:cs typeface="Montserrat Light"/>
                          <a:sym typeface="Montserrat Light"/>
                        </a:rPr>
                        <a:t>fewer</a:t>
                      </a:r>
                      <a:r>
                        <a:rPr lang="en-GB" sz="900" dirty="0">
                          <a:solidFill>
                            <a:srgbClr val="FFFFFF"/>
                          </a:solidFill>
                          <a:latin typeface="Montserrat" panose="00000500000000000000" pitchFamily="2" charset="0"/>
                          <a:ea typeface="Montserrat Light"/>
                          <a:cs typeface="Montserrat Light"/>
                          <a:sym typeface="Montserrat Light"/>
                        </a:rPr>
                        <a:t> </a:t>
                      </a:r>
                      <a:r>
                        <a:rPr lang="en-GB" sz="900" baseline="0" dirty="0">
                          <a:solidFill>
                            <a:srgbClr val="FFFFFF"/>
                          </a:solidFill>
                          <a:latin typeface="Montserrat" panose="00000500000000000000" pitchFamily="2" charset="0"/>
                          <a:ea typeface="Montserrat Light"/>
                          <a:cs typeface="Montserrat Light"/>
                          <a:sym typeface="Montserrat Light"/>
                        </a:rPr>
                        <a:t>shoppers vs last year</a:t>
                      </a:r>
                    </a:p>
                    <a:p>
                      <a:pPr marL="365760" lvl="0" indent="-292100" algn="l" rtl="0">
                        <a:spcBef>
                          <a:spcPts val="600"/>
                        </a:spcBef>
                        <a:spcAft>
                          <a:spcPts val="0"/>
                        </a:spcAft>
                        <a:buClr>
                          <a:srgbClr val="FFFFFF"/>
                        </a:buClr>
                        <a:buSzPts val="1000"/>
                        <a:buFont typeface="Montserrat Light"/>
                        <a:buChar char="■"/>
                      </a:pPr>
                      <a:r>
                        <a:rPr lang="en-GB" sz="900" b="1" baseline="0" dirty="0">
                          <a:solidFill>
                            <a:schemeClr val="accent1"/>
                          </a:solidFill>
                          <a:latin typeface="Montserrat" panose="00000500000000000000" pitchFamily="2" charset="0"/>
                          <a:ea typeface="Montserrat"/>
                          <a:cs typeface="Montserrat"/>
                          <a:sym typeface="Montserrat Light"/>
                        </a:rPr>
                        <a:t>+2.3%</a:t>
                      </a:r>
                      <a:r>
                        <a:rPr lang="en-GB" sz="900" baseline="0" dirty="0">
                          <a:solidFill>
                            <a:srgbClr val="FFFFFF"/>
                          </a:solidFill>
                          <a:latin typeface="Montserrat" panose="00000500000000000000" pitchFamily="2" charset="0"/>
                          <a:ea typeface="Montserrat"/>
                          <a:cs typeface="Montserrat"/>
                          <a:sym typeface="Montserrat Light"/>
                        </a:rPr>
                        <a:t>/+172k </a:t>
                      </a:r>
                      <a:r>
                        <a:rPr lang="en-GB" sz="900" b="1" baseline="0" dirty="0">
                          <a:solidFill>
                            <a:schemeClr val="accent1"/>
                          </a:solidFill>
                          <a:latin typeface="Montserrat" panose="00000500000000000000" pitchFamily="2" charset="0"/>
                          <a:ea typeface="Montserrat"/>
                          <a:cs typeface="Montserrat"/>
                          <a:sym typeface="Montserrat Light"/>
                        </a:rPr>
                        <a:t>more </a:t>
                      </a:r>
                      <a:r>
                        <a:rPr lang="en-GB" sz="900" baseline="0" dirty="0">
                          <a:solidFill>
                            <a:srgbClr val="FFFFFF"/>
                          </a:solidFill>
                          <a:latin typeface="Montserrat" panose="00000500000000000000" pitchFamily="2" charset="0"/>
                          <a:ea typeface="Montserrat"/>
                          <a:cs typeface="Montserrat"/>
                          <a:sym typeface="Montserrat Light"/>
                        </a:rPr>
                        <a:t>shoppers than </a:t>
                      </a:r>
                      <a:r>
                        <a:rPr lang="en-GB" sz="900" b="1" baseline="0" dirty="0">
                          <a:solidFill>
                            <a:srgbClr val="FFFFFF"/>
                          </a:solidFill>
                          <a:latin typeface="Montserrat" panose="00000500000000000000" pitchFamily="2" charset="0"/>
                          <a:ea typeface="Montserrat"/>
                          <a:cs typeface="Montserrat"/>
                          <a:sym typeface="Montserrat Light"/>
                        </a:rPr>
                        <a:t>last</a:t>
                      </a:r>
                      <a:r>
                        <a:rPr lang="en-GB" sz="900" baseline="0" dirty="0">
                          <a:solidFill>
                            <a:srgbClr val="FFFFFF"/>
                          </a:solidFill>
                          <a:latin typeface="Montserrat" panose="00000500000000000000" pitchFamily="2" charset="0"/>
                          <a:ea typeface="Montserrat"/>
                          <a:cs typeface="Montserrat"/>
                          <a:sym typeface="Montserrat Light"/>
                        </a:rPr>
                        <a:t> month</a:t>
                      </a:r>
                      <a:endParaRPr lang="en-GB" sz="900" dirty="0">
                        <a:solidFill>
                          <a:srgbClr val="FFFFFF"/>
                        </a:solidFill>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99611913"/>
                  </a:ext>
                </a:extLst>
              </a:tr>
              <a:tr h="615324">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Growth of the Discounters</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63%</a:t>
                      </a:r>
                      <a:r>
                        <a:rPr lang="en-GB" sz="900" dirty="0">
                          <a:solidFill>
                            <a:srgbClr val="FFFFFF"/>
                          </a:solidFill>
                          <a:latin typeface="Montserrat" panose="00000500000000000000" pitchFamily="2" charset="0"/>
                          <a:ea typeface="Montserrat Light"/>
                          <a:cs typeface="Montserrat Light"/>
                          <a:sym typeface="Montserrat Light"/>
                        </a:rPr>
                        <a:t> of GB shoppers, </a:t>
                      </a:r>
                      <a:r>
                        <a:rPr lang="en-GB" sz="900" b="1" dirty="0">
                          <a:solidFill>
                            <a:schemeClr val="accent1"/>
                          </a:solidFill>
                          <a:latin typeface="Montserrat" panose="00000500000000000000" pitchFamily="2" charset="0"/>
                          <a:ea typeface="Montserrat Light"/>
                          <a:cs typeface="Montserrat Light"/>
                          <a:sym typeface="Montserrat Light"/>
                        </a:rPr>
                        <a:t>+9%/+1.5m more</a:t>
                      </a:r>
                      <a:r>
                        <a:rPr lang="en-GB" sz="900" dirty="0">
                          <a:solidFill>
                            <a:srgbClr val="FFFFFF"/>
                          </a:solidFill>
                          <a:latin typeface="Montserrat" panose="00000500000000000000" pitchFamily="2" charset="0"/>
                          <a:ea typeface="Montserrat Light"/>
                          <a:cs typeface="Montserrat Light"/>
                          <a:sym typeface="Montserrat Light"/>
                        </a:rPr>
                        <a:t> v last year</a:t>
                      </a:r>
                    </a:p>
                    <a:p>
                      <a:pPr marL="365760" lvl="0" indent="-292100" algn="l" rtl="0">
                        <a:spcBef>
                          <a:spcPts val="60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+12%/+7.8m more</a:t>
                      </a:r>
                      <a:r>
                        <a:rPr lang="en-GB" sz="900" b="1" dirty="0">
                          <a:solidFill>
                            <a:srgbClr val="FFFFFF"/>
                          </a:solidFill>
                          <a:latin typeface="Montserrat" panose="00000500000000000000" pitchFamily="2" charset="0"/>
                          <a:ea typeface="Montserrat Light"/>
                          <a:cs typeface="Montserrat Light"/>
                          <a:sym typeface="Montserrat Light"/>
                        </a:rPr>
                        <a:t> </a:t>
                      </a:r>
                      <a:r>
                        <a:rPr lang="en-GB" sz="900" baseline="0" dirty="0">
                          <a:solidFill>
                            <a:srgbClr val="FFFFFF"/>
                          </a:solidFill>
                          <a:latin typeface="Montserrat" panose="00000500000000000000" pitchFamily="2" charset="0"/>
                          <a:ea typeface="Montserrat Light"/>
                          <a:cs typeface="Montserrat Light"/>
                          <a:sym typeface="Montserrat Light"/>
                        </a:rPr>
                        <a:t>shopping occasions v last year and      </a:t>
                      </a:r>
                      <a:r>
                        <a:rPr lang="en-GB" sz="900" b="1" baseline="0" dirty="0">
                          <a:solidFill>
                            <a:schemeClr val="accent1"/>
                          </a:solidFill>
                          <a:latin typeface="Montserrat" panose="00000500000000000000" pitchFamily="2" charset="0"/>
                          <a:ea typeface="Montserrat Light"/>
                          <a:cs typeface="Montserrat Light"/>
                          <a:sym typeface="Montserrat Light"/>
                        </a:rPr>
                        <a:t>-0.4% fewer </a:t>
                      </a:r>
                      <a:r>
                        <a:rPr lang="en-GB" sz="900" baseline="0" dirty="0">
                          <a:solidFill>
                            <a:srgbClr val="FFFFFF"/>
                          </a:solidFill>
                          <a:latin typeface="Montserrat" panose="00000500000000000000" pitchFamily="2" charset="0"/>
                          <a:ea typeface="Montserrat Light"/>
                          <a:cs typeface="Montserrat Light"/>
                          <a:sym typeface="Montserrat Light"/>
                        </a:rPr>
                        <a:t>trips vs </a:t>
                      </a:r>
                      <a:r>
                        <a:rPr lang="en-GB" sz="900" b="1" baseline="0" dirty="0">
                          <a:solidFill>
                            <a:schemeClr val="accent1"/>
                          </a:solidFill>
                          <a:latin typeface="Montserrat" panose="00000500000000000000" pitchFamily="2" charset="0"/>
                          <a:ea typeface="Montserrat Light"/>
                          <a:cs typeface="Montserrat Light"/>
                          <a:sym typeface="Montserrat Light"/>
                        </a:rPr>
                        <a:t>last month</a:t>
                      </a:r>
                      <a:r>
                        <a:rPr lang="en-GB" sz="900" baseline="0" dirty="0">
                          <a:solidFill>
                            <a:srgbClr val="FFFFFF"/>
                          </a:solidFill>
                          <a:latin typeface="Montserrat" panose="00000500000000000000" pitchFamily="2" charset="0"/>
                          <a:ea typeface="Montserrat Light"/>
                          <a:cs typeface="Montserrat Light"/>
                          <a:sym typeface="Montserrat Light"/>
                        </a:rPr>
                        <a:t>.</a:t>
                      </a:r>
                      <a:endParaRPr lang="en-GB" sz="90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lgn="ctr">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63%</a:t>
                      </a:r>
                      <a:r>
                        <a:rPr lang="en-GB" sz="900" dirty="0">
                          <a:solidFill>
                            <a:srgbClr val="FFFFFF"/>
                          </a:solidFill>
                          <a:latin typeface="Montserrat" panose="00000500000000000000" pitchFamily="2" charset="0"/>
                          <a:ea typeface="Montserrat Light"/>
                          <a:cs typeface="Montserrat Light"/>
                          <a:sym typeface="Montserrat Light"/>
                        </a:rPr>
                        <a:t> of GB shoppers, </a:t>
                      </a:r>
                      <a:r>
                        <a:rPr lang="en-GB" sz="900" b="1" dirty="0">
                          <a:solidFill>
                            <a:schemeClr val="accent1"/>
                          </a:solidFill>
                          <a:latin typeface="Montserrat" panose="00000500000000000000" pitchFamily="2" charset="0"/>
                          <a:ea typeface="Montserrat Light"/>
                          <a:cs typeface="Montserrat Light"/>
                          <a:sym typeface="Montserrat Light"/>
                        </a:rPr>
                        <a:t>+8%/+1.3m more</a:t>
                      </a:r>
                      <a:r>
                        <a:rPr lang="en-GB" sz="900" dirty="0">
                          <a:solidFill>
                            <a:srgbClr val="FFFFFF"/>
                          </a:solidFill>
                          <a:latin typeface="Montserrat" panose="00000500000000000000" pitchFamily="2" charset="0"/>
                          <a:ea typeface="Montserrat Light"/>
                          <a:cs typeface="Montserrat Light"/>
                          <a:sym typeface="Montserrat Light"/>
                        </a:rPr>
                        <a:t> v last year</a:t>
                      </a:r>
                    </a:p>
                    <a:p>
                      <a:pPr marL="365760" lvl="0" indent="-292100" algn="l" rtl="0">
                        <a:spcBef>
                          <a:spcPts val="60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+18%/+12m more</a:t>
                      </a:r>
                      <a:r>
                        <a:rPr lang="en-GB" sz="900" b="1" dirty="0">
                          <a:solidFill>
                            <a:srgbClr val="FFFFFF"/>
                          </a:solidFill>
                          <a:latin typeface="Montserrat" panose="00000500000000000000" pitchFamily="2" charset="0"/>
                          <a:ea typeface="Montserrat Light"/>
                          <a:cs typeface="Montserrat Light"/>
                          <a:sym typeface="Montserrat Light"/>
                        </a:rPr>
                        <a:t> </a:t>
                      </a:r>
                      <a:r>
                        <a:rPr lang="en-GB" sz="900" baseline="0" dirty="0">
                          <a:solidFill>
                            <a:srgbClr val="FFFFFF"/>
                          </a:solidFill>
                          <a:latin typeface="Montserrat" panose="00000500000000000000" pitchFamily="2" charset="0"/>
                          <a:ea typeface="Montserrat Light"/>
                          <a:cs typeface="Montserrat Light"/>
                          <a:sym typeface="Montserrat Light"/>
                        </a:rPr>
                        <a:t>shopping occasions v last year and      </a:t>
                      </a:r>
                      <a:r>
                        <a:rPr lang="en-GB" sz="900" b="1" baseline="0" dirty="0">
                          <a:solidFill>
                            <a:schemeClr val="accent1"/>
                          </a:solidFill>
                          <a:latin typeface="Montserrat" panose="00000500000000000000" pitchFamily="2" charset="0"/>
                          <a:ea typeface="Montserrat Light"/>
                          <a:cs typeface="Montserrat Light"/>
                          <a:sym typeface="Montserrat Light"/>
                        </a:rPr>
                        <a:t>3% more </a:t>
                      </a:r>
                      <a:r>
                        <a:rPr lang="en-GB" sz="900" baseline="0" dirty="0">
                          <a:solidFill>
                            <a:srgbClr val="FFFFFF"/>
                          </a:solidFill>
                          <a:latin typeface="Montserrat" panose="00000500000000000000" pitchFamily="2" charset="0"/>
                          <a:ea typeface="Montserrat Light"/>
                          <a:cs typeface="Montserrat Light"/>
                          <a:sym typeface="Montserrat Light"/>
                        </a:rPr>
                        <a:t>trips vs </a:t>
                      </a:r>
                      <a:r>
                        <a:rPr lang="en-GB" sz="900" b="1" baseline="0" dirty="0">
                          <a:solidFill>
                            <a:schemeClr val="accent1"/>
                          </a:solidFill>
                          <a:latin typeface="Montserrat" panose="00000500000000000000" pitchFamily="2" charset="0"/>
                          <a:ea typeface="Montserrat Light"/>
                          <a:cs typeface="Montserrat Light"/>
                          <a:sym typeface="Montserrat Light"/>
                        </a:rPr>
                        <a:t>last month</a:t>
                      </a:r>
                      <a:r>
                        <a:rPr lang="en-GB" sz="900" baseline="0" dirty="0">
                          <a:solidFill>
                            <a:srgbClr val="FFFFFF"/>
                          </a:solidFill>
                          <a:latin typeface="Montserrat" panose="00000500000000000000" pitchFamily="2" charset="0"/>
                          <a:ea typeface="Montserrat Light"/>
                          <a:cs typeface="Montserrat Light"/>
                          <a:sym typeface="Montserrat Light"/>
                        </a:rPr>
                        <a:t>.</a:t>
                      </a:r>
                      <a:endParaRPr lang="en-GB" sz="900" dirty="0">
                        <a:solidFill>
                          <a:srgbClr val="FFFFFF"/>
                        </a:solidFill>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886537625"/>
                  </a:ext>
                </a:extLst>
              </a:tr>
            </a:tbl>
          </a:graphicData>
        </a:graphic>
      </p:graphicFrame>
    </p:spTree>
    <p:extLst>
      <p:ext uri="{BB962C8B-B14F-4D97-AF65-F5344CB8AC3E}">
        <p14:creationId xmlns:p14="http://schemas.microsoft.com/office/powerpoint/2010/main" val="318350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149"/>
          <p:cNvSpPr txBox="1">
            <a:spLocks noGrp="1"/>
          </p:cNvSpPr>
          <p:nvPr>
            <p:ph type="ctrTitle"/>
          </p:nvPr>
        </p:nvSpPr>
        <p:spPr>
          <a:xfrm>
            <a:off x="1471024" y="1565049"/>
            <a:ext cx="7294367" cy="1801237"/>
          </a:xfrm>
        </p:spPr>
        <p:txBody>
          <a:bodyPr spcFirstLastPara="1" wrap="square" lIns="0" tIns="91425" rIns="0" bIns="91425" anchor="t" anchorCtr="0">
            <a:noAutofit/>
          </a:bodyPr>
          <a:lstStyle/>
          <a:p>
            <a:r>
              <a:rPr lang="en-PH" sz="1600" dirty="0">
                <a:solidFill>
                  <a:schemeClr val="bg1"/>
                </a:solidFill>
              </a:rPr>
              <a:t>Shoppers had to adapt to </a:t>
            </a:r>
            <a:r>
              <a:rPr lang="en-PH" sz="1600" dirty="0">
                <a:solidFill>
                  <a:schemeClr val="accent1"/>
                </a:solidFill>
              </a:rPr>
              <a:t>rising costs </a:t>
            </a:r>
            <a:r>
              <a:rPr lang="en-PH" sz="1600" dirty="0">
                <a:solidFill>
                  <a:schemeClr val="bg1"/>
                </a:solidFill>
              </a:rPr>
              <a:t>and </a:t>
            </a:r>
            <a:r>
              <a:rPr lang="en-PH" sz="1600" dirty="0">
                <a:solidFill>
                  <a:schemeClr val="accent1"/>
                </a:solidFill>
              </a:rPr>
              <a:t>less money </a:t>
            </a:r>
            <a:r>
              <a:rPr lang="en-PH" sz="1600" dirty="0">
                <a:solidFill>
                  <a:schemeClr val="bg1"/>
                </a:solidFill>
              </a:rPr>
              <a:t>to spend.</a:t>
            </a:r>
            <a:br>
              <a:rPr lang="en-PH" sz="1600" dirty="0">
                <a:solidFill>
                  <a:schemeClr val="bg1"/>
                </a:solidFill>
              </a:rPr>
            </a:br>
            <a:br>
              <a:rPr lang="en-PH" sz="1600" dirty="0">
                <a:solidFill>
                  <a:schemeClr val="bg1"/>
                </a:solidFill>
              </a:rPr>
            </a:br>
            <a:r>
              <a:rPr lang="en-PH" sz="1600" dirty="0">
                <a:solidFill>
                  <a:schemeClr val="bg1"/>
                </a:solidFill>
              </a:rPr>
              <a:t>Whilst some will have managed spend by cutting out </a:t>
            </a:r>
            <a:r>
              <a:rPr lang="en-PH" sz="1600" dirty="0">
                <a:solidFill>
                  <a:schemeClr val="accent1"/>
                </a:solidFill>
              </a:rPr>
              <a:t>non essentials</a:t>
            </a:r>
            <a:r>
              <a:rPr lang="en-PH" sz="1600" dirty="0">
                <a:solidFill>
                  <a:schemeClr val="bg1"/>
                </a:solidFill>
              </a:rPr>
              <a:t>,</a:t>
            </a:r>
            <a:r>
              <a:rPr lang="en-PH" sz="1600" dirty="0">
                <a:solidFill>
                  <a:schemeClr val="accent1"/>
                </a:solidFill>
              </a:rPr>
              <a:t> </a:t>
            </a:r>
            <a:r>
              <a:rPr lang="en-PH" sz="1600" dirty="0">
                <a:solidFill>
                  <a:schemeClr val="bg1"/>
                </a:solidFill>
              </a:rPr>
              <a:t>others </a:t>
            </a:r>
            <a:r>
              <a:rPr lang="en-PH" sz="1600" dirty="0">
                <a:solidFill>
                  <a:schemeClr val="accent1"/>
                </a:solidFill>
              </a:rPr>
              <a:t>turned </a:t>
            </a:r>
            <a:r>
              <a:rPr lang="en-PH" sz="1600" dirty="0">
                <a:solidFill>
                  <a:schemeClr val="bg1"/>
                </a:solidFill>
              </a:rPr>
              <a:t>to trade channels such as the </a:t>
            </a:r>
            <a:r>
              <a:rPr lang="en-PH" sz="1600" dirty="0">
                <a:solidFill>
                  <a:schemeClr val="accent1"/>
                </a:solidFill>
              </a:rPr>
              <a:t>discounters</a:t>
            </a:r>
            <a:r>
              <a:rPr lang="en-PH" sz="1600" dirty="0">
                <a:solidFill>
                  <a:schemeClr val="bg1"/>
                </a:solidFill>
              </a:rPr>
              <a:t>.</a:t>
            </a:r>
            <a:endParaRPr lang="en-PH" sz="160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1090601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Category</a:t>
            </a:r>
          </a:p>
        </p:txBody>
      </p:sp>
    </p:spTree>
    <p:extLst>
      <p:ext uri="{BB962C8B-B14F-4D97-AF65-F5344CB8AC3E}">
        <p14:creationId xmlns:p14="http://schemas.microsoft.com/office/powerpoint/2010/main" val="1886932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A1ACB75-3F88-83F4-60C5-FF5111FE7B10}"/>
              </a:ext>
            </a:extLst>
          </p:cNvPr>
          <p:cNvCxnSpPr>
            <a:cxnSpLocks/>
          </p:cNvCxnSpPr>
          <p:nvPr/>
        </p:nvCxnSpPr>
        <p:spPr>
          <a:xfrm>
            <a:off x="6884225" y="830987"/>
            <a:ext cx="120401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99D4744-4CED-4614-8ED5-C2A4991FCF6C}"/>
              </a:ext>
            </a:extLst>
          </p:cNvPr>
          <p:cNvCxnSpPr>
            <a:cxnSpLocks/>
          </p:cNvCxnSpPr>
          <p:nvPr/>
        </p:nvCxnSpPr>
        <p:spPr>
          <a:xfrm>
            <a:off x="4806341" y="591247"/>
            <a:ext cx="133383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6DFA67F-D32C-BB57-A3A7-FFC920801EEF}"/>
              </a:ext>
            </a:extLst>
          </p:cNvPr>
          <p:cNvCxnSpPr>
            <a:cxnSpLocks/>
          </p:cNvCxnSpPr>
          <p:nvPr/>
        </p:nvCxnSpPr>
        <p:spPr>
          <a:xfrm>
            <a:off x="1043523" y="582413"/>
            <a:ext cx="1390460"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3FE8725C-6F38-4B00-8214-542CE7F9E791}"/>
              </a:ext>
            </a:extLst>
          </p:cNvPr>
          <p:cNvGraphicFramePr/>
          <p:nvPr>
            <p:extLst>
              <p:ext uri="{D42A27DB-BD31-4B8C-83A1-F6EECF244321}">
                <p14:modId xmlns:p14="http://schemas.microsoft.com/office/powerpoint/2010/main" val="601907473"/>
              </p:ext>
            </p:extLst>
          </p:nvPr>
        </p:nvGraphicFramePr>
        <p:xfrm>
          <a:off x="4554008" y="1583283"/>
          <a:ext cx="3995083" cy="3099233"/>
        </p:xfrm>
        <a:graphic>
          <a:graphicData uri="http://schemas.openxmlformats.org/drawingml/2006/chart">
            <c:chart xmlns:c="http://schemas.openxmlformats.org/drawingml/2006/chart" xmlns:r="http://schemas.openxmlformats.org/officeDocument/2006/relationships" r:id="rId3"/>
          </a:graphicData>
        </a:graphic>
      </p:graphicFrame>
      <p:cxnSp>
        <p:nvCxnSpPr>
          <p:cNvPr id="1593" name="Google Shape;1593;p116"/>
          <p:cNvCxnSpPr/>
          <p:nvPr/>
        </p:nvCxnSpPr>
        <p:spPr>
          <a:xfrm>
            <a:off x="354650"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594" name="Google Shape;1594;p116"/>
          <p:cNvSpPr txBox="1"/>
          <p:nvPr/>
        </p:nvSpPr>
        <p:spPr>
          <a:xfrm>
            <a:off x="354650" y="1357941"/>
            <a:ext cx="3804300" cy="509587"/>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Catgory overview</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4w/e </a:t>
            </a:r>
            <a:r>
              <a:rPr lang="en" sz="1000" dirty="0">
                <a:latin typeface="Montserrat" panose="00000500000000000000" pitchFamily="2" charset="0"/>
                <a:ea typeface="Montserrat"/>
                <a:cs typeface="Montserrat"/>
                <a:sym typeface="Montserrat"/>
              </a:rPr>
              <a:t>31</a:t>
            </a:r>
            <a:r>
              <a:rPr lang="en" sz="1000" baseline="30000" dirty="0">
                <a:latin typeface="Montserrat" panose="00000500000000000000" pitchFamily="2" charset="0"/>
                <a:ea typeface="Montserrat"/>
                <a:cs typeface="Montserrat"/>
                <a:sym typeface="Montserrat"/>
              </a:rPr>
              <a:t>st</a:t>
            </a:r>
            <a:r>
              <a:rPr lang="en" sz="1000" dirty="0">
                <a:latin typeface="Montserrat" panose="00000500000000000000" pitchFamily="2" charset="0"/>
                <a:ea typeface="Montserrat"/>
                <a:cs typeface="Montserrat"/>
                <a:sym typeface="Montserrat"/>
              </a:rPr>
              <a:t> </a:t>
            </a:r>
            <a:r>
              <a:rPr lang="en" sz="1000" dirty="0">
                <a:solidFill>
                  <a:srgbClr val="000000"/>
                </a:solidFill>
                <a:latin typeface="Montserrat" panose="00000500000000000000" pitchFamily="2" charset="0"/>
                <a:ea typeface="Montserrat"/>
                <a:cs typeface="Montserrat"/>
                <a:sym typeface="Montserrat"/>
              </a:rPr>
              <a:t>December 2022 Value Growth</a:t>
            </a:r>
            <a:endParaRPr sz="1000" dirty="0">
              <a:solidFill>
                <a:srgbClr val="000000"/>
              </a:solidFill>
              <a:latin typeface="Montserrat" panose="00000500000000000000" pitchFamily="2" charset="0"/>
              <a:ea typeface="Montserrat"/>
              <a:cs typeface="Montserrat"/>
              <a:sym typeface="Montserrat"/>
            </a:endParaRPr>
          </a:p>
        </p:txBody>
      </p:sp>
      <p:cxnSp>
        <p:nvCxnSpPr>
          <p:cNvPr id="1595" name="Google Shape;1595;p116"/>
          <p:cNvCxnSpPr/>
          <p:nvPr/>
        </p:nvCxnSpPr>
        <p:spPr>
          <a:xfrm>
            <a:off x="4823306"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596" name="Google Shape;1596;p116"/>
          <p:cNvSpPr txBox="1"/>
          <p:nvPr/>
        </p:nvSpPr>
        <p:spPr>
          <a:xfrm>
            <a:off x="4946950" y="1092313"/>
            <a:ext cx="3804300" cy="504846"/>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Supercategory performance</a:t>
            </a:r>
            <a:br>
              <a:rPr lang="en" b="1" dirty="0">
                <a:solidFill>
                  <a:srgbClr val="000000"/>
                </a:solidFill>
                <a:latin typeface="Montserrat" panose="00000500000000000000" pitchFamily="2" charset="0"/>
                <a:ea typeface="Montserrat"/>
                <a:cs typeface="Montserrat"/>
                <a:sym typeface="Montserrat"/>
              </a:rPr>
            </a:br>
            <a:r>
              <a:rPr lang="en" sz="1000" dirty="0">
                <a:solidFill>
                  <a:schemeClr val="dk1"/>
                </a:solidFill>
                <a:latin typeface="Montserrat" panose="00000500000000000000" pitchFamily="2" charset="0"/>
                <a:ea typeface="Montserrat"/>
                <a:cs typeface="Montserrat"/>
                <a:sym typeface="Montserrat"/>
              </a:rPr>
              <a:t>4w/e 31</a:t>
            </a:r>
            <a:r>
              <a:rPr lang="en" sz="1000" baseline="30000" dirty="0">
                <a:solidFill>
                  <a:schemeClr val="dk1"/>
                </a:solidFill>
                <a:latin typeface="Montserrat" panose="00000500000000000000" pitchFamily="2" charset="0"/>
                <a:ea typeface="Montserrat"/>
                <a:cs typeface="Montserrat"/>
                <a:sym typeface="Montserrat"/>
              </a:rPr>
              <a:t>st</a:t>
            </a:r>
            <a:r>
              <a:rPr lang="en" sz="1000" dirty="0">
                <a:solidFill>
                  <a:schemeClr val="dk1"/>
                </a:solidFill>
                <a:latin typeface="Montserrat" panose="00000500000000000000" pitchFamily="2" charset="0"/>
                <a:ea typeface="Montserrat"/>
                <a:cs typeface="Montserrat"/>
                <a:sym typeface="Montserrat"/>
              </a:rPr>
              <a:t> D</a:t>
            </a:r>
            <a:r>
              <a:rPr lang="en-GB" sz="1000" dirty="0">
                <a:solidFill>
                  <a:schemeClr val="dk1"/>
                </a:solidFill>
                <a:latin typeface="Montserrat" panose="00000500000000000000" pitchFamily="2" charset="0"/>
                <a:ea typeface="Montserrat"/>
                <a:cs typeface="Montserrat"/>
                <a:sym typeface="Montserrat"/>
              </a:rPr>
              <a:t>e</a:t>
            </a:r>
            <a:r>
              <a:rPr lang="en" sz="1000" dirty="0">
                <a:solidFill>
                  <a:schemeClr val="dk1"/>
                </a:solidFill>
                <a:latin typeface="Montserrat" panose="00000500000000000000" pitchFamily="2" charset="0"/>
                <a:ea typeface="Montserrat"/>
                <a:cs typeface="Montserrat"/>
                <a:sym typeface="Montserrat"/>
              </a:rPr>
              <a:t>cember 2022 Value Growth</a:t>
            </a:r>
            <a:endParaRPr sz="1800" b="1" dirty="0">
              <a:solidFill>
                <a:srgbClr val="1A1A1A"/>
              </a:solidFill>
              <a:latin typeface="Montserrat" panose="00000500000000000000" pitchFamily="2" charset="0"/>
              <a:ea typeface="Montserrat"/>
              <a:cs typeface="Montserrat"/>
              <a:sym typeface="Montserrat"/>
            </a:endParaRPr>
          </a:p>
        </p:txBody>
      </p:sp>
      <p:graphicFrame>
        <p:nvGraphicFramePr>
          <p:cNvPr id="10" name="Chart 9">
            <a:extLst>
              <a:ext uri="{FF2B5EF4-FFF2-40B4-BE49-F238E27FC236}">
                <a16:creationId xmlns:a16="http://schemas.microsoft.com/office/drawing/2014/main" id="{39308796-EFA1-4CF1-A796-04F1B1A079AC}"/>
              </a:ext>
            </a:extLst>
          </p:cNvPr>
          <p:cNvGraphicFramePr/>
          <p:nvPr>
            <p:extLst>
              <p:ext uri="{D42A27DB-BD31-4B8C-83A1-F6EECF244321}">
                <p14:modId xmlns:p14="http://schemas.microsoft.com/office/powerpoint/2010/main" val="1924457662"/>
              </p:ext>
            </p:extLst>
          </p:nvPr>
        </p:nvGraphicFramePr>
        <p:xfrm>
          <a:off x="365060" y="1745725"/>
          <a:ext cx="3826800" cy="2936791"/>
        </p:xfrm>
        <a:graphic>
          <a:graphicData uri="http://schemas.openxmlformats.org/drawingml/2006/chart">
            <c:chart xmlns:c="http://schemas.openxmlformats.org/drawingml/2006/chart" xmlns:r="http://schemas.openxmlformats.org/officeDocument/2006/relationships" r:id="rId4"/>
          </a:graphicData>
        </a:graphic>
      </p:graphicFrame>
      <p:sp>
        <p:nvSpPr>
          <p:cNvPr id="9" name="Subtitle 4">
            <a:extLst>
              <a:ext uri="{FF2B5EF4-FFF2-40B4-BE49-F238E27FC236}">
                <a16:creationId xmlns:a16="http://schemas.microsoft.com/office/drawing/2014/main" id="{76EB4B21-28D2-4A8E-B462-913ED964F9FB}"/>
              </a:ext>
            </a:extLst>
          </p:cNvPr>
          <p:cNvSpPr txBox="1">
            <a:spLocks/>
          </p:cNvSpPr>
          <p:nvPr/>
        </p:nvSpPr>
        <p:spPr>
          <a:xfrm>
            <a:off x="260320" y="4822003"/>
            <a:ext cx="8159100" cy="184800"/>
          </a:xfrm>
          <a:prstGeom prst="rect">
            <a:avLst/>
          </a:prstGeom>
        </p:spPr>
        <p:txBody>
          <a:bodyPr spcFirstLastPara="1" vert="horz" wrap="square" lIns="0" tIns="91425" rIns="0" bIns="91425" rtlCol="0"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9pPr>
          </a:lstStyle>
          <a:p>
            <a:r>
              <a:rPr lang="en-PH" dirty="0"/>
              <a:t>Source:  NielsenIQ Scantrack Grocery Multiples</a:t>
            </a:r>
          </a:p>
        </p:txBody>
      </p:sp>
      <p:sp>
        <p:nvSpPr>
          <p:cNvPr id="2" name="TextBox 1">
            <a:extLst>
              <a:ext uri="{FF2B5EF4-FFF2-40B4-BE49-F238E27FC236}">
                <a16:creationId xmlns:a16="http://schemas.microsoft.com/office/drawing/2014/main" id="{5015118C-152A-48D7-A8B5-3C6825450201}"/>
              </a:ext>
            </a:extLst>
          </p:cNvPr>
          <p:cNvSpPr txBox="1"/>
          <p:nvPr/>
        </p:nvSpPr>
        <p:spPr>
          <a:xfrm>
            <a:off x="5117021" y="4700194"/>
            <a:ext cx="3488455" cy="369332"/>
          </a:xfrm>
          <a:prstGeom prst="rect">
            <a:avLst/>
          </a:prstGeom>
          <a:noFill/>
        </p:spPr>
        <p:txBody>
          <a:bodyPr wrap="none" rtlCol="0">
            <a:spAutoFit/>
          </a:bodyPr>
          <a:lstStyle/>
          <a:p>
            <a:pPr algn="r"/>
            <a:r>
              <a:rPr lang="en-GB" sz="600" dirty="0">
                <a:latin typeface="Montserrat" panose="00000500000000000000" pitchFamily="2" charset="0"/>
              </a:rPr>
              <a:t>~Health, Beauty, Toiletries &amp; Baby</a:t>
            </a:r>
          </a:p>
          <a:p>
            <a:pPr algn="r"/>
            <a:r>
              <a:rPr lang="en-GB" sz="600" dirty="0">
                <a:latin typeface="Montserrat" panose="00000500000000000000" pitchFamily="2" charset="0"/>
              </a:rPr>
              <a:t>*Confectionery, Crisps &amp; Snacks, Nuts &amp; Seeds</a:t>
            </a:r>
          </a:p>
          <a:p>
            <a:pPr algn="r"/>
            <a:r>
              <a:rPr lang="en-GB" sz="600" dirty="0">
                <a:latin typeface="Montserrat" panose="00000500000000000000" pitchFamily="2" charset="0"/>
              </a:rPr>
              <a:t>#Clothing, Entertainment, Electrical, Home, Sports &amp; Leisure, Seasonal, Stationery, Toys</a:t>
            </a:r>
          </a:p>
        </p:txBody>
      </p:sp>
      <p:sp>
        <p:nvSpPr>
          <p:cNvPr id="1592" name="Google Shape;1592;p116"/>
          <p:cNvSpPr txBox="1">
            <a:spLocks noGrp="1"/>
          </p:cNvSpPr>
          <p:nvPr>
            <p:ph type="title"/>
          </p:nvPr>
        </p:nvSpPr>
        <p:spPr>
          <a:xfrm>
            <a:off x="367000" y="294393"/>
            <a:ext cx="8777000" cy="720858"/>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GB" sz="1600" dirty="0"/>
              <a:t>In the final 4 weeks of trading, it was the discretionary categories: BWS, Fresh Meat, Fish &amp; Poultry and General Merchandise that shoppers spent more on</a:t>
            </a:r>
            <a:endParaRPr sz="1600" dirty="0">
              <a:latin typeface="Montserrat" panose="00000500000000000000" pitchFamily="2" charset="0"/>
            </a:endParaRPr>
          </a:p>
        </p:txBody>
      </p:sp>
    </p:spTree>
    <p:extLst>
      <p:ext uri="{BB962C8B-B14F-4D97-AF65-F5344CB8AC3E}">
        <p14:creationId xmlns:p14="http://schemas.microsoft.com/office/powerpoint/2010/main" val="979781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8" name="Google Shape;718;p47"/>
          <p:cNvSpPr/>
          <p:nvPr/>
        </p:nvSpPr>
        <p:spPr>
          <a:xfrm>
            <a:off x="6740018" y="1515568"/>
            <a:ext cx="2000100" cy="2418900"/>
          </a:xfrm>
          <a:prstGeom prst="rect">
            <a:avLst/>
          </a:prstGeom>
          <a:solidFill>
            <a:srgbClr val="D8D8D8"/>
          </a:solidFill>
          <a:ln>
            <a:noFill/>
          </a:ln>
        </p:spPr>
        <p:txBody>
          <a:bodyPr spcFirstLastPara="1" wrap="square" lIns="91425" tIns="45700" rIns="91425" bIns="45700" anchor="ctr" anchorCtr="0">
            <a:noAutofit/>
          </a:bodyPr>
          <a:lstStyle/>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Car Care +122%</a:t>
            </a:r>
          </a:p>
          <a:p>
            <a:pPr>
              <a:buClr>
                <a:srgbClr val="009DD9"/>
              </a:buClr>
              <a:buSzPts val="1350"/>
            </a:pPr>
            <a:r>
              <a:rPr lang="en-GB" sz="900" dirty="0">
                <a:solidFill>
                  <a:schemeClr val="dk1"/>
                </a:solidFill>
                <a:latin typeface="Montserrat" panose="00000500000000000000" pitchFamily="2" charset="0"/>
                <a:sym typeface="Montserrat"/>
              </a:rPr>
              <a:t>Fire Lighters +75%</a:t>
            </a:r>
          </a:p>
          <a:p>
            <a:pPr>
              <a:buClr>
                <a:srgbClr val="009DD9"/>
              </a:buClr>
              <a:buSzPts val="1350"/>
            </a:pPr>
            <a:r>
              <a:rPr lang="en-GB" sz="900" dirty="0">
                <a:solidFill>
                  <a:schemeClr val="dk1"/>
                </a:solidFill>
                <a:latin typeface="Montserrat" panose="00000500000000000000" pitchFamily="2" charset="0"/>
                <a:sym typeface="Montserrat"/>
              </a:rPr>
              <a:t>Halloween +63%</a:t>
            </a:r>
          </a:p>
          <a:p>
            <a:pPr>
              <a:buClr>
                <a:srgbClr val="009DD9"/>
              </a:buClr>
              <a:buSzPts val="1350"/>
            </a:pPr>
            <a:r>
              <a:rPr lang="en-GB" sz="900" dirty="0">
                <a:solidFill>
                  <a:schemeClr val="dk1"/>
                </a:solidFill>
                <a:latin typeface="Montserrat" panose="00000500000000000000" pitchFamily="2" charset="0"/>
                <a:sym typeface="Montserrat"/>
              </a:rPr>
              <a:t>Reusable Shopping Bags +48%</a:t>
            </a:r>
          </a:p>
          <a:p>
            <a:pPr>
              <a:buClr>
                <a:srgbClr val="009DD9"/>
              </a:buClr>
              <a:buSzPts val="1350"/>
            </a:pPr>
            <a:r>
              <a:rPr lang="en-GB" sz="900" dirty="0">
                <a:solidFill>
                  <a:schemeClr val="dk1"/>
                </a:solidFill>
                <a:latin typeface="Montserrat" panose="00000500000000000000" pitchFamily="2" charset="0"/>
                <a:sym typeface="Montserrat"/>
              </a:rPr>
              <a:t>Small HH Electrical +36%</a:t>
            </a:r>
          </a:p>
          <a:p>
            <a:pPr>
              <a:buClr>
                <a:srgbClr val="009DD9"/>
              </a:buClr>
              <a:buSzPts val="1350"/>
            </a:pPr>
            <a:r>
              <a:rPr lang="en-GB" sz="900" dirty="0">
                <a:solidFill>
                  <a:schemeClr val="dk1"/>
                </a:solidFill>
                <a:latin typeface="Montserrat" panose="00000500000000000000" pitchFamily="2" charset="0"/>
                <a:sym typeface="Montserrat"/>
              </a:rPr>
              <a:t>Fireworks +31%</a:t>
            </a:r>
          </a:p>
          <a:p>
            <a:pPr>
              <a:buClr>
                <a:srgbClr val="009DD9"/>
              </a:buClr>
              <a:buSzPts val="1350"/>
            </a:pPr>
            <a:r>
              <a:rPr lang="en-GB" sz="900" dirty="0">
                <a:solidFill>
                  <a:schemeClr val="dk1"/>
                </a:solidFill>
                <a:latin typeface="Montserrat" panose="00000500000000000000" pitchFamily="2" charset="0"/>
                <a:sym typeface="Montserrat"/>
              </a:rPr>
              <a:t>Frozen Bakery Products +28%</a:t>
            </a:r>
          </a:p>
          <a:p>
            <a:pPr>
              <a:buClr>
                <a:srgbClr val="009DD9"/>
              </a:buClr>
              <a:buSzPts val="1350"/>
            </a:pPr>
            <a:r>
              <a:rPr lang="en-GB" sz="900" dirty="0">
                <a:solidFill>
                  <a:schemeClr val="dk1"/>
                </a:solidFill>
                <a:latin typeface="Montserrat" panose="00000500000000000000" pitchFamily="2" charset="0"/>
                <a:sym typeface="Montserrat"/>
              </a:rPr>
              <a:t>Leisure (inc Travel) +23%</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Beauty Skincare +23%</a:t>
            </a:r>
          </a:p>
          <a:p>
            <a:pPr>
              <a:buClr>
                <a:srgbClr val="009DD9"/>
              </a:buClr>
              <a:buSzPts val="1350"/>
            </a:pPr>
            <a:r>
              <a:rPr lang="en-GB" sz="900" dirty="0">
                <a:solidFill>
                  <a:schemeClr val="dk1"/>
                </a:solidFill>
                <a:latin typeface="Montserrat" panose="00000500000000000000" pitchFamily="2" charset="0"/>
                <a:sym typeface="Montserrat"/>
              </a:rPr>
              <a:t>Cosmetics +22%</a:t>
            </a:r>
          </a:p>
          <a:p>
            <a:pPr>
              <a:buClr>
                <a:srgbClr val="009DD9"/>
              </a:buClr>
              <a:buSzPts val="1350"/>
            </a:pPr>
            <a:r>
              <a:rPr lang="en-GB" sz="900" dirty="0">
                <a:solidFill>
                  <a:schemeClr val="dk1"/>
                </a:solidFill>
                <a:latin typeface="Montserrat" panose="00000500000000000000" pitchFamily="2" charset="0"/>
                <a:sym typeface="Montserrat"/>
              </a:rPr>
              <a:t>Morning Gds/Spec Breads +21%</a:t>
            </a:r>
          </a:p>
          <a:p>
            <a:pPr>
              <a:buClr>
                <a:srgbClr val="009DD9"/>
              </a:buClr>
              <a:buSzPts val="1350"/>
            </a:pPr>
            <a:r>
              <a:rPr lang="en-GB" sz="900" dirty="0">
                <a:solidFill>
                  <a:schemeClr val="dk1"/>
                </a:solidFill>
                <a:latin typeface="Montserrat" panose="00000500000000000000" pitchFamily="2" charset="0"/>
                <a:sym typeface="Montserrat"/>
              </a:rPr>
              <a:t>Plasticware +19%</a:t>
            </a:r>
          </a:p>
          <a:p>
            <a:pPr>
              <a:buClr>
                <a:srgbClr val="009DD9"/>
              </a:buClr>
              <a:buSzPts val="1350"/>
            </a:pPr>
            <a:r>
              <a:rPr lang="en-GB" sz="900" dirty="0">
                <a:solidFill>
                  <a:schemeClr val="dk1"/>
                </a:solidFill>
                <a:latin typeface="Montserrat" panose="00000500000000000000" pitchFamily="2" charset="0"/>
                <a:sym typeface="Montserrat"/>
              </a:rPr>
              <a:t>Cake Chilled +19%</a:t>
            </a:r>
          </a:p>
        </p:txBody>
      </p:sp>
      <p:sp>
        <p:nvSpPr>
          <p:cNvPr id="715" name="Google Shape;715;p47"/>
          <p:cNvSpPr txBox="1">
            <a:spLocks noGrp="1"/>
          </p:cNvSpPr>
          <p:nvPr>
            <p:ph type="title"/>
          </p:nvPr>
        </p:nvSpPr>
        <p:spPr>
          <a:xfrm>
            <a:off x="190500" y="407214"/>
            <a:ext cx="9144000" cy="619124"/>
          </a:xfrm>
          <a:prstGeom prst="rect">
            <a:avLst/>
          </a:prstGeom>
          <a:noFill/>
          <a:ln>
            <a:noFill/>
          </a:ln>
        </p:spPr>
        <p:txBody>
          <a:bodyPr spcFirstLastPara="1" wrap="square" lIns="91425" tIns="0" rIns="91425" bIns="0" anchor="b" anchorCtr="0">
            <a:noAutofit/>
          </a:bodyPr>
          <a:lstStyle/>
          <a:p>
            <a:pPr marL="0" lvl="0" indent="0" algn="l" rtl="0">
              <a:spcBef>
                <a:spcPts val="0"/>
              </a:spcBef>
              <a:spcAft>
                <a:spcPts val="0"/>
              </a:spcAft>
              <a:buClr>
                <a:schemeClr val="dk2"/>
              </a:buClr>
              <a:buSzPts val="3000"/>
              <a:buFont typeface="Arial"/>
              <a:buNone/>
            </a:pPr>
            <a:r>
              <a:rPr lang="en-GB" sz="1700" dirty="0"/>
              <a:t>With everyday items costing more, shoppers focussed on what they needed and discretionary items that made a difference</a:t>
            </a:r>
            <a:endParaRPr sz="1700" dirty="0">
              <a:latin typeface="Montserrat" panose="00000500000000000000" pitchFamily="2" charset="0"/>
            </a:endParaRPr>
          </a:p>
        </p:txBody>
      </p:sp>
      <p:sp>
        <p:nvSpPr>
          <p:cNvPr id="716" name="Google Shape;716;p47"/>
          <p:cNvSpPr/>
          <p:nvPr/>
        </p:nvSpPr>
        <p:spPr>
          <a:xfrm>
            <a:off x="365481" y="1541432"/>
            <a:ext cx="2103168" cy="2418900"/>
          </a:xfrm>
          <a:prstGeom prst="rect">
            <a:avLst/>
          </a:prstGeom>
          <a:solidFill>
            <a:srgbClr val="D9D9D9"/>
          </a:solidFill>
          <a:ln>
            <a:noFill/>
          </a:ln>
        </p:spPr>
        <p:txBody>
          <a:bodyPr spcFirstLastPara="1" wrap="square" lIns="91425" tIns="45700" rIns="91425" bIns="45700" anchor="ctr" anchorCtr="0">
            <a:noAutofit/>
          </a:bodyPr>
          <a:lstStyle/>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Throatcare +89%</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Cough, Cold &amp; Flu +83%</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Children’s Medicines +61%</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Facial Tissue +50%</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Personal Electrical +37%</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Suncare +35%</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Glasses &amp; Lenses +23%</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Deodorants &amp; Body +23%</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Incontinence +22%</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Toilet Tissue +22%</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Treatment Oral +21%</a:t>
            </a:r>
          </a:p>
        </p:txBody>
      </p:sp>
      <p:sp>
        <p:nvSpPr>
          <p:cNvPr id="717" name="Google Shape;717;p47"/>
          <p:cNvSpPr/>
          <p:nvPr/>
        </p:nvSpPr>
        <p:spPr>
          <a:xfrm>
            <a:off x="2532839" y="1499384"/>
            <a:ext cx="2000100" cy="2418900"/>
          </a:xfrm>
          <a:prstGeom prst="rect">
            <a:avLst/>
          </a:prstGeom>
          <a:solidFill>
            <a:srgbClr val="D9D9D9"/>
          </a:solidFill>
          <a:ln>
            <a:noFill/>
          </a:ln>
        </p:spPr>
        <p:txBody>
          <a:bodyPr spcFirstLastPara="1" wrap="square" lIns="91425" tIns="45700" rIns="91425" bIns="45700" anchor="ctr" anchorCtr="0">
            <a:noAutofit/>
          </a:bodyPr>
          <a:lstStyle/>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Milk +26%</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Dry Pasta +26%</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Oil +25%</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Fresh Dough/Pastry +23%</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Frozen Poultry +22%</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Gravy/Stock +21%</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Eggs +20%</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Sugar &amp; Sweeteners +19%</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Dog +19%</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Ambient Fruit Drinks +18%</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Kitchen Roll +18%</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Frozen Dough/Pastry +17%</a:t>
            </a:r>
          </a:p>
        </p:txBody>
      </p:sp>
      <p:sp>
        <p:nvSpPr>
          <p:cNvPr id="721" name="Google Shape;721;p47"/>
          <p:cNvSpPr/>
          <p:nvPr/>
        </p:nvSpPr>
        <p:spPr>
          <a:xfrm>
            <a:off x="359772" y="1078615"/>
            <a:ext cx="2055181"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GB" sz="1200" dirty="0">
                <a:latin typeface="Montserrat" panose="00000500000000000000" pitchFamily="2" charset="0"/>
                <a:ea typeface="Montserrat"/>
                <a:cs typeface="Montserrat"/>
                <a:sym typeface="Montserrat"/>
              </a:rPr>
              <a:t>Health &amp; Personal Care</a:t>
            </a:r>
            <a:endParaRPr lang="en-GB" sz="1200" i="0" u="none" strike="noStrike" cap="none" dirty="0">
              <a:latin typeface="Montserrat" panose="00000500000000000000" pitchFamily="2" charset="0"/>
              <a:ea typeface="Montserrat"/>
              <a:cs typeface="Montserrat"/>
              <a:sym typeface="Montserrat"/>
            </a:endParaRPr>
          </a:p>
        </p:txBody>
      </p:sp>
      <p:sp>
        <p:nvSpPr>
          <p:cNvPr id="722" name="Google Shape;722;p47"/>
          <p:cNvSpPr/>
          <p:nvPr/>
        </p:nvSpPr>
        <p:spPr>
          <a:xfrm>
            <a:off x="359772" y="4049175"/>
            <a:ext cx="8523879" cy="511921"/>
          </a:xfrm>
          <a:prstGeom prst="rect">
            <a:avLst/>
          </a:prstGeom>
          <a:solidFill>
            <a:schemeClr val="tx1"/>
          </a:solidFill>
          <a:ln>
            <a:noFill/>
          </a:ln>
        </p:spPr>
        <p:txBody>
          <a:bodyPr spcFirstLastPara="1" wrap="square" lIns="91425" tIns="45700" rIns="91425" bIns="45700" anchor="ctr" anchorCtr="0">
            <a:noAutofit/>
          </a:bodyPr>
          <a:lstStyle/>
          <a:p>
            <a:pPr lvl="0">
              <a:buClr>
                <a:schemeClr val="accent1"/>
              </a:buClr>
              <a:buSzPts val="1600"/>
            </a:pPr>
            <a:r>
              <a:rPr lang="en-GB" sz="1200" b="1" dirty="0">
                <a:solidFill>
                  <a:schemeClr val="accent1"/>
                </a:solidFill>
                <a:latin typeface="Montserrat" panose="00000500000000000000" pitchFamily="2" charset="0"/>
                <a:ea typeface="Montserrat"/>
                <a:cs typeface="Montserrat"/>
                <a:sym typeface="Montserrat"/>
              </a:rPr>
              <a:t>Whilst cold remedies topped the agenda for some, other shoppers focussed on convenience foods and treats as they spent time with family and loved ones …</a:t>
            </a:r>
            <a:endParaRPr sz="1200" b="1" dirty="0">
              <a:solidFill>
                <a:schemeClr val="accent1"/>
              </a:solidFill>
              <a:latin typeface="Montserrat" panose="00000500000000000000" pitchFamily="2" charset="0"/>
              <a:ea typeface="Montserrat"/>
              <a:cs typeface="Montserrat"/>
              <a:sym typeface="Montserrat"/>
            </a:endParaRPr>
          </a:p>
        </p:txBody>
      </p:sp>
      <p:sp>
        <p:nvSpPr>
          <p:cNvPr id="723" name="Google Shape;723;p47"/>
          <p:cNvSpPr/>
          <p:nvPr/>
        </p:nvSpPr>
        <p:spPr>
          <a:xfrm>
            <a:off x="4643367" y="1515568"/>
            <a:ext cx="2000100" cy="2418900"/>
          </a:xfrm>
          <a:prstGeom prst="rect">
            <a:avLst/>
          </a:prstGeom>
          <a:solidFill>
            <a:srgbClr val="D9D9D9"/>
          </a:solidFill>
          <a:ln>
            <a:noFill/>
          </a:ln>
        </p:spPr>
        <p:txBody>
          <a:bodyPr spcFirstLastPara="1" wrap="square" lIns="91425" tIns="45700" rIns="91425" bIns="45700" anchor="ctr" anchorCtr="0">
            <a:noAutofit/>
          </a:bodyPr>
          <a:lstStyle/>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r>
              <a:rPr lang="en-GB" sz="900" dirty="0">
                <a:latin typeface="Montserrat" panose="00000500000000000000" pitchFamily="2" charset="0"/>
              </a:rPr>
              <a:t>Ambient Soup +42%</a:t>
            </a:r>
          </a:p>
          <a:p>
            <a:pPr>
              <a:buClr>
                <a:srgbClr val="009DD9"/>
              </a:buClr>
              <a:buSzPts val="1350"/>
            </a:pPr>
            <a:r>
              <a:rPr lang="en-GB" sz="900" dirty="0">
                <a:latin typeface="Montserrat" panose="00000500000000000000" pitchFamily="2" charset="0"/>
              </a:rPr>
              <a:t>Frozen Potato +27%</a:t>
            </a:r>
          </a:p>
          <a:p>
            <a:pPr>
              <a:buClr>
                <a:srgbClr val="009DD9"/>
              </a:buClr>
              <a:buSzPts val="1350"/>
            </a:pPr>
            <a:r>
              <a:rPr lang="en-GB" sz="900" dirty="0">
                <a:latin typeface="Montserrat" panose="00000500000000000000" pitchFamily="2" charset="0"/>
              </a:rPr>
              <a:t>Pot Snacks +27%</a:t>
            </a:r>
          </a:p>
          <a:p>
            <a:pPr>
              <a:buClr>
                <a:srgbClr val="009DD9"/>
              </a:buClr>
              <a:buSzPts val="1350"/>
            </a:pPr>
            <a:r>
              <a:rPr lang="en-GB" sz="900" dirty="0">
                <a:latin typeface="Montserrat" panose="00000500000000000000" pitchFamily="2" charset="0"/>
              </a:rPr>
              <a:t>Chilled Soup +25%</a:t>
            </a:r>
          </a:p>
          <a:p>
            <a:pPr>
              <a:buClr>
                <a:srgbClr val="009DD9"/>
              </a:buClr>
              <a:buSzPts val="1350"/>
            </a:pPr>
            <a:r>
              <a:rPr lang="en-GB" sz="900" dirty="0">
                <a:latin typeface="Montserrat" panose="00000500000000000000" pitchFamily="2" charset="0"/>
              </a:rPr>
              <a:t>Savoury Baking Mixes +22%</a:t>
            </a:r>
          </a:p>
          <a:p>
            <a:pPr>
              <a:buClr>
                <a:srgbClr val="009DD9"/>
              </a:buClr>
              <a:buSzPts val="1350"/>
            </a:pPr>
            <a:r>
              <a:rPr lang="en-GB" sz="900" dirty="0">
                <a:latin typeface="Montserrat" panose="00000500000000000000" pitchFamily="2" charset="0"/>
              </a:rPr>
              <a:t>Frozen Savoury Products +22%</a:t>
            </a:r>
          </a:p>
          <a:p>
            <a:pPr>
              <a:buClr>
                <a:srgbClr val="009DD9"/>
              </a:buClr>
              <a:buSzPts val="1350"/>
            </a:pPr>
            <a:r>
              <a:rPr lang="en-GB" sz="900" dirty="0">
                <a:latin typeface="Montserrat" panose="00000500000000000000" pitchFamily="2" charset="0"/>
              </a:rPr>
              <a:t>Rolls &amp; Baguettes +21%</a:t>
            </a:r>
          </a:p>
          <a:p>
            <a:pPr>
              <a:buClr>
                <a:srgbClr val="009DD9"/>
              </a:buClr>
              <a:buSzPts val="1350"/>
            </a:pPr>
            <a:r>
              <a:rPr lang="en-GB" sz="900" dirty="0">
                <a:latin typeface="Montserrat" panose="00000500000000000000" pitchFamily="2" charset="0"/>
              </a:rPr>
              <a:t>Rice Cakes +21%</a:t>
            </a:r>
          </a:p>
          <a:p>
            <a:pPr>
              <a:buClr>
                <a:srgbClr val="009DD9"/>
              </a:buClr>
              <a:buSzPts val="1350"/>
            </a:pPr>
            <a:r>
              <a:rPr lang="en-GB" sz="900" dirty="0">
                <a:latin typeface="Montserrat" panose="00000500000000000000" pitchFamily="2" charset="0"/>
              </a:rPr>
              <a:t>Sports &amp; Energy Drinks +21%</a:t>
            </a:r>
          </a:p>
          <a:p>
            <a:pPr>
              <a:buClr>
                <a:srgbClr val="009DD9"/>
              </a:buClr>
              <a:buSzPts val="1350"/>
            </a:pPr>
            <a:r>
              <a:rPr lang="en-GB" sz="900" dirty="0">
                <a:latin typeface="Montserrat" panose="00000500000000000000" pitchFamily="2" charset="0"/>
              </a:rPr>
              <a:t>Frozen Ready Meals +19%</a:t>
            </a:r>
          </a:p>
          <a:p>
            <a:pPr>
              <a:buClr>
                <a:srgbClr val="009DD9"/>
              </a:buClr>
              <a:buSzPts val="1350"/>
            </a:pPr>
            <a:r>
              <a:rPr lang="en-GB" sz="900" dirty="0">
                <a:latin typeface="Montserrat" panose="00000500000000000000" pitchFamily="2" charset="0"/>
              </a:rPr>
              <a:t>Dry Noodles +19%</a:t>
            </a:r>
          </a:p>
          <a:p>
            <a:pPr>
              <a:buClr>
                <a:srgbClr val="009DD9"/>
              </a:buClr>
              <a:buSzPts val="1350"/>
            </a:pPr>
            <a:r>
              <a:rPr lang="en-GB" sz="900" dirty="0">
                <a:latin typeface="Montserrat" panose="00000500000000000000" pitchFamily="2" charset="0"/>
              </a:rPr>
              <a:t>Sandwiches +18%</a:t>
            </a:r>
          </a:p>
          <a:p>
            <a:pPr>
              <a:buClr>
                <a:srgbClr val="009DD9"/>
              </a:buClr>
              <a:buSzPts val="1350"/>
            </a:pPr>
            <a:r>
              <a:rPr lang="en-GB" sz="900" dirty="0">
                <a:latin typeface="Montserrat" panose="00000500000000000000" pitchFamily="2" charset="0"/>
              </a:rPr>
              <a:t>Frozen Pizza +18%</a:t>
            </a:r>
          </a:p>
        </p:txBody>
      </p:sp>
      <p:sp>
        <p:nvSpPr>
          <p:cNvPr id="726" name="Google Shape;726;p47"/>
          <p:cNvSpPr/>
          <p:nvPr/>
        </p:nvSpPr>
        <p:spPr>
          <a:xfrm>
            <a:off x="4636997" y="1078615"/>
            <a:ext cx="1997100"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Convenience</a:t>
            </a:r>
            <a:endParaRPr sz="1200" i="0" u="none" strike="noStrike" cap="none" dirty="0">
              <a:latin typeface="Montserrat" panose="00000500000000000000" pitchFamily="2" charset="0"/>
              <a:ea typeface="Montserrat"/>
              <a:cs typeface="Montserrat"/>
              <a:sym typeface="Montserrat"/>
            </a:endParaRPr>
          </a:p>
        </p:txBody>
      </p:sp>
      <p:sp>
        <p:nvSpPr>
          <p:cNvPr id="727" name="Google Shape;727;p47"/>
          <p:cNvSpPr/>
          <p:nvPr/>
        </p:nvSpPr>
        <p:spPr>
          <a:xfrm>
            <a:off x="6685834" y="1078615"/>
            <a:ext cx="1997100" cy="332400"/>
          </a:xfrm>
          <a:prstGeom prst="rect">
            <a:avLst/>
          </a:prstGeom>
          <a:noFill/>
          <a:ln w="9525" cap="flat" cmpd="sng">
            <a:solidFill>
              <a:srgbClr val="000000"/>
            </a:solidFill>
            <a:prstDash val="solid"/>
            <a:round/>
            <a:headEnd type="none" w="sm" len="sm"/>
            <a:tailEnd type="none" w="sm" len="sm"/>
          </a:ln>
        </p:spPr>
        <p:txBody>
          <a:bodyPr spcFirstLastPara="1" wrap="none" lIns="91425" tIns="45700" rIns="91425" bIns="45700" anchor="b"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Discretionary/Treats</a:t>
            </a:r>
            <a:endParaRPr sz="1200" i="0" u="none" strike="noStrike" cap="none" dirty="0">
              <a:latin typeface="Montserrat" panose="00000500000000000000" pitchFamily="2" charset="0"/>
              <a:ea typeface="Montserrat"/>
              <a:cs typeface="Montserrat"/>
              <a:sym typeface="Montserrat"/>
            </a:endParaRPr>
          </a:p>
        </p:txBody>
      </p:sp>
      <p:sp>
        <p:nvSpPr>
          <p:cNvPr id="728" name="Google Shape;728;p47"/>
          <p:cNvSpPr/>
          <p:nvPr/>
        </p:nvSpPr>
        <p:spPr>
          <a:xfrm>
            <a:off x="2546716" y="1078615"/>
            <a:ext cx="1997100" cy="332400"/>
          </a:xfrm>
          <a:prstGeom prst="rect">
            <a:avLst/>
          </a:prstGeom>
          <a:noFill/>
          <a:ln w="9525"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GB" sz="1200" dirty="0">
                <a:latin typeface="Montserrat" panose="00000500000000000000" pitchFamily="2" charset="0"/>
                <a:ea typeface="Montserrat"/>
                <a:cs typeface="Montserrat"/>
                <a:sym typeface="Montserrat"/>
              </a:rPr>
              <a:t>Core Grocery</a:t>
            </a:r>
            <a:endParaRPr lang="en-GB" i="0" u="none" strike="noStrike" cap="none" dirty="0">
              <a:latin typeface="Montserrat" panose="00000500000000000000" pitchFamily="2" charset="0"/>
              <a:ea typeface="Montserrat"/>
              <a:cs typeface="Montserrat"/>
              <a:sym typeface="Montserrat"/>
            </a:endParaRPr>
          </a:p>
        </p:txBody>
      </p:sp>
      <p:sp>
        <p:nvSpPr>
          <p:cNvPr id="27" name="Subtitle 4">
            <a:extLst>
              <a:ext uri="{FF2B5EF4-FFF2-40B4-BE49-F238E27FC236}">
                <a16:creationId xmlns:a16="http://schemas.microsoft.com/office/drawing/2014/main" id="{8A09D3BF-2A1A-43A6-BD16-079B433DC493}"/>
              </a:ext>
            </a:extLst>
          </p:cNvPr>
          <p:cNvSpPr>
            <a:spLocks noGrp="1"/>
          </p:cNvSpPr>
          <p:nvPr>
            <p:ph type="subTitle" idx="4294967295"/>
          </p:nvPr>
        </p:nvSpPr>
        <p:spPr>
          <a:xfrm>
            <a:off x="281876" y="4746716"/>
            <a:ext cx="8159100" cy="138851"/>
          </a:xfrm>
        </p:spPr>
        <p:txBody>
          <a:bodyPr/>
          <a:lstStyle/>
          <a:p>
            <a:pPr marL="146050" indent="0">
              <a:buNone/>
            </a:pPr>
            <a:r>
              <a:rPr lang="en-PH" sz="700" dirty="0">
                <a:latin typeface="Montserrat" panose="00000500000000000000" pitchFamily="2" charset="0"/>
              </a:rPr>
              <a:t>Source:  NielsenIQ Scantrack Grocery Multiples 4w/e 31</a:t>
            </a:r>
            <a:r>
              <a:rPr lang="en-PH" sz="700" baseline="30000" dirty="0">
                <a:latin typeface="Montserrat" panose="00000500000000000000" pitchFamily="2" charset="0"/>
              </a:rPr>
              <a:t>st</a:t>
            </a:r>
            <a:r>
              <a:rPr lang="en-PH" sz="700" dirty="0">
                <a:latin typeface="Montserrat" panose="00000500000000000000" pitchFamily="2" charset="0"/>
              </a:rPr>
              <a:t> December 22 vs year ago (value growth)</a:t>
            </a:r>
          </a:p>
        </p:txBody>
      </p:sp>
      <p:pic>
        <p:nvPicPr>
          <p:cNvPr id="7" name="Picture 2">
            <a:extLst>
              <a:ext uri="{FF2B5EF4-FFF2-40B4-BE49-F238E27FC236}">
                <a16:creationId xmlns:a16="http://schemas.microsoft.com/office/drawing/2014/main" id="{BDB09129-91AD-47A2-A7EC-0E25A8AD3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772" y="1525722"/>
            <a:ext cx="609600" cy="619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E31CCB5-02D2-11FA-D212-88141BF864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7557" y="1476437"/>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B5CBB80-DAE5-430F-BF28-F3E3A5F49E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5173" y="1499384"/>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55BC188-DDCD-FA3E-88B9-F9FA133EF3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2317" y="1559965"/>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11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502086" y="1750866"/>
            <a:ext cx="2549927" cy="2549845"/>
          </a:xfrm>
          <a:prstGeom prst="rect">
            <a:avLst/>
          </a:prstGeom>
          <a:noFill/>
          <a:ln>
            <a:noFill/>
          </a:ln>
        </p:spPr>
        <p:txBody>
          <a:bodyPr spcFirstLastPara="1" wrap="square" lIns="0" tIns="45700" rIns="0" bIns="45700" anchor="t" anchorCtr="0">
            <a:noAutofit/>
          </a:bodyPr>
          <a:lstStyle/>
          <a:p>
            <a:endParaRPr lang="en-GB" sz="1300" b="1" dirty="0">
              <a:solidFill>
                <a:schemeClr val="bg1"/>
              </a:solidFill>
              <a:latin typeface="Montserrat" panose="00000500000000000000" pitchFamily="2" charset="0"/>
            </a:endParaRPr>
          </a:p>
          <a:p>
            <a:endParaRPr lang="en-GB" sz="1300" b="1" dirty="0">
              <a:solidFill>
                <a:schemeClr val="bg1"/>
              </a:solidFill>
              <a:latin typeface="Montserrat" panose="00000500000000000000" pitchFamily="2" charset="0"/>
            </a:endParaRPr>
          </a:p>
          <a:p>
            <a:r>
              <a:rPr lang="en-GB" sz="1300" b="1" dirty="0">
                <a:solidFill>
                  <a:schemeClr val="bg1"/>
                </a:solidFill>
                <a:latin typeface="Montserrat" panose="00000500000000000000" pitchFamily="2" charset="0"/>
              </a:rPr>
              <a:t>Mitigating against the nation’s </a:t>
            </a:r>
            <a:r>
              <a:rPr lang="en-GB" sz="1300" b="1" dirty="0">
                <a:solidFill>
                  <a:schemeClr val="accent1"/>
                </a:solidFill>
                <a:latin typeface="Montserrat" panose="00000500000000000000" pitchFamily="2" charset="0"/>
              </a:rPr>
              <a:t>viruses</a:t>
            </a:r>
            <a:r>
              <a:rPr lang="en-GB" sz="1300" b="1" dirty="0">
                <a:solidFill>
                  <a:schemeClr val="bg1"/>
                </a:solidFill>
                <a:latin typeface="Montserrat" panose="00000500000000000000" pitchFamily="2" charset="0"/>
              </a:rPr>
              <a:t> and </a:t>
            </a:r>
            <a:r>
              <a:rPr lang="en-GB" sz="1300" b="1" dirty="0">
                <a:solidFill>
                  <a:schemeClr val="accent1"/>
                </a:solidFill>
                <a:latin typeface="Montserrat" panose="00000500000000000000" pitchFamily="2" charset="0"/>
              </a:rPr>
              <a:t>keeping warm</a:t>
            </a:r>
            <a:r>
              <a:rPr lang="en-GB" sz="1300" b="1" dirty="0">
                <a:solidFill>
                  <a:schemeClr val="bg1"/>
                </a:solidFill>
                <a:latin typeface="Montserrat" panose="00000500000000000000" pitchFamily="2" charset="0"/>
              </a:rPr>
              <a:t> was a key focus of unit growth.</a:t>
            </a:r>
          </a:p>
          <a:p>
            <a:endParaRPr lang="en-GB" sz="1300" b="1" dirty="0">
              <a:solidFill>
                <a:schemeClr val="bg1"/>
              </a:solidFill>
              <a:latin typeface="Montserrat" panose="00000500000000000000" pitchFamily="2" charset="0"/>
            </a:endParaRPr>
          </a:p>
          <a:p>
            <a:r>
              <a:rPr lang="en-GB" sz="1300" b="1" dirty="0">
                <a:solidFill>
                  <a:schemeClr val="bg1"/>
                </a:solidFill>
                <a:latin typeface="Montserrat" panose="00000500000000000000" pitchFamily="2" charset="0"/>
              </a:rPr>
              <a:t>A creative use of </a:t>
            </a:r>
            <a:r>
              <a:rPr lang="en-GB" sz="1300" b="1" dirty="0">
                <a:solidFill>
                  <a:schemeClr val="accent1"/>
                </a:solidFill>
                <a:latin typeface="Montserrat" panose="00000500000000000000" pitchFamily="2" charset="0"/>
              </a:rPr>
              <a:t>cobwebs </a:t>
            </a:r>
            <a:r>
              <a:rPr lang="en-GB" sz="1300" b="1" dirty="0">
                <a:solidFill>
                  <a:schemeClr val="bg1"/>
                </a:solidFill>
                <a:latin typeface="Montserrat" panose="00000500000000000000" pitchFamily="2" charset="0"/>
              </a:rPr>
              <a:t>to give a ‘</a:t>
            </a:r>
            <a:r>
              <a:rPr lang="en-GB" sz="1300" b="1" dirty="0">
                <a:solidFill>
                  <a:schemeClr val="accent1"/>
                </a:solidFill>
                <a:latin typeface="Montserrat" panose="00000500000000000000" pitchFamily="2" charset="0"/>
              </a:rPr>
              <a:t>snow</a:t>
            </a:r>
            <a:r>
              <a:rPr lang="en-GB" sz="1300" b="1" dirty="0">
                <a:solidFill>
                  <a:schemeClr val="bg1"/>
                </a:solidFill>
                <a:latin typeface="Montserrat" panose="00000500000000000000" pitchFamily="2" charset="0"/>
              </a:rPr>
              <a:t>’ effect may explain the uplifts in Halloween decorations</a:t>
            </a:r>
          </a:p>
          <a:p>
            <a:endParaRPr lang="en-GB" sz="1300" b="1" dirty="0">
              <a:solidFill>
                <a:schemeClr val="bg1"/>
              </a:solidFill>
              <a:latin typeface="Montserrat" panose="00000500000000000000" pitchFamily="2" charset="0"/>
            </a:endParaRPr>
          </a:p>
          <a:p>
            <a:endParaRPr lang="en-GB" sz="1300" b="1" dirty="0">
              <a:solidFill>
                <a:schemeClr val="accent1"/>
              </a:solidFill>
              <a:latin typeface="Montserrat" panose="00000500000000000000" pitchFamily="2" charset="0"/>
            </a:endParaRPr>
          </a:p>
          <a:p>
            <a:endParaRPr lang="en-GB" sz="1300" b="1" dirty="0">
              <a:solidFill>
                <a:schemeClr val="bg1"/>
              </a:solidFill>
              <a:latin typeface="Montserrat" panose="00000500000000000000" pitchFamily="2" charset="0"/>
            </a:endParaRPr>
          </a:p>
          <a:p>
            <a:endParaRPr lang="en-GB" sz="1300" b="1" dirty="0">
              <a:solidFill>
                <a:schemeClr val="bg1"/>
              </a:solidFill>
              <a:latin typeface="Montserrat" panose="00000500000000000000" pitchFamily="2" charset="0"/>
            </a:endParaRPr>
          </a:p>
          <a:p>
            <a:endParaRPr lang="en-GB" sz="1300" b="1" dirty="0">
              <a:solidFill>
                <a:schemeClr val="bg1"/>
              </a:solidFill>
              <a:latin typeface="Montserrat" panose="00000500000000000000" pitchFamily="2" charset="0"/>
            </a:endParaRPr>
          </a:p>
          <a:p>
            <a:r>
              <a:rPr lang="en-GB" sz="1300" b="1" dirty="0">
                <a:solidFill>
                  <a:schemeClr val="bg1"/>
                </a:solidFill>
                <a:latin typeface="Montserrat" panose="00000500000000000000" pitchFamily="2" charset="0"/>
              </a:rPr>
              <a:t> </a:t>
            </a:r>
          </a:p>
          <a:p>
            <a:endParaRPr lang="en-GB" sz="1300" b="1" dirty="0">
              <a:solidFill>
                <a:schemeClr val="bg1"/>
              </a:solidFill>
              <a:latin typeface="Montserrat" panose="00000500000000000000" pitchFamily="2" charset="0"/>
            </a:endParaRPr>
          </a:p>
          <a:p>
            <a:endParaRPr lang="en-GB" sz="1300" b="1" dirty="0">
              <a:solidFill>
                <a:schemeClr val="bg1"/>
              </a:solidFill>
              <a:latin typeface="Montserrat" panose="00000500000000000000" pitchFamily="2" charset="0"/>
            </a:endParaRPr>
          </a:p>
          <a:p>
            <a:endParaRPr lang="en-GB" sz="1300" b="1"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7" y="1112027"/>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2195" name="Google Shape;2195;p135"/>
          <p:cNvSpPr txBox="1">
            <a:spLocks noGrp="1"/>
          </p:cNvSpPr>
          <p:nvPr>
            <p:ph type="title"/>
          </p:nvPr>
        </p:nvSpPr>
        <p:spPr>
          <a:xfrm>
            <a:off x="63887" y="316270"/>
            <a:ext cx="5992139" cy="670013"/>
          </a:xfrm>
        </p:spPr>
        <p:txBody>
          <a:bodyPr spcFirstLastPara="1" wrap="square" lIns="0" tIns="91425" rIns="0" bIns="91425" anchor="t" anchorCtr="0">
            <a:noAutofit/>
          </a:bodyPr>
          <a:lstStyle/>
          <a:p>
            <a:pPr lvl="0"/>
            <a:r>
              <a:rPr lang="en-PH" sz="1750" dirty="0"/>
              <a:t>The biggest unit uplifts were for essentials such as healthcare rather than treats this Christmas</a:t>
            </a:r>
            <a:endParaRPr lang="da-DK" sz="1750" dirty="0">
              <a:latin typeface="Montserrat" panose="00000500000000000000" pitchFamily="2" charset="0"/>
            </a:endParaRPr>
          </a:p>
        </p:txBody>
      </p:sp>
      <p:graphicFrame>
        <p:nvGraphicFramePr>
          <p:cNvPr id="7" name="Chart 6">
            <a:extLst>
              <a:ext uri="{FF2B5EF4-FFF2-40B4-BE49-F238E27FC236}">
                <a16:creationId xmlns:a16="http://schemas.microsoft.com/office/drawing/2014/main" id="{AC131325-65A9-A761-FE0F-E679B2A2E94B}"/>
              </a:ext>
            </a:extLst>
          </p:cNvPr>
          <p:cNvGraphicFramePr/>
          <p:nvPr>
            <p:extLst>
              <p:ext uri="{D42A27DB-BD31-4B8C-83A1-F6EECF244321}">
                <p14:modId xmlns:p14="http://schemas.microsoft.com/office/powerpoint/2010/main" val="1406337218"/>
              </p:ext>
            </p:extLst>
          </p:nvPr>
        </p:nvGraphicFramePr>
        <p:xfrm>
          <a:off x="1033064" y="1523419"/>
          <a:ext cx="4179458" cy="3081737"/>
        </p:xfrm>
        <a:graphic>
          <a:graphicData uri="http://schemas.openxmlformats.org/drawingml/2006/chart">
            <c:chart xmlns:c="http://schemas.openxmlformats.org/drawingml/2006/chart" xmlns:r="http://schemas.openxmlformats.org/officeDocument/2006/relationships" r:id="rId3"/>
          </a:graphicData>
        </a:graphic>
      </p:graphicFrame>
      <p:sp>
        <p:nvSpPr>
          <p:cNvPr id="8" name="Subtitle 4">
            <a:extLst>
              <a:ext uri="{FF2B5EF4-FFF2-40B4-BE49-F238E27FC236}">
                <a16:creationId xmlns:a16="http://schemas.microsoft.com/office/drawing/2014/main" id="{C6DE7BE5-3EE2-F0AD-023D-B9E93BCDB131}"/>
              </a:ext>
            </a:extLst>
          </p:cNvPr>
          <p:cNvSpPr txBox="1">
            <a:spLocks/>
          </p:cNvSpPr>
          <p:nvPr/>
        </p:nvSpPr>
        <p:spPr>
          <a:xfrm>
            <a:off x="281876" y="4746716"/>
            <a:ext cx="8159100" cy="138851"/>
          </a:xfrm>
          <a:prstGeom prst="rect">
            <a:avLst/>
          </a:prstGeom>
          <a:no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000000"/>
              </a:buClr>
              <a:buSzPts val="1300"/>
              <a:buFont typeface="Montserrat"/>
              <a:buChar char="■"/>
              <a:defRPr sz="1300" b="0" i="0" u="none" strike="noStrike" cap="none">
                <a:solidFill>
                  <a:srgbClr val="000000"/>
                </a:solidFill>
                <a:latin typeface="Montserrat"/>
                <a:ea typeface="Montserrat"/>
                <a:cs typeface="Montserrat"/>
                <a:sym typeface="Montserrat"/>
              </a:defRPr>
            </a:lvl1pPr>
            <a:lvl2pPr marL="914400" marR="0" lvl="1" indent="-304800" algn="l" rtl="0">
              <a:lnSpc>
                <a:spcPct val="100000"/>
              </a:lnSpc>
              <a:spcBef>
                <a:spcPts val="1600"/>
              </a:spcBef>
              <a:spcAft>
                <a:spcPts val="0"/>
              </a:spcAft>
              <a:buClr>
                <a:srgbClr val="000000"/>
              </a:buClr>
              <a:buSzPts val="1200"/>
              <a:buFont typeface="Montserrat"/>
              <a:buChar char="⎼"/>
              <a:defRPr sz="1200" b="0" i="0" u="none" strike="noStrike" cap="none">
                <a:solidFill>
                  <a:srgbClr val="000000"/>
                </a:solidFill>
                <a:latin typeface="Montserrat"/>
                <a:ea typeface="Montserrat"/>
                <a:cs typeface="Montserrat"/>
                <a:sym typeface="Montserrat"/>
              </a:defRPr>
            </a:lvl2pPr>
            <a:lvl3pPr marL="1371600" marR="0" lvl="2"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3pPr>
            <a:lvl4pPr marL="1828800" marR="0" lvl="3"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4pPr>
            <a:lvl5pPr marL="2286000" marR="0" lvl="4"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5pPr>
            <a:lvl6pPr marL="2743200" marR="0" lvl="5"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6pPr>
            <a:lvl7pPr marL="3200400" marR="0" lvl="6"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7pPr>
            <a:lvl8pPr marL="3657600" marR="0" lvl="7"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8pPr>
            <a:lvl9pPr marL="4114800" marR="0" lvl="8" indent="-292100" algn="l" rtl="0">
              <a:lnSpc>
                <a:spcPct val="100000"/>
              </a:lnSpc>
              <a:spcBef>
                <a:spcPts val="1600"/>
              </a:spcBef>
              <a:spcAft>
                <a:spcPts val="160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9pPr>
          </a:lstStyle>
          <a:p>
            <a:pPr marL="146050" indent="0">
              <a:buFont typeface="Montserrat"/>
              <a:buNone/>
            </a:pPr>
            <a:r>
              <a:rPr lang="en-PH" sz="700" dirty="0">
                <a:latin typeface="Montserrat" panose="00000500000000000000" pitchFamily="2" charset="0"/>
              </a:rPr>
              <a:t>Source:  NielsenIQ Scantrack Grocery Multiples 4w/e 31st December 22 vs year ago</a:t>
            </a:r>
          </a:p>
        </p:txBody>
      </p:sp>
      <p:sp>
        <p:nvSpPr>
          <p:cNvPr id="9" name="TextBox 8">
            <a:extLst>
              <a:ext uri="{FF2B5EF4-FFF2-40B4-BE49-F238E27FC236}">
                <a16:creationId xmlns:a16="http://schemas.microsoft.com/office/drawing/2014/main" id="{FB7ADEF2-8EFC-E80E-D66E-B06D38A6A45E}"/>
              </a:ext>
            </a:extLst>
          </p:cNvPr>
          <p:cNvSpPr txBox="1"/>
          <p:nvPr/>
        </p:nvSpPr>
        <p:spPr>
          <a:xfrm>
            <a:off x="4446358" y="1392327"/>
            <a:ext cx="997389" cy="246221"/>
          </a:xfrm>
          <a:prstGeom prst="rect">
            <a:avLst/>
          </a:prstGeom>
          <a:noFill/>
        </p:spPr>
        <p:txBody>
          <a:bodyPr wrap="none" rtlCol="0">
            <a:spAutoFit/>
          </a:bodyPr>
          <a:lstStyle/>
          <a:p>
            <a:r>
              <a:rPr lang="en-GB" sz="1000" b="1" dirty="0">
                <a:latin typeface="Montserrat" panose="00000500000000000000" pitchFamily="2" charset="0"/>
              </a:rPr>
              <a:t>Unit growth</a:t>
            </a:r>
          </a:p>
        </p:txBody>
      </p:sp>
      <p:sp>
        <p:nvSpPr>
          <p:cNvPr id="10" name="Rectangle 9">
            <a:extLst>
              <a:ext uri="{FF2B5EF4-FFF2-40B4-BE49-F238E27FC236}">
                <a16:creationId xmlns:a16="http://schemas.microsoft.com/office/drawing/2014/main" id="{3D5F6480-6E34-3242-A2E4-59447FBA39AA}"/>
              </a:ext>
            </a:extLst>
          </p:cNvPr>
          <p:cNvSpPr/>
          <p:nvPr/>
        </p:nvSpPr>
        <p:spPr>
          <a:xfrm>
            <a:off x="4041508" y="2977036"/>
            <a:ext cx="198935" cy="872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D7E0438-99AD-B3D3-1D2E-5F05BB090562}"/>
              </a:ext>
            </a:extLst>
          </p:cNvPr>
          <p:cNvSpPr/>
          <p:nvPr/>
        </p:nvSpPr>
        <p:spPr>
          <a:xfrm>
            <a:off x="4041508" y="3088825"/>
            <a:ext cx="198935" cy="872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B498518-C836-E0B8-0B57-18C86EB2E050}"/>
              </a:ext>
            </a:extLst>
          </p:cNvPr>
          <p:cNvSpPr/>
          <p:nvPr/>
        </p:nvSpPr>
        <p:spPr>
          <a:xfrm>
            <a:off x="4041508" y="3210244"/>
            <a:ext cx="198935" cy="872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A2704A89-4A6A-00D2-2A48-9E29FDCD0278}"/>
              </a:ext>
            </a:extLst>
          </p:cNvPr>
          <p:cNvSpPr/>
          <p:nvPr/>
        </p:nvSpPr>
        <p:spPr>
          <a:xfrm>
            <a:off x="4041508" y="3334615"/>
            <a:ext cx="198935" cy="872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CCAB4741-481B-D4F8-F48E-EEE98B811800}"/>
              </a:ext>
            </a:extLst>
          </p:cNvPr>
          <p:cNvSpPr txBox="1"/>
          <p:nvPr/>
        </p:nvSpPr>
        <p:spPr>
          <a:xfrm>
            <a:off x="4174131" y="3036976"/>
            <a:ext cx="1165686" cy="215444"/>
          </a:xfrm>
          <a:prstGeom prst="rect">
            <a:avLst/>
          </a:prstGeom>
          <a:noFill/>
        </p:spPr>
        <p:txBody>
          <a:bodyPr wrap="square" rtlCol="0">
            <a:spAutoFit/>
          </a:bodyPr>
          <a:lstStyle/>
          <a:p>
            <a:r>
              <a:rPr lang="en-GB" sz="800" dirty="0">
                <a:latin typeface="Montserrat" panose="00000500000000000000" pitchFamily="2" charset="0"/>
              </a:rPr>
              <a:t>Convenience</a:t>
            </a:r>
          </a:p>
        </p:txBody>
      </p:sp>
      <p:sp>
        <p:nvSpPr>
          <p:cNvPr id="17" name="TextBox 16">
            <a:extLst>
              <a:ext uri="{FF2B5EF4-FFF2-40B4-BE49-F238E27FC236}">
                <a16:creationId xmlns:a16="http://schemas.microsoft.com/office/drawing/2014/main" id="{F9348660-453A-B030-24F2-C555F98325A8}"/>
              </a:ext>
            </a:extLst>
          </p:cNvPr>
          <p:cNvSpPr txBox="1"/>
          <p:nvPr/>
        </p:nvSpPr>
        <p:spPr>
          <a:xfrm>
            <a:off x="4172423" y="2918337"/>
            <a:ext cx="1165686" cy="215444"/>
          </a:xfrm>
          <a:prstGeom prst="rect">
            <a:avLst/>
          </a:prstGeom>
          <a:noFill/>
        </p:spPr>
        <p:txBody>
          <a:bodyPr wrap="square" rtlCol="0">
            <a:spAutoFit/>
          </a:bodyPr>
          <a:lstStyle/>
          <a:p>
            <a:r>
              <a:rPr lang="en-GB" sz="800" dirty="0">
                <a:latin typeface="Montserrat" panose="00000500000000000000" pitchFamily="2" charset="0"/>
              </a:rPr>
              <a:t>Health</a:t>
            </a:r>
          </a:p>
        </p:txBody>
      </p:sp>
      <p:sp>
        <p:nvSpPr>
          <p:cNvPr id="18" name="TextBox 17">
            <a:extLst>
              <a:ext uri="{FF2B5EF4-FFF2-40B4-BE49-F238E27FC236}">
                <a16:creationId xmlns:a16="http://schemas.microsoft.com/office/drawing/2014/main" id="{AE348888-FEB9-8064-0C7C-CE5A25FD4ED7}"/>
              </a:ext>
            </a:extLst>
          </p:cNvPr>
          <p:cNvSpPr txBox="1"/>
          <p:nvPr/>
        </p:nvSpPr>
        <p:spPr>
          <a:xfrm>
            <a:off x="4172423" y="3153644"/>
            <a:ext cx="1165686" cy="215444"/>
          </a:xfrm>
          <a:prstGeom prst="rect">
            <a:avLst/>
          </a:prstGeom>
          <a:noFill/>
        </p:spPr>
        <p:txBody>
          <a:bodyPr wrap="square" rtlCol="0">
            <a:spAutoFit/>
          </a:bodyPr>
          <a:lstStyle/>
          <a:p>
            <a:r>
              <a:rPr lang="en-GB" sz="800" dirty="0">
                <a:latin typeface="Montserrat" panose="00000500000000000000" pitchFamily="2" charset="0"/>
              </a:rPr>
              <a:t>Core Grocery</a:t>
            </a:r>
          </a:p>
        </p:txBody>
      </p:sp>
      <p:sp>
        <p:nvSpPr>
          <p:cNvPr id="19" name="TextBox 18">
            <a:extLst>
              <a:ext uri="{FF2B5EF4-FFF2-40B4-BE49-F238E27FC236}">
                <a16:creationId xmlns:a16="http://schemas.microsoft.com/office/drawing/2014/main" id="{D24694BA-7D1F-D8B8-7020-1933D71455D6}"/>
              </a:ext>
            </a:extLst>
          </p:cNvPr>
          <p:cNvSpPr txBox="1"/>
          <p:nvPr/>
        </p:nvSpPr>
        <p:spPr>
          <a:xfrm>
            <a:off x="4175950" y="3272283"/>
            <a:ext cx="1165686" cy="215444"/>
          </a:xfrm>
          <a:prstGeom prst="rect">
            <a:avLst/>
          </a:prstGeom>
          <a:noFill/>
        </p:spPr>
        <p:txBody>
          <a:bodyPr wrap="square" rtlCol="0">
            <a:spAutoFit/>
          </a:bodyPr>
          <a:lstStyle/>
          <a:p>
            <a:r>
              <a:rPr lang="en-GB" sz="800" dirty="0">
                <a:latin typeface="Montserrat" panose="00000500000000000000" pitchFamily="2" charset="0"/>
              </a:rPr>
              <a:t>Discretionary</a:t>
            </a:r>
          </a:p>
        </p:txBody>
      </p:sp>
    </p:spTree>
    <p:extLst>
      <p:ext uri="{BB962C8B-B14F-4D97-AF65-F5344CB8AC3E}">
        <p14:creationId xmlns:p14="http://schemas.microsoft.com/office/powerpoint/2010/main" val="2700018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534413" y="2004866"/>
            <a:ext cx="2549927" cy="2549845"/>
          </a:xfrm>
          <a:prstGeom prst="rect">
            <a:avLst/>
          </a:prstGeom>
          <a:noFill/>
          <a:ln>
            <a:noFill/>
          </a:ln>
        </p:spPr>
        <p:txBody>
          <a:bodyPr spcFirstLastPara="1" wrap="square" lIns="0" tIns="45700" rIns="0" bIns="45700" anchor="t" anchorCtr="0">
            <a:noAutofit/>
          </a:bodyPr>
          <a:lstStyle/>
          <a:p>
            <a:r>
              <a:rPr lang="en-GB" sz="1600" b="1" dirty="0">
                <a:solidFill>
                  <a:schemeClr val="bg1"/>
                </a:solidFill>
                <a:latin typeface="Montserrat" panose="00000500000000000000" pitchFamily="2" charset="0"/>
              </a:rPr>
              <a:t>Shoppers were spending </a:t>
            </a:r>
            <a:r>
              <a:rPr lang="en-GB" sz="1600" b="1" dirty="0">
                <a:solidFill>
                  <a:schemeClr val="accent1"/>
                </a:solidFill>
                <a:latin typeface="Montserrat" panose="00000500000000000000" pitchFamily="2" charset="0"/>
              </a:rPr>
              <a:t>wisely</a:t>
            </a:r>
            <a:r>
              <a:rPr lang="en-GB" sz="1600" b="1" dirty="0">
                <a:solidFill>
                  <a:schemeClr val="bg1"/>
                </a:solidFill>
                <a:latin typeface="Montserrat" panose="00000500000000000000" pitchFamily="2" charset="0"/>
              </a:rPr>
              <a:t> and on items that made a </a:t>
            </a:r>
            <a:r>
              <a:rPr lang="en-GB" sz="1600" b="1" dirty="0">
                <a:solidFill>
                  <a:schemeClr val="accent1"/>
                </a:solidFill>
                <a:latin typeface="Montserrat" panose="00000500000000000000" pitchFamily="2" charset="0"/>
              </a:rPr>
              <a:t>difference</a:t>
            </a:r>
            <a:r>
              <a:rPr lang="en-GB" sz="1600" b="1" dirty="0">
                <a:solidFill>
                  <a:schemeClr val="bg1"/>
                </a:solidFill>
                <a:latin typeface="Montserrat" panose="00000500000000000000" pitchFamily="2" charset="0"/>
              </a:rPr>
              <a:t>.</a:t>
            </a:r>
          </a:p>
          <a:p>
            <a:endParaRPr lang="en-GB" sz="1600" b="1" dirty="0">
              <a:solidFill>
                <a:schemeClr val="bg1"/>
              </a:solidFill>
              <a:latin typeface="Montserrat" panose="00000500000000000000" pitchFamily="2" charset="0"/>
            </a:endParaRPr>
          </a:p>
          <a:p>
            <a:endParaRPr lang="en-GB" sz="1600" b="1" dirty="0">
              <a:solidFill>
                <a:schemeClr val="bg1"/>
              </a:solidFill>
              <a:latin typeface="Montserrat" panose="00000500000000000000" pitchFamily="2" charset="0"/>
            </a:endParaRPr>
          </a:p>
          <a:p>
            <a:endParaRPr lang="en-GB" sz="1600" b="1" dirty="0">
              <a:solidFill>
                <a:schemeClr val="accent1"/>
              </a:solidFill>
              <a:latin typeface="Montserrat" panose="00000500000000000000" pitchFamily="2" charset="0"/>
            </a:endParaRPr>
          </a:p>
          <a:p>
            <a:endParaRPr lang="en-GB" sz="1600" b="1" dirty="0">
              <a:solidFill>
                <a:schemeClr val="bg1"/>
              </a:solidFill>
              <a:latin typeface="Montserrat" panose="00000500000000000000" pitchFamily="2" charset="0"/>
            </a:endParaRPr>
          </a:p>
          <a:p>
            <a:endParaRPr lang="en-GB" sz="1600" b="1" dirty="0">
              <a:solidFill>
                <a:schemeClr val="bg1"/>
              </a:solidFill>
              <a:latin typeface="Montserrat" panose="00000500000000000000" pitchFamily="2" charset="0"/>
            </a:endParaRPr>
          </a:p>
          <a:p>
            <a:endParaRPr lang="en-GB" sz="1600" b="1" dirty="0">
              <a:solidFill>
                <a:schemeClr val="bg1"/>
              </a:solidFill>
              <a:latin typeface="Montserrat" panose="00000500000000000000" pitchFamily="2" charset="0"/>
            </a:endParaRPr>
          </a:p>
          <a:p>
            <a:r>
              <a:rPr lang="en-GB" sz="1600" b="1" dirty="0">
                <a:solidFill>
                  <a:schemeClr val="bg1"/>
                </a:solidFill>
                <a:latin typeface="Montserrat" panose="00000500000000000000" pitchFamily="2" charset="0"/>
              </a:rPr>
              <a:t> </a:t>
            </a:r>
          </a:p>
          <a:p>
            <a:endParaRPr lang="en-GB" sz="1600" b="1" dirty="0">
              <a:solidFill>
                <a:schemeClr val="bg1"/>
              </a:solidFill>
              <a:latin typeface="Montserrat" panose="00000500000000000000" pitchFamily="2" charset="0"/>
            </a:endParaRPr>
          </a:p>
          <a:p>
            <a:endParaRPr lang="en-GB" sz="1600" b="1" dirty="0">
              <a:solidFill>
                <a:schemeClr val="bg1"/>
              </a:solidFill>
              <a:latin typeface="Montserrat" panose="00000500000000000000" pitchFamily="2" charset="0"/>
            </a:endParaRPr>
          </a:p>
          <a:p>
            <a:endParaRPr lang="en-GB" sz="1600" b="1"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7" y="1112027"/>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2195" name="Google Shape;2195;p135"/>
          <p:cNvSpPr txBox="1">
            <a:spLocks noGrp="1"/>
          </p:cNvSpPr>
          <p:nvPr>
            <p:ph type="title"/>
          </p:nvPr>
        </p:nvSpPr>
        <p:spPr>
          <a:xfrm>
            <a:off x="63887" y="316270"/>
            <a:ext cx="5992139" cy="670013"/>
          </a:xfrm>
        </p:spPr>
        <p:txBody>
          <a:bodyPr spcFirstLastPara="1" wrap="square" lIns="0" tIns="91425" rIns="0" bIns="91425" anchor="t" anchorCtr="0">
            <a:noAutofit/>
          </a:bodyPr>
          <a:lstStyle/>
          <a:p>
            <a:pPr lvl="0"/>
            <a:r>
              <a:rPr lang="en-PH" sz="1750" dirty="0">
                <a:latin typeface="Montserrat" panose="00000500000000000000" pitchFamily="2" charset="0"/>
              </a:rPr>
              <a:t>Whilst not the top performer</a:t>
            </a:r>
            <a:r>
              <a:rPr lang="en-PH" sz="1750" dirty="0"/>
              <a:t>s, treats and gifting were on the agenda and saw modest uplifts</a:t>
            </a:r>
            <a:endParaRPr lang="da-DK" sz="1750" dirty="0">
              <a:latin typeface="Montserrat" panose="00000500000000000000" pitchFamily="2" charset="0"/>
            </a:endParaRPr>
          </a:p>
        </p:txBody>
      </p:sp>
      <p:graphicFrame>
        <p:nvGraphicFramePr>
          <p:cNvPr id="7" name="Chart 6">
            <a:extLst>
              <a:ext uri="{FF2B5EF4-FFF2-40B4-BE49-F238E27FC236}">
                <a16:creationId xmlns:a16="http://schemas.microsoft.com/office/drawing/2014/main" id="{AC131325-65A9-A761-FE0F-E679B2A2E94B}"/>
              </a:ext>
            </a:extLst>
          </p:cNvPr>
          <p:cNvGraphicFramePr/>
          <p:nvPr>
            <p:extLst>
              <p:ext uri="{D42A27DB-BD31-4B8C-83A1-F6EECF244321}">
                <p14:modId xmlns:p14="http://schemas.microsoft.com/office/powerpoint/2010/main" val="1809531404"/>
              </p:ext>
            </p:extLst>
          </p:nvPr>
        </p:nvGraphicFramePr>
        <p:xfrm>
          <a:off x="1033064" y="1523419"/>
          <a:ext cx="4179458" cy="3081737"/>
        </p:xfrm>
        <a:graphic>
          <a:graphicData uri="http://schemas.openxmlformats.org/drawingml/2006/chart">
            <c:chart xmlns:c="http://schemas.openxmlformats.org/drawingml/2006/chart" xmlns:r="http://schemas.openxmlformats.org/officeDocument/2006/relationships" r:id="rId3"/>
          </a:graphicData>
        </a:graphic>
      </p:graphicFrame>
      <p:sp>
        <p:nvSpPr>
          <p:cNvPr id="8" name="Subtitle 4">
            <a:extLst>
              <a:ext uri="{FF2B5EF4-FFF2-40B4-BE49-F238E27FC236}">
                <a16:creationId xmlns:a16="http://schemas.microsoft.com/office/drawing/2014/main" id="{C6DE7BE5-3EE2-F0AD-023D-B9E93BCDB131}"/>
              </a:ext>
            </a:extLst>
          </p:cNvPr>
          <p:cNvSpPr txBox="1">
            <a:spLocks/>
          </p:cNvSpPr>
          <p:nvPr/>
        </p:nvSpPr>
        <p:spPr>
          <a:xfrm>
            <a:off x="281876" y="4746716"/>
            <a:ext cx="8159100" cy="138851"/>
          </a:xfrm>
          <a:prstGeom prst="rect">
            <a:avLst/>
          </a:prstGeom>
          <a:no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000000"/>
              </a:buClr>
              <a:buSzPts val="1300"/>
              <a:buFont typeface="Montserrat"/>
              <a:buChar char="■"/>
              <a:defRPr sz="1300" b="0" i="0" u="none" strike="noStrike" cap="none">
                <a:solidFill>
                  <a:srgbClr val="000000"/>
                </a:solidFill>
                <a:latin typeface="Montserrat"/>
                <a:ea typeface="Montserrat"/>
                <a:cs typeface="Montserrat"/>
                <a:sym typeface="Montserrat"/>
              </a:defRPr>
            </a:lvl1pPr>
            <a:lvl2pPr marL="914400" marR="0" lvl="1" indent="-304800" algn="l" rtl="0">
              <a:lnSpc>
                <a:spcPct val="100000"/>
              </a:lnSpc>
              <a:spcBef>
                <a:spcPts val="1600"/>
              </a:spcBef>
              <a:spcAft>
                <a:spcPts val="0"/>
              </a:spcAft>
              <a:buClr>
                <a:srgbClr val="000000"/>
              </a:buClr>
              <a:buSzPts val="1200"/>
              <a:buFont typeface="Montserrat"/>
              <a:buChar char="⎼"/>
              <a:defRPr sz="1200" b="0" i="0" u="none" strike="noStrike" cap="none">
                <a:solidFill>
                  <a:srgbClr val="000000"/>
                </a:solidFill>
                <a:latin typeface="Montserrat"/>
                <a:ea typeface="Montserrat"/>
                <a:cs typeface="Montserrat"/>
                <a:sym typeface="Montserrat"/>
              </a:defRPr>
            </a:lvl2pPr>
            <a:lvl3pPr marL="1371600" marR="0" lvl="2"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3pPr>
            <a:lvl4pPr marL="1828800" marR="0" lvl="3"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4pPr>
            <a:lvl5pPr marL="2286000" marR="0" lvl="4"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5pPr>
            <a:lvl6pPr marL="2743200" marR="0" lvl="5"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6pPr>
            <a:lvl7pPr marL="3200400" marR="0" lvl="6"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7pPr>
            <a:lvl8pPr marL="3657600" marR="0" lvl="7"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8pPr>
            <a:lvl9pPr marL="4114800" marR="0" lvl="8" indent="-292100" algn="l" rtl="0">
              <a:lnSpc>
                <a:spcPct val="100000"/>
              </a:lnSpc>
              <a:spcBef>
                <a:spcPts val="1600"/>
              </a:spcBef>
              <a:spcAft>
                <a:spcPts val="160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9pPr>
          </a:lstStyle>
          <a:p>
            <a:pPr marL="146050" indent="0">
              <a:buFont typeface="Montserrat"/>
              <a:buNone/>
            </a:pPr>
            <a:r>
              <a:rPr lang="en-PH" sz="700" dirty="0">
                <a:latin typeface="Montserrat" panose="00000500000000000000" pitchFamily="2" charset="0"/>
              </a:rPr>
              <a:t>Source:  NielsenIQ Scantrack Grocery Multiples 4w/e 31st December 22 vs year ago</a:t>
            </a:r>
          </a:p>
        </p:txBody>
      </p:sp>
      <p:sp>
        <p:nvSpPr>
          <p:cNvPr id="9" name="TextBox 8">
            <a:extLst>
              <a:ext uri="{FF2B5EF4-FFF2-40B4-BE49-F238E27FC236}">
                <a16:creationId xmlns:a16="http://schemas.microsoft.com/office/drawing/2014/main" id="{FB7ADEF2-8EFC-E80E-D66E-B06D38A6A45E}"/>
              </a:ext>
            </a:extLst>
          </p:cNvPr>
          <p:cNvSpPr txBox="1"/>
          <p:nvPr/>
        </p:nvSpPr>
        <p:spPr>
          <a:xfrm>
            <a:off x="4446358" y="1392327"/>
            <a:ext cx="997389" cy="246221"/>
          </a:xfrm>
          <a:prstGeom prst="rect">
            <a:avLst/>
          </a:prstGeom>
          <a:noFill/>
        </p:spPr>
        <p:txBody>
          <a:bodyPr wrap="none" rtlCol="0">
            <a:spAutoFit/>
          </a:bodyPr>
          <a:lstStyle/>
          <a:p>
            <a:r>
              <a:rPr lang="en-GB" sz="1000" b="1" dirty="0">
                <a:latin typeface="Montserrat" panose="00000500000000000000" pitchFamily="2" charset="0"/>
              </a:rPr>
              <a:t>Unit growth</a:t>
            </a:r>
          </a:p>
        </p:txBody>
      </p:sp>
      <p:sp>
        <p:nvSpPr>
          <p:cNvPr id="10" name="Rectangle 9">
            <a:extLst>
              <a:ext uri="{FF2B5EF4-FFF2-40B4-BE49-F238E27FC236}">
                <a16:creationId xmlns:a16="http://schemas.microsoft.com/office/drawing/2014/main" id="{3D5F6480-6E34-3242-A2E4-59447FBA39AA}"/>
              </a:ext>
            </a:extLst>
          </p:cNvPr>
          <p:cNvSpPr/>
          <p:nvPr/>
        </p:nvSpPr>
        <p:spPr>
          <a:xfrm>
            <a:off x="3988499" y="3520375"/>
            <a:ext cx="198935" cy="872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D7E0438-99AD-B3D3-1D2E-5F05BB090562}"/>
              </a:ext>
            </a:extLst>
          </p:cNvPr>
          <p:cNvSpPr/>
          <p:nvPr/>
        </p:nvSpPr>
        <p:spPr>
          <a:xfrm>
            <a:off x="3988499" y="3632164"/>
            <a:ext cx="198935" cy="872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B498518-C836-E0B8-0B57-18C86EB2E050}"/>
              </a:ext>
            </a:extLst>
          </p:cNvPr>
          <p:cNvSpPr/>
          <p:nvPr/>
        </p:nvSpPr>
        <p:spPr>
          <a:xfrm>
            <a:off x="3988499" y="3753583"/>
            <a:ext cx="198935" cy="872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CCAB4741-481B-D4F8-F48E-EEE98B811800}"/>
              </a:ext>
            </a:extLst>
          </p:cNvPr>
          <p:cNvSpPr txBox="1"/>
          <p:nvPr/>
        </p:nvSpPr>
        <p:spPr>
          <a:xfrm>
            <a:off x="4121122" y="3580315"/>
            <a:ext cx="1165686" cy="215444"/>
          </a:xfrm>
          <a:prstGeom prst="rect">
            <a:avLst/>
          </a:prstGeom>
          <a:noFill/>
        </p:spPr>
        <p:txBody>
          <a:bodyPr wrap="square" rtlCol="0">
            <a:spAutoFit/>
          </a:bodyPr>
          <a:lstStyle/>
          <a:p>
            <a:r>
              <a:rPr lang="en-GB" sz="800" dirty="0">
                <a:latin typeface="Montserrat" panose="00000500000000000000" pitchFamily="2" charset="0"/>
              </a:rPr>
              <a:t>Gifting</a:t>
            </a:r>
          </a:p>
        </p:txBody>
      </p:sp>
      <p:sp>
        <p:nvSpPr>
          <p:cNvPr id="17" name="TextBox 16">
            <a:extLst>
              <a:ext uri="{FF2B5EF4-FFF2-40B4-BE49-F238E27FC236}">
                <a16:creationId xmlns:a16="http://schemas.microsoft.com/office/drawing/2014/main" id="{F9348660-453A-B030-24F2-C555F98325A8}"/>
              </a:ext>
            </a:extLst>
          </p:cNvPr>
          <p:cNvSpPr txBox="1"/>
          <p:nvPr/>
        </p:nvSpPr>
        <p:spPr>
          <a:xfrm>
            <a:off x="4119413" y="3461676"/>
            <a:ext cx="1260969" cy="215444"/>
          </a:xfrm>
          <a:prstGeom prst="rect">
            <a:avLst/>
          </a:prstGeom>
          <a:noFill/>
        </p:spPr>
        <p:txBody>
          <a:bodyPr wrap="square" rtlCol="0">
            <a:spAutoFit/>
          </a:bodyPr>
          <a:lstStyle/>
          <a:p>
            <a:r>
              <a:rPr lang="en-GB" sz="800" dirty="0">
                <a:latin typeface="Montserrat" panose="00000500000000000000" pitchFamily="2" charset="0"/>
              </a:rPr>
              <a:t>Treats/Indulgencies</a:t>
            </a:r>
          </a:p>
        </p:txBody>
      </p:sp>
      <p:sp>
        <p:nvSpPr>
          <p:cNvPr id="18" name="TextBox 17">
            <a:extLst>
              <a:ext uri="{FF2B5EF4-FFF2-40B4-BE49-F238E27FC236}">
                <a16:creationId xmlns:a16="http://schemas.microsoft.com/office/drawing/2014/main" id="{AE348888-FEB9-8064-0C7C-CE5A25FD4ED7}"/>
              </a:ext>
            </a:extLst>
          </p:cNvPr>
          <p:cNvSpPr txBox="1"/>
          <p:nvPr/>
        </p:nvSpPr>
        <p:spPr>
          <a:xfrm>
            <a:off x="4119414" y="3696983"/>
            <a:ext cx="1165686" cy="215444"/>
          </a:xfrm>
          <a:prstGeom prst="rect">
            <a:avLst/>
          </a:prstGeom>
          <a:noFill/>
        </p:spPr>
        <p:txBody>
          <a:bodyPr wrap="square" rtlCol="0">
            <a:spAutoFit/>
          </a:bodyPr>
          <a:lstStyle/>
          <a:p>
            <a:r>
              <a:rPr lang="en-GB" sz="800" dirty="0">
                <a:latin typeface="Montserrat" panose="00000500000000000000" pitchFamily="2" charset="0"/>
              </a:rPr>
              <a:t>Dining</a:t>
            </a:r>
          </a:p>
        </p:txBody>
      </p:sp>
    </p:spTree>
    <p:extLst>
      <p:ext uri="{BB962C8B-B14F-4D97-AF65-F5344CB8AC3E}">
        <p14:creationId xmlns:p14="http://schemas.microsoft.com/office/powerpoint/2010/main" val="2801191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149"/>
          <p:cNvSpPr txBox="1">
            <a:spLocks noGrp="1"/>
          </p:cNvSpPr>
          <p:nvPr>
            <p:ph type="ctrTitle"/>
          </p:nvPr>
        </p:nvSpPr>
        <p:spPr>
          <a:xfrm>
            <a:off x="1531984" y="1717449"/>
            <a:ext cx="7383415" cy="2539757"/>
          </a:xfrm>
        </p:spPr>
        <p:txBody>
          <a:bodyPr spcFirstLastPara="1" wrap="square" lIns="0" tIns="91425" rIns="0" bIns="91425" anchor="t" anchorCtr="0">
            <a:noAutofit/>
          </a:bodyPr>
          <a:lstStyle/>
          <a:p>
            <a:r>
              <a:rPr lang="en-GB" sz="1600" b="0" dirty="0">
                <a:solidFill>
                  <a:schemeClr val="bg1"/>
                </a:solidFill>
              </a:rPr>
              <a:t>This year was the </a:t>
            </a:r>
            <a:r>
              <a:rPr lang="en-GB" sz="1600" dirty="0">
                <a:solidFill>
                  <a:schemeClr val="accent1"/>
                </a:solidFill>
              </a:rPr>
              <a:t>first ‘normal’</a:t>
            </a:r>
            <a:r>
              <a:rPr lang="en-GB" sz="1600" dirty="0">
                <a:solidFill>
                  <a:schemeClr val="bg1"/>
                </a:solidFill>
              </a:rPr>
              <a:t> Christmas</a:t>
            </a:r>
            <a:r>
              <a:rPr lang="en-GB" sz="1600" b="0" dirty="0">
                <a:solidFill>
                  <a:schemeClr val="bg1"/>
                </a:solidFill>
              </a:rPr>
              <a:t> in </a:t>
            </a:r>
            <a:r>
              <a:rPr lang="en-GB" sz="1600" dirty="0">
                <a:solidFill>
                  <a:schemeClr val="bg1"/>
                </a:solidFill>
              </a:rPr>
              <a:t>3 years </a:t>
            </a:r>
            <a:r>
              <a:rPr lang="en-GB" sz="1600" b="0" dirty="0">
                <a:solidFill>
                  <a:schemeClr val="bg1"/>
                </a:solidFill>
              </a:rPr>
              <a:t>and many shoppers </a:t>
            </a:r>
            <a:r>
              <a:rPr lang="en-GB" sz="1600" dirty="0">
                <a:solidFill>
                  <a:schemeClr val="bg1"/>
                </a:solidFill>
              </a:rPr>
              <a:t>had</a:t>
            </a:r>
            <a:r>
              <a:rPr lang="en-GB" sz="1600" b="0" dirty="0">
                <a:solidFill>
                  <a:schemeClr val="bg1"/>
                </a:solidFill>
              </a:rPr>
              <a:t> to </a:t>
            </a:r>
            <a:r>
              <a:rPr lang="en-GB" sz="1600" dirty="0">
                <a:solidFill>
                  <a:schemeClr val="bg1"/>
                </a:solidFill>
              </a:rPr>
              <a:t>celebrate</a:t>
            </a:r>
            <a:r>
              <a:rPr lang="en-GB" sz="1600" b="0" dirty="0">
                <a:solidFill>
                  <a:schemeClr val="bg1"/>
                </a:solidFill>
              </a:rPr>
              <a:t> on a </a:t>
            </a:r>
            <a:r>
              <a:rPr lang="en-GB" sz="1600" dirty="0">
                <a:solidFill>
                  <a:schemeClr val="accent1"/>
                </a:solidFill>
              </a:rPr>
              <a:t>budget</a:t>
            </a:r>
            <a:r>
              <a:rPr lang="en-GB" sz="1600" b="0" dirty="0">
                <a:solidFill>
                  <a:schemeClr val="bg1"/>
                </a:solidFill>
              </a:rPr>
              <a:t>.  </a:t>
            </a:r>
            <a:br>
              <a:rPr lang="en-GB" sz="1600" dirty="0">
                <a:solidFill>
                  <a:schemeClr val="accent1"/>
                </a:solidFill>
              </a:rPr>
            </a:br>
            <a:br>
              <a:rPr lang="en-GB" sz="1600" dirty="0">
                <a:solidFill>
                  <a:schemeClr val="accent1"/>
                </a:solidFill>
              </a:rPr>
            </a:br>
            <a:r>
              <a:rPr lang="en-GB" sz="1600" b="0" dirty="0">
                <a:solidFill>
                  <a:schemeClr val="bg1"/>
                </a:solidFill>
              </a:rPr>
              <a:t>Shoppers were </a:t>
            </a:r>
            <a:r>
              <a:rPr lang="en-GB" sz="1600" dirty="0">
                <a:solidFill>
                  <a:schemeClr val="bg1"/>
                </a:solidFill>
              </a:rPr>
              <a:t>mindful</a:t>
            </a:r>
            <a:r>
              <a:rPr lang="en-GB" sz="1600" b="0" dirty="0">
                <a:solidFill>
                  <a:schemeClr val="bg1"/>
                </a:solidFill>
              </a:rPr>
              <a:t> in their </a:t>
            </a:r>
            <a:r>
              <a:rPr lang="en-GB" sz="1600" dirty="0">
                <a:solidFill>
                  <a:schemeClr val="bg1"/>
                </a:solidFill>
              </a:rPr>
              <a:t>spending</a:t>
            </a:r>
            <a:r>
              <a:rPr lang="en-GB" sz="1600" b="0" dirty="0">
                <a:solidFill>
                  <a:schemeClr val="bg1"/>
                </a:solidFill>
              </a:rPr>
              <a:t> focussing also on </a:t>
            </a:r>
            <a:r>
              <a:rPr lang="en-GB" sz="1600" dirty="0">
                <a:solidFill>
                  <a:schemeClr val="accent1"/>
                </a:solidFill>
              </a:rPr>
              <a:t>wastage</a:t>
            </a:r>
            <a:r>
              <a:rPr lang="en-GB" sz="1600" b="0" dirty="0">
                <a:solidFill>
                  <a:schemeClr val="bg1"/>
                </a:solidFill>
              </a:rPr>
              <a:t>, thinking </a:t>
            </a:r>
            <a:r>
              <a:rPr lang="en-GB" sz="1600" dirty="0">
                <a:solidFill>
                  <a:schemeClr val="bg1"/>
                </a:solidFill>
              </a:rPr>
              <a:t>creatively</a:t>
            </a:r>
            <a:r>
              <a:rPr lang="en-GB" sz="1600" b="0" dirty="0">
                <a:solidFill>
                  <a:schemeClr val="bg1"/>
                </a:solidFill>
              </a:rPr>
              <a:t> including </a:t>
            </a:r>
            <a:r>
              <a:rPr lang="en-GB" sz="1600" dirty="0">
                <a:solidFill>
                  <a:schemeClr val="accent1"/>
                </a:solidFill>
              </a:rPr>
              <a:t>cooking </a:t>
            </a:r>
            <a:r>
              <a:rPr lang="en-GB" sz="1600" b="0" dirty="0">
                <a:solidFill>
                  <a:schemeClr val="bg1"/>
                </a:solidFill>
              </a:rPr>
              <a:t>from</a:t>
            </a:r>
            <a:r>
              <a:rPr lang="en-GB" sz="1600" dirty="0">
                <a:solidFill>
                  <a:schemeClr val="accent1"/>
                </a:solidFill>
              </a:rPr>
              <a:t> scratch</a:t>
            </a:r>
            <a:r>
              <a:rPr lang="en-GB" sz="1600" b="0" dirty="0">
                <a:solidFill>
                  <a:schemeClr val="bg1"/>
                </a:solidFill>
              </a:rPr>
              <a:t>, </a:t>
            </a:r>
            <a:r>
              <a:rPr lang="en-GB" sz="1600" dirty="0">
                <a:solidFill>
                  <a:schemeClr val="bg1"/>
                </a:solidFill>
              </a:rPr>
              <a:t>sharing expenses</a:t>
            </a:r>
            <a:r>
              <a:rPr lang="en-GB" sz="1600" b="0" dirty="0">
                <a:solidFill>
                  <a:schemeClr val="bg1"/>
                </a:solidFill>
              </a:rPr>
              <a:t> and </a:t>
            </a:r>
            <a:r>
              <a:rPr lang="en-GB" sz="1600" dirty="0">
                <a:solidFill>
                  <a:schemeClr val="bg1"/>
                </a:solidFill>
              </a:rPr>
              <a:t>cutting out </a:t>
            </a:r>
            <a:r>
              <a:rPr lang="en-GB" sz="1600" dirty="0">
                <a:solidFill>
                  <a:schemeClr val="accent1"/>
                </a:solidFill>
              </a:rPr>
              <a:t>non essentials</a:t>
            </a:r>
            <a:r>
              <a:rPr lang="en-GB" sz="1600" b="0" dirty="0">
                <a:solidFill>
                  <a:schemeClr val="bg1"/>
                </a:solidFill>
              </a:rPr>
              <a:t>.</a:t>
            </a:r>
            <a:endParaRPr lang="en-PH" sz="1600" dirty="0">
              <a:solidFill>
                <a:schemeClr val="accent1"/>
              </a:solidFill>
              <a:latin typeface="Montserrat" panose="00000500000000000000" pitchFamily="2" charset="0"/>
            </a:endParaRPr>
          </a:p>
        </p:txBody>
      </p:sp>
    </p:spTree>
    <p:extLst>
      <p:ext uri="{BB962C8B-B14F-4D97-AF65-F5344CB8AC3E}">
        <p14:creationId xmlns:p14="http://schemas.microsoft.com/office/powerpoint/2010/main" val="3193940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125"/>
          <p:cNvSpPr txBox="1">
            <a:spLocks noGrp="1"/>
          </p:cNvSpPr>
          <p:nvPr>
            <p:ph type="title"/>
          </p:nvPr>
        </p:nvSpPr>
        <p:spPr>
          <a:xfrm>
            <a:off x="354650" y="292625"/>
            <a:ext cx="8661246" cy="3936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dirty="0"/>
              <a:t>Five take outs from Total Till for the 4 weeks to 31</a:t>
            </a:r>
            <a:r>
              <a:rPr lang="en" baseline="30000" dirty="0"/>
              <a:t>st</a:t>
            </a:r>
            <a:r>
              <a:rPr lang="en" dirty="0"/>
              <a:t> December 2022</a:t>
            </a:r>
            <a:endParaRPr dirty="0"/>
          </a:p>
        </p:txBody>
      </p:sp>
      <p:sp>
        <p:nvSpPr>
          <p:cNvPr id="1130" name="Google Shape;1130;p125"/>
          <p:cNvSpPr txBox="1"/>
          <p:nvPr/>
        </p:nvSpPr>
        <p:spPr>
          <a:xfrm>
            <a:off x="318936" y="1754937"/>
            <a:ext cx="548700" cy="243795"/>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2</a:t>
            </a:r>
            <a:endParaRPr sz="2500" b="1" i="0" u="none" strike="noStrike" cap="none" dirty="0">
              <a:latin typeface="Montserrat"/>
              <a:ea typeface="Montserrat"/>
              <a:cs typeface="Montserrat"/>
              <a:sym typeface="Montserrat"/>
            </a:endParaRPr>
          </a:p>
        </p:txBody>
      </p:sp>
      <p:sp>
        <p:nvSpPr>
          <p:cNvPr id="1132" name="Google Shape;1132;p125"/>
          <p:cNvSpPr txBox="1"/>
          <p:nvPr/>
        </p:nvSpPr>
        <p:spPr>
          <a:xfrm>
            <a:off x="332221" y="2372474"/>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3</a:t>
            </a:r>
            <a:endParaRPr sz="2500" b="1" i="0" u="none" strike="noStrike" cap="none" dirty="0">
              <a:latin typeface="Montserrat"/>
              <a:ea typeface="Montserrat"/>
              <a:cs typeface="Montserrat"/>
              <a:sym typeface="Montserrat"/>
            </a:endParaRPr>
          </a:p>
        </p:txBody>
      </p:sp>
      <p:sp>
        <p:nvSpPr>
          <p:cNvPr id="1133" name="Google Shape;1133;p125"/>
          <p:cNvSpPr txBox="1"/>
          <p:nvPr/>
        </p:nvSpPr>
        <p:spPr>
          <a:xfrm>
            <a:off x="751155" y="889981"/>
            <a:ext cx="7545900" cy="6612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Clr>
                <a:schemeClr val="dk1"/>
              </a:buClr>
              <a:buSzPts val="1100"/>
              <a:buFont typeface="Arial"/>
              <a:buNone/>
            </a:pPr>
            <a:r>
              <a:rPr lang="en" sz="1500" dirty="0">
                <a:solidFill>
                  <a:schemeClr val="dk1"/>
                </a:solidFill>
                <a:latin typeface="Montserrat"/>
                <a:ea typeface="Montserrat"/>
                <a:cs typeface="Montserrat"/>
                <a:sym typeface="Montserrat"/>
              </a:rPr>
              <a:t>It was the first ‘</a:t>
            </a:r>
            <a:r>
              <a:rPr lang="en" sz="1500" b="1" dirty="0">
                <a:solidFill>
                  <a:schemeClr val="dk1"/>
                </a:solidFill>
                <a:latin typeface="Montserrat"/>
                <a:ea typeface="Montserrat"/>
                <a:cs typeface="Montserrat"/>
                <a:sym typeface="Montserrat"/>
              </a:rPr>
              <a:t>normal</a:t>
            </a:r>
            <a:r>
              <a:rPr lang="en" sz="1500" dirty="0">
                <a:solidFill>
                  <a:schemeClr val="dk1"/>
                </a:solidFill>
                <a:latin typeface="Montserrat"/>
                <a:ea typeface="Montserrat"/>
                <a:cs typeface="Montserrat"/>
                <a:sym typeface="Montserrat"/>
              </a:rPr>
              <a:t>’ Christmas in 3 years with strong growth</a:t>
            </a:r>
            <a:endParaRPr sz="1500" dirty="0">
              <a:solidFill>
                <a:schemeClr val="dk1"/>
              </a:solidFill>
              <a:latin typeface="Montserrat"/>
              <a:ea typeface="Montserrat"/>
              <a:cs typeface="Montserrat"/>
              <a:sym typeface="Montserrat"/>
            </a:endParaRPr>
          </a:p>
        </p:txBody>
      </p:sp>
      <p:sp>
        <p:nvSpPr>
          <p:cNvPr id="1134" name="Google Shape;1134;p125"/>
          <p:cNvSpPr txBox="1"/>
          <p:nvPr/>
        </p:nvSpPr>
        <p:spPr>
          <a:xfrm>
            <a:off x="318936" y="3099349"/>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4</a:t>
            </a:r>
            <a:endParaRPr sz="2500" b="1" i="0" u="none" strike="noStrike" cap="none" dirty="0">
              <a:latin typeface="Montserrat"/>
              <a:ea typeface="Montserrat"/>
              <a:cs typeface="Montserrat"/>
              <a:sym typeface="Montserrat"/>
            </a:endParaRPr>
          </a:p>
        </p:txBody>
      </p:sp>
      <p:sp>
        <p:nvSpPr>
          <p:cNvPr id="1135" name="Google Shape;1135;p125"/>
          <p:cNvSpPr txBox="1"/>
          <p:nvPr/>
        </p:nvSpPr>
        <p:spPr>
          <a:xfrm>
            <a:off x="751155" y="2417583"/>
            <a:ext cx="8060624" cy="3936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None/>
            </a:pPr>
            <a:endParaRPr lang="en-GB" sz="1500" dirty="0">
              <a:latin typeface="Montserrat"/>
              <a:ea typeface="Montserrat"/>
              <a:cs typeface="Montserrat"/>
              <a:sym typeface="Montserrat"/>
            </a:endParaRPr>
          </a:p>
        </p:txBody>
      </p:sp>
      <p:sp>
        <p:nvSpPr>
          <p:cNvPr id="1136" name="Google Shape;1136;p125"/>
          <p:cNvSpPr txBox="1"/>
          <p:nvPr/>
        </p:nvSpPr>
        <p:spPr>
          <a:xfrm>
            <a:off x="332221" y="3814131"/>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5</a:t>
            </a:r>
            <a:endParaRPr sz="2500" b="1" i="0" u="none" strike="noStrike" cap="none" dirty="0">
              <a:latin typeface="Montserrat"/>
              <a:ea typeface="Montserrat"/>
              <a:cs typeface="Montserrat"/>
              <a:sym typeface="Montserrat"/>
            </a:endParaRPr>
          </a:p>
        </p:txBody>
      </p:sp>
      <p:sp>
        <p:nvSpPr>
          <p:cNvPr id="1137" name="Google Shape;1137;p125"/>
          <p:cNvSpPr txBox="1"/>
          <p:nvPr/>
        </p:nvSpPr>
        <p:spPr>
          <a:xfrm>
            <a:off x="706739" y="2337114"/>
            <a:ext cx="8186574" cy="544768"/>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Clr>
                <a:schemeClr val="dk1"/>
              </a:buClr>
              <a:buSzPts val="1100"/>
              <a:buFont typeface="Arial"/>
              <a:buNone/>
            </a:pPr>
            <a:r>
              <a:rPr lang="en-GB" sz="1500" b="1" dirty="0">
                <a:solidFill>
                  <a:schemeClr val="dk1"/>
                </a:solidFill>
                <a:latin typeface="Montserrat"/>
                <a:ea typeface="Montserrat"/>
                <a:cs typeface="Montserrat"/>
                <a:sym typeface="Montserrat"/>
              </a:rPr>
              <a:t>Sales surged </a:t>
            </a:r>
            <a:r>
              <a:rPr lang="en-GB" sz="1500" dirty="0">
                <a:solidFill>
                  <a:schemeClr val="dk1"/>
                </a:solidFill>
                <a:latin typeface="Montserrat"/>
                <a:ea typeface="Montserrat"/>
                <a:cs typeface="Montserrat"/>
                <a:sym typeface="Montserrat"/>
              </a:rPr>
              <a:t>during </a:t>
            </a:r>
            <a:r>
              <a:rPr lang="en-GB" sz="1500" b="1" dirty="0">
                <a:solidFill>
                  <a:schemeClr val="dk1"/>
                </a:solidFill>
                <a:latin typeface="Montserrat"/>
                <a:ea typeface="Montserrat"/>
                <a:cs typeface="Montserrat"/>
                <a:sym typeface="Montserrat"/>
              </a:rPr>
              <a:t>Christmas week </a:t>
            </a:r>
            <a:r>
              <a:rPr lang="en-GB" sz="1500" dirty="0">
                <a:solidFill>
                  <a:schemeClr val="dk1"/>
                </a:solidFill>
                <a:latin typeface="Montserrat"/>
                <a:ea typeface="Montserrat"/>
                <a:cs typeface="Montserrat"/>
                <a:sym typeface="Montserrat"/>
              </a:rPr>
              <a:t>w/e 24</a:t>
            </a:r>
            <a:r>
              <a:rPr lang="en-GB" sz="1500" baseline="30000" dirty="0">
                <a:solidFill>
                  <a:schemeClr val="dk1"/>
                </a:solidFill>
                <a:latin typeface="Montserrat"/>
                <a:ea typeface="Montserrat"/>
                <a:cs typeface="Montserrat"/>
                <a:sym typeface="Montserrat"/>
              </a:rPr>
              <a:t>th</a:t>
            </a:r>
            <a:r>
              <a:rPr lang="en-GB" sz="1500" dirty="0">
                <a:solidFill>
                  <a:schemeClr val="dk1"/>
                </a:solidFill>
                <a:latin typeface="Montserrat"/>
                <a:ea typeface="Montserrat"/>
                <a:cs typeface="Montserrat"/>
                <a:sym typeface="Montserrat"/>
              </a:rPr>
              <a:t> December</a:t>
            </a:r>
          </a:p>
        </p:txBody>
      </p:sp>
      <p:sp>
        <p:nvSpPr>
          <p:cNvPr id="1138" name="Google Shape;1138;p125"/>
          <p:cNvSpPr txBox="1"/>
          <p:nvPr/>
        </p:nvSpPr>
        <p:spPr>
          <a:xfrm>
            <a:off x="354646" y="1003058"/>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1</a:t>
            </a:r>
            <a:endParaRPr sz="2500" b="1" i="0" u="none" strike="noStrike" cap="none" dirty="0">
              <a:latin typeface="Montserrat"/>
              <a:ea typeface="Montserrat"/>
              <a:cs typeface="Montserrat"/>
              <a:sym typeface="Montserrat"/>
            </a:endParaRPr>
          </a:p>
        </p:txBody>
      </p:sp>
      <p:sp>
        <p:nvSpPr>
          <p:cNvPr id="13" name="Google Shape;1137;p125">
            <a:extLst>
              <a:ext uri="{FF2B5EF4-FFF2-40B4-BE49-F238E27FC236}">
                <a16:creationId xmlns:a16="http://schemas.microsoft.com/office/drawing/2014/main" id="{E5683DC5-CA79-45CF-9547-EDE013695E52}"/>
              </a:ext>
            </a:extLst>
          </p:cNvPr>
          <p:cNvSpPr txBox="1"/>
          <p:nvPr/>
        </p:nvSpPr>
        <p:spPr>
          <a:xfrm>
            <a:off x="729068" y="3731669"/>
            <a:ext cx="8060624" cy="617476"/>
          </a:xfrm>
          <a:prstGeom prst="rect">
            <a:avLst/>
          </a:prstGeom>
          <a:noFill/>
          <a:ln>
            <a:noFill/>
          </a:ln>
        </p:spPr>
        <p:txBody>
          <a:bodyPr spcFirstLastPara="1" wrap="square" lIns="0" tIns="45700" rIns="0" bIns="45700" anchor="ctr" anchorCtr="0">
            <a:noAutofit/>
          </a:bodyPr>
          <a:lstStyle/>
          <a:p>
            <a:pPr marL="0" marR="0" lvl="0" indent="0" algn="l" rtl="0">
              <a:lnSpc>
                <a:spcPct val="100000"/>
              </a:lnSpc>
              <a:spcBef>
                <a:spcPts val="0"/>
              </a:spcBef>
              <a:spcAft>
                <a:spcPts val="0"/>
              </a:spcAft>
              <a:buNone/>
            </a:pPr>
            <a:r>
              <a:rPr lang="en-GB" sz="1500" b="1" dirty="0">
                <a:latin typeface="Montserrat"/>
                <a:ea typeface="Montserrat"/>
                <a:cs typeface="Montserrat"/>
                <a:sym typeface="Montserrat"/>
              </a:rPr>
              <a:t>Inflation </a:t>
            </a:r>
            <a:r>
              <a:rPr lang="en-GB" sz="1500" dirty="0">
                <a:latin typeface="Montserrat"/>
                <a:ea typeface="Montserrat"/>
                <a:cs typeface="Montserrat"/>
                <a:sym typeface="Montserrat"/>
              </a:rPr>
              <a:t>and a </a:t>
            </a:r>
            <a:r>
              <a:rPr lang="en-GB" sz="1500" b="1" dirty="0">
                <a:latin typeface="Montserrat"/>
                <a:ea typeface="Montserrat"/>
                <a:cs typeface="Montserrat"/>
                <a:sym typeface="Montserrat"/>
              </a:rPr>
              <a:t>recession </a:t>
            </a:r>
            <a:r>
              <a:rPr lang="en-GB" sz="1500" dirty="0">
                <a:latin typeface="Montserrat"/>
                <a:ea typeface="Montserrat"/>
                <a:cs typeface="Montserrat"/>
                <a:sym typeface="Montserrat"/>
              </a:rPr>
              <a:t>has the potential to change shopper behaviour in 2023</a:t>
            </a:r>
            <a:endParaRPr sz="1500" dirty="0">
              <a:latin typeface="Montserrat"/>
              <a:ea typeface="Montserrat"/>
              <a:cs typeface="Montserrat"/>
              <a:sym typeface="Montserrat"/>
            </a:endParaRPr>
          </a:p>
        </p:txBody>
      </p:sp>
      <p:sp>
        <p:nvSpPr>
          <p:cNvPr id="15" name="Google Shape;1135;p125">
            <a:extLst>
              <a:ext uri="{FF2B5EF4-FFF2-40B4-BE49-F238E27FC236}">
                <a16:creationId xmlns:a16="http://schemas.microsoft.com/office/drawing/2014/main" id="{500B54D9-C89E-47A8-A9AE-1A4EAC3BB06E}"/>
              </a:ext>
            </a:extLst>
          </p:cNvPr>
          <p:cNvSpPr txBox="1"/>
          <p:nvPr/>
        </p:nvSpPr>
        <p:spPr>
          <a:xfrm>
            <a:off x="728826" y="3122961"/>
            <a:ext cx="8060624" cy="3936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None/>
            </a:pPr>
            <a:r>
              <a:rPr lang="en-GB" sz="1500" b="1" dirty="0">
                <a:solidFill>
                  <a:schemeClr val="dk1"/>
                </a:solidFill>
                <a:latin typeface="Montserrat"/>
                <a:ea typeface="Montserrat"/>
                <a:cs typeface="Montserrat"/>
                <a:sym typeface="Montserrat"/>
              </a:rPr>
              <a:t>Star performers </a:t>
            </a:r>
            <a:r>
              <a:rPr lang="en-GB" sz="1500" dirty="0">
                <a:solidFill>
                  <a:schemeClr val="dk1"/>
                </a:solidFill>
                <a:latin typeface="Montserrat"/>
                <a:ea typeface="Montserrat"/>
                <a:cs typeface="Montserrat"/>
                <a:sym typeface="Montserrat"/>
              </a:rPr>
              <a:t>this Christmas were </a:t>
            </a:r>
            <a:r>
              <a:rPr lang="en-GB" sz="1500" b="1" dirty="0">
                <a:solidFill>
                  <a:schemeClr val="dk1"/>
                </a:solidFill>
                <a:latin typeface="Montserrat"/>
                <a:ea typeface="Montserrat"/>
                <a:cs typeface="Montserrat"/>
                <a:sym typeface="Montserrat"/>
              </a:rPr>
              <a:t>Discounters, M&amp;S, Sainsbury’s </a:t>
            </a:r>
            <a:r>
              <a:rPr lang="en-GB" sz="1500" dirty="0">
                <a:solidFill>
                  <a:schemeClr val="dk1"/>
                </a:solidFill>
                <a:latin typeface="Montserrat"/>
                <a:ea typeface="Montserrat"/>
                <a:cs typeface="Montserrat"/>
                <a:sym typeface="Montserrat"/>
              </a:rPr>
              <a:t>and </a:t>
            </a:r>
            <a:r>
              <a:rPr lang="en-GB" sz="1500" b="1" dirty="0">
                <a:solidFill>
                  <a:schemeClr val="dk1"/>
                </a:solidFill>
                <a:latin typeface="Montserrat"/>
                <a:ea typeface="Montserrat"/>
                <a:cs typeface="Montserrat"/>
                <a:sym typeface="Montserrat"/>
              </a:rPr>
              <a:t>Tesco</a:t>
            </a:r>
            <a:endParaRPr lang="en-GB" sz="1500" dirty="0">
              <a:latin typeface="Montserrat"/>
              <a:ea typeface="Montserrat"/>
              <a:cs typeface="Montserrat"/>
              <a:sym typeface="Montserrat"/>
            </a:endParaRPr>
          </a:p>
        </p:txBody>
      </p:sp>
      <p:sp>
        <p:nvSpPr>
          <p:cNvPr id="3" name="TextBox 2">
            <a:extLst>
              <a:ext uri="{FF2B5EF4-FFF2-40B4-BE49-F238E27FC236}">
                <a16:creationId xmlns:a16="http://schemas.microsoft.com/office/drawing/2014/main" id="{6B7C6F7D-B664-33D2-F1CE-8B8F70DF6F51}"/>
              </a:ext>
            </a:extLst>
          </p:cNvPr>
          <p:cNvSpPr txBox="1"/>
          <p:nvPr/>
        </p:nvSpPr>
        <p:spPr>
          <a:xfrm>
            <a:off x="669235" y="1717885"/>
            <a:ext cx="8231808" cy="523220"/>
          </a:xfrm>
          <a:prstGeom prst="rect">
            <a:avLst/>
          </a:prstGeom>
          <a:noFill/>
        </p:spPr>
        <p:txBody>
          <a:bodyPr wrap="square">
            <a:spAutoFit/>
          </a:bodyPr>
          <a:lstStyle/>
          <a:p>
            <a:pPr marL="0" lvl="0" indent="0" algn="l" rtl="0">
              <a:spcBef>
                <a:spcPts val="0"/>
              </a:spcBef>
              <a:spcAft>
                <a:spcPts val="0"/>
              </a:spcAft>
              <a:buNone/>
            </a:pPr>
            <a:r>
              <a:rPr lang="en-GB" sz="1400" b="1" dirty="0">
                <a:solidFill>
                  <a:schemeClr val="dk1"/>
                </a:solidFill>
                <a:latin typeface="Montserrat"/>
                <a:ea typeface="Montserrat"/>
                <a:cs typeface="Montserrat"/>
                <a:sym typeface="Montserrat"/>
              </a:rPr>
              <a:t>Inflation </a:t>
            </a:r>
            <a:r>
              <a:rPr lang="en-GB" sz="1400" dirty="0">
                <a:solidFill>
                  <a:schemeClr val="dk1"/>
                </a:solidFill>
                <a:latin typeface="Montserrat"/>
                <a:ea typeface="Montserrat"/>
                <a:cs typeface="Montserrat"/>
                <a:sym typeface="Montserrat"/>
              </a:rPr>
              <a:t>was a key driver of </a:t>
            </a:r>
            <a:r>
              <a:rPr lang="en-GB" sz="1400">
                <a:solidFill>
                  <a:schemeClr val="dk1"/>
                </a:solidFill>
                <a:latin typeface="Montserrat"/>
                <a:ea typeface="Montserrat"/>
                <a:cs typeface="Montserrat"/>
                <a:sym typeface="Montserrat"/>
              </a:rPr>
              <a:t>growth and </a:t>
            </a:r>
            <a:r>
              <a:rPr lang="en-GB" sz="1400" dirty="0">
                <a:solidFill>
                  <a:schemeClr val="dk1"/>
                </a:solidFill>
                <a:latin typeface="Montserrat"/>
                <a:ea typeface="Montserrat"/>
                <a:cs typeface="Montserrat"/>
                <a:sym typeface="Montserrat"/>
              </a:rPr>
              <a:t>shoppers were more considered in their spending</a:t>
            </a:r>
            <a:endParaRPr lang="en-GB" sz="1400" dirty="0">
              <a:latin typeface="Montserrat"/>
              <a:ea typeface="Montserrat"/>
              <a:cs typeface="Montserrat"/>
              <a:sym typeface="Montserrat"/>
            </a:endParaRPr>
          </a:p>
        </p:txBody>
      </p:sp>
    </p:spTree>
    <p:extLst>
      <p:ext uri="{BB962C8B-B14F-4D97-AF65-F5344CB8AC3E}">
        <p14:creationId xmlns:p14="http://schemas.microsoft.com/office/powerpoint/2010/main" val="3996856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What happened by channel? </a:t>
            </a:r>
          </a:p>
        </p:txBody>
      </p:sp>
      <p:sp>
        <p:nvSpPr>
          <p:cNvPr id="4" name="TextBox 3">
            <a:extLst>
              <a:ext uri="{FF2B5EF4-FFF2-40B4-BE49-F238E27FC236}">
                <a16:creationId xmlns:a16="http://schemas.microsoft.com/office/drawing/2014/main" id="{769C8D9D-AA73-4C1F-B956-0EB145CCF334}"/>
              </a:ext>
            </a:extLst>
          </p:cNvPr>
          <p:cNvSpPr txBox="1"/>
          <p:nvPr/>
        </p:nvSpPr>
        <p:spPr>
          <a:xfrm>
            <a:off x="2222500" y="2424212"/>
            <a:ext cx="4614332" cy="307777"/>
          </a:xfrm>
          <a:prstGeom prst="rect">
            <a:avLst/>
          </a:prstGeom>
          <a:noFill/>
        </p:spPr>
        <p:txBody>
          <a:bodyPr wrap="square">
            <a:spAutoFit/>
          </a:bodyPr>
          <a:lstStyle/>
          <a:p>
            <a:r>
              <a:rPr lang="en-GB" sz="1400" b="1" i="0" u="none" strike="noStrike" dirty="0">
                <a:solidFill>
                  <a:srgbClr val="000000"/>
                </a:solidFill>
                <a:effectLst/>
                <a:latin typeface="Calibri" panose="020F0502020204030204" pitchFamily="34" charset="0"/>
              </a:rPr>
              <a:t>-1.8%</a:t>
            </a:r>
            <a:r>
              <a:rPr lang="en-GB" dirty="0"/>
              <a:t> </a:t>
            </a:r>
          </a:p>
        </p:txBody>
      </p:sp>
    </p:spTree>
    <p:extLst>
      <p:ext uri="{BB962C8B-B14F-4D97-AF65-F5344CB8AC3E}">
        <p14:creationId xmlns:p14="http://schemas.microsoft.com/office/powerpoint/2010/main" val="2202126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3" name="Google Shape;1753;p130"/>
          <p:cNvSpPr txBox="1"/>
          <p:nvPr/>
        </p:nvSpPr>
        <p:spPr>
          <a:xfrm>
            <a:off x="376420" y="1120718"/>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4w/e </a:t>
            </a:r>
            <a:r>
              <a:rPr lang="en" sz="1000" dirty="0">
                <a:latin typeface="Montserrat" panose="00000500000000000000" pitchFamily="2" charset="0"/>
                <a:ea typeface="Montserrat"/>
                <a:cs typeface="Montserrat"/>
                <a:sym typeface="Montserrat"/>
              </a:rPr>
              <a:t>31st</a:t>
            </a:r>
            <a:r>
              <a:rPr lang="en" sz="1000" dirty="0">
                <a:solidFill>
                  <a:srgbClr val="000000"/>
                </a:solidFill>
                <a:latin typeface="Montserrat" panose="00000500000000000000" pitchFamily="2" charset="0"/>
                <a:ea typeface="Montserrat"/>
                <a:cs typeface="Montserrat"/>
                <a:sym typeface="Montserrat"/>
              </a:rPr>
              <a:t> December 2022 vs last year</a:t>
            </a:r>
            <a:endParaRPr sz="1000" dirty="0">
              <a:solidFill>
                <a:srgbClr val="000000"/>
              </a:solidFill>
              <a:latin typeface="Montserrat" panose="00000500000000000000" pitchFamily="2" charset="0"/>
              <a:ea typeface="Montserrat"/>
              <a:cs typeface="Montserrat"/>
              <a:sym typeface="Montserrat"/>
            </a:endParaRPr>
          </a:p>
        </p:txBody>
      </p:sp>
      <p:sp>
        <p:nvSpPr>
          <p:cNvPr id="1754" name="Google Shape;1754;p130"/>
          <p:cNvSpPr txBox="1">
            <a:spLocks noGrp="1"/>
          </p:cNvSpPr>
          <p:nvPr>
            <p:ph type="title"/>
          </p:nvPr>
        </p:nvSpPr>
        <p:spPr>
          <a:xfrm>
            <a:off x="376420" y="165526"/>
            <a:ext cx="8767579" cy="372012"/>
          </a:xfrm>
        </p:spPr>
        <p:txBody>
          <a:bodyPr spcFirstLastPara="1" wrap="square" lIns="0" tIns="91425" rIns="0" bIns="91425" anchor="t" anchorCtr="0">
            <a:noAutofit/>
          </a:bodyPr>
          <a:lstStyle/>
          <a:p>
            <a:pPr lvl="0"/>
            <a:r>
              <a:rPr lang="en-PH" sz="1800" dirty="0"/>
              <a:t>Helped by inflation, most retailers saw sales improve in the final 4 weeks, Discounters and Chemists were the standout performers</a:t>
            </a:r>
            <a:endParaRPr lang="en-PH" sz="1800" dirty="0">
              <a:latin typeface="Montserrat" panose="00000500000000000000" pitchFamily="2" charset="0"/>
            </a:endParaRP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4294967295"/>
          </p:nvPr>
        </p:nvSpPr>
        <p:spPr>
          <a:xfrm>
            <a:off x="164979" y="4749778"/>
            <a:ext cx="8159100" cy="184800"/>
          </a:xfrm>
        </p:spPr>
        <p:txBody>
          <a:bodyPr/>
          <a:lstStyle/>
          <a:p>
            <a:pPr marL="146050" indent="0">
              <a:buNone/>
            </a:pPr>
            <a:r>
              <a:rPr lang="en-PH" sz="700" dirty="0">
                <a:latin typeface="Montserrat" panose="00000500000000000000" pitchFamily="2" charset="0"/>
              </a:rPr>
              <a:t>Source:  NielsenIQ Scantrack Total Store Read , *Homescan FMCG, **Homescan Total FMCG</a:t>
            </a:r>
          </a:p>
          <a:p>
            <a:pPr marL="146050" indent="0">
              <a:buNone/>
            </a:pPr>
            <a:endParaRPr lang="en-PH" sz="700" dirty="0">
              <a:latin typeface="Montserrat" panose="00000500000000000000" pitchFamily="2" charset="0"/>
            </a:endParaRP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2476164145"/>
              </p:ext>
            </p:extLst>
          </p:nvPr>
        </p:nvGraphicFramePr>
        <p:xfrm>
          <a:off x="740598" y="1573342"/>
          <a:ext cx="7177613" cy="32178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06967" y="4863066"/>
            <a:ext cx="3714478" cy="246221"/>
          </a:xfrm>
          <a:prstGeom prst="rect">
            <a:avLst/>
          </a:prstGeom>
          <a:noFill/>
        </p:spPr>
        <p:txBody>
          <a:bodyPr wrap="none" rtlCol="0">
            <a:spAutoFit/>
          </a:bodyPr>
          <a:lstStyle/>
          <a:p>
            <a:pPr algn="r"/>
            <a:r>
              <a:rPr lang="en-GB" sz="1000" dirty="0">
                <a:latin typeface="Montserrat" panose="00000500000000000000" pitchFamily="2" charset="0"/>
                <a:cs typeface="Calibri" panose="020F0502020204030204" pitchFamily="34" charset="0"/>
              </a:rPr>
              <a:t>Nb.  Supermarkets include Dark Stores and Pick stores</a:t>
            </a:r>
          </a:p>
        </p:txBody>
      </p:sp>
    </p:spTree>
    <p:extLst>
      <p:ext uri="{BB962C8B-B14F-4D97-AF65-F5344CB8AC3E}">
        <p14:creationId xmlns:p14="http://schemas.microsoft.com/office/powerpoint/2010/main" val="3091049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3" name="Google Shape;1753;p130"/>
          <p:cNvSpPr txBox="1"/>
          <p:nvPr/>
        </p:nvSpPr>
        <p:spPr>
          <a:xfrm>
            <a:off x="376421" y="1020603"/>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52w/e 31 December 2022 vs last year</a:t>
            </a:r>
            <a:endParaRPr sz="1000" dirty="0">
              <a:solidFill>
                <a:srgbClr val="000000"/>
              </a:solidFill>
              <a:latin typeface="Montserrat" panose="00000500000000000000" pitchFamily="2" charset="0"/>
              <a:ea typeface="Montserrat"/>
              <a:cs typeface="Montserrat"/>
              <a:sym typeface="Montserrat"/>
            </a:endParaRPr>
          </a:p>
        </p:txBody>
      </p:sp>
      <p:sp>
        <p:nvSpPr>
          <p:cNvPr id="1754" name="Google Shape;1754;p130"/>
          <p:cNvSpPr txBox="1">
            <a:spLocks noGrp="1"/>
          </p:cNvSpPr>
          <p:nvPr>
            <p:ph type="title"/>
          </p:nvPr>
        </p:nvSpPr>
        <p:spPr>
          <a:xfrm>
            <a:off x="376421" y="180431"/>
            <a:ext cx="8793798" cy="372012"/>
          </a:xfrm>
        </p:spPr>
        <p:txBody>
          <a:bodyPr spcFirstLastPara="1" wrap="square" lIns="0" tIns="91425" rIns="0" bIns="91425" anchor="t" anchorCtr="0">
            <a:noAutofit/>
          </a:bodyPr>
          <a:lstStyle/>
          <a:p>
            <a:pPr lvl="0"/>
            <a:r>
              <a:rPr lang="en-PH" sz="1800" dirty="0"/>
              <a:t>T</a:t>
            </a:r>
            <a:r>
              <a:rPr lang="en-PH" sz="1800" dirty="0">
                <a:latin typeface="Montserrat" panose="00000500000000000000" pitchFamily="2" charset="0"/>
              </a:rPr>
              <a:t>he year </a:t>
            </a:r>
            <a:r>
              <a:rPr lang="en-PH" sz="1800" dirty="0"/>
              <a:t>ended positively, new </a:t>
            </a:r>
            <a:r>
              <a:rPr lang="en-PH" sz="1800" dirty="0">
                <a:latin typeface="Montserrat" panose="00000500000000000000" pitchFamily="2" charset="0"/>
              </a:rPr>
              <a:t>stores and visits fuelled growth at the Discounters and a constant flow of viruses helped lift sales at Chemists</a:t>
            </a: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4294967295"/>
          </p:nvPr>
        </p:nvSpPr>
        <p:spPr>
          <a:xfrm>
            <a:off x="164979" y="4742283"/>
            <a:ext cx="8159100" cy="184800"/>
          </a:xfrm>
        </p:spPr>
        <p:txBody>
          <a:bodyPr/>
          <a:lstStyle/>
          <a:p>
            <a:pPr marL="146050" indent="0">
              <a:buNone/>
            </a:pPr>
            <a:r>
              <a:rPr lang="en-PH" sz="700" dirty="0">
                <a:latin typeface="Montserrat" panose="00000500000000000000" pitchFamily="2" charset="0"/>
              </a:rPr>
              <a:t>Source:  NielsenIQ Scantrack Total Store Read , *Homescan FMCG, **Homescan Total FMCG</a:t>
            </a:r>
          </a:p>
          <a:p>
            <a:pPr marL="146050" indent="0">
              <a:buNone/>
            </a:pPr>
            <a:endParaRPr lang="en-PH" sz="700" dirty="0">
              <a:latin typeface="Montserrat" panose="00000500000000000000" pitchFamily="2" charset="0"/>
            </a:endParaRP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1521052187"/>
              </p:ext>
            </p:extLst>
          </p:nvPr>
        </p:nvGraphicFramePr>
        <p:xfrm>
          <a:off x="753025" y="1581715"/>
          <a:ext cx="7177613" cy="32178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06967" y="4863066"/>
            <a:ext cx="3714478" cy="246221"/>
          </a:xfrm>
          <a:prstGeom prst="rect">
            <a:avLst/>
          </a:prstGeom>
          <a:noFill/>
        </p:spPr>
        <p:txBody>
          <a:bodyPr wrap="none" rtlCol="0">
            <a:spAutoFit/>
          </a:bodyPr>
          <a:lstStyle/>
          <a:p>
            <a:pPr algn="r"/>
            <a:r>
              <a:rPr lang="en-GB" sz="1000" dirty="0">
                <a:latin typeface="Montserrat" panose="00000500000000000000" pitchFamily="2" charset="0"/>
                <a:cs typeface="Calibri" panose="020F0502020204030204" pitchFamily="34" charset="0"/>
              </a:rPr>
              <a:t>Nb.  Supermarkets include Dark Stores and Pick stores</a:t>
            </a:r>
          </a:p>
        </p:txBody>
      </p:sp>
    </p:spTree>
    <p:extLst>
      <p:ext uri="{BB962C8B-B14F-4D97-AF65-F5344CB8AC3E}">
        <p14:creationId xmlns:p14="http://schemas.microsoft.com/office/powerpoint/2010/main" val="3658801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3" name="Google Shape;1753;p130"/>
          <p:cNvSpPr txBox="1"/>
          <p:nvPr/>
        </p:nvSpPr>
        <p:spPr>
          <a:xfrm>
            <a:off x="354650" y="1288924"/>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4w/e 31st December vs </a:t>
            </a:r>
            <a:r>
              <a:rPr lang="en" sz="1000" b="1" dirty="0">
                <a:solidFill>
                  <a:srgbClr val="000000"/>
                </a:solidFill>
                <a:latin typeface="Montserrat" panose="00000500000000000000" pitchFamily="2" charset="0"/>
                <a:ea typeface="Montserrat"/>
                <a:cs typeface="Montserrat"/>
                <a:sym typeface="Montserrat"/>
              </a:rPr>
              <a:t>Prior period</a:t>
            </a:r>
            <a:endParaRPr sz="1000" b="1" dirty="0">
              <a:solidFill>
                <a:srgbClr val="000000"/>
              </a:solidFill>
              <a:latin typeface="Montserrat" panose="00000500000000000000" pitchFamily="2" charset="0"/>
              <a:ea typeface="Montserrat"/>
              <a:cs typeface="Montserrat"/>
              <a:sym typeface="Montserrat"/>
            </a:endParaRPr>
          </a:p>
        </p:txBody>
      </p:sp>
      <p:sp>
        <p:nvSpPr>
          <p:cNvPr id="1754" name="Google Shape;1754;p130"/>
          <p:cNvSpPr txBox="1">
            <a:spLocks noGrp="1"/>
          </p:cNvSpPr>
          <p:nvPr>
            <p:ph type="title"/>
          </p:nvPr>
        </p:nvSpPr>
        <p:spPr>
          <a:xfrm>
            <a:off x="286906" y="288388"/>
            <a:ext cx="8740964" cy="638245"/>
          </a:xfrm>
        </p:spPr>
        <p:txBody>
          <a:bodyPr spcFirstLastPara="1" wrap="square" lIns="0" tIns="91425" rIns="0" bIns="91425" anchor="t" anchorCtr="0">
            <a:noAutofit/>
          </a:bodyPr>
          <a:lstStyle/>
          <a:p>
            <a:pPr lvl="0"/>
            <a:r>
              <a:rPr lang="en-PH" sz="1700" dirty="0">
                <a:latin typeface="Montserrat" panose="00000500000000000000" pitchFamily="2" charset="0"/>
              </a:rPr>
              <a:t>Sales rallied in the final 4 weeks, with ‘larger stores’ benefiting over online and convenience formats.  </a:t>
            </a: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4294967295"/>
          </p:nvPr>
        </p:nvSpPr>
        <p:spPr>
          <a:xfrm>
            <a:off x="262281" y="4778827"/>
            <a:ext cx="8159100" cy="184800"/>
          </a:xfrm>
        </p:spPr>
        <p:txBody>
          <a:bodyPr/>
          <a:lstStyle/>
          <a:p>
            <a:pPr marL="146050" indent="0">
              <a:buNone/>
            </a:pPr>
            <a:r>
              <a:rPr lang="en-PH" sz="600" dirty="0">
                <a:latin typeface="Montserrat" panose="00000500000000000000" pitchFamily="2" charset="0"/>
              </a:rPr>
              <a:t>Source:  NielsenIQ Scantrack Total Store Read, *Homescan FMCG, **Homescan Total FMCG</a:t>
            </a: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264944076"/>
              </p:ext>
            </p:extLst>
          </p:nvPr>
        </p:nvGraphicFramePr>
        <p:xfrm>
          <a:off x="753024" y="1560994"/>
          <a:ext cx="7177613" cy="32178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747657" y="4927853"/>
            <a:ext cx="2988318" cy="215444"/>
          </a:xfrm>
          <a:prstGeom prst="rect">
            <a:avLst/>
          </a:prstGeom>
          <a:noFill/>
        </p:spPr>
        <p:txBody>
          <a:bodyPr wrap="none" rtlCol="0">
            <a:spAutoFit/>
          </a:bodyPr>
          <a:lstStyle/>
          <a:p>
            <a:pPr algn="r"/>
            <a:r>
              <a:rPr lang="en-GB" sz="800" dirty="0">
                <a:latin typeface="Montserrat" panose="00000500000000000000" pitchFamily="2" charset="0"/>
                <a:cs typeface="Calibri" panose="020F0502020204030204" pitchFamily="34" charset="0"/>
              </a:rPr>
              <a:t>Nb.  Supermarkets include Dark Stores and Pick stores</a:t>
            </a:r>
          </a:p>
        </p:txBody>
      </p:sp>
      <p:sp>
        <p:nvSpPr>
          <p:cNvPr id="2" name="TextBox 1">
            <a:extLst>
              <a:ext uri="{FF2B5EF4-FFF2-40B4-BE49-F238E27FC236}">
                <a16:creationId xmlns:a16="http://schemas.microsoft.com/office/drawing/2014/main" id="{819C6D79-CFE2-4009-B154-A638AAB33519}"/>
              </a:ext>
            </a:extLst>
          </p:cNvPr>
          <p:cNvSpPr txBox="1"/>
          <p:nvPr/>
        </p:nvSpPr>
        <p:spPr>
          <a:xfrm>
            <a:off x="7309271" y="1260780"/>
            <a:ext cx="992579" cy="215444"/>
          </a:xfrm>
          <a:prstGeom prst="rect">
            <a:avLst/>
          </a:prstGeom>
          <a:noFill/>
        </p:spPr>
        <p:txBody>
          <a:bodyPr wrap="none" rtlCol="0">
            <a:spAutoFit/>
          </a:bodyPr>
          <a:lstStyle/>
          <a:p>
            <a:r>
              <a:rPr lang="en-GB" sz="800" b="1" dirty="0">
                <a:latin typeface="Montserrat" panose="00000500000000000000" pitchFamily="2" charset="0"/>
              </a:rPr>
              <a:t>Vs prior month</a:t>
            </a:r>
          </a:p>
        </p:txBody>
      </p:sp>
      <p:sp>
        <p:nvSpPr>
          <p:cNvPr id="3" name="TextBox 2">
            <a:extLst>
              <a:ext uri="{FF2B5EF4-FFF2-40B4-BE49-F238E27FC236}">
                <a16:creationId xmlns:a16="http://schemas.microsoft.com/office/drawing/2014/main" id="{2055DADB-F778-6FC7-32B9-62039DCC631F}"/>
              </a:ext>
            </a:extLst>
          </p:cNvPr>
          <p:cNvSpPr txBox="1"/>
          <p:nvPr/>
        </p:nvSpPr>
        <p:spPr>
          <a:xfrm>
            <a:off x="181112" y="923234"/>
            <a:ext cx="6631944" cy="253916"/>
          </a:xfrm>
          <a:prstGeom prst="rect">
            <a:avLst/>
          </a:prstGeom>
          <a:noFill/>
        </p:spPr>
        <p:txBody>
          <a:bodyPr wrap="none" rtlCol="0">
            <a:spAutoFit/>
          </a:bodyPr>
          <a:lstStyle/>
          <a:p>
            <a:r>
              <a:rPr lang="en-GB" sz="1050" dirty="0">
                <a:latin typeface="Montserrat" panose="00000500000000000000" pitchFamily="2" charset="0"/>
              </a:rPr>
              <a:t>With </a:t>
            </a:r>
            <a:r>
              <a:rPr lang="en-GB" sz="1050" b="1" dirty="0">
                <a:latin typeface="Montserrat" panose="00000500000000000000" pitchFamily="2" charset="0"/>
              </a:rPr>
              <a:t>viruses</a:t>
            </a:r>
            <a:r>
              <a:rPr lang="en-GB" sz="1050" dirty="0">
                <a:latin typeface="Montserrat" panose="00000500000000000000" pitchFamily="2" charset="0"/>
              </a:rPr>
              <a:t> taking hold in December, </a:t>
            </a:r>
            <a:r>
              <a:rPr lang="en-GB" sz="1050" b="1" dirty="0">
                <a:latin typeface="Montserrat" panose="00000500000000000000" pitchFamily="2" charset="0"/>
              </a:rPr>
              <a:t>Chemists</a:t>
            </a:r>
            <a:r>
              <a:rPr lang="en-GB" sz="1050" dirty="0">
                <a:latin typeface="Montserrat" panose="00000500000000000000" pitchFamily="2" charset="0"/>
              </a:rPr>
              <a:t> had </a:t>
            </a:r>
            <a:r>
              <a:rPr lang="en-GB" sz="1050" b="1" dirty="0">
                <a:latin typeface="Montserrat" panose="00000500000000000000" pitchFamily="2" charset="0"/>
              </a:rPr>
              <a:t>momentum</a:t>
            </a:r>
            <a:r>
              <a:rPr lang="en-GB" sz="1050" dirty="0">
                <a:latin typeface="Montserrat" panose="00000500000000000000" pitchFamily="2" charset="0"/>
              </a:rPr>
              <a:t> vs year ago and prior month</a:t>
            </a:r>
          </a:p>
        </p:txBody>
      </p:sp>
    </p:spTree>
    <p:extLst>
      <p:ext uri="{BB962C8B-B14F-4D97-AF65-F5344CB8AC3E}">
        <p14:creationId xmlns:p14="http://schemas.microsoft.com/office/powerpoint/2010/main" val="2557500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89"/>
          <p:cNvSpPr txBox="1">
            <a:spLocks noGrp="1"/>
          </p:cNvSpPr>
          <p:nvPr>
            <p:ph type="title"/>
          </p:nvPr>
        </p:nvSpPr>
        <p:spPr>
          <a:xfrm>
            <a:off x="121974" y="426837"/>
            <a:ext cx="9108749" cy="764115"/>
          </a:xfrm>
        </p:spPr>
        <p:txBody>
          <a:bodyPr spcFirstLastPara="1" wrap="square" lIns="0" tIns="91425" rIns="0" bIns="91425" anchor="t" anchorCtr="0">
            <a:noAutofit/>
          </a:bodyPr>
          <a:lstStyle/>
          <a:p>
            <a:pPr lvl="0"/>
            <a:r>
              <a:rPr lang="en-PH" sz="1800" dirty="0">
                <a:solidFill>
                  <a:schemeClr val="bg1"/>
                </a:solidFill>
                <a:latin typeface="Montserrat" panose="00000500000000000000" pitchFamily="2" charset="0"/>
              </a:rPr>
              <a:t>With shoppers </a:t>
            </a:r>
            <a:r>
              <a:rPr lang="en-PH" sz="1800" dirty="0">
                <a:solidFill>
                  <a:schemeClr val="accent1"/>
                </a:solidFill>
                <a:latin typeface="Montserrat" panose="00000500000000000000" pitchFamily="2" charset="0"/>
              </a:rPr>
              <a:t>delaying</a:t>
            </a:r>
            <a:r>
              <a:rPr lang="en-PH" sz="1800" dirty="0">
                <a:solidFill>
                  <a:schemeClr val="bg1"/>
                </a:solidFill>
                <a:latin typeface="Montserrat" panose="00000500000000000000" pitchFamily="2" charset="0"/>
              </a:rPr>
              <a:t> Christmas spend to the </a:t>
            </a:r>
            <a:r>
              <a:rPr lang="en-PH" sz="1800" dirty="0">
                <a:solidFill>
                  <a:schemeClr val="accent1"/>
                </a:solidFill>
                <a:latin typeface="Montserrat" panose="00000500000000000000" pitchFamily="2" charset="0"/>
              </a:rPr>
              <a:t>final week </a:t>
            </a:r>
            <a:r>
              <a:rPr lang="en-PH" sz="1800" dirty="0">
                <a:solidFill>
                  <a:schemeClr val="bg1"/>
                </a:solidFill>
                <a:latin typeface="Montserrat" panose="00000500000000000000" pitchFamily="2" charset="0"/>
              </a:rPr>
              <a:t>of December, </a:t>
            </a:r>
            <a:r>
              <a:rPr lang="en-PH" sz="1800" dirty="0">
                <a:solidFill>
                  <a:schemeClr val="accent1"/>
                </a:solidFill>
                <a:latin typeface="Montserrat" panose="00000500000000000000" pitchFamily="2" charset="0"/>
              </a:rPr>
              <a:t>Online share </a:t>
            </a:r>
            <a:r>
              <a:rPr lang="en-PH" sz="1800" dirty="0">
                <a:solidFill>
                  <a:schemeClr val="bg1"/>
                </a:solidFill>
                <a:latin typeface="Montserrat" panose="00000500000000000000" pitchFamily="2" charset="0"/>
              </a:rPr>
              <a:t>slipped back to </a:t>
            </a:r>
            <a:r>
              <a:rPr lang="en-PH" sz="1800" dirty="0">
                <a:solidFill>
                  <a:schemeClr val="accent1"/>
                </a:solidFill>
                <a:latin typeface="Montserrat" panose="00000500000000000000" pitchFamily="2" charset="0"/>
              </a:rPr>
              <a:t>10.4%</a:t>
            </a:r>
            <a:r>
              <a:rPr lang="en-PH" sz="1800" dirty="0">
                <a:solidFill>
                  <a:schemeClr val="bg1"/>
                </a:solidFill>
                <a:latin typeface="Montserrat" panose="00000500000000000000" pitchFamily="2" charset="0"/>
              </a:rPr>
              <a:t> the lowest point since 2019</a:t>
            </a:r>
            <a:endParaRPr lang="en-PH" sz="1800" dirty="0">
              <a:solidFill>
                <a:schemeClr val="accent1"/>
              </a:solidFill>
              <a:latin typeface="Montserrat" panose="00000500000000000000" pitchFamily="2" charset="0"/>
            </a:endParaRPr>
          </a:p>
        </p:txBody>
      </p:sp>
      <p:sp>
        <p:nvSpPr>
          <p:cNvPr id="25" name="Subtitle 2">
            <a:extLst>
              <a:ext uri="{FF2B5EF4-FFF2-40B4-BE49-F238E27FC236}">
                <a16:creationId xmlns:a16="http://schemas.microsoft.com/office/drawing/2014/main" id="{DF131891-A103-4FBD-848A-0183FD008A90}"/>
              </a:ext>
            </a:extLst>
          </p:cNvPr>
          <p:cNvSpPr>
            <a:spLocks noGrp="1"/>
          </p:cNvSpPr>
          <p:nvPr>
            <p:ph type="subTitle" idx="1"/>
          </p:nvPr>
        </p:nvSpPr>
        <p:spPr/>
        <p:txBody>
          <a:bodyPr/>
          <a:lstStyle/>
          <a:p>
            <a:r>
              <a:rPr lang="en-PH" dirty="0">
                <a:solidFill>
                  <a:schemeClr val="bg1"/>
                </a:solidFill>
              </a:rPr>
              <a:t>Source:  NielsenIQ </a:t>
            </a:r>
            <a:r>
              <a:rPr lang="en-PH" dirty="0">
                <a:solidFill>
                  <a:schemeClr val="bg1"/>
                </a:solidFill>
                <a:latin typeface="Montserrat" panose="00000500000000000000" pitchFamily="2" charset="0"/>
              </a:rPr>
              <a:t>Homescan</a:t>
            </a:r>
            <a:r>
              <a:rPr lang="en-PH" dirty="0">
                <a:solidFill>
                  <a:schemeClr val="bg1"/>
                </a:solidFill>
              </a:rPr>
              <a:t> </a:t>
            </a:r>
            <a:r>
              <a:rPr lang="en-PH" dirty="0">
                <a:solidFill>
                  <a:schemeClr val="bg1"/>
                </a:solidFill>
                <a:latin typeface="Montserrat" panose="00000500000000000000" pitchFamily="2" charset="0"/>
              </a:rPr>
              <a:t>Online</a:t>
            </a:r>
            <a:r>
              <a:rPr lang="en-PH" dirty="0">
                <a:solidFill>
                  <a:schemeClr val="bg1"/>
                </a:solidFill>
              </a:rPr>
              <a:t> FMCG</a:t>
            </a:r>
          </a:p>
        </p:txBody>
      </p:sp>
      <p:graphicFrame>
        <p:nvGraphicFramePr>
          <p:cNvPr id="5" name="Chart 4">
            <a:extLst>
              <a:ext uri="{FF2B5EF4-FFF2-40B4-BE49-F238E27FC236}">
                <a16:creationId xmlns:a16="http://schemas.microsoft.com/office/drawing/2014/main" id="{DFBD8321-2FE8-47BC-BAAD-A89C45F2B8B1}"/>
              </a:ext>
            </a:extLst>
          </p:cNvPr>
          <p:cNvGraphicFramePr/>
          <p:nvPr>
            <p:extLst>
              <p:ext uri="{D42A27DB-BD31-4B8C-83A1-F6EECF244321}">
                <p14:modId xmlns:p14="http://schemas.microsoft.com/office/powerpoint/2010/main" val="4071339704"/>
              </p:ext>
            </p:extLst>
          </p:nvPr>
        </p:nvGraphicFramePr>
        <p:xfrm>
          <a:off x="468090" y="1420905"/>
          <a:ext cx="8301667" cy="332619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C1FFF317-43D7-48AB-89FB-6AAE60EF9C8C}"/>
              </a:ext>
            </a:extLst>
          </p:cNvPr>
          <p:cNvSpPr txBox="1"/>
          <p:nvPr/>
        </p:nvSpPr>
        <p:spPr>
          <a:xfrm>
            <a:off x="669865" y="4165545"/>
            <a:ext cx="437940" cy="215444"/>
          </a:xfrm>
          <a:prstGeom prst="rect">
            <a:avLst/>
          </a:prstGeom>
          <a:noFill/>
        </p:spPr>
        <p:txBody>
          <a:bodyPr wrap="none" rtlCol="0">
            <a:spAutoFit/>
          </a:bodyPr>
          <a:lstStyle/>
          <a:p>
            <a:r>
              <a:rPr lang="en-GB" sz="800" dirty="0">
                <a:solidFill>
                  <a:schemeClr val="bg1"/>
                </a:solidFill>
                <a:latin typeface="Montserrat" panose="00000500000000000000" pitchFamily="2" charset="0"/>
              </a:rPr>
              <a:t>4w/e</a:t>
            </a:r>
          </a:p>
        </p:txBody>
      </p:sp>
      <p:pic>
        <p:nvPicPr>
          <p:cNvPr id="1026" name="Picture 2">
            <a:extLst>
              <a:ext uri="{FF2B5EF4-FFF2-40B4-BE49-F238E27FC236}">
                <a16:creationId xmlns:a16="http://schemas.microsoft.com/office/drawing/2014/main" id="{AA0450C7-4C7C-4BEF-8342-A47B049560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8620" y="1199786"/>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289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336368" y="1362701"/>
            <a:ext cx="2547575" cy="3205767"/>
          </a:xfrm>
          <a:prstGeom prst="rect">
            <a:avLst/>
          </a:prstGeom>
          <a:noFill/>
          <a:ln>
            <a:noFill/>
          </a:ln>
        </p:spPr>
        <p:txBody>
          <a:bodyPr spcFirstLastPara="1" wrap="square" lIns="0" tIns="45700" rIns="0" bIns="45700" anchor="t" anchorCtr="0">
            <a:noAutofit/>
          </a:bodyPr>
          <a:lstStyle/>
          <a:p>
            <a:r>
              <a:rPr lang="en-GB" sz="1300" dirty="0">
                <a:solidFill>
                  <a:schemeClr val="bg1"/>
                </a:solidFill>
                <a:latin typeface="Montserrat" panose="00000500000000000000" pitchFamily="2" charset="0"/>
              </a:rPr>
              <a:t>With Omicron in the comparatives, </a:t>
            </a:r>
            <a:r>
              <a:rPr lang="en-GB" sz="1300" b="1" dirty="0">
                <a:solidFill>
                  <a:schemeClr val="bg1"/>
                </a:solidFill>
                <a:latin typeface="Montserrat" panose="00000500000000000000" pitchFamily="2" charset="0"/>
              </a:rPr>
              <a:t>online orders </a:t>
            </a:r>
            <a:r>
              <a:rPr lang="en-GB" sz="1300" dirty="0">
                <a:solidFill>
                  <a:schemeClr val="bg1"/>
                </a:solidFill>
                <a:latin typeface="Montserrat" panose="00000500000000000000" pitchFamily="2" charset="0"/>
              </a:rPr>
              <a:t>were only </a:t>
            </a:r>
            <a:r>
              <a:rPr lang="en-GB" sz="1300" b="1" dirty="0">
                <a:solidFill>
                  <a:schemeClr val="accent1"/>
                </a:solidFill>
                <a:latin typeface="Montserrat" panose="00000500000000000000" pitchFamily="2" charset="0"/>
              </a:rPr>
              <a:t>marginally down </a:t>
            </a:r>
            <a:r>
              <a:rPr lang="en-GB" sz="1300" dirty="0">
                <a:solidFill>
                  <a:schemeClr val="bg1"/>
                </a:solidFill>
                <a:latin typeface="Montserrat" panose="00000500000000000000" pitchFamily="2" charset="0"/>
              </a:rPr>
              <a:t>on last year.  </a:t>
            </a:r>
          </a:p>
          <a:p>
            <a:endParaRPr lang="en-GB" sz="1300" dirty="0">
              <a:solidFill>
                <a:schemeClr val="bg1"/>
              </a:solidFill>
              <a:latin typeface="Montserrat" panose="00000500000000000000" pitchFamily="2" charset="0"/>
            </a:endParaRPr>
          </a:p>
          <a:p>
            <a:r>
              <a:rPr lang="en-GB" sz="1300" dirty="0">
                <a:solidFill>
                  <a:schemeClr val="bg1"/>
                </a:solidFill>
                <a:latin typeface="Montserrat" panose="00000500000000000000" pitchFamily="2" charset="0"/>
              </a:rPr>
              <a:t>The Avian Flu outbreak </a:t>
            </a:r>
            <a:r>
              <a:rPr lang="en-GB" sz="1300" b="1" dirty="0">
                <a:solidFill>
                  <a:schemeClr val="bg1"/>
                </a:solidFill>
                <a:latin typeface="Montserrat" panose="00000500000000000000" pitchFamily="2" charset="0"/>
              </a:rPr>
              <a:t>may</a:t>
            </a:r>
            <a:r>
              <a:rPr lang="en-GB" sz="1300" dirty="0">
                <a:solidFill>
                  <a:schemeClr val="bg1"/>
                </a:solidFill>
                <a:latin typeface="Montserrat" panose="00000500000000000000" pitchFamily="2" charset="0"/>
              </a:rPr>
              <a:t> have encouraged more shoppers to buy </a:t>
            </a:r>
            <a:r>
              <a:rPr lang="en-GB" sz="1300" b="1" dirty="0">
                <a:solidFill>
                  <a:schemeClr val="bg1"/>
                </a:solidFill>
                <a:latin typeface="Montserrat" panose="00000500000000000000" pitchFamily="2" charset="0"/>
              </a:rPr>
              <a:t>seasonal poultry online, </a:t>
            </a:r>
            <a:r>
              <a:rPr lang="en-GB" sz="1300" dirty="0">
                <a:solidFill>
                  <a:schemeClr val="bg1"/>
                </a:solidFill>
                <a:latin typeface="Montserrat" panose="00000500000000000000" pitchFamily="2" charset="0"/>
              </a:rPr>
              <a:t>helping to boost orders.</a:t>
            </a:r>
          </a:p>
          <a:p>
            <a:endParaRPr lang="en-GB" sz="1300" b="1" dirty="0">
              <a:solidFill>
                <a:schemeClr val="bg1"/>
              </a:solidFill>
              <a:latin typeface="Montserrat" panose="00000500000000000000" pitchFamily="2" charset="0"/>
            </a:endParaRPr>
          </a:p>
          <a:p>
            <a:r>
              <a:rPr lang="en-GB" sz="1300" dirty="0">
                <a:solidFill>
                  <a:schemeClr val="bg1"/>
                </a:solidFill>
                <a:latin typeface="Montserrat" panose="00000500000000000000" pitchFamily="2" charset="0"/>
              </a:rPr>
              <a:t>The </a:t>
            </a:r>
            <a:r>
              <a:rPr lang="en-GB" sz="1300" b="1" dirty="0">
                <a:solidFill>
                  <a:schemeClr val="accent1"/>
                </a:solidFill>
                <a:latin typeface="Montserrat" panose="00000500000000000000" pitchFamily="2" charset="0"/>
              </a:rPr>
              <a:t>biggest concern </a:t>
            </a:r>
            <a:r>
              <a:rPr lang="en-GB" sz="1300" dirty="0">
                <a:solidFill>
                  <a:schemeClr val="bg1"/>
                </a:solidFill>
                <a:latin typeface="Montserrat" panose="00000500000000000000" pitchFamily="2" charset="0"/>
              </a:rPr>
              <a:t>is the </a:t>
            </a:r>
            <a:r>
              <a:rPr lang="en-GB" sz="1300" b="1" dirty="0">
                <a:solidFill>
                  <a:schemeClr val="bg1"/>
                </a:solidFill>
                <a:latin typeface="Montserrat" panose="00000500000000000000" pitchFamily="2" charset="0"/>
              </a:rPr>
              <a:t>decline</a:t>
            </a:r>
            <a:r>
              <a:rPr lang="en-GB" sz="1300" dirty="0">
                <a:solidFill>
                  <a:schemeClr val="bg1"/>
                </a:solidFill>
                <a:latin typeface="Montserrat" panose="00000500000000000000" pitchFamily="2" charset="0"/>
              </a:rPr>
              <a:t> </a:t>
            </a:r>
            <a:r>
              <a:rPr lang="en-GB" sz="1300" b="1" dirty="0">
                <a:solidFill>
                  <a:schemeClr val="bg1"/>
                </a:solidFill>
                <a:latin typeface="Montserrat" panose="00000500000000000000" pitchFamily="2" charset="0"/>
              </a:rPr>
              <a:t>in items</a:t>
            </a:r>
            <a:r>
              <a:rPr lang="en-GB" sz="1300" dirty="0">
                <a:solidFill>
                  <a:schemeClr val="bg1"/>
                </a:solidFill>
                <a:latin typeface="Montserrat" panose="00000500000000000000" pitchFamily="2" charset="0"/>
              </a:rPr>
              <a:t>, indicating online </a:t>
            </a:r>
            <a:r>
              <a:rPr lang="en-GB" sz="1300" b="1" dirty="0">
                <a:solidFill>
                  <a:schemeClr val="bg1"/>
                </a:solidFill>
                <a:latin typeface="Montserrat" panose="00000500000000000000" pitchFamily="2" charset="0"/>
              </a:rPr>
              <a:t>orders</a:t>
            </a:r>
            <a:r>
              <a:rPr lang="en-GB" sz="1300" dirty="0">
                <a:solidFill>
                  <a:schemeClr val="bg1"/>
                </a:solidFill>
                <a:latin typeface="Montserrat" panose="00000500000000000000" pitchFamily="2" charset="0"/>
              </a:rPr>
              <a:t> are becoming </a:t>
            </a:r>
            <a:r>
              <a:rPr lang="en-GB" sz="1300" b="1" dirty="0">
                <a:solidFill>
                  <a:schemeClr val="accent1"/>
                </a:solidFill>
                <a:latin typeface="Montserrat" panose="00000500000000000000" pitchFamily="2" charset="0"/>
              </a:rPr>
              <a:t>smaller</a:t>
            </a:r>
            <a:r>
              <a:rPr lang="en-GB" sz="1300" dirty="0">
                <a:solidFill>
                  <a:schemeClr val="bg1"/>
                </a:solidFill>
                <a:latin typeface="Montserrat" panose="00000500000000000000" pitchFamily="2" charset="0"/>
              </a:rPr>
              <a:t> which will impact the efficiency of the home delivery model.</a:t>
            </a:r>
          </a:p>
          <a:p>
            <a:endParaRPr lang="en-GB" sz="1300" dirty="0">
              <a:solidFill>
                <a:schemeClr val="bg1"/>
              </a:solidFill>
              <a:latin typeface="Montserrat" panose="00000500000000000000" pitchFamily="2" charset="0"/>
            </a:endParaRPr>
          </a:p>
          <a:p>
            <a:endParaRPr lang="en-GB" sz="1300" dirty="0">
              <a:solidFill>
                <a:schemeClr val="bg1"/>
              </a:solidFill>
              <a:latin typeface="Montserrat" panose="00000500000000000000" pitchFamily="2" charset="0"/>
            </a:endParaRPr>
          </a:p>
          <a:p>
            <a:endParaRPr lang="en-GB" sz="1300"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6" y="814411"/>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15" name="Subtitle 5">
            <a:extLst>
              <a:ext uri="{FF2B5EF4-FFF2-40B4-BE49-F238E27FC236}">
                <a16:creationId xmlns:a16="http://schemas.microsoft.com/office/drawing/2014/main" id="{06952880-1C23-9CCE-93CC-75AC63AF1764}"/>
              </a:ext>
            </a:extLst>
          </p:cNvPr>
          <p:cNvSpPr txBox="1">
            <a:spLocks/>
          </p:cNvSpPr>
          <p:nvPr/>
        </p:nvSpPr>
        <p:spPr>
          <a:xfrm>
            <a:off x="260057" y="4499956"/>
            <a:ext cx="8159100" cy="184800"/>
          </a:xfrm>
          <a:prstGeom prst="rect">
            <a:avLst/>
          </a:prstGeom>
          <a:noFill/>
          <a:ln>
            <a:noFill/>
          </a:ln>
        </p:spPr>
        <p:txBody>
          <a:bodyPr spcFirstLastPara="1" wrap="square" lIns="0" tIns="91425" rIns="0" bIns="91425"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panose="00000500000000000000" pitchFamily="2" charset="0"/>
                <a:ea typeface="Montserrat"/>
                <a:cs typeface="Montserrat"/>
                <a:sym typeface="Montserrat"/>
              </a:defRPr>
            </a:lvl1pPr>
            <a:lvl2pPr marL="914400" marR="0" lvl="1" indent="-3048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2pPr>
            <a:lvl3pPr marL="1371600" marR="0" lvl="2"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3pPr>
            <a:lvl4pPr marL="1828800" marR="0" lvl="3"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4pPr>
            <a:lvl5pPr marL="2286000" marR="0" lvl="4"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5pPr>
            <a:lvl6pPr marL="2743200" marR="0" lvl="5"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6pPr>
            <a:lvl7pPr marL="3200400" marR="0" lvl="6"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7pPr>
            <a:lvl8pPr marL="3657600" marR="0" lvl="7"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8pPr>
            <a:lvl9pPr marL="4114800" marR="0" lvl="8"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9pPr>
          </a:lstStyle>
          <a:p>
            <a:r>
              <a:rPr lang="en-GB" sz="900" dirty="0"/>
              <a:t>Source:  NielsenIQ Homescan FMCG</a:t>
            </a:r>
          </a:p>
        </p:txBody>
      </p:sp>
      <p:graphicFrame>
        <p:nvGraphicFramePr>
          <p:cNvPr id="18" name="Chart 17">
            <a:extLst>
              <a:ext uri="{FF2B5EF4-FFF2-40B4-BE49-F238E27FC236}">
                <a16:creationId xmlns:a16="http://schemas.microsoft.com/office/drawing/2014/main" id="{A2335727-E565-4BA7-A992-72547606777A}"/>
              </a:ext>
            </a:extLst>
          </p:cNvPr>
          <p:cNvGraphicFramePr/>
          <p:nvPr>
            <p:extLst>
              <p:ext uri="{D42A27DB-BD31-4B8C-83A1-F6EECF244321}">
                <p14:modId xmlns:p14="http://schemas.microsoft.com/office/powerpoint/2010/main" val="3359828107"/>
              </p:ext>
            </p:extLst>
          </p:nvPr>
        </p:nvGraphicFramePr>
        <p:xfrm>
          <a:off x="103136" y="1506917"/>
          <a:ext cx="5935057" cy="299303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09891F0-9E6B-F5C8-289C-DC7995FA08EA}"/>
              </a:ext>
            </a:extLst>
          </p:cNvPr>
          <p:cNvSpPr>
            <a:spLocks noGrp="1"/>
          </p:cNvSpPr>
          <p:nvPr>
            <p:ph type="title"/>
          </p:nvPr>
        </p:nvSpPr>
        <p:spPr>
          <a:xfrm>
            <a:off x="69273" y="299706"/>
            <a:ext cx="6083126" cy="393600"/>
          </a:xfrm>
        </p:spPr>
        <p:txBody>
          <a:bodyPr/>
          <a:lstStyle/>
          <a:p>
            <a:r>
              <a:rPr lang="en-PH" sz="1500" dirty="0">
                <a:solidFill>
                  <a:schemeClr val="tx1"/>
                </a:solidFill>
                <a:latin typeface="Montserrat" panose="00000500000000000000" pitchFamily="2" charset="0"/>
              </a:rPr>
              <a:t>Christmas 2022, shoppers returned to stores whilst online is </a:t>
            </a:r>
            <a:r>
              <a:rPr lang="en-PH" sz="1500" dirty="0">
                <a:solidFill>
                  <a:schemeClr val="tx1"/>
                </a:solidFill>
              </a:rPr>
              <a:t> back in growth, baskets are getting smaller</a:t>
            </a:r>
            <a:endParaRPr lang="en-GB" sz="1500" dirty="0">
              <a:solidFill>
                <a:schemeClr val="tx1"/>
              </a:solidFill>
            </a:endParaRPr>
          </a:p>
        </p:txBody>
      </p:sp>
      <p:sp>
        <p:nvSpPr>
          <p:cNvPr id="5" name="TextBox 4">
            <a:extLst>
              <a:ext uri="{FF2B5EF4-FFF2-40B4-BE49-F238E27FC236}">
                <a16:creationId xmlns:a16="http://schemas.microsoft.com/office/drawing/2014/main" id="{3F7EB7E5-F247-6540-CC76-A68002F09C39}"/>
              </a:ext>
            </a:extLst>
          </p:cNvPr>
          <p:cNvSpPr txBox="1"/>
          <p:nvPr/>
        </p:nvSpPr>
        <p:spPr>
          <a:xfrm>
            <a:off x="0" y="3984320"/>
            <a:ext cx="522900" cy="246221"/>
          </a:xfrm>
          <a:prstGeom prst="rect">
            <a:avLst/>
          </a:prstGeom>
          <a:noFill/>
        </p:spPr>
        <p:txBody>
          <a:bodyPr wrap="none" rtlCol="0">
            <a:spAutoFit/>
          </a:bodyPr>
          <a:lstStyle/>
          <a:p>
            <a:r>
              <a:rPr lang="en-GB" sz="1000" b="1" dirty="0">
                <a:latin typeface="Montserrat" panose="00000500000000000000" pitchFamily="2" charset="0"/>
              </a:rPr>
              <a:t>4w/e</a:t>
            </a:r>
          </a:p>
        </p:txBody>
      </p:sp>
      <p:sp>
        <p:nvSpPr>
          <p:cNvPr id="2" name="TextBox 1">
            <a:extLst>
              <a:ext uri="{FF2B5EF4-FFF2-40B4-BE49-F238E27FC236}">
                <a16:creationId xmlns:a16="http://schemas.microsoft.com/office/drawing/2014/main" id="{8E29FFF8-3DC3-725E-A53E-7F96D74B44BA}"/>
              </a:ext>
            </a:extLst>
          </p:cNvPr>
          <p:cNvSpPr txBox="1"/>
          <p:nvPr/>
        </p:nvSpPr>
        <p:spPr>
          <a:xfrm>
            <a:off x="0" y="1162646"/>
            <a:ext cx="1967205" cy="400110"/>
          </a:xfrm>
          <a:prstGeom prst="rect">
            <a:avLst/>
          </a:prstGeom>
          <a:noFill/>
        </p:spPr>
        <p:txBody>
          <a:bodyPr wrap="none" rtlCol="0">
            <a:spAutoFit/>
          </a:bodyPr>
          <a:lstStyle/>
          <a:p>
            <a:r>
              <a:rPr lang="en-GB" sz="1100" b="1" dirty="0">
                <a:latin typeface="Montserrat" panose="00000500000000000000" pitchFamily="2" charset="0"/>
              </a:rPr>
              <a:t>Online KPI performance</a:t>
            </a:r>
          </a:p>
          <a:p>
            <a:r>
              <a:rPr lang="en-GB" sz="900" dirty="0">
                <a:latin typeface="Montserrat" panose="00000500000000000000" pitchFamily="2" charset="0"/>
              </a:rPr>
              <a:t>%Diff year on Year</a:t>
            </a:r>
          </a:p>
        </p:txBody>
      </p:sp>
      <p:cxnSp>
        <p:nvCxnSpPr>
          <p:cNvPr id="9" name="Straight Connector 8">
            <a:extLst>
              <a:ext uri="{FF2B5EF4-FFF2-40B4-BE49-F238E27FC236}">
                <a16:creationId xmlns:a16="http://schemas.microsoft.com/office/drawing/2014/main" id="{A3A6649A-C923-B450-2034-EC61C9EA93F6}"/>
              </a:ext>
            </a:extLst>
          </p:cNvPr>
          <p:cNvCxnSpPr/>
          <p:nvPr/>
        </p:nvCxnSpPr>
        <p:spPr>
          <a:xfrm>
            <a:off x="4526223" y="1204947"/>
            <a:ext cx="0" cy="229091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B17FF38-E7EC-2C0F-23D3-8A5E74075DFF}"/>
              </a:ext>
            </a:extLst>
          </p:cNvPr>
          <p:cNvCxnSpPr>
            <a:cxnSpLocks/>
          </p:cNvCxnSpPr>
          <p:nvPr/>
        </p:nvCxnSpPr>
        <p:spPr>
          <a:xfrm>
            <a:off x="3886502" y="585425"/>
            <a:ext cx="595745"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00FEBA84-E2C3-3821-EF65-C14BF215DF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1165" y="0"/>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372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23" name="Google Shape;1723;p127"/>
          <p:cNvSpPr txBox="1">
            <a:spLocks noGrp="1"/>
          </p:cNvSpPr>
          <p:nvPr>
            <p:ph type="title"/>
          </p:nvPr>
        </p:nvSpPr>
        <p:spPr>
          <a:xfrm>
            <a:off x="52614" y="295901"/>
            <a:ext cx="9038772" cy="403761"/>
          </a:xfrm>
        </p:spPr>
        <p:txBody>
          <a:bodyPr spcFirstLastPara="1" wrap="square" lIns="0" tIns="91425" rIns="0" bIns="91425" anchor="t" anchorCtr="0">
            <a:noAutofit/>
          </a:bodyPr>
          <a:lstStyle/>
          <a:p>
            <a:pPr lvl="0"/>
            <a:r>
              <a:rPr lang="en-PH" sz="1800" dirty="0"/>
              <a:t>Convenience stores had momentum during the cold patch, at the start of December, whilst the Supermarkets outperformed in Christmas week</a:t>
            </a:r>
            <a:endParaRPr lang="en-PH" sz="1800" dirty="0">
              <a:latin typeface="Montserrat" panose="00000500000000000000" pitchFamily="2" charset="0"/>
            </a:endParaRPr>
          </a:p>
        </p:txBody>
      </p:sp>
      <p:sp>
        <p:nvSpPr>
          <p:cNvPr id="5" name="Subtitle 4">
            <a:extLst>
              <a:ext uri="{FF2B5EF4-FFF2-40B4-BE49-F238E27FC236}">
                <a16:creationId xmlns:a16="http://schemas.microsoft.com/office/drawing/2014/main" id="{8A09D3BF-2A1A-43A6-BD16-079B433DC493}"/>
              </a:ext>
            </a:extLst>
          </p:cNvPr>
          <p:cNvSpPr>
            <a:spLocks noGrp="1"/>
          </p:cNvSpPr>
          <p:nvPr>
            <p:ph type="subTitle" idx="4294967295"/>
          </p:nvPr>
        </p:nvSpPr>
        <p:spPr>
          <a:xfrm>
            <a:off x="211892" y="4803205"/>
            <a:ext cx="8159100" cy="184800"/>
          </a:xfrm>
        </p:spPr>
        <p:txBody>
          <a:bodyPr/>
          <a:lstStyle/>
          <a:p>
            <a:pPr marL="146050" indent="0">
              <a:buNone/>
            </a:pPr>
            <a:r>
              <a:rPr lang="en-PH" sz="600" dirty="0">
                <a:latin typeface="Montserrat" panose="00000500000000000000" pitchFamily="2" charset="0"/>
              </a:rPr>
              <a:t>Source:  NielsenIQ Scantrack (FMCG = Total Store Read excluding General Merchandise, Tobacco and Healthcare</a:t>
            </a:r>
          </a:p>
        </p:txBody>
      </p:sp>
      <p:sp>
        <p:nvSpPr>
          <p:cNvPr id="3" name="Rectangle 2"/>
          <p:cNvSpPr/>
          <p:nvPr/>
        </p:nvSpPr>
        <p:spPr>
          <a:xfrm>
            <a:off x="4852559" y="4659498"/>
            <a:ext cx="3595480" cy="338554"/>
          </a:xfrm>
          <a:prstGeom prst="rect">
            <a:avLst/>
          </a:prstGeom>
        </p:spPr>
        <p:txBody>
          <a:bodyPr wrap="square">
            <a:spAutoFit/>
          </a:bodyPr>
          <a:lstStyle/>
          <a:p>
            <a:r>
              <a:rPr lang="en-GB" sz="800" dirty="0">
                <a:latin typeface="Montserrat" panose="00000500000000000000" pitchFamily="2" charset="0"/>
                <a:cs typeface="Calibri" panose="020F0502020204030204" pitchFamily="34" charset="0"/>
              </a:rPr>
              <a:t>*Supermarkets include Online Dark Stores, Depots and Picking stores</a:t>
            </a:r>
            <a:endParaRPr lang="en-GB" sz="800" dirty="0">
              <a:latin typeface="Montserrat" panose="00000500000000000000" pitchFamily="2" charset="0"/>
            </a:endParaRPr>
          </a:p>
        </p:txBody>
      </p:sp>
      <p:graphicFrame>
        <p:nvGraphicFramePr>
          <p:cNvPr id="15" name="Chart 14">
            <a:extLst>
              <a:ext uri="{FF2B5EF4-FFF2-40B4-BE49-F238E27FC236}">
                <a16:creationId xmlns:a16="http://schemas.microsoft.com/office/drawing/2014/main" id="{FB1D449C-293B-433D-AF8B-B19CAAF836DC}"/>
              </a:ext>
            </a:extLst>
          </p:cNvPr>
          <p:cNvGraphicFramePr/>
          <p:nvPr>
            <p:extLst>
              <p:ext uri="{D42A27DB-BD31-4B8C-83A1-F6EECF244321}">
                <p14:modId xmlns:p14="http://schemas.microsoft.com/office/powerpoint/2010/main" val="408750058"/>
              </p:ext>
            </p:extLst>
          </p:nvPr>
        </p:nvGraphicFramePr>
        <p:xfrm>
          <a:off x="4852559" y="1218091"/>
          <a:ext cx="3804300" cy="1483408"/>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Google Shape;1719;p127">
            <a:extLst>
              <a:ext uri="{FF2B5EF4-FFF2-40B4-BE49-F238E27FC236}">
                <a16:creationId xmlns:a16="http://schemas.microsoft.com/office/drawing/2014/main" id="{52778CA0-66FA-4AEE-9999-1A82D1F83488}"/>
              </a:ext>
            </a:extLst>
          </p:cNvPr>
          <p:cNvCxnSpPr/>
          <p:nvPr/>
        </p:nvCxnSpPr>
        <p:spPr>
          <a:xfrm>
            <a:off x="354650"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7" name="Google Shape;1720;p127">
            <a:extLst>
              <a:ext uri="{FF2B5EF4-FFF2-40B4-BE49-F238E27FC236}">
                <a16:creationId xmlns:a16="http://schemas.microsoft.com/office/drawing/2014/main" id="{970C9709-0DA1-4983-A412-AA8DDFFC7BC0}"/>
              </a:ext>
            </a:extLst>
          </p:cNvPr>
          <p:cNvSpPr txBox="1"/>
          <p:nvPr/>
        </p:nvSpPr>
        <p:spPr>
          <a:xfrm>
            <a:off x="211892" y="1477029"/>
            <a:ext cx="4664908" cy="24622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200" dirty="0">
                <a:solidFill>
                  <a:srgbClr val="1A1A1A"/>
                </a:solidFill>
                <a:latin typeface="Montserrat" panose="00000500000000000000" pitchFamily="2" charset="0"/>
                <a:ea typeface="Montserrat"/>
                <a:cs typeface="Montserrat"/>
                <a:sym typeface="Montserrat"/>
              </a:rPr>
              <a:t>GB Total Coverage </a:t>
            </a:r>
            <a:r>
              <a:rPr lang="en" sz="1200" b="1" dirty="0">
                <a:solidFill>
                  <a:srgbClr val="1A1A1A"/>
                </a:solidFill>
                <a:latin typeface="Montserrat" panose="00000500000000000000" pitchFamily="2" charset="0"/>
                <a:ea typeface="Montserrat"/>
                <a:cs typeface="Montserrat"/>
                <a:sym typeface="Montserrat"/>
              </a:rPr>
              <a:t>FMCG</a:t>
            </a:r>
            <a:r>
              <a:rPr lang="en" sz="1200" dirty="0">
                <a:solidFill>
                  <a:srgbClr val="1A1A1A"/>
                </a:solidFill>
                <a:latin typeface="Montserrat" panose="00000500000000000000" pitchFamily="2" charset="0"/>
                <a:ea typeface="Montserrat"/>
                <a:cs typeface="Montserrat"/>
                <a:sym typeface="Montserrat"/>
              </a:rPr>
              <a:t> Sales, 4w/e </a:t>
            </a:r>
            <a:r>
              <a:rPr lang="en-GB" sz="1200" dirty="0">
                <a:solidFill>
                  <a:srgbClr val="1A1A1A"/>
                </a:solidFill>
                <a:latin typeface="Montserrat" panose="00000500000000000000" pitchFamily="2" charset="0"/>
                <a:ea typeface="Montserrat"/>
                <a:cs typeface="Montserrat"/>
                <a:sym typeface="Montserrat"/>
              </a:rPr>
              <a:t>31</a:t>
            </a:r>
            <a:r>
              <a:rPr lang="en-GB" sz="1200" baseline="30000" dirty="0">
                <a:solidFill>
                  <a:srgbClr val="1A1A1A"/>
                </a:solidFill>
                <a:latin typeface="Montserrat" panose="00000500000000000000" pitchFamily="2" charset="0"/>
                <a:ea typeface="Montserrat"/>
                <a:cs typeface="Montserrat"/>
                <a:sym typeface="Montserrat"/>
              </a:rPr>
              <a:t>st</a:t>
            </a:r>
            <a:r>
              <a:rPr lang="en-GB" sz="1200" dirty="0">
                <a:solidFill>
                  <a:srgbClr val="1A1A1A"/>
                </a:solidFill>
                <a:latin typeface="Montserrat" panose="00000500000000000000" pitchFamily="2" charset="0"/>
                <a:ea typeface="Montserrat"/>
                <a:cs typeface="Montserrat"/>
                <a:sym typeface="Montserrat"/>
              </a:rPr>
              <a:t> Decem</a:t>
            </a:r>
            <a:r>
              <a:rPr lang="en" sz="1200" dirty="0">
                <a:solidFill>
                  <a:srgbClr val="1A1A1A"/>
                </a:solidFill>
                <a:latin typeface="Montserrat" panose="00000500000000000000" pitchFamily="2" charset="0"/>
                <a:ea typeface="Montserrat"/>
                <a:cs typeface="Montserrat"/>
                <a:sym typeface="Montserrat"/>
              </a:rPr>
              <a:t>ber 2022</a:t>
            </a:r>
            <a:br>
              <a:rPr lang="en" sz="1200" dirty="0">
                <a:solidFill>
                  <a:srgbClr val="000000"/>
                </a:solidFill>
                <a:latin typeface="Montserrat" panose="00000500000000000000" pitchFamily="2" charset="0"/>
                <a:ea typeface="Montserrat"/>
                <a:cs typeface="Montserrat"/>
                <a:sym typeface="Montserrat"/>
              </a:rPr>
            </a:br>
            <a:endParaRPr sz="1200" dirty="0">
              <a:solidFill>
                <a:srgbClr val="000000"/>
              </a:solidFill>
              <a:latin typeface="Montserrat" panose="00000500000000000000" pitchFamily="2" charset="0"/>
              <a:ea typeface="Montserrat"/>
              <a:cs typeface="Montserrat"/>
              <a:sym typeface="Montserrat"/>
            </a:endParaRPr>
          </a:p>
        </p:txBody>
      </p:sp>
      <p:sp>
        <p:nvSpPr>
          <p:cNvPr id="18" name="Google Shape;1721;p127">
            <a:extLst>
              <a:ext uri="{FF2B5EF4-FFF2-40B4-BE49-F238E27FC236}">
                <a16:creationId xmlns:a16="http://schemas.microsoft.com/office/drawing/2014/main" id="{783BCF4E-61B1-440E-962B-DCF8AA5882D1}"/>
              </a:ext>
            </a:extLst>
          </p:cNvPr>
          <p:cNvSpPr txBox="1"/>
          <p:nvPr/>
        </p:nvSpPr>
        <p:spPr>
          <a:xfrm>
            <a:off x="397946" y="2253903"/>
            <a:ext cx="2901514" cy="591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400" b="1" dirty="0">
                <a:solidFill>
                  <a:srgbClr val="1A1A1A"/>
                </a:solidFill>
                <a:latin typeface="Montserrat" panose="00000500000000000000" pitchFamily="2" charset="0"/>
                <a:ea typeface="Montserrat"/>
                <a:cs typeface="Montserrat"/>
                <a:sym typeface="Montserrat"/>
              </a:rPr>
              <a:t>+£951m</a:t>
            </a:r>
            <a:br>
              <a:rPr lang="en" b="1" dirty="0">
                <a:solidFill>
                  <a:srgbClr val="1A1A1A"/>
                </a:solidFill>
                <a:latin typeface="Montserrat" panose="00000500000000000000" pitchFamily="2" charset="0"/>
                <a:ea typeface="Montserrat"/>
                <a:cs typeface="Montserrat"/>
                <a:sym typeface="Montserrat"/>
              </a:rPr>
            </a:br>
            <a:r>
              <a:rPr lang="en" sz="1200" b="1" dirty="0">
                <a:solidFill>
                  <a:srgbClr val="1A1A1A"/>
                </a:solidFill>
                <a:latin typeface="Montserrat" panose="00000500000000000000" pitchFamily="2" charset="0"/>
                <a:ea typeface="Montserrat"/>
                <a:cs typeface="Montserrat"/>
                <a:sym typeface="Montserrat"/>
              </a:rPr>
              <a:t>Shoppers spent MORE on groceries than last year</a:t>
            </a:r>
            <a:endParaRPr sz="1500" b="1" dirty="0">
              <a:solidFill>
                <a:srgbClr val="1A1A1A"/>
              </a:solidFill>
              <a:latin typeface="Montserrat" panose="00000500000000000000" pitchFamily="2" charset="0"/>
              <a:ea typeface="Montserrat"/>
              <a:cs typeface="Montserrat"/>
              <a:sym typeface="Montserrat"/>
            </a:endParaRPr>
          </a:p>
        </p:txBody>
      </p:sp>
      <p:sp>
        <p:nvSpPr>
          <p:cNvPr id="19" name="Google Shape;1722;p127">
            <a:extLst>
              <a:ext uri="{FF2B5EF4-FFF2-40B4-BE49-F238E27FC236}">
                <a16:creationId xmlns:a16="http://schemas.microsoft.com/office/drawing/2014/main" id="{87F335D8-9F32-45A3-96D6-8D5D9FC1CE48}"/>
              </a:ext>
            </a:extLst>
          </p:cNvPr>
          <p:cNvSpPr txBox="1"/>
          <p:nvPr/>
        </p:nvSpPr>
        <p:spPr>
          <a:xfrm>
            <a:off x="407497" y="3318318"/>
            <a:ext cx="3155759" cy="591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2400" b="1" dirty="0">
                <a:solidFill>
                  <a:schemeClr val="accent3"/>
                </a:solidFill>
                <a:latin typeface="Montserrat" panose="00000500000000000000" pitchFamily="2" charset="0"/>
                <a:ea typeface="Montserrat"/>
                <a:cs typeface="Montserrat"/>
                <a:sym typeface="Montserrat"/>
              </a:rPr>
              <a:t>+£1.6m</a:t>
            </a:r>
            <a:br>
              <a:rPr lang="en" b="1" dirty="0">
                <a:solidFill>
                  <a:schemeClr val="accent3"/>
                </a:solidFill>
                <a:latin typeface="Montserrat" panose="00000500000000000000" pitchFamily="2" charset="0"/>
                <a:ea typeface="Montserrat"/>
                <a:cs typeface="Montserrat"/>
                <a:sym typeface="Montserrat"/>
              </a:rPr>
            </a:br>
            <a:r>
              <a:rPr lang="en-GB" sz="1200" b="1" dirty="0">
                <a:solidFill>
                  <a:schemeClr val="accent3"/>
                </a:solidFill>
                <a:latin typeface="Montserrat" panose="00000500000000000000" pitchFamily="2" charset="0"/>
                <a:ea typeface="Montserrat"/>
                <a:cs typeface="Montserrat"/>
                <a:sym typeface="Montserrat"/>
              </a:rPr>
              <a:t>MORE than 4w/e 3</a:t>
            </a:r>
            <a:r>
              <a:rPr lang="en-GB" sz="1200" b="1" baseline="30000" dirty="0">
                <a:solidFill>
                  <a:schemeClr val="accent3"/>
                </a:solidFill>
                <a:latin typeface="Montserrat" panose="00000500000000000000" pitchFamily="2" charset="0"/>
                <a:ea typeface="Montserrat"/>
                <a:cs typeface="Montserrat"/>
                <a:sym typeface="Montserrat"/>
              </a:rPr>
              <a:t>rd</a:t>
            </a:r>
            <a:r>
              <a:rPr lang="en-GB" sz="1200" b="1" dirty="0">
                <a:solidFill>
                  <a:schemeClr val="accent3"/>
                </a:solidFill>
                <a:latin typeface="Montserrat" panose="00000500000000000000" pitchFamily="2" charset="0"/>
                <a:ea typeface="Montserrat"/>
                <a:cs typeface="Montserrat"/>
                <a:sym typeface="Montserrat"/>
              </a:rPr>
              <a:t> December 2022</a:t>
            </a:r>
            <a:endParaRPr sz="1500" b="1" dirty="0">
              <a:solidFill>
                <a:schemeClr val="accent3"/>
              </a:solidFill>
              <a:latin typeface="Montserrat" panose="00000500000000000000" pitchFamily="2" charset="0"/>
              <a:ea typeface="Montserrat"/>
              <a:cs typeface="Montserrat"/>
              <a:sym typeface="Montserrat"/>
            </a:endParaRPr>
          </a:p>
          <a:p>
            <a:pPr marL="0" lvl="0" indent="0" algn="l" rtl="0">
              <a:spcBef>
                <a:spcPts val="0"/>
              </a:spcBef>
              <a:spcAft>
                <a:spcPts val="0"/>
              </a:spcAft>
              <a:buNone/>
            </a:pPr>
            <a:endParaRPr sz="1200" b="1" dirty="0">
              <a:solidFill>
                <a:srgbClr val="1A1A1A"/>
              </a:solidFill>
              <a:latin typeface="Montserrat" panose="00000500000000000000" pitchFamily="2" charset="0"/>
              <a:ea typeface="Montserrat"/>
              <a:cs typeface="Montserrat"/>
              <a:sym typeface="Montserrat"/>
            </a:endParaRPr>
          </a:p>
        </p:txBody>
      </p:sp>
      <p:cxnSp>
        <p:nvCxnSpPr>
          <p:cNvPr id="20" name="Google Shape;1725;p127">
            <a:extLst>
              <a:ext uri="{FF2B5EF4-FFF2-40B4-BE49-F238E27FC236}">
                <a16:creationId xmlns:a16="http://schemas.microsoft.com/office/drawing/2014/main" id="{550B18CA-63BA-4A9F-9EFB-D34F54E5CE9F}"/>
              </a:ext>
            </a:extLst>
          </p:cNvPr>
          <p:cNvCxnSpPr>
            <a:cxnSpLocks/>
          </p:cNvCxnSpPr>
          <p:nvPr/>
        </p:nvCxnSpPr>
        <p:spPr>
          <a:xfrm>
            <a:off x="624114" y="3545716"/>
            <a:ext cx="775808" cy="0"/>
          </a:xfrm>
          <a:prstGeom prst="straightConnector1">
            <a:avLst/>
          </a:prstGeom>
          <a:noFill/>
          <a:ln w="19050" cap="flat" cmpd="sng">
            <a:solidFill>
              <a:schemeClr val="accent1"/>
            </a:solidFill>
            <a:prstDash val="solid"/>
            <a:round/>
            <a:headEnd type="none" w="med" len="med"/>
            <a:tailEnd type="none" w="med" len="med"/>
          </a:ln>
        </p:spPr>
      </p:cxnSp>
      <p:sp>
        <p:nvSpPr>
          <p:cNvPr id="2" name="TextBox 1">
            <a:extLst>
              <a:ext uri="{FF2B5EF4-FFF2-40B4-BE49-F238E27FC236}">
                <a16:creationId xmlns:a16="http://schemas.microsoft.com/office/drawing/2014/main" id="{AA892376-BA68-4A43-B304-A47FCA48628A}"/>
              </a:ext>
            </a:extLst>
          </p:cNvPr>
          <p:cNvSpPr txBox="1"/>
          <p:nvPr/>
        </p:nvSpPr>
        <p:spPr>
          <a:xfrm>
            <a:off x="5998900" y="4864180"/>
            <a:ext cx="2713993" cy="307777"/>
          </a:xfrm>
          <a:prstGeom prst="rect">
            <a:avLst/>
          </a:prstGeom>
          <a:noFill/>
        </p:spPr>
        <p:txBody>
          <a:bodyPr wrap="square" rtlCol="0">
            <a:spAutoFit/>
          </a:bodyPr>
          <a:lstStyle/>
          <a:p>
            <a:pPr algn="r"/>
            <a:r>
              <a:rPr lang="en-GB" sz="700" dirty="0">
                <a:latin typeface="Montserrat" panose="00000500000000000000" pitchFamily="2" charset="0"/>
              </a:rPr>
              <a:t>Supermarkets &gt; 3,000sqft</a:t>
            </a:r>
          </a:p>
          <a:p>
            <a:pPr algn="r"/>
            <a:r>
              <a:rPr lang="en-GB" sz="700" dirty="0">
                <a:latin typeface="Montserrat" panose="00000500000000000000" pitchFamily="2" charset="0"/>
              </a:rPr>
              <a:t>Convenience &lt; 3,000sqft</a:t>
            </a:r>
          </a:p>
        </p:txBody>
      </p:sp>
      <p:graphicFrame>
        <p:nvGraphicFramePr>
          <p:cNvPr id="13" name="Chart 12">
            <a:extLst>
              <a:ext uri="{FF2B5EF4-FFF2-40B4-BE49-F238E27FC236}">
                <a16:creationId xmlns:a16="http://schemas.microsoft.com/office/drawing/2014/main" id="{C524A74A-DA7B-4CDD-B780-4378126F880B}"/>
              </a:ext>
            </a:extLst>
          </p:cNvPr>
          <p:cNvGraphicFramePr/>
          <p:nvPr>
            <p:extLst>
              <p:ext uri="{D42A27DB-BD31-4B8C-83A1-F6EECF244321}">
                <p14:modId xmlns:p14="http://schemas.microsoft.com/office/powerpoint/2010/main" val="2757585455"/>
              </p:ext>
            </p:extLst>
          </p:nvPr>
        </p:nvGraphicFramePr>
        <p:xfrm>
          <a:off x="4852559" y="3132330"/>
          <a:ext cx="3804300" cy="148340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76FB403D-D181-47EF-941B-6F66CD7B70D4}"/>
              </a:ext>
            </a:extLst>
          </p:cNvPr>
          <p:cNvSpPr txBox="1"/>
          <p:nvPr/>
        </p:nvSpPr>
        <p:spPr>
          <a:xfrm>
            <a:off x="4737655" y="2991885"/>
            <a:ext cx="2472152" cy="246221"/>
          </a:xfrm>
          <a:prstGeom prst="rect">
            <a:avLst/>
          </a:prstGeom>
          <a:noFill/>
        </p:spPr>
        <p:txBody>
          <a:bodyPr wrap="none" rtlCol="0">
            <a:spAutoFit/>
          </a:bodyPr>
          <a:lstStyle/>
          <a:p>
            <a:r>
              <a:rPr lang="en-GB" sz="1000" b="1" dirty="0">
                <a:latin typeface="Montserrat" panose="00000500000000000000" pitchFamily="2" charset="0"/>
              </a:rPr>
              <a:t>Weekly yoy value growth (FMCG)</a:t>
            </a:r>
          </a:p>
        </p:txBody>
      </p:sp>
      <p:sp>
        <p:nvSpPr>
          <p:cNvPr id="21" name="TextBox 20">
            <a:extLst>
              <a:ext uri="{FF2B5EF4-FFF2-40B4-BE49-F238E27FC236}">
                <a16:creationId xmlns:a16="http://schemas.microsoft.com/office/drawing/2014/main" id="{4626C26E-B1F5-49D0-BA0E-0B623F897C4A}"/>
              </a:ext>
            </a:extLst>
          </p:cNvPr>
          <p:cNvSpPr txBox="1"/>
          <p:nvPr/>
        </p:nvSpPr>
        <p:spPr>
          <a:xfrm>
            <a:off x="4671131" y="1112244"/>
            <a:ext cx="1712328" cy="246221"/>
          </a:xfrm>
          <a:prstGeom prst="rect">
            <a:avLst/>
          </a:prstGeom>
          <a:noFill/>
        </p:spPr>
        <p:txBody>
          <a:bodyPr wrap="none" rtlCol="0">
            <a:spAutoFit/>
          </a:bodyPr>
          <a:lstStyle/>
          <a:p>
            <a:r>
              <a:rPr lang="en-GB" sz="1000" b="1" dirty="0">
                <a:latin typeface="Montserrat" panose="00000500000000000000" pitchFamily="2" charset="0"/>
              </a:rPr>
              <a:t>4 week ending (FMCG)</a:t>
            </a:r>
          </a:p>
        </p:txBody>
      </p:sp>
    </p:spTree>
    <p:extLst>
      <p:ext uri="{BB962C8B-B14F-4D97-AF65-F5344CB8AC3E}">
        <p14:creationId xmlns:p14="http://schemas.microsoft.com/office/powerpoint/2010/main" val="700481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sp>
        <p:nvSpPr>
          <p:cNvPr id="1604" name="Google Shape;1604;p117"/>
          <p:cNvSpPr txBox="1">
            <a:spLocks noGrp="1"/>
          </p:cNvSpPr>
          <p:nvPr>
            <p:ph type="title"/>
          </p:nvPr>
        </p:nvSpPr>
        <p:spPr/>
        <p:txBody>
          <a:bodyPr/>
          <a:lstStyle/>
          <a:p>
            <a:pPr lvl="0"/>
            <a:r>
              <a:rPr lang="en-GB" dirty="0"/>
              <a:t>December sales momentum was all about Christmas … seasonal food, indulgencies, gifting, families and friends</a:t>
            </a:r>
          </a:p>
        </p:txBody>
      </p:sp>
      <p:cxnSp>
        <p:nvCxnSpPr>
          <p:cNvPr id="1606" name="Google Shape;1606;p117"/>
          <p:cNvCxnSpPr/>
          <p:nvPr/>
        </p:nvCxnSpPr>
        <p:spPr>
          <a:xfrm>
            <a:off x="354650" y="1745725"/>
            <a:ext cx="3241800" cy="0"/>
          </a:xfrm>
          <a:prstGeom prst="straightConnector1">
            <a:avLst/>
          </a:prstGeom>
          <a:noFill/>
          <a:ln w="9525" cap="flat" cmpd="sng">
            <a:solidFill>
              <a:srgbClr val="333333"/>
            </a:solidFill>
            <a:prstDash val="solid"/>
            <a:round/>
            <a:headEnd type="none" w="med" len="med"/>
            <a:tailEnd type="none" w="med" len="med"/>
          </a:ln>
        </p:spPr>
      </p:cxnSp>
      <p:sp>
        <p:nvSpPr>
          <p:cNvPr id="1607" name="Google Shape;1607;p117"/>
          <p:cNvSpPr txBox="1"/>
          <p:nvPr/>
        </p:nvSpPr>
        <p:spPr>
          <a:xfrm>
            <a:off x="342239" y="1307112"/>
            <a:ext cx="3804300" cy="43861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Incremental Sales</a:t>
            </a:r>
            <a:br>
              <a:rPr lang="en" dirty="0">
                <a:solidFill>
                  <a:srgbClr val="000000"/>
                </a:solidFill>
                <a:latin typeface="Montserrat" panose="00000500000000000000" pitchFamily="2" charset="0"/>
                <a:ea typeface="Montserrat"/>
                <a:cs typeface="Montserrat"/>
                <a:sym typeface="Montserrat"/>
              </a:rPr>
            </a:br>
            <a:r>
              <a:rPr lang="en" sz="1000" dirty="0">
                <a:latin typeface="Montserrat" panose="00000500000000000000" pitchFamily="2" charset="0"/>
                <a:ea typeface="Montserrat"/>
                <a:cs typeface="Montserrat"/>
                <a:sym typeface="Montserrat"/>
              </a:rPr>
              <a:t>4</a:t>
            </a:r>
            <a:r>
              <a:rPr lang="en" sz="1000" dirty="0">
                <a:solidFill>
                  <a:schemeClr val="dk1"/>
                </a:solidFill>
                <a:latin typeface="Montserrat" panose="00000500000000000000" pitchFamily="2" charset="0"/>
                <a:ea typeface="Montserrat"/>
                <a:cs typeface="Montserrat"/>
                <a:sym typeface="Montserrat"/>
              </a:rPr>
              <a:t>w/e 31</a:t>
            </a:r>
            <a:r>
              <a:rPr lang="en" sz="1000" baseline="30000" dirty="0">
                <a:solidFill>
                  <a:schemeClr val="dk1"/>
                </a:solidFill>
                <a:latin typeface="Montserrat" panose="00000500000000000000" pitchFamily="2" charset="0"/>
                <a:ea typeface="Montserrat"/>
                <a:cs typeface="Montserrat"/>
                <a:sym typeface="Montserrat"/>
              </a:rPr>
              <a:t>st</a:t>
            </a:r>
            <a:r>
              <a:rPr lang="en" sz="1000" dirty="0">
                <a:solidFill>
                  <a:schemeClr val="dk1"/>
                </a:solidFill>
                <a:latin typeface="Montserrat" panose="00000500000000000000" pitchFamily="2" charset="0"/>
                <a:ea typeface="Montserrat"/>
                <a:cs typeface="Montserrat"/>
                <a:sym typeface="Montserrat"/>
              </a:rPr>
              <a:t> December 2022 vs </a:t>
            </a:r>
            <a:r>
              <a:rPr lang="en" sz="1200" b="1" dirty="0">
                <a:solidFill>
                  <a:schemeClr val="dk1"/>
                </a:solidFill>
                <a:latin typeface="Montserrat" panose="00000500000000000000" pitchFamily="2" charset="0"/>
                <a:ea typeface="Montserrat"/>
                <a:cs typeface="Montserrat"/>
                <a:sym typeface="Montserrat"/>
              </a:rPr>
              <a:t>PRIOR</a:t>
            </a:r>
            <a:r>
              <a:rPr lang="en" sz="1000" b="1" dirty="0">
                <a:solidFill>
                  <a:schemeClr val="dk1"/>
                </a:solidFill>
                <a:latin typeface="Montserrat" panose="00000500000000000000" pitchFamily="2" charset="0"/>
                <a:ea typeface="Montserrat"/>
                <a:cs typeface="Montserrat"/>
                <a:sym typeface="Montserrat"/>
              </a:rPr>
              <a:t> </a:t>
            </a:r>
            <a:r>
              <a:rPr lang="en" sz="1000" dirty="0">
                <a:solidFill>
                  <a:schemeClr val="dk1"/>
                </a:solidFill>
                <a:latin typeface="Montserrat" panose="00000500000000000000" pitchFamily="2" charset="0"/>
                <a:ea typeface="Montserrat"/>
                <a:cs typeface="Montserrat"/>
                <a:sym typeface="Montserrat"/>
              </a:rPr>
              <a:t>period</a:t>
            </a:r>
            <a:endParaRPr sz="1000" b="1" dirty="0">
              <a:solidFill>
                <a:srgbClr val="000000"/>
              </a:solidFill>
              <a:latin typeface="Montserrat" panose="00000500000000000000" pitchFamily="2" charset="0"/>
              <a:ea typeface="Montserrat Light"/>
              <a:cs typeface="Montserrat Light"/>
              <a:sym typeface="Montserrat Light"/>
            </a:endParaRPr>
          </a:p>
        </p:txBody>
      </p:sp>
      <p:grpSp>
        <p:nvGrpSpPr>
          <p:cNvPr id="1609" name="Google Shape;1609;p117"/>
          <p:cNvGrpSpPr/>
          <p:nvPr/>
        </p:nvGrpSpPr>
        <p:grpSpPr>
          <a:xfrm>
            <a:off x="150442" y="1894287"/>
            <a:ext cx="696533" cy="307800"/>
            <a:chOff x="3272277" y="2468249"/>
            <a:chExt cx="674029" cy="307800"/>
          </a:xfrm>
        </p:grpSpPr>
        <p:sp>
          <p:nvSpPr>
            <p:cNvPr id="1610" name="Google Shape;1610;p117"/>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11" name="Google Shape;1611;p117"/>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12" name="Google Shape;1612;p117"/>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1613" name="Google Shape;1613;p117"/>
          <p:cNvSpPr txBox="1"/>
          <p:nvPr/>
        </p:nvSpPr>
        <p:spPr>
          <a:xfrm>
            <a:off x="909925" y="1923711"/>
            <a:ext cx="3496964" cy="2685207"/>
          </a:xfrm>
          <a:prstGeom prst="rect">
            <a:avLst/>
          </a:prstGeom>
          <a:noFill/>
          <a:ln>
            <a:noFill/>
          </a:ln>
        </p:spPr>
        <p:txBody>
          <a:bodyPr spcFirstLastPara="1" wrap="square" lIns="0" tIns="0" rIns="0" bIns="0" anchor="t" anchorCtr="0">
            <a:noAutofit/>
          </a:bodyPr>
          <a:lstStyle/>
          <a:p>
            <a:pPr marL="0" lvl="0" indent="0" algn="l" rtl="0">
              <a:spcBef>
                <a:spcPts val="0"/>
              </a:spcBef>
              <a:spcAft>
                <a:spcPts val="1200"/>
              </a:spcAft>
              <a:buClr>
                <a:schemeClr val="dk1"/>
              </a:buClr>
              <a:buSzPts val="1100"/>
              <a:buFont typeface="Arial"/>
              <a:buNone/>
            </a:pPr>
            <a:r>
              <a:rPr lang="en-GB" sz="1050" dirty="0">
                <a:solidFill>
                  <a:schemeClr val="tx1"/>
                </a:solidFill>
                <a:latin typeface="Montserrat" panose="00000500000000000000" pitchFamily="2" charset="0"/>
                <a:ea typeface="Montserrat"/>
                <a:cs typeface="Montserrat"/>
                <a:sym typeface="Montserrat"/>
              </a:rPr>
              <a:t>The latest period included the freezing temperatures at the start of December, which may disrupted some shopping trips.</a:t>
            </a:r>
          </a:p>
          <a:p>
            <a:pPr marL="0" lvl="0" indent="0" algn="l" rtl="0">
              <a:spcBef>
                <a:spcPts val="0"/>
              </a:spcBef>
              <a:spcAft>
                <a:spcPts val="1200"/>
              </a:spcAft>
              <a:buClr>
                <a:schemeClr val="dk1"/>
              </a:buClr>
              <a:buSzPts val="1100"/>
              <a:buFont typeface="Arial"/>
              <a:buNone/>
            </a:pPr>
            <a:r>
              <a:rPr lang="en-GB" sz="1050" dirty="0">
                <a:solidFill>
                  <a:schemeClr val="tx1"/>
                </a:solidFill>
                <a:latin typeface="Montserrat" panose="00000500000000000000" pitchFamily="2" charset="0"/>
                <a:ea typeface="Montserrat"/>
                <a:cs typeface="Montserrat"/>
                <a:sym typeface="Montserrat"/>
              </a:rPr>
              <a:t>Incremental spend in December, compared to November, in the Supermarkets was all about </a:t>
            </a:r>
            <a:r>
              <a:rPr lang="en-GB" sz="1050" b="1" dirty="0">
                <a:solidFill>
                  <a:schemeClr val="tx1"/>
                </a:solidFill>
                <a:latin typeface="Montserrat" panose="00000500000000000000" pitchFamily="2" charset="0"/>
                <a:ea typeface="Montserrat"/>
                <a:cs typeface="Montserrat"/>
                <a:sym typeface="Montserrat"/>
              </a:rPr>
              <a:t>Christmas foods</a:t>
            </a:r>
            <a:r>
              <a:rPr lang="en-GB" sz="1050" dirty="0">
                <a:solidFill>
                  <a:schemeClr val="tx1"/>
                </a:solidFill>
                <a:latin typeface="Montserrat" panose="00000500000000000000" pitchFamily="2" charset="0"/>
                <a:ea typeface="Montserrat"/>
                <a:cs typeface="Montserrat"/>
                <a:sym typeface="Montserrat"/>
              </a:rPr>
              <a:t>, </a:t>
            </a:r>
            <a:r>
              <a:rPr lang="en-GB" sz="1050" b="1" dirty="0">
                <a:solidFill>
                  <a:schemeClr val="tx1"/>
                </a:solidFill>
                <a:latin typeface="Montserrat" panose="00000500000000000000" pitchFamily="2" charset="0"/>
                <a:ea typeface="Montserrat"/>
                <a:cs typeface="Montserrat"/>
                <a:sym typeface="Montserrat"/>
              </a:rPr>
              <a:t>indulgencies</a:t>
            </a:r>
            <a:r>
              <a:rPr lang="en-GB" sz="1050" dirty="0">
                <a:solidFill>
                  <a:schemeClr val="tx1"/>
                </a:solidFill>
                <a:latin typeface="Montserrat" panose="00000500000000000000" pitchFamily="2" charset="0"/>
                <a:ea typeface="Montserrat"/>
                <a:cs typeface="Montserrat"/>
                <a:sym typeface="Montserrat"/>
              </a:rPr>
              <a:t> and </a:t>
            </a:r>
            <a:r>
              <a:rPr lang="en-GB" sz="1050" b="1" dirty="0">
                <a:solidFill>
                  <a:schemeClr val="tx1"/>
                </a:solidFill>
                <a:latin typeface="Montserrat" panose="00000500000000000000" pitchFamily="2" charset="0"/>
                <a:ea typeface="Montserrat"/>
                <a:cs typeface="Montserrat"/>
                <a:sym typeface="Montserrat"/>
              </a:rPr>
              <a:t>gifting</a:t>
            </a:r>
            <a:r>
              <a:rPr lang="en-GB" sz="1050" dirty="0">
                <a:solidFill>
                  <a:schemeClr val="tx1"/>
                </a:solidFill>
                <a:latin typeface="Montserrat" panose="00000500000000000000" pitchFamily="2" charset="0"/>
                <a:ea typeface="Montserrat"/>
                <a:cs typeface="Montserrat"/>
                <a:sym typeface="Montserrat"/>
              </a:rPr>
              <a:t>.  </a:t>
            </a:r>
            <a:r>
              <a:rPr lang="en-GB" sz="1050" b="1" dirty="0">
                <a:solidFill>
                  <a:schemeClr val="tx1"/>
                </a:solidFill>
                <a:latin typeface="Montserrat" panose="00000500000000000000" pitchFamily="2" charset="0"/>
                <a:ea typeface="Montserrat"/>
                <a:cs typeface="Montserrat"/>
                <a:sym typeface="Montserrat"/>
              </a:rPr>
              <a:t>Spirits </a:t>
            </a:r>
            <a:r>
              <a:rPr lang="en-GB" sz="1050" dirty="0">
                <a:solidFill>
                  <a:schemeClr val="tx1"/>
                </a:solidFill>
                <a:latin typeface="Montserrat" panose="00000500000000000000" pitchFamily="2" charset="0"/>
                <a:ea typeface="Montserrat"/>
                <a:cs typeface="Montserrat"/>
                <a:sym typeface="Montserrat"/>
              </a:rPr>
              <a:t>by far contributed the most to incremental spend followed by </a:t>
            </a:r>
            <a:r>
              <a:rPr lang="en-GB" sz="1050" b="1" dirty="0">
                <a:solidFill>
                  <a:schemeClr val="tx1"/>
                </a:solidFill>
                <a:latin typeface="Montserrat" panose="00000500000000000000" pitchFamily="2" charset="0"/>
                <a:ea typeface="Montserrat"/>
                <a:cs typeface="Montserrat"/>
                <a:sym typeface="Montserrat"/>
              </a:rPr>
              <a:t>Fresh Meat, Books, Cheese &amp; Wine, Chocolate Confectionery </a:t>
            </a:r>
            <a:r>
              <a:rPr lang="en-GB" sz="1050" dirty="0">
                <a:solidFill>
                  <a:schemeClr val="tx1"/>
                </a:solidFill>
                <a:latin typeface="Montserrat" panose="00000500000000000000" pitchFamily="2" charset="0"/>
                <a:ea typeface="Montserrat"/>
                <a:cs typeface="Montserrat"/>
                <a:sym typeface="Montserrat"/>
              </a:rPr>
              <a:t>and </a:t>
            </a:r>
            <a:r>
              <a:rPr lang="en-GB" sz="1050" b="1" dirty="0">
                <a:solidFill>
                  <a:schemeClr val="tx1"/>
                </a:solidFill>
                <a:latin typeface="Montserrat" panose="00000500000000000000" pitchFamily="2" charset="0"/>
                <a:ea typeface="Montserrat"/>
                <a:cs typeface="Montserrat"/>
                <a:sym typeface="Montserrat"/>
              </a:rPr>
              <a:t>Lager</a:t>
            </a:r>
            <a:r>
              <a:rPr lang="en-GB" sz="1050" dirty="0">
                <a:solidFill>
                  <a:schemeClr val="tx1"/>
                </a:solidFill>
                <a:latin typeface="Montserrat" panose="00000500000000000000" pitchFamily="2" charset="0"/>
                <a:ea typeface="Montserrat"/>
                <a:cs typeface="Montserrat"/>
                <a:sym typeface="Montserrat"/>
              </a:rPr>
              <a:t>.</a:t>
            </a:r>
          </a:p>
          <a:p>
            <a:pPr>
              <a:spcAft>
                <a:spcPts val="1200"/>
              </a:spcAft>
              <a:buClr>
                <a:schemeClr val="dk1"/>
              </a:buClr>
              <a:buSzPts val="1100"/>
            </a:pPr>
            <a:r>
              <a:rPr lang="en-GB" sz="1050" b="1" dirty="0">
                <a:solidFill>
                  <a:schemeClr val="dk1"/>
                </a:solidFill>
                <a:latin typeface="Montserrat" panose="00000500000000000000" pitchFamily="2" charset="0"/>
                <a:ea typeface="Montserrat"/>
                <a:cs typeface="Montserrat"/>
                <a:sym typeface="Montserrat"/>
              </a:rPr>
              <a:t>Spirits </a:t>
            </a:r>
            <a:r>
              <a:rPr lang="en-GB" sz="1050" dirty="0">
                <a:solidFill>
                  <a:schemeClr val="dk1"/>
                </a:solidFill>
                <a:latin typeface="Montserrat" panose="00000500000000000000" pitchFamily="2" charset="0"/>
                <a:ea typeface="Montserrat"/>
                <a:cs typeface="Montserrat"/>
                <a:sym typeface="Montserrat"/>
              </a:rPr>
              <a:t>also performed well in Convenience Stores, but the focus was more about </a:t>
            </a:r>
            <a:r>
              <a:rPr lang="en-GB" sz="1050" b="1" dirty="0">
                <a:solidFill>
                  <a:schemeClr val="dk1"/>
                </a:solidFill>
                <a:latin typeface="Montserrat" panose="00000500000000000000" pitchFamily="2" charset="0"/>
                <a:ea typeface="Montserrat"/>
                <a:cs typeface="Montserrat"/>
                <a:sym typeface="Montserrat"/>
              </a:rPr>
              <a:t>emergency purchasing </a:t>
            </a:r>
            <a:r>
              <a:rPr lang="en-GB" sz="1050" dirty="0">
                <a:solidFill>
                  <a:schemeClr val="dk1"/>
                </a:solidFill>
                <a:latin typeface="Montserrat" panose="00000500000000000000" pitchFamily="2" charset="0"/>
                <a:ea typeface="Montserrat"/>
                <a:cs typeface="Montserrat"/>
                <a:sym typeface="Montserrat"/>
              </a:rPr>
              <a:t>including </a:t>
            </a:r>
            <a:r>
              <a:rPr lang="en-GB" sz="1050" b="1" dirty="0">
                <a:solidFill>
                  <a:schemeClr val="dk1"/>
                </a:solidFill>
                <a:latin typeface="Montserrat" panose="00000500000000000000" pitchFamily="2" charset="0"/>
                <a:ea typeface="Montserrat"/>
                <a:cs typeface="Montserrat"/>
                <a:sym typeface="Montserrat"/>
              </a:rPr>
              <a:t>Cough/Cold remedies</a:t>
            </a:r>
            <a:r>
              <a:rPr lang="en-GB" sz="1050" dirty="0">
                <a:solidFill>
                  <a:schemeClr val="dk1"/>
                </a:solidFill>
                <a:latin typeface="Montserrat" panose="00000500000000000000" pitchFamily="2" charset="0"/>
                <a:ea typeface="Montserrat"/>
                <a:cs typeface="Montserrat"/>
                <a:sym typeface="Montserrat"/>
              </a:rPr>
              <a:t>, </a:t>
            </a:r>
            <a:r>
              <a:rPr lang="en-GB" sz="1050" b="1" dirty="0">
                <a:solidFill>
                  <a:schemeClr val="dk1"/>
                </a:solidFill>
                <a:latin typeface="Montserrat" panose="00000500000000000000" pitchFamily="2" charset="0"/>
                <a:ea typeface="Montserrat"/>
                <a:cs typeface="Montserrat"/>
                <a:sym typeface="Montserrat"/>
              </a:rPr>
              <a:t>Sparkling Wine</a:t>
            </a:r>
            <a:r>
              <a:rPr lang="en-GB" sz="1050" dirty="0">
                <a:solidFill>
                  <a:schemeClr val="dk1"/>
                </a:solidFill>
                <a:latin typeface="Montserrat" panose="00000500000000000000" pitchFamily="2" charset="0"/>
                <a:ea typeface="Montserrat"/>
                <a:cs typeface="Montserrat"/>
                <a:sym typeface="Montserrat"/>
              </a:rPr>
              <a:t>, </a:t>
            </a:r>
            <a:r>
              <a:rPr lang="en-GB" sz="1050" b="1" dirty="0">
                <a:solidFill>
                  <a:schemeClr val="dk1"/>
                </a:solidFill>
                <a:latin typeface="Montserrat" panose="00000500000000000000" pitchFamily="2" charset="0"/>
                <a:ea typeface="Montserrat"/>
                <a:cs typeface="Montserrat"/>
                <a:sym typeface="Montserrat"/>
              </a:rPr>
              <a:t>Car Care </a:t>
            </a:r>
            <a:r>
              <a:rPr lang="en-GB" sz="1050" dirty="0">
                <a:solidFill>
                  <a:schemeClr val="dk1"/>
                </a:solidFill>
                <a:latin typeface="Montserrat" panose="00000500000000000000" pitchFamily="2" charset="0"/>
                <a:ea typeface="Montserrat"/>
                <a:cs typeface="Montserrat"/>
                <a:sym typeface="Montserrat"/>
              </a:rPr>
              <a:t>and </a:t>
            </a:r>
            <a:r>
              <a:rPr lang="en-GB" sz="1050" b="1" dirty="0">
                <a:solidFill>
                  <a:schemeClr val="dk1"/>
                </a:solidFill>
                <a:latin typeface="Montserrat" panose="00000500000000000000" pitchFamily="2" charset="0"/>
                <a:ea typeface="Montserrat"/>
                <a:cs typeface="Montserrat"/>
                <a:sym typeface="Montserrat"/>
              </a:rPr>
              <a:t>Gifting</a:t>
            </a:r>
            <a:r>
              <a:rPr lang="en-GB" sz="1050" dirty="0">
                <a:solidFill>
                  <a:schemeClr val="dk1"/>
                </a:solidFill>
                <a:latin typeface="Montserrat" panose="00000500000000000000" pitchFamily="2" charset="0"/>
                <a:ea typeface="Montserrat"/>
                <a:cs typeface="Montserrat"/>
                <a:sym typeface="Montserrat"/>
              </a:rPr>
              <a:t>.</a:t>
            </a:r>
          </a:p>
        </p:txBody>
      </p:sp>
      <p:sp>
        <p:nvSpPr>
          <p:cNvPr id="14" name="Google Shape;716;p47">
            <a:extLst>
              <a:ext uri="{FF2B5EF4-FFF2-40B4-BE49-F238E27FC236}">
                <a16:creationId xmlns:a16="http://schemas.microsoft.com/office/drawing/2014/main" id="{01775745-36DD-4B2B-90F9-C9B960F4B5A7}"/>
              </a:ext>
            </a:extLst>
          </p:cNvPr>
          <p:cNvSpPr/>
          <p:nvPr/>
        </p:nvSpPr>
        <p:spPr>
          <a:xfrm>
            <a:off x="6542688" y="1760071"/>
            <a:ext cx="2103168" cy="24189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Spirits +£28m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Cough, Cold &amp; Flu +£18m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Sparkling Wine +£10m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Car Care +£9m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Fragrances +£8m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Books +£7m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Champagne +£6m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Fresh Meat +£5m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Throatcare +£4m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Greeting Cards +£4m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Gift Wrap +£4m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Stamps +£4m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Gift Packs +£3m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Horticulture* +£3m</a:t>
            </a: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p:txBody>
      </p:sp>
      <p:sp>
        <p:nvSpPr>
          <p:cNvPr id="15" name="Google Shape;717;p47">
            <a:extLst>
              <a:ext uri="{FF2B5EF4-FFF2-40B4-BE49-F238E27FC236}">
                <a16:creationId xmlns:a16="http://schemas.microsoft.com/office/drawing/2014/main" id="{C0172188-CFF4-4C41-B2D0-8DC65C01FCB4}"/>
              </a:ext>
            </a:extLst>
          </p:cNvPr>
          <p:cNvSpPr/>
          <p:nvPr/>
        </p:nvSpPr>
        <p:spPr>
          <a:xfrm>
            <a:off x="4473930" y="1769233"/>
            <a:ext cx="1997100" cy="2418900"/>
          </a:xfrm>
          <a:prstGeom prst="rect">
            <a:avLst/>
          </a:prstGeom>
          <a:solidFill>
            <a:srgbClr val="D9D9D9"/>
          </a:solidFill>
          <a:ln>
            <a:noFill/>
          </a:ln>
        </p:spPr>
        <p:txBody>
          <a:bodyPr spcFirstLastPara="1" wrap="square" lIns="91425" tIns="45700" rIns="91425" bIns="45700" anchor="ctr" anchorCtr="0">
            <a:noAutofit/>
          </a:bodyPr>
          <a:lstStyle/>
          <a:p>
            <a:pPr lvl="0">
              <a:buClr>
                <a:srgbClr val="009DD9"/>
              </a:buClr>
              <a:buSzPts val="1350"/>
            </a:pPr>
            <a:endParaRPr lang="en-GB" sz="11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11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Spirits +£210m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Fresh Meat +£130m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Books +£109m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Cheese +£68m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Still Wine +£65m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Sparkling Wine +£65m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Choc Confectionery +£65m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Lager +£64m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Clothing +£56m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Fresh Fish +£44m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Fresh Poultry +£40m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Fragrances +£38m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Champagne +£35m</a:t>
            </a:r>
          </a:p>
        </p:txBody>
      </p:sp>
      <p:sp>
        <p:nvSpPr>
          <p:cNvPr id="16" name="Google Shape;721;p47">
            <a:extLst>
              <a:ext uri="{FF2B5EF4-FFF2-40B4-BE49-F238E27FC236}">
                <a16:creationId xmlns:a16="http://schemas.microsoft.com/office/drawing/2014/main" id="{F41552FB-BAB6-4328-A672-140303BE8979}"/>
              </a:ext>
            </a:extLst>
          </p:cNvPr>
          <p:cNvSpPr/>
          <p:nvPr/>
        </p:nvSpPr>
        <p:spPr>
          <a:xfrm>
            <a:off x="6542688" y="1327661"/>
            <a:ext cx="2055181"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Convenience</a:t>
            </a:r>
            <a:endParaRPr sz="1200" i="0" u="none" strike="noStrike" cap="none" dirty="0">
              <a:latin typeface="Montserrat" panose="00000500000000000000" pitchFamily="2" charset="0"/>
              <a:ea typeface="Montserrat"/>
              <a:cs typeface="Montserrat"/>
              <a:sym typeface="Montserrat"/>
            </a:endParaRPr>
          </a:p>
        </p:txBody>
      </p:sp>
      <p:sp>
        <p:nvSpPr>
          <p:cNvPr id="17" name="Google Shape;728;p47">
            <a:extLst>
              <a:ext uri="{FF2B5EF4-FFF2-40B4-BE49-F238E27FC236}">
                <a16:creationId xmlns:a16="http://schemas.microsoft.com/office/drawing/2014/main" id="{194572A7-9713-449E-A7E7-820BA55C07C0}"/>
              </a:ext>
            </a:extLst>
          </p:cNvPr>
          <p:cNvSpPr/>
          <p:nvPr/>
        </p:nvSpPr>
        <p:spPr>
          <a:xfrm>
            <a:off x="4476930" y="1327661"/>
            <a:ext cx="1997100" cy="332400"/>
          </a:xfrm>
          <a:prstGeom prst="rect">
            <a:avLst/>
          </a:prstGeom>
          <a:no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GB" sz="1200" dirty="0">
                <a:latin typeface="Montserrat" panose="00000500000000000000" pitchFamily="2" charset="0"/>
                <a:ea typeface="Montserrat"/>
                <a:cs typeface="Montserrat"/>
                <a:sym typeface="Montserrat"/>
              </a:rPr>
              <a:t>Supermarkets</a:t>
            </a:r>
            <a:endParaRPr lang="en-GB" i="0" u="none" strike="noStrike" cap="none" dirty="0">
              <a:latin typeface="Montserrat" panose="00000500000000000000" pitchFamily="2" charset="0"/>
              <a:ea typeface="Montserrat"/>
              <a:cs typeface="Montserrat"/>
              <a:sym typeface="Montserrat"/>
            </a:endParaRPr>
          </a:p>
        </p:txBody>
      </p:sp>
      <p:pic>
        <p:nvPicPr>
          <p:cNvPr id="1026" name="Picture 2">
            <a:extLst>
              <a:ext uri="{FF2B5EF4-FFF2-40B4-BE49-F238E27FC236}">
                <a16:creationId xmlns:a16="http://schemas.microsoft.com/office/drawing/2014/main" id="{13030CB6-21D5-4802-947A-A4A163959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930" y="1745725"/>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3FED45E-6DE8-4F2F-894F-399D7B5EB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828" y="1757580"/>
            <a:ext cx="480060" cy="4953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E258DA24-B943-4FD3-8EF3-F849B4C49CFE}"/>
              </a:ext>
            </a:extLst>
          </p:cNvPr>
          <p:cNvSpPr txBox="1"/>
          <p:nvPr/>
        </p:nvSpPr>
        <p:spPr>
          <a:xfrm>
            <a:off x="127253" y="4835555"/>
            <a:ext cx="4583242" cy="215444"/>
          </a:xfrm>
          <a:prstGeom prst="rect">
            <a:avLst/>
          </a:prstGeom>
          <a:noFill/>
        </p:spPr>
        <p:txBody>
          <a:bodyPr wrap="square">
            <a:spAutoFit/>
          </a:bodyPr>
          <a:lstStyle/>
          <a:p>
            <a:r>
              <a:rPr lang="en-PH" sz="800" dirty="0">
                <a:latin typeface="Montserrat" panose="00000500000000000000" pitchFamily="2" charset="0"/>
              </a:rPr>
              <a:t>Source:  NielsenIQ Scantrack </a:t>
            </a:r>
            <a:endParaRPr lang="en-GB" dirty="0"/>
          </a:p>
        </p:txBody>
      </p:sp>
      <p:sp>
        <p:nvSpPr>
          <p:cNvPr id="2" name="TextBox 1">
            <a:extLst>
              <a:ext uri="{FF2B5EF4-FFF2-40B4-BE49-F238E27FC236}">
                <a16:creationId xmlns:a16="http://schemas.microsoft.com/office/drawing/2014/main" id="{B8FD9F34-E9C9-E1CC-6E12-2B0937E20FF8}"/>
              </a:ext>
            </a:extLst>
          </p:cNvPr>
          <p:cNvSpPr txBox="1"/>
          <p:nvPr/>
        </p:nvSpPr>
        <p:spPr>
          <a:xfrm>
            <a:off x="5384800" y="4943445"/>
            <a:ext cx="3055645" cy="200055"/>
          </a:xfrm>
          <a:prstGeom prst="rect">
            <a:avLst/>
          </a:prstGeom>
          <a:noFill/>
        </p:spPr>
        <p:txBody>
          <a:bodyPr wrap="none" rtlCol="0">
            <a:spAutoFit/>
          </a:bodyPr>
          <a:lstStyle/>
          <a:p>
            <a:r>
              <a:rPr lang="en-GB" sz="700" dirty="0">
                <a:latin typeface="Montserrat" panose="00000500000000000000" pitchFamily="2" charset="0"/>
              </a:rPr>
              <a:t>*Horticulture = Cut Flowers, Fresh Christmas Trees, Plants in Soil</a:t>
            </a:r>
          </a:p>
        </p:txBody>
      </p:sp>
    </p:spTree>
    <p:extLst>
      <p:ext uri="{BB962C8B-B14F-4D97-AF65-F5344CB8AC3E}">
        <p14:creationId xmlns:p14="http://schemas.microsoft.com/office/powerpoint/2010/main" val="3903314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6"/>
          <p:cNvGraphicFramePr>
            <a:graphicFrameLocks noGrp="1"/>
          </p:cNvGraphicFramePr>
          <p:nvPr>
            <p:ph type="chart" sz="quarter" idx="4294967295"/>
            <p:extLst>
              <p:ext uri="{D42A27DB-BD31-4B8C-83A1-F6EECF244321}">
                <p14:modId xmlns:p14="http://schemas.microsoft.com/office/powerpoint/2010/main" val="2477169767"/>
              </p:ext>
            </p:extLst>
          </p:nvPr>
        </p:nvGraphicFramePr>
        <p:xfrm>
          <a:off x="726997" y="1186607"/>
          <a:ext cx="8415337"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7"/>
          <p:cNvSpPr>
            <a:spLocks noGrp="1"/>
          </p:cNvSpPr>
          <p:nvPr>
            <p:ph type="body" idx="4294967295"/>
          </p:nvPr>
        </p:nvSpPr>
        <p:spPr>
          <a:xfrm>
            <a:off x="0" y="4476701"/>
            <a:ext cx="8785225" cy="533400"/>
          </a:xfrm>
        </p:spPr>
        <p:txBody>
          <a:bodyPr/>
          <a:lstStyle/>
          <a:p>
            <a:pPr>
              <a:spcBef>
                <a:spcPts val="63"/>
              </a:spcBef>
            </a:pPr>
            <a:r>
              <a:rPr lang="en-GB" altLang="en-US" sz="800" dirty="0">
                <a:solidFill>
                  <a:schemeClr val="tx1">
                    <a:lumMod val="50000"/>
                    <a:lumOff val="50000"/>
                  </a:schemeClr>
                </a:solidFill>
              </a:rPr>
              <a:t>Source:  NielsenIQ Scantrack Grocery Multiples, 4we  31st Dec 2022</a:t>
            </a:r>
          </a:p>
          <a:p>
            <a:pPr>
              <a:spcBef>
                <a:spcPts val="63"/>
              </a:spcBef>
            </a:pPr>
            <a:endParaRPr lang="en-GB" altLang="en-US" sz="800" dirty="0">
              <a:solidFill>
                <a:schemeClr val="tx1">
                  <a:lumMod val="50000"/>
                  <a:lumOff val="50000"/>
                </a:schemeClr>
              </a:solidFill>
            </a:endParaRPr>
          </a:p>
          <a:p>
            <a:pPr marL="628650" lvl="1" indent="-171450">
              <a:spcBef>
                <a:spcPts val="63"/>
              </a:spcBef>
              <a:buFont typeface="Arial" charset="0"/>
              <a:buChar char="•"/>
            </a:pPr>
            <a:r>
              <a:rPr lang="en-GB" altLang="en-US" sz="600" dirty="0">
                <a:solidFill>
                  <a:schemeClr val="tx1">
                    <a:lumMod val="50000"/>
                    <a:lumOff val="50000"/>
                  </a:schemeClr>
                </a:solidFill>
              </a:rPr>
              <a:t>Derived Inflation:  </a:t>
            </a:r>
            <a:r>
              <a:rPr lang="en-GB" sz="600" dirty="0">
                <a:solidFill>
                  <a:schemeClr val="tx1">
                    <a:lumMod val="50000"/>
                    <a:lumOff val="50000"/>
                  </a:schemeClr>
                </a:solidFill>
              </a:rPr>
              <a:t>Difference between Value Sales growth and Unit Sales growth</a:t>
            </a:r>
          </a:p>
          <a:p>
            <a:pPr marL="171450" indent="-171450">
              <a:spcBef>
                <a:spcPts val="63"/>
              </a:spcBef>
              <a:buFont typeface="Arial" charset="0"/>
              <a:buChar char="•"/>
            </a:pPr>
            <a:endParaRPr lang="en-GB" sz="700" dirty="0">
              <a:solidFill>
                <a:schemeClr val="tx1">
                  <a:lumMod val="50000"/>
                  <a:lumOff val="50000"/>
                </a:schemeClr>
              </a:solidFill>
            </a:endParaRPr>
          </a:p>
        </p:txBody>
      </p:sp>
      <p:sp>
        <p:nvSpPr>
          <p:cNvPr id="2" name="TextBox 1"/>
          <p:cNvSpPr txBox="1"/>
          <p:nvPr/>
        </p:nvSpPr>
        <p:spPr>
          <a:xfrm>
            <a:off x="6623465" y="4749894"/>
            <a:ext cx="2310248" cy="200055"/>
          </a:xfrm>
          <a:prstGeom prst="rect">
            <a:avLst/>
          </a:prstGeom>
          <a:noFill/>
        </p:spPr>
        <p:txBody>
          <a:bodyPr wrap="none" rtlCol="0">
            <a:spAutoFit/>
          </a:bodyPr>
          <a:lstStyle/>
          <a:p>
            <a:r>
              <a:rPr lang="en-GB" sz="700" dirty="0">
                <a:solidFill>
                  <a:schemeClr val="tx1">
                    <a:lumMod val="50000"/>
                    <a:lumOff val="50000"/>
                  </a:schemeClr>
                </a:solidFill>
                <a:latin typeface="Montserrat" panose="00000500000000000000" pitchFamily="2" charset="0"/>
              </a:rPr>
              <a:t>* TSR Excludes General Merchandise &amp; Tobacco</a:t>
            </a:r>
            <a:endParaRPr lang="en-US" sz="700" dirty="0">
              <a:solidFill>
                <a:schemeClr val="tx1">
                  <a:lumMod val="50000"/>
                  <a:lumOff val="50000"/>
                </a:schemeClr>
              </a:solidFill>
              <a:latin typeface="Montserrat" panose="00000500000000000000" pitchFamily="2" charset="0"/>
            </a:endParaRPr>
          </a:p>
        </p:txBody>
      </p:sp>
      <p:sp>
        <p:nvSpPr>
          <p:cNvPr id="3" name="Title 27">
            <a:extLst>
              <a:ext uri="{FF2B5EF4-FFF2-40B4-BE49-F238E27FC236}">
                <a16:creationId xmlns:a16="http://schemas.microsoft.com/office/drawing/2014/main" id="{3728D359-522D-54EE-686E-057D167E47F1}"/>
              </a:ext>
            </a:extLst>
          </p:cNvPr>
          <p:cNvSpPr txBox="1">
            <a:spLocks/>
          </p:cNvSpPr>
          <p:nvPr/>
        </p:nvSpPr>
        <p:spPr>
          <a:xfrm>
            <a:off x="107504" y="563367"/>
            <a:ext cx="9036496" cy="428625"/>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pPr>
              <a:lnSpc>
                <a:spcPct val="80000"/>
              </a:lnSpc>
            </a:pPr>
            <a:r>
              <a:rPr lang="en-GB" sz="1500" b="1" cap="none" dirty="0">
                <a:solidFill>
                  <a:schemeClr val="tx1"/>
                </a:solidFill>
                <a:latin typeface="Montserrat" panose="00000500000000000000" pitchFamily="2" charset="0"/>
              </a:rPr>
              <a:t>Shoppers are having to pay more for everyday items especially Dairy and Bakery which have been hit by higher fertiliser costs and animal feeds</a:t>
            </a:r>
          </a:p>
        </p:txBody>
      </p:sp>
    </p:spTree>
    <p:extLst>
      <p:ext uri="{BB962C8B-B14F-4D97-AF65-F5344CB8AC3E}">
        <p14:creationId xmlns:p14="http://schemas.microsoft.com/office/powerpoint/2010/main" val="3169658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149"/>
          <p:cNvSpPr txBox="1">
            <a:spLocks noGrp="1"/>
          </p:cNvSpPr>
          <p:nvPr>
            <p:ph type="ctrTitle"/>
          </p:nvPr>
        </p:nvSpPr>
        <p:spPr>
          <a:xfrm>
            <a:off x="1744421" y="1768249"/>
            <a:ext cx="7109096" cy="2539757"/>
          </a:xfrm>
        </p:spPr>
        <p:txBody>
          <a:bodyPr spcFirstLastPara="1" wrap="square" lIns="0" tIns="91425" rIns="0" bIns="91425" anchor="t" anchorCtr="0">
            <a:noAutofit/>
          </a:bodyPr>
          <a:lstStyle/>
          <a:p>
            <a:r>
              <a:rPr lang="en-GB" sz="1600" dirty="0">
                <a:solidFill>
                  <a:schemeClr val="bg1"/>
                </a:solidFill>
              </a:rPr>
              <a:t>S</a:t>
            </a:r>
            <a:r>
              <a:rPr lang="en-GB" sz="1600" dirty="0">
                <a:solidFill>
                  <a:schemeClr val="bg1"/>
                </a:solidFill>
                <a:latin typeface="Montserrat" panose="00000500000000000000" pitchFamily="2" charset="0"/>
              </a:rPr>
              <a:t>hoppers did </a:t>
            </a:r>
            <a:r>
              <a:rPr lang="en-GB" sz="1600" dirty="0">
                <a:solidFill>
                  <a:schemeClr val="accent1"/>
                </a:solidFill>
                <a:latin typeface="Montserrat" panose="00000500000000000000" pitchFamily="2" charset="0"/>
              </a:rPr>
              <a:t>spend more </a:t>
            </a:r>
            <a:r>
              <a:rPr lang="en-GB" sz="1600" dirty="0">
                <a:solidFill>
                  <a:schemeClr val="bg1"/>
                </a:solidFill>
                <a:latin typeface="Montserrat" panose="00000500000000000000" pitchFamily="2" charset="0"/>
              </a:rPr>
              <a:t>on </a:t>
            </a:r>
            <a:r>
              <a:rPr lang="en-GB" sz="1600" dirty="0">
                <a:solidFill>
                  <a:schemeClr val="accent1"/>
                </a:solidFill>
                <a:latin typeface="Montserrat" panose="00000500000000000000" pitchFamily="2" charset="0"/>
              </a:rPr>
              <a:t>seasonal items</a:t>
            </a:r>
            <a:r>
              <a:rPr lang="en-GB" sz="1600" dirty="0">
                <a:solidFill>
                  <a:schemeClr val="bg1"/>
                </a:solidFill>
                <a:latin typeface="Montserrat" panose="00000500000000000000" pitchFamily="2" charset="0"/>
              </a:rPr>
              <a:t>, however, </a:t>
            </a:r>
            <a:r>
              <a:rPr lang="en-GB" sz="1600" dirty="0">
                <a:solidFill>
                  <a:schemeClr val="bg1"/>
                </a:solidFill>
              </a:rPr>
              <a:t>overall </a:t>
            </a:r>
            <a:r>
              <a:rPr lang="en-GB" sz="1600" dirty="0">
                <a:solidFill>
                  <a:schemeClr val="accent1"/>
                </a:solidFill>
              </a:rPr>
              <a:t>units were down</a:t>
            </a:r>
            <a:r>
              <a:rPr lang="en-GB" sz="1600" dirty="0">
                <a:solidFill>
                  <a:schemeClr val="bg1"/>
                </a:solidFill>
              </a:rPr>
              <a:t>, indicating shoppers were </a:t>
            </a:r>
            <a:r>
              <a:rPr lang="en-GB" sz="1600" dirty="0">
                <a:solidFill>
                  <a:schemeClr val="accent1"/>
                </a:solidFill>
              </a:rPr>
              <a:t>being mindful </a:t>
            </a:r>
            <a:r>
              <a:rPr lang="en-GB" sz="1600" dirty="0">
                <a:solidFill>
                  <a:schemeClr val="bg1"/>
                </a:solidFill>
              </a:rPr>
              <a:t>about spending and </a:t>
            </a:r>
            <a:r>
              <a:rPr lang="en-GB" sz="1600" dirty="0">
                <a:solidFill>
                  <a:schemeClr val="accent1"/>
                </a:solidFill>
              </a:rPr>
              <a:t>cutting back </a:t>
            </a:r>
            <a:r>
              <a:rPr lang="en-GB" sz="1600" dirty="0">
                <a:solidFill>
                  <a:schemeClr val="bg1"/>
                </a:solidFill>
              </a:rPr>
              <a:t>on what they didn’t need.</a:t>
            </a:r>
            <a:endParaRPr lang="en-GB" sz="1600" dirty="0">
              <a:solidFill>
                <a:schemeClr val="accent1"/>
              </a:solidFill>
              <a:latin typeface="Montserrat" panose="00000500000000000000" pitchFamily="2" charset="0"/>
            </a:endParaRPr>
          </a:p>
        </p:txBody>
      </p:sp>
    </p:spTree>
    <p:extLst>
      <p:ext uri="{BB962C8B-B14F-4D97-AF65-F5344CB8AC3E}">
        <p14:creationId xmlns:p14="http://schemas.microsoft.com/office/powerpoint/2010/main" val="1614430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4124045" cy="1174200"/>
          </a:xfrm>
        </p:spPr>
        <p:txBody>
          <a:bodyPr/>
          <a:lstStyle/>
          <a:p>
            <a:r>
              <a:rPr lang="en-GB" sz="2800" dirty="0"/>
              <a:t>Market Overview</a:t>
            </a:r>
          </a:p>
        </p:txBody>
      </p:sp>
    </p:spTree>
    <p:extLst>
      <p:ext uri="{BB962C8B-B14F-4D97-AF65-F5344CB8AC3E}">
        <p14:creationId xmlns:p14="http://schemas.microsoft.com/office/powerpoint/2010/main" val="2802729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Retailer News</a:t>
            </a:r>
          </a:p>
        </p:txBody>
      </p:sp>
    </p:spTree>
    <p:extLst>
      <p:ext uri="{BB962C8B-B14F-4D97-AF65-F5344CB8AC3E}">
        <p14:creationId xmlns:p14="http://schemas.microsoft.com/office/powerpoint/2010/main" val="3406894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ext Placeholder 9"/>
          <p:cNvSpPr>
            <a:spLocks noGrp="1"/>
          </p:cNvSpPr>
          <p:nvPr>
            <p:ph type="body" idx="4294967295"/>
          </p:nvPr>
        </p:nvSpPr>
        <p:spPr>
          <a:xfrm>
            <a:off x="-108520" y="4692241"/>
            <a:ext cx="4204847" cy="523875"/>
          </a:xfrm>
        </p:spPr>
        <p:txBody>
          <a:bodyPr/>
          <a:lstStyle/>
          <a:p>
            <a:pPr>
              <a:spcBef>
                <a:spcPts val="63"/>
              </a:spcBef>
            </a:pPr>
            <a:r>
              <a:rPr lang="en-GB" altLang="en-US" sz="900" dirty="0">
                <a:solidFill>
                  <a:schemeClr val="tx1">
                    <a:lumMod val="50000"/>
                    <a:lumOff val="50000"/>
                  </a:schemeClr>
                </a:solidFill>
                <a:latin typeface="Calibri" panose="020F0502020204030204" pitchFamily="34" charset="0"/>
              </a:rPr>
              <a:t>Source:  NielsenIQ Homescan Total Till 4 weeks ending 31</a:t>
            </a:r>
            <a:r>
              <a:rPr lang="en-GB" altLang="en-US" sz="900" baseline="30000" dirty="0">
                <a:solidFill>
                  <a:schemeClr val="tx1">
                    <a:lumMod val="50000"/>
                    <a:lumOff val="50000"/>
                  </a:schemeClr>
                </a:solidFill>
                <a:latin typeface="Calibri" panose="020F0502020204030204" pitchFamily="34" charset="0"/>
              </a:rPr>
              <a:t>st</a:t>
            </a:r>
            <a:r>
              <a:rPr lang="en-GB" altLang="en-US" sz="900" dirty="0">
                <a:solidFill>
                  <a:schemeClr val="tx1">
                    <a:lumMod val="50000"/>
                    <a:lumOff val="50000"/>
                  </a:schemeClr>
                </a:solidFill>
                <a:latin typeface="Calibri" panose="020F0502020204030204" pitchFamily="34" charset="0"/>
              </a:rPr>
              <a:t> December 2022</a:t>
            </a:r>
          </a:p>
        </p:txBody>
      </p:sp>
      <p:sp>
        <p:nvSpPr>
          <p:cNvPr id="10" name="Title 2"/>
          <p:cNvSpPr txBox="1">
            <a:spLocks/>
          </p:cNvSpPr>
          <p:nvPr/>
        </p:nvSpPr>
        <p:spPr>
          <a:xfrm>
            <a:off x="229046" y="483791"/>
            <a:ext cx="8708615" cy="575791"/>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GB" sz="2000" b="1" cap="none" dirty="0">
                <a:solidFill>
                  <a:schemeClr val="tx1"/>
                </a:solidFill>
                <a:latin typeface="Montserrat" panose="00000500000000000000" pitchFamily="2" charset="0"/>
                <a:cs typeface="Calibri" panose="020F0502020204030204" pitchFamily="34" charset="0"/>
              </a:rPr>
              <a:t>Discounters and M&amp;S’ growth are ahead of other Supermarkets</a:t>
            </a:r>
            <a:endParaRPr lang="en-GB" sz="2000" b="1" dirty="0">
              <a:solidFill>
                <a:schemeClr val="tx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9A84F18-3010-B137-AFC8-9746033471B8}"/>
              </a:ext>
            </a:extLst>
          </p:cNvPr>
          <p:cNvPicPr>
            <a:picLocks noChangeAspect="1"/>
          </p:cNvPicPr>
          <p:nvPr/>
        </p:nvPicPr>
        <p:blipFill rotWithShape="1">
          <a:blip r:embed="rId2"/>
          <a:srcRect t="2887"/>
          <a:stretch/>
        </p:blipFill>
        <p:spPr>
          <a:xfrm>
            <a:off x="755576" y="1071418"/>
            <a:ext cx="7416824" cy="3593114"/>
          </a:xfrm>
          <a:prstGeom prst="rect">
            <a:avLst/>
          </a:prstGeom>
        </p:spPr>
      </p:pic>
    </p:spTree>
    <p:extLst>
      <p:ext uri="{BB962C8B-B14F-4D97-AF65-F5344CB8AC3E}">
        <p14:creationId xmlns:p14="http://schemas.microsoft.com/office/powerpoint/2010/main" val="3573673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603" name="Google Shape;603;p57"/>
          <p:cNvSpPr txBox="1">
            <a:spLocks noGrp="1"/>
          </p:cNvSpPr>
          <p:nvPr>
            <p:ph type="title"/>
          </p:nvPr>
        </p:nvSpPr>
        <p:spPr>
          <a:xfrm>
            <a:off x="539953" y="102779"/>
            <a:ext cx="8865789" cy="655617"/>
          </a:xfrm>
        </p:spPr>
        <p:txBody>
          <a:bodyPr spcFirstLastPara="1" wrap="square" lIns="0" tIns="91425" rIns="0" bIns="91425" anchor="t" anchorCtr="0">
            <a:noAutofit/>
          </a:bodyPr>
          <a:lstStyle/>
          <a:p>
            <a:r>
              <a:rPr lang="en-GB" sz="2000" dirty="0">
                <a:solidFill>
                  <a:schemeClr val="bg1"/>
                </a:solidFill>
                <a:latin typeface="Montserrat" panose="00000500000000000000" pitchFamily="2" charset="0"/>
                <a:ea typeface="Times New Roman" panose="02020603050405020304" pitchFamily="18" charset="0"/>
              </a:rPr>
              <a:t>It was a strong December for large stores which grew ahead of Convenience, whilst Discounters won overall</a:t>
            </a:r>
            <a:br>
              <a:rPr lang="en-GB" sz="2000" dirty="0">
                <a:solidFill>
                  <a:schemeClr val="bg1"/>
                </a:solidFill>
                <a:effectLst/>
                <a:latin typeface="Montserrat" panose="00000500000000000000" pitchFamily="2" charset="0"/>
                <a:ea typeface="Times New Roman" panose="02020603050405020304" pitchFamily="18" charset="0"/>
              </a:rPr>
            </a:br>
            <a:endParaRPr lang="en-GB" sz="2000" b="1" dirty="0">
              <a:solidFill>
                <a:schemeClr val="bg1"/>
              </a:solidFill>
              <a:latin typeface="Montserrat" panose="00000500000000000000" pitchFamily="2" charset="0"/>
              <a:cs typeface="Calibri" panose="020F0502020204030204" pitchFamily="34" charset="0"/>
            </a:endParaRPr>
          </a:p>
        </p:txBody>
      </p:sp>
      <p:sp>
        <p:nvSpPr>
          <p:cNvPr id="4" name="TextBox 3">
            <a:extLst>
              <a:ext uri="{FF2B5EF4-FFF2-40B4-BE49-F238E27FC236}">
                <a16:creationId xmlns:a16="http://schemas.microsoft.com/office/drawing/2014/main" id="{3E7BB584-D494-0DF7-EDF2-A3B8DC8FC09A}"/>
              </a:ext>
            </a:extLst>
          </p:cNvPr>
          <p:cNvSpPr txBox="1"/>
          <p:nvPr/>
        </p:nvSpPr>
        <p:spPr>
          <a:xfrm>
            <a:off x="4561060" y="2059909"/>
            <a:ext cx="4352232" cy="1061829"/>
          </a:xfrm>
          <a:prstGeom prst="rect">
            <a:avLst/>
          </a:prstGeom>
          <a:noFill/>
        </p:spPr>
        <p:txBody>
          <a:bodyPr wrap="square">
            <a:spAutoFit/>
          </a:bodyPr>
          <a:lstStyle/>
          <a:p>
            <a:pPr marL="342900" lvl="0" indent="-342900">
              <a:buFont typeface="Symbol" panose="05050102010706020507" pitchFamily="18" charset="2"/>
              <a:buChar char=""/>
            </a:pPr>
            <a:r>
              <a:rPr lang="en-GB" sz="9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Iceland </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t>
            </a:r>
            <a:r>
              <a:rPr lang="en-GB" sz="9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+8.7%</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gained </a:t>
            </a:r>
            <a:r>
              <a:rPr lang="en-GB" sz="9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new shoppers </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this year - even if visits were down - as more Iceland shoppers switched out of smaller high street Iceland shops to the larger Food Warehouse format.</a:t>
            </a:r>
          </a:p>
          <a:p>
            <a:pPr marL="342900" lvl="0" indent="-342900">
              <a:buFont typeface="Symbol" panose="05050102010706020507" pitchFamily="18" charset="2"/>
              <a:buChar char=""/>
            </a:pPr>
            <a:endParaRPr lang="en-GB" sz="900" dirty="0">
              <a:solidFill>
                <a:schemeClr val="bg1"/>
              </a:solidFill>
              <a:latin typeface="Montserrat" panose="00000500000000000000" pitchFamily="2" charset="0"/>
              <a:ea typeface="MS Mincho" panose="02020609040205080304" pitchFamily="49" charset="-128"/>
              <a:cs typeface="Calibri" panose="020F0502020204030204" pitchFamily="34" charset="0"/>
            </a:endParaRPr>
          </a:p>
          <a:p>
            <a:pPr marL="342900" lvl="0" indent="-342900">
              <a:buFont typeface="Symbol" panose="05050102010706020507" pitchFamily="18" charset="2"/>
              <a:buChar char=""/>
            </a:pPr>
            <a:endParaRPr lang="en-GB" sz="900" dirty="0">
              <a:solidFill>
                <a:schemeClr val="bg1"/>
              </a:solidFill>
              <a:effectLst/>
              <a:latin typeface="Montserrat" panose="00000500000000000000" pitchFamily="2" charset="0"/>
              <a:ea typeface="Times New Roman" panose="02020603050405020304" pitchFamily="18" charset="0"/>
            </a:endParaRPr>
          </a:p>
          <a:p>
            <a:pPr marL="342900" lvl="0" indent="-342900">
              <a:spcAft>
                <a:spcPts val="0"/>
              </a:spcAft>
              <a:buSzPts val="1100"/>
              <a:buFont typeface="Symbol" panose="05050102010706020507" pitchFamily="18" charset="2"/>
              <a:buChar char=""/>
            </a:pPr>
            <a:r>
              <a:rPr lang="en-GB" sz="9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Ocado</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a:t>
            </a:r>
            <a:r>
              <a:rPr lang="en-GB" sz="9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+9.3%</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had a </a:t>
            </a:r>
            <a:r>
              <a:rPr lang="en-GB" sz="9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good</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December and comfortably gained market share within the Online channel.</a:t>
            </a:r>
            <a:endParaRPr lang="en-GB" sz="900" dirty="0">
              <a:solidFill>
                <a:schemeClr val="bg1"/>
              </a:solidFill>
              <a:effectLst/>
              <a:latin typeface="Montserrat" panose="00000500000000000000" pitchFamily="2" charset="0"/>
              <a:ea typeface="Times New Roman" panose="02020603050405020304" pitchFamily="18" charset="0"/>
            </a:endParaRPr>
          </a:p>
        </p:txBody>
      </p:sp>
      <p:grpSp>
        <p:nvGrpSpPr>
          <p:cNvPr id="576" name="Google Shape;576;p57"/>
          <p:cNvGrpSpPr/>
          <p:nvPr/>
        </p:nvGrpSpPr>
        <p:grpSpPr>
          <a:xfrm>
            <a:off x="364983" y="1091012"/>
            <a:ext cx="4182536" cy="1361442"/>
            <a:chOff x="4374923" y="222307"/>
            <a:chExt cx="3997416" cy="1733107"/>
          </a:xfrm>
        </p:grpSpPr>
        <p:grpSp>
          <p:nvGrpSpPr>
            <p:cNvPr id="577" name="Google Shape;577;p57"/>
            <p:cNvGrpSpPr/>
            <p:nvPr/>
          </p:nvGrpSpPr>
          <p:grpSpPr>
            <a:xfrm>
              <a:off x="4432239" y="222307"/>
              <a:ext cx="3940100" cy="1444929"/>
              <a:chOff x="4432089" y="714807"/>
              <a:chExt cx="3940100" cy="1444929"/>
            </a:xfrm>
          </p:grpSpPr>
          <p:sp>
            <p:nvSpPr>
              <p:cNvPr id="579" name="Google Shape;579;p57"/>
              <p:cNvSpPr txBox="1"/>
              <p:nvPr/>
            </p:nvSpPr>
            <p:spPr>
              <a:xfrm>
                <a:off x="4432089" y="714807"/>
                <a:ext cx="548700" cy="530102"/>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000" b="1" dirty="0">
                    <a:solidFill>
                      <a:schemeClr val="bg1"/>
                    </a:solidFill>
                    <a:latin typeface="Montserrat" panose="00000500000000000000" pitchFamily="2" charset="0"/>
                    <a:ea typeface="Montserrat"/>
                    <a:cs typeface="Montserrat"/>
                    <a:sym typeface="Montserrat"/>
                  </a:rPr>
                  <a:t>1</a:t>
                </a:r>
                <a:endParaRPr sz="1000" b="1" i="0" u="none" strike="noStrike" cap="none" dirty="0">
                  <a:solidFill>
                    <a:schemeClr val="bg1"/>
                  </a:solidFill>
                  <a:latin typeface="Montserrat" panose="00000500000000000000" pitchFamily="2" charset="0"/>
                  <a:ea typeface="Montserrat"/>
                  <a:cs typeface="Montserrat"/>
                  <a:sym typeface="Montserrat"/>
                </a:endParaRPr>
              </a:p>
            </p:txBody>
          </p:sp>
          <p:sp>
            <p:nvSpPr>
              <p:cNvPr id="578" name="Google Shape;578;p57"/>
              <p:cNvSpPr txBox="1"/>
              <p:nvPr/>
            </p:nvSpPr>
            <p:spPr>
              <a:xfrm>
                <a:off x="4610653" y="820229"/>
                <a:ext cx="3761536" cy="1339507"/>
              </a:xfrm>
              <a:prstGeom prst="rect">
                <a:avLst/>
              </a:prstGeom>
              <a:noFill/>
              <a:ln>
                <a:noFill/>
              </a:ln>
            </p:spPr>
            <p:txBody>
              <a:bodyPr spcFirstLastPara="1" wrap="square" lIns="0" tIns="144000" rIns="0" bIns="45700" anchor="ctr" anchorCtr="0">
                <a:noAutofit/>
              </a:bodyPr>
              <a:lstStyle/>
              <a:p>
                <a:pPr>
                  <a:buClr>
                    <a:schemeClr val="bg1"/>
                  </a:buClr>
                  <a:buSzPts val="1100"/>
                </a:pPr>
                <a:r>
                  <a:rPr lang="en-GB" sz="9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Aldi (+29.6%)</a:t>
                </a:r>
                <a:r>
                  <a:rPr lang="en-GB" sz="900"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 </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were the </a:t>
                </a:r>
                <a:r>
                  <a:rPr lang="en-GB" sz="9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winner this Christmas </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and</a:t>
                </a:r>
                <a:r>
                  <a:rPr lang="en-GB" sz="9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a:t>
                </a:r>
                <a:r>
                  <a:rPr lang="en-GB" sz="9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Lidl (+16.7%) </a:t>
                </a:r>
                <a:r>
                  <a:rPr lang="en-GB" sz="9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second</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and both Discounters gained market share in December. </a:t>
                </a:r>
                <a:r>
                  <a:rPr lang="en-GB" sz="9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18m households </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visited the Discounters over the 4 weeks to 31</a:t>
                </a:r>
                <a:r>
                  <a:rPr lang="en-GB" sz="900" baseline="300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st</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December 2022, which equates to </a:t>
                </a:r>
                <a:r>
                  <a:rPr lang="en-GB" sz="9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63% of all GB </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Households and is </a:t>
                </a:r>
                <a:r>
                  <a:rPr lang="en-GB" sz="9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1.3m</a:t>
                </a:r>
                <a:r>
                  <a:rPr lang="en-GB" sz="9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more</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than last year.  These new shoppers coupled with </a:t>
                </a:r>
                <a:r>
                  <a:rPr lang="en-GB" sz="9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increased </a:t>
                </a:r>
                <a:r>
                  <a:rPr lang="en-GB" sz="9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frequency</a:t>
                </a:r>
                <a:r>
                  <a:rPr lang="en-GB" sz="9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of visit</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will have helped to drive the double-digit sales </a:t>
                </a:r>
                <a:r>
                  <a:rPr lang="en-GB" sz="9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growths</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at both retailers.</a:t>
                </a:r>
                <a:endParaRPr lang="en-GB" sz="900" dirty="0">
                  <a:solidFill>
                    <a:schemeClr val="bg1"/>
                  </a:solidFill>
                  <a:effectLst/>
                  <a:latin typeface="Montserrat" panose="00000500000000000000" pitchFamily="2" charset="0"/>
                  <a:ea typeface="Times New Roman" panose="02020603050405020304" pitchFamily="18" charset="0"/>
                </a:endParaRPr>
              </a:p>
              <a:p>
                <a:pPr lvl="0">
                  <a:buClr>
                    <a:schemeClr val="bg1"/>
                  </a:buClr>
                  <a:buSzPts val="1100"/>
                </a:pPr>
                <a:r>
                  <a:rPr lang="en-GB" sz="1000" b="1"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 </a:t>
                </a:r>
                <a:endParaRPr lang="en-GB" sz="1000" spc="10" dirty="0">
                  <a:solidFill>
                    <a:schemeClr val="bg1"/>
                  </a:solidFill>
                  <a:latin typeface="Montserrat" panose="00000500000000000000" pitchFamily="2" charset="0"/>
                  <a:ea typeface="MS Mincho" panose="02020609040205080304" pitchFamily="49" charset="-128"/>
                  <a:cs typeface="Times New Roman" panose="02020603050405020304" pitchFamily="18" charset="0"/>
                </a:endParaRPr>
              </a:p>
            </p:txBody>
          </p:sp>
        </p:grpSp>
        <p:sp>
          <p:nvSpPr>
            <p:cNvPr id="28" name="Google Shape;582;p57">
              <a:extLst>
                <a:ext uri="{FF2B5EF4-FFF2-40B4-BE49-F238E27FC236}">
                  <a16:creationId xmlns:a16="http://schemas.microsoft.com/office/drawing/2014/main" id="{3D2BEB90-BC7E-45AD-B552-C57622647121}"/>
                </a:ext>
              </a:extLst>
            </p:cNvPr>
            <p:cNvSpPr txBox="1"/>
            <p:nvPr/>
          </p:nvSpPr>
          <p:spPr>
            <a:xfrm>
              <a:off x="4374923" y="1425314"/>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endParaRPr lang="en" sz="1000" b="1" dirty="0">
                <a:solidFill>
                  <a:schemeClr val="bg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endParaRPr lang="en" sz="1000" b="1" dirty="0">
                <a:solidFill>
                  <a:schemeClr val="bg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endParaRPr lang="en" sz="1000" b="1" dirty="0">
                <a:solidFill>
                  <a:schemeClr val="bg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r>
                <a:rPr lang="en" sz="1000" b="1" dirty="0">
                  <a:solidFill>
                    <a:schemeClr val="bg1"/>
                  </a:solidFill>
                  <a:latin typeface="Montserrat" panose="00000500000000000000" pitchFamily="2" charset="0"/>
                  <a:ea typeface="Montserrat"/>
                  <a:cs typeface="Montserrat"/>
                  <a:sym typeface="Montserrat"/>
                </a:rPr>
                <a:t>2</a:t>
              </a:r>
              <a:endParaRPr sz="1000" b="1" i="0" u="none" strike="noStrike" cap="none" dirty="0">
                <a:solidFill>
                  <a:schemeClr val="bg1"/>
                </a:solidFill>
                <a:latin typeface="Montserrat" panose="00000500000000000000" pitchFamily="2" charset="0"/>
                <a:ea typeface="Montserrat"/>
                <a:cs typeface="Montserrat"/>
                <a:sym typeface="Montserrat"/>
              </a:endParaRPr>
            </a:p>
          </p:txBody>
        </p:sp>
      </p:grpSp>
      <p:sp>
        <p:nvSpPr>
          <p:cNvPr id="6" name="TextBox 5">
            <a:extLst>
              <a:ext uri="{FF2B5EF4-FFF2-40B4-BE49-F238E27FC236}">
                <a16:creationId xmlns:a16="http://schemas.microsoft.com/office/drawing/2014/main" id="{9E598B3E-362E-DE28-7888-C9E164A972D0}"/>
              </a:ext>
            </a:extLst>
          </p:cNvPr>
          <p:cNvSpPr txBox="1"/>
          <p:nvPr/>
        </p:nvSpPr>
        <p:spPr>
          <a:xfrm>
            <a:off x="532388" y="2309626"/>
            <a:ext cx="3995821" cy="2308324"/>
          </a:xfrm>
          <a:prstGeom prst="rect">
            <a:avLst/>
          </a:prstGeom>
          <a:noFill/>
        </p:spPr>
        <p:txBody>
          <a:bodyPr wrap="square">
            <a:spAutoFit/>
          </a:bodyPr>
          <a:lstStyle/>
          <a:p>
            <a:pPr lvl="0"/>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There was an </a:t>
            </a:r>
            <a:r>
              <a:rPr lang="en-GB" sz="9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exceptional performance </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from </a:t>
            </a:r>
            <a:r>
              <a:rPr lang="en-GB" sz="9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M&amp;S</a:t>
            </a:r>
            <a:r>
              <a:rPr lang="en-GB" sz="9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t>
            </a:r>
            <a:r>
              <a:rPr lang="en-GB" sz="9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+11.7%</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t>
            </a:r>
            <a:r>
              <a:rPr lang="en-GB" sz="9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who outperformed during the peak Christmas period and </a:t>
            </a:r>
            <a:r>
              <a:rPr lang="en-GB" sz="9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Sainsbury’s</a:t>
            </a:r>
            <a:r>
              <a:rPr lang="en-GB" sz="9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t>
            </a:r>
            <a:r>
              <a:rPr lang="en-GB" sz="9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+10.7%</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t>
            </a:r>
            <a:r>
              <a:rPr lang="en-GB" sz="9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also traded well with a notable increase in frequency of visit and led the Top 4 Supermarkets.</a:t>
            </a:r>
            <a:endParaRPr lang="en-GB" sz="900" dirty="0">
              <a:solidFill>
                <a:schemeClr val="bg1"/>
              </a:solidFill>
              <a:effectLst/>
              <a:latin typeface="Montserrat" panose="00000500000000000000" pitchFamily="2" charset="0"/>
              <a:ea typeface="Times New Roman" panose="02020603050405020304" pitchFamily="18" charset="0"/>
            </a:endParaRPr>
          </a:p>
          <a:p>
            <a:pPr lvl="0">
              <a:buSzPts val="1100"/>
            </a:pPr>
            <a:endParaRPr lang="en-GB" sz="900" dirty="0">
              <a:solidFill>
                <a:schemeClr val="bg1"/>
              </a:solidFill>
              <a:effectLst/>
              <a:latin typeface="Montserrat" panose="00000500000000000000" pitchFamily="2" charset="0"/>
              <a:ea typeface="Times New Roman" panose="02020603050405020304" pitchFamily="18" charset="0"/>
            </a:endParaRPr>
          </a:p>
          <a:p>
            <a:pPr lvl="0"/>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The use of </a:t>
            </a:r>
            <a:r>
              <a:rPr lang="en-GB" sz="9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Clubcard prices </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helped </a:t>
            </a:r>
            <a:r>
              <a:rPr lang="en-GB" sz="9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push</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sales at </a:t>
            </a:r>
            <a:r>
              <a:rPr lang="en-GB" sz="9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Tesco up +9.9%</a:t>
            </a:r>
            <a:r>
              <a:rPr lang="en-GB" sz="900"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 </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and </a:t>
            </a:r>
            <a:r>
              <a:rPr lang="en-GB" sz="9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ASDA </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t>
            </a:r>
            <a:r>
              <a:rPr lang="en-GB" sz="9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sales +9.2%</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t>
            </a:r>
            <a:r>
              <a:rPr lang="en-GB" sz="900"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 </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continued to attract new shoppers. After a sales decline during 2022, </a:t>
            </a:r>
            <a:r>
              <a:rPr lang="en-GB" sz="9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Morrisons</a:t>
            </a:r>
            <a:r>
              <a:rPr lang="en-GB" sz="9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finally returned to growth </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t>
            </a:r>
            <a:r>
              <a:rPr lang="en-GB" sz="9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sales </a:t>
            </a:r>
            <a:r>
              <a:rPr lang="en-GB" sz="9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+2.5%</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but still ended the year with a fall in market share to </a:t>
            </a:r>
            <a:r>
              <a:rPr lang="en-GB" sz="9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8.5% </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compared to 9.2% a year ago.</a:t>
            </a:r>
            <a:endParaRPr lang="en-GB" sz="900" dirty="0">
              <a:solidFill>
                <a:schemeClr val="bg1"/>
              </a:solidFill>
              <a:effectLst/>
              <a:latin typeface="Montserrat" panose="00000500000000000000" pitchFamily="2" charset="0"/>
              <a:ea typeface="Times New Roman" panose="02020603050405020304" pitchFamily="18" charset="0"/>
            </a:endParaRPr>
          </a:p>
          <a:p>
            <a:pPr lvl="0">
              <a:buSzPts val="1100"/>
            </a:pPr>
            <a:endParaRPr lang="en-GB" sz="900" dirty="0">
              <a:solidFill>
                <a:schemeClr val="bg1"/>
              </a:solidFill>
              <a:effectLst/>
              <a:latin typeface="Montserrat" panose="00000500000000000000" pitchFamily="2" charset="0"/>
              <a:ea typeface="Times New Roman" panose="02020603050405020304" pitchFamily="18" charset="0"/>
            </a:endParaRPr>
          </a:p>
          <a:p>
            <a:pPr lvl="0"/>
            <a:endParaRPr lang="en-GB" sz="9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endParaRPr>
          </a:p>
          <a:p>
            <a:pPr lvl="0"/>
            <a:r>
              <a:rPr lang="en-GB" sz="9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Waitrose (+3.1%)</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also returned to growth but continue to suffer from an 8% in fall in spend per visit.</a:t>
            </a:r>
            <a:endParaRPr lang="en-GB" sz="900" dirty="0">
              <a:solidFill>
                <a:schemeClr val="bg1"/>
              </a:solidFill>
              <a:effectLst/>
              <a:latin typeface="Montserrat" panose="00000500000000000000" pitchFamily="2" charset="0"/>
              <a:ea typeface="Times New Roman" panose="02020603050405020304" pitchFamily="18" charset="0"/>
            </a:endParaRPr>
          </a:p>
          <a:p>
            <a:pPr lvl="0">
              <a:buSzPts val="1100"/>
            </a:pPr>
            <a:endParaRPr lang="en-GB" sz="900" dirty="0">
              <a:solidFill>
                <a:schemeClr val="bg1"/>
              </a:solidFill>
              <a:effectLst/>
              <a:latin typeface="Montserrat" panose="00000500000000000000" pitchFamily="2" charset="0"/>
              <a:ea typeface="Times New Roman" panose="02020603050405020304" pitchFamily="18" charset="0"/>
            </a:endParaRPr>
          </a:p>
          <a:p>
            <a:pPr lvl="0">
              <a:buSzPts val="1100"/>
            </a:pPr>
            <a:endParaRPr lang="en-GB" sz="900" spc="10" dirty="0">
              <a:solidFill>
                <a:schemeClr val="bg1"/>
              </a:solidFill>
              <a:effectLst/>
              <a:latin typeface="Montserrat" panose="00000500000000000000" pitchFamily="2" charset="0"/>
              <a:ea typeface="Times New Roman" panose="02020603050405020304" pitchFamily="18" charset="0"/>
            </a:endParaRPr>
          </a:p>
        </p:txBody>
      </p:sp>
      <p:sp>
        <p:nvSpPr>
          <p:cNvPr id="3" name="Subtitle 2">
            <a:extLst>
              <a:ext uri="{FF2B5EF4-FFF2-40B4-BE49-F238E27FC236}">
                <a16:creationId xmlns:a16="http://schemas.microsoft.com/office/drawing/2014/main" id="{355941BB-AF8A-4FCF-A8A7-50977305226F}"/>
              </a:ext>
            </a:extLst>
          </p:cNvPr>
          <p:cNvSpPr>
            <a:spLocks noGrp="1"/>
          </p:cNvSpPr>
          <p:nvPr>
            <p:ph type="subTitle" idx="1"/>
          </p:nvPr>
        </p:nvSpPr>
        <p:spPr/>
        <p:txBody>
          <a:bodyPr/>
          <a:lstStyle/>
          <a:p>
            <a:r>
              <a:rPr lang="en-PH" dirty="0">
                <a:latin typeface="Montserrat" panose="00000500000000000000" pitchFamily="2" charset="0"/>
              </a:rPr>
              <a:t>Source:  NielsenIQ Total Till, Nielsen Homescan FMCG</a:t>
            </a:r>
          </a:p>
        </p:txBody>
      </p:sp>
      <p:sp>
        <p:nvSpPr>
          <p:cNvPr id="20" name="Google Shape;592;p57">
            <a:extLst>
              <a:ext uri="{FF2B5EF4-FFF2-40B4-BE49-F238E27FC236}">
                <a16:creationId xmlns:a16="http://schemas.microsoft.com/office/drawing/2014/main" id="{DB4E6097-C9C7-4EF9-8DDE-F9829733CCAA}"/>
              </a:ext>
            </a:extLst>
          </p:cNvPr>
          <p:cNvSpPr txBox="1"/>
          <p:nvPr/>
        </p:nvSpPr>
        <p:spPr>
          <a:xfrm>
            <a:off x="372051" y="2908856"/>
            <a:ext cx="540020" cy="520039"/>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000" b="1" dirty="0">
                <a:solidFill>
                  <a:srgbClr val="FFFFFF"/>
                </a:solidFill>
                <a:latin typeface="Montserrat" panose="00000500000000000000" pitchFamily="2" charset="0"/>
                <a:ea typeface="Montserrat"/>
                <a:cs typeface="Montserrat"/>
                <a:sym typeface="Montserrat"/>
              </a:rPr>
              <a:t>3</a:t>
            </a:r>
            <a:endParaRPr sz="1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24" name="Google Shape;579;p57">
            <a:extLst>
              <a:ext uri="{FF2B5EF4-FFF2-40B4-BE49-F238E27FC236}">
                <a16:creationId xmlns:a16="http://schemas.microsoft.com/office/drawing/2014/main" id="{D34A23FF-8AE1-46E2-847A-0D41EC7BA5BA}"/>
              </a:ext>
            </a:extLst>
          </p:cNvPr>
          <p:cNvSpPr txBox="1"/>
          <p:nvPr/>
        </p:nvSpPr>
        <p:spPr>
          <a:xfrm>
            <a:off x="4708815" y="2003679"/>
            <a:ext cx="631521" cy="47533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100" b="1" i="0" u="none" strike="noStrike" cap="none" dirty="0">
                <a:solidFill>
                  <a:schemeClr val="bg1"/>
                </a:solidFill>
                <a:latin typeface="Montserrat" panose="00000500000000000000" pitchFamily="2" charset="0"/>
                <a:ea typeface="Montserrat"/>
                <a:cs typeface="Montserrat"/>
                <a:sym typeface="Montserrat"/>
              </a:rPr>
              <a:t>6</a:t>
            </a:r>
            <a:endParaRPr sz="1100" b="1" i="0" u="none" strike="noStrike" cap="none" dirty="0">
              <a:solidFill>
                <a:schemeClr val="bg1"/>
              </a:solidFill>
              <a:latin typeface="Montserrat" panose="00000500000000000000" pitchFamily="2" charset="0"/>
              <a:ea typeface="Montserrat"/>
              <a:cs typeface="Montserrat"/>
              <a:sym typeface="Montserrat"/>
            </a:endParaRPr>
          </a:p>
        </p:txBody>
      </p:sp>
      <p:sp>
        <p:nvSpPr>
          <p:cNvPr id="26" name="Google Shape;579;p57">
            <a:extLst>
              <a:ext uri="{FF2B5EF4-FFF2-40B4-BE49-F238E27FC236}">
                <a16:creationId xmlns:a16="http://schemas.microsoft.com/office/drawing/2014/main" id="{39759505-A7EB-4D40-BC10-660DADD18E62}"/>
              </a:ext>
            </a:extLst>
          </p:cNvPr>
          <p:cNvSpPr txBox="1"/>
          <p:nvPr/>
        </p:nvSpPr>
        <p:spPr>
          <a:xfrm>
            <a:off x="4710984" y="2694793"/>
            <a:ext cx="594798" cy="47533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100" b="1" dirty="0">
                <a:solidFill>
                  <a:schemeClr val="bg1"/>
                </a:solidFill>
                <a:latin typeface="Montserrat" panose="00000500000000000000" pitchFamily="2" charset="0"/>
                <a:ea typeface="Montserrat"/>
                <a:cs typeface="Montserrat"/>
                <a:sym typeface="Montserrat"/>
              </a:rPr>
              <a:t>7</a:t>
            </a:r>
            <a:endParaRPr sz="1100" b="1" i="0" u="none" strike="noStrike" cap="none" dirty="0">
              <a:solidFill>
                <a:schemeClr val="bg1"/>
              </a:solidFill>
              <a:latin typeface="Montserrat" panose="00000500000000000000" pitchFamily="2" charset="0"/>
              <a:ea typeface="Montserrat"/>
              <a:cs typeface="Montserrat"/>
              <a:sym typeface="Montserrat"/>
            </a:endParaRPr>
          </a:p>
        </p:txBody>
      </p:sp>
      <p:sp>
        <p:nvSpPr>
          <p:cNvPr id="18" name="Google Shape;592;p57">
            <a:extLst>
              <a:ext uri="{FF2B5EF4-FFF2-40B4-BE49-F238E27FC236}">
                <a16:creationId xmlns:a16="http://schemas.microsoft.com/office/drawing/2014/main" id="{0887AAFF-DBC6-F57D-A10E-7C25BC0FA2B5}"/>
              </a:ext>
            </a:extLst>
          </p:cNvPr>
          <p:cNvSpPr txBox="1"/>
          <p:nvPr/>
        </p:nvSpPr>
        <p:spPr>
          <a:xfrm>
            <a:off x="4775236" y="1253851"/>
            <a:ext cx="149337" cy="259374"/>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5</a:t>
            </a:r>
            <a:endParaRPr sz="1200" b="1" i="0" u="none" strike="noStrike" cap="none" dirty="0">
              <a:solidFill>
                <a:srgbClr val="FFFFFF"/>
              </a:solidFill>
              <a:latin typeface="Montserrat" panose="00000500000000000000" pitchFamily="2" charset="0"/>
              <a:ea typeface="Montserrat"/>
              <a:cs typeface="Montserrat"/>
              <a:sym typeface="Montserrat"/>
            </a:endParaRPr>
          </a:p>
        </p:txBody>
      </p:sp>
      <p:sp>
        <p:nvSpPr>
          <p:cNvPr id="15" name="TextBox 14">
            <a:extLst>
              <a:ext uri="{FF2B5EF4-FFF2-40B4-BE49-F238E27FC236}">
                <a16:creationId xmlns:a16="http://schemas.microsoft.com/office/drawing/2014/main" id="{2B1E9AE6-74D6-3224-55ED-FAA4ED839522}"/>
              </a:ext>
            </a:extLst>
          </p:cNvPr>
          <p:cNvSpPr txBox="1"/>
          <p:nvPr/>
        </p:nvSpPr>
        <p:spPr>
          <a:xfrm>
            <a:off x="4947327" y="1240931"/>
            <a:ext cx="3964600" cy="507831"/>
          </a:xfrm>
          <a:prstGeom prst="rect">
            <a:avLst/>
          </a:prstGeom>
          <a:noFill/>
        </p:spPr>
        <p:txBody>
          <a:bodyPr wrap="square">
            <a:spAutoFit/>
          </a:bodyPr>
          <a:lstStyle/>
          <a:p>
            <a:pPr lvl="0"/>
            <a:r>
              <a:rPr lang="en-GB" sz="9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Coop</a:t>
            </a:r>
            <a:r>
              <a:rPr lang="en-GB" sz="9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t>
            </a:r>
            <a:r>
              <a:rPr lang="en-GB" sz="9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+8.2%</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a:t>
            </a:r>
            <a:r>
              <a:rPr lang="en-GB" sz="9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outperformed</a:t>
            </a:r>
            <a:r>
              <a:rPr lang="en-GB" sz="9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peer group and despite shopper penetration falling a little compared to last year when more shoppers shopped local during the increase in Covid infections.</a:t>
            </a:r>
            <a:endParaRPr lang="en-GB" sz="900" dirty="0">
              <a:solidFill>
                <a:schemeClr val="bg1"/>
              </a:solidFill>
              <a:effectLst/>
              <a:latin typeface="Times New Roman" panose="02020603050405020304" pitchFamily="18" charset="0"/>
              <a:ea typeface="Times New Roman" panose="02020603050405020304" pitchFamily="18" charset="0"/>
            </a:endParaRPr>
          </a:p>
        </p:txBody>
      </p:sp>
      <p:sp>
        <p:nvSpPr>
          <p:cNvPr id="5" name="Google Shape;592;p57">
            <a:extLst>
              <a:ext uri="{FF2B5EF4-FFF2-40B4-BE49-F238E27FC236}">
                <a16:creationId xmlns:a16="http://schemas.microsoft.com/office/drawing/2014/main" id="{E0029ED9-D326-814F-D138-603D66543561}"/>
              </a:ext>
            </a:extLst>
          </p:cNvPr>
          <p:cNvSpPr txBox="1"/>
          <p:nvPr/>
        </p:nvSpPr>
        <p:spPr>
          <a:xfrm>
            <a:off x="370245" y="3844743"/>
            <a:ext cx="540020" cy="520039"/>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900" b="1" dirty="0">
                <a:solidFill>
                  <a:schemeClr val="bg1"/>
                </a:solidFill>
                <a:latin typeface="Montserrat" panose="00000500000000000000" pitchFamily="2" charset="0"/>
                <a:ea typeface="Montserrat"/>
                <a:cs typeface="Montserrat"/>
                <a:sym typeface="Montserrat"/>
              </a:rPr>
              <a:t>4</a:t>
            </a:r>
            <a:endParaRPr sz="900" b="1" i="0" u="none" strike="noStrike" cap="none" dirty="0">
              <a:solidFill>
                <a:schemeClr val="bg1"/>
              </a:solidFill>
              <a:latin typeface="Montserrat" panose="00000500000000000000" pitchFamily="2" charset="0"/>
              <a:ea typeface="Montserrat"/>
              <a:cs typeface="Montserrat"/>
              <a:sym typeface="Montserrat"/>
            </a:endParaRPr>
          </a:p>
        </p:txBody>
      </p:sp>
    </p:spTree>
    <p:extLst>
      <p:ext uri="{BB962C8B-B14F-4D97-AF65-F5344CB8AC3E}">
        <p14:creationId xmlns:p14="http://schemas.microsoft.com/office/powerpoint/2010/main" val="2466597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203713" y="330266"/>
            <a:ext cx="8674911" cy="669900"/>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PH" sz="1550" b="1" cap="none" dirty="0">
                <a:solidFill>
                  <a:schemeClr val="tx1"/>
                </a:solidFill>
                <a:latin typeface="Montserrat" panose="00000500000000000000" pitchFamily="2" charset="0"/>
                <a:cs typeface="Calibri" panose="020F0502020204030204" pitchFamily="34" charset="0"/>
              </a:rPr>
              <a:t>Only Sainsbury’s and Co-op attracted fewer shoppers and Iceland &amp; Ocado fewer occasions and Aldi was the only retailer to see significant growth for all 3 KPIs</a:t>
            </a:r>
            <a:endParaRPr lang="en-GB" sz="1550" b="1" dirty="0">
              <a:solidFill>
                <a:schemeClr val="tx1"/>
              </a:solidFill>
              <a:latin typeface="Calibri" panose="020F0502020204030204" pitchFamily="34" charset="0"/>
              <a:cs typeface="Calibri" panose="020F0502020204030204" pitchFamily="34" charset="0"/>
            </a:endParaRPr>
          </a:p>
        </p:txBody>
      </p:sp>
      <p:sp>
        <p:nvSpPr>
          <p:cNvPr id="11" name="Text Placeholder 9"/>
          <p:cNvSpPr txBox="1">
            <a:spLocks/>
          </p:cNvSpPr>
          <p:nvPr/>
        </p:nvSpPr>
        <p:spPr>
          <a:xfrm>
            <a:off x="160418" y="4707607"/>
            <a:ext cx="8166100" cy="27463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27013" marR="0" lvl="0" indent="-112713" algn="l" rtl="0">
              <a:lnSpc>
                <a:spcPct val="100000"/>
              </a:lnSpc>
              <a:spcBef>
                <a:spcPts val="80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spcAft>
                <a:spcPts val="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spcAft>
                <a:spcPts val="0"/>
              </a:spcAft>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114300" indent="0">
              <a:spcBef>
                <a:spcPts val="63"/>
              </a:spcBef>
              <a:buFont typeface="Arial"/>
              <a:buNone/>
            </a:pPr>
            <a:r>
              <a:rPr lang="en-GB" altLang="en-US" sz="900" dirty="0">
                <a:solidFill>
                  <a:schemeClr val="tx1">
                    <a:lumMod val="50000"/>
                    <a:lumOff val="50000"/>
                  </a:schemeClr>
                </a:solidFill>
                <a:latin typeface="Calibri" panose="020F0502020204030204" pitchFamily="34" charset="0"/>
              </a:rPr>
              <a:t>Source:  NielsenIQ Total Till and Homescan FMCG 4 weeks ending 31st Dec 2022</a:t>
            </a:r>
          </a:p>
        </p:txBody>
      </p:sp>
      <p:sp>
        <p:nvSpPr>
          <p:cNvPr id="2" name="TextBox 1"/>
          <p:cNvSpPr txBox="1"/>
          <p:nvPr/>
        </p:nvSpPr>
        <p:spPr>
          <a:xfrm>
            <a:off x="7634217" y="4803998"/>
            <a:ext cx="1122423" cy="230832"/>
          </a:xfrm>
          <a:prstGeom prst="rect">
            <a:avLst/>
          </a:prstGeom>
          <a:noFill/>
        </p:spPr>
        <p:txBody>
          <a:bodyPr wrap="none" rtlCol="0">
            <a:spAutoFit/>
          </a:bodyPr>
          <a:lstStyle/>
          <a:p>
            <a:r>
              <a:rPr lang="en-GB" sz="900" dirty="0">
                <a:solidFill>
                  <a:schemeClr val="tx1">
                    <a:lumMod val="50000"/>
                    <a:lumOff val="50000"/>
                  </a:schemeClr>
                </a:solidFill>
                <a:latin typeface="Calibri" panose="020F0502020204030204" pitchFamily="34" charset="0"/>
                <a:cs typeface="Calibri" panose="020F0502020204030204" pitchFamily="34" charset="0"/>
              </a:rPr>
              <a:t>*Discounters 12w/e</a:t>
            </a:r>
          </a:p>
        </p:txBody>
      </p:sp>
      <p:pic>
        <p:nvPicPr>
          <p:cNvPr id="5" name="Picture 4">
            <a:extLst>
              <a:ext uri="{FF2B5EF4-FFF2-40B4-BE49-F238E27FC236}">
                <a16:creationId xmlns:a16="http://schemas.microsoft.com/office/drawing/2014/main" id="{F2B6BEF8-50F7-FF81-982C-A87C10F1C0BE}"/>
              </a:ext>
            </a:extLst>
          </p:cNvPr>
          <p:cNvPicPr>
            <a:picLocks noChangeAspect="1"/>
          </p:cNvPicPr>
          <p:nvPr/>
        </p:nvPicPr>
        <p:blipFill>
          <a:blip r:embed="rId2"/>
          <a:stretch>
            <a:fillRect/>
          </a:stretch>
        </p:blipFill>
        <p:spPr>
          <a:xfrm>
            <a:off x="865909" y="1179656"/>
            <a:ext cx="6754091" cy="3461472"/>
          </a:xfrm>
          <a:prstGeom prst="rect">
            <a:avLst/>
          </a:prstGeom>
        </p:spPr>
      </p:pic>
    </p:spTree>
    <p:extLst>
      <p:ext uri="{BB962C8B-B14F-4D97-AF65-F5344CB8AC3E}">
        <p14:creationId xmlns:p14="http://schemas.microsoft.com/office/powerpoint/2010/main" val="3256557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23" name="Google Shape;1723;p127"/>
          <p:cNvSpPr txBox="1">
            <a:spLocks noGrp="1"/>
          </p:cNvSpPr>
          <p:nvPr>
            <p:ph type="title"/>
          </p:nvPr>
        </p:nvSpPr>
        <p:spPr>
          <a:xfrm>
            <a:off x="78509" y="305957"/>
            <a:ext cx="9065491" cy="635824"/>
          </a:xfrm>
        </p:spPr>
        <p:txBody>
          <a:bodyPr spcFirstLastPara="1" wrap="square" lIns="0" tIns="91425" rIns="0" bIns="91425" anchor="t" anchorCtr="0">
            <a:noAutofit/>
          </a:bodyPr>
          <a:lstStyle/>
          <a:p>
            <a:pPr lvl="0"/>
            <a:r>
              <a:rPr lang="en-PH" sz="1600" dirty="0"/>
              <a:t>M&amp;S saw the biggest uplift in basket spend vs prior period, attracting more visits and shoppers, Waitrose and Morrisons also had better momentum</a:t>
            </a:r>
            <a:endParaRPr lang="en-PH" sz="1600" dirty="0">
              <a:latin typeface="Montserrat" panose="00000500000000000000" pitchFamily="2" charset="0"/>
            </a:endParaRPr>
          </a:p>
        </p:txBody>
      </p:sp>
      <p:graphicFrame>
        <p:nvGraphicFramePr>
          <p:cNvPr id="15" name="Chart 14">
            <a:extLst>
              <a:ext uri="{FF2B5EF4-FFF2-40B4-BE49-F238E27FC236}">
                <a16:creationId xmlns:a16="http://schemas.microsoft.com/office/drawing/2014/main" id="{FB1D449C-293B-433D-AF8B-B19CAAF836DC}"/>
              </a:ext>
            </a:extLst>
          </p:cNvPr>
          <p:cNvGraphicFramePr/>
          <p:nvPr>
            <p:extLst>
              <p:ext uri="{D42A27DB-BD31-4B8C-83A1-F6EECF244321}">
                <p14:modId xmlns:p14="http://schemas.microsoft.com/office/powerpoint/2010/main" val="487957593"/>
              </p:ext>
            </p:extLst>
          </p:nvPr>
        </p:nvGraphicFramePr>
        <p:xfrm>
          <a:off x="477972" y="1748430"/>
          <a:ext cx="8434800" cy="254084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a:extLst>
              <a:ext uri="{FF2B5EF4-FFF2-40B4-BE49-F238E27FC236}">
                <a16:creationId xmlns:a16="http://schemas.microsoft.com/office/drawing/2014/main" id="{A7C25BD2-26CE-4E9F-910B-7B53539B25BB}"/>
              </a:ext>
            </a:extLst>
          </p:cNvPr>
          <p:cNvSpPr/>
          <p:nvPr/>
        </p:nvSpPr>
        <p:spPr>
          <a:xfrm>
            <a:off x="936487" y="1731519"/>
            <a:ext cx="622167" cy="2360799"/>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ubtitle 4">
            <a:extLst>
              <a:ext uri="{FF2B5EF4-FFF2-40B4-BE49-F238E27FC236}">
                <a16:creationId xmlns:a16="http://schemas.microsoft.com/office/drawing/2014/main" id="{8A09D3BF-2A1A-43A6-BD16-079B433DC493}"/>
              </a:ext>
            </a:extLst>
          </p:cNvPr>
          <p:cNvSpPr>
            <a:spLocks noGrp="1"/>
          </p:cNvSpPr>
          <p:nvPr>
            <p:ph type="subTitle" idx="4294967295"/>
          </p:nvPr>
        </p:nvSpPr>
        <p:spPr>
          <a:xfrm>
            <a:off x="354650" y="4850875"/>
            <a:ext cx="8159100" cy="184800"/>
          </a:xfrm>
        </p:spPr>
        <p:txBody>
          <a:bodyPr/>
          <a:lstStyle/>
          <a:p>
            <a:pPr marL="146050" indent="0">
              <a:buNone/>
            </a:pPr>
            <a:r>
              <a:rPr lang="en-PH" sz="600" dirty="0">
                <a:latin typeface="Montserrat" panose="00000500000000000000" pitchFamily="2" charset="0"/>
              </a:rPr>
              <a:t>Source:  NielsenIQ Homescan FMCG</a:t>
            </a:r>
          </a:p>
        </p:txBody>
      </p:sp>
      <p:sp>
        <p:nvSpPr>
          <p:cNvPr id="4" name="TextBox 3">
            <a:extLst>
              <a:ext uri="{FF2B5EF4-FFF2-40B4-BE49-F238E27FC236}">
                <a16:creationId xmlns:a16="http://schemas.microsoft.com/office/drawing/2014/main" id="{BD93E350-3E23-4555-AA6E-38E4E3A60613}"/>
              </a:ext>
            </a:extLst>
          </p:cNvPr>
          <p:cNvSpPr txBox="1"/>
          <p:nvPr/>
        </p:nvSpPr>
        <p:spPr>
          <a:xfrm>
            <a:off x="-34353" y="3852432"/>
            <a:ext cx="8769246" cy="230832"/>
          </a:xfrm>
          <a:prstGeom prst="rect">
            <a:avLst/>
          </a:prstGeom>
          <a:noFill/>
        </p:spPr>
        <p:txBody>
          <a:bodyPr wrap="square" rtlCol="0">
            <a:spAutoFit/>
          </a:bodyPr>
          <a:lstStyle/>
          <a:p>
            <a:r>
              <a:rPr lang="en-GB" sz="900" b="1" dirty="0">
                <a:latin typeface="Montserrat" panose="00000500000000000000" pitchFamily="2" charset="0"/>
              </a:rPr>
              <a:t>FMCG Growth     +43%              +24%             +18%                +16%             +16%             +15%              +15%              +14%               +5%               +1%                 -3</a:t>
            </a:r>
            <a:r>
              <a:rPr lang="en-GB" sz="900" b="1" dirty="0">
                <a:solidFill>
                  <a:schemeClr val="tx1"/>
                </a:solidFill>
                <a:latin typeface="Montserrat" panose="00000500000000000000" pitchFamily="2" charset="0"/>
              </a:rPr>
              <a:t>%</a:t>
            </a:r>
          </a:p>
        </p:txBody>
      </p:sp>
      <p:sp>
        <p:nvSpPr>
          <p:cNvPr id="8" name="TextBox 7">
            <a:extLst>
              <a:ext uri="{FF2B5EF4-FFF2-40B4-BE49-F238E27FC236}">
                <a16:creationId xmlns:a16="http://schemas.microsoft.com/office/drawing/2014/main" id="{9AB7A4C8-02CC-4676-BF71-F603FAC00A54}"/>
              </a:ext>
            </a:extLst>
          </p:cNvPr>
          <p:cNvSpPr txBox="1"/>
          <p:nvPr/>
        </p:nvSpPr>
        <p:spPr>
          <a:xfrm>
            <a:off x="153963" y="1305253"/>
            <a:ext cx="3701654" cy="246221"/>
          </a:xfrm>
          <a:prstGeom prst="rect">
            <a:avLst/>
          </a:prstGeom>
          <a:noFill/>
        </p:spPr>
        <p:txBody>
          <a:bodyPr wrap="none" rtlCol="0">
            <a:spAutoFit/>
          </a:bodyPr>
          <a:lstStyle/>
          <a:p>
            <a:r>
              <a:rPr lang="en-GB" sz="1000" b="1" dirty="0">
                <a:latin typeface="Montserrat" panose="00000500000000000000" pitchFamily="2" charset="0"/>
              </a:rPr>
              <a:t>4w/e 31</a:t>
            </a:r>
            <a:r>
              <a:rPr lang="en-GB" sz="1000" b="1" baseline="30000" dirty="0">
                <a:latin typeface="Montserrat" panose="00000500000000000000" pitchFamily="2" charset="0"/>
              </a:rPr>
              <a:t>st</a:t>
            </a:r>
            <a:r>
              <a:rPr lang="en-GB" sz="1000" b="1" dirty="0">
                <a:latin typeface="Montserrat" panose="00000500000000000000" pitchFamily="2" charset="0"/>
              </a:rPr>
              <a:t> December 2022 vs 4w/e 3</a:t>
            </a:r>
            <a:r>
              <a:rPr lang="en-GB" sz="1000" b="1" baseline="30000" dirty="0">
                <a:latin typeface="Montserrat" panose="00000500000000000000" pitchFamily="2" charset="0"/>
              </a:rPr>
              <a:t>rd</a:t>
            </a:r>
            <a:r>
              <a:rPr lang="en-GB" sz="1000" b="1" dirty="0">
                <a:latin typeface="Montserrat" panose="00000500000000000000" pitchFamily="2" charset="0"/>
              </a:rPr>
              <a:t> December 2022</a:t>
            </a:r>
          </a:p>
        </p:txBody>
      </p:sp>
    </p:spTree>
    <p:extLst>
      <p:ext uri="{BB962C8B-B14F-4D97-AF65-F5344CB8AC3E}">
        <p14:creationId xmlns:p14="http://schemas.microsoft.com/office/powerpoint/2010/main" val="2535970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340785" y="1459127"/>
            <a:ext cx="2547575" cy="3205767"/>
          </a:xfrm>
          <a:prstGeom prst="rect">
            <a:avLst/>
          </a:prstGeom>
          <a:noFill/>
          <a:ln>
            <a:noFill/>
          </a:ln>
        </p:spPr>
        <p:txBody>
          <a:bodyPr spcFirstLastPara="1" wrap="square" lIns="0" tIns="45700" rIns="0" bIns="45700" anchor="t" anchorCtr="0">
            <a:noAutofit/>
          </a:bodyPr>
          <a:lstStyle/>
          <a:p>
            <a:r>
              <a:rPr lang="en-GB" b="1" dirty="0">
                <a:solidFill>
                  <a:schemeClr val="bg1"/>
                </a:solidFill>
                <a:latin typeface="Montserrat" panose="00000500000000000000" pitchFamily="2" charset="0"/>
              </a:rPr>
              <a:t>To stretch budgets further this Christmas, shoppers shopped in </a:t>
            </a:r>
            <a:r>
              <a:rPr lang="en-GB" b="1" dirty="0">
                <a:solidFill>
                  <a:schemeClr val="accent1"/>
                </a:solidFill>
                <a:latin typeface="Montserrat" panose="00000500000000000000" pitchFamily="2" charset="0"/>
              </a:rPr>
              <a:t>multi channels</a:t>
            </a:r>
            <a:r>
              <a:rPr lang="en-GB" b="1" dirty="0">
                <a:solidFill>
                  <a:schemeClr val="bg1"/>
                </a:solidFill>
                <a:latin typeface="Montserrat" panose="00000500000000000000" pitchFamily="2" charset="0"/>
              </a:rPr>
              <a:t>.</a:t>
            </a:r>
          </a:p>
          <a:p>
            <a:endParaRPr lang="en-GB" b="1" dirty="0">
              <a:solidFill>
                <a:schemeClr val="bg1"/>
              </a:solidFill>
              <a:latin typeface="Montserrat" panose="00000500000000000000" pitchFamily="2" charset="0"/>
            </a:endParaRPr>
          </a:p>
          <a:p>
            <a:r>
              <a:rPr lang="en-GB" b="1" dirty="0">
                <a:solidFill>
                  <a:schemeClr val="bg1"/>
                </a:solidFill>
                <a:latin typeface="Montserrat" panose="00000500000000000000" pitchFamily="2" charset="0"/>
              </a:rPr>
              <a:t>Spend peaked at the Supermarkets during Christmas week as shoppers looked for </a:t>
            </a:r>
            <a:r>
              <a:rPr lang="en-GB" b="1" dirty="0">
                <a:solidFill>
                  <a:schemeClr val="accent1"/>
                </a:solidFill>
                <a:latin typeface="Montserrat" panose="00000500000000000000" pitchFamily="2" charset="0"/>
              </a:rPr>
              <a:t>promotions</a:t>
            </a:r>
            <a:r>
              <a:rPr lang="en-GB" b="1" dirty="0">
                <a:solidFill>
                  <a:schemeClr val="bg1"/>
                </a:solidFill>
                <a:latin typeface="Montserrat" panose="00000500000000000000" pitchFamily="2" charset="0"/>
              </a:rPr>
              <a:t>, seeking out </a:t>
            </a:r>
            <a:r>
              <a:rPr lang="en-GB" b="1" dirty="0">
                <a:solidFill>
                  <a:schemeClr val="accent1"/>
                </a:solidFill>
                <a:latin typeface="Montserrat" panose="00000500000000000000" pitchFamily="2" charset="0"/>
              </a:rPr>
              <a:t>Spirits</a:t>
            </a:r>
            <a:r>
              <a:rPr lang="en-GB" b="1" dirty="0">
                <a:solidFill>
                  <a:schemeClr val="bg1"/>
                </a:solidFill>
                <a:latin typeface="Montserrat" panose="00000500000000000000" pitchFamily="2" charset="0"/>
              </a:rPr>
              <a:t> and sought </a:t>
            </a:r>
            <a:r>
              <a:rPr lang="en-GB" b="1" dirty="0">
                <a:solidFill>
                  <a:schemeClr val="accent1"/>
                </a:solidFill>
                <a:latin typeface="Montserrat" panose="00000500000000000000" pitchFamily="2" charset="0"/>
              </a:rPr>
              <a:t>festive foods </a:t>
            </a:r>
            <a:r>
              <a:rPr lang="en-GB" b="1" dirty="0">
                <a:solidFill>
                  <a:schemeClr val="bg1"/>
                </a:solidFill>
                <a:latin typeface="Montserrat" panose="00000500000000000000" pitchFamily="2" charset="0"/>
              </a:rPr>
              <a:t>and </a:t>
            </a:r>
            <a:r>
              <a:rPr lang="en-GB" b="1" dirty="0">
                <a:solidFill>
                  <a:schemeClr val="accent1"/>
                </a:solidFill>
                <a:latin typeface="Montserrat" panose="00000500000000000000" pitchFamily="2" charset="0"/>
              </a:rPr>
              <a:t>gifts</a:t>
            </a:r>
            <a:r>
              <a:rPr lang="en-GB" b="1" dirty="0">
                <a:solidFill>
                  <a:schemeClr val="bg1"/>
                </a:solidFill>
                <a:latin typeface="Montserrat" panose="00000500000000000000" pitchFamily="2" charset="0"/>
              </a:rPr>
              <a:t>.</a:t>
            </a:r>
            <a:endParaRPr lang="en-GB" dirty="0">
              <a:solidFill>
                <a:schemeClr val="bg1"/>
              </a:solidFill>
              <a:latin typeface="Montserrat" panose="00000500000000000000" pitchFamily="2" charset="0"/>
            </a:endParaRPr>
          </a:p>
          <a:p>
            <a:endParaRPr lang="en-GB" b="1" dirty="0">
              <a:solidFill>
                <a:schemeClr val="bg1"/>
              </a:solidFill>
              <a:latin typeface="Montserrat" panose="00000500000000000000" pitchFamily="2" charset="0"/>
            </a:endParaRPr>
          </a:p>
          <a:p>
            <a:r>
              <a:rPr lang="en-GB" dirty="0">
                <a:solidFill>
                  <a:schemeClr val="bg1"/>
                </a:solidFill>
                <a:latin typeface="Montserrat" panose="00000500000000000000" pitchFamily="2" charset="0"/>
              </a:rPr>
              <a:t> </a:t>
            </a:r>
          </a:p>
          <a:p>
            <a:endParaRPr lang="en-GB" dirty="0">
              <a:solidFill>
                <a:schemeClr val="bg1"/>
              </a:solidFill>
              <a:latin typeface="Montserrat" panose="00000500000000000000" pitchFamily="2" charset="0"/>
            </a:endParaRPr>
          </a:p>
          <a:p>
            <a:endParaRPr lang="en-GB" dirty="0">
              <a:solidFill>
                <a:schemeClr val="bg1"/>
              </a:solidFill>
              <a:latin typeface="Montserrat" panose="00000500000000000000" pitchFamily="2" charset="0"/>
            </a:endParaRPr>
          </a:p>
          <a:p>
            <a:endParaRPr lang="en-GB"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6" y="814411"/>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15" name="Subtitle 5">
            <a:extLst>
              <a:ext uri="{FF2B5EF4-FFF2-40B4-BE49-F238E27FC236}">
                <a16:creationId xmlns:a16="http://schemas.microsoft.com/office/drawing/2014/main" id="{06952880-1C23-9CCE-93CC-75AC63AF1764}"/>
              </a:ext>
            </a:extLst>
          </p:cNvPr>
          <p:cNvSpPr txBox="1">
            <a:spLocks/>
          </p:cNvSpPr>
          <p:nvPr/>
        </p:nvSpPr>
        <p:spPr>
          <a:xfrm>
            <a:off x="260057" y="4522050"/>
            <a:ext cx="8159100" cy="184800"/>
          </a:xfrm>
          <a:prstGeom prst="rect">
            <a:avLst/>
          </a:prstGeom>
          <a:noFill/>
          <a:ln>
            <a:noFill/>
          </a:ln>
        </p:spPr>
        <p:txBody>
          <a:bodyPr spcFirstLastPara="1" wrap="square" lIns="0" tIns="91425" rIns="0" bIns="91425"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panose="00000500000000000000" pitchFamily="2" charset="0"/>
                <a:ea typeface="Montserrat"/>
                <a:cs typeface="Montserrat"/>
                <a:sym typeface="Montserrat"/>
              </a:defRPr>
            </a:lvl1pPr>
            <a:lvl2pPr marL="914400" marR="0" lvl="1" indent="-3048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2pPr>
            <a:lvl3pPr marL="1371600" marR="0" lvl="2"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3pPr>
            <a:lvl4pPr marL="1828800" marR="0" lvl="3"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4pPr>
            <a:lvl5pPr marL="2286000" marR="0" lvl="4"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5pPr>
            <a:lvl6pPr marL="2743200" marR="0" lvl="5"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6pPr>
            <a:lvl7pPr marL="3200400" marR="0" lvl="6"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7pPr>
            <a:lvl8pPr marL="3657600" marR="0" lvl="7"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8pPr>
            <a:lvl9pPr marL="4114800" marR="0" lvl="8"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9pPr>
          </a:lstStyle>
          <a:p>
            <a:r>
              <a:rPr lang="en-GB" sz="900" dirty="0"/>
              <a:t>Source:  NielsenIQ Total Till 12w/e 31</a:t>
            </a:r>
            <a:r>
              <a:rPr lang="en-GB" sz="900" baseline="30000" dirty="0"/>
              <a:t>st</a:t>
            </a:r>
            <a:r>
              <a:rPr lang="en-GB" sz="900" dirty="0"/>
              <a:t> December 22 vs year ago</a:t>
            </a:r>
          </a:p>
        </p:txBody>
      </p:sp>
      <p:graphicFrame>
        <p:nvGraphicFramePr>
          <p:cNvPr id="18" name="Chart 17">
            <a:extLst>
              <a:ext uri="{FF2B5EF4-FFF2-40B4-BE49-F238E27FC236}">
                <a16:creationId xmlns:a16="http://schemas.microsoft.com/office/drawing/2014/main" id="{A2335727-E565-4BA7-A992-72547606777A}"/>
              </a:ext>
            </a:extLst>
          </p:cNvPr>
          <p:cNvGraphicFramePr/>
          <p:nvPr>
            <p:extLst>
              <p:ext uri="{D42A27DB-BD31-4B8C-83A1-F6EECF244321}">
                <p14:modId xmlns:p14="http://schemas.microsoft.com/office/powerpoint/2010/main" val="2740173230"/>
              </p:ext>
            </p:extLst>
          </p:nvPr>
        </p:nvGraphicFramePr>
        <p:xfrm>
          <a:off x="103136" y="1374541"/>
          <a:ext cx="5935057" cy="299303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09891F0-9E6B-F5C8-289C-DC7995FA08EA}"/>
              </a:ext>
            </a:extLst>
          </p:cNvPr>
          <p:cNvSpPr>
            <a:spLocks noGrp="1"/>
          </p:cNvSpPr>
          <p:nvPr>
            <p:ph type="title"/>
          </p:nvPr>
        </p:nvSpPr>
        <p:spPr>
          <a:xfrm>
            <a:off x="73892" y="341746"/>
            <a:ext cx="6095999" cy="363608"/>
          </a:xfrm>
        </p:spPr>
        <p:txBody>
          <a:bodyPr/>
          <a:lstStyle/>
          <a:p>
            <a:r>
              <a:rPr lang="en-GB" sz="1400" dirty="0"/>
              <a:t>Discounter share dipped slightly in the final 12 weeks, as spend peaked in the larger store formats during Xmas week</a:t>
            </a:r>
          </a:p>
        </p:txBody>
      </p:sp>
      <p:sp>
        <p:nvSpPr>
          <p:cNvPr id="5" name="TextBox 4">
            <a:extLst>
              <a:ext uri="{FF2B5EF4-FFF2-40B4-BE49-F238E27FC236}">
                <a16:creationId xmlns:a16="http://schemas.microsoft.com/office/drawing/2014/main" id="{3F7EB7E5-F247-6540-CC76-A68002F09C39}"/>
              </a:ext>
            </a:extLst>
          </p:cNvPr>
          <p:cNvSpPr txBox="1"/>
          <p:nvPr/>
        </p:nvSpPr>
        <p:spPr>
          <a:xfrm>
            <a:off x="2271195" y="1059106"/>
            <a:ext cx="1737976" cy="246221"/>
          </a:xfrm>
          <a:prstGeom prst="rect">
            <a:avLst/>
          </a:prstGeom>
          <a:noFill/>
        </p:spPr>
        <p:txBody>
          <a:bodyPr wrap="none" rtlCol="0">
            <a:spAutoFit/>
          </a:bodyPr>
          <a:lstStyle/>
          <a:p>
            <a:r>
              <a:rPr lang="en-GB" sz="1000" b="1" dirty="0">
                <a:latin typeface="Montserrat" panose="00000500000000000000" pitchFamily="2" charset="0"/>
              </a:rPr>
              <a:t>12w/e share of Total Till</a:t>
            </a:r>
          </a:p>
        </p:txBody>
      </p:sp>
      <p:sp>
        <p:nvSpPr>
          <p:cNvPr id="2" name="TextBox 1">
            <a:extLst>
              <a:ext uri="{FF2B5EF4-FFF2-40B4-BE49-F238E27FC236}">
                <a16:creationId xmlns:a16="http://schemas.microsoft.com/office/drawing/2014/main" id="{8E29FFF8-3DC3-725E-A53E-7F96D74B44BA}"/>
              </a:ext>
            </a:extLst>
          </p:cNvPr>
          <p:cNvSpPr txBox="1"/>
          <p:nvPr/>
        </p:nvSpPr>
        <p:spPr>
          <a:xfrm>
            <a:off x="0" y="1165542"/>
            <a:ext cx="639919" cy="261610"/>
          </a:xfrm>
          <a:prstGeom prst="rect">
            <a:avLst/>
          </a:prstGeom>
          <a:noFill/>
        </p:spPr>
        <p:txBody>
          <a:bodyPr wrap="none" rtlCol="0">
            <a:spAutoFit/>
          </a:bodyPr>
          <a:lstStyle/>
          <a:p>
            <a:r>
              <a:rPr lang="en-GB" sz="1100" b="1" dirty="0">
                <a:latin typeface="Montserrat" panose="00000500000000000000" pitchFamily="2" charset="0"/>
              </a:rPr>
              <a:t>Top 4 </a:t>
            </a:r>
          </a:p>
        </p:txBody>
      </p:sp>
      <p:sp>
        <p:nvSpPr>
          <p:cNvPr id="3" name="TextBox 2">
            <a:extLst>
              <a:ext uri="{FF2B5EF4-FFF2-40B4-BE49-F238E27FC236}">
                <a16:creationId xmlns:a16="http://schemas.microsoft.com/office/drawing/2014/main" id="{A8B4DCAF-E603-2702-53CC-393A969E06D4}"/>
              </a:ext>
            </a:extLst>
          </p:cNvPr>
          <p:cNvSpPr txBox="1"/>
          <p:nvPr/>
        </p:nvSpPr>
        <p:spPr>
          <a:xfrm>
            <a:off x="5052617" y="1174522"/>
            <a:ext cx="1075936" cy="261610"/>
          </a:xfrm>
          <a:prstGeom prst="rect">
            <a:avLst/>
          </a:prstGeom>
          <a:noFill/>
        </p:spPr>
        <p:txBody>
          <a:bodyPr wrap="none" rtlCol="0">
            <a:spAutoFit/>
          </a:bodyPr>
          <a:lstStyle/>
          <a:p>
            <a:r>
              <a:rPr lang="en-GB" sz="1100" b="1" dirty="0">
                <a:latin typeface="Montserrat" panose="00000500000000000000" pitchFamily="2" charset="0"/>
              </a:rPr>
              <a:t>Discounters</a:t>
            </a:r>
          </a:p>
        </p:txBody>
      </p:sp>
    </p:spTree>
    <p:extLst>
      <p:ext uri="{BB962C8B-B14F-4D97-AF65-F5344CB8AC3E}">
        <p14:creationId xmlns:p14="http://schemas.microsoft.com/office/powerpoint/2010/main" val="2479004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277640" y="1360511"/>
            <a:ext cx="2701476" cy="3205767"/>
          </a:xfrm>
          <a:prstGeom prst="rect">
            <a:avLst/>
          </a:prstGeom>
          <a:noFill/>
          <a:ln>
            <a:noFill/>
          </a:ln>
        </p:spPr>
        <p:txBody>
          <a:bodyPr spcFirstLastPara="1" wrap="square" lIns="0" tIns="45700" rIns="0" bIns="45700" anchor="t" anchorCtr="0">
            <a:noAutofit/>
          </a:bodyPr>
          <a:lstStyle/>
          <a:p>
            <a:r>
              <a:rPr lang="en-GB" sz="1200" b="1" dirty="0">
                <a:solidFill>
                  <a:schemeClr val="accent1"/>
                </a:solidFill>
                <a:latin typeface="Montserrat" panose="00000500000000000000" pitchFamily="2" charset="0"/>
              </a:rPr>
              <a:t>Switching to own label </a:t>
            </a:r>
            <a:r>
              <a:rPr lang="en-GB" sz="1200" dirty="0">
                <a:solidFill>
                  <a:schemeClr val="bg1"/>
                </a:solidFill>
                <a:latin typeface="Montserrat" panose="00000500000000000000" pitchFamily="2" charset="0"/>
              </a:rPr>
              <a:t>is a </a:t>
            </a:r>
            <a:r>
              <a:rPr lang="en-GB" sz="1200" b="1" dirty="0">
                <a:solidFill>
                  <a:schemeClr val="bg1"/>
                </a:solidFill>
                <a:latin typeface="Montserrat" panose="00000500000000000000" pitchFamily="2" charset="0"/>
              </a:rPr>
              <a:t>key savings strategy</a:t>
            </a:r>
            <a:r>
              <a:rPr lang="en-GB" sz="1200" dirty="0">
                <a:solidFill>
                  <a:schemeClr val="bg1"/>
                </a:solidFill>
                <a:latin typeface="Montserrat" panose="00000500000000000000" pitchFamily="2" charset="0"/>
              </a:rPr>
              <a:t>, amplified in 2022 as shoppers </a:t>
            </a:r>
            <a:r>
              <a:rPr lang="en-GB" sz="1200" b="1" dirty="0">
                <a:solidFill>
                  <a:schemeClr val="bg1"/>
                </a:solidFill>
                <a:latin typeface="Montserrat" panose="00000500000000000000" pitchFamily="2" charset="0"/>
              </a:rPr>
              <a:t>spend</a:t>
            </a:r>
            <a:r>
              <a:rPr lang="en-GB" sz="1200" dirty="0">
                <a:solidFill>
                  <a:schemeClr val="bg1"/>
                </a:solidFill>
                <a:latin typeface="Montserrat" panose="00000500000000000000" pitchFamily="2" charset="0"/>
              </a:rPr>
              <a:t> </a:t>
            </a:r>
            <a:r>
              <a:rPr lang="en-GB" sz="1200" b="1" dirty="0">
                <a:solidFill>
                  <a:schemeClr val="accent1"/>
                </a:solidFill>
                <a:latin typeface="Montserrat" panose="00000500000000000000" pitchFamily="2" charset="0"/>
              </a:rPr>
              <a:t>more</a:t>
            </a:r>
            <a:r>
              <a:rPr lang="en-GB" sz="1200" dirty="0">
                <a:solidFill>
                  <a:schemeClr val="bg1"/>
                </a:solidFill>
                <a:latin typeface="Montserrat" panose="00000500000000000000" pitchFamily="2" charset="0"/>
              </a:rPr>
              <a:t> at the </a:t>
            </a:r>
            <a:r>
              <a:rPr lang="en-GB" sz="1200" b="1" dirty="0">
                <a:solidFill>
                  <a:schemeClr val="bg1"/>
                </a:solidFill>
                <a:latin typeface="Montserrat" panose="00000500000000000000" pitchFamily="2" charset="0"/>
              </a:rPr>
              <a:t>discounters</a:t>
            </a:r>
            <a:r>
              <a:rPr lang="en-GB" sz="1200" dirty="0">
                <a:solidFill>
                  <a:schemeClr val="bg1"/>
                </a:solidFill>
                <a:latin typeface="Montserrat" panose="00000500000000000000" pitchFamily="2" charset="0"/>
              </a:rPr>
              <a:t>.</a:t>
            </a:r>
          </a:p>
          <a:p>
            <a:endParaRPr lang="en-GB" sz="1200" b="1" dirty="0">
              <a:solidFill>
                <a:schemeClr val="bg1"/>
              </a:solidFill>
              <a:latin typeface="Montserrat" panose="00000500000000000000" pitchFamily="2" charset="0"/>
            </a:endParaRPr>
          </a:p>
          <a:p>
            <a:r>
              <a:rPr lang="en-GB" sz="1200" b="1" dirty="0">
                <a:solidFill>
                  <a:schemeClr val="accent1"/>
                </a:solidFill>
                <a:latin typeface="Montserrat" panose="00000500000000000000" pitchFamily="2" charset="0"/>
              </a:rPr>
              <a:t>OL</a:t>
            </a:r>
            <a:r>
              <a:rPr lang="en-GB" sz="1200" b="1" dirty="0">
                <a:solidFill>
                  <a:schemeClr val="bg1"/>
                </a:solidFill>
                <a:latin typeface="Montserrat" panose="00000500000000000000" pitchFamily="2" charset="0"/>
              </a:rPr>
              <a:t> </a:t>
            </a:r>
            <a:r>
              <a:rPr lang="en-GB" sz="1200" dirty="0">
                <a:solidFill>
                  <a:schemeClr val="bg1"/>
                </a:solidFill>
                <a:latin typeface="Montserrat" panose="00000500000000000000" pitchFamily="2" charset="0"/>
              </a:rPr>
              <a:t>is </a:t>
            </a:r>
            <a:r>
              <a:rPr lang="en-GB" sz="1200" b="1" dirty="0">
                <a:solidFill>
                  <a:schemeClr val="accent1"/>
                </a:solidFill>
                <a:latin typeface="Montserrat" panose="00000500000000000000" pitchFamily="2" charset="0"/>
              </a:rPr>
              <a:t>outperforming</a:t>
            </a:r>
            <a:r>
              <a:rPr lang="en-GB" sz="1200" dirty="0">
                <a:solidFill>
                  <a:schemeClr val="bg1"/>
                </a:solidFill>
                <a:latin typeface="Montserrat" panose="00000500000000000000" pitchFamily="2" charset="0"/>
              </a:rPr>
              <a:t> </a:t>
            </a:r>
            <a:r>
              <a:rPr lang="en-GB" sz="1200" b="1" dirty="0">
                <a:solidFill>
                  <a:schemeClr val="bg1"/>
                </a:solidFill>
                <a:latin typeface="Montserrat" panose="00000500000000000000" pitchFamily="2" charset="0"/>
              </a:rPr>
              <a:t>brands</a:t>
            </a:r>
            <a:r>
              <a:rPr lang="en-GB" sz="1200" dirty="0">
                <a:solidFill>
                  <a:schemeClr val="bg1"/>
                </a:solidFill>
                <a:latin typeface="Montserrat" panose="00000500000000000000" pitchFamily="2" charset="0"/>
              </a:rPr>
              <a:t> across</a:t>
            </a:r>
            <a:r>
              <a:rPr lang="en-GB" sz="1200" b="1" dirty="0">
                <a:solidFill>
                  <a:schemeClr val="bg1"/>
                </a:solidFill>
                <a:latin typeface="Montserrat" panose="00000500000000000000" pitchFamily="2" charset="0"/>
              </a:rPr>
              <a:t> most food categories</a:t>
            </a:r>
            <a:r>
              <a:rPr lang="en-GB" sz="1200" dirty="0">
                <a:solidFill>
                  <a:schemeClr val="bg1"/>
                </a:solidFill>
                <a:latin typeface="Montserrat" panose="00000500000000000000" pitchFamily="2" charset="0"/>
              </a:rPr>
              <a:t>.</a:t>
            </a:r>
          </a:p>
          <a:p>
            <a:endParaRPr lang="en-GB" sz="1200" b="1" dirty="0">
              <a:solidFill>
                <a:schemeClr val="bg1"/>
              </a:solidFill>
              <a:latin typeface="Montserrat" panose="00000500000000000000" pitchFamily="2" charset="0"/>
            </a:endParaRPr>
          </a:p>
          <a:p>
            <a:r>
              <a:rPr lang="en-GB" sz="1200" b="1" dirty="0">
                <a:solidFill>
                  <a:schemeClr val="accent1"/>
                </a:solidFill>
                <a:latin typeface="Montserrat" panose="00000500000000000000" pitchFamily="2" charset="0"/>
              </a:rPr>
              <a:t>Soft Drinks </a:t>
            </a:r>
            <a:r>
              <a:rPr lang="en-GB" sz="1200" dirty="0">
                <a:solidFill>
                  <a:schemeClr val="bg1"/>
                </a:solidFill>
                <a:latin typeface="Montserrat" panose="00000500000000000000" pitchFamily="2" charset="0"/>
              </a:rPr>
              <a:t>is the </a:t>
            </a:r>
            <a:r>
              <a:rPr lang="en-GB" sz="1200" b="1" dirty="0">
                <a:solidFill>
                  <a:schemeClr val="bg1"/>
                </a:solidFill>
                <a:latin typeface="Montserrat" panose="00000500000000000000" pitchFamily="2" charset="0"/>
              </a:rPr>
              <a:t>exception </a:t>
            </a:r>
            <a:r>
              <a:rPr lang="en-GB" sz="1200" dirty="0">
                <a:solidFill>
                  <a:schemeClr val="bg1"/>
                </a:solidFill>
                <a:latin typeface="Montserrat" panose="00000500000000000000" pitchFamily="2" charset="0"/>
              </a:rPr>
              <a:t>and</a:t>
            </a:r>
            <a:r>
              <a:rPr lang="en-GB" sz="1200" b="1" dirty="0">
                <a:solidFill>
                  <a:schemeClr val="bg1"/>
                </a:solidFill>
                <a:latin typeface="Montserrat" panose="00000500000000000000" pitchFamily="2" charset="0"/>
              </a:rPr>
              <a:t> BWS </a:t>
            </a:r>
            <a:r>
              <a:rPr lang="en-GB" sz="1200" dirty="0">
                <a:solidFill>
                  <a:schemeClr val="bg1"/>
                </a:solidFill>
                <a:latin typeface="Montserrat" panose="00000500000000000000" pitchFamily="2" charset="0"/>
              </a:rPr>
              <a:t>performance is close to parity where </a:t>
            </a:r>
            <a:r>
              <a:rPr lang="en-GB" sz="1200" b="1" dirty="0">
                <a:solidFill>
                  <a:schemeClr val="bg1"/>
                </a:solidFill>
                <a:latin typeface="Montserrat" panose="00000500000000000000" pitchFamily="2" charset="0"/>
              </a:rPr>
              <a:t>branded </a:t>
            </a:r>
            <a:r>
              <a:rPr lang="en-GB" sz="1200" dirty="0">
                <a:solidFill>
                  <a:schemeClr val="bg1"/>
                </a:solidFill>
                <a:latin typeface="Montserrat" panose="00000500000000000000" pitchFamily="2" charset="0"/>
              </a:rPr>
              <a:t>spend on offer is </a:t>
            </a:r>
            <a:r>
              <a:rPr lang="en-GB" sz="1200" b="1" dirty="0">
                <a:solidFill>
                  <a:schemeClr val="bg1"/>
                </a:solidFill>
                <a:latin typeface="Montserrat" panose="00000500000000000000" pitchFamily="2" charset="0"/>
              </a:rPr>
              <a:t>highest, </a:t>
            </a:r>
            <a:r>
              <a:rPr lang="en-GB" sz="1200" dirty="0">
                <a:solidFill>
                  <a:schemeClr val="bg1"/>
                </a:solidFill>
                <a:latin typeface="Montserrat" panose="00000500000000000000" pitchFamily="2" charset="0"/>
              </a:rPr>
              <a:t>at </a:t>
            </a:r>
            <a:r>
              <a:rPr lang="en-GB" sz="1200" b="1" dirty="0">
                <a:solidFill>
                  <a:schemeClr val="bg1"/>
                </a:solidFill>
                <a:latin typeface="Montserrat" panose="00000500000000000000" pitchFamily="2" charset="0"/>
              </a:rPr>
              <a:t>36% </a:t>
            </a:r>
            <a:r>
              <a:rPr lang="en-GB" sz="1200" dirty="0">
                <a:solidFill>
                  <a:schemeClr val="bg1"/>
                </a:solidFill>
                <a:latin typeface="Montserrat" panose="00000500000000000000" pitchFamily="2" charset="0"/>
              </a:rPr>
              <a:t>and </a:t>
            </a:r>
            <a:r>
              <a:rPr lang="en-GB" sz="1200" b="1" dirty="0">
                <a:solidFill>
                  <a:schemeClr val="bg1"/>
                </a:solidFill>
                <a:latin typeface="Montserrat" panose="00000500000000000000" pitchFamily="2" charset="0"/>
              </a:rPr>
              <a:t>51% </a:t>
            </a:r>
            <a:r>
              <a:rPr lang="en-GB" sz="1200" dirty="0">
                <a:solidFill>
                  <a:schemeClr val="bg1"/>
                </a:solidFill>
                <a:latin typeface="Montserrat" panose="00000500000000000000" pitchFamily="2" charset="0"/>
              </a:rPr>
              <a:t>in the latest 4 week trading period.</a:t>
            </a:r>
          </a:p>
        </p:txBody>
      </p:sp>
      <p:grpSp>
        <p:nvGrpSpPr>
          <p:cNvPr id="2190" name="Google Shape;2190;p135"/>
          <p:cNvGrpSpPr/>
          <p:nvPr/>
        </p:nvGrpSpPr>
        <p:grpSpPr>
          <a:xfrm rot="5400000">
            <a:off x="6094526" y="851309"/>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15" name="Subtitle 5">
            <a:extLst>
              <a:ext uri="{FF2B5EF4-FFF2-40B4-BE49-F238E27FC236}">
                <a16:creationId xmlns:a16="http://schemas.microsoft.com/office/drawing/2014/main" id="{06952880-1C23-9CCE-93CC-75AC63AF1764}"/>
              </a:ext>
            </a:extLst>
          </p:cNvPr>
          <p:cNvSpPr txBox="1">
            <a:spLocks/>
          </p:cNvSpPr>
          <p:nvPr/>
        </p:nvSpPr>
        <p:spPr>
          <a:xfrm>
            <a:off x="243728" y="4705839"/>
            <a:ext cx="8159100" cy="184800"/>
          </a:xfrm>
          <a:prstGeom prst="rect">
            <a:avLst/>
          </a:prstGeom>
          <a:noFill/>
          <a:ln>
            <a:noFill/>
          </a:ln>
        </p:spPr>
        <p:txBody>
          <a:bodyPr spcFirstLastPara="1" wrap="square" lIns="0" tIns="91425" rIns="0" bIns="91425"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panose="00000500000000000000" pitchFamily="2" charset="0"/>
                <a:ea typeface="Montserrat"/>
                <a:cs typeface="Montserrat"/>
                <a:sym typeface="Montserrat"/>
              </a:defRPr>
            </a:lvl1pPr>
            <a:lvl2pPr marL="914400" marR="0" lvl="1" indent="-3048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2pPr>
            <a:lvl3pPr marL="1371600" marR="0" lvl="2"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3pPr>
            <a:lvl4pPr marL="1828800" marR="0" lvl="3"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4pPr>
            <a:lvl5pPr marL="2286000" marR="0" lvl="4"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5pPr>
            <a:lvl6pPr marL="2743200" marR="0" lvl="5"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6pPr>
            <a:lvl7pPr marL="3200400" marR="0" lvl="6"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7pPr>
            <a:lvl8pPr marL="3657600" marR="0" lvl="7"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8pPr>
            <a:lvl9pPr marL="4114800" marR="0" lvl="8"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9pPr>
          </a:lstStyle>
          <a:p>
            <a:r>
              <a:rPr lang="en-GB" sz="900" dirty="0"/>
              <a:t>Source:  NielsenIQ Homescan Total GB 52w/e 31Dec22 vs year ago</a:t>
            </a:r>
          </a:p>
        </p:txBody>
      </p:sp>
      <p:graphicFrame>
        <p:nvGraphicFramePr>
          <p:cNvPr id="18" name="Chart 17">
            <a:extLst>
              <a:ext uri="{FF2B5EF4-FFF2-40B4-BE49-F238E27FC236}">
                <a16:creationId xmlns:a16="http://schemas.microsoft.com/office/drawing/2014/main" id="{A2335727-E565-4BA7-A992-72547606777A}"/>
              </a:ext>
            </a:extLst>
          </p:cNvPr>
          <p:cNvGraphicFramePr/>
          <p:nvPr>
            <p:extLst>
              <p:ext uri="{D42A27DB-BD31-4B8C-83A1-F6EECF244321}">
                <p14:modId xmlns:p14="http://schemas.microsoft.com/office/powerpoint/2010/main" val="940832018"/>
              </p:ext>
            </p:extLst>
          </p:nvPr>
        </p:nvGraphicFramePr>
        <p:xfrm>
          <a:off x="103136" y="1389639"/>
          <a:ext cx="5935057" cy="31475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09891F0-9E6B-F5C8-289C-DC7995FA08EA}"/>
              </a:ext>
            </a:extLst>
          </p:cNvPr>
          <p:cNvSpPr>
            <a:spLocks noGrp="1"/>
          </p:cNvSpPr>
          <p:nvPr>
            <p:ph type="title"/>
          </p:nvPr>
        </p:nvSpPr>
        <p:spPr>
          <a:xfrm>
            <a:off x="243728" y="305608"/>
            <a:ext cx="5420695" cy="446951"/>
          </a:xfrm>
        </p:spPr>
        <p:txBody>
          <a:bodyPr/>
          <a:lstStyle/>
          <a:p>
            <a:r>
              <a:rPr lang="en-GB" sz="1700" dirty="0"/>
              <a:t>OL outperformed brands in 2022 and across most categories, Soft Drinks is the exception</a:t>
            </a:r>
          </a:p>
        </p:txBody>
      </p:sp>
      <p:sp>
        <p:nvSpPr>
          <p:cNvPr id="2" name="TextBox 1">
            <a:extLst>
              <a:ext uri="{FF2B5EF4-FFF2-40B4-BE49-F238E27FC236}">
                <a16:creationId xmlns:a16="http://schemas.microsoft.com/office/drawing/2014/main" id="{1E95224C-8157-FE30-ECAF-9E9BC39A6CD5}"/>
              </a:ext>
            </a:extLst>
          </p:cNvPr>
          <p:cNvSpPr txBox="1"/>
          <p:nvPr/>
        </p:nvSpPr>
        <p:spPr>
          <a:xfrm>
            <a:off x="0" y="1066764"/>
            <a:ext cx="1383712" cy="369332"/>
          </a:xfrm>
          <a:prstGeom prst="rect">
            <a:avLst/>
          </a:prstGeom>
          <a:noFill/>
        </p:spPr>
        <p:txBody>
          <a:bodyPr wrap="none" rtlCol="0">
            <a:spAutoFit/>
          </a:bodyPr>
          <a:lstStyle/>
          <a:p>
            <a:r>
              <a:rPr lang="en-GB" sz="900" dirty="0">
                <a:latin typeface="Montserrat" panose="00000500000000000000" pitchFamily="2" charset="0"/>
              </a:rPr>
              <a:t>OL YTD Contribution</a:t>
            </a:r>
          </a:p>
          <a:p>
            <a:r>
              <a:rPr lang="en-GB" sz="900" dirty="0">
                <a:latin typeface="Montserrat" panose="00000500000000000000" pitchFamily="2" charset="0"/>
              </a:rPr>
              <a:t>Volume Sales</a:t>
            </a:r>
          </a:p>
        </p:txBody>
      </p:sp>
      <p:sp>
        <p:nvSpPr>
          <p:cNvPr id="12" name="TextBox 11">
            <a:extLst>
              <a:ext uri="{FF2B5EF4-FFF2-40B4-BE49-F238E27FC236}">
                <a16:creationId xmlns:a16="http://schemas.microsoft.com/office/drawing/2014/main" id="{30FFC7CB-67DB-E013-B664-9B4B8D1047A3}"/>
              </a:ext>
            </a:extLst>
          </p:cNvPr>
          <p:cNvSpPr txBox="1"/>
          <p:nvPr/>
        </p:nvSpPr>
        <p:spPr>
          <a:xfrm>
            <a:off x="5213929" y="1005209"/>
            <a:ext cx="824264" cy="369332"/>
          </a:xfrm>
          <a:prstGeom prst="rect">
            <a:avLst/>
          </a:prstGeom>
          <a:noFill/>
        </p:spPr>
        <p:txBody>
          <a:bodyPr wrap="none" rtlCol="0">
            <a:spAutoFit/>
          </a:bodyPr>
          <a:lstStyle/>
          <a:p>
            <a:pPr algn="r"/>
            <a:r>
              <a:rPr lang="en-GB" sz="900" dirty="0">
                <a:latin typeface="Montserrat" panose="00000500000000000000" pitchFamily="2" charset="0"/>
              </a:rPr>
              <a:t>Growth </a:t>
            </a:r>
          </a:p>
          <a:p>
            <a:pPr algn="r"/>
            <a:r>
              <a:rPr lang="en-GB" sz="900" dirty="0">
                <a:latin typeface="Montserrat" panose="00000500000000000000" pitchFamily="2" charset="0"/>
              </a:rPr>
              <a:t>Differential</a:t>
            </a:r>
          </a:p>
        </p:txBody>
      </p:sp>
      <p:cxnSp>
        <p:nvCxnSpPr>
          <p:cNvPr id="5" name="Straight Connector 4">
            <a:extLst>
              <a:ext uri="{FF2B5EF4-FFF2-40B4-BE49-F238E27FC236}">
                <a16:creationId xmlns:a16="http://schemas.microsoft.com/office/drawing/2014/main" id="{ACB5F2FA-693B-83D1-7E3A-30036753B17F}"/>
              </a:ext>
            </a:extLst>
          </p:cNvPr>
          <p:cNvCxnSpPr>
            <a:cxnSpLocks/>
          </p:cNvCxnSpPr>
          <p:nvPr/>
        </p:nvCxnSpPr>
        <p:spPr>
          <a:xfrm>
            <a:off x="4822402" y="1423133"/>
            <a:ext cx="0" cy="193510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073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05" y="3622579"/>
            <a:ext cx="3228307" cy="666200"/>
          </a:xfrm>
        </p:spPr>
        <p:txBody>
          <a:bodyPr/>
          <a:lstStyle/>
          <a:p>
            <a:r>
              <a:rPr lang="en-GB" sz="2800" dirty="0">
                <a:latin typeface="Montserrat" panose="00000500000000000000" pitchFamily="2" charset="0"/>
              </a:rPr>
              <a:t>Promotions</a:t>
            </a:r>
          </a:p>
        </p:txBody>
      </p:sp>
    </p:spTree>
    <p:extLst>
      <p:ext uri="{BB962C8B-B14F-4D97-AF65-F5344CB8AC3E}">
        <p14:creationId xmlns:p14="http://schemas.microsoft.com/office/powerpoint/2010/main" val="337982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8"/>
          <p:cNvGraphicFramePr>
            <a:graphicFrameLocks noGrp="1"/>
          </p:cNvGraphicFramePr>
          <p:nvPr>
            <p:ph type="chart" sz="quarter" idx="4294967295"/>
            <p:extLst>
              <p:ext uri="{D42A27DB-BD31-4B8C-83A1-F6EECF244321}">
                <p14:modId xmlns:p14="http://schemas.microsoft.com/office/powerpoint/2010/main" val="1115065236"/>
              </p:ext>
            </p:extLst>
          </p:nvPr>
        </p:nvGraphicFramePr>
        <p:xfrm>
          <a:off x="320067" y="1689985"/>
          <a:ext cx="8640762"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Placeholder 6"/>
          <p:cNvSpPr>
            <a:spLocks noGrp="1"/>
          </p:cNvSpPr>
          <p:nvPr>
            <p:ph type="body" idx="4294967295"/>
          </p:nvPr>
        </p:nvSpPr>
        <p:spPr>
          <a:xfrm>
            <a:off x="197858" y="4710504"/>
            <a:ext cx="4572000" cy="522287"/>
          </a:xfrm>
        </p:spPr>
        <p:txBody>
          <a:bodyPr/>
          <a:lstStyle/>
          <a:p>
            <a:pPr marL="114300" indent="0" eaLnBrk="1" hangingPunct="1">
              <a:spcBef>
                <a:spcPct val="0"/>
              </a:spcBef>
              <a:buNone/>
            </a:pPr>
            <a:r>
              <a:rPr lang="en-GB" altLang="en-US" sz="600" dirty="0">
                <a:latin typeface="Montserrat" panose="00000500000000000000" pitchFamily="2" charset="0"/>
                <a:ea typeface="ＭＳ Ｐゴシック" pitchFamily="34" charset="-128"/>
              </a:rPr>
              <a:t>Source:  Nielsen Homescan Grocery Multiples 4w/e</a:t>
            </a:r>
          </a:p>
        </p:txBody>
      </p:sp>
      <p:sp>
        <p:nvSpPr>
          <p:cNvPr id="17" name="Title 27"/>
          <p:cNvSpPr>
            <a:spLocks noGrp="1"/>
          </p:cNvSpPr>
          <p:nvPr>
            <p:ph type="title" idx="4294967295"/>
          </p:nvPr>
        </p:nvSpPr>
        <p:spPr>
          <a:xfrm>
            <a:off x="120637" y="339502"/>
            <a:ext cx="8974772" cy="633412"/>
          </a:xfrm>
        </p:spPr>
        <p:txBody>
          <a:bodyPr numCol="1" compatLnSpc="1">
            <a:prstTxWarp prst="textNoShape">
              <a:avLst/>
            </a:prstTxWarp>
          </a:bodyPr>
          <a:lstStyle/>
          <a:p>
            <a:pPr>
              <a:lnSpc>
                <a:spcPct val="80000"/>
              </a:lnSpc>
              <a:defRPr/>
            </a:pPr>
            <a:r>
              <a:rPr lang="en-GB" sz="1800" dirty="0">
                <a:latin typeface="Montserrat" panose="00000500000000000000" pitchFamily="2" charset="0"/>
                <a:ea typeface="Times New Roman" panose="02020603050405020304" pitchFamily="18" charset="0"/>
              </a:rPr>
              <a:t>With shoppers moderating their spend, by buying less, the industry has invested more in promotions to encourage shoppers to buy more</a:t>
            </a:r>
            <a:endParaRPr lang="en-GB" sz="1800" b="0" strike="sngStrike" dirty="0">
              <a:solidFill>
                <a:schemeClr val="tx1"/>
              </a:solidFill>
              <a:latin typeface="Avenir Next LT Pro" panose="020B0604020202020204" charset="0"/>
              <a:ea typeface="ＭＳ Ｐゴシック"/>
              <a:cs typeface="ＭＳ Ｐゴシック"/>
            </a:endParaRPr>
          </a:p>
        </p:txBody>
      </p:sp>
      <p:sp>
        <p:nvSpPr>
          <p:cNvPr id="8" name="Oval 17"/>
          <p:cNvSpPr>
            <a:spLocks noChangeArrowheads="1"/>
          </p:cNvSpPr>
          <p:nvPr/>
        </p:nvSpPr>
        <p:spPr bwMode="auto">
          <a:xfrm>
            <a:off x="814234" y="2178793"/>
            <a:ext cx="148225" cy="398808"/>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
        <p:nvSpPr>
          <p:cNvPr id="9" name="AutoShape 13"/>
          <p:cNvSpPr>
            <a:spLocks noChangeArrowheads="1"/>
          </p:cNvSpPr>
          <p:nvPr/>
        </p:nvSpPr>
        <p:spPr bwMode="auto">
          <a:xfrm>
            <a:off x="8157753" y="1329945"/>
            <a:ext cx="514350" cy="519351"/>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b="1" dirty="0">
                <a:solidFill>
                  <a:srgbClr val="00F000"/>
                </a:solidFill>
                <a:latin typeface="Montserrat" panose="00000500000000000000" pitchFamily="2" charset="0"/>
              </a:rPr>
              <a:t>23%</a:t>
            </a:r>
          </a:p>
        </p:txBody>
      </p:sp>
      <p:sp>
        <p:nvSpPr>
          <p:cNvPr id="10" name="AutoShape 13"/>
          <p:cNvSpPr>
            <a:spLocks noChangeArrowheads="1"/>
          </p:cNvSpPr>
          <p:nvPr/>
        </p:nvSpPr>
        <p:spPr bwMode="auto">
          <a:xfrm>
            <a:off x="644423" y="1623143"/>
            <a:ext cx="514350" cy="470468"/>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dirty="0">
                <a:solidFill>
                  <a:srgbClr val="FFFFFF"/>
                </a:solidFill>
                <a:latin typeface="Montserrat" panose="00000500000000000000" pitchFamily="2" charset="0"/>
              </a:rPr>
              <a:t>23%</a:t>
            </a:r>
          </a:p>
        </p:txBody>
      </p:sp>
      <p:sp>
        <p:nvSpPr>
          <p:cNvPr id="13" name="AutoShape 13"/>
          <p:cNvSpPr>
            <a:spLocks noChangeArrowheads="1"/>
          </p:cNvSpPr>
          <p:nvPr/>
        </p:nvSpPr>
        <p:spPr bwMode="auto">
          <a:xfrm>
            <a:off x="4211688" y="1539324"/>
            <a:ext cx="514350" cy="497818"/>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dirty="0">
                <a:solidFill>
                  <a:srgbClr val="FFFFFF"/>
                </a:solidFill>
                <a:latin typeface="Montserrat" panose="00000500000000000000" pitchFamily="2" charset="0"/>
              </a:rPr>
              <a:t>22%</a:t>
            </a:r>
          </a:p>
        </p:txBody>
      </p:sp>
      <p:sp>
        <p:nvSpPr>
          <p:cNvPr id="19" name="Text Box 7"/>
          <p:cNvSpPr txBox="1">
            <a:spLocks noChangeArrowheads="1"/>
          </p:cNvSpPr>
          <p:nvPr/>
        </p:nvSpPr>
        <p:spPr bwMode="auto">
          <a:xfrm>
            <a:off x="193444" y="1116714"/>
            <a:ext cx="15247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1100" b="1" dirty="0">
                <a:solidFill>
                  <a:srgbClr val="000000"/>
                </a:solidFill>
                <a:ea typeface="ＭＳ Ｐゴシック" pitchFamily="34" charset="-128"/>
              </a:rPr>
              <a:t>% Exp On Offer: FMCG</a:t>
            </a:r>
          </a:p>
        </p:txBody>
      </p:sp>
      <p:sp>
        <p:nvSpPr>
          <p:cNvPr id="14" name="Text Box 19"/>
          <p:cNvSpPr txBox="1">
            <a:spLocks noChangeArrowheads="1"/>
          </p:cNvSpPr>
          <p:nvPr/>
        </p:nvSpPr>
        <p:spPr bwMode="auto">
          <a:xfrm>
            <a:off x="553852" y="4373919"/>
            <a:ext cx="691215"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Montserrat" panose="00000500000000000000" pitchFamily="2" charset="0"/>
                <a:ea typeface="Arial Unicode MS" pitchFamily="34" charset="-128"/>
                <a:cs typeface="Calibri" pitchFamily="34" charset="0"/>
              </a:rPr>
              <a:t>2020</a:t>
            </a:r>
          </a:p>
        </p:txBody>
      </p:sp>
      <p:sp>
        <p:nvSpPr>
          <p:cNvPr id="21" name="Text Box 19"/>
          <p:cNvSpPr txBox="1">
            <a:spLocks noChangeArrowheads="1"/>
          </p:cNvSpPr>
          <p:nvPr/>
        </p:nvSpPr>
        <p:spPr bwMode="auto">
          <a:xfrm>
            <a:off x="4321573" y="4340900"/>
            <a:ext cx="628698"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Montserrat" panose="00000500000000000000" pitchFamily="2" charset="0"/>
                <a:ea typeface="Arial Unicode MS" pitchFamily="34" charset="-128"/>
                <a:cs typeface="Calibri" pitchFamily="34" charset="0"/>
              </a:rPr>
              <a:t>2021</a:t>
            </a:r>
          </a:p>
        </p:txBody>
      </p:sp>
      <p:sp>
        <p:nvSpPr>
          <p:cNvPr id="15" name="Oval 9"/>
          <p:cNvSpPr>
            <a:spLocks noChangeArrowheads="1"/>
          </p:cNvSpPr>
          <p:nvPr/>
        </p:nvSpPr>
        <p:spPr bwMode="auto">
          <a:xfrm>
            <a:off x="8351755" y="1911756"/>
            <a:ext cx="144016" cy="369537"/>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
        <p:nvSpPr>
          <p:cNvPr id="16" name="Text Box 19">
            <a:extLst>
              <a:ext uri="{FF2B5EF4-FFF2-40B4-BE49-F238E27FC236}">
                <a16:creationId xmlns:a16="http://schemas.microsoft.com/office/drawing/2014/main" id="{DE92A392-40E9-4162-9000-6B5BED9296DA}"/>
              </a:ext>
            </a:extLst>
          </p:cNvPr>
          <p:cNvSpPr txBox="1">
            <a:spLocks noChangeArrowheads="1"/>
          </p:cNvSpPr>
          <p:nvPr/>
        </p:nvSpPr>
        <p:spPr bwMode="auto">
          <a:xfrm>
            <a:off x="7942573" y="4340900"/>
            <a:ext cx="671979"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Montserrat" panose="00000500000000000000" pitchFamily="2" charset="0"/>
                <a:ea typeface="Arial Unicode MS" pitchFamily="34" charset="-128"/>
                <a:cs typeface="Calibri" pitchFamily="34" charset="0"/>
              </a:rPr>
              <a:t>2022</a:t>
            </a:r>
          </a:p>
        </p:txBody>
      </p:sp>
      <p:sp>
        <p:nvSpPr>
          <p:cNvPr id="11" name="Oval 9"/>
          <p:cNvSpPr>
            <a:spLocks noChangeArrowheads="1"/>
          </p:cNvSpPr>
          <p:nvPr/>
        </p:nvSpPr>
        <p:spPr bwMode="auto">
          <a:xfrm>
            <a:off x="4374000" y="2085051"/>
            <a:ext cx="125850" cy="369537"/>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Tree>
    <p:extLst>
      <p:ext uri="{BB962C8B-B14F-4D97-AF65-F5344CB8AC3E}">
        <p14:creationId xmlns:p14="http://schemas.microsoft.com/office/powerpoint/2010/main" val="540904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Google Shape;1292;p93"/>
          <p:cNvSpPr txBox="1">
            <a:spLocks noGrp="1"/>
          </p:cNvSpPr>
          <p:nvPr>
            <p:ph type="title"/>
          </p:nvPr>
        </p:nvSpPr>
        <p:spPr>
          <a:xfrm>
            <a:off x="463794" y="93886"/>
            <a:ext cx="8485997" cy="318808"/>
          </a:xfrm>
        </p:spPr>
        <p:txBody>
          <a:bodyPr spcFirstLastPara="1" wrap="square" lIns="0" tIns="91425" rIns="0" bIns="91425" anchor="t" anchorCtr="0">
            <a:noAutofit/>
          </a:bodyPr>
          <a:lstStyle/>
          <a:p>
            <a:pPr lvl="0"/>
            <a:r>
              <a:rPr lang="en-PH" sz="1800" dirty="0">
                <a:solidFill>
                  <a:schemeClr val="bg1"/>
                </a:solidFill>
                <a:latin typeface="Montserrat" panose="00000500000000000000" pitchFamily="2" charset="0"/>
              </a:rPr>
              <a:t>Ocado, Iceland and Sainsbury’s have continued to sell more on promotion than last year, with only ASDA is selling less</a:t>
            </a:r>
          </a:p>
        </p:txBody>
      </p:sp>
      <p:graphicFrame>
        <p:nvGraphicFramePr>
          <p:cNvPr id="1293" name="Google Shape;1293;p93"/>
          <p:cNvGraphicFramePr/>
          <p:nvPr>
            <p:extLst>
              <p:ext uri="{D42A27DB-BD31-4B8C-83A1-F6EECF244321}">
                <p14:modId xmlns:p14="http://schemas.microsoft.com/office/powerpoint/2010/main" val="2258703661"/>
              </p:ext>
            </p:extLst>
          </p:nvPr>
        </p:nvGraphicFramePr>
        <p:xfrm>
          <a:off x="3167270" y="790792"/>
          <a:ext cx="4678017" cy="3860377"/>
        </p:xfrm>
        <a:graphic>
          <a:graphicData uri="http://schemas.openxmlformats.org/drawingml/2006/table">
            <a:tbl>
              <a:tblPr>
                <a:noFill/>
                <a:tableStyleId>{0DBE4ED3-A11A-413B-A309-AE78DBB60736}</a:tableStyleId>
              </a:tblPr>
              <a:tblGrid>
                <a:gridCol w="1116347">
                  <a:extLst>
                    <a:ext uri="{9D8B030D-6E8A-4147-A177-3AD203B41FA5}">
                      <a16:colId xmlns:a16="http://schemas.microsoft.com/office/drawing/2014/main" val="20000"/>
                    </a:ext>
                  </a:extLst>
                </a:gridCol>
                <a:gridCol w="1931653">
                  <a:extLst>
                    <a:ext uri="{9D8B030D-6E8A-4147-A177-3AD203B41FA5}">
                      <a16:colId xmlns:a16="http://schemas.microsoft.com/office/drawing/2014/main" val="20001"/>
                    </a:ext>
                  </a:extLst>
                </a:gridCol>
                <a:gridCol w="1630017">
                  <a:extLst>
                    <a:ext uri="{9D8B030D-6E8A-4147-A177-3AD203B41FA5}">
                      <a16:colId xmlns:a16="http://schemas.microsoft.com/office/drawing/2014/main" val="20002"/>
                    </a:ext>
                  </a:extLst>
                </a:gridCol>
              </a:tblGrid>
              <a:tr h="340267">
                <a:tc>
                  <a:txBody>
                    <a:bodyPr/>
                    <a:lstStyle/>
                    <a:p>
                      <a:pPr marL="0" lvl="0" indent="0" algn="l" rtl="0">
                        <a:spcBef>
                          <a:spcPts val="0"/>
                        </a:spcBef>
                        <a:spcAft>
                          <a:spcPts val="0"/>
                        </a:spcAft>
                        <a:buNone/>
                      </a:pPr>
                      <a:endParaRPr sz="900"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900" b="1" dirty="0">
                          <a:solidFill>
                            <a:srgbClr val="FFFFFF"/>
                          </a:solidFill>
                          <a:latin typeface="Montserrat" panose="00000500000000000000" pitchFamily="2" charset="0"/>
                          <a:ea typeface="Montserrat"/>
                          <a:cs typeface="Montserrat"/>
                          <a:sym typeface="Montserrat"/>
                        </a:rPr>
                        <a:t>%Value</a:t>
                      </a:r>
                      <a:r>
                        <a:rPr lang="en" sz="900" b="1" baseline="0" dirty="0">
                          <a:solidFill>
                            <a:srgbClr val="FFFFFF"/>
                          </a:solidFill>
                          <a:latin typeface="Montserrat" panose="00000500000000000000" pitchFamily="2" charset="0"/>
                          <a:ea typeface="Montserrat"/>
                          <a:cs typeface="Montserrat"/>
                          <a:sym typeface="Montserrat"/>
                        </a:rPr>
                        <a:t> sales bought on offer</a:t>
                      </a:r>
                      <a:endParaRPr sz="900" b="1"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900" b="1" dirty="0">
                          <a:solidFill>
                            <a:srgbClr val="FFFFFF"/>
                          </a:solidFill>
                          <a:latin typeface="Montserrat" panose="00000500000000000000" pitchFamily="2" charset="0"/>
                          <a:ea typeface="Montserrat"/>
                          <a:cs typeface="Montserrat"/>
                          <a:sym typeface="Montserrat"/>
                        </a:rPr>
                        <a:t>+/- %</a:t>
                      </a:r>
                      <a:r>
                        <a:rPr lang="en" sz="900" b="1" baseline="0" dirty="0">
                          <a:solidFill>
                            <a:srgbClr val="FFFFFF"/>
                          </a:solidFill>
                          <a:latin typeface="Montserrat" panose="00000500000000000000" pitchFamily="2" charset="0"/>
                          <a:ea typeface="Montserrat"/>
                          <a:cs typeface="Montserrat"/>
                          <a:sym typeface="Montserrat"/>
                        </a:rPr>
                        <a:t> pts vs last year</a:t>
                      </a:r>
                      <a:endParaRPr sz="900" b="1"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900" b="1" dirty="0">
                          <a:solidFill>
                            <a:srgbClr val="FFFFFF"/>
                          </a:solidFill>
                          <a:latin typeface="Montserrat" panose="00000500000000000000" pitchFamily="2" charset="0"/>
                          <a:ea typeface="Montserrat"/>
                          <a:cs typeface="Montserrat"/>
                          <a:sym typeface="Montserrat"/>
                        </a:rPr>
                        <a:t>Ocado</a:t>
                      </a:r>
                      <a:endParaRPr sz="9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b="1" dirty="0">
                          <a:solidFill>
                            <a:srgbClr val="FFFFFF"/>
                          </a:solidFill>
                          <a:latin typeface="Montserrat" panose="00000500000000000000" pitchFamily="2" charset="0"/>
                          <a:ea typeface="Montserrat Light"/>
                          <a:cs typeface="Montserrat Light"/>
                          <a:sym typeface="Montserrat Light"/>
                        </a:rPr>
                        <a:t>38%</a:t>
                      </a:r>
                      <a:endParaRPr sz="900" b="1"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b="1" dirty="0">
                          <a:solidFill>
                            <a:schemeClr val="accent1"/>
                          </a:solidFill>
                          <a:latin typeface="Montserrat" panose="00000500000000000000" pitchFamily="2" charset="0"/>
                          <a:ea typeface="Montserrat Light"/>
                          <a:cs typeface="Montserrat Light"/>
                          <a:sym typeface="Montserrat Light"/>
                        </a:rPr>
                        <a:t>+6%</a:t>
                      </a:r>
                      <a:endParaRPr sz="900" b="1" dirty="0">
                        <a:solidFill>
                          <a:schemeClr val="accent1"/>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r h="287915">
                <a:tc>
                  <a:txBody>
                    <a:bodyPr/>
                    <a:lstStyle/>
                    <a:p>
                      <a:pPr marL="0" lvl="0" indent="0" algn="l" rtl="0">
                        <a:spcBef>
                          <a:spcPts val="0"/>
                        </a:spcBef>
                        <a:spcAft>
                          <a:spcPts val="0"/>
                        </a:spcAft>
                        <a:buNone/>
                      </a:pPr>
                      <a:r>
                        <a:rPr lang="en" sz="900" b="1" dirty="0">
                          <a:solidFill>
                            <a:srgbClr val="FFFFFF"/>
                          </a:solidFill>
                          <a:latin typeface="Montserrat" panose="00000500000000000000" pitchFamily="2" charset="0"/>
                          <a:ea typeface="Montserrat"/>
                          <a:cs typeface="Montserrat"/>
                          <a:sym typeface="Montserrat"/>
                        </a:rPr>
                        <a:t>Waitrose</a:t>
                      </a:r>
                      <a:endParaRPr sz="9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b="0" dirty="0">
                          <a:solidFill>
                            <a:srgbClr val="FFFFFF"/>
                          </a:solidFill>
                          <a:latin typeface="Montserrat" panose="00000500000000000000" pitchFamily="2" charset="0"/>
                          <a:ea typeface="Montserrat Light"/>
                          <a:cs typeface="Montserrat Light"/>
                          <a:sym typeface="Montserrat Light"/>
                        </a:rPr>
                        <a:t>31%</a:t>
                      </a:r>
                      <a:endParaRPr sz="9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b="0" dirty="0">
                          <a:solidFill>
                            <a:schemeClr val="bg1"/>
                          </a:solidFill>
                          <a:latin typeface="Montserrat" panose="00000500000000000000" pitchFamily="2" charset="0"/>
                          <a:ea typeface="Montserrat Light"/>
                          <a:cs typeface="Montserrat Light"/>
                          <a:sym typeface="Montserrat Light"/>
                        </a:rPr>
                        <a:t> 0%</a:t>
                      </a:r>
                      <a:endParaRPr sz="9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extLst>
                  <a:ext uri="{0D108BD9-81ED-4DB2-BD59-A6C34878D82A}">
                    <a16:rowId xmlns:a16="http://schemas.microsoft.com/office/drawing/2014/main" val="10002"/>
                  </a:ext>
                </a:extLst>
              </a:tr>
              <a:tr h="287915">
                <a:tc>
                  <a:txBody>
                    <a:bodyPr/>
                    <a:lstStyle/>
                    <a:p>
                      <a:pPr marL="0" lvl="0" indent="0" algn="l" rtl="0">
                        <a:spcBef>
                          <a:spcPts val="0"/>
                        </a:spcBef>
                        <a:spcAft>
                          <a:spcPts val="0"/>
                        </a:spcAft>
                        <a:buNone/>
                      </a:pPr>
                      <a:r>
                        <a:rPr lang="en-GB" sz="900" b="1" dirty="0">
                          <a:solidFill>
                            <a:srgbClr val="FFFFFF"/>
                          </a:solidFill>
                          <a:latin typeface="Montserrat" panose="00000500000000000000" pitchFamily="2" charset="0"/>
                          <a:ea typeface="Montserrat"/>
                          <a:cs typeface="Montserrat"/>
                          <a:sym typeface="Montserrat"/>
                        </a:rPr>
                        <a:t>Tesco</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marR="0" lvl="0" indent="-292100" algn="l" defTabSz="914400" rtl="0" eaLnBrk="1" fontAlgn="auto" latinLnBrk="0" hangingPunct="1">
                        <a:lnSpc>
                          <a:spcPct val="100000"/>
                        </a:lnSpc>
                        <a:spcBef>
                          <a:spcPts val="0"/>
                        </a:spcBef>
                        <a:spcAft>
                          <a:spcPts val="0"/>
                        </a:spcAft>
                        <a:buClr>
                          <a:srgbClr val="FFFFFF"/>
                        </a:buClr>
                        <a:buSzPts val="1000"/>
                        <a:buFont typeface="Montserrat Light"/>
                        <a:buChar char="■"/>
                        <a:tabLst/>
                        <a:defRPr/>
                      </a:pPr>
                      <a:r>
                        <a:rPr lang="en" sz="900" b="0" dirty="0">
                          <a:solidFill>
                            <a:srgbClr val="FFFFFF"/>
                          </a:solidFill>
                          <a:latin typeface="Montserrat" panose="00000500000000000000" pitchFamily="2" charset="0"/>
                          <a:ea typeface="Montserrat Light"/>
                          <a:cs typeface="Montserrat Light"/>
                          <a:sym typeface="Montserrat Light"/>
                        </a:rPr>
                        <a:t>30%</a:t>
                      </a:r>
                      <a:endParaRPr sz="9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0" dirty="0">
                          <a:solidFill>
                            <a:schemeClr val="bg1"/>
                          </a:solidFill>
                          <a:latin typeface="Montserrat" panose="00000500000000000000" pitchFamily="2" charset="0"/>
                          <a:ea typeface="Montserrat Light"/>
                          <a:cs typeface="Montserrat Light"/>
                          <a:sym typeface="Montserrat Light"/>
                        </a:rPr>
                        <a:t>+1%</a:t>
                      </a:r>
                      <a:endParaRPr sz="9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3"/>
                  </a:ext>
                </a:extLst>
              </a:tr>
              <a:tr h="287915">
                <a:tc>
                  <a:txBody>
                    <a:bodyPr/>
                    <a:lstStyle/>
                    <a:p>
                      <a:pPr marL="0" lvl="0" indent="0" algn="l" rtl="0">
                        <a:spcBef>
                          <a:spcPts val="0"/>
                        </a:spcBef>
                        <a:spcAft>
                          <a:spcPts val="0"/>
                        </a:spcAft>
                        <a:buNone/>
                      </a:pPr>
                      <a:r>
                        <a:rPr lang="en-GB" sz="900" b="1" dirty="0">
                          <a:solidFill>
                            <a:srgbClr val="FFFFFF"/>
                          </a:solidFill>
                          <a:latin typeface="Montserrat" panose="00000500000000000000" pitchFamily="2" charset="0"/>
                          <a:ea typeface="Montserrat"/>
                          <a:cs typeface="Montserrat"/>
                          <a:sym typeface="Montserrat"/>
                        </a:rPr>
                        <a:t>Co-op</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rgbClr val="FFFFFF"/>
                          </a:solidFill>
                          <a:latin typeface="Montserrat" panose="00000500000000000000" pitchFamily="2" charset="0"/>
                          <a:ea typeface="Montserrat Light"/>
                          <a:cs typeface="Montserrat Light"/>
                          <a:sym typeface="Montserrat Light"/>
                        </a:rPr>
                        <a:t>29%</a:t>
                      </a:r>
                      <a:endParaRPr sz="900" b="1"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0" dirty="0">
                          <a:solidFill>
                            <a:schemeClr val="bg1"/>
                          </a:solidFill>
                          <a:latin typeface="Montserrat" panose="00000500000000000000" pitchFamily="2" charset="0"/>
                          <a:ea typeface="Montserrat Light"/>
                          <a:cs typeface="Montserrat Light"/>
                          <a:sym typeface="Montserrat Light"/>
                        </a:rPr>
                        <a:t>+2%</a:t>
                      </a:r>
                      <a:endParaRPr sz="9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4"/>
                  </a:ext>
                </a:extLst>
              </a:tr>
              <a:tr h="251414">
                <a:tc>
                  <a:txBody>
                    <a:bodyPr/>
                    <a:lstStyle/>
                    <a:p>
                      <a:pPr marL="0" lvl="0" indent="0" algn="l" rtl="0">
                        <a:spcBef>
                          <a:spcPts val="0"/>
                        </a:spcBef>
                        <a:spcAft>
                          <a:spcPts val="0"/>
                        </a:spcAft>
                        <a:buNone/>
                      </a:pPr>
                      <a:r>
                        <a:rPr lang="en-GB" sz="900" b="1" dirty="0">
                          <a:solidFill>
                            <a:srgbClr val="FFFFFF"/>
                          </a:solidFill>
                          <a:latin typeface="Montserrat" panose="00000500000000000000" pitchFamily="2" charset="0"/>
                          <a:ea typeface="Montserrat"/>
                          <a:cs typeface="Montserrat"/>
                          <a:sym typeface="Montserrat"/>
                        </a:rPr>
                        <a:t>Morrisons</a:t>
                      </a:r>
                      <a:endParaRPr sz="9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0" dirty="0">
                          <a:solidFill>
                            <a:schemeClr val="bg1"/>
                          </a:solidFill>
                          <a:latin typeface="Montserrat" panose="00000500000000000000" pitchFamily="2" charset="0"/>
                          <a:ea typeface="Montserrat Light"/>
                          <a:cs typeface="Montserrat Light"/>
                          <a:sym typeface="Montserrat Light"/>
                        </a:rPr>
                        <a:t>28%</a:t>
                      </a:r>
                      <a:endParaRPr sz="9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0" dirty="0">
                          <a:solidFill>
                            <a:schemeClr val="bg1"/>
                          </a:solidFill>
                          <a:latin typeface="Montserrat" panose="00000500000000000000" pitchFamily="2" charset="0"/>
                          <a:ea typeface="Montserrat Light"/>
                          <a:cs typeface="Montserrat Light"/>
                          <a:sym typeface="Montserrat Light"/>
                        </a:rPr>
                        <a:t> 0%</a:t>
                      </a:r>
                      <a:endParaRPr sz="9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5"/>
                  </a:ext>
                </a:extLst>
              </a:tr>
              <a:tr h="28791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1" dirty="0">
                          <a:solidFill>
                            <a:srgbClr val="FFFFFF"/>
                          </a:solidFill>
                          <a:latin typeface="Montserrat" panose="00000500000000000000" pitchFamily="2" charset="0"/>
                          <a:ea typeface="Montserrat"/>
                          <a:cs typeface="Montserrat"/>
                          <a:sym typeface="Montserrat"/>
                        </a:rPr>
                        <a:t>Iceland</a:t>
                      </a:r>
                      <a:endParaRPr sz="9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0" dirty="0">
                          <a:solidFill>
                            <a:srgbClr val="FFFFFF"/>
                          </a:solidFill>
                          <a:latin typeface="Montserrat" panose="00000500000000000000" pitchFamily="2" charset="0"/>
                          <a:ea typeface="Montserrat Light"/>
                          <a:cs typeface="Montserrat Light"/>
                          <a:sym typeface="Montserrat Light"/>
                        </a:rPr>
                        <a:t>27%</a:t>
                      </a:r>
                      <a:endParaRPr sz="9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+7%</a:t>
                      </a:r>
                      <a:endParaRPr sz="9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6"/>
                  </a:ext>
                </a:extLst>
              </a:tr>
              <a:tr h="287915">
                <a:tc>
                  <a:txBody>
                    <a:bodyPr/>
                    <a:lstStyle/>
                    <a:p>
                      <a:pPr marL="0" lvl="0" indent="0" algn="l" rtl="0">
                        <a:spcBef>
                          <a:spcPts val="0"/>
                        </a:spcBef>
                        <a:spcAft>
                          <a:spcPts val="0"/>
                        </a:spcAft>
                        <a:buNone/>
                      </a:pPr>
                      <a:r>
                        <a:rPr lang="en-GB" sz="900" b="1" dirty="0">
                          <a:solidFill>
                            <a:srgbClr val="FFFFFF"/>
                          </a:solidFill>
                          <a:latin typeface="Montserrat" panose="00000500000000000000" pitchFamily="2" charset="0"/>
                          <a:ea typeface="Montserrat"/>
                          <a:cs typeface="Montserrat"/>
                          <a:sym typeface="Montserrat"/>
                        </a:rPr>
                        <a:t>Sainsbury’s</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rgbClr val="FFFFFF"/>
                          </a:solidFill>
                          <a:latin typeface="Montserrat" panose="00000500000000000000" pitchFamily="2" charset="0"/>
                          <a:ea typeface="Montserrat Light"/>
                          <a:cs typeface="Montserrat Light"/>
                          <a:sym typeface="Montserrat Light"/>
                        </a:rPr>
                        <a:t>26%</a:t>
                      </a:r>
                      <a:endParaRPr sz="900" b="1"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+4%</a:t>
                      </a:r>
                      <a:endParaRPr sz="9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7"/>
                  </a:ext>
                </a:extLst>
              </a:tr>
              <a:tr h="287915">
                <a:tc>
                  <a:txBody>
                    <a:bodyPr/>
                    <a:lstStyle/>
                    <a:p>
                      <a:pPr marL="0" lvl="0" indent="0" algn="l" rtl="0">
                        <a:spcBef>
                          <a:spcPts val="0"/>
                        </a:spcBef>
                        <a:spcAft>
                          <a:spcPts val="0"/>
                        </a:spcAft>
                        <a:buNone/>
                      </a:pPr>
                      <a:r>
                        <a:rPr lang="en-GB" sz="900" b="1" dirty="0">
                          <a:solidFill>
                            <a:srgbClr val="FFFFFF"/>
                          </a:solidFill>
                          <a:latin typeface="Montserrat" panose="00000500000000000000" pitchFamily="2" charset="0"/>
                          <a:ea typeface="Montserrat"/>
                          <a:cs typeface="Montserrat"/>
                          <a:sym typeface="Montserrat"/>
                        </a:rPr>
                        <a:t>M&amp;S</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rgbClr val="FFFFFF"/>
                          </a:solidFill>
                          <a:latin typeface="Montserrat" panose="00000500000000000000" pitchFamily="2" charset="0"/>
                          <a:ea typeface="Montserrat Light"/>
                          <a:cs typeface="Montserrat Light"/>
                          <a:sym typeface="Montserrat Light"/>
                        </a:rPr>
                        <a:t>23%</a:t>
                      </a:r>
                      <a:endParaRPr sz="900" b="1"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0" dirty="0">
                          <a:solidFill>
                            <a:schemeClr val="bg1"/>
                          </a:solidFill>
                          <a:latin typeface="Montserrat" panose="00000500000000000000" pitchFamily="2" charset="0"/>
                          <a:ea typeface="Montserrat Light"/>
                          <a:cs typeface="Montserrat Light"/>
                          <a:sym typeface="Montserrat Light"/>
                        </a:rPr>
                        <a:t>+2%</a:t>
                      </a:r>
                      <a:endParaRPr sz="9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8"/>
                  </a:ext>
                </a:extLst>
              </a:tr>
              <a:tr h="287915">
                <a:tc>
                  <a:txBody>
                    <a:bodyPr/>
                    <a:lstStyle/>
                    <a:p>
                      <a:pPr marL="0" lvl="0" indent="0" algn="l" rtl="0">
                        <a:spcBef>
                          <a:spcPts val="0"/>
                        </a:spcBef>
                        <a:spcAft>
                          <a:spcPts val="0"/>
                        </a:spcAft>
                        <a:buNone/>
                      </a:pPr>
                      <a:r>
                        <a:rPr lang="en-GB" sz="900" b="1" dirty="0">
                          <a:solidFill>
                            <a:srgbClr val="FFFFFF"/>
                          </a:solidFill>
                          <a:latin typeface="Montserrat" panose="00000500000000000000" pitchFamily="2" charset="0"/>
                          <a:ea typeface="Montserrat"/>
                          <a:cs typeface="Montserrat"/>
                          <a:sym typeface="Montserrat"/>
                        </a:rPr>
                        <a:t>ASDA</a:t>
                      </a:r>
                      <a:endParaRPr sz="9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rgbClr val="FFFFFF"/>
                          </a:solidFill>
                          <a:latin typeface="Montserrat" panose="00000500000000000000" pitchFamily="2" charset="0"/>
                          <a:ea typeface="Montserrat Light"/>
                          <a:cs typeface="Montserrat Light"/>
                          <a:sym typeface="Montserrat Light"/>
                        </a:rPr>
                        <a:t>16%</a:t>
                      </a:r>
                      <a:endParaRPr sz="900" b="1"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0" dirty="0">
                          <a:solidFill>
                            <a:schemeClr val="bg1"/>
                          </a:solidFill>
                          <a:latin typeface="Montserrat" panose="00000500000000000000" pitchFamily="2" charset="0"/>
                          <a:ea typeface="Montserrat Light"/>
                          <a:cs typeface="Montserrat Light"/>
                          <a:sym typeface="Montserrat Light"/>
                        </a:rPr>
                        <a:t>-3%</a:t>
                      </a:r>
                      <a:endParaRPr sz="9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9"/>
                  </a:ext>
                </a:extLst>
              </a:tr>
              <a:tr h="287915">
                <a:tc>
                  <a:txBody>
                    <a:bodyPr/>
                    <a:lstStyle/>
                    <a:p>
                      <a:pPr marL="0" lvl="0" indent="0" algn="l" rtl="0">
                        <a:spcBef>
                          <a:spcPts val="0"/>
                        </a:spcBef>
                        <a:spcAft>
                          <a:spcPts val="0"/>
                        </a:spcAft>
                        <a:buNone/>
                      </a:pPr>
                      <a:r>
                        <a:rPr lang="en-GB" sz="900" b="1" dirty="0">
                          <a:solidFill>
                            <a:srgbClr val="FFFFFF"/>
                          </a:solidFill>
                          <a:latin typeface="Montserrat" panose="00000500000000000000" pitchFamily="2" charset="0"/>
                          <a:ea typeface="Montserrat"/>
                          <a:cs typeface="Montserrat"/>
                          <a:sym typeface="Montserrat"/>
                        </a:rPr>
                        <a:t>Lidl</a:t>
                      </a:r>
                      <a:endParaRPr sz="9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0" dirty="0">
                          <a:solidFill>
                            <a:srgbClr val="FFFFFF"/>
                          </a:solidFill>
                          <a:latin typeface="Montserrat" panose="00000500000000000000" pitchFamily="2" charset="0"/>
                          <a:ea typeface="Montserrat Light"/>
                          <a:cs typeface="Montserrat Light"/>
                          <a:sym typeface="Montserrat Light"/>
                        </a:rPr>
                        <a:t>9%</a:t>
                      </a: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0" dirty="0">
                          <a:solidFill>
                            <a:schemeClr val="bg1"/>
                          </a:solidFill>
                          <a:latin typeface="Montserrat" panose="00000500000000000000" pitchFamily="2" charset="0"/>
                          <a:ea typeface="Montserrat Light"/>
                          <a:cs typeface="Montserrat Light"/>
                          <a:sym typeface="Montserrat Light"/>
                        </a:rPr>
                        <a:t> 0%</a:t>
                      </a: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10"/>
                  </a:ext>
                </a:extLst>
              </a:tr>
              <a:tr h="287915">
                <a:tc>
                  <a:txBody>
                    <a:bodyPr/>
                    <a:lstStyle/>
                    <a:p>
                      <a:pPr marL="0" lvl="0" indent="0" algn="l" rtl="0">
                        <a:spcBef>
                          <a:spcPts val="0"/>
                        </a:spcBef>
                        <a:spcAft>
                          <a:spcPts val="0"/>
                        </a:spcAft>
                        <a:buNone/>
                      </a:pPr>
                      <a:r>
                        <a:rPr lang="en-GB" sz="900" b="1" dirty="0">
                          <a:solidFill>
                            <a:srgbClr val="FFFFFF"/>
                          </a:solidFill>
                          <a:latin typeface="Montserrat" panose="00000500000000000000" pitchFamily="2" charset="0"/>
                          <a:ea typeface="Montserrat"/>
                          <a:cs typeface="Montserrat"/>
                          <a:sym typeface="Montserrat"/>
                        </a:rPr>
                        <a:t>Aldi</a:t>
                      </a:r>
                      <a:endParaRPr sz="9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0" dirty="0">
                          <a:solidFill>
                            <a:srgbClr val="FFFFFF"/>
                          </a:solidFill>
                          <a:latin typeface="Montserrat" panose="00000500000000000000" pitchFamily="2" charset="0"/>
                          <a:ea typeface="Montserrat Light"/>
                          <a:cs typeface="Montserrat Light"/>
                          <a:sym typeface="Montserrat Light"/>
                        </a:rPr>
                        <a:t>5%</a:t>
                      </a:r>
                      <a:endParaRPr sz="9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0" dirty="0">
                          <a:solidFill>
                            <a:schemeClr val="bg1"/>
                          </a:solidFill>
                          <a:latin typeface="Montserrat" panose="00000500000000000000" pitchFamily="2" charset="0"/>
                          <a:ea typeface="Montserrat Light"/>
                          <a:cs typeface="Montserrat Light"/>
                          <a:sym typeface="Montserrat Light"/>
                        </a:rPr>
                        <a:t> 0%</a:t>
                      </a:r>
                      <a:endParaRPr sz="9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11"/>
                  </a:ext>
                </a:extLst>
              </a:tr>
            </a:tbl>
          </a:graphicData>
        </a:graphic>
      </p:graphicFrame>
      <p:grpSp>
        <p:nvGrpSpPr>
          <p:cNvPr id="6" name="Group 5">
            <a:extLst>
              <a:ext uri="{FF2B5EF4-FFF2-40B4-BE49-F238E27FC236}">
                <a16:creationId xmlns:a16="http://schemas.microsoft.com/office/drawing/2014/main" id="{E214E7B5-A926-498C-AEAF-DB2A97ABA9AC}"/>
              </a:ext>
            </a:extLst>
          </p:cNvPr>
          <p:cNvGrpSpPr/>
          <p:nvPr/>
        </p:nvGrpSpPr>
        <p:grpSpPr>
          <a:xfrm>
            <a:off x="1203522" y="1904908"/>
            <a:ext cx="1268730" cy="1477328"/>
            <a:chOff x="1087408" y="1542051"/>
            <a:chExt cx="1268730" cy="1477328"/>
          </a:xfrm>
        </p:grpSpPr>
        <p:sp>
          <p:nvSpPr>
            <p:cNvPr id="5" name="TextBox 4"/>
            <p:cNvSpPr txBox="1"/>
            <p:nvPr/>
          </p:nvSpPr>
          <p:spPr>
            <a:xfrm>
              <a:off x="1087408" y="1542051"/>
              <a:ext cx="1268730" cy="1477328"/>
            </a:xfrm>
            <a:prstGeom prst="rect">
              <a:avLst/>
            </a:prstGeom>
            <a:solidFill>
              <a:schemeClr val="bg1"/>
            </a:solidFill>
          </p:spPr>
          <p:txBody>
            <a:bodyPr wrap="square" rtlCol="0">
              <a:spAutoFit/>
            </a:bodyPr>
            <a:lstStyle/>
            <a:p>
              <a:pPr algn="ctr"/>
              <a:r>
                <a:rPr lang="en-GB" sz="1000" dirty="0">
                  <a:latin typeface="Avenir Next LT Pro" panose="020B0604020202020204" charset="0"/>
                </a:rPr>
                <a:t>% Value sales bought on offer</a:t>
              </a: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r>
                <a:rPr lang="en-GB" sz="1000" dirty="0">
                  <a:latin typeface="Montserrat" panose="00000500000000000000" pitchFamily="2" charset="0"/>
                </a:rPr>
                <a:t>Grocery</a:t>
              </a:r>
              <a:r>
                <a:rPr lang="en-GB" sz="1000" dirty="0">
                  <a:latin typeface="Avenir Next LT Pro" panose="020B0604020202020204" charset="0"/>
                </a:rPr>
                <a:t> Multiples 23% </a:t>
              </a:r>
              <a:r>
                <a:rPr lang="en-GB" sz="1000" dirty="0">
                  <a:solidFill>
                    <a:schemeClr val="tx1"/>
                  </a:solidFill>
                  <a:latin typeface="Avenir Next LT Pro" panose="020B0604020202020204" charset="0"/>
                </a:rPr>
                <a:t>(</a:t>
              </a:r>
              <a:r>
                <a:rPr lang="en-GB" sz="1000" b="1" dirty="0">
                  <a:solidFill>
                    <a:schemeClr val="tx1"/>
                  </a:solidFill>
                  <a:latin typeface="Avenir Next LT Pro" panose="020B0604020202020204" charset="0"/>
                </a:rPr>
                <a:t>+1%</a:t>
              </a:r>
              <a:r>
                <a:rPr lang="en-GB" sz="1000" dirty="0">
                  <a:solidFill>
                    <a:schemeClr val="tx1"/>
                  </a:solidFill>
                  <a:latin typeface="Avenir Next LT Pro" panose="020B0604020202020204" charset="0"/>
                </a:rPr>
                <a:t> </a:t>
              </a:r>
              <a:r>
                <a:rPr lang="en-GB" sz="1000" dirty="0">
                  <a:latin typeface="Avenir Next LT Pro" panose="020B0604020202020204" charset="0"/>
                </a:rPr>
                <a:t>points)</a:t>
              </a:r>
            </a:p>
          </p:txBody>
        </p:sp>
        <p:pic>
          <p:nvPicPr>
            <p:cNvPr id="9" name="Google Shape;833;p53"/>
            <p:cNvPicPr preferRelativeResize="0"/>
            <p:nvPr/>
          </p:nvPicPr>
          <p:blipFill>
            <a:blip r:embed="rId3">
              <a:alphaModFix/>
            </a:blip>
            <a:stretch>
              <a:fillRect/>
            </a:stretch>
          </p:blipFill>
          <p:spPr>
            <a:xfrm>
              <a:off x="1448925" y="1993424"/>
              <a:ext cx="413675" cy="618125"/>
            </a:xfrm>
            <a:prstGeom prst="rect">
              <a:avLst/>
            </a:prstGeom>
            <a:noFill/>
            <a:ln>
              <a:noFill/>
            </a:ln>
          </p:spPr>
        </p:pic>
      </p:grpSp>
      <p:sp>
        <p:nvSpPr>
          <p:cNvPr id="3" name="Subtitle 2">
            <a:extLst>
              <a:ext uri="{FF2B5EF4-FFF2-40B4-BE49-F238E27FC236}">
                <a16:creationId xmlns:a16="http://schemas.microsoft.com/office/drawing/2014/main" id="{DF131891-A103-4FBD-848A-0183FD008A90}"/>
              </a:ext>
            </a:extLst>
          </p:cNvPr>
          <p:cNvSpPr>
            <a:spLocks noGrp="1"/>
          </p:cNvSpPr>
          <p:nvPr>
            <p:ph type="subTitle" idx="1"/>
          </p:nvPr>
        </p:nvSpPr>
        <p:spPr>
          <a:xfrm>
            <a:off x="52974" y="4898109"/>
            <a:ext cx="8159100" cy="136437"/>
          </a:xfrm>
        </p:spPr>
        <p:txBody>
          <a:bodyPr/>
          <a:lstStyle/>
          <a:p>
            <a:r>
              <a:rPr lang="en-PH" dirty="0">
                <a:latin typeface="Montserrat" panose="00000500000000000000" pitchFamily="2" charset="0"/>
              </a:rPr>
              <a:t>Source:  NielsenIQ Homescan % Value fmcg sales bought on offer, 4w/e 31</a:t>
            </a:r>
            <a:r>
              <a:rPr lang="en-PH" baseline="30000" dirty="0">
                <a:latin typeface="Montserrat" panose="00000500000000000000" pitchFamily="2" charset="0"/>
              </a:rPr>
              <a:t>st</a:t>
            </a:r>
            <a:r>
              <a:rPr lang="en-PH" dirty="0">
                <a:latin typeface="Montserrat" panose="00000500000000000000" pitchFamily="2" charset="0"/>
              </a:rPr>
              <a:t> </a:t>
            </a:r>
            <a:r>
              <a:rPr lang="en-PH" dirty="0"/>
              <a:t>December </a:t>
            </a:r>
            <a:r>
              <a:rPr lang="en-PH" dirty="0">
                <a:latin typeface="Montserrat" panose="00000500000000000000" pitchFamily="2" charset="0"/>
              </a:rPr>
              <a:t>2022 vs year ago</a:t>
            </a:r>
          </a:p>
        </p:txBody>
      </p:sp>
    </p:spTree>
    <p:extLst>
      <p:ext uri="{BB962C8B-B14F-4D97-AF65-F5344CB8AC3E}">
        <p14:creationId xmlns:p14="http://schemas.microsoft.com/office/powerpoint/2010/main" val="105838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5" name="Google Shape;645;p59"/>
          <p:cNvSpPr txBox="1"/>
          <p:nvPr/>
        </p:nvSpPr>
        <p:spPr>
          <a:xfrm>
            <a:off x="369647" y="1526479"/>
            <a:ext cx="2643014" cy="3172645"/>
          </a:xfrm>
          <a:prstGeom prst="rect">
            <a:avLst/>
          </a:prstGeom>
          <a:noFill/>
          <a:ln>
            <a:noFill/>
          </a:ln>
        </p:spPr>
        <p:txBody>
          <a:bodyPr spcFirstLastPara="1" wrap="square" lIns="0" tIns="45700" rIns="0" bIns="45700" anchor="t" anchorCtr="0">
            <a:noAutofit/>
          </a:bodyPr>
          <a:lstStyle/>
          <a:p>
            <a:pPr lvl="0"/>
            <a:r>
              <a:rPr lang="en-GB" sz="10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Total Till </a:t>
            </a:r>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sales </a:t>
            </a:r>
            <a:r>
              <a:rPr lang="en-GB" sz="10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improved</a:t>
            </a:r>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to </a:t>
            </a:r>
            <a:r>
              <a:rPr lang="en-GB" sz="10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+10.9%</a:t>
            </a:r>
            <a:r>
              <a:rPr lang="en-GB" sz="1000"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 </a:t>
            </a:r>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with growths accelerating during Christmas week (w/e 24</a:t>
            </a:r>
            <a:r>
              <a:rPr lang="en-GB" sz="1000" baseline="30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th</a:t>
            </a:r>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Dec).</a:t>
            </a:r>
          </a:p>
          <a:p>
            <a:pPr lvl="0"/>
            <a:endParaRPr lang="en-GB" sz="1000" dirty="0">
              <a:solidFill>
                <a:schemeClr val="bg1"/>
              </a:solidFill>
              <a:latin typeface="Montserrat" panose="00000500000000000000" pitchFamily="2" charset="0"/>
              <a:ea typeface="Times New Roman" panose="02020603050405020304" pitchFamily="18" charset="0"/>
              <a:cs typeface="Calibri" panose="020F0502020204030204" pitchFamily="34" charset="0"/>
            </a:endParaRPr>
          </a:p>
          <a:p>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Helped by inflation </a:t>
            </a:r>
            <a:r>
              <a:rPr lang="en-GB" sz="10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13.3% </a:t>
            </a:r>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(Dec22 BRC NielsenIQ SPI)</a:t>
            </a:r>
            <a:r>
              <a:rPr lang="en-GB" sz="10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 </a:t>
            </a:r>
            <a:r>
              <a:rPr lang="en-GB" sz="1000" b="1"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most</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 supercategories reported double digit value growth and   </a:t>
            </a:r>
            <a:endParaRPr lang="en-GB" sz="1000" spc="10" dirty="0">
              <a:solidFill>
                <a:schemeClr val="bg1"/>
              </a:solidFill>
              <a:effectLst/>
              <a:latin typeface="Montserrat" panose="00000500000000000000" pitchFamily="2" charset="0"/>
              <a:ea typeface="Times New Roman" panose="02020603050405020304" pitchFamily="18" charset="0"/>
            </a:endParaRPr>
          </a:p>
          <a:p>
            <a:pPr lvl="0"/>
            <a:r>
              <a:rPr lang="en-GB" sz="10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volumes</a:t>
            </a:r>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whilst better than November, still fell </a:t>
            </a:r>
            <a:r>
              <a:rPr lang="en-GB" sz="10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-1.5%</a:t>
            </a:r>
            <a:r>
              <a:rPr lang="en-GB" sz="1000"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 </a:t>
            </a:r>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as households shopped </a:t>
            </a:r>
            <a:r>
              <a:rPr lang="en-GB" sz="10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more carefully </a:t>
            </a:r>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than last year. </a:t>
            </a:r>
          </a:p>
          <a:p>
            <a:pPr lvl="0"/>
            <a:endParaRPr lang="en-GB" sz="1000" dirty="0">
              <a:solidFill>
                <a:schemeClr val="bg1"/>
              </a:solidFill>
              <a:latin typeface="Montserrat" panose="00000500000000000000" pitchFamily="2" charset="0"/>
              <a:ea typeface="Times New Roman" panose="02020603050405020304" pitchFamily="18" charset="0"/>
              <a:cs typeface="Calibri" panose="020F0502020204030204" pitchFamily="34" charset="0"/>
            </a:endParaRPr>
          </a:p>
          <a:p>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This was the </a:t>
            </a:r>
            <a:r>
              <a:rPr lang="en-GB" sz="1000" b="1"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first ‘normal’</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 Christmas </a:t>
            </a:r>
            <a:r>
              <a:rPr lang="en-GB" sz="1000" b="1"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in 3 years</a:t>
            </a:r>
            <a:r>
              <a:rPr lang="en-GB" sz="1000" b="1" dirty="0">
                <a:solidFill>
                  <a:schemeClr val="bg1"/>
                </a:solidFill>
                <a:latin typeface="Montserrat" panose="00000500000000000000" pitchFamily="2" charset="0"/>
                <a:ea typeface="Times New Roman" panose="02020603050405020304" pitchFamily="18" charset="0"/>
                <a:cs typeface="Segoe UI" panose="020B0502040204020203" pitchFamily="34" charset="0"/>
              </a:rPr>
              <a:t> </a:t>
            </a:r>
            <a:r>
              <a:rPr lang="en-GB" sz="1000" dirty="0">
                <a:solidFill>
                  <a:schemeClr val="bg1"/>
                </a:solidFill>
                <a:latin typeface="Montserrat" panose="00000500000000000000" pitchFamily="2" charset="0"/>
                <a:ea typeface="Times New Roman" panose="02020603050405020304" pitchFamily="18" charset="0"/>
                <a:cs typeface="Segoe UI" panose="020B0502040204020203" pitchFamily="34" charset="0"/>
              </a:rPr>
              <a:t>and </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shoppers were in the </a:t>
            </a:r>
            <a:r>
              <a:rPr lang="en-GB" sz="1000" b="1"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mood</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 to </a:t>
            </a:r>
            <a:r>
              <a:rPr lang="en-GB" sz="1000" b="1" dirty="0">
                <a:solidFill>
                  <a:schemeClr val="accent1"/>
                </a:solidFill>
                <a:effectLst/>
                <a:latin typeface="Montserrat" panose="00000500000000000000" pitchFamily="2" charset="0"/>
                <a:ea typeface="Times New Roman" panose="02020603050405020304" pitchFamily="18" charset="0"/>
                <a:cs typeface="Segoe UI" panose="020B0502040204020203" pitchFamily="34" charset="0"/>
              </a:rPr>
              <a:t>enjoy</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 the </a:t>
            </a:r>
            <a:r>
              <a:rPr lang="en-GB" sz="1000" b="1"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festivities</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 with </a:t>
            </a:r>
            <a:r>
              <a:rPr lang="en-GB" sz="1000" b="1"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family</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 and </a:t>
            </a:r>
            <a:r>
              <a:rPr lang="en-GB" sz="1000" b="1"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friends</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a:t>
            </a:r>
            <a:r>
              <a:rPr lang="en-GB" sz="1000" b="1"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  </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They also left it to the </a:t>
            </a:r>
            <a:r>
              <a:rPr lang="en-GB" sz="1000" b="1" dirty="0">
                <a:solidFill>
                  <a:schemeClr val="accent1"/>
                </a:solidFill>
                <a:effectLst/>
                <a:latin typeface="Montserrat" panose="00000500000000000000" pitchFamily="2" charset="0"/>
                <a:ea typeface="Times New Roman" panose="02020603050405020304" pitchFamily="18" charset="0"/>
                <a:cs typeface="Segoe UI" panose="020B0502040204020203" pitchFamily="34" charset="0"/>
              </a:rPr>
              <a:t>last minute</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 </a:t>
            </a:r>
            <a:r>
              <a:rPr lang="en-GB" sz="1000" b="1"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to shop</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 with </a:t>
            </a:r>
            <a:r>
              <a:rPr lang="en-GB" sz="1000" b="1"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stores</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  </a:t>
            </a:r>
            <a:r>
              <a:rPr lang="en-GB" sz="1000" b="1" dirty="0">
                <a:solidFill>
                  <a:schemeClr val="accent1"/>
                </a:solidFill>
                <a:effectLst/>
                <a:latin typeface="Montserrat" panose="00000500000000000000" pitchFamily="2" charset="0"/>
                <a:ea typeface="Times New Roman" panose="02020603050405020304" pitchFamily="18" charset="0"/>
                <a:cs typeface="Segoe UI" panose="020B0502040204020203" pitchFamily="34" charset="0"/>
              </a:rPr>
              <a:t>benefiting</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 more than </a:t>
            </a:r>
            <a:r>
              <a:rPr lang="en-GB" sz="1000" b="1"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online</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 and </a:t>
            </a:r>
            <a:r>
              <a:rPr lang="en-GB" sz="1000" b="1"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Discounters</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 were the clear </a:t>
            </a:r>
            <a:r>
              <a:rPr lang="en-GB" sz="1000" b="1" dirty="0">
                <a:solidFill>
                  <a:schemeClr val="accent1"/>
                </a:solidFill>
                <a:effectLst/>
                <a:latin typeface="Montserrat" panose="00000500000000000000" pitchFamily="2" charset="0"/>
                <a:ea typeface="Times New Roman" panose="02020603050405020304" pitchFamily="18" charset="0"/>
                <a:cs typeface="Segoe UI" panose="020B0502040204020203" pitchFamily="34" charset="0"/>
              </a:rPr>
              <a:t>channel winners</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a:t>
            </a:r>
          </a:p>
          <a:p>
            <a:pPr lvl="0"/>
            <a:endParaRPr lang="en-GB" sz="1000" dirty="0">
              <a:solidFill>
                <a:schemeClr val="bg1"/>
              </a:solidFill>
              <a:effectLst/>
              <a:latin typeface="Times New Roman" panose="02020603050405020304" pitchFamily="18" charset="0"/>
              <a:ea typeface="Times New Roman" panose="02020603050405020304" pitchFamily="18" charset="0"/>
            </a:endParaRPr>
          </a:p>
        </p:txBody>
      </p:sp>
      <p:sp>
        <p:nvSpPr>
          <p:cNvPr id="3" name="Subtitle 2">
            <a:extLst>
              <a:ext uri="{FF2B5EF4-FFF2-40B4-BE49-F238E27FC236}">
                <a16:creationId xmlns:a16="http://schemas.microsoft.com/office/drawing/2014/main" id="{612AEE3A-5ACA-4840-9F4C-8A91BAC6C508}"/>
              </a:ext>
            </a:extLst>
          </p:cNvPr>
          <p:cNvSpPr>
            <a:spLocks noGrp="1"/>
          </p:cNvSpPr>
          <p:nvPr>
            <p:ph type="subTitle" idx="1"/>
          </p:nvPr>
        </p:nvSpPr>
        <p:spPr>
          <a:xfrm>
            <a:off x="272100" y="4850875"/>
            <a:ext cx="8159100" cy="184800"/>
          </a:xfrm>
        </p:spPr>
        <p:txBody>
          <a:bodyPr/>
          <a:lstStyle/>
          <a:p>
            <a:r>
              <a:rPr lang="en-PH" dirty="0">
                <a:solidFill>
                  <a:schemeClr val="bg1"/>
                </a:solidFill>
                <a:latin typeface="Montserrat" panose="00000500000000000000" pitchFamily="2" charset="0"/>
              </a:rPr>
              <a:t>Source:  NielsenIQ Homescan FMCG, NielsenIQ Scantrack</a:t>
            </a:r>
          </a:p>
        </p:txBody>
      </p:sp>
      <p:sp>
        <p:nvSpPr>
          <p:cNvPr id="641" name="Google Shape;641;p59"/>
          <p:cNvSpPr txBox="1"/>
          <p:nvPr/>
        </p:nvSpPr>
        <p:spPr>
          <a:xfrm>
            <a:off x="338424" y="975974"/>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solidFill>
                  <a:srgbClr val="FFFFFF"/>
                </a:solidFill>
                <a:latin typeface="Montserrat" panose="00000500000000000000" pitchFamily="2" charset="0"/>
                <a:ea typeface="Montserrat"/>
                <a:cs typeface="Montserrat"/>
                <a:sym typeface="Montserrat"/>
              </a:rPr>
              <a:t>1</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2" name="Google Shape;642;p59"/>
          <p:cNvSpPr txBox="1"/>
          <p:nvPr/>
        </p:nvSpPr>
        <p:spPr>
          <a:xfrm>
            <a:off x="3206875" y="975974"/>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solidFill>
                  <a:srgbClr val="FFFFFF"/>
                </a:solidFill>
                <a:latin typeface="Montserrat" panose="00000500000000000000" pitchFamily="2" charset="0"/>
                <a:ea typeface="Montserrat"/>
                <a:cs typeface="Montserrat"/>
                <a:sym typeface="Montserrat"/>
              </a:rPr>
              <a:t>2</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3" name="Google Shape;643;p59"/>
          <p:cNvSpPr txBox="1"/>
          <p:nvPr/>
        </p:nvSpPr>
        <p:spPr>
          <a:xfrm>
            <a:off x="6093575" y="975974"/>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Montserrat" panose="00000500000000000000" pitchFamily="2" charset="0"/>
                <a:ea typeface="Montserrat"/>
                <a:cs typeface="Montserrat"/>
                <a:sym typeface="Montserrat"/>
              </a:rPr>
              <a:t>3</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4" name="Google Shape;644;p59"/>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dirty="0">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cxnSp>
        <p:nvCxnSpPr>
          <p:cNvPr id="646" name="Google Shape;646;p59"/>
          <p:cNvCxnSpPr/>
          <p:nvPr/>
        </p:nvCxnSpPr>
        <p:spPr>
          <a:xfrm>
            <a:off x="338424" y="1433352"/>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7" name="Google Shape;647;p59"/>
          <p:cNvCxnSpPr/>
          <p:nvPr/>
        </p:nvCxnSpPr>
        <p:spPr>
          <a:xfrm>
            <a:off x="3215999" y="1433352"/>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8" name="Google Shape;648;p59"/>
          <p:cNvCxnSpPr/>
          <p:nvPr/>
        </p:nvCxnSpPr>
        <p:spPr>
          <a:xfrm>
            <a:off x="6093574" y="1433352"/>
            <a:ext cx="2712000" cy="0"/>
          </a:xfrm>
          <a:prstGeom prst="straightConnector1">
            <a:avLst/>
          </a:prstGeom>
          <a:noFill/>
          <a:ln w="9525" cap="flat" cmpd="sng">
            <a:solidFill>
              <a:srgbClr val="FFFFFF"/>
            </a:solidFill>
            <a:prstDash val="solid"/>
            <a:round/>
            <a:headEnd type="none" w="med" len="med"/>
            <a:tailEnd type="none" w="med" len="med"/>
          </a:ln>
        </p:spPr>
      </p:cxnSp>
      <p:sp>
        <p:nvSpPr>
          <p:cNvPr id="649" name="Google Shape;649;p59"/>
          <p:cNvSpPr txBox="1"/>
          <p:nvPr/>
        </p:nvSpPr>
        <p:spPr>
          <a:xfrm>
            <a:off x="3251200" y="1544439"/>
            <a:ext cx="2588591" cy="3172643"/>
          </a:xfrm>
          <a:prstGeom prst="rect">
            <a:avLst/>
          </a:prstGeom>
          <a:noFill/>
          <a:ln>
            <a:noFill/>
          </a:ln>
        </p:spPr>
        <p:txBody>
          <a:bodyPr spcFirstLastPara="1" wrap="square" lIns="0" tIns="45700" rIns="0" bIns="45700" anchor="t" anchorCtr="0">
            <a:noAutofit/>
          </a:bodyPr>
          <a:lstStyle/>
          <a:p>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It was </a:t>
            </a:r>
            <a:r>
              <a:rPr lang="en-GB" sz="1000" dirty="0">
                <a:solidFill>
                  <a:schemeClr val="bg1"/>
                </a:solidFill>
                <a:effectLst/>
                <a:latin typeface="Montserrat" panose="00000500000000000000" pitchFamily="2" charset="0"/>
                <a:ea typeface="Times New Roman" panose="02020603050405020304" pitchFamily="18" charset="0"/>
              </a:rPr>
              <a:t>a </a:t>
            </a:r>
            <a:r>
              <a:rPr lang="en-GB" sz="1000" b="1" dirty="0">
                <a:solidFill>
                  <a:schemeClr val="bg1"/>
                </a:solidFill>
                <a:effectLst/>
                <a:latin typeface="Montserrat" panose="00000500000000000000" pitchFamily="2" charset="0"/>
                <a:ea typeface="Times New Roman" panose="02020603050405020304" pitchFamily="18" charset="0"/>
              </a:rPr>
              <a:t>very competitive </a:t>
            </a:r>
            <a:r>
              <a:rPr lang="en-GB" sz="1000" dirty="0">
                <a:solidFill>
                  <a:schemeClr val="bg1"/>
                </a:solidFill>
                <a:effectLst/>
                <a:latin typeface="Montserrat" panose="00000500000000000000" pitchFamily="2" charset="0"/>
                <a:ea typeface="Times New Roman" panose="02020603050405020304" pitchFamily="18" charset="0"/>
              </a:rPr>
              <a:t>retail environment with some </a:t>
            </a:r>
            <a:r>
              <a:rPr lang="en-GB" sz="1000" b="1" dirty="0">
                <a:solidFill>
                  <a:schemeClr val="bg1"/>
                </a:solidFill>
                <a:effectLst/>
                <a:latin typeface="Montserrat" panose="00000500000000000000" pitchFamily="2" charset="0"/>
                <a:ea typeface="Times New Roman" panose="02020603050405020304" pitchFamily="18" charset="0"/>
              </a:rPr>
              <a:t>late</a:t>
            </a:r>
            <a:r>
              <a:rPr lang="en-GB" sz="1000" dirty="0">
                <a:solidFill>
                  <a:schemeClr val="bg1"/>
                </a:solidFill>
                <a:effectLst/>
                <a:latin typeface="Montserrat" panose="00000500000000000000" pitchFamily="2" charset="0"/>
                <a:ea typeface="Times New Roman" panose="02020603050405020304" pitchFamily="18" charset="0"/>
              </a:rPr>
              <a:t>, </a:t>
            </a:r>
            <a:r>
              <a:rPr lang="en-GB" sz="1000" b="1" dirty="0">
                <a:solidFill>
                  <a:schemeClr val="accent1"/>
                </a:solidFill>
                <a:effectLst/>
                <a:latin typeface="Montserrat" panose="00000500000000000000" pitchFamily="2" charset="0"/>
                <a:ea typeface="Times New Roman" panose="02020603050405020304" pitchFamily="18" charset="0"/>
              </a:rPr>
              <a:t>deep price cuts </a:t>
            </a:r>
            <a:r>
              <a:rPr lang="en-GB" sz="1000" dirty="0">
                <a:solidFill>
                  <a:schemeClr val="bg1"/>
                </a:solidFill>
                <a:effectLst/>
                <a:latin typeface="Montserrat" panose="00000500000000000000" pitchFamily="2" charset="0"/>
                <a:ea typeface="Times New Roman" panose="02020603050405020304" pitchFamily="18" charset="0"/>
              </a:rPr>
              <a:t>to drive shoppers into store for fresh foods.</a:t>
            </a:r>
          </a:p>
          <a:p>
            <a:endParaRPr lang="en-GB" sz="1000" dirty="0">
              <a:solidFill>
                <a:schemeClr val="bg1"/>
              </a:solidFill>
              <a:latin typeface="Montserrat" panose="00000500000000000000" pitchFamily="2" charset="0"/>
              <a:ea typeface="Times New Roman" panose="02020603050405020304" pitchFamily="18" charset="0"/>
            </a:endParaRPr>
          </a:p>
          <a:p>
            <a:r>
              <a:rPr lang="en-US" sz="10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With </a:t>
            </a:r>
            <a:r>
              <a:rPr lang="en-US" sz="1000" b="1"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further price cuts </a:t>
            </a:r>
            <a:r>
              <a:rPr lang="en-US" sz="10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for Christmas products, </a:t>
            </a:r>
            <a:r>
              <a:rPr lang="en-US" sz="1000" b="1"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promotional spend </a:t>
            </a:r>
            <a:r>
              <a:rPr lang="en-US" sz="10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on offer increased to </a:t>
            </a:r>
            <a:r>
              <a:rPr lang="en-US" sz="1000" b="1" dirty="0">
                <a:solidFill>
                  <a:schemeClr val="accent1"/>
                </a:solidFill>
                <a:effectLst/>
                <a:latin typeface="Montserrat" panose="00000500000000000000" pitchFamily="2" charset="0"/>
                <a:ea typeface="Times New Roman" panose="02020603050405020304" pitchFamily="18" charset="0"/>
                <a:cs typeface="Times New Roman" panose="02020603050405020304" pitchFamily="18" charset="0"/>
              </a:rPr>
              <a:t>23%</a:t>
            </a:r>
            <a:r>
              <a:rPr lang="en-US" sz="10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of all fmcg sales - the </a:t>
            </a:r>
            <a:r>
              <a:rPr lang="en-US" sz="1000" b="1"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highest </a:t>
            </a:r>
            <a:r>
              <a:rPr lang="en-US" sz="10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in 2022.</a:t>
            </a:r>
          </a:p>
          <a:p>
            <a:endParaRPr lang="en-US" sz="1000" dirty="0">
              <a:solidFill>
                <a:schemeClr val="bg1"/>
              </a:solidFill>
              <a:latin typeface="Montserrat" panose="00000500000000000000" pitchFamily="2" charset="0"/>
              <a:ea typeface="Times New Roman" panose="02020603050405020304" pitchFamily="18" charset="0"/>
              <a:cs typeface="Times New Roman" panose="02020603050405020304" pitchFamily="18" charset="0"/>
            </a:endParaRPr>
          </a:p>
          <a:p>
            <a:r>
              <a:rPr lang="en-US" sz="1000" b="1" dirty="0">
                <a:solidFill>
                  <a:schemeClr val="accent1"/>
                </a:solidFill>
                <a:effectLst/>
                <a:latin typeface="Montserrat" panose="00000500000000000000" pitchFamily="2" charset="0"/>
                <a:ea typeface="Times New Roman" panose="02020603050405020304" pitchFamily="18" charset="0"/>
                <a:cs typeface="Times New Roman" panose="02020603050405020304" pitchFamily="18" charset="0"/>
              </a:rPr>
              <a:t>Discounters</a:t>
            </a:r>
            <a:r>
              <a:rPr lang="en-US" sz="10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and </a:t>
            </a:r>
            <a:r>
              <a:rPr lang="en-US" sz="1000" b="1" dirty="0">
                <a:solidFill>
                  <a:schemeClr val="accent1"/>
                </a:solidFill>
                <a:effectLst/>
                <a:latin typeface="Montserrat" panose="00000500000000000000" pitchFamily="2" charset="0"/>
                <a:ea typeface="Times New Roman" panose="02020603050405020304" pitchFamily="18" charset="0"/>
                <a:cs typeface="Times New Roman" panose="02020603050405020304" pitchFamily="18" charset="0"/>
              </a:rPr>
              <a:t>M&amp;S</a:t>
            </a:r>
            <a:r>
              <a:rPr lang="en-US" sz="10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grew ahead of other Supermarkets with </a:t>
            </a:r>
            <a:r>
              <a:rPr lang="en-US" sz="1000" b="1" dirty="0">
                <a:solidFill>
                  <a:schemeClr val="accent1"/>
                </a:solidFill>
                <a:effectLst/>
                <a:latin typeface="Montserrat" panose="00000500000000000000" pitchFamily="2" charset="0"/>
                <a:ea typeface="Times New Roman" panose="02020603050405020304" pitchFamily="18" charset="0"/>
                <a:cs typeface="Times New Roman" panose="02020603050405020304" pitchFamily="18" charset="0"/>
              </a:rPr>
              <a:t>Aldi</a:t>
            </a:r>
            <a:r>
              <a:rPr lang="en-US" sz="10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the </a:t>
            </a:r>
            <a:r>
              <a:rPr lang="en-US" sz="1000" b="1"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outright winner</a:t>
            </a:r>
            <a:r>
              <a:rPr lang="en-US" sz="10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a:t>
            </a:r>
          </a:p>
          <a:p>
            <a:endParaRPr lang="en-US" sz="1000" dirty="0">
              <a:solidFill>
                <a:schemeClr val="bg1"/>
              </a:solidFill>
              <a:latin typeface="Montserrat" panose="00000500000000000000" pitchFamily="2" charset="0"/>
              <a:ea typeface="Times New Roman" panose="02020603050405020304" pitchFamily="18" charset="0"/>
              <a:cs typeface="Times New Roman" panose="02020603050405020304" pitchFamily="18" charset="0"/>
            </a:endParaRPr>
          </a:p>
          <a:p>
            <a:r>
              <a:rPr lang="en-US" sz="1000" b="1" dirty="0">
                <a:solidFill>
                  <a:schemeClr val="accent1"/>
                </a:solidFill>
                <a:effectLst/>
                <a:latin typeface="Montserrat" panose="00000500000000000000" pitchFamily="2" charset="0"/>
                <a:ea typeface="Times New Roman" panose="02020603050405020304" pitchFamily="18" charset="0"/>
                <a:cs typeface="Times New Roman" panose="02020603050405020304" pitchFamily="18" charset="0"/>
              </a:rPr>
              <a:t>Sainsbury’s</a:t>
            </a:r>
            <a:r>
              <a:rPr lang="en-US" sz="10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also traded well and </a:t>
            </a:r>
            <a:r>
              <a:rPr lang="en-US" sz="1000" b="1"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led the Top 4 Supermarkets</a:t>
            </a:r>
            <a:r>
              <a:rPr lang="en-US" sz="10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with a noticeable increase in frequency of visit</a:t>
            </a:r>
          </a:p>
          <a:p>
            <a:endParaRPr lang="en-US" sz="1000" dirty="0">
              <a:solidFill>
                <a:schemeClr val="bg1"/>
              </a:solidFill>
              <a:latin typeface="Montserrat" panose="00000500000000000000" pitchFamily="2" charset="0"/>
              <a:ea typeface="Times New Roman" panose="02020603050405020304" pitchFamily="18" charset="0"/>
              <a:cs typeface="Times New Roman" panose="02020603050405020304" pitchFamily="18" charset="0"/>
            </a:endParaRPr>
          </a:p>
          <a:p>
            <a:endParaRPr lang="en-GB" sz="1000" dirty="0">
              <a:solidFill>
                <a:schemeClr val="bg1"/>
              </a:solidFill>
              <a:effectLst/>
              <a:latin typeface="Montserrat" panose="00000500000000000000" pitchFamily="2" charset="0"/>
              <a:ea typeface="Times New Roman" panose="02020603050405020304" pitchFamily="18" charset="0"/>
            </a:endParaRPr>
          </a:p>
          <a:p>
            <a:pPr lvl="0"/>
            <a:endPar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endParaRPr>
          </a:p>
          <a:p>
            <a:pPr lvl="0"/>
            <a:endParaRPr lang="en-GB" sz="1000" b="1" spc="10" dirty="0">
              <a:solidFill>
                <a:schemeClr val="bg1"/>
              </a:solidFill>
              <a:latin typeface="Montserrat" panose="00000500000000000000" pitchFamily="2" charset="0"/>
              <a:ea typeface="Times New Roman" panose="02020603050405020304" pitchFamily="18" charset="0"/>
              <a:cs typeface="Segoe UI" panose="020B0502040204020203" pitchFamily="34" charset="0"/>
            </a:endParaRPr>
          </a:p>
          <a:p>
            <a:pPr lvl="0"/>
            <a:endParaRPr lang="en-GB" sz="1000" b="1" spc="10" dirty="0">
              <a:solidFill>
                <a:schemeClr val="bg1"/>
              </a:solidFill>
              <a:effectLst/>
              <a:latin typeface="Montserrat" panose="00000500000000000000" pitchFamily="2" charset="0"/>
              <a:ea typeface="Times New Roman" panose="02020603050405020304" pitchFamily="18" charset="0"/>
            </a:endParaRPr>
          </a:p>
          <a:p>
            <a:pPr>
              <a:buSzPts val="1100"/>
            </a:pPr>
            <a:endParaRPr lang="en" sz="1000" b="1" dirty="0">
              <a:solidFill>
                <a:schemeClr val="bg1"/>
              </a:solidFill>
              <a:latin typeface="Montserrat" panose="00000500000000000000" pitchFamily="2" charset="0"/>
              <a:ea typeface="Montserrat"/>
              <a:cs typeface="Montserrat"/>
              <a:sym typeface="Montserrat"/>
            </a:endParaRPr>
          </a:p>
        </p:txBody>
      </p:sp>
      <p:sp>
        <p:nvSpPr>
          <p:cNvPr id="650" name="Google Shape;650;p59"/>
          <p:cNvSpPr txBox="1"/>
          <p:nvPr/>
        </p:nvSpPr>
        <p:spPr>
          <a:xfrm>
            <a:off x="6183263" y="1506074"/>
            <a:ext cx="2752943" cy="3295416"/>
          </a:xfrm>
          <a:prstGeom prst="rect">
            <a:avLst/>
          </a:prstGeom>
          <a:noFill/>
          <a:ln>
            <a:noFill/>
          </a:ln>
        </p:spPr>
        <p:txBody>
          <a:bodyPr spcFirstLastPara="1" wrap="square" lIns="0" tIns="45700" rIns="0" bIns="45700" anchor="t" anchorCtr="0">
            <a:noAutofit/>
          </a:bodyPr>
          <a:lstStyle/>
          <a:p>
            <a:pPr lvl="0">
              <a:buSzPts val="1100"/>
            </a:pPr>
            <a:r>
              <a:rPr lang="en-GB" sz="1000" b="1" dirty="0">
                <a:solidFill>
                  <a:schemeClr val="accent1"/>
                </a:solidFill>
                <a:effectLst/>
                <a:latin typeface="Montserrat" panose="00000500000000000000" pitchFamily="2" charset="0"/>
                <a:ea typeface="Times New Roman" panose="02020603050405020304" pitchFamily="18" charset="0"/>
                <a:cs typeface="Segoe UI" panose="020B0502040204020203" pitchFamily="34" charset="0"/>
              </a:rPr>
              <a:t>Bakery</a:t>
            </a:r>
            <a:r>
              <a:rPr lang="en-GB" sz="1000" b="1"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 </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was the top performing supercategory as shoppers sought </a:t>
            </a:r>
            <a:r>
              <a:rPr lang="en-GB" sz="1000" b="1"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Ambient Cakes</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 and celebratory (treat) products.  The latest spread of </a:t>
            </a:r>
            <a:r>
              <a:rPr lang="en-GB" sz="1000" b="1" dirty="0">
                <a:solidFill>
                  <a:schemeClr val="accent1"/>
                </a:solidFill>
                <a:effectLst/>
                <a:latin typeface="Montserrat" panose="00000500000000000000" pitchFamily="2" charset="0"/>
                <a:ea typeface="Times New Roman" panose="02020603050405020304" pitchFamily="18" charset="0"/>
                <a:cs typeface="Segoe UI" panose="020B0502040204020203" pitchFamily="34" charset="0"/>
              </a:rPr>
              <a:t>viruses</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 will have contributed to </a:t>
            </a:r>
            <a:r>
              <a:rPr lang="en-GB" sz="1000" b="1"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Health &amp; Beauty</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 growth, whilst cash strapped shoppers looked for cheaper alternatives providing more demand for </a:t>
            </a:r>
            <a:r>
              <a:rPr lang="en-GB" sz="1000" b="1"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Frozen </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and </a:t>
            </a:r>
            <a:r>
              <a:rPr lang="en-GB" sz="1000" b="1"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Packaged Grocery</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  </a:t>
            </a:r>
          </a:p>
          <a:p>
            <a:pPr lvl="0">
              <a:buSzPts val="1100"/>
            </a:pPr>
            <a:endParaRPr lang="en-GB" sz="1000" b="1" dirty="0">
              <a:solidFill>
                <a:schemeClr val="bg1"/>
              </a:solidFill>
              <a:latin typeface="Montserrat" panose="00000500000000000000" pitchFamily="2" charset="0"/>
              <a:ea typeface="Times New Roman" panose="02020603050405020304" pitchFamily="18" charset="0"/>
              <a:cs typeface="Segoe UI" panose="020B0502040204020203" pitchFamily="34" charset="0"/>
            </a:endParaRPr>
          </a:p>
          <a:p>
            <a:pPr lvl="0">
              <a:buSzPts val="1100"/>
            </a:pPr>
            <a:r>
              <a:rPr lang="en-GB" sz="1000" b="1" dirty="0">
                <a:solidFill>
                  <a:schemeClr val="accent1"/>
                </a:solidFill>
                <a:effectLst/>
                <a:latin typeface="Montserrat" panose="00000500000000000000" pitchFamily="2" charset="0"/>
                <a:ea typeface="Times New Roman" panose="02020603050405020304" pitchFamily="18" charset="0"/>
                <a:cs typeface="Segoe UI" panose="020B0502040204020203" pitchFamily="34" charset="0"/>
              </a:rPr>
              <a:t>BWS </a:t>
            </a:r>
            <a:r>
              <a:rPr lang="en-GB" sz="1000" dirty="0">
                <a:solidFill>
                  <a:schemeClr val="bg1"/>
                </a:solidFill>
                <a:latin typeface="Montserrat" panose="00000500000000000000" pitchFamily="2" charset="0"/>
                <a:ea typeface="Times New Roman" panose="02020603050405020304" pitchFamily="18" charset="0"/>
                <a:cs typeface="Segoe UI" panose="020B0502040204020203" pitchFamily="34" charset="0"/>
              </a:rPr>
              <a:t>growth has been improving since September and helped by the </a:t>
            </a:r>
            <a:r>
              <a:rPr lang="en-GB" sz="1000" b="1" dirty="0">
                <a:solidFill>
                  <a:schemeClr val="bg1"/>
                </a:solidFill>
                <a:latin typeface="Montserrat" panose="00000500000000000000" pitchFamily="2" charset="0"/>
                <a:ea typeface="Times New Roman" panose="02020603050405020304" pitchFamily="18" charset="0"/>
                <a:cs typeface="Segoe UI" panose="020B0502040204020203" pitchFamily="34" charset="0"/>
              </a:rPr>
              <a:t>Football World Cup</a:t>
            </a:r>
            <a:r>
              <a:rPr lang="en-GB" sz="1000" dirty="0">
                <a:solidFill>
                  <a:schemeClr val="bg1"/>
                </a:solidFill>
                <a:latin typeface="Montserrat" panose="00000500000000000000" pitchFamily="2" charset="0"/>
                <a:ea typeface="Times New Roman" panose="02020603050405020304" pitchFamily="18" charset="0"/>
                <a:cs typeface="Segoe UI" panose="020B0502040204020203" pitchFamily="34" charset="0"/>
              </a:rPr>
              <a:t> turned positive.</a:t>
            </a:r>
            <a:endParaRPr lang="en-GB" sz="1000" spc="10" dirty="0">
              <a:solidFill>
                <a:schemeClr val="accent1"/>
              </a:solidFill>
              <a:effectLst/>
              <a:latin typeface="Montserrat" panose="00000500000000000000" pitchFamily="2" charset="0"/>
              <a:ea typeface="Times New Roman" panose="02020603050405020304" pitchFamily="18" charset="0"/>
            </a:endParaRPr>
          </a:p>
          <a:p>
            <a:pPr lvl="0">
              <a:buSzPts val="1100"/>
            </a:pPr>
            <a:endParaRPr lang="en-GB" sz="1000" b="1" spc="10" dirty="0">
              <a:solidFill>
                <a:schemeClr val="bg1"/>
              </a:solidFill>
              <a:effectLst/>
              <a:latin typeface="Montserrat" panose="00000500000000000000" pitchFamily="2" charset="0"/>
              <a:ea typeface="Times New Roman" panose="02020603050405020304" pitchFamily="18" charset="0"/>
            </a:endParaRPr>
          </a:p>
          <a:p>
            <a:pPr lvl="0">
              <a:buSzPts val="1100"/>
            </a:pPr>
            <a:r>
              <a:rPr lang="en-GB" sz="1000" b="1" dirty="0">
                <a:solidFill>
                  <a:schemeClr val="bg1"/>
                </a:solidFill>
                <a:effectLst/>
                <a:latin typeface="Montserrat" panose="00000500000000000000" pitchFamily="2" charset="0"/>
                <a:ea typeface="Times New Roman" panose="02020603050405020304" pitchFamily="18" charset="0"/>
              </a:rPr>
              <a:t>As we enter 2023</a:t>
            </a:r>
            <a:r>
              <a:rPr lang="en-GB" sz="1000" dirty="0">
                <a:solidFill>
                  <a:schemeClr val="bg1"/>
                </a:solidFill>
                <a:effectLst/>
                <a:latin typeface="Montserrat" panose="00000500000000000000" pitchFamily="2" charset="0"/>
                <a:ea typeface="Times New Roman" panose="02020603050405020304" pitchFamily="18" charset="0"/>
              </a:rPr>
              <a:t>, shoppers are expected to remain </a:t>
            </a:r>
            <a:r>
              <a:rPr lang="en-GB" sz="1000" b="1" dirty="0">
                <a:solidFill>
                  <a:schemeClr val="bg1"/>
                </a:solidFill>
                <a:effectLst/>
                <a:latin typeface="Montserrat" panose="00000500000000000000" pitchFamily="2" charset="0"/>
                <a:ea typeface="Times New Roman" panose="02020603050405020304" pitchFamily="18" charset="0"/>
              </a:rPr>
              <a:t>cautious.  </a:t>
            </a:r>
            <a:r>
              <a:rPr lang="en-GB" sz="1000" dirty="0">
                <a:solidFill>
                  <a:schemeClr val="bg1"/>
                </a:solidFill>
                <a:effectLst/>
                <a:latin typeface="Montserrat" panose="00000500000000000000" pitchFamily="2" charset="0"/>
                <a:ea typeface="Times New Roman" panose="02020603050405020304" pitchFamily="18" charset="0"/>
              </a:rPr>
              <a:t>Inflation is expected to slow but </a:t>
            </a:r>
            <a:r>
              <a:rPr lang="en-GB" sz="1000" b="1" dirty="0">
                <a:solidFill>
                  <a:schemeClr val="bg1"/>
                </a:solidFill>
                <a:effectLst/>
                <a:latin typeface="Montserrat" panose="00000500000000000000" pitchFamily="2" charset="0"/>
                <a:ea typeface="Times New Roman" panose="02020603050405020304" pitchFamily="18" charset="0"/>
              </a:rPr>
              <a:t>food</a:t>
            </a:r>
            <a:r>
              <a:rPr lang="en-GB" sz="1000" dirty="0">
                <a:solidFill>
                  <a:schemeClr val="bg1"/>
                </a:solidFill>
                <a:effectLst/>
                <a:latin typeface="Montserrat" panose="00000500000000000000" pitchFamily="2" charset="0"/>
                <a:ea typeface="Times New Roman" panose="02020603050405020304" pitchFamily="18" charset="0"/>
              </a:rPr>
              <a:t> and </a:t>
            </a:r>
            <a:r>
              <a:rPr lang="en-GB" sz="1000" b="1" dirty="0">
                <a:solidFill>
                  <a:schemeClr val="bg1"/>
                </a:solidFill>
                <a:effectLst/>
                <a:latin typeface="Montserrat" panose="00000500000000000000" pitchFamily="2" charset="0"/>
                <a:ea typeface="Times New Roman" panose="02020603050405020304" pitchFamily="18" charset="0"/>
              </a:rPr>
              <a:t>energy prices</a:t>
            </a:r>
            <a:r>
              <a:rPr lang="en-GB" sz="1000" dirty="0">
                <a:solidFill>
                  <a:schemeClr val="bg1"/>
                </a:solidFill>
                <a:effectLst/>
                <a:latin typeface="Montserrat" panose="00000500000000000000" pitchFamily="2" charset="0"/>
                <a:ea typeface="Times New Roman" panose="02020603050405020304" pitchFamily="18" charset="0"/>
              </a:rPr>
              <a:t> will still be </a:t>
            </a:r>
            <a:r>
              <a:rPr lang="en-GB" sz="1000" b="1" dirty="0">
                <a:solidFill>
                  <a:schemeClr val="accent1"/>
                </a:solidFill>
                <a:effectLst/>
                <a:latin typeface="Montserrat" panose="00000500000000000000" pitchFamily="2" charset="0"/>
                <a:ea typeface="Times New Roman" panose="02020603050405020304" pitchFamily="18" charset="0"/>
              </a:rPr>
              <a:t>significantly higher</a:t>
            </a:r>
            <a:r>
              <a:rPr lang="en-GB" sz="1000" dirty="0">
                <a:solidFill>
                  <a:schemeClr val="bg1"/>
                </a:solidFill>
                <a:effectLst/>
                <a:latin typeface="Montserrat" panose="00000500000000000000" pitchFamily="2" charset="0"/>
                <a:ea typeface="Times New Roman" panose="02020603050405020304" pitchFamily="18" charset="0"/>
              </a:rPr>
              <a:t> than 2020 and with already squeezed incomes the need to </a:t>
            </a:r>
            <a:r>
              <a:rPr lang="en-GB" sz="1000" b="1" dirty="0">
                <a:solidFill>
                  <a:schemeClr val="accent1"/>
                </a:solidFill>
                <a:effectLst/>
                <a:latin typeface="Montserrat" panose="00000500000000000000" pitchFamily="2" charset="0"/>
                <a:ea typeface="Times New Roman" panose="02020603050405020304" pitchFamily="18" charset="0"/>
              </a:rPr>
              <a:t>make savings </a:t>
            </a:r>
            <a:r>
              <a:rPr lang="en-GB" sz="1000" dirty="0">
                <a:solidFill>
                  <a:schemeClr val="bg1"/>
                </a:solidFill>
                <a:effectLst/>
                <a:latin typeface="Montserrat" panose="00000500000000000000" pitchFamily="2" charset="0"/>
                <a:ea typeface="Times New Roman" panose="02020603050405020304" pitchFamily="18" charset="0"/>
              </a:rPr>
              <a:t>on groceries will continue.</a:t>
            </a:r>
          </a:p>
          <a:p>
            <a:pPr lvl="0">
              <a:spcAft>
                <a:spcPts val="0"/>
              </a:spcAft>
              <a:buClr>
                <a:schemeClr val="bg1"/>
              </a:buClr>
              <a:buSzPts val="1100"/>
            </a:pPr>
            <a:endParaRPr lang="en-GB" sz="1000" spc="10" dirty="0">
              <a:solidFill>
                <a:schemeClr val="bg1"/>
              </a:solidFill>
              <a:latin typeface="Montserrat" panose="00000500000000000000" pitchFamily="2" charset="0"/>
              <a:ea typeface="Times New Roman" panose="02020603050405020304" pitchFamily="18" charset="0"/>
            </a:endParaRPr>
          </a:p>
          <a:p>
            <a:pPr lvl="0">
              <a:spcAft>
                <a:spcPts val="0"/>
              </a:spcAft>
              <a:buClr>
                <a:schemeClr val="bg1"/>
              </a:buClr>
              <a:buSzPts val="1100"/>
            </a:pPr>
            <a:endParaRPr lang="en-GB" sz="1000" spc="10" dirty="0">
              <a:solidFill>
                <a:schemeClr val="bg1"/>
              </a:solidFill>
              <a:effectLst/>
              <a:latin typeface="Montserrat" panose="00000500000000000000" pitchFamily="2" charset="0"/>
              <a:ea typeface="Times New Roman" panose="02020603050405020304" pitchFamily="18" charset="0"/>
            </a:endParaRPr>
          </a:p>
        </p:txBody>
      </p:sp>
      <p:sp>
        <p:nvSpPr>
          <p:cNvPr id="652" name="Google Shape;652;p59"/>
          <p:cNvSpPr txBox="1">
            <a:spLocks noGrp="1"/>
          </p:cNvSpPr>
          <p:nvPr>
            <p:ph type="title"/>
          </p:nvPr>
        </p:nvSpPr>
        <p:spPr>
          <a:xfrm>
            <a:off x="121261" y="288208"/>
            <a:ext cx="8943225" cy="393600"/>
          </a:xfrm>
        </p:spPr>
        <p:txBody>
          <a:bodyPr spcFirstLastPara="1" wrap="square" lIns="0" tIns="91425" rIns="0" bIns="91425" anchor="t" anchorCtr="0">
            <a:noAutofit/>
          </a:bodyPr>
          <a:lstStyle/>
          <a:p>
            <a:r>
              <a:rPr lang="en-GB" dirty="0">
                <a:solidFill>
                  <a:schemeClr val="bg1"/>
                </a:solidFill>
                <a:latin typeface="Montserrat" panose="00000500000000000000" pitchFamily="2" charset="0"/>
                <a:cs typeface="Times New Roman" panose="02020603050405020304" pitchFamily="18" charset="0"/>
              </a:rPr>
              <a:t>2022 was a good Christmas for food &amp; drink retailers</a:t>
            </a:r>
            <a:endParaRPr lang="en-GB"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710707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AEACBC4-B2FE-8FB8-1D3D-8A31AFA4F08D}"/>
              </a:ext>
            </a:extLst>
          </p:cNvPr>
          <p:cNvGraphicFramePr/>
          <p:nvPr>
            <p:extLst>
              <p:ext uri="{D42A27DB-BD31-4B8C-83A1-F6EECF244321}">
                <p14:modId xmlns:p14="http://schemas.microsoft.com/office/powerpoint/2010/main" val="2160280396"/>
              </p:ext>
            </p:extLst>
          </p:nvPr>
        </p:nvGraphicFramePr>
        <p:xfrm>
          <a:off x="1831496" y="1397792"/>
          <a:ext cx="4148518" cy="2544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014928B9-9390-568D-F1B8-9BAE257B6A88}"/>
              </a:ext>
            </a:extLst>
          </p:cNvPr>
          <p:cNvSpPr>
            <a:spLocks noChangeArrowheads="1"/>
          </p:cNvSpPr>
          <p:nvPr/>
        </p:nvSpPr>
        <p:spPr bwMode="auto">
          <a:xfrm>
            <a:off x="251330" y="4629262"/>
            <a:ext cx="730885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800" dirty="0">
                <a:solidFill>
                  <a:schemeClr val="tx1"/>
                </a:solidFill>
                <a:latin typeface="Montserrat" panose="00000500000000000000" pitchFamily="2" charset="0"/>
              </a:rPr>
              <a:t>Source: Nielsen Scantrack TSR Grocery Multiples (Including General Merchandise)</a:t>
            </a:r>
          </a:p>
          <a:p>
            <a:pPr>
              <a:spcBef>
                <a:spcPct val="0"/>
              </a:spcBef>
              <a:buClrTx/>
              <a:buFontTx/>
              <a:buNone/>
            </a:pPr>
            <a:r>
              <a:rPr lang="en-GB" altLang="en-US" sz="800" dirty="0">
                <a:solidFill>
                  <a:schemeClr val="tx1"/>
                </a:solidFill>
                <a:latin typeface="Montserrat" panose="00000500000000000000" pitchFamily="2" charset="0"/>
              </a:rPr>
              <a:t>Year on Year Sales Growth Based on data 31st December 2022</a:t>
            </a:r>
          </a:p>
        </p:txBody>
      </p:sp>
      <p:sp>
        <p:nvSpPr>
          <p:cNvPr id="5" name="Rectangle 8">
            <a:extLst>
              <a:ext uri="{FF2B5EF4-FFF2-40B4-BE49-F238E27FC236}">
                <a16:creationId xmlns:a16="http://schemas.microsoft.com/office/drawing/2014/main" id="{52C0AD95-2510-90DE-5C27-AF2F93F32A07}"/>
              </a:ext>
            </a:extLst>
          </p:cNvPr>
          <p:cNvSpPr>
            <a:spLocks noChangeArrowheads="1"/>
          </p:cNvSpPr>
          <p:nvPr/>
        </p:nvSpPr>
        <p:spPr bwMode="auto">
          <a:xfrm>
            <a:off x="1518675" y="936140"/>
            <a:ext cx="2455862" cy="46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6" tIns="45713" rIns="91426" bIns="45713">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
                <a:srgbClr val="0082D1"/>
              </a:buClr>
              <a:buFont typeface="Times" pitchFamily="18" charset="0"/>
              <a:buNone/>
            </a:pPr>
            <a:r>
              <a:rPr lang="en-GB" altLang="en-US" sz="1200" dirty="0">
                <a:solidFill>
                  <a:schemeClr val="tx1">
                    <a:lumMod val="95000"/>
                    <a:lumOff val="5000"/>
                  </a:schemeClr>
                </a:solidFill>
                <a:latin typeface="Montserrat" panose="00000500000000000000" pitchFamily="2" charset="0"/>
                <a:cs typeface="Calibri" panose="020F0502020204030204" pitchFamily="34" charset="0"/>
              </a:rPr>
              <a:t>Scantrack TSR</a:t>
            </a:r>
          </a:p>
          <a:p>
            <a:pPr algn="ctr" eaLnBrk="1" hangingPunct="1">
              <a:spcBef>
                <a:spcPct val="0"/>
              </a:spcBef>
              <a:buClr>
                <a:srgbClr val="0082D1"/>
              </a:buClr>
              <a:buNone/>
            </a:pPr>
            <a:r>
              <a:rPr lang="en-GB" altLang="en-US" sz="1200" dirty="0">
                <a:solidFill>
                  <a:schemeClr val="tx1">
                    <a:lumMod val="95000"/>
                    <a:lumOff val="5000"/>
                  </a:schemeClr>
                </a:solidFill>
                <a:latin typeface="Montserrat" panose="00000500000000000000" pitchFamily="2" charset="0"/>
                <a:cs typeface="Calibri" panose="020F0502020204030204" pitchFamily="34" charset="0"/>
              </a:rPr>
              <a:t>12w/e 1</a:t>
            </a:r>
            <a:r>
              <a:rPr lang="en-GB" altLang="en-US" sz="1200" baseline="30000" dirty="0">
                <a:solidFill>
                  <a:schemeClr val="tx1">
                    <a:lumMod val="95000"/>
                    <a:lumOff val="5000"/>
                  </a:schemeClr>
                </a:solidFill>
                <a:latin typeface="Montserrat" panose="00000500000000000000" pitchFamily="2" charset="0"/>
                <a:cs typeface="Calibri" panose="020F0502020204030204" pitchFamily="34" charset="0"/>
              </a:rPr>
              <a:t>st</a:t>
            </a:r>
            <a:r>
              <a:rPr lang="en-GB" altLang="en-US" sz="1200" dirty="0">
                <a:solidFill>
                  <a:schemeClr val="tx1">
                    <a:lumMod val="95000"/>
                    <a:lumOff val="5000"/>
                  </a:schemeClr>
                </a:solidFill>
                <a:latin typeface="Montserrat" panose="00000500000000000000" pitchFamily="2" charset="0"/>
                <a:cs typeface="Calibri" panose="020F0502020204030204" pitchFamily="34" charset="0"/>
              </a:rPr>
              <a:t> January 2021</a:t>
            </a:r>
          </a:p>
        </p:txBody>
      </p:sp>
      <p:sp>
        <p:nvSpPr>
          <p:cNvPr id="6" name="Rectangle 13">
            <a:extLst>
              <a:ext uri="{FF2B5EF4-FFF2-40B4-BE49-F238E27FC236}">
                <a16:creationId xmlns:a16="http://schemas.microsoft.com/office/drawing/2014/main" id="{8F53DF4B-B53F-7B84-B53C-D96A25CAA3D6}"/>
              </a:ext>
            </a:extLst>
          </p:cNvPr>
          <p:cNvSpPr>
            <a:spLocks noChangeArrowheads="1"/>
          </p:cNvSpPr>
          <p:nvPr/>
        </p:nvSpPr>
        <p:spPr bwMode="auto">
          <a:xfrm>
            <a:off x="3654561" y="936140"/>
            <a:ext cx="2491680" cy="64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6" tIns="45713" rIns="91426" bIns="45713">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
                <a:srgbClr val="0082D1"/>
              </a:buClr>
              <a:buFont typeface="Times" pitchFamily="18" charset="0"/>
              <a:buNone/>
            </a:pPr>
            <a:r>
              <a:rPr lang="en-GB" altLang="en-US" sz="1200" dirty="0">
                <a:solidFill>
                  <a:schemeClr val="tx1">
                    <a:lumMod val="95000"/>
                    <a:lumOff val="5000"/>
                  </a:schemeClr>
                </a:solidFill>
                <a:latin typeface="Montserrat" panose="00000500000000000000" pitchFamily="2" charset="0"/>
                <a:cs typeface="Calibri" panose="020F0502020204030204" pitchFamily="34" charset="0"/>
              </a:rPr>
              <a:t>Scantrack TSR projection</a:t>
            </a:r>
          </a:p>
          <a:p>
            <a:pPr algn="ctr" eaLnBrk="1" hangingPunct="1">
              <a:spcBef>
                <a:spcPct val="0"/>
              </a:spcBef>
              <a:buClr>
                <a:srgbClr val="0082D1"/>
              </a:buClr>
              <a:buNone/>
            </a:pPr>
            <a:r>
              <a:rPr lang="en-GB" altLang="en-US" sz="1200" dirty="0">
                <a:solidFill>
                  <a:schemeClr val="tx1">
                    <a:lumMod val="95000"/>
                    <a:lumOff val="5000"/>
                  </a:schemeClr>
                </a:solidFill>
                <a:latin typeface="Montserrat" panose="00000500000000000000" pitchFamily="2" charset="0"/>
                <a:cs typeface="Calibri" panose="020F0502020204030204" pitchFamily="34" charset="0"/>
              </a:rPr>
              <a:t>12w/e 31st December 2022</a:t>
            </a:r>
          </a:p>
          <a:p>
            <a:pPr algn="ctr" eaLnBrk="1" hangingPunct="1">
              <a:spcBef>
                <a:spcPct val="0"/>
              </a:spcBef>
              <a:buClr>
                <a:srgbClr val="0082D1"/>
              </a:buClr>
              <a:buFont typeface="Times" pitchFamily="18" charset="0"/>
              <a:buNone/>
            </a:pPr>
            <a:endParaRPr lang="en-GB" altLang="en-US" sz="1200" dirty="0">
              <a:solidFill>
                <a:schemeClr val="tx1">
                  <a:lumMod val="95000"/>
                  <a:lumOff val="5000"/>
                </a:schemeClr>
              </a:solidFill>
              <a:latin typeface="Montserrat" panose="00000500000000000000" pitchFamily="2" charset="0"/>
              <a:cs typeface="Calibri" panose="020F0502020204030204" pitchFamily="34" charset="0"/>
            </a:endParaRPr>
          </a:p>
        </p:txBody>
      </p:sp>
      <p:sp>
        <p:nvSpPr>
          <p:cNvPr id="7" name="Google Shape;686;p61">
            <a:extLst>
              <a:ext uri="{FF2B5EF4-FFF2-40B4-BE49-F238E27FC236}">
                <a16:creationId xmlns:a16="http://schemas.microsoft.com/office/drawing/2014/main" id="{6D52EDA1-B0E0-E26A-8454-17B6BB18B442}"/>
              </a:ext>
            </a:extLst>
          </p:cNvPr>
          <p:cNvSpPr txBox="1"/>
          <p:nvPr/>
        </p:nvSpPr>
        <p:spPr>
          <a:xfrm>
            <a:off x="467888" y="0"/>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GB" sz="2400" b="1" dirty="0">
                <a:solidFill>
                  <a:schemeClr val="tx1"/>
                </a:solidFill>
                <a:latin typeface="Montserrat" panose="00000500000000000000" pitchFamily="2" charset="0"/>
                <a:ea typeface="Montserrat"/>
                <a:cs typeface="Montserrat"/>
                <a:sym typeface="Montserrat"/>
              </a:rPr>
              <a:t>Shoppers did spend more than last year, but overall they bought less</a:t>
            </a:r>
            <a:endParaRPr lang="en-GB" sz="2400" b="1" dirty="0">
              <a:solidFill>
                <a:srgbClr val="000000"/>
              </a:solidFill>
              <a:latin typeface="Montserrat" panose="00000500000000000000" pitchFamily="2" charset="0"/>
              <a:ea typeface="Montserrat"/>
              <a:cs typeface="Montserrat"/>
              <a:sym typeface="Montserrat"/>
            </a:endParaRPr>
          </a:p>
        </p:txBody>
      </p:sp>
      <p:sp>
        <p:nvSpPr>
          <p:cNvPr id="8" name="Rectangle 2">
            <a:extLst>
              <a:ext uri="{FF2B5EF4-FFF2-40B4-BE49-F238E27FC236}">
                <a16:creationId xmlns:a16="http://schemas.microsoft.com/office/drawing/2014/main" id="{245B03F8-1C5E-3C12-8FBD-AF783B31027C}"/>
              </a:ext>
            </a:extLst>
          </p:cNvPr>
          <p:cNvSpPr txBox="1">
            <a:spLocks noChangeArrowheads="1"/>
          </p:cNvSpPr>
          <p:nvPr/>
        </p:nvSpPr>
        <p:spPr>
          <a:xfrm>
            <a:off x="133396" y="4078980"/>
            <a:ext cx="8581725" cy="565847"/>
          </a:xfrm>
          <a:prstGeom prst="rect">
            <a:avLst/>
          </a:prstGeom>
          <a:solidFill>
            <a:schemeClr val="accent1"/>
          </a:solid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5000" b="1"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marL="171450" indent="-171450" algn="ctr">
              <a:lnSpc>
                <a:spcPct val="80000"/>
              </a:lnSpc>
              <a:buFont typeface="Arial" panose="020B0604020202020204" pitchFamily="34" charset="0"/>
              <a:buChar char="•"/>
              <a:defRPr/>
            </a:pPr>
            <a:r>
              <a:rPr lang="en-GB" altLang="en-US" sz="1200" dirty="0">
                <a:solidFill>
                  <a:schemeClr val="accent3"/>
                </a:solidFill>
                <a:latin typeface="Montserrat" panose="00000500000000000000" pitchFamily="2" charset="0"/>
              </a:rPr>
              <a:t>Shoppers were more ‘considered’ in their spending, buying on promotion and more own label.  </a:t>
            </a:r>
          </a:p>
          <a:p>
            <a:pPr marL="171450" indent="-171450" algn="ctr">
              <a:lnSpc>
                <a:spcPct val="80000"/>
              </a:lnSpc>
              <a:buFont typeface="Arial" panose="020B0604020202020204" pitchFamily="34" charset="0"/>
              <a:buChar char="•"/>
              <a:defRPr/>
            </a:pPr>
            <a:r>
              <a:rPr lang="en-GB" altLang="en-US" sz="1200" dirty="0">
                <a:solidFill>
                  <a:schemeClr val="accent3"/>
                </a:solidFill>
                <a:latin typeface="Montserrat" panose="00000500000000000000" pitchFamily="2" charset="0"/>
              </a:rPr>
              <a:t>They shopped more often at the discounters and bought the treats and luxuries that mattered </a:t>
            </a:r>
          </a:p>
          <a:p>
            <a:pPr marL="171450" indent="-171450" algn="ctr">
              <a:lnSpc>
                <a:spcPct val="80000"/>
              </a:lnSpc>
              <a:buFont typeface="Arial" panose="020B0604020202020204" pitchFamily="34" charset="0"/>
              <a:buChar char="•"/>
              <a:defRPr/>
            </a:pPr>
            <a:r>
              <a:rPr lang="en-GB" altLang="en-US" sz="1200" dirty="0">
                <a:solidFill>
                  <a:schemeClr val="accent3"/>
                </a:solidFill>
                <a:latin typeface="Montserrat" panose="00000500000000000000" pitchFamily="2" charset="0"/>
              </a:rPr>
              <a:t>and were more mindful of the items they put in their baskets which meant overall they bought less</a:t>
            </a:r>
          </a:p>
        </p:txBody>
      </p:sp>
      <p:sp>
        <p:nvSpPr>
          <p:cNvPr id="9" name="TextBox 8">
            <a:extLst>
              <a:ext uri="{FF2B5EF4-FFF2-40B4-BE49-F238E27FC236}">
                <a16:creationId xmlns:a16="http://schemas.microsoft.com/office/drawing/2014/main" id="{D998CE9A-F83E-1842-4EFD-F3BF4027F2AE}"/>
              </a:ext>
            </a:extLst>
          </p:cNvPr>
          <p:cNvSpPr txBox="1"/>
          <p:nvPr/>
        </p:nvSpPr>
        <p:spPr>
          <a:xfrm>
            <a:off x="6665843" y="1387061"/>
            <a:ext cx="2372961" cy="2262158"/>
          </a:xfrm>
          <a:prstGeom prst="rect">
            <a:avLst/>
          </a:prstGeom>
          <a:noFill/>
          <a:ln w="15875">
            <a:solidFill>
              <a:schemeClr val="accent1"/>
            </a:solidFill>
            <a:prstDash val="dash"/>
          </a:ln>
        </p:spPr>
        <p:txBody>
          <a:bodyPr wrap="square" rtlCol="0">
            <a:spAutoFit/>
          </a:bodyPr>
          <a:lstStyle/>
          <a:p>
            <a:r>
              <a:rPr lang="en-GB" sz="1100" b="1" dirty="0">
                <a:latin typeface="Montserrat" panose="00000500000000000000" pitchFamily="2" charset="0"/>
              </a:rPr>
              <a:t>Basket mix is different to LY </a:t>
            </a:r>
          </a:p>
          <a:p>
            <a:pPr marL="171450" indent="-171450">
              <a:buClr>
                <a:schemeClr val="accent1"/>
              </a:buClr>
              <a:buFont typeface="Arial" panose="020B0604020202020204" pitchFamily="34" charset="0"/>
              <a:buChar char="•"/>
            </a:pPr>
            <a:endParaRPr lang="en-GB" sz="1000" dirty="0">
              <a:latin typeface="Montserrat" panose="00000500000000000000" pitchFamily="2" charset="0"/>
            </a:endParaRPr>
          </a:p>
          <a:p>
            <a:pPr marL="171450" indent="-171450">
              <a:buClr>
                <a:schemeClr val="accent1"/>
              </a:buClr>
              <a:buFont typeface="Arial" panose="020B0604020202020204" pitchFamily="34" charset="0"/>
              <a:buChar char="•"/>
            </a:pPr>
            <a:r>
              <a:rPr lang="en-GB" sz="1000" dirty="0">
                <a:latin typeface="Montserrat" panose="00000500000000000000" pitchFamily="2" charset="0"/>
              </a:rPr>
              <a:t>More spend on OL</a:t>
            </a:r>
          </a:p>
          <a:p>
            <a:pPr marL="171450" indent="-171450">
              <a:buClr>
                <a:schemeClr val="accent1"/>
              </a:buClr>
              <a:buFont typeface="Arial" panose="020B0604020202020204" pitchFamily="34" charset="0"/>
              <a:buChar char="•"/>
            </a:pPr>
            <a:r>
              <a:rPr lang="en-GB" sz="1000" dirty="0">
                <a:latin typeface="Montserrat" panose="00000500000000000000" pitchFamily="2" charset="0"/>
              </a:rPr>
              <a:t>More spend on everyday essentials:  dairy, bakery</a:t>
            </a:r>
          </a:p>
          <a:p>
            <a:pPr marL="171450" indent="-171450">
              <a:buClr>
                <a:schemeClr val="accent1"/>
              </a:buClr>
              <a:buFont typeface="Arial" panose="020B0604020202020204" pitchFamily="34" charset="0"/>
              <a:buChar char="•"/>
            </a:pPr>
            <a:r>
              <a:rPr lang="en-GB" sz="1000" dirty="0">
                <a:latin typeface="Montserrat" panose="00000500000000000000" pitchFamily="2" charset="0"/>
              </a:rPr>
              <a:t>Cutting out non essentials</a:t>
            </a:r>
          </a:p>
          <a:p>
            <a:pPr marL="171450" indent="-171450">
              <a:buClr>
                <a:schemeClr val="accent1"/>
              </a:buClr>
              <a:buFont typeface="Arial" panose="020B0604020202020204" pitchFamily="34" charset="0"/>
              <a:buChar char="•"/>
            </a:pPr>
            <a:r>
              <a:rPr lang="en-GB" sz="1000" dirty="0">
                <a:latin typeface="Montserrat" panose="00000500000000000000" pitchFamily="2" charset="0"/>
              </a:rPr>
              <a:t>Switching to cheaper alternatives Frozen, Ambient Canned</a:t>
            </a:r>
          </a:p>
          <a:p>
            <a:pPr marL="171450" indent="-171450">
              <a:buClr>
                <a:schemeClr val="accent1"/>
              </a:buClr>
              <a:buFont typeface="Arial" panose="020B0604020202020204" pitchFamily="34" charset="0"/>
              <a:buChar char="•"/>
            </a:pPr>
            <a:r>
              <a:rPr lang="en-GB" sz="1000" dirty="0">
                <a:latin typeface="Montserrat" panose="00000500000000000000" pitchFamily="2" charset="0"/>
              </a:rPr>
              <a:t>Switching to smaller or larger packsizes</a:t>
            </a:r>
          </a:p>
          <a:p>
            <a:pPr marL="171450" indent="-171450">
              <a:buClr>
                <a:schemeClr val="accent1"/>
              </a:buClr>
              <a:buFont typeface="Arial" panose="020B0604020202020204" pitchFamily="34" charset="0"/>
              <a:buChar char="•"/>
            </a:pPr>
            <a:r>
              <a:rPr lang="en-GB" sz="1000" dirty="0">
                <a:latin typeface="Montserrat" panose="00000500000000000000" pitchFamily="2" charset="0"/>
              </a:rPr>
              <a:t>Buying fewer higher ticket priced items </a:t>
            </a:r>
          </a:p>
          <a:p>
            <a:pPr marL="171450" indent="-171450">
              <a:buClr>
                <a:schemeClr val="accent1"/>
              </a:buClr>
              <a:buFont typeface="Arial" panose="020B0604020202020204" pitchFamily="34" charset="0"/>
              <a:buChar char="•"/>
            </a:pPr>
            <a:r>
              <a:rPr lang="en-GB" sz="1000" dirty="0">
                <a:latin typeface="Montserrat" panose="00000500000000000000" pitchFamily="2" charset="0"/>
              </a:rPr>
              <a:t>Buying less</a:t>
            </a:r>
          </a:p>
        </p:txBody>
      </p:sp>
    </p:spTree>
    <p:extLst>
      <p:ext uri="{BB962C8B-B14F-4D97-AF65-F5344CB8AC3E}">
        <p14:creationId xmlns:p14="http://schemas.microsoft.com/office/powerpoint/2010/main" val="2637059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59"/>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p>
            <a:pPr marL="0" lvl="0" indent="0" algn="l" rtl="0">
              <a:spcBef>
                <a:spcPts val="0"/>
              </a:spcBef>
              <a:spcAft>
                <a:spcPts val="0"/>
              </a:spcAft>
              <a:buNone/>
            </a:pPr>
            <a:endParaRPr dirty="0"/>
          </a:p>
        </p:txBody>
      </p:sp>
      <p:pic>
        <p:nvPicPr>
          <p:cNvPr id="4" name="Picture 10" descr="xmas">
            <a:extLst>
              <a:ext uri="{FF2B5EF4-FFF2-40B4-BE49-F238E27FC236}">
                <a16:creationId xmlns:a16="http://schemas.microsoft.com/office/drawing/2014/main" id="{829010C4-63EA-4116-A086-2EF5AF08550F}"/>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2255809"/>
            <a:ext cx="8240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F12AC16-41CE-4351-865E-022C5AFEAACE}"/>
              </a:ext>
            </a:extLst>
          </p:cNvPr>
          <p:cNvSpPr txBox="1"/>
          <p:nvPr/>
        </p:nvSpPr>
        <p:spPr>
          <a:xfrm>
            <a:off x="1783972" y="2453601"/>
            <a:ext cx="3748142" cy="461665"/>
          </a:xfrm>
          <a:prstGeom prst="rect">
            <a:avLst/>
          </a:prstGeom>
          <a:solidFill>
            <a:schemeClr val="accent1"/>
          </a:solidFill>
        </p:spPr>
        <p:txBody>
          <a:bodyPr wrap="none" rtlCol="0">
            <a:spAutoFit/>
          </a:bodyPr>
          <a:lstStyle/>
          <a:p>
            <a:r>
              <a:rPr lang="en-GB" sz="2400" b="1" dirty="0">
                <a:solidFill>
                  <a:schemeClr val="tx1"/>
                </a:solidFill>
                <a:latin typeface="Montserrat" panose="00000500000000000000" pitchFamily="2" charset="0"/>
                <a:cs typeface="Calibri" panose="020F0502020204030204" pitchFamily="34" charset="0"/>
              </a:rPr>
              <a:t>2 weeks of Christmas</a:t>
            </a:r>
          </a:p>
        </p:txBody>
      </p:sp>
    </p:spTree>
    <p:extLst>
      <p:ext uri="{BB962C8B-B14F-4D97-AF65-F5344CB8AC3E}">
        <p14:creationId xmlns:p14="http://schemas.microsoft.com/office/powerpoint/2010/main" val="2391670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88A02E90-F785-48BB-8EA2-F084DFBBE4C8}"/>
              </a:ext>
            </a:extLst>
          </p:cNvPr>
          <p:cNvGraphicFramePr>
            <a:graphicFrameLocks noChangeAspect="1"/>
          </p:cNvGraphicFramePr>
          <p:nvPr>
            <p:extLst>
              <p:ext uri="{D42A27DB-BD31-4B8C-83A1-F6EECF244321}">
                <p14:modId xmlns:p14="http://schemas.microsoft.com/office/powerpoint/2010/main" val="1906245415"/>
              </p:ext>
            </p:extLst>
          </p:nvPr>
        </p:nvGraphicFramePr>
        <p:xfrm>
          <a:off x="1381441" y="1926161"/>
          <a:ext cx="6591300" cy="283449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2">
            <a:extLst>
              <a:ext uri="{FF2B5EF4-FFF2-40B4-BE49-F238E27FC236}">
                <a16:creationId xmlns:a16="http://schemas.microsoft.com/office/drawing/2014/main" id="{A91A8DC6-6647-4A30-ACDD-842E5DF1023D}"/>
              </a:ext>
            </a:extLst>
          </p:cNvPr>
          <p:cNvSpPr txBox="1">
            <a:spLocks/>
          </p:cNvSpPr>
          <p:nvPr/>
        </p:nvSpPr>
        <p:spPr>
          <a:xfrm>
            <a:off x="300383" y="724916"/>
            <a:ext cx="8658087" cy="694707"/>
          </a:xfrm>
          <a:prstGeom prst="rect">
            <a:avLst/>
          </a:prstGeom>
        </p:spPr>
        <p:txBody>
          <a:bodyPr vert="horz" wrap="square" lIns="91440" tIns="0" rIns="91440" bIns="0" rtlCol="0" anchor="t" anchorCtr="0">
            <a:noAutofit/>
          </a:bodyPr>
          <a:lstStyle>
            <a:lvl1pPr marL="0" indent="0" algn="l" defTabSz="457200" rtl="0" eaLnBrk="1" latinLnBrk="0" hangingPunct="1">
              <a:lnSpc>
                <a:spcPct val="100000"/>
              </a:lnSpc>
              <a:spcBef>
                <a:spcPts val="0"/>
              </a:spcBef>
              <a:buClr>
                <a:srgbClr val="5F5F5F"/>
              </a:buClr>
              <a:buFont typeface="Arial"/>
              <a:buNone/>
              <a:defRPr sz="18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171450" indent="-171450">
              <a:buClr>
                <a:schemeClr val="accent1"/>
              </a:buClr>
              <a:buFont typeface="Arial" panose="020B0604020202020204" pitchFamily="34" charset="0"/>
              <a:buChar char="•"/>
            </a:pPr>
            <a:r>
              <a:rPr lang="en-US" sz="900" dirty="0">
                <a:latin typeface="Montserrat" panose="00000500000000000000" pitchFamily="2" charset="0"/>
                <a:cs typeface="Calibri" panose="020F0502020204030204" pitchFamily="34" charset="0"/>
                <a:sym typeface="Arial"/>
              </a:rPr>
              <a:t>2022 was the first ‘</a:t>
            </a:r>
            <a:r>
              <a:rPr lang="en-US" sz="900" b="1" dirty="0">
                <a:latin typeface="Montserrat" panose="00000500000000000000" pitchFamily="2" charset="0"/>
                <a:cs typeface="Calibri" panose="020F0502020204030204" pitchFamily="34" charset="0"/>
                <a:sym typeface="Arial"/>
              </a:rPr>
              <a:t>normal</a:t>
            </a:r>
            <a:r>
              <a:rPr lang="en-US" sz="900" dirty="0">
                <a:latin typeface="Montserrat" panose="00000500000000000000" pitchFamily="2" charset="0"/>
                <a:cs typeface="Calibri" panose="020F0502020204030204" pitchFamily="34" charset="0"/>
                <a:sym typeface="Arial"/>
              </a:rPr>
              <a:t>’ Christmas in </a:t>
            </a:r>
            <a:r>
              <a:rPr lang="en-US" sz="900" b="1" dirty="0">
                <a:latin typeface="Montserrat" panose="00000500000000000000" pitchFamily="2" charset="0"/>
                <a:cs typeface="Calibri" panose="020F0502020204030204" pitchFamily="34" charset="0"/>
                <a:sym typeface="Arial"/>
              </a:rPr>
              <a:t>3 years</a:t>
            </a:r>
            <a:r>
              <a:rPr lang="en-US" sz="900" dirty="0">
                <a:latin typeface="Montserrat" panose="00000500000000000000" pitchFamily="2" charset="0"/>
                <a:cs typeface="Calibri" panose="020F0502020204030204" pitchFamily="34" charset="0"/>
                <a:sym typeface="Arial"/>
              </a:rPr>
              <a:t>, many shoppers will have taken extended leave allowing more time for </a:t>
            </a:r>
            <a:r>
              <a:rPr lang="en-US" sz="900" b="1" dirty="0">
                <a:latin typeface="Montserrat" panose="00000500000000000000" pitchFamily="2" charset="0"/>
                <a:cs typeface="Calibri" panose="020F0502020204030204" pitchFamily="34" charset="0"/>
                <a:sym typeface="Arial"/>
              </a:rPr>
              <a:t>early season </a:t>
            </a:r>
            <a:r>
              <a:rPr lang="en-US" sz="900" dirty="0">
                <a:latin typeface="Montserrat" panose="00000500000000000000" pitchFamily="2" charset="0"/>
                <a:cs typeface="Calibri" panose="020F0502020204030204" pitchFamily="34" charset="0"/>
                <a:sym typeface="Arial"/>
              </a:rPr>
              <a:t>celebrations. </a:t>
            </a:r>
          </a:p>
          <a:p>
            <a:pPr marL="171450" indent="-171450">
              <a:buClr>
                <a:schemeClr val="accent1"/>
              </a:buClr>
              <a:buFont typeface="Arial" panose="020B0604020202020204" pitchFamily="34" charset="0"/>
              <a:buChar char="•"/>
            </a:pPr>
            <a:r>
              <a:rPr lang="en-US" sz="900" b="1" dirty="0">
                <a:latin typeface="Montserrat" panose="00000500000000000000" pitchFamily="2" charset="0"/>
                <a:cs typeface="Calibri" panose="020F0502020204030204" pitchFamily="34" charset="0"/>
                <a:sym typeface="Arial"/>
              </a:rPr>
              <a:t>22% of Christmas spend** </a:t>
            </a:r>
            <a:r>
              <a:rPr lang="en-US" sz="900" dirty="0">
                <a:latin typeface="Montserrat" panose="00000500000000000000" pitchFamily="2" charset="0"/>
                <a:cs typeface="Calibri" panose="020F0502020204030204" pitchFamily="34" charset="0"/>
                <a:sym typeface="Arial"/>
              </a:rPr>
              <a:t>was spent between 22-23rd Dec which compares to 21% of Christmas spend* being spent during the </a:t>
            </a:r>
            <a:r>
              <a:rPr lang="en-US" sz="900" dirty="0">
                <a:latin typeface="Montserrat" panose="00000500000000000000" pitchFamily="2" charset="0"/>
                <a:cs typeface="Calibri" panose="020F0502020204030204" pitchFamily="34" charset="0"/>
              </a:rPr>
              <a:t>same</a:t>
            </a:r>
            <a:r>
              <a:rPr lang="en-US" sz="900" dirty="0">
                <a:latin typeface="Montserrat" panose="00000500000000000000" pitchFamily="2" charset="0"/>
                <a:cs typeface="Calibri" panose="020F0502020204030204" pitchFamily="34" charset="0"/>
                <a:sym typeface="Arial"/>
              </a:rPr>
              <a:t> 2 days in 2021.  The final build was similar to last year but extended over 5 days and lifted by inflation.</a:t>
            </a:r>
          </a:p>
        </p:txBody>
      </p:sp>
      <p:sp>
        <p:nvSpPr>
          <p:cNvPr id="8" name="TextBox 7">
            <a:extLst>
              <a:ext uri="{FF2B5EF4-FFF2-40B4-BE49-F238E27FC236}">
                <a16:creationId xmlns:a16="http://schemas.microsoft.com/office/drawing/2014/main" id="{762C1935-492C-4F8B-8A22-E94E49127364}"/>
              </a:ext>
            </a:extLst>
          </p:cNvPr>
          <p:cNvSpPr txBox="1"/>
          <p:nvPr/>
        </p:nvSpPr>
        <p:spPr>
          <a:xfrm>
            <a:off x="243494" y="1602988"/>
            <a:ext cx="1258678" cy="261610"/>
          </a:xfrm>
          <a:prstGeom prst="rect">
            <a:avLst/>
          </a:prstGeom>
          <a:noFill/>
        </p:spPr>
        <p:txBody>
          <a:bodyPr wrap="none" rtlCol="0">
            <a:spAutoFit/>
          </a:bodyPr>
          <a:lstStyle/>
          <a:p>
            <a:pPr defTabSz="914400"/>
            <a:r>
              <a:rPr lang="en-GB" sz="1050" kern="0" dirty="0">
                <a:solidFill>
                  <a:schemeClr val="tx1"/>
                </a:solidFill>
                <a:latin typeface="Montserrat" panose="00000500000000000000" pitchFamily="2" charset="0"/>
                <a:cs typeface="Calibri" panose="020F0502020204030204" pitchFamily="34" charset="0"/>
                <a:sym typeface="Arial"/>
              </a:rPr>
              <a:t>Value Sales £m</a:t>
            </a:r>
          </a:p>
        </p:txBody>
      </p:sp>
      <p:sp>
        <p:nvSpPr>
          <p:cNvPr id="9" name="Text Placeholder 4">
            <a:extLst>
              <a:ext uri="{FF2B5EF4-FFF2-40B4-BE49-F238E27FC236}">
                <a16:creationId xmlns:a16="http://schemas.microsoft.com/office/drawing/2014/main" id="{06FB0F2F-99F6-4530-8000-DB92E9A59E0C}"/>
              </a:ext>
            </a:extLst>
          </p:cNvPr>
          <p:cNvSpPr txBox="1">
            <a:spLocks/>
          </p:cNvSpPr>
          <p:nvPr/>
        </p:nvSpPr>
        <p:spPr>
          <a:xfrm>
            <a:off x="2057400" y="1581150"/>
            <a:ext cx="4495802" cy="298830"/>
          </a:xfrm>
          <a:prstGeom prst="rect">
            <a:avLst/>
          </a:prstGeom>
        </p:spPr>
        <p:txBody>
          <a:bodyPr vert="horz" lIns="91440" tIns="0" rIns="91440" bIns="0" rtlCol="0">
            <a:noAutofit/>
          </a:bodyPr>
          <a:lstStyle>
            <a:lvl1pPr marL="0" indent="0" algn="l" defTabSz="914400" rtl="0" eaLnBrk="1" latinLnBrk="0" hangingPunct="1">
              <a:spcBef>
                <a:spcPts val="0"/>
              </a:spcBef>
              <a:buFont typeface="Arial" panose="020B0604020202020204" pitchFamily="34" charset="0"/>
              <a:buNone/>
              <a:defRPr sz="1200" b="0" kern="1200" baseline="0">
                <a:solidFill>
                  <a:srgbClr val="009DD9"/>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defRPr/>
            </a:pPr>
            <a:r>
              <a:rPr lang="en-US" sz="1100" dirty="0">
                <a:solidFill>
                  <a:schemeClr val="tx1"/>
                </a:solidFill>
                <a:latin typeface="Montserrat" panose="00000500000000000000" pitchFamily="2" charset="0"/>
                <a:cs typeface="Calibri" panose="020F0502020204030204" pitchFamily="34" charset="0"/>
                <a:sym typeface="Arial"/>
              </a:rPr>
              <a:t>Daily FMCG Sales | 2 wks to 24</a:t>
            </a:r>
            <a:r>
              <a:rPr lang="en-US" sz="1100" baseline="30000" dirty="0">
                <a:solidFill>
                  <a:schemeClr val="tx1"/>
                </a:solidFill>
                <a:latin typeface="Montserrat" panose="00000500000000000000" pitchFamily="2" charset="0"/>
                <a:cs typeface="Calibri" panose="020F0502020204030204" pitchFamily="34" charset="0"/>
                <a:sym typeface="Arial"/>
              </a:rPr>
              <a:t>th</a:t>
            </a:r>
            <a:r>
              <a:rPr lang="en-US" sz="1100" dirty="0">
                <a:solidFill>
                  <a:schemeClr val="tx1"/>
                </a:solidFill>
                <a:latin typeface="Montserrat" panose="00000500000000000000" pitchFamily="2" charset="0"/>
                <a:cs typeface="Calibri" panose="020F0502020204030204" pitchFamily="34" charset="0"/>
                <a:sym typeface="Arial"/>
              </a:rPr>
              <a:t> December | 2022 vs 2021</a:t>
            </a:r>
          </a:p>
        </p:txBody>
      </p:sp>
      <p:sp>
        <p:nvSpPr>
          <p:cNvPr id="10" name="Text Placeholder 43">
            <a:extLst>
              <a:ext uri="{FF2B5EF4-FFF2-40B4-BE49-F238E27FC236}">
                <a16:creationId xmlns:a16="http://schemas.microsoft.com/office/drawing/2014/main" id="{BDB6F2C4-C987-42C0-8955-BC21B4EC12AC}"/>
              </a:ext>
            </a:extLst>
          </p:cNvPr>
          <p:cNvSpPr txBox="1">
            <a:spLocks/>
          </p:cNvSpPr>
          <p:nvPr/>
        </p:nvSpPr>
        <p:spPr>
          <a:xfrm>
            <a:off x="222568" y="4639821"/>
            <a:ext cx="8165465" cy="365760"/>
          </a:xfrm>
          <a:prstGeom prst="rect">
            <a:avLst/>
          </a:prstGeom>
        </p:spPr>
        <p:txBody>
          <a:bodyPr vert="horz" wrap="square" lIns="91440" tIns="0" rIns="91440" bIns="0" rtlCol="0" anchor="b" anchorCtr="0">
            <a:noAutofit/>
          </a:bodyPr>
          <a:lstStyle>
            <a:lvl1pPr marL="0" indent="0" algn="l" defTabSz="914400" rtl="0" eaLnBrk="1" latinLnBrk="0" hangingPunct="1">
              <a:spcBef>
                <a:spcPts val="60"/>
              </a:spcBef>
              <a:buFont typeface="Arial" panose="020B0604020202020204" pitchFamily="34" charset="0"/>
              <a:buNone/>
              <a:defRPr sz="800" b="0" kern="1200" baseline="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defRPr/>
            </a:pPr>
            <a:r>
              <a:rPr lang="en-GB" dirty="0">
                <a:latin typeface="Montserrat" panose="00000500000000000000" pitchFamily="2" charset="0"/>
                <a:cs typeface="Calibri" panose="020F0502020204030204" pitchFamily="34" charset="0"/>
                <a:sym typeface="Arial"/>
              </a:rPr>
              <a:t>Source:  Homescan FMCG Value Sales Multiples including Discounters</a:t>
            </a:r>
          </a:p>
          <a:p>
            <a:pPr>
              <a:defRPr/>
            </a:pPr>
            <a:r>
              <a:rPr lang="en-GB" dirty="0">
                <a:latin typeface="Montserrat" panose="00000500000000000000" pitchFamily="2" charset="0"/>
                <a:cs typeface="Calibri" panose="020F0502020204030204" pitchFamily="34" charset="0"/>
                <a:sym typeface="Arial"/>
              </a:rPr>
              <a:t>2 weeks ending 24</a:t>
            </a:r>
            <a:r>
              <a:rPr lang="en-GB" baseline="30000" dirty="0">
                <a:latin typeface="Montserrat" panose="00000500000000000000" pitchFamily="2" charset="0"/>
                <a:cs typeface="Calibri" panose="020F0502020204030204" pitchFamily="34" charset="0"/>
                <a:sym typeface="Arial"/>
              </a:rPr>
              <a:t>th</a:t>
            </a:r>
            <a:r>
              <a:rPr lang="en-GB" dirty="0">
                <a:latin typeface="Montserrat" panose="00000500000000000000" pitchFamily="2" charset="0"/>
                <a:cs typeface="Calibri" panose="020F0502020204030204" pitchFamily="34" charset="0"/>
                <a:sym typeface="Arial"/>
              </a:rPr>
              <a:t> December 2022*/21**</a:t>
            </a:r>
          </a:p>
        </p:txBody>
      </p:sp>
      <p:sp>
        <p:nvSpPr>
          <p:cNvPr id="11" name="TextBox 10">
            <a:extLst>
              <a:ext uri="{FF2B5EF4-FFF2-40B4-BE49-F238E27FC236}">
                <a16:creationId xmlns:a16="http://schemas.microsoft.com/office/drawing/2014/main" id="{6D3E840E-2374-4880-9E55-5514C9DF0BA8}"/>
              </a:ext>
            </a:extLst>
          </p:cNvPr>
          <p:cNvSpPr txBox="1"/>
          <p:nvPr/>
        </p:nvSpPr>
        <p:spPr>
          <a:xfrm>
            <a:off x="5047590" y="3256730"/>
            <a:ext cx="335348" cy="184666"/>
          </a:xfrm>
          <a:prstGeom prst="rect">
            <a:avLst/>
          </a:prstGeom>
          <a:noFill/>
        </p:spPr>
        <p:txBody>
          <a:bodyPr wrap="none" rtlCol="0">
            <a:spAutoFit/>
          </a:bodyPr>
          <a:lstStyle/>
          <a:p>
            <a:pPr defTabSz="914400"/>
            <a:r>
              <a:rPr lang="en-GB" sz="600" i="1" kern="0" dirty="0">
                <a:solidFill>
                  <a:schemeClr val="tx1"/>
                </a:solidFill>
                <a:latin typeface="Montserrat" panose="00000500000000000000" pitchFamily="2" charset="0"/>
                <a:cs typeface="Calibri" panose="020F0502020204030204" pitchFamily="34" charset="0"/>
                <a:sym typeface="Arial"/>
              </a:rPr>
              <a:t>Sun</a:t>
            </a:r>
          </a:p>
        </p:txBody>
      </p:sp>
      <p:cxnSp>
        <p:nvCxnSpPr>
          <p:cNvPr id="12" name="Straight Arrow Connector 11">
            <a:extLst>
              <a:ext uri="{FF2B5EF4-FFF2-40B4-BE49-F238E27FC236}">
                <a16:creationId xmlns:a16="http://schemas.microsoft.com/office/drawing/2014/main" id="{CD93C52D-ECEF-4621-8BD3-C6BB86FBABD3}"/>
              </a:ext>
            </a:extLst>
          </p:cNvPr>
          <p:cNvCxnSpPr>
            <a:cxnSpLocks/>
          </p:cNvCxnSpPr>
          <p:nvPr/>
        </p:nvCxnSpPr>
        <p:spPr>
          <a:xfrm>
            <a:off x="6425076" y="2697683"/>
            <a:ext cx="617449" cy="0"/>
          </a:xfrm>
          <a:prstGeom prst="straightConnector1">
            <a:avLst/>
          </a:prstGeom>
          <a:ln w="19050">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0AB1EB1-BF8A-4EA5-9732-D55D71485ED4}"/>
              </a:ext>
            </a:extLst>
          </p:cNvPr>
          <p:cNvSpPr txBox="1"/>
          <p:nvPr/>
        </p:nvSpPr>
        <p:spPr>
          <a:xfrm>
            <a:off x="5808716" y="2712884"/>
            <a:ext cx="1817712" cy="276999"/>
          </a:xfrm>
          <a:prstGeom prst="rect">
            <a:avLst/>
          </a:prstGeom>
          <a:noFill/>
        </p:spPr>
        <p:txBody>
          <a:bodyPr wrap="square" rtlCol="0">
            <a:spAutoFit/>
          </a:bodyPr>
          <a:lstStyle/>
          <a:p>
            <a:pPr algn="ctr" defTabSz="914400"/>
            <a:r>
              <a:rPr lang="en-GB" sz="600" i="1" kern="0" dirty="0">
                <a:solidFill>
                  <a:schemeClr val="tx1"/>
                </a:solidFill>
                <a:latin typeface="Montserrat" panose="00000500000000000000" pitchFamily="2" charset="0"/>
                <a:cs typeface="Calibri" panose="020F0502020204030204" pitchFamily="34" charset="0"/>
                <a:sym typeface="Arial"/>
              </a:rPr>
              <a:t>Top selling days</a:t>
            </a:r>
          </a:p>
          <a:p>
            <a:pPr algn="ctr"/>
            <a:r>
              <a:rPr lang="en-GB" sz="600" i="1" kern="0" dirty="0">
                <a:solidFill>
                  <a:schemeClr val="tx1"/>
                </a:solidFill>
                <a:latin typeface="Montserrat" panose="00000500000000000000" pitchFamily="2" charset="0"/>
                <a:cs typeface="Calibri" panose="020F0502020204030204" pitchFamily="34" charset="0"/>
                <a:sym typeface="Arial"/>
              </a:rPr>
              <a:t>Wed 22</a:t>
            </a:r>
            <a:r>
              <a:rPr lang="en-GB" sz="600" i="1" kern="0" baseline="30000" dirty="0">
                <a:solidFill>
                  <a:schemeClr val="tx1"/>
                </a:solidFill>
                <a:latin typeface="Montserrat" panose="00000500000000000000" pitchFamily="2" charset="0"/>
                <a:cs typeface="Calibri" panose="020F0502020204030204" pitchFamily="34" charset="0"/>
                <a:sym typeface="Arial"/>
              </a:rPr>
              <a:t>nd</a:t>
            </a:r>
            <a:r>
              <a:rPr lang="en-GB" sz="600" i="1" kern="0" dirty="0">
                <a:solidFill>
                  <a:schemeClr val="tx1"/>
                </a:solidFill>
                <a:latin typeface="Montserrat" panose="00000500000000000000" pitchFamily="2" charset="0"/>
                <a:cs typeface="Calibri" panose="020F0502020204030204" pitchFamily="34" charset="0"/>
                <a:sym typeface="Arial"/>
              </a:rPr>
              <a:t> , Thu 23rd</a:t>
            </a:r>
          </a:p>
        </p:txBody>
      </p:sp>
      <p:sp>
        <p:nvSpPr>
          <p:cNvPr id="14" name="TextBox 13">
            <a:extLst>
              <a:ext uri="{FF2B5EF4-FFF2-40B4-BE49-F238E27FC236}">
                <a16:creationId xmlns:a16="http://schemas.microsoft.com/office/drawing/2014/main" id="{16B874AA-32A6-4C58-AD23-F44E7331D526}"/>
              </a:ext>
            </a:extLst>
          </p:cNvPr>
          <p:cNvSpPr txBox="1"/>
          <p:nvPr/>
        </p:nvSpPr>
        <p:spPr>
          <a:xfrm>
            <a:off x="4595176" y="3218891"/>
            <a:ext cx="461985" cy="261610"/>
          </a:xfrm>
          <a:prstGeom prst="rect">
            <a:avLst/>
          </a:prstGeom>
          <a:noFill/>
        </p:spPr>
        <p:txBody>
          <a:bodyPr wrap="none" rtlCol="0">
            <a:spAutoFit/>
          </a:bodyPr>
          <a:lstStyle/>
          <a:p>
            <a:pPr algn="ctr" defTabSz="914400"/>
            <a:r>
              <a:rPr lang="en-GB" sz="1050" kern="0" dirty="0">
                <a:solidFill>
                  <a:schemeClr val="tx1"/>
                </a:solidFill>
                <a:latin typeface="Montserrat" panose="00000500000000000000" pitchFamily="2" charset="0"/>
                <a:cs typeface="Calibri" panose="020F0502020204030204" pitchFamily="34" charset="0"/>
                <a:sym typeface="Arial"/>
              </a:rPr>
              <a:t>Sun</a:t>
            </a:r>
          </a:p>
        </p:txBody>
      </p:sp>
      <p:cxnSp>
        <p:nvCxnSpPr>
          <p:cNvPr id="17" name="Straight Arrow Connector 16">
            <a:extLst>
              <a:ext uri="{FF2B5EF4-FFF2-40B4-BE49-F238E27FC236}">
                <a16:creationId xmlns:a16="http://schemas.microsoft.com/office/drawing/2014/main" id="{3F09F268-A59C-498A-AD52-E63469AE3DFC}"/>
              </a:ext>
            </a:extLst>
          </p:cNvPr>
          <p:cNvCxnSpPr>
            <a:cxnSpLocks/>
          </p:cNvCxnSpPr>
          <p:nvPr/>
        </p:nvCxnSpPr>
        <p:spPr>
          <a:xfrm>
            <a:off x="6359387" y="2064823"/>
            <a:ext cx="616516" cy="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34E5E11-F704-4373-8FB1-8C1961965810}"/>
              </a:ext>
            </a:extLst>
          </p:cNvPr>
          <p:cNvSpPr txBox="1"/>
          <p:nvPr/>
        </p:nvSpPr>
        <p:spPr>
          <a:xfrm>
            <a:off x="6082553" y="1628075"/>
            <a:ext cx="1329210" cy="415498"/>
          </a:xfrm>
          <a:prstGeom prst="rect">
            <a:avLst/>
          </a:prstGeom>
          <a:noFill/>
        </p:spPr>
        <p:txBody>
          <a:bodyPr wrap="none" rtlCol="0">
            <a:spAutoFit/>
          </a:bodyPr>
          <a:lstStyle/>
          <a:p>
            <a:pPr algn="ctr" defTabSz="914400"/>
            <a:r>
              <a:rPr lang="en-GB" sz="1050" kern="0" dirty="0">
                <a:solidFill>
                  <a:schemeClr val="tx1"/>
                </a:solidFill>
                <a:latin typeface="Montserrat" panose="00000500000000000000" pitchFamily="2" charset="0"/>
                <a:cs typeface="Calibri" panose="020F0502020204030204" pitchFamily="34" charset="0"/>
                <a:sym typeface="Arial"/>
              </a:rPr>
              <a:t>Top Selling Days</a:t>
            </a:r>
          </a:p>
          <a:p>
            <a:pPr algn="ctr" defTabSz="914400"/>
            <a:r>
              <a:rPr lang="en-GB" sz="1050" kern="0" dirty="0">
                <a:solidFill>
                  <a:schemeClr val="tx1"/>
                </a:solidFill>
                <a:latin typeface="Montserrat" panose="00000500000000000000" pitchFamily="2" charset="0"/>
                <a:cs typeface="Calibri" panose="020F0502020204030204" pitchFamily="34" charset="0"/>
                <a:sym typeface="Arial"/>
              </a:rPr>
              <a:t>Thu 22</a:t>
            </a:r>
            <a:r>
              <a:rPr lang="en-GB" sz="1050" kern="0" baseline="30000" dirty="0">
                <a:solidFill>
                  <a:schemeClr val="tx1"/>
                </a:solidFill>
                <a:latin typeface="Montserrat" panose="00000500000000000000" pitchFamily="2" charset="0"/>
                <a:cs typeface="Calibri" panose="020F0502020204030204" pitchFamily="34" charset="0"/>
                <a:sym typeface="Arial"/>
              </a:rPr>
              <a:t>nd</a:t>
            </a:r>
            <a:r>
              <a:rPr lang="en-GB" sz="1050" kern="0" dirty="0">
                <a:solidFill>
                  <a:schemeClr val="tx1"/>
                </a:solidFill>
                <a:latin typeface="Montserrat" panose="00000500000000000000" pitchFamily="2" charset="0"/>
                <a:cs typeface="Calibri" panose="020F0502020204030204" pitchFamily="34" charset="0"/>
                <a:sym typeface="Arial"/>
              </a:rPr>
              <a:t>, Fri 23rd</a:t>
            </a:r>
          </a:p>
        </p:txBody>
      </p:sp>
      <p:grpSp>
        <p:nvGrpSpPr>
          <p:cNvPr id="19" name="Group 18">
            <a:extLst>
              <a:ext uri="{FF2B5EF4-FFF2-40B4-BE49-F238E27FC236}">
                <a16:creationId xmlns:a16="http://schemas.microsoft.com/office/drawing/2014/main" id="{D3469286-E5CF-4E8E-8494-EF2A4383D234}"/>
              </a:ext>
            </a:extLst>
          </p:cNvPr>
          <p:cNvGrpSpPr/>
          <p:nvPr/>
        </p:nvGrpSpPr>
        <p:grpSpPr>
          <a:xfrm>
            <a:off x="7034241" y="4586351"/>
            <a:ext cx="1599752" cy="502969"/>
            <a:chOff x="4377022" y="3732742"/>
            <a:chExt cx="3047150" cy="958036"/>
          </a:xfrm>
        </p:grpSpPr>
        <p:sp>
          <p:nvSpPr>
            <p:cNvPr id="20" name="TextBox 26">
              <a:extLst>
                <a:ext uri="{FF2B5EF4-FFF2-40B4-BE49-F238E27FC236}">
                  <a16:creationId xmlns:a16="http://schemas.microsoft.com/office/drawing/2014/main" id="{0713E0B1-8FB0-4EED-974D-1A28B15E8D62}"/>
                </a:ext>
              </a:extLst>
            </p:cNvPr>
            <p:cNvSpPr txBox="1"/>
            <p:nvPr/>
          </p:nvSpPr>
          <p:spPr>
            <a:xfrm>
              <a:off x="5295381" y="3741003"/>
              <a:ext cx="2128791" cy="70348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b="1" dirty="0">
                  <a:latin typeface="Montserrat" panose="00000500000000000000" pitchFamily="2" charset="0"/>
                  <a:cs typeface="Calibri" panose="020F0502020204030204" pitchFamily="34" charset="0"/>
                  <a:sym typeface="Arial"/>
                </a:rPr>
                <a:t>2021 = Saturday</a:t>
              </a:r>
            </a:p>
            <a:p>
              <a:r>
                <a:rPr lang="en-GB" sz="900" b="1" dirty="0">
                  <a:latin typeface="Montserrat" panose="00000500000000000000" pitchFamily="2" charset="0"/>
                  <a:cs typeface="Calibri" panose="020F0502020204030204" pitchFamily="34" charset="0"/>
                </a:rPr>
                <a:t>2022 = Sunday</a:t>
              </a:r>
              <a:endParaRPr lang="en-GB" sz="900" b="1" dirty="0">
                <a:latin typeface="Montserrat" panose="00000500000000000000" pitchFamily="2" charset="0"/>
                <a:cs typeface="Calibri" panose="020F0502020204030204" pitchFamily="34" charset="0"/>
                <a:sym typeface="Arial"/>
              </a:endParaRPr>
            </a:p>
          </p:txBody>
        </p:sp>
        <p:pic>
          <p:nvPicPr>
            <p:cNvPr id="21" name="Picture 20" descr="http://www.rezazadehblog.com/wp-content/uploads/2011/12/Christmas-is-a-pagan-holiday-date.jpg">
              <a:extLst>
                <a:ext uri="{FF2B5EF4-FFF2-40B4-BE49-F238E27FC236}">
                  <a16:creationId xmlns:a16="http://schemas.microsoft.com/office/drawing/2014/main" id="{E10AE0A3-CA2B-4A27-9325-8BF4DF45076C}"/>
                </a:ext>
              </a:extLst>
            </p:cNvPr>
            <p:cNvPicPr>
              <a:picLocks noChangeAspect="1" noChangeArrowheads="1"/>
            </p:cNvPicPr>
            <p:nvPr/>
          </p:nvPicPr>
          <p:blipFill>
            <a:blip r:embed="rId4" cstate="print"/>
            <a:srcRect/>
            <a:stretch>
              <a:fillRect/>
            </a:stretch>
          </p:blipFill>
          <p:spPr bwMode="auto">
            <a:xfrm rot="21349357">
              <a:off x="4377022" y="3732742"/>
              <a:ext cx="958036" cy="958036"/>
            </a:xfrm>
            <a:prstGeom prst="rect">
              <a:avLst/>
            </a:prstGeom>
            <a:noFill/>
          </p:spPr>
        </p:pic>
      </p:grpSp>
      <p:sp>
        <p:nvSpPr>
          <p:cNvPr id="22" name="TextBox 21">
            <a:extLst>
              <a:ext uri="{FF2B5EF4-FFF2-40B4-BE49-F238E27FC236}">
                <a16:creationId xmlns:a16="http://schemas.microsoft.com/office/drawing/2014/main" id="{AACE1C35-C30A-401C-8676-6087E401AB82}"/>
              </a:ext>
            </a:extLst>
          </p:cNvPr>
          <p:cNvSpPr txBox="1"/>
          <p:nvPr/>
        </p:nvSpPr>
        <p:spPr>
          <a:xfrm>
            <a:off x="402362" y="52767"/>
            <a:ext cx="8646387" cy="584775"/>
          </a:xfrm>
          <a:prstGeom prst="rect">
            <a:avLst/>
          </a:prstGeom>
          <a:noFill/>
        </p:spPr>
        <p:txBody>
          <a:bodyPr wrap="square" rtlCol="0">
            <a:spAutoFit/>
          </a:bodyPr>
          <a:lstStyle/>
          <a:p>
            <a:r>
              <a:rPr lang="en-GB" sz="1600" b="1" dirty="0">
                <a:latin typeface="Montserrat" panose="00000500000000000000" pitchFamily="2" charset="0"/>
              </a:rPr>
              <a:t>With Christmas day on a Sunday, shoppers had an extra days trading so sales were not rushed and built steadily over the 5 days preceding</a:t>
            </a:r>
          </a:p>
        </p:txBody>
      </p:sp>
    </p:spTree>
    <p:extLst>
      <p:ext uri="{BB962C8B-B14F-4D97-AF65-F5344CB8AC3E}">
        <p14:creationId xmlns:p14="http://schemas.microsoft.com/office/powerpoint/2010/main" val="2623146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a:extLst>
              <a:ext uri="{FF2B5EF4-FFF2-40B4-BE49-F238E27FC236}">
                <a16:creationId xmlns:a16="http://schemas.microsoft.com/office/drawing/2014/main" id="{D6D8DFF9-770E-4061-B374-CC1257BCB53F}"/>
              </a:ext>
            </a:extLst>
          </p:cNvPr>
          <p:cNvSpPr txBox="1">
            <a:spLocks noChangeArrowheads="1"/>
          </p:cNvSpPr>
          <p:nvPr/>
        </p:nvSpPr>
        <p:spPr bwMode="auto">
          <a:xfrm>
            <a:off x="762469" y="1539681"/>
            <a:ext cx="5957888" cy="276999"/>
          </a:xfrm>
          <a:prstGeom prst="rect">
            <a:avLst/>
          </a:prstGeom>
          <a:noFill/>
          <a:ln w="9525">
            <a:noFill/>
            <a:miter lim="800000"/>
            <a:headEnd/>
            <a:tailEnd/>
          </a:ln>
        </p:spPr>
        <p:txBody>
          <a:bodyPr wrap="square">
            <a:spAutoFit/>
          </a:bodyPr>
          <a:lstStyle/>
          <a:p>
            <a:pPr defTabSz="914400">
              <a:defRPr/>
            </a:pPr>
            <a:r>
              <a:rPr lang="en-GB" sz="1200" kern="0" dirty="0">
                <a:solidFill>
                  <a:schemeClr val="tx1"/>
                </a:solidFill>
                <a:latin typeface="Montserrat" panose="00000500000000000000" pitchFamily="2" charset="0"/>
                <a:cs typeface="Calibri" panose="020F0502020204030204" pitchFamily="34" charset="0"/>
              </a:rPr>
              <a:t>Retailer Share of Multiples (incl Discounter) - Expenditure</a:t>
            </a:r>
          </a:p>
        </p:txBody>
      </p:sp>
      <p:sp>
        <p:nvSpPr>
          <p:cNvPr id="7" name="Rectangle 41">
            <a:extLst>
              <a:ext uri="{FF2B5EF4-FFF2-40B4-BE49-F238E27FC236}">
                <a16:creationId xmlns:a16="http://schemas.microsoft.com/office/drawing/2014/main" id="{3C1CFBD9-EB16-4DE3-A472-E6BD7A257F22}"/>
              </a:ext>
            </a:extLst>
          </p:cNvPr>
          <p:cNvSpPr>
            <a:spLocks noChangeArrowheads="1"/>
          </p:cNvSpPr>
          <p:nvPr/>
        </p:nvSpPr>
        <p:spPr bwMode="auto">
          <a:xfrm>
            <a:off x="393161" y="4716460"/>
            <a:ext cx="3997726" cy="303929"/>
          </a:xfrm>
          <a:prstGeom prst="rect">
            <a:avLst/>
          </a:prstGeom>
          <a:noFill/>
          <a:ln w="12700">
            <a:noFill/>
            <a:miter lim="800000"/>
            <a:headEnd/>
            <a:tailEnd/>
          </a:ln>
        </p:spPr>
        <p:txBody>
          <a:bodyPr wrap="square" lIns="71438" tIns="28575" rIns="71438" bIns="28575">
            <a:spAutoFit/>
          </a:bodyPr>
          <a:lstStyle/>
          <a:p>
            <a:pPr defTabSz="1363663"/>
            <a:r>
              <a:rPr lang="en-GB" sz="800" dirty="0">
                <a:solidFill>
                  <a:schemeClr val="tx1"/>
                </a:solidFill>
                <a:latin typeface="Montserrat" panose="00000500000000000000" pitchFamily="2" charset="0"/>
                <a:cs typeface="Calibri" panose="020F0502020204030204" pitchFamily="34" charset="0"/>
              </a:rPr>
              <a:t>Source: NielsenIQ Homescan – FMCG Multiples including the Discounters</a:t>
            </a:r>
          </a:p>
          <a:p>
            <a:pPr defTabSz="1363663"/>
            <a:r>
              <a:rPr lang="en-GB" sz="800" dirty="0">
                <a:solidFill>
                  <a:schemeClr val="tx1"/>
                </a:solidFill>
                <a:latin typeface="Montserrat" panose="00000500000000000000" pitchFamily="2" charset="0"/>
                <a:cs typeface="Calibri" panose="020F0502020204030204" pitchFamily="34" charset="0"/>
              </a:rPr>
              <a:t>14 days ending 24</a:t>
            </a:r>
            <a:r>
              <a:rPr lang="en-GB" sz="800" baseline="30000" dirty="0">
                <a:solidFill>
                  <a:schemeClr val="tx1"/>
                </a:solidFill>
                <a:latin typeface="Montserrat" panose="00000500000000000000" pitchFamily="2" charset="0"/>
                <a:cs typeface="Calibri" panose="020F0502020204030204" pitchFamily="34" charset="0"/>
              </a:rPr>
              <a:t>th</a:t>
            </a:r>
            <a:r>
              <a:rPr lang="en-GB" sz="800" dirty="0">
                <a:solidFill>
                  <a:schemeClr val="tx1"/>
                </a:solidFill>
                <a:latin typeface="Montserrat" panose="00000500000000000000" pitchFamily="2" charset="0"/>
                <a:cs typeface="Calibri" panose="020F0502020204030204" pitchFamily="34" charset="0"/>
              </a:rPr>
              <a:t> December 2022</a:t>
            </a:r>
          </a:p>
        </p:txBody>
      </p:sp>
      <p:grpSp>
        <p:nvGrpSpPr>
          <p:cNvPr id="8" name="Group 7">
            <a:extLst>
              <a:ext uri="{FF2B5EF4-FFF2-40B4-BE49-F238E27FC236}">
                <a16:creationId xmlns:a16="http://schemas.microsoft.com/office/drawing/2014/main" id="{6E595838-5E12-47E2-8704-180652E118EA}"/>
              </a:ext>
            </a:extLst>
          </p:cNvPr>
          <p:cNvGrpSpPr/>
          <p:nvPr/>
        </p:nvGrpSpPr>
        <p:grpSpPr>
          <a:xfrm>
            <a:off x="477307" y="1212470"/>
            <a:ext cx="7985385" cy="3413441"/>
            <a:chOff x="589635" y="1504950"/>
            <a:chExt cx="8494157" cy="3413441"/>
          </a:xfrm>
        </p:grpSpPr>
        <p:graphicFrame>
          <p:nvGraphicFramePr>
            <p:cNvPr id="9" name="Table Placeholder 2">
              <a:extLst>
                <a:ext uri="{FF2B5EF4-FFF2-40B4-BE49-F238E27FC236}">
                  <a16:creationId xmlns:a16="http://schemas.microsoft.com/office/drawing/2014/main" id="{2C2DB37B-6FA0-4E0F-B7E7-186DC859C0A2}"/>
                </a:ext>
              </a:extLst>
            </p:cNvPr>
            <p:cNvGraphicFramePr>
              <a:graphicFrameLocks/>
            </p:cNvGraphicFramePr>
            <p:nvPr>
              <p:extLst>
                <p:ext uri="{D42A27DB-BD31-4B8C-83A1-F6EECF244321}">
                  <p14:modId xmlns:p14="http://schemas.microsoft.com/office/powerpoint/2010/main" val="3714816421"/>
                </p:ext>
              </p:extLst>
            </p:nvPr>
          </p:nvGraphicFramePr>
          <p:xfrm>
            <a:off x="589635" y="1668781"/>
            <a:ext cx="8494157" cy="324961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8A3159A5-C50D-4907-8E70-EEC39C904D68}"/>
                </a:ext>
              </a:extLst>
            </p:cNvPr>
            <p:cNvSpPr/>
            <p:nvPr/>
          </p:nvSpPr>
          <p:spPr>
            <a:xfrm>
              <a:off x="5562600" y="1504950"/>
              <a:ext cx="60960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latin typeface="Montserrat" panose="00000500000000000000" pitchFamily="2" charset="0"/>
                <a:cs typeface="Calibri" panose="020F0502020204030204" pitchFamily="34" charset="0"/>
              </a:endParaRPr>
            </a:p>
          </p:txBody>
        </p:sp>
      </p:grpSp>
      <p:sp>
        <p:nvSpPr>
          <p:cNvPr id="14" name="TextBox 13">
            <a:extLst>
              <a:ext uri="{FF2B5EF4-FFF2-40B4-BE49-F238E27FC236}">
                <a16:creationId xmlns:a16="http://schemas.microsoft.com/office/drawing/2014/main" id="{C8A6C1EC-D955-4385-9170-15AE60455BB4}"/>
              </a:ext>
            </a:extLst>
          </p:cNvPr>
          <p:cNvSpPr txBox="1"/>
          <p:nvPr/>
        </p:nvSpPr>
        <p:spPr>
          <a:xfrm>
            <a:off x="393161" y="25007"/>
            <a:ext cx="8763000" cy="523220"/>
          </a:xfrm>
          <a:prstGeom prst="rect">
            <a:avLst/>
          </a:prstGeom>
          <a:noFill/>
        </p:spPr>
        <p:txBody>
          <a:bodyPr wrap="square" rtlCol="0">
            <a:spAutoFit/>
          </a:bodyPr>
          <a:lstStyle/>
          <a:p>
            <a:r>
              <a:rPr lang="en-GB" b="1" dirty="0">
                <a:latin typeface="Montserrat" panose="00000500000000000000" pitchFamily="2" charset="0"/>
              </a:rPr>
              <a:t>This year, spend peaked for the Top 4 and Wait/M&amp;S during two key trading days and share did not dip as much at the Discounters during Christmas week.</a:t>
            </a:r>
          </a:p>
        </p:txBody>
      </p:sp>
      <p:sp>
        <p:nvSpPr>
          <p:cNvPr id="15" name="TextBox 14">
            <a:extLst>
              <a:ext uri="{FF2B5EF4-FFF2-40B4-BE49-F238E27FC236}">
                <a16:creationId xmlns:a16="http://schemas.microsoft.com/office/drawing/2014/main" id="{22510C8D-CA5A-41D3-ABA4-99B4CFA80199}"/>
              </a:ext>
            </a:extLst>
          </p:cNvPr>
          <p:cNvSpPr txBox="1"/>
          <p:nvPr/>
        </p:nvSpPr>
        <p:spPr>
          <a:xfrm>
            <a:off x="152400" y="517678"/>
            <a:ext cx="8858250" cy="938719"/>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en-GB" sz="1100" dirty="0">
                <a:solidFill>
                  <a:srgbClr val="000000"/>
                </a:solidFill>
                <a:latin typeface="Montserrat" panose="00000500000000000000" pitchFamily="2" charset="0"/>
                <a:cs typeface="Calibri" panose="020F0502020204030204" pitchFamily="34" charset="0"/>
              </a:rPr>
              <a:t>Discounters lost momentum during the key 2 trading days but the loss in share was not as much as prior years</a:t>
            </a:r>
          </a:p>
          <a:p>
            <a:pPr marL="285750" indent="-285750">
              <a:buClr>
                <a:schemeClr val="accent2"/>
              </a:buClr>
              <a:buFont typeface="Arial" panose="020B0604020202020204" pitchFamily="34" charset="0"/>
              <a:buChar char="•"/>
            </a:pPr>
            <a:r>
              <a:rPr lang="en-GB" sz="1100" dirty="0">
                <a:solidFill>
                  <a:srgbClr val="000000"/>
                </a:solidFill>
                <a:latin typeface="Montserrat" panose="00000500000000000000" pitchFamily="2" charset="0"/>
                <a:cs typeface="Calibri" panose="020F0502020204030204" pitchFamily="34" charset="0"/>
              </a:rPr>
              <a:t>M&amp;S/Waitrose maximised share during the final week and specifically the 2 key trading days before Christmas and were the stores of choice on Xmas Eve</a:t>
            </a:r>
          </a:p>
          <a:p>
            <a:pPr marL="285750" indent="-285750">
              <a:buClr>
                <a:schemeClr val="accent2"/>
              </a:buClr>
              <a:buFont typeface="Arial" panose="020B0604020202020204" pitchFamily="34" charset="0"/>
              <a:buChar char="•"/>
            </a:pPr>
            <a:r>
              <a:rPr lang="en-GB" sz="1100" dirty="0">
                <a:latin typeface="Montserrat" panose="00000500000000000000" pitchFamily="2" charset="0"/>
                <a:cs typeface="Calibri" panose="020F0502020204030204" pitchFamily="34" charset="0"/>
              </a:rPr>
              <a:t>Top 4 </a:t>
            </a:r>
            <a:r>
              <a:rPr lang="en-GB" sz="1100" dirty="0">
                <a:solidFill>
                  <a:srgbClr val="000000"/>
                </a:solidFill>
                <a:latin typeface="Montserrat" panose="00000500000000000000" pitchFamily="2" charset="0"/>
                <a:cs typeface="Calibri" panose="020F0502020204030204" pitchFamily="34" charset="0"/>
              </a:rPr>
              <a:t>share peaked for the 2 critical days before Christmas</a:t>
            </a:r>
          </a:p>
          <a:p>
            <a:pPr marL="285750" indent="-285750">
              <a:buClr>
                <a:schemeClr val="accent2"/>
              </a:buClr>
              <a:buFont typeface="Arial" panose="020B0604020202020204" pitchFamily="34" charset="0"/>
              <a:buChar char="•"/>
            </a:pPr>
            <a:r>
              <a:rPr lang="en-GB" sz="1100" dirty="0">
                <a:solidFill>
                  <a:srgbClr val="000000"/>
                </a:solidFill>
                <a:latin typeface="Montserrat" panose="00000500000000000000" pitchFamily="2" charset="0"/>
                <a:cs typeface="Calibri" panose="020F0502020204030204" pitchFamily="34" charset="0"/>
              </a:rPr>
              <a:t>Co-op was again a destination store on 24th for last minute top ups but share dipped during peak </a:t>
            </a:r>
            <a:r>
              <a:rPr lang="en-GB" sz="1100" dirty="0">
                <a:latin typeface="Montserrat" panose="00000500000000000000" pitchFamily="2" charset="0"/>
                <a:cs typeface="Calibri" panose="020F0502020204030204" pitchFamily="34" charset="0"/>
              </a:rPr>
              <a:t>trading</a:t>
            </a:r>
            <a:endParaRPr lang="en-GB" sz="1100" dirty="0">
              <a:solidFill>
                <a:srgbClr val="000000"/>
              </a:solidFill>
              <a:latin typeface="Montserrat" panose="00000500000000000000" pitchFamily="2" charset="0"/>
              <a:cs typeface="Calibri" panose="020F0502020204030204" pitchFamily="34" charset="0"/>
            </a:endParaRPr>
          </a:p>
        </p:txBody>
      </p:sp>
      <p:sp>
        <p:nvSpPr>
          <p:cNvPr id="2" name="Hexagon 1">
            <a:extLst>
              <a:ext uri="{FF2B5EF4-FFF2-40B4-BE49-F238E27FC236}">
                <a16:creationId xmlns:a16="http://schemas.microsoft.com/office/drawing/2014/main" id="{A9B707F1-FDC8-4C09-D9C9-F0ACD896FAF5}"/>
              </a:ext>
            </a:extLst>
          </p:cNvPr>
          <p:cNvSpPr/>
          <p:nvPr/>
        </p:nvSpPr>
        <p:spPr>
          <a:xfrm>
            <a:off x="4192104" y="2509078"/>
            <a:ext cx="1161774" cy="1139687"/>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tar: 5 Points 2">
            <a:extLst>
              <a:ext uri="{FF2B5EF4-FFF2-40B4-BE49-F238E27FC236}">
                <a16:creationId xmlns:a16="http://schemas.microsoft.com/office/drawing/2014/main" id="{FF5715E6-F82E-B2BC-98F2-4B3F65C87E43}"/>
              </a:ext>
            </a:extLst>
          </p:cNvPr>
          <p:cNvSpPr/>
          <p:nvPr/>
        </p:nvSpPr>
        <p:spPr>
          <a:xfrm>
            <a:off x="3207026" y="1939235"/>
            <a:ext cx="733288" cy="384313"/>
          </a:xfrm>
          <a:prstGeom prst="star5">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09877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966A20B-93CE-4720-B0F6-6C5EB5CFBBC4}"/>
              </a:ext>
            </a:extLst>
          </p:cNvPr>
          <p:cNvSpPr txBox="1">
            <a:spLocks/>
          </p:cNvSpPr>
          <p:nvPr/>
        </p:nvSpPr>
        <p:spPr>
          <a:xfrm>
            <a:off x="152400" y="4800558"/>
            <a:ext cx="8165465" cy="285792"/>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443"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443"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443"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443"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443"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443"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443"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443"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443" b="0" i="0" u="none" strike="noStrike" cap="none">
                <a:solidFill>
                  <a:srgbClr val="000000"/>
                </a:solidFill>
                <a:latin typeface="Arial"/>
                <a:ea typeface="Arial"/>
                <a:cs typeface="Arial"/>
                <a:sym typeface="Arial"/>
              </a:defRPr>
            </a:lvl9pPr>
          </a:lstStyle>
          <a:p>
            <a:r>
              <a:rPr lang="en-GB" sz="700" dirty="0">
                <a:latin typeface="Montserrat" panose="00000500000000000000" pitchFamily="2" charset="0"/>
                <a:cs typeface="Calibri" panose="020F0502020204030204" pitchFamily="34" charset="0"/>
              </a:rPr>
              <a:t>Source:  NielsenIQ Scantrack*,  NielsenIQ Homescan 14 days ending 24</a:t>
            </a:r>
            <a:r>
              <a:rPr lang="en-GB" sz="700" baseline="30000" dirty="0">
                <a:latin typeface="Montserrat" panose="00000500000000000000" pitchFamily="2" charset="0"/>
                <a:cs typeface="Calibri" panose="020F0502020204030204" pitchFamily="34" charset="0"/>
              </a:rPr>
              <a:t>th</a:t>
            </a:r>
            <a:r>
              <a:rPr lang="en-GB" sz="700" dirty="0">
                <a:latin typeface="Montserrat" panose="00000500000000000000" pitchFamily="2" charset="0"/>
                <a:cs typeface="Calibri" panose="020F0502020204030204" pitchFamily="34" charset="0"/>
              </a:rPr>
              <a:t> December 2022**</a:t>
            </a:r>
            <a:endParaRPr lang="en-US" sz="700" dirty="0">
              <a:latin typeface="Montserrat" panose="00000500000000000000" pitchFamily="2" charset="0"/>
              <a:cs typeface="Calibri" panose="020F0502020204030204" pitchFamily="34" charset="0"/>
            </a:endParaRPr>
          </a:p>
        </p:txBody>
      </p:sp>
      <p:graphicFrame>
        <p:nvGraphicFramePr>
          <p:cNvPr id="7" name="Chart Placeholder 6">
            <a:extLst>
              <a:ext uri="{FF2B5EF4-FFF2-40B4-BE49-F238E27FC236}">
                <a16:creationId xmlns:a16="http://schemas.microsoft.com/office/drawing/2014/main" id="{8EFE117E-B735-492E-AF4E-8D2B6E50275A}"/>
              </a:ext>
            </a:extLst>
          </p:cNvPr>
          <p:cNvGraphicFramePr>
            <a:graphicFrameLocks/>
          </p:cNvGraphicFramePr>
          <p:nvPr>
            <p:extLst>
              <p:ext uri="{D42A27DB-BD31-4B8C-83A1-F6EECF244321}">
                <p14:modId xmlns:p14="http://schemas.microsoft.com/office/powerpoint/2010/main" val="610916046"/>
              </p:ext>
            </p:extLst>
          </p:nvPr>
        </p:nvGraphicFramePr>
        <p:xfrm>
          <a:off x="609600" y="1200151"/>
          <a:ext cx="8145717" cy="3527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591288C1-EA66-44C3-826E-BEA84FDA9C02}"/>
              </a:ext>
            </a:extLst>
          </p:cNvPr>
          <p:cNvSpPr txBox="1"/>
          <p:nvPr/>
        </p:nvSpPr>
        <p:spPr>
          <a:xfrm>
            <a:off x="6670260" y="4355829"/>
            <a:ext cx="2473740" cy="338554"/>
          </a:xfrm>
          <a:prstGeom prst="rect">
            <a:avLst/>
          </a:prstGeom>
          <a:noFill/>
        </p:spPr>
        <p:txBody>
          <a:bodyPr wrap="square" rtlCol="0">
            <a:spAutoFit/>
          </a:bodyPr>
          <a:lstStyle/>
          <a:p>
            <a:pPr algn="r" fontAlgn="base">
              <a:spcBef>
                <a:spcPct val="0"/>
              </a:spcBef>
              <a:spcAft>
                <a:spcPct val="0"/>
              </a:spcAft>
            </a:pPr>
            <a:r>
              <a:rPr lang="en-GB" sz="800" dirty="0">
                <a:solidFill>
                  <a:srgbClr val="5F5F5F"/>
                </a:solidFill>
                <a:latin typeface="Montserrat" panose="00000500000000000000" pitchFamily="2" charset="0"/>
                <a:cs typeface="Calibri" panose="020F0502020204030204" pitchFamily="34" charset="0"/>
              </a:rPr>
              <a:t>~Typical fortnight week = average sales 52w/e 31Dec22 excluding 2w/e 24Dec22</a:t>
            </a:r>
            <a:endParaRPr lang="en-US" sz="800" dirty="0">
              <a:solidFill>
                <a:srgbClr val="5F5F5F"/>
              </a:solidFill>
              <a:latin typeface="Montserrat" panose="00000500000000000000" pitchFamily="2" charset="0"/>
              <a:cs typeface="Calibri" panose="020F0502020204030204" pitchFamily="34" charset="0"/>
            </a:endParaRPr>
          </a:p>
        </p:txBody>
      </p:sp>
      <p:sp>
        <p:nvSpPr>
          <p:cNvPr id="9" name="Text Placeholder 4">
            <a:extLst>
              <a:ext uri="{FF2B5EF4-FFF2-40B4-BE49-F238E27FC236}">
                <a16:creationId xmlns:a16="http://schemas.microsoft.com/office/drawing/2014/main" id="{590856DC-DCE8-4A32-AAB7-AA1B151BBE91}"/>
              </a:ext>
            </a:extLst>
          </p:cNvPr>
          <p:cNvSpPr txBox="1">
            <a:spLocks/>
          </p:cNvSpPr>
          <p:nvPr/>
        </p:nvSpPr>
        <p:spPr>
          <a:xfrm>
            <a:off x="565773" y="699543"/>
            <a:ext cx="8160322" cy="315118"/>
          </a:xfrm>
          <a:prstGeom prst="rect">
            <a:avLst/>
          </a:prstGeom>
        </p:spPr>
        <p:txBody>
          <a:bodyPr vert="horz" lIns="91440" tIns="0" rIns="91440" bIns="0" rtlCol="0">
            <a:noAutofit/>
          </a:bodyPr>
          <a:lstStyle>
            <a:lvl1pPr marL="0" indent="0" algn="l" defTabSz="457200" rtl="0" eaLnBrk="1" latinLnBrk="0" hangingPunct="1">
              <a:lnSpc>
                <a:spcPct val="100000"/>
              </a:lnSpc>
              <a:spcBef>
                <a:spcPts val="0"/>
              </a:spcBef>
              <a:buClr>
                <a:schemeClr val="tx2"/>
              </a:buClr>
              <a:buFont typeface="Arial"/>
              <a:buNone/>
              <a:defRPr sz="1350" b="0" kern="1200" baseline="0">
                <a:solidFill>
                  <a:schemeClr val="tx1"/>
                </a:solidFill>
                <a:latin typeface="+mn-lt"/>
                <a:ea typeface="+mn-ea"/>
                <a:cs typeface="+mn-cs"/>
              </a:defRPr>
            </a:lvl1pPr>
            <a:lvl2pPr marL="342900" indent="0" algn="l" defTabSz="287338" rtl="0" eaLnBrk="1" latinLnBrk="0" hangingPunct="1">
              <a:lnSpc>
                <a:spcPct val="100000"/>
              </a:lnSpc>
              <a:spcBef>
                <a:spcPts val="800"/>
              </a:spcBef>
              <a:buClr>
                <a:schemeClr val="tx2"/>
              </a:buClr>
              <a:buFont typeface="Arial" pitchFamily="34" charset="0"/>
              <a:buNone/>
              <a:defRPr sz="1500" b="1" kern="1200" baseline="0">
                <a:solidFill>
                  <a:schemeClr val="tx2"/>
                </a:solidFill>
                <a:latin typeface="+mn-lt"/>
                <a:ea typeface="+mn-ea"/>
                <a:cs typeface="+mn-cs"/>
              </a:defRPr>
            </a:lvl2pPr>
            <a:lvl3pPr marL="685800" indent="0" algn="l" defTabSz="457200" rtl="0" eaLnBrk="1" latinLnBrk="0" hangingPunct="1">
              <a:lnSpc>
                <a:spcPct val="100000"/>
              </a:lnSpc>
              <a:spcBef>
                <a:spcPts val="700"/>
              </a:spcBef>
              <a:buClr>
                <a:schemeClr val="tx2"/>
              </a:buClr>
              <a:buFont typeface="Arial"/>
              <a:buNone/>
              <a:tabLst/>
              <a:defRPr sz="1350" b="1" kern="1200" baseline="0">
                <a:solidFill>
                  <a:schemeClr val="tx2"/>
                </a:solidFill>
                <a:latin typeface="+mn-lt"/>
                <a:ea typeface="+mn-ea"/>
                <a:cs typeface="+mn-cs"/>
              </a:defRPr>
            </a:lvl3pPr>
            <a:lvl4pPr marL="1028700" indent="0" algn="l" defTabSz="227013" rtl="0" eaLnBrk="1" latinLnBrk="0" hangingPunct="1">
              <a:lnSpc>
                <a:spcPct val="100000"/>
              </a:lnSpc>
              <a:spcBef>
                <a:spcPts val="700"/>
              </a:spcBef>
              <a:buClr>
                <a:schemeClr val="tx2"/>
              </a:buClr>
              <a:buFont typeface="Arial" pitchFamily="34" charset="0"/>
              <a:buNone/>
              <a:defRPr sz="1200" b="1" kern="1200" baseline="0">
                <a:solidFill>
                  <a:schemeClr val="tx2"/>
                </a:solidFill>
                <a:latin typeface="+mn-lt"/>
                <a:ea typeface="+mn-ea"/>
                <a:cs typeface="+mn-cs"/>
              </a:defRPr>
            </a:lvl4pPr>
            <a:lvl5pPr marL="1371600" indent="0" algn="l" defTabSz="457200" rtl="0" eaLnBrk="1" latinLnBrk="0" hangingPunct="1">
              <a:lnSpc>
                <a:spcPct val="100000"/>
              </a:lnSpc>
              <a:spcBef>
                <a:spcPts val="700"/>
              </a:spcBef>
              <a:buClr>
                <a:schemeClr val="tx2"/>
              </a:buClr>
              <a:buFont typeface="Arial" pitchFamily="34" charset="0"/>
              <a:buNone/>
              <a:defRPr sz="1200" b="1" kern="1200" baseline="0">
                <a:solidFill>
                  <a:schemeClr val="tx2"/>
                </a:solidFill>
                <a:latin typeface="+mn-lt"/>
                <a:ea typeface="+mn-ea"/>
                <a:cs typeface="+mn-cs"/>
              </a:defRPr>
            </a:lvl5pPr>
            <a:lvl6pPr marL="1714500" indent="0" algn="l" defTabSz="457200" rtl="0" eaLnBrk="1" latinLnBrk="0" hangingPunct="1">
              <a:spcBef>
                <a:spcPct val="20000"/>
              </a:spcBef>
              <a:buFont typeface="Arial"/>
              <a:buNone/>
              <a:defRPr sz="1200" b="1" kern="1200">
                <a:solidFill>
                  <a:schemeClr val="tx1"/>
                </a:solidFill>
                <a:latin typeface="+mn-lt"/>
                <a:ea typeface="+mn-ea"/>
                <a:cs typeface="+mn-cs"/>
              </a:defRPr>
            </a:lvl6pPr>
            <a:lvl7pPr marL="2057400" indent="0" algn="l" defTabSz="457200" rtl="0" eaLnBrk="1" latinLnBrk="0" hangingPunct="1">
              <a:spcBef>
                <a:spcPct val="20000"/>
              </a:spcBef>
              <a:buFont typeface="Arial"/>
              <a:buNone/>
              <a:defRPr sz="1200" b="1" kern="1200">
                <a:solidFill>
                  <a:schemeClr val="tx1"/>
                </a:solidFill>
                <a:latin typeface="+mn-lt"/>
                <a:ea typeface="+mn-ea"/>
                <a:cs typeface="+mn-cs"/>
              </a:defRPr>
            </a:lvl7pPr>
            <a:lvl8pPr marL="2400300" indent="0" algn="l" defTabSz="457200" rtl="0" eaLnBrk="1" latinLnBrk="0" hangingPunct="1">
              <a:spcBef>
                <a:spcPct val="20000"/>
              </a:spcBef>
              <a:buFont typeface="Arial"/>
              <a:buNone/>
              <a:defRPr sz="1200" b="1" kern="1200">
                <a:solidFill>
                  <a:schemeClr val="tx1"/>
                </a:solidFill>
                <a:latin typeface="+mn-lt"/>
                <a:ea typeface="+mn-ea"/>
                <a:cs typeface="+mn-cs"/>
              </a:defRPr>
            </a:lvl8pPr>
            <a:lvl9pPr marL="2743200" indent="0" algn="l" defTabSz="457200" rtl="0" eaLnBrk="1" latinLnBrk="0" hangingPunct="1">
              <a:spcBef>
                <a:spcPct val="20000"/>
              </a:spcBef>
              <a:buFont typeface="Arial"/>
              <a:buNone/>
              <a:defRPr sz="1200" b="1" kern="1200">
                <a:solidFill>
                  <a:schemeClr val="tx1"/>
                </a:solidFill>
                <a:latin typeface="+mn-lt"/>
                <a:ea typeface="+mn-ea"/>
                <a:cs typeface="+mn-cs"/>
              </a:defRPr>
            </a:lvl9pPr>
          </a:lstStyle>
          <a:p>
            <a:pPr>
              <a:buClr>
                <a:srgbClr val="000000"/>
              </a:buClr>
            </a:pPr>
            <a:r>
              <a:rPr lang="en-GB" sz="1200" dirty="0">
                <a:solidFill>
                  <a:srgbClr val="000000"/>
                </a:solidFill>
                <a:latin typeface="Montserrat" panose="00000500000000000000" pitchFamily="2" charset="0"/>
                <a:cs typeface="Calibri" panose="020F0502020204030204" pitchFamily="34" charset="0"/>
              </a:rPr>
              <a:t>With shoppers on average spending on average </a:t>
            </a:r>
            <a:r>
              <a:rPr lang="en-GB" sz="1200" b="1" dirty="0">
                <a:solidFill>
                  <a:srgbClr val="000000"/>
                </a:solidFill>
                <a:latin typeface="Montserrat" panose="00000500000000000000" pitchFamily="2" charset="0"/>
                <a:cs typeface="Calibri" panose="020F0502020204030204" pitchFamily="34" charset="0"/>
              </a:rPr>
              <a:t>55% more</a:t>
            </a:r>
            <a:r>
              <a:rPr lang="en-GB" sz="1200" dirty="0">
                <a:solidFill>
                  <a:srgbClr val="000000"/>
                </a:solidFill>
                <a:latin typeface="Montserrat" panose="00000500000000000000" pitchFamily="2" charset="0"/>
                <a:cs typeface="Calibri" panose="020F0502020204030204" pitchFamily="34" charset="0"/>
              </a:rPr>
              <a:t> during the final 2 weeks of Christmas compared to a typical~ fortnight, there was </a:t>
            </a:r>
            <a:r>
              <a:rPr lang="en-GB" sz="1200" b="1" dirty="0">
                <a:solidFill>
                  <a:srgbClr val="000000"/>
                </a:solidFill>
                <a:latin typeface="Montserrat" panose="00000500000000000000" pitchFamily="2" charset="0"/>
                <a:cs typeface="Calibri" panose="020F0502020204030204" pitchFamily="34" charset="0"/>
              </a:rPr>
              <a:t>even more</a:t>
            </a:r>
            <a:r>
              <a:rPr lang="en-GB" sz="1200" dirty="0">
                <a:solidFill>
                  <a:srgbClr val="000000"/>
                </a:solidFill>
                <a:latin typeface="Montserrat" panose="00000500000000000000" pitchFamily="2" charset="0"/>
                <a:cs typeface="Calibri" panose="020F0502020204030204" pitchFamily="34" charset="0"/>
              </a:rPr>
              <a:t> to play for this Christmas</a:t>
            </a:r>
            <a:endParaRPr lang="en-US" sz="1200" dirty="0">
              <a:solidFill>
                <a:srgbClr val="000000"/>
              </a:solidFill>
              <a:latin typeface="Montserrat" panose="00000500000000000000" pitchFamily="2" charset="0"/>
              <a:cs typeface="Calibri" panose="020F0502020204030204" pitchFamily="34" charset="0"/>
            </a:endParaRPr>
          </a:p>
        </p:txBody>
      </p:sp>
      <p:sp>
        <p:nvSpPr>
          <p:cNvPr id="10" name="TextBox 9">
            <a:extLst>
              <a:ext uri="{FF2B5EF4-FFF2-40B4-BE49-F238E27FC236}">
                <a16:creationId xmlns:a16="http://schemas.microsoft.com/office/drawing/2014/main" id="{64CF413B-D5CA-488A-A0A0-846A47BD252E}"/>
              </a:ext>
            </a:extLst>
          </p:cNvPr>
          <p:cNvSpPr txBox="1"/>
          <p:nvPr/>
        </p:nvSpPr>
        <p:spPr>
          <a:xfrm>
            <a:off x="457200" y="133350"/>
            <a:ext cx="8382000" cy="523220"/>
          </a:xfrm>
          <a:prstGeom prst="rect">
            <a:avLst/>
          </a:prstGeom>
          <a:noFill/>
        </p:spPr>
        <p:txBody>
          <a:bodyPr wrap="square" rtlCol="0">
            <a:spAutoFit/>
          </a:bodyPr>
          <a:lstStyle/>
          <a:p>
            <a:r>
              <a:rPr lang="en-US" sz="1400" b="1" dirty="0">
                <a:solidFill>
                  <a:srgbClr val="000000"/>
                </a:solidFill>
                <a:latin typeface="Montserrat" panose="00000500000000000000" pitchFamily="2" charset="0"/>
                <a:cs typeface="Calibri" panose="020F0502020204030204" pitchFamily="34" charset="0"/>
              </a:rPr>
              <a:t>£7.9Bn* was spent at the Grocery Multiples in the 2 weeks ending 24</a:t>
            </a:r>
            <a:r>
              <a:rPr lang="en-US" sz="1400" b="1" baseline="30000" dirty="0">
                <a:solidFill>
                  <a:srgbClr val="000000"/>
                </a:solidFill>
                <a:latin typeface="Montserrat" panose="00000500000000000000" pitchFamily="2" charset="0"/>
                <a:cs typeface="Calibri" panose="020F0502020204030204" pitchFamily="34" charset="0"/>
              </a:rPr>
              <a:t>th</a:t>
            </a:r>
            <a:r>
              <a:rPr lang="en-US" sz="1400" b="1" dirty="0">
                <a:solidFill>
                  <a:srgbClr val="000000"/>
                </a:solidFill>
                <a:latin typeface="Montserrat" panose="00000500000000000000" pitchFamily="2" charset="0"/>
                <a:cs typeface="Calibri" panose="020F0502020204030204" pitchFamily="34" charset="0"/>
              </a:rPr>
              <a:t> December</a:t>
            </a:r>
          </a:p>
          <a:p>
            <a:endParaRPr lang="en-GB" b="1" dirty="0">
              <a:latin typeface="Montserrat" panose="00000500000000000000" pitchFamily="2" charset="0"/>
            </a:endParaRPr>
          </a:p>
        </p:txBody>
      </p:sp>
    </p:spTree>
    <p:extLst>
      <p:ext uri="{BB962C8B-B14F-4D97-AF65-F5344CB8AC3E}">
        <p14:creationId xmlns:p14="http://schemas.microsoft.com/office/powerpoint/2010/main" val="1715796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What’s next?</a:t>
            </a:r>
          </a:p>
        </p:txBody>
      </p:sp>
    </p:spTree>
    <p:extLst>
      <p:ext uri="{BB962C8B-B14F-4D97-AF65-F5344CB8AC3E}">
        <p14:creationId xmlns:p14="http://schemas.microsoft.com/office/powerpoint/2010/main" val="762026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59"/>
          <p:cNvSpPr txBox="1"/>
          <p:nvPr/>
        </p:nvSpPr>
        <p:spPr>
          <a:xfrm>
            <a:off x="356660" y="126536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solidFill>
                  <a:srgbClr val="FFFFFF"/>
                </a:solidFill>
                <a:latin typeface="Avenir Next LT Pro" panose="020B0504020202020204" pitchFamily="34" charset="0"/>
                <a:ea typeface="Montserrat"/>
                <a:cs typeface="Montserrat"/>
                <a:sym typeface="Montserrat"/>
              </a:rPr>
              <a:t>1</a:t>
            </a:r>
            <a:endParaRPr sz="3000" b="1" i="0" u="none" strike="noStrike" cap="none" dirty="0">
              <a:solidFill>
                <a:srgbClr val="FFFFFF"/>
              </a:solidFill>
              <a:latin typeface="Avenir Next LT Pro" panose="020B0504020202020204" pitchFamily="34" charset="0"/>
              <a:ea typeface="Montserrat"/>
              <a:cs typeface="Montserrat"/>
              <a:sym typeface="Montserrat"/>
            </a:endParaRPr>
          </a:p>
        </p:txBody>
      </p:sp>
      <p:sp>
        <p:nvSpPr>
          <p:cNvPr id="642" name="Google Shape;642;p59"/>
          <p:cNvSpPr txBox="1"/>
          <p:nvPr/>
        </p:nvSpPr>
        <p:spPr>
          <a:xfrm>
            <a:off x="3225111" y="126536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Avenir Next LT Pro" panose="020B0504020202020204" pitchFamily="34" charset="0"/>
                <a:ea typeface="Montserrat"/>
                <a:cs typeface="Montserrat"/>
                <a:sym typeface="Montserrat"/>
              </a:rPr>
              <a:t>2</a:t>
            </a:r>
            <a:endParaRPr sz="3000" b="1" i="0" u="none" strike="noStrike" cap="none" dirty="0">
              <a:solidFill>
                <a:srgbClr val="FFFFFF"/>
              </a:solidFill>
              <a:latin typeface="Avenir Next LT Pro" panose="020B0504020202020204" pitchFamily="34" charset="0"/>
              <a:ea typeface="Montserrat"/>
              <a:cs typeface="Montserrat"/>
              <a:sym typeface="Montserrat"/>
            </a:endParaRPr>
          </a:p>
        </p:txBody>
      </p:sp>
      <p:sp>
        <p:nvSpPr>
          <p:cNvPr id="643" name="Google Shape;643;p59"/>
          <p:cNvSpPr txBox="1"/>
          <p:nvPr/>
        </p:nvSpPr>
        <p:spPr>
          <a:xfrm>
            <a:off x="6093575" y="126536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Avenir Next LT Pro" panose="020B0504020202020204" pitchFamily="34" charset="0"/>
                <a:ea typeface="Montserrat"/>
                <a:cs typeface="Montserrat"/>
                <a:sym typeface="Montserrat"/>
              </a:rPr>
              <a:t>3</a:t>
            </a:r>
            <a:endParaRPr sz="3000" b="1" i="0" u="none" strike="noStrike" cap="none" dirty="0">
              <a:solidFill>
                <a:srgbClr val="FFFFFF"/>
              </a:solidFill>
              <a:latin typeface="Avenir Next LT Pro" panose="020B0504020202020204" pitchFamily="34" charset="0"/>
              <a:ea typeface="Montserrat"/>
              <a:cs typeface="Montserrat"/>
              <a:sym typeface="Montserrat"/>
            </a:endParaRPr>
          </a:p>
        </p:txBody>
      </p:sp>
      <p:sp>
        <p:nvSpPr>
          <p:cNvPr id="644" name="Google Shape;644;p59"/>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sp>
        <p:nvSpPr>
          <p:cNvPr id="645" name="Google Shape;645;p59"/>
          <p:cNvSpPr txBox="1"/>
          <p:nvPr/>
        </p:nvSpPr>
        <p:spPr>
          <a:xfrm>
            <a:off x="419652" y="1838005"/>
            <a:ext cx="2155687" cy="2712590"/>
          </a:xfrm>
          <a:prstGeom prst="rect">
            <a:avLst/>
          </a:prstGeom>
          <a:noFill/>
          <a:ln>
            <a:noFill/>
          </a:ln>
        </p:spPr>
        <p:txBody>
          <a:bodyPr spcFirstLastPara="1" wrap="square" lIns="0" tIns="45700" rIns="0" bIns="45700" anchor="t" anchorCtr="0">
            <a:noAutofit/>
          </a:bodyPr>
          <a:lstStyle/>
          <a:p>
            <a:pPr lvl="0">
              <a:tabLst>
                <a:tab pos="226695" algn="l"/>
                <a:tab pos="457200" algn="l"/>
              </a:tabLst>
            </a:pPr>
            <a:r>
              <a:rPr lang="en-GB" sz="1000" b="1"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Overall</a:t>
            </a:r>
            <a:r>
              <a:rPr lang="en-GB" sz="10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 it was a </a:t>
            </a:r>
            <a:r>
              <a:rPr lang="en-GB" sz="1000" b="1" dirty="0">
                <a:solidFill>
                  <a:schemeClr val="accent1"/>
                </a:solidFill>
                <a:effectLst/>
                <a:latin typeface="Montserrat" panose="00000500000000000000" pitchFamily="2" charset="0"/>
                <a:ea typeface="Times New Roman" panose="02020603050405020304" pitchFamily="18" charset="0"/>
                <a:cs typeface="Arial" panose="020B0604020202020204" pitchFamily="34" charset="0"/>
              </a:rPr>
              <a:t>good Christmas </a:t>
            </a:r>
            <a:r>
              <a:rPr lang="en-GB" sz="10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for food retailers with </a:t>
            </a:r>
            <a:r>
              <a:rPr lang="en-GB" sz="1000" b="1"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sales growths in line with the expectations </a:t>
            </a:r>
            <a:r>
              <a:rPr lang="en-GB" sz="10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set in the last 3 months, even if value sales were helped by the acceleration of food inflation in December. </a:t>
            </a:r>
          </a:p>
          <a:p>
            <a:pPr marL="342900" lvl="0" indent="-342900">
              <a:buFont typeface="Symbol" panose="05050102010706020507" pitchFamily="18" charset="2"/>
              <a:buChar char=""/>
              <a:tabLst>
                <a:tab pos="226695" algn="l"/>
                <a:tab pos="457200" algn="l"/>
              </a:tabLst>
            </a:pPr>
            <a:endParaRPr lang="en-GB" sz="1000" dirty="0">
              <a:solidFill>
                <a:schemeClr val="bg1"/>
              </a:solidFill>
              <a:latin typeface="Montserrat" panose="00000500000000000000" pitchFamily="2" charset="0"/>
              <a:ea typeface="Times New Roman" panose="02020603050405020304" pitchFamily="18" charset="0"/>
              <a:cs typeface="Arial" panose="020B0604020202020204" pitchFamily="34" charset="0"/>
            </a:endParaRPr>
          </a:p>
          <a:p>
            <a:pPr>
              <a:tabLst>
                <a:tab pos="226695" algn="l"/>
                <a:tab pos="457200" algn="l"/>
              </a:tabLst>
            </a:pPr>
            <a:r>
              <a:rPr lang="en-GB" sz="10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Shoppers were </a:t>
            </a:r>
            <a:r>
              <a:rPr lang="en-GB" sz="1000" b="1"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still</a:t>
            </a:r>
            <a:r>
              <a:rPr lang="en-GB" sz="10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 </a:t>
            </a:r>
            <a:r>
              <a:rPr lang="en-GB" sz="1000" b="1" dirty="0">
                <a:solidFill>
                  <a:schemeClr val="accent1"/>
                </a:solidFill>
                <a:effectLst/>
                <a:latin typeface="Montserrat" panose="00000500000000000000" pitchFamily="2" charset="0"/>
                <a:ea typeface="Times New Roman" panose="02020603050405020304" pitchFamily="18" charset="0"/>
                <a:cs typeface="Arial" panose="020B0604020202020204" pitchFamily="34" charset="0"/>
              </a:rPr>
              <a:t>willing</a:t>
            </a:r>
            <a:r>
              <a:rPr lang="en-GB" sz="10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 to buy</a:t>
            </a:r>
            <a:r>
              <a:rPr lang="en-GB" sz="1000" b="1"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 extra Christmas indulgences</a:t>
            </a:r>
            <a:r>
              <a:rPr lang="en-GB" sz="10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 but the </a:t>
            </a:r>
            <a:r>
              <a:rPr lang="en-GB" sz="1000" b="1" dirty="0">
                <a:solidFill>
                  <a:schemeClr val="accent1"/>
                </a:solidFill>
                <a:effectLst/>
                <a:latin typeface="Montserrat" panose="00000500000000000000" pitchFamily="2" charset="0"/>
                <a:ea typeface="Times New Roman" panose="02020603050405020304" pitchFamily="18" charset="0"/>
                <a:cs typeface="Arial" panose="020B0604020202020204" pitchFamily="34" charset="0"/>
              </a:rPr>
              <a:t>outperformance </a:t>
            </a:r>
            <a:r>
              <a:rPr lang="en-GB" sz="10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of </a:t>
            </a:r>
            <a:r>
              <a:rPr lang="en-GB" sz="1000" b="1"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Discounters</a:t>
            </a:r>
            <a:r>
              <a:rPr lang="en-GB" sz="10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 reflects that the </a:t>
            </a:r>
            <a:r>
              <a:rPr lang="en-GB" sz="1000" b="1"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cost-of-living crisis </a:t>
            </a:r>
            <a:r>
              <a:rPr lang="en-GB" sz="10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and the </a:t>
            </a:r>
            <a:r>
              <a:rPr lang="en-GB" sz="1000" b="1" dirty="0">
                <a:solidFill>
                  <a:schemeClr val="accent1"/>
                </a:solidFill>
                <a:effectLst/>
                <a:latin typeface="Montserrat" panose="00000500000000000000" pitchFamily="2" charset="0"/>
                <a:ea typeface="Times New Roman" panose="02020603050405020304" pitchFamily="18" charset="0"/>
                <a:cs typeface="Arial" panose="020B0604020202020204" pitchFamily="34" charset="0"/>
              </a:rPr>
              <a:t>need</a:t>
            </a:r>
            <a:r>
              <a:rPr lang="en-GB" sz="10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 to </a:t>
            </a:r>
            <a:r>
              <a:rPr lang="en-GB" sz="1000" b="1"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save on grocery shopping</a:t>
            </a:r>
            <a:r>
              <a:rPr lang="en-GB" sz="10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 remained the </a:t>
            </a:r>
            <a:r>
              <a:rPr lang="en-GB" sz="1000" b="1" dirty="0">
                <a:solidFill>
                  <a:schemeClr val="accent1"/>
                </a:solidFill>
                <a:effectLst/>
                <a:latin typeface="Montserrat" panose="00000500000000000000" pitchFamily="2" charset="0"/>
                <a:ea typeface="Times New Roman" panose="02020603050405020304" pitchFamily="18" charset="0"/>
                <a:cs typeface="Arial" panose="020B0604020202020204" pitchFamily="34" charset="0"/>
              </a:rPr>
              <a:t>driver</a:t>
            </a:r>
            <a:r>
              <a:rPr lang="en-GB" sz="10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 of shopper behaviour. </a:t>
            </a:r>
            <a:endParaRPr lang="en-GB" sz="1000" dirty="0">
              <a:solidFill>
                <a:schemeClr val="bg1"/>
              </a:solidFill>
              <a:effectLst/>
              <a:latin typeface="Montserrat" panose="00000500000000000000" pitchFamily="2" charset="0"/>
              <a:ea typeface="Times New Roman" panose="02020603050405020304" pitchFamily="18" charset="0"/>
            </a:endParaRPr>
          </a:p>
          <a:p>
            <a:pPr marL="342900" lvl="0" indent="-342900">
              <a:buFont typeface="Symbol" panose="05050102010706020507" pitchFamily="18" charset="2"/>
              <a:buChar char=""/>
              <a:tabLst>
                <a:tab pos="226695" algn="l"/>
                <a:tab pos="457200" algn="l"/>
              </a:tabLst>
            </a:pPr>
            <a:endParaRPr lang="en-GB" sz="10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tabLst>
                <a:tab pos="226695" algn="l"/>
                <a:tab pos="457200" algn="l"/>
              </a:tabLst>
            </a:pPr>
            <a:endParaRPr lang="en-GB" sz="1000" dirty="0">
              <a:solidFill>
                <a:schemeClr val="bg1"/>
              </a:solidFill>
              <a:effectLst/>
              <a:latin typeface="Montserrat" panose="00000500000000000000" pitchFamily="2" charset="0"/>
              <a:ea typeface="Times New Roman" panose="02020603050405020304" pitchFamily="18" charset="0"/>
            </a:endParaRPr>
          </a:p>
          <a:p>
            <a:pPr lvl="0">
              <a:buSzPts val="1100"/>
              <a:tabLst>
                <a:tab pos="457200" algn="l"/>
              </a:tabLst>
            </a:pPr>
            <a:endParaRPr lang="en-US" sz="1000" dirty="0">
              <a:solidFill>
                <a:schemeClr val="bg1"/>
              </a:solidFill>
              <a:effectLst/>
              <a:latin typeface="Montserrat" panose="00000500000000000000" pitchFamily="2" charset="0"/>
              <a:ea typeface="Times New Roman" panose="02020603050405020304" pitchFamily="18" charset="0"/>
            </a:endParaRPr>
          </a:p>
        </p:txBody>
      </p:sp>
      <p:cxnSp>
        <p:nvCxnSpPr>
          <p:cNvPr id="646" name="Google Shape;646;p59"/>
          <p:cNvCxnSpPr/>
          <p:nvPr/>
        </p:nvCxnSpPr>
        <p:spPr>
          <a:xfrm>
            <a:off x="338424" y="1795575"/>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7" name="Google Shape;647;p59"/>
          <p:cNvCxnSpPr/>
          <p:nvPr/>
        </p:nvCxnSpPr>
        <p:spPr>
          <a:xfrm>
            <a:off x="3215999" y="1795575"/>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8" name="Google Shape;648;p59"/>
          <p:cNvCxnSpPr/>
          <p:nvPr/>
        </p:nvCxnSpPr>
        <p:spPr>
          <a:xfrm>
            <a:off x="6093574" y="1795575"/>
            <a:ext cx="2712000" cy="0"/>
          </a:xfrm>
          <a:prstGeom prst="straightConnector1">
            <a:avLst/>
          </a:prstGeom>
          <a:noFill/>
          <a:ln w="9525" cap="flat" cmpd="sng">
            <a:solidFill>
              <a:srgbClr val="FFFFFF"/>
            </a:solidFill>
            <a:prstDash val="solid"/>
            <a:round/>
            <a:headEnd type="none" w="med" len="med"/>
            <a:tailEnd type="none" w="med" len="med"/>
          </a:ln>
        </p:spPr>
      </p:cxnSp>
      <p:sp>
        <p:nvSpPr>
          <p:cNvPr id="649" name="Google Shape;649;p59"/>
          <p:cNvSpPr txBox="1"/>
          <p:nvPr/>
        </p:nvSpPr>
        <p:spPr>
          <a:xfrm>
            <a:off x="3277719" y="1873356"/>
            <a:ext cx="2623899" cy="2903517"/>
          </a:xfrm>
          <a:prstGeom prst="rect">
            <a:avLst/>
          </a:prstGeom>
          <a:noFill/>
          <a:ln>
            <a:noFill/>
          </a:ln>
        </p:spPr>
        <p:txBody>
          <a:bodyPr spcFirstLastPara="1" wrap="square" lIns="0" tIns="45700" rIns="0" bIns="45700" anchor="t" anchorCtr="0">
            <a:noAutofit/>
          </a:bodyPr>
          <a:lstStyle/>
          <a:p>
            <a:pPr lvl="0">
              <a:tabLst>
                <a:tab pos="226695" algn="l"/>
                <a:tab pos="457200" algn="l"/>
              </a:tabLst>
            </a:pPr>
            <a:r>
              <a:rPr lang="en-GB" sz="10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We expect </a:t>
            </a:r>
            <a:r>
              <a:rPr lang="en-GB" sz="1000" b="1" dirty="0">
                <a:solidFill>
                  <a:schemeClr val="accent1"/>
                </a:solidFill>
                <a:effectLst/>
                <a:latin typeface="Montserrat" panose="00000500000000000000" pitchFamily="2" charset="0"/>
                <a:ea typeface="Times New Roman" panose="02020603050405020304" pitchFamily="18" charset="0"/>
                <a:cs typeface="Arial" panose="020B0604020202020204" pitchFamily="34" charset="0"/>
              </a:rPr>
              <a:t>Discounters</a:t>
            </a:r>
            <a:r>
              <a:rPr lang="en-GB" sz="10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 and </a:t>
            </a:r>
            <a:r>
              <a:rPr lang="en-GB" sz="1000" b="1" dirty="0">
                <a:solidFill>
                  <a:schemeClr val="accent1"/>
                </a:solidFill>
                <a:effectLst/>
                <a:latin typeface="Montserrat" panose="00000500000000000000" pitchFamily="2" charset="0"/>
                <a:ea typeface="Times New Roman" panose="02020603050405020304" pitchFamily="18" charset="0"/>
                <a:cs typeface="Arial" panose="020B0604020202020204" pitchFamily="34" charset="0"/>
              </a:rPr>
              <a:t>Value Retailers</a:t>
            </a:r>
            <a:r>
              <a:rPr lang="en-GB" sz="1000" b="1"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 </a:t>
            </a:r>
            <a:r>
              <a:rPr lang="en-GB" sz="10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(e.g. B&amp;M) to also have a </a:t>
            </a:r>
            <a:r>
              <a:rPr lang="en-GB" sz="1000" b="1" dirty="0">
                <a:solidFill>
                  <a:schemeClr val="accent1"/>
                </a:solidFill>
                <a:effectLst/>
                <a:latin typeface="Montserrat" panose="00000500000000000000" pitchFamily="2" charset="0"/>
                <a:ea typeface="Times New Roman" panose="02020603050405020304" pitchFamily="18" charset="0"/>
                <a:cs typeface="Arial" panose="020B0604020202020204" pitchFamily="34" charset="0"/>
              </a:rPr>
              <a:t>strong</a:t>
            </a:r>
            <a:r>
              <a:rPr lang="en-GB" sz="10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 </a:t>
            </a:r>
            <a:r>
              <a:rPr lang="en-GB" sz="1000" b="1" dirty="0">
                <a:solidFill>
                  <a:schemeClr val="accent1"/>
                </a:solidFill>
                <a:effectLst/>
                <a:latin typeface="Montserrat" panose="00000500000000000000" pitchFamily="2" charset="0"/>
                <a:ea typeface="Times New Roman" panose="02020603050405020304" pitchFamily="18" charset="0"/>
                <a:cs typeface="Arial" panose="020B0604020202020204" pitchFamily="34" charset="0"/>
              </a:rPr>
              <a:t>Q1 2023 </a:t>
            </a:r>
            <a:r>
              <a:rPr lang="en-GB" sz="10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as shoppers </a:t>
            </a:r>
            <a:r>
              <a:rPr lang="en-GB" sz="1000" b="1"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reign</a:t>
            </a:r>
            <a:r>
              <a:rPr lang="en-GB" sz="10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 in </a:t>
            </a:r>
            <a:r>
              <a:rPr lang="en-GB" sz="1000" b="1" dirty="0">
                <a:solidFill>
                  <a:schemeClr val="accent1"/>
                </a:solidFill>
                <a:effectLst/>
                <a:latin typeface="Montserrat" panose="00000500000000000000" pitchFamily="2" charset="0"/>
                <a:ea typeface="Times New Roman" panose="02020603050405020304" pitchFamily="18" charset="0"/>
                <a:cs typeface="Arial" panose="020B0604020202020204" pitchFamily="34" charset="0"/>
              </a:rPr>
              <a:t>spend</a:t>
            </a:r>
            <a:r>
              <a:rPr lang="en-GB" sz="10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 as </a:t>
            </a:r>
            <a:r>
              <a:rPr lang="en-GB" sz="1000" b="1"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higher energy bills </a:t>
            </a:r>
            <a:r>
              <a:rPr lang="en-GB" sz="10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start to arrive during the winter months and for some, additional costs from </a:t>
            </a:r>
            <a:r>
              <a:rPr lang="en-GB" sz="1000" b="1"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mortgage increases</a:t>
            </a:r>
            <a:r>
              <a:rPr lang="en-GB" sz="10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 </a:t>
            </a:r>
          </a:p>
          <a:p>
            <a:pPr lvl="0">
              <a:tabLst>
                <a:tab pos="226695" algn="l"/>
                <a:tab pos="457200" algn="l"/>
              </a:tabLst>
            </a:pPr>
            <a:endParaRPr lang="en-GB" sz="1000" dirty="0">
              <a:solidFill>
                <a:schemeClr val="bg1"/>
              </a:solidFill>
              <a:effectLst/>
              <a:latin typeface="Montserrat" panose="00000500000000000000" pitchFamily="2" charset="0"/>
              <a:ea typeface="Times New Roman" panose="02020603050405020304" pitchFamily="18" charset="0"/>
            </a:endParaRPr>
          </a:p>
          <a:p>
            <a:pPr lvl="0">
              <a:tabLst>
                <a:tab pos="226695" algn="l"/>
                <a:tab pos="457200" algn="l"/>
              </a:tabLst>
            </a:pP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A recent Homescan Survey (November 2022) found that </a:t>
            </a:r>
            <a:r>
              <a:rPr lang="en-GB" sz="1000" b="1"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33% of households </a:t>
            </a:r>
            <a:r>
              <a:rPr lang="en-GB" sz="1000" b="1" dirty="0">
                <a:solidFill>
                  <a:schemeClr val="accent1"/>
                </a:solidFill>
                <a:effectLst/>
                <a:latin typeface="Montserrat" panose="00000500000000000000" pitchFamily="2" charset="0"/>
                <a:ea typeface="Times New Roman" panose="02020603050405020304" pitchFamily="18" charset="0"/>
                <a:cs typeface="Segoe UI" panose="020B0502040204020203" pitchFamily="34" charset="0"/>
              </a:rPr>
              <a:t>only </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have </a:t>
            </a:r>
            <a:r>
              <a:rPr lang="en-GB" sz="1000" b="1"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enough money </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for </a:t>
            </a:r>
            <a:r>
              <a:rPr lang="en-GB" sz="1000" b="1" dirty="0">
                <a:solidFill>
                  <a:schemeClr val="accent1"/>
                </a:solidFill>
                <a:effectLst/>
                <a:latin typeface="Montserrat" panose="00000500000000000000" pitchFamily="2" charset="0"/>
                <a:ea typeface="Times New Roman" panose="02020603050405020304" pitchFamily="18" charset="0"/>
                <a:cs typeface="Segoe UI" panose="020B0502040204020203" pitchFamily="34" charset="0"/>
              </a:rPr>
              <a:t>household essentials </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(i.e. food, housing, utility bills) with only 5% able to spend freely. </a:t>
            </a:r>
            <a:endParaRPr lang="en-GB" sz="1000" dirty="0">
              <a:solidFill>
                <a:schemeClr val="bg1"/>
              </a:solidFill>
              <a:effectLst/>
              <a:latin typeface="Montserrat" panose="00000500000000000000" pitchFamily="2" charset="0"/>
              <a:ea typeface="Times New Roman" panose="02020603050405020304" pitchFamily="18" charset="0"/>
            </a:endParaRPr>
          </a:p>
          <a:p>
            <a:pPr>
              <a:spcBef>
                <a:spcPts val="500"/>
              </a:spcBef>
              <a:buSzPts val="1100"/>
            </a:pPr>
            <a:endParaRPr lang="en-GB" sz="800" dirty="0">
              <a:solidFill>
                <a:schemeClr val="bg1"/>
              </a:solidFill>
              <a:effectLst/>
              <a:latin typeface="Montserrat" panose="00000500000000000000" pitchFamily="2" charset="0"/>
              <a:ea typeface="Times New Roman" panose="02020603050405020304" pitchFamily="18" charset="0"/>
            </a:endParaRPr>
          </a:p>
          <a:p>
            <a:pPr>
              <a:spcBef>
                <a:spcPts val="500"/>
              </a:spcBef>
              <a:buSzPts val="1100"/>
            </a:pPr>
            <a:endParaRPr lang="en-GB" sz="1100" spc="10" dirty="0">
              <a:solidFill>
                <a:schemeClr val="bg1"/>
              </a:solidFill>
              <a:effectLst/>
              <a:latin typeface="Montserrat" panose="00000500000000000000" pitchFamily="2" charset="0"/>
              <a:ea typeface="Times New Roman" panose="02020603050405020304" pitchFamily="18" charset="0"/>
            </a:endParaRPr>
          </a:p>
          <a:p>
            <a:pPr>
              <a:spcBef>
                <a:spcPts val="500"/>
              </a:spcBef>
              <a:buSzPts val="1100"/>
            </a:pPr>
            <a:endParaRPr lang="en-US" sz="1100" dirty="0">
              <a:solidFill>
                <a:schemeClr val="bg1"/>
              </a:solidFill>
              <a:latin typeface="Montserrat" panose="00000500000000000000" pitchFamily="2" charset="0"/>
              <a:ea typeface="Times New Roman" panose="02020603050405020304" pitchFamily="18" charset="0"/>
            </a:endParaRPr>
          </a:p>
          <a:p>
            <a:pPr lvl="0">
              <a:spcAft>
                <a:spcPts val="0"/>
              </a:spcAft>
              <a:buSzPts val="1100"/>
              <a:tabLst>
                <a:tab pos="-90170" algn="l"/>
              </a:tabLst>
            </a:pPr>
            <a:endParaRPr lang="en-US" sz="1100" dirty="0">
              <a:solidFill>
                <a:schemeClr val="bg1"/>
              </a:solidFill>
              <a:latin typeface="Montserrat" panose="00000500000000000000" pitchFamily="2" charset="0"/>
              <a:ea typeface="MS Mincho" panose="02020609040205080304" pitchFamily="49" charset="-128"/>
            </a:endParaRPr>
          </a:p>
          <a:p>
            <a:pPr lvl="0">
              <a:spcAft>
                <a:spcPts val="0"/>
              </a:spcAft>
              <a:buSzPts val="1100"/>
              <a:tabLst>
                <a:tab pos="-90170" algn="l"/>
              </a:tabLst>
            </a:pPr>
            <a:endParaRPr lang="en-GB" sz="1100" dirty="0">
              <a:solidFill>
                <a:schemeClr val="bg1"/>
              </a:solidFill>
              <a:effectLst/>
              <a:latin typeface="Montserrat" panose="00000500000000000000" pitchFamily="2" charset="0"/>
              <a:ea typeface="Times New Roman" panose="02020603050405020304" pitchFamily="18" charset="0"/>
            </a:endParaRPr>
          </a:p>
          <a:p>
            <a:pPr lvl="0">
              <a:spcAft>
                <a:spcPts val="0"/>
              </a:spcAft>
              <a:buSzPts val="1100"/>
              <a:tabLst>
                <a:tab pos="-90170" algn="l"/>
              </a:tabLst>
            </a:pPr>
            <a:endParaRPr lang="en-GB" sz="1100" dirty="0">
              <a:solidFill>
                <a:schemeClr val="bg1"/>
              </a:solidFill>
              <a:latin typeface="Montserrat" panose="00000500000000000000" pitchFamily="2" charset="0"/>
              <a:ea typeface="Times New Roman" panose="02020603050405020304" pitchFamily="18" charset="0"/>
            </a:endParaRPr>
          </a:p>
          <a:p>
            <a:pPr lvl="0">
              <a:spcAft>
                <a:spcPts val="0"/>
              </a:spcAft>
              <a:buSzPts val="1100"/>
              <a:tabLst>
                <a:tab pos="-90170" algn="l"/>
              </a:tabLst>
            </a:pPr>
            <a:endParaRPr lang="en-GB" sz="1100" dirty="0">
              <a:solidFill>
                <a:schemeClr val="bg1"/>
              </a:solidFill>
              <a:effectLst/>
              <a:latin typeface="Montserrat" panose="00000500000000000000" pitchFamily="2" charset="0"/>
              <a:ea typeface="Times New Roman" panose="02020603050405020304" pitchFamily="18" charset="0"/>
            </a:endParaRPr>
          </a:p>
          <a:p>
            <a:pPr marL="342900" lvl="0" indent="-342900">
              <a:lnSpc>
                <a:spcPts val="1265"/>
              </a:lnSpc>
              <a:spcAft>
                <a:spcPts val="0"/>
              </a:spcAft>
              <a:buFont typeface="Symbol" panose="05050102010706020507" pitchFamily="18" charset="2"/>
              <a:buChar char=""/>
            </a:pPr>
            <a:endParaRPr lang="en-GB" sz="1100" dirty="0">
              <a:solidFill>
                <a:schemeClr val="bg1"/>
              </a:solidFill>
              <a:latin typeface="Montserrat" panose="00000500000000000000" pitchFamily="2" charset="0"/>
              <a:ea typeface="Times New Roman" panose="02020603050405020304" pitchFamily="18" charset="0"/>
            </a:endParaRPr>
          </a:p>
          <a:p>
            <a:pPr lvl="0">
              <a:buClr>
                <a:schemeClr val="accent1"/>
              </a:buClr>
            </a:pPr>
            <a:endParaRPr lang="en-GB" sz="1100" dirty="0">
              <a:solidFill>
                <a:schemeClr val="bg1"/>
              </a:solidFill>
              <a:latin typeface="Montserrat" panose="00000500000000000000" pitchFamily="2" charset="0"/>
              <a:cs typeface="Calibri" panose="020F0502020204030204" pitchFamily="34" charset="0"/>
            </a:endParaRPr>
          </a:p>
        </p:txBody>
      </p:sp>
      <p:sp>
        <p:nvSpPr>
          <p:cNvPr id="650" name="Google Shape;650;p59"/>
          <p:cNvSpPr txBox="1"/>
          <p:nvPr/>
        </p:nvSpPr>
        <p:spPr>
          <a:xfrm>
            <a:off x="6227774" y="1868929"/>
            <a:ext cx="2577799" cy="2903527"/>
          </a:xfrm>
          <a:prstGeom prst="rect">
            <a:avLst/>
          </a:prstGeom>
          <a:noFill/>
          <a:ln>
            <a:noFill/>
          </a:ln>
        </p:spPr>
        <p:txBody>
          <a:bodyPr spcFirstLastPara="1" wrap="square" lIns="0" tIns="45700" rIns="0" bIns="45700" anchor="t" anchorCtr="0">
            <a:noAutofit/>
          </a:bodyPr>
          <a:lstStyle/>
          <a:p>
            <a:pPr lvl="0">
              <a:tabLst>
                <a:tab pos="226695" algn="l"/>
                <a:tab pos="457200" algn="l"/>
              </a:tabLst>
            </a:pPr>
            <a:r>
              <a:rPr lang="en-GB" sz="1000" b="1"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Looking forward </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into 2023, the </a:t>
            </a:r>
            <a:r>
              <a:rPr lang="en-GB" sz="1000" b="1" dirty="0">
                <a:solidFill>
                  <a:schemeClr val="accent1"/>
                </a:solidFill>
                <a:effectLst/>
                <a:latin typeface="Montserrat" panose="00000500000000000000" pitchFamily="2" charset="0"/>
                <a:ea typeface="Times New Roman" panose="02020603050405020304" pitchFamily="18" charset="0"/>
                <a:cs typeface="Segoe UI" panose="020B0502040204020203" pitchFamily="34" charset="0"/>
              </a:rPr>
              <a:t>biggest impact </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on household income according to our Household panel is going to be </a:t>
            </a:r>
            <a:r>
              <a:rPr lang="en-GB" sz="1000" b="1" dirty="0">
                <a:solidFill>
                  <a:schemeClr val="accent1"/>
                </a:solidFill>
                <a:effectLst/>
                <a:latin typeface="Montserrat" panose="00000500000000000000" pitchFamily="2" charset="0"/>
                <a:ea typeface="Times New Roman" panose="02020603050405020304" pitchFamily="18" charset="0"/>
                <a:cs typeface="Segoe UI" panose="020B0502040204020203" pitchFamily="34" charset="0"/>
              </a:rPr>
              <a:t>Inflation</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 (68%), </a:t>
            </a:r>
            <a:r>
              <a:rPr lang="en-GB" sz="1000" b="1"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rising domestic fuel</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 prices (65%), and </a:t>
            </a:r>
            <a:r>
              <a:rPr lang="en-GB" sz="1000" b="1"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rising diesel </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and </a:t>
            </a:r>
            <a:r>
              <a:rPr lang="en-GB" sz="1000" b="1"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petrol prices </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(51%).</a:t>
            </a:r>
          </a:p>
          <a:p>
            <a:pPr lvl="0">
              <a:tabLst>
                <a:tab pos="226695" algn="l"/>
                <a:tab pos="457200" algn="l"/>
              </a:tabLst>
            </a:pPr>
            <a:endParaRPr lang="en-GB" sz="1000" dirty="0">
              <a:solidFill>
                <a:schemeClr val="bg1"/>
              </a:solidFill>
              <a:latin typeface="Montserrat" panose="00000500000000000000" pitchFamily="2" charset="0"/>
              <a:ea typeface="Times New Roman" panose="02020603050405020304" pitchFamily="18" charset="0"/>
              <a:cs typeface="Segoe UI" panose="020B0502040204020203" pitchFamily="34" charset="0"/>
            </a:endParaRPr>
          </a:p>
          <a:p>
            <a:pPr lvl="0">
              <a:tabLst>
                <a:tab pos="226695" algn="l"/>
                <a:tab pos="457200" algn="l"/>
              </a:tabLst>
            </a:pPr>
            <a:r>
              <a:rPr lang="en-GB" sz="1000" dirty="0">
                <a:solidFill>
                  <a:schemeClr val="bg1"/>
                </a:solidFill>
                <a:effectLst/>
                <a:latin typeface="Montserrat" panose="00000500000000000000" pitchFamily="2" charset="0"/>
                <a:ea typeface="Times New Roman" panose="02020603050405020304" pitchFamily="18" charset="0"/>
              </a:rPr>
              <a:t>Weak confidence around personal finances and the </a:t>
            </a:r>
            <a:r>
              <a:rPr lang="en-GB" sz="1000" b="1"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squeeze on disposable incomes </a:t>
            </a:r>
            <a:r>
              <a:rPr lang="en-GB" sz="1000" dirty="0">
                <a:solidFill>
                  <a:schemeClr val="bg1"/>
                </a:solidFill>
                <a:effectLst/>
                <a:latin typeface="Montserrat" panose="00000500000000000000" pitchFamily="2" charset="0"/>
                <a:ea typeface="Times New Roman" panose="02020603050405020304" pitchFamily="18" charset="0"/>
              </a:rPr>
              <a:t>will have a big impact on demand.</a:t>
            </a:r>
          </a:p>
          <a:p>
            <a:pPr lvl="0">
              <a:tabLst>
                <a:tab pos="226695" algn="l"/>
                <a:tab pos="457200" algn="l"/>
              </a:tabLst>
            </a:pPr>
            <a:endParaRPr lang="en-GB" sz="1000" dirty="0">
              <a:solidFill>
                <a:schemeClr val="bg1"/>
              </a:solidFill>
              <a:latin typeface="Montserrat" panose="00000500000000000000" pitchFamily="2" charset="0"/>
              <a:ea typeface="Times New Roman" panose="02020603050405020304" pitchFamily="18" charset="0"/>
            </a:endParaRPr>
          </a:p>
          <a:p>
            <a:pPr lvl="0">
              <a:tabLst>
                <a:tab pos="226695" algn="l"/>
                <a:tab pos="457200" algn="l"/>
              </a:tabLst>
            </a:pPr>
            <a:r>
              <a:rPr lang="en-GB" sz="1000" dirty="0">
                <a:solidFill>
                  <a:schemeClr val="bg1"/>
                </a:solidFill>
                <a:effectLst/>
                <a:latin typeface="Montserrat" panose="00000500000000000000" pitchFamily="2" charset="0"/>
                <a:ea typeface="Times New Roman" panose="02020603050405020304" pitchFamily="18" charset="0"/>
              </a:rPr>
              <a:t>However, even </a:t>
            </a:r>
            <a:r>
              <a:rPr lang="en-GB" sz="1000" b="1" dirty="0">
                <a:solidFill>
                  <a:schemeClr val="accent1"/>
                </a:solidFill>
                <a:effectLst/>
                <a:latin typeface="Montserrat" panose="00000500000000000000" pitchFamily="2" charset="0"/>
                <a:ea typeface="Times New Roman" panose="02020603050405020304" pitchFamily="18" charset="0"/>
              </a:rPr>
              <a:t>if</a:t>
            </a:r>
            <a:r>
              <a:rPr lang="en-GB" sz="1000" dirty="0">
                <a:solidFill>
                  <a:schemeClr val="bg1"/>
                </a:solidFill>
                <a:effectLst/>
                <a:latin typeface="Montserrat" panose="00000500000000000000" pitchFamily="2" charset="0"/>
                <a:ea typeface="Times New Roman" panose="02020603050405020304" pitchFamily="18" charset="0"/>
              </a:rPr>
              <a:t> the </a:t>
            </a:r>
            <a:r>
              <a:rPr lang="en-GB" sz="1000" b="1" dirty="0">
                <a:solidFill>
                  <a:schemeClr val="bg1"/>
                </a:solidFill>
                <a:effectLst/>
                <a:latin typeface="Montserrat" panose="00000500000000000000" pitchFamily="2" charset="0"/>
                <a:ea typeface="Times New Roman" panose="02020603050405020304" pitchFamily="18" charset="0"/>
              </a:rPr>
              <a:t>rate of inflation </a:t>
            </a:r>
            <a:r>
              <a:rPr lang="en-GB" sz="1000" b="1" dirty="0">
                <a:solidFill>
                  <a:schemeClr val="accent1"/>
                </a:solidFill>
                <a:effectLst/>
                <a:latin typeface="Montserrat" panose="00000500000000000000" pitchFamily="2" charset="0"/>
                <a:ea typeface="Times New Roman" panose="02020603050405020304" pitchFamily="18" charset="0"/>
              </a:rPr>
              <a:t>slows </a:t>
            </a:r>
            <a:r>
              <a:rPr lang="en-GB" sz="1000" dirty="0">
                <a:solidFill>
                  <a:schemeClr val="bg1"/>
                </a:solidFill>
                <a:effectLst/>
                <a:latin typeface="Montserrat" panose="00000500000000000000" pitchFamily="2" charset="0"/>
                <a:ea typeface="Times New Roman" panose="02020603050405020304" pitchFamily="18" charset="0"/>
              </a:rPr>
              <a:t>quickly, </a:t>
            </a:r>
            <a:r>
              <a:rPr lang="en-GB" sz="1000" b="1" dirty="0">
                <a:solidFill>
                  <a:schemeClr val="bg1"/>
                </a:solidFill>
                <a:effectLst/>
                <a:latin typeface="Montserrat" panose="00000500000000000000" pitchFamily="2" charset="0"/>
                <a:ea typeface="Times New Roman" panose="02020603050405020304" pitchFamily="18" charset="0"/>
              </a:rPr>
              <a:t>food</a:t>
            </a:r>
            <a:r>
              <a:rPr lang="en-GB" sz="1000" dirty="0">
                <a:solidFill>
                  <a:schemeClr val="bg1"/>
                </a:solidFill>
                <a:effectLst/>
                <a:latin typeface="Montserrat" panose="00000500000000000000" pitchFamily="2" charset="0"/>
                <a:ea typeface="Times New Roman" panose="02020603050405020304" pitchFamily="18" charset="0"/>
              </a:rPr>
              <a:t> and </a:t>
            </a:r>
            <a:r>
              <a:rPr lang="en-GB" sz="1000" b="1" dirty="0">
                <a:solidFill>
                  <a:schemeClr val="bg1"/>
                </a:solidFill>
                <a:effectLst/>
                <a:latin typeface="Montserrat" panose="00000500000000000000" pitchFamily="2" charset="0"/>
                <a:ea typeface="Times New Roman" panose="02020603050405020304" pitchFamily="18" charset="0"/>
              </a:rPr>
              <a:t>energy</a:t>
            </a:r>
            <a:r>
              <a:rPr lang="en-GB" sz="1000" dirty="0">
                <a:solidFill>
                  <a:schemeClr val="bg1"/>
                </a:solidFill>
                <a:effectLst/>
                <a:latin typeface="Montserrat" panose="00000500000000000000" pitchFamily="2" charset="0"/>
                <a:ea typeface="Times New Roman" panose="02020603050405020304" pitchFamily="18" charset="0"/>
              </a:rPr>
              <a:t> </a:t>
            </a:r>
            <a:r>
              <a:rPr lang="en-GB" sz="1000" b="1" dirty="0">
                <a:solidFill>
                  <a:schemeClr val="accent1"/>
                </a:solidFill>
                <a:effectLst/>
                <a:latin typeface="Montserrat" panose="00000500000000000000" pitchFamily="2" charset="0"/>
                <a:ea typeface="Times New Roman" panose="02020603050405020304" pitchFamily="18" charset="0"/>
              </a:rPr>
              <a:t>will</a:t>
            </a:r>
            <a:r>
              <a:rPr lang="en-GB" sz="1000" dirty="0">
                <a:solidFill>
                  <a:schemeClr val="bg1"/>
                </a:solidFill>
                <a:effectLst/>
                <a:latin typeface="Montserrat" panose="00000500000000000000" pitchFamily="2" charset="0"/>
                <a:ea typeface="Times New Roman" panose="02020603050405020304" pitchFamily="18" charset="0"/>
              </a:rPr>
              <a:t> still </a:t>
            </a:r>
            <a:r>
              <a:rPr lang="en-GB" sz="1000" b="1" dirty="0">
                <a:solidFill>
                  <a:schemeClr val="bg1"/>
                </a:solidFill>
                <a:effectLst/>
                <a:latin typeface="Montserrat" panose="00000500000000000000" pitchFamily="2" charset="0"/>
                <a:ea typeface="Times New Roman" panose="02020603050405020304" pitchFamily="18" charset="0"/>
              </a:rPr>
              <a:t>cost </a:t>
            </a:r>
            <a:r>
              <a:rPr lang="en-GB" sz="1000" b="1" dirty="0">
                <a:solidFill>
                  <a:schemeClr val="accent1"/>
                </a:solidFill>
                <a:effectLst/>
                <a:latin typeface="Montserrat" panose="00000500000000000000" pitchFamily="2" charset="0"/>
                <a:ea typeface="Times New Roman" panose="02020603050405020304" pitchFamily="18" charset="0"/>
              </a:rPr>
              <a:t>significantly more </a:t>
            </a:r>
            <a:r>
              <a:rPr lang="en-GB" sz="1000" dirty="0">
                <a:solidFill>
                  <a:schemeClr val="bg1"/>
                </a:solidFill>
                <a:effectLst/>
                <a:latin typeface="Montserrat" panose="00000500000000000000" pitchFamily="2" charset="0"/>
                <a:ea typeface="Times New Roman" panose="02020603050405020304" pitchFamily="18" charset="0"/>
              </a:rPr>
              <a:t>than in 2020 and the </a:t>
            </a:r>
            <a:r>
              <a:rPr lang="en-GB" sz="1000" b="1" dirty="0">
                <a:solidFill>
                  <a:schemeClr val="bg1"/>
                </a:solidFill>
                <a:effectLst/>
                <a:latin typeface="Montserrat" panose="00000500000000000000" pitchFamily="2" charset="0"/>
                <a:ea typeface="Times New Roman" panose="02020603050405020304" pitchFamily="18" charset="0"/>
              </a:rPr>
              <a:t>expected recession </a:t>
            </a:r>
            <a:r>
              <a:rPr lang="en-GB" sz="1000" dirty="0">
                <a:solidFill>
                  <a:schemeClr val="bg1"/>
                </a:solidFill>
                <a:effectLst/>
                <a:latin typeface="Montserrat" panose="00000500000000000000" pitchFamily="2" charset="0"/>
                <a:ea typeface="Times New Roman" panose="02020603050405020304" pitchFamily="18" charset="0"/>
              </a:rPr>
              <a:t>will then start to </a:t>
            </a:r>
            <a:r>
              <a:rPr lang="en-GB" sz="1000" b="1" dirty="0">
                <a:solidFill>
                  <a:schemeClr val="accent1"/>
                </a:solidFill>
                <a:effectLst/>
                <a:latin typeface="Montserrat" panose="00000500000000000000" pitchFamily="2" charset="0"/>
                <a:ea typeface="Times New Roman" panose="02020603050405020304" pitchFamily="18" charset="0"/>
              </a:rPr>
              <a:t>influence</a:t>
            </a:r>
            <a:r>
              <a:rPr lang="en-GB" sz="1000" b="1" dirty="0">
                <a:solidFill>
                  <a:schemeClr val="bg1"/>
                </a:solidFill>
                <a:effectLst/>
                <a:latin typeface="Montserrat" panose="00000500000000000000" pitchFamily="2" charset="0"/>
                <a:ea typeface="Times New Roman" panose="02020603050405020304" pitchFamily="18" charset="0"/>
              </a:rPr>
              <a:t> shopper behaviour </a:t>
            </a:r>
            <a:r>
              <a:rPr lang="en-GB" sz="1000" dirty="0">
                <a:solidFill>
                  <a:schemeClr val="bg1"/>
                </a:solidFill>
                <a:effectLst/>
                <a:latin typeface="Montserrat" panose="00000500000000000000" pitchFamily="2" charset="0"/>
                <a:ea typeface="Times New Roman" panose="02020603050405020304" pitchFamily="18" charset="0"/>
              </a:rPr>
              <a:t>with the </a:t>
            </a:r>
            <a:r>
              <a:rPr lang="en-GB" sz="1000" b="1" dirty="0">
                <a:solidFill>
                  <a:schemeClr val="bg1"/>
                </a:solidFill>
                <a:effectLst/>
                <a:latin typeface="Montserrat" panose="00000500000000000000" pitchFamily="2" charset="0"/>
                <a:ea typeface="Times New Roman" panose="02020603050405020304" pitchFamily="18" charset="0"/>
              </a:rPr>
              <a:t>potential</a:t>
            </a:r>
            <a:r>
              <a:rPr lang="en-GB" sz="1000" dirty="0">
                <a:solidFill>
                  <a:schemeClr val="bg1"/>
                </a:solidFill>
                <a:effectLst/>
                <a:latin typeface="Montserrat" panose="00000500000000000000" pitchFamily="2" charset="0"/>
                <a:ea typeface="Times New Roman" panose="02020603050405020304" pitchFamily="18" charset="0"/>
              </a:rPr>
              <a:t> to </a:t>
            </a:r>
            <a:r>
              <a:rPr lang="en-GB" sz="1000" b="1" dirty="0">
                <a:solidFill>
                  <a:schemeClr val="accent1"/>
                </a:solidFill>
                <a:effectLst/>
                <a:latin typeface="Montserrat" panose="00000500000000000000" pitchFamily="2" charset="0"/>
                <a:ea typeface="Times New Roman" panose="02020603050405020304" pitchFamily="18" charset="0"/>
              </a:rPr>
              <a:t>reframe</a:t>
            </a:r>
            <a:r>
              <a:rPr lang="en-GB" sz="1000" dirty="0">
                <a:solidFill>
                  <a:schemeClr val="bg1"/>
                </a:solidFill>
                <a:effectLst/>
                <a:latin typeface="Montserrat" panose="00000500000000000000" pitchFamily="2" charset="0"/>
                <a:ea typeface="Times New Roman" panose="02020603050405020304" pitchFamily="18" charset="0"/>
              </a:rPr>
              <a:t> </a:t>
            </a:r>
            <a:r>
              <a:rPr lang="en-GB" sz="1000" b="1" dirty="0">
                <a:solidFill>
                  <a:schemeClr val="bg1"/>
                </a:solidFill>
                <a:effectLst/>
                <a:latin typeface="Montserrat" panose="00000500000000000000" pitchFamily="2" charset="0"/>
                <a:ea typeface="Times New Roman" panose="02020603050405020304" pitchFamily="18" charset="0"/>
              </a:rPr>
              <a:t>overall retail spend</a:t>
            </a:r>
            <a:r>
              <a:rPr lang="en-GB" sz="1000" dirty="0">
                <a:solidFill>
                  <a:schemeClr val="bg1"/>
                </a:solidFill>
                <a:effectLst/>
                <a:latin typeface="Montserrat" panose="00000500000000000000" pitchFamily="2" charset="0"/>
                <a:ea typeface="Times New Roman" panose="02020603050405020304" pitchFamily="18" charset="0"/>
              </a:rPr>
              <a:t> for the rest of the year. </a:t>
            </a:r>
          </a:p>
          <a:p>
            <a:pPr lvl="0">
              <a:tabLst>
                <a:tab pos="226695" algn="l"/>
                <a:tab pos="457200" algn="l"/>
              </a:tabLst>
            </a:pPr>
            <a:endParaRPr lang="en-GB" sz="1000" dirty="0">
              <a:solidFill>
                <a:schemeClr val="bg1"/>
              </a:solidFill>
              <a:effectLst/>
              <a:latin typeface="Montserrat" panose="00000500000000000000" pitchFamily="2" charset="0"/>
              <a:ea typeface="Times New Roman" panose="02020603050405020304" pitchFamily="18" charset="0"/>
            </a:endParaRPr>
          </a:p>
          <a:p>
            <a:pPr lvl="0">
              <a:buSzPts val="1100"/>
            </a:pPr>
            <a:endParaRPr lang="en-GB" sz="1000" dirty="0">
              <a:solidFill>
                <a:schemeClr val="bg1"/>
              </a:solidFill>
              <a:effectLst/>
              <a:latin typeface="Montserrat" panose="00000500000000000000" pitchFamily="2" charset="0"/>
              <a:ea typeface="Times New Roman" panose="02020603050405020304" pitchFamily="18" charset="0"/>
            </a:endParaRPr>
          </a:p>
          <a:p>
            <a:pPr lvl="0">
              <a:buClr>
                <a:schemeClr val="accent1"/>
              </a:buClr>
            </a:pPr>
            <a:endParaRPr lang="en-GB" sz="1000" dirty="0">
              <a:solidFill>
                <a:schemeClr val="bg1"/>
              </a:solidFill>
              <a:latin typeface="Montserrat" panose="00000500000000000000" pitchFamily="2" charset="0"/>
              <a:cs typeface="Calibri" panose="020F0502020204030204" pitchFamily="34" charset="0"/>
            </a:endParaRPr>
          </a:p>
        </p:txBody>
      </p:sp>
      <p:sp>
        <p:nvSpPr>
          <p:cNvPr id="652" name="Google Shape;652;p59"/>
          <p:cNvSpPr txBox="1">
            <a:spLocks noGrp="1"/>
          </p:cNvSpPr>
          <p:nvPr>
            <p:ph type="title"/>
          </p:nvPr>
        </p:nvSpPr>
        <p:spPr>
          <a:xfrm>
            <a:off x="354649" y="292625"/>
            <a:ext cx="8552527" cy="393600"/>
          </a:xfrm>
        </p:spPr>
        <p:txBody>
          <a:bodyPr spcFirstLastPara="1" wrap="square" lIns="0" tIns="91425" rIns="0" bIns="91425" anchor="t" anchorCtr="0">
            <a:noAutofit/>
          </a:bodyPr>
          <a:lstStyle/>
          <a:p>
            <a:r>
              <a:rPr lang="en-GB" sz="2000" b="1" dirty="0">
                <a:solidFill>
                  <a:schemeClr val="bg1"/>
                </a:solidFill>
                <a:effectLst/>
                <a:latin typeface="Montserrat" panose="00000500000000000000" pitchFamily="2" charset="0"/>
                <a:ea typeface="Times New Roman" panose="02020603050405020304" pitchFamily="18" charset="0"/>
              </a:rPr>
              <a:t>Despite the biggest ever Christmas, shoppers bought less and are expected to remain cautious in Q1, 2023</a:t>
            </a:r>
            <a:endParaRPr lang="en-GB" sz="2000" dirty="0">
              <a:solidFill>
                <a:schemeClr val="accent1"/>
              </a:solidFill>
              <a:effectLst/>
              <a:latin typeface="Montserrat" panose="00000500000000000000" pitchFamily="2" charset="0"/>
              <a:ea typeface="Times New Roman" panose="02020603050405020304" pitchFamily="18" charset="0"/>
            </a:endParaRPr>
          </a:p>
        </p:txBody>
      </p:sp>
      <p:sp>
        <p:nvSpPr>
          <p:cNvPr id="3" name="TextBox 2">
            <a:extLst>
              <a:ext uri="{FF2B5EF4-FFF2-40B4-BE49-F238E27FC236}">
                <a16:creationId xmlns:a16="http://schemas.microsoft.com/office/drawing/2014/main" id="{E176E90D-7500-74FC-89C2-3F11069108D0}"/>
              </a:ext>
            </a:extLst>
          </p:cNvPr>
          <p:cNvSpPr txBox="1"/>
          <p:nvPr/>
        </p:nvSpPr>
        <p:spPr>
          <a:xfrm>
            <a:off x="4308364" y="99842"/>
            <a:ext cx="4572000" cy="261610"/>
          </a:xfrm>
          <a:prstGeom prst="rect">
            <a:avLst/>
          </a:prstGeom>
          <a:noFill/>
        </p:spPr>
        <p:txBody>
          <a:bodyPr wrap="square">
            <a:spAutoFit/>
          </a:bodyPr>
          <a:lstStyle/>
          <a:p>
            <a:r>
              <a:rPr lang="en-GB" sz="1100" dirty="0">
                <a:solidFill>
                  <a:schemeClr val="bg1"/>
                </a:solidFill>
                <a:effectLst/>
                <a:latin typeface="Montserrat" panose="00000500000000000000" pitchFamily="2" charset="0"/>
                <a:ea typeface="Times New Roman" panose="02020603050405020304" pitchFamily="18" charset="0"/>
              </a:rPr>
              <a:t> </a:t>
            </a:r>
          </a:p>
        </p:txBody>
      </p:sp>
    </p:spTree>
    <p:extLst>
      <p:ext uri="{BB962C8B-B14F-4D97-AF65-F5344CB8AC3E}">
        <p14:creationId xmlns:p14="http://schemas.microsoft.com/office/powerpoint/2010/main" val="2505879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361"/>
        <p:cNvGrpSpPr/>
        <p:nvPr/>
      </p:nvGrpSpPr>
      <p:grpSpPr>
        <a:xfrm>
          <a:off x="0" y="0"/>
          <a:ext cx="0" cy="0"/>
          <a:chOff x="0" y="0"/>
          <a:chExt cx="0" cy="0"/>
        </a:xfrm>
      </p:grpSpPr>
      <p:sp>
        <p:nvSpPr>
          <p:cNvPr id="2" name="Subtitle 1">
            <a:extLst>
              <a:ext uri="{FF2B5EF4-FFF2-40B4-BE49-F238E27FC236}">
                <a16:creationId xmlns:a16="http://schemas.microsoft.com/office/drawing/2014/main" id="{8E12A230-3919-4B33-AEEB-C7C58224F1C5}"/>
              </a:ext>
            </a:extLst>
          </p:cNvPr>
          <p:cNvSpPr>
            <a:spLocks noGrp="1"/>
          </p:cNvSpPr>
          <p:nvPr>
            <p:ph type="subTitle" idx="1"/>
          </p:nvPr>
        </p:nvSpPr>
        <p:spPr/>
        <p:txBody>
          <a:bodyPr/>
          <a:lstStyle/>
          <a:p>
            <a:endParaRPr lang="en-PH" dirty="0"/>
          </a:p>
        </p:txBody>
      </p:sp>
      <p:sp>
        <p:nvSpPr>
          <p:cNvPr id="2363" name="Google Shape;2363;p144"/>
          <p:cNvSpPr txBox="1"/>
          <p:nvPr/>
        </p:nvSpPr>
        <p:spPr>
          <a:xfrm>
            <a:off x="354650" y="1933300"/>
            <a:ext cx="7351200" cy="8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latin typeface="Montserrat" panose="00000500000000000000" pitchFamily="2" charset="0"/>
                <a:ea typeface="Montserrat"/>
                <a:cs typeface="Montserrat"/>
                <a:sym typeface="Montserrat"/>
              </a:rPr>
              <a:t>Appendix</a:t>
            </a:r>
            <a:endParaRPr sz="3000" b="1" dirty="0">
              <a:latin typeface="Montserrat" panose="00000500000000000000" pitchFamily="2" charset="0"/>
              <a:ea typeface="Montserrat"/>
              <a:cs typeface="Montserrat"/>
              <a:sym typeface="Montserrat"/>
            </a:endParaRPr>
          </a:p>
        </p:txBody>
      </p:sp>
    </p:spTree>
    <p:extLst>
      <p:ext uri="{BB962C8B-B14F-4D97-AF65-F5344CB8AC3E}">
        <p14:creationId xmlns:p14="http://schemas.microsoft.com/office/powerpoint/2010/main" val="3920150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BCA5003-20DF-91E3-076A-488707DF3461}"/>
              </a:ext>
            </a:extLst>
          </p:cNvPr>
          <p:cNvPicPr>
            <a:picLocks noChangeAspect="1"/>
          </p:cNvPicPr>
          <p:nvPr/>
        </p:nvPicPr>
        <p:blipFill>
          <a:blip r:embed="rId3"/>
          <a:stretch>
            <a:fillRect/>
          </a:stretch>
        </p:blipFill>
        <p:spPr>
          <a:xfrm>
            <a:off x="1069438" y="932655"/>
            <a:ext cx="6924914" cy="3755051"/>
          </a:xfrm>
          <a:prstGeom prst="rect">
            <a:avLst/>
          </a:prstGeom>
        </p:spPr>
      </p:pic>
      <p:sp>
        <p:nvSpPr>
          <p:cNvPr id="88066" name="Text Placeholder 10"/>
          <p:cNvSpPr txBox="1">
            <a:spLocks noGrp="1"/>
          </p:cNvSpPr>
          <p:nvPr>
            <p:ph type="body" idx="4294967295"/>
          </p:nvPr>
        </p:nvSpPr>
        <p:spPr>
          <a:xfrm>
            <a:off x="119254" y="4696942"/>
            <a:ext cx="6977063" cy="276225"/>
          </a:xfrm>
        </p:spPr>
        <p:txBody>
          <a:bodyPr/>
          <a:lstStyle/>
          <a:p>
            <a:pPr eaLnBrk="1" hangingPunct="1">
              <a:spcBef>
                <a:spcPts val="63"/>
              </a:spcBef>
              <a:buClr>
                <a:srgbClr val="000000"/>
              </a:buClr>
              <a:buFontTx/>
              <a:buNone/>
            </a:pPr>
            <a:r>
              <a:rPr lang="en-GB" altLang="en-US" sz="600" dirty="0">
                <a:solidFill>
                  <a:schemeClr val="tx1">
                    <a:lumMod val="50000"/>
                    <a:lumOff val="50000"/>
                  </a:schemeClr>
                </a:solidFill>
                <a:cs typeface="Calibri" pitchFamily="34" charset="0"/>
                <a:sym typeface="Arial" pitchFamily="34" charset="0"/>
              </a:rPr>
              <a:t>Source:  NielsenIQ Scantrack Total Store Read Grocery Multiples</a:t>
            </a:r>
          </a:p>
        </p:txBody>
      </p:sp>
      <p:sp>
        <p:nvSpPr>
          <p:cNvPr id="18437" name="Title 27"/>
          <p:cNvSpPr txBox="1">
            <a:spLocks/>
          </p:cNvSpPr>
          <p:nvPr/>
        </p:nvSpPr>
        <p:spPr bwMode="auto">
          <a:xfrm>
            <a:off x="234057" y="-346075"/>
            <a:ext cx="9251950" cy="1082676"/>
          </a:xfrm>
          <a:prstGeom prst="rect">
            <a:avLst/>
          </a:prstGeom>
          <a:noFill/>
          <a:ln>
            <a:noFill/>
          </a:ln>
        </p:spPr>
        <p:txBody>
          <a:bodyPr tIns="0" bIns="0" anchor="b"/>
          <a:lstStyle>
            <a:lvl1pPr defTabSz="457200" eaLnBrk="0" hangingPunct="0">
              <a:spcBef>
                <a:spcPts val="800"/>
              </a:spcBef>
              <a:buClr>
                <a:srgbClr val="5F5F5F"/>
              </a:buClr>
              <a:buFont typeface="Arial" charset="0"/>
              <a:buChar char="•"/>
              <a:defRPr sz="3200">
                <a:solidFill>
                  <a:srgbClr val="5F5F5F"/>
                </a:solidFill>
                <a:latin typeface="Calibri" pitchFamily="34" charset="0"/>
              </a:defRPr>
            </a:lvl1pPr>
            <a:lvl2pPr marL="908050" indent="-457200" defTabSz="457200" eaLnBrk="0" hangingPunct="0">
              <a:spcBef>
                <a:spcPts val="800"/>
              </a:spcBef>
              <a:buClr>
                <a:srgbClr val="5F5F5F"/>
              </a:buClr>
              <a:buFont typeface="Arial" charset="0"/>
              <a:buChar char="•"/>
              <a:defRPr sz="1600">
                <a:solidFill>
                  <a:srgbClr val="5F5F5F"/>
                </a:solidFill>
                <a:latin typeface="Calibri" pitchFamily="34" charset="0"/>
              </a:defRPr>
            </a:lvl2pPr>
            <a:lvl3pPr marL="1371600" indent="-457200" defTabSz="457200" eaLnBrk="0" hangingPunct="0">
              <a:spcBef>
                <a:spcPts val="700"/>
              </a:spcBef>
              <a:buClr>
                <a:srgbClr val="5F5F5F"/>
              </a:buClr>
              <a:buFont typeface="Arial" charset="0"/>
              <a:buChar char="•"/>
              <a:defRPr sz="1400">
                <a:solidFill>
                  <a:srgbClr val="5F5F5F"/>
                </a:solidFill>
                <a:latin typeface="Calibri" pitchFamily="34" charset="0"/>
              </a:defRPr>
            </a:lvl3pPr>
            <a:lvl4pPr marL="1825625" indent="-454025" defTabSz="457200" eaLnBrk="0" hangingPunct="0">
              <a:spcBef>
                <a:spcPts val="700"/>
              </a:spcBef>
              <a:buClr>
                <a:srgbClr val="5F5F5F"/>
              </a:buClr>
              <a:buFont typeface="Arial" charset="0"/>
              <a:buChar char="•"/>
              <a:defRPr sz="1200">
                <a:solidFill>
                  <a:srgbClr val="5F5F5F"/>
                </a:solidFill>
                <a:latin typeface="Calibri" pitchFamily="34" charset="0"/>
              </a:defRPr>
            </a:lvl4pPr>
            <a:lvl5pPr marL="2286000" indent="-457200" defTabSz="457200" eaLnBrk="0" hangingPunct="0">
              <a:spcBef>
                <a:spcPts val="700"/>
              </a:spcBef>
              <a:buClr>
                <a:srgbClr val="5F5F5F"/>
              </a:buClr>
              <a:buFont typeface="Arial" charset="0"/>
              <a:buChar char="•"/>
              <a:defRPr sz="1200">
                <a:solidFill>
                  <a:srgbClr val="5F5F5F"/>
                </a:solidFill>
                <a:latin typeface="Calibri" pitchFamily="34" charset="0"/>
              </a:defRPr>
            </a:lvl5pPr>
            <a:lvl6pPr marL="27432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32004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6576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41148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fontAlgn="auto" hangingPunct="1">
              <a:lnSpc>
                <a:spcPct val="80000"/>
              </a:lnSpc>
              <a:spcBef>
                <a:spcPct val="0"/>
              </a:spcBef>
              <a:spcAft>
                <a:spcPts val="0"/>
              </a:spcAft>
              <a:buClrTx/>
              <a:buFontTx/>
              <a:buNone/>
              <a:defRPr/>
            </a:pPr>
            <a:endParaRPr lang="en-US" altLang="en-US" sz="2800" kern="0" dirty="0">
              <a:solidFill>
                <a:schemeClr val="accent1"/>
              </a:solidFill>
              <a:latin typeface="+mn-lt"/>
              <a:ea typeface="ＭＳ Ｐゴシック" pitchFamily="34" charset="-128"/>
              <a:cs typeface="Arial"/>
              <a:sym typeface="Arial"/>
            </a:endParaRPr>
          </a:p>
        </p:txBody>
      </p:sp>
      <p:sp>
        <p:nvSpPr>
          <p:cNvPr id="88068" name="Title 27"/>
          <p:cNvSpPr txBox="1">
            <a:spLocks/>
          </p:cNvSpPr>
          <p:nvPr/>
        </p:nvSpPr>
        <p:spPr bwMode="auto">
          <a:xfrm>
            <a:off x="255017" y="79176"/>
            <a:ext cx="888898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sz="1500" b="1" dirty="0">
                <a:solidFill>
                  <a:schemeClr val="tx1"/>
                </a:solidFill>
                <a:latin typeface="Montserrat" panose="00000500000000000000" pitchFamily="2" charset="0"/>
              </a:rPr>
              <a:t>Inflation continues to drive value sales, in some categories more than others. BWS against weak comparatives is improving turning positive in the latest period.</a:t>
            </a:r>
          </a:p>
        </p:txBody>
      </p:sp>
      <p:sp>
        <p:nvSpPr>
          <p:cNvPr id="11" name="Oval 10">
            <a:extLst>
              <a:ext uri="{FF2B5EF4-FFF2-40B4-BE49-F238E27FC236}">
                <a16:creationId xmlns:a16="http://schemas.microsoft.com/office/drawing/2014/main" id="{FADDD9A7-7A81-2E5E-18DB-941753B75EFE}"/>
              </a:ext>
            </a:extLst>
          </p:cNvPr>
          <p:cNvSpPr/>
          <p:nvPr/>
        </p:nvSpPr>
        <p:spPr>
          <a:xfrm>
            <a:off x="7490296" y="3426610"/>
            <a:ext cx="459225" cy="152400"/>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4" name="Oval 13">
            <a:extLst>
              <a:ext uri="{FF2B5EF4-FFF2-40B4-BE49-F238E27FC236}">
                <a16:creationId xmlns:a16="http://schemas.microsoft.com/office/drawing/2014/main" id="{655158F2-095E-BC93-790B-61D5F32DE41B}"/>
              </a:ext>
            </a:extLst>
          </p:cNvPr>
          <p:cNvSpPr/>
          <p:nvPr/>
        </p:nvSpPr>
        <p:spPr>
          <a:xfrm>
            <a:off x="7490296" y="1359496"/>
            <a:ext cx="459225" cy="171745"/>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5" name="Oval 14">
            <a:extLst>
              <a:ext uri="{FF2B5EF4-FFF2-40B4-BE49-F238E27FC236}">
                <a16:creationId xmlns:a16="http://schemas.microsoft.com/office/drawing/2014/main" id="{512ACEF9-01BF-31BB-E89A-9E227113E885}"/>
              </a:ext>
            </a:extLst>
          </p:cNvPr>
          <p:cNvSpPr/>
          <p:nvPr/>
        </p:nvSpPr>
        <p:spPr>
          <a:xfrm>
            <a:off x="7490296" y="2030729"/>
            <a:ext cx="459225" cy="171745"/>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6" name="Oval 15">
            <a:extLst>
              <a:ext uri="{FF2B5EF4-FFF2-40B4-BE49-F238E27FC236}">
                <a16:creationId xmlns:a16="http://schemas.microsoft.com/office/drawing/2014/main" id="{E8C6CF25-0EB2-FA21-4E4E-1E3B84269E48}"/>
              </a:ext>
            </a:extLst>
          </p:cNvPr>
          <p:cNvSpPr/>
          <p:nvPr/>
        </p:nvSpPr>
        <p:spPr>
          <a:xfrm>
            <a:off x="7490296" y="2706530"/>
            <a:ext cx="459225" cy="171745"/>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Tree>
    <p:extLst>
      <p:ext uri="{BB962C8B-B14F-4D97-AF65-F5344CB8AC3E}">
        <p14:creationId xmlns:p14="http://schemas.microsoft.com/office/powerpoint/2010/main" val="29689999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27"/>
          <p:cNvSpPr txBox="1">
            <a:spLocks/>
          </p:cNvSpPr>
          <p:nvPr/>
        </p:nvSpPr>
        <p:spPr bwMode="auto">
          <a:xfrm>
            <a:off x="165533" y="124097"/>
            <a:ext cx="882104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sz="1600" b="1" dirty="0">
                <a:solidFill>
                  <a:schemeClr val="tx1"/>
                </a:solidFill>
                <a:latin typeface="Montserrat" panose="00000500000000000000" pitchFamily="2" charset="0"/>
              </a:rPr>
              <a:t>Volume trends improved in December, the outbreak of viruses will have helped lift Health &amp; Beauty and the Football World Cup sales of Crisps &amp; Snacks</a:t>
            </a:r>
            <a:endParaRPr lang="en-US" altLang="en-US" sz="1600" b="1" dirty="0">
              <a:solidFill>
                <a:schemeClr val="tx1"/>
              </a:solidFill>
              <a:latin typeface="Montserrat" panose="00000500000000000000" pitchFamily="2" charset="0"/>
            </a:endParaRPr>
          </a:p>
        </p:txBody>
      </p:sp>
      <p:sp>
        <p:nvSpPr>
          <p:cNvPr id="90115" name="Text Placeholder 10"/>
          <p:cNvSpPr txBox="1">
            <a:spLocks noGrp="1"/>
          </p:cNvSpPr>
          <p:nvPr>
            <p:ph type="body" idx="4294967295"/>
          </p:nvPr>
        </p:nvSpPr>
        <p:spPr>
          <a:xfrm>
            <a:off x="0" y="4731990"/>
            <a:ext cx="6769100" cy="341312"/>
          </a:xfrm>
        </p:spPr>
        <p:txBody>
          <a:bodyPr/>
          <a:lstStyle/>
          <a:p>
            <a:pPr eaLnBrk="1" hangingPunct="1">
              <a:spcBef>
                <a:spcPts val="63"/>
              </a:spcBef>
              <a:buClr>
                <a:srgbClr val="000000"/>
              </a:buClr>
              <a:buFontTx/>
              <a:buNone/>
            </a:pPr>
            <a:r>
              <a:rPr lang="en-GB" altLang="en-US" sz="700" dirty="0">
                <a:solidFill>
                  <a:schemeClr val="tx1">
                    <a:lumMod val="50000"/>
                    <a:lumOff val="50000"/>
                  </a:schemeClr>
                </a:solidFill>
                <a:cs typeface="Calibri" pitchFamily="34" charset="0"/>
                <a:sym typeface="Arial" pitchFamily="34" charset="0"/>
              </a:rPr>
              <a:t>Source:  NielsenIQ Scantrack Total Store Read Grocery Multiples</a:t>
            </a:r>
          </a:p>
        </p:txBody>
      </p:sp>
      <p:pic>
        <p:nvPicPr>
          <p:cNvPr id="2" name="Picture 1">
            <a:extLst>
              <a:ext uri="{FF2B5EF4-FFF2-40B4-BE49-F238E27FC236}">
                <a16:creationId xmlns:a16="http://schemas.microsoft.com/office/drawing/2014/main" id="{45764BD7-837E-44FE-6BB8-07092773ACEB}"/>
              </a:ext>
            </a:extLst>
          </p:cNvPr>
          <p:cNvPicPr>
            <a:picLocks noChangeAspect="1"/>
          </p:cNvPicPr>
          <p:nvPr/>
        </p:nvPicPr>
        <p:blipFill>
          <a:blip r:embed="rId3"/>
          <a:stretch>
            <a:fillRect/>
          </a:stretch>
        </p:blipFill>
        <p:spPr>
          <a:xfrm>
            <a:off x="839997" y="908619"/>
            <a:ext cx="7188387" cy="3823371"/>
          </a:xfrm>
          <a:prstGeom prst="rect">
            <a:avLst/>
          </a:prstGeom>
        </p:spPr>
      </p:pic>
      <p:sp>
        <p:nvSpPr>
          <p:cNvPr id="4" name="Oval 3">
            <a:extLst>
              <a:ext uri="{FF2B5EF4-FFF2-40B4-BE49-F238E27FC236}">
                <a16:creationId xmlns:a16="http://schemas.microsoft.com/office/drawing/2014/main" id="{55198239-E28D-4EE7-6D70-A257345D42F5}"/>
              </a:ext>
            </a:extLst>
          </p:cNvPr>
          <p:cNvSpPr/>
          <p:nvPr/>
        </p:nvSpPr>
        <p:spPr>
          <a:xfrm>
            <a:off x="7569159" y="2715767"/>
            <a:ext cx="459225" cy="157958"/>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5" name="Oval 4">
            <a:extLst>
              <a:ext uri="{FF2B5EF4-FFF2-40B4-BE49-F238E27FC236}">
                <a16:creationId xmlns:a16="http://schemas.microsoft.com/office/drawing/2014/main" id="{BD06BBB3-A09A-7B86-E77A-3F92A99CC10E}"/>
              </a:ext>
            </a:extLst>
          </p:cNvPr>
          <p:cNvSpPr/>
          <p:nvPr/>
        </p:nvSpPr>
        <p:spPr>
          <a:xfrm>
            <a:off x="7569159" y="1693711"/>
            <a:ext cx="459225" cy="157959"/>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6" name="Oval 5">
            <a:extLst>
              <a:ext uri="{FF2B5EF4-FFF2-40B4-BE49-F238E27FC236}">
                <a16:creationId xmlns:a16="http://schemas.microsoft.com/office/drawing/2014/main" id="{34CCD1F1-2BA2-03C7-66D9-B61DE906D54F}"/>
              </a:ext>
            </a:extLst>
          </p:cNvPr>
          <p:cNvSpPr/>
          <p:nvPr/>
        </p:nvSpPr>
        <p:spPr>
          <a:xfrm>
            <a:off x="7569159" y="1860054"/>
            <a:ext cx="459225" cy="157959"/>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7" name="Oval 6">
            <a:extLst>
              <a:ext uri="{FF2B5EF4-FFF2-40B4-BE49-F238E27FC236}">
                <a16:creationId xmlns:a16="http://schemas.microsoft.com/office/drawing/2014/main" id="{18210DD3-C512-CF1A-410E-F196A3F77D27}"/>
              </a:ext>
            </a:extLst>
          </p:cNvPr>
          <p:cNvSpPr/>
          <p:nvPr/>
        </p:nvSpPr>
        <p:spPr>
          <a:xfrm>
            <a:off x="7569159" y="2557807"/>
            <a:ext cx="459225" cy="157959"/>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Tree>
    <p:extLst>
      <p:ext uri="{BB962C8B-B14F-4D97-AF65-F5344CB8AC3E}">
        <p14:creationId xmlns:p14="http://schemas.microsoft.com/office/powerpoint/2010/main" val="300735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77"/>
          <p:cNvSpPr txBox="1">
            <a:spLocks noGrp="1"/>
          </p:cNvSpPr>
          <p:nvPr>
            <p:ph type="title"/>
          </p:nvPr>
        </p:nvSpPr>
        <p:spPr>
          <a:xfrm>
            <a:off x="47102" y="368323"/>
            <a:ext cx="6012137" cy="834954"/>
          </a:xfrm>
        </p:spPr>
        <p:txBody>
          <a:bodyPr spcFirstLastPara="1" wrap="square" lIns="0" tIns="91425" rIns="0" bIns="91425" anchor="t" anchorCtr="0">
            <a:noAutofit/>
          </a:bodyPr>
          <a:lstStyle/>
          <a:p>
            <a:pPr lvl="0"/>
            <a:r>
              <a:rPr lang="en-PH" sz="1800" dirty="0">
                <a:latin typeface="Montserrat" panose="00000500000000000000" pitchFamily="2" charset="0"/>
              </a:rPr>
              <a:t>2022 was a bumper Christmas, stores led, followed by the </a:t>
            </a:r>
            <a:r>
              <a:rPr lang="en-PH" sz="1800" dirty="0"/>
              <a:t>Discounters and Value</a:t>
            </a:r>
            <a:r>
              <a:rPr lang="en-PH" sz="1800" dirty="0">
                <a:latin typeface="Montserrat" panose="00000500000000000000" pitchFamily="2" charset="0"/>
              </a:rPr>
              <a:t> Retailers</a:t>
            </a:r>
            <a:endParaRPr lang="en-US" sz="1800" dirty="0">
              <a:latin typeface="Montserrat" panose="00000500000000000000" pitchFamily="2" charset="0"/>
            </a:endParaRPr>
          </a:p>
        </p:txBody>
      </p:sp>
      <p:sp>
        <p:nvSpPr>
          <p:cNvPr id="5" name="Subtitle 4">
            <a:extLst>
              <a:ext uri="{FF2B5EF4-FFF2-40B4-BE49-F238E27FC236}">
                <a16:creationId xmlns:a16="http://schemas.microsoft.com/office/drawing/2014/main" id="{A2CF0243-A70B-4B96-B944-AA7661425FCB}"/>
              </a:ext>
            </a:extLst>
          </p:cNvPr>
          <p:cNvSpPr>
            <a:spLocks noGrp="1"/>
          </p:cNvSpPr>
          <p:nvPr>
            <p:ph type="subTitle" idx="3"/>
          </p:nvPr>
        </p:nvSpPr>
        <p:spPr/>
        <p:txBody>
          <a:bodyPr/>
          <a:lstStyle/>
          <a:p>
            <a:r>
              <a:rPr lang="en-PH" dirty="0">
                <a:latin typeface="Montserrat" panose="00000500000000000000" pitchFamily="2" charset="0"/>
              </a:rPr>
              <a:t>Source:  NielsenIQ Scantrack Total Store Read, *Homescan FMCG 4w/e 31</a:t>
            </a:r>
            <a:r>
              <a:rPr lang="en-PH" baseline="30000" dirty="0">
                <a:latin typeface="Montserrat" panose="00000500000000000000" pitchFamily="2" charset="0"/>
              </a:rPr>
              <a:t>st</a:t>
            </a:r>
            <a:r>
              <a:rPr lang="en-PH" dirty="0">
                <a:latin typeface="Montserrat" panose="00000500000000000000" pitchFamily="2" charset="0"/>
              </a:rPr>
              <a:t> December 2022 **Homescan Total FMCG </a:t>
            </a:r>
          </a:p>
        </p:txBody>
      </p:sp>
      <p:sp>
        <p:nvSpPr>
          <p:cNvPr id="944" name="Google Shape;944;p77"/>
          <p:cNvSpPr txBox="1"/>
          <p:nvPr/>
        </p:nvSpPr>
        <p:spPr>
          <a:xfrm>
            <a:off x="354650" y="2148350"/>
            <a:ext cx="2242982" cy="1158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 b="1" dirty="0">
                <a:solidFill>
                  <a:srgbClr val="000000"/>
                </a:solidFill>
                <a:latin typeface="Montserrat" panose="00000500000000000000" pitchFamily="2" charset="0"/>
                <a:ea typeface="Montserrat"/>
                <a:cs typeface="Montserrat"/>
                <a:sym typeface="Montserrat"/>
              </a:rPr>
              <a:t>Tailwinds</a:t>
            </a:r>
            <a:endParaRPr dirty="0">
              <a:solidFill>
                <a:srgbClr val="000000"/>
              </a:solidFill>
              <a:latin typeface="Montserrat" panose="00000500000000000000" pitchFamily="2" charset="0"/>
              <a:ea typeface="Montserrat Light"/>
              <a:cs typeface="Montserrat Light"/>
              <a:sym typeface="Montserrat Light"/>
            </a:endParaRPr>
          </a:p>
          <a:p>
            <a:pPr marL="365760" indent="-304800">
              <a:spcBef>
                <a:spcPts val="600"/>
              </a:spcBef>
              <a:spcAft>
                <a:spcPts val="600"/>
              </a:spcAft>
              <a:buSzPts val="1200"/>
              <a:buFont typeface="Montserrat"/>
              <a:buChar char="■"/>
            </a:pPr>
            <a:r>
              <a:rPr lang="en" sz="1200" dirty="0">
                <a:latin typeface="Montserrat" panose="00000500000000000000" pitchFamily="2" charset="0"/>
                <a:ea typeface="Montserrat"/>
                <a:cs typeface="Montserrat"/>
                <a:sym typeface="Montserrat"/>
              </a:rPr>
              <a:t>*Instore +11.7%</a:t>
            </a:r>
          </a:p>
          <a:p>
            <a:pPr marL="365760" indent="-304800">
              <a:spcBef>
                <a:spcPts val="600"/>
              </a:spcBef>
              <a:spcAft>
                <a:spcPts val="600"/>
              </a:spcAft>
              <a:buSzPts val="1200"/>
              <a:buFont typeface="Montserrat"/>
              <a:buChar char="■"/>
            </a:pPr>
            <a:r>
              <a:rPr lang="en" sz="1200" dirty="0">
                <a:solidFill>
                  <a:srgbClr val="000000"/>
                </a:solidFill>
                <a:latin typeface="Montserrat" panose="00000500000000000000" pitchFamily="2" charset="0"/>
                <a:ea typeface="Montserrat"/>
                <a:cs typeface="Montserrat"/>
                <a:sym typeface="Montserrat"/>
              </a:rPr>
              <a:t>*Discounters </a:t>
            </a:r>
            <a:r>
              <a:rPr lang="en" sz="1200" b="1" dirty="0">
                <a:solidFill>
                  <a:srgbClr val="000000"/>
                </a:solidFill>
                <a:latin typeface="Montserrat" panose="00000500000000000000" pitchFamily="2" charset="0"/>
                <a:ea typeface="Montserrat"/>
                <a:cs typeface="Montserrat"/>
                <a:sym typeface="Montserrat"/>
              </a:rPr>
              <a:t>+23.4%</a:t>
            </a:r>
          </a:p>
          <a:p>
            <a:pPr marL="365760" indent="-304800">
              <a:spcBef>
                <a:spcPts val="600"/>
              </a:spcBef>
              <a:spcAft>
                <a:spcPts val="600"/>
              </a:spcAft>
              <a:buSzPts val="1200"/>
              <a:buFont typeface="Montserrat"/>
              <a:buChar char="■"/>
            </a:pPr>
            <a:r>
              <a:rPr lang="en" sz="1200" dirty="0">
                <a:latin typeface="Montserrat" panose="00000500000000000000" pitchFamily="2" charset="0"/>
                <a:ea typeface="Montserrat"/>
                <a:cs typeface="Montserrat"/>
                <a:sym typeface="Montserrat"/>
              </a:rPr>
              <a:t>**Value R</a:t>
            </a:r>
            <a:r>
              <a:rPr lang="en-GB" sz="1200" dirty="0">
                <a:latin typeface="Montserrat" panose="00000500000000000000" pitchFamily="2" charset="0"/>
                <a:ea typeface="Montserrat"/>
                <a:cs typeface="Montserrat"/>
                <a:sym typeface="Montserrat"/>
              </a:rPr>
              <a:t>e</a:t>
            </a:r>
            <a:r>
              <a:rPr lang="en" sz="1200" dirty="0">
                <a:latin typeface="Montserrat" panose="00000500000000000000" pitchFamily="2" charset="0"/>
                <a:ea typeface="Montserrat"/>
                <a:cs typeface="Montserrat"/>
                <a:sym typeface="Montserrat"/>
              </a:rPr>
              <a:t>tailers </a:t>
            </a:r>
            <a:r>
              <a:rPr lang="en" sz="1200" b="1" dirty="0">
                <a:latin typeface="Montserrat" panose="00000500000000000000" pitchFamily="2" charset="0"/>
                <a:ea typeface="Montserrat"/>
                <a:cs typeface="Montserrat"/>
                <a:sym typeface="Montserrat"/>
              </a:rPr>
              <a:t>+8.2%</a:t>
            </a:r>
          </a:p>
          <a:p>
            <a:pPr marL="365760" indent="-304800">
              <a:spcBef>
                <a:spcPts val="600"/>
              </a:spcBef>
              <a:spcAft>
                <a:spcPts val="600"/>
              </a:spcAft>
              <a:buSzPts val="1200"/>
              <a:buFont typeface="Montserrat"/>
              <a:buChar char="■"/>
            </a:pPr>
            <a:r>
              <a:rPr lang="en-GB" sz="1200" dirty="0">
                <a:solidFill>
                  <a:schemeClr val="tx1"/>
                </a:solidFill>
                <a:latin typeface="Montserrat" panose="00000500000000000000" pitchFamily="2" charset="0"/>
                <a:ea typeface="Montserrat"/>
                <a:cs typeface="Montserrat"/>
                <a:sym typeface="Montserrat"/>
              </a:rPr>
              <a:t>Grocery Multiples +8.0%</a:t>
            </a:r>
          </a:p>
          <a:p>
            <a:pPr marL="365760" indent="-304800">
              <a:spcBef>
                <a:spcPts val="600"/>
              </a:spcBef>
              <a:spcAft>
                <a:spcPts val="600"/>
              </a:spcAft>
              <a:buSzPts val="1200"/>
              <a:buFont typeface="Montserrat"/>
              <a:buChar char="■"/>
            </a:pPr>
            <a:r>
              <a:rPr lang="en-GB" sz="1200" dirty="0">
                <a:solidFill>
                  <a:schemeClr val="tx1"/>
                </a:solidFill>
                <a:latin typeface="Montserrat" panose="00000500000000000000" pitchFamily="2" charset="0"/>
                <a:ea typeface="Montserrat"/>
                <a:cs typeface="Montserrat"/>
                <a:sym typeface="Montserrat"/>
              </a:rPr>
              <a:t>Supermarkets +7.9%</a:t>
            </a:r>
          </a:p>
          <a:p>
            <a:pPr marL="60960">
              <a:spcBef>
                <a:spcPts val="600"/>
              </a:spcBef>
              <a:spcAft>
                <a:spcPts val="600"/>
              </a:spcAft>
              <a:buSzPts val="1200"/>
            </a:pPr>
            <a:endParaRPr lang="en" sz="1200" b="1" dirty="0">
              <a:latin typeface="Montserrat" panose="00000500000000000000" pitchFamily="2" charset="0"/>
              <a:ea typeface="Montserrat"/>
              <a:cs typeface="Montserrat"/>
              <a:sym typeface="Montserrat"/>
            </a:endParaRPr>
          </a:p>
          <a:p>
            <a:pPr marL="60960">
              <a:spcBef>
                <a:spcPts val="600"/>
              </a:spcBef>
              <a:spcAft>
                <a:spcPts val="600"/>
              </a:spcAft>
              <a:buSzPts val="1200"/>
            </a:pPr>
            <a:endParaRPr lang="en-GB" sz="1200" dirty="0">
              <a:solidFill>
                <a:srgbClr val="000000"/>
              </a:solidFill>
              <a:latin typeface="Montserrat" panose="00000500000000000000" pitchFamily="2" charset="0"/>
              <a:ea typeface="Montserrat"/>
              <a:cs typeface="Montserrat"/>
              <a:sym typeface="Montserrat"/>
            </a:endParaRPr>
          </a:p>
          <a:p>
            <a:pPr marL="60960">
              <a:spcBef>
                <a:spcPts val="600"/>
              </a:spcBef>
              <a:spcAft>
                <a:spcPts val="600"/>
              </a:spcAft>
              <a:buSzPts val="1200"/>
            </a:pPr>
            <a:endParaRPr lang="en-GB" sz="1200" dirty="0">
              <a:latin typeface="Montserrat" panose="00000500000000000000" pitchFamily="2" charset="0"/>
              <a:ea typeface="Montserrat"/>
              <a:cs typeface="Montserrat"/>
              <a:sym typeface="Montserrat"/>
            </a:endParaRPr>
          </a:p>
          <a:p>
            <a:pPr marL="60960" lvl="0" algn="l" rtl="0">
              <a:spcBef>
                <a:spcPts val="600"/>
              </a:spcBef>
              <a:spcAft>
                <a:spcPts val="600"/>
              </a:spcAft>
              <a:buClr>
                <a:srgbClr val="000000"/>
              </a:buClr>
              <a:buSzPts val="1200"/>
            </a:pPr>
            <a:endParaRPr lang="en" sz="1200" dirty="0">
              <a:latin typeface="Montserrat" panose="00000500000000000000" pitchFamily="2" charset="0"/>
              <a:ea typeface="Montserrat"/>
              <a:cs typeface="Montserrat"/>
              <a:sym typeface="Montserrat"/>
            </a:endParaRPr>
          </a:p>
          <a:p>
            <a:pPr marL="60960">
              <a:spcBef>
                <a:spcPts val="600"/>
              </a:spcBef>
              <a:spcAft>
                <a:spcPts val="600"/>
              </a:spcAft>
              <a:buSzPts val="1200"/>
            </a:pPr>
            <a:endParaRPr lang="en" sz="1200" dirty="0">
              <a:solidFill>
                <a:schemeClr val="tx1"/>
              </a:solidFill>
              <a:latin typeface="Montserrat" panose="00000500000000000000" pitchFamily="2" charset="0"/>
              <a:ea typeface="Montserrat"/>
              <a:cs typeface="Montserrat"/>
              <a:sym typeface="Montserrat"/>
            </a:endParaRPr>
          </a:p>
          <a:p>
            <a:pPr marL="60960" lvl="0" algn="l" rtl="0">
              <a:spcBef>
                <a:spcPts val="600"/>
              </a:spcBef>
              <a:spcAft>
                <a:spcPts val="600"/>
              </a:spcAft>
              <a:buClr>
                <a:srgbClr val="000000"/>
              </a:buClr>
              <a:buSzPts val="1200"/>
            </a:pPr>
            <a:endParaRPr lang="en" sz="1200" dirty="0">
              <a:solidFill>
                <a:srgbClr val="000000"/>
              </a:solidFill>
              <a:latin typeface="Avenir Next LT Pro" panose="020B0504020202020204" pitchFamily="34" charset="0"/>
              <a:ea typeface="Montserrat"/>
              <a:cs typeface="Montserrat"/>
              <a:sym typeface="Montserrat"/>
            </a:endParaRPr>
          </a:p>
          <a:p>
            <a:pPr marL="365760" lvl="0" indent="-304800" algn="l" rtl="0">
              <a:spcBef>
                <a:spcPts val="600"/>
              </a:spcBef>
              <a:spcAft>
                <a:spcPts val="600"/>
              </a:spcAft>
              <a:buClr>
                <a:srgbClr val="000000"/>
              </a:buClr>
              <a:buSzPts val="1200"/>
              <a:buFont typeface="Montserrat"/>
              <a:buChar char="■"/>
            </a:pPr>
            <a:endParaRPr lang="en" sz="1200" dirty="0">
              <a:solidFill>
                <a:srgbClr val="000000"/>
              </a:solidFill>
              <a:latin typeface="Avenir Next LT Pro" panose="020B0504020202020204" pitchFamily="34" charset="0"/>
              <a:ea typeface="Montserrat"/>
              <a:cs typeface="Montserrat"/>
              <a:sym typeface="Montserrat"/>
            </a:endParaRPr>
          </a:p>
          <a:p>
            <a:pPr marL="365760" lvl="0" indent="-304800" algn="l" rtl="0">
              <a:spcAft>
                <a:spcPts val="600"/>
              </a:spcAft>
              <a:buClr>
                <a:srgbClr val="000000"/>
              </a:buClr>
              <a:buSzPts val="1200"/>
              <a:buFont typeface="Montserrat"/>
              <a:buChar char="■"/>
            </a:pPr>
            <a:endParaRPr sz="1200" dirty="0">
              <a:solidFill>
                <a:srgbClr val="FF0000"/>
              </a:solidFill>
              <a:latin typeface="Avenir Next LT Pro" panose="020B0504020202020204" pitchFamily="34" charset="0"/>
              <a:ea typeface="Montserrat"/>
              <a:cs typeface="Montserrat"/>
              <a:sym typeface="Montserrat"/>
            </a:endParaRPr>
          </a:p>
        </p:txBody>
      </p:sp>
      <p:sp>
        <p:nvSpPr>
          <p:cNvPr id="945" name="Google Shape;945;p77"/>
          <p:cNvSpPr txBox="1"/>
          <p:nvPr/>
        </p:nvSpPr>
        <p:spPr>
          <a:xfrm>
            <a:off x="3217224" y="2095363"/>
            <a:ext cx="2242981" cy="1158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 b="1" dirty="0">
                <a:latin typeface="Montserrat" panose="00000500000000000000" pitchFamily="2" charset="0"/>
                <a:ea typeface="Montserrat"/>
                <a:cs typeface="Montserrat"/>
                <a:sym typeface="Montserrat"/>
              </a:rPr>
              <a:t>Head</a:t>
            </a:r>
            <a:r>
              <a:rPr lang="en" b="1" dirty="0">
                <a:solidFill>
                  <a:srgbClr val="000000"/>
                </a:solidFill>
                <a:latin typeface="Montserrat" panose="00000500000000000000" pitchFamily="2" charset="0"/>
                <a:ea typeface="Montserrat"/>
                <a:cs typeface="Montserrat"/>
                <a:sym typeface="Montserrat"/>
              </a:rPr>
              <a:t>winds</a:t>
            </a:r>
            <a:endParaRPr lang="en-GB" sz="1200" dirty="0">
              <a:solidFill>
                <a:srgbClr val="000000"/>
              </a:solidFill>
              <a:latin typeface="Montserrat" panose="00000500000000000000" pitchFamily="2" charset="0"/>
              <a:ea typeface="Montserrat"/>
              <a:cs typeface="Montserrat"/>
              <a:sym typeface="Montserrat"/>
            </a:endParaRPr>
          </a:p>
          <a:p>
            <a:pPr marL="365760" indent="-304800">
              <a:spcBef>
                <a:spcPts val="600"/>
              </a:spcBef>
              <a:spcAft>
                <a:spcPts val="600"/>
              </a:spcAft>
              <a:buSzPts val="1200"/>
              <a:buFont typeface="Montserrat"/>
              <a:buChar char="■"/>
            </a:pPr>
            <a:r>
              <a:rPr lang="en" sz="1200" dirty="0">
                <a:solidFill>
                  <a:schemeClr val="tx1"/>
                </a:solidFill>
                <a:latin typeface="Montserrat" panose="00000500000000000000" pitchFamily="2" charset="0"/>
                <a:ea typeface="Montserrat"/>
                <a:cs typeface="Montserrat"/>
                <a:sym typeface="Montserrat"/>
              </a:rPr>
              <a:t>Convenience +5.6%</a:t>
            </a:r>
          </a:p>
          <a:p>
            <a:pPr marL="360000" indent="-304800">
              <a:spcBef>
                <a:spcPts val="600"/>
              </a:spcBef>
              <a:spcAft>
                <a:spcPts val="600"/>
              </a:spcAft>
              <a:buSzPts val="1200"/>
              <a:buFont typeface="Montserrat"/>
              <a:buChar char="■"/>
            </a:pPr>
            <a:r>
              <a:rPr lang="en-GB" sz="1200" dirty="0">
                <a:solidFill>
                  <a:srgbClr val="000000"/>
                </a:solidFill>
                <a:latin typeface="Montserrat" panose="00000500000000000000" pitchFamily="2" charset="0"/>
                <a:ea typeface="Montserrat"/>
                <a:cs typeface="Montserrat"/>
                <a:sym typeface="Montserrat"/>
              </a:rPr>
              <a:t>*Online +2.8%</a:t>
            </a:r>
          </a:p>
          <a:p>
            <a:pPr marL="360000" indent="-304800">
              <a:spcBef>
                <a:spcPts val="600"/>
              </a:spcBef>
              <a:spcAft>
                <a:spcPts val="600"/>
              </a:spcAft>
              <a:buSzPts val="1200"/>
              <a:buFont typeface="Montserrat"/>
              <a:buChar char="■"/>
            </a:pPr>
            <a:endParaRPr lang="en" sz="1200" dirty="0">
              <a:solidFill>
                <a:srgbClr val="000000"/>
              </a:solidFill>
              <a:latin typeface="Montserrat" panose="00000500000000000000" pitchFamily="2" charset="0"/>
              <a:ea typeface="Montserrat"/>
              <a:cs typeface="Montserrat"/>
              <a:sym typeface="Montserrat"/>
            </a:endParaRPr>
          </a:p>
          <a:p>
            <a:pPr marL="360000" lvl="0" indent="-304800" algn="l" rtl="0">
              <a:spcBef>
                <a:spcPts val="600"/>
              </a:spcBef>
              <a:spcAft>
                <a:spcPts val="600"/>
              </a:spcAft>
              <a:buClr>
                <a:srgbClr val="000000"/>
              </a:buClr>
              <a:buSzPts val="1200"/>
              <a:buFont typeface="Montserrat"/>
              <a:buChar char="■"/>
            </a:pPr>
            <a:endParaRPr lang="en" sz="1200" dirty="0">
              <a:solidFill>
                <a:schemeClr val="tx1"/>
              </a:solidFill>
              <a:latin typeface="Avenir Next LT Pro" panose="020B0504020202020204" pitchFamily="34" charset="0"/>
              <a:ea typeface="Montserrat"/>
              <a:cs typeface="Montserrat"/>
              <a:sym typeface="Montserrat"/>
            </a:endParaRPr>
          </a:p>
        </p:txBody>
      </p:sp>
      <p:sp>
        <p:nvSpPr>
          <p:cNvPr id="947" name="Google Shape;947;p77"/>
          <p:cNvSpPr txBox="1"/>
          <p:nvPr/>
        </p:nvSpPr>
        <p:spPr>
          <a:xfrm>
            <a:off x="6277650" y="2287850"/>
            <a:ext cx="2511600" cy="101910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None/>
            </a:pPr>
            <a:r>
              <a:rPr lang="en" sz="3600" b="1" dirty="0">
                <a:solidFill>
                  <a:schemeClr val="accent1"/>
                </a:solidFill>
                <a:latin typeface="Montserrat" panose="00000500000000000000" pitchFamily="2" charset="0"/>
                <a:ea typeface="Montserrat"/>
                <a:cs typeface="Montserrat"/>
                <a:sym typeface="Montserrat"/>
              </a:rPr>
              <a:t>+10.9%</a:t>
            </a:r>
            <a:endParaRPr sz="3600" dirty="0">
              <a:solidFill>
                <a:schemeClr val="accent1"/>
              </a:solidFill>
              <a:latin typeface="Montserrat" panose="00000500000000000000" pitchFamily="2" charset="0"/>
              <a:ea typeface="Montserrat Light"/>
              <a:cs typeface="Montserrat Light"/>
              <a:sym typeface="Montserrat Light"/>
            </a:endParaRPr>
          </a:p>
          <a:p>
            <a:pPr marL="0" lvl="0" indent="0" algn="l" rtl="0">
              <a:spcBef>
                <a:spcPts val="600"/>
              </a:spcBef>
              <a:spcAft>
                <a:spcPts val="600"/>
              </a:spcAft>
              <a:buNone/>
            </a:pPr>
            <a:r>
              <a:rPr lang="en" sz="1200" dirty="0">
                <a:solidFill>
                  <a:srgbClr val="FFFFFF"/>
                </a:solidFill>
                <a:latin typeface="Montserrat" panose="00000500000000000000" pitchFamily="2" charset="0"/>
                <a:ea typeface="Montserrat"/>
                <a:cs typeface="Montserrat"/>
                <a:sym typeface="Montserrat"/>
              </a:rPr>
              <a:t>Total Till</a:t>
            </a:r>
          </a:p>
        </p:txBody>
      </p:sp>
      <p:pic>
        <p:nvPicPr>
          <p:cNvPr id="952" name="Google Shape;952;p77"/>
          <p:cNvPicPr preferRelativeResize="0"/>
          <p:nvPr/>
        </p:nvPicPr>
        <p:blipFill rotWithShape="1">
          <a:blip r:embed="rId3">
            <a:alphaModFix/>
          </a:blip>
          <a:srcRect l="258" r="248"/>
          <a:stretch/>
        </p:blipFill>
        <p:spPr>
          <a:xfrm>
            <a:off x="6277650" y="1443196"/>
            <a:ext cx="722376" cy="666191"/>
          </a:xfrm>
          <a:prstGeom prst="rect">
            <a:avLst/>
          </a:prstGeom>
          <a:noFill/>
          <a:ln>
            <a:noFill/>
          </a:ln>
        </p:spPr>
      </p:pic>
    </p:spTree>
    <p:extLst>
      <p:ext uri="{BB962C8B-B14F-4D97-AF65-F5344CB8AC3E}">
        <p14:creationId xmlns:p14="http://schemas.microsoft.com/office/powerpoint/2010/main" val="32692573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445"/>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45DDBC3D-4297-4717-9B97-36DEB14B4BA1}"/>
              </a:ext>
            </a:extLst>
          </p:cNvPr>
          <p:cNvGraphicFramePr/>
          <p:nvPr>
            <p:extLst>
              <p:ext uri="{D42A27DB-BD31-4B8C-83A1-F6EECF244321}">
                <p14:modId xmlns:p14="http://schemas.microsoft.com/office/powerpoint/2010/main" val="900241115"/>
              </p:ext>
            </p:extLst>
          </p:nvPr>
        </p:nvGraphicFramePr>
        <p:xfrm>
          <a:off x="439888" y="1251338"/>
          <a:ext cx="5111304" cy="3215028"/>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46683260-9566-4F22-BB23-1B2D537F5686}"/>
              </a:ext>
            </a:extLst>
          </p:cNvPr>
          <p:cNvCxnSpPr>
            <a:cxnSpLocks/>
          </p:cNvCxnSpPr>
          <p:nvPr/>
        </p:nvCxnSpPr>
        <p:spPr>
          <a:xfrm>
            <a:off x="1425404" y="907676"/>
            <a:ext cx="80799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89" name="Google Shape;2189;p135"/>
          <p:cNvSpPr txBox="1"/>
          <p:nvPr/>
        </p:nvSpPr>
        <p:spPr>
          <a:xfrm>
            <a:off x="6484627" y="1661371"/>
            <a:ext cx="2511495" cy="3093688"/>
          </a:xfrm>
          <a:prstGeom prst="rect">
            <a:avLst/>
          </a:prstGeom>
          <a:noFill/>
          <a:ln>
            <a:noFill/>
          </a:ln>
        </p:spPr>
        <p:txBody>
          <a:bodyPr spcFirstLastPara="1" wrap="square" lIns="0" tIns="45700" rIns="0" bIns="45700" anchor="t" anchorCtr="0">
            <a:noAutofit/>
          </a:bodyPr>
          <a:lstStyle/>
          <a:p>
            <a:r>
              <a:rPr lang="en-PH" b="1" dirty="0">
                <a:solidFill>
                  <a:schemeClr val="bg1"/>
                </a:solidFill>
                <a:latin typeface="Montserrat" panose="00000500000000000000" pitchFamily="2" charset="0"/>
              </a:rPr>
              <a:t>Rapid inflation has meant that shoppers have had to </a:t>
            </a:r>
            <a:r>
              <a:rPr lang="en-PH" b="1" dirty="0">
                <a:solidFill>
                  <a:schemeClr val="accent1"/>
                </a:solidFill>
                <a:latin typeface="Montserrat" panose="00000500000000000000" pitchFamily="2" charset="0"/>
              </a:rPr>
              <a:t>spend more </a:t>
            </a:r>
            <a:r>
              <a:rPr lang="en-PH" b="1" dirty="0">
                <a:solidFill>
                  <a:schemeClr val="bg1"/>
                </a:solidFill>
                <a:latin typeface="Montserrat" panose="00000500000000000000" pitchFamily="2" charset="0"/>
              </a:rPr>
              <a:t>on weekly groceries since the Summer, with spend peaking at Christmas.</a:t>
            </a:r>
          </a:p>
          <a:p>
            <a:endParaRPr lang="en-PH" b="1" dirty="0">
              <a:solidFill>
                <a:schemeClr val="bg1"/>
              </a:solidFill>
              <a:latin typeface="Montserrat" panose="00000500000000000000" pitchFamily="2" charset="0"/>
            </a:endParaRPr>
          </a:p>
          <a:p>
            <a:r>
              <a:rPr lang="en-GB" b="1" dirty="0">
                <a:solidFill>
                  <a:schemeClr val="bg1"/>
                </a:solidFill>
                <a:latin typeface="Montserrat" panose="00000500000000000000" pitchFamily="2" charset="0"/>
              </a:rPr>
              <a:t>After </a:t>
            </a:r>
            <a:r>
              <a:rPr lang="en-GB" b="1" dirty="0">
                <a:solidFill>
                  <a:schemeClr val="accent1"/>
                </a:solidFill>
                <a:latin typeface="Montserrat" panose="00000500000000000000" pitchFamily="2" charset="0"/>
              </a:rPr>
              <a:t>2 years </a:t>
            </a:r>
            <a:r>
              <a:rPr lang="en-GB" b="1" dirty="0">
                <a:solidFill>
                  <a:schemeClr val="bg1"/>
                </a:solidFill>
                <a:latin typeface="Montserrat" panose="00000500000000000000" pitchFamily="2" charset="0"/>
              </a:rPr>
              <a:t>of </a:t>
            </a:r>
            <a:r>
              <a:rPr lang="en-GB" b="1" dirty="0">
                <a:solidFill>
                  <a:schemeClr val="accent1"/>
                </a:solidFill>
                <a:latin typeface="Montserrat" panose="00000500000000000000" pitchFamily="2" charset="0"/>
              </a:rPr>
              <a:t>disrupted Christmas’</a:t>
            </a:r>
            <a:r>
              <a:rPr lang="en-GB" b="1" dirty="0">
                <a:solidFill>
                  <a:schemeClr val="bg1"/>
                </a:solidFill>
                <a:latin typeface="Montserrat" panose="00000500000000000000" pitchFamily="2" charset="0"/>
              </a:rPr>
              <a:t> this was the first Christmas many shoppers were able to </a:t>
            </a:r>
            <a:r>
              <a:rPr lang="en-GB" b="1" dirty="0">
                <a:solidFill>
                  <a:schemeClr val="accent1"/>
                </a:solidFill>
                <a:latin typeface="Montserrat" panose="00000500000000000000" pitchFamily="2" charset="0"/>
              </a:rPr>
              <a:t>celebrate</a:t>
            </a:r>
            <a:r>
              <a:rPr lang="en-GB" b="1" dirty="0">
                <a:solidFill>
                  <a:schemeClr val="bg1"/>
                </a:solidFill>
                <a:latin typeface="Montserrat" panose="00000500000000000000" pitchFamily="2" charset="0"/>
              </a:rPr>
              <a:t> without restrictions.</a:t>
            </a:r>
            <a:endParaRPr lang="en-GB" sz="1600" b="1" dirty="0">
              <a:solidFill>
                <a:schemeClr val="bg1"/>
              </a:solidFill>
              <a:latin typeface="Montserrat" panose="00000500000000000000" pitchFamily="2" charset="0"/>
            </a:endParaRPr>
          </a:p>
          <a:p>
            <a:endParaRPr lang="en-GB" sz="1600" b="1" dirty="0">
              <a:solidFill>
                <a:schemeClr val="bg1"/>
              </a:solidFill>
              <a:latin typeface="Montserrat" panose="00000500000000000000" pitchFamily="2" charset="0"/>
            </a:endParaRPr>
          </a:p>
          <a:p>
            <a:endParaRPr lang="en-GB" sz="1600" b="1"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7" y="1112027"/>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5" name="Subtitle 4">
            <a:extLst>
              <a:ext uri="{FF2B5EF4-FFF2-40B4-BE49-F238E27FC236}">
                <a16:creationId xmlns:a16="http://schemas.microsoft.com/office/drawing/2014/main" id="{431FEDF8-4128-4E76-8DE8-CFD67FD31018}"/>
              </a:ext>
            </a:extLst>
          </p:cNvPr>
          <p:cNvSpPr>
            <a:spLocks noGrp="1"/>
          </p:cNvSpPr>
          <p:nvPr>
            <p:ph type="subTitle" idx="3"/>
          </p:nvPr>
        </p:nvSpPr>
        <p:spPr>
          <a:xfrm>
            <a:off x="351200" y="4828425"/>
            <a:ext cx="5550900" cy="184800"/>
          </a:xfrm>
        </p:spPr>
        <p:txBody>
          <a:bodyPr/>
          <a:lstStyle/>
          <a:p>
            <a:r>
              <a:rPr lang="en-PH" dirty="0">
                <a:latin typeface="Montserrat" panose="00000500000000000000" pitchFamily="2" charset="0"/>
              </a:rPr>
              <a:t>Source:  *Nielsen Scantrack Total Store Read Total Coverage and Grocery Multiples 4w/e value growth vs prior period</a:t>
            </a:r>
          </a:p>
        </p:txBody>
      </p:sp>
      <p:sp>
        <p:nvSpPr>
          <p:cNvPr id="2195" name="Google Shape;2195;p135"/>
          <p:cNvSpPr txBox="1">
            <a:spLocks noGrp="1"/>
          </p:cNvSpPr>
          <p:nvPr>
            <p:ph type="title"/>
          </p:nvPr>
        </p:nvSpPr>
        <p:spPr>
          <a:xfrm>
            <a:off x="300206" y="305400"/>
            <a:ext cx="5826266" cy="721575"/>
          </a:xfrm>
        </p:spPr>
        <p:txBody>
          <a:bodyPr spcFirstLastPara="1" wrap="square" lIns="0" tIns="91425" rIns="0" bIns="91425" anchor="t" anchorCtr="0">
            <a:noAutofit/>
          </a:bodyPr>
          <a:lstStyle/>
          <a:p>
            <a:pPr lvl="0"/>
            <a:r>
              <a:rPr lang="en-PH" sz="1820" dirty="0"/>
              <a:t>Spend has ramped up since September reaching record levels this Christmas</a:t>
            </a:r>
            <a:endParaRPr lang="da-DK" sz="1820" dirty="0">
              <a:latin typeface="Montserrat" panose="00000500000000000000" pitchFamily="2" charset="0"/>
            </a:endParaRPr>
          </a:p>
        </p:txBody>
      </p:sp>
    </p:spTree>
    <p:extLst>
      <p:ext uri="{BB962C8B-B14F-4D97-AF65-F5344CB8AC3E}">
        <p14:creationId xmlns:p14="http://schemas.microsoft.com/office/powerpoint/2010/main" val="360527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E6731463-AED5-CD1D-7D93-172AC5E51342}"/>
              </a:ext>
            </a:extLst>
          </p:cNvPr>
          <p:cNvCxnSpPr>
            <a:cxnSpLocks/>
          </p:cNvCxnSpPr>
          <p:nvPr/>
        </p:nvCxnSpPr>
        <p:spPr>
          <a:xfrm>
            <a:off x="4731781" y="585663"/>
            <a:ext cx="188750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81" name="Google Shape;781;p68"/>
          <p:cNvSpPr txBox="1"/>
          <p:nvPr/>
        </p:nvSpPr>
        <p:spPr>
          <a:xfrm>
            <a:off x="337852" y="224997"/>
            <a:ext cx="8640685" cy="393595"/>
          </a:xfrm>
          <a:prstGeom prst="rect">
            <a:avLst/>
          </a:prstGeom>
          <a:noFill/>
          <a:ln>
            <a:noFill/>
          </a:ln>
        </p:spPr>
        <p:txBody>
          <a:bodyPr spcFirstLastPara="1" wrap="square" lIns="0" tIns="91425" rIns="0" bIns="91425" anchor="t" anchorCtr="0">
            <a:noAutofit/>
          </a:bodyPr>
          <a:lstStyle/>
          <a:p>
            <a:r>
              <a:rPr lang="en-GB" sz="2000" b="1" dirty="0">
                <a:solidFill>
                  <a:srgbClr val="000000"/>
                </a:solidFill>
                <a:latin typeface="Montserrat" panose="00000500000000000000" pitchFamily="2" charset="0"/>
                <a:ea typeface="Montserrat"/>
                <a:cs typeface="Montserrat"/>
                <a:sym typeface="Montserrat"/>
              </a:rPr>
              <a:t>Shoppers are spending more on core essentials</a:t>
            </a:r>
          </a:p>
        </p:txBody>
      </p:sp>
      <p:sp>
        <p:nvSpPr>
          <p:cNvPr id="2" name="Subtitle 1"/>
          <p:cNvSpPr>
            <a:spLocks noGrp="1"/>
          </p:cNvSpPr>
          <p:nvPr>
            <p:ph type="subTitle" idx="4294967295"/>
          </p:nvPr>
        </p:nvSpPr>
        <p:spPr>
          <a:xfrm>
            <a:off x="338423" y="4872984"/>
            <a:ext cx="8159100" cy="184800"/>
          </a:xfrm>
        </p:spPr>
        <p:txBody>
          <a:bodyPr/>
          <a:lstStyle/>
          <a:p>
            <a:endParaRPr lang="en-GB" dirty="0">
              <a:latin typeface="Montserrat" panose="00000500000000000000" pitchFamily="2" charset="0"/>
            </a:endParaRPr>
          </a:p>
          <a:p>
            <a:pPr marL="146050" indent="0">
              <a:buNone/>
            </a:pPr>
            <a:endParaRPr lang="en-GB" dirty="0">
              <a:latin typeface="Montserrat" panose="00000500000000000000" pitchFamily="2" charset="0"/>
            </a:endParaRPr>
          </a:p>
        </p:txBody>
      </p:sp>
      <p:sp>
        <p:nvSpPr>
          <p:cNvPr id="790" name="Google Shape;790;p68"/>
          <p:cNvSpPr txBox="1"/>
          <p:nvPr/>
        </p:nvSpPr>
        <p:spPr>
          <a:xfrm>
            <a:off x="4644071" y="1438909"/>
            <a:ext cx="2175710" cy="3273641"/>
          </a:xfrm>
          <a:prstGeom prst="rect">
            <a:avLst/>
          </a:prstGeom>
          <a:noFill/>
          <a:ln>
            <a:noFill/>
          </a:ln>
        </p:spPr>
        <p:txBody>
          <a:bodyPr spcFirstLastPara="1" wrap="square" lIns="0" tIns="45700" rIns="0" bIns="45700" anchor="t" anchorCtr="0">
            <a:noAutofit/>
          </a:bodyPr>
          <a:lstStyle/>
          <a:p>
            <a:pPr marL="171450" indent="-171450">
              <a:buClr>
                <a:schemeClr val="accent1"/>
              </a:buClr>
              <a:buFont typeface="Wingdings" panose="05000000000000000000" pitchFamily="2" charset="2"/>
              <a:buChar char="§"/>
            </a:pPr>
            <a:r>
              <a:rPr lang="en-GB" sz="1100" dirty="0">
                <a:latin typeface="Montserrat" panose="00000500000000000000" pitchFamily="2" charset="0"/>
                <a:ea typeface="Times New Roman" panose="02020603050405020304" pitchFamily="18" charset="0"/>
              </a:rPr>
              <a:t>With a full week of trading this is the biggest week on record with sales topping </a:t>
            </a:r>
            <a:r>
              <a:rPr lang="en-GB" sz="1100" b="1" dirty="0">
                <a:latin typeface="Montserrat" panose="00000500000000000000" pitchFamily="2" charset="0"/>
                <a:ea typeface="Times New Roman" panose="02020603050405020304" pitchFamily="18" charset="0"/>
              </a:rPr>
              <a:t>£4.5Bn</a:t>
            </a:r>
            <a:r>
              <a:rPr lang="en-GB" sz="1100" dirty="0">
                <a:latin typeface="Montserrat" panose="00000500000000000000" pitchFamily="2" charset="0"/>
                <a:ea typeface="Times New Roman" panose="02020603050405020304" pitchFamily="18" charset="0"/>
              </a:rPr>
              <a:t>.</a:t>
            </a:r>
            <a:endParaRPr lang="en-GB" sz="1100" b="1"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endParaRPr lang="en-GB" sz="1100" b="1"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r>
              <a:rPr lang="en-GB" sz="1100" dirty="0">
                <a:latin typeface="Montserrat" panose="00000500000000000000" pitchFamily="2" charset="0"/>
                <a:ea typeface="Times New Roman" panose="02020603050405020304" pitchFamily="18" charset="0"/>
              </a:rPr>
              <a:t>Households </a:t>
            </a:r>
            <a:r>
              <a:rPr lang="en-GB" sz="1100" b="1" dirty="0">
                <a:latin typeface="Montserrat" panose="00000500000000000000" pitchFamily="2" charset="0"/>
                <a:ea typeface="Times New Roman" panose="02020603050405020304" pitchFamily="18" charset="0"/>
              </a:rPr>
              <a:t>entertained loved ones</a:t>
            </a:r>
            <a:r>
              <a:rPr lang="en-GB" sz="1100" dirty="0">
                <a:latin typeface="Montserrat" panose="00000500000000000000" pitchFamily="2" charset="0"/>
                <a:ea typeface="Times New Roman" panose="02020603050405020304" pitchFamily="18" charset="0"/>
              </a:rPr>
              <a:t> and took </a:t>
            </a:r>
            <a:r>
              <a:rPr lang="en-GB" sz="1100" b="1" dirty="0">
                <a:latin typeface="Montserrat" panose="00000500000000000000" pitchFamily="2" charset="0"/>
                <a:ea typeface="Times New Roman" panose="02020603050405020304" pitchFamily="18" charset="0"/>
              </a:rPr>
              <a:t>vacations</a:t>
            </a:r>
            <a:r>
              <a:rPr lang="en-GB" sz="1100" dirty="0">
                <a:latin typeface="Montserrat" panose="00000500000000000000" pitchFamily="2" charset="0"/>
                <a:ea typeface="Times New Roman" panose="02020603050405020304" pitchFamily="18" charset="0"/>
              </a:rPr>
              <a:t> whilst others were less lucky and were impacted by widespread </a:t>
            </a:r>
            <a:r>
              <a:rPr lang="en-GB" sz="1100" b="1" dirty="0">
                <a:latin typeface="Montserrat" panose="00000500000000000000" pitchFamily="2" charset="0"/>
                <a:ea typeface="Times New Roman" panose="02020603050405020304" pitchFamily="18" charset="0"/>
              </a:rPr>
              <a:t>seasonal viruses</a:t>
            </a:r>
            <a:r>
              <a:rPr lang="en-GB" sz="1100" dirty="0">
                <a:latin typeface="Montserrat" panose="00000500000000000000" pitchFamily="2" charset="0"/>
                <a:ea typeface="Times New Roman" panose="02020603050405020304" pitchFamily="18" charset="0"/>
              </a:rPr>
              <a:t>.  </a:t>
            </a:r>
          </a:p>
          <a:p>
            <a:pPr marL="171450" indent="-171450">
              <a:buClr>
                <a:schemeClr val="accent1"/>
              </a:buClr>
              <a:buFont typeface="Wingdings" panose="05000000000000000000" pitchFamily="2" charset="2"/>
              <a:buChar char="§"/>
            </a:pPr>
            <a:endParaRPr lang="en-GB" sz="110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r>
              <a:rPr lang="en-GB" sz="1100" dirty="0">
                <a:latin typeface="Montserrat" panose="00000500000000000000" pitchFamily="2" charset="0"/>
                <a:ea typeface="Times New Roman" panose="02020603050405020304" pitchFamily="18" charset="0"/>
              </a:rPr>
              <a:t>Categories which outperformed included </a:t>
            </a:r>
            <a:r>
              <a:rPr lang="en-GB" sz="1100" b="1" dirty="0">
                <a:latin typeface="Montserrat" panose="00000500000000000000" pitchFamily="2" charset="0"/>
                <a:ea typeface="Times New Roman" panose="02020603050405020304" pitchFamily="18" charset="0"/>
              </a:rPr>
              <a:t>Cough/Cold Remedies, Travel, Personal Hygiene, Convenience Foods, Pet,  Treats, Dairy, Gifting, Entertainment </a:t>
            </a:r>
            <a:r>
              <a:rPr lang="en-GB" sz="1100" dirty="0">
                <a:latin typeface="Montserrat" panose="00000500000000000000" pitchFamily="2" charset="0"/>
                <a:ea typeface="Times New Roman" panose="02020603050405020304" pitchFamily="18" charset="0"/>
              </a:rPr>
              <a:t>and </a:t>
            </a:r>
            <a:r>
              <a:rPr lang="en-GB" sz="1100" b="1" dirty="0">
                <a:latin typeface="Montserrat" panose="00000500000000000000" pitchFamily="2" charset="0"/>
                <a:ea typeface="Times New Roman" panose="02020603050405020304" pitchFamily="18" charset="0"/>
              </a:rPr>
              <a:t>Meal Accompaniments.</a:t>
            </a:r>
            <a:endParaRPr lang="en-GB" sz="1100" spc="1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endParaRPr lang="en-GB" sz="1100" spc="1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endParaRPr lang="en-GB" sz="1100" spc="10" dirty="0">
              <a:latin typeface="Montserrat" panose="00000500000000000000" pitchFamily="2" charset="0"/>
              <a:ea typeface="Times New Roman" panose="02020603050405020304" pitchFamily="18" charset="0"/>
            </a:endParaRPr>
          </a:p>
          <a:p>
            <a:pPr>
              <a:buClr>
                <a:schemeClr val="accent1"/>
              </a:buClr>
            </a:pPr>
            <a:endParaRPr lang="en-GB" sz="1100" spc="1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endParaRPr lang="en-GB" sz="1100" spc="10" dirty="0">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
            </a:pPr>
            <a:endParaRPr lang="en-GB" sz="1100" spc="10" dirty="0">
              <a:effectLst/>
              <a:latin typeface="Montserrat" panose="00000500000000000000" pitchFamily="2" charset="0"/>
              <a:ea typeface="Times New Roman" panose="02020603050405020304" pitchFamily="18" charset="0"/>
            </a:endParaRPr>
          </a:p>
          <a:p>
            <a:endParaRPr lang="en-GB" sz="1100" spc="10" dirty="0">
              <a:effectLst/>
              <a:latin typeface="Montserrat" panose="00000500000000000000" pitchFamily="2" charset="0"/>
              <a:ea typeface="Times New Roman" panose="02020603050405020304" pitchFamily="18" charset="0"/>
            </a:endParaRPr>
          </a:p>
        </p:txBody>
      </p:sp>
      <p:cxnSp>
        <p:nvCxnSpPr>
          <p:cNvPr id="782" name="Google Shape;782;p68"/>
          <p:cNvCxnSpPr>
            <a:cxnSpLocks/>
          </p:cNvCxnSpPr>
          <p:nvPr/>
        </p:nvCxnSpPr>
        <p:spPr>
          <a:xfrm>
            <a:off x="354650" y="1397270"/>
            <a:ext cx="1960379" cy="0"/>
          </a:xfrm>
          <a:prstGeom prst="straightConnector1">
            <a:avLst/>
          </a:prstGeom>
          <a:noFill/>
          <a:ln w="9525" cap="flat" cmpd="sng">
            <a:solidFill>
              <a:srgbClr val="333333"/>
            </a:solidFill>
            <a:prstDash val="solid"/>
            <a:round/>
            <a:headEnd type="none" w="med" len="med"/>
            <a:tailEnd type="none" w="med" len="med"/>
          </a:ln>
        </p:spPr>
      </p:cxnSp>
      <p:cxnSp>
        <p:nvCxnSpPr>
          <p:cNvPr id="783" name="Google Shape;783;p68"/>
          <p:cNvCxnSpPr>
            <a:cxnSpLocks/>
          </p:cNvCxnSpPr>
          <p:nvPr/>
        </p:nvCxnSpPr>
        <p:spPr>
          <a:xfrm>
            <a:off x="2508025" y="1397270"/>
            <a:ext cx="1969291" cy="0"/>
          </a:xfrm>
          <a:prstGeom prst="straightConnector1">
            <a:avLst/>
          </a:prstGeom>
          <a:noFill/>
          <a:ln w="9525" cap="flat" cmpd="sng">
            <a:solidFill>
              <a:srgbClr val="333333"/>
            </a:solidFill>
            <a:prstDash val="solid"/>
            <a:round/>
            <a:headEnd type="none" w="med" len="med"/>
            <a:tailEnd type="none" w="med" len="med"/>
          </a:ln>
        </p:spPr>
      </p:cxnSp>
      <p:cxnSp>
        <p:nvCxnSpPr>
          <p:cNvPr id="784" name="Google Shape;784;p68"/>
          <p:cNvCxnSpPr>
            <a:cxnSpLocks/>
          </p:cNvCxnSpPr>
          <p:nvPr/>
        </p:nvCxnSpPr>
        <p:spPr>
          <a:xfrm>
            <a:off x="4662036" y="1397270"/>
            <a:ext cx="2177197" cy="0"/>
          </a:xfrm>
          <a:prstGeom prst="straightConnector1">
            <a:avLst/>
          </a:prstGeom>
          <a:noFill/>
          <a:ln w="9525" cap="flat" cmpd="sng">
            <a:solidFill>
              <a:srgbClr val="333333"/>
            </a:solidFill>
            <a:prstDash val="solid"/>
            <a:round/>
            <a:headEnd type="none" w="med" len="med"/>
            <a:tailEnd type="none" w="med" len="med"/>
          </a:ln>
        </p:spPr>
      </p:cxnSp>
      <p:cxnSp>
        <p:nvCxnSpPr>
          <p:cNvPr id="785" name="Google Shape;785;p68"/>
          <p:cNvCxnSpPr/>
          <p:nvPr/>
        </p:nvCxnSpPr>
        <p:spPr>
          <a:xfrm>
            <a:off x="6997541" y="1397270"/>
            <a:ext cx="1964700" cy="0"/>
          </a:xfrm>
          <a:prstGeom prst="straightConnector1">
            <a:avLst/>
          </a:prstGeom>
          <a:noFill/>
          <a:ln w="9525" cap="flat" cmpd="sng">
            <a:solidFill>
              <a:srgbClr val="333333"/>
            </a:solidFill>
            <a:prstDash val="solid"/>
            <a:round/>
            <a:headEnd type="none" w="med" len="med"/>
            <a:tailEnd type="none" w="med" len="med"/>
          </a:ln>
        </p:spPr>
      </p:cxnSp>
      <p:sp>
        <p:nvSpPr>
          <p:cNvPr id="786" name="Google Shape;786;p68"/>
          <p:cNvSpPr txBox="1"/>
          <p:nvPr/>
        </p:nvSpPr>
        <p:spPr>
          <a:xfrm>
            <a:off x="-211712" y="1435930"/>
            <a:ext cx="2634427" cy="2826697"/>
          </a:xfrm>
          <a:prstGeom prst="rect">
            <a:avLst/>
          </a:prstGeom>
          <a:noFill/>
          <a:ln>
            <a:noFill/>
          </a:ln>
        </p:spPr>
        <p:txBody>
          <a:bodyPr spcFirstLastPara="1" wrap="square" lIns="0" tIns="45700" rIns="0" bIns="45700" anchor="t" anchorCtr="0">
            <a:noAutofit/>
          </a:bodyPr>
          <a:lstStyle/>
          <a:p>
            <a:pPr marL="628650" indent="-171450">
              <a:lnSpc>
                <a:spcPts val="1175"/>
              </a:lnSpc>
              <a:spcAft>
                <a:spcPts val="800"/>
              </a:spcAft>
              <a:buClr>
                <a:schemeClr val="accent1"/>
              </a:buClr>
              <a:buFont typeface="Wingdings" panose="05000000000000000000" pitchFamily="2" charset="2"/>
              <a:buChar char="§"/>
            </a:pPr>
            <a:r>
              <a:rPr lang="en-GB" sz="1100" dirty="0">
                <a:solidFill>
                  <a:srgbClr val="000000"/>
                </a:solidFill>
                <a:effectLst/>
                <a:latin typeface="Montserrat" panose="00000500000000000000" pitchFamily="2" charset="0"/>
                <a:ea typeface="Times New Roman" panose="02020603050405020304" pitchFamily="18" charset="0"/>
              </a:rPr>
              <a:t>With freezing temperatures shoppers turned to comfort foods, spent more on car care and caught colds.</a:t>
            </a:r>
          </a:p>
          <a:p>
            <a:pPr marL="628650" indent="-171450">
              <a:lnSpc>
                <a:spcPts val="1175"/>
              </a:lnSpc>
              <a:spcAft>
                <a:spcPts val="800"/>
              </a:spcAft>
              <a:buClr>
                <a:schemeClr val="accent1"/>
              </a:buClr>
              <a:buFont typeface="Wingdings" panose="05000000000000000000" pitchFamily="2" charset="2"/>
              <a:buChar char="§"/>
            </a:pP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Top selling sub categories this week were </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Car Care </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and </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Firelighters</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a:t>
            </a:r>
          </a:p>
          <a:p>
            <a:pPr marL="628650" indent="-171450">
              <a:lnSpc>
                <a:spcPts val="1175"/>
              </a:lnSpc>
              <a:spcAft>
                <a:spcPts val="800"/>
              </a:spcAft>
              <a:buClr>
                <a:schemeClr val="accent1"/>
              </a:buClr>
              <a:buFont typeface="Wingdings" panose="05000000000000000000" pitchFamily="2" charset="2"/>
              <a:buChar char="§"/>
            </a:pP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Cold viruses began to spread and sales of </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Throatcare, Children’s Medicines, Cough, Cold &amp; Flu remedies </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and</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 Tissues </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accelerated.</a:t>
            </a:r>
          </a:p>
          <a:p>
            <a:pPr marL="628650" indent="-171450">
              <a:lnSpc>
                <a:spcPts val="1175"/>
              </a:lnSpc>
              <a:spcAft>
                <a:spcPts val="800"/>
              </a:spcAft>
              <a:buClr>
                <a:schemeClr val="accent1"/>
              </a:buClr>
              <a:buFont typeface="Arial" panose="020B0604020202020204" pitchFamily="34" charset="0"/>
              <a:buChar char="•"/>
            </a:pP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Shoppers turned to comfort and convenience foods.  In particular </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Soups, Frozen Potato, Frozen Poultry, Pot Snacks </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and</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 Dry Pasta.</a:t>
            </a:r>
            <a:endPar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endParaRPr>
          </a:p>
          <a:p>
            <a:pPr marL="457200">
              <a:lnSpc>
                <a:spcPts val="1175"/>
              </a:lnSpc>
              <a:spcAft>
                <a:spcPts val="800"/>
              </a:spcAft>
              <a:buClr>
                <a:schemeClr val="accent1"/>
              </a:buClr>
            </a:pPr>
            <a:endPar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endParaRPr>
          </a:p>
        </p:txBody>
      </p:sp>
      <p:sp>
        <p:nvSpPr>
          <p:cNvPr id="787" name="Google Shape;787;p68"/>
          <p:cNvSpPr txBox="1"/>
          <p:nvPr/>
        </p:nvSpPr>
        <p:spPr>
          <a:xfrm flipH="1">
            <a:off x="327301" y="1099876"/>
            <a:ext cx="2223600"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GB" sz="1300" b="1" dirty="0">
                <a:latin typeface="Montserrat" panose="00000500000000000000" pitchFamily="2" charset="0"/>
                <a:ea typeface="Montserrat"/>
                <a:cs typeface="Montserrat"/>
                <a:sym typeface="Montserrat"/>
              </a:rPr>
              <a:t>W</a:t>
            </a:r>
            <a:r>
              <a:rPr lang="en" sz="1300" b="1" dirty="0">
                <a:latin typeface="Montserrat" panose="00000500000000000000" pitchFamily="2" charset="0"/>
                <a:ea typeface="Montserrat"/>
                <a:cs typeface="Montserrat"/>
                <a:sym typeface="Montserrat"/>
              </a:rPr>
              <a:t>k 1:  </a:t>
            </a:r>
          </a:p>
          <a:p>
            <a:pPr marL="0" lvl="0" indent="0" algn="l" rtl="0">
              <a:spcBef>
                <a:spcPts val="0"/>
              </a:spcBef>
              <a:spcAft>
                <a:spcPts val="0"/>
              </a:spcAft>
              <a:buClr>
                <a:schemeClr val="dk1"/>
              </a:buClr>
              <a:buSzPts val="1100"/>
              <a:buFont typeface="Arial"/>
              <a:buNone/>
            </a:pPr>
            <a:r>
              <a:rPr lang="en-GB" sz="1300" b="1" dirty="0">
                <a:latin typeface="Montserrat" panose="00000500000000000000" pitchFamily="2" charset="0"/>
                <a:ea typeface="Montserrat"/>
                <a:cs typeface="Montserrat"/>
                <a:sym typeface="Montserrat"/>
              </a:rPr>
              <a:t>UK catches a chill</a:t>
            </a:r>
            <a:endParaRPr lang="en" sz="1300" b="1" dirty="0">
              <a:latin typeface="Montserrat" panose="00000500000000000000" pitchFamily="2" charset="0"/>
              <a:ea typeface="Montserrat"/>
              <a:cs typeface="Montserrat"/>
              <a:sym typeface="Montserrat"/>
            </a:endParaRPr>
          </a:p>
        </p:txBody>
      </p:sp>
      <p:sp>
        <p:nvSpPr>
          <p:cNvPr id="788" name="Google Shape;788;p68"/>
          <p:cNvSpPr txBox="1"/>
          <p:nvPr/>
        </p:nvSpPr>
        <p:spPr>
          <a:xfrm>
            <a:off x="2445722" y="1435930"/>
            <a:ext cx="2078927" cy="3577823"/>
          </a:xfrm>
          <a:prstGeom prst="rect">
            <a:avLst/>
          </a:prstGeom>
          <a:noFill/>
          <a:ln>
            <a:noFill/>
          </a:ln>
        </p:spPr>
        <p:txBody>
          <a:bodyPr spcFirstLastPara="1" wrap="square" lIns="0" tIns="45700" rIns="0" bIns="45700" anchor="t" anchorCtr="0">
            <a:noAutofit/>
          </a:bodyPr>
          <a:lstStyle/>
          <a:p>
            <a:pPr marL="186691" lvl="0" indent="-171450" algn="l" rtl="0">
              <a:spcBef>
                <a:spcPts val="0"/>
              </a:spcBef>
              <a:spcAft>
                <a:spcPts val="0"/>
              </a:spcAft>
              <a:buClr>
                <a:schemeClr val="accent1"/>
              </a:buClr>
              <a:buSzPct val="100000"/>
              <a:buFont typeface="Wingdings" panose="05000000000000000000" pitchFamily="2" charset="2"/>
              <a:buChar char="§"/>
            </a:pPr>
            <a:r>
              <a:rPr lang="en-GB" sz="1100" dirty="0">
                <a:latin typeface="Montserrat" panose="00000500000000000000" pitchFamily="2" charset="0"/>
                <a:ea typeface="Montserrat"/>
                <a:cs typeface="Montserrat"/>
                <a:sym typeface="Montserrat"/>
              </a:rPr>
              <a:t>Many parts of the country woke up to snow and freezing temperatures which may have resulted in delayed shopping trips.</a:t>
            </a:r>
          </a:p>
          <a:p>
            <a:pPr marL="186691" lvl="0" indent="-171450" algn="l" rtl="0">
              <a:spcBef>
                <a:spcPts val="0"/>
              </a:spcBef>
              <a:spcAft>
                <a:spcPts val="0"/>
              </a:spcAft>
              <a:buClr>
                <a:schemeClr val="accent1"/>
              </a:buClr>
              <a:buSzPct val="100000"/>
              <a:buFont typeface="Wingdings" panose="05000000000000000000" pitchFamily="2" charset="2"/>
              <a:buChar char="§"/>
            </a:pPr>
            <a:endParaRPr lang="en-GB" sz="1100" dirty="0">
              <a:latin typeface="Montserrat" panose="00000500000000000000" pitchFamily="2" charset="0"/>
              <a:ea typeface="Montserrat"/>
              <a:cs typeface="Montserrat"/>
              <a:sym typeface="Montserrat"/>
            </a:endParaRPr>
          </a:p>
          <a:p>
            <a:pPr marL="186691" lvl="0" indent="-171450" algn="l" rtl="0">
              <a:spcBef>
                <a:spcPts val="0"/>
              </a:spcBef>
              <a:spcAft>
                <a:spcPts val="0"/>
              </a:spcAft>
              <a:buClr>
                <a:schemeClr val="accent1"/>
              </a:buClr>
              <a:buSzPct val="100000"/>
              <a:buFont typeface="Wingdings" panose="05000000000000000000" pitchFamily="2" charset="2"/>
              <a:buChar char="§"/>
            </a:pPr>
            <a:r>
              <a:rPr lang="en-GB" sz="1100" dirty="0">
                <a:latin typeface="Montserrat" panose="00000500000000000000" pitchFamily="2" charset="0"/>
                <a:ea typeface="Montserrat"/>
                <a:cs typeface="Montserrat"/>
                <a:sym typeface="Montserrat"/>
              </a:rPr>
              <a:t>Sales growths slowed as shoppers demand for car care, firelight</a:t>
            </a:r>
            <a:r>
              <a:rPr lang="en-GB" sz="1100" dirty="0">
                <a:latin typeface="Montserrat" panose="00000500000000000000" pitchFamily="2" charset="0"/>
                <a:ea typeface="Montserrat"/>
                <a:cs typeface="Calibri" panose="020F0502020204030204" pitchFamily="34" charset="0"/>
                <a:sym typeface="Montserrat"/>
              </a:rPr>
              <a:t>ers and cough/cold remedies and comfort foods continued and shoppers also sought </a:t>
            </a:r>
            <a:r>
              <a:rPr lang="en-GB" sz="1100" b="1" dirty="0">
                <a:latin typeface="Montserrat" panose="00000500000000000000" pitchFamily="2" charset="0"/>
                <a:ea typeface="Montserrat"/>
                <a:cs typeface="Calibri" panose="020F0502020204030204" pitchFamily="34" charset="0"/>
                <a:sym typeface="Montserrat"/>
              </a:rPr>
              <a:t>Bird Feed </a:t>
            </a:r>
            <a:r>
              <a:rPr lang="en-GB" sz="1100" dirty="0">
                <a:latin typeface="Montserrat" panose="00000500000000000000" pitchFamily="2" charset="0"/>
                <a:ea typeface="Montserrat"/>
                <a:cs typeface="Calibri" panose="020F0502020204030204" pitchFamily="34" charset="0"/>
                <a:sym typeface="Montserrat"/>
              </a:rPr>
              <a:t>and </a:t>
            </a:r>
            <a:r>
              <a:rPr lang="en-GB" sz="1100" b="1" dirty="0">
                <a:latin typeface="Montserrat" panose="00000500000000000000" pitchFamily="2" charset="0"/>
                <a:ea typeface="Montserrat"/>
                <a:cs typeface="Calibri" panose="020F0502020204030204" pitchFamily="34" charset="0"/>
                <a:sym typeface="Montserrat"/>
              </a:rPr>
              <a:t>Hot Drinks</a:t>
            </a:r>
            <a:r>
              <a:rPr lang="en-GB" sz="1100" dirty="0">
                <a:latin typeface="Montserrat" panose="00000500000000000000" pitchFamily="2" charset="0"/>
                <a:ea typeface="Montserrat"/>
                <a:cs typeface="Calibri" panose="020F0502020204030204" pitchFamily="34" charset="0"/>
                <a:sym typeface="Montserrat"/>
              </a:rPr>
              <a:t>.</a:t>
            </a:r>
            <a:endParaRPr lang="en-GB" sz="1100" b="1" dirty="0">
              <a:latin typeface="Montserrat" panose="00000500000000000000" pitchFamily="2" charset="0"/>
              <a:ea typeface="Montserrat"/>
              <a:cs typeface="Calibri" panose="020F0502020204030204" pitchFamily="34" charset="0"/>
              <a:sym typeface="Montserrat"/>
            </a:endParaRPr>
          </a:p>
          <a:p>
            <a:pPr marL="186691" lvl="0" indent="-171450" algn="l" rtl="0">
              <a:spcBef>
                <a:spcPts val="0"/>
              </a:spcBef>
              <a:spcAft>
                <a:spcPts val="0"/>
              </a:spcAft>
              <a:buClr>
                <a:schemeClr val="accent1"/>
              </a:buClr>
              <a:buSzPct val="100000"/>
              <a:buFont typeface="Wingdings" panose="05000000000000000000" pitchFamily="2" charset="2"/>
              <a:buChar char="§"/>
            </a:pPr>
            <a:endParaRPr lang="en-GB" sz="1100" b="1" dirty="0">
              <a:latin typeface="Montserrat" panose="00000500000000000000" pitchFamily="2" charset="0"/>
              <a:ea typeface="Montserrat"/>
              <a:cs typeface="Calibri" panose="020F0502020204030204" pitchFamily="34" charset="0"/>
              <a:sym typeface="Montserrat"/>
            </a:endParaRPr>
          </a:p>
          <a:p>
            <a:pPr marL="186691" lvl="0" indent="-171450" algn="l" rtl="0">
              <a:spcBef>
                <a:spcPts val="0"/>
              </a:spcBef>
              <a:spcAft>
                <a:spcPts val="0"/>
              </a:spcAft>
              <a:buClr>
                <a:schemeClr val="accent1"/>
              </a:buClr>
              <a:buSzPct val="100000"/>
              <a:buFont typeface="Wingdings" panose="05000000000000000000" pitchFamily="2" charset="2"/>
              <a:buChar char="§"/>
            </a:pPr>
            <a:endParaRPr lang="en-GB" sz="1100" dirty="0">
              <a:latin typeface="Montserrat" panose="00000500000000000000" pitchFamily="2" charset="0"/>
              <a:ea typeface="Montserrat"/>
              <a:cs typeface="Montserrat"/>
              <a:sym typeface="Montserrat"/>
            </a:endParaRPr>
          </a:p>
          <a:p>
            <a:pPr marL="15241" lvl="0" algn="l" rtl="0">
              <a:spcBef>
                <a:spcPts val="0"/>
              </a:spcBef>
              <a:spcAft>
                <a:spcPts val="0"/>
              </a:spcAft>
              <a:buClr>
                <a:schemeClr val="accent3"/>
              </a:buClr>
              <a:buSzPct val="100000"/>
            </a:pPr>
            <a:endParaRPr lang="en-GB" sz="1100" dirty="0">
              <a:solidFill>
                <a:schemeClr val="accent3"/>
              </a:solidFill>
              <a:latin typeface="Montserrat" panose="00000500000000000000" pitchFamily="2" charset="0"/>
              <a:ea typeface="Montserrat"/>
              <a:cs typeface="Montserrat"/>
              <a:sym typeface="Montserrat"/>
            </a:endParaRPr>
          </a:p>
        </p:txBody>
      </p:sp>
      <p:sp>
        <p:nvSpPr>
          <p:cNvPr id="791" name="Google Shape;791;p68"/>
          <p:cNvSpPr txBox="1"/>
          <p:nvPr/>
        </p:nvSpPr>
        <p:spPr>
          <a:xfrm flipH="1">
            <a:off x="4689077" y="1099876"/>
            <a:ext cx="2144166"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Wk 3: </a:t>
            </a:r>
          </a:p>
          <a:p>
            <a:pPr marL="0" lvl="0" indent="0" algn="l" rtl="0">
              <a:spcBef>
                <a:spcPts val="0"/>
              </a:spcBef>
              <a:spcAft>
                <a:spcPts val="0"/>
              </a:spcAft>
              <a:buClr>
                <a:schemeClr val="dk1"/>
              </a:buClr>
              <a:buSzPts val="1100"/>
              <a:buFont typeface="Arial"/>
              <a:buNone/>
            </a:pPr>
            <a:r>
              <a:rPr lang="en-GB" sz="1300" b="1" dirty="0">
                <a:latin typeface="Montserrat" panose="00000500000000000000" pitchFamily="2" charset="0"/>
                <a:ea typeface="Montserrat"/>
                <a:cs typeface="Montserrat"/>
                <a:sym typeface="Montserrat"/>
              </a:rPr>
              <a:t>Christmas week</a:t>
            </a:r>
          </a:p>
        </p:txBody>
      </p:sp>
      <p:sp>
        <p:nvSpPr>
          <p:cNvPr id="789" name="Google Shape;789;p68"/>
          <p:cNvSpPr txBox="1"/>
          <p:nvPr/>
        </p:nvSpPr>
        <p:spPr>
          <a:xfrm flipH="1">
            <a:off x="2554014" y="1113911"/>
            <a:ext cx="2286402"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Wk 2:  </a:t>
            </a:r>
          </a:p>
          <a:p>
            <a:pPr marL="0" lvl="0" indent="0" algn="l" rtl="0">
              <a:spcBef>
                <a:spcPts val="0"/>
              </a:spcBef>
              <a:spcAft>
                <a:spcPts val="0"/>
              </a:spcAft>
              <a:buClr>
                <a:schemeClr val="dk1"/>
              </a:buClr>
              <a:buSzPts val="1100"/>
              <a:buFont typeface="Arial"/>
              <a:buNone/>
            </a:pPr>
            <a:r>
              <a:rPr lang="en-GB" sz="1300" b="1" dirty="0">
                <a:latin typeface="Montserrat" panose="00000500000000000000" pitchFamily="2" charset="0"/>
                <a:ea typeface="Montserrat"/>
                <a:cs typeface="Montserrat"/>
                <a:sym typeface="Montserrat"/>
              </a:rPr>
              <a:t>Britain turns white</a:t>
            </a:r>
            <a:endParaRPr sz="1300" b="1" dirty="0">
              <a:latin typeface="Montserrat" panose="00000500000000000000" pitchFamily="2" charset="0"/>
              <a:ea typeface="Montserrat"/>
              <a:cs typeface="Montserrat"/>
              <a:sym typeface="Montserrat"/>
            </a:endParaRPr>
          </a:p>
        </p:txBody>
      </p:sp>
      <p:sp>
        <p:nvSpPr>
          <p:cNvPr id="792" name="Google Shape;792;p68"/>
          <p:cNvSpPr txBox="1"/>
          <p:nvPr/>
        </p:nvSpPr>
        <p:spPr>
          <a:xfrm>
            <a:off x="7001564" y="1419456"/>
            <a:ext cx="1998293" cy="3273640"/>
          </a:xfrm>
          <a:prstGeom prst="rect">
            <a:avLst/>
          </a:prstGeom>
          <a:noFill/>
          <a:ln>
            <a:noFill/>
          </a:ln>
        </p:spPr>
        <p:txBody>
          <a:bodyPr spcFirstLastPara="1" wrap="square" lIns="0" tIns="45700" rIns="0" bIns="45700" anchor="t" anchorCtr="0">
            <a:noAutofit/>
          </a:bodyPr>
          <a:lstStyle/>
          <a:p>
            <a:pPr marL="228600" indent="-213359">
              <a:buClr>
                <a:schemeClr val="accent1"/>
              </a:buClr>
              <a:buSzPts val="1200"/>
              <a:buFont typeface="Wingdings" panose="05000000000000000000" pitchFamily="2" charset="2"/>
              <a:buChar char="§"/>
            </a:pPr>
            <a:r>
              <a:rPr lang="en-GB" sz="1100" dirty="0">
                <a:solidFill>
                  <a:schemeClr val="accent3"/>
                </a:solidFill>
                <a:latin typeface="Montserrat" panose="00000500000000000000" pitchFamily="2" charset="0"/>
                <a:ea typeface="Montserrat"/>
                <a:cs typeface="Montserrat"/>
                <a:sym typeface="Montserrat"/>
              </a:rPr>
              <a:t>With </a:t>
            </a:r>
            <a:r>
              <a:rPr lang="en-GB" sz="1100" b="1" dirty="0">
                <a:solidFill>
                  <a:schemeClr val="accent3"/>
                </a:solidFill>
                <a:latin typeface="Montserrat" panose="00000500000000000000" pitchFamily="2" charset="0"/>
                <a:ea typeface="Montserrat"/>
                <a:cs typeface="Montserrat"/>
                <a:sym typeface="Montserrat"/>
              </a:rPr>
              <a:t>two</a:t>
            </a:r>
            <a:r>
              <a:rPr lang="en-GB" sz="1100" dirty="0">
                <a:solidFill>
                  <a:schemeClr val="accent3"/>
                </a:solidFill>
                <a:latin typeface="Montserrat" panose="00000500000000000000" pitchFamily="2" charset="0"/>
                <a:ea typeface="Montserrat"/>
                <a:cs typeface="Montserrat"/>
                <a:sym typeface="Montserrat"/>
              </a:rPr>
              <a:t> Bank Holidays spend more than halved to </a:t>
            </a:r>
            <a:r>
              <a:rPr lang="en-GB" sz="1100" b="1" dirty="0">
                <a:solidFill>
                  <a:schemeClr val="accent3"/>
                </a:solidFill>
                <a:latin typeface="Montserrat" panose="00000500000000000000" pitchFamily="2" charset="0"/>
                <a:ea typeface="Montserrat"/>
                <a:cs typeface="Montserrat"/>
                <a:sym typeface="Montserrat"/>
              </a:rPr>
              <a:t>£2.1Bn </a:t>
            </a:r>
            <a:r>
              <a:rPr lang="en-GB" sz="1100" dirty="0">
                <a:solidFill>
                  <a:schemeClr val="accent3"/>
                </a:solidFill>
                <a:latin typeface="Montserrat" panose="00000500000000000000" pitchFamily="2" charset="0"/>
                <a:ea typeface="Montserrat"/>
                <a:cs typeface="Montserrat"/>
                <a:sym typeface="Montserrat"/>
              </a:rPr>
              <a:t>and with similar holidays last year, spend improved by just </a:t>
            </a:r>
            <a:r>
              <a:rPr lang="en-GB" sz="1100" b="1" dirty="0">
                <a:solidFill>
                  <a:schemeClr val="accent3"/>
                </a:solidFill>
                <a:latin typeface="Montserrat" panose="00000500000000000000" pitchFamily="2" charset="0"/>
                <a:ea typeface="Montserrat"/>
                <a:cs typeface="Montserrat"/>
                <a:sym typeface="Montserrat"/>
              </a:rPr>
              <a:t>1.6%</a:t>
            </a:r>
            <a:r>
              <a:rPr lang="en-GB" sz="1100" dirty="0">
                <a:solidFill>
                  <a:schemeClr val="accent3"/>
                </a:solidFill>
                <a:latin typeface="Montserrat" panose="00000500000000000000" pitchFamily="2" charset="0"/>
                <a:ea typeface="Montserrat"/>
                <a:cs typeface="Montserrat"/>
                <a:sym typeface="Montserrat"/>
              </a:rPr>
              <a:t>, whilst units </a:t>
            </a:r>
            <a:r>
              <a:rPr lang="en-GB" sz="1100" b="1" dirty="0">
                <a:solidFill>
                  <a:schemeClr val="accent3"/>
                </a:solidFill>
                <a:latin typeface="Montserrat" panose="00000500000000000000" pitchFamily="2" charset="0"/>
                <a:ea typeface="Montserrat"/>
                <a:cs typeface="Montserrat"/>
                <a:sym typeface="Montserrat"/>
              </a:rPr>
              <a:t>declined</a:t>
            </a:r>
            <a:r>
              <a:rPr lang="en-GB" sz="1100" dirty="0">
                <a:solidFill>
                  <a:schemeClr val="accent3"/>
                </a:solidFill>
                <a:latin typeface="Montserrat" panose="00000500000000000000" pitchFamily="2" charset="0"/>
                <a:ea typeface="Montserrat"/>
                <a:cs typeface="Montserrat"/>
                <a:sym typeface="Montserrat"/>
              </a:rPr>
              <a:t> a significant </a:t>
            </a:r>
            <a:r>
              <a:rPr lang="en-GB" sz="1100" b="1" dirty="0">
                <a:solidFill>
                  <a:schemeClr val="accent3"/>
                </a:solidFill>
                <a:latin typeface="Montserrat" panose="00000500000000000000" pitchFamily="2" charset="0"/>
                <a:ea typeface="Montserrat"/>
                <a:cs typeface="Montserrat"/>
                <a:sym typeface="Montserrat"/>
              </a:rPr>
              <a:t>8.7%</a:t>
            </a:r>
            <a:r>
              <a:rPr lang="en-GB" sz="1100" dirty="0">
                <a:solidFill>
                  <a:schemeClr val="accent3"/>
                </a:solidFill>
                <a:latin typeface="Montserrat" panose="00000500000000000000" pitchFamily="2" charset="0"/>
                <a:ea typeface="Montserrat"/>
                <a:cs typeface="Montserrat"/>
                <a:sym typeface="Montserrat"/>
              </a:rPr>
              <a:t>.</a:t>
            </a:r>
            <a:endParaRPr lang="en-GB" sz="110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endParaRPr lang="en-GB" sz="110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r>
              <a:rPr lang="en-GB" sz="1100" dirty="0">
                <a:latin typeface="Montserrat" panose="00000500000000000000" pitchFamily="2" charset="0"/>
                <a:ea typeface="Times New Roman" panose="02020603050405020304" pitchFamily="18" charset="0"/>
              </a:rPr>
              <a:t>Whilst some shoppers will be living off store cupboards from the previous weeks, other reigned in grocery spend, focussing on everyday essentials.  </a:t>
            </a:r>
          </a:p>
          <a:p>
            <a:pPr marL="171450" indent="-171450">
              <a:buClr>
                <a:schemeClr val="accent1"/>
              </a:buClr>
              <a:buFont typeface="Wingdings" panose="05000000000000000000" pitchFamily="2" charset="2"/>
              <a:buChar char="§"/>
            </a:pPr>
            <a:endParaRPr lang="en-GB" sz="110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r>
              <a:rPr lang="en-GB" sz="1100" dirty="0">
                <a:latin typeface="Montserrat" panose="00000500000000000000" pitchFamily="2" charset="0"/>
                <a:ea typeface="Times New Roman" panose="02020603050405020304" pitchFamily="18" charset="0"/>
              </a:rPr>
              <a:t>Fireworks were important to some, with spend up </a:t>
            </a:r>
            <a:r>
              <a:rPr lang="en-GB" sz="1100" b="1" dirty="0">
                <a:latin typeface="Montserrat" panose="00000500000000000000" pitchFamily="2" charset="0"/>
                <a:ea typeface="Times New Roman" panose="02020603050405020304" pitchFamily="18" charset="0"/>
              </a:rPr>
              <a:t>31% </a:t>
            </a:r>
            <a:r>
              <a:rPr lang="en-GB" sz="1100" dirty="0">
                <a:latin typeface="Montserrat" panose="00000500000000000000" pitchFamily="2" charset="0"/>
                <a:ea typeface="Times New Roman" panose="02020603050405020304" pitchFamily="18" charset="0"/>
              </a:rPr>
              <a:t>on last year.</a:t>
            </a:r>
          </a:p>
        </p:txBody>
      </p:sp>
      <p:sp>
        <p:nvSpPr>
          <p:cNvPr id="793" name="Google Shape;793;p68"/>
          <p:cNvSpPr txBox="1"/>
          <p:nvPr/>
        </p:nvSpPr>
        <p:spPr>
          <a:xfrm flipH="1">
            <a:off x="6997541" y="1109729"/>
            <a:ext cx="2319350"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Wk 4:  </a:t>
            </a:r>
          </a:p>
          <a:p>
            <a:pPr marL="0" lvl="0" indent="0" algn="l" rtl="0">
              <a:spcBef>
                <a:spcPts val="0"/>
              </a:spcBef>
              <a:spcAft>
                <a:spcPts val="0"/>
              </a:spcAft>
              <a:buClr>
                <a:schemeClr val="dk1"/>
              </a:buClr>
              <a:buSzPts val="1100"/>
              <a:buFont typeface="Arial"/>
              <a:buNone/>
            </a:pPr>
            <a:r>
              <a:rPr lang="en-GB" sz="1300" b="1" dirty="0">
                <a:latin typeface="Montserrat" panose="00000500000000000000" pitchFamily="2" charset="0"/>
                <a:ea typeface="Montserrat"/>
                <a:cs typeface="Montserrat"/>
                <a:sym typeface="Montserrat"/>
              </a:rPr>
              <a:t>Shoppers took stock</a:t>
            </a:r>
            <a:endParaRPr lang="en" sz="1300" b="1" dirty="0">
              <a:latin typeface="Montserrat" panose="00000500000000000000" pitchFamily="2" charset="0"/>
              <a:ea typeface="Montserrat"/>
              <a:cs typeface="Montserrat"/>
              <a:sym typeface="Montserrat"/>
            </a:endParaRPr>
          </a:p>
        </p:txBody>
      </p:sp>
      <p:sp>
        <p:nvSpPr>
          <p:cNvPr id="20" name="TextBox 19">
            <a:extLst>
              <a:ext uri="{FF2B5EF4-FFF2-40B4-BE49-F238E27FC236}">
                <a16:creationId xmlns:a16="http://schemas.microsoft.com/office/drawing/2014/main" id="{735F69FB-BD78-40BB-BE7E-85973888726B}"/>
              </a:ext>
            </a:extLst>
          </p:cNvPr>
          <p:cNvSpPr txBox="1"/>
          <p:nvPr/>
        </p:nvSpPr>
        <p:spPr>
          <a:xfrm>
            <a:off x="338423" y="4740980"/>
            <a:ext cx="4714874" cy="230832"/>
          </a:xfrm>
          <a:prstGeom prst="rect">
            <a:avLst/>
          </a:prstGeom>
          <a:noFill/>
        </p:spPr>
        <p:txBody>
          <a:bodyPr wrap="square">
            <a:spAutoFit/>
          </a:bodyPr>
          <a:lstStyle/>
          <a:p>
            <a:r>
              <a:rPr lang="en-GB" sz="900" dirty="0">
                <a:latin typeface="Montserrat" panose="00000500000000000000" pitchFamily="2" charset="0"/>
              </a:rPr>
              <a:t>Source:  NielsenIQ Scantrack Grocery Multiples</a:t>
            </a:r>
            <a:endParaRPr lang="en-GB" sz="900" dirty="0"/>
          </a:p>
        </p:txBody>
      </p:sp>
    </p:spTree>
    <p:extLst>
      <p:ext uri="{BB962C8B-B14F-4D97-AF65-F5344CB8AC3E}">
        <p14:creationId xmlns:p14="http://schemas.microsoft.com/office/powerpoint/2010/main" val="623577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3" name="Google Shape;1743;p129"/>
          <p:cNvSpPr txBox="1"/>
          <p:nvPr/>
        </p:nvSpPr>
        <p:spPr>
          <a:xfrm>
            <a:off x="326801" y="903416"/>
            <a:ext cx="3804300" cy="492327"/>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Grocery Multiples</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Weekly year on year value growth</a:t>
            </a:r>
            <a:endParaRPr sz="1000" dirty="0">
              <a:solidFill>
                <a:srgbClr val="000000"/>
              </a:solidFill>
              <a:latin typeface="Montserrat" panose="00000500000000000000" pitchFamily="2" charset="0"/>
              <a:ea typeface="Montserrat"/>
              <a:cs typeface="Montserrat"/>
              <a:sym typeface="Montserrat"/>
            </a:endParaRPr>
          </a:p>
        </p:txBody>
      </p:sp>
      <p:sp>
        <p:nvSpPr>
          <p:cNvPr id="1744" name="Google Shape;1744;p129"/>
          <p:cNvSpPr txBox="1">
            <a:spLocks noGrp="1"/>
          </p:cNvSpPr>
          <p:nvPr>
            <p:ph type="title"/>
          </p:nvPr>
        </p:nvSpPr>
        <p:spPr>
          <a:xfrm>
            <a:off x="398822" y="173884"/>
            <a:ext cx="8658721" cy="393600"/>
          </a:xfrm>
        </p:spPr>
        <p:txBody>
          <a:bodyPr spcFirstLastPara="1" wrap="square" lIns="0" tIns="91425" rIns="0" bIns="91425" anchor="t" anchorCtr="0">
            <a:noAutofit/>
          </a:bodyPr>
          <a:lstStyle/>
          <a:p>
            <a:r>
              <a:rPr lang="en-GB" dirty="0">
                <a:solidFill>
                  <a:schemeClr val="tx1"/>
                </a:solidFill>
                <a:latin typeface="Montserrat" panose="00000500000000000000" pitchFamily="2" charset="0"/>
                <a:ea typeface="MS PGothic" pitchFamily="34" charset="-128"/>
                <a:cs typeface="Calibri" pitchFamily="34" charset="0"/>
              </a:rPr>
              <a:t>Sales rallied in the final 2 weeks, as shoppers had to ‘pay more’ to celebrate this Christmas</a:t>
            </a:r>
            <a:endParaRPr lang="en-PH" dirty="0">
              <a:latin typeface="Montserrat" panose="00000500000000000000" pitchFamily="2" charset="0"/>
            </a:endParaRPr>
          </a:p>
        </p:txBody>
      </p:sp>
      <p:sp>
        <p:nvSpPr>
          <p:cNvPr id="5" name="Subtitle 4">
            <a:extLst>
              <a:ext uri="{FF2B5EF4-FFF2-40B4-BE49-F238E27FC236}">
                <a16:creationId xmlns:a16="http://schemas.microsoft.com/office/drawing/2014/main" id="{70956D1B-E45E-4BB0-8B0F-1388C48A40B5}"/>
              </a:ext>
            </a:extLst>
          </p:cNvPr>
          <p:cNvSpPr>
            <a:spLocks noGrp="1"/>
          </p:cNvSpPr>
          <p:nvPr>
            <p:ph type="subTitle" idx="4294967295"/>
          </p:nvPr>
        </p:nvSpPr>
        <p:spPr>
          <a:xfrm>
            <a:off x="219737" y="4786310"/>
            <a:ext cx="8159100" cy="184800"/>
          </a:xfrm>
        </p:spPr>
        <p:txBody>
          <a:bodyPr/>
          <a:lstStyle/>
          <a:p>
            <a:pPr marL="146050" indent="0">
              <a:buNone/>
            </a:pPr>
            <a:r>
              <a:rPr lang="en-PH" sz="700" dirty="0">
                <a:latin typeface="Montserrat" panose="00000500000000000000" pitchFamily="2" charset="0"/>
              </a:rPr>
              <a:t>Source:  NielsenIQ Scantrack Total Store Read  Grocery Multiples</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2080632146"/>
              </p:ext>
            </p:extLst>
          </p:nvPr>
        </p:nvGraphicFramePr>
        <p:xfrm>
          <a:off x="359425" y="1618095"/>
          <a:ext cx="8425149" cy="3353015"/>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624B59C6-6E32-47FA-B93B-440759F12FDD}"/>
              </a:ext>
            </a:extLst>
          </p:cNvPr>
          <p:cNvCxnSpPr>
            <a:cxnSpLocks/>
          </p:cNvCxnSpPr>
          <p:nvPr/>
        </p:nvCxnSpPr>
        <p:spPr>
          <a:xfrm>
            <a:off x="3135919" y="1889567"/>
            <a:ext cx="0" cy="26818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CEF0A4B-63F8-4632-AC83-5C2B3D473C1B}"/>
              </a:ext>
            </a:extLst>
          </p:cNvPr>
          <p:cNvCxnSpPr>
            <a:cxnSpLocks/>
          </p:cNvCxnSpPr>
          <p:nvPr/>
        </p:nvCxnSpPr>
        <p:spPr>
          <a:xfrm>
            <a:off x="5842120" y="1887053"/>
            <a:ext cx="0" cy="268187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327597B4-4BA2-3884-6900-D5C0CFE03FA0}"/>
              </a:ext>
            </a:extLst>
          </p:cNvPr>
          <p:cNvSpPr txBox="1"/>
          <p:nvPr/>
        </p:nvSpPr>
        <p:spPr>
          <a:xfrm>
            <a:off x="7840870" y="1369391"/>
            <a:ext cx="992579" cy="507831"/>
          </a:xfrm>
          <a:prstGeom prst="rect">
            <a:avLst/>
          </a:prstGeom>
          <a:solidFill>
            <a:schemeClr val="bg1">
              <a:lumMod val="95000"/>
            </a:schemeClr>
          </a:solidFill>
        </p:spPr>
        <p:txBody>
          <a:bodyPr wrap="none" rtlCol="0">
            <a:spAutoFit/>
          </a:bodyPr>
          <a:lstStyle/>
          <a:p>
            <a:pPr algn="ctr"/>
            <a:r>
              <a:rPr lang="en-GB" sz="900" b="1" u="sng" dirty="0">
                <a:latin typeface="Montserrat" panose="00000500000000000000" pitchFamily="2" charset="0"/>
              </a:rPr>
              <a:t>2w/e 31Dec22</a:t>
            </a:r>
          </a:p>
          <a:p>
            <a:pPr algn="ctr"/>
            <a:r>
              <a:rPr lang="en-GB" sz="900" dirty="0">
                <a:latin typeface="Montserrat" panose="00000500000000000000" pitchFamily="2" charset="0"/>
              </a:rPr>
              <a:t>Value +12.9%</a:t>
            </a:r>
          </a:p>
          <a:p>
            <a:pPr algn="ctr"/>
            <a:r>
              <a:rPr lang="en-GB" sz="900" dirty="0">
                <a:latin typeface="Montserrat" panose="00000500000000000000" pitchFamily="2" charset="0"/>
              </a:rPr>
              <a:t>Units   +2.1%</a:t>
            </a:r>
          </a:p>
        </p:txBody>
      </p:sp>
    </p:spTree>
    <p:extLst>
      <p:ext uri="{BB962C8B-B14F-4D97-AF65-F5344CB8AC3E}">
        <p14:creationId xmlns:p14="http://schemas.microsoft.com/office/powerpoint/2010/main" val="18672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3752354307"/>
              </p:ext>
            </p:extLst>
          </p:nvPr>
        </p:nvGraphicFramePr>
        <p:xfrm>
          <a:off x="360619" y="1186416"/>
          <a:ext cx="8644207" cy="3372784"/>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8F8BB722-3C58-28AC-18DC-134E513BF018}"/>
              </a:ext>
            </a:extLst>
          </p:cNvPr>
          <p:cNvCxnSpPr>
            <a:cxnSpLocks/>
          </p:cNvCxnSpPr>
          <p:nvPr/>
        </p:nvCxnSpPr>
        <p:spPr>
          <a:xfrm>
            <a:off x="5122299" y="633168"/>
            <a:ext cx="136684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44" name="Google Shape;1744;p129"/>
          <p:cNvSpPr txBox="1">
            <a:spLocks noGrp="1"/>
          </p:cNvSpPr>
          <p:nvPr>
            <p:ph type="title"/>
          </p:nvPr>
        </p:nvSpPr>
        <p:spPr>
          <a:xfrm>
            <a:off x="371222" y="307485"/>
            <a:ext cx="8697017" cy="565030"/>
          </a:xfrm>
          <a:ln>
            <a:noFill/>
          </a:ln>
        </p:spPr>
        <p:txBody>
          <a:bodyPr spcFirstLastPara="1" wrap="square" lIns="0" tIns="91425" rIns="0" bIns="91425" anchor="t" anchorCtr="0">
            <a:noAutofit/>
          </a:bodyPr>
          <a:lstStyle/>
          <a:p>
            <a:r>
              <a:rPr lang="en-GB" sz="1800" dirty="0">
                <a:solidFill>
                  <a:schemeClr val="tx1"/>
                </a:solidFill>
                <a:ea typeface="MS PGothic" pitchFamily="34" charset="-128"/>
                <a:cs typeface="Calibri" pitchFamily="34" charset="0"/>
              </a:rPr>
              <a:t>With food inflation yet to peak it was a challenging Christmas for many households with shoppers spending more on essential foods</a:t>
            </a:r>
            <a:endParaRPr lang="en-PH" sz="1800" dirty="0">
              <a:latin typeface="Montserrat" panose="00000500000000000000" pitchFamily="2" charset="0"/>
            </a:endParaRPr>
          </a:p>
        </p:txBody>
      </p:sp>
      <p:sp>
        <p:nvSpPr>
          <p:cNvPr id="5" name="Subtitle 4">
            <a:extLst>
              <a:ext uri="{FF2B5EF4-FFF2-40B4-BE49-F238E27FC236}">
                <a16:creationId xmlns:a16="http://schemas.microsoft.com/office/drawing/2014/main" id="{70956D1B-E45E-4BB0-8B0F-1388C48A40B5}"/>
              </a:ext>
            </a:extLst>
          </p:cNvPr>
          <p:cNvSpPr>
            <a:spLocks noGrp="1"/>
          </p:cNvSpPr>
          <p:nvPr>
            <p:ph type="subTitle" idx="4294967295"/>
          </p:nvPr>
        </p:nvSpPr>
        <p:spPr>
          <a:xfrm>
            <a:off x="220336" y="4703657"/>
            <a:ext cx="8159100" cy="184800"/>
          </a:xfrm>
        </p:spPr>
        <p:txBody>
          <a:bodyPr/>
          <a:lstStyle/>
          <a:p>
            <a:pPr marL="146050" indent="0">
              <a:buNone/>
            </a:pPr>
            <a:r>
              <a:rPr lang="en-PH" sz="900" dirty="0">
                <a:latin typeface="Montserrat" panose="00000500000000000000" pitchFamily="2" charset="0"/>
              </a:rPr>
              <a:t>Source:  BRC-NielsenIQ Shop Price Index</a:t>
            </a:r>
          </a:p>
        </p:txBody>
      </p:sp>
    </p:spTree>
    <p:extLst>
      <p:ext uri="{BB962C8B-B14F-4D97-AF65-F5344CB8AC3E}">
        <p14:creationId xmlns:p14="http://schemas.microsoft.com/office/powerpoint/2010/main" val="2735908017"/>
      </p:ext>
    </p:extLst>
  </p:cSld>
  <p:clrMapOvr>
    <a:masterClrMapping/>
  </p:clrMapOvr>
</p:sld>
</file>

<file path=ppt/theme/theme1.xml><?xml version="1.0" encoding="utf-8"?>
<a:theme xmlns:a="http://schemas.openxmlformats.org/drawingml/2006/main" name="NIQ-presentation-template-v1">
  <a:themeElements>
    <a:clrScheme name="Simple Light">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Label xmlns="cebd32e3-9ab6-41ee-b1af-b8405a8d4e68" xsi:nil="true"/>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 xsi:nil="true"/>
    <DocumentSource xmlns="cebd32e3-9ab6-41ee-b1af-b8405a8d4e68">Nielsen</DocumentSource>
    <PublicationDate xmlns="cebd32e3-9ab6-41ee-b1af-b8405a8d4e68">2023-01-20T00:00:00+00:00</PublicationDate>
    <DocumentAdded xmlns="cebd32e3-9ab6-41ee-b1af-b8405a8d4e68">2023-01-20T00:00:00+00:00</DocumentAdded>
    <TaxCatchAll xmlns="cebd32e3-9ab6-41ee-b1af-b8405a8d4e68">
      <Value>1494</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67bbf58d-5484-4dae-9293-84043b1f07c4</TermId>
        </TermInfo>
      </Terms>
    </j7c1b49d505545c2a69692ae734740bd>
    <DocumentSummary xmlns="cebd32e3-9ab6-41ee-b1af-b8405a8d4e68">2022 December YE Nielsen Grocery Reports</DocumentSummary>
    <ContentStartDate xmlns="cebd32e3-9ab6-41ee-b1af-b8405a8d4e68" xsi:nil="true"/>
  </documentManagement>
</p:properties>
</file>

<file path=customXml/itemProps1.xml><?xml version="1.0" encoding="utf-8"?>
<ds:datastoreItem xmlns:ds="http://schemas.openxmlformats.org/officeDocument/2006/customXml" ds:itemID="{D617F6AE-9D98-443C-BFA9-699703577B6A}">
  <ds:schemaRefs>
    <ds:schemaRef ds:uri="http://schemas.microsoft.com/sharepoint/v3/contenttype/forms"/>
  </ds:schemaRefs>
</ds:datastoreItem>
</file>

<file path=customXml/itemProps2.xml><?xml version="1.0" encoding="utf-8"?>
<ds:datastoreItem xmlns:ds="http://schemas.openxmlformats.org/officeDocument/2006/customXml" ds:itemID="{26087EEC-0444-4E84-AB7A-2FD4F3F958FD}"/>
</file>

<file path=customXml/itemProps3.xml><?xml version="1.0" encoding="utf-8"?>
<ds:datastoreItem xmlns:ds="http://schemas.openxmlformats.org/officeDocument/2006/customXml" ds:itemID="{6A1F08DD-39A4-41CA-8579-C1CD051D1F2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48900</TotalTime>
  <Words>4793</Words>
  <Application>Microsoft Office PowerPoint</Application>
  <PresentationFormat>On-screen Show (16:9)</PresentationFormat>
  <Paragraphs>594</Paragraphs>
  <Slides>50</Slides>
  <Notes>40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Arial</vt:lpstr>
      <vt:lpstr>Avenir Next</vt:lpstr>
      <vt:lpstr>Avenir Next LT Pro</vt:lpstr>
      <vt:lpstr>Calibri</vt:lpstr>
      <vt:lpstr>Montserrat</vt:lpstr>
      <vt:lpstr>Montserrat Light</vt:lpstr>
      <vt:lpstr>Symbol</vt:lpstr>
      <vt:lpstr>Times</vt:lpstr>
      <vt:lpstr>Times New Roman</vt:lpstr>
      <vt:lpstr>Wingdings</vt:lpstr>
      <vt:lpstr>NIQ-presentation-template-v1</vt:lpstr>
      <vt:lpstr>NielsenIQ Total Till Executive Summary</vt:lpstr>
      <vt:lpstr>Five take outs from Total Till for the 4 weeks to 31st December 2022</vt:lpstr>
      <vt:lpstr>Market Overview</vt:lpstr>
      <vt:lpstr>2022 was a good Christmas for food &amp; drink retailers</vt:lpstr>
      <vt:lpstr>2022 was a bumper Christmas, stores led, followed by the Discounters and Value Retailers</vt:lpstr>
      <vt:lpstr>Spend has ramped up since September reaching record levels this Christmas</vt:lpstr>
      <vt:lpstr>PowerPoint Presentation</vt:lpstr>
      <vt:lpstr>Sales rallied in the final 2 weeks, as shoppers had to ‘pay more’ to celebrate this Christmas</vt:lpstr>
      <vt:lpstr>With food inflation yet to peak it was a challenging Christmas for many households with shoppers spending more on essential foods</vt:lpstr>
      <vt:lpstr>Shoppers are still paying more for their fuel but the increase for unleaded is now lower than inflation</vt:lpstr>
      <vt:lpstr>Shoppers made 35m MORE shopping trips, spent £0.68 MORE per occasion but bought, on average, 0.7 FEWER fmcg items</vt:lpstr>
      <vt:lpstr>With less cash to spend, shoppers are having to stretch their budgets further and many are shopping more often at the Discounters</vt:lpstr>
      <vt:lpstr>Shoppers had to adapt to rising costs and less money to spend.  Whilst some will have managed spend by cutting out non essentials, others turned to trade channels such as the discounters.</vt:lpstr>
      <vt:lpstr>Category</vt:lpstr>
      <vt:lpstr>In the final 4 weeks of trading, it was the discretionary categories: BWS, Fresh Meat, Fish &amp; Poultry and General Merchandise that shoppers spent more on</vt:lpstr>
      <vt:lpstr>With everyday items costing more, shoppers focussed on what they needed and discretionary items that made a difference</vt:lpstr>
      <vt:lpstr>The biggest unit uplifts were for essentials such as healthcare rather than treats this Christmas</vt:lpstr>
      <vt:lpstr>Whilst not the top performers, treats and gifting were on the agenda and saw modest uplifts</vt:lpstr>
      <vt:lpstr>This year was the first ‘normal’ Christmas in 3 years and many shoppers had to celebrate on a budget.    Shoppers were mindful in their spending focussing also on wastage, thinking creatively including cooking from scratch, sharing expenses and cutting out non essentials.</vt:lpstr>
      <vt:lpstr>What happened by channel? </vt:lpstr>
      <vt:lpstr>Helped by inflation, most retailers saw sales improve in the final 4 weeks, Discounters and Chemists were the standout performers</vt:lpstr>
      <vt:lpstr>The year ended positively, new stores and visits fuelled growth at the Discounters and a constant flow of viruses helped lift sales at Chemists</vt:lpstr>
      <vt:lpstr>Sales rallied in the final 4 weeks, with ‘larger stores’ benefiting over online and convenience formats.  </vt:lpstr>
      <vt:lpstr>With shoppers delaying Christmas spend to the final week of December, Online share slipped back to 10.4% the lowest point since 2019</vt:lpstr>
      <vt:lpstr>Christmas 2022, shoppers returned to stores whilst online is  back in growth, baskets are getting smaller</vt:lpstr>
      <vt:lpstr>Convenience stores had momentum during the cold patch, at the start of December, whilst the Supermarkets outperformed in Christmas week</vt:lpstr>
      <vt:lpstr>December sales momentum was all about Christmas … seasonal food, indulgencies, gifting, families and friends</vt:lpstr>
      <vt:lpstr>PowerPoint Presentation</vt:lpstr>
      <vt:lpstr>Shoppers did spend more on seasonal items, however, overall units were down, indicating shoppers were being mindful about spending and cutting back on what they didn’t need.</vt:lpstr>
      <vt:lpstr>Retailer News</vt:lpstr>
      <vt:lpstr>PowerPoint Presentation</vt:lpstr>
      <vt:lpstr>It was a strong December for large stores which grew ahead of Convenience, whilst Discounters won overall </vt:lpstr>
      <vt:lpstr>PowerPoint Presentation</vt:lpstr>
      <vt:lpstr>M&amp;S saw the biggest uplift in basket spend vs prior period, attracting more visits and shoppers, Waitrose and Morrisons also had better momentum</vt:lpstr>
      <vt:lpstr>Discounter share dipped slightly in the final 12 weeks, as spend peaked in the larger store formats during Xmas week</vt:lpstr>
      <vt:lpstr>OL outperformed brands in 2022 and across most categories, Soft Drinks is the exception</vt:lpstr>
      <vt:lpstr>Promotions</vt:lpstr>
      <vt:lpstr>With shoppers moderating their spend, by buying less, the industry has invested more in promotions to encourage shoppers to buy more</vt:lpstr>
      <vt:lpstr>Ocado, Iceland and Sainsbury’s have continued to sell more on promotion than last year, with only ASDA is selling less</vt:lpstr>
      <vt:lpstr>PowerPoint Presentation</vt:lpstr>
      <vt:lpstr>PowerPoint Presentation</vt:lpstr>
      <vt:lpstr>PowerPoint Presentation</vt:lpstr>
      <vt:lpstr>PowerPoint Presentation</vt:lpstr>
      <vt:lpstr>PowerPoint Presentation</vt:lpstr>
      <vt:lpstr>What’s next?</vt:lpstr>
      <vt:lpstr>Despite the biggest ever Christmas, shoppers bought less and are expected to remain cautious in Q1, 2023</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December NielsenIQ YE Total Till ExecSummary</dc:title>
  <dc:creator>Cowen, Sally F.</dc:creator>
  <cp:lastModifiedBy>Paul Brown</cp:lastModifiedBy>
  <cp:revision>993</cp:revision>
  <dcterms:modified xsi:type="dcterms:W3CDTF">2023-01-18T21:16:55Z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1494;#2022|67bbf58d-5484-4dae-9293-84043b1f07c4</vt:lpwstr>
  </property>
</Properties>
</file>