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3.xml" ContentType="application/vnd.openxmlformats-officedocument.presentationml.tag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706" r:id="rId1"/>
    <p:sldMasterId id="2147485718" r:id="rId2"/>
  </p:sldMasterIdLst>
  <p:notesMasterIdLst>
    <p:notesMasterId r:id="rId21"/>
  </p:notesMasterIdLst>
  <p:handoutMasterIdLst>
    <p:handoutMasterId r:id="rId22"/>
  </p:handoutMasterIdLst>
  <p:sldIdLst>
    <p:sldId id="586" r:id="rId3"/>
    <p:sldId id="522" r:id="rId4"/>
    <p:sldId id="513" r:id="rId5"/>
    <p:sldId id="514" r:id="rId6"/>
    <p:sldId id="515" r:id="rId7"/>
    <p:sldId id="580" r:id="rId8"/>
    <p:sldId id="579" r:id="rId9"/>
    <p:sldId id="578" r:id="rId10"/>
    <p:sldId id="519" r:id="rId11"/>
    <p:sldId id="542" r:id="rId12"/>
    <p:sldId id="543" r:id="rId13"/>
    <p:sldId id="483" r:id="rId14"/>
    <p:sldId id="485" r:id="rId15"/>
    <p:sldId id="484" r:id="rId16"/>
    <p:sldId id="523" r:id="rId17"/>
    <p:sldId id="530" r:id="rId18"/>
    <p:sldId id="581" r:id="rId19"/>
    <p:sldId id="584" r:id="rId20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C38"/>
    <a:srgbClr val="ED8000"/>
    <a:srgbClr val="63B1E5"/>
    <a:srgbClr val="477F80"/>
    <a:srgbClr val="A8B400"/>
    <a:srgbClr val="007C92"/>
    <a:srgbClr val="0082D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87443" autoAdjust="0"/>
  </p:normalViewPr>
  <p:slideViewPr>
    <p:cSldViewPr snapToGrid="0">
      <p:cViewPr varScale="1">
        <p:scale>
          <a:sx n="58" d="100"/>
          <a:sy n="58" d="100"/>
        </p:scale>
        <p:origin x="154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E4828AD-8253-46B2-9720-03567FE56B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207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4CDBD46-C62E-4ED8-A32B-46431E346F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110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CDBD46-C62E-4ED8-A32B-46431E346F0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638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B59654-2428-42B6-AE10-3D4F53D17B77}" type="slidenum">
              <a:rPr lang="en-GB" altLang="en-US" smtClean="0">
                <a:solidFill>
                  <a:srgbClr val="000000"/>
                </a:solidFill>
                <a:ea typeface="ＭＳ Ｐゴシック" pitchFamily="34" charset="-128"/>
                <a:cs typeface="Geneva"/>
              </a:rPr>
              <a:pPr eaLnBrk="1" hangingPunct="1">
                <a:spcBef>
                  <a:spcPct val="0"/>
                </a:spcBef>
              </a:pPr>
              <a:t>9</a:t>
            </a:fld>
            <a:endParaRPr lang="en-GB" altLang="en-US">
              <a:solidFill>
                <a:srgbClr val="000000"/>
              </a:solidFill>
              <a:ea typeface="ＭＳ Ｐゴシック" pitchFamily="34" charset="-128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336468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15FB37D-3631-4949-A85E-C982750C5226}" type="slidenum">
              <a:rPr lang="en-GB" altLang="en-US" smtClean="0">
                <a:solidFill>
                  <a:srgbClr val="000000"/>
                </a:solidFill>
                <a:ea typeface="ＭＳ Ｐゴシック" pitchFamily="34" charset="-128"/>
                <a:cs typeface="Geneva"/>
              </a:rPr>
              <a:pPr eaLnBrk="1" hangingPunct="1">
                <a:spcBef>
                  <a:spcPct val="0"/>
                </a:spcBef>
              </a:pPr>
              <a:t>10</a:t>
            </a:fld>
            <a:endParaRPr lang="en-GB" altLang="en-US">
              <a:solidFill>
                <a:srgbClr val="000000"/>
              </a:solidFill>
              <a:ea typeface="ＭＳ Ｐゴシック" pitchFamily="34" charset="-128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2925867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5D8BF7-DBA1-41CC-9353-AC16B79DDF36}" type="slidenum">
              <a:rPr lang="en-GB" altLang="en-US" smtClean="0">
                <a:solidFill>
                  <a:srgbClr val="000000"/>
                </a:solidFill>
                <a:ea typeface="ＭＳ Ｐゴシック" pitchFamily="34" charset="-128"/>
                <a:cs typeface="Geneva"/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en-US">
              <a:solidFill>
                <a:srgbClr val="000000"/>
              </a:solidFill>
              <a:ea typeface="ＭＳ Ｐゴシック" pitchFamily="34" charset="-128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935835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3B592A-AFA9-4FDE-99B9-CE4BD6C292F2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597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8A464D-628F-42BD-B74B-5013454E60EA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117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AB35CB-2FA7-4492-856A-66F67CE3F75B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59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B6FD1-6608-4A88-BB22-96E06C739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9A656-0AB4-4D12-93A8-C71AB2D28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3D607-2033-4F4F-AE58-5D9BF975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BBFFD-FC1F-4E59-9F83-298A0EF5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00C60-86F4-432F-AA9B-6DDB95A0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7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7203F-4B4F-4FC5-BA0F-80B09D66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F2FC5D-05DE-4AB1-838D-4C1E63FC6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81C02-EE98-404B-930D-DB0F62197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A5558-8F91-4658-A358-CDB4DAA1F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11E03-FF52-4F60-837A-A11193331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4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56B500-ECCA-49CA-975E-CC2E3C1BE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6A9285-93BF-418A-ABD4-C83C3F6A7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44411-54E3-4D93-9E1F-597511269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D53DD-F69F-4630-859D-AD5B88951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51983-F1A7-497C-B3EB-1B706C9F3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51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38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76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33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109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64F3BE6-59E1-42AA-A980-00B9E7F4A2AD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1167777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09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94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64F3BE6-59E1-42AA-A980-00B9E7F4A2AD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9160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4C745-9B24-4815-BDD5-6EABCD7D3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6E362-404B-43C4-A904-1D72E6AA2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B7BD1-E4CA-46DD-8244-564C10296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78055-7F24-4E18-AC2B-7A88780F3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2C740-2B8B-45A7-A3BC-521438E19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15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991281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64F3BE6-59E1-42AA-A980-00B9E7F4A2AD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710093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B6FD1-6608-4A88-BB22-96E06C739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9A656-0AB4-4D12-93A8-C71AB2D28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3D607-2033-4F4F-AE58-5D9BF975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BBFFD-FC1F-4E59-9F83-298A0EF5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00C60-86F4-432F-AA9B-6DDB95A0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232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7B536-D51E-491D-82E1-03D02BF4B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E551F-C1CD-4824-8C30-76A1A1B16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5ED3C-5132-42C5-88DD-D59A136C7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1ECCC-DF69-49AE-A582-292CBCE85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1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A9A5E-F55C-457E-964B-4DC69CF8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F2963-EE3E-4B37-8443-9271C8E03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F721F-E492-4A3F-B213-FA7A4D0E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6B03A-3BC9-4ED5-A909-57D1E07C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9D92A-D298-4D45-8C94-3384E2FA2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1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335B8-C739-46CB-9DDA-007CC8CA1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E82BA-20C2-4F00-BB6E-DC99B357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9123B-436E-48E1-882C-4CF3570FA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30B88D-B013-4358-A7DC-4D0626449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01136-392F-47EF-9B9A-429D5F211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1D0A7-F885-4789-ACFF-1D7015D75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9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9EEA7-1C5A-4EBE-A803-1B298E73C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AF8D9-7BD7-464D-B58C-8B8B81173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BAA6C-3D6B-443B-A187-7EE6C92D2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CF1B6-BB35-4BF6-A07E-1365CABDB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B525F-6D8B-46BC-9EF2-D2FC4D7BA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3A68DD-7FBA-4B55-8D76-76559CBE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696D1-349A-4316-A212-8F483EEA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AA532B-40E0-4190-851D-D1331782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7B536-D51E-491D-82E1-03D02BF4B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E551F-C1CD-4824-8C30-76A1A1B16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5ED3C-5132-42C5-88DD-D59A136C7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1ECCC-DF69-49AE-A582-292CBCE85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1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A8B7B-5C6A-4136-901E-AE55B358D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F4694-B9F4-4A27-A2AB-7B59F29E5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EB530-EC13-4D3C-AB92-5B254B8CE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6F461-5662-4427-9A7F-9BCEF4074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DC28E-FA9F-4BE2-BEED-F322B7605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8CEC6-3B27-43D7-92CB-561D1F8B1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8E2A8-4DD1-46AE-AA84-FC9EBFB86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59B00-C51E-4BFC-8F17-73DC2B6F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94151-68F7-47E5-A7C1-3802B724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8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D081A-9874-49A7-AABA-6DC30C7AB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C0F5D5-431A-4278-834D-66A9F9FEA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F8E79-B733-4733-9626-549C567C2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6366F-B21E-4339-A4BB-0939C6A52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D6C5BC-BAAC-4439-BFE1-73EFF1524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3C41C-5E02-4169-967F-BAC862584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4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305C4C-BDE7-462D-8DFD-D31156AD5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4FD5C-7FA0-40DA-B75B-63015D5D7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3BAAC-550A-453B-9552-601247623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F3BE6-59E1-42AA-A980-00B9E7F4A2AD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DA7E8-EB70-444A-8935-FD2C2ECD6A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52BC5-07F0-40D4-8862-E37E53A8B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07" r:id="rId1"/>
    <p:sldLayoutId id="2147485708" r:id="rId2"/>
    <p:sldLayoutId id="2147485709" r:id="rId3"/>
    <p:sldLayoutId id="2147485710" r:id="rId4"/>
    <p:sldLayoutId id="2147485711" r:id="rId5"/>
    <p:sldLayoutId id="2147485712" r:id="rId6"/>
    <p:sldLayoutId id="2147485713" r:id="rId7"/>
    <p:sldLayoutId id="2147485714" r:id="rId8"/>
    <p:sldLayoutId id="2147485715" r:id="rId9"/>
    <p:sldLayoutId id="2147485716" r:id="rId10"/>
    <p:sldLayoutId id="2147485717" r:id="rId11"/>
    <p:sldLayoutId id="2147485686" r:id="rId12"/>
    <p:sldLayoutId id="2147485689" r:id="rId13"/>
    <p:sldLayoutId id="2147485690" r:id="rId14"/>
    <p:sldLayoutId id="214748569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F3BE6-59E1-42AA-A980-00B9E7F4A2AD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421291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19" r:id="rId1"/>
    <p:sldLayoutId id="2147485720" r:id="rId2"/>
    <p:sldLayoutId id="2147485721" r:id="rId3"/>
    <p:sldLayoutId id="2147485722" r:id="rId4"/>
    <p:sldLayoutId id="2147485723" r:id="rId5"/>
    <p:sldLayoutId id="2147485724" r:id="rId6"/>
    <p:sldLayoutId id="2147485725" r:id="rId7"/>
    <p:sldLayoutId id="214748572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6.emf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6.emf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2.xml"/><Relationship Id="rId5" Type="http://schemas.openxmlformats.org/officeDocument/2006/relationships/image" Target="../media/image12.png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3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6.emf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903" y="1043590"/>
            <a:ext cx="7255424" cy="785210"/>
          </a:xfrm>
        </p:spPr>
        <p:txBody>
          <a:bodyPr/>
          <a:lstStyle/>
          <a:p>
            <a:r>
              <a:rPr lang="en-GB" dirty="0"/>
              <a:t>UK Cod Report Data to 28.01.23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939" y="2171701"/>
            <a:ext cx="7932421" cy="3897630"/>
          </a:xfrm>
        </p:spPr>
        <p:txBody>
          <a:bodyPr>
            <a:noAutofit/>
          </a:bodyPr>
          <a:lstStyle/>
          <a:p>
            <a:r>
              <a:rPr lang="en-GB" sz="1500" dirty="0" err="1"/>
              <a:t>ScanTrack</a:t>
            </a:r>
            <a:r>
              <a:rPr lang="en-GB" sz="1500" dirty="0"/>
              <a:t> data includes GB Total Coverage and the discounters, plus Northern Ireland Total Coverage and Musgraves.</a:t>
            </a:r>
          </a:p>
          <a:p>
            <a:endParaRPr lang="en-GB" sz="1500" dirty="0"/>
          </a:p>
          <a:p>
            <a:r>
              <a:rPr lang="en-GB" sz="1500" dirty="0" err="1"/>
              <a:t>HomeScan</a:t>
            </a:r>
            <a:r>
              <a:rPr lang="en-GB" sz="1500" dirty="0"/>
              <a:t> data is based upon a GB consumer panel and should only be used for trends, not absolute values.	</a:t>
            </a:r>
          </a:p>
          <a:p>
            <a:endParaRPr lang="en-GB" sz="1500" dirty="0"/>
          </a:p>
          <a:p>
            <a:r>
              <a:rPr lang="en-GB" sz="1500" dirty="0"/>
              <a:t>All data released after w/e 26.03.16 is coded according to refined definitions available from Seafish.</a:t>
            </a:r>
          </a:p>
          <a:p>
            <a:endParaRPr lang="en-GB" sz="1500" dirty="0"/>
          </a:p>
          <a:p>
            <a:r>
              <a:rPr lang="en-GB" sz="1500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401103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Rolling Purchase KPI’s – Frozen Cod</a:t>
            </a:r>
          </a:p>
        </p:txBody>
      </p:sp>
      <p:graphicFrame>
        <p:nvGraphicFramePr>
          <p:cNvPr id="14339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92135533"/>
              </p:ext>
            </p:extLst>
          </p:nvPr>
        </p:nvGraphicFramePr>
        <p:xfrm>
          <a:off x="3175" y="1852613"/>
          <a:ext cx="8739188" cy="413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718226" imgH="3181481" progId="Excel.Sheet.8">
                  <p:embed/>
                </p:oleObj>
              </mc:Choice>
              <mc:Fallback>
                <p:oleObj name="Worksheet" r:id="rId3" imgW="6718226" imgH="3181481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1852613"/>
                        <a:ext cx="8739188" cy="413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E8595B57-1288-0687-3A29-C126DA10E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2363" y="6559550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28650" y="310042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Rolling Purchase KPI’s – Chilled Cod</a:t>
            </a:r>
          </a:p>
        </p:txBody>
      </p:sp>
      <p:graphicFrame>
        <p:nvGraphicFramePr>
          <p:cNvPr id="15363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77879440"/>
              </p:ext>
            </p:extLst>
          </p:nvPr>
        </p:nvGraphicFramePr>
        <p:xfrm>
          <a:off x="0" y="1966913"/>
          <a:ext cx="8964613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918487" imgH="3606756" progId="Excel.Sheet.8">
                  <p:embed/>
                </p:oleObj>
              </mc:Choice>
              <mc:Fallback>
                <p:oleObj name="Worksheet" r:id="rId3" imgW="7918487" imgH="3606756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66913"/>
                        <a:ext cx="8964613" cy="408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DD372441-F74F-0C6E-F9C9-66CE07862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2838" y="6546850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  Share of Trade – Total Cod</a:t>
            </a:r>
            <a:endParaRPr lang="en-US" altLang="en-US" sz="3200">
              <a:latin typeface="Arial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EF8BB3B-9EDE-B446-E7CA-22C26521A4D8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75" y="1395413"/>
            <a:ext cx="8410575" cy="516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4583653-2CBC-5716-776A-893B52CF5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05375" y="65563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Share of Trade – Frozen Cod</a:t>
            </a:r>
            <a:endParaRPr lang="en-US" altLang="en-US" sz="3200">
              <a:latin typeface="Arial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4BC22B9-08CF-ADAB-22F5-44899F103E72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88" y="1439863"/>
            <a:ext cx="8413750" cy="516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029449-1D6A-4DAC-C310-60BBB0A8F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19663" y="6546850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Share of Trade – Chilled Cod</a:t>
            </a:r>
            <a:endParaRPr lang="en-US" altLang="en-US" sz="3200">
              <a:latin typeface="Arial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56D17D-4215-768E-B23A-DDAEE1DFA84F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88" y="1457325"/>
            <a:ext cx="8323262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DD64B59-69B2-8ED9-13E5-2D94FB138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03788" y="6548438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 txBox="1">
            <a:spLocks/>
          </p:cNvSpPr>
          <p:nvPr/>
        </p:nvSpPr>
        <p:spPr bwMode="auto">
          <a:xfrm>
            <a:off x="-1588" y="849313"/>
            <a:ext cx="8642351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rgbClr val="012E7F"/>
                </a:solidFill>
              </a:rPr>
              <a:t>Market Context – Total Fish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0571102-8D05-ADBB-097A-DEF759C1D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" y="1587291"/>
            <a:ext cx="9013827" cy="448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D3741A5-133B-4D94-C1F3-E436ABB66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2513" y="6561138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 txBox="1">
            <a:spLocks/>
          </p:cNvSpPr>
          <p:nvPr/>
        </p:nvSpPr>
        <p:spPr bwMode="auto">
          <a:xfrm>
            <a:off x="-1588" y="960152"/>
            <a:ext cx="8642351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>
                <a:solidFill>
                  <a:srgbClr val="012E7F"/>
                </a:solidFill>
              </a:rPr>
              <a:t>Market Context – Total Fish continued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200" dirty="0">
              <a:solidFill>
                <a:srgbClr val="012E7F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429E3F-6089-4358-29D0-019ACEA64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887" y="1572276"/>
            <a:ext cx="9069626" cy="4488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0A31B0C-5FDE-6E68-9158-D1B99055A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2513" y="6561138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228979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1072358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477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altLang="en-US" sz="3200" dirty="0">
                <a:latin typeface="Arial" pitchFamily="34" charset="0"/>
              </a:rPr>
              <a:t>Moving Annual Trends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D4EEF8-28BB-28D9-4998-DF7325A6FC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3625" y="6564313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Box 3"/>
          <p:cNvSpPr txBox="1">
            <a:spLocks noChangeArrowheads="1"/>
          </p:cNvSpPr>
          <p:nvPr/>
        </p:nvSpPr>
        <p:spPr bwMode="auto">
          <a:xfrm>
            <a:off x="-11875" y="651668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 dirty="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22FC53-A044-10A3-694E-99AAB3409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726" y="1442366"/>
            <a:ext cx="9043249" cy="450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Long Term Trends – Total Cod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204C75-81F4-00DC-9364-3DF39073E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750" y="1196975"/>
            <a:ext cx="9205913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69CD6D-A0DA-86EF-9BF8-45E714953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2513" y="65690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      Long Term Trends – Frozen Cod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2AD4310-A7A9-96A5-E64A-8B87259D3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9550" y="1177925"/>
            <a:ext cx="9297988" cy="550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D63953-F939-55C8-38D4-0C54C97D1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3625" y="6567488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   Long Term Trends – Chilled Cod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3ACBFA-B1A7-EB23-7D9B-5DB7F559B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4938" y="1089025"/>
            <a:ext cx="9464676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69D641-56F0-F50D-0C9D-F4FF3BEEA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6567488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E13965-F087-060F-EB5F-59A9620FD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0138" y="65563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7"/>
          <p:cNvSpPr txBox="1">
            <a:spLocks noChangeArrowheads="1"/>
          </p:cNvSpPr>
          <p:nvPr/>
        </p:nvSpPr>
        <p:spPr bwMode="auto">
          <a:xfrm>
            <a:off x="0" y="281639"/>
            <a:ext cx="548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>
                <a:solidFill>
                  <a:srgbClr val="012E7F"/>
                </a:solidFill>
              </a:rPr>
              <a:t>Purchase KPI’s - Total Cod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5946A8-B8F3-48B6-D428-34697B51EAE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4468"/>
          <a:stretch/>
        </p:blipFill>
        <p:spPr>
          <a:xfrm>
            <a:off x="0" y="988690"/>
            <a:ext cx="9144000" cy="54136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6075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3B8A9F-8FE3-B219-FE80-69AC396CE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10138" y="65563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7"/>
          <p:cNvSpPr txBox="1">
            <a:spLocks noChangeArrowheads="1"/>
          </p:cNvSpPr>
          <p:nvPr/>
        </p:nvSpPr>
        <p:spPr bwMode="auto">
          <a:xfrm>
            <a:off x="0" y="389735"/>
            <a:ext cx="57610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rgbClr val="012E7F"/>
                </a:solidFill>
              </a:rPr>
              <a:t>Purchase KPI’s - Frozen Cod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7BEAC53-5AA6-788D-3AAE-62E2803DE49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5321"/>
          <a:stretch/>
        </p:blipFill>
        <p:spPr>
          <a:xfrm>
            <a:off x="0" y="1016232"/>
            <a:ext cx="9144000" cy="545203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5007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DBDDE8-F597-BDCA-016B-65B528DD7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0138" y="65563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7"/>
          <p:cNvSpPr txBox="1">
            <a:spLocks noChangeArrowheads="1"/>
          </p:cNvSpPr>
          <p:nvPr/>
        </p:nvSpPr>
        <p:spPr bwMode="auto">
          <a:xfrm>
            <a:off x="0" y="340214"/>
            <a:ext cx="548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>
                <a:solidFill>
                  <a:srgbClr val="012E7F"/>
                </a:solidFill>
              </a:rPr>
              <a:t>Purchase KPI’s - Chilled Cod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1D38895-D863-D7A6-4DED-7CD7C584660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4468"/>
          <a:stretch/>
        </p:blipFill>
        <p:spPr>
          <a:xfrm>
            <a:off x="20638" y="876142"/>
            <a:ext cx="9144000" cy="564164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5466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Rolling Purchase KPI’s – Total Cod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69761340"/>
              </p:ext>
            </p:extLst>
          </p:nvPr>
        </p:nvGraphicFramePr>
        <p:xfrm>
          <a:off x="6350" y="1771650"/>
          <a:ext cx="8462963" cy="447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950052" imgH="4203875" progId="Excel.Sheet.8">
                  <p:embed/>
                </p:oleObj>
              </mc:Choice>
              <mc:Fallback>
                <p:oleObj name="Worksheet" r:id="rId3" imgW="7950052" imgH="4203875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" y="1771650"/>
                        <a:ext cx="8462963" cy="447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55AEE31F-5107-9EF6-0953-53883EF34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10138" y="65563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 dirty="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007C7C7C-6575-627C-6573-74206669747C}"/>
  <p:tag name="WSP_FILE_NAME" val="C:\Users\iyenki01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20,0,0"/>
  <p:tag name="LOCAL_PAGE_PANEL_TAG" val="Title"/>
  <p:tag name="WSP_FILE_DATA_TYPE" val="2"/>
  <p:tag name="IS APPENDED" val="0"/>
  <p:tag name="CONVERSION" val="NO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007C7C7C-6575-627C-6573-74206669747C}"/>
  <p:tag name="WSP_FILE_NAME" val="C:\Users\iyenki01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22,0,0"/>
  <p:tag name="LOCAL_PAGE_PANEL_TAG" val="Title"/>
  <p:tag name="WSP_FILE_DATA_TYPE" val="2"/>
  <p:tag name="IS APPENDED" val="0"/>
  <p:tag name="CONVERSION" val="NO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007C7C7C-6575-627C-6573-74206669747C}"/>
  <p:tag name="WSP_FILE_NAME" val="C:\Users\iyenki01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21,0,0"/>
  <p:tag name="LOCAL_PAGE_PANEL_TAG" val="Title"/>
  <p:tag name="WSP_FILE_DATA_TYPE" val="2"/>
  <p:tag name="IS APPENDED" val="0"/>
  <p:tag name="CONVERSION" val="NONE"/>
</p:tagLst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>2023-02-22T00:00:00+00:00</PublicationDate>
    <DocumentAdded xmlns="cebd32e3-9ab6-41ee-b1af-b8405a8d4e68">2023-02-22T00:00:00+00:00</DocumentAdded>
    <TaxCatchAll xmlns="cebd32e3-9ab6-41ee-b1af-b8405a8d4e68">
      <Value>1589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01 January 2023</TermName>
          <TermId xmlns="http://schemas.microsoft.com/office/infopath/2007/PartnerControls">83cb02d9-8578-4931-8c5e-2cd326b1d1ac</TermId>
        </TermInfo>
      </Terms>
    </j7c1b49d505545c2a69692ae734740bd>
    <DocumentSummary xmlns="cebd32e3-9ab6-41ee-b1af-b8405a8d4e68">January 2023 Monthly Reports</DocumentSummary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8F998E92-B8DB-4D8C-A523-28AEEF65DC3F}"/>
</file>

<file path=customXml/itemProps2.xml><?xml version="1.0" encoding="utf-8"?>
<ds:datastoreItem xmlns:ds="http://schemas.openxmlformats.org/officeDocument/2006/customXml" ds:itemID="{AD8EB3E4-708D-4F63-A7D6-7C2C0604EA12}"/>
</file>

<file path=customXml/itemProps3.xml><?xml version="1.0" encoding="utf-8"?>
<ds:datastoreItem xmlns:ds="http://schemas.openxmlformats.org/officeDocument/2006/customXml" ds:itemID="{97BE9CD4-38E8-42EA-A264-F59E7F67CE7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5057</TotalTime>
  <Words>633</Words>
  <Application>Microsoft Office PowerPoint</Application>
  <PresentationFormat>On-screen Show (4:3)</PresentationFormat>
  <Paragraphs>68</Paragraphs>
  <Slides>18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2" baseType="lpstr">
      <vt:lpstr>Arial</vt:lpstr>
      <vt:lpstr>Arial Unicode MS</vt:lpstr>
      <vt:lpstr>Calibri</vt:lpstr>
      <vt:lpstr>Calibri Light</vt:lpstr>
      <vt:lpstr>Lucida Grande</vt:lpstr>
      <vt:lpstr>Poppins</vt:lpstr>
      <vt:lpstr>Poppins Light</vt:lpstr>
      <vt:lpstr>Roboto</vt:lpstr>
      <vt:lpstr>Roboto Light</vt:lpstr>
      <vt:lpstr>Roboto Slab</vt:lpstr>
      <vt:lpstr>Roboto Slab Light</vt:lpstr>
      <vt:lpstr>1_Custom Design</vt:lpstr>
      <vt:lpstr>Seafish - reduced template for suppliers</vt:lpstr>
      <vt:lpstr>Microsoft Excel 97-2003 Worksheet</vt:lpstr>
      <vt:lpstr>UK Cod Report Data to 28.01.23</vt:lpstr>
      <vt:lpstr>Moving Annual Trends</vt:lpstr>
      <vt:lpstr>Long Term Trends – Total Cod</vt:lpstr>
      <vt:lpstr>      Long Term Trends – Frozen Cod</vt:lpstr>
      <vt:lpstr>   Long Term Trends – Chilled Cod</vt:lpstr>
      <vt:lpstr>PowerPoint Presentation</vt:lpstr>
      <vt:lpstr>PowerPoint Presentation</vt:lpstr>
      <vt:lpstr>PowerPoint Presentation</vt:lpstr>
      <vt:lpstr>Rolling Purchase KPI’s – Total Cod</vt:lpstr>
      <vt:lpstr>Rolling Purchase KPI’s – Frozen Cod</vt:lpstr>
      <vt:lpstr>Rolling Purchase KPI’s – Chilled Cod</vt:lpstr>
      <vt:lpstr>  Share of Trade – Total Cod</vt:lpstr>
      <vt:lpstr>Share of Trade – Frozen Cod</vt:lpstr>
      <vt:lpstr>Share of Trade – Chilled Cod</vt:lpstr>
      <vt:lpstr>PowerPoint Presentation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January NielsenIQ Cod Report</dc:title>
  <dc:creator>anderi01</dc:creator>
  <cp:lastModifiedBy>deeksha jain</cp:lastModifiedBy>
  <cp:revision>817</cp:revision>
  <dcterms:created xsi:type="dcterms:W3CDTF">2009-04-16T08:15:59Z</dcterms:created>
  <dcterms:modified xsi:type="dcterms:W3CDTF">2023-02-12T09:16:37Z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1589;#01 January 2023|83cb02d9-8578-4931-8c5e-2cd326b1d1ac</vt:lpwstr>
  </property>
</Properties>
</file>