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7" r:id="rId5"/>
  </p:sldMasterIdLst>
  <p:notesMasterIdLst>
    <p:notesMasterId r:id="rId18"/>
  </p:notesMasterIdLst>
  <p:handoutMasterIdLst>
    <p:handoutMasterId r:id="rId19"/>
  </p:handoutMasterIdLst>
  <p:sldIdLst>
    <p:sldId id="279" r:id="rId6"/>
    <p:sldId id="299" r:id="rId7"/>
    <p:sldId id="300" r:id="rId8"/>
    <p:sldId id="301" r:id="rId9"/>
    <p:sldId id="302" r:id="rId10"/>
    <p:sldId id="303" r:id="rId11"/>
    <p:sldId id="304" r:id="rId12"/>
    <p:sldId id="305" r:id="rId13"/>
    <p:sldId id="306" r:id="rId14"/>
    <p:sldId id="307" r:id="rId15"/>
    <p:sldId id="311" r:id="rId16"/>
    <p:sldId id="312" r:id="rId17"/>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BF12C2-E533-4B41-92CA-13EC6897C6B8}" v="2" dt="2024-01-04T13:26:00.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1" autoAdjust="0"/>
    <p:restoredTop sz="94660"/>
  </p:normalViewPr>
  <p:slideViewPr>
    <p:cSldViewPr snapToGrid="0" snapToObjects="1">
      <p:cViewPr varScale="1">
        <p:scale>
          <a:sx n="103" d="100"/>
          <a:sy n="103" d="100"/>
        </p:scale>
        <p:origin x="792" y="67"/>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i Pegg-Darlison" userId="12a0b121-1bb9-4ac6-a92c-956b758ba9b2" providerId="ADAL" clId="{4566556A-89D1-489A-80F5-A05A73FB5F7D}"/>
    <pc:docChg chg="modSld">
      <pc:chgData name="Suzi Pegg-Darlison" userId="12a0b121-1bb9-4ac6-a92c-956b758ba9b2" providerId="ADAL" clId="{4566556A-89D1-489A-80F5-A05A73FB5F7D}" dt="2023-11-28T14:17:55.877" v="5" actId="27918"/>
      <pc:docMkLst>
        <pc:docMk/>
      </pc:docMkLst>
      <pc:sldChg chg="mod">
        <pc:chgData name="Suzi Pegg-Darlison" userId="12a0b121-1bb9-4ac6-a92c-956b758ba9b2" providerId="ADAL" clId="{4566556A-89D1-489A-80F5-A05A73FB5F7D}" dt="2023-11-28T13:43:57.087" v="1" actId="27918"/>
        <pc:sldMkLst>
          <pc:docMk/>
          <pc:sldMk cId="0" sldId="299"/>
        </pc:sldMkLst>
      </pc:sldChg>
      <pc:sldChg chg="mod">
        <pc:chgData name="Suzi Pegg-Darlison" userId="12a0b121-1bb9-4ac6-a92c-956b758ba9b2" providerId="ADAL" clId="{4566556A-89D1-489A-80F5-A05A73FB5F7D}" dt="2023-11-28T14:17:55.877" v="5" actId="27918"/>
        <pc:sldMkLst>
          <pc:docMk/>
          <pc:sldMk cId="0" sldId="300"/>
        </pc:sldMkLst>
      </pc:sldChg>
    </pc:docChg>
  </pc:docChgLst>
  <pc:docChgLst>
    <pc:chgData name="Suzi Pegg-Darlison" userId="12a0b121-1bb9-4ac6-a92c-956b758ba9b2" providerId="ADAL" clId="{C5BF12C2-E533-4B41-92CA-13EC6897C6B8}"/>
    <pc:docChg chg="modSld">
      <pc:chgData name="Suzi Pegg-Darlison" userId="12a0b121-1bb9-4ac6-a92c-956b758ba9b2" providerId="ADAL" clId="{C5BF12C2-E533-4B41-92CA-13EC6897C6B8}" dt="2024-01-04T15:55:56.369" v="3" actId="27918"/>
      <pc:docMkLst>
        <pc:docMk/>
      </pc:docMkLst>
      <pc:sldChg chg="mod">
        <pc:chgData name="Suzi Pegg-Darlison" userId="12a0b121-1bb9-4ac6-a92c-956b758ba9b2" providerId="ADAL" clId="{C5BF12C2-E533-4B41-92CA-13EC6897C6B8}" dt="2024-01-04T15:55:56.369" v="3" actId="27918"/>
        <pc:sldMkLst>
          <pc:docMk/>
          <pc:sldMk cId="0" sldId="299"/>
        </pc:sldMkLst>
      </pc:sldChg>
      <pc:sldChg chg="modSp">
        <pc:chgData name="Suzi Pegg-Darlison" userId="12a0b121-1bb9-4ac6-a92c-956b758ba9b2" providerId="ADAL" clId="{C5BF12C2-E533-4B41-92CA-13EC6897C6B8}" dt="2024-01-04T13:05:30.188" v="0"/>
        <pc:sldMkLst>
          <pc:docMk/>
          <pc:sldMk cId="0" sldId="301"/>
        </pc:sldMkLst>
        <pc:graphicFrameChg chg="mod">
          <ac:chgData name="Suzi Pegg-Darlison" userId="12a0b121-1bb9-4ac6-a92c-956b758ba9b2" providerId="ADAL" clId="{C5BF12C2-E533-4B41-92CA-13EC6897C6B8}" dt="2024-01-04T13:05:30.188" v="0"/>
          <ac:graphicFrameMkLst>
            <pc:docMk/>
            <pc:sldMk cId="0" sldId="301"/>
            <ac:graphicFrameMk id="9" creationId="{55E72B3A-3521-4F0B-9064-BFC3BF874999}"/>
          </ac:graphicFrameMkLst>
        </pc:graphicFrameChg>
      </pc:sldChg>
      <pc:sldChg chg="modSp">
        <pc:chgData name="Suzi Pegg-Darlison" userId="12a0b121-1bb9-4ac6-a92c-956b758ba9b2" providerId="ADAL" clId="{C5BF12C2-E533-4B41-92CA-13EC6897C6B8}" dt="2024-01-04T13:26:00.506" v="1"/>
        <pc:sldMkLst>
          <pc:docMk/>
          <pc:sldMk cId="0" sldId="303"/>
        </pc:sldMkLst>
        <pc:graphicFrameChg chg="mod">
          <ac:chgData name="Suzi Pegg-Darlison" userId="12a0b121-1bb9-4ac6-a92c-956b758ba9b2" providerId="ADAL" clId="{C5BF12C2-E533-4B41-92CA-13EC6897C6B8}" dt="2024-01-04T13:26:00.506" v="1"/>
          <ac:graphicFrameMkLst>
            <pc:docMk/>
            <pc:sldMk cId="0" sldId="303"/>
            <ac:graphicFrameMk id="9" creationId="{1D37F4E2-A2C6-4A16-9105-EEE1BDF8A7FD}"/>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 22</c:v>
                </c:pt>
                <c:pt idx="1">
                  <c:v>2YE Sep 23</c:v>
                </c:pt>
              </c:strCache>
            </c:strRef>
          </c:cat>
          <c:val>
            <c:numRef>
              <c:f>Sheet1!$B$2:$C$2</c:f>
              <c:numCache>
                <c:formatCode>_-* #,##0_-;\-* #,##0_-;_-* "-"??_-;_-@_-</c:formatCode>
                <c:ptCount val="2"/>
                <c:pt idx="0">
                  <c:v>43916</c:v>
                </c:pt>
                <c:pt idx="1">
                  <c:v>68297</c:v>
                </c:pt>
              </c:numCache>
            </c:numRef>
          </c:val>
          <c:extLst>
            <c:ext xmlns:c16="http://schemas.microsoft.com/office/drawing/2014/chart" uri="{C3380CC4-5D6E-409C-BE32-E72D297353CC}">
              <c16:uniqueId val="{00000000-0F05-4DF9-8843-C8E1B62BB512}"/>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 22</c:v>
                </c:pt>
                <c:pt idx="1">
                  <c:v>2YE Sep 23</c:v>
                </c:pt>
              </c:strCache>
            </c:strRef>
          </c:cat>
          <c:val>
            <c:numRef>
              <c:f>Sheet1!$B$3:$C$3</c:f>
              <c:numCache>
                <c:formatCode>_-* #,##0_-;\-* #,##0_-;_-* "-"??_-;_-@_-</c:formatCode>
                <c:ptCount val="2"/>
                <c:pt idx="0">
                  <c:v>22614</c:v>
                </c:pt>
                <c:pt idx="1">
                  <c:v>25847</c:v>
                </c:pt>
              </c:numCache>
            </c:numRef>
          </c:val>
          <c:extLst>
            <c:ext xmlns:c16="http://schemas.microsoft.com/office/drawing/2014/chart" uri="{C3380CC4-5D6E-409C-BE32-E72D297353CC}">
              <c16:uniqueId val="{00000001-0F05-4DF9-8843-C8E1B62BB512}"/>
            </c:ext>
          </c:extLst>
        </c:ser>
        <c:ser>
          <c:idx val="2"/>
          <c:order val="2"/>
          <c:tx>
            <c:strRef>
              <c:f>Sheet1!$A$4</c:f>
              <c:strCache>
                <c:ptCount val="1"/>
                <c:pt idx="0">
                  <c:v>Travel &amp; Leisure*</c:v>
                </c:pt>
              </c:strCache>
            </c:strRef>
          </c:tx>
          <c:invertIfNegative val="0"/>
          <c:dLbls>
            <c:dLbl>
              <c:idx val="0"/>
              <c:layout>
                <c:manualLayout>
                  <c:x val="-0.10428434152136484"/>
                  <c:y val="-1.2111976489516931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F05-4DF9-8843-C8E1B62BB512}"/>
                </c:ext>
              </c:extLst>
            </c:dLbl>
            <c:dLbl>
              <c:idx val="1"/>
              <c:layout>
                <c:manualLayout>
                  <c:x val="-0.10949855859743308"/>
                  <c:y val="6.6066089498743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F05-4DF9-8843-C8E1B62BB512}"/>
                </c:ext>
              </c:extLst>
            </c:dLbl>
            <c:numFmt formatCode="#,##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 22</c:v>
                </c:pt>
                <c:pt idx="1">
                  <c:v>2YE Sep 23</c:v>
                </c:pt>
              </c:strCache>
            </c:strRef>
          </c:cat>
          <c:val>
            <c:numRef>
              <c:f>Sheet1!$B$4:$C$4</c:f>
              <c:numCache>
                <c:formatCode>_-* #,##0_-;\-* #,##0_-;_-* "-"??_-;_-@_-</c:formatCode>
                <c:ptCount val="2"/>
                <c:pt idx="0">
                  <c:v>2240</c:v>
                </c:pt>
                <c:pt idx="1">
                  <c:v>6098</c:v>
                </c:pt>
              </c:numCache>
            </c:numRef>
          </c:val>
          <c:extLst>
            <c:ext xmlns:c16="http://schemas.microsoft.com/office/drawing/2014/chart" uri="{C3380CC4-5D6E-409C-BE32-E72D297353CC}">
              <c16:uniqueId val="{00000002-0F05-4DF9-8843-C8E1B62BB512}"/>
            </c:ext>
          </c:extLst>
        </c:ser>
        <c:ser>
          <c:idx val="3"/>
          <c:order val="3"/>
          <c:tx>
            <c:strRef>
              <c:f>Sheet1!$A$5</c:f>
              <c:strCache>
                <c:ptCount val="1"/>
                <c:pt idx="0">
                  <c:v>Workplace/Education*</c:v>
                </c:pt>
              </c:strCache>
            </c:strRef>
          </c:tx>
          <c:invertIfNegative val="0"/>
          <c:dLbls>
            <c:dLbl>
              <c:idx val="1"/>
              <c:layout>
                <c:manualLayout>
                  <c:x val="-2.6071085380341211E-3"/>
                  <c:y val="-3.30330447493715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05-4DF9-8843-C8E1B62BB512}"/>
                </c:ext>
              </c:extLst>
            </c:dLbl>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 22</c:v>
                </c:pt>
                <c:pt idx="1">
                  <c:v>2YE Sep 23</c:v>
                </c:pt>
              </c:strCache>
            </c:strRef>
          </c:cat>
          <c:val>
            <c:numRef>
              <c:f>Sheet1!$B$5:$C$5</c:f>
              <c:numCache>
                <c:formatCode>_-* #,##0_-;\-* #,##0_-;_-* "-"??_-;_-@_-</c:formatCode>
                <c:ptCount val="2"/>
                <c:pt idx="0">
                  <c:v>22687</c:v>
                </c:pt>
                <c:pt idx="1">
                  <c:v>24574</c:v>
                </c:pt>
              </c:numCache>
            </c:numRef>
          </c:val>
          <c:extLst>
            <c:ext xmlns:c16="http://schemas.microsoft.com/office/drawing/2014/chart" uri="{C3380CC4-5D6E-409C-BE32-E72D297353CC}">
              <c16:uniqueId val="{00000004-0F05-4DF9-8843-C8E1B62BB512}"/>
            </c:ext>
          </c:extLst>
        </c:ser>
        <c:ser>
          <c:idx val="4"/>
          <c:order val="4"/>
          <c:tx>
            <c:strRef>
              <c:f>Sheet1!$A$6</c:f>
              <c:strCache>
                <c:ptCount val="1"/>
                <c:pt idx="0">
                  <c:v>Fish &amp; Chips</c:v>
                </c:pt>
              </c:strCache>
            </c:strRef>
          </c:tx>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2YE Sep 22</c:v>
                </c:pt>
                <c:pt idx="1">
                  <c:v>2YE Sep 23</c:v>
                </c:pt>
              </c:strCache>
            </c:strRef>
          </c:cat>
          <c:val>
            <c:numRef>
              <c:f>Sheet1!$B$6:$C$6</c:f>
              <c:numCache>
                <c:formatCode>_-* #,##0_-;\-* #,##0_-;_-* "-"??_-;_-@_-</c:formatCode>
                <c:ptCount val="2"/>
                <c:pt idx="0">
                  <c:v>218356</c:v>
                </c:pt>
                <c:pt idx="1">
                  <c:v>189560</c:v>
                </c:pt>
              </c:numCache>
            </c:numRef>
          </c:val>
          <c:extLst>
            <c:ext xmlns:c16="http://schemas.microsoft.com/office/drawing/2014/chart" uri="{C3380CC4-5D6E-409C-BE32-E72D297353CC}">
              <c16:uniqueId val="{00000007-0F05-4DF9-8843-C8E1B62BB512}"/>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Sep 22</c:v>
                </c:pt>
                <c:pt idx="1">
                  <c:v>2YE Sep 23</c:v>
                </c:pt>
              </c:strCache>
            </c:strRef>
          </c:cat>
          <c:val>
            <c:numRef>
              <c:f>Sheet1!$B$7:$C$7</c:f>
              <c:numCache>
                <c:formatCode>_-* #,##0_-;\-* #,##0_-;_-* "-"??_-;_-@_-</c:formatCode>
                <c:ptCount val="2"/>
                <c:pt idx="0">
                  <c:v>26243</c:v>
                </c:pt>
                <c:pt idx="1">
                  <c:v>22797</c:v>
                </c:pt>
              </c:numCache>
            </c:numRef>
          </c:val>
          <c:extLst>
            <c:ext xmlns:c16="http://schemas.microsoft.com/office/drawing/2014/chart" uri="{C3380CC4-5D6E-409C-BE32-E72D297353CC}">
              <c16:uniqueId val="{00000008-0F05-4DF9-8843-C8E1B62BB512}"/>
            </c:ext>
          </c:extLst>
        </c:ser>
        <c:dLbls>
          <c:showLegendKey val="0"/>
          <c:showVal val="0"/>
          <c:showCatName val="0"/>
          <c:showSerName val="0"/>
          <c:showPercent val="0"/>
          <c:showBubbleSize val="0"/>
        </c:dLbls>
        <c:gapWidth val="123"/>
        <c:overlap val="100"/>
        <c:axId val="1037447680"/>
        <c:axId val="137263296"/>
      </c:barChart>
      <c:catAx>
        <c:axId val="1037447680"/>
        <c:scaling>
          <c:orientation val="minMax"/>
        </c:scaling>
        <c:delete val="0"/>
        <c:axPos val="b"/>
        <c:numFmt formatCode="General" sourceLinked="1"/>
        <c:majorTickMark val="out"/>
        <c:minorTickMark val="none"/>
        <c:tickLblPos val="nextTo"/>
        <c:txPr>
          <a:bodyPr rot="0" vert="horz"/>
          <a:lstStyle/>
          <a:p>
            <a:pPr>
              <a:defRPr/>
            </a:pPr>
            <a:endParaRPr lang="en-US"/>
          </a:p>
        </c:txPr>
        <c:crossAx val="137263296"/>
        <c:crosses val="autoZero"/>
        <c:auto val="1"/>
        <c:lblAlgn val="ctr"/>
        <c:lblOffset val="100"/>
        <c:noMultiLvlLbl val="0"/>
      </c:catAx>
      <c:valAx>
        <c:axId val="137263296"/>
        <c:scaling>
          <c:orientation val="minMax"/>
        </c:scaling>
        <c:delete val="1"/>
        <c:axPos val="l"/>
        <c:numFmt formatCode="_-* #,##0_-;\-* #,##0_-;_-* &quot;-&quot;??_-;_-@_-" sourceLinked="1"/>
        <c:majorTickMark val="out"/>
        <c:minorTickMark val="none"/>
        <c:tickLblPos val="nextTo"/>
        <c:crossAx val="1037447680"/>
        <c:crosses val="autoZero"/>
        <c:crossBetween val="between"/>
      </c:valAx>
    </c:plotArea>
    <c:legend>
      <c:legendPos val="r"/>
      <c:layout>
        <c:manualLayout>
          <c:xMode val="edge"/>
          <c:yMode val="edge"/>
          <c:x val="0.53249268110731085"/>
          <c:y val="0.24025765774904509"/>
          <c:w val="0.44111291099680433"/>
          <c:h val="0.5728798702607659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2YE Sept 22</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Other QSR</c:v>
                </c:pt>
              </c:strCache>
            </c:strRef>
          </c:cat>
          <c:val>
            <c:numRef>
              <c:f>Sheet1!$B$2:$B$8</c:f>
              <c:numCache>
                <c:formatCode>General</c:formatCode>
                <c:ptCount val="7"/>
                <c:pt idx="0">
                  <c:v>2.1</c:v>
                </c:pt>
                <c:pt idx="1">
                  <c:v>2.8</c:v>
                </c:pt>
                <c:pt idx="2">
                  <c:v>1.3</c:v>
                </c:pt>
                <c:pt idx="3">
                  <c:v>0.2</c:v>
                </c:pt>
                <c:pt idx="4">
                  <c:v>1.4</c:v>
                </c:pt>
                <c:pt idx="5">
                  <c:v>42.8</c:v>
                </c:pt>
                <c:pt idx="6">
                  <c:v>0.3</c:v>
                </c:pt>
              </c:numCache>
            </c:numRef>
          </c:val>
          <c:extLst>
            <c:ext xmlns:c16="http://schemas.microsoft.com/office/drawing/2014/chart" uri="{C3380CC4-5D6E-409C-BE32-E72D297353CC}">
              <c16:uniqueId val="{00000000-6FC7-4CF6-96E6-1FF3E459EA2C}"/>
            </c:ext>
          </c:extLst>
        </c:ser>
        <c:ser>
          <c:idx val="1"/>
          <c:order val="1"/>
          <c:tx>
            <c:strRef>
              <c:f>Sheet1!$C$1</c:f>
              <c:strCache>
                <c:ptCount val="1"/>
                <c:pt idx="0">
                  <c:v>2YE Sep 23</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Other QSR</c:v>
                </c:pt>
              </c:strCache>
            </c:strRef>
          </c:cat>
          <c:val>
            <c:numRef>
              <c:f>Sheet1!$C$2:$C$8</c:f>
              <c:numCache>
                <c:formatCode>0.0</c:formatCode>
                <c:ptCount val="7"/>
                <c:pt idx="0">
                  <c:v>1.8</c:v>
                </c:pt>
                <c:pt idx="1">
                  <c:v>3.1</c:v>
                </c:pt>
                <c:pt idx="2">
                  <c:v>1.2</c:v>
                </c:pt>
                <c:pt idx="3">
                  <c:v>0.5</c:v>
                </c:pt>
                <c:pt idx="4">
                  <c:v>1.1000000000000001</c:v>
                </c:pt>
                <c:pt idx="5">
                  <c:v>39.799999999999997</c:v>
                </c:pt>
                <c:pt idx="6">
                  <c:v>0.2</c:v>
                </c:pt>
              </c:numCache>
            </c:numRef>
          </c:val>
          <c:extLst>
            <c:ext xmlns:c16="http://schemas.microsoft.com/office/drawing/2014/chart" uri="{C3380CC4-5D6E-409C-BE32-E72D297353CC}">
              <c16:uniqueId val="{00000001-6FC7-4CF6-96E6-1FF3E459EA2C}"/>
            </c:ext>
          </c:extLst>
        </c:ser>
        <c:dLbls>
          <c:showLegendKey val="0"/>
          <c:showVal val="0"/>
          <c:showCatName val="0"/>
          <c:showSerName val="0"/>
          <c:showPercent val="0"/>
          <c:showBubbleSize val="0"/>
        </c:dLbls>
        <c:gapWidth val="150"/>
        <c:axId val="1176643584"/>
        <c:axId val="137513792"/>
      </c:barChart>
      <c:catAx>
        <c:axId val="1176643584"/>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37513792"/>
        <c:crosses val="autoZero"/>
        <c:auto val="1"/>
        <c:lblAlgn val="ctr"/>
        <c:lblOffset val="100"/>
        <c:noMultiLvlLbl val="0"/>
      </c:catAx>
      <c:valAx>
        <c:axId val="137513792"/>
        <c:scaling>
          <c:orientation val="minMax"/>
        </c:scaling>
        <c:delete val="1"/>
        <c:axPos val="l"/>
        <c:numFmt formatCode="General" sourceLinked="1"/>
        <c:majorTickMark val="out"/>
        <c:minorTickMark val="none"/>
        <c:tickLblPos val="nextTo"/>
        <c:crossAx val="1176643584"/>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76172523107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formatCode="0.0">
                  <c:v>17.7</c:v>
                </c:pt>
                <c:pt idx="1">
                  <c:v>13.3</c:v>
                </c:pt>
                <c:pt idx="2">
                  <c:v>8.1999999999999993</c:v>
                </c:pt>
                <c:pt idx="3">
                  <c:v>8.1999999999999993</c:v>
                </c:pt>
                <c:pt idx="4">
                  <c:v>15.5</c:v>
                </c:pt>
                <c:pt idx="5">
                  <c:v>25</c:v>
                </c:pt>
              </c:numCache>
            </c:numRef>
          </c:val>
          <c:extLst>
            <c:ext xmlns:c16="http://schemas.microsoft.com/office/drawing/2014/chart" uri="{C3380CC4-5D6E-409C-BE32-E72D297353CC}">
              <c16:uniqueId val="{00000000-13FF-49EC-8C05-727662FDD888}"/>
            </c:ext>
          </c:extLst>
        </c:ser>
        <c:ser>
          <c:idx val="1"/>
          <c:order val="1"/>
          <c:tx>
            <c:strRef>
              <c:f>Sheet1!$A$3</c:f>
              <c:strCache>
                <c:ptCount val="1"/>
                <c:pt idx="0">
                  <c:v>Age: 18-24</c:v>
                </c:pt>
              </c:strCache>
            </c:strRef>
          </c:tx>
          <c:spPr>
            <a:solidFill>
              <a:srgbClr val="002060"/>
            </a:solidFill>
          </c:spPr>
          <c:invertIfNegative val="0"/>
          <c:dLbls>
            <c:dLbl>
              <c:idx val="2"/>
              <c:layout>
                <c:manualLayout>
                  <c:x val="-4.5422026058413681E-2"/>
                  <c:y val="-1.3971956767878187E-16"/>
                </c:manualLayout>
              </c:layout>
              <c:numFmt formatCode="#,##0.0" sourceLinked="0"/>
              <c:spPr>
                <a:noFill/>
                <a:ln>
                  <a:noFill/>
                </a:ln>
                <a:effectLst/>
              </c:spPr>
              <c:txPr>
                <a:bodyPr/>
                <a:lstStyle/>
                <a:p>
                  <a:pPr>
                    <a:defRPr>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FF-49EC-8C05-727662FDD888}"/>
                </c:ext>
              </c:extLst>
            </c:dLbl>
            <c:dLbl>
              <c:idx val="4"/>
              <c:layout>
                <c:manualLayout>
                  <c:x val="-4.3907958523133221E-2"/>
                  <c:y val="0"/>
                </c:manualLayout>
              </c:layout>
              <c:numFmt formatCode="#,##0.0" sourceLinked="0"/>
              <c:spPr>
                <a:noFill/>
                <a:ln>
                  <a:noFill/>
                </a:ln>
                <a:effectLst/>
              </c:spPr>
              <c:txPr>
                <a:bodyPr/>
                <a:lstStyle/>
                <a:p>
                  <a:pPr>
                    <a:defRPr>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3FF-49EC-8C05-727662FDD888}"/>
                </c:ext>
              </c:extLst>
            </c:dLbl>
            <c:numFmt formatCode="#,##0.0" sourceLinked="0"/>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formatCode="0.0">
                  <c:v>14.8</c:v>
                </c:pt>
                <c:pt idx="1">
                  <c:v>5.9</c:v>
                </c:pt>
                <c:pt idx="2">
                  <c:v>1</c:v>
                </c:pt>
                <c:pt idx="3">
                  <c:v>10.8</c:v>
                </c:pt>
                <c:pt idx="4">
                  <c:v>5.3</c:v>
                </c:pt>
                <c:pt idx="5">
                  <c:v>9.6999999999999993</c:v>
                </c:pt>
              </c:numCache>
            </c:numRef>
          </c:val>
          <c:extLst>
            <c:ext xmlns:c16="http://schemas.microsoft.com/office/drawing/2014/chart" uri="{C3380CC4-5D6E-409C-BE32-E72D297353CC}">
              <c16:uniqueId val="{00000003-13FF-49EC-8C05-727662FDD888}"/>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Sheet1!$B$4:$G$4</c:f>
              <c:numCache>
                <c:formatCode>General</c:formatCode>
                <c:ptCount val="6"/>
                <c:pt idx="0" formatCode="0.0">
                  <c:v>19.7</c:v>
                </c:pt>
                <c:pt idx="1">
                  <c:v>13.8</c:v>
                </c:pt>
                <c:pt idx="2">
                  <c:v>7.7</c:v>
                </c:pt>
                <c:pt idx="3">
                  <c:v>9.5</c:v>
                </c:pt>
                <c:pt idx="4">
                  <c:v>11.6</c:v>
                </c:pt>
                <c:pt idx="5">
                  <c:v>19.399999999999999</c:v>
                </c:pt>
              </c:numCache>
            </c:numRef>
          </c:val>
          <c:extLst>
            <c:ext xmlns:c16="http://schemas.microsoft.com/office/drawing/2014/chart" uri="{C3380CC4-5D6E-409C-BE32-E72D297353CC}">
              <c16:uniqueId val="{00000004-13FF-49EC-8C05-727662FDD888}"/>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Sheet1!$B$5:$G$5</c:f>
              <c:numCache>
                <c:formatCode>General</c:formatCode>
                <c:ptCount val="6"/>
                <c:pt idx="0" formatCode="0.0">
                  <c:v>20.7</c:v>
                </c:pt>
                <c:pt idx="1">
                  <c:v>14.1</c:v>
                </c:pt>
                <c:pt idx="2">
                  <c:v>10.7</c:v>
                </c:pt>
                <c:pt idx="3">
                  <c:v>6.1</c:v>
                </c:pt>
                <c:pt idx="4">
                  <c:v>15.7</c:v>
                </c:pt>
                <c:pt idx="5">
                  <c:v>19.8</c:v>
                </c:pt>
              </c:numCache>
            </c:numRef>
          </c:val>
          <c:extLst>
            <c:ext xmlns:c16="http://schemas.microsoft.com/office/drawing/2014/chart" uri="{C3380CC4-5D6E-409C-BE32-E72D297353CC}">
              <c16:uniqueId val="{00000005-13FF-49EC-8C05-727662FDD888}"/>
            </c:ext>
          </c:extLst>
        </c:ser>
        <c:ser>
          <c:idx val="4"/>
          <c:order val="4"/>
          <c:tx>
            <c:strRef>
              <c:f>Sheet1!$A$6</c:f>
              <c:strCache>
                <c:ptCount val="1"/>
                <c:pt idx="0">
                  <c:v>Age: 50-64</c:v>
                </c:pt>
              </c:strCache>
            </c:strRef>
          </c:tx>
          <c:invertIfNegative val="0"/>
          <c:dLbls>
            <c:numFmt formatCode="#,##0.0" sourceLinked="0"/>
            <c:spPr>
              <a:noFill/>
              <a:ln>
                <a:noFill/>
              </a:ln>
              <a:effectLst/>
            </c:spPr>
            <c:txPr>
              <a:bodyPr/>
              <a:lstStyle/>
              <a:p>
                <a:pPr>
                  <a:defRPr>
                    <a:solidFill>
                      <a:schemeClr val="bg2"/>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Sheet1!$B$6:$G$6</c:f>
              <c:numCache>
                <c:formatCode>General</c:formatCode>
                <c:ptCount val="6"/>
                <c:pt idx="0" formatCode="0.0">
                  <c:v>16.100000000000001</c:v>
                </c:pt>
                <c:pt idx="1">
                  <c:v>25.7</c:v>
                </c:pt>
                <c:pt idx="2">
                  <c:v>26.7</c:v>
                </c:pt>
                <c:pt idx="3">
                  <c:v>22.4</c:v>
                </c:pt>
                <c:pt idx="4">
                  <c:v>30.1</c:v>
                </c:pt>
                <c:pt idx="5">
                  <c:v>13.3</c:v>
                </c:pt>
              </c:numCache>
            </c:numRef>
          </c:val>
          <c:extLst>
            <c:ext xmlns:c16="http://schemas.microsoft.com/office/drawing/2014/chart" uri="{C3380CC4-5D6E-409C-BE32-E72D297353CC}">
              <c16:uniqueId val="{00000007-13FF-49EC-8C05-727662FDD888}"/>
            </c:ext>
          </c:extLst>
        </c:ser>
        <c:ser>
          <c:idx val="5"/>
          <c:order val="5"/>
          <c:tx>
            <c:strRef>
              <c:f>Sheet1!$A$7</c:f>
              <c:strCache>
                <c:ptCount val="1"/>
                <c:pt idx="0">
                  <c:v>Age: 65+</c:v>
                </c:pt>
              </c:strCache>
            </c:strRef>
          </c:tx>
          <c:invertIfNegative val="0"/>
          <c:dLbls>
            <c:dLbl>
              <c:idx val="4"/>
              <c:numFmt formatCode="#,##0.0" sourceLinked="0"/>
              <c:spPr/>
              <c:txPr>
                <a:bodyPr/>
                <a:lstStyle/>
                <a:p>
                  <a:pPr>
                    <a:defRPr>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13FF-49EC-8C05-727662FDD888}"/>
                </c:ext>
              </c:extLst>
            </c:dLbl>
            <c:numFmt formatCode="#,##0.0" sourceLinked="0"/>
            <c:spPr>
              <a:noFill/>
              <a:ln>
                <a:noFill/>
              </a:ln>
              <a:effectLst/>
            </c:spPr>
            <c:txPr>
              <a:bodyPr/>
              <a:lstStyle/>
              <a:p>
                <a:pPr>
                  <a:defRPr>
                    <a:solidFill>
                      <a:schemeClr val="bg2"/>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Sheet1!$B$7:$G$7</c:f>
              <c:numCache>
                <c:formatCode>General</c:formatCode>
                <c:ptCount val="6"/>
                <c:pt idx="0" formatCode="0.0">
                  <c:v>11</c:v>
                </c:pt>
                <c:pt idx="1">
                  <c:v>27.2</c:v>
                </c:pt>
                <c:pt idx="2">
                  <c:v>45.6</c:v>
                </c:pt>
                <c:pt idx="3">
                  <c:v>43</c:v>
                </c:pt>
                <c:pt idx="4">
                  <c:v>21.8</c:v>
                </c:pt>
                <c:pt idx="5">
                  <c:v>12.8</c:v>
                </c:pt>
              </c:numCache>
            </c:numRef>
          </c:val>
          <c:extLst>
            <c:ext xmlns:c16="http://schemas.microsoft.com/office/drawing/2014/chart" uri="{C3380CC4-5D6E-409C-BE32-E72D297353CC}">
              <c16:uniqueId val="{00000009-13FF-49EC-8C05-727662FDD888}"/>
            </c:ext>
          </c:extLst>
        </c:ser>
        <c:dLbls>
          <c:showLegendKey val="0"/>
          <c:showVal val="0"/>
          <c:showCatName val="0"/>
          <c:showSerName val="0"/>
          <c:showPercent val="0"/>
          <c:showBubbleSize val="0"/>
        </c:dLbls>
        <c:gapWidth val="150"/>
        <c:overlap val="100"/>
        <c:axId val="1221154304"/>
        <c:axId val="137514944"/>
      </c:barChart>
      <c:catAx>
        <c:axId val="1221154304"/>
        <c:scaling>
          <c:orientation val="minMax"/>
        </c:scaling>
        <c:delete val="0"/>
        <c:axPos val="b"/>
        <c:numFmt formatCode="General" sourceLinked="0"/>
        <c:majorTickMark val="out"/>
        <c:minorTickMark val="none"/>
        <c:tickLblPos val="nextTo"/>
        <c:txPr>
          <a:bodyPr rot="0" vert="horz" anchor="t" anchorCtr="0"/>
          <a:lstStyle/>
          <a:p>
            <a:pPr>
              <a:defRPr/>
            </a:pPr>
            <a:endParaRPr lang="en-US"/>
          </a:p>
        </c:txPr>
        <c:crossAx val="137514944"/>
        <c:crosses val="autoZero"/>
        <c:auto val="1"/>
        <c:lblAlgn val="ctr"/>
        <c:lblOffset val="100"/>
        <c:noMultiLvlLbl val="0"/>
      </c:catAx>
      <c:valAx>
        <c:axId val="137514944"/>
        <c:scaling>
          <c:orientation val="minMax"/>
        </c:scaling>
        <c:delete val="1"/>
        <c:axPos val="l"/>
        <c:numFmt formatCode="0%" sourceLinked="1"/>
        <c:majorTickMark val="out"/>
        <c:minorTickMark val="none"/>
        <c:tickLblPos val="nextTo"/>
        <c:crossAx val="1221154304"/>
        <c:crosses val="autoZero"/>
        <c:crossBetween val="between"/>
      </c:valAx>
    </c:plotArea>
    <c:legend>
      <c:legendPos val="r"/>
      <c:layout>
        <c:manualLayout>
          <c:xMode val="edge"/>
          <c:yMode val="edge"/>
          <c:x val="0.77293662287964415"/>
          <c:y val="0"/>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formatCode="0.0">
                  <c:v>64.7</c:v>
                </c:pt>
                <c:pt idx="1">
                  <c:v>63.1</c:v>
                </c:pt>
                <c:pt idx="2">
                  <c:v>71.5</c:v>
                </c:pt>
                <c:pt idx="3">
                  <c:v>69.3</c:v>
                </c:pt>
                <c:pt idx="4">
                  <c:v>59.9</c:v>
                </c:pt>
                <c:pt idx="5">
                  <c:v>50.5</c:v>
                </c:pt>
              </c:numCache>
            </c:numRef>
          </c:val>
          <c:extLst>
            <c:ext xmlns:c16="http://schemas.microsoft.com/office/drawing/2014/chart" uri="{C3380CC4-5D6E-409C-BE32-E72D297353CC}">
              <c16:uniqueId val="{00000000-49C6-4404-AF83-42A605045FA6}"/>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formatCode="0.0">
                  <c:v>35.299999999999997</c:v>
                </c:pt>
                <c:pt idx="1">
                  <c:v>36.9</c:v>
                </c:pt>
                <c:pt idx="2">
                  <c:v>28.5</c:v>
                </c:pt>
                <c:pt idx="3">
                  <c:v>30.7</c:v>
                </c:pt>
                <c:pt idx="4">
                  <c:v>40.1</c:v>
                </c:pt>
                <c:pt idx="5">
                  <c:v>49.5</c:v>
                </c:pt>
              </c:numCache>
            </c:numRef>
          </c:val>
          <c:extLst>
            <c:ext xmlns:c16="http://schemas.microsoft.com/office/drawing/2014/chart" uri="{C3380CC4-5D6E-409C-BE32-E72D297353CC}">
              <c16:uniqueId val="{00000001-49C6-4404-AF83-42A605045FA6}"/>
            </c:ext>
          </c:extLst>
        </c:ser>
        <c:dLbls>
          <c:showLegendKey val="0"/>
          <c:showVal val="0"/>
          <c:showCatName val="0"/>
          <c:showSerName val="0"/>
          <c:showPercent val="0"/>
          <c:showBubbleSize val="0"/>
        </c:dLbls>
        <c:gapWidth val="150"/>
        <c:overlap val="100"/>
        <c:axId val="1236219392"/>
        <c:axId val="140974272"/>
      </c:barChart>
      <c:catAx>
        <c:axId val="1236219392"/>
        <c:scaling>
          <c:orientation val="minMax"/>
        </c:scaling>
        <c:delete val="0"/>
        <c:axPos val="b"/>
        <c:numFmt formatCode="General" sourceLinked="0"/>
        <c:majorTickMark val="out"/>
        <c:minorTickMark val="none"/>
        <c:tickLblPos val="nextTo"/>
        <c:txPr>
          <a:bodyPr rot="0" vert="horz"/>
          <a:lstStyle/>
          <a:p>
            <a:pPr>
              <a:defRPr/>
            </a:pPr>
            <a:endParaRPr lang="en-US"/>
          </a:p>
        </c:txPr>
        <c:crossAx val="140974272"/>
        <c:crosses val="autoZero"/>
        <c:auto val="1"/>
        <c:lblAlgn val="ctr"/>
        <c:lblOffset val="100"/>
        <c:noMultiLvlLbl val="0"/>
      </c:catAx>
      <c:valAx>
        <c:axId val="140974272"/>
        <c:scaling>
          <c:orientation val="minMax"/>
        </c:scaling>
        <c:delete val="1"/>
        <c:axPos val="l"/>
        <c:numFmt formatCode="0%" sourceLinked="1"/>
        <c:majorTickMark val="out"/>
        <c:minorTickMark val="none"/>
        <c:tickLblPos val="nextTo"/>
        <c:crossAx val="1236219392"/>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76172523107E-2"/>
          <c:y val="4.4228753899253986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c:v>53.7</c:v>
                </c:pt>
                <c:pt idx="1">
                  <c:v>49.9</c:v>
                </c:pt>
                <c:pt idx="2" formatCode="0.0">
                  <c:v>47.1</c:v>
                </c:pt>
                <c:pt idx="3">
                  <c:v>33.9</c:v>
                </c:pt>
                <c:pt idx="4">
                  <c:v>47.7</c:v>
                </c:pt>
                <c:pt idx="5">
                  <c:v>60.4</c:v>
                </c:pt>
              </c:numCache>
            </c:numRef>
          </c:val>
          <c:extLst>
            <c:ext xmlns:c16="http://schemas.microsoft.com/office/drawing/2014/chart" uri="{C3380CC4-5D6E-409C-BE32-E72D297353CC}">
              <c16:uniqueId val="{00000000-C465-471D-9670-0C5EEB26BBCE}"/>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c:v>46.3</c:v>
                </c:pt>
                <c:pt idx="1">
                  <c:v>50.1</c:v>
                </c:pt>
                <c:pt idx="2" formatCode="0.0">
                  <c:v>52.9</c:v>
                </c:pt>
                <c:pt idx="3">
                  <c:v>66.099999999999994</c:v>
                </c:pt>
                <c:pt idx="4">
                  <c:v>52.3</c:v>
                </c:pt>
                <c:pt idx="5">
                  <c:v>39.6</c:v>
                </c:pt>
              </c:numCache>
            </c:numRef>
          </c:val>
          <c:extLst>
            <c:ext xmlns:c16="http://schemas.microsoft.com/office/drawing/2014/chart" uri="{C3380CC4-5D6E-409C-BE32-E72D297353CC}">
              <c16:uniqueId val="{00000001-C465-471D-9670-0C5EEB26BBCE}"/>
            </c:ext>
          </c:extLst>
        </c:ser>
        <c:dLbls>
          <c:showLegendKey val="0"/>
          <c:showVal val="0"/>
          <c:showCatName val="0"/>
          <c:showSerName val="0"/>
          <c:showPercent val="0"/>
          <c:showBubbleSize val="0"/>
        </c:dLbls>
        <c:gapWidth val="150"/>
        <c:overlap val="100"/>
        <c:axId val="1263907328"/>
        <c:axId val="143458880"/>
      </c:barChart>
      <c:catAx>
        <c:axId val="1263907328"/>
        <c:scaling>
          <c:orientation val="minMax"/>
        </c:scaling>
        <c:delete val="0"/>
        <c:axPos val="b"/>
        <c:numFmt formatCode="General" sourceLinked="0"/>
        <c:majorTickMark val="out"/>
        <c:minorTickMark val="none"/>
        <c:tickLblPos val="nextTo"/>
        <c:txPr>
          <a:bodyPr rot="0" vert="horz"/>
          <a:lstStyle/>
          <a:p>
            <a:pPr>
              <a:defRPr/>
            </a:pPr>
            <a:endParaRPr lang="en-US"/>
          </a:p>
        </c:txPr>
        <c:crossAx val="143458880"/>
        <c:crosses val="autoZero"/>
        <c:auto val="1"/>
        <c:lblAlgn val="ctr"/>
        <c:lblOffset val="100"/>
        <c:noMultiLvlLbl val="0"/>
      </c:catAx>
      <c:valAx>
        <c:axId val="143458880"/>
        <c:scaling>
          <c:orientation val="minMax"/>
        </c:scaling>
        <c:delete val="1"/>
        <c:axPos val="l"/>
        <c:numFmt formatCode="0%" sourceLinked="1"/>
        <c:majorTickMark val="out"/>
        <c:minorTickMark val="none"/>
        <c:tickLblPos val="nextTo"/>
        <c:crossAx val="1263907328"/>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General</c:formatCode>
                <c:ptCount val="6"/>
                <c:pt idx="0">
                  <c:v>67.3</c:v>
                </c:pt>
                <c:pt idx="1">
                  <c:v>75.3</c:v>
                </c:pt>
                <c:pt idx="2" formatCode="0.0">
                  <c:v>85</c:v>
                </c:pt>
                <c:pt idx="3" formatCode="0.0">
                  <c:v>87.2</c:v>
                </c:pt>
                <c:pt idx="4">
                  <c:v>68.8</c:v>
                </c:pt>
                <c:pt idx="5">
                  <c:v>60.3</c:v>
                </c:pt>
              </c:numCache>
            </c:numRef>
          </c:val>
          <c:extLst>
            <c:ext xmlns:c16="http://schemas.microsoft.com/office/drawing/2014/chart" uri="{C3380CC4-5D6E-409C-BE32-E72D297353CC}">
              <c16:uniqueId val="{00000000-B476-49C2-949D-5D43906FFCFD}"/>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General</c:formatCode>
                <c:ptCount val="6"/>
                <c:pt idx="0">
                  <c:v>32.700000000000003</c:v>
                </c:pt>
                <c:pt idx="1">
                  <c:v>24.7</c:v>
                </c:pt>
                <c:pt idx="2" formatCode="0.0">
                  <c:v>15</c:v>
                </c:pt>
                <c:pt idx="3" formatCode="0.0">
                  <c:v>12.8</c:v>
                </c:pt>
                <c:pt idx="4">
                  <c:v>31.2</c:v>
                </c:pt>
                <c:pt idx="5">
                  <c:v>39.700000000000003</c:v>
                </c:pt>
              </c:numCache>
            </c:numRef>
          </c:val>
          <c:extLst>
            <c:ext xmlns:c16="http://schemas.microsoft.com/office/drawing/2014/chart" uri="{C3380CC4-5D6E-409C-BE32-E72D297353CC}">
              <c16:uniqueId val="{00000001-B476-49C2-949D-5D43906FFCFD}"/>
            </c:ext>
          </c:extLst>
        </c:ser>
        <c:dLbls>
          <c:showLegendKey val="0"/>
          <c:showVal val="0"/>
          <c:showCatName val="0"/>
          <c:showSerName val="0"/>
          <c:showPercent val="0"/>
          <c:showBubbleSize val="0"/>
        </c:dLbls>
        <c:gapWidth val="150"/>
        <c:overlap val="100"/>
        <c:axId val="1264972288"/>
        <c:axId val="143462912"/>
      </c:barChart>
      <c:catAx>
        <c:axId val="1264972288"/>
        <c:scaling>
          <c:orientation val="minMax"/>
        </c:scaling>
        <c:delete val="0"/>
        <c:axPos val="b"/>
        <c:numFmt formatCode="General" sourceLinked="0"/>
        <c:majorTickMark val="out"/>
        <c:minorTickMark val="none"/>
        <c:tickLblPos val="nextTo"/>
        <c:txPr>
          <a:bodyPr rot="0" vert="horz"/>
          <a:lstStyle/>
          <a:p>
            <a:pPr>
              <a:defRPr/>
            </a:pPr>
            <a:endParaRPr lang="en-US"/>
          </a:p>
        </c:txPr>
        <c:crossAx val="143462912"/>
        <c:crosses val="autoZero"/>
        <c:auto val="1"/>
        <c:lblAlgn val="ctr"/>
        <c:lblOffset val="100"/>
        <c:noMultiLvlLbl val="0"/>
      </c:catAx>
      <c:valAx>
        <c:axId val="143462912"/>
        <c:scaling>
          <c:orientation val="minMax"/>
        </c:scaling>
        <c:delete val="1"/>
        <c:axPos val="l"/>
        <c:numFmt formatCode="0%" sourceLinked="1"/>
        <c:majorTickMark val="out"/>
        <c:minorTickMark val="none"/>
        <c:tickLblPos val="nextTo"/>
        <c:crossAx val="1264972288"/>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dLbl>
              <c:idx val="0"/>
              <c:numFmt formatCode="#,##0.0" sourceLinked="0"/>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8-99E4-4ED8-B0E6-C1AE84F5698D}"/>
                </c:ext>
              </c:extLst>
            </c:dLbl>
            <c:dLbl>
              <c:idx val="1"/>
              <c:layout>
                <c:manualLayout>
                  <c:x val="-5.1478308473808833E-2"/>
                  <c:y val="-3.170414347914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E4-4ED8-B0E6-C1AE84F5698D}"/>
                </c:ext>
              </c:extLst>
            </c:dLbl>
            <c:dLbl>
              <c:idx val="2"/>
              <c:delete val="1"/>
              <c:extLst>
                <c:ext xmlns:c15="http://schemas.microsoft.com/office/drawing/2012/chart" uri="{CE6537A1-D6FC-4f65-9D91-7224C49458BB}"/>
                <c:ext xmlns:c16="http://schemas.microsoft.com/office/drawing/2014/chart" uri="{C3380CC4-5D6E-409C-BE32-E72D297353CC}">
                  <c16:uniqueId val="{0000000B-99E4-4ED8-B0E6-C1AE84F5698D}"/>
                </c:ext>
              </c:extLst>
            </c:dLbl>
            <c:dLbl>
              <c:idx val="3"/>
              <c:layout>
                <c:manualLayout>
                  <c:x val="-5.1478308473808833E-2"/>
                  <c:y val="-3.170414347914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9E4-4ED8-B0E6-C1AE84F5698D}"/>
                </c:ext>
              </c:extLst>
            </c:dLbl>
            <c:dLbl>
              <c:idx val="4"/>
              <c:delete val="1"/>
              <c:extLst>
                <c:ext xmlns:c15="http://schemas.microsoft.com/office/drawing/2012/chart" uri="{CE6537A1-D6FC-4f65-9D91-7224C49458BB}"/>
                <c:ext xmlns:c16="http://schemas.microsoft.com/office/drawing/2014/chart" uri="{C3380CC4-5D6E-409C-BE32-E72D297353CC}">
                  <c16:uniqueId val="{0000000A-99E4-4ED8-B0E6-C1AE84F5698D}"/>
                </c:ext>
              </c:extLst>
            </c:dLbl>
            <c:dLbl>
              <c:idx val="5"/>
              <c:layout>
                <c:manualLayout>
                  <c:x val="-5.299237637009744E-2"/>
                  <c:y val="-3.17041434791401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9E4-4ED8-B0E6-C1AE84F5698D}"/>
                </c:ext>
              </c:extLst>
            </c:dLbl>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_-* #,##0.0_-;\-* #,##0.0_-;_-* "-"??_-;_-@_-</c:formatCode>
                <c:ptCount val="6"/>
                <c:pt idx="0">
                  <c:v>14</c:v>
                </c:pt>
                <c:pt idx="1">
                  <c:v>0.6</c:v>
                </c:pt>
                <c:pt idx="2">
                  <c:v>0.9</c:v>
                </c:pt>
                <c:pt idx="3">
                  <c:v>0.7</c:v>
                </c:pt>
                <c:pt idx="4">
                  <c:v>0.1</c:v>
                </c:pt>
                <c:pt idx="5">
                  <c:v>0.5</c:v>
                </c:pt>
              </c:numCache>
            </c:numRef>
          </c:val>
          <c:extLst>
            <c:ext xmlns:c16="http://schemas.microsoft.com/office/drawing/2014/chart" uri="{C3380CC4-5D6E-409C-BE32-E72D297353CC}">
              <c16:uniqueId val="{00000000-99E4-4ED8-B0E6-C1AE84F5698D}"/>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_-* #,##0.0_-;\-* #,##0.0_-;_-* "-"??_-;_-@_-</c:formatCode>
                <c:ptCount val="6"/>
                <c:pt idx="0">
                  <c:v>32.700000000000003</c:v>
                </c:pt>
                <c:pt idx="1">
                  <c:v>37.5</c:v>
                </c:pt>
                <c:pt idx="2">
                  <c:v>52.2</c:v>
                </c:pt>
                <c:pt idx="3">
                  <c:v>59.1</c:v>
                </c:pt>
                <c:pt idx="4">
                  <c:v>18.899999999999999</c:v>
                </c:pt>
                <c:pt idx="5">
                  <c:v>28.7</c:v>
                </c:pt>
              </c:numCache>
            </c:numRef>
          </c:val>
          <c:extLst>
            <c:ext xmlns:c16="http://schemas.microsoft.com/office/drawing/2014/chart" uri="{C3380CC4-5D6E-409C-BE32-E72D297353CC}">
              <c16:uniqueId val="{00000001-99E4-4ED8-B0E6-C1AE84F5698D}"/>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Sheet1!$B$4:$G$4</c:f>
              <c:numCache>
                <c:formatCode>_-* #,##0.0_-;\-* #,##0.0_-;_-* "-"??_-;_-@_-</c:formatCode>
                <c:ptCount val="6"/>
                <c:pt idx="0">
                  <c:v>31.5</c:v>
                </c:pt>
                <c:pt idx="1">
                  <c:v>57.3</c:v>
                </c:pt>
                <c:pt idx="2">
                  <c:v>42.4</c:v>
                </c:pt>
                <c:pt idx="3">
                  <c:v>39.5</c:v>
                </c:pt>
                <c:pt idx="4">
                  <c:v>78.2</c:v>
                </c:pt>
                <c:pt idx="5">
                  <c:v>63.6</c:v>
                </c:pt>
              </c:numCache>
            </c:numRef>
          </c:val>
          <c:extLst>
            <c:ext xmlns:c16="http://schemas.microsoft.com/office/drawing/2014/chart" uri="{C3380CC4-5D6E-409C-BE32-E72D297353CC}">
              <c16:uniqueId val="{00000002-99E4-4ED8-B0E6-C1AE84F5698D}"/>
            </c:ext>
          </c:extLst>
        </c:ser>
        <c:ser>
          <c:idx val="3"/>
          <c:order val="3"/>
          <c:tx>
            <c:strRef>
              <c:f>Sheet1!$A$5</c:f>
              <c:strCache>
                <c:ptCount val="1"/>
                <c:pt idx="0">
                  <c:v>Total Snack</c:v>
                </c:pt>
              </c:strCache>
            </c:strRef>
          </c:tx>
          <c:invertIfNegative val="0"/>
          <c:dLbls>
            <c:dLbl>
              <c:idx val="1"/>
              <c:layout>
                <c:manualLayout>
                  <c:x val="-5.1478308473808861E-2"/>
                  <c:y val="0"/>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E4-4ED8-B0E6-C1AE84F5698D}"/>
                </c:ext>
              </c:extLst>
            </c:dLbl>
            <c:dLbl>
              <c:idx val="2"/>
              <c:layout>
                <c:manualLayout>
                  <c:x val="-5.7534580058962809E-2"/>
                  <c:y val="0"/>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3F-4660-AF85-5251930CE5F0}"/>
                </c:ext>
              </c:extLst>
            </c:dLbl>
            <c:dLbl>
              <c:idx val="3"/>
              <c:layout>
                <c:manualLayout>
                  <c:x val="-4.8450172681231841E-2"/>
                  <c:y val="3.522682608793337E-3"/>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9E4-4ED8-B0E6-C1AE84F5698D}"/>
                </c:ext>
              </c:extLst>
            </c:dLbl>
            <c:dLbl>
              <c:idx val="4"/>
              <c:layout>
                <c:manualLayout>
                  <c:x val="-4.8450172681231952E-2"/>
                  <c:y val="3.5226826087933209E-3"/>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9E4-4ED8-B0E6-C1AE84F5698D}"/>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Sheet1!$B$5:$G$5</c:f>
              <c:numCache>
                <c:formatCode>_-* #,##0.0_-;\-* #,##0.0_-;_-* "-"??_-;_-@_-</c:formatCode>
                <c:ptCount val="6"/>
                <c:pt idx="0">
                  <c:v>21.8</c:v>
                </c:pt>
                <c:pt idx="1">
                  <c:v>4.5</c:v>
                </c:pt>
                <c:pt idx="2">
                  <c:v>4.5</c:v>
                </c:pt>
                <c:pt idx="3">
                  <c:v>0.7</c:v>
                </c:pt>
                <c:pt idx="4">
                  <c:v>2.8</c:v>
                </c:pt>
                <c:pt idx="5">
                  <c:v>7.1</c:v>
                </c:pt>
              </c:numCache>
            </c:numRef>
          </c:val>
          <c:extLst>
            <c:ext xmlns:c16="http://schemas.microsoft.com/office/drawing/2014/chart" uri="{C3380CC4-5D6E-409C-BE32-E72D297353CC}">
              <c16:uniqueId val="{00000003-99E4-4ED8-B0E6-C1AE84F5698D}"/>
            </c:ext>
          </c:extLst>
        </c:ser>
        <c:dLbls>
          <c:showLegendKey val="0"/>
          <c:showVal val="0"/>
          <c:showCatName val="0"/>
          <c:showSerName val="0"/>
          <c:showPercent val="0"/>
          <c:showBubbleSize val="0"/>
        </c:dLbls>
        <c:gapWidth val="150"/>
        <c:overlap val="100"/>
        <c:axId val="1278728704"/>
        <c:axId val="143465216"/>
      </c:barChart>
      <c:catAx>
        <c:axId val="1278728704"/>
        <c:scaling>
          <c:orientation val="minMax"/>
        </c:scaling>
        <c:delete val="0"/>
        <c:axPos val="b"/>
        <c:numFmt formatCode="General" sourceLinked="0"/>
        <c:majorTickMark val="out"/>
        <c:minorTickMark val="none"/>
        <c:tickLblPos val="nextTo"/>
        <c:txPr>
          <a:bodyPr rot="0" vert="horz"/>
          <a:lstStyle/>
          <a:p>
            <a:pPr>
              <a:defRPr/>
            </a:pPr>
            <a:endParaRPr lang="en-US"/>
          </a:p>
        </c:txPr>
        <c:crossAx val="143465216"/>
        <c:crosses val="autoZero"/>
        <c:auto val="1"/>
        <c:lblAlgn val="ctr"/>
        <c:lblOffset val="100"/>
        <c:noMultiLvlLbl val="0"/>
      </c:catAx>
      <c:valAx>
        <c:axId val="143465216"/>
        <c:scaling>
          <c:orientation val="minMax"/>
        </c:scaling>
        <c:delete val="1"/>
        <c:axPos val="l"/>
        <c:numFmt formatCode="0%" sourceLinked="1"/>
        <c:majorTickMark val="out"/>
        <c:minorTickMark val="none"/>
        <c:tickLblPos val="nextTo"/>
        <c:crossAx val="127872870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Sheet1!$B$2:$G$2</c:f>
              <c:numCache>
                <c:formatCode>0.0</c:formatCode>
                <c:ptCount val="6"/>
                <c:pt idx="0">
                  <c:v>12.4</c:v>
                </c:pt>
                <c:pt idx="1">
                  <c:v>9.1</c:v>
                </c:pt>
                <c:pt idx="2">
                  <c:v>9.8000000000000007</c:v>
                </c:pt>
                <c:pt idx="3">
                  <c:v>10.3</c:v>
                </c:pt>
                <c:pt idx="4">
                  <c:v>10.5</c:v>
                </c:pt>
                <c:pt idx="5" formatCode="General">
                  <c:v>7.8</c:v>
                </c:pt>
              </c:numCache>
            </c:numRef>
          </c:val>
          <c:extLst>
            <c:ext xmlns:c16="http://schemas.microsoft.com/office/drawing/2014/chart" uri="{C3380CC4-5D6E-409C-BE32-E72D297353CC}">
              <c16:uniqueId val="{00000001-138E-4F59-A974-82CF8D619BAC}"/>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Sheet1!$B$3:$G$3</c:f>
              <c:numCache>
                <c:formatCode>0.0</c:formatCode>
                <c:ptCount val="6"/>
                <c:pt idx="0">
                  <c:v>12.6</c:v>
                </c:pt>
                <c:pt idx="1">
                  <c:v>11.4</c:v>
                </c:pt>
                <c:pt idx="2">
                  <c:v>11.4</c:v>
                </c:pt>
                <c:pt idx="3">
                  <c:v>12.1</c:v>
                </c:pt>
                <c:pt idx="4">
                  <c:v>10.7</c:v>
                </c:pt>
                <c:pt idx="5" formatCode="General">
                  <c:v>12.6</c:v>
                </c:pt>
              </c:numCache>
            </c:numRef>
          </c:val>
          <c:extLst>
            <c:ext xmlns:c16="http://schemas.microsoft.com/office/drawing/2014/chart" uri="{C3380CC4-5D6E-409C-BE32-E72D297353CC}">
              <c16:uniqueId val="{00000002-138E-4F59-A974-82CF8D619BAC}"/>
            </c:ext>
          </c:extLst>
        </c:ser>
        <c:ser>
          <c:idx val="2"/>
          <c:order val="2"/>
          <c:tx>
            <c:strRef>
              <c:f>Sheet1!$A$4</c:f>
              <c:strCache>
                <c:ptCount val="1"/>
                <c:pt idx="0">
                  <c:v>Wednesday</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Sheet1!$B$4:$G$4</c:f>
              <c:numCache>
                <c:formatCode>0.0</c:formatCode>
                <c:ptCount val="6"/>
                <c:pt idx="0">
                  <c:v>13.9</c:v>
                </c:pt>
                <c:pt idx="1">
                  <c:v>12.5</c:v>
                </c:pt>
                <c:pt idx="2">
                  <c:v>13.9</c:v>
                </c:pt>
                <c:pt idx="3">
                  <c:v>19.100000000000001</c:v>
                </c:pt>
                <c:pt idx="4">
                  <c:v>11</c:v>
                </c:pt>
                <c:pt idx="5" formatCode="General">
                  <c:v>11</c:v>
                </c:pt>
              </c:numCache>
            </c:numRef>
          </c:val>
          <c:extLst>
            <c:ext xmlns:c16="http://schemas.microsoft.com/office/drawing/2014/chart" uri="{C3380CC4-5D6E-409C-BE32-E72D297353CC}">
              <c16:uniqueId val="{00000004-138E-4F59-A974-82CF8D619BAC}"/>
            </c:ext>
          </c:extLst>
        </c:ser>
        <c:ser>
          <c:idx val="3"/>
          <c:order val="3"/>
          <c:tx>
            <c:strRef>
              <c:f>Sheet1!$A$5</c:f>
              <c:strCache>
                <c:ptCount val="1"/>
                <c:pt idx="0">
                  <c:v>Thursday</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Sheet1!$B$5:$G$5</c:f>
              <c:numCache>
                <c:formatCode>0.0</c:formatCode>
                <c:ptCount val="6"/>
                <c:pt idx="0">
                  <c:v>13.1</c:v>
                </c:pt>
                <c:pt idx="1">
                  <c:v>12.4</c:v>
                </c:pt>
                <c:pt idx="2">
                  <c:v>15</c:v>
                </c:pt>
                <c:pt idx="3">
                  <c:v>14.2</c:v>
                </c:pt>
                <c:pt idx="4">
                  <c:v>11.9</c:v>
                </c:pt>
                <c:pt idx="5" formatCode="General">
                  <c:v>12.5</c:v>
                </c:pt>
              </c:numCache>
            </c:numRef>
          </c:val>
          <c:extLst>
            <c:ext xmlns:c16="http://schemas.microsoft.com/office/drawing/2014/chart" uri="{C3380CC4-5D6E-409C-BE32-E72D297353CC}">
              <c16:uniqueId val="{00000006-138E-4F59-A974-82CF8D619BAC}"/>
            </c:ext>
          </c:extLst>
        </c:ser>
        <c:ser>
          <c:idx val="4"/>
          <c:order val="4"/>
          <c:tx>
            <c:strRef>
              <c:f>Sheet1!$A$6</c:f>
              <c:strCache>
                <c:ptCount val="1"/>
                <c:pt idx="0">
                  <c:v>Friday</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Sheet1!$B$6:$G$6</c:f>
              <c:numCache>
                <c:formatCode>0.0</c:formatCode>
                <c:ptCount val="6"/>
                <c:pt idx="0">
                  <c:v>16.399999999999999</c:v>
                </c:pt>
                <c:pt idx="1">
                  <c:v>21.6</c:v>
                </c:pt>
                <c:pt idx="2">
                  <c:v>16</c:v>
                </c:pt>
                <c:pt idx="3">
                  <c:v>14.6</c:v>
                </c:pt>
                <c:pt idx="4">
                  <c:v>23.6</c:v>
                </c:pt>
                <c:pt idx="5" formatCode="General">
                  <c:v>21.8</c:v>
                </c:pt>
              </c:numCache>
            </c:numRef>
          </c:val>
          <c:extLst>
            <c:ext xmlns:c16="http://schemas.microsoft.com/office/drawing/2014/chart" uri="{C3380CC4-5D6E-409C-BE32-E72D297353CC}">
              <c16:uniqueId val="{00000008-138E-4F59-A974-82CF8D619BAC}"/>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Sheet1!$B$7:$G$7</c:f>
              <c:numCache>
                <c:formatCode>0.0</c:formatCode>
                <c:ptCount val="6"/>
                <c:pt idx="0">
                  <c:v>17</c:v>
                </c:pt>
                <c:pt idx="1">
                  <c:v>21.7</c:v>
                </c:pt>
                <c:pt idx="2">
                  <c:v>16.600000000000001</c:v>
                </c:pt>
                <c:pt idx="3">
                  <c:v>21.1</c:v>
                </c:pt>
                <c:pt idx="4">
                  <c:v>25</c:v>
                </c:pt>
                <c:pt idx="5" formatCode="General">
                  <c:v>28.1</c:v>
                </c:pt>
              </c:numCache>
            </c:numRef>
          </c:val>
          <c:extLst>
            <c:ext xmlns:c16="http://schemas.microsoft.com/office/drawing/2014/chart" uri="{C3380CC4-5D6E-409C-BE32-E72D297353CC}">
              <c16:uniqueId val="{00000009-138E-4F59-A974-82CF8D619BAC}"/>
            </c:ext>
          </c:extLst>
        </c:ser>
        <c:ser>
          <c:idx val="6"/>
          <c:order val="6"/>
          <c:tx>
            <c:strRef>
              <c:f>Sheet1!$A$8</c:f>
              <c:strCache>
                <c:ptCount val="1"/>
                <c:pt idx="0">
                  <c:v>Sunday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Total Food &amp; Drink</c:v>
                </c:pt>
                <c:pt idx="1">
                  <c:v>Total Fish &amp; Chips</c:v>
                </c:pt>
                <c:pt idx="2">
                  <c:v>Pubs</c:v>
                </c:pt>
                <c:pt idx="3">
                  <c:v>FSR</c:v>
                </c:pt>
                <c:pt idx="4">
                  <c:v>QS F&amp;C Shops</c:v>
                </c:pt>
                <c:pt idx="5">
                  <c:v>Other QSR</c:v>
                </c:pt>
              </c:strCache>
            </c:strRef>
          </c:cat>
          <c:val>
            <c:numRef>
              <c:f>Sheet1!$B$8:$G$8</c:f>
              <c:numCache>
                <c:formatCode>0.0</c:formatCode>
                <c:ptCount val="6"/>
                <c:pt idx="0">
                  <c:v>14.7</c:v>
                </c:pt>
                <c:pt idx="1">
                  <c:v>11.2</c:v>
                </c:pt>
                <c:pt idx="2">
                  <c:v>17.399999999999999</c:v>
                </c:pt>
                <c:pt idx="3">
                  <c:v>8.6</c:v>
                </c:pt>
                <c:pt idx="4">
                  <c:v>7.3</c:v>
                </c:pt>
                <c:pt idx="5" formatCode="General">
                  <c:v>6.2</c:v>
                </c:pt>
              </c:numCache>
            </c:numRef>
          </c:val>
          <c:extLst>
            <c:ext xmlns:c16="http://schemas.microsoft.com/office/drawing/2014/chart" uri="{C3380CC4-5D6E-409C-BE32-E72D297353CC}">
              <c16:uniqueId val="{0000000A-138E-4F59-A974-82CF8D619BAC}"/>
            </c:ext>
          </c:extLst>
        </c:ser>
        <c:dLbls>
          <c:showLegendKey val="0"/>
          <c:showVal val="0"/>
          <c:showCatName val="0"/>
          <c:showSerName val="0"/>
          <c:showPercent val="0"/>
          <c:showBubbleSize val="0"/>
        </c:dLbls>
        <c:gapWidth val="150"/>
        <c:overlap val="100"/>
        <c:axId val="2020489216"/>
        <c:axId val="147973248"/>
      </c:barChart>
      <c:catAx>
        <c:axId val="2020489216"/>
        <c:scaling>
          <c:orientation val="minMax"/>
        </c:scaling>
        <c:delete val="0"/>
        <c:axPos val="b"/>
        <c:numFmt formatCode="General" sourceLinked="0"/>
        <c:majorTickMark val="out"/>
        <c:minorTickMark val="none"/>
        <c:tickLblPos val="nextTo"/>
        <c:txPr>
          <a:bodyPr rot="0" vert="horz"/>
          <a:lstStyle/>
          <a:p>
            <a:pPr>
              <a:defRPr/>
            </a:pPr>
            <a:endParaRPr lang="en-US"/>
          </a:p>
        </c:txPr>
        <c:crossAx val="147973248"/>
        <c:crosses val="autoZero"/>
        <c:auto val="1"/>
        <c:lblAlgn val="ctr"/>
        <c:lblOffset val="100"/>
        <c:noMultiLvlLbl val="0"/>
      </c:catAx>
      <c:valAx>
        <c:axId val="147973248"/>
        <c:scaling>
          <c:orientation val="minMax"/>
        </c:scaling>
        <c:delete val="1"/>
        <c:axPos val="l"/>
        <c:numFmt formatCode="0%" sourceLinked="1"/>
        <c:majorTickMark val="out"/>
        <c:minorTickMark val="none"/>
        <c:tickLblPos val="nextTo"/>
        <c:crossAx val="2020489216"/>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Sheet1!$B$2:$L$2</c:f>
              <c:numCache>
                <c:formatCode>0.0</c:formatCode>
                <c:ptCount val="11"/>
                <c:pt idx="0">
                  <c:v>19.5</c:v>
                </c:pt>
                <c:pt idx="1">
                  <c:v>10.1</c:v>
                </c:pt>
                <c:pt idx="2">
                  <c:v>12.5</c:v>
                </c:pt>
                <c:pt idx="3">
                  <c:v>5.8</c:v>
                </c:pt>
                <c:pt idx="4" formatCode="General">
                  <c:v>18.2</c:v>
                </c:pt>
                <c:pt idx="6">
                  <c:v>14.5</c:v>
                </c:pt>
                <c:pt idx="7" formatCode="General">
                  <c:v>9.6999999999999993</c:v>
                </c:pt>
                <c:pt idx="8" formatCode="General">
                  <c:v>13</c:v>
                </c:pt>
                <c:pt idx="9" formatCode="General">
                  <c:v>6.1</c:v>
                </c:pt>
                <c:pt idx="10" formatCode="General">
                  <c:v>16.100000000000001</c:v>
                </c:pt>
              </c:numCache>
            </c:numRef>
          </c:val>
          <c:extLst>
            <c:ext xmlns:c16="http://schemas.microsoft.com/office/drawing/2014/chart" uri="{C3380CC4-5D6E-409C-BE32-E72D297353CC}">
              <c16:uniqueId val="{00000000-54C0-4866-B3B5-50C92D29CF5F}"/>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Sheet1!$B$3:$L$3</c:f>
              <c:numCache>
                <c:formatCode>0.0</c:formatCode>
                <c:ptCount val="11"/>
                <c:pt idx="0">
                  <c:v>36.799999999999997</c:v>
                </c:pt>
                <c:pt idx="1">
                  <c:v>25.2</c:v>
                </c:pt>
                <c:pt idx="2">
                  <c:v>25.6</c:v>
                </c:pt>
                <c:pt idx="3">
                  <c:v>54.3</c:v>
                </c:pt>
                <c:pt idx="4" formatCode="General">
                  <c:v>43.9</c:v>
                </c:pt>
                <c:pt idx="6">
                  <c:v>40.6</c:v>
                </c:pt>
                <c:pt idx="7" formatCode="General">
                  <c:v>22.6</c:v>
                </c:pt>
                <c:pt idx="8" formatCode="General">
                  <c:v>26.8</c:v>
                </c:pt>
                <c:pt idx="9" formatCode="General">
                  <c:v>55.9</c:v>
                </c:pt>
                <c:pt idx="10" formatCode="General">
                  <c:v>41.5</c:v>
                </c:pt>
              </c:numCache>
            </c:numRef>
          </c:val>
          <c:extLst>
            <c:ext xmlns:c16="http://schemas.microsoft.com/office/drawing/2014/chart" uri="{C3380CC4-5D6E-409C-BE32-E72D297353CC}">
              <c16:uniqueId val="{00000001-54C0-4866-B3B5-50C92D29CF5F}"/>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Sheet1!$B$4:$L$4</c:f>
              <c:numCache>
                <c:formatCode>0.0</c:formatCode>
                <c:ptCount val="11"/>
                <c:pt idx="0">
                  <c:v>36.299999999999997</c:v>
                </c:pt>
                <c:pt idx="1">
                  <c:v>63</c:v>
                </c:pt>
                <c:pt idx="2">
                  <c:v>58</c:v>
                </c:pt>
                <c:pt idx="3">
                  <c:v>36.6</c:v>
                </c:pt>
                <c:pt idx="4" formatCode="General">
                  <c:v>26.5</c:v>
                </c:pt>
                <c:pt idx="6">
                  <c:v>47.4</c:v>
                </c:pt>
                <c:pt idx="7" formatCode="General">
                  <c:v>77.400000000000006</c:v>
                </c:pt>
                <c:pt idx="8" formatCode="General">
                  <c:v>75.7</c:v>
                </c:pt>
                <c:pt idx="9" formatCode="General">
                  <c:v>35.799999999999997</c:v>
                </c:pt>
                <c:pt idx="10" formatCode="General">
                  <c:v>39.700000000000003</c:v>
                </c:pt>
              </c:numCache>
            </c:numRef>
          </c:val>
          <c:extLst>
            <c:ext xmlns:c16="http://schemas.microsoft.com/office/drawing/2014/chart" uri="{C3380CC4-5D6E-409C-BE32-E72D297353CC}">
              <c16:uniqueId val="{00000002-54C0-4866-B3B5-50C92D29CF5F}"/>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Sheet1!$B$5:$L$5</c:f>
              <c:numCache>
                <c:formatCode>0.0</c:formatCode>
                <c:ptCount val="11"/>
                <c:pt idx="0">
                  <c:v>19.899999999999999</c:v>
                </c:pt>
                <c:pt idx="1">
                  <c:v>18.5</c:v>
                </c:pt>
                <c:pt idx="2">
                  <c:v>19.899999999999999</c:v>
                </c:pt>
                <c:pt idx="3">
                  <c:v>27.5</c:v>
                </c:pt>
                <c:pt idx="4" formatCode="General">
                  <c:v>23.7</c:v>
                </c:pt>
                <c:pt idx="6">
                  <c:v>23</c:v>
                </c:pt>
                <c:pt idx="7" formatCode="General">
                  <c:v>16.7</c:v>
                </c:pt>
                <c:pt idx="8" formatCode="General">
                  <c:v>24.1</c:v>
                </c:pt>
                <c:pt idx="9" formatCode="General">
                  <c:v>26.8</c:v>
                </c:pt>
                <c:pt idx="10" formatCode="General">
                  <c:v>31.2</c:v>
                </c:pt>
              </c:numCache>
            </c:numRef>
          </c:val>
          <c:extLst>
            <c:ext xmlns:c16="http://schemas.microsoft.com/office/drawing/2014/chart" uri="{C3380CC4-5D6E-409C-BE32-E72D297353CC}">
              <c16:uniqueId val="{00000003-54C0-4866-B3B5-50C92D29CF5F}"/>
            </c:ext>
          </c:extLst>
        </c:ser>
        <c:ser>
          <c:idx val="4"/>
          <c:order val="4"/>
          <c:tx>
            <c:strRef>
              <c:f>Sheet1!$A$6</c:f>
              <c:strCache>
                <c:ptCount val="1"/>
                <c:pt idx="0">
                  <c:v>Other</c:v>
                </c:pt>
              </c:strCache>
            </c:strRef>
          </c:tx>
          <c:invertIfNegative val="0"/>
          <c:dLbls>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Sheet1!$B$1:$L$1</c:f>
              <c:strCache>
                <c:ptCount val="11"/>
                <c:pt idx="0">
                  <c:v>Total OOH</c:v>
                </c:pt>
                <c:pt idx="1">
                  <c:v>Pubs</c:v>
                </c:pt>
                <c:pt idx="2">
                  <c:v>FSR</c:v>
                </c:pt>
                <c:pt idx="3">
                  <c:v>QS F&amp;C Shops</c:v>
                </c:pt>
                <c:pt idx="4">
                  <c:v>Other QSR</c:v>
                </c:pt>
                <c:pt idx="5">
                  <c:v> </c:v>
                </c:pt>
                <c:pt idx="6">
                  <c:v>Total OOH  </c:v>
                </c:pt>
                <c:pt idx="7">
                  <c:v>Pubs  </c:v>
                </c:pt>
                <c:pt idx="8">
                  <c:v>FSR  </c:v>
                </c:pt>
                <c:pt idx="9">
                  <c:v>QS F&amp;C Shops </c:v>
                </c:pt>
                <c:pt idx="10">
                  <c:v> Other QSR</c:v>
                </c:pt>
              </c:strCache>
            </c:strRef>
          </c:cat>
          <c:val>
            <c:numRef>
              <c:f>Sheet1!$B$6:$L$6</c:f>
              <c:numCache>
                <c:formatCode>0.0</c:formatCode>
                <c:ptCount val="11"/>
                <c:pt idx="0">
                  <c:v>23.5</c:v>
                </c:pt>
                <c:pt idx="1">
                  <c:v>18.100000000000001</c:v>
                </c:pt>
                <c:pt idx="2">
                  <c:v>20.9</c:v>
                </c:pt>
                <c:pt idx="3">
                  <c:v>11.5</c:v>
                </c:pt>
                <c:pt idx="4" formatCode="General">
                  <c:v>24.3</c:v>
                </c:pt>
                <c:pt idx="6">
                  <c:v>13.1</c:v>
                </c:pt>
                <c:pt idx="7" formatCode="General">
                  <c:v>12.3</c:v>
                </c:pt>
                <c:pt idx="8" formatCode="General">
                  <c:v>15.8</c:v>
                </c:pt>
                <c:pt idx="9" formatCode="General">
                  <c:v>11.8</c:v>
                </c:pt>
                <c:pt idx="10" formatCode="General">
                  <c:v>15.6</c:v>
                </c:pt>
              </c:numCache>
            </c:numRef>
          </c:val>
          <c:extLst>
            <c:ext xmlns:c16="http://schemas.microsoft.com/office/drawing/2014/chart" uri="{C3380CC4-5D6E-409C-BE32-E72D297353CC}">
              <c16:uniqueId val="{00000006-54C0-4866-B3B5-50C92D29CF5F}"/>
            </c:ext>
          </c:extLst>
        </c:ser>
        <c:dLbls>
          <c:showLegendKey val="0"/>
          <c:showVal val="0"/>
          <c:showCatName val="0"/>
          <c:showSerName val="0"/>
          <c:showPercent val="0"/>
          <c:showBubbleSize val="0"/>
        </c:dLbls>
        <c:gapWidth val="110"/>
        <c:overlap val="100"/>
        <c:axId val="2020490752"/>
        <c:axId val="140973120"/>
      </c:barChart>
      <c:catAx>
        <c:axId val="2020490752"/>
        <c:scaling>
          <c:orientation val="minMax"/>
        </c:scaling>
        <c:delete val="0"/>
        <c:axPos val="b"/>
        <c:numFmt formatCode="General" sourceLinked="0"/>
        <c:majorTickMark val="out"/>
        <c:minorTickMark val="none"/>
        <c:tickLblPos val="nextTo"/>
        <c:txPr>
          <a:bodyPr rot="0" vert="horz"/>
          <a:lstStyle/>
          <a:p>
            <a:pPr>
              <a:defRPr/>
            </a:pPr>
            <a:endParaRPr lang="en-US"/>
          </a:p>
        </c:txPr>
        <c:crossAx val="140973120"/>
        <c:crosses val="autoZero"/>
        <c:auto val="1"/>
        <c:lblAlgn val="ctr"/>
        <c:lblOffset val="100"/>
        <c:noMultiLvlLbl val="0"/>
      </c:catAx>
      <c:valAx>
        <c:axId val="140973120"/>
        <c:scaling>
          <c:orientation val="minMax"/>
        </c:scaling>
        <c:delete val="1"/>
        <c:axPos val="l"/>
        <c:numFmt formatCode="0%" sourceLinked="1"/>
        <c:majorTickMark val="out"/>
        <c:minorTickMark val="none"/>
        <c:tickLblPos val="nextTo"/>
        <c:crossAx val="2020490752"/>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Fish &amp; Chips</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FEC73E9-634C-4200-9509-46EB94B68EB2}" type="datetimeFigureOut">
              <a:rPr lang="en-US"/>
              <a:pPr>
                <a:defRPr/>
              </a:pPr>
              <a:t>1/4/2024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1F7B569-25F4-405D-A490-F6A630D69AE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659A0935-6F79-499E-BED0-F7D2CEA5E0F4}" type="datetimeFigureOut">
              <a:rPr lang="en-US"/>
              <a:pPr>
                <a:defRPr/>
              </a:pPr>
              <a:t>1/4/2024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AFE72EF-EA2B-471E-B852-B79A5C31D9F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014ADAF-66E2-4FAD-B356-DD11CF38AAB9}" type="slidenum">
              <a:rPr lang="en-US" altLang="en-US">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11</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12</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3B9E327-7490-4F5A-8AD9-80563945AB8F}" type="slidenum">
              <a:rPr lang="en-US" altLang="en-US">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4AE506-08CF-4063-A723-50270BD0534F}" type="slidenum">
              <a:rPr lang="en-US" altLang="en-US">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76FA811-5EF6-4BA1-B253-61D36DFA3A1A}" type="slidenum">
              <a:rPr lang="en-US" altLang="en-US">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CA0BE92-9AB6-4F05-9460-8EB92E263724}" type="slidenum">
              <a:rPr lang="en-US" altLang="en-US">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2EA9B46-F140-4067-BC8B-60597EF6D254}" type="slidenum">
              <a:rPr lang="en-US" altLang="en-US">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63F5630-FF48-4A24-AFB9-BC4AD20F24C9}" type="slidenum">
              <a:rPr lang="en-US" altLang="en-US">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045E36-58C5-4E00-ABC1-480E77223921}" type="slidenum">
              <a:rPr lang="en-US" altLang="en-US">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576B68E-B331-4F19-BE26-3D47303F0304}"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rotWithShape="1">
          <a:gsLst>
            <a:gs pos="0">
              <a:schemeClr val="tx2"/>
            </a:gs>
            <a:gs pos="100000">
              <a:schemeClr val="accent1"/>
            </a:gs>
          </a:gsLst>
          <a:lin ang="16200000"/>
        </a:gradFill>
        <a:effectLst/>
      </p:bgPr>
    </p:bg>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43" y="636523"/>
            <a:ext cx="8387999" cy="919229"/>
          </a:xfrm>
        </p:spPr>
        <p:txBody>
          <a:bodyPr anchor="b">
            <a:normAutofit/>
          </a:bodyPr>
          <a:lstStyle>
            <a:lvl1pPr algn="l">
              <a:defRPr sz="3000" b="1" baseline="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6682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9144000" cy="5143500"/>
          </a:xfrm>
          <a:ln>
            <a:noFill/>
          </a:ln>
        </p:spPr>
        <p:txBody>
          <a:bodyPr rtlCol="0" anchor="ctr">
            <a:normAutofit/>
          </a:bodyP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pPr lvl="0"/>
            <a:r>
              <a:rPr lang="en-US" noProof="0"/>
              <a:t>Click icon to add picture</a:t>
            </a:r>
            <a:endParaRPr lang="en-US" noProof="0" dirty="0"/>
          </a:p>
        </p:txBody>
      </p:sp>
      <p:sp>
        <p:nvSpPr>
          <p:cNvPr id="3" name="Subtitle 2"/>
          <p:cNvSpPr>
            <a:spLocks noGrp="1"/>
          </p:cNvSpPr>
          <p:nvPr>
            <p:ph type="subTitle" idx="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8109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7297" y="1016000"/>
            <a:ext cx="8387999" cy="3505680"/>
          </a:xfrm>
        </p:spPr>
        <p:txBody>
          <a:bodyPr rtlCol="0">
            <a:norm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Tree>
    <p:extLst>
      <p:ext uri="{BB962C8B-B14F-4D97-AF65-F5344CB8AC3E}">
        <p14:creationId xmlns:p14="http://schemas.microsoft.com/office/powerpoint/2010/main" val="1955815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70651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rotWithShape="1">
          <a:gsLst>
            <a:gs pos="0">
              <a:schemeClr val="tx2"/>
            </a:gs>
            <a:gs pos="100000">
              <a:schemeClr val="accent1"/>
            </a:gs>
          </a:gsLst>
          <a:lin ang="16200000"/>
        </a:gradFill>
        <a:effectLst/>
      </p:bgPr>
    </p:bg>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43" y="636523"/>
            <a:ext cx="8387999" cy="919229"/>
          </a:xfrm>
        </p:spPr>
        <p:txBody>
          <a:bodyPr anchor="b">
            <a:normAutofit/>
          </a:bodyPr>
          <a:lstStyle>
            <a:lvl1pPr algn="l">
              <a:defRPr sz="4000" b="1" baseline="0">
                <a:solidFill>
                  <a:srgbClr val="FECC0C"/>
                </a:solidFill>
              </a:defRPr>
            </a:lvl1pPr>
          </a:lstStyle>
          <a:p>
            <a:r>
              <a:rPr lang="en-US"/>
              <a:t>Click to edit Master title style</a:t>
            </a:r>
            <a:endParaRPr lang="en-US" dirty="0"/>
          </a:p>
        </p:txBody>
      </p:sp>
      <p:sp>
        <p:nvSpPr>
          <p:cNvPr id="3" name="Subtitle 2"/>
          <p:cNvSpPr>
            <a:spLocks noGrp="1"/>
          </p:cNvSpPr>
          <p:nvPr>
            <p:ph type="subTitle" idx="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40165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5191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522743" y="636523"/>
            <a:ext cx="8387999" cy="919229"/>
          </a:xfrm>
        </p:spPr>
        <p:txBody>
          <a:bodyPr anchor="b">
            <a:normAutofit/>
          </a:bodyPr>
          <a:lstStyle>
            <a:lvl1pPr algn="l">
              <a:defRPr sz="3000" b="1" baseline="0">
                <a:solidFill>
                  <a:srgbClr val="FECC0C"/>
                </a:solidFill>
              </a:defRPr>
            </a:lvl1pPr>
          </a:lstStyle>
          <a:p>
            <a:r>
              <a:rPr lang="en-US"/>
              <a:t>Click to edit Master title style</a:t>
            </a:r>
            <a:endParaRPr lang="en-US" dirty="0"/>
          </a:p>
        </p:txBody>
      </p:sp>
      <p:sp>
        <p:nvSpPr>
          <p:cNvPr id="9" name="Subtitle 2"/>
          <p:cNvSpPr>
            <a:spLocks noGrp="1"/>
          </p:cNvSpPr>
          <p:nvPr>
            <p:ph type="subTitle" idx="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190551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73695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rgbClr val="FECC0C"/>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425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rgbClr val="ED6C05"/>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2362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rgbClr val="B6C30C"/>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6954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859886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7519988" y="4357688"/>
            <a:ext cx="1463675" cy="6286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1464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703499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058082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5689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9144000" cy="5143500"/>
          </a:xfrm>
          <a:ln>
            <a:noFill/>
          </a:ln>
        </p:spPr>
        <p:txBody>
          <a:bodyPr rtlCol="0" anchor="ctr">
            <a:normAutofit/>
          </a:bodyPr>
          <a:lstStyle>
            <a:lvl1pPr marL="0" indent="0" algn="ctr">
              <a:buNone/>
              <a:defRPr baseline="0"/>
            </a:lvl1pPr>
          </a:lstStyle>
          <a:p>
            <a:pPr lvl="0"/>
            <a:r>
              <a:rPr lang="en-US" noProof="0"/>
              <a:t>Click icon to add picture</a:t>
            </a:r>
            <a:endParaRPr lang="en-US" noProof="0" dirty="0"/>
          </a:p>
        </p:txBody>
      </p:sp>
      <p:sp>
        <p:nvSpPr>
          <p:cNvPr id="3" name="Subtitle 2"/>
          <p:cNvSpPr>
            <a:spLocks noGrp="1"/>
          </p:cNvSpPr>
          <p:nvPr>
            <p:ph type="subTitle" idx="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800315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rotWithShape="1">
          <a:gsLst>
            <a:gs pos="0">
              <a:srgbClr val="0077C8"/>
            </a:gs>
            <a:gs pos="99001">
              <a:srgbClr val="00A3E0"/>
            </a:gs>
            <a:gs pos="100000">
              <a:schemeClr val="accent1"/>
            </a:gs>
          </a:gsLst>
          <a:lin ang="16200000"/>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7297" y="1016001"/>
            <a:ext cx="8387999" cy="3527996"/>
          </a:xfrm>
        </p:spPr>
        <p:txBody>
          <a:bodyPr rtlCol="0">
            <a:norm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itle 1"/>
          <p:cNvSpPr>
            <a:spLocks noGrp="1"/>
          </p:cNvSpPr>
          <p:nvPr>
            <p:ph type="title"/>
          </p:nvPr>
        </p:nvSpPr>
        <p:spPr>
          <a:xfrm>
            <a:off x="367296" y="205980"/>
            <a:ext cx="8388000" cy="647999"/>
          </a:xfrm>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111543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367297" y="1018151"/>
            <a:ext cx="8387999" cy="3779996"/>
          </a:xfrm>
          <a:prstGeom prst="rect">
            <a:avLst/>
          </a:prstGeom>
        </p:spPr>
        <p:txBody>
          <a:bodyPr lIns="108000" tIns="46800" rIns="108000" bIns="46800" anchor="ctr"/>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a:t>Edit Master text styles</a:t>
            </a:r>
          </a:p>
          <a:p>
            <a:pPr lvl="1"/>
            <a:r>
              <a:rPr lang="en-US"/>
              <a:t>Second level</a:t>
            </a:r>
          </a:p>
        </p:txBody>
      </p:sp>
      <p:sp>
        <p:nvSpPr>
          <p:cNvPr id="5"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Tree>
    <p:extLst>
      <p:ext uri="{BB962C8B-B14F-4D97-AF65-F5344CB8AC3E}">
        <p14:creationId xmlns:p14="http://schemas.microsoft.com/office/powerpoint/2010/main" val="2403624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2450" y="4294188"/>
            <a:ext cx="14541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43" y="636523"/>
            <a:ext cx="8387999" cy="919229"/>
          </a:xfrm>
        </p:spPr>
        <p:txBody>
          <a:bodyPr anchor="b">
            <a:normAutofit/>
          </a:bodyPr>
          <a:lstStyle>
            <a:lvl1pPr algn="l">
              <a:defRPr sz="4000" b="1" baseline="0">
                <a:solidFill>
                  <a:srgbClr val="FECC0C"/>
                </a:solidFill>
              </a:defRPr>
            </a:lvl1pPr>
          </a:lstStyle>
          <a:p>
            <a:r>
              <a:rPr lang="en-US"/>
              <a:t>Click to edit Master title style</a:t>
            </a:r>
            <a:endParaRPr lang="en-US" dirty="0"/>
          </a:p>
        </p:txBody>
      </p:sp>
      <p:sp>
        <p:nvSpPr>
          <p:cNvPr id="3" name="Subtitle 2"/>
          <p:cNvSpPr>
            <a:spLocks noGrp="1"/>
          </p:cNvSpPr>
          <p:nvPr>
            <p:ph type="subTitle" idx="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3256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rgbClr val="FECC0C"/>
        </a:solidFill>
        <a:effectLst/>
      </p:bgPr>
    </p:bg>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519988" y="4357688"/>
            <a:ext cx="1463675" cy="62865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3440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rgbClr val="ED6C05"/>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22296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rgbClr val="B6C30C"/>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43882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7519988" y="4357688"/>
            <a:ext cx="1463675" cy="6286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4513263"/>
            <a:ext cx="1163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4504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97456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99759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367297" y="1038103"/>
            <a:ext cx="8387999" cy="3779992"/>
          </a:xfrm>
          <a:prstGeom prst="rect">
            <a:avLst/>
          </a:prstGeom>
        </p:spPr>
        <p:txBody>
          <a:bodyPr lIns="108000" tIns="46800" rIns="108000" bIns="46800" anchor="ctr"/>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a:t>Edit Master text styles</a:t>
            </a:r>
          </a:p>
          <a:p>
            <a:pPr lvl="1"/>
            <a:r>
              <a:rPr lang="en-US"/>
              <a:t>Second level</a:t>
            </a:r>
          </a:p>
        </p:txBody>
      </p:sp>
      <p:sp>
        <p:nvSpPr>
          <p:cNvPr id="5" name="Title 1"/>
          <p:cNvSpPr>
            <a:spLocks noGrp="1"/>
          </p:cNvSpPr>
          <p:nvPr>
            <p:ph type="title"/>
          </p:nvPr>
        </p:nvSpPr>
        <p:spPr>
          <a:xfrm>
            <a:off x="367296" y="205980"/>
            <a:ext cx="8388000" cy="647999"/>
          </a:xfrm>
        </p:spPr>
        <p:txBody>
          <a:bodyPr/>
          <a:lstStyle/>
          <a:p>
            <a:r>
              <a:rPr lang="en-US"/>
              <a:t>Click to edit Master title style</a:t>
            </a:r>
            <a:endParaRPr lang="en-US" dirty="0"/>
          </a:p>
        </p:txBody>
      </p:sp>
    </p:spTree>
    <p:extLst>
      <p:ext uri="{BB962C8B-B14F-4D97-AF65-F5344CB8AC3E}">
        <p14:creationId xmlns:p14="http://schemas.microsoft.com/office/powerpoint/2010/main" val="186229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6713" y="206375"/>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slide heading</a:t>
            </a:r>
            <a:endParaRPr lang="en-US" altLang="en-US"/>
          </a:p>
        </p:txBody>
      </p:sp>
      <p:sp>
        <p:nvSpPr>
          <p:cNvPr id="1027" name="Text Placeholder 2"/>
          <p:cNvSpPr>
            <a:spLocks noGrp="1"/>
          </p:cNvSpPr>
          <p:nvPr>
            <p:ph type="body" idx="1"/>
          </p:nvPr>
        </p:nvSpPr>
        <p:spPr bwMode="auto">
          <a:xfrm>
            <a:off x="366713" y="1038225"/>
            <a:ext cx="838835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hl">
            <a:extLst>
              <a:ext uri="{FF2B5EF4-FFF2-40B4-BE49-F238E27FC236}">
                <a16:creationId xmlns:a16="http://schemas.microsoft.com/office/drawing/2014/main" id="{40A35F07-9A8B-44E2-AD05-D97F0D402CF3}"/>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D356C385-DBE8-41D9-B6FB-B61EF26ACDD2}"/>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16" r:id="rId7"/>
    <p:sldLayoutId id="2147483717" r:id="rId8"/>
    <p:sldLayoutId id="2147483718" r:id="rId9"/>
    <p:sldLayoutId id="2147483719" r:id="rId10"/>
    <p:sldLayoutId id="2147483720" r:id="rId11"/>
    <p:sldLayoutId id="2147483721" r:id="rId12"/>
    <p:sldLayoutId id="2147483733" r:id="rId13"/>
    <p:sldLayoutId id="2147483734" r:id="rId14"/>
  </p:sldLayoutIdLst>
  <p:hf hdr="0" dt="0"/>
  <p:txStyles>
    <p:titleStyle>
      <a:lvl1pPr algn="l" defTabSz="457200" rtl="0" fontAlgn="base">
        <a:spcBef>
          <a:spcPct val="0"/>
        </a:spcBef>
        <a:spcAft>
          <a:spcPct val="0"/>
        </a:spcAft>
        <a:defRPr sz="2800" kern="1200">
          <a:solidFill>
            <a:schemeClr val="tx2"/>
          </a:solidFill>
          <a:latin typeface="+mj-lt"/>
          <a:ea typeface="+mj-ea"/>
          <a:cs typeface="+mj-cs"/>
        </a:defRPr>
      </a:lvl1pPr>
      <a:lvl2pPr algn="l" defTabSz="457200" rtl="0" fontAlgn="base">
        <a:spcBef>
          <a:spcPct val="0"/>
        </a:spcBef>
        <a:spcAft>
          <a:spcPct val="0"/>
        </a:spcAft>
        <a:defRPr sz="2800">
          <a:solidFill>
            <a:schemeClr val="tx2"/>
          </a:solidFill>
          <a:latin typeface="Arial" panose="020B0604020202020204" pitchFamily="34" charset="0"/>
        </a:defRPr>
      </a:lvl2pPr>
      <a:lvl3pPr algn="l" defTabSz="457200" rtl="0" fontAlgn="base">
        <a:spcBef>
          <a:spcPct val="0"/>
        </a:spcBef>
        <a:spcAft>
          <a:spcPct val="0"/>
        </a:spcAft>
        <a:defRPr sz="2800">
          <a:solidFill>
            <a:schemeClr val="tx2"/>
          </a:solidFill>
          <a:latin typeface="Arial" panose="020B0604020202020204" pitchFamily="34" charset="0"/>
        </a:defRPr>
      </a:lvl3pPr>
      <a:lvl4pPr algn="l" defTabSz="457200" rtl="0" fontAlgn="base">
        <a:spcBef>
          <a:spcPct val="0"/>
        </a:spcBef>
        <a:spcAft>
          <a:spcPct val="0"/>
        </a:spcAft>
        <a:defRPr sz="2800">
          <a:solidFill>
            <a:schemeClr val="tx2"/>
          </a:solidFill>
          <a:latin typeface="Arial" panose="020B0604020202020204" pitchFamily="34" charset="0"/>
        </a:defRPr>
      </a:lvl4pPr>
      <a:lvl5pPr algn="l" defTabSz="457200" rtl="0" fontAlgn="base">
        <a:spcBef>
          <a:spcPct val="0"/>
        </a:spcBef>
        <a:spcAft>
          <a:spcPct val="0"/>
        </a:spcAft>
        <a:defRPr sz="2800">
          <a:solidFill>
            <a:schemeClr val="tx2"/>
          </a:solidFill>
          <a:latin typeface="Arial" panose="020B0604020202020204" pitchFamily="34" charset="0"/>
        </a:defRPr>
      </a:lvl5pPr>
      <a:lvl6pPr marL="457200" algn="l" defTabSz="457200" rtl="0" fontAlgn="base">
        <a:spcBef>
          <a:spcPct val="0"/>
        </a:spcBef>
        <a:spcAft>
          <a:spcPct val="0"/>
        </a:spcAft>
        <a:defRPr sz="2800">
          <a:solidFill>
            <a:schemeClr val="tx2"/>
          </a:solidFill>
          <a:latin typeface="Arial" panose="020B0604020202020204" pitchFamily="34" charset="0"/>
        </a:defRPr>
      </a:lvl6pPr>
      <a:lvl7pPr marL="914400" algn="l" defTabSz="457200" rtl="0" fontAlgn="base">
        <a:spcBef>
          <a:spcPct val="0"/>
        </a:spcBef>
        <a:spcAft>
          <a:spcPct val="0"/>
        </a:spcAft>
        <a:defRPr sz="2800">
          <a:solidFill>
            <a:schemeClr val="tx2"/>
          </a:solidFill>
          <a:latin typeface="Arial" panose="020B0604020202020204" pitchFamily="34" charset="0"/>
        </a:defRPr>
      </a:lvl7pPr>
      <a:lvl8pPr marL="1371600" algn="l" defTabSz="457200" rtl="0" fontAlgn="base">
        <a:spcBef>
          <a:spcPct val="0"/>
        </a:spcBef>
        <a:spcAft>
          <a:spcPct val="0"/>
        </a:spcAft>
        <a:defRPr sz="2800">
          <a:solidFill>
            <a:schemeClr val="tx2"/>
          </a:solidFill>
          <a:latin typeface="Arial" panose="020B0604020202020204" pitchFamily="34" charset="0"/>
        </a:defRPr>
      </a:lvl8pPr>
      <a:lvl9pPr marL="1828800" algn="l" defTabSz="457200" rtl="0" fontAlgn="base">
        <a:spcBef>
          <a:spcPct val="0"/>
        </a:spcBef>
        <a:spcAft>
          <a:spcPct val="0"/>
        </a:spcAft>
        <a:defRPr sz="2800">
          <a:solidFill>
            <a:schemeClr val="tx2"/>
          </a:solidFill>
          <a:latin typeface="Arial" panose="020B0604020202020204" pitchFamily="34" charset="0"/>
        </a:defRPr>
      </a:lvl9pPr>
    </p:titleStyle>
    <p:bodyStyle>
      <a:lvl1pPr marL="342900" indent="-342900" algn="l" defTabSz="457200" rtl="0" fontAlgn="base">
        <a:spcBef>
          <a:spcPct val="20000"/>
        </a:spcBef>
        <a:spcAft>
          <a:spcPct val="0"/>
        </a:spcAft>
        <a:buFont typeface="Lucida Grande"/>
        <a:buChar char="–"/>
        <a:defRPr sz="2600" kern="1200">
          <a:solidFill>
            <a:srgbClr val="54585A"/>
          </a:solidFill>
          <a:latin typeface="+mn-lt"/>
          <a:ea typeface="+mn-ea"/>
          <a:cs typeface="+mn-cs"/>
        </a:defRPr>
      </a:lvl1pPr>
      <a:lvl2pPr marL="742950" indent="-285750" algn="l" defTabSz="457200" rtl="0" fontAlgn="base">
        <a:spcBef>
          <a:spcPct val="20000"/>
        </a:spcBef>
        <a:spcAft>
          <a:spcPct val="0"/>
        </a:spcAft>
        <a:buFont typeface="Lucida Grande"/>
        <a:buChar char="–"/>
        <a:defRPr sz="2400" kern="1200">
          <a:solidFill>
            <a:srgbClr val="54585A"/>
          </a:solidFill>
          <a:latin typeface="+mn-lt"/>
          <a:ea typeface="+mn-ea"/>
          <a:cs typeface="+mn-cs"/>
        </a:defRPr>
      </a:lvl2pPr>
      <a:lvl3pPr marL="1143000" indent="-228600" algn="l" defTabSz="457200" rtl="0" fontAlgn="base">
        <a:spcBef>
          <a:spcPct val="20000"/>
        </a:spcBef>
        <a:spcAft>
          <a:spcPct val="0"/>
        </a:spcAft>
        <a:buFont typeface="Lucida Grande"/>
        <a:buChar char="–"/>
        <a:defRPr sz="2200" kern="1200">
          <a:solidFill>
            <a:srgbClr val="54585A"/>
          </a:solidFill>
          <a:latin typeface="+mn-lt"/>
          <a:ea typeface="+mn-ea"/>
          <a:cs typeface="+mn-cs"/>
        </a:defRPr>
      </a:lvl3pPr>
      <a:lvl4pPr marL="1600200" indent="-228600" algn="l" defTabSz="457200" rtl="0" fontAlgn="base">
        <a:spcBef>
          <a:spcPct val="20000"/>
        </a:spcBef>
        <a:spcAft>
          <a:spcPct val="0"/>
        </a:spcAft>
        <a:buFont typeface="Lucida Grande"/>
        <a:buChar char="–"/>
        <a:defRPr sz="2000" kern="1200">
          <a:solidFill>
            <a:srgbClr val="54585A"/>
          </a:solidFill>
          <a:latin typeface="+mn-lt"/>
          <a:ea typeface="+mn-ea"/>
          <a:cs typeface="+mn-cs"/>
        </a:defRPr>
      </a:lvl4pPr>
      <a:lvl5pPr marL="2057400" indent="-228600" algn="l" defTabSz="457200" rtl="0" fontAlgn="base">
        <a:spcBef>
          <a:spcPct val="20000"/>
        </a:spcBef>
        <a:spcAft>
          <a:spcPct val="0"/>
        </a:spcAft>
        <a:buFont typeface="Lucida Grande"/>
        <a:buChar char="–"/>
        <a:defRPr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tx2"/>
            </a:gs>
            <a:gs pos="100000">
              <a:schemeClr val="accent1"/>
            </a:gs>
          </a:gsLst>
          <a:lin ang="16200000"/>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66713" y="206375"/>
            <a:ext cx="8388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slide heading</a:t>
            </a:r>
            <a:endParaRPr lang="en-US" altLang="en-US"/>
          </a:p>
        </p:txBody>
      </p:sp>
      <p:sp>
        <p:nvSpPr>
          <p:cNvPr id="2051" name="Text Placeholder 2"/>
          <p:cNvSpPr>
            <a:spLocks noGrp="1"/>
          </p:cNvSpPr>
          <p:nvPr>
            <p:ph type="body" idx="1"/>
          </p:nvPr>
        </p:nvSpPr>
        <p:spPr bwMode="auto">
          <a:xfrm>
            <a:off x="366713" y="1038225"/>
            <a:ext cx="838835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hl">
            <a:extLst>
              <a:ext uri="{FF2B5EF4-FFF2-40B4-BE49-F238E27FC236}">
                <a16:creationId xmlns:a16="http://schemas.microsoft.com/office/drawing/2014/main" id="{D8F2A39A-2C4A-43D4-83CE-331A5C3593F5}"/>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FFCF3644-3CF6-4C93-90AB-5168298CAC6B}"/>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22" r:id="rId7"/>
    <p:sldLayoutId id="2147483723" r:id="rId8"/>
    <p:sldLayoutId id="2147483724" r:id="rId9"/>
    <p:sldLayoutId id="2147483725" r:id="rId10"/>
    <p:sldLayoutId id="2147483741" r:id="rId11"/>
    <p:sldLayoutId id="2147483726" r:id="rId12"/>
    <p:sldLayoutId id="2147483742" r:id="rId13"/>
  </p:sldLayoutIdLst>
  <p:hf hdr="0" dt="0"/>
  <p:txStyles>
    <p:titleStyle>
      <a:lvl1pPr algn="l" defTabSz="457200" rtl="0" fontAlgn="base">
        <a:spcBef>
          <a:spcPct val="0"/>
        </a:spcBef>
        <a:spcAft>
          <a:spcPct val="0"/>
        </a:spcAft>
        <a:defRPr sz="2800" kern="1200">
          <a:solidFill>
            <a:schemeClr val="tx1"/>
          </a:solidFill>
          <a:latin typeface="+mj-lt"/>
          <a:ea typeface="+mj-ea"/>
          <a:cs typeface="+mj-cs"/>
        </a:defRPr>
      </a:lvl1pPr>
      <a:lvl2pPr algn="l" defTabSz="457200" rtl="0" fontAlgn="base">
        <a:spcBef>
          <a:spcPct val="0"/>
        </a:spcBef>
        <a:spcAft>
          <a:spcPct val="0"/>
        </a:spcAft>
        <a:defRPr sz="2800">
          <a:solidFill>
            <a:schemeClr val="tx1"/>
          </a:solidFill>
          <a:latin typeface="Arial" panose="020B0604020202020204" pitchFamily="34" charset="0"/>
        </a:defRPr>
      </a:lvl2pPr>
      <a:lvl3pPr algn="l" defTabSz="457200" rtl="0" fontAlgn="base">
        <a:spcBef>
          <a:spcPct val="0"/>
        </a:spcBef>
        <a:spcAft>
          <a:spcPct val="0"/>
        </a:spcAft>
        <a:defRPr sz="2800">
          <a:solidFill>
            <a:schemeClr val="tx1"/>
          </a:solidFill>
          <a:latin typeface="Arial" panose="020B0604020202020204" pitchFamily="34" charset="0"/>
        </a:defRPr>
      </a:lvl3pPr>
      <a:lvl4pPr algn="l" defTabSz="457200" rtl="0" fontAlgn="base">
        <a:spcBef>
          <a:spcPct val="0"/>
        </a:spcBef>
        <a:spcAft>
          <a:spcPct val="0"/>
        </a:spcAft>
        <a:defRPr sz="2800">
          <a:solidFill>
            <a:schemeClr val="tx1"/>
          </a:solidFill>
          <a:latin typeface="Arial" panose="020B0604020202020204" pitchFamily="34" charset="0"/>
        </a:defRPr>
      </a:lvl4pPr>
      <a:lvl5pPr algn="l" defTabSz="457200" rtl="0" fontAlgn="base">
        <a:spcBef>
          <a:spcPct val="0"/>
        </a:spcBef>
        <a:spcAft>
          <a:spcPct val="0"/>
        </a:spcAft>
        <a:defRPr sz="2800">
          <a:solidFill>
            <a:schemeClr val="tx1"/>
          </a:solidFill>
          <a:latin typeface="Arial" panose="020B0604020202020204" pitchFamily="34" charset="0"/>
        </a:defRPr>
      </a:lvl5pPr>
      <a:lvl6pPr marL="457200" algn="l" defTabSz="457200" rtl="0" fontAlgn="base">
        <a:spcBef>
          <a:spcPct val="0"/>
        </a:spcBef>
        <a:spcAft>
          <a:spcPct val="0"/>
        </a:spcAft>
        <a:defRPr sz="2800">
          <a:solidFill>
            <a:schemeClr val="tx1"/>
          </a:solidFill>
          <a:latin typeface="Arial" panose="020B0604020202020204" pitchFamily="34" charset="0"/>
        </a:defRPr>
      </a:lvl6pPr>
      <a:lvl7pPr marL="914400" algn="l" defTabSz="457200" rtl="0" fontAlgn="base">
        <a:spcBef>
          <a:spcPct val="0"/>
        </a:spcBef>
        <a:spcAft>
          <a:spcPct val="0"/>
        </a:spcAft>
        <a:defRPr sz="2800">
          <a:solidFill>
            <a:schemeClr val="tx1"/>
          </a:solidFill>
          <a:latin typeface="Arial" panose="020B0604020202020204" pitchFamily="34" charset="0"/>
        </a:defRPr>
      </a:lvl7pPr>
      <a:lvl8pPr marL="1371600" algn="l" defTabSz="457200" rtl="0" fontAlgn="base">
        <a:spcBef>
          <a:spcPct val="0"/>
        </a:spcBef>
        <a:spcAft>
          <a:spcPct val="0"/>
        </a:spcAft>
        <a:defRPr sz="2800">
          <a:solidFill>
            <a:schemeClr val="tx1"/>
          </a:solidFill>
          <a:latin typeface="Arial" panose="020B0604020202020204" pitchFamily="34" charset="0"/>
        </a:defRPr>
      </a:lvl8pPr>
      <a:lvl9pPr marL="1828800" algn="l" defTabSz="457200" rtl="0" fontAlgn="base">
        <a:spcBef>
          <a:spcPct val="0"/>
        </a:spcBef>
        <a:spcAft>
          <a:spcPct val="0"/>
        </a:spcAft>
        <a:defRPr sz="2800">
          <a:solidFill>
            <a:schemeClr val="tx1"/>
          </a:solidFill>
          <a:latin typeface="Arial" panose="020B0604020202020204" pitchFamily="34" charset="0"/>
        </a:defRPr>
      </a:lvl9pPr>
    </p:titleStyle>
    <p:bodyStyle>
      <a:lvl1pPr marL="342900" indent="-342900" algn="l" defTabSz="457200" rtl="0" fontAlgn="base">
        <a:spcBef>
          <a:spcPct val="20000"/>
        </a:spcBef>
        <a:spcAft>
          <a:spcPct val="0"/>
        </a:spcAft>
        <a:buFont typeface="Lucida Grande"/>
        <a:buChar char="–"/>
        <a:defRPr sz="2600" kern="1200">
          <a:solidFill>
            <a:schemeClr val="bg1"/>
          </a:solidFill>
          <a:latin typeface="+mn-lt"/>
          <a:ea typeface="+mn-ea"/>
          <a:cs typeface="+mn-cs"/>
        </a:defRPr>
      </a:lvl1pPr>
      <a:lvl2pPr marL="742950" indent="-285750" algn="l" defTabSz="457200" rtl="0" fontAlgn="base">
        <a:spcBef>
          <a:spcPct val="20000"/>
        </a:spcBef>
        <a:spcAft>
          <a:spcPct val="0"/>
        </a:spcAft>
        <a:buFont typeface="Lucida Grande"/>
        <a:buChar char="–"/>
        <a:defRPr sz="2400" kern="1200">
          <a:solidFill>
            <a:schemeClr val="bg1"/>
          </a:solidFill>
          <a:latin typeface="+mn-lt"/>
          <a:ea typeface="+mn-ea"/>
          <a:cs typeface="+mn-cs"/>
        </a:defRPr>
      </a:lvl2pPr>
      <a:lvl3pPr marL="1143000" indent="-228600" algn="l" defTabSz="457200" rtl="0" fontAlgn="base">
        <a:spcBef>
          <a:spcPct val="20000"/>
        </a:spcBef>
        <a:spcAft>
          <a:spcPct val="0"/>
        </a:spcAft>
        <a:buFont typeface="Lucida Grande"/>
        <a:buChar char="–"/>
        <a:defRPr sz="2200" kern="1200">
          <a:solidFill>
            <a:schemeClr val="bg1"/>
          </a:solidFill>
          <a:latin typeface="+mn-lt"/>
          <a:ea typeface="+mn-ea"/>
          <a:cs typeface="+mn-cs"/>
        </a:defRPr>
      </a:lvl3pPr>
      <a:lvl4pPr marL="1600200" indent="-228600" algn="l" defTabSz="457200" rtl="0" fontAlgn="base">
        <a:spcBef>
          <a:spcPct val="20000"/>
        </a:spcBef>
        <a:spcAft>
          <a:spcPct val="0"/>
        </a:spcAft>
        <a:buFont typeface="Lucida Grande"/>
        <a:buChar char="–"/>
        <a:defRPr sz="2000" kern="1200">
          <a:solidFill>
            <a:schemeClr val="bg1"/>
          </a:solidFill>
          <a:latin typeface="+mn-lt"/>
          <a:ea typeface="+mn-ea"/>
          <a:cs typeface="+mn-cs"/>
        </a:defRPr>
      </a:lvl4pPr>
      <a:lvl5pPr marL="2057400" indent="-228600" algn="l" defTabSz="457200" rtl="0" fontAlgn="base">
        <a:spcBef>
          <a:spcPct val="20000"/>
        </a:spcBef>
        <a:spcAft>
          <a:spcPct val="0"/>
        </a:spcAft>
        <a:buFont typeface="Lucida Grande"/>
        <a:buChar char="–"/>
        <a:defRPr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288" y="636588"/>
            <a:ext cx="8388350" cy="919162"/>
          </a:xfrm>
        </p:spPr>
        <p:txBody>
          <a:bodyPr rtlCol="0"/>
          <a:lstStyle/>
          <a:p>
            <a:pPr fontAlgn="auto">
              <a:spcAft>
                <a:spcPts val="0"/>
              </a:spcAft>
              <a:defRPr/>
            </a:pPr>
            <a:r>
              <a:rPr lang="en-GB" dirty="0"/>
              <a:t>Fish &amp; Chips Report</a:t>
            </a:r>
            <a:endParaRPr lang="en-US" dirty="0"/>
          </a:p>
        </p:txBody>
      </p:sp>
      <p:sp>
        <p:nvSpPr>
          <p:cNvPr id="3" name="Subtitle 2"/>
          <p:cNvSpPr>
            <a:spLocks noGrp="1"/>
          </p:cNvSpPr>
          <p:nvPr>
            <p:ph type="subTitle" idx="1"/>
          </p:nvPr>
        </p:nvSpPr>
        <p:spPr>
          <a:xfrm>
            <a:off x="522288" y="1646238"/>
            <a:ext cx="8388350" cy="449262"/>
          </a:xfrm>
        </p:spPr>
        <p:txBody>
          <a:bodyPr rtlCol="0">
            <a:normAutofit lnSpcReduction="10000"/>
          </a:bodyPr>
          <a:lstStyle/>
          <a:p>
            <a:pPr fontAlgn="auto">
              <a:spcAft>
                <a:spcPts val="0"/>
              </a:spcAft>
              <a:defRPr/>
            </a:pPr>
            <a:r>
              <a:rPr lang="en-GB" dirty="0"/>
              <a:t>2YE September 2023</a:t>
            </a:r>
          </a:p>
          <a:p>
            <a:pPr fontAlgn="auto">
              <a:spcAft>
                <a:spcPts val="0"/>
              </a:spcAft>
              <a:defRPr/>
            </a:pPr>
            <a:endParaRPr lang="en-US" dirty="0"/>
          </a:p>
        </p:txBody>
      </p:sp>
      <p:pic>
        <p:nvPicPr>
          <p:cNvPr id="5" name="Picture 4" descr="A black and white logo&#10;&#10;Description automatically generated">
            <a:extLst>
              <a:ext uri="{FF2B5EF4-FFF2-40B4-BE49-F238E27FC236}">
                <a16:creationId xmlns:a16="http://schemas.microsoft.com/office/drawing/2014/main" id="{D20C436A-4F20-7AA6-68D1-92C99E346581}"/>
              </a:ext>
            </a:extLst>
          </p:cNvPr>
          <p:cNvPicPr>
            <a:picLocks noChangeAspect="1"/>
          </p:cNvPicPr>
          <p:nvPr/>
        </p:nvPicPr>
        <p:blipFill>
          <a:blip r:embed="rId2"/>
          <a:stretch>
            <a:fillRect/>
          </a:stretch>
        </p:blipFill>
        <p:spPr>
          <a:xfrm>
            <a:off x="7231187" y="4256902"/>
            <a:ext cx="1679451" cy="6918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494088" y="1038225"/>
            <a:ext cx="195103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Servings % by Motivation </a:t>
            </a:r>
          </a:p>
        </p:txBody>
      </p:sp>
      <p:sp>
        <p:nvSpPr>
          <p:cNvPr id="38916"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10</a:t>
            </a:r>
          </a:p>
        </p:txBody>
      </p:sp>
      <p:sp>
        <p:nvSpPr>
          <p:cNvPr id="38918" name="Title 1"/>
          <p:cNvSpPr>
            <a:spLocks noGrp="1"/>
          </p:cNvSpPr>
          <p:nvPr>
            <p:ph type="title"/>
          </p:nvPr>
        </p:nvSpPr>
        <p:spPr>
          <a:xfrm>
            <a:off x="366713" y="206375"/>
            <a:ext cx="8388350" cy="647700"/>
          </a:xfrm>
        </p:spPr>
        <p:txBody>
          <a:bodyPr/>
          <a:lstStyle/>
          <a:p>
            <a:r>
              <a:rPr lang="en-GB" altLang="en-US" sz="2400" dirty="0"/>
              <a:t>Fish &amp; Chips is a social food at Pubs and FSR, while it’s more functional at F&amp;C Shops and more functional at QSR</a:t>
            </a:r>
          </a:p>
        </p:txBody>
      </p:sp>
      <p:sp>
        <p:nvSpPr>
          <p:cNvPr id="23" name="TextBox 22"/>
          <p:cNvSpPr txBox="1"/>
          <p:nvPr/>
        </p:nvSpPr>
        <p:spPr>
          <a:xfrm>
            <a:off x="5445125"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8" name="Chart 7">
            <a:extLst>
              <a:ext uri="{FF2B5EF4-FFF2-40B4-BE49-F238E27FC236}">
                <a16:creationId xmlns:a16="http://schemas.microsoft.com/office/drawing/2014/main" id="{3E66408C-B153-49D9-8949-EFAC32361E58}"/>
              </a:ext>
            </a:extLst>
          </p:cNvPr>
          <p:cNvGraphicFramePr/>
          <p:nvPr>
            <p:extLst>
              <p:ext uri="{D42A27DB-BD31-4B8C-83A1-F6EECF244321}">
                <p14:modId xmlns:p14="http://schemas.microsoft.com/office/powerpoint/2010/main" val="1240573997"/>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Picture 2" descr="A picture containing circle, darkness&#10;&#10;Description automatically generated">
            <a:extLst>
              <a:ext uri="{FF2B5EF4-FFF2-40B4-BE49-F238E27FC236}">
                <a16:creationId xmlns:a16="http://schemas.microsoft.com/office/drawing/2014/main" id="{26BFAFEB-916E-9563-37C9-CA6D85A3E2EA}"/>
              </a:ext>
            </a:extLst>
          </p:cNvPr>
          <p:cNvPicPr>
            <a:picLocks noChangeAspect="1"/>
          </p:cNvPicPr>
          <p:nvPr/>
        </p:nvPicPr>
        <p:blipFill>
          <a:blip r:embed="rId3"/>
          <a:stretch>
            <a:fillRect/>
          </a:stretch>
        </p:blipFill>
        <p:spPr>
          <a:xfrm>
            <a:off x="7075845" y="184030"/>
            <a:ext cx="1679451" cy="6918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4" name="Picture 3" descr="A picture containing circle, darkness&#10;&#10;Description automatically generated">
            <a:extLst>
              <a:ext uri="{FF2B5EF4-FFF2-40B4-BE49-F238E27FC236}">
                <a16:creationId xmlns:a16="http://schemas.microsoft.com/office/drawing/2014/main" id="{20446B7E-E441-7870-816F-DA049D4D8D22}"/>
              </a:ext>
            </a:extLst>
          </p:cNvPr>
          <p:cNvPicPr>
            <a:picLocks noChangeAspect="1"/>
          </p:cNvPicPr>
          <p:nvPr/>
        </p:nvPicPr>
        <p:blipFill>
          <a:blip r:embed="rId3"/>
          <a:stretch>
            <a:fillRect/>
          </a:stretch>
        </p:blipFill>
        <p:spPr>
          <a:xfrm>
            <a:off x="7097253" y="205980"/>
            <a:ext cx="1679451" cy="6918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1206500" y="968375"/>
            <a:ext cx="20764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(000s) by Channel</a:t>
            </a:r>
          </a:p>
        </p:txBody>
      </p:sp>
      <p:sp>
        <p:nvSpPr>
          <p:cNvPr id="22532" name="AutoShape 4" descr="Pound Sign Outline Clipart"/>
          <p:cNvSpPr>
            <a:spLocks noChangeAspect="1" noChangeArrowheads="1"/>
          </p:cNvSpPr>
          <p:nvPr/>
        </p:nvSpPr>
        <p:spPr bwMode="auto">
          <a:xfrm>
            <a:off x="131763"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 name="Text Box 3"/>
          <p:cNvSpPr txBox="1">
            <a:spLocks noChangeArrowheads="1"/>
          </p:cNvSpPr>
          <p:nvPr/>
        </p:nvSpPr>
        <p:spPr bwMode="auto">
          <a:xfrm>
            <a:off x="4786313" y="944563"/>
            <a:ext cx="18621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%YOY Change</a:t>
            </a:r>
          </a:p>
        </p:txBody>
      </p:sp>
      <p:sp>
        <p:nvSpPr>
          <p:cNvPr id="22534" name="TextBox 5"/>
          <p:cNvSpPr txBox="1">
            <a:spLocks noChangeArrowheads="1"/>
          </p:cNvSpPr>
          <p:nvPr/>
        </p:nvSpPr>
        <p:spPr bwMode="auto">
          <a:xfrm>
            <a:off x="3092450" y="1811338"/>
            <a:ext cx="1693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r>
              <a:rPr lang="en-GB" altLang="en-US" sz="1200"/>
              <a:t>   Total Change 	</a:t>
            </a:r>
            <a:endParaRPr lang="en-GB" altLang="en-US" sz="1200" b="1">
              <a:solidFill>
                <a:srgbClr val="82C341"/>
              </a:solidFill>
            </a:endParaRPr>
          </a:p>
        </p:txBody>
      </p:sp>
      <p:sp>
        <p:nvSpPr>
          <p:cNvPr id="20" name="Text Box 3"/>
          <p:cNvSpPr txBox="1">
            <a:spLocks noChangeArrowheads="1"/>
          </p:cNvSpPr>
          <p:nvPr/>
        </p:nvSpPr>
        <p:spPr bwMode="auto">
          <a:xfrm>
            <a:off x="6600825" y="946150"/>
            <a:ext cx="2184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088" y="4835525"/>
            <a:ext cx="7350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2</a:t>
            </a:r>
          </a:p>
        </p:txBody>
      </p:sp>
      <p:sp>
        <p:nvSpPr>
          <p:cNvPr id="22537" name="Rectangle 4"/>
          <p:cNvSpPr>
            <a:spLocks noChangeArrowheads="1"/>
          </p:cNvSpPr>
          <p:nvPr/>
        </p:nvSpPr>
        <p:spPr bwMode="auto">
          <a:xfrm>
            <a:off x="2470150" y="4849813"/>
            <a:ext cx="35417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i="1"/>
              <a:t>*low sample sizes – use directionally.</a:t>
            </a:r>
          </a:p>
        </p:txBody>
      </p:sp>
      <p:sp>
        <p:nvSpPr>
          <p:cNvPr id="17" name="TextBox 16"/>
          <p:cNvSpPr txBox="1"/>
          <p:nvPr/>
        </p:nvSpPr>
        <p:spPr>
          <a:xfrm>
            <a:off x="5478463" y="486736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sp>
        <p:nvSpPr>
          <p:cNvPr id="22539" name="Title 9"/>
          <p:cNvSpPr>
            <a:spLocks noGrp="1"/>
          </p:cNvSpPr>
          <p:nvPr>
            <p:ph type="title"/>
          </p:nvPr>
        </p:nvSpPr>
        <p:spPr>
          <a:xfrm>
            <a:off x="352425" y="206375"/>
            <a:ext cx="8388350" cy="647700"/>
          </a:xfrm>
        </p:spPr>
        <p:txBody>
          <a:bodyPr/>
          <a:lstStyle/>
          <a:p>
            <a:r>
              <a:rPr lang="en-GB" altLang="en-US" sz="2400" dirty="0"/>
              <a:t>Fish &amp; Chips servings have shown some improvement thanks to increased consumption everywhere but QSR</a:t>
            </a:r>
          </a:p>
        </p:txBody>
      </p:sp>
      <p:graphicFrame>
        <p:nvGraphicFramePr>
          <p:cNvPr id="11" name="Table 10"/>
          <p:cNvGraphicFramePr>
            <a:graphicFrameLocks noGrp="1"/>
          </p:cNvGraphicFramePr>
          <p:nvPr>
            <p:extLst>
              <p:ext uri="{D42A27DB-BD31-4B8C-83A1-F6EECF244321}">
                <p14:modId xmlns:p14="http://schemas.microsoft.com/office/powerpoint/2010/main" val="1165497078"/>
              </p:ext>
            </p:extLst>
          </p:nvPr>
        </p:nvGraphicFramePr>
        <p:xfrm>
          <a:off x="5214164" y="1651647"/>
          <a:ext cx="889969" cy="2678207"/>
        </p:xfrm>
        <a:graphic>
          <a:graphicData uri="http://schemas.openxmlformats.org/drawingml/2006/table">
            <a:tbl>
              <a:tblPr/>
              <a:tblGrid>
                <a:gridCol w="889969">
                  <a:extLst>
                    <a:ext uri="{9D8B030D-6E8A-4147-A177-3AD203B41FA5}">
                      <a16:colId xmlns:a16="http://schemas.microsoft.com/office/drawing/2014/main" val="1532222193"/>
                    </a:ext>
                  </a:extLst>
                </a:gridCol>
              </a:tblGrid>
              <a:tr h="382601">
                <a:tc>
                  <a:txBody>
                    <a:bodyPr/>
                    <a:lstStyle/>
                    <a:p>
                      <a:pPr algn="r" fontAlgn="b"/>
                      <a:r>
                        <a:rPr lang="en-GB" sz="1200" b="1" i="0" u="none" strike="noStrike" dirty="0">
                          <a:solidFill>
                            <a:srgbClr val="00B050"/>
                          </a:solidFill>
                          <a:effectLst/>
                          <a:latin typeface="+mn-lt"/>
                        </a:rPr>
                        <a:t>+0.3%</a:t>
                      </a:r>
                    </a:p>
                  </a:txBody>
                  <a:tcPr marL="6350" marR="6350" marT="6350" marB="0" anchor="b">
                    <a:lnL>
                      <a:noFill/>
                    </a:lnL>
                    <a:lnR>
                      <a:noFill/>
                    </a:lnR>
                    <a:lnT>
                      <a:noFill/>
                    </a:lnT>
                    <a:lnB>
                      <a:noFill/>
                    </a:lnB>
                  </a:tcPr>
                </a:tc>
                <a:extLst>
                  <a:ext uri="{0D108BD9-81ED-4DB2-BD59-A6C34878D82A}">
                    <a16:rowId xmlns:a16="http://schemas.microsoft.com/office/drawing/2014/main" val="674166122"/>
                  </a:ext>
                </a:extLst>
              </a:tr>
              <a:tr h="382601">
                <a:tc>
                  <a:txBody>
                    <a:bodyPr/>
                    <a:lstStyle/>
                    <a:p>
                      <a:pPr algn="r" fontAlgn="b"/>
                      <a:r>
                        <a:rPr lang="en-GB" sz="1200" b="1" i="0" u="none" strike="noStrike" dirty="0">
                          <a:solidFill>
                            <a:srgbClr val="FF0000"/>
                          </a:solidFill>
                          <a:effectLst/>
                          <a:latin typeface="+mn-lt"/>
                        </a:rPr>
                        <a:t>-13.1%</a:t>
                      </a:r>
                    </a:p>
                  </a:txBody>
                  <a:tcPr marL="6350" marR="6350" marT="6350" marB="0" anchor="b">
                    <a:lnL>
                      <a:noFill/>
                    </a:lnL>
                    <a:lnR>
                      <a:noFill/>
                    </a:lnR>
                    <a:lnT>
                      <a:noFill/>
                    </a:lnT>
                    <a:lnB>
                      <a:noFill/>
                    </a:lnB>
                  </a:tcPr>
                </a:tc>
                <a:extLst>
                  <a:ext uri="{0D108BD9-81ED-4DB2-BD59-A6C34878D82A}">
                    <a16:rowId xmlns:a16="http://schemas.microsoft.com/office/drawing/2014/main" val="841986420"/>
                  </a:ext>
                </a:extLst>
              </a:tr>
              <a:tr h="382601">
                <a:tc>
                  <a:txBody>
                    <a:bodyPr/>
                    <a:lstStyle/>
                    <a:p>
                      <a:pPr algn="r" fontAlgn="b"/>
                      <a:r>
                        <a:rPr lang="en-GB" sz="1200" b="1" i="0" u="none" strike="noStrike" dirty="0">
                          <a:solidFill>
                            <a:srgbClr val="FF0000"/>
                          </a:solidFill>
                          <a:effectLst/>
                          <a:latin typeface="+mn-lt"/>
                        </a:rPr>
                        <a:t>-13.2%</a:t>
                      </a:r>
                    </a:p>
                  </a:txBody>
                  <a:tcPr marL="6350" marR="6350" marT="6350" marB="0" anchor="b">
                    <a:lnL>
                      <a:noFill/>
                    </a:lnL>
                    <a:lnR>
                      <a:noFill/>
                    </a:lnR>
                    <a:lnT>
                      <a:noFill/>
                    </a:lnT>
                    <a:lnB>
                      <a:noFill/>
                    </a:lnB>
                  </a:tcPr>
                </a:tc>
                <a:extLst>
                  <a:ext uri="{0D108BD9-81ED-4DB2-BD59-A6C34878D82A}">
                    <a16:rowId xmlns:a16="http://schemas.microsoft.com/office/drawing/2014/main" val="1019953526"/>
                  </a:ext>
                </a:extLst>
              </a:tr>
              <a:tr h="382601">
                <a:tc>
                  <a:txBody>
                    <a:bodyPr/>
                    <a:lstStyle/>
                    <a:p>
                      <a:pPr algn="r" fontAlgn="b"/>
                      <a:r>
                        <a:rPr lang="en-GB" sz="1200" b="1" i="0" u="none" strike="noStrike" dirty="0">
                          <a:solidFill>
                            <a:srgbClr val="00B050"/>
                          </a:solidFill>
                          <a:effectLst/>
                          <a:latin typeface="+mn-lt"/>
                        </a:rPr>
                        <a:t>+8.3%</a:t>
                      </a:r>
                    </a:p>
                  </a:txBody>
                  <a:tcPr marL="6350" marR="6350" marT="6350" marB="0" anchor="b">
                    <a:lnL>
                      <a:noFill/>
                    </a:lnL>
                    <a:lnR>
                      <a:noFill/>
                    </a:lnR>
                    <a:lnT>
                      <a:noFill/>
                    </a:lnT>
                    <a:lnB>
                      <a:noFill/>
                    </a:lnB>
                  </a:tcPr>
                </a:tc>
                <a:extLst>
                  <a:ext uri="{0D108BD9-81ED-4DB2-BD59-A6C34878D82A}">
                    <a16:rowId xmlns:a16="http://schemas.microsoft.com/office/drawing/2014/main" val="3472175071"/>
                  </a:ext>
                </a:extLst>
              </a:tr>
              <a:tr h="382601">
                <a:tc>
                  <a:txBody>
                    <a:bodyPr/>
                    <a:lstStyle/>
                    <a:p>
                      <a:pPr algn="r" fontAlgn="b"/>
                      <a:r>
                        <a:rPr lang="en-GB" sz="1200" b="1" i="0" u="none" strike="noStrike" dirty="0">
                          <a:solidFill>
                            <a:srgbClr val="00B050"/>
                          </a:solidFill>
                          <a:effectLst/>
                          <a:latin typeface="+mn-lt"/>
                        </a:rPr>
                        <a:t>+172.2%</a:t>
                      </a:r>
                    </a:p>
                  </a:txBody>
                  <a:tcPr marL="6350" marR="6350" marT="6350" marB="0" anchor="b">
                    <a:lnL>
                      <a:noFill/>
                    </a:lnL>
                    <a:lnR>
                      <a:noFill/>
                    </a:lnR>
                    <a:lnT>
                      <a:noFill/>
                    </a:lnT>
                    <a:lnB>
                      <a:noFill/>
                    </a:lnB>
                  </a:tcPr>
                </a:tc>
                <a:extLst>
                  <a:ext uri="{0D108BD9-81ED-4DB2-BD59-A6C34878D82A}">
                    <a16:rowId xmlns:a16="http://schemas.microsoft.com/office/drawing/2014/main" val="2059021250"/>
                  </a:ext>
                </a:extLst>
              </a:tr>
              <a:tr h="382601">
                <a:tc>
                  <a:txBody>
                    <a:bodyPr/>
                    <a:lstStyle/>
                    <a:p>
                      <a:pPr algn="r" fontAlgn="b"/>
                      <a:r>
                        <a:rPr lang="en-GB" sz="1200" b="1" i="0" u="none" strike="noStrike" dirty="0">
                          <a:solidFill>
                            <a:srgbClr val="00B050"/>
                          </a:solidFill>
                          <a:effectLst/>
                          <a:latin typeface="+mn-lt"/>
                        </a:rPr>
                        <a:t>+14.3%</a:t>
                      </a:r>
                    </a:p>
                  </a:txBody>
                  <a:tcPr marL="6350" marR="6350" marT="6350" marB="0" anchor="b">
                    <a:lnL>
                      <a:noFill/>
                    </a:lnL>
                    <a:lnR>
                      <a:noFill/>
                    </a:lnR>
                    <a:lnT>
                      <a:noFill/>
                    </a:lnT>
                    <a:lnB>
                      <a:noFill/>
                    </a:lnB>
                  </a:tcPr>
                </a:tc>
                <a:extLst>
                  <a:ext uri="{0D108BD9-81ED-4DB2-BD59-A6C34878D82A}">
                    <a16:rowId xmlns:a16="http://schemas.microsoft.com/office/drawing/2014/main" val="2502767931"/>
                  </a:ext>
                </a:extLst>
              </a:tr>
              <a:tr h="382601">
                <a:tc>
                  <a:txBody>
                    <a:bodyPr/>
                    <a:lstStyle/>
                    <a:p>
                      <a:pPr algn="r" fontAlgn="b"/>
                      <a:r>
                        <a:rPr lang="en-GB" sz="1200" b="1" i="0" u="none" strike="noStrike" dirty="0">
                          <a:solidFill>
                            <a:srgbClr val="00B050"/>
                          </a:solidFill>
                          <a:effectLst/>
                          <a:latin typeface="+mn-lt"/>
                        </a:rPr>
                        <a:t>+55.5%</a:t>
                      </a:r>
                    </a:p>
                  </a:txBody>
                  <a:tcPr marL="6350" marR="6350" marT="6350" marB="0" anchor="b">
                    <a:lnL>
                      <a:noFill/>
                    </a:lnL>
                    <a:lnR>
                      <a:noFill/>
                    </a:lnR>
                    <a:lnT>
                      <a:noFill/>
                    </a:lnT>
                    <a:lnB>
                      <a:noFill/>
                    </a:lnB>
                  </a:tcPr>
                </a:tc>
                <a:extLst>
                  <a:ext uri="{0D108BD9-81ED-4DB2-BD59-A6C34878D82A}">
                    <a16:rowId xmlns:a16="http://schemas.microsoft.com/office/drawing/2014/main" val="124806146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37824394"/>
              </p:ext>
            </p:extLst>
          </p:nvPr>
        </p:nvGraphicFramePr>
        <p:xfrm>
          <a:off x="7400524" y="1659519"/>
          <a:ext cx="609600" cy="2678207"/>
        </p:xfrm>
        <a:graphic>
          <a:graphicData uri="http://schemas.openxmlformats.org/drawingml/2006/table">
            <a:tbl>
              <a:tblPr/>
              <a:tblGrid>
                <a:gridCol w="609600">
                  <a:extLst>
                    <a:ext uri="{9D8B030D-6E8A-4147-A177-3AD203B41FA5}">
                      <a16:colId xmlns:a16="http://schemas.microsoft.com/office/drawing/2014/main" val="815273354"/>
                    </a:ext>
                  </a:extLst>
                </a:gridCol>
              </a:tblGrid>
              <a:tr h="382601">
                <a:tc>
                  <a:txBody>
                    <a:bodyPr/>
                    <a:lstStyle/>
                    <a:p>
                      <a:pPr algn="l" fontAlgn="b"/>
                      <a:r>
                        <a:rPr lang="en-GB" sz="1200" b="1" i="0" u="none" strike="noStrike" dirty="0">
                          <a:solidFill>
                            <a:srgbClr val="00B050"/>
                          </a:solidFill>
                          <a:effectLst/>
                          <a:latin typeface="+mj-lt"/>
                        </a:rPr>
                        <a:t>+1.1m</a:t>
                      </a:r>
                    </a:p>
                  </a:txBody>
                  <a:tcPr marL="6350" marR="6350" marT="6350" marB="0" anchor="b">
                    <a:lnL>
                      <a:noFill/>
                    </a:lnL>
                    <a:lnR>
                      <a:noFill/>
                    </a:lnR>
                    <a:lnT>
                      <a:noFill/>
                    </a:lnT>
                    <a:lnB>
                      <a:noFill/>
                    </a:lnB>
                  </a:tcPr>
                </a:tc>
                <a:extLst>
                  <a:ext uri="{0D108BD9-81ED-4DB2-BD59-A6C34878D82A}">
                    <a16:rowId xmlns:a16="http://schemas.microsoft.com/office/drawing/2014/main" val="1926505549"/>
                  </a:ext>
                </a:extLst>
              </a:tr>
              <a:tr h="382601">
                <a:tc>
                  <a:txBody>
                    <a:bodyPr/>
                    <a:lstStyle/>
                    <a:p>
                      <a:pPr algn="l" fontAlgn="b"/>
                      <a:r>
                        <a:rPr lang="en-GB" sz="1200" b="1" i="0" u="none" strike="noStrike" dirty="0">
                          <a:solidFill>
                            <a:srgbClr val="FF0000"/>
                          </a:solidFill>
                          <a:effectLst/>
                          <a:latin typeface="+mj-lt"/>
                        </a:rPr>
                        <a:t>-3.4m</a:t>
                      </a:r>
                    </a:p>
                  </a:txBody>
                  <a:tcPr marL="6350" marR="6350" marT="6350" marB="0" anchor="b">
                    <a:lnL>
                      <a:noFill/>
                    </a:lnL>
                    <a:lnR>
                      <a:noFill/>
                    </a:lnR>
                    <a:lnT>
                      <a:noFill/>
                    </a:lnT>
                    <a:lnB>
                      <a:noFill/>
                    </a:lnB>
                  </a:tcPr>
                </a:tc>
                <a:extLst>
                  <a:ext uri="{0D108BD9-81ED-4DB2-BD59-A6C34878D82A}">
                    <a16:rowId xmlns:a16="http://schemas.microsoft.com/office/drawing/2014/main" val="4140486329"/>
                  </a:ext>
                </a:extLst>
              </a:tr>
              <a:tr h="382601">
                <a:tc>
                  <a:txBody>
                    <a:bodyPr/>
                    <a:lstStyle/>
                    <a:p>
                      <a:pPr algn="l" fontAlgn="b"/>
                      <a:r>
                        <a:rPr lang="en-GB" sz="1200" b="1" i="0" u="none" strike="noStrike" dirty="0">
                          <a:solidFill>
                            <a:srgbClr val="FF0000"/>
                          </a:solidFill>
                          <a:effectLst/>
                          <a:latin typeface="+mj-lt"/>
                        </a:rPr>
                        <a:t>-28.8m</a:t>
                      </a:r>
                    </a:p>
                  </a:txBody>
                  <a:tcPr marL="6350" marR="6350" marT="6350" marB="0" anchor="b">
                    <a:lnL>
                      <a:noFill/>
                    </a:lnL>
                    <a:lnR>
                      <a:noFill/>
                    </a:lnR>
                    <a:lnT>
                      <a:noFill/>
                    </a:lnT>
                    <a:lnB>
                      <a:noFill/>
                    </a:lnB>
                  </a:tcPr>
                </a:tc>
                <a:extLst>
                  <a:ext uri="{0D108BD9-81ED-4DB2-BD59-A6C34878D82A}">
                    <a16:rowId xmlns:a16="http://schemas.microsoft.com/office/drawing/2014/main" val="2705666939"/>
                  </a:ext>
                </a:extLst>
              </a:tr>
              <a:tr h="382601">
                <a:tc>
                  <a:txBody>
                    <a:bodyPr/>
                    <a:lstStyle/>
                    <a:p>
                      <a:pPr algn="l" fontAlgn="b"/>
                      <a:r>
                        <a:rPr lang="en-GB" sz="1200" b="1" i="0" u="none" strike="noStrike" dirty="0">
                          <a:solidFill>
                            <a:srgbClr val="00B050"/>
                          </a:solidFill>
                          <a:effectLst/>
                          <a:latin typeface="+mj-lt"/>
                        </a:rPr>
                        <a:t>+1.9m</a:t>
                      </a:r>
                    </a:p>
                  </a:txBody>
                  <a:tcPr marL="6350" marR="6350" marT="6350" marB="0" anchor="b">
                    <a:lnL>
                      <a:noFill/>
                    </a:lnL>
                    <a:lnR>
                      <a:noFill/>
                    </a:lnR>
                    <a:lnT>
                      <a:noFill/>
                    </a:lnT>
                    <a:lnB>
                      <a:noFill/>
                    </a:lnB>
                  </a:tcPr>
                </a:tc>
                <a:extLst>
                  <a:ext uri="{0D108BD9-81ED-4DB2-BD59-A6C34878D82A}">
                    <a16:rowId xmlns:a16="http://schemas.microsoft.com/office/drawing/2014/main" val="1586102103"/>
                  </a:ext>
                </a:extLst>
              </a:tr>
              <a:tr h="382601">
                <a:tc>
                  <a:txBody>
                    <a:bodyPr/>
                    <a:lstStyle/>
                    <a:p>
                      <a:pPr algn="l" fontAlgn="b"/>
                      <a:r>
                        <a:rPr lang="en-GB" sz="1200" b="1" i="0" u="none" strike="noStrike" dirty="0">
                          <a:solidFill>
                            <a:srgbClr val="00B050"/>
                          </a:solidFill>
                          <a:effectLst/>
                          <a:latin typeface="+mj-lt"/>
                        </a:rPr>
                        <a:t>+3.9m</a:t>
                      </a:r>
                    </a:p>
                  </a:txBody>
                  <a:tcPr marL="6350" marR="6350" marT="6350" marB="0" anchor="b">
                    <a:lnL>
                      <a:noFill/>
                    </a:lnL>
                    <a:lnR>
                      <a:noFill/>
                    </a:lnR>
                    <a:lnT>
                      <a:noFill/>
                    </a:lnT>
                    <a:lnB>
                      <a:noFill/>
                    </a:lnB>
                  </a:tcPr>
                </a:tc>
                <a:extLst>
                  <a:ext uri="{0D108BD9-81ED-4DB2-BD59-A6C34878D82A}">
                    <a16:rowId xmlns:a16="http://schemas.microsoft.com/office/drawing/2014/main" val="1197997533"/>
                  </a:ext>
                </a:extLst>
              </a:tr>
              <a:tr h="382601">
                <a:tc>
                  <a:txBody>
                    <a:bodyPr/>
                    <a:lstStyle/>
                    <a:p>
                      <a:pPr algn="l" fontAlgn="b"/>
                      <a:r>
                        <a:rPr lang="en-GB" sz="1200" b="1" i="0" u="none" strike="noStrike" dirty="0">
                          <a:solidFill>
                            <a:srgbClr val="00B050"/>
                          </a:solidFill>
                          <a:effectLst/>
                          <a:latin typeface="+mj-lt"/>
                        </a:rPr>
                        <a:t>+3.2m</a:t>
                      </a:r>
                    </a:p>
                  </a:txBody>
                  <a:tcPr marL="6350" marR="6350" marT="6350" marB="0" anchor="b">
                    <a:lnL>
                      <a:noFill/>
                    </a:lnL>
                    <a:lnR>
                      <a:noFill/>
                    </a:lnR>
                    <a:lnT>
                      <a:noFill/>
                    </a:lnT>
                    <a:lnB>
                      <a:noFill/>
                    </a:lnB>
                  </a:tcPr>
                </a:tc>
                <a:extLst>
                  <a:ext uri="{0D108BD9-81ED-4DB2-BD59-A6C34878D82A}">
                    <a16:rowId xmlns:a16="http://schemas.microsoft.com/office/drawing/2014/main" val="2279989978"/>
                  </a:ext>
                </a:extLst>
              </a:tr>
              <a:tr h="382601">
                <a:tc>
                  <a:txBody>
                    <a:bodyPr/>
                    <a:lstStyle/>
                    <a:p>
                      <a:pPr algn="l" fontAlgn="b"/>
                      <a:r>
                        <a:rPr lang="en-GB" sz="1200" b="1" i="0" u="none" strike="noStrike" dirty="0">
                          <a:solidFill>
                            <a:srgbClr val="00B050"/>
                          </a:solidFill>
                          <a:effectLst/>
                          <a:latin typeface="+mj-lt"/>
                        </a:rPr>
                        <a:t>+24.4m</a:t>
                      </a:r>
                    </a:p>
                  </a:txBody>
                  <a:tcPr marL="6350" marR="6350" marT="6350" marB="0" anchor="b">
                    <a:lnL>
                      <a:noFill/>
                    </a:lnL>
                    <a:lnR>
                      <a:noFill/>
                    </a:lnR>
                    <a:lnT>
                      <a:noFill/>
                    </a:lnT>
                    <a:lnB>
                      <a:noFill/>
                    </a:lnB>
                  </a:tcPr>
                </a:tc>
                <a:extLst>
                  <a:ext uri="{0D108BD9-81ED-4DB2-BD59-A6C34878D82A}">
                    <a16:rowId xmlns:a16="http://schemas.microsoft.com/office/drawing/2014/main" val="1549202760"/>
                  </a:ext>
                </a:extLst>
              </a:tr>
            </a:tbl>
          </a:graphicData>
        </a:graphic>
      </p:graphicFrame>
      <p:graphicFrame>
        <p:nvGraphicFramePr>
          <p:cNvPr id="14" name="Chart 13">
            <a:extLst>
              <a:ext uri="{FF2B5EF4-FFF2-40B4-BE49-F238E27FC236}">
                <a16:creationId xmlns:a16="http://schemas.microsoft.com/office/drawing/2014/main" id="{CE0810A4-D202-4D13-802C-848F47A860C0}"/>
              </a:ext>
            </a:extLst>
          </p:cNvPr>
          <p:cNvGraphicFramePr/>
          <p:nvPr>
            <p:extLst>
              <p:ext uri="{D42A27DB-BD31-4B8C-83A1-F6EECF244321}">
                <p14:modId xmlns:p14="http://schemas.microsoft.com/office/powerpoint/2010/main" val="3404506657"/>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551238" y="1035050"/>
            <a:ext cx="1838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Incidence % by Channel</a:t>
            </a:r>
          </a:p>
        </p:txBody>
      </p:sp>
      <p:sp>
        <p:nvSpPr>
          <p:cNvPr id="24580"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3</a:t>
            </a:r>
          </a:p>
        </p:txBody>
      </p:sp>
      <p:sp>
        <p:nvSpPr>
          <p:cNvPr id="24582" name="Title 3"/>
          <p:cNvSpPr>
            <a:spLocks noGrp="1"/>
          </p:cNvSpPr>
          <p:nvPr>
            <p:ph type="title"/>
          </p:nvPr>
        </p:nvSpPr>
        <p:spPr>
          <a:xfrm>
            <a:off x="366713" y="206375"/>
            <a:ext cx="8388350" cy="647700"/>
          </a:xfrm>
        </p:spPr>
        <p:txBody>
          <a:bodyPr/>
          <a:lstStyle/>
          <a:p>
            <a:r>
              <a:rPr lang="en-GB" altLang="en-US" sz="2400" dirty="0"/>
              <a:t>The share of Fish &amp; Chips in total visits decreased, especially at Fish &amp; Chip shops</a:t>
            </a:r>
          </a:p>
        </p:txBody>
      </p:sp>
      <p:sp>
        <p:nvSpPr>
          <p:cNvPr id="27" name="TextBox 26"/>
          <p:cNvSpPr txBox="1"/>
          <p:nvPr/>
        </p:nvSpPr>
        <p:spPr>
          <a:xfrm>
            <a:off x="5493396" y="4858487"/>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sp>
        <p:nvSpPr>
          <p:cNvPr id="24584" name="Rectangle 9"/>
          <p:cNvSpPr>
            <a:spLocks noChangeArrowheads="1"/>
          </p:cNvSpPr>
          <p:nvPr/>
        </p:nvSpPr>
        <p:spPr bwMode="auto">
          <a:xfrm>
            <a:off x="2470150" y="4849813"/>
            <a:ext cx="35417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i="1"/>
              <a:t>*low sample sizes – use directionally.</a:t>
            </a:r>
          </a:p>
        </p:txBody>
      </p:sp>
      <p:cxnSp>
        <p:nvCxnSpPr>
          <p:cNvPr id="11" name="Straight Connector 10"/>
          <p:cNvCxnSpPr/>
          <p:nvPr/>
        </p:nvCxnSpPr>
        <p:spPr bwMode="auto">
          <a:xfrm flipV="1">
            <a:off x="1698624" y="1106072"/>
            <a:ext cx="0" cy="3436938"/>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graphicFrame>
        <p:nvGraphicFramePr>
          <p:cNvPr id="10" name="Chart 9">
            <a:extLst>
              <a:ext uri="{FF2B5EF4-FFF2-40B4-BE49-F238E27FC236}">
                <a16:creationId xmlns:a16="http://schemas.microsoft.com/office/drawing/2014/main" id="{1596A6A9-31CD-4C38-A410-6A19C1C83715}"/>
              </a:ext>
            </a:extLst>
          </p:cNvPr>
          <p:cNvGraphicFramePr/>
          <p:nvPr>
            <p:extLst>
              <p:ext uri="{D42A27DB-BD31-4B8C-83A1-F6EECF244321}">
                <p14:modId xmlns:p14="http://schemas.microsoft.com/office/powerpoint/2010/main" val="928871340"/>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733800" y="1023938"/>
            <a:ext cx="1473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Age</a:t>
            </a:r>
          </a:p>
        </p:txBody>
      </p:sp>
      <p:sp>
        <p:nvSpPr>
          <p:cNvPr id="26628"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6" name="Straight Connector 5"/>
          <p:cNvCxnSpPr/>
          <p:nvPr/>
        </p:nvCxnSpPr>
        <p:spPr bwMode="auto">
          <a:xfrm flipV="1">
            <a:off x="1674119" y="1254919"/>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4</a:t>
            </a:r>
          </a:p>
        </p:txBody>
      </p:sp>
      <p:sp>
        <p:nvSpPr>
          <p:cNvPr id="26631" name="Title 6"/>
          <p:cNvSpPr>
            <a:spLocks noGrp="1"/>
          </p:cNvSpPr>
          <p:nvPr>
            <p:ph type="title"/>
          </p:nvPr>
        </p:nvSpPr>
        <p:spPr>
          <a:xfrm>
            <a:off x="366713" y="206375"/>
            <a:ext cx="8388350" cy="647700"/>
          </a:xfrm>
        </p:spPr>
        <p:txBody>
          <a:bodyPr/>
          <a:lstStyle/>
          <a:p>
            <a:r>
              <a:rPr lang="en-GB" altLang="en-US" sz="2400" dirty="0"/>
              <a:t>Fish &amp; Chips is still more popular among older generations</a:t>
            </a:r>
          </a:p>
        </p:txBody>
      </p:sp>
      <p:sp>
        <p:nvSpPr>
          <p:cNvPr id="17" name="TextBox 16"/>
          <p:cNvSpPr txBox="1"/>
          <p:nvPr/>
        </p:nvSpPr>
        <p:spPr>
          <a:xfrm>
            <a:off x="5445788" y="4874096"/>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9" name="Chart 8">
            <a:extLst>
              <a:ext uri="{FF2B5EF4-FFF2-40B4-BE49-F238E27FC236}">
                <a16:creationId xmlns:a16="http://schemas.microsoft.com/office/drawing/2014/main" id="{55E72B3A-3521-4F0B-9064-BFC3BF874999}"/>
              </a:ext>
            </a:extLst>
          </p:cNvPr>
          <p:cNvGraphicFramePr/>
          <p:nvPr>
            <p:extLst>
              <p:ext uri="{D42A27DB-BD31-4B8C-83A1-F6EECF244321}">
                <p14:modId xmlns:p14="http://schemas.microsoft.com/office/powerpoint/2010/main" val="92817712"/>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444875" y="1039813"/>
            <a:ext cx="20510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Social Class</a:t>
            </a:r>
          </a:p>
        </p:txBody>
      </p:sp>
      <p:sp>
        <p:nvSpPr>
          <p:cNvPr id="28676"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84363" y="1039813"/>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5</a:t>
            </a:r>
          </a:p>
        </p:txBody>
      </p:sp>
      <p:sp>
        <p:nvSpPr>
          <p:cNvPr id="28679" name="Title 4"/>
          <p:cNvSpPr>
            <a:spLocks noGrp="1"/>
          </p:cNvSpPr>
          <p:nvPr>
            <p:ph type="title"/>
          </p:nvPr>
        </p:nvSpPr>
        <p:spPr>
          <a:xfrm>
            <a:off x="366713" y="206375"/>
            <a:ext cx="8388350" cy="647700"/>
          </a:xfrm>
        </p:spPr>
        <p:txBody>
          <a:bodyPr/>
          <a:lstStyle/>
          <a:p>
            <a:r>
              <a:rPr lang="en-GB" altLang="en-US" sz="2400" dirty="0"/>
              <a:t>Although Fish &amp; Chips strongly over indexes with A,B,C1 consumers at Pubs and FSR, but not </a:t>
            </a:r>
            <a:r>
              <a:rPr lang="en-GB" altLang="en-US" sz="2400" dirty="0" err="1"/>
              <a:t>averall</a:t>
            </a:r>
            <a:endParaRPr lang="en-GB" altLang="en-US" sz="2400" dirty="0"/>
          </a:p>
        </p:txBody>
      </p:sp>
      <p:sp>
        <p:nvSpPr>
          <p:cNvPr id="17" name="TextBox 16"/>
          <p:cNvSpPr txBox="1"/>
          <p:nvPr/>
        </p:nvSpPr>
        <p:spPr>
          <a:xfrm>
            <a:off x="5341641"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9" name="Chart 8">
            <a:extLst>
              <a:ext uri="{FF2B5EF4-FFF2-40B4-BE49-F238E27FC236}">
                <a16:creationId xmlns:a16="http://schemas.microsoft.com/office/drawing/2014/main" id="{1D6A4C5D-15C6-4158-94CB-D8474979710F}"/>
              </a:ext>
            </a:extLst>
          </p:cNvPr>
          <p:cNvGraphicFramePr/>
          <p:nvPr>
            <p:extLst>
              <p:ext uri="{D42A27DB-BD31-4B8C-83A1-F6EECF244321}">
                <p14:modId xmlns:p14="http://schemas.microsoft.com/office/powerpoint/2010/main" val="1599972217"/>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554413" y="1030288"/>
            <a:ext cx="17208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Gender</a:t>
            </a:r>
          </a:p>
        </p:txBody>
      </p:sp>
      <p:sp>
        <p:nvSpPr>
          <p:cNvPr id="30724"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74838" y="11255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6</a:t>
            </a:r>
          </a:p>
        </p:txBody>
      </p:sp>
      <p:sp>
        <p:nvSpPr>
          <p:cNvPr id="30727" name="Title 4"/>
          <p:cNvSpPr>
            <a:spLocks noGrp="1"/>
          </p:cNvSpPr>
          <p:nvPr>
            <p:ph type="title"/>
          </p:nvPr>
        </p:nvSpPr>
        <p:spPr>
          <a:xfrm>
            <a:off x="366713" y="206375"/>
            <a:ext cx="8388350" cy="647700"/>
          </a:xfrm>
        </p:spPr>
        <p:txBody>
          <a:bodyPr/>
          <a:lstStyle/>
          <a:p>
            <a:r>
              <a:rPr lang="en-GB" altLang="en-US" sz="2400" dirty="0"/>
              <a:t>Fish &amp; Chips is slightly skewed to female customers, more so at FSR and Pubs, and even F&amp;C shops </a:t>
            </a:r>
          </a:p>
        </p:txBody>
      </p:sp>
      <p:sp>
        <p:nvSpPr>
          <p:cNvPr id="17" name="TextBox 16"/>
          <p:cNvSpPr txBox="1"/>
          <p:nvPr/>
        </p:nvSpPr>
        <p:spPr>
          <a:xfrm>
            <a:off x="5275263"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9" name="Chart 8">
            <a:extLst>
              <a:ext uri="{FF2B5EF4-FFF2-40B4-BE49-F238E27FC236}">
                <a16:creationId xmlns:a16="http://schemas.microsoft.com/office/drawing/2014/main" id="{1D37F4E2-A2C6-4A16-9105-EEE1BDF8A7FD}"/>
              </a:ext>
            </a:extLst>
          </p:cNvPr>
          <p:cNvGraphicFramePr/>
          <p:nvPr>
            <p:extLst>
              <p:ext uri="{D42A27DB-BD31-4B8C-83A1-F6EECF244321}">
                <p14:modId xmlns:p14="http://schemas.microsoft.com/office/powerpoint/2010/main" val="2095994081"/>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149600" y="1050925"/>
            <a:ext cx="2641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Presence of Children</a:t>
            </a:r>
          </a:p>
        </p:txBody>
      </p:sp>
      <p:sp>
        <p:nvSpPr>
          <p:cNvPr id="32772"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98650" y="11763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7</a:t>
            </a:r>
          </a:p>
        </p:txBody>
      </p:sp>
      <p:sp>
        <p:nvSpPr>
          <p:cNvPr id="32775" name="Title 4"/>
          <p:cNvSpPr>
            <a:spLocks noGrp="1"/>
          </p:cNvSpPr>
          <p:nvPr>
            <p:ph type="title"/>
          </p:nvPr>
        </p:nvSpPr>
        <p:spPr>
          <a:xfrm>
            <a:off x="366713" y="206375"/>
            <a:ext cx="8388350" cy="647700"/>
          </a:xfrm>
        </p:spPr>
        <p:txBody>
          <a:bodyPr/>
          <a:lstStyle/>
          <a:p>
            <a:r>
              <a:rPr lang="en-GB" altLang="en-US" sz="2400" dirty="0"/>
              <a:t>Fish &amp; Chips over indexes with adult only occasions, with this being amplified in FSR and Pubs</a:t>
            </a:r>
          </a:p>
        </p:txBody>
      </p:sp>
      <p:sp>
        <p:nvSpPr>
          <p:cNvPr id="17" name="TextBox 16"/>
          <p:cNvSpPr txBox="1"/>
          <p:nvPr/>
        </p:nvSpPr>
        <p:spPr>
          <a:xfrm>
            <a:off x="5490177"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9" name="Chart 8">
            <a:extLst>
              <a:ext uri="{FF2B5EF4-FFF2-40B4-BE49-F238E27FC236}">
                <a16:creationId xmlns:a16="http://schemas.microsoft.com/office/drawing/2014/main" id="{DB5E6281-AFC8-4115-9B28-178B32968795}"/>
              </a:ext>
            </a:extLst>
          </p:cNvPr>
          <p:cNvGraphicFramePr/>
          <p:nvPr>
            <p:extLst>
              <p:ext uri="{D42A27DB-BD31-4B8C-83A1-F6EECF244321}">
                <p14:modId xmlns:p14="http://schemas.microsoft.com/office/powerpoint/2010/main" val="1179460232"/>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597275" y="1038225"/>
            <a:ext cx="17462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Daypart</a:t>
            </a:r>
          </a:p>
        </p:txBody>
      </p:sp>
      <p:sp>
        <p:nvSpPr>
          <p:cNvPr id="34820"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1" name="Straight Connector 10"/>
          <p:cNvCxnSpPr/>
          <p:nvPr/>
        </p:nvCxnSpPr>
        <p:spPr bwMode="auto">
          <a:xfrm flipV="1">
            <a:off x="1876425" y="11255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8</a:t>
            </a:r>
          </a:p>
        </p:txBody>
      </p:sp>
      <p:sp>
        <p:nvSpPr>
          <p:cNvPr id="34823" name="Title 4"/>
          <p:cNvSpPr>
            <a:spLocks noGrp="1"/>
          </p:cNvSpPr>
          <p:nvPr>
            <p:ph type="title"/>
          </p:nvPr>
        </p:nvSpPr>
        <p:spPr>
          <a:xfrm>
            <a:off x="366713" y="206375"/>
            <a:ext cx="8626366" cy="647700"/>
          </a:xfrm>
        </p:spPr>
        <p:txBody>
          <a:bodyPr/>
          <a:lstStyle/>
          <a:p>
            <a:r>
              <a:rPr lang="en-GB" altLang="en-US" sz="2400" dirty="0"/>
              <a:t>Almost 60% of Fish &amp; Chips servings are consumed at dinner, but at FSR and Pubs lunch outweighs dinner</a:t>
            </a:r>
          </a:p>
        </p:txBody>
      </p:sp>
      <p:sp>
        <p:nvSpPr>
          <p:cNvPr id="17" name="TextBox 16"/>
          <p:cNvSpPr txBox="1"/>
          <p:nvPr/>
        </p:nvSpPr>
        <p:spPr>
          <a:xfrm>
            <a:off x="5499054"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9" name="Chart 8">
            <a:extLst>
              <a:ext uri="{FF2B5EF4-FFF2-40B4-BE49-F238E27FC236}">
                <a16:creationId xmlns:a16="http://schemas.microsoft.com/office/drawing/2014/main" id="{1D55C208-C1B5-4DDE-9722-C279A5CA9450}"/>
              </a:ext>
            </a:extLst>
          </p:cNvPr>
          <p:cNvGraphicFramePr/>
          <p:nvPr>
            <p:extLst>
              <p:ext uri="{D42A27DB-BD31-4B8C-83A1-F6EECF244321}">
                <p14:modId xmlns:p14="http://schemas.microsoft.com/office/powerpoint/2010/main" val="303633123"/>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405188" y="1050925"/>
            <a:ext cx="21304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auto">
              <a:spcBef>
                <a:spcPts val="0"/>
              </a:spcBef>
              <a:spcAft>
                <a:spcPts val="0"/>
              </a:spcAft>
              <a:defRPr/>
            </a:pPr>
            <a:r>
              <a:rPr lang="en-US" sz="1200" dirty="0">
                <a:solidFill>
                  <a:srgbClr val="008AC0"/>
                </a:solidFill>
                <a:latin typeface="+mn-lt"/>
                <a:cs typeface="Calibri" pitchFamily="34" charset="0"/>
              </a:rPr>
              <a:t>Total Fish &amp; Chips</a:t>
            </a:r>
          </a:p>
          <a:p>
            <a:pPr algn="ctr" fontAlgn="auto">
              <a:spcBef>
                <a:spcPts val="0"/>
              </a:spcBef>
              <a:spcAft>
                <a:spcPts val="0"/>
              </a:spcAft>
              <a:defRPr/>
            </a:pPr>
            <a:r>
              <a:rPr lang="en-US" sz="1200" dirty="0">
                <a:solidFill>
                  <a:srgbClr val="008AC0"/>
                </a:solidFill>
                <a:latin typeface="+mn-lt"/>
                <a:cs typeface="Calibri" pitchFamily="34" charset="0"/>
              </a:rPr>
              <a:t>Servings % by Day of Week </a:t>
            </a:r>
          </a:p>
        </p:txBody>
      </p:sp>
      <p:sp>
        <p:nvSpPr>
          <p:cNvPr id="36868" name="AutoShape 4" descr="Pound Sign Outline Clipart"/>
          <p:cNvSpPr>
            <a:spLocks noChangeAspect="1" noChangeArrowheads="1"/>
          </p:cNvSpPr>
          <p:nvPr/>
        </p:nvSpPr>
        <p:spPr bwMode="auto">
          <a:xfrm>
            <a:off x="155575" y="-1079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cxnSp>
        <p:nvCxnSpPr>
          <p:cNvPr id="12" name="Straight Connector 11"/>
          <p:cNvCxnSpPr/>
          <p:nvPr/>
        </p:nvCxnSpPr>
        <p:spPr bwMode="auto">
          <a:xfrm flipV="1">
            <a:off x="1700860" y="1125538"/>
            <a:ext cx="0" cy="3436937"/>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488" y="4835525"/>
            <a:ext cx="7334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fontAlgn="auto">
              <a:spcBef>
                <a:spcPts val="0"/>
              </a:spcBef>
              <a:spcAft>
                <a:spcPts val="0"/>
              </a:spcAft>
              <a:defRPr/>
            </a:pPr>
            <a:r>
              <a:rPr lang="en-US" sz="1400" dirty="0">
                <a:solidFill>
                  <a:srgbClr val="008AC0"/>
                </a:solidFill>
                <a:latin typeface="+mn-lt"/>
                <a:cs typeface="Calibri" pitchFamily="34" charset="0"/>
              </a:rPr>
              <a:t>9</a:t>
            </a:r>
          </a:p>
        </p:txBody>
      </p:sp>
      <p:sp>
        <p:nvSpPr>
          <p:cNvPr id="36871" name="Title 4"/>
          <p:cNvSpPr>
            <a:spLocks noGrp="1"/>
          </p:cNvSpPr>
          <p:nvPr>
            <p:ph type="title"/>
          </p:nvPr>
        </p:nvSpPr>
        <p:spPr>
          <a:xfrm>
            <a:off x="366713" y="206375"/>
            <a:ext cx="8388350" cy="647700"/>
          </a:xfrm>
        </p:spPr>
        <p:txBody>
          <a:bodyPr/>
          <a:lstStyle/>
          <a:p>
            <a:r>
              <a:rPr lang="en-GB" altLang="en-US" sz="2400" dirty="0"/>
              <a:t>Fridays and Saturdays are the most popular days for F&amp;C</a:t>
            </a:r>
          </a:p>
        </p:txBody>
      </p:sp>
      <p:sp>
        <p:nvSpPr>
          <p:cNvPr id="18" name="TextBox 17"/>
          <p:cNvSpPr txBox="1"/>
          <p:nvPr/>
        </p:nvSpPr>
        <p:spPr>
          <a:xfrm>
            <a:off x="5428033" y="4873625"/>
            <a:ext cx="3116559" cy="230832"/>
          </a:xfrm>
          <a:prstGeom prst="rect">
            <a:avLst/>
          </a:prstGeom>
          <a:noFill/>
        </p:spPr>
        <p:txBody>
          <a:bodyPr wrap="none">
            <a:spAutoFit/>
          </a:bodyPr>
          <a:lstStyle/>
          <a:p>
            <a:pPr eaLnBrk="1" fontAlgn="auto" hangingPunct="1">
              <a:spcBef>
                <a:spcPts val="0"/>
              </a:spcBef>
              <a:spcAft>
                <a:spcPts val="0"/>
              </a:spcAft>
              <a:defRPr/>
            </a:pPr>
            <a:r>
              <a:rPr lang="en-US" sz="900" i="1" dirty="0">
                <a:solidFill>
                  <a:schemeClr val="tx1">
                    <a:lumMod val="65000"/>
                    <a:lumOff val="35000"/>
                  </a:schemeClr>
                </a:solidFill>
                <a:latin typeface="+mn-lt"/>
              </a:rPr>
              <a:t>Source: The NPD Group/CREST®, 2YE September 2023</a:t>
            </a:r>
          </a:p>
        </p:txBody>
      </p:sp>
      <p:graphicFrame>
        <p:nvGraphicFramePr>
          <p:cNvPr id="9" name="Chart 8">
            <a:extLst>
              <a:ext uri="{FF2B5EF4-FFF2-40B4-BE49-F238E27FC236}">
                <a16:creationId xmlns:a16="http://schemas.microsoft.com/office/drawing/2014/main" id="{590E7963-347D-4613-A193-9FE1F049D173}"/>
              </a:ext>
            </a:extLst>
          </p:cNvPr>
          <p:cNvGraphicFramePr/>
          <p:nvPr>
            <p:extLst>
              <p:ext uri="{D42A27DB-BD31-4B8C-83A1-F6EECF244321}">
                <p14:modId xmlns:p14="http://schemas.microsoft.com/office/powerpoint/2010/main" val="1172461563"/>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ebd32e3-9ab6-41ee-b1af-b8405a8d4e68">
      <Value>1642</Value>
    </TaxCatchAll>
    <TaxCatchAllLabel xmlns="cebd32e3-9ab6-41ee-b1af-b8405a8d4e68" xsi:nil="true"/>
    <DocumentTopic xmlns="cebd32e3-9ab6-41ee-b1af-b8405a8d4e68">
      <Value>Technical Report</Value>
    </DocumentTopic>
    <FreeTextDate xmlns="cebd32e3-9ab6-41ee-b1af-b8405a8d4e68" xsi:nil="true"/>
    <DocumentStatus xmlns="cebd32e3-9ab6-41ee-b1af-b8405a8d4e68">Published</DocumentStatus>
    <ContentEndDate xmlns="cebd32e3-9ab6-41ee-b1af-b8405a8d4e68">2023-09-29T23:00:00+00:00</ContentEndDate>
    <DocumentSource xmlns="cebd32e3-9ab6-41ee-b1af-b8405a8d4e68">NPD</DocumentSource>
    <PublicationDate xmlns="cebd32e3-9ab6-41ee-b1af-b8405a8d4e68">2023-10-26T23:00:00+00:00</PublicationDate>
    <DocumentAdded xmlns="cebd32e3-9ab6-41ee-b1af-b8405a8d4e68">2023-11-08T00:00:00+00:00</DocumentAdded>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2023</TermName>
          <TermId xmlns="http://schemas.microsoft.com/office/infopath/2007/PartnerControls">b6b91dbf-3ccf-48b5-ac1d-82bb93356a50</TermId>
        </TermInfo>
      </Terms>
    </j7c1b49d505545c2a69692ae734740bd>
    <DocumentSummary xmlns="cebd32e3-9ab6-41ee-b1af-b8405a8d4e68">Seafood in Fish and Chip shops report to 2 year ending September 2023. 
</DocumentSummary>
    <ContentStartDate xmlns="cebd32e3-9ab6-41ee-b1af-b8405a8d4e68">2021-09-29T23:00:00+00:00</ContentStartDate>
  </documentManagement>
</p:properties>
</file>

<file path=customXml/item2.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6C1A55-930A-40DD-A38C-1AF78703C56F}">
  <ds:schemaRefs>
    <ds:schemaRef ds:uri="http://schemas.microsoft.com/office/2006/metadata/properties"/>
    <ds:schemaRef ds:uri="http://schemas.microsoft.com/office/infopath/2007/PartnerControls"/>
    <ds:schemaRef ds:uri="bee96656-3361-4bd2-a8d9-12c28989bbc5"/>
    <ds:schemaRef ds:uri="594ab490-3c14-469b-b1b9-1110122815d6"/>
    <ds:schemaRef ds:uri="http://schemas.microsoft.com/sharepoint/v3/fields"/>
  </ds:schemaRefs>
</ds:datastoreItem>
</file>

<file path=customXml/itemProps2.xml><?xml version="1.0" encoding="utf-8"?>
<ds:datastoreItem xmlns:ds="http://schemas.openxmlformats.org/officeDocument/2006/customXml" ds:itemID="{4305D410-83C5-48E9-9CCE-1A729B6D1889}"/>
</file>

<file path=customXml/itemProps3.xml><?xml version="1.0" encoding="utf-8"?>
<ds:datastoreItem xmlns:ds="http://schemas.openxmlformats.org/officeDocument/2006/customXml" ds:itemID="{5A8BCA96-B571-4C9B-AAB9-40BA9AFFE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2982</TotalTime>
  <Words>1122</Words>
  <Application>Microsoft Office PowerPoint</Application>
  <PresentationFormat>On-screen Show (16:9)</PresentationFormat>
  <Paragraphs>123</Paragraphs>
  <Slides>12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Lucida Grande</vt:lpstr>
      <vt:lpstr>Tahoma</vt:lpstr>
      <vt:lpstr>Seafish - Light</vt:lpstr>
      <vt:lpstr>Seafish – Dark</vt:lpstr>
      <vt:lpstr>Fish &amp; Chips Report</vt:lpstr>
      <vt:lpstr>Fish &amp; Chips servings have shown some improvement thanks to increased consumption everywhere but QSR</vt:lpstr>
      <vt:lpstr>The share of Fish &amp; Chips in total visits decreased, especially at Fish &amp; Chip shops</vt:lpstr>
      <vt:lpstr>Fish &amp; Chips is still more popular among older generations</vt:lpstr>
      <vt:lpstr>Although Fish &amp; Chips strongly over indexes with A,B,C1 consumers at Pubs and FSR, but not averall</vt:lpstr>
      <vt:lpstr>Fish &amp; Chips is slightly skewed to female customers, more so at FSR and Pubs, and even F&amp;C shops </vt:lpstr>
      <vt:lpstr>Fish &amp; Chips over indexes with adult only occasions, with this being amplified in FSR and Pubs</vt:lpstr>
      <vt:lpstr>Almost 60% of Fish &amp; Chips servings are consumed at dinner, but at FSR and Pubs lunch outweighs dinner</vt:lpstr>
      <vt:lpstr>Fridays and Saturdays are the most popular days for F&amp;C</vt:lpstr>
      <vt:lpstr>Fish &amp; Chips is a social food at Pubs and FSR, while it’s more functional at F&amp;C Shops and more functional at QSR</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2YE September NPD Fish and Chips Report</dc:title>
  <dc:creator>Rhona Cruickshank</dc:creator>
  <cp:lastModifiedBy>Suzi Pegg-Darlison</cp:lastModifiedBy>
  <cp:revision>93</cp:revision>
  <dcterms:created xsi:type="dcterms:W3CDTF">2020-03-26T10:08:15Z</dcterms:created>
  <dcterms:modified xsi:type="dcterms:W3CDTF">2024-01-04T15:56:07Z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49809c5e-8790-4bfd-91a6-ef110f2f180e</vt:lpwstr>
  </property>
  <property fmtid="{D5CDD505-2E9C-101B-9397-08002B2CF9AE}" pid="3" name="Classification">
    <vt:lpwstr>Client Third Party Confidential</vt:lpwstr>
  </property>
  <property fmtid="{D5CDD505-2E9C-101B-9397-08002B2CF9AE}" pid="4" name="HeaderFooterSelection">
    <vt:lpwstr>NoHeaderFooter</vt:lpwstr>
  </property>
  <property fmtid="{D5CDD505-2E9C-101B-9397-08002B2CF9AE}" pid="5" name="ContentTypeId">
    <vt:lpwstr>0x010100FBC0F8BFD01A91498CA7837A71EEDFDB02005AE5335FCC83EB48B1308B6A764FBC1C</vt:lpwstr>
  </property>
  <property fmtid="{D5CDD505-2E9C-101B-9397-08002B2CF9AE}" pid="6" name="MediaServiceImageTags">
    <vt:lpwstr/>
  </property>
  <property fmtid="{D5CDD505-2E9C-101B-9397-08002B2CF9AE}" pid="7" name="Market Data Document Path">
    <vt:lpwstr>1642;#2023|b6b91dbf-3ccf-48b5-ac1d-82bb93356a50</vt:lpwstr>
  </property>
</Properties>
</file>