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ls" ContentType="application/vnd.ms-exce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ustom.xml" ContentType="application/vnd.openxmlformats-officedocument.custom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706" r:id="rId1"/>
    <p:sldMasterId id="2147485718" r:id="rId2"/>
  </p:sldMasterIdLst>
  <p:notesMasterIdLst>
    <p:notesMasterId r:id="rId21"/>
  </p:notesMasterIdLst>
  <p:handoutMasterIdLst>
    <p:handoutMasterId r:id="rId22"/>
  </p:handoutMasterIdLst>
  <p:sldIdLst>
    <p:sldId id="586" r:id="rId3"/>
    <p:sldId id="522" r:id="rId4"/>
    <p:sldId id="513" r:id="rId5"/>
    <p:sldId id="514" r:id="rId6"/>
    <p:sldId id="515" r:id="rId7"/>
    <p:sldId id="580" r:id="rId8"/>
    <p:sldId id="579" r:id="rId9"/>
    <p:sldId id="578" r:id="rId10"/>
    <p:sldId id="519" r:id="rId11"/>
    <p:sldId id="542" r:id="rId12"/>
    <p:sldId id="543" r:id="rId13"/>
    <p:sldId id="483" r:id="rId14"/>
    <p:sldId id="485" r:id="rId15"/>
    <p:sldId id="484" r:id="rId16"/>
    <p:sldId id="523" r:id="rId17"/>
    <p:sldId id="530" r:id="rId18"/>
    <p:sldId id="581" r:id="rId19"/>
    <p:sldId id="584" r:id="rId20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87443" autoAdjust="0"/>
  </p:normalViewPr>
  <p:slideViewPr>
    <p:cSldViewPr snapToGrid="0">
      <p:cViewPr varScale="1">
        <p:scale>
          <a:sx n="58" d="100"/>
          <a:sy n="58" d="100"/>
        </p:scale>
        <p:origin x="1540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E4828AD-8253-46B2-9720-03567FE56B8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2079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4CDBD46-C62E-4ED8-A32B-46431E346F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1107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4CDBD46-C62E-4ED8-A32B-46431E346F06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638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B59654-2428-42B6-AE10-3D4F53D17B77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3364688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5FB37D-3631-4949-A85E-C982750C522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2925867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15D8BF7-DBA1-41CC-9353-AC16B79DDF36}" type="slidenum">
              <a:rPr lang="en-GB" altLang="en-US" smtClean="0">
                <a:solidFill>
                  <a:srgbClr val="000000"/>
                </a:solidFill>
                <a:ea typeface="ＭＳ Ｐゴシック" pitchFamily="34" charset="-128"/>
                <a:cs typeface="Geneva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srgbClr val="000000"/>
              </a:solidFill>
              <a:ea typeface="ＭＳ Ｐゴシック" pitchFamily="34" charset="-128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1935835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3B592A-AFA9-4FDE-99B9-CE4BD6C292F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597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E8A464D-628F-42BD-B74B-5013454E60E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117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AB35CB-2FA7-4492-856A-66F67CE3F75B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14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45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6FD1-6608-4A88-BB22-96E06C739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9A656-0AB4-4D12-93A8-C71AB2D28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D607-2033-4F4F-AE58-5D9BF975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BBFFD-FC1F-4E59-9F83-298A0EF5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0C60-86F4-432F-AA9B-6DDB95A0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074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7203F-4B4F-4FC5-BA0F-80B09D661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2FC5D-05DE-4AB1-838D-4C1E63FC6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81C02-EE98-404B-930D-DB0F6219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5558-8F91-4658-A358-CDB4DAA1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11E03-FF52-4F60-837A-A11193331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41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56B500-ECCA-49CA-975E-CC2E3C1B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A9285-93BF-418A-ABD4-C83C3F6A7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44411-54E3-4D93-9E1F-597511269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0D53DD-F69F-4630-859D-AD5B8895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851983-F1A7-497C-B3EB-1B706C9F3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51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- Pictu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54E4-8B5E-445A-BB8A-87BE2A43163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9307"/>
            <a:ext cx="9144000" cy="6867307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GB" dirty="0"/>
              <a:t>Click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8" y="1617947"/>
            <a:ext cx="5573962" cy="707886"/>
          </a:xfrm>
          <a:solidFill>
            <a:schemeClr val="tx2">
              <a:alpha val="85000"/>
            </a:schemeClr>
          </a:solidFill>
        </p:spPr>
        <p:txBody>
          <a:bodyPr wrap="none" anchor="t">
            <a:sp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9740" y="879178"/>
            <a:ext cx="5270995" cy="461665"/>
          </a:xfrm>
          <a:solidFill>
            <a:schemeClr val="tx2">
              <a:alpha val="85000"/>
            </a:schemeClr>
          </a:solidFill>
        </p:spPr>
        <p:txBody>
          <a:bodyPr wrap="none">
            <a:sp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 heading or delete this shape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638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8" y="1384137"/>
            <a:ext cx="8387999" cy="4656000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76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68580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" y="-1"/>
            <a:ext cx="2659063" cy="68580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8338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8" y="1354667"/>
            <a:ext cx="8387999" cy="4176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8" y="5530667"/>
            <a:ext cx="8387999" cy="48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74641"/>
            <a:ext cx="8388000" cy="863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1090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1167777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8090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94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9160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4C745-9B24-4815-BDD5-6EABCD7D3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6E362-404B-43C4-A904-1D72E6AA2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B7BD1-E4CA-46DD-8244-564C1029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78055-7F24-4E18-AC2B-7A88780F3F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2C740-2B8B-45A7-A3BC-521438E19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158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9912810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710093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6FD1-6608-4A88-BB22-96E06C739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E9A656-0AB4-4D12-93A8-C71AB2D28B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83D607-2033-4F4F-AE58-5D9BF975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BBFFD-FC1F-4E59-9F83-298A0EF5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500C60-86F4-432F-AA9B-6DDB95A0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23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536-D51E-491D-82E1-03D02BF4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E551F-C1CD-4824-8C30-76A1A1B1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5ED3C-5132-42C5-88DD-D59A136C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1ECCC-DF69-49AE-A582-292CBCE8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1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A9A5E-F55C-457E-964B-4DC69CF83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6F2963-EE3E-4B37-8443-9271C8E03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F721F-E492-4A3F-B213-FA7A4D0EA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6B03A-3BC9-4ED5-A909-57D1E07C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A9D92A-D298-4D45-8C94-3384E2FA2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10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335B8-C739-46CB-9DDA-007CC8CA1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E82BA-20C2-4F00-BB6E-DC99B357B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9123B-436E-48E1-882C-4CF3570FA7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30B88D-B013-4358-A7DC-4D0626449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001136-392F-47EF-9B9A-429D5F211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1D0A7-F885-4789-ACFF-1D7015D75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79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9EEA7-1C5A-4EBE-A803-1B298E73C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AF8D9-7BD7-464D-B58C-8B8B81173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BAA6C-3D6B-443B-A187-7EE6C92D2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6CF1B6-BB35-4BF6-A07E-1365CABDB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7B525F-6D8B-46BC-9EF2-D2FC4D7BAF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3A68DD-7FBA-4B55-8D76-76559CBEE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9696D1-349A-4316-A212-8F483EEAC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AA532B-40E0-4190-851D-D13317828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7B536-D51E-491D-82E1-03D02BF4B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6E551F-C1CD-4824-8C30-76A1A1B16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55ED3C-5132-42C5-88DD-D59A136C7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E1ECCC-DF69-49AE-A582-292CBCE85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819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9A8B7B-5C6A-4136-901E-AE55B358D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BF4694-B9F4-4A27-A2AB-7B59F29E5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8EB530-EC13-4D3C-AB92-5B254B8CE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6F461-5662-4427-9A7F-9BCEF407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DC28E-FA9F-4BE2-BEED-F322B7605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8CEC6-3B27-43D7-92CB-561D1F8B1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08E2A8-4DD1-46AE-AA84-FC9EBFB86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359B00-C51E-4BFC-8F17-73DC2B6F0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94151-68F7-47E5-A7C1-3802B724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48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D081A-9874-49A7-AABA-6DC30C7AB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C0F5D5-431A-4278-834D-66A9F9FEA6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BF8E79-B733-4733-9626-549C567C2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6366F-B21E-4339-A4BB-0939C6A52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D6C5BC-BAAC-4439-BFE1-73EFF152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63C41C-5E02-4169-967F-BAC86258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49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D305C4C-BDE7-462D-8DFD-D31156AD5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4FD5C-7FA0-40DA-B75B-63015D5D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3BAAC-550A-453B-9552-6012476233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ADA7E8-EB70-444A-8935-FD2C2ECD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52BC5-07F0-40D4-8862-E37E53A8BE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5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07" r:id="rId1"/>
    <p:sldLayoutId id="2147485708" r:id="rId2"/>
    <p:sldLayoutId id="2147485709" r:id="rId3"/>
    <p:sldLayoutId id="2147485710" r:id="rId4"/>
    <p:sldLayoutId id="2147485711" r:id="rId5"/>
    <p:sldLayoutId id="2147485712" r:id="rId6"/>
    <p:sldLayoutId id="2147485713" r:id="rId7"/>
    <p:sldLayoutId id="2147485714" r:id="rId8"/>
    <p:sldLayoutId id="2147485715" r:id="rId9"/>
    <p:sldLayoutId id="2147485716" r:id="rId10"/>
    <p:sldLayoutId id="2147485717" r:id="rId11"/>
    <p:sldLayoutId id="2147485686" r:id="rId12"/>
    <p:sldLayoutId id="2147485689" r:id="rId13"/>
    <p:sldLayoutId id="2147485690" r:id="rId14"/>
    <p:sldLayoutId id="2147485691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F3BE6-59E1-42AA-A980-00B9E7F4A2AD}" type="datetimeFigureOut">
              <a:rPr lang="en-US" smtClean="0"/>
              <a:t>1/18/2023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151A6-00FB-46FF-9E17-E8153834E68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4212913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19" r:id="rId1"/>
    <p:sldLayoutId id="2147485720" r:id="rId2"/>
    <p:sldLayoutId id="2147485721" r:id="rId3"/>
    <p:sldLayoutId id="2147485722" r:id="rId4"/>
    <p:sldLayoutId id="2147485723" r:id="rId5"/>
    <p:sldLayoutId id="2147485724" r:id="rId6"/>
    <p:sldLayoutId id="2147485725" r:id="rId7"/>
    <p:sldLayoutId id="214748572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2.xls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-2003_Worksheet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0903" y="1043590"/>
            <a:ext cx="7255424" cy="785210"/>
          </a:xfrm>
        </p:spPr>
        <p:txBody>
          <a:bodyPr/>
          <a:lstStyle/>
          <a:p>
            <a:r>
              <a:rPr lang="en-GB" dirty="0"/>
              <a:t>UK Cod Report Data to 31.12.22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2939" y="2171701"/>
            <a:ext cx="7932421" cy="3897630"/>
          </a:xfrm>
        </p:spPr>
        <p:txBody>
          <a:bodyPr>
            <a:noAutofit/>
          </a:bodyPr>
          <a:lstStyle/>
          <a:p>
            <a:r>
              <a:rPr lang="en-GB" sz="1500" dirty="0" err="1"/>
              <a:t>ScanTrack</a:t>
            </a:r>
            <a:r>
              <a:rPr lang="en-GB" sz="1500" dirty="0"/>
              <a:t> data includes GB Total Coverage and the discounters, plus Northern Ireland Total Coverage and Musgraves.</a:t>
            </a:r>
          </a:p>
          <a:p>
            <a:endParaRPr lang="en-GB" sz="1500" dirty="0"/>
          </a:p>
          <a:p>
            <a:r>
              <a:rPr lang="en-GB" sz="1500" dirty="0" err="1"/>
              <a:t>HomeScan</a:t>
            </a:r>
            <a:r>
              <a:rPr lang="en-GB" sz="1500" dirty="0"/>
              <a:t> data is based upon a GB consumer panel and should only be used for trends, not absolute values.	</a:t>
            </a:r>
          </a:p>
          <a:p>
            <a:endParaRPr lang="en-GB" sz="1500" dirty="0"/>
          </a:p>
          <a:p>
            <a:r>
              <a:rPr lang="en-GB" sz="1500" dirty="0"/>
              <a:t>All data released after w/e 26.03.16 is coded according to refined definitions available from Seafish.</a:t>
            </a:r>
          </a:p>
          <a:p>
            <a:endParaRPr lang="en-GB" sz="1500" dirty="0"/>
          </a:p>
          <a:p>
            <a:r>
              <a:rPr lang="en-GB" sz="1500" dirty="0"/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14011030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Frozen Cod</a:t>
            </a:r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059105376"/>
              </p:ext>
            </p:extLst>
          </p:nvPr>
        </p:nvGraphicFramePr>
        <p:xfrm>
          <a:off x="3175" y="1852613"/>
          <a:ext cx="8739188" cy="413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218" name="Worksheet" r:id="rId4" imgW="6718226" imgH="3181481" progId="Excel.Sheet.8">
                  <p:embed/>
                </p:oleObj>
              </mc:Choice>
              <mc:Fallback>
                <p:oleObj name="Worksheet" r:id="rId4" imgW="6718226" imgH="318148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" y="1852613"/>
                        <a:ext cx="8739188" cy="413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F1BC116F-0961-4ACC-8E59-A9F0254A5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32363" y="6559550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28650" y="310042"/>
            <a:ext cx="7886700" cy="1325563"/>
          </a:xfrm>
        </p:spPr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Chilled Cod</a:t>
            </a:r>
          </a:p>
        </p:txBody>
      </p:sp>
      <p:graphicFrame>
        <p:nvGraphicFramePr>
          <p:cNvPr id="15363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23911311"/>
              </p:ext>
            </p:extLst>
          </p:nvPr>
        </p:nvGraphicFramePr>
        <p:xfrm>
          <a:off x="0" y="1966913"/>
          <a:ext cx="8964613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42" name="Worksheet" r:id="rId4" imgW="7918487" imgH="3606756" progId="Excel.Sheet.8">
                  <p:embed/>
                </p:oleObj>
              </mc:Choice>
              <mc:Fallback>
                <p:oleObj name="Worksheet" r:id="rId4" imgW="7918487" imgH="360675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66913"/>
                        <a:ext cx="8964613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2603B47C-02A6-476E-848F-143CDEDF9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2838" y="6546850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  Share of Trade – Total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2F4281-557C-465B-BD48-3D8543D6198F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75" y="1395413"/>
            <a:ext cx="8410575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74BA22-A06F-453F-B4D8-915881FC83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5375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Share of Trade – Frozen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D0707B-85F5-4B9E-9F65-83CE935B7A1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88" y="1439863"/>
            <a:ext cx="8413750" cy="516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F91C24-5214-419B-8B0C-C1ABF5F69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9663" y="6546850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Share of Trade – Chilled Cod</a:t>
            </a:r>
            <a:endParaRPr lang="en-US" altLang="en-US" sz="3200">
              <a:latin typeface="Arial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5CC99E5-813C-4BC4-B12B-299F502CB23B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588" y="1457325"/>
            <a:ext cx="8323262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AB8B47-5F5E-440E-A56D-25C2E3B3E9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03788" y="654843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 txBox="1">
            <a:spLocks/>
          </p:cNvSpPr>
          <p:nvPr/>
        </p:nvSpPr>
        <p:spPr bwMode="auto">
          <a:xfrm>
            <a:off x="-1588" y="849313"/>
            <a:ext cx="8642351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00EDC-7E0A-481E-BC9E-F7B68208B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" y="1587291"/>
            <a:ext cx="9013827" cy="4485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68E8C6-29D0-4410-888B-9BF63C29F8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656113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960152"/>
            <a:ext cx="8642351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3200" dirty="0">
              <a:solidFill>
                <a:srgbClr val="012E7F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CBA6F8E-F1E8-434B-9471-98058A9C1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87" y="1572276"/>
            <a:ext cx="9069626" cy="4488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AD438B-925D-4493-987F-B1D5954F4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656113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1228979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1072358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4771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US" altLang="en-US" sz="3200" dirty="0">
                <a:latin typeface="Arial" pitchFamily="34" charset="0"/>
              </a:rPr>
              <a:t>Moving Annual Trends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F1D44-6EA5-4A91-98D3-DCA4B027B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3625" y="6564313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3"/>
          <p:cNvSpPr txBox="1">
            <a:spLocks noChangeArrowheads="1"/>
          </p:cNvSpPr>
          <p:nvPr/>
        </p:nvSpPr>
        <p:spPr bwMode="auto">
          <a:xfrm>
            <a:off x="-11875" y="651668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D088A6-9C92-4981-AF2E-6A7C0DE30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726" y="1442366"/>
            <a:ext cx="9043249" cy="4500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Long Term Trends – Total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22C30E-E08B-4833-AF93-D6BDF9E30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750" y="1196975"/>
            <a:ext cx="9205913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95B69B-3BC4-48A6-8FFA-CCC7FF9EC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2513" y="65690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      Long Term Trends – Frozen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99F9E7-C3A0-43EF-AC7E-6EB7FB588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09550" y="1177925"/>
            <a:ext cx="9297988" cy="550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598779-73D3-4112-B5D0-38BCCCE4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3625" y="656748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   Long Term Trends – Chilled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588782-84E8-4021-9AAA-E1F006F3EE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4938" y="1089025"/>
            <a:ext cx="9464676" cy="569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Box 3"/>
          <p:cNvSpPr txBox="1">
            <a:spLocks noChangeArrowheads="1"/>
          </p:cNvSpPr>
          <p:nvPr/>
        </p:nvSpPr>
        <p:spPr bwMode="auto">
          <a:xfrm>
            <a:off x="0" y="6535738"/>
            <a:ext cx="9144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Source – ScanTrack MAT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A6F6A1-2079-4BB9-A597-D1263B87E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6567488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6B9099-3B66-437F-8D12-AE38062A7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281639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Total Cod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F943BB9-CE65-4D32-A0B8-2818B62616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4127"/>
          <a:stretch/>
        </p:blipFill>
        <p:spPr>
          <a:xfrm>
            <a:off x="0" y="1068635"/>
            <a:ext cx="9144000" cy="55077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075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2750C1-2EF1-4421-B11E-5B01AE319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10138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89735"/>
            <a:ext cx="57610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>
                <a:solidFill>
                  <a:srgbClr val="012E7F"/>
                </a:solidFill>
              </a:rPr>
              <a:t>Purchase KPI’s - Frozen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735BDD-D77E-4846-8048-772C6F622A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321"/>
          <a:stretch/>
        </p:blipFill>
        <p:spPr>
          <a:xfrm>
            <a:off x="20638" y="881859"/>
            <a:ext cx="9144000" cy="56745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50072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3F5EC-6CBE-4F6D-9836-F8CA24527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10138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147"/>
          <p:cNvSpPr txBox="1">
            <a:spLocks noChangeArrowheads="1"/>
          </p:cNvSpPr>
          <p:nvPr/>
        </p:nvSpPr>
        <p:spPr bwMode="auto">
          <a:xfrm>
            <a:off x="0" y="340214"/>
            <a:ext cx="54864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12E7F"/>
                </a:solidFill>
              </a:rPr>
              <a:t>Purchase KPI’s - Chilled Cod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15C62D-953F-42BD-BECF-B64D342444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6173"/>
          <a:stretch/>
        </p:blipFill>
        <p:spPr>
          <a:xfrm>
            <a:off x="20638" y="901193"/>
            <a:ext cx="9144000" cy="56551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5466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200">
                <a:latin typeface="Arial" pitchFamily="34" charset="0"/>
              </a:rPr>
              <a:t>Rolling Purchase KPI’s – Total Cod</a:t>
            </a:r>
          </a:p>
        </p:txBody>
      </p:sp>
      <p:graphicFrame>
        <p:nvGraphicFramePr>
          <p:cNvPr id="13315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9819849"/>
              </p:ext>
            </p:extLst>
          </p:nvPr>
        </p:nvGraphicFramePr>
        <p:xfrm>
          <a:off x="6350" y="1771650"/>
          <a:ext cx="8462963" cy="447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95" name="Worksheet" r:id="rId4" imgW="7950052" imgH="4203875" progId="Excel.Sheet.8">
                  <p:embed/>
                </p:oleObj>
              </mc:Choice>
              <mc:Fallback>
                <p:oleObj name="Worksheet" r:id="rId4" imgW="7950052" imgH="4203875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0" y="1771650"/>
                        <a:ext cx="8462963" cy="4475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D976403B-BC02-49F9-8C52-5E79C5774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0138" y="6556375"/>
            <a:ext cx="158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3"/>
          <p:cNvSpPr txBox="1">
            <a:spLocks noChangeArrowheads="1"/>
          </p:cNvSpPr>
          <p:nvPr/>
        </p:nvSpPr>
        <p:spPr bwMode="auto">
          <a:xfrm>
            <a:off x="20638" y="6519863"/>
            <a:ext cx="91440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Geneva"/>
                <a:cs typeface="Geneva"/>
              </a:rPr>
              <a:t>Source – HomeScan MAT 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0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2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21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</DocumentSource>
    <PublicationDate xmlns="cebd32e3-9ab6-41ee-b1af-b8405a8d4e68">2023-01-27T00:00:00+00:00</PublicationDate>
    <DocumentAdded xmlns="cebd32e3-9ab6-41ee-b1af-b8405a8d4e68">2023-01-27T00:00:00+00:00</DocumentAdded>
    <TaxCatchAll xmlns="cebd32e3-9ab6-41ee-b1af-b8405a8d4e68">
      <Value>1591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13. Year end Dec 2022</TermName>
          <TermId xmlns="http://schemas.microsoft.com/office/infopath/2007/PartnerControls">10b93ae6-9670-4712-b571-2308f9d0df73</TermId>
        </TermInfo>
      </Terms>
    </j7c1b49d505545c2a69692ae734740bd>
    <DocumentSummary xmlns="cebd32e3-9ab6-41ee-b1af-b8405a8d4e68">December 2022 YE Nielsen Monthly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A696B775-B938-41CF-AEEA-155DA39ABF07}"/>
</file>

<file path=customXml/itemProps2.xml><?xml version="1.0" encoding="utf-8"?>
<ds:datastoreItem xmlns:ds="http://schemas.openxmlformats.org/officeDocument/2006/customXml" ds:itemID="{4C94CF47-79C2-47FD-8786-5CA993C9AD41}"/>
</file>

<file path=customXml/itemProps3.xml><?xml version="1.0" encoding="utf-8"?>
<ds:datastoreItem xmlns:ds="http://schemas.openxmlformats.org/officeDocument/2006/customXml" ds:itemID="{BB53C09B-8EB7-4315-A3FF-A695B067667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5051</TotalTime>
  <Words>633</Words>
  <Application>Microsoft Office PowerPoint</Application>
  <PresentationFormat>On-screen Show (4:3)</PresentationFormat>
  <Paragraphs>68</Paragraphs>
  <Slides>18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Arial</vt:lpstr>
      <vt:lpstr>Arial Unicode MS</vt:lpstr>
      <vt:lpstr>Calibri</vt:lpstr>
      <vt:lpstr>Calibri Light</vt:lpstr>
      <vt:lpstr>Lucida Grande</vt:lpstr>
      <vt:lpstr>Poppins</vt:lpstr>
      <vt:lpstr>Poppins Light</vt:lpstr>
      <vt:lpstr>Roboto</vt:lpstr>
      <vt:lpstr>Roboto Light</vt:lpstr>
      <vt:lpstr>Roboto Slab</vt:lpstr>
      <vt:lpstr>Roboto Slab Light</vt:lpstr>
      <vt:lpstr>1_Custom Design</vt:lpstr>
      <vt:lpstr>Seafish - reduced template for suppliers</vt:lpstr>
      <vt:lpstr>Microsoft Excel 97-2003 Worksheet</vt:lpstr>
      <vt:lpstr>UK Cod Report Data to 31.12.22</vt:lpstr>
      <vt:lpstr>Moving Annual Trends</vt:lpstr>
      <vt:lpstr>Long Term Trends – Total Cod</vt:lpstr>
      <vt:lpstr>      Long Term Trends – Frozen Cod</vt:lpstr>
      <vt:lpstr>   Long Term Trends – Chilled Cod</vt:lpstr>
      <vt:lpstr>PowerPoint Presentation</vt:lpstr>
      <vt:lpstr>PowerPoint Presentation</vt:lpstr>
      <vt:lpstr>PowerPoint Presentation</vt:lpstr>
      <vt:lpstr>Rolling Purchase KPI’s – Total Cod</vt:lpstr>
      <vt:lpstr>Rolling Purchase KPI’s – Frozen Cod</vt:lpstr>
      <vt:lpstr>Rolling Purchase KPI’s – Chilled Cod</vt:lpstr>
      <vt:lpstr>  Share of Trade – Total Cod</vt:lpstr>
      <vt:lpstr>Share of Trade – Frozen Cod</vt:lpstr>
      <vt:lpstr>Share of Trade – Chilled Cod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2022 December NielsenIQ YE Cod Report</dc:title>
  <dc:creator>anderi01</dc:creator>
  <cp:lastModifiedBy>deeksha jain</cp:lastModifiedBy>
  <cp:revision>816</cp:revision>
  <dcterms:created xsi:type="dcterms:W3CDTF">2009-04-16T08:15:59Z</dcterms:created>
  <dcterms:modified xsi:type="dcterms:W3CDTF">2023-01-18T04:32:20Z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1591;#13. Year end Dec 2022|10b93ae6-9670-4712-b571-2308f9d0df73</vt:lpwstr>
  </property>
</Properties>
</file>