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5"/>
  </p:notesMasterIdLst>
  <p:handoutMasterIdLst>
    <p:handoutMasterId r:id="rId16"/>
  </p:handoutMasterIdLst>
  <p:sldIdLst>
    <p:sldId id="279" r:id="rId3"/>
    <p:sldId id="299" r:id="rId4"/>
    <p:sldId id="300" r:id="rId5"/>
    <p:sldId id="301" r:id="rId6"/>
    <p:sldId id="302" r:id="rId7"/>
    <p:sldId id="303" r:id="rId8"/>
    <p:sldId id="304" r:id="rId9"/>
    <p:sldId id="305" r:id="rId10"/>
    <p:sldId id="306" r:id="rId11"/>
    <p:sldId id="307" r:id="rId12"/>
    <p:sldId id="309" r:id="rId13"/>
    <p:sldId id="310"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A2F129-A0B1-4060-A6AC-122107E0BA51}" v="29" dt="2023-05-22T15:20:35.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21" autoAdjust="0"/>
    <p:restoredTop sz="94660"/>
  </p:normalViewPr>
  <p:slideViewPr>
    <p:cSldViewPr snapToGrid="0" snapToObjects="1">
      <p:cViewPr varScale="1">
        <p:scale>
          <a:sx n="79" d="100"/>
          <a:sy n="79" d="100"/>
        </p:scale>
        <p:origin x="840" y="4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gey Chekmarev" userId="ecf4f7c8-8817-4c18-82c2-4feb0afcf7b6" providerId="ADAL" clId="{E6A2F129-A0B1-4060-A6AC-122107E0BA51}"/>
    <pc:docChg chg="undo custSel addSld delSld modSld">
      <pc:chgData name="Sergey Chekmarev" userId="ecf4f7c8-8817-4c18-82c2-4feb0afcf7b6" providerId="ADAL" clId="{E6A2F129-A0B1-4060-A6AC-122107E0BA51}" dt="2023-05-22T15:20:35.762" v="281"/>
      <pc:docMkLst>
        <pc:docMk/>
      </pc:docMkLst>
      <pc:sldChg chg="addSp delSp modSp mod">
        <pc:chgData name="Sergey Chekmarev" userId="ecf4f7c8-8817-4c18-82c2-4feb0afcf7b6" providerId="ADAL" clId="{E6A2F129-A0B1-4060-A6AC-122107E0BA51}" dt="2023-05-22T12:44:34.384" v="44" actId="1076"/>
        <pc:sldMkLst>
          <pc:docMk/>
          <pc:sldMk cId="1712805272" sldId="279"/>
        </pc:sldMkLst>
        <pc:spChg chg="mod">
          <ac:chgData name="Sergey Chekmarev" userId="ecf4f7c8-8817-4c18-82c2-4feb0afcf7b6" providerId="ADAL" clId="{E6A2F129-A0B1-4060-A6AC-122107E0BA51}" dt="2023-05-22T12:36:42.932" v="2" actId="20577"/>
          <ac:spMkLst>
            <pc:docMk/>
            <pc:sldMk cId="1712805272" sldId="279"/>
            <ac:spMk id="2" creationId="{00000000-0000-0000-0000-000000000000}"/>
          </ac:spMkLst>
        </pc:spChg>
        <pc:spChg chg="mod">
          <ac:chgData name="Sergey Chekmarev" userId="ecf4f7c8-8817-4c18-82c2-4feb0afcf7b6" providerId="ADAL" clId="{E6A2F129-A0B1-4060-A6AC-122107E0BA51}" dt="2023-05-22T12:36:48.106" v="8" actId="20577"/>
          <ac:spMkLst>
            <pc:docMk/>
            <pc:sldMk cId="1712805272" sldId="279"/>
            <ac:spMk id="3" creationId="{00000000-0000-0000-0000-000000000000}"/>
          </ac:spMkLst>
        </pc:spChg>
        <pc:picChg chg="del">
          <ac:chgData name="Sergey Chekmarev" userId="ecf4f7c8-8817-4c18-82c2-4feb0afcf7b6" providerId="ADAL" clId="{E6A2F129-A0B1-4060-A6AC-122107E0BA51}" dt="2023-05-22T12:36:50.756" v="9" actId="478"/>
          <ac:picMkLst>
            <pc:docMk/>
            <pc:sldMk cId="1712805272" sldId="279"/>
            <ac:picMk id="4" creationId="{00000000-0000-0000-0000-000000000000}"/>
          </ac:picMkLst>
        </pc:picChg>
        <pc:picChg chg="add mod">
          <ac:chgData name="Sergey Chekmarev" userId="ecf4f7c8-8817-4c18-82c2-4feb0afcf7b6" providerId="ADAL" clId="{E6A2F129-A0B1-4060-A6AC-122107E0BA51}" dt="2023-05-22T12:44:34.384" v="44" actId="1076"/>
          <ac:picMkLst>
            <pc:docMk/>
            <pc:sldMk cId="1712805272" sldId="279"/>
            <ac:picMk id="6" creationId="{DD2F5789-98D8-0129-160B-378E3CB39B32}"/>
          </ac:picMkLst>
        </pc:picChg>
      </pc:sldChg>
      <pc:sldChg chg="modSp mod">
        <pc:chgData name="Sergey Chekmarev" userId="ecf4f7c8-8817-4c18-82c2-4feb0afcf7b6" providerId="ADAL" clId="{E6A2F129-A0B1-4060-A6AC-122107E0BA51}" dt="2023-05-22T15:20:35.762" v="281"/>
        <pc:sldMkLst>
          <pc:docMk/>
          <pc:sldMk cId="1697292786" sldId="299"/>
        </pc:sldMkLst>
        <pc:spChg chg="mod">
          <ac:chgData name="Sergey Chekmarev" userId="ecf4f7c8-8817-4c18-82c2-4feb0afcf7b6" providerId="ADAL" clId="{E6A2F129-A0B1-4060-A6AC-122107E0BA51}" dt="2023-05-22T12:41:00.340" v="30" actId="207"/>
          <ac:spMkLst>
            <pc:docMk/>
            <pc:sldMk cId="1697292786" sldId="299"/>
            <ac:spMk id="4" creationId="{00000000-0000-0000-0000-000000000000}"/>
          </ac:spMkLst>
        </pc:spChg>
        <pc:spChg chg="mod">
          <ac:chgData name="Sergey Chekmarev" userId="ecf4f7c8-8817-4c18-82c2-4feb0afcf7b6" providerId="ADAL" clId="{E6A2F129-A0B1-4060-A6AC-122107E0BA51}" dt="2023-05-22T14:47:15.696" v="146" actId="20577"/>
          <ac:spMkLst>
            <pc:docMk/>
            <pc:sldMk cId="1697292786" sldId="299"/>
            <ac:spMk id="10" creationId="{00000000-0000-0000-0000-000000000000}"/>
          </ac:spMkLst>
        </pc:spChg>
        <pc:spChg chg="mod">
          <ac:chgData name="Sergey Chekmarev" userId="ecf4f7c8-8817-4c18-82c2-4feb0afcf7b6" providerId="ADAL" clId="{E6A2F129-A0B1-4060-A6AC-122107E0BA51}" dt="2023-05-22T12:45:02.796" v="53"/>
          <ac:spMkLst>
            <pc:docMk/>
            <pc:sldMk cId="1697292786" sldId="299"/>
            <ac:spMk id="12" creationId="{00000000-0000-0000-0000-000000000000}"/>
          </ac:spMkLst>
        </pc:spChg>
        <pc:spChg chg="mod">
          <ac:chgData name="Sergey Chekmarev" userId="ecf4f7c8-8817-4c18-82c2-4feb0afcf7b6" providerId="ADAL" clId="{E6A2F129-A0B1-4060-A6AC-122107E0BA51}" dt="2023-05-22T15:20:35.762" v="281"/>
          <ac:spMkLst>
            <pc:docMk/>
            <pc:sldMk cId="1697292786" sldId="299"/>
            <ac:spMk id="17" creationId="{00000000-0000-0000-0000-000000000000}"/>
          </ac:spMkLst>
        </pc:spChg>
        <pc:spChg chg="mod">
          <ac:chgData name="Sergey Chekmarev" userId="ecf4f7c8-8817-4c18-82c2-4feb0afcf7b6" providerId="ADAL" clId="{E6A2F129-A0B1-4060-A6AC-122107E0BA51}" dt="2023-05-22T12:41:06.335" v="32" actId="207"/>
          <ac:spMkLst>
            <pc:docMk/>
            <pc:sldMk cId="1697292786" sldId="299"/>
            <ac:spMk id="19" creationId="{00000000-0000-0000-0000-000000000000}"/>
          </ac:spMkLst>
        </pc:spChg>
        <pc:spChg chg="mod">
          <ac:chgData name="Sergey Chekmarev" userId="ecf4f7c8-8817-4c18-82c2-4feb0afcf7b6" providerId="ADAL" clId="{E6A2F129-A0B1-4060-A6AC-122107E0BA51}" dt="2023-05-22T12:45:02.796" v="53"/>
          <ac:spMkLst>
            <pc:docMk/>
            <pc:sldMk cId="1697292786" sldId="299"/>
            <ac:spMk id="20" creationId="{00000000-0000-0000-0000-000000000000}"/>
          </ac:spMkLst>
        </pc:spChg>
        <pc:spChg chg="mod">
          <ac:chgData name="Sergey Chekmarev" userId="ecf4f7c8-8817-4c18-82c2-4feb0afcf7b6" providerId="ADAL" clId="{E6A2F129-A0B1-4060-A6AC-122107E0BA51}" dt="2023-05-22T12:44:46.745" v="50" actId="20577"/>
          <ac:spMkLst>
            <pc:docMk/>
            <pc:sldMk cId="1697292786" sldId="299"/>
            <ac:spMk id="25" creationId="{00000000-0000-0000-0000-000000000000}"/>
          </ac:spMkLst>
        </pc:spChg>
        <pc:graphicFrameChg chg="mod">
          <ac:chgData name="Sergey Chekmarev" userId="ecf4f7c8-8817-4c18-82c2-4feb0afcf7b6" providerId="ADAL" clId="{E6A2F129-A0B1-4060-A6AC-122107E0BA51}" dt="2023-05-22T14:41:16.684" v="82" actId="255"/>
          <ac:graphicFrameMkLst>
            <pc:docMk/>
            <pc:sldMk cId="1697292786" sldId="299"/>
            <ac:graphicFrameMk id="26" creationId="{00000000-0000-0000-0000-000000000000}"/>
          </ac:graphicFrameMkLst>
        </pc:graphicFrameChg>
      </pc:sldChg>
      <pc:sldChg chg="modSp mod">
        <pc:chgData name="Sergey Chekmarev" userId="ecf4f7c8-8817-4c18-82c2-4feb0afcf7b6" providerId="ADAL" clId="{E6A2F129-A0B1-4060-A6AC-122107E0BA51}" dt="2023-05-22T15:20:35.762" v="281"/>
        <pc:sldMkLst>
          <pc:docMk/>
          <pc:sldMk cId="3905218779" sldId="300"/>
        </pc:sldMkLst>
        <pc:spChg chg="mod">
          <ac:chgData name="Sergey Chekmarev" userId="ecf4f7c8-8817-4c18-82c2-4feb0afcf7b6" providerId="ADAL" clId="{E6A2F129-A0B1-4060-A6AC-122107E0BA51}" dt="2023-05-22T14:48:52.997" v="209" actId="20577"/>
          <ac:spMkLst>
            <pc:docMk/>
            <pc:sldMk cId="3905218779" sldId="300"/>
            <ac:spMk id="4" creationId="{00000000-0000-0000-0000-000000000000}"/>
          </ac:spMkLst>
        </pc:spChg>
        <pc:spChg chg="mod">
          <ac:chgData name="Sergey Chekmarev" userId="ecf4f7c8-8817-4c18-82c2-4feb0afcf7b6" providerId="ADAL" clId="{E6A2F129-A0B1-4060-A6AC-122107E0BA51}" dt="2023-05-22T12:45:02.796" v="53"/>
          <ac:spMkLst>
            <pc:docMk/>
            <pc:sldMk cId="3905218779" sldId="300"/>
            <ac:spMk id="25" creationId="{00000000-0000-0000-0000-000000000000}"/>
          </ac:spMkLst>
        </pc:spChg>
        <pc:spChg chg="mod">
          <ac:chgData name="Sergey Chekmarev" userId="ecf4f7c8-8817-4c18-82c2-4feb0afcf7b6" providerId="ADAL" clId="{E6A2F129-A0B1-4060-A6AC-122107E0BA51}" dt="2023-05-22T15:20:35.762" v="281"/>
          <ac:spMkLst>
            <pc:docMk/>
            <pc:sldMk cId="3905218779" sldId="300"/>
            <ac:spMk id="27" creationId="{00000000-0000-0000-0000-000000000000}"/>
          </ac:spMkLst>
        </pc:spChg>
      </pc:sldChg>
      <pc:sldChg chg="modSp mod">
        <pc:chgData name="Sergey Chekmarev" userId="ecf4f7c8-8817-4c18-82c2-4feb0afcf7b6" providerId="ADAL" clId="{E6A2F129-A0B1-4060-A6AC-122107E0BA51}" dt="2023-05-22T15:20:35.762" v="281"/>
        <pc:sldMkLst>
          <pc:docMk/>
          <pc:sldMk cId="2118786065" sldId="301"/>
        </pc:sldMkLst>
        <pc:spChg chg="mod">
          <ac:chgData name="Sergey Chekmarev" userId="ecf4f7c8-8817-4c18-82c2-4feb0afcf7b6" providerId="ADAL" clId="{E6A2F129-A0B1-4060-A6AC-122107E0BA51}" dt="2023-05-22T14:50:11.546" v="221" actId="20577"/>
          <ac:spMkLst>
            <pc:docMk/>
            <pc:sldMk cId="2118786065" sldId="301"/>
            <ac:spMk id="7" creationId="{00000000-0000-0000-0000-000000000000}"/>
          </ac:spMkLst>
        </pc:spChg>
        <pc:spChg chg="mod">
          <ac:chgData name="Sergey Chekmarev" userId="ecf4f7c8-8817-4c18-82c2-4feb0afcf7b6" providerId="ADAL" clId="{E6A2F129-A0B1-4060-A6AC-122107E0BA51}" dt="2023-05-22T15:20:35.762" v="281"/>
          <ac:spMkLst>
            <pc:docMk/>
            <pc:sldMk cId="2118786065" sldId="301"/>
            <ac:spMk id="17" creationId="{00000000-0000-0000-0000-000000000000}"/>
          </ac:spMkLst>
        </pc:spChg>
        <pc:spChg chg="mod">
          <ac:chgData name="Sergey Chekmarev" userId="ecf4f7c8-8817-4c18-82c2-4feb0afcf7b6" providerId="ADAL" clId="{E6A2F129-A0B1-4060-A6AC-122107E0BA51}" dt="2023-05-22T12:45:02.796" v="53"/>
          <ac:spMkLst>
            <pc:docMk/>
            <pc:sldMk cId="2118786065" sldId="301"/>
            <ac:spMk id="25" creationId="{00000000-0000-0000-0000-000000000000}"/>
          </ac:spMkLst>
        </pc:spChg>
        <pc:graphicFrameChg chg="mod">
          <ac:chgData name="Sergey Chekmarev" userId="ecf4f7c8-8817-4c18-82c2-4feb0afcf7b6" providerId="ADAL" clId="{E6A2F129-A0B1-4060-A6AC-122107E0BA51}" dt="2023-05-22T14:49:17.273" v="210"/>
          <ac:graphicFrameMkLst>
            <pc:docMk/>
            <pc:sldMk cId="2118786065" sldId="301"/>
            <ac:graphicFrameMk id="26" creationId="{00000000-0000-0000-0000-000000000000}"/>
          </ac:graphicFrameMkLst>
        </pc:graphicFrameChg>
      </pc:sldChg>
      <pc:sldChg chg="modSp mod">
        <pc:chgData name="Sergey Chekmarev" userId="ecf4f7c8-8817-4c18-82c2-4feb0afcf7b6" providerId="ADAL" clId="{E6A2F129-A0B1-4060-A6AC-122107E0BA51}" dt="2023-05-22T15:20:35.762" v="281"/>
        <pc:sldMkLst>
          <pc:docMk/>
          <pc:sldMk cId="3598640930" sldId="302"/>
        </pc:sldMkLst>
        <pc:spChg chg="mod">
          <ac:chgData name="Sergey Chekmarev" userId="ecf4f7c8-8817-4c18-82c2-4feb0afcf7b6" providerId="ADAL" clId="{E6A2F129-A0B1-4060-A6AC-122107E0BA51}" dt="2023-05-22T14:50:46.447" v="240" actId="20577"/>
          <ac:spMkLst>
            <pc:docMk/>
            <pc:sldMk cId="3598640930" sldId="302"/>
            <ac:spMk id="5" creationId="{00000000-0000-0000-0000-000000000000}"/>
          </ac:spMkLst>
        </pc:spChg>
        <pc:spChg chg="mod">
          <ac:chgData name="Sergey Chekmarev" userId="ecf4f7c8-8817-4c18-82c2-4feb0afcf7b6" providerId="ADAL" clId="{E6A2F129-A0B1-4060-A6AC-122107E0BA51}" dt="2023-05-22T15:20:35.762" v="281"/>
          <ac:spMkLst>
            <pc:docMk/>
            <pc:sldMk cId="3598640930" sldId="302"/>
            <ac:spMk id="17" creationId="{00000000-0000-0000-0000-000000000000}"/>
          </ac:spMkLst>
        </pc:spChg>
        <pc:spChg chg="mod">
          <ac:chgData name="Sergey Chekmarev" userId="ecf4f7c8-8817-4c18-82c2-4feb0afcf7b6" providerId="ADAL" clId="{E6A2F129-A0B1-4060-A6AC-122107E0BA51}" dt="2023-05-22T12:45:02.796" v="53"/>
          <ac:spMkLst>
            <pc:docMk/>
            <pc:sldMk cId="3598640930" sldId="302"/>
            <ac:spMk id="25" creationId="{00000000-0000-0000-0000-000000000000}"/>
          </ac:spMkLst>
        </pc:spChg>
      </pc:sldChg>
      <pc:sldChg chg="modSp mod">
        <pc:chgData name="Sergey Chekmarev" userId="ecf4f7c8-8817-4c18-82c2-4feb0afcf7b6" providerId="ADAL" clId="{E6A2F129-A0B1-4060-A6AC-122107E0BA51}" dt="2023-05-22T15:20:35.762" v="281"/>
        <pc:sldMkLst>
          <pc:docMk/>
          <pc:sldMk cId="2063805605" sldId="303"/>
        </pc:sldMkLst>
        <pc:spChg chg="mod">
          <ac:chgData name="Sergey Chekmarev" userId="ecf4f7c8-8817-4c18-82c2-4feb0afcf7b6" providerId="ADAL" clId="{E6A2F129-A0B1-4060-A6AC-122107E0BA51}" dt="2023-05-22T12:45:02.796" v="53"/>
          <ac:spMkLst>
            <pc:docMk/>
            <pc:sldMk cId="2063805605" sldId="303"/>
            <ac:spMk id="5" creationId="{00000000-0000-0000-0000-000000000000}"/>
          </ac:spMkLst>
        </pc:spChg>
        <pc:spChg chg="mod">
          <ac:chgData name="Sergey Chekmarev" userId="ecf4f7c8-8817-4c18-82c2-4feb0afcf7b6" providerId="ADAL" clId="{E6A2F129-A0B1-4060-A6AC-122107E0BA51}" dt="2023-05-22T15:20:35.762" v="281"/>
          <ac:spMkLst>
            <pc:docMk/>
            <pc:sldMk cId="2063805605" sldId="303"/>
            <ac:spMk id="17" creationId="{00000000-0000-0000-0000-000000000000}"/>
          </ac:spMkLst>
        </pc:spChg>
        <pc:spChg chg="mod">
          <ac:chgData name="Sergey Chekmarev" userId="ecf4f7c8-8817-4c18-82c2-4feb0afcf7b6" providerId="ADAL" clId="{E6A2F129-A0B1-4060-A6AC-122107E0BA51}" dt="2023-05-22T12:45:02.796" v="53"/>
          <ac:spMkLst>
            <pc:docMk/>
            <pc:sldMk cId="2063805605" sldId="303"/>
            <ac:spMk id="25" creationId="{00000000-0000-0000-0000-000000000000}"/>
          </ac:spMkLst>
        </pc:spChg>
      </pc:sldChg>
      <pc:sldChg chg="modSp mod">
        <pc:chgData name="Sergey Chekmarev" userId="ecf4f7c8-8817-4c18-82c2-4feb0afcf7b6" providerId="ADAL" clId="{E6A2F129-A0B1-4060-A6AC-122107E0BA51}" dt="2023-05-22T15:20:35.762" v="281"/>
        <pc:sldMkLst>
          <pc:docMk/>
          <pc:sldMk cId="3340563664" sldId="304"/>
        </pc:sldMkLst>
        <pc:spChg chg="mod">
          <ac:chgData name="Sergey Chekmarev" userId="ecf4f7c8-8817-4c18-82c2-4feb0afcf7b6" providerId="ADAL" clId="{E6A2F129-A0B1-4060-A6AC-122107E0BA51}" dt="2023-05-22T12:45:02.796" v="53"/>
          <ac:spMkLst>
            <pc:docMk/>
            <pc:sldMk cId="3340563664" sldId="304"/>
            <ac:spMk id="5" creationId="{00000000-0000-0000-0000-000000000000}"/>
          </ac:spMkLst>
        </pc:spChg>
        <pc:spChg chg="mod">
          <ac:chgData name="Sergey Chekmarev" userId="ecf4f7c8-8817-4c18-82c2-4feb0afcf7b6" providerId="ADAL" clId="{E6A2F129-A0B1-4060-A6AC-122107E0BA51}" dt="2023-05-22T15:20:35.762" v="281"/>
          <ac:spMkLst>
            <pc:docMk/>
            <pc:sldMk cId="3340563664" sldId="304"/>
            <ac:spMk id="17" creationId="{00000000-0000-0000-0000-000000000000}"/>
          </ac:spMkLst>
        </pc:spChg>
        <pc:spChg chg="mod">
          <ac:chgData name="Sergey Chekmarev" userId="ecf4f7c8-8817-4c18-82c2-4feb0afcf7b6" providerId="ADAL" clId="{E6A2F129-A0B1-4060-A6AC-122107E0BA51}" dt="2023-05-22T12:45:02.796" v="53"/>
          <ac:spMkLst>
            <pc:docMk/>
            <pc:sldMk cId="3340563664" sldId="304"/>
            <ac:spMk id="25" creationId="{00000000-0000-0000-0000-000000000000}"/>
          </ac:spMkLst>
        </pc:spChg>
      </pc:sldChg>
      <pc:sldChg chg="modSp mod">
        <pc:chgData name="Sergey Chekmarev" userId="ecf4f7c8-8817-4c18-82c2-4feb0afcf7b6" providerId="ADAL" clId="{E6A2F129-A0B1-4060-A6AC-122107E0BA51}" dt="2023-05-22T15:20:35.762" v="281"/>
        <pc:sldMkLst>
          <pc:docMk/>
          <pc:sldMk cId="806011696" sldId="305"/>
        </pc:sldMkLst>
        <pc:spChg chg="mod">
          <ac:chgData name="Sergey Chekmarev" userId="ecf4f7c8-8817-4c18-82c2-4feb0afcf7b6" providerId="ADAL" clId="{E6A2F129-A0B1-4060-A6AC-122107E0BA51}" dt="2023-05-22T14:52:04.941" v="249" actId="20577"/>
          <ac:spMkLst>
            <pc:docMk/>
            <pc:sldMk cId="806011696" sldId="305"/>
            <ac:spMk id="5" creationId="{00000000-0000-0000-0000-000000000000}"/>
          </ac:spMkLst>
        </pc:spChg>
        <pc:spChg chg="mod">
          <ac:chgData name="Sergey Chekmarev" userId="ecf4f7c8-8817-4c18-82c2-4feb0afcf7b6" providerId="ADAL" clId="{E6A2F129-A0B1-4060-A6AC-122107E0BA51}" dt="2023-05-22T15:20:35.762" v="281"/>
          <ac:spMkLst>
            <pc:docMk/>
            <pc:sldMk cId="806011696" sldId="305"/>
            <ac:spMk id="17" creationId="{00000000-0000-0000-0000-000000000000}"/>
          </ac:spMkLst>
        </pc:spChg>
        <pc:spChg chg="mod">
          <ac:chgData name="Sergey Chekmarev" userId="ecf4f7c8-8817-4c18-82c2-4feb0afcf7b6" providerId="ADAL" clId="{E6A2F129-A0B1-4060-A6AC-122107E0BA51}" dt="2023-05-22T12:45:02.796" v="53"/>
          <ac:spMkLst>
            <pc:docMk/>
            <pc:sldMk cId="806011696" sldId="305"/>
            <ac:spMk id="25" creationId="{00000000-0000-0000-0000-000000000000}"/>
          </ac:spMkLst>
        </pc:spChg>
        <pc:graphicFrameChg chg="mod">
          <ac:chgData name="Sergey Chekmarev" userId="ecf4f7c8-8817-4c18-82c2-4feb0afcf7b6" providerId="ADAL" clId="{E6A2F129-A0B1-4060-A6AC-122107E0BA51}" dt="2023-05-22T14:52:53.779" v="256" actId="207"/>
          <ac:graphicFrameMkLst>
            <pc:docMk/>
            <pc:sldMk cId="806011696" sldId="305"/>
            <ac:graphicFrameMk id="26" creationId="{00000000-0000-0000-0000-000000000000}"/>
          </ac:graphicFrameMkLst>
        </pc:graphicFrameChg>
      </pc:sldChg>
      <pc:sldChg chg="modSp mod">
        <pc:chgData name="Sergey Chekmarev" userId="ecf4f7c8-8817-4c18-82c2-4feb0afcf7b6" providerId="ADAL" clId="{E6A2F129-A0B1-4060-A6AC-122107E0BA51}" dt="2023-05-22T15:20:35.762" v="281"/>
        <pc:sldMkLst>
          <pc:docMk/>
          <pc:sldMk cId="602047246" sldId="306"/>
        </pc:sldMkLst>
        <pc:spChg chg="mod">
          <ac:chgData name="Sergey Chekmarev" userId="ecf4f7c8-8817-4c18-82c2-4feb0afcf7b6" providerId="ADAL" clId="{E6A2F129-A0B1-4060-A6AC-122107E0BA51}" dt="2023-05-22T15:00:35.272" v="264" actId="20577"/>
          <ac:spMkLst>
            <pc:docMk/>
            <pc:sldMk cId="602047246" sldId="306"/>
            <ac:spMk id="5" creationId="{00000000-0000-0000-0000-000000000000}"/>
          </ac:spMkLst>
        </pc:spChg>
        <pc:spChg chg="mod">
          <ac:chgData name="Sergey Chekmarev" userId="ecf4f7c8-8817-4c18-82c2-4feb0afcf7b6" providerId="ADAL" clId="{E6A2F129-A0B1-4060-A6AC-122107E0BA51}" dt="2023-05-22T15:20:35.762" v="281"/>
          <ac:spMkLst>
            <pc:docMk/>
            <pc:sldMk cId="602047246" sldId="306"/>
            <ac:spMk id="18" creationId="{00000000-0000-0000-0000-000000000000}"/>
          </ac:spMkLst>
        </pc:spChg>
        <pc:spChg chg="mod">
          <ac:chgData name="Sergey Chekmarev" userId="ecf4f7c8-8817-4c18-82c2-4feb0afcf7b6" providerId="ADAL" clId="{E6A2F129-A0B1-4060-A6AC-122107E0BA51}" dt="2023-05-22T12:45:02.796" v="53"/>
          <ac:spMkLst>
            <pc:docMk/>
            <pc:sldMk cId="602047246" sldId="306"/>
            <ac:spMk id="25" creationId="{00000000-0000-0000-0000-000000000000}"/>
          </ac:spMkLst>
        </pc:spChg>
      </pc:sldChg>
      <pc:sldChg chg="modSp mod">
        <pc:chgData name="Sergey Chekmarev" userId="ecf4f7c8-8817-4c18-82c2-4feb0afcf7b6" providerId="ADAL" clId="{E6A2F129-A0B1-4060-A6AC-122107E0BA51}" dt="2023-05-22T15:20:35.762" v="281"/>
        <pc:sldMkLst>
          <pc:docMk/>
          <pc:sldMk cId="3064617862" sldId="307"/>
        </pc:sldMkLst>
        <pc:spChg chg="mod">
          <ac:chgData name="Sergey Chekmarev" userId="ecf4f7c8-8817-4c18-82c2-4feb0afcf7b6" providerId="ADAL" clId="{E6A2F129-A0B1-4060-A6AC-122107E0BA51}" dt="2023-05-22T15:02:40.289" v="280" actId="20577"/>
          <ac:spMkLst>
            <pc:docMk/>
            <pc:sldMk cId="3064617862" sldId="307"/>
            <ac:spMk id="2" creationId="{00000000-0000-0000-0000-000000000000}"/>
          </ac:spMkLst>
        </pc:spChg>
        <pc:spChg chg="mod">
          <ac:chgData name="Sergey Chekmarev" userId="ecf4f7c8-8817-4c18-82c2-4feb0afcf7b6" providerId="ADAL" clId="{E6A2F129-A0B1-4060-A6AC-122107E0BA51}" dt="2023-05-22T15:20:35.762" v="281"/>
          <ac:spMkLst>
            <pc:docMk/>
            <pc:sldMk cId="3064617862" sldId="307"/>
            <ac:spMk id="23" creationId="{00000000-0000-0000-0000-000000000000}"/>
          </ac:spMkLst>
        </pc:spChg>
        <pc:graphicFrameChg chg="mod">
          <ac:chgData name="Sergey Chekmarev" userId="ecf4f7c8-8817-4c18-82c2-4feb0afcf7b6" providerId="ADAL" clId="{E6A2F129-A0B1-4060-A6AC-122107E0BA51}" dt="2023-05-22T15:02:11.542" v="269" actId="404"/>
          <ac:graphicFrameMkLst>
            <pc:docMk/>
            <pc:sldMk cId="3064617862" sldId="307"/>
            <ac:graphicFrameMk id="26" creationId="{00000000-0000-0000-0000-000000000000}"/>
          </ac:graphicFrameMkLst>
        </pc:graphicFrameChg>
      </pc:sldChg>
      <pc:sldChg chg="addSp delSp modSp del mod">
        <pc:chgData name="Sergey Chekmarev" userId="ecf4f7c8-8817-4c18-82c2-4feb0afcf7b6" providerId="ADAL" clId="{E6A2F129-A0B1-4060-A6AC-122107E0BA51}" dt="2023-05-22T12:46:21.554" v="66" actId="47"/>
        <pc:sldMkLst>
          <pc:docMk/>
          <pc:sldMk cId="2706903608" sldId="308"/>
        </pc:sldMkLst>
        <pc:spChg chg="mod">
          <ac:chgData name="Sergey Chekmarev" userId="ecf4f7c8-8817-4c18-82c2-4feb0afcf7b6" providerId="ADAL" clId="{E6A2F129-A0B1-4060-A6AC-122107E0BA51}" dt="2023-05-22T12:45:52.973" v="62" actId="20577"/>
          <ac:spMkLst>
            <pc:docMk/>
            <pc:sldMk cId="2706903608" sldId="308"/>
            <ac:spMk id="4" creationId="{00000000-0000-0000-0000-000000000000}"/>
          </ac:spMkLst>
        </pc:spChg>
        <pc:picChg chg="add mod">
          <ac:chgData name="Sergey Chekmarev" userId="ecf4f7c8-8817-4c18-82c2-4feb0afcf7b6" providerId="ADAL" clId="{E6A2F129-A0B1-4060-A6AC-122107E0BA51}" dt="2023-05-22T12:46:12.725" v="65" actId="1076"/>
          <ac:picMkLst>
            <pc:docMk/>
            <pc:sldMk cId="2706903608" sldId="308"/>
            <ac:picMk id="5" creationId="{4BA8156B-A5FF-1CEE-BC5A-CC639A70B105}"/>
          </ac:picMkLst>
        </pc:picChg>
        <pc:picChg chg="del">
          <ac:chgData name="Sergey Chekmarev" userId="ecf4f7c8-8817-4c18-82c2-4feb0afcf7b6" providerId="ADAL" clId="{E6A2F129-A0B1-4060-A6AC-122107E0BA51}" dt="2023-05-22T12:45:56.409" v="63" actId="478"/>
          <ac:picMkLst>
            <pc:docMk/>
            <pc:sldMk cId="2706903608" sldId="308"/>
            <ac:picMk id="7" creationId="{00000000-0000-0000-0000-000000000000}"/>
          </ac:picMkLst>
        </pc:picChg>
      </pc:sldChg>
      <pc:sldChg chg="addSp delSp modSp mod">
        <pc:chgData name="Sergey Chekmarev" userId="ecf4f7c8-8817-4c18-82c2-4feb0afcf7b6" providerId="ADAL" clId="{E6A2F129-A0B1-4060-A6AC-122107E0BA51}" dt="2023-05-22T12:46:46.854" v="73" actId="1076"/>
        <pc:sldMkLst>
          <pc:docMk/>
          <pc:sldMk cId="2503079638" sldId="309"/>
        </pc:sldMkLst>
        <pc:picChg chg="add mod">
          <ac:chgData name="Sergey Chekmarev" userId="ecf4f7c8-8817-4c18-82c2-4feb0afcf7b6" providerId="ADAL" clId="{E6A2F129-A0B1-4060-A6AC-122107E0BA51}" dt="2023-05-22T12:46:46.854" v="73" actId="1076"/>
          <ac:picMkLst>
            <pc:docMk/>
            <pc:sldMk cId="2503079638" sldId="309"/>
            <ac:picMk id="3" creationId="{26BFAFEB-916E-9563-37C9-CA6D85A3E2EA}"/>
          </ac:picMkLst>
        </pc:picChg>
        <pc:picChg chg="del">
          <ac:chgData name="Sergey Chekmarev" userId="ecf4f7c8-8817-4c18-82c2-4feb0afcf7b6" providerId="ADAL" clId="{E6A2F129-A0B1-4060-A6AC-122107E0BA51}" dt="2023-05-22T12:46:24.118" v="67" actId="478"/>
          <ac:picMkLst>
            <pc:docMk/>
            <pc:sldMk cId="2503079638" sldId="309"/>
            <ac:picMk id="8" creationId="{00000000-0000-0000-0000-000000000000}"/>
          </ac:picMkLst>
        </pc:picChg>
      </pc:sldChg>
      <pc:sldChg chg="addSp delSp modSp mod">
        <pc:chgData name="Sergey Chekmarev" userId="ecf4f7c8-8817-4c18-82c2-4feb0afcf7b6" providerId="ADAL" clId="{E6A2F129-A0B1-4060-A6AC-122107E0BA51}" dt="2023-05-22T12:46:38.436" v="71" actId="1076"/>
        <pc:sldMkLst>
          <pc:docMk/>
          <pc:sldMk cId="833707105" sldId="310"/>
        </pc:sldMkLst>
        <pc:picChg chg="add mod">
          <ac:chgData name="Sergey Chekmarev" userId="ecf4f7c8-8817-4c18-82c2-4feb0afcf7b6" providerId="ADAL" clId="{E6A2F129-A0B1-4060-A6AC-122107E0BA51}" dt="2023-05-22T12:46:38.436" v="71" actId="1076"/>
          <ac:picMkLst>
            <pc:docMk/>
            <pc:sldMk cId="833707105" sldId="310"/>
            <ac:picMk id="4" creationId="{20446B7E-E441-7870-816F-DA049D4D8D22}"/>
          </ac:picMkLst>
        </pc:picChg>
        <pc:picChg chg="del">
          <ac:chgData name="Sergey Chekmarev" userId="ecf4f7c8-8817-4c18-82c2-4feb0afcf7b6" providerId="ADAL" clId="{E6A2F129-A0B1-4060-A6AC-122107E0BA51}" dt="2023-05-22T12:46:26.722" v="68" actId="478"/>
          <ac:picMkLst>
            <pc:docMk/>
            <pc:sldMk cId="833707105" sldId="310"/>
            <ac:picMk id="8" creationId="{00000000-0000-0000-0000-000000000000}"/>
          </ac:picMkLst>
        </pc:picChg>
      </pc:sldChg>
      <pc:sldChg chg="add del">
        <pc:chgData name="Sergey Chekmarev" userId="ecf4f7c8-8817-4c18-82c2-4feb0afcf7b6" providerId="ADAL" clId="{E6A2F129-A0B1-4060-A6AC-122107E0BA51}" dt="2023-05-22T12:44:50.899" v="52" actId="2890"/>
        <pc:sldMkLst>
          <pc:docMk/>
          <pc:sldMk cId="2650066427" sldId="311"/>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3.5358543457516281E-2"/>
          <c:w val="0.57698596492884746"/>
          <c:h val="0.7713381114201997"/>
        </c:manualLayout>
      </c:layout>
      <c:barChart>
        <c:barDir val="col"/>
        <c:grouping val="stacked"/>
        <c:varyColors val="0"/>
        <c:ser>
          <c:idx val="0"/>
          <c:order val="0"/>
          <c:tx>
            <c:strRef>
              <c:f>Sheet1!$A$2</c:f>
              <c:strCache>
                <c:ptCount val="1"/>
                <c:pt idx="0">
                  <c:v>Pubs</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22</c:v>
                </c:pt>
                <c:pt idx="1">
                  <c:v>2YE Mar 23</c:v>
                </c:pt>
              </c:strCache>
            </c:strRef>
          </c:cat>
          <c:val>
            <c:numRef>
              <c:f>Sheet1!$B$2:$C$2</c:f>
              <c:numCache>
                <c:formatCode>#,##0</c:formatCode>
                <c:ptCount val="2"/>
                <c:pt idx="0">
                  <c:v>54114</c:v>
                </c:pt>
                <c:pt idx="1">
                  <c:v>89559</c:v>
                </c:pt>
              </c:numCache>
            </c:numRef>
          </c:val>
          <c:extLst>
            <c:ext xmlns:c16="http://schemas.microsoft.com/office/drawing/2014/chart" uri="{C3380CC4-5D6E-409C-BE32-E72D297353CC}">
              <c16:uniqueId val="{00000000-7884-4538-8FB3-9EE2B001F80E}"/>
            </c:ext>
          </c:extLst>
        </c:ser>
        <c:ser>
          <c:idx val="1"/>
          <c:order val="1"/>
          <c:tx>
            <c:strRef>
              <c:f>Sheet1!$A$3</c:f>
              <c:strCache>
                <c:ptCount val="1"/>
                <c:pt idx="0">
                  <c:v>FSR</c:v>
                </c:pt>
              </c:strCache>
            </c:strRef>
          </c:tx>
          <c:invertIfNegative val="0"/>
          <c:dLbls>
            <c:numFmt formatCode="#,##0" sourceLinked="0"/>
            <c:spPr>
              <a:noFill/>
              <a:ln>
                <a:noFill/>
              </a:ln>
              <a:effectLst/>
            </c:spPr>
            <c:txPr>
              <a:bodyPr/>
              <a:lstStyle/>
              <a:p>
                <a:pPr>
                  <a:defRPr sz="10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22</c:v>
                </c:pt>
                <c:pt idx="1">
                  <c:v>2YE Mar 23</c:v>
                </c:pt>
              </c:strCache>
            </c:strRef>
          </c:cat>
          <c:val>
            <c:numRef>
              <c:f>Sheet1!$B$3:$C$3</c:f>
              <c:numCache>
                <c:formatCode>#,##0</c:formatCode>
                <c:ptCount val="2"/>
                <c:pt idx="0">
                  <c:v>29080</c:v>
                </c:pt>
                <c:pt idx="1">
                  <c:v>36830</c:v>
                </c:pt>
              </c:numCache>
            </c:numRef>
          </c:val>
          <c:extLst>
            <c:ext xmlns:c16="http://schemas.microsoft.com/office/drawing/2014/chart" uri="{C3380CC4-5D6E-409C-BE32-E72D297353CC}">
              <c16:uniqueId val="{00000001-7884-4538-8FB3-9EE2B001F80E}"/>
            </c:ext>
          </c:extLst>
        </c:ser>
        <c:ser>
          <c:idx val="2"/>
          <c:order val="2"/>
          <c:tx>
            <c:strRef>
              <c:f>Sheet1!$A$4</c:f>
              <c:strCache>
                <c:ptCount val="1"/>
                <c:pt idx="0">
                  <c:v>Travel &amp; Leisure</c:v>
                </c:pt>
              </c:strCache>
            </c:strRef>
          </c:tx>
          <c:invertIfNegative val="0"/>
          <c:dLbls>
            <c:numFmt formatCode="#,##0" sourceLinked="0"/>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22</c:v>
                </c:pt>
                <c:pt idx="1">
                  <c:v>2YE Mar 23</c:v>
                </c:pt>
              </c:strCache>
            </c:strRef>
          </c:cat>
          <c:val>
            <c:numRef>
              <c:f>Sheet1!$B$4:$C$4</c:f>
              <c:numCache>
                <c:formatCode>#,##0</c:formatCode>
                <c:ptCount val="2"/>
                <c:pt idx="0">
                  <c:v>10801</c:v>
                </c:pt>
                <c:pt idx="1">
                  <c:v>14751</c:v>
                </c:pt>
              </c:numCache>
            </c:numRef>
          </c:val>
          <c:extLst>
            <c:ext xmlns:c16="http://schemas.microsoft.com/office/drawing/2014/chart" uri="{C3380CC4-5D6E-409C-BE32-E72D297353CC}">
              <c16:uniqueId val="{00000002-7884-4538-8FB3-9EE2B001F80E}"/>
            </c:ext>
          </c:extLst>
        </c:ser>
        <c:ser>
          <c:idx val="3"/>
          <c:order val="3"/>
          <c:tx>
            <c:strRef>
              <c:f>Sheet1!$A$5</c:f>
              <c:strCache>
                <c:ptCount val="1"/>
                <c:pt idx="0">
                  <c:v>Workplace/College/Uni</c:v>
                </c:pt>
              </c:strCache>
            </c:strRef>
          </c:tx>
          <c:invertIfNegative val="0"/>
          <c:dLbls>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22</c:v>
                </c:pt>
                <c:pt idx="1">
                  <c:v>2YE Mar 23</c:v>
                </c:pt>
              </c:strCache>
            </c:strRef>
          </c:cat>
          <c:val>
            <c:numRef>
              <c:f>Sheet1!$B$5:$C$5</c:f>
              <c:numCache>
                <c:formatCode>#,##0</c:formatCode>
                <c:ptCount val="2"/>
                <c:pt idx="0">
                  <c:v>19787</c:v>
                </c:pt>
                <c:pt idx="1">
                  <c:v>30340</c:v>
                </c:pt>
              </c:numCache>
            </c:numRef>
          </c:val>
          <c:extLst>
            <c:ext xmlns:c16="http://schemas.microsoft.com/office/drawing/2014/chart" uri="{C3380CC4-5D6E-409C-BE32-E72D297353CC}">
              <c16:uniqueId val="{00000003-7884-4538-8FB3-9EE2B001F80E}"/>
            </c:ext>
          </c:extLst>
        </c:ser>
        <c:ser>
          <c:idx val="4"/>
          <c:order val="4"/>
          <c:tx>
            <c:strRef>
              <c:f>Sheet1!$A$6</c:f>
              <c:strCache>
                <c:ptCount val="1"/>
                <c:pt idx="0">
                  <c:v>Fish &amp; Chips</c:v>
                </c:pt>
              </c:strCache>
            </c:strRef>
          </c:tx>
          <c:invertIfNegative val="0"/>
          <c:dLbls>
            <c:spPr>
              <a:noFill/>
              <a:ln>
                <a:noFill/>
              </a:ln>
              <a:effectLst/>
            </c:spPr>
            <c:txPr>
              <a:bodyPr wrap="square" lIns="38100" tIns="19050" rIns="38100" bIns="19050" anchor="ctr">
                <a:spAutoFit/>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2YE Mar 22</c:v>
                </c:pt>
                <c:pt idx="1">
                  <c:v>2YE Mar 23</c:v>
                </c:pt>
              </c:strCache>
            </c:strRef>
          </c:cat>
          <c:val>
            <c:numRef>
              <c:f>Sheet1!$B$6:$C$6</c:f>
              <c:numCache>
                <c:formatCode>#,##0</c:formatCode>
                <c:ptCount val="2"/>
                <c:pt idx="0">
                  <c:v>205483</c:v>
                </c:pt>
                <c:pt idx="1">
                  <c:v>197818</c:v>
                </c:pt>
              </c:numCache>
            </c:numRef>
          </c:val>
          <c:extLst>
            <c:ext xmlns:c16="http://schemas.microsoft.com/office/drawing/2014/chart" uri="{C3380CC4-5D6E-409C-BE32-E72D297353CC}">
              <c16:uniqueId val="{00000004-7884-4538-8FB3-9EE2B001F80E}"/>
            </c:ext>
          </c:extLst>
        </c:ser>
        <c:ser>
          <c:idx val="5"/>
          <c:order val="5"/>
          <c:tx>
            <c:strRef>
              <c:f>Sheet1!$A$7</c:f>
              <c:strCache>
                <c:ptCount val="1"/>
                <c:pt idx="0">
                  <c:v>QSR excl Fish &amp; Chips</c:v>
                </c:pt>
              </c:strCache>
            </c:strRef>
          </c:tx>
          <c:invertIfNegative val="0"/>
          <c:dLbls>
            <c:numFmt formatCode="#,##0" sourceLinked="0"/>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22</c:v>
                </c:pt>
                <c:pt idx="1">
                  <c:v>2YE Mar 23</c:v>
                </c:pt>
              </c:strCache>
            </c:strRef>
          </c:cat>
          <c:val>
            <c:numRef>
              <c:f>Sheet1!$B$7:$C$7</c:f>
              <c:numCache>
                <c:formatCode>#,##0</c:formatCode>
                <c:ptCount val="2"/>
                <c:pt idx="0">
                  <c:v>29321</c:v>
                </c:pt>
                <c:pt idx="1">
                  <c:v>30368</c:v>
                </c:pt>
              </c:numCache>
            </c:numRef>
          </c:val>
          <c:extLst>
            <c:ext xmlns:c16="http://schemas.microsoft.com/office/drawing/2014/chart" uri="{C3380CC4-5D6E-409C-BE32-E72D297353CC}">
              <c16:uniqueId val="{00000005-7884-4538-8FB3-9EE2B001F80E}"/>
            </c:ext>
          </c:extLst>
        </c:ser>
        <c:dLbls>
          <c:showLegendKey val="0"/>
          <c:showVal val="0"/>
          <c:showCatName val="0"/>
          <c:showSerName val="0"/>
          <c:showPercent val="0"/>
          <c:showBubbleSize val="0"/>
        </c:dLbls>
        <c:gapWidth val="150"/>
        <c:overlap val="100"/>
        <c:axId val="197540864"/>
        <c:axId val="197546752"/>
      </c:barChart>
      <c:catAx>
        <c:axId val="197540864"/>
        <c:scaling>
          <c:orientation val="minMax"/>
        </c:scaling>
        <c:delete val="0"/>
        <c:axPos val="b"/>
        <c:numFmt formatCode="General" sourceLinked="1"/>
        <c:majorTickMark val="out"/>
        <c:minorTickMark val="none"/>
        <c:tickLblPos val="nextTo"/>
        <c:txPr>
          <a:bodyPr rot="0" vert="horz"/>
          <a:lstStyle/>
          <a:p>
            <a:pPr>
              <a:defRPr/>
            </a:pPr>
            <a:endParaRPr lang="en-US"/>
          </a:p>
        </c:txPr>
        <c:crossAx val="197546752"/>
        <c:crosses val="autoZero"/>
        <c:auto val="1"/>
        <c:lblAlgn val="ctr"/>
        <c:lblOffset val="100"/>
        <c:noMultiLvlLbl val="0"/>
      </c:catAx>
      <c:valAx>
        <c:axId val="197546752"/>
        <c:scaling>
          <c:orientation val="minMax"/>
        </c:scaling>
        <c:delete val="1"/>
        <c:axPos val="l"/>
        <c:numFmt formatCode="#,##0" sourceLinked="1"/>
        <c:majorTickMark val="out"/>
        <c:minorTickMark val="none"/>
        <c:tickLblPos val="nextTo"/>
        <c:crossAx val="197540864"/>
        <c:crosses val="autoZero"/>
        <c:crossBetween val="between"/>
      </c:valAx>
    </c:plotArea>
    <c:legend>
      <c:legendPos val="r"/>
      <c:layout>
        <c:manualLayout>
          <c:xMode val="edge"/>
          <c:yMode val="edge"/>
          <c:x val="0.53249268110731085"/>
          <c:y val="0.24025765774904509"/>
          <c:w val="0.44111291099680433"/>
          <c:h val="0.5365435210364573"/>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80622899456E-2"/>
          <c:y val="7.49986832215674E-2"/>
          <c:w val="0.98066217966893943"/>
          <c:h val="0.51084788547678384"/>
        </c:manualLayout>
      </c:layout>
      <c:barChart>
        <c:barDir val="col"/>
        <c:grouping val="clustered"/>
        <c:varyColors val="0"/>
        <c:ser>
          <c:idx val="0"/>
          <c:order val="0"/>
          <c:tx>
            <c:strRef>
              <c:f>Sheet1!$B$1</c:f>
              <c:strCache>
                <c:ptCount val="1"/>
                <c:pt idx="0">
                  <c:v>2YE Mar 22</c:v>
                </c:pt>
              </c:strCache>
            </c:strRef>
          </c:tx>
          <c:spPr>
            <a:solidFill>
              <a:srgbClr val="00B0F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Workplace/Education</c:v>
                </c:pt>
                <c:pt idx="5">
                  <c:v>Fish &amp; Chips</c:v>
                </c:pt>
                <c:pt idx="6">
                  <c:v>QSR excl Fish &amp; Chips</c:v>
                </c:pt>
              </c:strCache>
            </c:strRef>
          </c:cat>
          <c:val>
            <c:numRef>
              <c:f>Sheet1!$B$2:$B$8</c:f>
              <c:numCache>
                <c:formatCode>General</c:formatCode>
                <c:ptCount val="7"/>
                <c:pt idx="0">
                  <c:v>2.5</c:v>
                </c:pt>
                <c:pt idx="1">
                  <c:v>4.2</c:v>
                </c:pt>
                <c:pt idx="2">
                  <c:v>2</c:v>
                </c:pt>
                <c:pt idx="3">
                  <c:v>1.1000000000000001</c:v>
                </c:pt>
                <c:pt idx="4">
                  <c:v>1.7</c:v>
                </c:pt>
                <c:pt idx="5">
                  <c:v>43.2</c:v>
                </c:pt>
                <c:pt idx="6">
                  <c:v>0.3</c:v>
                </c:pt>
              </c:numCache>
            </c:numRef>
          </c:val>
          <c:extLst>
            <c:ext xmlns:c16="http://schemas.microsoft.com/office/drawing/2014/chart" uri="{C3380CC4-5D6E-409C-BE32-E72D297353CC}">
              <c16:uniqueId val="{00000000-BCC9-4B5F-83A4-72B15B708DF1}"/>
            </c:ext>
          </c:extLst>
        </c:ser>
        <c:ser>
          <c:idx val="1"/>
          <c:order val="1"/>
          <c:tx>
            <c:strRef>
              <c:f>Sheet1!$C$1</c:f>
              <c:strCache>
                <c:ptCount val="1"/>
                <c:pt idx="0">
                  <c:v>2YE Mar 23</c:v>
                </c:pt>
              </c:strCache>
            </c:strRef>
          </c:tx>
          <c:spPr>
            <a:solidFill>
              <a:srgbClr val="00206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Workplace/Education</c:v>
                </c:pt>
                <c:pt idx="5">
                  <c:v>Fish &amp; Chips</c:v>
                </c:pt>
                <c:pt idx="6">
                  <c:v>QSR excl Fish &amp; Chips</c:v>
                </c:pt>
              </c:strCache>
            </c:strRef>
          </c:cat>
          <c:val>
            <c:numRef>
              <c:f>Sheet1!$C$2:$C$8</c:f>
              <c:numCache>
                <c:formatCode>0.0</c:formatCode>
                <c:ptCount val="7"/>
                <c:pt idx="0">
                  <c:v>2.2000000000000002</c:v>
                </c:pt>
                <c:pt idx="1">
                  <c:v>4.3</c:v>
                </c:pt>
                <c:pt idx="2">
                  <c:v>1.8</c:v>
                </c:pt>
                <c:pt idx="3">
                  <c:v>1.1000000000000001</c:v>
                </c:pt>
                <c:pt idx="4">
                  <c:v>1.5</c:v>
                </c:pt>
                <c:pt idx="5">
                  <c:v>41.9</c:v>
                </c:pt>
                <c:pt idx="6">
                  <c:v>0.3</c:v>
                </c:pt>
              </c:numCache>
            </c:numRef>
          </c:val>
          <c:extLst>
            <c:ext xmlns:c16="http://schemas.microsoft.com/office/drawing/2014/chart" uri="{C3380CC4-5D6E-409C-BE32-E72D297353CC}">
              <c16:uniqueId val="{00000001-BCC9-4B5F-83A4-72B15B708DF1}"/>
            </c:ext>
          </c:extLst>
        </c:ser>
        <c:dLbls>
          <c:showLegendKey val="0"/>
          <c:showVal val="0"/>
          <c:showCatName val="0"/>
          <c:showSerName val="0"/>
          <c:showPercent val="0"/>
          <c:showBubbleSize val="0"/>
        </c:dLbls>
        <c:gapWidth val="150"/>
        <c:axId val="188455552"/>
        <c:axId val="197642112"/>
      </c:barChart>
      <c:catAx>
        <c:axId val="188455552"/>
        <c:scaling>
          <c:orientation val="minMax"/>
        </c:scaling>
        <c:delete val="0"/>
        <c:axPos val="b"/>
        <c:numFmt formatCode="General" sourceLinked="0"/>
        <c:majorTickMark val="out"/>
        <c:minorTickMark val="none"/>
        <c:tickLblPos val="nextTo"/>
        <c:txPr>
          <a:bodyPr rot="-2700000" vert="horz"/>
          <a:lstStyle/>
          <a:p>
            <a:pPr>
              <a:defRPr sz="1200"/>
            </a:pPr>
            <a:endParaRPr lang="en-US"/>
          </a:p>
        </c:txPr>
        <c:crossAx val="197642112"/>
        <c:crosses val="autoZero"/>
        <c:auto val="1"/>
        <c:lblAlgn val="ctr"/>
        <c:lblOffset val="100"/>
        <c:noMultiLvlLbl val="0"/>
      </c:catAx>
      <c:valAx>
        <c:axId val="197642112"/>
        <c:scaling>
          <c:orientation val="minMax"/>
        </c:scaling>
        <c:delete val="1"/>
        <c:axPos val="l"/>
        <c:numFmt formatCode="General" sourceLinked="1"/>
        <c:majorTickMark val="out"/>
        <c:minorTickMark val="none"/>
        <c:tickLblPos val="nextTo"/>
        <c:crossAx val="188455552"/>
        <c:crosses val="autoZero"/>
        <c:crossBetween val="between"/>
      </c:valAx>
    </c:plotArea>
    <c:legend>
      <c:legendPos val="t"/>
      <c:layout>
        <c:manualLayout>
          <c:xMode val="edge"/>
          <c:yMode val="edge"/>
          <c:x val="0"/>
          <c:y val="0.92295940448730229"/>
          <c:w val="0.3141796988769312"/>
          <c:h val="7.5679981759715881E-2"/>
        </c:manualLayout>
      </c:layout>
      <c:overlay val="0"/>
    </c:legend>
    <c:plotVisOnly val="1"/>
    <c:dispBlanksAs val="gap"/>
    <c:showDLblsOverMax val="0"/>
  </c:chart>
  <c:txPr>
    <a:bodyPr/>
    <a:lstStyle/>
    <a:p>
      <a:pPr>
        <a:defRPr sz="14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5453722784374099E-2"/>
          <c:w val="0.82657703605610333"/>
          <c:h val="0.7610506752823728"/>
        </c:manualLayout>
      </c:layout>
      <c:barChart>
        <c:barDir val="col"/>
        <c:grouping val="percentStacked"/>
        <c:varyColors val="0"/>
        <c:ser>
          <c:idx val="0"/>
          <c:order val="0"/>
          <c:tx>
            <c:strRef>
              <c:f>Sheet1!$A$2</c:f>
              <c:strCache>
                <c:ptCount val="1"/>
                <c:pt idx="0">
                  <c:v>Age: &lt;18</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Sheet1!$B$2:$F$2</c:f>
              <c:numCache>
                <c:formatCode>General</c:formatCode>
                <c:ptCount val="5"/>
                <c:pt idx="0" formatCode="0.0">
                  <c:v>12.3</c:v>
                </c:pt>
                <c:pt idx="1">
                  <c:v>14.5</c:v>
                </c:pt>
                <c:pt idx="2">
                  <c:v>10.8</c:v>
                </c:pt>
                <c:pt idx="3">
                  <c:v>12.5</c:v>
                </c:pt>
                <c:pt idx="4">
                  <c:v>16.399999999999999</c:v>
                </c:pt>
              </c:numCache>
            </c:numRef>
          </c:val>
          <c:extLst>
            <c:ext xmlns:c16="http://schemas.microsoft.com/office/drawing/2014/chart" uri="{C3380CC4-5D6E-409C-BE32-E72D297353CC}">
              <c16:uniqueId val="{00000000-6FED-4210-B5D0-567214480706}"/>
            </c:ext>
          </c:extLst>
        </c:ser>
        <c:ser>
          <c:idx val="1"/>
          <c:order val="1"/>
          <c:tx>
            <c:strRef>
              <c:f>Sheet1!$A$3</c:f>
              <c:strCache>
                <c:ptCount val="1"/>
                <c:pt idx="0">
                  <c:v>Age: 18-24</c:v>
                </c:pt>
              </c:strCache>
            </c:strRef>
          </c:tx>
          <c:spPr>
            <a:solidFill>
              <a:srgbClr val="002060"/>
            </a:solidFill>
          </c:spPr>
          <c:invertIfNegative val="0"/>
          <c:dLbls>
            <c:dLbl>
              <c:idx val="2"/>
              <c:layout>
                <c:manualLayout>
                  <c:x val="5.6020498805376816E-2"/>
                  <c:y val="-3.8105776835768304E-3"/>
                </c:manualLayout>
              </c:layout>
              <c:numFmt formatCode="#,##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ED-4210-B5D0-567214480706}"/>
                </c:ext>
              </c:extLst>
            </c:dLbl>
            <c:dLbl>
              <c:idx val="3"/>
              <c:layout>
                <c:manualLayout>
                  <c:x val="-1.514067535280456E-3"/>
                  <c:y val="-6.985978383939093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ED-4210-B5D0-56721448070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Sheet1!$B$3:$F$3</c:f>
              <c:numCache>
                <c:formatCode>General</c:formatCode>
                <c:ptCount val="5"/>
                <c:pt idx="0" formatCode="0.0">
                  <c:v>5.8</c:v>
                </c:pt>
                <c:pt idx="1">
                  <c:v>5.6</c:v>
                </c:pt>
                <c:pt idx="2">
                  <c:v>3.6</c:v>
                </c:pt>
                <c:pt idx="3">
                  <c:v>6.8</c:v>
                </c:pt>
                <c:pt idx="4">
                  <c:v>5.9</c:v>
                </c:pt>
              </c:numCache>
            </c:numRef>
          </c:val>
          <c:extLst>
            <c:ext xmlns:c16="http://schemas.microsoft.com/office/drawing/2014/chart" uri="{C3380CC4-5D6E-409C-BE32-E72D297353CC}">
              <c16:uniqueId val="{00000003-6FED-4210-B5D0-567214480706}"/>
            </c:ext>
          </c:extLst>
        </c:ser>
        <c:ser>
          <c:idx val="2"/>
          <c:order val="2"/>
          <c:tx>
            <c:strRef>
              <c:f>Sheet1!$A$4</c:f>
              <c:strCache>
                <c:ptCount val="1"/>
                <c:pt idx="0">
                  <c:v>Age: 25-34</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Sheet1!$B$4:$F$4</c:f>
              <c:numCache>
                <c:formatCode>General</c:formatCode>
                <c:ptCount val="5"/>
                <c:pt idx="0" formatCode="0.0">
                  <c:v>12.4</c:v>
                </c:pt>
                <c:pt idx="1">
                  <c:v>13</c:v>
                </c:pt>
                <c:pt idx="2">
                  <c:v>8.1999999999999993</c:v>
                </c:pt>
                <c:pt idx="3">
                  <c:v>10.7</c:v>
                </c:pt>
                <c:pt idx="4">
                  <c:v>10.199999999999999</c:v>
                </c:pt>
              </c:numCache>
            </c:numRef>
          </c:val>
          <c:extLst>
            <c:ext xmlns:c16="http://schemas.microsoft.com/office/drawing/2014/chart" uri="{C3380CC4-5D6E-409C-BE32-E72D297353CC}">
              <c16:uniqueId val="{00000004-6FED-4210-B5D0-567214480706}"/>
            </c:ext>
          </c:extLst>
        </c:ser>
        <c:ser>
          <c:idx val="3"/>
          <c:order val="3"/>
          <c:tx>
            <c:strRef>
              <c:f>Sheet1!$A$5</c:f>
              <c:strCache>
                <c:ptCount val="1"/>
                <c:pt idx="0">
                  <c:v>Age: 35-49</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Sheet1!$B$5:$F$5</c:f>
              <c:numCache>
                <c:formatCode>General</c:formatCode>
                <c:ptCount val="5"/>
                <c:pt idx="0" formatCode="0.0">
                  <c:v>20.100000000000001</c:v>
                </c:pt>
                <c:pt idx="1">
                  <c:v>18.7</c:v>
                </c:pt>
                <c:pt idx="2">
                  <c:v>19.600000000000001</c:v>
                </c:pt>
                <c:pt idx="3">
                  <c:v>15.4</c:v>
                </c:pt>
                <c:pt idx="4">
                  <c:v>17.399999999999999</c:v>
                </c:pt>
              </c:numCache>
            </c:numRef>
          </c:val>
          <c:extLst>
            <c:ext xmlns:c16="http://schemas.microsoft.com/office/drawing/2014/chart" uri="{C3380CC4-5D6E-409C-BE32-E72D297353CC}">
              <c16:uniqueId val="{00000005-6FED-4210-B5D0-567214480706}"/>
            </c:ext>
          </c:extLst>
        </c:ser>
        <c:ser>
          <c:idx val="4"/>
          <c:order val="4"/>
          <c:tx>
            <c:strRef>
              <c:f>Sheet1!$A$6</c:f>
              <c:strCache>
                <c:ptCount val="1"/>
                <c:pt idx="0">
                  <c:v>Age: 50-64</c:v>
                </c:pt>
              </c:strCache>
            </c:strRef>
          </c:tx>
          <c:invertIfNegative val="0"/>
          <c:dLbls>
            <c:dLbl>
              <c:idx val="4"/>
              <c:layout>
                <c:manualLayout>
                  <c:x val="-1.514067535280456E-3"/>
                  <c:y val="-8.7324729799238671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FED-4210-B5D0-56721448070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Sheet1!$B$6:$F$6</c:f>
              <c:numCache>
                <c:formatCode>General</c:formatCode>
                <c:ptCount val="5"/>
                <c:pt idx="0" formatCode="0.0">
                  <c:v>26.5</c:v>
                </c:pt>
                <c:pt idx="1">
                  <c:v>24.3</c:v>
                </c:pt>
                <c:pt idx="2">
                  <c:v>23</c:v>
                </c:pt>
                <c:pt idx="3">
                  <c:v>20.2</c:v>
                </c:pt>
                <c:pt idx="4">
                  <c:v>28.3</c:v>
                </c:pt>
              </c:numCache>
            </c:numRef>
          </c:val>
          <c:extLst>
            <c:ext xmlns:c16="http://schemas.microsoft.com/office/drawing/2014/chart" uri="{C3380CC4-5D6E-409C-BE32-E72D297353CC}">
              <c16:uniqueId val="{00000007-6FED-4210-B5D0-567214480706}"/>
            </c:ext>
          </c:extLst>
        </c:ser>
        <c:ser>
          <c:idx val="5"/>
          <c:order val="5"/>
          <c:tx>
            <c:strRef>
              <c:f>Sheet1!$A$7</c:f>
              <c:strCache>
                <c:ptCount val="1"/>
                <c:pt idx="0">
                  <c:v>Age: 65+</c:v>
                </c:pt>
              </c:strCache>
            </c:strRef>
          </c:tx>
          <c:invertIfNegative val="0"/>
          <c:dLbls>
            <c:dLbl>
              <c:idx val="4"/>
              <c:layout>
                <c:manualLayout>
                  <c:x val="-3.0281350705609121E-3"/>
                  <c:y val="0"/>
                </c:manualLayout>
              </c:layout>
              <c:numFmt formatCode="#,##0.0" sourceLinked="0"/>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FED-4210-B5D0-56721448070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Sheet1!$B$7:$F$7</c:f>
              <c:numCache>
                <c:formatCode>General</c:formatCode>
                <c:ptCount val="5"/>
                <c:pt idx="0" formatCode="0.0">
                  <c:v>22.8</c:v>
                </c:pt>
                <c:pt idx="1">
                  <c:v>23.9</c:v>
                </c:pt>
                <c:pt idx="2">
                  <c:v>34.799999999999997</c:v>
                </c:pt>
                <c:pt idx="3">
                  <c:v>34.299999999999997</c:v>
                </c:pt>
                <c:pt idx="4">
                  <c:v>21.7</c:v>
                </c:pt>
              </c:numCache>
            </c:numRef>
          </c:val>
          <c:extLst>
            <c:ext xmlns:c16="http://schemas.microsoft.com/office/drawing/2014/chart" uri="{C3380CC4-5D6E-409C-BE32-E72D297353CC}">
              <c16:uniqueId val="{00000009-6FED-4210-B5D0-567214480706}"/>
            </c:ext>
          </c:extLst>
        </c:ser>
        <c:dLbls>
          <c:showLegendKey val="0"/>
          <c:showVal val="0"/>
          <c:showCatName val="0"/>
          <c:showSerName val="0"/>
          <c:showPercent val="0"/>
          <c:showBubbleSize val="0"/>
        </c:dLbls>
        <c:gapWidth val="150"/>
        <c:overlap val="100"/>
        <c:axId val="197748608"/>
        <c:axId val="197750144"/>
      </c:barChart>
      <c:catAx>
        <c:axId val="197748608"/>
        <c:scaling>
          <c:orientation val="minMax"/>
        </c:scaling>
        <c:delete val="0"/>
        <c:axPos val="b"/>
        <c:numFmt formatCode="General" sourceLinked="0"/>
        <c:majorTickMark val="out"/>
        <c:minorTickMark val="none"/>
        <c:tickLblPos val="nextTo"/>
        <c:txPr>
          <a:bodyPr rot="0" vert="horz"/>
          <a:lstStyle/>
          <a:p>
            <a:pPr>
              <a:defRPr/>
            </a:pPr>
            <a:endParaRPr lang="en-US"/>
          </a:p>
        </c:txPr>
        <c:crossAx val="197750144"/>
        <c:crosses val="autoZero"/>
        <c:auto val="1"/>
        <c:lblAlgn val="ctr"/>
        <c:lblOffset val="100"/>
        <c:noMultiLvlLbl val="0"/>
      </c:catAx>
      <c:valAx>
        <c:axId val="197750144"/>
        <c:scaling>
          <c:orientation val="minMax"/>
        </c:scaling>
        <c:delete val="1"/>
        <c:axPos val="l"/>
        <c:numFmt formatCode="0%" sourceLinked="1"/>
        <c:majorTickMark val="out"/>
        <c:minorTickMark val="none"/>
        <c:tickLblPos val="nextTo"/>
        <c:crossAx val="197748608"/>
        <c:crosses val="autoZero"/>
        <c:crossBetween val="between"/>
      </c:valAx>
    </c:plotArea>
    <c:legend>
      <c:legendPos val="r"/>
      <c:layout>
        <c:manualLayout>
          <c:xMode val="edge"/>
          <c:yMode val="edge"/>
          <c:x val="0.77293660313106782"/>
          <c:y val="6.0969242937229287E-2"/>
          <c:w val="0.22486623710958023"/>
          <c:h val="0.78663371165273177"/>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97344158004787562"/>
          <c:h val="0.77629306813260546"/>
        </c:manualLayout>
      </c:layout>
      <c:barChart>
        <c:barDir val="col"/>
        <c:grouping val="percentStacked"/>
        <c:varyColors val="0"/>
        <c:ser>
          <c:idx val="0"/>
          <c:order val="0"/>
          <c:tx>
            <c:strRef>
              <c:f>Sheet1!$A$2</c:f>
              <c:strCache>
                <c:ptCount val="1"/>
                <c:pt idx="0">
                  <c:v>A, B, C1</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Sheet1!$B$2:$F$2</c:f>
              <c:numCache>
                <c:formatCode>0</c:formatCode>
                <c:ptCount val="5"/>
                <c:pt idx="0">
                  <c:v>65.8</c:v>
                </c:pt>
                <c:pt idx="1">
                  <c:v>64.599999999999994</c:v>
                </c:pt>
                <c:pt idx="2">
                  <c:v>68.099999999999994</c:v>
                </c:pt>
                <c:pt idx="3">
                  <c:v>68.7</c:v>
                </c:pt>
                <c:pt idx="4">
                  <c:v>60.6</c:v>
                </c:pt>
              </c:numCache>
            </c:numRef>
          </c:val>
          <c:extLst>
            <c:ext xmlns:c16="http://schemas.microsoft.com/office/drawing/2014/chart" uri="{C3380CC4-5D6E-409C-BE32-E72D297353CC}">
              <c16:uniqueId val="{00000000-6A39-4809-BA40-D35F6BDB6715}"/>
            </c:ext>
          </c:extLst>
        </c:ser>
        <c:ser>
          <c:idx val="1"/>
          <c:order val="1"/>
          <c:tx>
            <c:strRef>
              <c:f>Sheet1!$A$3</c:f>
              <c:strCache>
                <c:ptCount val="1"/>
                <c:pt idx="0">
                  <c:v>C2, D, E</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Sheet1!$B$3:$F$3</c:f>
              <c:numCache>
                <c:formatCode>0</c:formatCode>
                <c:ptCount val="5"/>
                <c:pt idx="0">
                  <c:v>34.200000000000003</c:v>
                </c:pt>
                <c:pt idx="1">
                  <c:v>35.4</c:v>
                </c:pt>
                <c:pt idx="2">
                  <c:v>31.9</c:v>
                </c:pt>
                <c:pt idx="3">
                  <c:v>31.3</c:v>
                </c:pt>
                <c:pt idx="4">
                  <c:v>39.4</c:v>
                </c:pt>
              </c:numCache>
            </c:numRef>
          </c:val>
          <c:extLst>
            <c:ext xmlns:c16="http://schemas.microsoft.com/office/drawing/2014/chart" uri="{C3380CC4-5D6E-409C-BE32-E72D297353CC}">
              <c16:uniqueId val="{00000001-6A39-4809-BA40-D35F6BDB6715}"/>
            </c:ext>
          </c:extLst>
        </c:ser>
        <c:dLbls>
          <c:showLegendKey val="0"/>
          <c:showVal val="0"/>
          <c:showCatName val="0"/>
          <c:showSerName val="0"/>
          <c:showPercent val="0"/>
          <c:showBubbleSize val="0"/>
        </c:dLbls>
        <c:gapWidth val="150"/>
        <c:overlap val="100"/>
        <c:axId val="199309184"/>
        <c:axId val="199310720"/>
      </c:barChart>
      <c:catAx>
        <c:axId val="199309184"/>
        <c:scaling>
          <c:orientation val="minMax"/>
        </c:scaling>
        <c:delete val="0"/>
        <c:axPos val="b"/>
        <c:numFmt formatCode="General" sourceLinked="0"/>
        <c:majorTickMark val="out"/>
        <c:minorTickMark val="none"/>
        <c:tickLblPos val="nextTo"/>
        <c:txPr>
          <a:bodyPr rot="0" vert="horz"/>
          <a:lstStyle/>
          <a:p>
            <a:pPr>
              <a:defRPr/>
            </a:pPr>
            <a:endParaRPr lang="en-US"/>
          </a:p>
        </c:txPr>
        <c:crossAx val="199310720"/>
        <c:crosses val="autoZero"/>
        <c:auto val="1"/>
        <c:lblAlgn val="ctr"/>
        <c:lblOffset val="100"/>
        <c:noMultiLvlLbl val="0"/>
      </c:catAx>
      <c:valAx>
        <c:axId val="199310720"/>
        <c:scaling>
          <c:orientation val="minMax"/>
        </c:scaling>
        <c:delete val="1"/>
        <c:axPos val="l"/>
        <c:numFmt formatCode="0%" sourceLinked="1"/>
        <c:majorTickMark val="out"/>
        <c:minorTickMark val="none"/>
        <c:tickLblPos val="nextTo"/>
        <c:crossAx val="199309184"/>
        <c:crosses val="autoZero"/>
        <c:crossBetween val="between"/>
      </c:valAx>
    </c:plotArea>
    <c:legend>
      <c:legendPos val="b"/>
      <c:layout>
        <c:manualLayout>
          <c:xMode val="edge"/>
          <c:yMode val="edge"/>
          <c:x val="0.31451565504478485"/>
          <c:y val="0.92397115050453693"/>
          <c:w val="0.20744923789332831"/>
          <c:h val="7.6028849495463041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5.1641225550503142E-2"/>
          <c:w val="0.96738531623923263"/>
          <c:h val="0.75021077640133116"/>
        </c:manualLayout>
      </c:layout>
      <c:barChart>
        <c:barDir val="col"/>
        <c:grouping val="percentStacked"/>
        <c:varyColors val="0"/>
        <c:ser>
          <c:idx val="0"/>
          <c:order val="0"/>
          <c:tx>
            <c:strRef>
              <c:f>Sheet1!$A$2</c:f>
              <c:strCache>
                <c:ptCount val="1"/>
                <c:pt idx="0">
                  <c:v>Male Eater</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Sheet1!$B$2:$F$2</c:f>
              <c:numCache>
                <c:formatCode>_-* #,##0_-;\-* #,##0_-;_-* "-"??_-;_-@_-</c:formatCode>
                <c:ptCount val="5"/>
                <c:pt idx="0">
                  <c:v>48.5</c:v>
                </c:pt>
                <c:pt idx="1">
                  <c:v>51.1</c:v>
                </c:pt>
                <c:pt idx="2">
                  <c:v>51.9</c:v>
                </c:pt>
                <c:pt idx="3">
                  <c:v>46.5</c:v>
                </c:pt>
                <c:pt idx="4">
                  <c:v>48</c:v>
                </c:pt>
              </c:numCache>
            </c:numRef>
          </c:val>
          <c:extLst>
            <c:ext xmlns:c16="http://schemas.microsoft.com/office/drawing/2014/chart" uri="{C3380CC4-5D6E-409C-BE32-E72D297353CC}">
              <c16:uniqueId val="{00000000-6B6B-4B26-AD73-C6521A183877}"/>
            </c:ext>
          </c:extLst>
        </c:ser>
        <c:ser>
          <c:idx val="1"/>
          <c:order val="1"/>
          <c:tx>
            <c:strRef>
              <c:f>Sheet1!$A$3</c:f>
              <c:strCache>
                <c:ptCount val="1"/>
                <c:pt idx="0">
                  <c:v>Female Eater</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Sheet1!$B$3:$F$3</c:f>
              <c:numCache>
                <c:formatCode>_-* #,##0_-;\-* #,##0_-;_-* "-"??_-;_-@_-</c:formatCode>
                <c:ptCount val="5"/>
                <c:pt idx="0">
                  <c:v>51.5</c:v>
                </c:pt>
                <c:pt idx="1">
                  <c:v>48.9</c:v>
                </c:pt>
                <c:pt idx="2">
                  <c:v>48.1</c:v>
                </c:pt>
                <c:pt idx="3">
                  <c:v>53.5</c:v>
                </c:pt>
                <c:pt idx="4">
                  <c:v>52</c:v>
                </c:pt>
              </c:numCache>
            </c:numRef>
          </c:val>
          <c:extLst>
            <c:ext xmlns:c16="http://schemas.microsoft.com/office/drawing/2014/chart" uri="{C3380CC4-5D6E-409C-BE32-E72D297353CC}">
              <c16:uniqueId val="{00000001-6B6B-4B26-AD73-C6521A183877}"/>
            </c:ext>
          </c:extLst>
        </c:ser>
        <c:dLbls>
          <c:showLegendKey val="0"/>
          <c:showVal val="0"/>
          <c:showCatName val="0"/>
          <c:showSerName val="0"/>
          <c:showPercent val="0"/>
          <c:showBubbleSize val="0"/>
        </c:dLbls>
        <c:gapWidth val="150"/>
        <c:overlap val="100"/>
        <c:axId val="199742592"/>
        <c:axId val="199744128"/>
      </c:barChart>
      <c:catAx>
        <c:axId val="199742592"/>
        <c:scaling>
          <c:orientation val="minMax"/>
        </c:scaling>
        <c:delete val="0"/>
        <c:axPos val="b"/>
        <c:numFmt formatCode="General" sourceLinked="0"/>
        <c:majorTickMark val="out"/>
        <c:minorTickMark val="none"/>
        <c:tickLblPos val="nextTo"/>
        <c:txPr>
          <a:bodyPr rot="0" vert="horz"/>
          <a:lstStyle/>
          <a:p>
            <a:pPr>
              <a:defRPr/>
            </a:pPr>
            <a:endParaRPr lang="en-US"/>
          </a:p>
        </c:txPr>
        <c:crossAx val="199744128"/>
        <c:crosses val="autoZero"/>
        <c:auto val="1"/>
        <c:lblAlgn val="ctr"/>
        <c:lblOffset val="100"/>
        <c:noMultiLvlLbl val="0"/>
      </c:catAx>
      <c:valAx>
        <c:axId val="199744128"/>
        <c:scaling>
          <c:orientation val="minMax"/>
        </c:scaling>
        <c:delete val="1"/>
        <c:axPos val="l"/>
        <c:numFmt formatCode="0%" sourceLinked="1"/>
        <c:majorTickMark val="out"/>
        <c:minorTickMark val="none"/>
        <c:tickLblPos val="nextTo"/>
        <c:crossAx val="199742592"/>
        <c:crosses val="autoZero"/>
        <c:crossBetween val="between"/>
      </c:valAx>
    </c:plotArea>
    <c:legend>
      <c:legendPos val="b"/>
      <c:layout>
        <c:manualLayout>
          <c:xMode val="edge"/>
          <c:yMode val="edge"/>
          <c:x val="0.29783806654291051"/>
          <c:y val="0.92855810847842057"/>
          <c:w val="0.2801702098032654"/>
          <c:h val="7.1441891521579454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0.11039145802347236"/>
          <c:w val="0.98130328818589496"/>
          <c:h val="0.6665755372386335"/>
        </c:manualLayout>
      </c:layout>
      <c:barChart>
        <c:barDir val="col"/>
        <c:grouping val="percentStacked"/>
        <c:varyColors val="0"/>
        <c:ser>
          <c:idx val="0"/>
          <c:order val="0"/>
          <c:tx>
            <c:strRef>
              <c:f>Sheet1!$A$2</c:f>
              <c:strCache>
                <c:ptCount val="1"/>
                <c:pt idx="0">
                  <c:v>Adult Only</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Sheet1!$B$2:$F$2</c:f>
              <c:numCache>
                <c:formatCode>0</c:formatCode>
                <c:ptCount val="5"/>
                <c:pt idx="0">
                  <c:v>72</c:v>
                </c:pt>
                <c:pt idx="1">
                  <c:v>71.8</c:v>
                </c:pt>
                <c:pt idx="2">
                  <c:v>78.5</c:v>
                </c:pt>
                <c:pt idx="3">
                  <c:v>72.8</c:v>
                </c:pt>
                <c:pt idx="4">
                  <c:v>68</c:v>
                </c:pt>
              </c:numCache>
            </c:numRef>
          </c:val>
          <c:extLst>
            <c:ext xmlns:c16="http://schemas.microsoft.com/office/drawing/2014/chart" uri="{C3380CC4-5D6E-409C-BE32-E72D297353CC}">
              <c16:uniqueId val="{00000000-7001-42DC-ACB2-FD01962459D9}"/>
            </c:ext>
          </c:extLst>
        </c:ser>
        <c:ser>
          <c:idx val="1"/>
          <c:order val="1"/>
          <c:tx>
            <c:strRef>
              <c:f>Sheet1!$A$3</c:f>
              <c:strCache>
                <c:ptCount val="1"/>
                <c:pt idx="0">
                  <c:v>Party w/Kids (0-17)</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Sheet1!$B$3:$F$3</c:f>
              <c:numCache>
                <c:formatCode>0</c:formatCode>
                <c:ptCount val="5"/>
                <c:pt idx="0">
                  <c:v>28</c:v>
                </c:pt>
                <c:pt idx="1">
                  <c:v>28.2</c:v>
                </c:pt>
                <c:pt idx="2">
                  <c:v>21.5</c:v>
                </c:pt>
                <c:pt idx="3">
                  <c:v>27.2</c:v>
                </c:pt>
                <c:pt idx="4">
                  <c:v>32</c:v>
                </c:pt>
              </c:numCache>
            </c:numRef>
          </c:val>
          <c:extLst>
            <c:ext xmlns:c16="http://schemas.microsoft.com/office/drawing/2014/chart" uri="{C3380CC4-5D6E-409C-BE32-E72D297353CC}">
              <c16:uniqueId val="{00000001-7001-42DC-ACB2-FD01962459D9}"/>
            </c:ext>
          </c:extLst>
        </c:ser>
        <c:dLbls>
          <c:showLegendKey val="0"/>
          <c:showVal val="0"/>
          <c:showCatName val="0"/>
          <c:showSerName val="0"/>
          <c:showPercent val="0"/>
          <c:showBubbleSize val="0"/>
        </c:dLbls>
        <c:gapWidth val="150"/>
        <c:overlap val="100"/>
        <c:axId val="31584640"/>
        <c:axId val="31586176"/>
      </c:barChart>
      <c:catAx>
        <c:axId val="31584640"/>
        <c:scaling>
          <c:orientation val="minMax"/>
        </c:scaling>
        <c:delete val="0"/>
        <c:axPos val="b"/>
        <c:numFmt formatCode="General" sourceLinked="0"/>
        <c:majorTickMark val="out"/>
        <c:minorTickMark val="none"/>
        <c:tickLblPos val="nextTo"/>
        <c:txPr>
          <a:bodyPr rot="0" vert="horz"/>
          <a:lstStyle/>
          <a:p>
            <a:pPr>
              <a:defRPr/>
            </a:pPr>
            <a:endParaRPr lang="en-US"/>
          </a:p>
        </c:txPr>
        <c:crossAx val="31586176"/>
        <c:crosses val="autoZero"/>
        <c:auto val="1"/>
        <c:lblAlgn val="ctr"/>
        <c:lblOffset val="100"/>
        <c:noMultiLvlLbl val="0"/>
      </c:catAx>
      <c:valAx>
        <c:axId val="31586176"/>
        <c:scaling>
          <c:orientation val="minMax"/>
        </c:scaling>
        <c:delete val="1"/>
        <c:axPos val="l"/>
        <c:numFmt formatCode="0%" sourceLinked="1"/>
        <c:majorTickMark val="out"/>
        <c:minorTickMark val="none"/>
        <c:tickLblPos val="nextTo"/>
        <c:crossAx val="31584640"/>
        <c:crosses val="autoZero"/>
        <c:crossBetween val="between"/>
      </c:valAx>
    </c:plotArea>
    <c:legend>
      <c:legendPos val="b"/>
      <c:layout>
        <c:manualLayout>
          <c:xMode val="edge"/>
          <c:yMode val="edge"/>
          <c:x val="0.24878054944927869"/>
          <c:y val="0.92823794423157691"/>
          <c:w val="0.32983504170660966"/>
          <c:h val="6.822277828823263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9.2263495549631411E-2"/>
          <c:w val="0.97041344425529852"/>
          <c:h val="0.68470326391799419"/>
        </c:manualLayout>
      </c:layout>
      <c:barChart>
        <c:barDir val="col"/>
        <c:grouping val="percentStacked"/>
        <c:varyColors val="0"/>
        <c:ser>
          <c:idx val="0"/>
          <c:order val="0"/>
          <c:tx>
            <c:strRef>
              <c:f>Sheet1!$A$2</c:f>
              <c:strCache>
                <c:ptCount val="1"/>
                <c:pt idx="0">
                  <c:v>Breakfast</c:v>
                </c:pt>
              </c:strCache>
            </c:strRef>
          </c:tx>
          <c:spPr>
            <a:solidFill>
              <a:srgbClr val="00B0F0"/>
            </a:solidFill>
          </c:spPr>
          <c:invertIfNegative val="0"/>
          <c:dLbls>
            <c:dLbl>
              <c:idx val="0"/>
              <c:layout>
                <c:manualLayout>
                  <c:x val="6.05627158515398E-2"/>
                  <c:y val="-2.4658778261553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7EB-4CBB-B544-BB0C827E4151}"/>
                </c:ext>
              </c:extLst>
            </c:dLbl>
            <c:dLbl>
              <c:idx val="1"/>
              <c:layout>
                <c:manualLayout>
                  <c:x val="5.7534580058962809E-2"/>
                  <c:y val="-2.4658778261553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EB-4CBB-B544-BB0C827E4151}"/>
                </c:ext>
              </c:extLst>
            </c:dLbl>
            <c:dLbl>
              <c:idx val="2"/>
              <c:layout>
                <c:manualLayout>
                  <c:x val="5.6020512162674313E-2"/>
                  <c:y val="-2.4658778261553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7EB-4CBB-B544-BB0C827E4151}"/>
                </c:ext>
              </c:extLst>
            </c:dLbl>
            <c:dLbl>
              <c:idx val="3"/>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4-97EB-4CBB-B544-BB0C827E4151}"/>
                </c:ext>
              </c:extLst>
            </c:dLbl>
            <c:dLbl>
              <c:idx val="4"/>
              <c:layout>
                <c:manualLayout>
                  <c:x val="5.4506444266385824E-2"/>
                  <c:y val="-3.1704143479140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EB-4CBB-B544-BB0C827E4151}"/>
                </c:ext>
              </c:extLst>
            </c:dLbl>
            <c:numFmt formatCode="#,##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Sheet1!$B$2:$F$2</c:f>
              <c:numCache>
                <c:formatCode>General</c:formatCode>
                <c:ptCount val="5"/>
                <c:pt idx="0">
                  <c:v>2</c:v>
                </c:pt>
                <c:pt idx="1">
                  <c:v>2.2999999999999998</c:v>
                </c:pt>
                <c:pt idx="2">
                  <c:v>0.9</c:v>
                </c:pt>
                <c:pt idx="3">
                  <c:v>6.2</c:v>
                </c:pt>
                <c:pt idx="4">
                  <c:v>1.3</c:v>
                </c:pt>
              </c:numCache>
            </c:numRef>
          </c:val>
          <c:extLst>
            <c:ext xmlns:c16="http://schemas.microsoft.com/office/drawing/2014/chart" uri="{C3380CC4-5D6E-409C-BE32-E72D297353CC}">
              <c16:uniqueId val="{00000000-CAEB-45DE-B6E4-8CBAEA33B5BC}"/>
            </c:ext>
          </c:extLst>
        </c:ser>
        <c:ser>
          <c:idx val="1"/>
          <c:order val="1"/>
          <c:tx>
            <c:strRef>
              <c:f>Sheet1!$A$3</c:f>
              <c:strCache>
                <c:ptCount val="1"/>
                <c:pt idx="0">
                  <c:v>Lunch</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Sheet1!$B$3:$F$3</c:f>
              <c:numCache>
                <c:formatCode>General</c:formatCode>
                <c:ptCount val="5"/>
                <c:pt idx="0">
                  <c:v>33.6</c:v>
                </c:pt>
                <c:pt idx="1">
                  <c:v>34.1</c:v>
                </c:pt>
                <c:pt idx="2">
                  <c:v>45.7</c:v>
                </c:pt>
                <c:pt idx="3">
                  <c:v>52</c:v>
                </c:pt>
                <c:pt idx="4">
                  <c:v>23.5</c:v>
                </c:pt>
              </c:numCache>
            </c:numRef>
          </c:val>
          <c:extLst>
            <c:ext xmlns:c16="http://schemas.microsoft.com/office/drawing/2014/chart" uri="{C3380CC4-5D6E-409C-BE32-E72D297353CC}">
              <c16:uniqueId val="{00000001-CAEB-45DE-B6E4-8CBAEA33B5BC}"/>
            </c:ext>
          </c:extLst>
        </c:ser>
        <c:ser>
          <c:idx val="2"/>
          <c:order val="2"/>
          <c:tx>
            <c:strRef>
              <c:f>Sheet1!$A$4</c:f>
              <c:strCache>
                <c:ptCount val="1"/>
                <c:pt idx="0">
                  <c:v>Dinner</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Sheet1!$B$4:$F$4</c:f>
              <c:numCache>
                <c:formatCode>General</c:formatCode>
                <c:ptCount val="5"/>
                <c:pt idx="0">
                  <c:v>59.3</c:v>
                </c:pt>
                <c:pt idx="1">
                  <c:v>56.4</c:v>
                </c:pt>
                <c:pt idx="2">
                  <c:v>45.1</c:v>
                </c:pt>
                <c:pt idx="3">
                  <c:v>36.6</c:v>
                </c:pt>
                <c:pt idx="4">
                  <c:v>70.900000000000006</c:v>
                </c:pt>
              </c:numCache>
            </c:numRef>
          </c:val>
          <c:extLst>
            <c:ext xmlns:c16="http://schemas.microsoft.com/office/drawing/2014/chart" uri="{C3380CC4-5D6E-409C-BE32-E72D297353CC}">
              <c16:uniqueId val="{00000002-CAEB-45DE-B6E4-8CBAEA33B5BC}"/>
            </c:ext>
          </c:extLst>
        </c:ser>
        <c:ser>
          <c:idx val="3"/>
          <c:order val="3"/>
          <c:tx>
            <c:strRef>
              <c:f>Sheet1!$A$5</c:f>
              <c:strCache>
                <c:ptCount val="1"/>
                <c:pt idx="0">
                  <c:v>Total Snack</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Sheet1!$B$5:$F$5</c:f>
              <c:numCache>
                <c:formatCode>General</c:formatCode>
                <c:ptCount val="5"/>
                <c:pt idx="0">
                  <c:v>5.0999999999999996</c:v>
                </c:pt>
                <c:pt idx="1">
                  <c:v>7.2</c:v>
                </c:pt>
                <c:pt idx="2">
                  <c:v>8.3000000000000007</c:v>
                </c:pt>
                <c:pt idx="3">
                  <c:v>5.2</c:v>
                </c:pt>
                <c:pt idx="4">
                  <c:v>4.4000000000000004</c:v>
                </c:pt>
              </c:numCache>
            </c:numRef>
          </c:val>
          <c:extLst>
            <c:ext xmlns:c16="http://schemas.microsoft.com/office/drawing/2014/chart" uri="{C3380CC4-5D6E-409C-BE32-E72D297353CC}">
              <c16:uniqueId val="{00000003-CAEB-45DE-B6E4-8CBAEA33B5BC}"/>
            </c:ext>
          </c:extLst>
        </c:ser>
        <c:dLbls>
          <c:showLegendKey val="0"/>
          <c:showVal val="0"/>
          <c:showCatName val="0"/>
          <c:showSerName val="0"/>
          <c:showPercent val="0"/>
          <c:showBubbleSize val="0"/>
        </c:dLbls>
        <c:gapWidth val="150"/>
        <c:overlap val="100"/>
        <c:axId val="31680384"/>
        <c:axId val="31681920"/>
      </c:barChart>
      <c:catAx>
        <c:axId val="31680384"/>
        <c:scaling>
          <c:orientation val="minMax"/>
        </c:scaling>
        <c:delete val="0"/>
        <c:axPos val="b"/>
        <c:numFmt formatCode="General" sourceLinked="0"/>
        <c:majorTickMark val="out"/>
        <c:minorTickMark val="none"/>
        <c:tickLblPos val="nextTo"/>
        <c:txPr>
          <a:bodyPr rot="0" vert="horz"/>
          <a:lstStyle/>
          <a:p>
            <a:pPr>
              <a:defRPr/>
            </a:pPr>
            <a:endParaRPr lang="en-US"/>
          </a:p>
        </c:txPr>
        <c:crossAx val="31681920"/>
        <c:crosses val="autoZero"/>
        <c:auto val="1"/>
        <c:lblAlgn val="ctr"/>
        <c:lblOffset val="100"/>
        <c:noMultiLvlLbl val="0"/>
      </c:catAx>
      <c:valAx>
        <c:axId val="31681920"/>
        <c:scaling>
          <c:orientation val="minMax"/>
        </c:scaling>
        <c:delete val="1"/>
        <c:axPos val="l"/>
        <c:numFmt formatCode="0%" sourceLinked="1"/>
        <c:majorTickMark val="out"/>
        <c:minorTickMark val="none"/>
        <c:tickLblPos val="nextTo"/>
        <c:crossAx val="31680384"/>
        <c:crosses val="autoZero"/>
        <c:crossBetween val="between"/>
      </c:valAx>
    </c:plotArea>
    <c:legend>
      <c:legendPos val="b"/>
      <c:layout>
        <c:manualLayout>
          <c:xMode val="edge"/>
          <c:yMode val="edge"/>
          <c:x val="0.19077386632974083"/>
          <c:y val="0.92505173766721305"/>
          <c:w val="0.41859530503043696"/>
          <c:h val="6.7902897115200325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84850204476608904"/>
          <c:h val="0.82706674195064223"/>
        </c:manualLayout>
      </c:layout>
      <c:barChart>
        <c:barDir val="col"/>
        <c:grouping val="percentStacked"/>
        <c:varyColors val="0"/>
        <c:ser>
          <c:idx val="0"/>
          <c:order val="0"/>
          <c:tx>
            <c:strRef>
              <c:f>Sheet1!$A$2</c:f>
              <c:strCache>
                <c:ptCount val="1"/>
                <c:pt idx="0">
                  <c:v>Monday</c:v>
                </c:pt>
              </c:strCache>
            </c:strRef>
          </c:tx>
          <c:spPr>
            <a:solidFill>
              <a:srgbClr val="00B0F0"/>
            </a:solidFill>
          </c:spPr>
          <c:invertIfNegative val="0"/>
          <c:dLbls>
            <c:dLbl>
              <c:idx val="2"/>
              <c:layout>
                <c:manualLayout>
                  <c:x val="-4.9964228664255046E-2"/>
                  <c:y val="-2.3433982596116232E-2"/>
                </c:manualLayout>
              </c:layout>
              <c:numFmt formatCode="#,##0.0" sourceLinked="0"/>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5A4-4AD5-8776-37FB9072CD3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Sheet1!$B$2:$F$2</c:f>
              <c:numCache>
                <c:formatCode>General</c:formatCode>
                <c:ptCount val="5"/>
                <c:pt idx="0">
                  <c:v>9.4</c:v>
                </c:pt>
                <c:pt idx="1">
                  <c:v>9.1999999999999993</c:v>
                </c:pt>
                <c:pt idx="2">
                  <c:v>10</c:v>
                </c:pt>
                <c:pt idx="3">
                  <c:v>9.4</c:v>
                </c:pt>
                <c:pt idx="4">
                  <c:v>9.6</c:v>
                </c:pt>
              </c:numCache>
            </c:numRef>
          </c:val>
          <c:extLst>
            <c:ext xmlns:c16="http://schemas.microsoft.com/office/drawing/2014/chart" uri="{C3380CC4-5D6E-409C-BE32-E72D297353CC}">
              <c16:uniqueId val="{00000001-75A4-4AD5-8776-37FB9072CD36}"/>
            </c:ext>
          </c:extLst>
        </c:ser>
        <c:ser>
          <c:idx val="1"/>
          <c:order val="1"/>
          <c:tx>
            <c:strRef>
              <c:f>Sheet1!$A$3</c:f>
              <c:strCache>
                <c:ptCount val="1"/>
                <c:pt idx="0">
                  <c:v>Tuesday</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Sheet1!$B$3:$F$3</c:f>
              <c:numCache>
                <c:formatCode>General</c:formatCode>
                <c:ptCount val="5"/>
                <c:pt idx="0">
                  <c:v>13.6</c:v>
                </c:pt>
                <c:pt idx="1">
                  <c:v>12.4</c:v>
                </c:pt>
                <c:pt idx="2">
                  <c:v>9.3000000000000007</c:v>
                </c:pt>
                <c:pt idx="3">
                  <c:v>13.9</c:v>
                </c:pt>
                <c:pt idx="4">
                  <c:v>11.1</c:v>
                </c:pt>
              </c:numCache>
            </c:numRef>
          </c:val>
          <c:extLst>
            <c:ext xmlns:c16="http://schemas.microsoft.com/office/drawing/2014/chart" uri="{C3380CC4-5D6E-409C-BE32-E72D297353CC}">
              <c16:uniqueId val="{00000002-75A4-4AD5-8776-37FB9072CD36}"/>
            </c:ext>
          </c:extLst>
        </c:ser>
        <c:ser>
          <c:idx val="2"/>
          <c:order val="2"/>
          <c:tx>
            <c:strRef>
              <c:f>Sheet1!$A$4</c:f>
              <c:strCache>
                <c:ptCount val="1"/>
                <c:pt idx="0">
                  <c:v>Wednesday</c:v>
                </c:pt>
              </c:strCache>
            </c:strRef>
          </c:tx>
          <c:invertIfNegative val="0"/>
          <c:dLbls>
            <c:dLbl>
              <c:idx val="2"/>
              <c:layout>
                <c:manualLayout>
                  <c:x val="-3.0281350705609121E-3"/>
                  <c:y val="1.5622655064077489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5A4-4AD5-8776-37FB9072CD36}"/>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Sheet1!$B$4:$F$4</c:f>
              <c:numCache>
                <c:formatCode>General</c:formatCode>
                <c:ptCount val="5"/>
                <c:pt idx="0">
                  <c:v>14.6</c:v>
                </c:pt>
                <c:pt idx="1">
                  <c:v>14.8</c:v>
                </c:pt>
                <c:pt idx="2">
                  <c:v>17</c:v>
                </c:pt>
                <c:pt idx="3">
                  <c:v>14.7</c:v>
                </c:pt>
                <c:pt idx="4">
                  <c:v>14</c:v>
                </c:pt>
              </c:numCache>
            </c:numRef>
          </c:val>
          <c:extLst>
            <c:ext xmlns:c16="http://schemas.microsoft.com/office/drawing/2014/chart" uri="{C3380CC4-5D6E-409C-BE32-E72D297353CC}">
              <c16:uniqueId val="{00000004-75A4-4AD5-8776-37FB9072CD36}"/>
            </c:ext>
          </c:extLst>
        </c:ser>
        <c:ser>
          <c:idx val="3"/>
          <c:order val="3"/>
          <c:tx>
            <c:strRef>
              <c:f>Sheet1!$A$5</c:f>
              <c:strCache>
                <c:ptCount val="1"/>
                <c:pt idx="0">
                  <c:v>Thursday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Sheet1!$B$5:$F$5</c:f>
              <c:numCache>
                <c:formatCode>General</c:formatCode>
                <c:ptCount val="5"/>
                <c:pt idx="0">
                  <c:v>14.4</c:v>
                </c:pt>
                <c:pt idx="1">
                  <c:v>11.6</c:v>
                </c:pt>
                <c:pt idx="2">
                  <c:v>9.4</c:v>
                </c:pt>
                <c:pt idx="3">
                  <c:v>7.5</c:v>
                </c:pt>
                <c:pt idx="4">
                  <c:v>13.1</c:v>
                </c:pt>
              </c:numCache>
            </c:numRef>
          </c:val>
          <c:extLst>
            <c:ext xmlns:c16="http://schemas.microsoft.com/office/drawing/2014/chart" uri="{C3380CC4-5D6E-409C-BE32-E72D297353CC}">
              <c16:uniqueId val="{00000005-75A4-4AD5-8776-37FB9072CD36}"/>
            </c:ext>
          </c:extLst>
        </c:ser>
        <c:ser>
          <c:idx val="4"/>
          <c:order val="4"/>
          <c:tx>
            <c:strRef>
              <c:f>Sheet1!$A$6</c:f>
              <c:strCache>
                <c:ptCount val="1"/>
                <c:pt idx="0">
                  <c:v>Friday</c:v>
                </c:pt>
              </c:strCache>
            </c:strRef>
          </c:tx>
          <c:invertIfNegative val="0"/>
          <c:dLbls>
            <c:dLbl>
              <c:idx val="2"/>
              <c:layout>
                <c:manualLayout>
                  <c:x val="3.0281350705608566E-3"/>
                  <c:y val="0"/>
                </c:manualLayout>
              </c:layout>
              <c:numFmt formatCode="#,##0.0" sourceLinked="0"/>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A4-4AD5-8776-37FB9072CD3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Sheet1!$B$6:$F$6</c:f>
              <c:numCache>
                <c:formatCode>General</c:formatCode>
                <c:ptCount val="5"/>
                <c:pt idx="0">
                  <c:v>21.9</c:v>
                </c:pt>
                <c:pt idx="1">
                  <c:v>20.8</c:v>
                </c:pt>
                <c:pt idx="2">
                  <c:v>19.5</c:v>
                </c:pt>
                <c:pt idx="3">
                  <c:v>24.8</c:v>
                </c:pt>
                <c:pt idx="4">
                  <c:v>21.4</c:v>
                </c:pt>
              </c:numCache>
            </c:numRef>
          </c:val>
          <c:extLst>
            <c:ext xmlns:c16="http://schemas.microsoft.com/office/drawing/2014/chart" uri="{C3380CC4-5D6E-409C-BE32-E72D297353CC}">
              <c16:uniqueId val="{00000007-75A4-4AD5-8776-37FB9072CD36}"/>
            </c:ext>
          </c:extLst>
        </c:ser>
        <c:ser>
          <c:idx val="5"/>
          <c:order val="5"/>
          <c:tx>
            <c:strRef>
              <c:f>Sheet1!$A$7</c:f>
              <c:strCache>
                <c:ptCount val="1"/>
                <c:pt idx="0">
                  <c:v>Saturday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Cod</c:v>
                </c:pt>
                <c:pt idx="2">
                  <c:v>Pubs - Cod</c:v>
                </c:pt>
                <c:pt idx="3">
                  <c:v>FSR - Cod</c:v>
                </c:pt>
                <c:pt idx="4">
                  <c:v>QSR - Cod</c:v>
                </c:pt>
              </c:strCache>
            </c:strRef>
          </c:cat>
          <c:val>
            <c:numRef>
              <c:f>Sheet1!$B$7:$F$7</c:f>
              <c:numCache>
                <c:formatCode>General</c:formatCode>
                <c:ptCount val="5"/>
                <c:pt idx="0">
                  <c:v>17.2</c:v>
                </c:pt>
                <c:pt idx="1">
                  <c:v>20.6</c:v>
                </c:pt>
                <c:pt idx="2">
                  <c:v>19.2</c:v>
                </c:pt>
                <c:pt idx="3">
                  <c:v>19</c:v>
                </c:pt>
                <c:pt idx="4">
                  <c:v>23.4</c:v>
                </c:pt>
              </c:numCache>
            </c:numRef>
          </c:val>
          <c:extLst>
            <c:ext xmlns:c16="http://schemas.microsoft.com/office/drawing/2014/chart" uri="{C3380CC4-5D6E-409C-BE32-E72D297353CC}">
              <c16:uniqueId val="{00000008-75A4-4AD5-8776-37FB9072CD36}"/>
            </c:ext>
          </c:extLst>
        </c:ser>
        <c:ser>
          <c:idx val="6"/>
          <c:order val="6"/>
          <c:tx>
            <c:strRef>
              <c:f>Sheet1!$A$8</c:f>
              <c:strCache>
                <c:ptCount val="1"/>
                <c:pt idx="0">
                  <c:v>Sunday</c:v>
                </c:pt>
              </c:strCache>
            </c:strRef>
          </c:tx>
          <c:invertIfNegative val="0"/>
          <c:dLbls>
            <c:dLbl>
              <c:idx val="2"/>
              <c:layout>
                <c:manualLayout>
                  <c:x val="0"/>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05-4063-BBCD-2556256016D5}"/>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Total Food &amp; Drink</c:v>
                </c:pt>
                <c:pt idx="1">
                  <c:v>Total Cod</c:v>
                </c:pt>
                <c:pt idx="2">
                  <c:v>Pubs - Cod</c:v>
                </c:pt>
                <c:pt idx="3">
                  <c:v>FSR - Cod</c:v>
                </c:pt>
                <c:pt idx="4">
                  <c:v>QSR - Cod</c:v>
                </c:pt>
              </c:strCache>
            </c:strRef>
          </c:cat>
          <c:val>
            <c:numRef>
              <c:f>Sheet1!$B$8:$F$8</c:f>
              <c:numCache>
                <c:formatCode>General</c:formatCode>
                <c:ptCount val="5"/>
                <c:pt idx="0">
                  <c:v>8.9</c:v>
                </c:pt>
                <c:pt idx="1">
                  <c:v>10.6</c:v>
                </c:pt>
                <c:pt idx="2">
                  <c:v>15.6</c:v>
                </c:pt>
                <c:pt idx="3">
                  <c:v>10.7</c:v>
                </c:pt>
                <c:pt idx="4">
                  <c:v>7.5</c:v>
                </c:pt>
              </c:numCache>
            </c:numRef>
          </c:val>
          <c:extLst>
            <c:ext xmlns:c16="http://schemas.microsoft.com/office/drawing/2014/chart" uri="{C3380CC4-5D6E-409C-BE32-E72D297353CC}">
              <c16:uniqueId val="{00000009-75A4-4AD5-8776-37FB9072CD36}"/>
            </c:ext>
          </c:extLst>
        </c:ser>
        <c:dLbls>
          <c:showLegendKey val="0"/>
          <c:showVal val="0"/>
          <c:showCatName val="0"/>
          <c:showSerName val="0"/>
          <c:showPercent val="0"/>
          <c:showBubbleSize val="0"/>
        </c:dLbls>
        <c:gapWidth val="150"/>
        <c:overlap val="100"/>
        <c:axId val="32444800"/>
        <c:axId val="32446336"/>
      </c:barChart>
      <c:catAx>
        <c:axId val="32444800"/>
        <c:scaling>
          <c:orientation val="minMax"/>
        </c:scaling>
        <c:delete val="0"/>
        <c:axPos val="b"/>
        <c:numFmt formatCode="General" sourceLinked="0"/>
        <c:majorTickMark val="out"/>
        <c:minorTickMark val="none"/>
        <c:tickLblPos val="nextTo"/>
        <c:txPr>
          <a:bodyPr rot="0" vert="horz"/>
          <a:lstStyle/>
          <a:p>
            <a:pPr>
              <a:defRPr/>
            </a:pPr>
            <a:endParaRPr lang="en-US"/>
          </a:p>
        </c:txPr>
        <c:crossAx val="32446336"/>
        <c:crosses val="autoZero"/>
        <c:auto val="1"/>
        <c:lblAlgn val="ctr"/>
        <c:lblOffset val="100"/>
        <c:noMultiLvlLbl val="0"/>
      </c:catAx>
      <c:valAx>
        <c:axId val="32446336"/>
        <c:scaling>
          <c:orientation val="minMax"/>
        </c:scaling>
        <c:delete val="1"/>
        <c:axPos val="l"/>
        <c:numFmt formatCode="0%" sourceLinked="1"/>
        <c:majorTickMark val="out"/>
        <c:minorTickMark val="none"/>
        <c:tickLblPos val="nextTo"/>
        <c:crossAx val="32444800"/>
        <c:crosses val="autoZero"/>
        <c:crossBetween val="between"/>
      </c:valAx>
    </c:plotArea>
    <c:legend>
      <c:legendPos val="r"/>
      <c:layout>
        <c:manualLayout>
          <c:xMode val="edge"/>
          <c:yMode val="edge"/>
          <c:x val="0.84829055218281446"/>
          <c:y val="6.2490620256309956E-2"/>
          <c:w val="0.15061896153803511"/>
          <c:h val="0.72925024092013946"/>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08607534573199E-2"/>
          <c:y val="5.4324557774408831E-2"/>
          <c:w val="0.98054637113647358"/>
          <c:h val="0.58938844458313266"/>
        </c:manualLayout>
      </c:layout>
      <c:barChart>
        <c:barDir val="col"/>
        <c:grouping val="percentStacked"/>
        <c:varyColors val="0"/>
        <c:ser>
          <c:idx val="0"/>
          <c:order val="0"/>
          <c:tx>
            <c:strRef>
              <c:f>Sheet1!$A$2</c:f>
              <c:strCache>
                <c:ptCount val="1"/>
                <c:pt idx="0">
                  <c:v>Convenience</c:v>
                </c:pt>
              </c:strCache>
            </c:strRef>
          </c:tx>
          <c:spPr>
            <a:solidFill>
              <a:srgbClr val="00B0F0"/>
            </a:solidFill>
          </c:spPr>
          <c:invertIfNegative val="0"/>
          <c:dLbls>
            <c:dLbl>
              <c:idx val="3"/>
              <c:numFmt formatCode="#,##0.0" sourceLinked="0"/>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CC42-45A6-A060-426E7071CEEE}"/>
                </c:ext>
              </c:extLst>
            </c:dLbl>
            <c:dLbl>
              <c:idx val="8"/>
              <c:numFmt formatCode="#,##0.0" sourceLinked="0"/>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C42-45A6-A060-426E7071CEEE}"/>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Cod</c:v>
                </c:pt>
                <c:pt idx="6">
                  <c:v>Pubs   Cod</c:v>
                </c:pt>
                <c:pt idx="7">
                  <c:v>FSR    Cod</c:v>
                </c:pt>
                <c:pt idx="8">
                  <c:v>QSR     Cod</c:v>
                </c:pt>
              </c:strCache>
            </c:strRef>
          </c:cat>
          <c:val>
            <c:numRef>
              <c:f>Sheet1!$B$2:$J$2</c:f>
              <c:numCache>
                <c:formatCode>0.0</c:formatCode>
                <c:ptCount val="9"/>
                <c:pt idx="0">
                  <c:v>11.1</c:v>
                </c:pt>
                <c:pt idx="1">
                  <c:v>10.8</c:v>
                </c:pt>
                <c:pt idx="2">
                  <c:v>6.4</c:v>
                </c:pt>
                <c:pt idx="3">
                  <c:v>6.5</c:v>
                </c:pt>
                <c:pt idx="5" formatCode="General">
                  <c:v>12.5</c:v>
                </c:pt>
                <c:pt idx="6" formatCode="General">
                  <c:v>9.3000000000000007</c:v>
                </c:pt>
                <c:pt idx="7" formatCode="General">
                  <c:v>16.2</c:v>
                </c:pt>
                <c:pt idx="8" formatCode="General">
                  <c:v>6.7</c:v>
                </c:pt>
              </c:numCache>
            </c:numRef>
          </c:val>
          <c:extLst>
            <c:ext xmlns:c16="http://schemas.microsoft.com/office/drawing/2014/chart" uri="{C3380CC4-5D6E-409C-BE32-E72D297353CC}">
              <c16:uniqueId val="{00000000-9602-4A6E-B2E6-C798369A9C8C}"/>
            </c:ext>
          </c:extLst>
        </c:ser>
        <c:ser>
          <c:idx val="1"/>
          <c:order val="1"/>
          <c:tx>
            <c:strRef>
              <c:f>Sheet1!$A$3</c:f>
              <c:strCache>
                <c:ptCount val="1"/>
                <c:pt idx="0">
                  <c:v>Functional</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Cod</c:v>
                </c:pt>
                <c:pt idx="6">
                  <c:v>Pubs   Cod</c:v>
                </c:pt>
                <c:pt idx="7">
                  <c:v>FSR    Cod</c:v>
                </c:pt>
                <c:pt idx="8">
                  <c:v>QSR     Cod</c:v>
                </c:pt>
              </c:strCache>
            </c:strRef>
          </c:cat>
          <c:val>
            <c:numRef>
              <c:f>Sheet1!$B$3:$J$3</c:f>
              <c:numCache>
                <c:formatCode>0.0</c:formatCode>
                <c:ptCount val="9"/>
                <c:pt idx="0">
                  <c:v>40.799999999999997</c:v>
                </c:pt>
                <c:pt idx="1">
                  <c:v>24.4</c:v>
                </c:pt>
                <c:pt idx="2">
                  <c:v>27.8</c:v>
                </c:pt>
                <c:pt idx="3">
                  <c:v>47.3</c:v>
                </c:pt>
                <c:pt idx="5" formatCode="General">
                  <c:v>39.6</c:v>
                </c:pt>
                <c:pt idx="6" formatCode="General">
                  <c:v>24.9</c:v>
                </c:pt>
                <c:pt idx="7" formatCode="General">
                  <c:v>27.9</c:v>
                </c:pt>
                <c:pt idx="8" formatCode="General">
                  <c:v>49.3</c:v>
                </c:pt>
              </c:numCache>
            </c:numRef>
          </c:val>
          <c:extLst>
            <c:ext xmlns:c16="http://schemas.microsoft.com/office/drawing/2014/chart" uri="{C3380CC4-5D6E-409C-BE32-E72D297353CC}">
              <c16:uniqueId val="{00000001-9602-4A6E-B2E6-C798369A9C8C}"/>
            </c:ext>
          </c:extLst>
        </c:ser>
        <c:ser>
          <c:idx val="2"/>
          <c:order val="2"/>
          <c:tx>
            <c:strRef>
              <c:f>Sheet1!$A$4</c:f>
              <c:strCache>
                <c:ptCount val="1"/>
                <c:pt idx="0">
                  <c:v>Socialising</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Cod</c:v>
                </c:pt>
                <c:pt idx="6">
                  <c:v>Pubs   Cod</c:v>
                </c:pt>
                <c:pt idx="7">
                  <c:v>FSR    Cod</c:v>
                </c:pt>
                <c:pt idx="8">
                  <c:v>QSR     Cod</c:v>
                </c:pt>
              </c:strCache>
            </c:strRef>
          </c:cat>
          <c:val>
            <c:numRef>
              <c:f>Sheet1!$B$4:$J$4</c:f>
              <c:numCache>
                <c:formatCode>0.0</c:formatCode>
                <c:ptCount val="9"/>
                <c:pt idx="0">
                  <c:v>40.799999999999997</c:v>
                </c:pt>
                <c:pt idx="1">
                  <c:v>63.9</c:v>
                </c:pt>
                <c:pt idx="2">
                  <c:v>64.400000000000006</c:v>
                </c:pt>
                <c:pt idx="3">
                  <c:v>34.9</c:v>
                </c:pt>
                <c:pt idx="5" formatCode="General">
                  <c:v>47.2</c:v>
                </c:pt>
                <c:pt idx="6" formatCode="General">
                  <c:v>69.599999999999994</c:v>
                </c:pt>
                <c:pt idx="7" formatCode="General">
                  <c:v>63.9</c:v>
                </c:pt>
                <c:pt idx="8" formatCode="General">
                  <c:v>40.299999999999997</c:v>
                </c:pt>
              </c:numCache>
            </c:numRef>
          </c:val>
          <c:extLst>
            <c:ext xmlns:c16="http://schemas.microsoft.com/office/drawing/2014/chart" uri="{C3380CC4-5D6E-409C-BE32-E72D297353CC}">
              <c16:uniqueId val="{00000002-9602-4A6E-B2E6-C798369A9C8C}"/>
            </c:ext>
          </c:extLst>
        </c:ser>
        <c:ser>
          <c:idx val="3"/>
          <c:order val="3"/>
          <c:tx>
            <c:strRef>
              <c:f>Sheet1!$A$5</c:f>
              <c:strCache>
                <c:ptCount val="1"/>
                <c:pt idx="0">
                  <c:v>To Treat Myself/Others/Kids</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Cod</c:v>
                </c:pt>
                <c:pt idx="6">
                  <c:v>Pubs   Cod</c:v>
                </c:pt>
                <c:pt idx="7">
                  <c:v>FSR    Cod</c:v>
                </c:pt>
                <c:pt idx="8">
                  <c:v>QSR     Cod</c:v>
                </c:pt>
              </c:strCache>
            </c:strRef>
          </c:cat>
          <c:val>
            <c:numRef>
              <c:f>Sheet1!$B$5:$J$5</c:f>
              <c:numCache>
                <c:formatCode>0.0</c:formatCode>
                <c:ptCount val="9"/>
                <c:pt idx="0">
                  <c:v>24.6</c:v>
                </c:pt>
                <c:pt idx="1">
                  <c:v>19.3</c:v>
                </c:pt>
                <c:pt idx="2">
                  <c:v>17.3</c:v>
                </c:pt>
                <c:pt idx="3">
                  <c:v>29.3</c:v>
                </c:pt>
                <c:pt idx="5" formatCode="General">
                  <c:v>21.2</c:v>
                </c:pt>
                <c:pt idx="6" formatCode="General">
                  <c:v>18.899999999999999</c:v>
                </c:pt>
                <c:pt idx="7" formatCode="General">
                  <c:v>16.8</c:v>
                </c:pt>
                <c:pt idx="8" formatCode="General">
                  <c:v>26.3</c:v>
                </c:pt>
              </c:numCache>
            </c:numRef>
          </c:val>
          <c:extLst>
            <c:ext xmlns:c16="http://schemas.microsoft.com/office/drawing/2014/chart" uri="{C3380CC4-5D6E-409C-BE32-E72D297353CC}">
              <c16:uniqueId val="{00000003-9602-4A6E-B2E6-C798369A9C8C}"/>
            </c:ext>
          </c:extLst>
        </c:ser>
        <c:ser>
          <c:idx val="4"/>
          <c:order val="4"/>
          <c:tx>
            <c:strRef>
              <c:f>Sheet1!$A$6</c:f>
              <c:strCache>
                <c:ptCount val="1"/>
                <c:pt idx="0">
                  <c:v>Other</c:v>
                </c:pt>
              </c:strCache>
            </c:strRef>
          </c:tx>
          <c:invertIfNegative val="0"/>
          <c:dLbls>
            <c:dLbl>
              <c:idx val="1"/>
              <c:layout>
                <c:manualLayout>
                  <c:x val="3.7851701919814476E-2"/>
                  <c:y val="7.8096550768531458E-3"/>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02-4A6E-B2E6-C798369A9C8C}"/>
                </c:ext>
              </c:extLst>
            </c:dLbl>
            <c:dLbl>
              <c:idx val="6"/>
              <c:layout>
                <c:manualLayout>
                  <c:x val="3.3309497689436626E-2"/>
                  <c:y val="-8.1965696820159954E-18"/>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02-4A6E-B2E6-C798369A9C8C}"/>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Cod</c:v>
                </c:pt>
                <c:pt idx="6">
                  <c:v>Pubs   Cod</c:v>
                </c:pt>
                <c:pt idx="7">
                  <c:v>FSR    Cod</c:v>
                </c:pt>
                <c:pt idx="8">
                  <c:v>QSR     Cod</c:v>
                </c:pt>
              </c:strCache>
            </c:strRef>
          </c:cat>
          <c:val>
            <c:numRef>
              <c:f>Sheet1!$B$6:$J$6</c:f>
              <c:numCache>
                <c:formatCode>General</c:formatCode>
                <c:ptCount val="9"/>
                <c:pt idx="0">
                  <c:v>8.1</c:v>
                </c:pt>
                <c:pt idx="1">
                  <c:v>1.5</c:v>
                </c:pt>
                <c:pt idx="2">
                  <c:v>11.2</c:v>
                </c:pt>
                <c:pt idx="3">
                  <c:v>9.1</c:v>
                </c:pt>
                <c:pt idx="5">
                  <c:v>7.8</c:v>
                </c:pt>
                <c:pt idx="6">
                  <c:v>2</c:v>
                </c:pt>
                <c:pt idx="7">
                  <c:v>6.6</c:v>
                </c:pt>
                <c:pt idx="8">
                  <c:v>10.199999999999999</c:v>
                </c:pt>
              </c:numCache>
            </c:numRef>
          </c:val>
          <c:extLst>
            <c:ext xmlns:c16="http://schemas.microsoft.com/office/drawing/2014/chart" uri="{C3380CC4-5D6E-409C-BE32-E72D297353CC}">
              <c16:uniqueId val="{00000006-9602-4A6E-B2E6-C798369A9C8C}"/>
            </c:ext>
          </c:extLst>
        </c:ser>
        <c:dLbls>
          <c:showLegendKey val="0"/>
          <c:showVal val="0"/>
          <c:showCatName val="0"/>
          <c:showSerName val="0"/>
          <c:showPercent val="0"/>
          <c:showBubbleSize val="0"/>
        </c:dLbls>
        <c:gapWidth val="150"/>
        <c:overlap val="100"/>
        <c:axId val="31841280"/>
        <c:axId val="32838400"/>
      </c:barChart>
      <c:catAx>
        <c:axId val="31841280"/>
        <c:scaling>
          <c:orientation val="minMax"/>
        </c:scaling>
        <c:delete val="0"/>
        <c:axPos val="b"/>
        <c:numFmt formatCode="General" sourceLinked="0"/>
        <c:majorTickMark val="out"/>
        <c:minorTickMark val="none"/>
        <c:tickLblPos val="nextTo"/>
        <c:txPr>
          <a:bodyPr rot="0" vert="horz"/>
          <a:lstStyle/>
          <a:p>
            <a:pPr>
              <a:defRPr/>
            </a:pPr>
            <a:endParaRPr lang="en-US"/>
          </a:p>
        </c:txPr>
        <c:crossAx val="32838400"/>
        <c:crosses val="autoZero"/>
        <c:auto val="1"/>
        <c:lblAlgn val="ctr"/>
        <c:lblOffset val="100"/>
        <c:noMultiLvlLbl val="0"/>
      </c:catAx>
      <c:valAx>
        <c:axId val="32838400"/>
        <c:scaling>
          <c:orientation val="minMax"/>
        </c:scaling>
        <c:delete val="1"/>
        <c:axPos val="l"/>
        <c:numFmt formatCode="0%" sourceLinked="1"/>
        <c:majorTickMark val="out"/>
        <c:minorTickMark val="none"/>
        <c:tickLblPos val="nextTo"/>
        <c:crossAx val="31841280"/>
        <c:crosses val="autoZero"/>
        <c:crossBetween val="between"/>
      </c:valAx>
    </c:plotArea>
    <c:legend>
      <c:legendPos val="b"/>
      <c:layout>
        <c:manualLayout>
          <c:xMode val="edge"/>
          <c:yMode val="edge"/>
          <c:x val="0.12372022501674415"/>
          <c:y val="0.85236738442456816"/>
          <c:w val="0.76770023073443749"/>
          <c:h val="6.8944637628343228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userShapes r:id="rId2"/>
</c:chartSpace>
</file>

<file path=ppt/drawings/drawing1.xml><?xml version="1.0" encoding="utf-8"?>
<c:userShapes xmlns:c="http://schemas.openxmlformats.org/drawingml/2006/chart">
  <cdr:absSizeAnchor xmlns:cdr="http://schemas.openxmlformats.org/drawingml/2006/chartDrawing">
    <cdr:from>
      <cdr:x>0.15203</cdr:x>
      <cdr:y>0.78409</cdr:y>
    </cdr:from>
    <cdr:ext cx="1440000" cy="251998"/>
    <cdr:sp macro="" textlink="">
      <cdr:nvSpPr>
        <cdr:cNvPr id="2" name="TextBox 1"/>
        <cdr:cNvSpPr txBox="1"/>
      </cdr:nvSpPr>
      <cdr:spPr>
        <a:xfrm xmlns:a="http://schemas.openxmlformats.org/drawingml/2006/main">
          <a:off x="1275204" y="2784096"/>
          <a:ext cx="1440000" cy="251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t>Total Traffic</a:t>
          </a:r>
        </a:p>
      </cdr:txBody>
    </cdr:sp>
  </cdr:absSizeAnchor>
  <cdr:absSizeAnchor xmlns:cdr="http://schemas.openxmlformats.org/drawingml/2006/chartDrawing">
    <cdr:from>
      <cdr:x>0.69265</cdr:x>
      <cdr:y>0.7704</cdr:y>
    </cdr:from>
    <cdr:ext cx="1440000" cy="251998"/>
    <cdr:sp macro="" textlink="">
      <cdr:nvSpPr>
        <cdr:cNvPr id="3" name="TextBox 1"/>
        <cdr:cNvSpPr txBox="1"/>
      </cdr:nvSpPr>
      <cdr:spPr>
        <a:xfrm xmlns:a="http://schemas.openxmlformats.org/drawingml/2006/main">
          <a:off x="5809920" y="2735486"/>
          <a:ext cx="1440000" cy="2519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Cod</a:t>
          </a:r>
        </a:p>
      </cdr:txBody>
    </cdr:sp>
  </cdr:abs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88A5CB-2663-5A4A-BE9C-39A408ABEECC}" type="datetimeFigureOut">
              <a:rPr lang="en-US" smtClean="0"/>
              <a:t>5/22/2023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8ACE7A-4043-F74B-B682-A8614A7C2CDE}" type="slidenum">
              <a:rPr lang="en-US" smtClean="0"/>
              <a:t>‹#›</a:t>
            </a:fld>
            <a:endParaRPr lang="en-US"/>
          </a:p>
        </p:txBody>
      </p:sp>
    </p:spTree>
    <p:extLst>
      <p:ext uri="{BB962C8B-B14F-4D97-AF65-F5344CB8AC3E}">
        <p14:creationId xmlns:p14="http://schemas.microsoft.com/office/powerpoint/2010/main" val="10319480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273DC6-A49E-434F-AA3E-D5D735FBC95E}" type="datetimeFigureOut">
              <a:rPr lang="en-US" smtClean="0"/>
              <a:t>5/22/2023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321A9-4476-1542-A90B-349471577E30}" type="slidenum">
              <a:rPr lang="en-US" smtClean="0"/>
              <a:t>‹#›</a:t>
            </a:fld>
            <a:endParaRPr lang="en-US"/>
          </a:p>
        </p:txBody>
      </p:sp>
    </p:spTree>
    <p:extLst>
      <p:ext uri="{BB962C8B-B14F-4D97-AF65-F5344CB8AC3E}">
        <p14:creationId xmlns:p14="http://schemas.microsoft.com/office/powerpoint/2010/main" val="3732885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2</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800E2144-FBEC-4DCA-AC07-34D52752ADAF}" type="slidenum">
              <a:rPr lang="en-US" b="0" smtClean="0">
                <a:cs typeface="Arial" charset="0"/>
              </a:rPr>
              <a:pPr eaLnBrk="1" hangingPunct="1"/>
              <a:t>11</a:t>
            </a:fld>
            <a:endParaRPr lang="en-US" b="0" dirty="0">
              <a:cs typeface="Arial" charset="0"/>
            </a:endParaRPr>
          </a:p>
        </p:txBody>
      </p:sp>
      <p:pic>
        <p:nvPicPr>
          <p:cNvPr id="52227"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2228"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2229"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6C206355-241B-412B-8AE3-1B61FFA8EF23}" type="slidenum">
              <a:rPr lang="en-US" b="0" smtClean="0">
                <a:cs typeface="Arial" charset="0"/>
              </a:rPr>
              <a:pPr eaLnBrk="1" hangingPunct="1"/>
              <a:t>12</a:t>
            </a:fld>
            <a:endParaRPr lang="en-US" b="0" dirty="0">
              <a:cs typeface="Arial" charset="0"/>
            </a:endParaRPr>
          </a:p>
        </p:txBody>
      </p:sp>
      <p:pic>
        <p:nvPicPr>
          <p:cNvPr id="53251"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3252"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3253"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3</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4</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5</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6</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7</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8</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9</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10</a:t>
            </a:fld>
            <a:endParaRPr lang="en-US" dirty="0"/>
          </a:p>
        </p:txBody>
      </p:sp>
    </p:spTree>
    <p:extLst>
      <p:ext uri="{BB962C8B-B14F-4D97-AF65-F5344CB8AC3E}">
        <p14:creationId xmlns:p14="http://schemas.microsoft.com/office/powerpoint/2010/main" val="2377323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chemeClr val="accent3"/>
                </a:solidFill>
              </a:defRPr>
            </a:lvl1pPr>
          </a:lstStyle>
          <a:p>
            <a:r>
              <a:rPr lang="en-GB" dirty="0"/>
              <a:t>Presentation title to go here, up to a maximum of two lines of text.</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0624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uture with caption (full bleed)">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marR="0" indent="0" algn="ctr" defTabSz="457200" rtl="0" eaLnBrk="1" fontAlgn="auto" latinLnBrk="0" hangingPunct="1">
              <a:lnSpc>
                <a:spcPct val="100000"/>
              </a:lnSpc>
              <a:spcBef>
                <a:spcPct val="20000"/>
              </a:spcBef>
              <a:spcAft>
                <a:spcPts val="0"/>
              </a:spcAft>
              <a:buClrTx/>
              <a:buSzTx/>
              <a:buFont typeface="Lucida Grande"/>
              <a:buNone/>
              <a:tabLst/>
              <a:defRPr/>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53312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0"/>
            <a:ext cx="8387999" cy="3505680"/>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21680"/>
            <a:ext cx="8387999" cy="36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742309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29430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222831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298105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7"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rgbClr val="FECC0C"/>
                </a:solidFill>
              </a:defRPr>
            </a:lvl1pPr>
          </a:lstStyle>
          <a:p>
            <a:r>
              <a:rPr lang="en-GB" dirty="0"/>
              <a:t>Presentation title to go here, up to a maximum of two lines of text.</a:t>
            </a:r>
            <a:endParaRPr lang="en-US" dirty="0"/>
          </a:p>
        </p:txBody>
      </p:sp>
      <p:sp>
        <p:nvSpPr>
          <p:cNvPr id="9"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687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186954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487025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418726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308433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lumn (Dar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622729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828361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full bleed) (Dark)">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indent="0" algn="ctr">
              <a:buNone/>
              <a:defRPr baseline="0"/>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2816343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Dark)">
    <p:bg>
      <p:bgPr>
        <a:gradFill flip="none" rotWithShape="1">
          <a:gsLst>
            <a:gs pos="0">
              <a:schemeClr val="tx2"/>
            </a:gs>
            <a:gs pos="99000">
              <a:schemeClr val="accent1"/>
            </a:gs>
          </a:gsLst>
          <a:lin ang="16200000" scaled="0"/>
          <a:tileRect/>
        </a:grad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1"/>
            <a:ext cx="8387999" cy="3527996"/>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43997"/>
            <a:ext cx="8387999" cy="360000"/>
          </a:xfrm>
          <a:solidFill>
            <a:schemeClr val="accent1"/>
          </a:solidFill>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lvl1pPr>
              <a:defRPr>
                <a:solidFill>
                  <a:schemeClr val="tx1"/>
                </a:solidFill>
              </a:defRPr>
            </a:lvl1pPr>
          </a:lstStyle>
          <a:p>
            <a:r>
              <a:rPr lang="en-GB" dirty="0"/>
              <a:t>Click to edit slide heading</a:t>
            </a:r>
            <a:endParaRPr lang="en-US" dirty="0"/>
          </a:p>
        </p:txBody>
      </p:sp>
    </p:spTree>
    <p:extLst>
      <p:ext uri="{BB962C8B-B14F-4D97-AF65-F5344CB8AC3E}">
        <p14:creationId xmlns:p14="http://schemas.microsoft.com/office/powerpoint/2010/main" val="4052660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eature Quote (Dark)">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18151"/>
            <a:ext cx="8387999" cy="3779996"/>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accent3"/>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white.</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608780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12514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6" name="Rectangle 5"/>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164260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4782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4523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ature Quot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38103"/>
            <a:ext cx="8387999" cy="3779992"/>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tx2"/>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grey.</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397329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hl">
            <a:extLst>
              <a:ext uri="{FF2B5EF4-FFF2-40B4-BE49-F238E27FC236}">
                <a16:creationId xmlns:a16="http://schemas.microsoft.com/office/drawing/2014/main" id="{33F37BEA-DF32-0EC6-B235-7EB827705242}"/>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A212B10D-58A9-7460-71EA-9BE745688695}"/>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69330162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81" r:id="rId3"/>
    <p:sldLayoutId id="2147483682" r:id="rId4"/>
    <p:sldLayoutId id="2147483683" r:id="rId5"/>
    <p:sldLayoutId id="2147483697" r:id="rId6"/>
    <p:sldLayoutId id="2147483650" r:id="rId7"/>
    <p:sldLayoutId id="2147483652" r:id="rId8"/>
    <p:sldLayoutId id="2147483662" r:id="rId9"/>
    <p:sldLayoutId id="2147483685" r:id="rId10"/>
    <p:sldLayoutId id="2147483657" r:id="rId11"/>
    <p:sldLayoutId id="2147483654" r:id="rId12"/>
    <p:sldLayoutId id="2147483686" r:id="rId13"/>
    <p:sldLayoutId id="2147483699" r:id="rId14"/>
  </p:sldLayoutIdLst>
  <p:hf hdr="0" dt="0"/>
  <p:txStyles>
    <p:titleStyle>
      <a:lvl1pPr algn="l" defTabSz="4572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rgbClr val="54585A"/>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rgbClr val="54585A"/>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rgbClr val="54585A"/>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rgbClr val="54585A"/>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rgbClr val="54585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hl">
            <a:extLst>
              <a:ext uri="{FF2B5EF4-FFF2-40B4-BE49-F238E27FC236}">
                <a16:creationId xmlns:a16="http://schemas.microsoft.com/office/drawing/2014/main" id="{BB6E7A23-4FF9-79BB-C2EB-40B84D462AF2}"/>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D8ABBA76-D11E-9100-612C-1FF2CD363EFC}"/>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3961373372"/>
      </p:ext>
    </p:extLst>
  </p:cSld>
  <p:clrMap bg1="lt1" tx1="dk1" bg2="lt2" tx2="dk2" accent1="accent1" accent2="accent2" accent3="accent3" accent4="accent4" accent5="accent5" accent6="accent6" hlink="hlink" folHlink="folHlink"/>
  <p:sldLayoutIdLst>
    <p:sldLayoutId id="2147483668" r:id="rId1"/>
    <p:sldLayoutId id="2147483689" r:id="rId2"/>
    <p:sldLayoutId id="2147483690" r:id="rId3"/>
    <p:sldLayoutId id="2147483691" r:id="rId4"/>
    <p:sldLayoutId id="2147483692" r:id="rId5"/>
    <p:sldLayoutId id="2147483698" r:id="rId6"/>
    <p:sldLayoutId id="2147483671" r:id="rId7"/>
    <p:sldLayoutId id="2147483673" r:id="rId8"/>
    <p:sldLayoutId id="2147483675" r:id="rId9"/>
    <p:sldLayoutId id="2147483694" r:id="rId10"/>
    <p:sldLayoutId id="2147483678" r:id="rId11"/>
    <p:sldLayoutId id="2147483679" r:id="rId12"/>
    <p:sldLayoutId id="2147483695" r:id="rId13"/>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chemeClr val="bg1"/>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chemeClr val="bg1"/>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Cod Report</a:t>
            </a:r>
            <a:endParaRPr lang="en-US" dirty="0"/>
          </a:p>
        </p:txBody>
      </p:sp>
      <p:sp>
        <p:nvSpPr>
          <p:cNvPr id="3" name="Subtitle 2"/>
          <p:cNvSpPr>
            <a:spLocks noGrp="1"/>
          </p:cNvSpPr>
          <p:nvPr>
            <p:ph type="subTitle" idx="1"/>
          </p:nvPr>
        </p:nvSpPr>
        <p:spPr/>
        <p:txBody>
          <a:bodyPr>
            <a:normAutofit lnSpcReduction="10000"/>
          </a:bodyPr>
          <a:lstStyle/>
          <a:p>
            <a:r>
              <a:rPr lang="en-GB" dirty="0"/>
              <a:t>2YE March 2023</a:t>
            </a:r>
          </a:p>
          <a:p>
            <a:endParaRPr lang="en-US" dirty="0"/>
          </a:p>
        </p:txBody>
      </p:sp>
      <p:pic>
        <p:nvPicPr>
          <p:cNvPr id="6" name="Picture 5" descr="A picture containing circle, darkness&#10;&#10;Description automatically generated">
            <a:extLst>
              <a:ext uri="{FF2B5EF4-FFF2-40B4-BE49-F238E27FC236}">
                <a16:creationId xmlns:a16="http://schemas.microsoft.com/office/drawing/2014/main" id="{DD2F5789-98D8-0129-160B-378E3CB39B32}"/>
              </a:ext>
            </a:extLst>
          </p:cNvPr>
          <p:cNvPicPr>
            <a:picLocks noChangeAspect="1"/>
          </p:cNvPicPr>
          <p:nvPr/>
        </p:nvPicPr>
        <p:blipFill>
          <a:blip r:embed="rId2"/>
          <a:stretch>
            <a:fillRect/>
          </a:stretch>
        </p:blipFill>
        <p:spPr>
          <a:xfrm>
            <a:off x="7231291" y="4273086"/>
            <a:ext cx="1679451" cy="691897"/>
          </a:xfrm>
          <a:prstGeom prst="rect">
            <a:avLst/>
          </a:prstGeom>
        </p:spPr>
      </p:pic>
    </p:spTree>
    <p:extLst>
      <p:ext uri="{BB962C8B-B14F-4D97-AF65-F5344CB8AC3E}">
        <p14:creationId xmlns:p14="http://schemas.microsoft.com/office/powerpoint/2010/main" val="171280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258253219"/>
              </p:ext>
            </p:extLst>
          </p:nvPr>
        </p:nvGraphicFramePr>
        <p:xfrm>
          <a:off x="367298" y="1267362"/>
          <a:ext cx="8387998" cy="355073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94663" y="1038103"/>
            <a:ext cx="19511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Servings % by Motivation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10</a:t>
            </a:r>
          </a:p>
        </p:txBody>
      </p:sp>
      <p:sp>
        <p:nvSpPr>
          <p:cNvPr id="2" name="Title 1"/>
          <p:cNvSpPr>
            <a:spLocks noGrp="1"/>
          </p:cNvSpPr>
          <p:nvPr>
            <p:ph type="title"/>
          </p:nvPr>
        </p:nvSpPr>
        <p:spPr/>
        <p:txBody>
          <a:bodyPr>
            <a:noAutofit/>
          </a:bodyPr>
          <a:lstStyle/>
          <a:p>
            <a:r>
              <a:rPr lang="en-GB" sz="2400" dirty="0"/>
              <a:t>Cod is more likely to be consumed during a social occasion </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3" name="TextBox 22"/>
          <p:cNvSpPr txBox="1"/>
          <p:nvPr/>
        </p:nvSpPr>
        <p:spPr>
          <a:xfrm>
            <a:off x="5693734" y="4873471"/>
            <a:ext cx="2443298" cy="230832"/>
          </a:xfrm>
          <a:prstGeom prst="rect">
            <a:avLst/>
          </a:prstGeom>
          <a:noFill/>
        </p:spPr>
        <p:txBody>
          <a:bodyPr wrap="none" rtlCol="0">
            <a:spAutoFit/>
          </a:bodyPr>
          <a:lstStyle/>
          <a:p>
            <a:r>
              <a:rPr lang="en-US" sz="900" i="1" dirty="0">
                <a:solidFill>
                  <a:schemeClr val="tx1">
                    <a:lumMod val="65000"/>
                    <a:lumOff val="35000"/>
                  </a:schemeClr>
                </a:solidFill>
              </a:rPr>
              <a:t>Source: Circana/CREST®, 2YE March 2023</a:t>
            </a:r>
          </a:p>
        </p:txBody>
      </p:sp>
    </p:spTree>
    <p:extLst>
      <p:ext uri="{BB962C8B-B14F-4D97-AF65-F5344CB8AC3E}">
        <p14:creationId xmlns:p14="http://schemas.microsoft.com/office/powerpoint/2010/main" val="306461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67297" y="1038103"/>
            <a:ext cx="4324350"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Sample Size:</a:t>
            </a:r>
            <a:endParaRPr lang="en-US" sz="1200" dirty="0">
              <a:latin typeface="+mn-lt"/>
              <a:cs typeface="Arial" charset="0"/>
            </a:endParaRPr>
          </a:p>
          <a:p>
            <a:pPr algn="l" eaLnBrk="1" hangingPunct="1"/>
            <a:r>
              <a:rPr lang="en-US" sz="1200" dirty="0">
                <a:latin typeface="+mn-lt"/>
                <a:cs typeface="Arial" charset="0"/>
              </a:rPr>
              <a:t>	Total number of meals/snacks reported by panelists before projection occurs.</a:t>
            </a:r>
          </a:p>
          <a:p>
            <a:pPr algn="l" eaLnBrk="1" hangingPunct="1"/>
            <a:r>
              <a:rPr lang="en-US" sz="1200" u="sng" dirty="0">
                <a:latin typeface="+mn-lt"/>
                <a:cs typeface="Arial" charset="0"/>
              </a:rPr>
              <a:t>Sales:</a:t>
            </a:r>
            <a:endParaRPr lang="en-US" sz="1200" dirty="0">
              <a:latin typeface="+mn-lt"/>
              <a:cs typeface="Arial" charset="0"/>
            </a:endParaRPr>
          </a:p>
          <a:p>
            <a:pPr algn="l" eaLnBrk="1" hangingPunct="1"/>
            <a:r>
              <a:rPr lang="en-US" sz="1200" dirty="0">
                <a:latin typeface="+mn-lt"/>
                <a:cs typeface="Arial" charset="0"/>
              </a:rPr>
              <a:t>	Estimate of total consumer expenditures for commercial foodservice meals and snacks, excluding any tip.</a:t>
            </a:r>
          </a:p>
          <a:p>
            <a:pPr algn="l" eaLnBrk="1" hangingPunct="1"/>
            <a:r>
              <a:rPr lang="en-US" sz="1200" u="sng" dirty="0">
                <a:latin typeface="+mn-lt"/>
                <a:cs typeface="Arial" charset="0"/>
              </a:rPr>
              <a:t>Visits/Traffic:</a:t>
            </a:r>
            <a:endParaRPr lang="en-US" sz="1200" dirty="0">
              <a:latin typeface="+mn-lt"/>
              <a:cs typeface="Arial" charset="0"/>
            </a:endParaRPr>
          </a:p>
          <a:p>
            <a:pPr algn="l" eaLnBrk="1" hangingPunct="1"/>
            <a:r>
              <a:rPr lang="en-US" sz="1200" dirty="0">
                <a:latin typeface="+mn-lt"/>
                <a:cs typeface="Arial" charset="0"/>
              </a:rPr>
              <a:t>	Total consumer-reported meals/snacks from commercial foodservice outlets. “Heads” through the door.  Derived from reported meals/snacks by teens, adults, and kids under 13 reported by adults.</a:t>
            </a:r>
          </a:p>
          <a:p>
            <a:pPr algn="l" eaLnBrk="1" hangingPunct="1"/>
            <a:r>
              <a:rPr lang="en-US" sz="1200" u="sng" dirty="0">
                <a:latin typeface="+mn-lt"/>
                <a:cs typeface="Arial" charset="0"/>
              </a:rPr>
              <a:t>Servings:</a:t>
            </a:r>
            <a:endParaRPr lang="en-US" sz="1200" dirty="0">
              <a:latin typeface="+mn-lt"/>
              <a:cs typeface="Arial" charset="0"/>
            </a:endParaRPr>
          </a:p>
          <a:p>
            <a:pPr algn="l" eaLnBrk="1" hangingPunct="1"/>
            <a:r>
              <a:rPr lang="en-US" sz="1200" dirty="0">
                <a:latin typeface="+mn-lt"/>
                <a:cs typeface="Arial" charset="0"/>
              </a:rPr>
              <a:t>	The number of times a food or beverage was ordered at a commercial restaurant. </a:t>
            </a:r>
          </a:p>
        </p:txBody>
      </p:sp>
      <p:sp>
        <p:nvSpPr>
          <p:cNvPr id="33796" name="Text Box 4"/>
          <p:cNvSpPr txBox="1">
            <a:spLocks noChangeArrowheads="1"/>
          </p:cNvSpPr>
          <p:nvPr/>
        </p:nvSpPr>
        <p:spPr bwMode="auto">
          <a:xfrm>
            <a:off x="4687889" y="1061465"/>
            <a:ext cx="4067407"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Individual Spend:</a:t>
            </a:r>
          </a:p>
          <a:p>
            <a:pPr algn="l" eaLnBrk="1" hangingPunct="1"/>
            <a:r>
              <a:rPr lang="en-US" sz="1200" dirty="0">
                <a:latin typeface="+mn-lt"/>
                <a:cs typeface="Arial" charset="0"/>
              </a:rPr>
              <a:t>	Average amount paid for one eater’s food and beverage.  Does not include tip, but does include VAT</a:t>
            </a:r>
            <a:endParaRPr lang="en-US" sz="1200" u="sng" dirty="0">
              <a:latin typeface="+mn-lt"/>
              <a:cs typeface="Arial" charset="0"/>
            </a:endParaRPr>
          </a:p>
          <a:p>
            <a:pPr algn="l" eaLnBrk="1" hangingPunct="1"/>
            <a:r>
              <a:rPr lang="en-US" sz="1200" u="sng" dirty="0">
                <a:latin typeface="+mn-lt"/>
                <a:cs typeface="Arial" charset="0"/>
              </a:rPr>
              <a:t>Average Party Size:</a:t>
            </a:r>
            <a:endParaRPr lang="en-US" sz="1200" dirty="0">
              <a:latin typeface="+mn-lt"/>
              <a:cs typeface="Arial" charset="0"/>
            </a:endParaRPr>
          </a:p>
          <a:p>
            <a:pPr algn="l" eaLnBrk="1" hangingPunct="1"/>
            <a:r>
              <a:rPr lang="en-US" sz="1200" dirty="0">
                <a:latin typeface="+mn-lt"/>
                <a:cs typeface="Arial" charset="0"/>
              </a:rPr>
              <a:t>	Average number of people in a party.  This includes guests and kids.  It is derived from the question: </a:t>
            </a:r>
            <a:r>
              <a:rPr lang="en-US" sz="1200" i="1" dirty="0">
                <a:latin typeface="+mn-lt"/>
                <a:cs typeface="Arial" charset="0"/>
              </a:rPr>
              <a:t>“Including yourself, please select the number of adults, teens and children in your party.” </a:t>
            </a:r>
          </a:p>
          <a:p>
            <a:pPr algn="l" eaLnBrk="1" hangingPunct="1"/>
            <a:r>
              <a:rPr lang="en-US" sz="1200" u="sng" dirty="0">
                <a:latin typeface="+mn-lt"/>
                <a:cs typeface="Arial" charset="0"/>
              </a:rPr>
              <a:t>Average Order Size/Items Per Eater:</a:t>
            </a:r>
            <a:endParaRPr lang="en-US" sz="1200" dirty="0">
              <a:latin typeface="+mn-lt"/>
              <a:cs typeface="Arial" charset="0"/>
            </a:endParaRPr>
          </a:p>
          <a:p>
            <a:pPr algn="l" eaLnBrk="1" hangingPunct="1"/>
            <a:r>
              <a:rPr lang="en-US" sz="1200" dirty="0">
                <a:latin typeface="+mn-lt"/>
                <a:cs typeface="Arial" charset="0"/>
              </a:rPr>
              <a:t>	Average number of different food items per person, per meal/snack. </a:t>
            </a:r>
          </a:p>
          <a:p>
            <a:pPr algn="l" eaLnBrk="1" hangingPunct="1"/>
            <a:r>
              <a:rPr lang="en-US" sz="1200" dirty="0">
                <a:latin typeface="+mn-lt"/>
                <a:cs typeface="Arial" charset="0"/>
              </a:rPr>
              <a:t>	</a:t>
            </a:r>
          </a:p>
          <a:p>
            <a:pPr algn="l" eaLnBrk="1" hangingPunct="1"/>
            <a:r>
              <a:rPr lang="en-US" sz="1200" dirty="0">
                <a:latin typeface="+mn-lt"/>
                <a:cs typeface="Arial" charset="0"/>
              </a:rPr>
              <a:t>	</a:t>
            </a:r>
            <a:r>
              <a:rPr lang="en-US" sz="1200" i="1" dirty="0">
                <a:latin typeface="+mn-lt"/>
                <a:cs typeface="Arial" charset="0"/>
              </a:rPr>
              <a:t>*Note - Order size does not take into account multiples or refills.</a:t>
            </a:r>
          </a:p>
        </p:txBody>
      </p:sp>
      <p:sp>
        <p:nvSpPr>
          <p:cNvPr id="2" name="Title 1"/>
          <p:cNvSpPr>
            <a:spLocks noGrp="1"/>
          </p:cNvSpPr>
          <p:nvPr>
            <p:ph type="title"/>
          </p:nvPr>
        </p:nvSpPr>
        <p:spPr/>
        <p:txBody>
          <a:bodyPr/>
          <a:lstStyle/>
          <a:p>
            <a:r>
              <a:rPr lang="en-GB" dirty="0"/>
              <a:t>CREST Measures</a:t>
            </a:r>
          </a:p>
        </p:txBody>
      </p:sp>
      <p:cxnSp>
        <p:nvCxnSpPr>
          <p:cNvPr id="6" name="Straight Connector 5"/>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 name="Picture 2" descr="A picture containing circle, darkness&#10;&#10;Description automatically generated">
            <a:extLst>
              <a:ext uri="{FF2B5EF4-FFF2-40B4-BE49-F238E27FC236}">
                <a16:creationId xmlns:a16="http://schemas.microsoft.com/office/drawing/2014/main" id="{26BFAFEB-916E-9563-37C9-CA6D85A3E2EA}"/>
              </a:ext>
            </a:extLst>
          </p:cNvPr>
          <p:cNvPicPr>
            <a:picLocks noChangeAspect="1"/>
          </p:cNvPicPr>
          <p:nvPr/>
        </p:nvPicPr>
        <p:blipFill>
          <a:blip r:embed="rId3"/>
          <a:stretch>
            <a:fillRect/>
          </a:stretch>
        </p:blipFill>
        <p:spPr>
          <a:xfrm>
            <a:off x="7075845" y="184030"/>
            <a:ext cx="1679451" cy="691897"/>
          </a:xfrm>
          <a:prstGeom prst="rect">
            <a:avLst/>
          </a:prstGeom>
        </p:spPr>
      </p:pic>
    </p:spTree>
    <p:extLst>
      <p:ext uri="{BB962C8B-B14F-4D97-AF65-F5344CB8AC3E}">
        <p14:creationId xmlns:p14="http://schemas.microsoft.com/office/powerpoint/2010/main" val="250307963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67296" y="1038103"/>
            <a:ext cx="4060242" cy="341632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Price Per Item</a:t>
            </a:r>
            <a:endParaRPr lang="en-US" sz="1200" dirty="0">
              <a:latin typeface="+mn-lt"/>
              <a:cs typeface="Arial" charset="0"/>
            </a:endParaRPr>
          </a:p>
          <a:p>
            <a:pPr algn="l" eaLnBrk="1" hangingPunct="1"/>
            <a:r>
              <a:rPr lang="en-US" sz="1200" dirty="0">
                <a:latin typeface="+mn-lt"/>
                <a:cs typeface="Arial" charset="0"/>
              </a:rPr>
              <a:t>	Average Individual Spend divided by Items per Eater </a:t>
            </a:r>
          </a:p>
          <a:p>
            <a:pPr algn="l" eaLnBrk="1" hangingPunct="1"/>
            <a:r>
              <a:rPr lang="en-US" sz="1200" u="sng" dirty="0">
                <a:latin typeface="+mn-lt"/>
                <a:cs typeface="Arial" charset="0"/>
              </a:rPr>
              <a:t>Menu Importance/Incidence</a:t>
            </a:r>
            <a:endParaRPr lang="en-US" sz="1200" dirty="0">
              <a:latin typeface="+mn-lt"/>
              <a:cs typeface="Arial" charset="0"/>
            </a:endParaRPr>
          </a:p>
          <a:p>
            <a:pPr algn="l" eaLnBrk="1" hangingPunct="1"/>
            <a:r>
              <a:rPr lang="en-US" sz="1200" dirty="0">
                <a:latin typeface="+mn-lt"/>
                <a:cs typeface="Arial" charset="0"/>
              </a:rPr>
              <a:t>	Simply stated, the %of orders (or visits) that include a specific food or beverage item, group of items, or category of items.  A pure measure of item importance (e.g. on a scale from 1-100 how important is this item)</a:t>
            </a:r>
          </a:p>
          <a:p>
            <a:pPr algn="l" eaLnBrk="1" hangingPunct="1"/>
            <a:r>
              <a:rPr lang="en-US" sz="1200" u="sng" dirty="0">
                <a:latin typeface="+mn-lt"/>
                <a:cs typeface="Arial" charset="0"/>
              </a:rPr>
              <a:t>Index</a:t>
            </a:r>
          </a:p>
          <a:p>
            <a:pPr algn="l" eaLnBrk="1" hangingPunct="1"/>
            <a:r>
              <a:rPr lang="en-US" sz="1200" dirty="0">
                <a:latin typeface="+mn-lt"/>
                <a:cs typeface="Arial" charset="0"/>
              </a:rPr>
              <a:t>	Reflects the relative importance of a specific variable (e.g. demo, occasion segment, etc.)</a:t>
            </a:r>
          </a:p>
          <a:p>
            <a:pPr algn="l" eaLnBrk="1" hangingPunct="1"/>
            <a:r>
              <a:rPr lang="en-US" sz="1200" u="sng" dirty="0">
                <a:latin typeface="+mn-lt"/>
                <a:cs typeface="Arial" charset="0"/>
              </a:rPr>
              <a:t>Per Capita</a:t>
            </a:r>
            <a:endParaRPr lang="en-US" sz="1200" dirty="0">
              <a:latin typeface="+mn-lt"/>
              <a:cs typeface="Arial" charset="0"/>
            </a:endParaRPr>
          </a:p>
          <a:p>
            <a:pPr algn="l" eaLnBrk="1" hangingPunct="1"/>
            <a:r>
              <a:rPr lang="en-US" sz="1200" dirty="0">
                <a:latin typeface="+mn-lt"/>
                <a:cs typeface="Arial" charset="0"/>
              </a:rPr>
              <a:t>	# of times the average GB consumer eats an out of home meal or snack in a given year.  This can be looked at by age, gender, social class, household composition, etc.</a:t>
            </a:r>
          </a:p>
          <a:p>
            <a:pPr algn="l" eaLnBrk="1" hangingPunct="1"/>
            <a:endParaRPr lang="en-US" sz="1200" dirty="0">
              <a:latin typeface="+mn-lt"/>
              <a:cs typeface="Arial" charset="0"/>
            </a:endParaRPr>
          </a:p>
        </p:txBody>
      </p:sp>
      <p:sp>
        <p:nvSpPr>
          <p:cNvPr id="34820" name="Text Box 4"/>
          <p:cNvSpPr txBox="1">
            <a:spLocks noChangeArrowheads="1"/>
          </p:cNvSpPr>
          <p:nvPr/>
        </p:nvSpPr>
        <p:spPr bwMode="auto">
          <a:xfrm>
            <a:off x="4687889" y="1038102"/>
            <a:ext cx="4067407" cy="378565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 Change vs. Same Period Year Ago</a:t>
            </a:r>
          </a:p>
          <a:p>
            <a:pPr algn="l" eaLnBrk="1" hangingPunct="1"/>
            <a:r>
              <a:rPr lang="en-US" sz="1200" dirty="0">
                <a:latin typeface="+mn-lt"/>
                <a:cs typeface="Arial" charset="0"/>
              </a:rPr>
              <a:t>	YOY or PCYA the % change vs. same time period year ago (e.g. annual, quarter, month, etc.).</a:t>
            </a:r>
            <a:endParaRPr lang="en-US" sz="1200" u="sng" dirty="0">
              <a:latin typeface="+mn-lt"/>
              <a:cs typeface="Arial" charset="0"/>
            </a:endParaRPr>
          </a:p>
          <a:p>
            <a:pPr algn="l" eaLnBrk="1" hangingPunct="1"/>
            <a:r>
              <a:rPr lang="en-US" sz="1200" u="sng" dirty="0">
                <a:latin typeface="+mn-lt"/>
                <a:cs typeface="Arial" charset="0"/>
              </a:rPr>
              <a:t>Compound Rate of Change</a:t>
            </a:r>
            <a:endParaRPr lang="en-US" sz="1200" dirty="0">
              <a:latin typeface="+mn-lt"/>
              <a:cs typeface="Arial" charset="0"/>
            </a:endParaRPr>
          </a:p>
          <a:p>
            <a:pPr algn="l" eaLnBrk="1" hangingPunct="1"/>
            <a:r>
              <a:rPr lang="en-US" sz="1200" dirty="0">
                <a:latin typeface="+mn-lt"/>
                <a:cs typeface="Arial" charset="0"/>
              </a:rPr>
              <a:t>	CAGR = Average annual % change over a period of two-years or more</a:t>
            </a:r>
          </a:p>
          <a:p>
            <a:pPr algn="l" eaLnBrk="1" hangingPunct="1"/>
            <a:r>
              <a:rPr lang="en-US" sz="1200" u="sng" dirty="0">
                <a:latin typeface="+mn-lt"/>
                <a:cs typeface="Arial" charset="0"/>
              </a:rPr>
              <a:t>Penetration</a:t>
            </a:r>
            <a:endParaRPr lang="en-US" sz="1200" dirty="0">
              <a:latin typeface="+mn-lt"/>
              <a:cs typeface="Arial" charset="0"/>
            </a:endParaRPr>
          </a:p>
          <a:p>
            <a:pPr algn="l" eaLnBrk="1" hangingPunct="1"/>
            <a:r>
              <a:rPr lang="en-US" sz="1200" dirty="0">
                <a:latin typeface="+mn-lt"/>
                <a:cs typeface="Arial" charset="0"/>
              </a:rPr>
              <a:t>	The percentage of the GB population who visit a specific brand, category, channel, or segment in a given 4-week period</a:t>
            </a:r>
          </a:p>
          <a:p>
            <a:pPr algn="l" eaLnBrk="1" hangingPunct="1"/>
            <a:r>
              <a:rPr lang="en-US" sz="1200" u="sng" dirty="0">
                <a:latin typeface="+mn-lt"/>
                <a:cs typeface="Arial" charset="0"/>
              </a:rPr>
              <a:t>Frequency</a:t>
            </a:r>
            <a:endParaRPr lang="en-US" sz="1200" dirty="0">
              <a:latin typeface="+mn-lt"/>
              <a:cs typeface="Arial" charset="0"/>
            </a:endParaRPr>
          </a:p>
          <a:p>
            <a:pPr algn="l" eaLnBrk="1" hangingPunct="1"/>
            <a:r>
              <a:rPr lang="en-US" sz="1200" dirty="0">
                <a:latin typeface="+mn-lt"/>
                <a:cs typeface="Arial" charset="0"/>
              </a:rPr>
              <a:t>	How often a typical consumer frequents a specific brand, category, channel, or segment of the industry in a 4-week period</a:t>
            </a:r>
          </a:p>
          <a:p>
            <a:pPr algn="l" eaLnBrk="1" hangingPunct="1"/>
            <a:r>
              <a:rPr lang="en-US" sz="1200" u="sng" dirty="0">
                <a:latin typeface="+mn-lt"/>
                <a:cs typeface="Arial" charset="0"/>
              </a:rPr>
              <a:t>Contribution to Growth/Decline</a:t>
            </a:r>
            <a:endParaRPr lang="en-US" sz="1200" dirty="0">
              <a:latin typeface="+mn-lt"/>
              <a:cs typeface="Arial" charset="0"/>
            </a:endParaRPr>
          </a:p>
          <a:p>
            <a:pPr algn="l" eaLnBrk="1" hangingPunct="1"/>
            <a:r>
              <a:rPr lang="en-US" sz="1200" dirty="0">
                <a:latin typeface="+mn-lt"/>
                <a:cs typeface="Arial" charset="0"/>
              </a:rPr>
              <a:t>	CTG and/or CTD = % of visit or servings growth/decline sourced to a specific variable (e.g. demo, occasion segment, etc.)</a:t>
            </a:r>
          </a:p>
          <a:p>
            <a:pPr algn="l" eaLnBrk="1" hangingPunct="1"/>
            <a:endParaRPr lang="en-US" sz="1200" dirty="0">
              <a:latin typeface="+mn-lt"/>
              <a:cs typeface="Arial" charset="0"/>
            </a:endParaRPr>
          </a:p>
        </p:txBody>
      </p:sp>
      <p:cxnSp>
        <p:nvCxnSpPr>
          <p:cNvPr id="3" name="Straight Connector 2"/>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GB" dirty="0"/>
              <a:t>CREST Calculations</a:t>
            </a:r>
          </a:p>
        </p:txBody>
      </p:sp>
      <p:pic>
        <p:nvPicPr>
          <p:cNvPr id="4" name="Picture 3" descr="A picture containing circle, darkness&#10;&#10;Description automatically generated">
            <a:extLst>
              <a:ext uri="{FF2B5EF4-FFF2-40B4-BE49-F238E27FC236}">
                <a16:creationId xmlns:a16="http://schemas.microsoft.com/office/drawing/2014/main" id="{20446B7E-E441-7870-816F-DA049D4D8D22}"/>
              </a:ext>
            </a:extLst>
          </p:cNvPr>
          <p:cNvPicPr>
            <a:picLocks noChangeAspect="1"/>
          </p:cNvPicPr>
          <p:nvPr/>
        </p:nvPicPr>
        <p:blipFill>
          <a:blip r:embed="rId3"/>
          <a:stretch>
            <a:fillRect/>
          </a:stretch>
        </p:blipFill>
        <p:spPr>
          <a:xfrm>
            <a:off x="7097253" y="205980"/>
            <a:ext cx="1679451" cy="691897"/>
          </a:xfrm>
          <a:prstGeom prst="rect">
            <a:avLst/>
          </a:prstGeom>
        </p:spPr>
      </p:pic>
    </p:spTree>
    <p:extLst>
      <p:ext uri="{BB962C8B-B14F-4D97-AF65-F5344CB8AC3E}">
        <p14:creationId xmlns:p14="http://schemas.microsoft.com/office/powerpoint/2010/main" val="8337071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895515485"/>
              </p:ext>
            </p:extLst>
          </p:nvPr>
        </p:nvGraphicFramePr>
        <p:xfrm>
          <a:off x="367295" y="1267362"/>
          <a:ext cx="4871297" cy="3844635"/>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1206674" y="967776"/>
            <a:ext cx="2076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Servings (000s) by Channel</a:t>
            </a:r>
          </a:p>
        </p:txBody>
      </p:sp>
      <p:sp>
        <p:nvSpPr>
          <p:cNvPr id="3" name="AutoShape 4" descr="Pound Sign Outline Clipart"/>
          <p:cNvSpPr>
            <a:spLocks noChangeAspect="1" noChangeArrowheads="1"/>
          </p:cNvSpPr>
          <p:nvPr/>
        </p:nvSpPr>
        <p:spPr bwMode="auto">
          <a:xfrm>
            <a:off x="131051"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TextBox 3"/>
          <p:cNvSpPr txBox="1"/>
          <p:nvPr/>
        </p:nvSpPr>
        <p:spPr>
          <a:xfrm>
            <a:off x="4963151" y="1811655"/>
            <a:ext cx="1440864" cy="2492990"/>
          </a:xfrm>
          <a:prstGeom prst="rect">
            <a:avLst/>
          </a:prstGeom>
          <a:noFill/>
        </p:spPr>
        <p:txBody>
          <a:bodyPr wrap="square" rtlCol="0">
            <a:spAutoFit/>
          </a:bodyPr>
          <a:lstStyle/>
          <a:p>
            <a:pPr algn="ctr"/>
            <a:r>
              <a:rPr lang="en-GB" sz="1200" b="1" dirty="0">
                <a:solidFill>
                  <a:srgbClr val="00B050"/>
                </a:solidFill>
              </a:rPr>
              <a:t>+14.7%</a:t>
            </a:r>
          </a:p>
          <a:p>
            <a:pPr algn="ctr"/>
            <a:endParaRPr lang="en-GB" sz="1200" b="1" dirty="0">
              <a:solidFill>
                <a:srgbClr val="82C341"/>
              </a:solidFill>
            </a:endParaRPr>
          </a:p>
          <a:p>
            <a:pPr algn="ctr"/>
            <a:r>
              <a:rPr lang="en-GB" sz="1200" b="1" dirty="0">
                <a:solidFill>
                  <a:srgbClr val="00B050"/>
                </a:solidFill>
              </a:rPr>
              <a:t>+3.6%</a:t>
            </a:r>
          </a:p>
          <a:p>
            <a:pPr algn="ctr"/>
            <a:endParaRPr lang="en-GB" sz="1200" b="1" dirty="0">
              <a:solidFill>
                <a:srgbClr val="FF0000"/>
              </a:solidFill>
            </a:endParaRPr>
          </a:p>
          <a:p>
            <a:pPr algn="ctr"/>
            <a:r>
              <a:rPr lang="en-GB" sz="1200" b="1" dirty="0">
                <a:solidFill>
                  <a:srgbClr val="FF0000"/>
                </a:solidFill>
              </a:rPr>
              <a:t>-3.7%</a:t>
            </a:r>
          </a:p>
          <a:p>
            <a:pPr algn="ctr"/>
            <a:endParaRPr lang="en-GB" sz="1200" b="1" dirty="0">
              <a:solidFill>
                <a:srgbClr val="FF0000"/>
              </a:solidFill>
            </a:endParaRPr>
          </a:p>
          <a:p>
            <a:pPr algn="ctr"/>
            <a:r>
              <a:rPr lang="en-GB" sz="1200" b="1" dirty="0">
                <a:solidFill>
                  <a:srgbClr val="00B050"/>
                </a:solidFill>
              </a:rPr>
              <a:t>++%</a:t>
            </a:r>
          </a:p>
          <a:p>
            <a:pPr algn="ctr"/>
            <a:endParaRPr lang="en-GB" sz="1200" b="1" dirty="0">
              <a:solidFill>
                <a:srgbClr val="00B050"/>
              </a:solidFill>
            </a:endParaRPr>
          </a:p>
          <a:p>
            <a:pPr algn="ctr"/>
            <a:r>
              <a:rPr lang="en-GB" sz="1200" b="1" dirty="0">
                <a:solidFill>
                  <a:srgbClr val="00B050"/>
                </a:solidFill>
              </a:rPr>
              <a:t>++%</a:t>
            </a:r>
          </a:p>
          <a:p>
            <a:pPr algn="ctr"/>
            <a:endParaRPr lang="en-GB" sz="1200" b="1" dirty="0">
              <a:solidFill>
                <a:srgbClr val="00B050"/>
              </a:solidFill>
            </a:endParaRPr>
          </a:p>
          <a:p>
            <a:pPr algn="ctr"/>
            <a:r>
              <a:rPr lang="en-GB" sz="1200" b="1" dirty="0">
                <a:solidFill>
                  <a:srgbClr val="00B050"/>
                </a:solidFill>
              </a:rPr>
              <a:t>++%</a:t>
            </a:r>
          </a:p>
          <a:p>
            <a:pPr algn="ctr"/>
            <a:endParaRPr lang="en-GB" sz="1200" b="1" dirty="0">
              <a:solidFill>
                <a:srgbClr val="00B050"/>
              </a:solidFill>
            </a:endParaRPr>
          </a:p>
          <a:p>
            <a:pPr algn="ctr"/>
            <a:r>
              <a:rPr lang="en-GB" sz="1200" b="1" dirty="0">
                <a:solidFill>
                  <a:srgbClr val="00B050"/>
                </a:solidFill>
              </a:rPr>
              <a:t>++%</a:t>
            </a:r>
          </a:p>
        </p:txBody>
      </p:sp>
      <p:sp>
        <p:nvSpPr>
          <p:cNvPr id="12" name="Text Box 3"/>
          <p:cNvSpPr txBox="1">
            <a:spLocks noChangeArrowheads="1"/>
          </p:cNvSpPr>
          <p:nvPr/>
        </p:nvSpPr>
        <p:spPr bwMode="auto">
          <a:xfrm>
            <a:off x="4786685" y="944259"/>
            <a:ext cx="18618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Servings %YOY Change</a:t>
            </a:r>
          </a:p>
        </p:txBody>
      </p:sp>
      <p:sp>
        <p:nvSpPr>
          <p:cNvPr id="6" name="TextBox 5"/>
          <p:cNvSpPr txBox="1"/>
          <p:nvPr/>
        </p:nvSpPr>
        <p:spPr>
          <a:xfrm>
            <a:off x="3093057" y="1811655"/>
            <a:ext cx="1693628" cy="276999"/>
          </a:xfrm>
          <a:prstGeom prst="rect">
            <a:avLst/>
          </a:prstGeom>
          <a:noFill/>
        </p:spPr>
        <p:txBody>
          <a:bodyPr wrap="square" rtlCol="0">
            <a:spAutoFit/>
          </a:bodyPr>
          <a:lstStyle/>
          <a:p>
            <a:r>
              <a:rPr lang="en-GB" sz="1200" dirty="0"/>
              <a:t>   Total Change 	</a:t>
            </a:r>
            <a:endParaRPr lang="en-GB" sz="1200" b="1" dirty="0">
              <a:solidFill>
                <a:srgbClr val="82C341"/>
              </a:solidFill>
            </a:endParaRPr>
          </a:p>
        </p:txBody>
      </p:sp>
      <p:sp>
        <p:nvSpPr>
          <p:cNvPr id="19" name="TextBox 18"/>
          <p:cNvSpPr txBox="1"/>
          <p:nvPr/>
        </p:nvSpPr>
        <p:spPr>
          <a:xfrm>
            <a:off x="7040525" y="1811655"/>
            <a:ext cx="1440864" cy="2492990"/>
          </a:xfrm>
          <a:prstGeom prst="rect">
            <a:avLst/>
          </a:prstGeom>
          <a:noFill/>
        </p:spPr>
        <p:txBody>
          <a:bodyPr wrap="square" rtlCol="0">
            <a:spAutoFit/>
          </a:bodyPr>
          <a:lstStyle/>
          <a:p>
            <a:pPr algn="ctr"/>
            <a:r>
              <a:rPr lang="en-GB" sz="1200" b="1" dirty="0">
                <a:solidFill>
                  <a:srgbClr val="00B050"/>
                </a:solidFill>
              </a:rPr>
              <a:t>+51.15m</a:t>
            </a:r>
          </a:p>
          <a:p>
            <a:pPr algn="ctr"/>
            <a:endParaRPr lang="en-GB" sz="1200" b="1" dirty="0">
              <a:solidFill>
                <a:srgbClr val="00B050"/>
              </a:solidFill>
            </a:endParaRPr>
          </a:p>
          <a:p>
            <a:pPr algn="ctr"/>
            <a:r>
              <a:rPr lang="en-GB" sz="1200" b="1" dirty="0">
                <a:solidFill>
                  <a:srgbClr val="00B050"/>
                </a:solidFill>
              </a:rPr>
              <a:t>+1.05m</a:t>
            </a:r>
          </a:p>
          <a:p>
            <a:pPr algn="ctr"/>
            <a:endParaRPr lang="en-GB" sz="1200" b="1" dirty="0">
              <a:solidFill>
                <a:srgbClr val="FF0000"/>
              </a:solidFill>
            </a:endParaRPr>
          </a:p>
          <a:p>
            <a:pPr algn="ctr"/>
            <a:r>
              <a:rPr lang="en-GB" sz="1200" b="1" dirty="0">
                <a:solidFill>
                  <a:srgbClr val="FF0000"/>
                </a:solidFill>
              </a:rPr>
              <a:t>-7.67m</a:t>
            </a:r>
          </a:p>
          <a:p>
            <a:pPr algn="ctr"/>
            <a:endParaRPr lang="en-GB" sz="1200" b="1" dirty="0">
              <a:solidFill>
                <a:srgbClr val="FF0000"/>
              </a:solidFill>
            </a:endParaRPr>
          </a:p>
          <a:p>
            <a:pPr algn="ctr"/>
            <a:r>
              <a:rPr lang="en-GB" sz="1200" b="1" dirty="0">
                <a:solidFill>
                  <a:srgbClr val="00B050"/>
                </a:solidFill>
              </a:rPr>
              <a:t>+10.55m</a:t>
            </a:r>
          </a:p>
          <a:p>
            <a:pPr algn="ctr"/>
            <a:endParaRPr lang="en-GB" sz="1200" b="1" dirty="0">
              <a:solidFill>
                <a:srgbClr val="00B050"/>
              </a:solidFill>
            </a:endParaRPr>
          </a:p>
          <a:p>
            <a:pPr algn="ctr"/>
            <a:r>
              <a:rPr lang="en-GB" sz="1200" b="1" dirty="0">
                <a:solidFill>
                  <a:srgbClr val="00B050"/>
                </a:solidFill>
              </a:rPr>
              <a:t>+3.95m</a:t>
            </a:r>
          </a:p>
          <a:p>
            <a:pPr algn="ctr"/>
            <a:endParaRPr lang="en-GB" sz="1200" b="1" dirty="0">
              <a:solidFill>
                <a:srgbClr val="00B050"/>
              </a:solidFill>
            </a:endParaRPr>
          </a:p>
          <a:p>
            <a:pPr algn="ctr"/>
            <a:r>
              <a:rPr lang="en-GB" sz="1200" b="1" dirty="0">
                <a:solidFill>
                  <a:srgbClr val="00B050"/>
                </a:solidFill>
              </a:rPr>
              <a:t>+7.75m</a:t>
            </a:r>
          </a:p>
          <a:p>
            <a:pPr algn="ctr"/>
            <a:endParaRPr lang="en-GB" sz="1200" b="1" dirty="0">
              <a:solidFill>
                <a:srgbClr val="00B050"/>
              </a:solidFill>
            </a:endParaRPr>
          </a:p>
          <a:p>
            <a:pPr algn="ctr"/>
            <a:r>
              <a:rPr lang="en-GB" sz="1200" b="1" dirty="0">
                <a:solidFill>
                  <a:srgbClr val="00B050"/>
                </a:solidFill>
              </a:rPr>
              <a:t>+35.44m</a:t>
            </a:r>
          </a:p>
        </p:txBody>
      </p:sp>
      <p:sp>
        <p:nvSpPr>
          <p:cNvPr id="20" name="Text Box 3"/>
          <p:cNvSpPr txBox="1">
            <a:spLocks noChangeArrowheads="1"/>
          </p:cNvSpPr>
          <p:nvPr/>
        </p:nvSpPr>
        <p:spPr bwMode="auto">
          <a:xfrm>
            <a:off x="6600389" y="946542"/>
            <a:ext cx="2184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Servings Actual YOY Change</a:t>
            </a:r>
          </a:p>
        </p:txBody>
      </p:sp>
      <p:sp>
        <p:nvSpPr>
          <p:cNvPr id="15" name="Text Box 3"/>
          <p:cNvSpPr txBox="1">
            <a:spLocks noChangeArrowheads="1"/>
          </p:cNvSpPr>
          <p:nvPr/>
        </p:nvSpPr>
        <p:spPr bwMode="auto">
          <a:xfrm>
            <a:off x="8066643"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2</a:t>
            </a:r>
          </a:p>
        </p:txBody>
      </p:sp>
      <p:sp>
        <p:nvSpPr>
          <p:cNvPr id="22" name="TextBox 21"/>
          <p:cNvSpPr txBox="1"/>
          <p:nvPr/>
        </p:nvSpPr>
        <p:spPr>
          <a:xfrm>
            <a:off x="3441581" y="4494929"/>
            <a:ext cx="1521570" cy="369332"/>
          </a:xfrm>
          <a:prstGeom prst="rect">
            <a:avLst/>
          </a:prstGeom>
          <a:noFill/>
        </p:spPr>
        <p:txBody>
          <a:bodyPr wrap="none" rtlCol="0">
            <a:spAutoFit/>
          </a:bodyPr>
          <a:lstStyle/>
          <a:p>
            <a:r>
              <a:rPr lang="en-US" sz="900" dirty="0">
                <a:solidFill>
                  <a:prstClr val="black">
                    <a:lumMod val="65000"/>
                    <a:lumOff val="35000"/>
                  </a:prstClr>
                </a:solidFill>
              </a:rPr>
              <a:t>(++) / (--) = PCYA &lt;&gt; 15%</a:t>
            </a:r>
          </a:p>
          <a:p>
            <a:r>
              <a:rPr lang="en-US" sz="900" dirty="0">
                <a:solidFill>
                  <a:prstClr val="black">
                    <a:lumMod val="65000"/>
                    <a:lumOff val="35000"/>
                  </a:prstClr>
                </a:solidFill>
              </a:rPr>
              <a:t>n/a = Insufficient sample</a:t>
            </a:r>
          </a:p>
        </p:txBody>
      </p:sp>
      <p:sp>
        <p:nvSpPr>
          <p:cNvPr id="5" name="Rectangle 4"/>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454694" y="4881165"/>
            <a:ext cx="2443298" cy="230832"/>
          </a:xfrm>
          <a:prstGeom prst="rect">
            <a:avLst/>
          </a:prstGeom>
          <a:noFill/>
        </p:spPr>
        <p:txBody>
          <a:bodyPr wrap="none" rtlCol="0">
            <a:spAutoFit/>
          </a:bodyPr>
          <a:lstStyle/>
          <a:p>
            <a:r>
              <a:rPr lang="en-US" sz="900" i="1" dirty="0">
                <a:solidFill>
                  <a:schemeClr val="tx1">
                    <a:lumMod val="65000"/>
                    <a:lumOff val="35000"/>
                  </a:schemeClr>
                </a:solidFill>
              </a:rPr>
              <a:t>Source: Circana/CREST®, 2YE March 2023</a:t>
            </a:r>
          </a:p>
        </p:txBody>
      </p:sp>
      <p:sp>
        <p:nvSpPr>
          <p:cNvPr id="10" name="Title 9"/>
          <p:cNvSpPr>
            <a:spLocks noGrp="1"/>
          </p:cNvSpPr>
          <p:nvPr>
            <p:ph type="title"/>
          </p:nvPr>
        </p:nvSpPr>
        <p:spPr>
          <a:xfrm>
            <a:off x="351992" y="205980"/>
            <a:ext cx="8388000" cy="647999"/>
          </a:xfrm>
        </p:spPr>
        <p:txBody>
          <a:bodyPr>
            <a:noAutofit/>
          </a:bodyPr>
          <a:lstStyle/>
          <a:p>
            <a:r>
              <a:rPr lang="en-GB" sz="2400" dirty="0"/>
              <a:t>Cod servings have increased across all channels, except for Fish and Chips</a:t>
            </a:r>
          </a:p>
        </p:txBody>
      </p:sp>
    </p:spTree>
    <p:extLst>
      <p:ext uri="{BB962C8B-B14F-4D97-AF65-F5344CB8AC3E}">
        <p14:creationId xmlns:p14="http://schemas.microsoft.com/office/powerpoint/2010/main" val="16972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266979851"/>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1565" y="1035316"/>
            <a:ext cx="1837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Incidence % by Channel</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3</a:t>
            </a:r>
          </a:p>
        </p:txBody>
      </p:sp>
      <p:sp>
        <p:nvSpPr>
          <p:cNvPr id="4" name="Title 3"/>
          <p:cNvSpPr>
            <a:spLocks noGrp="1"/>
          </p:cNvSpPr>
          <p:nvPr>
            <p:ph type="title"/>
          </p:nvPr>
        </p:nvSpPr>
        <p:spPr/>
        <p:txBody>
          <a:bodyPr>
            <a:noAutofit/>
          </a:bodyPr>
          <a:lstStyle/>
          <a:p>
            <a:r>
              <a:rPr lang="en-GB" sz="2400" dirty="0"/>
              <a:t>The importance of Cod overall slightly decreased, especially in Fish and Chips, FSR, and Workplace/Education channels</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7" name="TextBox 26"/>
          <p:cNvSpPr txBox="1"/>
          <p:nvPr/>
        </p:nvSpPr>
        <p:spPr>
          <a:xfrm>
            <a:off x="5693734" y="4873471"/>
            <a:ext cx="2443298" cy="230832"/>
          </a:xfrm>
          <a:prstGeom prst="rect">
            <a:avLst/>
          </a:prstGeom>
          <a:noFill/>
        </p:spPr>
        <p:txBody>
          <a:bodyPr wrap="none" rtlCol="0">
            <a:spAutoFit/>
          </a:bodyPr>
          <a:lstStyle/>
          <a:p>
            <a:r>
              <a:rPr lang="en-US" sz="900" i="1" dirty="0">
                <a:solidFill>
                  <a:schemeClr val="tx1">
                    <a:lumMod val="65000"/>
                    <a:lumOff val="35000"/>
                  </a:schemeClr>
                </a:solidFill>
              </a:rPr>
              <a:t>Source: Circana/CREST®, 2YE March 2023</a:t>
            </a:r>
          </a:p>
        </p:txBody>
      </p:sp>
    </p:spTree>
    <p:extLst>
      <p:ext uri="{BB962C8B-B14F-4D97-AF65-F5344CB8AC3E}">
        <p14:creationId xmlns:p14="http://schemas.microsoft.com/office/powerpoint/2010/main" val="390521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194244540"/>
              </p:ext>
            </p:extLst>
          </p:nvPr>
        </p:nvGraphicFramePr>
        <p:xfrm>
          <a:off x="367295" y="1485268"/>
          <a:ext cx="8388001" cy="333282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733730" y="1023603"/>
            <a:ext cx="14730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Servings % by Age</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6" name="Straight Connector 5"/>
          <p:cNvCxnSpPr/>
          <p:nvPr/>
        </p:nvCxnSpPr>
        <p:spPr bwMode="auto">
          <a:xfrm flipV="1">
            <a:off x="19122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4</a:t>
            </a:r>
          </a:p>
        </p:txBody>
      </p:sp>
      <p:sp>
        <p:nvSpPr>
          <p:cNvPr id="7" name="Title 6"/>
          <p:cNvSpPr>
            <a:spLocks noGrp="1"/>
          </p:cNvSpPr>
          <p:nvPr>
            <p:ph type="title"/>
          </p:nvPr>
        </p:nvSpPr>
        <p:spPr/>
        <p:txBody>
          <a:bodyPr>
            <a:noAutofit/>
          </a:bodyPr>
          <a:lstStyle/>
          <a:p>
            <a:r>
              <a:rPr lang="en-GB" sz="2400" dirty="0"/>
              <a:t>Cod over-indexes the market among the youngest (0 to 17) and older (65+) consumers </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443298" cy="230832"/>
          </a:xfrm>
          <a:prstGeom prst="rect">
            <a:avLst/>
          </a:prstGeom>
          <a:noFill/>
        </p:spPr>
        <p:txBody>
          <a:bodyPr wrap="none" rtlCol="0">
            <a:spAutoFit/>
          </a:bodyPr>
          <a:lstStyle/>
          <a:p>
            <a:r>
              <a:rPr lang="en-US" sz="900" i="1" dirty="0">
                <a:solidFill>
                  <a:schemeClr val="tx1">
                    <a:lumMod val="65000"/>
                    <a:lumOff val="35000"/>
                  </a:schemeClr>
                </a:solidFill>
              </a:rPr>
              <a:t>Source: Circana/CREST®, 2YE March 2023</a:t>
            </a:r>
          </a:p>
        </p:txBody>
      </p:sp>
    </p:spTree>
    <p:extLst>
      <p:ext uri="{BB962C8B-B14F-4D97-AF65-F5344CB8AC3E}">
        <p14:creationId xmlns:p14="http://schemas.microsoft.com/office/powerpoint/2010/main" val="211878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584560151"/>
              </p:ext>
            </p:extLst>
          </p:nvPr>
        </p:nvGraphicFramePr>
        <p:xfrm>
          <a:off x="367297" y="1598212"/>
          <a:ext cx="8387999" cy="321988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44166" y="1039505"/>
            <a:ext cx="20521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Servings % by Social Class</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8734" y="1180679"/>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5</a:t>
            </a:r>
          </a:p>
        </p:txBody>
      </p:sp>
      <p:sp>
        <p:nvSpPr>
          <p:cNvPr id="5" name="Title 4"/>
          <p:cNvSpPr>
            <a:spLocks noGrp="1"/>
          </p:cNvSpPr>
          <p:nvPr>
            <p:ph type="title"/>
          </p:nvPr>
        </p:nvSpPr>
        <p:spPr/>
        <p:txBody>
          <a:bodyPr>
            <a:noAutofit/>
          </a:bodyPr>
          <a:lstStyle/>
          <a:p>
            <a:r>
              <a:rPr lang="en-GB" sz="2400" dirty="0"/>
              <a:t>Cod slightly over-indexes with C2,D,E consumers, especially at QSR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443298" cy="230832"/>
          </a:xfrm>
          <a:prstGeom prst="rect">
            <a:avLst/>
          </a:prstGeom>
          <a:noFill/>
        </p:spPr>
        <p:txBody>
          <a:bodyPr wrap="none" rtlCol="0">
            <a:spAutoFit/>
          </a:bodyPr>
          <a:lstStyle/>
          <a:p>
            <a:r>
              <a:rPr lang="en-US" sz="900" i="1" dirty="0">
                <a:solidFill>
                  <a:schemeClr val="tx1">
                    <a:lumMod val="65000"/>
                    <a:lumOff val="35000"/>
                  </a:schemeClr>
                </a:solidFill>
              </a:rPr>
              <a:t>Source: Circana/CREST®, 2YE March 2023</a:t>
            </a:r>
          </a:p>
        </p:txBody>
      </p:sp>
    </p:spTree>
    <p:extLst>
      <p:ext uri="{BB962C8B-B14F-4D97-AF65-F5344CB8AC3E}">
        <p14:creationId xmlns:p14="http://schemas.microsoft.com/office/powerpoint/2010/main" val="359864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217935040"/>
              </p:ext>
            </p:extLst>
          </p:nvPr>
        </p:nvGraphicFramePr>
        <p:xfrm>
          <a:off x="367295" y="1391478"/>
          <a:ext cx="8388001" cy="342661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4414" y="1029984"/>
            <a:ext cx="17203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Servings % by Gender</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42815"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6</a:t>
            </a:r>
          </a:p>
        </p:txBody>
      </p:sp>
      <p:sp>
        <p:nvSpPr>
          <p:cNvPr id="5" name="Title 4"/>
          <p:cNvSpPr>
            <a:spLocks noGrp="1"/>
          </p:cNvSpPr>
          <p:nvPr>
            <p:ph type="title"/>
          </p:nvPr>
        </p:nvSpPr>
        <p:spPr/>
        <p:txBody>
          <a:bodyPr>
            <a:noAutofit/>
          </a:bodyPr>
          <a:lstStyle/>
          <a:p>
            <a:r>
              <a:rPr lang="en-GB" sz="2400" dirty="0"/>
              <a:t>Cod is a species that appeals slightly more to female consumers, especially at FSR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443298" cy="230832"/>
          </a:xfrm>
          <a:prstGeom prst="rect">
            <a:avLst/>
          </a:prstGeom>
          <a:noFill/>
        </p:spPr>
        <p:txBody>
          <a:bodyPr wrap="none" rtlCol="0">
            <a:spAutoFit/>
          </a:bodyPr>
          <a:lstStyle/>
          <a:p>
            <a:r>
              <a:rPr lang="en-US" sz="900" i="1" dirty="0">
                <a:solidFill>
                  <a:schemeClr val="tx1">
                    <a:lumMod val="65000"/>
                    <a:lumOff val="35000"/>
                  </a:schemeClr>
                </a:solidFill>
              </a:rPr>
              <a:t>Source: Circana/CREST®, 2YE March 2023</a:t>
            </a:r>
          </a:p>
        </p:txBody>
      </p:sp>
    </p:spTree>
    <p:extLst>
      <p:ext uri="{BB962C8B-B14F-4D97-AF65-F5344CB8AC3E}">
        <p14:creationId xmlns:p14="http://schemas.microsoft.com/office/powerpoint/2010/main" val="206380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072823020"/>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150020" y="1050965"/>
            <a:ext cx="2640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Servings % by Presence of Children</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9339"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7</a:t>
            </a:r>
          </a:p>
        </p:txBody>
      </p:sp>
      <p:sp>
        <p:nvSpPr>
          <p:cNvPr id="5" name="Title 4"/>
          <p:cNvSpPr>
            <a:spLocks noGrp="1"/>
          </p:cNvSpPr>
          <p:nvPr>
            <p:ph type="title"/>
          </p:nvPr>
        </p:nvSpPr>
        <p:spPr/>
        <p:txBody>
          <a:bodyPr>
            <a:noAutofit/>
          </a:bodyPr>
          <a:lstStyle/>
          <a:p>
            <a:r>
              <a:rPr lang="en-GB" sz="2400" dirty="0"/>
              <a:t>Cod is consumed predominantly on adult only occasions, especially at Pubs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443298" cy="230832"/>
          </a:xfrm>
          <a:prstGeom prst="rect">
            <a:avLst/>
          </a:prstGeom>
          <a:noFill/>
        </p:spPr>
        <p:txBody>
          <a:bodyPr wrap="none" rtlCol="0">
            <a:spAutoFit/>
          </a:bodyPr>
          <a:lstStyle/>
          <a:p>
            <a:r>
              <a:rPr lang="en-US" sz="900" i="1" dirty="0">
                <a:solidFill>
                  <a:schemeClr val="tx1">
                    <a:lumMod val="65000"/>
                    <a:lumOff val="35000"/>
                  </a:schemeClr>
                </a:solidFill>
              </a:rPr>
              <a:t>Source: Circana/CREST®, 2YE March 2023</a:t>
            </a:r>
          </a:p>
        </p:txBody>
      </p:sp>
    </p:spTree>
    <p:extLst>
      <p:ext uri="{BB962C8B-B14F-4D97-AF65-F5344CB8AC3E}">
        <p14:creationId xmlns:p14="http://schemas.microsoft.com/office/powerpoint/2010/main" val="334056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460163199"/>
              </p:ext>
            </p:extLst>
          </p:nvPr>
        </p:nvGraphicFramePr>
        <p:xfrm>
          <a:off x="367296" y="1229792"/>
          <a:ext cx="8387999" cy="360520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97250" y="1038103"/>
            <a:ext cx="17459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Servings % by Daypart</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076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8</a:t>
            </a:r>
          </a:p>
        </p:txBody>
      </p:sp>
      <p:sp>
        <p:nvSpPr>
          <p:cNvPr id="5" name="Title 4"/>
          <p:cNvSpPr>
            <a:spLocks noGrp="1"/>
          </p:cNvSpPr>
          <p:nvPr>
            <p:ph type="title"/>
          </p:nvPr>
        </p:nvSpPr>
        <p:spPr>
          <a:xfrm>
            <a:off x="367295" y="205980"/>
            <a:ext cx="8212165" cy="647999"/>
          </a:xfrm>
        </p:spPr>
        <p:txBody>
          <a:bodyPr>
            <a:noAutofit/>
          </a:bodyPr>
          <a:lstStyle/>
          <a:p>
            <a:r>
              <a:rPr lang="en-GB" sz="2400" dirty="0"/>
              <a:t>Cod is a dinner species, especially at QSR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443298" cy="230832"/>
          </a:xfrm>
          <a:prstGeom prst="rect">
            <a:avLst/>
          </a:prstGeom>
          <a:noFill/>
        </p:spPr>
        <p:txBody>
          <a:bodyPr wrap="none" rtlCol="0">
            <a:spAutoFit/>
          </a:bodyPr>
          <a:lstStyle/>
          <a:p>
            <a:r>
              <a:rPr lang="en-US" sz="900" i="1" dirty="0">
                <a:solidFill>
                  <a:schemeClr val="tx1">
                    <a:lumMod val="65000"/>
                    <a:lumOff val="35000"/>
                  </a:schemeClr>
                </a:solidFill>
              </a:rPr>
              <a:t>Source: Circana/CREST®, 2YE March 2023</a:t>
            </a:r>
          </a:p>
        </p:txBody>
      </p:sp>
    </p:spTree>
    <p:extLst>
      <p:ext uri="{BB962C8B-B14F-4D97-AF65-F5344CB8AC3E}">
        <p14:creationId xmlns:p14="http://schemas.microsoft.com/office/powerpoint/2010/main" val="80601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557407316"/>
              </p:ext>
            </p:extLst>
          </p:nvPr>
        </p:nvGraphicFramePr>
        <p:xfrm>
          <a:off x="367295" y="1566407"/>
          <a:ext cx="8388001" cy="325168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05473" y="1050965"/>
            <a:ext cx="2129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Cod</a:t>
            </a:r>
          </a:p>
          <a:p>
            <a:pPr algn="ctr"/>
            <a:r>
              <a:rPr lang="en-US" sz="1200" dirty="0">
                <a:solidFill>
                  <a:srgbClr val="008AC0"/>
                </a:solidFill>
                <a:latin typeface="+mn-lt"/>
                <a:cs typeface="Calibri" pitchFamily="34" charset="0"/>
              </a:rPr>
              <a:t>Servings % by Day of Week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2" name="Straight Connector 11"/>
          <p:cNvCxnSpPr/>
          <p:nvPr/>
        </p:nvCxnSpPr>
        <p:spPr bwMode="auto">
          <a:xfrm flipV="1">
            <a:off x="19447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4"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9</a:t>
            </a:r>
          </a:p>
        </p:txBody>
      </p:sp>
      <p:sp>
        <p:nvSpPr>
          <p:cNvPr id="5" name="Title 4"/>
          <p:cNvSpPr>
            <a:spLocks noGrp="1"/>
          </p:cNvSpPr>
          <p:nvPr>
            <p:ph type="title"/>
          </p:nvPr>
        </p:nvSpPr>
        <p:spPr/>
        <p:txBody>
          <a:bodyPr>
            <a:noAutofit/>
          </a:bodyPr>
          <a:lstStyle/>
          <a:p>
            <a:r>
              <a:rPr lang="en-GB" sz="2400" dirty="0"/>
              <a:t>Cod consumption over-indexes the market on Weekends</a:t>
            </a:r>
          </a:p>
        </p:txBody>
      </p:sp>
      <p:sp>
        <p:nvSpPr>
          <p:cNvPr id="17" name="Rectangle 16"/>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8" name="TextBox 17"/>
          <p:cNvSpPr txBox="1"/>
          <p:nvPr/>
        </p:nvSpPr>
        <p:spPr>
          <a:xfrm>
            <a:off x="5693734" y="4873471"/>
            <a:ext cx="2443298" cy="230832"/>
          </a:xfrm>
          <a:prstGeom prst="rect">
            <a:avLst/>
          </a:prstGeom>
          <a:noFill/>
        </p:spPr>
        <p:txBody>
          <a:bodyPr wrap="none" rtlCol="0">
            <a:spAutoFit/>
          </a:bodyPr>
          <a:lstStyle/>
          <a:p>
            <a:r>
              <a:rPr lang="en-US" sz="900" i="1" dirty="0">
                <a:solidFill>
                  <a:schemeClr val="tx1">
                    <a:lumMod val="65000"/>
                    <a:lumOff val="35000"/>
                  </a:schemeClr>
                </a:solidFill>
              </a:rPr>
              <a:t>Source: Circana/CREST®, 2YE March 2023</a:t>
            </a:r>
          </a:p>
        </p:txBody>
      </p:sp>
    </p:spTree>
    <p:extLst>
      <p:ext uri="{BB962C8B-B14F-4D97-AF65-F5344CB8AC3E}">
        <p14:creationId xmlns:p14="http://schemas.microsoft.com/office/powerpoint/2010/main" val="602047246"/>
      </p:ext>
    </p:extLst>
  </p:cSld>
  <p:clrMapOvr>
    <a:masterClrMapping/>
  </p:clrMapOvr>
</p:sld>
</file>

<file path=ppt/theme/theme1.xml><?xml version="1.0" encoding="utf-8"?>
<a:theme xmlns:a="http://schemas.openxmlformats.org/drawingml/2006/main" name="Seafish - Light">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afish – Dark">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Label xmlns="cebd32e3-9ab6-41ee-b1af-b8405a8d4e68" xsi:nil="true"/>
    <DocumentTopic xmlns="cebd32e3-9ab6-41ee-b1af-b8405a8d4e68">
      <Value>Factsheet/Datasheet</Value>
    </DocumentTopic>
    <FreeTextDate xmlns="cebd32e3-9ab6-41ee-b1af-b8405a8d4e68" xsi:nil="true"/>
    <DocumentStatus xmlns="cebd32e3-9ab6-41ee-b1af-b8405a8d4e68">Published</DocumentStatus>
    <ContentEndDate xmlns="cebd32e3-9ab6-41ee-b1af-b8405a8d4e68">2023-03-30T23:00:00+00:00</ContentEndDate>
    <DocumentSource xmlns="cebd32e3-9ab6-41ee-b1af-b8405a8d4e68">NPD</DocumentSource>
    <PublicationDate xmlns="cebd32e3-9ab6-41ee-b1af-b8405a8d4e68">2023-05-31T23:00:00+00:00</PublicationDate>
    <DocumentAdded xmlns="cebd32e3-9ab6-41ee-b1af-b8405a8d4e68">2023-06-08T23:00:00+00:00</DocumentAdded>
    <TaxCatchAll xmlns="cebd32e3-9ab6-41ee-b1af-b8405a8d4e68">
      <Value>1436</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Foodservice:NPD Species Reports:2023</TermName>
          <TermId xmlns="http://schemas.microsoft.com/office/infopath/2007/PartnerControls">78ac2d7f-defd-4bca-8c7a-6e0c447282f2</TermId>
        </TermInfo>
      </Terms>
    </j7c1b49d505545c2a69692ae734740bd>
    <DocumentSummary xmlns="cebd32e3-9ab6-41ee-b1af-b8405a8d4e68">Cod in foodservice report to 2 year ending March 2023. 
</DocumentSummary>
    <ContentStartDate xmlns="cebd32e3-9ab6-41ee-b1af-b8405a8d4e68">2021-03-30T23:00:00+00:00</ContentStartDate>
  </documentManagement>
</p:properties>
</file>

<file path=customXml/itemProps1.xml><?xml version="1.0" encoding="utf-8"?>
<ds:datastoreItem xmlns:ds="http://schemas.openxmlformats.org/officeDocument/2006/customXml" ds:itemID="{F28AEBB7-2283-4173-8967-882AD5C86608}"/>
</file>

<file path=customXml/itemProps2.xml><?xml version="1.0" encoding="utf-8"?>
<ds:datastoreItem xmlns:ds="http://schemas.openxmlformats.org/officeDocument/2006/customXml" ds:itemID="{BB1087E2-8594-4BF9-8C03-275DA44AB785}"/>
</file>

<file path=customXml/itemProps3.xml><?xml version="1.0" encoding="utf-8"?>
<ds:datastoreItem xmlns:ds="http://schemas.openxmlformats.org/officeDocument/2006/customXml" ds:itemID="{6270F08F-D378-4049-9B05-9A5A9AF82E5B}"/>
</file>

<file path=docProps/app.xml><?xml version="1.0" encoding="utf-8"?>
<Properties xmlns="http://schemas.openxmlformats.org/officeDocument/2006/extended-properties" xmlns:vt="http://schemas.openxmlformats.org/officeDocument/2006/docPropsVTypes">
  <TotalTime>2478</TotalTime>
  <Words>1121</Words>
  <Application>Microsoft Office PowerPoint</Application>
  <PresentationFormat>On-screen Show (16:9)</PresentationFormat>
  <Paragraphs>158</Paragraphs>
  <Slides>12</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Lucida Grande</vt:lpstr>
      <vt:lpstr>Tahoma</vt:lpstr>
      <vt:lpstr>Seafish - Light</vt:lpstr>
      <vt:lpstr>Seafish – Dark</vt:lpstr>
      <vt:lpstr>Cod Report</vt:lpstr>
      <vt:lpstr>Cod servings have increased across all channels, except for Fish and Chips</vt:lpstr>
      <vt:lpstr>The importance of Cod overall slightly decreased, especially in Fish and Chips, FSR, and Workplace/Education channels</vt:lpstr>
      <vt:lpstr>Cod over-indexes the market among the youngest (0 to 17) and older (65+) consumers </vt:lpstr>
      <vt:lpstr>Cod slightly over-indexes with C2,D,E consumers, especially at QSR</vt:lpstr>
      <vt:lpstr>Cod is a species that appeals slightly more to female consumers, especially at FSR</vt:lpstr>
      <vt:lpstr>Cod is consumed predominantly on adult only occasions, especially at Pubs</vt:lpstr>
      <vt:lpstr>Cod is a dinner species, especially at QSR</vt:lpstr>
      <vt:lpstr>Cod consumption over-indexes the market on Weekends</vt:lpstr>
      <vt:lpstr>Cod is more likely to be consumed during a social occasion </vt:lpstr>
      <vt:lpstr>CREST Measures</vt:lpstr>
      <vt:lpstr>CREST Calculations</vt:lpstr>
    </vt:vector>
  </TitlesOfParts>
  <Company>StudioLR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Q1 Circana Cod Report</dc:title>
  <dc:creator>Rhona Cruickshank</dc:creator>
  <cp:lastModifiedBy>Sergey Chekmarev</cp:lastModifiedBy>
  <cp:revision>99</cp:revision>
  <dcterms:created xsi:type="dcterms:W3CDTF">2020-03-26T10:08:15Z</dcterms:created>
  <dcterms:modified xsi:type="dcterms:W3CDTF">2023-05-22T15:20:36Z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956282</vt:lpwstr>
  </property>
  <property fmtid="{D5CDD505-2E9C-101B-9397-08002B2CF9AE}" pid="3" name="NXPowerLiteSettings">
    <vt:lpwstr>C700052003A000</vt:lpwstr>
  </property>
  <property fmtid="{D5CDD505-2E9C-101B-9397-08002B2CF9AE}" pid="4" name="NXPowerLiteVersion">
    <vt:lpwstr>D8.0.11</vt:lpwstr>
  </property>
  <property fmtid="{D5CDD505-2E9C-101B-9397-08002B2CF9AE}" pid="5" name="TitusGUID">
    <vt:lpwstr>113a9585-1a14-4ab7-9713-6cbfbaaeedb4</vt:lpwstr>
  </property>
  <property fmtid="{D5CDD505-2E9C-101B-9397-08002B2CF9AE}" pid="6" name="Classification">
    <vt:lpwstr>Client Third Party Confidential</vt:lpwstr>
  </property>
  <property fmtid="{D5CDD505-2E9C-101B-9397-08002B2CF9AE}" pid="7" name="HeaderFooterSelection">
    <vt:lpwstr>NoHeaderFooter</vt:lpwstr>
  </property>
  <property fmtid="{D5CDD505-2E9C-101B-9397-08002B2CF9AE}" pid="8" name="ContentTypeId">
    <vt:lpwstr>0x010100FBC0F8BFD01A91498CA7837A71EEDFDB02005AE5335FCC83EB48B1308B6A764FBC1C</vt:lpwstr>
  </property>
  <property fmtid="{D5CDD505-2E9C-101B-9397-08002B2CF9AE}" pid="9" name="Market Data Document Path">
    <vt:lpwstr>1436;#Foodservice:NPD Species Reports:2023|78ac2d7f-defd-4bca-8c7a-6e0c447282f2</vt:lpwstr>
  </property>
</Properties>
</file>