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0" r:id="rId4"/>
  </p:sldMasterIdLst>
  <p:notesMasterIdLst>
    <p:notesMasterId r:id="rId65"/>
  </p:notesMasterIdLst>
  <p:sldIdLst>
    <p:sldId id="328" r:id="rId5"/>
    <p:sldId id="329" r:id="rId6"/>
    <p:sldId id="330" r:id="rId7"/>
    <p:sldId id="331" r:id="rId8"/>
    <p:sldId id="271" r:id="rId9"/>
    <p:sldId id="272" r:id="rId10"/>
    <p:sldId id="273" r:id="rId11"/>
    <p:sldId id="332" r:id="rId12"/>
    <p:sldId id="360" r:id="rId13"/>
    <p:sldId id="361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33" r:id="rId25"/>
    <p:sldId id="362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34" r:id="rId38"/>
    <p:sldId id="301" r:id="rId39"/>
    <p:sldId id="302" r:id="rId40"/>
    <p:sldId id="303" r:id="rId41"/>
    <p:sldId id="335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Open Sans" panose="020B0606030504020204" pitchFamily="34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F2"/>
    <a:srgbClr val="25A7FF"/>
    <a:srgbClr val="007FD6"/>
    <a:srgbClr val="AC0021"/>
    <a:srgbClr val="0E0F1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27712E-E684-4832-941D-49999D5A477E}">
  <a:tblStyle styleId="{9827712E-E684-4832-941D-49999D5A477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1FC"/>
          </a:solidFill>
        </a:fill>
      </a:tcStyle>
    </a:wholeTbl>
    <a:band1H>
      <a:tcStyle>
        <a:tcBdr/>
        <a:fill>
          <a:solidFill>
            <a:srgbClr val="CAE3F9"/>
          </a:solidFill>
        </a:fill>
      </a:tcStyle>
    </a:band1H>
    <a:band1V>
      <a:tcStyle>
        <a:tcBdr/>
        <a:fill>
          <a:solidFill>
            <a:srgbClr val="CAE3F9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 autoAdjust="0"/>
    <p:restoredTop sz="95226" autoAdjust="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font" Target="fonts/font3.fntdata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1.fntdata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4.fntdata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5.fntdata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7021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39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3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53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5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9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2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7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7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8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4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lvl="0">
              <a:buSzPct val="25000"/>
            </a:pPr>
            <a:r>
              <a:rPr lang="en-US" sz="4000" dirty="0">
                <a:latin typeface="Calibri" panose="020F0502020204030204" pitchFamily="34" charset="0"/>
              </a:rPr>
              <a:t>Sea Fish – Frozen Fish by Retailer</a:t>
            </a:r>
            <a:endParaRPr lang="en-US" sz="4000" i="0" u="none" strike="noStrike" cap="none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34" name="Shape 5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1800" dirty="0">
                <a:latin typeface="Calibri" panose="020F0502020204030204" pitchFamily="34" charset="0"/>
              </a:rPr>
              <a:t>Data to WE 31.12.2022</a:t>
            </a:r>
            <a:endParaRPr lang="en-US" sz="180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35" name="Shape 535"/>
          <p:cNvSpPr txBox="1">
            <a:spLocks noGrp="1"/>
          </p:cNvSpPr>
          <p:nvPr>
            <p:ph type="body" idx="4294967295"/>
          </p:nvPr>
        </p:nvSpPr>
        <p:spPr>
          <a:xfrm>
            <a:off x="441420" y="4981904"/>
            <a:ext cx="2890838" cy="6969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Presenter’s 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Date</a:t>
            </a:r>
          </a:p>
        </p:txBody>
      </p:sp>
      <p:pic>
        <p:nvPicPr>
          <p:cNvPr id="6" name="Picture 2" descr="\\Acn044oxffs03\home$\Rajre01\To Local 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0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TOTAL FROZEN FISH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7338" y="603250"/>
            <a:ext cx="7885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CATEGORY GROWTH IN DECLINE DUE TO DECREASED TRIP VOLUME, FREQUENCY AND A DECREASE IN PENETRATION.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D39E8-484C-8F8F-9D48-7155C3E7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8" y="1174750"/>
            <a:ext cx="8729202" cy="4997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01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0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TESCO</a:t>
            </a: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275239" y="524529"/>
            <a:ext cx="8710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CATEGORY GROWTH IN DECLINE AT TESCO DUE TO DECREASED TRIP VOLUME, FREQUENCY AND A DECREASE IN PENETRATION.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C0003F-7E69-3322-A7AF-597B1B11A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32" y="1523999"/>
            <a:ext cx="8213899" cy="4644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76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0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ASDA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A7155F-FA96-6D54-7541-7AF3078F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399"/>
            <a:ext cx="8052179" cy="4495801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1305DF1A-E388-82DB-1491-8A402E70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3400"/>
            <a:ext cx="8710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CATEGORY GROWTH IN DECLINE AT ASDA DUE TO DECREASED TRIP VOLUME, FREQUENCY AND A DECREASE IN PENETRATION.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00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SAINSBURY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F05B1-3C55-25AE-1E41-2CF3E0F3C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7" y="1645918"/>
            <a:ext cx="8486774" cy="4526281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7AB77EC5-2A33-13ED-6570-F9C8887C2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3433"/>
            <a:ext cx="8710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CATEGORY GROWTH IN DECLINE AT SAINSBURYS DUE TO DECREASED TRIP VOLUME, FREQUENCY AND A DECREASE IN PENETRATION.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54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0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MORRISONS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1B1E6-088A-7760-6E9D-7C1AE54B8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8255634" cy="4602857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180D8551-4F2E-813E-2743-F96417549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36" y="562622"/>
            <a:ext cx="8710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CATEGORY GROWTH IN DECLINE AT MORRISON’S DUE TO DECREASED TRIP VOLUME, FREQUENCY AND A DECREASE IN PENETRATION.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7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ICELAND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287338" y="619780"/>
            <a:ext cx="8780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ICELAND SEE TRIP VOLUME INCREASE UNLIKE THE MAJORITY OF RETAILERS. PENETRATION AND FREQUENCY OF PURCHASE IN DECLINE.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7A3DC-997F-01FA-DD1B-AF1B0DEA0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8526912" cy="4597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6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WAITROSE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F8A65-7E6C-F24D-A0D8-049CB13BA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55" y="1676400"/>
            <a:ext cx="8300140" cy="4454236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1F557435-A993-33EF-5349-1316CE726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36" y="562622"/>
            <a:ext cx="8710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CATEGORY GROWTH IN DECLINE AT WAITROSE DUE TO DECREASED TRIP VOLUME, FREQUENCY AND A DECREASE IN PENETRATION.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07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0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+mn-lt"/>
              </a:rPr>
              <a:t>CO-OP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5DFDC-BAB9-3EC8-D30F-1E10B6109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270875" cy="4663288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44E015D2-8657-A0FB-66D9-210A2B1C5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9780"/>
            <a:ext cx="8780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COOP SEE TRIP VOLUME INCREASE AND PENETRATION INCREASE UNLIKE THE MAJORITY OF RETAILERS. PRICE AND FREQUENCY OF PURCHASE IN DECLINE.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263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0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M&amp;S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287338" y="533806"/>
            <a:ext cx="78851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M&amp;S SEES DECREASE IN PENETRATION HOWEVER FREQUENCY OF PURCHASE AND TRIP VOLUME SHOW INCREASES.</a:t>
            </a:r>
          </a:p>
          <a:p>
            <a:pPr defTabSz="457200">
              <a:defRPr/>
            </a:pPr>
            <a:endParaRPr lang="en-GB" altLang="en-US" sz="1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2AD89-2DA8-D1BF-68DE-7F98A5F64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0043"/>
            <a:ext cx="8305800" cy="4467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508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ALDI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258859" y="687388"/>
            <a:ext cx="88851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ALDI IS IN  GROWTH THROUGH INCREASED HOUSEHOLDS AND PRICE IN THE LATEST MAT.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A967B-1440-156E-BF48-21CBDDC4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40486"/>
            <a:ext cx="8382000" cy="4800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805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Contents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7900" y="1341438"/>
            <a:ext cx="8166100" cy="5364162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Calibri" panose="020F0502020204030204" pitchFamily="34" charset="0"/>
              </a:rPr>
              <a:t>Category Overview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</a:rPr>
              <a:t>KPIs of Frozen Fish across Retailers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</a:rPr>
              <a:t>Retailer Shifting – Frozen Fish </a:t>
            </a:r>
          </a:p>
          <a:p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</a:rPr>
              <a:t>Shifting - Fresh:Frozen:Ambient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</a:rPr>
              <a:t>Demographics – Frozen Fish </a:t>
            </a:r>
          </a:p>
          <a:p>
            <a:pPr eaLnBrk="1" hangingPunct="1"/>
            <a:endParaRPr lang="en-US" altLang="en-US" sz="3200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82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LIDL</a:t>
            </a: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287337" y="603250"/>
            <a:ext cx="84601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LIDL IS GROWING WITH INCREASED HOUSEHOLDS AND PRICE IN THE LATEST MAT.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0552B-469C-81FF-5A87-097FB308D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25" y="1397134"/>
            <a:ext cx="8344584" cy="4680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382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6814" y="879180"/>
            <a:ext cx="6165988" cy="461665"/>
          </a:xfrm>
        </p:spPr>
        <p:txBody>
          <a:bodyPr/>
          <a:lstStyle/>
          <a:p>
            <a:r>
              <a:rPr lang="en-US" altLang="en-US" kern="0" dirty="0"/>
              <a:t>Source of Growth &amp; Shifting by Retailers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89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FROZEN FISH – SOURCE OF GROWTH BY RETAILER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31.12.2022 vs 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BAE54-1477-F5D0-D76F-DB41E4EC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066800"/>
            <a:ext cx="6934199" cy="525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2C37B0-57C3-D1EE-E012-5626AF5B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066800"/>
            <a:ext cx="1074706" cy="509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E9EE10-4D21-0638-C5F2-C0378349B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826075"/>
            <a:ext cx="71268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8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TESCO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8780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ALL THE KEY MEASURES ARE DRIVING TESCO’S DECLINE EXCEPT SHIFTING. SHIFTING IS GROWING MAINLY FROM MORRISONS, ALL OTHER ,WAITROSE FOLLOWED BY ASDA AND M&amp;S .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</a:t>
            </a:r>
            <a:r>
              <a:rPr lang="en-US" altLang="en-US" sz="1000" dirty="0">
                <a:latin typeface="Calibri" panose="020F0502020204030204" pitchFamily="34" charset="0"/>
              </a:rPr>
              <a:t>Nielsen Homescan Data to 52 WE 31.12.2022 vs 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4AAD6-D201-7C5B-0F85-23DFEA63C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6134"/>
            <a:ext cx="7696200" cy="5254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681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ASDA</a:t>
            </a: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8551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ASDA’S DECLINE IS MAINLY DRIVEN BY MARKET PENETRATION. SHIFTING LOSSES IS SEEN TO ICELAND FOLLOWED BY M&amp;S ,CO-OP ,TESCO AND ALDI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 Data to 52 WE 31.12.2022 vs 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A9F7C-9F42-AA87-EFCA-653E6FC78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25" y="1126470"/>
            <a:ext cx="7514375" cy="5174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759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SAINSBURY</a:t>
            </a: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266318" y="603250"/>
            <a:ext cx="8572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b="1" dirty="0">
                <a:solidFill>
                  <a:srgbClr val="000000"/>
                </a:solidFill>
                <a:ea typeface="+mn-ea"/>
                <a:cs typeface="+mn-cs"/>
              </a:rPr>
              <a:t>AWOP IS THE MAJOR DRIVER FOR SAINSBURY’S DECLINE. SHIFTING GAINS IS MAINLY FROM CO-OP, MORRISONS, M&amp;S AND SAINSBURY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 Data to 52 WE 31.12.2022 vs 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23D5D-AC37-45E6-B3F4-1DA49FBF7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25" y="1174750"/>
            <a:ext cx="7585675" cy="5181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9432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MORRISONS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MORRISON’S DECLINE IS MAINLY DRIVEN BY SHIFTING LOSSES. SHIFTING IS GROWING ONLY BY WAITROSE WITH SHIFTING LOSSES TO THE MAJORITY OF OTHER RETAILERS.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 Data to 52 WE 31.12.2022 vs YA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09AEC-93A2-FA23-7148-D8AFDAB15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47259"/>
            <a:ext cx="7696200" cy="5254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656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ICELAND</a:t>
            </a: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287338" y="619780"/>
            <a:ext cx="7885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ICELAND GROWTH COMES FROM AWOP AND SHIFTING GAINS . SHIFTING GAINS COME FROM ALL RETAILERS EXCEPT ALDI 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 Data to 52 WE 31.12.2022 vs YA</a:t>
            </a:r>
          </a:p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endParaRPr lang="en-US" altLang="en-US" sz="1000" b="0" kern="0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02AA5-22CD-919C-5684-0D7D09544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48" y="1219200"/>
            <a:ext cx="7849302" cy="5139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054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WAITROSE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WAITROSE DECLINE DRIVEN BY ALL MEASURES EXCEPT PENETRATION WITH SHIFTING LOSSES TO LIDL, ALDI, ICELAND, TESCO AND ASDA.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 Data to 52 WE 31.12.2022 vs 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39C35-7B9A-CA21-7159-D55CCDE26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50981"/>
            <a:ext cx="7892979" cy="5103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7771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CO-OP</a:t>
            </a: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COOP DECLINE DRIVEN BY AWOP AS WELL AS PENETRATION AND SHIFTING DECLINES. SHIFING DECLINES COME FROMM ALDI, SAINSBURY’S, ICELAND AND LIDL. 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 Data to 52 WE 31.12.2022 vs 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5F493-FA91-4F85-1E1A-897C4C283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688"/>
            <a:ext cx="8001000" cy="5076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374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Calibri" panose="020F0502020204030204" pitchFamily="34" charset="0"/>
              </a:rPr>
              <a:t>Executive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7296" y="1533525"/>
            <a:ext cx="8637004" cy="44862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Frozen fish continues to decline in basket size, penetration and shifting.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basket size helped Co-op, Iceland and M&amp;S gain . Shoppers are typically buying less often.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AWOP is the major driver for M&amp;S’s growth. Shifting is mainly from Iceland followed Lidl and Aldi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Frozen fish sales overindex from affluent older couples, of class 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AB,</a:t>
            </a:r>
            <a:r>
              <a: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aged 45+ with 2 members in family, located at London and Central.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78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M&amp;S</a:t>
            </a:r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274271" y="653807"/>
            <a:ext cx="7885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M&amp;S IN DECLINE DESPITE AWOP GAINS. SHITING LOSSES TO ALL RETAILERS EXCEPT ASDA AND MORRISONS. 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 Data to 52 WE 31.12.2022 vs 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904C5-284B-1B74-AF24-7A760894C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26471"/>
            <a:ext cx="7987424" cy="5198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4046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ALDI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255808" y="603250"/>
            <a:ext cx="7885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ALDI PERFORMS STRONGLY WITHH SHIFTING GAINS FROM ALL RETAILERS EXEPT LIDL. 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 Data to 52 WE 31.12.2022 vs 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F0C21-9BD5-9CB7-54C1-AEFAFC01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74750"/>
            <a:ext cx="8001000" cy="51792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7832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0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LIDL</a:t>
            </a: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55808" y="567966"/>
            <a:ext cx="862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LIDL PERFORMS STRONGLE WITH SHIFTING GAINS FROM ALL RETAILERS EXCEPT ASDA. 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 Data to 52 WE 31.12.2022 vs 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31F78-FAB1-52C1-C57F-65B85C62B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39466"/>
            <a:ext cx="7848600" cy="5208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8585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ALL OTHER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 Data to 52 WE 31.12.2022 vs 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40F15-6B5E-7625-31FC-3ADF622DD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7848600" cy="53340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4D7E619-F9AF-6B66-6B5B-097DA4FD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08" y="567966"/>
            <a:ext cx="862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ALL OTHER RETAILERS SEE 9.7% DECLINE WITH LOSSES IN PENETRATION, AWOP AND SHIFTING.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968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2002" y="879180"/>
            <a:ext cx="7297088" cy="1348061"/>
          </a:xfrm>
        </p:spPr>
        <p:txBody>
          <a:bodyPr/>
          <a:lstStyle/>
          <a:p>
            <a:pPr>
              <a:defRPr/>
            </a:pPr>
            <a:r>
              <a:rPr lang="en-US" altLang="en-US" kern="0" dirty="0"/>
              <a:t>Shifting by Category – Frozen, Chilled, Ambient</a:t>
            </a:r>
          </a:p>
          <a:p>
            <a:pPr>
              <a:defRPr/>
            </a:pPr>
            <a:endParaRPr lang="en-US" altLang="en-US" kern="0" dirty="0"/>
          </a:p>
          <a:p>
            <a:pPr>
              <a:defRPr/>
            </a:pPr>
            <a:r>
              <a:rPr lang="en-US" altLang="en-US" kern="0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577995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31.12.2022 vs YA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DEE8A2-6C81-EA6C-EA02-76555C53F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" t="12956" r="92488" b="80567"/>
          <a:stretch/>
        </p:blipFill>
        <p:spPr>
          <a:xfrm>
            <a:off x="493753" y="1147731"/>
            <a:ext cx="536494" cy="4470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9FC4E91-619A-D8DC-12B8-F4D71951F980}"/>
              </a:ext>
            </a:extLst>
          </p:cNvPr>
          <p:cNvSpPr txBox="1"/>
          <p:nvPr/>
        </p:nvSpPr>
        <p:spPr>
          <a:xfrm>
            <a:off x="76200" y="270897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kern="0" dirty="0">
                <a:solidFill>
                  <a:srgbClr val="00B0F0"/>
                </a:solidFill>
              </a:rPr>
              <a:t>CHILLED FISH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6F2694-319C-7668-B141-A6A1BC5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524" y="1212563"/>
            <a:ext cx="1572584" cy="330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5379B0-EA40-06D1-1BC6-8ADD934FC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63575"/>
            <a:ext cx="2209800" cy="284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FB3641-5186-B4B1-9A6D-C464D5CF2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1022578"/>
            <a:ext cx="914400" cy="417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10BE37-4E1D-D315-E9E1-74C806584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389" y="1664677"/>
            <a:ext cx="2438611" cy="4493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07A773-46B8-7464-F962-0231552FC1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06" y="1676400"/>
            <a:ext cx="536494" cy="3810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998FB-1381-ADA8-4D97-FA4CB2AD39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7084" y="1823635"/>
            <a:ext cx="3160916" cy="44199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7073D6-9606-CFB8-345F-E25B2853B6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0" y="1862542"/>
            <a:ext cx="1219306" cy="4340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473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 Data to 52 WE 31.12.2022 vs YA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0C6C5-4573-99D9-4BE4-84C2E861EA11}"/>
              </a:ext>
            </a:extLst>
          </p:cNvPr>
          <p:cNvSpPr txBox="1"/>
          <p:nvPr/>
        </p:nvSpPr>
        <p:spPr>
          <a:xfrm>
            <a:off x="76200" y="270897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rgbClr val="00B0F0"/>
                </a:solidFill>
              </a:rPr>
              <a:t>FROZEN FISH</a:t>
            </a:r>
            <a:r>
              <a:rPr lang="en-US" sz="3000" kern="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77BA3-3B52-491C-FD75-ADFD0CBE5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" t="31877" r="91932" b="9289"/>
          <a:stretch/>
        </p:blipFill>
        <p:spPr>
          <a:xfrm>
            <a:off x="533400" y="1975490"/>
            <a:ext cx="533400" cy="3505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948A8F-D227-102E-DB48-F70D82ED5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676401"/>
            <a:ext cx="2511770" cy="426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3D22A8-14B5-CA28-EB96-2DB5289D8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80" t="24301" r="17382" b="238"/>
          <a:stretch/>
        </p:blipFill>
        <p:spPr>
          <a:xfrm>
            <a:off x="4343400" y="1752600"/>
            <a:ext cx="3429000" cy="449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063869-7FF7-5326-C84A-C8F5B473C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262" t="27669" r="1087"/>
          <a:stretch/>
        </p:blipFill>
        <p:spPr>
          <a:xfrm>
            <a:off x="7772400" y="1670539"/>
            <a:ext cx="1245430" cy="4309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95681-7E34-052E-EAF8-B2DE1C0787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5" t="12956" r="92488" b="80567"/>
          <a:stretch/>
        </p:blipFill>
        <p:spPr>
          <a:xfrm>
            <a:off x="493753" y="1153771"/>
            <a:ext cx="536494" cy="447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42FAE-96D6-A059-D787-AF2C0FF0A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524" y="1212563"/>
            <a:ext cx="1572584" cy="330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075C73-DA32-7EFE-0AD2-D58484112C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163575"/>
            <a:ext cx="2209800" cy="284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810722-7F5C-F01E-0221-71712AA48D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600" y="1022578"/>
            <a:ext cx="914400" cy="41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4881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None/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 Data to 52 WE 31.12.2022 vs YA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D83F8-B825-8DEA-21C2-FD76634BAA0A}"/>
              </a:ext>
            </a:extLst>
          </p:cNvPr>
          <p:cNvSpPr txBox="1"/>
          <p:nvPr/>
        </p:nvSpPr>
        <p:spPr>
          <a:xfrm>
            <a:off x="76200" y="270897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rgbClr val="00B0F0"/>
                </a:solidFill>
              </a:rPr>
              <a:t>AMBIENT FISH</a:t>
            </a:r>
            <a:r>
              <a:rPr lang="en-US" sz="3000" kern="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7B6AB-54DA-92A9-8213-0065F4F06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9" t="32443" r="91949" b="2300"/>
          <a:stretch/>
        </p:blipFill>
        <p:spPr>
          <a:xfrm>
            <a:off x="304801" y="2209800"/>
            <a:ext cx="533400" cy="403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4069A0-6342-5E0E-E049-93C5968AE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68" t="32443" r="586" b="2300"/>
          <a:stretch/>
        </p:blipFill>
        <p:spPr>
          <a:xfrm>
            <a:off x="7626836" y="2057400"/>
            <a:ext cx="1212363" cy="403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1820E-DB86-A5E8-6EE6-2303BB55F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76" t="23824" r="17299" b="-162"/>
          <a:stretch/>
        </p:blipFill>
        <p:spPr>
          <a:xfrm>
            <a:off x="4191000" y="1639243"/>
            <a:ext cx="3276600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28A21D-A483-2A50-517F-AAE847FD7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7" t="23824" r="60223" b="-163"/>
          <a:stretch/>
        </p:blipFill>
        <p:spPr>
          <a:xfrm>
            <a:off x="1277816" y="1639243"/>
            <a:ext cx="2438399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E8695-CDBE-007E-F1DE-D7A6F1F0DD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5" t="12956" r="92488" b="80567"/>
          <a:stretch/>
        </p:blipFill>
        <p:spPr>
          <a:xfrm>
            <a:off x="493753" y="1153771"/>
            <a:ext cx="536494" cy="447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033069-FF37-967F-DC9A-3C2434573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524" y="1212563"/>
            <a:ext cx="1572584" cy="330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85BF-1198-8A04-EC9C-343EBC010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163575"/>
            <a:ext cx="2209800" cy="2848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53FF72-0A00-2FC4-EADF-B3CC8D10A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1022578"/>
            <a:ext cx="914400" cy="41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002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66126" y="805610"/>
            <a:ext cx="5646317" cy="461665"/>
          </a:xfrm>
        </p:spPr>
        <p:txBody>
          <a:bodyPr/>
          <a:lstStyle/>
          <a:p>
            <a:pPr>
              <a:defRPr/>
            </a:pPr>
            <a:r>
              <a:rPr lang="en-US" altLang="en-US" kern="0" dirty="0"/>
              <a:t>Demographics by Total GB &amp; Retailers</a:t>
            </a:r>
          </a:p>
        </p:txBody>
      </p:sp>
    </p:spTree>
    <p:extLst>
      <p:ext uri="{BB962C8B-B14F-4D97-AF65-F5344CB8AC3E}">
        <p14:creationId xmlns:p14="http://schemas.microsoft.com/office/powerpoint/2010/main" val="3780789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b="1" dirty="0">
                <a:solidFill>
                  <a:srgbClr val="000000"/>
                </a:solidFill>
                <a:ea typeface="+mn-ea"/>
                <a:cs typeface="+mn-cs"/>
              </a:rPr>
              <a:t>FROZEN FISH SALES PROMINANT FROM AFFLUENT, OLDER COUPLES, OF CLASS AB, AGED 45+, WITH 2 MEMBERS IN FAMILY, LOCATED AT LONDON AND CENTRAL.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12FFE-F878-926C-B5CD-9070A1876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10789"/>
            <a:ext cx="7772400" cy="5642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99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5280" y="879180"/>
            <a:ext cx="3653407" cy="461665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Category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5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FROZEN FISH SALES UNDERINDEX AMONGST PRE- FAMILY, WHILST OVERINDEX AMONGST THOSE LIVING IN EAST OF ENGLAND, SOUTH &amp; SOUTH EAST , WALES AND WEST , YORKSHIRE AND NORTH EAST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587E0-37DE-820F-46F6-62D88D25D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7772400" cy="579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945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6680" y="145690"/>
            <a:ext cx="8884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IN TESCO SALES ARE PROMINENT FROM AFFLUENT OLDER COUPLES AGED 45+, WITH 2 MEMBERS IN FAMILY, LOCATED AT LONDON AND SOUTH &amp; SOUTH EAST.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26D96-65A2-1258-F721-1E8A04902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68910"/>
            <a:ext cx="7924800" cy="5901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637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6680" y="145690"/>
            <a:ext cx="8884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IN TESCO FROZEN FISH SALES UNDERINDEX AMONGST YOUNGER GROUP, WHILST OVERDINDEX FROM THOSE LIVING IN EAST OF ENGLAND, LONDON, WALES AND WEST AND SOUTH &amp; SOUTH EAST.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F7858-F187-B6B0-1D7E-9F75F18B8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04079"/>
            <a:ext cx="7848600" cy="6008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4981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8600" y="126775"/>
            <a:ext cx="8884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ASDA FROZEN FISH PROMINENT FROM OLDER COUPLES AGED 45+, WITH 3-4 MEMBERS IN FAMILY, LOCATED AT LANCASHIRE/BORDERS AND LONDON.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0AAEC-4BD3-B0E9-5CE9-34F083BAD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1"/>
            <a:ext cx="7848600" cy="5570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560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52400" y="90944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IN ASDA FROZEN FISH UNDERINDEX AMONGST OLDER SINGLES AND PRE-FAMILY, WHILST OVERINDEX FROM THOSE LIVING IN LANCASHIRE, NORTH EAST , YORKSHIRE , WALES AND WEST , YORKSHIRE, SOUTH &amp; SOUTH EAST 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BE1FC-D768-3345-B236-AE7FB23D5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0"/>
            <a:ext cx="7848600" cy="601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681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8120" y="101025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SAINSBURY’S FROZEN FISH PROMINENT FROM AFFLUENT OLDER COUPLES, AGED 65+, WITH 2 MEMBERS IN FAMILY, LOCATED AT LONDON.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274E3-9AD2-FC54-7456-26EA6FB4F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47878"/>
            <a:ext cx="7772400" cy="5881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793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76200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SAINSBURY’S FROZEN FISH OVERINDEX AMONGST OLDER COUPLES , LIVING IN LONDON, SOUTH &amp; SOUTH EAST AND SOUTH WEST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23275-DA66-C485-4091-DDA51924E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7696200" cy="586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319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6200" y="122176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MORRISON’S FROZEN FISH SALES PROMINENT FROM AFFLUENT OLDER COUPLES, OF CLASS AB &amp; C1, AGED 65+, WITH 2 MEMBERS IN FAMILY, LOCATED AT LONDON,YORKSHIRE AND CENTRAL.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D15E3-1243-4DB9-2921-40BD9959F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7924800" cy="5973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810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52400" y="76200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MORRISON’S FROZEN FISH OVERINDEX AMONGST OLDER GROUP, WHILST OVERINDEX AMONGST THOSE LIVING IN NORTH EAST &amp; YORKSHIRE.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54DC8C-09A5-7451-146B-D479B720D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7772400" cy="601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1336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52400" y="150813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ICELAND FROZEN FISH SALES PROMINENT FROM OLDER COUPLES, AGED 45+, WITH HOUSEHOLD SIZE OF 2 MEMBERS, MAINLY FROM LONDON.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A6791-FDB7-884C-B2CE-CF107939C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674033"/>
            <a:ext cx="7802880" cy="60623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61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400" b="1" kern="1200" cap="all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TOTAL CATEGORY VOLUME in decline (-</a:t>
            </a:r>
            <a:r>
              <a:rPr lang="en-US" sz="14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23.1</a:t>
            </a:r>
            <a:r>
              <a:rPr lang="en-US" sz="1400" b="1" kern="1200" cap="all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M KG’S) WITH chilled </a:t>
            </a:r>
            <a:r>
              <a:rPr lang="en-US" sz="14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driving much of this</a:t>
            </a:r>
            <a:endParaRPr lang="en-US" sz="1400" b="1" kern="1200" cap="all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0" y="6621463"/>
            <a:ext cx="8166100" cy="1873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ts val="63"/>
              </a:spcBef>
            </a:pPr>
            <a:r>
              <a:rPr lang="en-US" altLang="en-US" sz="1000" dirty="0">
                <a:latin typeface="Calibri" panose="020F0502020204030204" pitchFamily="34" charset="0"/>
              </a:rPr>
              <a:t>Source – Nielsen Scantrack, Data to WE 31.12.2022</a:t>
            </a: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457200" y="1095375"/>
            <a:ext cx="838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solidFill>
                  <a:srgbClr val="009DD9"/>
                </a:solidFill>
              </a:rPr>
              <a:t>Fish| Segment Trends (Volume) | Total Coverage UK including Discounters | MAT TY vs YA - Data to WE 31.12.2022</a:t>
            </a:r>
            <a:endParaRPr lang="en-US" altLang="en-US" sz="1200" dirty="0">
              <a:solidFill>
                <a:srgbClr val="009DD9"/>
              </a:solidFill>
            </a:endParaRP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640486"/>
              </p:ext>
            </p:extLst>
          </p:nvPr>
        </p:nvGraphicFramePr>
        <p:xfrm>
          <a:off x="206665" y="1556149"/>
          <a:ext cx="8861135" cy="48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Nielsen Report" r:id="rId2" imgW="10692000" imgH="7560000" progId="WSPReport.Document">
                  <p:embed/>
                </p:oleObj>
              </mc:Choice>
              <mc:Fallback>
                <p:oleObj name="Nielsen Report" r:id="rId2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t="8104" b="84826"/>
                      <a:stretch>
                        <a:fillRect/>
                      </a:stretch>
                    </p:blipFill>
                    <p:spPr bwMode="auto">
                      <a:xfrm>
                        <a:off x="206665" y="1556149"/>
                        <a:ext cx="8861135" cy="485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D5A8ADE9-B6F9-7C90-08C9-60F53CC821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3" t="1844" r="77060" b="555"/>
          <a:stretch/>
        </p:blipFill>
        <p:spPr>
          <a:xfrm>
            <a:off x="457200" y="2379784"/>
            <a:ext cx="1981200" cy="37419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173AFE-43CC-11DB-D0D0-E29553978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2458728"/>
            <a:ext cx="3200677" cy="3944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027D0B-D6D8-E4FC-6414-68F884D03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362199"/>
            <a:ext cx="2743438" cy="3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5330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52400" y="52360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ICELAND FROZEN FISH SALES OVERINDEX AMONG OLDER COUPLES, AND ESTABLISHED FAMILIES, WITH 5+ MEMBERS IN THE FAMILY, THOSE THAT LIVE IN WALES &amp; WEST AND SOUTH &amp; SOUTH EAST.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22CD2-121D-04C6-7EC5-72A3F9BBD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7772400" cy="6065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741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8600" y="177225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WAITROSE FROZEN FISH SALES PROMINENT FROM AFFLUENT OLDER COUPLES OF CLASS AB, AGED 65+, WITH 2 MEMBERS IN FAMILY, LOCATED AT LONDON.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6DDF1-D6E4-18B7-B947-E80112D91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00445"/>
            <a:ext cx="78486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2131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76200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WAITROSE FROZEN FISH SALES OVERINDEX AMONGST CLASS AB, THOSE LIVING IN SOUTH &amp; SOUTH EAST, LONDON AND EAST OF ENGLAND.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038C6-84A6-1CA1-73F1-227C2A73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77724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0269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52400" y="177225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CO-OP FROZEN FISH PROMINENT FROM AFFLUENT OLDER COUPLES, AGED 65+, WITH 2 MEMBERS IN FAMILY, LOCATED AT CENTRAL &amp; LONDON.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6F824-E344-AB54-D96E-B6DCCB9C9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10500"/>
            <a:ext cx="7696200" cy="5870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548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40555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CO-OP FROZEN FISH UNDERINDEX AMONGST YOUNGER GROUPS, WHILST OVERINDEX AMONGST THOSE LIVING IN EAST OF ENGLAND, SOUTH WEST , SOUTH WEST AND CENTRAL &amp; NORTH SCOTLAND</a:t>
            </a:r>
            <a:endParaRPr lang="en-US" altLang="en-US" sz="1400" dirty="0">
              <a:solidFill>
                <a:srgbClr val="000000"/>
              </a:solidFill>
              <a:highlight>
                <a:srgbClr val="FFFF00"/>
              </a:highlight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7FE1E-DCE1-090D-1F61-E577A4D36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1999"/>
            <a:ext cx="7696200" cy="5955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02742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8600" y="101025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M&amp;S FROZEN FISH SALES PROMINENT FROM AFFLUENT OLDER COUPLES AGED 65+, WITH 2 MEMBERS IN FAMILY, LOCATED AT LONDON AND LANCASHIRE /BORDERS.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42797-5858-B7E2-182F-DAEB2B8CA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7772400" cy="5998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50953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13856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M&amp;S FROZEN FISH SALES OVERINDEX AMONGST OLDER GROUPS, LIVING IN THE NORTH EAST , LANCASHIRE AND CENTRAL &amp; NORTH SCOTLAND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66668-4C09-3919-6376-0BAC4FF14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7924800" cy="5660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1792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8120" y="177225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ALDI FROZEN FISH SALES PROMINENT FROM AFFLUENT OLDER COUPLES, AGED 45+, WITH 5+ MEMBERS IN FAMILY, LOCATED AT CENTRAL &amp; LANCASHIRE BORDERS.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CC737-70F6-384F-BDA6-6DC918DBC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77770"/>
            <a:ext cx="7772400" cy="6004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64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6200" y="106936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ALDI FROZEN FISH UNDERINDEX AMONGST CLASS E, WHILST OVERINDEX AMONG THOSE LIVING IN YORKSHIRE , NORTH EAST AND LANCASHIRE /BORDERS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5B83F-060D-2FF8-0990-0E025ED54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98407"/>
            <a:ext cx="7924800" cy="6052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55315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8120" y="101025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LIDL SALES PROMINENT FROM OLDER COUPLES, AGED 45+, WITH 2 MEMBERS IN FAMILY, LOCATED AT LONDON, SOUTH &amp; SOUTH EAST.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7DF0D-5746-F869-93A6-7A9F02B1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4245"/>
            <a:ext cx="7924800" cy="5700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92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kern="1200" cap="all" dirty="0">
                <a:solidFill>
                  <a:srgbClr val="000000"/>
                </a:solidFill>
                <a:latin typeface="Calibri" panose="020F0502020204030204" pitchFamily="34" charset="0"/>
              </a:rPr>
              <a:t>CHILLED AND FROZEN sales HINDER VALUE CATEGORY GROWTH​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0" y="6612548"/>
            <a:ext cx="8166100" cy="22701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14300" indent="0" eaLnBrk="1" hangingPunct="1">
              <a:spcBef>
                <a:spcPts val="63"/>
              </a:spcBef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Scantrack, Data to WE 31.12.2022</a:t>
            </a: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527014" y="1000528"/>
            <a:ext cx="838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solidFill>
                  <a:srgbClr val="009DD9"/>
                </a:solidFill>
              </a:rPr>
              <a:t>Fish| Segment Trends (Value)| Total Coverage </a:t>
            </a:r>
            <a:r>
              <a:rPr lang="en-US" altLang="en-US" sz="1200" dirty="0">
                <a:solidFill>
                  <a:srgbClr val="009DD9"/>
                </a:solidFill>
              </a:rPr>
              <a:t>UK including Discounters</a:t>
            </a:r>
            <a:r>
              <a:rPr lang="en-US" altLang="en-US" sz="1200" b="0" dirty="0">
                <a:solidFill>
                  <a:srgbClr val="009DD9"/>
                </a:solidFill>
              </a:rPr>
              <a:t>| MAT TY vs YA - Data to WE 31.12.2022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176261"/>
              </p:ext>
            </p:extLst>
          </p:nvPr>
        </p:nvGraphicFramePr>
        <p:xfrm>
          <a:off x="0" y="1133072"/>
          <a:ext cx="9118600" cy="114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Nielsen Report" r:id="rId2" imgW="10692000" imgH="7560000" progId="WSPReport.Document">
                  <p:embed/>
                </p:oleObj>
              </mc:Choice>
              <mc:Fallback>
                <p:oleObj name="Nielsen Report" r:id="rId2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t="7922" b="74051"/>
                      <a:stretch>
                        <a:fillRect/>
                      </a:stretch>
                    </p:blipFill>
                    <p:spPr bwMode="auto">
                      <a:xfrm>
                        <a:off x="0" y="1133072"/>
                        <a:ext cx="9118600" cy="1142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03BFDD1F-0A12-2EB7-559C-98BED2AA8B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3" t="1138" r="67221" b="-505"/>
          <a:stretch/>
        </p:blipFill>
        <p:spPr>
          <a:xfrm>
            <a:off x="76200" y="1904999"/>
            <a:ext cx="2895600" cy="4191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ABB04D-B611-2169-B5FC-4D8308429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997070"/>
            <a:ext cx="2511770" cy="4403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23F369-2E76-6E78-C3FA-BCDD1AFF2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790" y="2034302"/>
            <a:ext cx="2658086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4341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717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US" altLang="en-US" sz="1400" dirty="0">
                <a:solidFill>
                  <a:srgbClr val="000000"/>
                </a:solidFill>
                <a:ea typeface="+mn-ea"/>
                <a:cs typeface="+mn-cs"/>
              </a:rPr>
              <a:t>IN LIDL FROZEN FISH UNDERINDEX AMONGST CLASS E , WHILST OVERINDEX FROM THOSE LIVING IN SOUTH WEST, WALES AND WEST.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BB831-D21F-473C-C345-71409AB39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75620"/>
            <a:ext cx="7772400" cy="6106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443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6425" y="1135120"/>
            <a:ext cx="838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1pPr>
            <a:lvl2pPr marL="742950" indent="-285750"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2pPr>
            <a:lvl3pPr marL="11430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3pPr>
            <a:lvl4pPr marL="16002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4pPr>
            <a:lvl5pPr marL="20574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solidFill>
                  <a:srgbClr val="009DD9"/>
                </a:solidFill>
              </a:rPr>
              <a:t>Fish| Frozen Fish Trends | Total Coverage UK including Discounters | 3 x MAT to </a:t>
            </a:r>
            <a:r>
              <a:rPr lang="en-US" altLang="en-US" sz="1200" dirty="0">
                <a:solidFill>
                  <a:srgbClr val="009DD9"/>
                </a:solidFill>
              </a:rPr>
              <a:t>31.12.2022</a:t>
            </a:r>
            <a:endParaRPr lang="en-US" altLang="en-US" sz="1200" b="0" dirty="0">
              <a:solidFill>
                <a:srgbClr val="009DD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2639" y="298793"/>
            <a:ext cx="8915400" cy="920407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VALUE SALES DOWN 4.7% DESPITE INCREASE IN PRICE AS CONSUMERS BUY LESS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286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solidFill>
                  <a:schemeClr val="tx1"/>
                </a:solidFill>
                <a:latin typeface="Calibri" panose="020F0502020204030204" pitchFamily="34" charset="0"/>
              </a:rPr>
              <a:t>Source – Nielsen Scantrack, Data to WE 31.12.2022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6E536-1916-AE4E-C5A1-B874927C1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7" t="2960" r="51396" b="50075"/>
          <a:stretch/>
        </p:blipFill>
        <p:spPr>
          <a:xfrm>
            <a:off x="381000" y="1600200"/>
            <a:ext cx="4038600" cy="2209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1EC51D-C7EA-3BEE-0244-EBC3952D2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62001"/>
            <a:ext cx="4109060" cy="228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D38AB0-99EB-49D8-C57B-FF8A870F7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75" y="3845169"/>
            <a:ext cx="4346825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C0ABE-4687-8768-2876-CF7C1F521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59" t="54783" r="24434" b="1490"/>
          <a:stretch/>
        </p:blipFill>
        <p:spPr>
          <a:xfrm>
            <a:off x="4820871" y="3998855"/>
            <a:ext cx="19812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07A5E2-BE4B-78E6-9219-BB3B37D74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36" t="53164"/>
          <a:stretch/>
        </p:blipFill>
        <p:spPr>
          <a:xfrm>
            <a:off x="6934200" y="3925706"/>
            <a:ext cx="1905000" cy="22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3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9041" y="879180"/>
            <a:ext cx="3850768" cy="461665"/>
          </a:xfrm>
        </p:spPr>
        <p:txBody>
          <a:bodyPr/>
          <a:lstStyle/>
          <a:p>
            <a:r>
              <a:rPr lang="en-US" altLang="en-US" dirty="0"/>
              <a:t>Market Summary’s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2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247133"/>
            <a:ext cx="8167688" cy="48796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TOTAL FROZEN FISH – KPIS BY RETAILER SUMMARY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228600" y="772143"/>
            <a:ext cx="8453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CATEGORY GROWTH IN DECLINE DUE TO DECREASED TRIP VOLUME, FREQUENCY AND A DECREASE IN PENETRATION. ONLY ICELAND AND COOP SEE INCREASED TRIP VOLUME.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3B5F8-B343-CD1F-7CE9-C6204C76C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08"/>
          <a:stretch/>
        </p:blipFill>
        <p:spPr>
          <a:xfrm>
            <a:off x="366712" y="2072860"/>
            <a:ext cx="7874167" cy="4251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C1FA37-B361-C923-30EB-DBF84067C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2"/>
          <a:stretch/>
        </p:blipFill>
        <p:spPr>
          <a:xfrm>
            <a:off x="366712" y="1623707"/>
            <a:ext cx="6248399" cy="4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0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7741BB24-0000-0000-0000-0000000000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7741BB24-0000-0000-0000-0000000000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7741BB24-0000-0000-0000-0000000000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1844da6-a929-4072-a9ab-fc72a86c7633" xsi:nil="true"/>
    <TaxCatchAll xmlns="cebd32e3-9ab6-41ee-b1af-b8405a8d4e68">
      <Value>1503</Value>
    </TaxCatchAll>
    <TaxCatchAllLabel xmlns="cebd32e3-9ab6-41ee-b1af-b8405a8d4e68" xsi:nil="true"/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2023-02-02T00:00:00+00:00</PublicationDate>
    <DocumentAdded xmlns="cebd32e3-9ab6-41ee-b1af-b8405a8d4e68">2023-02-02T00:00:00+00:00</DocumentAdded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cc7f8ed5-933f-4117-9865-e1a68dc6c926</TermId>
        </TermInfo>
      </Terms>
    </j7c1b49d505545c2a69692ae734740bd>
    <DocumentSummary xmlns="cebd32e3-9ab6-41ee-b1af-b8405a8d4e68">Q4 Nielsen Switching report</DocumentSummary>
    <ContentStartDate xmlns="cebd32e3-9ab6-41ee-b1af-b8405a8d4e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AA3C15-49DE-4DF3-A298-D0B26573D416}"/>
</file>

<file path=customXml/itemProps2.xml><?xml version="1.0" encoding="utf-8"?>
<ds:datastoreItem xmlns:ds="http://schemas.openxmlformats.org/officeDocument/2006/customXml" ds:itemID="{89759C4E-A1F9-448A-8622-4BB1F072B574}">
  <ds:schemaRefs>
    <ds:schemaRef ds:uri="http://schemas.microsoft.com/office/2006/metadata/properties"/>
    <ds:schemaRef ds:uri="http://schemas.microsoft.com/office/infopath/2007/PartnerControls"/>
    <ds:schemaRef ds:uri="304ff202-e3d3-4dd2-9eb2-8d261f1c904f"/>
    <ds:schemaRef ds:uri="5c2b5e88-867a-43ac-a2de-78526406920e"/>
  </ds:schemaRefs>
</ds:datastoreItem>
</file>

<file path=customXml/itemProps3.xml><?xml version="1.0" encoding="utf-8"?>
<ds:datastoreItem xmlns:ds="http://schemas.openxmlformats.org/officeDocument/2006/customXml" ds:itemID="{8409E541-4F07-4D3D-961D-04C7C1EBEF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3414</TotalTime>
  <Words>1516</Words>
  <Application>Microsoft Office PowerPoint</Application>
  <PresentationFormat>On-screen Show (4:3)</PresentationFormat>
  <Paragraphs>125</Paragraphs>
  <Slides>60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Calibri</vt:lpstr>
      <vt:lpstr>Open Sans</vt:lpstr>
      <vt:lpstr>Wingdings</vt:lpstr>
      <vt:lpstr>Arial</vt:lpstr>
      <vt:lpstr>Lucida Grande</vt:lpstr>
      <vt:lpstr>Seafish - Light</vt:lpstr>
      <vt:lpstr>Nielsen Report</vt:lpstr>
      <vt:lpstr>Sea Fish – Frozen Fish by Retailer</vt:lpstr>
      <vt:lpstr>Contents</vt:lpstr>
      <vt:lpstr>Executive Summary </vt:lpstr>
      <vt:lpstr>PowerPoint Presentation</vt:lpstr>
      <vt:lpstr>TOTAL CATEGORY VOLUME in decline (-23.1M KG’S) WITH chilled driving much of this</vt:lpstr>
      <vt:lpstr>CHILLED AND FROZEN sales HINDER VALUE CATEGORY GROWTH​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FROZEN FISH – SOURCE OF GROWTH BY RETAILER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Q4 NielsenIQ Frozen Fish by Retailer</dc:title>
  <dc:creator>Nikita Ambre</dc:creator>
  <cp:lastModifiedBy>Scott Rowley</cp:lastModifiedBy>
  <cp:revision>272</cp:revision>
  <dcterms:modified xsi:type="dcterms:W3CDTF">2023-01-30T07:07:36Z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Order">
    <vt:r8>82000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arket Data Document Path">
    <vt:lpwstr>1503;#2022|cc7f8ed5-933f-4117-9865-e1a68dc6c926</vt:lpwstr>
  </property>
</Properties>
</file>