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94" r:id="rId1"/>
    <p:sldMasterId id="2147485506" r:id="rId2"/>
  </p:sldMasterIdLst>
  <p:notesMasterIdLst>
    <p:notesMasterId r:id="rId24"/>
  </p:notesMasterIdLst>
  <p:handoutMasterIdLst>
    <p:handoutMasterId r:id="rId25"/>
  </p:handoutMasterIdLst>
  <p:sldIdLst>
    <p:sldId id="551" r:id="rId3"/>
    <p:sldId id="477" r:id="rId4"/>
    <p:sldId id="448" r:id="rId5"/>
    <p:sldId id="449" r:id="rId6"/>
    <p:sldId id="545" r:id="rId7"/>
    <p:sldId id="470" r:id="rId8"/>
    <p:sldId id="450" r:id="rId9"/>
    <p:sldId id="546" r:id="rId10"/>
    <p:sldId id="455" r:id="rId11"/>
    <p:sldId id="547" r:id="rId12"/>
    <p:sldId id="453" r:id="rId13"/>
    <p:sldId id="538" r:id="rId14"/>
    <p:sldId id="451" r:id="rId15"/>
    <p:sldId id="539" r:id="rId16"/>
    <p:sldId id="454" r:id="rId17"/>
    <p:sldId id="540" r:id="rId18"/>
    <p:sldId id="452" r:id="rId19"/>
    <p:sldId id="496" r:id="rId20"/>
    <p:sldId id="497" r:id="rId21"/>
    <p:sldId id="548" r:id="rId22"/>
    <p:sldId id="553" r:id="rId23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12E7F"/>
    <a:srgbClr val="0082D2"/>
    <a:srgbClr val="D6BC38"/>
    <a:srgbClr val="ED8000"/>
    <a:srgbClr val="63B1E5"/>
    <a:srgbClr val="477F80"/>
    <a:srgbClr val="A8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6" autoAdjust="0"/>
    <p:restoredTop sz="97680" autoAdjust="0"/>
  </p:normalViewPr>
  <p:slideViewPr>
    <p:cSldViewPr snapToGrid="0">
      <p:cViewPr varScale="1">
        <p:scale>
          <a:sx n="67" d="100"/>
          <a:sy n="67" d="100"/>
        </p:scale>
        <p:origin x="94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4C1BBD8-D509-49BE-93B8-063FA90AEB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515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00682EC-FB34-49AE-974A-05CB4C0D89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434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4A1DDA-8527-433F-BFB4-B6A9C555323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8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D7AED0-4667-476F-A4C6-BF53ED1A5CB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CF1278-75BF-43C0-8C69-78A6A95545E7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190997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AD65A-3C50-4B89-828A-F69D379AF82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627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A254C6-1D68-4133-B9BD-3F2D1C34B907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66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D4CC7B-68E4-400E-BFEB-A9DA4E6B1DD5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393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963501-7D8C-4F07-9B18-096F0220F94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06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770DD1-0343-4529-B64C-69C88B6385E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925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F0C7E7-D98B-453B-8D97-27268C1BD2F9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9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B79E-2D87-406C-B94C-97AA5A84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4D59E-879D-4903-BF9B-1E0182914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1BE99-4AA5-4449-9BA2-E0738B03E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3AAC5-7C8E-443D-8816-34B83A9FD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D0368-4256-4FCE-A4C9-F761DB3E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57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57EB-02DE-421A-B43C-A4095343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FC8CC2-A2C4-45C4-9B09-A8D9B1E9D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06C07-0F4D-45C9-A9AB-D4FBBE926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94CAD-2ED1-4D18-A9E6-75C0883E0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AE2F4-D8BB-49E7-BAEF-F7266907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36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1A4FAD-6D9D-4C5E-B75E-165471DB9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FC636-9C47-4D8E-8181-E82033E3E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42A76-693B-4293-8ED8-478672214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D9BE2-10E1-4651-B268-64479792A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6B963-EF34-4994-9150-7DCFB2E95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309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B4C5A6B3-579D-45C4-8BBF-152CBF479DC8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1997735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057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527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B4C5A6B3-579D-45C4-8BBF-152CBF479DC8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210115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2284938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B4C5A6B3-579D-45C4-8BBF-152CBF479DC8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216425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B79E-2D87-406C-B94C-97AA5A84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4D59E-879D-4903-BF9B-1E0182914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1BE99-4AA5-4449-9BA2-E0738B03E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3AAC5-7C8E-443D-8816-34B83A9FD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D0368-4256-4FCE-A4C9-F761DB3E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16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EEFF9-22D2-415D-B78A-6B24645CF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5EC37-6560-4454-9501-B0CD4E440C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434B80-C4DA-4428-B8D4-07D29BD64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27369-6BBE-43DC-8981-8E7A55B4A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CE696-617B-4EBC-9F5F-14B625570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6567A-62D6-4101-8582-C9D6070A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95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9E3ED-E9AB-43C1-80A0-49E16C426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781DB-4D20-443D-A873-7462F5215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BC086-8112-4624-88DA-D4C3B5B0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65304-4908-4681-8337-143FAF22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CEE53-9303-4F35-8D7B-350387AC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94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FEEC7-44A7-4520-AA3A-BCE2A52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A6EA7-4E7F-435A-B3C6-C8E60C5D8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EBA2A-A78D-40B8-9CC6-930A676BF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5DBF3-C06C-436F-9E05-B58AC1C9F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F85AC-8599-4457-B0D5-4339167E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68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EEFF9-22D2-415D-B78A-6B24645CF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5EC37-6560-4454-9501-B0CD4E440C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434B80-C4DA-4428-B8D4-07D29BD64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27369-6BBE-43DC-8981-8E7A55B4A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CE696-617B-4EBC-9F5F-14B625570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6567A-62D6-4101-8582-C9D6070A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59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5F744-D442-4FBA-B1E1-51E8848D3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37AF0-4A3F-4EDB-97F8-1DE76B00C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E116D-870A-49F8-84D1-1F788B49A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0733A1-D6F1-4FEF-B2B9-2634FFF848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E1C2A3-5820-495C-A465-613D8CADA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03C8CF-6C79-46EF-A7A1-849B68602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8E7F10-5410-4E25-B5FE-871FF741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71D67F-D766-430A-ABAC-862F76378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28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6FA97-708A-4022-9FDA-DA2A2CD10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9C830E-A7E5-49C2-99FF-CE26A50D9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AD014-7D27-44E4-B639-C28DAF24E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B96DC-8EE2-4111-BF1C-B4E57729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37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401F2D-9268-4E41-830B-56C8062F8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CBB7D6-76BE-4395-8565-DCBE8314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304D4-74EE-4B94-B502-C24223A0C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8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37926-735A-4A93-B440-3F0E32272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B28A7-7C80-4235-A7EF-133569D6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876A6-69D8-4773-B441-64D0C54B0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23EE8-6493-49B9-9199-E04A0A6AF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B691EC-C3BA-42C7-8D6F-DD92E4325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82CB0-82E6-47FF-9C54-93F2F2D4C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30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B59F0-22DC-4EBD-A4D9-1D8FC378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088218-8616-494B-8DE8-C2BDE701A7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26B87D-E483-40CD-91C1-6347D3928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82257-A265-4911-9082-C37E1FB0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FAB21-4AEE-4B01-8C2E-7BCB5A1AB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7BE5A-10A8-48FE-A89B-EDA69370B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25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6552E1-D38C-4597-9195-68BDC7A74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80956-9CDE-4B65-A843-D8F39D704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61358-1A03-4176-8CEB-27E3FB98B0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5A6B3-579D-45C4-8BBF-152CBF479DC8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62590-A8D1-4575-8740-76933CE74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452E2-22E3-45E6-AE1B-EC4596FA8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06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5" r:id="rId1"/>
    <p:sldLayoutId id="2147485496" r:id="rId2"/>
    <p:sldLayoutId id="2147485497" r:id="rId3"/>
    <p:sldLayoutId id="2147485498" r:id="rId4"/>
    <p:sldLayoutId id="2147485499" r:id="rId5"/>
    <p:sldLayoutId id="2147485500" r:id="rId6"/>
    <p:sldLayoutId id="2147485501" r:id="rId7"/>
    <p:sldLayoutId id="2147485502" r:id="rId8"/>
    <p:sldLayoutId id="2147485503" r:id="rId9"/>
    <p:sldLayoutId id="2147485504" r:id="rId10"/>
    <p:sldLayoutId id="21474855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5A6B3-579D-45C4-8BBF-152CBF479DC8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213839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7" r:id="rId1"/>
    <p:sldLayoutId id="2147485508" r:id="rId2"/>
    <p:sldLayoutId id="2147485509" r:id="rId3"/>
    <p:sldLayoutId id="2147485510" r:id="rId4"/>
    <p:sldLayoutId id="2147485511" r:id="rId5"/>
    <p:sldLayoutId id="2147485512" r:id="rId6"/>
    <p:sldLayoutId id="2147485513" r:id="rId7"/>
    <p:sldLayoutId id="214748551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.xls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UK Ambient Report Data to 20.05.23</a:t>
            </a:r>
            <a:br>
              <a:rPr lang="en-GB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/>
          </a:p>
          <a:p>
            <a:r>
              <a:rPr lang="en-GB" sz="1500" dirty="0" err="1"/>
              <a:t>HomeScan</a:t>
            </a:r>
            <a:r>
              <a:rPr lang="en-GB" sz="1500" dirty="0"/>
              <a:t> data is based upon a GB consumer panel and should only be used for trends, not absolute values.	</a:t>
            </a:r>
          </a:p>
          <a:p>
            <a:endParaRPr lang="en-GB" sz="1500" dirty="0"/>
          </a:p>
          <a:p>
            <a:r>
              <a:rPr lang="en-GB" sz="1500" dirty="0"/>
              <a:t>All data released after w/e 26.03.16 is coded according to refined definitions available from Seafish.</a:t>
            </a:r>
          </a:p>
          <a:p>
            <a:endParaRPr lang="en-GB" sz="1500" dirty="0"/>
          </a:p>
          <a:p>
            <a:r>
              <a:rPr lang="en-GB" sz="1500" dirty="0"/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473061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-1588" y="489725"/>
            <a:ext cx="9145588" cy="5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Total Salmon</a:t>
            </a:r>
            <a:endParaRPr lang="en-US" alt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511D0-34C2-054F-7C63-8F3B2AC82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29E3C0-D3DA-6F08-ECCB-FAC8F4F159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383"/>
          <a:stretch/>
        </p:blipFill>
        <p:spPr>
          <a:xfrm>
            <a:off x="0" y="1046940"/>
            <a:ext cx="9144000" cy="54919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0F7B16-8FC9-8D68-9054-5EA34069C2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1768" r="1134"/>
          <a:stretch>
            <a:fillRect/>
          </a:stretch>
        </p:blipFill>
        <p:spPr bwMode="auto">
          <a:xfrm>
            <a:off x="698500" y="1690688"/>
            <a:ext cx="76327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 txBox="1">
            <a:spLocks/>
          </p:cNvSpPr>
          <p:nvPr/>
        </p:nvSpPr>
        <p:spPr bwMode="auto">
          <a:xfrm>
            <a:off x="12700" y="885208"/>
            <a:ext cx="9140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Total Salmon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A2756F-0410-369B-0676-5BA7DF337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-3175" y="414826"/>
            <a:ext cx="9147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Mackerel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F92E87-7019-4E4B-6411-E6BB121A6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700A2C-AEF7-5E8F-EE57-A449DD3A0A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268"/>
          <a:stretch/>
        </p:blipFill>
        <p:spPr>
          <a:xfrm>
            <a:off x="-3175" y="836333"/>
            <a:ext cx="9144000" cy="560684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898F32-B704-F1AC-0B86-CC0F5F53DA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1794"/>
          <a:stretch>
            <a:fillRect/>
          </a:stretch>
        </p:blipFill>
        <p:spPr bwMode="auto">
          <a:xfrm>
            <a:off x="1030288" y="1825625"/>
            <a:ext cx="708025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 txBox="1">
            <a:spLocks/>
          </p:cNvSpPr>
          <p:nvPr/>
        </p:nvSpPr>
        <p:spPr bwMode="auto">
          <a:xfrm>
            <a:off x="3175" y="681436"/>
            <a:ext cx="91408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Mackerel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E4BF82-F504-77B5-A222-2AFBCE2F0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4763" y="455770"/>
            <a:ext cx="91392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Sardines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CB1ED2-E701-76A3-6F38-704C592A7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A565B2-BDD6-8C32-3B46-3D56F7E46F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825"/>
          <a:stretch/>
        </p:blipFill>
        <p:spPr>
          <a:xfrm>
            <a:off x="-4763" y="907413"/>
            <a:ext cx="9144000" cy="559816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5449E2-1816-323E-2331-A397F29D5A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09613" y="1620838"/>
            <a:ext cx="76485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 txBox="1">
            <a:spLocks/>
          </p:cNvSpPr>
          <p:nvPr/>
        </p:nvSpPr>
        <p:spPr bwMode="auto">
          <a:xfrm>
            <a:off x="3175" y="803320"/>
            <a:ext cx="9140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Sardines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3A292E-DBEA-B6BC-8B2F-5295B359F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495127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Pilchards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2E4F10-ADD7-B90A-33A4-85315F67F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9E1CB1-3C1F-D6A4-4CBF-FE483CCA0B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4597" b="27031"/>
          <a:stretch/>
        </p:blipFill>
        <p:spPr>
          <a:xfrm>
            <a:off x="0" y="645833"/>
            <a:ext cx="9144000" cy="585974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265522-1A4E-8B5A-BEF0-B2CD030C8A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1988" y="1366838"/>
            <a:ext cx="76644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 txBox="1">
            <a:spLocks/>
          </p:cNvSpPr>
          <p:nvPr/>
        </p:nvSpPr>
        <p:spPr bwMode="auto">
          <a:xfrm>
            <a:off x="3175" y="584952"/>
            <a:ext cx="91408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Pilchards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2EA40E-DEAE-5EDD-5DA1-3C5C41934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1588" y="522114"/>
            <a:ext cx="91455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Market Context – Total Fish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0D43C7-6D44-6874-C76E-AD231EB53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27633"/>
            <a:ext cx="9144000" cy="44700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ECD585-CAD2-AB78-FFBD-26D8F7561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 txBox="1">
            <a:spLocks/>
          </p:cNvSpPr>
          <p:nvPr/>
        </p:nvSpPr>
        <p:spPr bwMode="auto">
          <a:xfrm>
            <a:off x="-1588" y="637953"/>
            <a:ext cx="9145588" cy="61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Market Context – Total Fish 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dirty="0">
              <a:solidFill>
                <a:srgbClr val="012E7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768AD7-B56A-B697-E336-15F1DF6E4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" y="1597360"/>
            <a:ext cx="9145588" cy="44256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CFD898-1BE7-7697-CCD3-0BE6312A3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3175" y="708732"/>
            <a:ext cx="864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Executive Overview – Ambient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A8A8B3-B576-6D5C-9117-0FB799E0F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9285"/>
            <a:ext cx="8790565" cy="42838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044B3B-3BA6-9237-7915-7657828D2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6821" y="550029"/>
            <a:ext cx="6481763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43990" y="1119795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167608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85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3175" y="626205"/>
            <a:ext cx="86423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Moving Annual Trends - Ambient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2C3263-9C50-A1D2-E8BA-9373C1DAB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33558"/>
            <a:ext cx="9177194" cy="41112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A5333F-C0D6-8DEE-589D-E242BFB8D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175" y="721741"/>
            <a:ext cx="6656388" cy="601662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Long Term Trends – Total Ambient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41EF04-1D6C-6A21-FEF5-DB4B903D2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25" y="1416050"/>
            <a:ext cx="8867775" cy="46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215FD0-3716-9305-75E6-98386134F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3175" y="478772"/>
            <a:ext cx="914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Total Ambient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03286-132A-76E2-4637-44A23EB5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8575" y="6550025"/>
            <a:ext cx="1041400" cy="2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166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13204C-EC75-46BB-420D-A86E4EBA65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825"/>
          <a:stretch/>
        </p:blipFill>
        <p:spPr>
          <a:xfrm>
            <a:off x="-7937" y="1002646"/>
            <a:ext cx="9144000" cy="54807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175" y="939800"/>
            <a:ext cx="9140825" cy="595313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Rolling Purchase KPI’s – Total Ambient</a:t>
            </a:r>
          </a:p>
        </p:txBody>
      </p:sp>
      <p:graphicFrame>
        <p:nvGraphicFramePr>
          <p:cNvPr id="819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875292"/>
              </p:ext>
            </p:extLst>
          </p:nvPr>
        </p:nvGraphicFramePr>
        <p:xfrm>
          <a:off x="338138" y="1660525"/>
          <a:ext cx="8342312" cy="455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950052" imgH="4337094" progId="Excel.Sheet.8">
                  <p:embed/>
                </p:oleObj>
              </mc:Choice>
              <mc:Fallback>
                <p:oleObj name="Worksheet" r:id="rId3" imgW="7950052" imgH="433709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1660525"/>
                        <a:ext cx="8342312" cy="455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56BDC6-D42B-5381-362E-83ACD10FA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389CA7-6E6D-DB90-4768-047448CB7E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7550" y="1662113"/>
            <a:ext cx="7635875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 txBox="1">
            <a:spLocks/>
          </p:cNvSpPr>
          <p:nvPr/>
        </p:nvSpPr>
        <p:spPr bwMode="auto">
          <a:xfrm>
            <a:off x="3175" y="855685"/>
            <a:ext cx="91408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Total Ambient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5A9727-90A0-45D8-4C98-9817DEE8E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23B1F-52F5-E689-EAFC-731593DA0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587" y="494994"/>
            <a:ext cx="91424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Tuna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8B56DA-465C-CDE1-700B-7C425B5F18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120"/>
          <a:stretch/>
        </p:blipFill>
        <p:spPr>
          <a:xfrm>
            <a:off x="-1587" y="756137"/>
            <a:ext cx="9144000" cy="57494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80D6E7-4C75-12D3-A368-1E4D1DAAAE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816" t="1833" r="966"/>
          <a:stretch>
            <a:fillRect/>
          </a:stretch>
        </p:blipFill>
        <p:spPr bwMode="auto">
          <a:xfrm>
            <a:off x="858838" y="1643063"/>
            <a:ext cx="73628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 txBox="1">
            <a:spLocks/>
          </p:cNvSpPr>
          <p:nvPr/>
        </p:nvSpPr>
        <p:spPr bwMode="auto">
          <a:xfrm>
            <a:off x="16823" y="776664"/>
            <a:ext cx="9140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Tuna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ADCEA2-3A6A-F906-EFCE-A5E6C8EE3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cebd32e3-9ab6-41ee-b1af-b8405a8d4e68" xsi:nil="true"/>
    <DocumentTopic xmlns="cebd32e3-9ab6-41ee-b1af-b8405a8d4e68">
      <Value>Technical Report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2023-06-08T23:00:00+00:00</PublicationDate>
    <DocumentAdded xmlns="cebd32e3-9ab6-41ee-b1af-b8405a8d4e68">2023-06-08T23:00:00+00:00</DocumentAdded>
    <TaxCatchAll xmlns="cebd32e3-9ab6-41ee-b1af-b8405a8d4e68">
      <Value>1585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05 May 2023</TermName>
          <TermId xmlns="http://schemas.microsoft.com/office/infopath/2007/PartnerControls">e38e9fc9-af6a-469f-947e-d919511d1484</TermId>
        </TermInfo>
      </Terms>
    </j7c1b49d505545c2a69692ae734740bd>
    <DocumentSummary xmlns="cebd32e3-9ab6-41ee-b1af-b8405a8d4e68">May 2023 Nielsen Retail Reports</DocumentSummary>
    <ContentStartDate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4AA54BCB-7C5B-41B9-80BB-842856C6E4C7}"/>
</file>

<file path=customXml/itemProps2.xml><?xml version="1.0" encoding="utf-8"?>
<ds:datastoreItem xmlns:ds="http://schemas.openxmlformats.org/officeDocument/2006/customXml" ds:itemID="{E3087C7E-B8C4-4949-9E7C-BE5A870F6089}"/>
</file>

<file path=customXml/itemProps3.xml><?xml version="1.0" encoding="utf-8"?>
<ds:datastoreItem xmlns:ds="http://schemas.openxmlformats.org/officeDocument/2006/customXml" ds:itemID="{644742A5-2B56-4B7A-AF1A-F3B99672CAE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6609</TotalTime>
  <Words>678</Words>
  <Application>Microsoft Office PowerPoint</Application>
  <PresentationFormat>On-screen Show (4:3)</PresentationFormat>
  <Paragraphs>76</Paragraphs>
  <Slides>21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Calibri Light</vt:lpstr>
      <vt:lpstr>Poppins</vt:lpstr>
      <vt:lpstr>Poppins Light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Microsoft Excel 97-2003 Worksheet</vt:lpstr>
      <vt:lpstr>UK Ambient Report Data to 20.05.23 </vt:lpstr>
      <vt:lpstr>PowerPoint Presentation</vt:lpstr>
      <vt:lpstr>PowerPoint Presentation</vt:lpstr>
      <vt:lpstr>Long Term Trends – Total Ambient</vt:lpstr>
      <vt:lpstr>PowerPoint Presentation</vt:lpstr>
      <vt:lpstr>Rolling Purchase KPI’s – Total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May NIQ Ambient Report</dc:title>
  <dc:creator>anderi01</dc:creator>
  <cp:lastModifiedBy>deeksha jain</cp:lastModifiedBy>
  <cp:revision>889</cp:revision>
  <dcterms:created xsi:type="dcterms:W3CDTF">2009-04-16T08:15:59Z</dcterms:created>
  <dcterms:modified xsi:type="dcterms:W3CDTF">2023-06-07T10:40:12Z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1585;#05 May 2023|e38e9fc9-af6a-469f-947e-d919511d1484</vt:lpwstr>
  </property>
</Properties>
</file>