
<file path=[Content_Types].xml><?xml version="1.0" encoding="utf-8"?>
<Types xmlns="http://schemas.openxmlformats.org/package/2006/content-types">
  <Default Extension="png" ContentType="image/png"/>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13.xml" ContentType="application/vnd.openxmlformats-officedocument.presentationml.notesSlide+xml"/>
  <Override PartName="/ppt/charts/chart8.xml" ContentType="application/vnd.openxmlformats-officedocument.drawingml.chart+xml"/>
  <Override PartName="/ppt/notesSlides/notesSlide14.xml" ContentType="application/vnd.openxmlformats-officedocument.presentationml.notesSlide+xml"/>
  <Override PartName="/ppt/charts/chart9.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notesSlides/notesSlide17.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bookmarkIdSeed="2">
  <p:sldMasterIdLst>
    <p:sldMasterId id="2147483733" r:id="rId4"/>
  </p:sldMasterIdLst>
  <p:notesMasterIdLst>
    <p:notesMasterId r:id="rId43"/>
  </p:notesMasterIdLst>
  <p:handoutMasterIdLst>
    <p:handoutMasterId r:id="rId44"/>
  </p:handoutMasterIdLst>
  <p:sldIdLst>
    <p:sldId id="1769" r:id="rId5"/>
    <p:sldId id="1714" r:id="rId6"/>
    <p:sldId id="802" r:id="rId7"/>
    <p:sldId id="803" r:id="rId8"/>
    <p:sldId id="1784" r:id="rId9"/>
    <p:sldId id="1582" r:id="rId10"/>
    <p:sldId id="1662" r:id="rId11"/>
    <p:sldId id="1701" r:id="rId12"/>
    <p:sldId id="1702" r:id="rId13"/>
    <p:sldId id="1598" r:id="rId14"/>
    <p:sldId id="1623" r:id="rId15"/>
    <p:sldId id="1615" r:id="rId16"/>
    <p:sldId id="1728" r:id="rId17"/>
    <p:sldId id="1770" r:id="rId18"/>
    <p:sldId id="1660" r:id="rId19"/>
    <p:sldId id="1609" r:id="rId20"/>
    <p:sldId id="1752" r:id="rId21"/>
    <p:sldId id="1276" r:id="rId22"/>
    <p:sldId id="1771" r:id="rId23"/>
    <p:sldId id="1766" r:id="rId24"/>
    <p:sldId id="1772" r:id="rId25"/>
    <p:sldId id="1713" r:id="rId26"/>
    <p:sldId id="1783" r:id="rId27"/>
    <p:sldId id="1781" r:id="rId28"/>
    <p:sldId id="1778" r:id="rId29"/>
    <p:sldId id="1779" r:id="rId30"/>
    <p:sldId id="1741" r:id="rId31"/>
    <p:sldId id="1743" r:id="rId32"/>
    <p:sldId id="1780" r:id="rId33"/>
    <p:sldId id="1764" r:id="rId34"/>
    <p:sldId id="1765" r:id="rId35"/>
    <p:sldId id="1775" r:id="rId36"/>
    <p:sldId id="1773" r:id="rId37"/>
    <p:sldId id="1774" r:id="rId38"/>
    <p:sldId id="1500" r:id="rId39"/>
    <p:sldId id="1619" r:id="rId40"/>
    <p:sldId id="1776" r:id="rId41"/>
    <p:sldId id="1777" r:id="rId42"/>
  </p:sldIdLst>
  <p:sldSz cx="9144000" cy="5143500" type="screen16x9"/>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guide id="3" orient="horz" pos="2932">
          <p15:clr>
            <a:srgbClr val="A4A3A4"/>
          </p15:clr>
        </p15:guide>
        <p15:guide id="4"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AEEF"/>
    <a:srgbClr val="F76F09"/>
    <a:srgbClr val="CC6600"/>
    <a:srgbClr val="3FFFFF"/>
    <a:srgbClr val="F88936"/>
    <a:srgbClr val="3FCDFF"/>
    <a:srgbClr val="3366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95A90781-DFE0-4ECC-8F90-118134CE9E34}">
  <a:tblStyle styleId="{95A90781-DFE0-4ECC-8F90-118134CE9E34}"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6F1FC"/>
          </a:solidFill>
        </a:fill>
      </a:tcStyle>
    </a:wholeTbl>
    <a:band1H>
      <a:tcStyle>
        <a:tcBdr/>
        <a:fill>
          <a:solidFill>
            <a:srgbClr val="CAE3F9"/>
          </a:solidFill>
        </a:fill>
      </a:tcStyle>
    </a:band1H>
    <a:band1V>
      <a:tcStyle>
        <a:tcBdr/>
        <a:fill>
          <a:solidFill>
            <a:srgbClr val="CAE3F9"/>
          </a:solidFill>
        </a:fill>
      </a:tcStyle>
    </a:band1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firstRow>
      <a:tcTxStyle b="on" i="off">
        <a:font>
          <a:latin typeface="Arial"/>
          <a:ea typeface="Arial"/>
          <a:cs typeface="Arial"/>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7" autoAdjust="0"/>
    <p:restoredTop sz="86477" autoAdjust="0"/>
  </p:normalViewPr>
  <p:slideViewPr>
    <p:cSldViewPr>
      <p:cViewPr varScale="1">
        <p:scale>
          <a:sx n="93" d="100"/>
          <a:sy n="93" d="100"/>
        </p:scale>
        <p:origin x="-660" y="-102"/>
      </p:cViewPr>
      <p:guideLst>
        <p:guide orient="horz" pos="1620"/>
        <p:guide pos="2880"/>
      </p:guideLst>
    </p:cSldViewPr>
  </p:slideViewPr>
  <p:outlineViewPr>
    <p:cViewPr>
      <p:scale>
        <a:sx n="33" d="100"/>
        <a:sy n="33" d="100"/>
      </p:scale>
      <p:origin x="48" y="17052"/>
    </p:cViewPr>
  </p:outlineViewPr>
  <p:notesTextViewPr>
    <p:cViewPr>
      <p:scale>
        <a:sx n="150" d="100"/>
        <a:sy n="150" d="100"/>
      </p:scale>
      <p:origin x="0" y="0"/>
    </p:cViewPr>
  </p:notesTextViewPr>
  <p:sorterViewPr>
    <p:cViewPr>
      <p:scale>
        <a:sx n="125" d="100"/>
        <a:sy n="125" d="100"/>
      </p:scale>
      <p:origin x="0" y="2178"/>
    </p:cViewPr>
  </p:sorterViewPr>
  <p:notesViewPr>
    <p:cSldViewPr>
      <p:cViewPr varScale="1">
        <p:scale>
          <a:sx n="61" d="100"/>
          <a:sy n="61" d="100"/>
        </p:scale>
        <p:origin x="-2610" y="-72"/>
      </p:cViewPr>
      <p:guideLst>
        <p:guide orient="horz" pos="2880"/>
        <p:guide orient="horz" pos="2932"/>
        <p:guide pos="2160"/>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1.xlsm"/></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Macro-Enabled_Worksheet12.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4042446821922451E-2"/>
          <c:y val="0.22305039475636654"/>
          <c:w val="0.95860414734171295"/>
          <c:h val="0.54264443273279883"/>
        </c:manualLayout>
      </c:layout>
      <c:barChart>
        <c:barDir val="col"/>
        <c:grouping val="clustered"/>
        <c:varyColors val="0"/>
        <c:ser>
          <c:idx val="0"/>
          <c:order val="0"/>
          <c:tx>
            <c:strRef>
              <c:f>Sheet1!$B$1</c:f>
              <c:strCache>
                <c:ptCount val="1"/>
                <c:pt idx="0">
                  <c:v>4w/e 30Nov19</c:v>
                </c:pt>
              </c:strCache>
            </c:strRef>
          </c:tx>
          <c:spPr>
            <a:solidFill>
              <a:schemeClr val="bg1">
                <a:lumMod val="75000"/>
              </a:schemeClr>
            </a:solidFill>
          </c:spPr>
          <c:invertIfNegative val="0"/>
          <c:dLbls>
            <c:dLbl>
              <c:idx val="0"/>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dLbl>
            <c:dLbl>
              <c:idx val="1"/>
              <c:layout>
                <c:manualLayout>
                  <c:x val="-6.2051576586425513E-3"/>
                  <c:y val="-3.0662907925323507E-3"/>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Sheet1!$B$2:$B$4</c:f>
              <c:numCache>
                <c:formatCode>General</c:formatCode>
                <c:ptCount val="3"/>
                <c:pt idx="0" formatCode="0.0">
                  <c:v>15.2</c:v>
                </c:pt>
                <c:pt idx="1">
                  <c:v>9.91</c:v>
                </c:pt>
                <c:pt idx="2">
                  <c:v>20.09</c:v>
                </c:pt>
              </c:numCache>
            </c:numRef>
          </c:val>
        </c:ser>
        <c:ser>
          <c:idx val="1"/>
          <c:order val="1"/>
          <c:tx>
            <c:strRef>
              <c:f>Sheet1!$C$1</c:f>
              <c:strCache>
                <c:ptCount val="1"/>
                <c:pt idx="0">
                  <c:v>4w/e 28Nov20</c:v>
                </c:pt>
              </c:strCache>
            </c:strRef>
          </c:tx>
          <c:spPr>
            <a:solidFill>
              <a:schemeClr val="accent1"/>
            </a:solidFill>
          </c:spPr>
          <c:invertIfNegative val="0"/>
          <c:dLbls>
            <c:dLbl>
              <c:idx val="0"/>
              <c:layout>
                <c:manualLayout>
                  <c:x val="1.2410315317285103E-2"/>
                  <c:y val="6.132823025284586E-3"/>
                </c:manualLayout>
              </c:layout>
              <c:numFmt formatCode="&quot;£&quot;#,##0.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4.6538682439818844E-3"/>
                  <c:y val="-6.132581585064701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9.3077364879638261E-3"/>
                  <c:y val="1.2265163170129403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7.7564470733031887E-3"/>
                  <c:y val="3.06749799363177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653868243981913E-3"/>
                  <c:y val="1.5331453962661752E-2"/>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defRPr sz="140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Sheet1!$A$2:$A$4</c:f>
              <c:strCache>
                <c:ptCount val="3"/>
                <c:pt idx="0">
                  <c:v>Spend per Visit</c:v>
                </c:pt>
                <c:pt idx="1">
                  <c:v>Items in Basket</c:v>
                </c:pt>
                <c:pt idx="2">
                  <c:v>Frequency of Visit</c:v>
                </c:pt>
              </c:strCache>
            </c:strRef>
          </c:cat>
          <c:val>
            <c:numRef>
              <c:f>Sheet1!$C$2:$C$4</c:f>
              <c:numCache>
                <c:formatCode>General</c:formatCode>
                <c:ptCount val="3"/>
                <c:pt idx="0">
                  <c:v>18.53</c:v>
                </c:pt>
                <c:pt idx="1">
                  <c:v>11.68</c:v>
                </c:pt>
                <c:pt idx="2">
                  <c:v>17.920000000000002</c:v>
                </c:pt>
              </c:numCache>
            </c:numRef>
          </c:val>
        </c:ser>
        <c:dLbls>
          <c:showLegendKey val="0"/>
          <c:showVal val="0"/>
          <c:showCatName val="0"/>
          <c:showSerName val="0"/>
          <c:showPercent val="0"/>
          <c:showBubbleSize val="0"/>
        </c:dLbls>
        <c:gapWidth val="150"/>
        <c:axId val="45854080"/>
        <c:axId val="45855872"/>
      </c:barChart>
      <c:catAx>
        <c:axId val="45854080"/>
        <c:scaling>
          <c:orientation val="minMax"/>
        </c:scaling>
        <c:delete val="0"/>
        <c:axPos val="b"/>
        <c:numFmt formatCode="General" sourceLinked="0"/>
        <c:majorTickMark val="out"/>
        <c:minorTickMark val="none"/>
        <c:tickLblPos val="low"/>
        <c:txPr>
          <a:bodyPr/>
          <a:lstStyle/>
          <a:p>
            <a:pPr>
              <a:defRPr sz="1100" baseline="0">
                <a:latin typeface="Calibri" panose="020F0502020204030204" pitchFamily="34" charset="0"/>
              </a:defRPr>
            </a:pPr>
            <a:endParaRPr lang="en-US"/>
          </a:p>
        </c:txPr>
        <c:crossAx val="45855872"/>
        <c:crosses val="autoZero"/>
        <c:auto val="1"/>
        <c:lblAlgn val="ctr"/>
        <c:lblOffset val="100"/>
        <c:noMultiLvlLbl val="0"/>
      </c:catAx>
      <c:valAx>
        <c:axId val="45855872"/>
        <c:scaling>
          <c:orientation val="minMax"/>
        </c:scaling>
        <c:delete val="1"/>
        <c:axPos val="l"/>
        <c:numFmt formatCode="0.0" sourceLinked="1"/>
        <c:majorTickMark val="out"/>
        <c:minorTickMark val="none"/>
        <c:tickLblPos val="nextTo"/>
        <c:crossAx val="45854080"/>
        <c:crosses val="autoZero"/>
        <c:crossBetween val="between"/>
      </c:valAx>
    </c:plotArea>
    <c:legend>
      <c:legendPos val="r"/>
      <c:layout>
        <c:manualLayout>
          <c:xMode val="edge"/>
          <c:yMode val="edge"/>
          <c:x val="0.27334727284837579"/>
          <c:y val="0.91675911025004031"/>
          <c:w val="0.41958205263222353"/>
          <c:h val="8.3240792364209878E-2"/>
        </c:manualLayout>
      </c:layout>
      <c:overlay val="0"/>
      <c:txPr>
        <a:bodyPr/>
        <a:lstStyle/>
        <a:p>
          <a:pPr>
            <a:defRPr sz="12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303685897672435E-3"/>
          <c:y val="0"/>
          <c:w val="0.99429514278319386"/>
          <c:h val="0.62190284518739569"/>
        </c:manualLayout>
      </c:layout>
      <c:barChart>
        <c:barDir val="col"/>
        <c:grouping val="clustered"/>
        <c:varyColors val="0"/>
        <c:ser>
          <c:idx val="0"/>
          <c:order val="0"/>
          <c:tx>
            <c:strRef>
              <c:f>Sheet2!$B$2</c:f>
              <c:strCache>
                <c:ptCount val="1"/>
                <c:pt idx="0">
                  <c:v>2019</c:v>
                </c:pt>
              </c:strCache>
            </c:strRef>
          </c:tx>
          <c:spPr>
            <a:solidFill>
              <a:schemeClr val="bg1">
                <a:lumMod val="5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5"/>
            <c:invertIfNegative val="0"/>
            <c:bubble3D val="0"/>
            <c:spPr>
              <a:solidFill>
                <a:schemeClr val="bg1">
                  <a:lumMod val="50000"/>
                </a:schemeClr>
              </a:solidFill>
            </c:spPr>
          </c:dPt>
          <c:dPt>
            <c:idx val="6"/>
            <c:invertIfNegative val="0"/>
            <c:bubble3D val="0"/>
            <c:spPr>
              <a:solidFill>
                <a:schemeClr val="bg1">
                  <a:lumMod val="50000"/>
                </a:schemeClr>
              </a:solidFill>
            </c:spPr>
          </c:dPt>
          <c:dPt>
            <c:idx val="7"/>
            <c:invertIfNegative val="0"/>
            <c:bubble3D val="0"/>
            <c:spPr>
              <a:solidFill>
                <a:schemeClr val="bg1">
                  <a:lumMod val="50000"/>
                </a:schemeClr>
              </a:solidFill>
            </c:spPr>
          </c:dPt>
          <c:dPt>
            <c:idx val="8"/>
            <c:invertIfNegative val="0"/>
            <c:bubble3D val="0"/>
            <c:spPr>
              <a:solidFill>
                <a:schemeClr val="bg1">
                  <a:lumMod val="50000"/>
                </a:schemeClr>
              </a:solidFill>
            </c:spPr>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6"/>
            <c:invertIfNegative val="0"/>
            <c:bubble3D val="0"/>
          </c:dPt>
          <c:dPt>
            <c:idx val="17"/>
            <c:invertIfNegative val="0"/>
            <c:bubble3D val="0"/>
          </c:dPt>
          <c:dPt>
            <c:idx val="19"/>
            <c:invertIfNegative val="0"/>
            <c:bubble3D val="0"/>
          </c:dPt>
          <c:dLbls>
            <c:spPr>
              <a:noFill/>
              <a:ln>
                <a:noFill/>
              </a:ln>
              <a:effectLst/>
            </c:spPr>
            <c:txPr>
              <a:bodyPr/>
              <a:lstStyle/>
              <a:p>
                <a:pPr>
                  <a:defRPr sz="800" b="0" i="0" u="none" strike="noStrike" baseline="0">
                    <a:solidFill>
                      <a:schemeClr val="tx1"/>
                    </a:solidFill>
                    <a:latin typeface="Calibri" panose="020F0502020204030204" pitchFamily="34" charset="0"/>
                    <a:ea typeface="Calibri"/>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Sheet2!$A$3:$A$13</c:f>
              <c:strCache>
                <c:ptCount val="11"/>
                <c:pt idx="0">
                  <c:v>Before Wednesday 16th December.</c:v>
                </c:pt>
                <c:pt idx="1">
                  <c:v>Wednesday 16th December.</c:v>
                </c:pt>
                <c:pt idx="2">
                  <c:v>Thursday 17th December.</c:v>
                </c:pt>
                <c:pt idx="3">
                  <c:v>Friday 18th December.</c:v>
                </c:pt>
                <c:pt idx="4">
                  <c:v>Saturday 19th December.</c:v>
                </c:pt>
                <c:pt idx="5">
                  <c:v>Sunday 20th December.</c:v>
                </c:pt>
                <c:pt idx="6">
                  <c:v>Monday 21st December.</c:v>
                </c:pt>
                <c:pt idx="7">
                  <c:v>Tuesday 22nd December.</c:v>
                </c:pt>
                <c:pt idx="8">
                  <c:v>Wednesday 23rd December.</c:v>
                </c:pt>
                <c:pt idx="9">
                  <c:v>Christmas Eve  Thursday 24th December.</c:v>
                </c:pt>
                <c:pt idx="10">
                  <c:v>Don't know yet.</c:v>
                </c:pt>
              </c:strCache>
            </c:strRef>
          </c:cat>
          <c:val>
            <c:numRef>
              <c:f>Sheet2!$B$3:$B$13</c:f>
              <c:numCache>
                <c:formatCode>0%</c:formatCode>
                <c:ptCount val="11"/>
                <c:pt idx="0">
                  <c:v>8.1774450743999999E-2</c:v>
                </c:pt>
                <c:pt idx="1">
                  <c:v>3.5440506765999996E-2</c:v>
                </c:pt>
                <c:pt idx="2">
                  <c:v>1.7580168967000001E-2</c:v>
                </c:pt>
                <c:pt idx="3">
                  <c:v>3.2746372370999997E-2</c:v>
                </c:pt>
                <c:pt idx="4">
                  <c:v>5.7355960379999994E-2</c:v>
                </c:pt>
                <c:pt idx="5">
                  <c:v>0.15369140953000002</c:v>
                </c:pt>
                <c:pt idx="6">
                  <c:v>0.14318275503</c:v>
                </c:pt>
                <c:pt idx="7">
                  <c:v>9.0741041550000012E-2</c:v>
                </c:pt>
                <c:pt idx="8">
                  <c:v>0.21824470948999999</c:v>
                </c:pt>
                <c:pt idx="9">
                  <c:v>1.7232681966000002E-2</c:v>
                </c:pt>
                <c:pt idx="10">
                  <c:v>0.15200994321</c:v>
                </c:pt>
              </c:numCache>
            </c:numRef>
          </c:val>
        </c:ser>
        <c:ser>
          <c:idx val="1"/>
          <c:order val="1"/>
          <c:tx>
            <c:strRef>
              <c:f>Sheet2!$C$2</c:f>
              <c:strCache>
                <c:ptCount val="1"/>
                <c:pt idx="0">
                  <c:v>2020</c:v>
                </c:pt>
              </c:strCache>
            </c:strRef>
          </c:tx>
          <c:spPr>
            <a:solidFill>
              <a:srgbClr val="FF0000"/>
            </a:solidFill>
          </c:spPr>
          <c:invertIfNegative val="0"/>
          <c:dLbls>
            <c:txPr>
              <a:bodyPr/>
              <a:lstStyle/>
              <a:p>
                <a:pPr>
                  <a:defRPr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dLbls>
          <c:cat>
            <c:strRef>
              <c:f>Sheet2!$A$3:$A$13</c:f>
              <c:strCache>
                <c:ptCount val="11"/>
                <c:pt idx="0">
                  <c:v>Before Wednesday 16th December.</c:v>
                </c:pt>
                <c:pt idx="1">
                  <c:v>Wednesday 16th December.</c:v>
                </c:pt>
                <c:pt idx="2">
                  <c:v>Thursday 17th December.</c:v>
                </c:pt>
                <c:pt idx="3">
                  <c:v>Friday 18th December.</c:v>
                </c:pt>
                <c:pt idx="4">
                  <c:v>Saturday 19th December.</c:v>
                </c:pt>
                <c:pt idx="5">
                  <c:v>Sunday 20th December.</c:v>
                </c:pt>
                <c:pt idx="6">
                  <c:v>Monday 21st December.</c:v>
                </c:pt>
                <c:pt idx="7">
                  <c:v>Tuesday 22nd December.</c:v>
                </c:pt>
                <c:pt idx="8">
                  <c:v>Wednesday 23rd December.</c:v>
                </c:pt>
                <c:pt idx="9">
                  <c:v>Christmas Eve  Thursday 24th December.</c:v>
                </c:pt>
                <c:pt idx="10">
                  <c:v>Don't know yet.</c:v>
                </c:pt>
              </c:strCache>
            </c:strRef>
          </c:cat>
          <c:val>
            <c:numRef>
              <c:f>Sheet2!$C$3:$C$13</c:f>
              <c:numCache>
                <c:formatCode>0%</c:formatCode>
                <c:ptCount val="11"/>
                <c:pt idx="0">
                  <c:v>8.9311375092999995E-2</c:v>
                </c:pt>
                <c:pt idx="1">
                  <c:v>3.5485317416000001E-2</c:v>
                </c:pt>
                <c:pt idx="2">
                  <c:v>2.7120254993000002E-2</c:v>
                </c:pt>
                <c:pt idx="3">
                  <c:v>5.5259338910000004E-2</c:v>
                </c:pt>
                <c:pt idx="4">
                  <c:v>5.3540487652999999E-2</c:v>
                </c:pt>
                <c:pt idx="5">
                  <c:v>4.1677279873000003E-2</c:v>
                </c:pt>
                <c:pt idx="6">
                  <c:v>0.14245514267000001</c:v>
                </c:pt>
                <c:pt idx="7">
                  <c:v>0.12514576608</c:v>
                </c:pt>
                <c:pt idx="8">
                  <c:v>0.13083072478999999</c:v>
                </c:pt>
                <c:pt idx="9">
                  <c:v>1.8280907026E-2</c:v>
                </c:pt>
                <c:pt idx="10">
                  <c:v>0.28089340549999997</c:v>
                </c:pt>
              </c:numCache>
            </c:numRef>
          </c:val>
        </c:ser>
        <c:dLbls>
          <c:showLegendKey val="0"/>
          <c:showVal val="0"/>
          <c:showCatName val="0"/>
          <c:showSerName val="0"/>
          <c:showPercent val="0"/>
          <c:showBubbleSize val="0"/>
        </c:dLbls>
        <c:gapWidth val="58"/>
        <c:axId val="99947648"/>
        <c:axId val="99949184"/>
      </c:barChart>
      <c:catAx>
        <c:axId val="99947648"/>
        <c:scaling>
          <c:orientation val="minMax"/>
        </c:scaling>
        <c:delete val="0"/>
        <c:axPos val="b"/>
        <c:numFmt formatCode="General" sourceLinked="1"/>
        <c:majorTickMark val="none"/>
        <c:minorTickMark val="none"/>
        <c:tickLblPos val="nextTo"/>
        <c:spPr>
          <a:noFill/>
          <a:ln w="25400" cmpd="sng">
            <a:solidFill>
              <a:srgbClr val="000000"/>
            </a:solidFill>
          </a:ln>
        </c:spPr>
        <c:txPr>
          <a:bodyPr/>
          <a:lstStyle/>
          <a:p>
            <a:pPr>
              <a:defRPr sz="900" cap="none" baseline="0">
                <a:solidFill>
                  <a:srgbClr val="000000"/>
                </a:solidFill>
                <a:latin typeface="Calibri" panose="020F0502020204030204" pitchFamily="34" charset="0"/>
                <a:cs typeface="Calibri" panose="020F0502020204030204" pitchFamily="34" charset="0"/>
              </a:defRPr>
            </a:pPr>
            <a:endParaRPr lang="en-US"/>
          </a:p>
        </c:txPr>
        <c:crossAx val="99949184"/>
        <c:crossesAt val="0"/>
        <c:auto val="1"/>
        <c:lblAlgn val="ctr"/>
        <c:lblOffset val="100"/>
        <c:noMultiLvlLbl val="0"/>
      </c:catAx>
      <c:valAx>
        <c:axId val="99949184"/>
        <c:scaling>
          <c:orientation val="minMax"/>
        </c:scaling>
        <c:delete val="1"/>
        <c:axPos val="l"/>
        <c:numFmt formatCode="0%" sourceLinked="0"/>
        <c:majorTickMark val="none"/>
        <c:minorTickMark val="none"/>
        <c:tickLblPos val="nextTo"/>
        <c:crossAx val="99947648"/>
        <c:crosses val="autoZero"/>
        <c:crossBetween val="between"/>
        <c:majorUnit val="0.2"/>
      </c:valAx>
      <c:spPr>
        <a:noFill/>
        <a:ln w="25398">
          <a:noFill/>
        </a:ln>
      </c:spPr>
    </c:plotArea>
    <c:legend>
      <c:legendPos val="b"/>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spPr>
    <a:noFill/>
    <a:ln>
      <a:noFill/>
    </a:ln>
  </c:spPr>
  <c:txPr>
    <a:bodyPr/>
    <a:lstStyle/>
    <a:p>
      <a:pPr>
        <a:defRPr sz="1200" baseline="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013390393993493E-2"/>
          <c:y val="0.15328444091447749"/>
          <c:w val="0.63571015428691757"/>
          <c:h val="0.8115025183419482"/>
        </c:manualLayout>
      </c:layout>
      <c:pieChart>
        <c:varyColors val="1"/>
        <c:ser>
          <c:idx val="0"/>
          <c:order val="0"/>
          <c:explosion val="4"/>
          <c:dPt>
            <c:idx val="0"/>
            <c:bubble3D val="0"/>
            <c:spPr>
              <a:solidFill>
                <a:schemeClr val="tx2"/>
              </a:solidFill>
            </c:spPr>
          </c:dPt>
          <c:dPt>
            <c:idx val="1"/>
            <c:bubble3D val="0"/>
            <c:spPr>
              <a:solidFill>
                <a:srgbClr val="FF0000"/>
              </a:solidFill>
            </c:spPr>
          </c:dPt>
          <c:dPt>
            <c:idx val="2"/>
            <c:bubble3D val="0"/>
            <c:spPr>
              <a:solidFill>
                <a:schemeClr val="accent2"/>
              </a:solidFill>
            </c:spPr>
          </c:dPt>
          <c:dPt>
            <c:idx val="3"/>
            <c:bubble3D val="0"/>
            <c:spPr>
              <a:solidFill>
                <a:srgbClr val="92D050"/>
              </a:solidFill>
            </c:spPr>
          </c:dPt>
          <c:dPt>
            <c:idx val="4"/>
            <c:bubble3D val="0"/>
            <c:spPr/>
          </c:dPt>
          <c:dPt>
            <c:idx val="5"/>
            <c:bubble3D val="0"/>
            <c:spPr/>
          </c:dPt>
          <c:dPt>
            <c:idx val="8"/>
            <c:bubble3D val="0"/>
          </c:dPt>
          <c:dPt>
            <c:idx val="9"/>
            <c:bubble3D val="0"/>
          </c:dPt>
          <c:dPt>
            <c:idx val="10"/>
            <c:bubble3D val="0"/>
          </c:dPt>
          <c:dPt>
            <c:idx val="11"/>
            <c:bubble3D val="0"/>
          </c:dPt>
          <c:dPt>
            <c:idx val="12"/>
            <c:bubble3D val="0"/>
          </c:dPt>
          <c:dPt>
            <c:idx val="13"/>
            <c:bubble3D val="0"/>
          </c:dPt>
          <c:dPt>
            <c:idx val="16"/>
            <c:bubble3D val="0"/>
          </c:dPt>
          <c:dPt>
            <c:idx val="17"/>
            <c:bubble3D val="0"/>
          </c:dPt>
          <c:dPt>
            <c:idx val="19"/>
            <c:bubble3D val="0"/>
          </c:dPt>
          <c:dLbls>
            <c:spPr>
              <a:noFill/>
              <a:ln>
                <a:noFill/>
              </a:ln>
              <a:effectLst/>
            </c:spPr>
            <c:txPr>
              <a:bodyPr/>
              <a:lstStyle/>
              <a:p>
                <a:pPr>
                  <a:defRPr sz="900" b="1" i="0" u="none" strike="noStrike" baseline="0">
                    <a:solidFill>
                      <a:schemeClr val="tx1"/>
                    </a:solidFill>
                    <a:latin typeface="Calibri" panose="020F0502020204030204" pitchFamily="34" charset="0"/>
                    <a:ea typeface="Calibri"/>
                    <a:cs typeface="Calibri" panose="020F0502020204030204" pitchFamily="34" charset="0"/>
                  </a:defRPr>
                </a:pPr>
                <a:endParaRPr lang="en-US"/>
              </a:p>
            </c:txPr>
            <c:dLblPos val="outEnd"/>
            <c:showLegendKey val="0"/>
            <c:showVal val="1"/>
            <c:showCatName val="1"/>
            <c:showSerName val="0"/>
            <c:showPercent val="0"/>
            <c:showBubbleSize val="0"/>
            <c:separator>
</c:separator>
            <c:showLeaderLines val="1"/>
            <c:extLst>
              <c:ext xmlns:c15="http://schemas.microsoft.com/office/drawing/2012/chart" uri="{CE6537A1-D6FC-4f65-9D91-7224C49458BB}">
                <c15:showLeaderLines val="0"/>
              </c:ext>
            </c:extLst>
          </c:dLbls>
          <c:cat>
            <c:strRef>
              <c:f>Sheet2!$A$3:$A$6</c:f>
              <c:strCache>
                <c:ptCount val="4"/>
                <c:pt idx="0">
                  <c:v>Don’t know</c:v>
                </c:pt>
                <c:pt idx="1">
                  <c:v>Less</c:v>
                </c:pt>
                <c:pt idx="2">
                  <c:v>More</c:v>
                </c:pt>
                <c:pt idx="3">
                  <c:v>Same</c:v>
                </c:pt>
              </c:strCache>
            </c:strRef>
          </c:cat>
          <c:val>
            <c:numRef>
              <c:f>Sheet2!$B$3:$B$6</c:f>
              <c:numCache>
                <c:formatCode>0%</c:formatCode>
                <c:ptCount val="4"/>
                <c:pt idx="0">
                  <c:v>8.4420262178E-2</c:v>
                </c:pt>
                <c:pt idx="1">
                  <c:v>0.26085473004999998</c:v>
                </c:pt>
                <c:pt idx="2">
                  <c:v>7.0472140091000002E-2</c:v>
                </c:pt>
                <c:pt idx="3">
                  <c:v>0.58425286767999995</c:v>
                </c:pt>
              </c:numCache>
            </c:numRef>
          </c:val>
        </c:ser>
        <c:dLbls>
          <c:showLegendKey val="0"/>
          <c:showVal val="0"/>
          <c:showCatName val="0"/>
          <c:showSerName val="0"/>
          <c:showPercent val="0"/>
          <c:showBubbleSize val="0"/>
          <c:showLeaderLines val="1"/>
        </c:dLbls>
        <c:firstSliceAng val="0"/>
      </c:pieChart>
      <c:spPr>
        <a:noFill/>
        <a:ln w="25398">
          <a:noFill/>
        </a:ln>
      </c:spPr>
    </c:plotArea>
    <c:plotVisOnly val="1"/>
    <c:dispBlanksAs val="gap"/>
    <c:showDLblsOverMax val="0"/>
  </c:chart>
  <c:spPr>
    <a:noFill/>
    <a:ln>
      <a:noFill/>
    </a:ln>
  </c:spPr>
  <c:txPr>
    <a:bodyPr/>
    <a:lstStyle/>
    <a:p>
      <a:pPr>
        <a:defRPr sz="1200" baseline="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93439748306732"/>
          <c:y val="3.5542143530924178E-2"/>
          <c:w val="0.6322112834951642"/>
          <c:h val="0.90674286391359682"/>
        </c:manualLayout>
      </c:layout>
      <c:barChart>
        <c:barDir val="bar"/>
        <c:grouping val="clustered"/>
        <c:varyColors val="0"/>
        <c:ser>
          <c:idx val="0"/>
          <c:order val="0"/>
          <c:spPr>
            <a:solidFill>
              <a:schemeClr val="accent1"/>
            </a:solidFill>
          </c:spPr>
          <c:invertIfNegative val="0"/>
          <c:dPt>
            <c:idx val="0"/>
            <c:invertIfNegative val="0"/>
            <c:bubble3D val="0"/>
            <c:spPr>
              <a:solidFill>
                <a:schemeClr val="accent1"/>
              </a:solidFill>
            </c:spPr>
          </c:dPt>
          <c:dPt>
            <c:idx val="1"/>
            <c:invertIfNegative val="0"/>
            <c:bubble3D val="0"/>
            <c:spPr>
              <a:solidFill>
                <a:schemeClr val="accent1"/>
              </a:solidFill>
            </c:spPr>
          </c:dPt>
          <c:dPt>
            <c:idx val="2"/>
            <c:invertIfNegative val="0"/>
            <c:bubble3D val="0"/>
            <c:spPr>
              <a:solidFill>
                <a:srgbClr val="FF0000"/>
              </a:solidFill>
            </c:spPr>
          </c:dPt>
          <c:dPt>
            <c:idx val="3"/>
            <c:invertIfNegative val="0"/>
            <c:bubble3D val="0"/>
            <c:spPr>
              <a:solidFill>
                <a:schemeClr val="accent1"/>
              </a:solidFill>
            </c:spPr>
          </c:dPt>
          <c:dPt>
            <c:idx val="4"/>
            <c:invertIfNegative val="0"/>
            <c:bubble3D val="0"/>
          </c:dPt>
          <c:dPt>
            <c:idx val="5"/>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dPt>
          <c:dPt>
            <c:idx val="13"/>
            <c:invertIfNegative val="0"/>
            <c:bubble3D val="0"/>
          </c:dPt>
          <c:dPt>
            <c:idx val="16"/>
            <c:invertIfNegative val="0"/>
            <c:bubble3D val="0"/>
          </c:dPt>
          <c:dPt>
            <c:idx val="17"/>
            <c:invertIfNegative val="0"/>
            <c:bubble3D val="0"/>
          </c:dPt>
          <c:dPt>
            <c:idx val="19"/>
            <c:invertIfNegative val="0"/>
            <c:bubble3D val="0"/>
          </c:dPt>
          <c:dLbls>
            <c:showLegendKey val="0"/>
            <c:showVal val="1"/>
            <c:showCatName val="0"/>
            <c:showSerName val="0"/>
            <c:showPercent val="0"/>
            <c:showBubbleSize val="0"/>
            <c:showLeaderLines val="0"/>
          </c:dLbls>
          <c:cat>
            <c:strRef>
              <c:f>Sheet2!$A$2:$A$8</c:f>
              <c:strCache>
                <c:ptCount val="7"/>
                <c:pt idx="0">
                  <c:v>Will not be seeing as many people due to Covid-19.</c:v>
                </c:pt>
                <c:pt idx="1">
                  <c:v>Will not be entertaining as much due to Covid-19.</c:v>
                </c:pt>
                <c:pt idx="2">
                  <c:v>Money concerns.</c:v>
                </c:pt>
                <c:pt idx="3">
                  <c:v>Not as easy to shop.</c:v>
                </c:pt>
                <c:pt idx="4">
                  <c:v>Not as interested in Christmas this year  it won't feel the same.</c:v>
                </c:pt>
                <c:pt idx="5">
                  <c:v>I am planning to be away this Christmas.</c:v>
                </c:pt>
                <c:pt idx="6">
                  <c:v>Other reasons.</c:v>
                </c:pt>
              </c:strCache>
            </c:strRef>
          </c:cat>
          <c:val>
            <c:numRef>
              <c:f>Sheet2!$B$2:$B$8</c:f>
              <c:numCache>
                <c:formatCode>0%</c:formatCode>
                <c:ptCount val="7"/>
                <c:pt idx="0">
                  <c:v>0.63976584684000004</c:v>
                </c:pt>
                <c:pt idx="1">
                  <c:v>0.49422068825999999</c:v>
                </c:pt>
                <c:pt idx="2">
                  <c:v>0.36306741832999995</c:v>
                </c:pt>
                <c:pt idx="3">
                  <c:v>0.14057253866</c:v>
                </c:pt>
                <c:pt idx="4">
                  <c:v>0.29144588444000002</c:v>
                </c:pt>
                <c:pt idx="5">
                  <c:v>3.2887746611000003E-2</c:v>
                </c:pt>
                <c:pt idx="6">
                  <c:v>4.3010962691E-2</c:v>
                </c:pt>
              </c:numCache>
            </c:numRef>
          </c:val>
        </c:ser>
        <c:dLbls>
          <c:showLegendKey val="0"/>
          <c:showVal val="0"/>
          <c:showCatName val="0"/>
          <c:showSerName val="0"/>
          <c:showPercent val="0"/>
          <c:showBubbleSize val="0"/>
        </c:dLbls>
        <c:gapWidth val="36"/>
        <c:axId val="100222464"/>
        <c:axId val="100224000"/>
      </c:barChart>
      <c:catAx>
        <c:axId val="100222464"/>
        <c:scaling>
          <c:orientation val="maxMin"/>
        </c:scaling>
        <c:delete val="0"/>
        <c:axPos val="l"/>
        <c:majorTickMark val="out"/>
        <c:minorTickMark val="none"/>
        <c:tickLblPos val="nextTo"/>
        <c:txPr>
          <a:bodyPr/>
          <a:lstStyle/>
          <a:p>
            <a:pPr>
              <a:defRPr sz="800"/>
            </a:pPr>
            <a:endParaRPr lang="en-US"/>
          </a:p>
        </c:txPr>
        <c:crossAx val="100224000"/>
        <c:crosses val="autoZero"/>
        <c:auto val="1"/>
        <c:lblAlgn val="ctr"/>
        <c:lblOffset val="100"/>
        <c:noMultiLvlLbl val="0"/>
      </c:catAx>
      <c:valAx>
        <c:axId val="100224000"/>
        <c:scaling>
          <c:orientation val="minMax"/>
        </c:scaling>
        <c:delete val="1"/>
        <c:axPos val="t"/>
        <c:numFmt formatCode="0%" sourceLinked="1"/>
        <c:majorTickMark val="out"/>
        <c:minorTickMark val="none"/>
        <c:tickLblPos val="nextTo"/>
        <c:crossAx val="100222464"/>
        <c:crosses val="autoZero"/>
        <c:crossBetween val="between"/>
      </c:valAx>
      <c:spPr>
        <a:noFill/>
        <a:ln w="25398">
          <a:noFill/>
        </a:ln>
      </c:spPr>
    </c:plotArea>
    <c:plotVisOnly val="1"/>
    <c:dispBlanksAs val="gap"/>
    <c:showDLblsOverMax val="0"/>
  </c:chart>
  <c:spPr>
    <a:noFill/>
    <a:ln>
      <a:noFill/>
    </a:ln>
  </c:spPr>
  <c:txPr>
    <a:bodyPr/>
    <a:lstStyle/>
    <a:p>
      <a:pPr>
        <a:defRPr sz="900" baseline="0">
          <a:latin typeface="Calibri" panose="020F0502020204030204" pitchFamily="34" charset="0"/>
          <a:cs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1224952151210741E-2"/>
          <c:y val="2.868142334602816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marker>
            <c:symbol val="none"/>
          </c:marker>
          <c:cat>
            <c:strRef>
              <c:f>Sheet1!$A$2:$A$49</c:f>
              <c:strCache>
                <c:ptCount val="14"/>
                <c:pt idx="0">
                  <c:v>30-Nov-19</c:v>
                </c:pt>
                <c:pt idx="1">
                  <c:v>28-Dec-19</c:v>
                </c:pt>
                <c:pt idx="2">
                  <c:v>25-Jan-20</c:v>
                </c:pt>
                <c:pt idx="3">
                  <c:v> 22-Feb-20</c:v>
                </c:pt>
                <c:pt idx="4">
                  <c:v>21-Mar-20</c:v>
                </c:pt>
                <c:pt idx="5">
                  <c:v>18-Apr-20</c:v>
                </c:pt>
                <c:pt idx="6">
                  <c:v>16-May-20</c:v>
                </c:pt>
                <c:pt idx="7">
                  <c:v>13-Jun-20</c:v>
                </c:pt>
                <c:pt idx="8">
                  <c:v>11-Jul-20</c:v>
                </c:pt>
                <c:pt idx="9">
                  <c:v>08-Aug-20</c:v>
                </c:pt>
                <c:pt idx="10">
                  <c:v>05-Sep-20</c:v>
                </c:pt>
                <c:pt idx="11">
                  <c:v>03-Oct-20</c:v>
                </c:pt>
                <c:pt idx="12">
                  <c:v>31-Oct-20</c:v>
                </c:pt>
                <c:pt idx="13">
                  <c:v>28-Nov-20</c:v>
                </c:pt>
              </c:strCache>
            </c:strRef>
          </c:cat>
          <c:val>
            <c:numRef>
              <c:f>Sheet1!$B$2:$B$49</c:f>
            </c:numRef>
          </c:val>
          <c:smooth val="1"/>
        </c:ser>
        <c:ser>
          <c:idx val="1"/>
          <c:order val="1"/>
          <c:tx>
            <c:strRef>
              <c:f>Sheet1!$C$1</c:f>
              <c:strCache>
                <c:ptCount val="1"/>
                <c:pt idx="0">
                  <c:v>Average Weekly Spend</c:v>
                </c:pt>
              </c:strCache>
            </c:strRef>
          </c:tx>
          <c:spPr>
            <a:ln>
              <a:solidFill>
                <a:srgbClr val="00B0F0"/>
              </a:solidFill>
            </a:ln>
          </c:spPr>
          <c:marker>
            <c:symbol val="none"/>
          </c:marker>
          <c:cat>
            <c:strRef>
              <c:f>Sheet1!$A$2:$A$49</c:f>
              <c:strCache>
                <c:ptCount val="14"/>
                <c:pt idx="0">
                  <c:v>30-Nov-19</c:v>
                </c:pt>
                <c:pt idx="1">
                  <c:v>28-Dec-19</c:v>
                </c:pt>
                <c:pt idx="2">
                  <c:v>25-Jan-20</c:v>
                </c:pt>
                <c:pt idx="3">
                  <c:v> 22-Feb-20</c:v>
                </c:pt>
                <c:pt idx="4">
                  <c:v>21-Mar-20</c:v>
                </c:pt>
                <c:pt idx="5">
                  <c:v>18-Apr-20</c:v>
                </c:pt>
                <c:pt idx="6">
                  <c:v>16-May-20</c:v>
                </c:pt>
                <c:pt idx="7">
                  <c:v>13-Jun-20</c:v>
                </c:pt>
                <c:pt idx="8">
                  <c:v>11-Jul-20</c:v>
                </c:pt>
                <c:pt idx="9">
                  <c:v>08-Aug-20</c:v>
                </c:pt>
                <c:pt idx="10">
                  <c:v>05-Sep-20</c:v>
                </c:pt>
                <c:pt idx="11">
                  <c:v>03-Oct-20</c:v>
                </c:pt>
                <c:pt idx="12">
                  <c:v>31-Oct-20</c:v>
                </c:pt>
                <c:pt idx="13">
                  <c:v>28-Nov-20</c:v>
                </c:pt>
              </c:strCache>
            </c:strRef>
          </c:cat>
          <c:val>
            <c:numRef>
              <c:f>Sheet1!$C$2:$C$49</c:f>
              <c:numCache>
                <c:formatCode>0.00</c:formatCode>
                <c:ptCount val="14"/>
                <c:pt idx="0">
                  <c:v>74.174166666666665</c:v>
                </c:pt>
                <c:pt idx="1">
                  <c:v>78.851666666666674</c:v>
                </c:pt>
                <c:pt idx="2">
                  <c:v>77.775833333333324</c:v>
                </c:pt>
                <c:pt idx="3">
                  <c:v>76.632500000000007</c:v>
                </c:pt>
                <c:pt idx="4">
                  <c:v>77.648333333333326</c:v>
                </c:pt>
                <c:pt idx="5">
                  <c:v>80.337499999999991</c:v>
                </c:pt>
                <c:pt idx="6">
                  <c:v>83.424999999999997</c:v>
                </c:pt>
                <c:pt idx="7">
                  <c:v>81.737499999999997</c:v>
                </c:pt>
                <c:pt idx="8">
                  <c:v>83.330833333333331</c:v>
                </c:pt>
                <c:pt idx="9">
                  <c:v>82.313333333333333</c:v>
                </c:pt>
                <c:pt idx="10">
                  <c:v>79.611666666666665</c:v>
                </c:pt>
                <c:pt idx="11">
                  <c:v>78.099166666666676</c:v>
                </c:pt>
                <c:pt idx="12">
                  <c:v>77.87166666666667</c:v>
                </c:pt>
                <c:pt idx="13">
                  <c:v>80.048333333333332</c:v>
                </c:pt>
              </c:numCache>
            </c:numRef>
          </c:val>
          <c:smooth val="1"/>
        </c:ser>
        <c:dLbls>
          <c:showLegendKey val="0"/>
          <c:showVal val="0"/>
          <c:showCatName val="0"/>
          <c:showSerName val="0"/>
          <c:showPercent val="0"/>
          <c:showBubbleSize val="0"/>
        </c:dLbls>
        <c:marker val="1"/>
        <c:smooth val="0"/>
        <c:axId val="45916160"/>
        <c:axId val="45917696"/>
      </c:lineChart>
      <c:lineChart>
        <c:grouping val="standard"/>
        <c:varyColors val="0"/>
        <c:ser>
          <c:idx val="2"/>
          <c:order val="2"/>
          <c:tx>
            <c:strRef>
              <c:f>Sheet1!$D$1</c:f>
              <c:strCache>
                <c:ptCount val="1"/>
                <c:pt idx="0">
                  <c:v>Year on Year Growth</c:v>
                </c:pt>
              </c:strCache>
            </c:strRef>
          </c:tx>
          <c:spPr>
            <a:ln w="38100">
              <a:solidFill>
                <a:schemeClr val="tx1"/>
              </a:solidFill>
            </a:ln>
          </c:spPr>
          <c:marker>
            <c:symbol val="none"/>
          </c:marker>
          <c:cat>
            <c:strRef>
              <c:f>Sheet1!$A$2:$A$49</c:f>
              <c:strCache>
                <c:ptCount val="14"/>
                <c:pt idx="0">
                  <c:v>30-Nov-19</c:v>
                </c:pt>
                <c:pt idx="1">
                  <c:v>28-Dec-19</c:v>
                </c:pt>
                <c:pt idx="2">
                  <c:v>25-Jan-20</c:v>
                </c:pt>
                <c:pt idx="3">
                  <c:v> 22-Feb-20</c:v>
                </c:pt>
                <c:pt idx="4">
                  <c:v>21-Mar-20</c:v>
                </c:pt>
                <c:pt idx="5">
                  <c:v>18-Apr-20</c:v>
                </c:pt>
                <c:pt idx="6">
                  <c:v>16-May-20</c:v>
                </c:pt>
                <c:pt idx="7">
                  <c:v>13-Jun-20</c:v>
                </c:pt>
                <c:pt idx="8">
                  <c:v>11-Jul-20</c:v>
                </c:pt>
                <c:pt idx="9">
                  <c:v>08-Aug-20</c:v>
                </c:pt>
                <c:pt idx="10">
                  <c:v>05-Sep-20</c:v>
                </c:pt>
                <c:pt idx="11">
                  <c:v>03-Oct-20</c:v>
                </c:pt>
                <c:pt idx="12">
                  <c:v>31-Oct-20</c:v>
                </c:pt>
                <c:pt idx="13">
                  <c:v>28-Nov-20</c:v>
                </c:pt>
              </c:strCache>
            </c:strRef>
          </c:cat>
          <c:val>
            <c:numRef>
              <c:f>Sheet1!$D$2:$D$49</c:f>
              <c:numCache>
                <c:formatCode>0.0%</c:formatCode>
                <c:ptCount val="14"/>
                <c:pt idx="0">
                  <c:v>4.0722858947748186E-3</c:v>
                </c:pt>
                <c:pt idx="1">
                  <c:v>2.1712191660401281E-3</c:v>
                </c:pt>
                <c:pt idx="2">
                  <c:v>4.8557278208440913E-3</c:v>
                </c:pt>
                <c:pt idx="3">
                  <c:v>8.8644118001997008E-3</c:v>
                </c:pt>
                <c:pt idx="4">
                  <c:v>8.4499173630671054E-2</c:v>
                </c:pt>
                <c:pt idx="5">
                  <c:v>8.4762354847421006E-2</c:v>
                </c:pt>
                <c:pt idx="6">
                  <c:v>0.12331687612208264</c:v>
                </c:pt>
                <c:pt idx="7">
                  <c:v>9.3978295541998103E-2</c:v>
                </c:pt>
                <c:pt idx="8">
                  <c:v>0.12310750707578966</c:v>
                </c:pt>
                <c:pt idx="9">
                  <c:v>0.10641157757964059</c:v>
                </c:pt>
                <c:pt idx="10">
                  <c:v>7.8420084211001662E-2</c:v>
                </c:pt>
                <c:pt idx="11">
                  <c:v>6.9351102794354302E-2</c:v>
                </c:pt>
                <c:pt idx="12">
                  <c:v>6.6564704271006914E-2</c:v>
                </c:pt>
                <c:pt idx="13">
                  <c:v>7.9194238784841886E-2</c:v>
                </c:pt>
              </c:numCache>
            </c:numRef>
          </c:val>
          <c:smooth val="1"/>
        </c:ser>
        <c:dLbls>
          <c:showLegendKey val="0"/>
          <c:showVal val="0"/>
          <c:showCatName val="0"/>
          <c:showSerName val="0"/>
          <c:showPercent val="0"/>
          <c:showBubbleSize val="0"/>
        </c:dLbls>
        <c:marker val="1"/>
        <c:smooth val="0"/>
        <c:axId val="45921024"/>
        <c:axId val="45919232"/>
      </c:lineChart>
      <c:catAx>
        <c:axId val="45916160"/>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45917696"/>
        <c:crosses val="autoZero"/>
        <c:auto val="1"/>
        <c:lblAlgn val="ctr"/>
        <c:lblOffset val="100"/>
        <c:noMultiLvlLbl val="1"/>
      </c:catAx>
      <c:valAx>
        <c:axId val="45917696"/>
        <c:scaling>
          <c:orientation val="minMax"/>
          <c:min val="70"/>
        </c:scaling>
        <c:delete val="0"/>
        <c:axPos val="l"/>
        <c:numFmt formatCode="#,##0" sourceLinked="0"/>
        <c:majorTickMark val="out"/>
        <c:minorTickMark val="none"/>
        <c:tickLblPos val="nextTo"/>
        <c:txPr>
          <a:bodyPr/>
          <a:lstStyle/>
          <a:p>
            <a:pPr>
              <a:defRPr sz="1100">
                <a:latin typeface="Calibri" panose="020F0502020204030204" pitchFamily="34" charset="0"/>
              </a:defRPr>
            </a:pPr>
            <a:endParaRPr lang="en-US"/>
          </a:p>
        </c:txPr>
        <c:crossAx val="45916160"/>
        <c:crosses val="autoZero"/>
        <c:crossBetween val="between"/>
      </c:valAx>
      <c:valAx>
        <c:axId val="45919232"/>
        <c:scaling>
          <c:orientation val="minMax"/>
          <c:min val="-2.0000000000000004E-2"/>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45921024"/>
        <c:crosses val="max"/>
        <c:crossBetween val="between"/>
        <c:minorUnit val="2.0000000000000005E-3"/>
      </c:valAx>
      <c:catAx>
        <c:axId val="45921024"/>
        <c:scaling>
          <c:orientation val="minMax"/>
        </c:scaling>
        <c:delete val="1"/>
        <c:axPos val="b"/>
        <c:numFmt formatCode="General" sourceLinked="1"/>
        <c:majorTickMark val="out"/>
        <c:minorTickMark val="none"/>
        <c:tickLblPos val="nextTo"/>
        <c:crossAx val="45919232"/>
        <c:crossesAt val="0"/>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634285494728359E-2"/>
          <c:y val="3.1286868716763505E-2"/>
          <c:w val="0.9085414728063852"/>
          <c:h val="0.59801568521398152"/>
        </c:manualLayout>
      </c:layout>
      <c:lineChart>
        <c:grouping val="standard"/>
        <c:varyColors val="0"/>
        <c:ser>
          <c:idx val="0"/>
          <c:order val="0"/>
          <c:tx>
            <c:strRef>
              <c:f>Sheet1!$B$1</c:f>
              <c:strCache>
                <c:ptCount val="1"/>
                <c:pt idx="0">
                  <c:v>Spend per Household</c:v>
                </c:pt>
              </c:strCache>
            </c:strRef>
          </c:tx>
          <c:spPr>
            <a:ln w="38100">
              <a:solidFill>
                <a:schemeClr val="tx1"/>
              </a:solidFill>
            </a:ln>
          </c:spPr>
          <c:cat>
            <c:strRef>
              <c:f>Sheet1!$A$2:$A$47</c:f>
              <c:strCache>
                <c:ptCount val="14"/>
                <c:pt idx="0">
                  <c:v>30-Nov-19</c:v>
                </c:pt>
                <c:pt idx="1">
                  <c:v>28-Dec-19</c:v>
                </c:pt>
                <c:pt idx="2">
                  <c:v>25-Jan-20</c:v>
                </c:pt>
                <c:pt idx="3">
                  <c:v> 22-Feb-20</c:v>
                </c:pt>
                <c:pt idx="4">
                  <c:v>21-Mar-20</c:v>
                </c:pt>
                <c:pt idx="5">
                  <c:v>18-Apr-20</c:v>
                </c:pt>
                <c:pt idx="6">
                  <c:v>16-May-20</c:v>
                </c:pt>
                <c:pt idx="7">
                  <c:v>13-Jun-20</c:v>
                </c:pt>
                <c:pt idx="8">
                  <c:v>11-Jul-20</c:v>
                </c:pt>
                <c:pt idx="9">
                  <c:v>08-Aug-20</c:v>
                </c:pt>
                <c:pt idx="10">
                  <c:v>05-Sep-20</c:v>
                </c:pt>
                <c:pt idx="11">
                  <c:v>03-Oct-20</c:v>
                </c:pt>
                <c:pt idx="12">
                  <c:v>31-Oct-20</c:v>
                </c:pt>
                <c:pt idx="13">
                  <c:v> 28-Nov-20</c:v>
                </c:pt>
              </c:strCache>
            </c:strRef>
          </c:cat>
          <c:val>
            <c:numRef>
              <c:f>Sheet1!$B$2:$B$47</c:f>
            </c:numRef>
          </c:val>
          <c:smooth val="0"/>
        </c:ser>
        <c:ser>
          <c:idx val="1"/>
          <c:order val="1"/>
          <c:tx>
            <c:strRef>
              <c:f>Sheet1!$C$1</c:f>
              <c:strCache>
                <c:ptCount val="1"/>
                <c:pt idx="0">
                  <c:v>Average Weekly Trips</c:v>
                </c:pt>
              </c:strCache>
            </c:strRef>
          </c:tx>
          <c:marker>
            <c:symbol val="none"/>
          </c:marker>
          <c:cat>
            <c:strRef>
              <c:f>Sheet1!$A$2:$A$47</c:f>
              <c:strCache>
                <c:ptCount val="14"/>
                <c:pt idx="0">
                  <c:v>30-Nov-19</c:v>
                </c:pt>
                <c:pt idx="1">
                  <c:v>28-Dec-19</c:v>
                </c:pt>
                <c:pt idx="2">
                  <c:v>25-Jan-20</c:v>
                </c:pt>
                <c:pt idx="3">
                  <c:v> 22-Feb-20</c:v>
                </c:pt>
                <c:pt idx="4">
                  <c:v>21-Mar-20</c:v>
                </c:pt>
                <c:pt idx="5">
                  <c:v>18-Apr-20</c:v>
                </c:pt>
                <c:pt idx="6">
                  <c:v>16-May-20</c:v>
                </c:pt>
                <c:pt idx="7">
                  <c:v>13-Jun-20</c:v>
                </c:pt>
                <c:pt idx="8">
                  <c:v>11-Jul-20</c:v>
                </c:pt>
                <c:pt idx="9">
                  <c:v>08-Aug-20</c:v>
                </c:pt>
                <c:pt idx="10">
                  <c:v>05-Sep-20</c:v>
                </c:pt>
                <c:pt idx="11">
                  <c:v>03-Oct-20</c:v>
                </c:pt>
                <c:pt idx="12">
                  <c:v>31-Oct-20</c:v>
                </c:pt>
                <c:pt idx="13">
                  <c:v> 28-Nov-20</c:v>
                </c:pt>
              </c:strCache>
            </c:strRef>
          </c:cat>
          <c:val>
            <c:numRef>
              <c:f>Sheet1!$C$2:$C$47</c:f>
              <c:numCache>
                <c:formatCode>0.0%</c:formatCode>
                <c:ptCount val="14"/>
                <c:pt idx="0">
                  <c:v>2.1679754182314825E-2</c:v>
                </c:pt>
                <c:pt idx="1">
                  <c:v>1.9208087615838254E-2</c:v>
                </c:pt>
                <c:pt idx="2">
                  <c:v>1.7927266518695584E-2</c:v>
                </c:pt>
                <c:pt idx="3">
                  <c:v>1.4234265134625224E-2</c:v>
                </c:pt>
                <c:pt idx="4">
                  <c:v>5.6218647292855861E-2</c:v>
                </c:pt>
                <c:pt idx="5">
                  <c:v>-3.8260576436878413E-2</c:v>
                </c:pt>
                <c:pt idx="6">
                  <c:v>-0.11471825063078211</c:v>
                </c:pt>
                <c:pt idx="7">
                  <c:v>-0.21513477314582274</c:v>
                </c:pt>
                <c:pt idx="8">
                  <c:v>-0.18674899866488659</c:v>
                </c:pt>
                <c:pt idx="9">
                  <c:v>-0.15588088504408582</c:v>
                </c:pt>
                <c:pt idx="10">
                  <c:v>-0.14647981314647984</c:v>
                </c:pt>
                <c:pt idx="11">
                  <c:v>-0.12344223644324692</c:v>
                </c:pt>
                <c:pt idx="12">
                  <c:v>-0.11767668289407418</c:v>
                </c:pt>
                <c:pt idx="13">
                  <c:v>-0.10643274853801177</c:v>
                </c:pt>
              </c:numCache>
            </c:numRef>
          </c:val>
          <c:smooth val="1"/>
        </c:ser>
        <c:dLbls>
          <c:showLegendKey val="0"/>
          <c:showVal val="0"/>
          <c:showCatName val="0"/>
          <c:showSerName val="0"/>
          <c:showPercent val="0"/>
          <c:showBubbleSize val="0"/>
        </c:dLbls>
        <c:marker val="1"/>
        <c:smooth val="0"/>
        <c:axId val="45949696"/>
        <c:axId val="45951232"/>
      </c:lineChart>
      <c:lineChart>
        <c:grouping val="standard"/>
        <c:varyColors val="0"/>
        <c:ser>
          <c:idx val="2"/>
          <c:order val="2"/>
          <c:tx>
            <c:strRef>
              <c:f>Sheet1!$D$1</c:f>
              <c:strCache>
                <c:ptCount val="1"/>
                <c:pt idx="0">
                  <c:v>Av Items in Basket</c:v>
                </c:pt>
              </c:strCache>
            </c:strRef>
          </c:tx>
          <c:spPr>
            <a:ln w="38100">
              <a:solidFill>
                <a:schemeClr val="accent3"/>
              </a:solidFill>
            </a:ln>
          </c:spPr>
          <c:marker>
            <c:symbol val="none"/>
          </c:marker>
          <c:cat>
            <c:strRef>
              <c:f>Sheet1!$A$2:$A$47</c:f>
              <c:strCache>
                <c:ptCount val="14"/>
                <c:pt idx="0">
                  <c:v>30-Nov-19</c:v>
                </c:pt>
                <c:pt idx="1">
                  <c:v>28-Dec-19</c:v>
                </c:pt>
                <c:pt idx="2">
                  <c:v>25-Jan-20</c:v>
                </c:pt>
                <c:pt idx="3">
                  <c:v> 22-Feb-20</c:v>
                </c:pt>
                <c:pt idx="4">
                  <c:v>21-Mar-20</c:v>
                </c:pt>
                <c:pt idx="5">
                  <c:v>18-Apr-20</c:v>
                </c:pt>
                <c:pt idx="6">
                  <c:v>16-May-20</c:v>
                </c:pt>
                <c:pt idx="7">
                  <c:v>13-Jun-20</c:v>
                </c:pt>
                <c:pt idx="8">
                  <c:v>11-Jul-20</c:v>
                </c:pt>
                <c:pt idx="9">
                  <c:v>08-Aug-20</c:v>
                </c:pt>
                <c:pt idx="10">
                  <c:v>05-Sep-20</c:v>
                </c:pt>
                <c:pt idx="11">
                  <c:v>03-Oct-20</c:v>
                </c:pt>
                <c:pt idx="12">
                  <c:v>31-Oct-20</c:v>
                </c:pt>
                <c:pt idx="13">
                  <c:v> 28-Nov-20</c:v>
                </c:pt>
              </c:strCache>
            </c:strRef>
          </c:cat>
          <c:val>
            <c:numRef>
              <c:f>Sheet1!$D$2:$D$47</c:f>
              <c:numCache>
                <c:formatCode>0.0%</c:formatCode>
                <c:ptCount val="14"/>
                <c:pt idx="0">
                  <c:v>-1.4970059880239583E-2</c:v>
                </c:pt>
                <c:pt idx="1">
                  <c:v>-1.4866204162537255E-2</c:v>
                </c:pt>
                <c:pt idx="2">
                  <c:v>-1.2884043607532147E-2</c:v>
                </c:pt>
                <c:pt idx="3">
                  <c:v>-5.9642147117296984E-3</c:v>
                </c:pt>
                <c:pt idx="4">
                  <c:v>2.4950099800399306E-2</c:v>
                </c:pt>
                <c:pt idx="5">
                  <c:v>0.11565304087736794</c:v>
                </c:pt>
                <c:pt idx="6">
                  <c:v>0.23676323676323685</c:v>
                </c:pt>
                <c:pt idx="7">
                  <c:v>0.3313313313313313</c:v>
                </c:pt>
                <c:pt idx="8">
                  <c:v>0.30815709969788529</c:v>
                </c:pt>
                <c:pt idx="9">
                  <c:v>0.24068479355488415</c:v>
                </c:pt>
                <c:pt idx="10">
                  <c:v>0.20364741641337414</c:v>
                </c:pt>
                <c:pt idx="11">
                  <c:v>0.17105263157894735</c:v>
                </c:pt>
                <c:pt idx="12">
                  <c:v>0.16887080366225837</c:v>
                </c:pt>
                <c:pt idx="13">
                  <c:v>0.16919959473150969</c:v>
                </c:pt>
              </c:numCache>
            </c:numRef>
          </c:val>
          <c:smooth val="1"/>
        </c:ser>
        <c:dLbls>
          <c:showLegendKey val="0"/>
          <c:showVal val="0"/>
          <c:showCatName val="0"/>
          <c:showSerName val="0"/>
          <c:showPercent val="0"/>
          <c:showBubbleSize val="0"/>
        </c:dLbls>
        <c:marker val="1"/>
        <c:smooth val="0"/>
        <c:axId val="45954560"/>
        <c:axId val="45953024"/>
      </c:lineChart>
      <c:catAx>
        <c:axId val="45949696"/>
        <c:scaling>
          <c:orientation val="minMax"/>
        </c:scaling>
        <c:delete val="0"/>
        <c:axPos val="b"/>
        <c:numFmt formatCode="General" sourceLinked="1"/>
        <c:majorTickMark val="out"/>
        <c:minorTickMark val="none"/>
        <c:tickLblPos val="low"/>
        <c:txPr>
          <a:bodyPr rot="-2760000"/>
          <a:lstStyle/>
          <a:p>
            <a:pPr>
              <a:defRPr sz="1200">
                <a:latin typeface="Calibri" panose="020F0502020204030204" pitchFamily="34" charset="0"/>
              </a:defRPr>
            </a:pPr>
            <a:endParaRPr lang="en-US"/>
          </a:p>
        </c:txPr>
        <c:crossAx val="45951232"/>
        <c:crosses val="autoZero"/>
        <c:auto val="1"/>
        <c:lblAlgn val="ctr"/>
        <c:lblOffset val="100"/>
        <c:noMultiLvlLbl val="1"/>
      </c:catAx>
      <c:valAx>
        <c:axId val="45951232"/>
        <c:scaling>
          <c:orientation val="minMax"/>
          <c:max val="0.45"/>
        </c:scaling>
        <c:delete val="0"/>
        <c:axPos val="l"/>
        <c:numFmt formatCode="0%" sourceLinked="0"/>
        <c:majorTickMark val="out"/>
        <c:minorTickMark val="none"/>
        <c:tickLblPos val="nextTo"/>
        <c:txPr>
          <a:bodyPr/>
          <a:lstStyle/>
          <a:p>
            <a:pPr>
              <a:defRPr sz="1000">
                <a:latin typeface="Calibri" panose="020F0502020204030204" pitchFamily="34" charset="0"/>
              </a:defRPr>
            </a:pPr>
            <a:endParaRPr lang="en-US"/>
          </a:p>
        </c:txPr>
        <c:crossAx val="45949696"/>
        <c:crosses val="autoZero"/>
        <c:crossBetween val="between"/>
      </c:valAx>
      <c:valAx>
        <c:axId val="45953024"/>
        <c:scaling>
          <c:orientation val="minMax"/>
          <c:min val="-0.25"/>
        </c:scaling>
        <c:delete val="0"/>
        <c:axPos val="r"/>
        <c:numFmt formatCode="0%" sourceLinked="0"/>
        <c:majorTickMark val="out"/>
        <c:minorTickMark val="none"/>
        <c:tickLblPos val="nextTo"/>
        <c:txPr>
          <a:bodyPr/>
          <a:lstStyle/>
          <a:p>
            <a:pPr>
              <a:defRPr sz="1000">
                <a:latin typeface="Calibri" panose="020F0502020204030204" pitchFamily="34" charset="0"/>
                <a:cs typeface="Calibri" panose="020F0502020204030204" pitchFamily="34" charset="0"/>
              </a:defRPr>
            </a:pPr>
            <a:endParaRPr lang="en-US"/>
          </a:p>
        </c:txPr>
        <c:crossAx val="45954560"/>
        <c:crosses val="max"/>
        <c:crossBetween val="between"/>
        <c:majorUnit val="0.1"/>
      </c:valAx>
      <c:catAx>
        <c:axId val="45954560"/>
        <c:scaling>
          <c:orientation val="minMax"/>
        </c:scaling>
        <c:delete val="1"/>
        <c:axPos val="b"/>
        <c:numFmt formatCode="General" sourceLinked="1"/>
        <c:majorTickMark val="out"/>
        <c:minorTickMark val="none"/>
        <c:tickLblPos val="nextTo"/>
        <c:crossAx val="45953024"/>
        <c:crosses val="autoZero"/>
        <c:auto val="1"/>
        <c:lblAlgn val="ctr"/>
        <c:lblOffset val="100"/>
        <c:noMultiLvlLbl val="0"/>
      </c:catAx>
    </c:plotArea>
    <c:legend>
      <c:legendPos val="b"/>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0">
                <a:latin typeface="Calibri" panose="020F0502020204030204" pitchFamily="34" charset="0"/>
                <a:cs typeface="Calibri" panose="020F0502020204030204" pitchFamily="34" charset="0"/>
              </a:defRPr>
            </a:pPr>
            <a:r>
              <a:rPr lang="en-GB" dirty="0">
                <a:latin typeface="Calibri" panose="020F0502020204030204" pitchFamily="34" charset="0"/>
                <a:cs typeface="Calibri" panose="020F0502020204030204" pitchFamily="34" charset="0"/>
              </a:rPr>
              <a:t>Source:  Nielsen Homescan </a:t>
            </a:r>
            <a:r>
              <a:rPr lang="en-GB" dirty="0" smtClean="0">
                <a:latin typeface="Calibri" panose="020F0502020204030204" pitchFamily="34" charset="0"/>
                <a:cs typeface="Calibri" panose="020F0502020204030204" pitchFamily="34" charset="0"/>
              </a:rPr>
              <a:t>Fmcg 4w/e </a:t>
            </a:r>
            <a:r>
              <a:rPr lang="en-GB" dirty="0" smtClean="0">
                <a:latin typeface="Calibri" panose="020F0502020204030204" pitchFamily="34" charset="0"/>
                <a:cs typeface="Calibri" panose="020F0502020204030204" pitchFamily="34" charset="0"/>
              </a:rPr>
              <a:t>28th</a:t>
            </a:r>
            <a:r>
              <a:rPr lang="en-GB" baseline="0" dirty="0" smtClean="0">
                <a:latin typeface="Calibri" panose="020F0502020204030204" pitchFamily="34" charset="0"/>
                <a:cs typeface="Calibri" panose="020F0502020204030204" pitchFamily="34" charset="0"/>
              </a:rPr>
              <a:t> November </a:t>
            </a:r>
            <a:r>
              <a:rPr lang="en-GB" dirty="0" smtClean="0">
                <a:latin typeface="Calibri" panose="020F0502020204030204" pitchFamily="34" charset="0"/>
                <a:cs typeface="Calibri" panose="020F0502020204030204" pitchFamily="34" charset="0"/>
              </a:rPr>
              <a:t>2020 </a:t>
            </a:r>
            <a:r>
              <a:rPr lang="en-GB" dirty="0" smtClean="0">
                <a:latin typeface="Calibri" panose="020F0502020204030204" pitchFamily="34" charset="0"/>
                <a:cs typeface="Calibri" panose="020F0502020204030204" pitchFamily="34" charset="0"/>
              </a:rPr>
              <a:t>vs year ago</a:t>
            </a:r>
            <a:endParaRPr lang="en-GB" dirty="0">
              <a:latin typeface="Calibri" panose="020F0502020204030204" pitchFamily="34" charset="0"/>
              <a:cs typeface="Calibri" panose="020F0502020204030204" pitchFamily="34" charset="0"/>
            </a:endParaRPr>
          </a:p>
        </c:rich>
      </c:tx>
      <c:layout>
        <c:manualLayout>
          <c:xMode val="edge"/>
          <c:yMode val="edge"/>
          <c:x val="1.0614561345035738E-2"/>
          <c:y val="0.35891197274376924"/>
        </c:manualLayout>
      </c:layout>
      <c:overlay val="0"/>
    </c:title>
    <c:autoTitleDeleted val="0"/>
    <c:plotArea>
      <c:layout>
        <c:manualLayout>
          <c:layoutTarget val="inner"/>
          <c:xMode val="edge"/>
          <c:yMode val="edge"/>
          <c:x val="0.11796524772860735"/>
          <c:y val="5.4901307262155983E-3"/>
          <c:w val="0.75338562670525788"/>
          <c:h val="0.52964624301003593"/>
        </c:manualLayout>
      </c:layout>
      <c:lineChart>
        <c:grouping val="percentStacked"/>
        <c:varyColors val="0"/>
        <c:ser>
          <c:idx val="0"/>
          <c:order val="0"/>
          <c:tx>
            <c:strRef>
              <c:f>Sheet1!$F$2</c:f>
              <c:strCache>
                <c:ptCount val="1"/>
                <c:pt idx="0">
                  <c:v>Source:  Nielsen Homescan Total Fmcg 4 W/E 05 OCT 2019 vs year ago</c:v>
                </c:pt>
              </c:strCache>
            </c:strRef>
          </c:tx>
          <c:marker>
            <c:symbol val="none"/>
          </c:marker>
          <c:val>
            <c:numRef>
              <c:f>Sheet1!$F$2</c:f>
              <c:numCache>
                <c:formatCode>General</c:formatCode>
                <c:ptCount val="1"/>
                <c:pt idx="0">
                  <c:v>0</c:v>
                </c:pt>
              </c:numCache>
            </c:numRef>
          </c:val>
          <c:smooth val="0"/>
          <c:extLst/>
        </c:ser>
        <c:dLbls>
          <c:showLegendKey val="0"/>
          <c:showVal val="0"/>
          <c:showCatName val="0"/>
          <c:showSerName val="0"/>
          <c:showPercent val="0"/>
          <c:showBubbleSize val="0"/>
        </c:dLbls>
        <c:marker val="1"/>
        <c:smooth val="0"/>
        <c:axId val="46365312"/>
        <c:axId val="51528064"/>
      </c:lineChart>
      <c:catAx>
        <c:axId val="46365312"/>
        <c:scaling>
          <c:orientation val="maxMin"/>
        </c:scaling>
        <c:delete val="0"/>
        <c:axPos val="b"/>
        <c:numFmt formatCode="General" sourceLinked="0"/>
        <c:majorTickMark val="none"/>
        <c:minorTickMark val="none"/>
        <c:tickLblPos val="none"/>
        <c:spPr>
          <a:ln>
            <a:noFill/>
          </a:ln>
        </c:spPr>
        <c:txPr>
          <a:bodyPr/>
          <a:lstStyle/>
          <a:p>
            <a:pPr>
              <a:defRPr sz="1200"/>
            </a:pPr>
            <a:endParaRPr lang="en-US"/>
          </a:p>
        </c:txPr>
        <c:crossAx val="51528064"/>
        <c:crosses val="autoZero"/>
        <c:auto val="1"/>
        <c:lblAlgn val="ctr"/>
        <c:lblOffset val="100"/>
        <c:noMultiLvlLbl val="0"/>
      </c:catAx>
      <c:valAx>
        <c:axId val="51528064"/>
        <c:scaling>
          <c:orientation val="minMax"/>
        </c:scaling>
        <c:delete val="0"/>
        <c:axPos val="l"/>
        <c:numFmt formatCode="0%" sourceLinked="0"/>
        <c:majorTickMark val="none"/>
        <c:minorTickMark val="none"/>
        <c:tickLblPos val="none"/>
        <c:spPr>
          <a:noFill/>
          <a:ln>
            <a:noFill/>
          </a:ln>
        </c:spPr>
        <c:txPr>
          <a:bodyPr/>
          <a:lstStyle/>
          <a:p>
            <a:pPr>
              <a:defRPr sz="1050" baseline="0"/>
            </a:pPr>
            <a:endParaRPr lang="en-US"/>
          </a:p>
        </c:txPr>
        <c:crossAx val="46365312"/>
        <c:crosses val="max"/>
        <c:crossBetween val="between"/>
      </c:valAx>
      <c:spPr>
        <a:noFill/>
        <a:ln w="25400">
          <a:noFill/>
        </a:ln>
      </c:spPr>
    </c:plotArea>
    <c:plotVisOnly val="1"/>
    <c:dispBlanksAs val="gap"/>
    <c:showDLblsOverMax val="0"/>
  </c:chart>
  <c:spPr>
    <a:noFill/>
    <a:ln>
      <a:noFill/>
    </a:ln>
  </c:spPr>
  <c:txPr>
    <a:bodyPr/>
    <a:lstStyle/>
    <a:p>
      <a:pPr>
        <a:defRPr sz="14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7627670999518566E-2"/>
          <c:y val="5.1221396230261042E-2"/>
          <c:w val="0.9085414728063852"/>
          <c:h val="0.59801568521398152"/>
        </c:manualLayout>
      </c:layout>
      <c:lineChart>
        <c:grouping val="standard"/>
        <c:varyColors val="0"/>
        <c:ser>
          <c:idx val="0"/>
          <c:order val="0"/>
          <c:tx>
            <c:strRef>
              <c:f>Sheet1!$B$1</c:f>
              <c:strCache>
                <c:ptCount val="1"/>
                <c:pt idx="0">
                  <c:v>GB Value Sales</c:v>
                </c:pt>
              </c:strCache>
            </c:strRef>
          </c:tx>
          <c:marker>
            <c:symbol val="none"/>
          </c:marker>
          <c:cat>
            <c:numRef>
              <c:f>Sheet1!$A$2:$A$245</c:f>
              <c:numCache>
                <c:formatCode>d\-mmm\-yy</c:formatCode>
                <c:ptCount val="12"/>
                <c:pt idx="0">
                  <c:v>44086</c:v>
                </c:pt>
                <c:pt idx="1">
                  <c:v>44093</c:v>
                </c:pt>
                <c:pt idx="2">
                  <c:v>44100</c:v>
                </c:pt>
                <c:pt idx="3">
                  <c:v>44107</c:v>
                </c:pt>
                <c:pt idx="4">
                  <c:v>44114</c:v>
                </c:pt>
                <c:pt idx="5">
                  <c:v>44121</c:v>
                </c:pt>
                <c:pt idx="6">
                  <c:v>44128</c:v>
                </c:pt>
                <c:pt idx="7">
                  <c:v>44135</c:v>
                </c:pt>
                <c:pt idx="8">
                  <c:v>44142</c:v>
                </c:pt>
                <c:pt idx="9">
                  <c:v>44149</c:v>
                </c:pt>
                <c:pt idx="10">
                  <c:v>44156</c:v>
                </c:pt>
                <c:pt idx="11">
                  <c:v>44163</c:v>
                </c:pt>
              </c:numCache>
            </c:numRef>
          </c:cat>
          <c:val>
            <c:numRef>
              <c:f>Sheet1!$B$2:$B$245</c:f>
            </c:numRef>
          </c:val>
          <c:smooth val="0"/>
        </c:ser>
        <c:ser>
          <c:idx val="1"/>
          <c:order val="1"/>
          <c:tx>
            <c:strRef>
              <c:f>Sheet1!$C$1</c:f>
              <c:strCache>
                <c:ptCount val="1"/>
                <c:pt idx="0">
                  <c:v>GB Unit Sales</c:v>
                </c:pt>
              </c:strCache>
            </c:strRef>
          </c:tx>
          <c:marker>
            <c:symbol val="none"/>
          </c:marker>
          <c:cat>
            <c:numRef>
              <c:f>Sheet1!$A$2:$A$245</c:f>
              <c:numCache>
                <c:formatCode>d\-mmm\-yy</c:formatCode>
                <c:ptCount val="12"/>
                <c:pt idx="0">
                  <c:v>44086</c:v>
                </c:pt>
                <c:pt idx="1">
                  <c:v>44093</c:v>
                </c:pt>
                <c:pt idx="2">
                  <c:v>44100</c:v>
                </c:pt>
                <c:pt idx="3">
                  <c:v>44107</c:v>
                </c:pt>
                <c:pt idx="4">
                  <c:v>44114</c:v>
                </c:pt>
                <c:pt idx="5">
                  <c:v>44121</c:v>
                </c:pt>
                <c:pt idx="6">
                  <c:v>44128</c:v>
                </c:pt>
                <c:pt idx="7">
                  <c:v>44135</c:v>
                </c:pt>
                <c:pt idx="8">
                  <c:v>44142</c:v>
                </c:pt>
                <c:pt idx="9">
                  <c:v>44149</c:v>
                </c:pt>
                <c:pt idx="10">
                  <c:v>44156</c:v>
                </c:pt>
                <c:pt idx="11">
                  <c:v>44163</c:v>
                </c:pt>
              </c:numCache>
            </c:numRef>
          </c:cat>
          <c:val>
            <c:numRef>
              <c:f>Sheet1!$C$2:$C$245</c:f>
            </c:numRef>
          </c:val>
          <c:smooth val="0"/>
        </c:ser>
        <c:ser>
          <c:idx val="2"/>
          <c:order val="2"/>
          <c:tx>
            <c:strRef>
              <c:f>Sheet1!$D$1</c:f>
              <c:strCache>
                <c:ptCount val="1"/>
                <c:pt idx="0">
                  <c:v>Total Store Value Sales</c:v>
                </c:pt>
              </c:strCache>
            </c:strRef>
          </c:tx>
          <c:spPr>
            <a:ln w="38100">
              <a:solidFill>
                <a:schemeClr val="accent1"/>
              </a:solidFill>
            </a:ln>
          </c:spPr>
          <c:marker>
            <c:symbol val="none"/>
          </c:marker>
          <c:dLbls>
            <c:dLbl>
              <c:idx val="1"/>
              <c:layout>
                <c:manualLayout>
                  <c:x val="-3.1192387893567708E-2"/>
                  <c:y val="3.7053018307735226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4.0011170311136914E-2"/>
                  <c:y val="4.986668406544991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4131943455912798E-2"/>
                  <c:y val="-5.691386391550648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4"/>
              <c:layout>
                <c:manualLayout>
                  <c:x val="-3.1192387893567722E-2"/>
                  <c:y val="-4.837142007703001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5313276768877558E-2"/>
                  <c:y val="-3.98289762385534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3.119250362410167E-2"/>
                  <c:y val="3.705301830773515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7"/>
              <c:layout>
                <c:manualLayout>
                  <c:x val="-1.7964387863014859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2.972261011239518E-2"/>
                  <c:y val="-3.9828976238553464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1"/>
              <c:layout>
                <c:manualLayout>
                  <c:x val="-2.1243959734106782E-2"/>
                  <c:y val="-3.555775431931520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009DD9"/>
                    </a:solidFill>
                    <a:latin typeface="Calibri" panose="020F0502020204030204" pitchFamily="34"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Sheet1!$A$2:$A$245</c:f>
              <c:numCache>
                <c:formatCode>d\-mmm\-yy</c:formatCode>
                <c:ptCount val="12"/>
                <c:pt idx="0">
                  <c:v>44086</c:v>
                </c:pt>
                <c:pt idx="1">
                  <c:v>44093</c:v>
                </c:pt>
                <c:pt idx="2">
                  <c:v>44100</c:v>
                </c:pt>
                <c:pt idx="3">
                  <c:v>44107</c:v>
                </c:pt>
                <c:pt idx="4">
                  <c:v>44114</c:v>
                </c:pt>
                <c:pt idx="5">
                  <c:v>44121</c:v>
                </c:pt>
                <c:pt idx="6">
                  <c:v>44128</c:v>
                </c:pt>
                <c:pt idx="7">
                  <c:v>44135</c:v>
                </c:pt>
                <c:pt idx="8">
                  <c:v>44142</c:v>
                </c:pt>
                <c:pt idx="9">
                  <c:v>44149</c:v>
                </c:pt>
                <c:pt idx="10">
                  <c:v>44156</c:v>
                </c:pt>
                <c:pt idx="11">
                  <c:v>44163</c:v>
                </c:pt>
              </c:numCache>
            </c:numRef>
          </c:cat>
          <c:val>
            <c:numRef>
              <c:f>Sheet1!$D$2:$D$245</c:f>
              <c:numCache>
                <c:formatCode>0.0%</c:formatCode>
                <c:ptCount val="12"/>
                <c:pt idx="0">
                  <c:v>6.1722088138824072E-2</c:v>
                </c:pt>
                <c:pt idx="1">
                  <c:v>5.3438647030633613E-2</c:v>
                </c:pt>
                <c:pt idx="2">
                  <c:v>8.5127387284157807E-2</c:v>
                </c:pt>
                <c:pt idx="3">
                  <c:v>6.1672954714312445E-2</c:v>
                </c:pt>
                <c:pt idx="4">
                  <c:v>5.4693764850092474E-2</c:v>
                </c:pt>
                <c:pt idx="5">
                  <c:v>4.5274116064375702E-2</c:v>
                </c:pt>
                <c:pt idx="6">
                  <c:v>4.5049583585176967E-2</c:v>
                </c:pt>
                <c:pt idx="7">
                  <c:v>6.0904153935816829E-2</c:v>
                </c:pt>
                <c:pt idx="8">
                  <c:v>0.13682158752884432</c:v>
                </c:pt>
                <c:pt idx="9">
                  <c:v>6.7306023055236919E-2</c:v>
                </c:pt>
                <c:pt idx="10">
                  <c:v>7.4653956184978165E-2</c:v>
                </c:pt>
                <c:pt idx="11">
                  <c:v>7.2334165520895333E-2</c:v>
                </c:pt>
              </c:numCache>
            </c:numRef>
          </c:val>
          <c:smooth val="1"/>
        </c:ser>
        <c:ser>
          <c:idx val="3"/>
          <c:order val="3"/>
          <c:tx>
            <c:strRef>
              <c:f>Sheet1!$E$1</c:f>
              <c:strCache>
                <c:ptCount val="1"/>
                <c:pt idx="0">
                  <c:v>Total Store Unit Sales</c:v>
                </c:pt>
              </c:strCache>
            </c:strRef>
          </c:tx>
          <c:spPr>
            <a:ln w="38100"/>
          </c:spPr>
          <c:marker>
            <c:symbol val="none"/>
          </c:marker>
          <c:dLbls>
            <c:dLbl>
              <c:idx val="1"/>
              <c:layout>
                <c:manualLayout>
                  <c:x val="-3.560172123708534E-2"/>
                  <c:y val="6.972786598990780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192387893567722E-2"/>
                  <c:y val="-4.1323903910286848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3.1192387893567722E-2"/>
                  <c:y val="4.4100534474478273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5"/>
              <c:layout>
                <c:manualLayout>
                  <c:x val="-2.8252832331222638E-2"/>
                  <c:y val="4.8371756393716527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6"/>
              <c:layout>
                <c:manualLayout>
                  <c:x val="-4.0011170311136914E-2"/>
                  <c:y val="9.9307591205722232E-3"/>
                </c:manualLayout>
              </c:layout>
              <c:dLblPos val="r"/>
              <c:showLegendKey val="0"/>
              <c:showVal val="1"/>
              <c:showCatName val="0"/>
              <c:showSerName val="0"/>
              <c:showPercent val="0"/>
              <c:showBubbleSize val="0"/>
              <c:extLst>
                <c:ext xmlns:c15="http://schemas.microsoft.com/office/drawing/2012/chart" uri="{CE6537A1-D6FC-4f65-9D91-7224C49458BB}">
                  <c15:layout/>
                </c:ext>
              </c:extLst>
            </c:dLbl>
            <c:dLbl>
              <c:idx val="10"/>
              <c:layout>
                <c:manualLayout>
                  <c:x val="-3.7071499018257882E-2"/>
                  <c:y val="3.9829312555240012E-2"/>
                </c:manualLayout>
              </c:layout>
              <c:dLblPos val="r"/>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a:lstStyle/>
              <a:p>
                <a:pPr algn="ctr">
                  <a:defRPr lang="de-DE" sz="1200" b="0" i="0" u="none" strike="noStrike" kern="1200" baseline="0">
                    <a:solidFill>
                      <a:srgbClr val="FF0000"/>
                    </a:solidFill>
                    <a:latin typeface="Calibri" panose="020F0502020204030204" pitchFamily="34" charset="0"/>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Sheet1!$A$2:$A$245</c:f>
              <c:numCache>
                <c:formatCode>d\-mmm\-yy</c:formatCode>
                <c:ptCount val="12"/>
                <c:pt idx="0">
                  <c:v>44086</c:v>
                </c:pt>
                <c:pt idx="1">
                  <c:v>44093</c:v>
                </c:pt>
                <c:pt idx="2">
                  <c:v>44100</c:v>
                </c:pt>
                <c:pt idx="3">
                  <c:v>44107</c:v>
                </c:pt>
                <c:pt idx="4">
                  <c:v>44114</c:v>
                </c:pt>
                <c:pt idx="5">
                  <c:v>44121</c:v>
                </c:pt>
                <c:pt idx="6">
                  <c:v>44128</c:v>
                </c:pt>
                <c:pt idx="7">
                  <c:v>44135</c:v>
                </c:pt>
                <c:pt idx="8">
                  <c:v>44142</c:v>
                </c:pt>
                <c:pt idx="9">
                  <c:v>44149</c:v>
                </c:pt>
                <c:pt idx="10">
                  <c:v>44156</c:v>
                </c:pt>
                <c:pt idx="11">
                  <c:v>44163</c:v>
                </c:pt>
              </c:numCache>
            </c:numRef>
          </c:cat>
          <c:val>
            <c:numRef>
              <c:f>Sheet1!$E$2:$E$245</c:f>
              <c:numCache>
                <c:formatCode>0.0%</c:formatCode>
                <c:ptCount val="12"/>
                <c:pt idx="0">
                  <c:v>2.2200858068690321E-2</c:v>
                </c:pt>
                <c:pt idx="1">
                  <c:v>2.0040638916317688E-2</c:v>
                </c:pt>
                <c:pt idx="2">
                  <c:v>5.1164824185939706E-2</c:v>
                </c:pt>
                <c:pt idx="3">
                  <c:v>2.6262205227710611E-2</c:v>
                </c:pt>
                <c:pt idx="4">
                  <c:v>2.5672101166819727E-2</c:v>
                </c:pt>
                <c:pt idx="5">
                  <c:v>4.0006425059400552E-2</c:v>
                </c:pt>
                <c:pt idx="6">
                  <c:v>5.1498824532503429E-2</c:v>
                </c:pt>
                <c:pt idx="7">
                  <c:v>7.0095574229331437E-2</c:v>
                </c:pt>
                <c:pt idx="8">
                  <c:v>9.2234791214017342E-2</c:v>
                </c:pt>
                <c:pt idx="9">
                  <c:v>2.897634985632247E-2</c:v>
                </c:pt>
                <c:pt idx="10">
                  <c:v>3.4907041280439755E-2</c:v>
                </c:pt>
                <c:pt idx="11">
                  <c:v>3.9597578433341329E-2</c:v>
                </c:pt>
              </c:numCache>
            </c:numRef>
          </c:val>
          <c:smooth val="1"/>
        </c:ser>
        <c:dLbls>
          <c:showLegendKey val="0"/>
          <c:showVal val="0"/>
          <c:showCatName val="0"/>
          <c:showSerName val="0"/>
          <c:showPercent val="0"/>
          <c:showBubbleSize val="0"/>
        </c:dLbls>
        <c:marker val="1"/>
        <c:smooth val="0"/>
        <c:axId val="56191232"/>
        <c:axId val="56209408"/>
      </c:lineChart>
      <c:dateAx>
        <c:axId val="56191232"/>
        <c:scaling>
          <c:orientation val="minMax"/>
        </c:scaling>
        <c:delete val="0"/>
        <c:axPos val="b"/>
        <c:numFmt formatCode="d\-mmm\-yy" sourceLinked="1"/>
        <c:majorTickMark val="out"/>
        <c:minorTickMark val="none"/>
        <c:tickLblPos val="low"/>
        <c:txPr>
          <a:bodyPr rot="-2760000"/>
          <a:lstStyle/>
          <a:p>
            <a:pPr>
              <a:defRPr sz="1200">
                <a:latin typeface="Calibri" panose="020F0502020204030204" pitchFamily="34" charset="0"/>
              </a:defRPr>
            </a:pPr>
            <a:endParaRPr lang="en-US"/>
          </a:p>
        </c:txPr>
        <c:crossAx val="56209408"/>
        <c:crosses val="autoZero"/>
        <c:auto val="1"/>
        <c:lblOffset val="100"/>
        <c:baseTimeUnit val="days"/>
      </c:dateAx>
      <c:valAx>
        <c:axId val="56209408"/>
        <c:scaling>
          <c:orientation val="minMax"/>
        </c:scaling>
        <c:delete val="0"/>
        <c:axPos val="l"/>
        <c:numFmt formatCode="0%" sourceLinked="0"/>
        <c:majorTickMark val="out"/>
        <c:minorTickMark val="none"/>
        <c:tickLblPos val="nextTo"/>
        <c:txPr>
          <a:bodyPr/>
          <a:lstStyle/>
          <a:p>
            <a:pPr>
              <a:defRPr sz="1200" b="0">
                <a:latin typeface="Calibri" panose="020F0502020204030204" pitchFamily="34" charset="0"/>
              </a:defRPr>
            </a:pPr>
            <a:endParaRPr lang="en-US"/>
          </a:p>
        </c:txPr>
        <c:crossAx val="56191232"/>
        <c:crosses val="autoZero"/>
        <c:crossBetween val="between"/>
      </c:valAx>
    </c:plotArea>
    <c:legend>
      <c:legendPos val="r"/>
      <c:layout>
        <c:manualLayout>
          <c:xMode val="edge"/>
          <c:yMode val="edge"/>
          <c:x val="0.13575018036603717"/>
          <c:y val="0.8614681299581487"/>
          <c:w val="0.47506979129849891"/>
          <c:h val="0.13853187004185125"/>
        </c:manualLayout>
      </c:layout>
      <c:overlay val="0"/>
      <c:txPr>
        <a:bodyPr/>
        <a:lstStyle/>
        <a:p>
          <a:pPr>
            <a:defRPr sz="105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8942048173181899E-2"/>
          <c:y val="0.14190356798457088"/>
          <c:w val="0.75807710396304762"/>
          <c:h val="0.74545194471231113"/>
        </c:manualLayout>
      </c:layout>
      <c:barChart>
        <c:barDir val="col"/>
        <c:grouping val="clustered"/>
        <c:varyColors val="0"/>
        <c:ser>
          <c:idx val="0"/>
          <c:order val="2"/>
          <c:tx>
            <c:strRef>
              <c:f>Sheet1!$D$1</c:f>
              <c:strCache>
                <c:ptCount val="1"/>
                <c:pt idx="0">
                  <c:v>Online % GB</c:v>
                </c:pt>
              </c:strCache>
            </c:strRef>
          </c:tx>
          <c:invertIfNegative val="0"/>
          <c:cat>
            <c:strRef>
              <c:f>Sheet1!$A$2:$A$49</c:f>
              <c:strCache>
                <c:ptCount val="4"/>
                <c:pt idx="0">
                  <c:v>07-Nov-20</c:v>
                </c:pt>
                <c:pt idx="1">
                  <c:v>14-Nov-20</c:v>
                </c:pt>
                <c:pt idx="2">
                  <c:v>21-Nov-20</c:v>
                </c:pt>
                <c:pt idx="3">
                  <c:v> 28-Nov-20</c:v>
                </c:pt>
              </c:strCache>
            </c:strRef>
          </c:cat>
          <c:val>
            <c:numRef>
              <c:f>Sheet1!$D$2:$D$49</c:f>
              <c:numCache>
                <c:formatCode>0.0%</c:formatCode>
                <c:ptCount val="4"/>
                <c:pt idx="0">
                  <c:v>0.12913169105393965</c:v>
                </c:pt>
                <c:pt idx="1">
                  <c:v>0.14029467615357244</c:v>
                </c:pt>
                <c:pt idx="2">
                  <c:v>0.13550139919884255</c:v>
                </c:pt>
                <c:pt idx="3">
                  <c:v>0.13898327788887396</c:v>
                </c:pt>
              </c:numCache>
            </c:numRef>
          </c:val>
        </c:ser>
        <c:dLbls>
          <c:showLegendKey val="0"/>
          <c:showVal val="0"/>
          <c:showCatName val="0"/>
          <c:showSerName val="0"/>
          <c:showPercent val="0"/>
          <c:showBubbleSize val="0"/>
        </c:dLbls>
        <c:gapWidth val="26"/>
        <c:axId val="86130048"/>
        <c:axId val="86128512"/>
      </c:barChart>
      <c:lineChart>
        <c:grouping val="standard"/>
        <c:varyColors val="0"/>
        <c:ser>
          <c:idx val="1"/>
          <c:order val="0"/>
          <c:tx>
            <c:strRef>
              <c:f>Sheet1!$B$1</c:f>
              <c:strCache>
                <c:ptCount val="1"/>
                <c:pt idx="0">
                  <c:v>Bricks &amp; Mortar</c:v>
                </c:pt>
              </c:strCache>
            </c:strRef>
          </c:tx>
          <c:spPr>
            <a:ln>
              <a:solidFill>
                <a:schemeClr val="accent3"/>
              </a:solidFill>
            </a:ln>
          </c:spPr>
          <c:marker>
            <c:symbol val="circle"/>
            <c:size val="5"/>
            <c:spPr>
              <a:solidFill>
                <a:schemeClr val="accent3"/>
              </a:solidFill>
              <a:ln>
                <a:solidFill>
                  <a:schemeClr val="accent3"/>
                </a:solidFill>
              </a:ln>
            </c:spPr>
          </c:marker>
          <c:cat>
            <c:strRef>
              <c:f>Sheet1!$A$2:$A$49</c:f>
              <c:strCache>
                <c:ptCount val="4"/>
                <c:pt idx="0">
                  <c:v>07-Nov-20</c:v>
                </c:pt>
                <c:pt idx="1">
                  <c:v>14-Nov-20</c:v>
                </c:pt>
                <c:pt idx="2">
                  <c:v>21-Nov-20</c:v>
                </c:pt>
                <c:pt idx="3">
                  <c:v> 28-Nov-20</c:v>
                </c:pt>
              </c:strCache>
            </c:strRef>
          </c:cat>
          <c:val>
            <c:numRef>
              <c:f>Sheet1!$B$2:$B$49</c:f>
              <c:numCache>
                <c:formatCode>0.0%</c:formatCode>
                <c:ptCount val="4"/>
                <c:pt idx="0">
                  <c:v>7.9982077096358184E-2</c:v>
                </c:pt>
                <c:pt idx="1">
                  <c:v>9.4727147069684214E-4</c:v>
                </c:pt>
                <c:pt idx="2">
                  <c:v>-6.2276121488875624E-3</c:v>
                </c:pt>
                <c:pt idx="3">
                  <c:v>5.8393018187656853E-3</c:v>
                </c:pt>
              </c:numCache>
            </c:numRef>
          </c:val>
          <c:smooth val="1"/>
          <c:extLst xmlns:c16r2="http://schemas.microsoft.com/office/drawing/2015/06/chart">
            <c:ext xmlns:c16="http://schemas.microsoft.com/office/drawing/2014/chart" uri="{C3380CC4-5D6E-409C-BE32-E72D297353CC}">
              <c16:uniqueId val="{00000009-DE47-4F50-B7B0-255583809340}"/>
            </c:ext>
          </c:extLst>
        </c:ser>
        <c:ser>
          <c:idx val="2"/>
          <c:order val="1"/>
          <c:tx>
            <c:strRef>
              <c:f>Sheet1!$C$1</c:f>
              <c:strCache>
                <c:ptCount val="1"/>
                <c:pt idx="0">
                  <c:v>Online</c:v>
                </c:pt>
              </c:strCache>
            </c:strRef>
          </c:tx>
          <c:spPr>
            <a:ln>
              <a:solidFill>
                <a:schemeClr val="accent1"/>
              </a:solidFill>
            </a:ln>
          </c:spPr>
          <c:marker>
            <c:symbol val="circle"/>
            <c:size val="5"/>
            <c:spPr>
              <a:solidFill>
                <a:schemeClr val="bg1"/>
              </a:solidFill>
              <a:ln>
                <a:solidFill>
                  <a:schemeClr val="accent1"/>
                </a:solidFill>
              </a:ln>
            </c:spPr>
          </c:marker>
          <c:dLbls>
            <c:dLbl>
              <c:idx val="11"/>
              <c:layout>
                <c:manualLayout>
                  <c:x val="-4.8494125867924995E-2"/>
                  <c:y val="-8.1645773063323684E-3"/>
                </c:manualLayout>
              </c:layout>
              <c:spPr>
                <a:solidFill>
                  <a:srgbClr val="00B0F0"/>
                </a:solidFill>
              </c:spPr>
              <c:txPr>
                <a:bodyPr/>
                <a:lstStyle/>
                <a:p>
                  <a:pPr>
                    <a:defRPr sz="1050">
                      <a:solidFill>
                        <a:schemeClr val="bg1"/>
                      </a:solidFill>
                    </a:defRPr>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E47-4F50-B7B0-25558380934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Sheet1!$A$2:$A$49</c:f>
              <c:strCache>
                <c:ptCount val="4"/>
                <c:pt idx="0">
                  <c:v>07-Nov-20</c:v>
                </c:pt>
                <c:pt idx="1">
                  <c:v>14-Nov-20</c:v>
                </c:pt>
                <c:pt idx="2">
                  <c:v>21-Nov-20</c:v>
                </c:pt>
                <c:pt idx="3">
                  <c:v> 28-Nov-20</c:v>
                </c:pt>
              </c:strCache>
            </c:strRef>
          </c:cat>
          <c:val>
            <c:numRef>
              <c:f>Sheet1!$C$2:$C$49</c:f>
              <c:numCache>
                <c:formatCode>0.0%</c:formatCode>
                <c:ptCount val="4"/>
                <c:pt idx="0">
                  <c:v>1.0705041306108165</c:v>
                </c:pt>
                <c:pt idx="1">
                  <c:v>1.1630136889095608</c:v>
                </c:pt>
                <c:pt idx="2">
                  <c:v>1.0495622507019315</c:v>
                </c:pt>
                <c:pt idx="3">
                  <c:v>1.0854649126880291</c:v>
                </c:pt>
              </c:numCache>
            </c:numRef>
          </c:val>
          <c:smooth val="1"/>
          <c:extLst xmlns:c16r2="http://schemas.microsoft.com/office/drawing/2015/06/chart">
            <c:ext xmlns:c16="http://schemas.microsoft.com/office/drawing/2014/chart" uri="{C3380CC4-5D6E-409C-BE32-E72D297353CC}">
              <c16:uniqueId val="{0000000B-DE47-4F50-B7B0-255583809340}"/>
            </c:ext>
          </c:extLst>
        </c:ser>
        <c:dLbls>
          <c:showLegendKey val="0"/>
          <c:showVal val="0"/>
          <c:showCatName val="0"/>
          <c:showSerName val="0"/>
          <c:showPercent val="0"/>
          <c:showBubbleSize val="0"/>
        </c:dLbls>
        <c:marker val="1"/>
        <c:smooth val="0"/>
        <c:axId val="86121088"/>
        <c:axId val="86126976"/>
      </c:lineChart>
      <c:catAx>
        <c:axId val="86121088"/>
        <c:scaling>
          <c:orientation val="minMax"/>
        </c:scaling>
        <c:delete val="0"/>
        <c:axPos val="b"/>
        <c:numFmt formatCode="d\-mmm\-yy" sourceLinked="0"/>
        <c:majorTickMark val="out"/>
        <c:minorTickMark val="none"/>
        <c:tickLblPos val="low"/>
        <c:txPr>
          <a:bodyPr rot="0" vert="horz"/>
          <a:lstStyle/>
          <a:p>
            <a:pPr>
              <a:defRPr sz="800">
                <a:uFillTx/>
                <a:latin typeface="Calibri" panose="020F0502020204030204" pitchFamily="34" charset="0"/>
                <a:cs typeface="Calibri" panose="020F0502020204030204" pitchFamily="34" charset="0"/>
              </a:defRPr>
            </a:pPr>
            <a:endParaRPr lang="en-US"/>
          </a:p>
        </c:txPr>
        <c:crossAx val="86126976"/>
        <c:crosses val="autoZero"/>
        <c:auto val="1"/>
        <c:lblAlgn val="ctr"/>
        <c:lblOffset val="300"/>
        <c:noMultiLvlLbl val="1"/>
      </c:catAx>
      <c:valAx>
        <c:axId val="86126976"/>
        <c:scaling>
          <c:orientation val="minMax"/>
          <c:min val="-5.000000000000001E-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86121088"/>
        <c:crosses val="autoZero"/>
        <c:crossBetween val="between"/>
      </c:valAx>
      <c:valAx>
        <c:axId val="86128512"/>
        <c:scaling>
          <c:orientation val="minMax"/>
          <c:max val="0.14000000000000001"/>
          <c:min val="0.12000000000000001"/>
        </c:scaling>
        <c:delete val="0"/>
        <c:axPos val="r"/>
        <c:numFmt formatCode="0.0%" sourceLinked="1"/>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86130048"/>
        <c:crosses val="max"/>
        <c:crossBetween val="between"/>
        <c:majorUnit val="5.000000000000001E-3"/>
      </c:valAx>
      <c:catAx>
        <c:axId val="86130048"/>
        <c:scaling>
          <c:orientation val="minMax"/>
        </c:scaling>
        <c:delete val="1"/>
        <c:axPos val="b"/>
        <c:numFmt formatCode="d\-mmm\-yy" sourceLinked="1"/>
        <c:majorTickMark val="out"/>
        <c:minorTickMark val="none"/>
        <c:tickLblPos val="nextTo"/>
        <c:crossAx val="86128512"/>
        <c:crosses val="autoZero"/>
        <c:auto val="1"/>
        <c:lblAlgn val="ctr"/>
        <c:lblOffset val="100"/>
        <c:noMultiLvlLbl val="1"/>
      </c:catAx>
    </c:plotArea>
    <c:legend>
      <c:legendPos val="r"/>
      <c:layout>
        <c:manualLayout>
          <c:xMode val="edge"/>
          <c:yMode val="edge"/>
          <c:x val="0.11541326180697259"/>
          <c:y val="2.4026036644165864E-2"/>
          <c:w val="0.71485729765529005"/>
          <c:h val="9.8749276759884264E-2"/>
        </c:manualLayout>
      </c:layout>
      <c:overlay val="0"/>
      <c:txPr>
        <a:bodyPr/>
        <a:lstStyle/>
        <a:p>
          <a:pPr>
            <a:defRPr>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5022797951691E-2"/>
          <c:y val="0.15415043394406944"/>
          <c:w val="0.90615471625318589"/>
          <c:h val="0.74953423336547731"/>
        </c:manualLayout>
      </c:layout>
      <c:lineChart>
        <c:grouping val="standard"/>
        <c:varyColors val="0"/>
        <c:ser>
          <c:idx val="0"/>
          <c:order val="0"/>
          <c:tx>
            <c:strRef>
              <c:f>Sheet1!$B$1</c:f>
              <c:strCache>
                <c:ptCount val="1"/>
                <c:pt idx="0">
                  <c:v>Supermarkets</c:v>
                </c:pt>
              </c:strCache>
            </c:strRef>
          </c:tx>
          <c:marker>
            <c:symbol val="circle"/>
            <c:size val="5"/>
          </c:marker>
          <c:cat>
            <c:strRef>
              <c:f>Sheet1!$A$2:$A$49</c:f>
              <c:strCache>
                <c:ptCount val="38"/>
                <c:pt idx="0">
                  <c:v>14-Mar-20</c:v>
                </c:pt>
                <c:pt idx="1">
                  <c:v>21-Mar-20</c:v>
                </c:pt>
                <c:pt idx="2">
                  <c:v>28-Mar-20</c:v>
                </c:pt>
                <c:pt idx="3">
                  <c:v>04-Apr-20</c:v>
                </c:pt>
                <c:pt idx="4">
                  <c:v>11-Apr-20</c:v>
                </c:pt>
                <c:pt idx="5">
                  <c:v>18-Apr-20</c:v>
                </c:pt>
                <c:pt idx="6">
                  <c:v>25-Apr-20</c:v>
                </c:pt>
                <c:pt idx="7">
                  <c:v>02-May-20</c:v>
                </c:pt>
                <c:pt idx="8">
                  <c:v>09-May-20</c:v>
                </c:pt>
                <c:pt idx="9">
                  <c:v>16-May-20</c:v>
                </c:pt>
                <c:pt idx="10">
                  <c:v>23-May-20</c:v>
                </c:pt>
                <c:pt idx="11">
                  <c:v>30-May-20</c:v>
                </c:pt>
                <c:pt idx="12">
                  <c:v>06-Jun-20</c:v>
                </c:pt>
                <c:pt idx="13">
                  <c:v>13-Jun-20</c:v>
                </c:pt>
                <c:pt idx="14">
                  <c:v>20-Jun-20</c:v>
                </c:pt>
                <c:pt idx="15">
                  <c:v>27-Jun-20</c:v>
                </c:pt>
                <c:pt idx="16">
                  <c:v>04-Jul-20</c:v>
                </c:pt>
                <c:pt idx="17">
                  <c:v>11-Jul-20</c:v>
                </c:pt>
                <c:pt idx="18">
                  <c:v>18-Jul-20</c:v>
                </c:pt>
                <c:pt idx="19">
                  <c:v>25-Jul-20</c:v>
                </c:pt>
                <c:pt idx="20">
                  <c:v>01-Aug-20</c:v>
                </c:pt>
                <c:pt idx="21">
                  <c:v>08-Aug-20</c:v>
                </c:pt>
                <c:pt idx="22">
                  <c:v>15-Aug-20</c:v>
                </c:pt>
                <c:pt idx="23">
                  <c:v>22-Aug-20</c:v>
                </c:pt>
                <c:pt idx="24">
                  <c:v>29-Aug-20</c:v>
                </c:pt>
                <c:pt idx="25">
                  <c:v>05-Sep-20</c:v>
                </c:pt>
                <c:pt idx="26">
                  <c:v>12-Sep-20</c:v>
                </c:pt>
                <c:pt idx="27">
                  <c:v>19-Sep-20</c:v>
                </c:pt>
                <c:pt idx="28">
                  <c:v>26-Sep-20</c:v>
                </c:pt>
                <c:pt idx="29">
                  <c:v> 03-Oct-20</c:v>
                </c:pt>
                <c:pt idx="30">
                  <c:v>10-Oct-20</c:v>
                </c:pt>
                <c:pt idx="31">
                  <c:v>17-Oct-20</c:v>
                </c:pt>
                <c:pt idx="32">
                  <c:v>24-Oct-20</c:v>
                </c:pt>
                <c:pt idx="33">
                  <c:v> 31-Oct-20</c:v>
                </c:pt>
                <c:pt idx="34">
                  <c:v>07-Nov-20</c:v>
                </c:pt>
                <c:pt idx="35">
                  <c:v>14-Nov-20</c:v>
                </c:pt>
                <c:pt idx="36">
                  <c:v>21-Nov-20</c:v>
                </c:pt>
                <c:pt idx="37">
                  <c:v>28-Nov-20</c:v>
                </c:pt>
              </c:strCache>
            </c:strRef>
          </c:cat>
          <c:val>
            <c:numRef>
              <c:f>Sheet1!$B$2:$B$49</c:f>
              <c:numCache>
                <c:formatCode>0.0%</c:formatCode>
                <c:ptCount val="38"/>
                <c:pt idx="0">
                  <c:v>0.23937507532719304</c:v>
                </c:pt>
                <c:pt idx="1">
                  <c:v>0.44251157652062401</c:v>
                </c:pt>
                <c:pt idx="2">
                  <c:v>-0.14093286220865398</c:v>
                </c:pt>
                <c:pt idx="3">
                  <c:v>-2.9253563015064654E-2</c:v>
                </c:pt>
                <c:pt idx="4">
                  <c:v>8.2971372271478661E-2</c:v>
                </c:pt>
                <c:pt idx="5">
                  <c:v>-0.18528438019014237</c:v>
                </c:pt>
                <c:pt idx="6">
                  <c:v>0.1362021780074234</c:v>
                </c:pt>
                <c:pt idx="7">
                  <c:v>4.7376095410556873E-2</c:v>
                </c:pt>
                <c:pt idx="8">
                  <c:v>0.11604055497021704</c:v>
                </c:pt>
                <c:pt idx="9">
                  <c:v>8.6172087295757649E-2</c:v>
                </c:pt>
                <c:pt idx="10">
                  <c:v>0.1042021156866213</c:v>
                </c:pt>
                <c:pt idx="11">
                  <c:v>0.11166063645208868</c:v>
                </c:pt>
                <c:pt idx="12">
                  <c:v>0.10884782110937574</c:v>
                </c:pt>
                <c:pt idx="13">
                  <c:v>7.4454592142325193E-2</c:v>
                </c:pt>
                <c:pt idx="14">
                  <c:v>0.15988306050277812</c:v>
                </c:pt>
                <c:pt idx="15">
                  <c:v>7.1660992699486226E-2</c:v>
                </c:pt>
                <c:pt idx="16">
                  <c:v>6.3831490483712283E-2</c:v>
                </c:pt>
                <c:pt idx="17">
                  <c:v>6.7438890914001348E-2</c:v>
                </c:pt>
                <c:pt idx="18">
                  <c:v>6.5867445377929768E-2</c:v>
                </c:pt>
                <c:pt idx="19">
                  <c:v>2.3110851157927437E-2</c:v>
                </c:pt>
                <c:pt idx="20">
                  <c:v>6.8148128100621097E-2</c:v>
                </c:pt>
                <c:pt idx="21">
                  <c:v>8.2434111300310198E-2</c:v>
                </c:pt>
                <c:pt idx="22">
                  <c:v>7.1959800751098646E-2</c:v>
                </c:pt>
                <c:pt idx="23">
                  <c:v>1.2316876631952134E-2</c:v>
                </c:pt>
                <c:pt idx="24">
                  <c:v>7.3087835843091753E-2</c:v>
                </c:pt>
                <c:pt idx="25">
                  <c:v>4.9519597716936259E-2</c:v>
                </c:pt>
                <c:pt idx="26">
                  <c:v>7.0949573430472812E-2</c:v>
                </c:pt>
                <c:pt idx="27">
                  <c:v>6.0173480468376672E-2</c:v>
                </c:pt>
                <c:pt idx="28">
                  <c:v>9.2598794642776872E-2</c:v>
                </c:pt>
                <c:pt idx="29">
                  <c:v>6.6353511233177676E-2</c:v>
                </c:pt>
                <c:pt idx="30">
                  <c:v>6.3638677826056034E-2</c:v>
                </c:pt>
                <c:pt idx="31">
                  <c:v>5.1801686109930412E-2</c:v>
                </c:pt>
                <c:pt idx="32">
                  <c:v>5.2406364117359105E-2</c:v>
                </c:pt>
                <c:pt idx="33">
                  <c:v>7.2674795390735625E-2</c:v>
                </c:pt>
                <c:pt idx="34">
                  <c:v>0.15292790532665501</c:v>
                </c:pt>
                <c:pt idx="35">
                  <c:v>7.7583176848309954E-2</c:v>
                </c:pt>
                <c:pt idx="36">
                  <c:v>8.5836787113090729E-2</c:v>
                </c:pt>
                <c:pt idx="37">
                  <c:v>8.3352730187042701E-2</c:v>
                </c:pt>
              </c:numCache>
            </c:numRef>
          </c:val>
          <c:smooth val="1"/>
        </c:ser>
        <c:ser>
          <c:idx val="1"/>
          <c:order val="1"/>
          <c:tx>
            <c:strRef>
              <c:f>Sheet1!$C$1</c:f>
              <c:strCache>
                <c:ptCount val="1"/>
                <c:pt idx="0">
                  <c:v>Convenience Stores</c:v>
                </c:pt>
              </c:strCache>
            </c:strRef>
          </c:tx>
          <c:spPr>
            <a:ln>
              <a:solidFill>
                <a:schemeClr val="accent3"/>
              </a:solidFill>
            </a:ln>
          </c:spPr>
          <c:marker>
            <c:symbol val="circle"/>
            <c:size val="5"/>
            <c:spPr>
              <a:solidFill>
                <a:srgbClr val="92D050"/>
              </a:solidFill>
              <a:ln>
                <a:noFill/>
              </a:ln>
            </c:spPr>
          </c:marker>
          <c:cat>
            <c:strRef>
              <c:f>Sheet1!$A$2:$A$49</c:f>
              <c:strCache>
                <c:ptCount val="38"/>
                <c:pt idx="0">
                  <c:v>14-Mar-20</c:v>
                </c:pt>
                <c:pt idx="1">
                  <c:v>21-Mar-20</c:v>
                </c:pt>
                <c:pt idx="2">
                  <c:v>28-Mar-20</c:v>
                </c:pt>
                <c:pt idx="3">
                  <c:v>04-Apr-20</c:v>
                </c:pt>
                <c:pt idx="4">
                  <c:v>11-Apr-20</c:v>
                </c:pt>
                <c:pt idx="5">
                  <c:v>18-Apr-20</c:v>
                </c:pt>
                <c:pt idx="6">
                  <c:v>25-Apr-20</c:v>
                </c:pt>
                <c:pt idx="7">
                  <c:v>02-May-20</c:v>
                </c:pt>
                <c:pt idx="8">
                  <c:v>09-May-20</c:v>
                </c:pt>
                <c:pt idx="9">
                  <c:v>16-May-20</c:v>
                </c:pt>
                <c:pt idx="10">
                  <c:v>23-May-20</c:v>
                </c:pt>
                <c:pt idx="11">
                  <c:v>30-May-20</c:v>
                </c:pt>
                <c:pt idx="12">
                  <c:v>06-Jun-20</c:v>
                </c:pt>
                <c:pt idx="13">
                  <c:v>13-Jun-20</c:v>
                </c:pt>
                <c:pt idx="14">
                  <c:v>20-Jun-20</c:v>
                </c:pt>
                <c:pt idx="15">
                  <c:v>27-Jun-20</c:v>
                </c:pt>
                <c:pt idx="16">
                  <c:v>04-Jul-20</c:v>
                </c:pt>
                <c:pt idx="17">
                  <c:v>11-Jul-20</c:v>
                </c:pt>
                <c:pt idx="18">
                  <c:v>18-Jul-20</c:v>
                </c:pt>
                <c:pt idx="19">
                  <c:v>25-Jul-20</c:v>
                </c:pt>
                <c:pt idx="20">
                  <c:v>01-Aug-20</c:v>
                </c:pt>
                <c:pt idx="21">
                  <c:v>08-Aug-20</c:v>
                </c:pt>
                <c:pt idx="22">
                  <c:v>15-Aug-20</c:v>
                </c:pt>
                <c:pt idx="23">
                  <c:v>22-Aug-20</c:v>
                </c:pt>
                <c:pt idx="24">
                  <c:v>29-Aug-20</c:v>
                </c:pt>
                <c:pt idx="25">
                  <c:v>05-Sep-20</c:v>
                </c:pt>
                <c:pt idx="26">
                  <c:v>12-Sep-20</c:v>
                </c:pt>
                <c:pt idx="27">
                  <c:v>19-Sep-20</c:v>
                </c:pt>
                <c:pt idx="28">
                  <c:v>26-Sep-20</c:v>
                </c:pt>
                <c:pt idx="29">
                  <c:v> 03-Oct-20</c:v>
                </c:pt>
                <c:pt idx="30">
                  <c:v>10-Oct-20</c:v>
                </c:pt>
                <c:pt idx="31">
                  <c:v>17-Oct-20</c:v>
                </c:pt>
                <c:pt idx="32">
                  <c:v>24-Oct-20</c:v>
                </c:pt>
                <c:pt idx="33">
                  <c:v> 31-Oct-20</c:v>
                </c:pt>
                <c:pt idx="34">
                  <c:v>07-Nov-20</c:v>
                </c:pt>
                <c:pt idx="35">
                  <c:v>14-Nov-20</c:v>
                </c:pt>
                <c:pt idx="36">
                  <c:v>21-Nov-20</c:v>
                </c:pt>
                <c:pt idx="37">
                  <c:v>28-Nov-20</c:v>
                </c:pt>
              </c:strCache>
            </c:strRef>
          </c:cat>
          <c:val>
            <c:numRef>
              <c:f>Sheet1!$C$2:$C$49</c:f>
              <c:numCache>
                <c:formatCode>0.0%</c:formatCode>
                <c:ptCount val="38"/>
                <c:pt idx="0">
                  <c:v>8.183541919983206E-2</c:v>
                </c:pt>
                <c:pt idx="1">
                  <c:v>0.35431215669472205</c:v>
                </c:pt>
                <c:pt idx="2">
                  <c:v>7.4394142728358759E-2</c:v>
                </c:pt>
                <c:pt idx="3">
                  <c:v>6.3859729851504676E-2</c:v>
                </c:pt>
                <c:pt idx="4">
                  <c:v>0.18802394071134843</c:v>
                </c:pt>
                <c:pt idx="5">
                  <c:v>5.8018177717872987E-2</c:v>
                </c:pt>
                <c:pt idx="6">
                  <c:v>8.3708453923110548E-2</c:v>
                </c:pt>
                <c:pt idx="7">
                  <c:v>7.7483483458791858E-2</c:v>
                </c:pt>
                <c:pt idx="8">
                  <c:v>0.16854667286192493</c:v>
                </c:pt>
                <c:pt idx="9">
                  <c:v>8.4656204572047811E-2</c:v>
                </c:pt>
                <c:pt idx="10">
                  <c:v>0.1386713577387364</c:v>
                </c:pt>
                <c:pt idx="11">
                  <c:v>0.22845675069664018</c:v>
                </c:pt>
                <c:pt idx="12">
                  <c:v>0.17407996830279227</c:v>
                </c:pt>
                <c:pt idx="13">
                  <c:v>0.14158501904158971</c:v>
                </c:pt>
                <c:pt idx="14">
                  <c:v>0.15024000436506046</c:v>
                </c:pt>
                <c:pt idx="15">
                  <c:v>0.15394221674785724</c:v>
                </c:pt>
                <c:pt idx="16">
                  <c:v>6.0265195024899798E-2</c:v>
                </c:pt>
                <c:pt idx="17">
                  <c:v>6.3570976339767382E-2</c:v>
                </c:pt>
                <c:pt idx="18">
                  <c:v>0.10594582044841139</c:v>
                </c:pt>
                <c:pt idx="19">
                  <c:v>3.6149817086536418E-2</c:v>
                </c:pt>
                <c:pt idx="20">
                  <c:v>8.1829893842949142E-2</c:v>
                </c:pt>
                <c:pt idx="21">
                  <c:v>0.10623347187976906</c:v>
                </c:pt>
                <c:pt idx="22">
                  <c:v>0.14153829321514788</c:v>
                </c:pt>
                <c:pt idx="23">
                  <c:v>4.7507522559029791E-2</c:v>
                </c:pt>
                <c:pt idx="24">
                  <c:v>5.3571865224690818E-3</c:v>
                </c:pt>
                <c:pt idx="25">
                  <c:v>6.5692254997786081E-2</c:v>
                </c:pt>
                <c:pt idx="26">
                  <c:v>6.6448666011752255E-2</c:v>
                </c:pt>
                <c:pt idx="27">
                  <c:v>7.6900694355915844E-2</c:v>
                </c:pt>
                <c:pt idx="28">
                  <c:v>7.204668523908575E-2</c:v>
                </c:pt>
                <c:pt idx="29">
                  <c:v>5.8307948757145844E-2</c:v>
                </c:pt>
                <c:pt idx="30">
                  <c:v>5.3930439199862068E-2</c:v>
                </c:pt>
                <c:pt idx="31">
                  <c:v>5.8024145832030971E-2</c:v>
                </c:pt>
                <c:pt idx="32">
                  <c:v>5.0988274059103E-2</c:v>
                </c:pt>
                <c:pt idx="33">
                  <c:v>4.7279626797962715E-2</c:v>
                </c:pt>
                <c:pt idx="34">
                  <c:v>8.2690912184326448E-2</c:v>
                </c:pt>
                <c:pt idx="35">
                  <c:v>5.1670506937321115E-2</c:v>
                </c:pt>
                <c:pt idx="36">
                  <c:v>4.5424229895005608E-2</c:v>
                </c:pt>
                <c:pt idx="37">
                  <c:v>3.7998620282284179E-2</c:v>
                </c:pt>
              </c:numCache>
            </c:numRef>
          </c:val>
          <c:smooth val="1"/>
        </c:ser>
        <c:dLbls>
          <c:showLegendKey val="0"/>
          <c:showVal val="0"/>
          <c:showCatName val="0"/>
          <c:showSerName val="0"/>
          <c:showPercent val="0"/>
          <c:showBubbleSize val="0"/>
        </c:dLbls>
        <c:marker val="1"/>
        <c:smooth val="0"/>
        <c:axId val="86229376"/>
        <c:axId val="86231296"/>
      </c:lineChart>
      <c:catAx>
        <c:axId val="86229376"/>
        <c:scaling>
          <c:orientation val="minMax"/>
        </c:scaling>
        <c:delete val="0"/>
        <c:axPos val="b"/>
        <c:numFmt formatCode="0.0" sourceLinked="0"/>
        <c:majorTickMark val="out"/>
        <c:minorTickMark val="none"/>
        <c:tickLblPos val="low"/>
        <c:txPr>
          <a:bodyPr rot="-5400000" vert="horz"/>
          <a:lstStyle/>
          <a:p>
            <a:pPr>
              <a:defRPr sz="800">
                <a:uFillTx/>
              </a:defRPr>
            </a:pPr>
            <a:endParaRPr lang="en-US"/>
          </a:p>
        </c:txPr>
        <c:crossAx val="86231296"/>
        <c:crosses val="autoZero"/>
        <c:auto val="1"/>
        <c:lblAlgn val="ctr"/>
        <c:lblOffset val="300"/>
        <c:tickLblSkip val="1"/>
        <c:noMultiLvlLbl val="0"/>
      </c:catAx>
      <c:valAx>
        <c:axId val="86231296"/>
        <c:scaling>
          <c:orientation val="minMax"/>
          <c:min val="-0.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86229376"/>
        <c:crosses val="autoZero"/>
        <c:crossBetween val="between"/>
      </c:valAx>
    </c:plotArea>
    <c:legend>
      <c:legendPos val="t"/>
      <c:layout>
        <c:manualLayout>
          <c:xMode val="edge"/>
          <c:yMode val="edge"/>
          <c:x val="0.15784456126498814"/>
          <c:y val="2.2274509803921563E-2"/>
          <c:w val="0.53345730937405011"/>
          <c:h val="9.3561877209900349E-2"/>
        </c:manualLayout>
      </c:layout>
      <c:overlay val="0"/>
      <c:txPr>
        <a:bodyPr/>
        <a:lstStyle/>
        <a:p>
          <a:pPr>
            <a:defRPr sz="14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075022797951691E-2"/>
          <c:y val="0.15415043394406944"/>
          <c:w val="0.90615471625318589"/>
          <c:h val="0.74953423336547731"/>
        </c:manualLayout>
      </c:layout>
      <c:lineChart>
        <c:grouping val="standard"/>
        <c:varyColors val="0"/>
        <c:ser>
          <c:idx val="0"/>
          <c:order val="0"/>
          <c:tx>
            <c:strRef>
              <c:f>Sheet1!$B$1</c:f>
              <c:strCache>
                <c:ptCount val="1"/>
                <c:pt idx="0">
                  <c:v>Supermarkets</c:v>
                </c:pt>
              </c:strCache>
            </c:strRef>
          </c:tx>
          <c:marker>
            <c:symbol val="circle"/>
            <c:size val="5"/>
          </c:marker>
          <c:cat>
            <c:strRef>
              <c:f>Sheet1!$A$2:$A$17</c:f>
              <c:strCache>
                <c:ptCount val="16"/>
                <c:pt idx="0">
                  <c:v>15-Aug-20</c:v>
                </c:pt>
                <c:pt idx="1">
                  <c:v>22-Aug-20</c:v>
                </c:pt>
                <c:pt idx="2">
                  <c:v>29-Aug-20</c:v>
                </c:pt>
                <c:pt idx="3">
                  <c:v>05-Sep-20</c:v>
                </c:pt>
                <c:pt idx="4">
                  <c:v>12-Sep-20</c:v>
                </c:pt>
                <c:pt idx="5">
                  <c:v>19-Sep-20</c:v>
                </c:pt>
                <c:pt idx="6">
                  <c:v>26-Sep-20</c:v>
                </c:pt>
                <c:pt idx="7">
                  <c:v> 03-Oct-20</c:v>
                </c:pt>
                <c:pt idx="8">
                  <c:v>10-Oct-20</c:v>
                </c:pt>
                <c:pt idx="9">
                  <c:v>17-Oct-20</c:v>
                </c:pt>
                <c:pt idx="10">
                  <c:v>24-Oct-20</c:v>
                </c:pt>
                <c:pt idx="11">
                  <c:v> 31-Oct-20</c:v>
                </c:pt>
                <c:pt idx="12">
                  <c:v>07-Nov-20</c:v>
                </c:pt>
                <c:pt idx="13">
                  <c:v>14-Nov-20</c:v>
                </c:pt>
                <c:pt idx="14">
                  <c:v>21-Nov-20</c:v>
                </c:pt>
                <c:pt idx="15">
                  <c:v>28-Nov-20</c:v>
                </c:pt>
              </c:strCache>
            </c:strRef>
          </c:cat>
          <c:val>
            <c:numRef>
              <c:f>Sheet1!$B$2:$B$17</c:f>
              <c:numCache>
                <c:formatCode>0.0%</c:formatCode>
                <c:ptCount val="16"/>
                <c:pt idx="0">
                  <c:v>9.675191805626282E-2</c:v>
                </c:pt>
                <c:pt idx="1">
                  <c:v>1.6211725721665182E-2</c:v>
                </c:pt>
                <c:pt idx="2">
                  <c:v>4.7163933831005478E-2</c:v>
                </c:pt>
                <c:pt idx="3">
                  <c:v>5.3667662011523287E-2</c:v>
                </c:pt>
                <c:pt idx="4">
                  <c:v>6.6716460103040776E-2</c:v>
                </c:pt>
                <c:pt idx="5">
                  <c:v>6.7435666991415566E-2</c:v>
                </c:pt>
                <c:pt idx="6">
                  <c:v>9.6877383713489973E-2</c:v>
                </c:pt>
                <c:pt idx="7">
                  <c:v>6.8941988508520291E-2</c:v>
                </c:pt>
                <c:pt idx="8">
                  <c:v>6.2241075895249631E-2</c:v>
                </c:pt>
                <c:pt idx="9">
                  <c:v>6.2824942524246641E-2</c:v>
                </c:pt>
                <c:pt idx="10">
                  <c:v>6.1631252223059096E-2</c:v>
                </c:pt>
                <c:pt idx="11">
                  <c:v>7.9378767485504875E-2</c:v>
                </c:pt>
                <c:pt idx="12">
                  <c:v>0.14881233729762777</c:v>
                </c:pt>
                <c:pt idx="13">
                  <c:v>7.375181843314027E-2</c:v>
                </c:pt>
                <c:pt idx="14">
                  <c:v>7.4936664177260637E-2</c:v>
                </c:pt>
                <c:pt idx="15">
                  <c:v>7.2287267634744135E-2</c:v>
                </c:pt>
              </c:numCache>
            </c:numRef>
          </c:val>
          <c:smooth val="1"/>
        </c:ser>
        <c:ser>
          <c:idx val="1"/>
          <c:order val="1"/>
          <c:tx>
            <c:strRef>
              <c:f>Sheet1!$C$1</c:f>
              <c:strCache>
                <c:ptCount val="1"/>
                <c:pt idx="0">
                  <c:v>Convenience Stores</c:v>
                </c:pt>
              </c:strCache>
            </c:strRef>
          </c:tx>
          <c:spPr>
            <a:ln>
              <a:solidFill>
                <a:schemeClr val="accent3"/>
              </a:solidFill>
            </a:ln>
          </c:spPr>
          <c:marker>
            <c:symbol val="circle"/>
            <c:size val="5"/>
            <c:spPr>
              <a:solidFill>
                <a:srgbClr val="92D050"/>
              </a:solidFill>
              <a:ln>
                <a:noFill/>
              </a:ln>
            </c:spPr>
          </c:marker>
          <c:cat>
            <c:strRef>
              <c:f>Sheet1!$A$2:$A$17</c:f>
              <c:strCache>
                <c:ptCount val="16"/>
                <c:pt idx="0">
                  <c:v>15-Aug-20</c:v>
                </c:pt>
                <c:pt idx="1">
                  <c:v>22-Aug-20</c:v>
                </c:pt>
                <c:pt idx="2">
                  <c:v>29-Aug-20</c:v>
                </c:pt>
                <c:pt idx="3">
                  <c:v>05-Sep-20</c:v>
                </c:pt>
                <c:pt idx="4">
                  <c:v>12-Sep-20</c:v>
                </c:pt>
                <c:pt idx="5">
                  <c:v>19-Sep-20</c:v>
                </c:pt>
                <c:pt idx="6">
                  <c:v>26-Sep-20</c:v>
                </c:pt>
                <c:pt idx="7">
                  <c:v> 03-Oct-20</c:v>
                </c:pt>
                <c:pt idx="8">
                  <c:v>10-Oct-20</c:v>
                </c:pt>
                <c:pt idx="9">
                  <c:v>17-Oct-20</c:v>
                </c:pt>
                <c:pt idx="10">
                  <c:v>24-Oct-20</c:v>
                </c:pt>
                <c:pt idx="11">
                  <c:v> 31-Oct-20</c:v>
                </c:pt>
                <c:pt idx="12">
                  <c:v>07-Nov-20</c:v>
                </c:pt>
                <c:pt idx="13">
                  <c:v>14-Nov-20</c:v>
                </c:pt>
                <c:pt idx="14">
                  <c:v>21-Nov-20</c:v>
                </c:pt>
                <c:pt idx="15">
                  <c:v>28-Nov-20</c:v>
                </c:pt>
              </c:strCache>
            </c:strRef>
          </c:cat>
          <c:val>
            <c:numRef>
              <c:f>Sheet1!$C$2:$C$17</c:f>
              <c:numCache>
                <c:formatCode>0.0%</c:formatCode>
                <c:ptCount val="16"/>
                <c:pt idx="0">
                  <c:v>0.115605266260564</c:v>
                </c:pt>
                <c:pt idx="1">
                  <c:v>1.2100005267898561E-2</c:v>
                </c:pt>
                <c:pt idx="2">
                  <c:v>-3.6994197824217645E-2</c:v>
                </c:pt>
                <c:pt idx="3">
                  <c:v>4.3779006701769152E-2</c:v>
                </c:pt>
                <c:pt idx="4">
                  <c:v>3.2448596762530313E-2</c:v>
                </c:pt>
                <c:pt idx="5">
                  <c:v>4.4219415716577615E-2</c:v>
                </c:pt>
                <c:pt idx="6">
                  <c:v>4.5856905071732346E-2</c:v>
                </c:pt>
                <c:pt idx="7">
                  <c:v>3.229833350414113E-2</c:v>
                </c:pt>
                <c:pt idx="8">
                  <c:v>2.4377222433748624E-2</c:v>
                </c:pt>
                <c:pt idx="9">
                  <c:v>3.0791107900793424E-2</c:v>
                </c:pt>
                <c:pt idx="10">
                  <c:v>2.4806678419155404E-2</c:v>
                </c:pt>
                <c:pt idx="11">
                  <c:v>2.6118505050978458E-2</c:v>
                </c:pt>
                <c:pt idx="12">
                  <c:v>6.5442851289338799E-2</c:v>
                </c:pt>
                <c:pt idx="13">
                  <c:v>3.6990132714830315E-2</c:v>
                </c:pt>
                <c:pt idx="14">
                  <c:v>2.609646262111931E-2</c:v>
                </c:pt>
                <c:pt idx="15">
                  <c:v>2.0231532736695979E-2</c:v>
                </c:pt>
              </c:numCache>
            </c:numRef>
          </c:val>
          <c:smooth val="1"/>
        </c:ser>
        <c:dLbls>
          <c:showLegendKey val="0"/>
          <c:showVal val="0"/>
          <c:showCatName val="0"/>
          <c:showSerName val="0"/>
          <c:showPercent val="0"/>
          <c:showBubbleSize val="0"/>
        </c:dLbls>
        <c:marker val="1"/>
        <c:smooth val="0"/>
        <c:axId val="56467840"/>
        <c:axId val="56469760"/>
      </c:lineChart>
      <c:catAx>
        <c:axId val="56467840"/>
        <c:scaling>
          <c:orientation val="minMax"/>
        </c:scaling>
        <c:delete val="0"/>
        <c:axPos val="b"/>
        <c:numFmt formatCode="0.0" sourceLinked="0"/>
        <c:majorTickMark val="out"/>
        <c:minorTickMark val="none"/>
        <c:tickLblPos val="low"/>
        <c:txPr>
          <a:bodyPr rot="0" vert="horz"/>
          <a:lstStyle/>
          <a:p>
            <a:pPr>
              <a:defRPr sz="800">
                <a:uFillTx/>
              </a:defRPr>
            </a:pPr>
            <a:endParaRPr lang="en-US"/>
          </a:p>
        </c:txPr>
        <c:crossAx val="56469760"/>
        <c:crosses val="autoZero"/>
        <c:auto val="1"/>
        <c:lblAlgn val="ctr"/>
        <c:lblOffset val="300"/>
        <c:noMultiLvlLbl val="0"/>
      </c:catAx>
      <c:valAx>
        <c:axId val="56469760"/>
        <c:scaling>
          <c:orientation val="minMax"/>
          <c:min val="-5.000000000000001E-2"/>
        </c:scaling>
        <c:delete val="0"/>
        <c:axPos val="l"/>
        <c:numFmt formatCode="0%" sourceLinked="0"/>
        <c:majorTickMark val="out"/>
        <c:minorTickMark val="none"/>
        <c:tickLblPos val="nextTo"/>
        <c:txPr>
          <a:bodyPr/>
          <a:lstStyle/>
          <a:p>
            <a:pPr>
              <a:defRPr>
                <a:latin typeface="Calibri" panose="020F0502020204030204" pitchFamily="34" charset="0"/>
                <a:cs typeface="Calibri" panose="020F0502020204030204" pitchFamily="34" charset="0"/>
              </a:defRPr>
            </a:pPr>
            <a:endParaRPr lang="en-US"/>
          </a:p>
        </c:txPr>
        <c:crossAx val="56467840"/>
        <c:crosses val="autoZero"/>
        <c:crossBetween val="between"/>
      </c:valAx>
    </c:plotArea>
    <c:legend>
      <c:legendPos val="t"/>
      <c:layout>
        <c:manualLayout>
          <c:xMode val="edge"/>
          <c:yMode val="edge"/>
          <c:x val="0.36200312156569309"/>
          <c:y val="5.9015107682417217E-2"/>
          <c:w val="0.53345730937405011"/>
          <c:h val="9.3561877209900349E-2"/>
        </c:manualLayout>
      </c:layout>
      <c:overlay val="0"/>
      <c:txPr>
        <a:bodyPr/>
        <a:lstStyle/>
        <a:p>
          <a:pPr>
            <a:defRPr sz="1000">
              <a:latin typeface="Calibri" panose="020F0502020204030204" pitchFamily="34" charset="0"/>
              <a:cs typeface="Calibri" panose="020F0502020204030204" pitchFamily="34" charset="0"/>
            </a:defRPr>
          </a:pPr>
          <a:endParaRPr lang="en-US"/>
        </a:p>
      </c:txPr>
    </c:legend>
    <c:plotVisOnly val="1"/>
    <c:dispBlanksAs val="gap"/>
    <c:showDLblsOverMax val="0"/>
  </c:chart>
  <c:txPr>
    <a:bodyPr/>
    <a:lstStyle/>
    <a:p>
      <a:pPr>
        <a:defRPr sz="1000">
          <a:uFillTx/>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2129338938170487E-2"/>
          <c:y val="5.1221396230261042E-2"/>
          <c:w val="0.9085414728063852"/>
          <c:h val="0.57238493153864245"/>
        </c:manualLayout>
      </c:layout>
      <c:lineChart>
        <c:grouping val="standard"/>
        <c:varyColors val="0"/>
        <c:ser>
          <c:idx val="0"/>
          <c:order val="0"/>
          <c:tx>
            <c:strRef>
              <c:f>Sheet1!$B$1</c:f>
              <c:strCache>
                <c:ptCount val="1"/>
                <c:pt idx="0">
                  <c:v>% on Offer</c:v>
                </c:pt>
              </c:strCache>
            </c:strRef>
          </c:tx>
          <c:spPr>
            <a:ln w="38100"/>
          </c:spPr>
          <c:marker>
            <c:symbol val="none"/>
          </c:marker>
          <c:cat>
            <c:numRef>
              <c:f>Sheet1!$A$2:$A$161</c:f>
              <c:numCache>
                <c:formatCode>d\-mmm\-yy</c:formatCode>
                <c:ptCount val="28"/>
                <c:pt idx="0">
                  <c:v>43407</c:v>
                </c:pt>
                <c:pt idx="1">
                  <c:v>43435</c:v>
                </c:pt>
                <c:pt idx="2">
                  <c:v>43463</c:v>
                </c:pt>
                <c:pt idx="3">
                  <c:v>43491</c:v>
                </c:pt>
                <c:pt idx="4">
                  <c:v>43519</c:v>
                </c:pt>
                <c:pt idx="5">
                  <c:v>43547</c:v>
                </c:pt>
                <c:pt idx="6">
                  <c:v>43575</c:v>
                </c:pt>
                <c:pt idx="7">
                  <c:v>43603</c:v>
                </c:pt>
                <c:pt idx="8">
                  <c:v>43631</c:v>
                </c:pt>
                <c:pt idx="9">
                  <c:v>43659</c:v>
                </c:pt>
                <c:pt idx="10">
                  <c:v>43687</c:v>
                </c:pt>
                <c:pt idx="11">
                  <c:v>43715</c:v>
                </c:pt>
                <c:pt idx="12">
                  <c:v>43743</c:v>
                </c:pt>
                <c:pt idx="13">
                  <c:v>43771</c:v>
                </c:pt>
                <c:pt idx="14">
                  <c:v>43799</c:v>
                </c:pt>
                <c:pt idx="15">
                  <c:v>43827</c:v>
                </c:pt>
                <c:pt idx="16">
                  <c:v>43855</c:v>
                </c:pt>
                <c:pt idx="17">
                  <c:v>43883</c:v>
                </c:pt>
                <c:pt idx="18">
                  <c:v>43911</c:v>
                </c:pt>
                <c:pt idx="19">
                  <c:v>43939</c:v>
                </c:pt>
                <c:pt idx="20">
                  <c:v>43967</c:v>
                </c:pt>
                <c:pt idx="21">
                  <c:v>43995</c:v>
                </c:pt>
                <c:pt idx="22">
                  <c:v>44023</c:v>
                </c:pt>
                <c:pt idx="23">
                  <c:v>44051</c:v>
                </c:pt>
                <c:pt idx="24">
                  <c:v>44079</c:v>
                </c:pt>
                <c:pt idx="25">
                  <c:v>44107</c:v>
                </c:pt>
                <c:pt idx="26">
                  <c:v>44135</c:v>
                </c:pt>
                <c:pt idx="27">
                  <c:v>44163</c:v>
                </c:pt>
              </c:numCache>
            </c:numRef>
          </c:cat>
          <c:val>
            <c:numRef>
              <c:f>Sheet1!$B$2:$B$161</c:f>
              <c:numCache>
                <c:formatCode>0.0%</c:formatCode>
                <c:ptCount val="28"/>
                <c:pt idx="0">
                  <c:v>0.2691074010662895</c:v>
                </c:pt>
                <c:pt idx="1">
                  <c:v>0.2705098618195213</c:v>
                </c:pt>
                <c:pt idx="2">
                  <c:v>0.26443810959804881</c:v>
                </c:pt>
                <c:pt idx="3">
                  <c:v>0.2565230391340434</c:v>
                </c:pt>
                <c:pt idx="4">
                  <c:v>0.24990353265569204</c:v>
                </c:pt>
                <c:pt idx="5">
                  <c:v>0.2471375946839193</c:v>
                </c:pt>
                <c:pt idx="6">
                  <c:v>0.26367349625116582</c:v>
                </c:pt>
                <c:pt idx="7">
                  <c:v>0.26678477731311484</c:v>
                </c:pt>
                <c:pt idx="8">
                  <c:v>0.26686626087086091</c:v>
                </c:pt>
                <c:pt idx="9">
                  <c:v>0.26231741000397241</c:v>
                </c:pt>
                <c:pt idx="10">
                  <c:v>0.25753373978825944</c:v>
                </c:pt>
                <c:pt idx="11">
                  <c:v>0.26250170158087238</c:v>
                </c:pt>
                <c:pt idx="12">
                  <c:v>0.26861931091061786</c:v>
                </c:pt>
                <c:pt idx="13">
                  <c:v>0.26736760899620593</c:v>
                </c:pt>
                <c:pt idx="14">
                  <c:v>0.27202009212926831</c:v>
                </c:pt>
                <c:pt idx="15">
                  <c:v>0.26693894180530559</c:v>
                </c:pt>
                <c:pt idx="16">
                  <c:v>0.26372241093292664</c:v>
                </c:pt>
                <c:pt idx="17">
                  <c:v>0.25957385314174536</c:v>
                </c:pt>
                <c:pt idx="18">
                  <c:v>0.22932685567738734</c:v>
                </c:pt>
                <c:pt idx="19">
                  <c:v>0.1613104669997027</c:v>
                </c:pt>
                <c:pt idx="20">
                  <c:v>0.16996034723726058</c:v>
                </c:pt>
                <c:pt idx="21">
                  <c:v>0.18667283795984266</c:v>
                </c:pt>
                <c:pt idx="22">
                  <c:v>0.20427555088918048</c:v>
                </c:pt>
                <c:pt idx="23">
                  <c:v>0.21190175403431638</c:v>
                </c:pt>
                <c:pt idx="24">
                  <c:v>0.2228973446565824</c:v>
                </c:pt>
                <c:pt idx="25">
                  <c:v>0.22430073608880313</c:v>
                </c:pt>
                <c:pt idx="26">
                  <c:v>0.22397264759167032</c:v>
                </c:pt>
                <c:pt idx="27">
                  <c:v>0.23027271658811785</c:v>
                </c:pt>
              </c:numCache>
            </c:numRef>
          </c:val>
          <c:smooth val="1"/>
        </c:ser>
        <c:ser>
          <c:idx val="1"/>
          <c:order val="1"/>
          <c:tx>
            <c:strRef>
              <c:f>Sheet1!$C$1</c:f>
              <c:strCache>
                <c:ptCount val="1"/>
                <c:pt idx="0">
                  <c:v>Annual Average</c:v>
                </c:pt>
              </c:strCache>
            </c:strRef>
          </c:tx>
          <c:spPr>
            <a:ln w="12700">
              <a:solidFill>
                <a:srgbClr val="FF0000"/>
              </a:solidFill>
            </a:ln>
          </c:spPr>
          <c:marker>
            <c:symbol val="none"/>
          </c:marker>
          <c:cat>
            <c:numRef>
              <c:f>Sheet1!$A$2:$A$161</c:f>
              <c:numCache>
                <c:formatCode>d\-mmm\-yy</c:formatCode>
                <c:ptCount val="28"/>
                <c:pt idx="0">
                  <c:v>43407</c:v>
                </c:pt>
                <c:pt idx="1">
                  <c:v>43435</c:v>
                </c:pt>
                <c:pt idx="2">
                  <c:v>43463</c:v>
                </c:pt>
                <c:pt idx="3">
                  <c:v>43491</c:v>
                </c:pt>
                <c:pt idx="4">
                  <c:v>43519</c:v>
                </c:pt>
                <c:pt idx="5">
                  <c:v>43547</c:v>
                </c:pt>
                <c:pt idx="6">
                  <c:v>43575</c:v>
                </c:pt>
                <c:pt idx="7">
                  <c:v>43603</c:v>
                </c:pt>
                <c:pt idx="8">
                  <c:v>43631</c:v>
                </c:pt>
                <c:pt idx="9">
                  <c:v>43659</c:v>
                </c:pt>
                <c:pt idx="10">
                  <c:v>43687</c:v>
                </c:pt>
                <c:pt idx="11">
                  <c:v>43715</c:v>
                </c:pt>
                <c:pt idx="12">
                  <c:v>43743</c:v>
                </c:pt>
                <c:pt idx="13">
                  <c:v>43771</c:v>
                </c:pt>
                <c:pt idx="14">
                  <c:v>43799</c:v>
                </c:pt>
                <c:pt idx="15">
                  <c:v>43827</c:v>
                </c:pt>
                <c:pt idx="16">
                  <c:v>43855</c:v>
                </c:pt>
                <c:pt idx="17">
                  <c:v>43883</c:v>
                </c:pt>
                <c:pt idx="18">
                  <c:v>43911</c:v>
                </c:pt>
                <c:pt idx="19">
                  <c:v>43939</c:v>
                </c:pt>
                <c:pt idx="20">
                  <c:v>43967</c:v>
                </c:pt>
                <c:pt idx="21">
                  <c:v>43995</c:v>
                </c:pt>
                <c:pt idx="22">
                  <c:v>44023</c:v>
                </c:pt>
                <c:pt idx="23">
                  <c:v>44051</c:v>
                </c:pt>
                <c:pt idx="24">
                  <c:v>44079</c:v>
                </c:pt>
                <c:pt idx="25">
                  <c:v>44107</c:v>
                </c:pt>
                <c:pt idx="26">
                  <c:v>44135</c:v>
                </c:pt>
                <c:pt idx="27">
                  <c:v>44163</c:v>
                </c:pt>
              </c:numCache>
            </c:numRef>
          </c:cat>
          <c:val>
            <c:numRef>
              <c:f>Sheet1!$C$2:$C$161</c:f>
              <c:numCache>
                <c:formatCode>0.0%</c:formatCode>
                <c:ptCount val="28"/>
                <c:pt idx="0">
                  <c:v>0.26826597444900951</c:v>
                </c:pt>
                <c:pt idx="1">
                  <c:v>0.26826597444900951</c:v>
                </c:pt>
                <c:pt idx="2">
                  <c:v>0.26826597444900951</c:v>
                </c:pt>
                <c:pt idx="3" formatCode="0.00%">
                  <c:v>0.2624895167437345</c:v>
                </c:pt>
                <c:pt idx="4" formatCode="0.00%">
                  <c:v>0.2624895167437345</c:v>
                </c:pt>
                <c:pt idx="5" formatCode="0.00%">
                  <c:v>0.2624895167437345</c:v>
                </c:pt>
                <c:pt idx="6" formatCode="0.00%">
                  <c:v>0.2624895167437345</c:v>
                </c:pt>
                <c:pt idx="7" formatCode="0.00%">
                  <c:v>0.2624895167437345</c:v>
                </c:pt>
                <c:pt idx="8" formatCode="0.00%">
                  <c:v>0.2624895167437345</c:v>
                </c:pt>
                <c:pt idx="9" formatCode="0.00%">
                  <c:v>0.2624895167437345</c:v>
                </c:pt>
                <c:pt idx="10" formatCode="0.00%">
                  <c:v>0.2624895167437345</c:v>
                </c:pt>
                <c:pt idx="11" formatCode="0.00%">
                  <c:v>0.2624895167437345</c:v>
                </c:pt>
                <c:pt idx="12" formatCode="0.00%">
                  <c:v>0.2624895167437345</c:v>
                </c:pt>
                <c:pt idx="13" formatCode="0.00%">
                  <c:v>0.2624895167437345</c:v>
                </c:pt>
                <c:pt idx="14" formatCode="0.00%">
                  <c:v>0.2624895167437345</c:v>
                </c:pt>
                <c:pt idx="15" formatCode="0.00%">
                  <c:v>0.2624895167437345</c:v>
                </c:pt>
                <c:pt idx="16" formatCode="0.00%">
                  <c:v>0.21495547992338435</c:v>
                </c:pt>
                <c:pt idx="17" formatCode="0.00%">
                  <c:v>0.21495547992338435</c:v>
                </c:pt>
                <c:pt idx="18" formatCode="0.00%">
                  <c:v>0.21495547992338435</c:v>
                </c:pt>
                <c:pt idx="19" formatCode="0.00%">
                  <c:v>0.21495547992338435</c:v>
                </c:pt>
                <c:pt idx="20" formatCode="0.00%">
                  <c:v>0.21495547992338435</c:v>
                </c:pt>
                <c:pt idx="21" formatCode="0.00%">
                  <c:v>0.21495547992338435</c:v>
                </c:pt>
                <c:pt idx="22" formatCode="0.00%">
                  <c:v>0.21495547992338435</c:v>
                </c:pt>
                <c:pt idx="23" formatCode="0.00%">
                  <c:v>0.21495547992338435</c:v>
                </c:pt>
                <c:pt idx="24" formatCode="0.00%">
                  <c:v>0.21495547992338435</c:v>
                </c:pt>
                <c:pt idx="25" formatCode="0.00%">
                  <c:v>0.21495547992338435</c:v>
                </c:pt>
                <c:pt idx="26" formatCode="0.00%">
                  <c:v>0.21495547992338435</c:v>
                </c:pt>
                <c:pt idx="27" formatCode="0.00%">
                  <c:v>0.21495547992338435</c:v>
                </c:pt>
              </c:numCache>
            </c:numRef>
          </c:val>
          <c:smooth val="0"/>
        </c:ser>
        <c:dLbls>
          <c:showLegendKey val="0"/>
          <c:showVal val="0"/>
          <c:showCatName val="0"/>
          <c:showSerName val="0"/>
          <c:showPercent val="0"/>
          <c:showBubbleSize val="0"/>
        </c:dLbls>
        <c:marker val="1"/>
        <c:smooth val="0"/>
        <c:axId val="85664896"/>
        <c:axId val="85666432"/>
      </c:lineChart>
      <c:catAx>
        <c:axId val="85664896"/>
        <c:scaling>
          <c:orientation val="minMax"/>
        </c:scaling>
        <c:delete val="0"/>
        <c:axPos val="b"/>
        <c:numFmt formatCode="d\-mmm\-yy" sourceLinked="1"/>
        <c:majorTickMark val="out"/>
        <c:minorTickMark val="none"/>
        <c:tickLblPos val="low"/>
        <c:txPr>
          <a:bodyPr/>
          <a:lstStyle/>
          <a:p>
            <a:pPr>
              <a:defRPr sz="1200">
                <a:latin typeface="Calibri" panose="020F0502020204030204" pitchFamily="34" charset="0"/>
              </a:defRPr>
            </a:pPr>
            <a:endParaRPr lang="en-US"/>
          </a:p>
        </c:txPr>
        <c:crossAx val="85666432"/>
        <c:crosses val="autoZero"/>
        <c:auto val="0"/>
        <c:lblAlgn val="ctr"/>
        <c:lblOffset val="100"/>
        <c:noMultiLvlLbl val="1"/>
      </c:catAx>
      <c:valAx>
        <c:axId val="85666432"/>
        <c:scaling>
          <c:orientation val="minMax"/>
          <c:min val="0.14000000000000001"/>
        </c:scaling>
        <c:delete val="0"/>
        <c:axPos val="l"/>
        <c:numFmt formatCode="0%" sourceLinked="0"/>
        <c:majorTickMark val="out"/>
        <c:minorTickMark val="none"/>
        <c:tickLblPos val="nextTo"/>
        <c:txPr>
          <a:bodyPr/>
          <a:lstStyle/>
          <a:p>
            <a:pPr>
              <a:defRPr sz="1200">
                <a:latin typeface="Calibri" panose="020F0502020204030204" pitchFamily="34" charset="0"/>
              </a:defRPr>
            </a:pPr>
            <a:endParaRPr lang="en-US"/>
          </a:p>
        </c:txPr>
        <c:crossAx val="85664896"/>
        <c:crosses val="autoZero"/>
        <c:crossBetween val="between"/>
        <c:majorUnit val="2.0000000000000004E-2"/>
      </c:valAx>
    </c:plotArea>
    <c:legend>
      <c:legendPos val="r"/>
      <c:layout>
        <c:manualLayout>
          <c:xMode val="edge"/>
          <c:yMode val="edge"/>
          <c:x val="0.59430730761939732"/>
          <c:y val="3.9030217376674068E-3"/>
          <c:w val="0.33612394369848397"/>
          <c:h val="0.13142421218227704"/>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0.26613</cdr:x>
      <cdr:y>0.21142</cdr:y>
    </cdr:from>
    <cdr:to>
      <cdr:x>0.37022</cdr:x>
      <cdr:y>0.29081</cdr:y>
    </cdr:to>
    <cdr:sp macro="" textlink="">
      <cdr:nvSpPr>
        <cdr:cNvPr id="2" name="TextBox 1"/>
        <cdr:cNvSpPr txBox="1"/>
      </cdr:nvSpPr>
      <cdr:spPr>
        <a:xfrm xmlns:a="http://schemas.openxmlformats.org/drawingml/2006/main">
          <a:off x="2376264" y="687218"/>
          <a:ext cx="929419" cy="25805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+22%</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0.58065</cdr:x>
      <cdr:y>0.36649</cdr:y>
    </cdr:from>
    <cdr:to>
      <cdr:x>0.68474</cdr:x>
      <cdr:y>0.43528</cdr:y>
    </cdr:to>
    <cdr:sp macro="" textlink="">
      <cdr:nvSpPr>
        <cdr:cNvPr id="3" name="TextBox 1"/>
        <cdr:cNvSpPr txBox="1"/>
      </cdr:nvSpPr>
      <cdr:spPr>
        <a:xfrm xmlns:a="http://schemas.openxmlformats.org/drawingml/2006/main">
          <a:off x="5184576" y="119127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100" b="1" dirty="0" smtClean="0">
              <a:solidFill>
                <a:schemeClr val="accent1"/>
              </a:solidFill>
              <a:latin typeface="Calibri" panose="020F0502020204030204" pitchFamily="34" charset="0"/>
              <a:cs typeface="Calibri" panose="020F0502020204030204" pitchFamily="34" charset="0"/>
            </a:rPr>
            <a:t>+18%</a:t>
          </a:r>
          <a:endParaRPr lang="en-GB" sz="1100" b="1" dirty="0">
            <a:solidFill>
              <a:schemeClr val="accent1"/>
            </a:solidFill>
            <a:latin typeface="Calibri" panose="020F0502020204030204" pitchFamily="34" charset="0"/>
            <a:cs typeface="Calibri" panose="020F0502020204030204" pitchFamily="34" charset="0"/>
          </a:endParaRPr>
        </a:p>
      </cdr:txBody>
    </cdr:sp>
  </cdr:relSizeAnchor>
  <cdr:relSizeAnchor xmlns:cdr="http://schemas.openxmlformats.org/drawingml/2006/chartDrawing">
    <cdr:from>
      <cdr:x>0.8629</cdr:x>
      <cdr:y>0.25572</cdr:y>
    </cdr:from>
    <cdr:to>
      <cdr:x>0.96699</cdr:x>
      <cdr:y>0.32451</cdr:y>
    </cdr:to>
    <cdr:sp macro="" textlink="">
      <cdr:nvSpPr>
        <cdr:cNvPr id="4" name="TextBox 1"/>
        <cdr:cNvSpPr txBox="1"/>
      </cdr:nvSpPr>
      <cdr:spPr>
        <a:xfrm xmlns:a="http://schemas.openxmlformats.org/drawingml/2006/main">
          <a:off x="7704856" y="831234"/>
          <a:ext cx="929419" cy="223603"/>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100" b="1" dirty="0" smtClean="0">
              <a:solidFill>
                <a:schemeClr val="accent5"/>
              </a:solidFill>
              <a:latin typeface="Calibri" panose="020F0502020204030204" pitchFamily="34" charset="0"/>
              <a:cs typeface="Calibri" panose="020F0502020204030204" pitchFamily="34" charset="0"/>
            </a:rPr>
            <a:t>-</a:t>
          </a:r>
          <a:r>
            <a:rPr lang="en-GB" b="1" dirty="0" smtClean="0">
              <a:solidFill>
                <a:schemeClr val="accent5"/>
              </a:solidFill>
              <a:latin typeface="Calibri" panose="020F0502020204030204" pitchFamily="34" charset="0"/>
              <a:cs typeface="Calibri" panose="020F0502020204030204" pitchFamily="34" charset="0"/>
            </a:rPr>
            <a:t>10</a:t>
          </a:r>
          <a:r>
            <a:rPr lang="en-GB" sz="1100" b="1" dirty="0" smtClean="0">
              <a:solidFill>
                <a:schemeClr val="accent5"/>
              </a:solidFill>
              <a:latin typeface="Calibri" panose="020F0502020204030204" pitchFamily="34" charset="0"/>
              <a:cs typeface="Calibri" panose="020F0502020204030204" pitchFamily="34" charset="0"/>
            </a:rPr>
            <a:t>%</a:t>
          </a:r>
          <a:endParaRPr lang="en-GB" sz="1100" b="1" dirty="0">
            <a:solidFill>
              <a:schemeClr val="accent5"/>
            </a:solidFill>
            <a:latin typeface="Calibri" panose="020F0502020204030204" pitchFamily="34" charset="0"/>
            <a:cs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0.0484</cdr:x>
      <cdr:y>0.54832</cdr:y>
    </cdr:from>
    <cdr:to>
      <cdr:x>0.95129</cdr:x>
      <cdr:y>0.54832</cdr:y>
    </cdr:to>
    <cdr:cxnSp macro="">
      <cdr:nvCxnSpPr>
        <cdr:cNvPr id="3" name="Straight Connector 2"/>
        <cdr:cNvCxnSpPr/>
      </cdr:nvCxnSpPr>
      <cdr:spPr>
        <a:xfrm xmlns:a="http://schemas.openxmlformats.org/drawingml/2006/main" flipH="1">
          <a:off x="418182" y="1630358"/>
          <a:ext cx="7801658" cy="0"/>
        </a:xfrm>
        <a:prstGeom xmlns:a="http://schemas.openxmlformats.org/drawingml/2006/main" prst="line">
          <a:avLst/>
        </a:prstGeom>
        <a:ln xmlns:a="http://schemas.openxmlformats.org/drawingml/2006/main" w="3175">
          <a:prstDash val="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11AF0CD-BC41-4F04-B4EA-2199DCC1D7F5}" type="datetimeFigureOut">
              <a:rPr lang="en-US" smtClean="0"/>
              <a:t>12/10/2020</a:t>
            </a:fld>
            <a:endParaRPr lang="en-US" dirty="0"/>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5179AC90-8781-4E50-A662-E5F10E6DF2FA}" type="slidenum">
              <a:rPr lang="en-US" smtClean="0"/>
              <a:t>‹#›</a:t>
            </a:fld>
            <a:endParaRPr lang="en-US" dirty="0"/>
          </a:p>
        </p:txBody>
      </p:sp>
    </p:spTree>
    <p:extLst>
      <p:ext uri="{BB962C8B-B14F-4D97-AF65-F5344CB8AC3E}">
        <p14:creationId xmlns:p14="http://schemas.microsoft.com/office/powerpoint/2010/main" val="135344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1" y="0"/>
            <a:ext cx="3043342" cy="46545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4" name="Shape 4"/>
          <p:cNvSpPr txBox="1">
            <a:spLocks noGrp="1"/>
          </p:cNvSpPr>
          <p:nvPr>
            <p:ph type="dt" idx="10"/>
          </p:nvPr>
        </p:nvSpPr>
        <p:spPr>
          <a:xfrm>
            <a:off x="3978131" y="0"/>
            <a:ext cx="3043342" cy="465455"/>
          </a:xfrm>
          <a:prstGeom prst="rect">
            <a:avLst/>
          </a:prstGeom>
          <a:noFill/>
          <a:ln>
            <a:noFill/>
          </a:ln>
        </p:spPr>
        <p:txBody>
          <a:bodyPr lIns="93308" tIns="93308" rIns="93308" bIns="93308"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5" name="Shape 5"/>
          <p:cNvSpPr>
            <a:spLocks noGrp="1" noRot="1" noChangeAspect="1"/>
          </p:cNvSpPr>
          <p:nvPr>
            <p:ph type="sldImg" idx="3"/>
          </p:nvPr>
        </p:nvSpPr>
        <p:spPr>
          <a:xfrm>
            <a:off x="407988" y="698500"/>
            <a:ext cx="6207125" cy="3490913"/>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702311" y="4421823"/>
            <a:ext cx="5618479" cy="4189095"/>
          </a:xfrm>
          <a:prstGeom prst="rect">
            <a:avLst/>
          </a:prstGeom>
          <a:noFill/>
          <a:ln>
            <a:noFill/>
          </a:ln>
        </p:spPr>
        <p:txBody>
          <a:bodyPr lIns="93308" tIns="93308" rIns="93308" bIns="93308"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1" y="8842029"/>
            <a:ext cx="3043342" cy="465455"/>
          </a:xfrm>
          <a:prstGeom prst="rect">
            <a:avLst/>
          </a:prstGeom>
          <a:noFill/>
          <a:ln>
            <a:noFill/>
          </a:ln>
        </p:spPr>
        <p:txBody>
          <a:bodyPr lIns="93308" tIns="93308" rIns="93308" bIns="93308"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66618" marR="0" lvl="1" indent="0" algn="l" rtl="0">
              <a:spcBef>
                <a:spcPts val="0"/>
              </a:spcBef>
              <a:buNone/>
              <a:defRPr sz="1800" b="0" i="0" u="none" strike="noStrike" cap="none">
                <a:solidFill>
                  <a:schemeClr val="dk1"/>
                </a:solidFill>
                <a:latin typeface="Calibri"/>
                <a:ea typeface="Calibri"/>
                <a:cs typeface="Calibri"/>
                <a:sym typeface="Calibri"/>
              </a:defRPr>
            </a:lvl2pPr>
            <a:lvl3pPr marL="933237" marR="0" lvl="2" indent="0" algn="l" rtl="0">
              <a:spcBef>
                <a:spcPts val="0"/>
              </a:spcBef>
              <a:buNone/>
              <a:defRPr sz="1800" b="0" i="0" u="none" strike="noStrike" cap="none">
                <a:solidFill>
                  <a:schemeClr val="dk1"/>
                </a:solidFill>
                <a:latin typeface="Calibri"/>
                <a:ea typeface="Calibri"/>
                <a:cs typeface="Calibri"/>
                <a:sym typeface="Calibri"/>
              </a:defRPr>
            </a:lvl3pPr>
            <a:lvl4pPr marL="1399855" marR="0" lvl="3" indent="0" algn="l" rtl="0">
              <a:spcBef>
                <a:spcPts val="0"/>
              </a:spcBef>
              <a:buNone/>
              <a:defRPr sz="1800" b="0" i="0" u="none" strike="noStrike" cap="none">
                <a:solidFill>
                  <a:schemeClr val="dk1"/>
                </a:solidFill>
                <a:latin typeface="Calibri"/>
                <a:ea typeface="Calibri"/>
                <a:cs typeface="Calibri"/>
                <a:sym typeface="Calibri"/>
              </a:defRPr>
            </a:lvl4pPr>
            <a:lvl5pPr marL="1866473" marR="0" lvl="4" indent="0" algn="l" rtl="0">
              <a:spcBef>
                <a:spcPts val="0"/>
              </a:spcBef>
              <a:buNone/>
              <a:defRPr sz="1800" b="0" i="0" u="none" strike="noStrike" cap="none">
                <a:solidFill>
                  <a:schemeClr val="dk1"/>
                </a:solidFill>
                <a:latin typeface="Calibri"/>
                <a:ea typeface="Calibri"/>
                <a:cs typeface="Calibri"/>
                <a:sym typeface="Calibri"/>
              </a:defRPr>
            </a:lvl5pPr>
            <a:lvl6pPr marL="2333092" marR="0" lvl="5" indent="0" algn="l" rtl="0">
              <a:spcBef>
                <a:spcPts val="0"/>
              </a:spcBef>
              <a:buNone/>
              <a:defRPr sz="1800" b="0" i="0" u="none" strike="noStrike" cap="none">
                <a:solidFill>
                  <a:schemeClr val="dk1"/>
                </a:solidFill>
                <a:latin typeface="Calibri"/>
                <a:ea typeface="Calibri"/>
                <a:cs typeface="Calibri"/>
                <a:sym typeface="Calibri"/>
              </a:defRPr>
            </a:lvl6pPr>
            <a:lvl7pPr marL="2799710" marR="0" lvl="6" indent="0" algn="l" rtl="0">
              <a:spcBef>
                <a:spcPts val="0"/>
              </a:spcBef>
              <a:buNone/>
              <a:defRPr sz="1800" b="0" i="0" u="none" strike="noStrike" cap="none">
                <a:solidFill>
                  <a:schemeClr val="dk1"/>
                </a:solidFill>
                <a:latin typeface="Calibri"/>
                <a:ea typeface="Calibri"/>
                <a:cs typeface="Calibri"/>
                <a:sym typeface="Calibri"/>
              </a:defRPr>
            </a:lvl7pPr>
            <a:lvl8pPr marL="3266328" marR="0" lvl="7" indent="0" algn="l" rtl="0">
              <a:spcBef>
                <a:spcPts val="0"/>
              </a:spcBef>
              <a:buNone/>
              <a:defRPr sz="1800" b="0" i="0" u="none" strike="noStrike" cap="none">
                <a:solidFill>
                  <a:schemeClr val="dk1"/>
                </a:solidFill>
                <a:latin typeface="Calibri"/>
                <a:ea typeface="Calibri"/>
                <a:cs typeface="Calibri"/>
                <a:sym typeface="Calibri"/>
              </a:defRPr>
            </a:lvl8pPr>
            <a:lvl9pPr marL="3732947"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dirty="0"/>
          </a:p>
        </p:txBody>
      </p:sp>
      <p:sp>
        <p:nvSpPr>
          <p:cNvPr id="8" name="Shape 8"/>
          <p:cNvSpPr txBox="1">
            <a:spLocks noGrp="1"/>
          </p:cNvSpPr>
          <p:nvPr>
            <p:ph type="sldNum" idx="12"/>
          </p:nvPr>
        </p:nvSpPr>
        <p:spPr>
          <a:xfrm>
            <a:off x="3978131" y="8842029"/>
            <a:ext cx="3043342" cy="465455"/>
          </a:xfrm>
          <a:prstGeom prst="rect">
            <a:avLst/>
          </a:prstGeom>
          <a:noFill/>
          <a:ln>
            <a:noFill/>
          </a:ln>
        </p:spPr>
        <p:txBody>
          <a:bodyPr lIns="93308" tIns="46641" rIns="93308" bIns="46641" anchor="b" anchorCtr="0">
            <a:noAutofit/>
          </a:bodyPr>
          <a:lstStyle/>
          <a:p>
            <a:pPr algn="r">
              <a:buSzPct val="25000"/>
            </a:pPr>
            <a:fld id="{00000000-1234-1234-1234-123412341234}" type="slidenum">
              <a:rPr lang="en-US" sz="1200" smtClean="0">
                <a:solidFill>
                  <a:schemeClr val="dk1"/>
                </a:solidFill>
                <a:latin typeface="Calibri"/>
                <a:ea typeface="Calibri"/>
                <a:cs typeface="Calibri"/>
                <a:sym typeface="Calibri"/>
              </a:rPr>
              <a:pPr algn="r">
                <a:buSzPct val="25000"/>
              </a:pPr>
              <a:t>‹#›</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92622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5537" name="Shape 5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65538" name="Shape 544"/>
          <p:cNvSpPr>
            <a:spLocks noGrp="1" noRot="1" noChangeAspect="1"/>
          </p:cNvSpPr>
          <p:nvPr>
            <p:ph type="sldImg" idx="2"/>
          </p:nvPr>
        </p:nvSpPr>
        <p:spPr>
          <a:noFill/>
          <a:ln>
            <a:headEnd/>
            <a:tailEnd/>
          </a:ln>
        </p:spPr>
      </p:sp>
    </p:spTree>
    <p:extLst>
      <p:ext uri="{BB962C8B-B14F-4D97-AF65-F5344CB8AC3E}">
        <p14:creationId xmlns:p14="http://schemas.microsoft.com/office/powerpoint/2010/main" val="41325628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a:headEnd/>
            <a:tailEnd/>
          </a:ln>
        </p:spPr>
      </p:sp>
      <p:sp>
        <p:nvSpPr>
          <p:cNvPr id="7885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885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BE7B347D-3BA5-43C0-8F9F-73B4841204D5}" type="slidenum">
              <a:rPr lang="en-US" altLang="en-US" sz="1200">
                <a:latin typeface="Calibri" pitchFamily="34" charset="0"/>
                <a:cs typeface="Calibri" pitchFamily="34" charset="0"/>
                <a:sym typeface="Calibri" pitchFamily="34" charset="0"/>
              </a:rPr>
              <a:pPr/>
              <a:t>14</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2322413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
        <p:cNvGrpSpPr/>
        <p:nvPr/>
      </p:nvGrpSpPr>
      <p:grpSpPr>
        <a:xfrm>
          <a:off x="0" y="0"/>
          <a:ext cx="0" cy="0"/>
          <a:chOff x="0" y="0"/>
          <a:chExt cx="0" cy="0"/>
        </a:xfrm>
      </p:grpSpPr>
      <p:sp>
        <p:nvSpPr>
          <p:cNvPr id="1826" name="Google Shape;1826;g7f6aa3319a_0_673:notes"/>
          <p:cNvSpPr txBox="1">
            <a:spLocks noGrp="1"/>
          </p:cNvSpPr>
          <p:nvPr>
            <p:ph type="body" idx="1"/>
          </p:nvPr>
        </p:nvSpPr>
        <p:spPr>
          <a:xfrm>
            <a:off x="702310" y="4480004"/>
            <a:ext cx="5618480" cy="3665611"/>
          </a:xfrm>
          <a:prstGeom prst="rect">
            <a:avLst/>
          </a:prstGeom>
        </p:spPr>
        <p:txBody>
          <a:bodyPr spcFirstLastPara="1" wrap="square" lIns="93308" tIns="46641" rIns="93308" bIns="46641" anchor="t" anchorCtr="0">
            <a:noAutofit/>
          </a:bodyPr>
          <a:lstStyle/>
          <a:p>
            <a:endParaRPr dirty="0"/>
          </a:p>
        </p:txBody>
      </p:sp>
      <p:sp>
        <p:nvSpPr>
          <p:cNvPr id="1827" name="Google Shape;1827;g7f6aa3319a_0_673: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8500"/>
            <a:ext cx="6207125" cy="3490913"/>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1417A972-B64F-41CE-A881-29BB7AB7CB3D}" type="slidenum">
              <a:rPr lang="en-US" smtClean="0"/>
              <a:pPr>
                <a:defRPr/>
              </a:pPr>
              <a:t>18</a:t>
            </a:fld>
            <a:endParaRPr lang="en-US" dirty="0"/>
          </a:p>
        </p:txBody>
      </p:sp>
    </p:spTree>
    <p:extLst>
      <p:ext uri="{BB962C8B-B14F-4D97-AF65-F5344CB8AC3E}">
        <p14:creationId xmlns:p14="http://schemas.microsoft.com/office/powerpoint/2010/main" val="3130500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pPr>
            <a:endParaRPr lang="en-US" altLang="en-US" sz="9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endParaRPr dirty="0">
              <a:latin typeface="Arial"/>
              <a:ea typeface="Arial"/>
              <a:cs typeface="Arial"/>
            </a:endParaRPr>
          </a:p>
        </p:txBody>
      </p:sp>
      <p:sp>
        <p:nvSpPr>
          <p:cNvPr id="345" name="Shape 345"/>
          <p:cNvSpPr txBox="1">
            <a:spLocks noGrp="1"/>
          </p:cNvSpPr>
          <p:nvPr>
            <p:ph type="sldNum" idx="12"/>
          </p:nvPr>
        </p:nvSpPr>
        <p:spPr>
          <a:xfrm>
            <a:off x="3978131" y="8842030"/>
            <a:ext cx="3043342" cy="465455"/>
          </a:xfrm>
          <a:prstGeom prst="rect">
            <a:avLst/>
          </a:prstGeom>
        </p:spPr>
        <p:txBody>
          <a:bodyPr lIns="93308" tIns="46641" rIns="93308" bIns="46641" anchor="b" anchorCtr="0">
            <a:noAutofit/>
          </a:bodyPr>
          <a:lstStyle/>
          <a:p>
            <a:pPr>
              <a:buClr>
                <a:srgbClr val="000000"/>
              </a:buClr>
              <a:buSzPct val="25000"/>
            </a:pPr>
            <a:fld id="{00000000-1234-1234-1234-123412341234}" type="slidenum">
              <a:rPr lang="en-US"/>
              <a:pPr>
                <a:buClr>
                  <a:srgbClr val="000000"/>
                </a:buClr>
                <a:buSzPct val="25000"/>
              </a:pPr>
              <a:t>32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409575" y="698500"/>
            <a:ext cx="6203950" cy="3490913"/>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702310" y="4421823"/>
            <a:ext cx="5618480" cy="4189095"/>
          </a:xfrm>
          <a:prstGeom prst="rect">
            <a:avLst/>
          </a:prstGeom>
        </p:spPr>
        <p:txBody>
          <a:bodyPr lIns="93308" tIns="93308" rIns="93308" bIns="93308" anchor="t" anchorCtr="0">
            <a:noAutofit/>
          </a:bodyPr>
          <a:lstStyle/>
          <a:p>
            <a:endParaRPr dirty="0">
              <a:latin typeface="Arial"/>
              <a:ea typeface="Arial"/>
              <a:cs typeface="Arial"/>
            </a:endParaRPr>
          </a:p>
        </p:txBody>
      </p:sp>
      <p:sp>
        <p:nvSpPr>
          <p:cNvPr id="345" name="Shape 345"/>
          <p:cNvSpPr txBox="1">
            <a:spLocks noGrp="1"/>
          </p:cNvSpPr>
          <p:nvPr>
            <p:ph type="sldNum" idx="12"/>
          </p:nvPr>
        </p:nvSpPr>
        <p:spPr>
          <a:xfrm>
            <a:off x="3978131" y="8842030"/>
            <a:ext cx="3043342" cy="465455"/>
          </a:xfrm>
          <a:prstGeom prst="rect">
            <a:avLst/>
          </a:prstGeom>
        </p:spPr>
        <p:txBody>
          <a:bodyPr lIns="93308" tIns="46641" rIns="93308" bIns="46641" anchor="b" anchorCtr="0">
            <a:noAutofit/>
          </a:bodyPr>
          <a:lstStyle/>
          <a:p>
            <a:pPr>
              <a:buClr>
                <a:srgbClr val="000000"/>
              </a:buClr>
              <a:buSzPct val="25000"/>
            </a:pPr>
            <a:fld id="{00000000-1234-1234-1234-123412341234}" type="slidenum">
              <a:rPr lang="en-US"/>
              <a:pPr>
                <a:buClr>
                  <a:srgbClr val="000000"/>
                </a:buClr>
                <a:buSzPct val="25000"/>
              </a:pPr>
              <a:t>33</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8D79CFC-C3EF-4E59-A64B-DE9090BC65D8}" type="slidenum">
              <a:rPr lang="en-US" altLang="en-US" smtClean="0">
                <a:solidFill>
                  <a:prstClr val="black"/>
                </a:solidFill>
              </a:rPr>
              <a:pPr eaLnBrk="1" hangingPunct="1">
                <a:spcBef>
                  <a:spcPct val="0"/>
                </a:spcBef>
              </a:pPr>
              <a:t>35</a:t>
            </a:fld>
            <a:endParaRPr lang="en-US" altLang="en-US" dirty="0"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noTextEdit="1"/>
          </p:cNvSpPr>
          <p:nvPr>
            <p:ph type="sldImg"/>
          </p:nvPr>
        </p:nvSpPr>
        <p:spPr>
          <a:ln>
            <a:miter lim="800000"/>
            <a:headEnd/>
            <a:tailEnd/>
          </a:ln>
        </p:spPr>
      </p:sp>
      <p:sp>
        <p:nvSpPr>
          <p:cNvPr id="89090"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GB" altLang="en-US" dirty="0" smtClean="0">
              <a:solidFill>
                <a:srgbClr val="000000"/>
              </a:solidFill>
              <a:latin typeface="Calibri" pitchFamily="34" charset="0"/>
              <a:cs typeface="Calibri" pitchFamily="34" charset="0"/>
              <a:sym typeface="Calibri" pitchFamily="34" charset="0"/>
            </a:endParaRPr>
          </a:p>
        </p:txBody>
      </p:sp>
      <p:sp>
        <p:nvSpPr>
          <p:cNvPr id="89091"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l">
              <a:buSzTx/>
            </a:pPr>
            <a:fld id="{60AFAAE2-04A4-46AA-A99F-57B5849D2A03}" type="slidenum">
              <a:rPr lang="en-US" altLang="en-US"/>
              <a:pPr algn="l">
                <a:buSzTx/>
              </a:pPr>
              <a:t>37</a:t>
            </a:fld>
            <a:endParaRPr lang="en-US" altLang="en-US" dirty="0"/>
          </a:p>
        </p:txBody>
      </p:sp>
    </p:spTree>
    <p:extLst>
      <p:ext uri="{BB962C8B-B14F-4D97-AF65-F5344CB8AC3E}">
        <p14:creationId xmlns:p14="http://schemas.microsoft.com/office/powerpoint/2010/main" val="10970435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4</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Slide Image Placeholder 1"/>
          <p:cNvSpPr>
            <a:spLocks noGrp="1" noRot="1" noChangeAspect="1"/>
          </p:cNvSpPr>
          <p:nvPr>
            <p:ph type="sldImg"/>
          </p:nvPr>
        </p:nvSpPr>
        <p:spPr>
          <a:ln>
            <a:headEnd/>
            <a:tailEnd/>
          </a:ln>
        </p:spPr>
      </p:sp>
      <p:sp>
        <p:nvSpPr>
          <p:cNvPr id="91138"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defTabSz="931863">
              <a:spcBef>
                <a:spcPct val="0"/>
              </a:spcBef>
            </a:pPr>
            <a:r>
              <a:rPr lang="en-US" altLang="en-US" b="1" dirty="0" smtClean="0">
                <a:solidFill>
                  <a:schemeClr val="tx2"/>
                </a:solidFill>
                <a:latin typeface="Calibri" pitchFamily="34" charset="0"/>
                <a:cs typeface="Calibri" pitchFamily="34" charset="0"/>
                <a:sym typeface="Calibri" pitchFamily="34" charset="0"/>
              </a:rPr>
              <a:t>Numbers in this slide may change due to NDH00TSR data later</a:t>
            </a:r>
            <a:endParaRPr lang="de-DE" altLang="en-US" b="1" smtClean="0">
              <a:solidFill>
                <a:schemeClr val="tx2"/>
              </a:solidFill>
              <a:latin typeface="Calibri" pitchFamily="34" charset="0"/>
              <a:cs typeface="Calibri" pitchFamily="34" charset="0"/>
              <a:sym typeface="Calibri" pitchFamily="34" charset="0"/>
            </a:endParaRPr>
          </a:p>
          <a:p>
            <a:pPr defTabSz="931863">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91139"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C270FAEE-4491-4526-9BF0-ACB85CDB9DFA}" type="slidenum">
              <a:rPr lang="en-US" altLang="en-US" sz="1200">
                <a:latin typeface="Calibri" pitchFamily="34" charset="0"/>
                <a:cs typeface="Calibri" pitchFamily="34" charset="0"/>
                <a:sym typeface="Calibri" pitchFamily="34" charset="0"/>
              </a:rPr>
              <a:pPr/>
              <a:t>38</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406464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407988" y="698500"/>
            <a:ext cx="6207125" cy="34909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862" indent="-285716" eaLnBrk="0" hangingPunct="0">
              <a:spcBef>
                <a:spcPct val="30000"/>
              </a:spcBef>
              <a:defRPr sz="1200">
                <a:solidFill>
                  <a:schemeClr val="tx1"/>
                </a:solidFill>
                <a:latin typeface="Calibri" pitchFamily="34" charset="0"/>
              </a:defRPr>
            </a:lvl2pPr>
            <a:lvl3pPr marL="1142865" indent="-228573" eaLnBrk="0" hangingPunct="0">
              <a:spcBef>
                <a:spcPct val="30000"/>
              </a:spcBef>
              <a:defRPr sz="1200">
                <a:solidFill>
                  <a:schemeClr val="tx1"/>
                </a:solidFill>
                <a:latin typeface="Calibri" pitchFamily="34" charset="0"/>
              </a:defRPr>
            </a:lvl3pPr>
            <a:lvl4pPr marL="1600011" indent="-228573" eaLnBrk="0" hangingPunct="0">
              <a:spcBef>
                <a:spcPct val="30000"/>
              </a:spcBef>
              <a:defRPr sz="1200">
                <a:solidFill>
                  <a:schemeClr val="tx1"/>
                </a:solidFill>
                <a:latin typeface="Calibri" pitchFamily="34" charset="0"/>
              </a:defRPr>
            </a:lvl4pPr>
            <a:lvl5pPr marL="2057157" indent="-228573" eaLnBrk="0" hangingPunct="0">
              <a:spcBef>
                <a:spcPct val="30000"/>
              </a:spcBef>
              <a:defRPr sz="1200">
                <a:solidFill>
                  <a:schemeClr val="tx1"/>
                </a:solidFill>
                <a:latin typeface="Calibri" pitchFamily="34" charset="0"/>
              </a:defRPr>
            </a:lvl5pPr>
            <a:lvl6pPr marL="2514303" indent="-228573" eaLnBrk="0" fontAlgn="base" hangingPunct="0">
              <a:spcBef>
                <a:spcPct val="30000"/>
              </a:spcBef>
              <a:spcAft>
                <a:spcPct val="0"/>
              </a:spcAft>
              <a:defRPr sz="1200">
                <a:solidFill>
                  <a:schemeClr val="tx1"/>
                </a:solidFill>
                <a:latin typeface="Calibri" pitchFamily="34" charset="0"/>
              </a:defRPr>
            </a:lvl6pPr>
            <a:lvl7pPr marL="2971448" indent="-228573" eaLnBrk="0" fontAlgn="base" hangingPunct="0">
              <a:spcBef>
                <a:spcPct val="30000"/>
              </a:spcBef>
              <a:spcAft>
                <a:spcPct val="0"/>
              </a:spcAft>
              <a:defRPr sz="1200">
                <a:solidFill>
                  <a:schemeClr val="tx1"/>
                </a:solidFill>
                <a:latin typeface="Calibri" pitchFamily="34" charset="0"/>
              </a:defRPr>
            </a:lvl7pPr>
            <a:lvl8pPr marL="3428594" indent="-228573" eaLnBrk="0" fontAlgn="base" hangingPunct="0">
              <a:spcBef>
                <a:spcPct val="30000"/>
              </a:spcBef>
              <a:spcAft>
                <a:spcPct val="0"/>
              </a:spcAft>
              <a:defRPr sz="1200">
                <a:solidFill>
                  <a:schemeClr val="tx1"/>
                </a:solidFill>
                <a:latin typeface="Calibri" pitchFamily="34" charset="0"/>
              </a:defRPr>
            </a:lvl8pPr>
            <a:lvl9pPr marL="3885741" indent="-228573" eaLnBrk="0" fontAlgn="base" hangingPunct="0">
              <a:spcBef>
                <a:spcPct val="30000"/>
              </a:spcBef>
              <a:spcAft>
                <a:spcPct val="0"/>
              </a:spcAft>
              <a:defRPr sz="1200">
                <a:solidFill>
                  <a:schemeClr val="tx1"/>
                </a:solidFill>
                <a:latin typeface="Calibri" pitchFamily="34" charset="0"/>
              </a:defRPr>
            </a:lvl9pPr>
          </a:lstStyle>
          <a:p>
            <a:pPr eaLnBrk="1" fontAlgn="base" hangingPunct="1">
              <a:spcBef>
                <a:spcPct val="0"/>
              </a:spcBef>
              <a:spcAft>
                <a:spcPct val="0"/>
              </a:spcAft>
            </a:pPr>
            <a:fld id="{48E8071A-BDC9-4F54-BD40-EB2B2B6EB0B1}" type="slidenum">
              <a:rPr lang="en-US" altLang="en-US" smtClean="0"/>
              <a:pPr eaLnBrk="1" fontAlgn="base" hangingPunct="1">
                <a:spcBef>
                  <a:spcPct val="0"/>
                </a:spcBef>
                <a:spcAft>
                  <a:spcPct val="0"/>
                </a:spcAft>
              </a:pPr>
              <a:t>5</a:t>
            </a:fld>
            <a:endParaRPr lang="en-US" altLang="en-US" dirty="0" smtClean="0"/>
          </a:p>
        </p:txBody>
      </p:sp>
    </p:spTree>
    <p:extLst>
      <p:ext uri="{BB962C8B-B14F-4D97-AF65-F5344CB8AC3E}">
        <p14:creationId xmlns:p14="http://schemas.microsoft.com/office/powerpoint/2010/main" val="2097414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a:headEnd/>
            <a:tailEnd/>
          </a:ln>
        </p:spPr>
      </p:sp>
      <p:sp>
        <p:nvSpPr>
          <p:cNvPr id="76802"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a:spcBef>
                <a:spcPct val="0"/>
              </a:spcBef>
            </a:pPr>
            <a:endParaRPr lang="en-US" altLang="en-US" dirty="0" smtClean="0">
              <a:solidFill>
                <a:srgbClr val="000000"/>
              </a:solidFill>
              <a:latin typeface="Calibri" pitchFamily="34" charset="0"/>
              <a:cs typeface="Calibri" pitchFamily="34" charset="0"/>
              <a:sym typeface="Calibri" pitchFamily="34" charset="0"/>
            </a:endParaRPr>
          </a:p>
        </p:txBody>
      </p:sp>
      <p:sp>
        <p:nvSpPr>
          <p:cNvPr id="76803" name="Slide Number Placeholder 3"/>
          <p:cNvSpPr>
            <a:spLocks noGrp="1"/>
          </p:cNvSpPr>
          <p:nvPr>
            <p:ph type="sldNum" sz="quarter" idx="12"/>
          </p:nvPr>
        </p:nvSpPr>
        <p:spPr>
          <a:noFill/>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fld id="{6A9D7356-E038-4567-B709-172513B572B5}" type="slidenum">
              <a:rPr lang="en-US" altLang="en-US" sz="1200">
                <a:latin typeface="Calibri" pitchFamily="34" charset="0"/>
                <a:cs typeface="Calibri" pitchFamily="34" charset="0"/>
                <a:sym typeface="Calibri" pitchFamily="34" charset="0"/>
              </a:rPr>
              <a:pPr/>
              <a:t>7</a:t>
            </a:fld>
            <a:endParaRPr lang="en-US" altLang="en-US" sz="1200" dirty="0">
              <a:latin typeface="Calibri" pitchFamily="34" charset="0"/>
              <a:cs typeface="Calibri" pitchFamily="34" charset="0"/>
              <a:sym typeface="Calibri" pitchFamily="34" charset="0"/>
            </a:endParaRPr>
          </a:p>
        </p:txBody>
      </p:sp>
    </p:spTree>
    <p:extLst>
      <p:ext uri="{BB962C8B-B14F-4D97-AF65-F5344CB8AC3E}">
        <p14:creationId xmlns:p14="http://schemas.microsoft.com/office/powerpoint/2010/main" val="340469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8</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buSzPct val="25000"/>
            </a:pPr>
            <a:fld id="{00000000-1234-1234-1234-123412341234}" type="slidenum">
              <a:rPr lang="en-US" sz="1200">
                <a:solidFill>
                  <a:schemeClr val="dk1"/>
                </a:solidFill>
                <a:latin typeface="Calibri"/>
                <a:ea typeface="Calibri"/>
                <a:cs typeface="Calibri"/>
                <a:sym typeface="Calibri"/>
              </a:rPr>
              <a:pPr algn="r">
                <a:buSzPct val="25000"/>
              </a:pPr>
              <a:t>9</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0943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7"/>
        <p:cNvGrpSpPr/>
        <p:nvPr/>
      </p:nvGrpSpPr>
      <p:grpSpPr>
        <a:xfrm>
          <a:off x="0" y="0"/>
          <a:ext cx="0" cy="0"/>
          <a:chOff x="0" y="0"/>
          <a:chExt cx="0" cy="0"/>
        </a:xfrm>
      </p:grpSpPr>
      <p:sp>
        <p:nvSpPr>
          <p:cNvPr id="1778" name="Google Shape;1778;p8:notes"/>
          <p:cNvSpPr txBox="1">
            <a:spLocks noGrp="1"/>
          </p:cNvSpPr>
          <p:nvPr>
            <p:ph type="body" idx="1"/>
          </p:nvPr>
        </p:nvSpPr>
        <p:spPr>
          <a:xfrm>
            <a:off x="702310" y="4421823"/>
            <a:ext cx="5618480" cy="4189095"/>
          </a:xfrm>
          <a:prstGeom prst="rect">
            <a:avLst/>
          </a:prstGeom>
        </p:spPr>
        <p:txBody>
          <a:bodyPr spcFirstLastPara="1" wrap="square" lIns="93308" tIns="46641" rIns="93308" bIns="46641" anchor="t" anchorCtr="0">
            <a:noAutofit/>
          </a:bodyPr>
          <a:lstStyle/>
          <a:p>
            <a:endParaRPr dirty="0"/>
          </a:p>
        </p:txBody>
      </p:sp>
      <p:sp>
        <p:nvSpPr>
          <p:cNvPr id="1779" name="Google Shape;1779;p8:notes"/>
          <p:cNvSpPr>
            <a:spLocks noGrp="1" noRot="1" noChangeAspect="1"/>
          </p:cNvSpPr>
          <p:nvPr>
            <p:ph type="sldImg" idx="2"/>
          </p:nvPr>
        </p:nvSpPr>
        <p:spPr>
          <a:xfrm>
            <a:off x="407988" y="698500"/>
            <a:ext cx="6207125" cy="349091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0"/>
        <p:cNvGrpSpPr/>
        <p:nvPr/>
      </p:nvGrpSpPr>
      <p:grpSpPr>
        <a:xfrm>
          <a:off x="0" y="0"/>
          <a:ext cx="0" cy="0"/>
          <a:chOff x="0" y="0"/>
          <a:chExt cx="0" cy="0"/>
        </a:xfrm>
      </p:grpSpPr>
      <p:sp>
        <p:nvSpPr>
          <p:cNvPr id="2331" name="Google Shape;2331;g7642b75fa3_0_2637:notes"/>
          <p:cNvSpPr>
            <a:spLocks noGrp="1" noRot="1" noChangeAspect="1"/>
          </p:cNvSpPr>
          <p:nvPr>
            <p:ph type="sldImg" idx="2"/>
          </p:nvPr>
        </p:nvSpPr>
        <p:spPr>
          <a:xfrm>
            <a:off x="719138" y="1163638"/>
            <a:ext cx="5584825" cy="3141662"/>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2" name="Google Shape;2332;g7642b75fa3_0_2637:notes"/>
          <p:cNvSpPr txBox="1">
            <a:spLocks noGrp="1"/>
          </p:cNvSpPr>
          <p:nvPr>
            <p:ph type="body" idx="1"/>
          </p:nvPr>
        </p:nvSpPr>
        <p:spPr>
          <a:xfrm>
            <a:off x="702310" y="4480004"/>
            <a:ext cx="5618480" cy="3665611"/>
          </a:xfrm>
          <a:prstGeom prst="rect">
            <a:avLst/>
          </a:prstGeom>
          <a:noFill/>
          <a:ln>
            <a:noFill/>
          </a:ln>
        </p:spPr>
        <p:txBody>
          <a:bodyPr spcFirstLastPara="1" wrap="square" lIns="93308" tIns="93308" rIns="93308" bIns="93308" anchor="ctr" anchorCtr="0">
            <a:noAutofit/>
          </a:bodyPr>
          <a:lstStyle/>
          <a:p>
            <a:endParaRPr dirty="0"/>
          </a:p>
        </p:txBody>
      </p:sp>
      <p:sp>
        <p:nvSpPr>
          <p:cNvPr id="2333" name="Google Shape;2333;g7642b75fa3_0_2637:notes"/>
          <p:cNvSpPr txBox="1">
            <a:spLocks noGrp="1"/>
          </p:cNvSpPr>
          <p:nvPr>
            <p:ph type="sldNum" idx="12"/>
          </p:nvPr>
        </p:nvSpPr>
        <p:spPr>
          <a:xfrm>
            <a:off x="3978132" y="8842029"/>
            <a:ext cx="3043343" cy="466982"/>
          </a:xfrm>
          <a:prstGeom prst="rect">
            <a:avLst/>
          </a:prstGeom>
        </p:spPr>
        <p:txBody>
          <a:bodyPr spcFirstLastPara="1" wrap="square" lIns="93308" tIns="46641" rIns="93308" bIns="46641" anchor="b" anchorCtr="0">
            <a:noAutofit/>
          </a:bodyPr>
          <a:lstStyle/>
          <a:p>
            <a:pPr algn="r"/>
            <a:fld id="{00000000-1234-1234-1234-123412341234}" type="slidenum">
              <a:rPr lang="en-US"/>
              <a:pPr algn="r"/>
              <a:t>12</a:t>
            </a:fld>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09_Table">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1" name="Shape 161"/>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62" name="Shape 162"/>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33_End Slide N-tab PURPLE">
    <p:spTree>
      <p:nvGrpSpPr>
        <p:cNvPr id="1" name="Shape 257"/>
        <p:cNvGrpSpPr/>
        <p:nvPr/>
      </p:nvGrpSpPr>
      <p:grpSpPr>
        <a:xfrm>
          <a:off x="0" y="0"/>
          <a:ext cx="0" cy="0"/>
          <a:chOff x="0" y="0"/>
          <a:chExt cx="0" cy="0"/>
        </a:xfrm>
      </p:grpSpPr>
      <p:pic>
        <p:nvPicPr>
          <p:cNvPr id="258" name="Shape 258" descr="Purple.jpg"/>
          <p:cNvPicPr preferRelativeResize="0"/>
          <p:nvPr/>
        </p:nvPicPr>
        <p:blipFill rotWithShape="1">
          <a:blip r:embed="rId2">
            <a:alphaModFix/>
          </a:blip>
          <a:srcRect/>
          <a:stretch/>
        </p:blipFill>
        <p:spPr>
          <a:xfrm>
            <a:off x="2709" y="0"/>
            <a:ext cx="9141290" cy="5143499"/>
          </a:xfrm>
          <a:prstGeom prst="rect">
            <a:avLst/>
          </a:prstGeom>
          <a:noFill/>
          <a:ln>
            <a:noFill/>
          </a:ln>
        </p:spPr>
      </p:pic>
      <p:sp>
        <p:nvSpPr>
          <p:cNvPr id="259" name="Shape 25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0" name="Shape 260"/>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4_End Slide Full Logo PURPLE">
    <p:spTree>
      <p:nvGrpSpPr>
        <p:cNvPr id="1" name="Shape 261"/>
        <p:cNvGrpSpPr/>
        <p:nvPr/>
      </p:nvGrpSpPr>
      <p:grpSpPr>
        <a:xfrm>
          <a:off x="0" y="0"/>
          <a:ext cx="0" cy="0"/>
          <a:chOff x="0" y="0"/>
          <a:chExt cx="0" cy="0"/>
        </a:xfrm>
      </p:grpSpPr>
      <p:pic>
        <p:nvPicPr>
          <p:cNvPr id="262" name="Shape 26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3" name="Shape 26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64" name="Shape 264"/>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37_Title N-tab GREEN">
    <p:spTree>
      <p:nvGrpSpPr>
        <p:cNvPr id="1" name="Shape 265"/>
        <p:cNvGrpSpPr/>
        <p:nvPr/>
      </p:nvGrpSpPr>
      <p:grpSpPr>
        <a:xfrm>
          <a:off x="0" y="0"/>
          <a:ext cx="0" cy="0"/>
          <a:chOff x="0" y="0"/>
          <a:chExt cx="0" cy="0"/>
        </a:xfrm>
      </p:grpSpPr>
      <p:pic>
        <p:nvPicPr>
          <p:cNvPr id="266" name="Shape 266"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67" name="Shape 267"/>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68" name="Shape 268"/>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9" name="Shape 269"/>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0" name="Shape 2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1" name="Shape 271"/>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8_Title Full Logo GREEN">
    <p:spTree>
      <p:nvGrpSpPr>
        <p:cNvPr id="1" name="Shape 272"/>
        <p:cNvGrpSpPr/>
        <p:nvPr/>
      </p:nvGrpSpPr>
      <p:grpSpPr>
        <a:xfrm>
          <a:off x="0" y="0"/>
          <a:ext cx="0" cy="0"/>
          <a:chOff x="0" y="0"/>
          <a:chExt cx="0" cy="0"/>
        </a:xfrm>
      </p:grpSpPr>
      <p:pic>
        <p:nvPicPr>
          <p:cNvPr id="273" name="Shape 273"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74" name="Shape 274"/>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75" name="Shape 275"/>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76" name="Shape 276"/>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77" name="Shape 27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78" name="Shape 278"/>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Shape 279"/>
        <p:cNvGrpSpPr/>
        <p:nvPr/>
      </p:nvGrpSpPr>
      <p:grpSpPr>
        <a:xfrm>
          <a:off x="0" y="0"/>
          <a:ext cx="0" cy="0"/>
          <a:chOff x="0" y="0"/>
          <a:chExt cx="0" cy="0"/>
        </a:xfrm>
      </p:grpSpPr>
      <p:pic>
        <p:nvPicPr>
          <p:cNvPr id="280" name="Shape 280"/>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281" name="Shape 281"/>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282" name="Shape 282" descr="Green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83" name="Shape 283"/>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4" name="Shape 28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a:t>
            </a:r>
            <a:r>
              <a:rPr lang="en-US" sz="600" dirty="0" smtClean="0">
                <a:solidFill>
                  <a:schemeClr val="lt1"/>
                </a:solidFill>
                <a:latin typeface="Arial"/>
                <a:ea typeface="Arial"/>
                <a:cs typeface="Arial"/>
                <a:sym typeface="Arial"/>
              </a:rPr>
              <a:t>. </a:t>
            </a:r>
            <a:r>
              <a:rPr lang="en-US" sz="600" dirty="0">
                <a:solidFill>
                  <a:schemeClr val="lt1"/>
                </a:solidFill>
                <a:latin typeface="Arial"/>
                <a:ea typeface="Arial"/>
                <a:cs typeface="Arial"/>
                <a:sym typeface="Arial"/>
              </a:rPr>
              <a:t>Confidential and proprietary. Do not distribute.</a:t>
            </a:r>
          </a:p>
        </p:txBody>
      </p:sp>
      <p:sp>
        <p:nvSpPr>
          <p:cNvPr id="285" name="Shape 285"/>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9_Title N-tab White">
    <p:spTree>
      <p:nvGrpSpPr>
        <p:cNvPr id="1" name="Shape 286"/>
        <p:cNvGrpSpPr/>
        <p:nvPr/>
      </p:nvGrpSpPr>
      <p:grpSpPr>
        <a:xfrm>
          <a:off x="0" y="0"/>
          <a:ext cx="0" cy="0"/>
          <a:chOff x="0" y="0"/>
          <a:chExt cx="0" cy="0"/>
        </a:xfrm>
      </p:grpSpPr>
      <p:pic>
        <p:nvPicPr>
          <p:cNvPr id="287" name="Shape 287"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88" name="Shape 288"/>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89" name="Shape 289"/>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0" name="Shape 290"/>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1" name="Shape 29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92" name="Shape 292"/>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47_Quote Texture GREEN">
    <p:spTree>
      <p:nvGrpSpPr>
        <p:cNvPr id="1" name="Shape 323"/>
        <p:cNvGrpSpPr/>
        <p:nvPr/>
      </p:nvGrpSpPr>
      <p:grpSpPr>
        <a:xfrm>
          <a:off x="0" y="0"/>
          <a:ext cx="0" cy="0"/>
          <a:chOff x="0" y="0"/>
          <a:chExt cx="0" cy="0"/>
        </a:xfrm>
      </p:grpSpPr>
      <p:pic>
        <p:nvPicPr>
          <p:cNvPr id="324" name="Shape 324"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25" name="Shape 325"/>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6" name="Shape 326"/>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7" name="Shape 327"/>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28" name="Shape 328"/>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329" name="Shape 32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48_Divider Slide">
    <p:spTree>
      <p:nvGrpSpPr>
        <p:cNvPr id="1" name="Shape 330"/>
        <p:cNvGrpSpPr/>
        <p:nvPr/>
      </p:nvGrpSpPr>
      <p:grpSpPr>
        <a:xfrm>
          <a:off x="0" y="0"/>
          <a:ext cx="0" cy="0"/>
          <a:chOff x="0" y="0"/>
          <a:chExt cx="0" cy="0"/>
        </a:xfrm>
      </p:grpSpPr>
      <p:pic>
        <p:nvPicPr>
          <p:cNvPr id="331" name="Shape 331"/>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332" name="Shape 332" descr="Green strip.jpg"/>
          <p:cNvPicPr preferRelativeResize="0"/>
          <p:nvPr/>
        </p:nvPicPr>
        <p:blipFill rotWithShape="1">
          <a:blip r:embed="rId3">
            <a:alphaModFix/>
          </a:blip>
          <a:srcRect/>
          <a:stretch/>
        </p:blipFill>
        <p:spPr>
          <a:xfrm>
            <a:off x="0" y="761"/>
            <a:ext cx="176732" cy="5143499"/>
          </a:xfrm>
          <a:prstGeom prst="rect">
            <a:avLst/>
          </a:prstGeom>
          <a:noFill/>
          <a:ln>
            <a:noFill/>
          </a:ln>
        </p:spPr>
      </p:pic>
      <p:sp>
        <p:nvSpPr>
          <p:cNvPr id="333" name="Shape 3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334" name="Shape 334"/>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35" name="Shape 33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1_End Slide N-tab GREEN">
    <p:spTree>
      <p:nvGrpSpPr>
        <p:cNvPr id="1" name="Shape 336"/>
        <p:cNvGrpSpPr/>
        <p:nvPr/>
      </p:nvGrpSpPr>
      <p:grpSpPr>
        <a:xfrm>
          <a:off x="0" y="0"/>
          <a:ext cx="0" cy="0"/>
          <a:chOff x="0" y="0"/>
          <a:chExt cx="0" cy="0"/>
        </a:xfrm>
      </p:grpSpPr>
      <p:pic>
        <p:nvPicPr>
          <p:cNvPr id="337" name="Shape 337"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38" name="Shape 33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39" name="Shape 33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52_End Slide Full Logo GREEN">
    <p:spTree>
      <p:nvGrpSpPr>
        <p:cNvPr id="1" name="Shape 340"/>
        <p:cNvGrpSpPr/>
        <p:nvPr/>
      </p:nvGrpSpPr>
      <p:grpSpPr>
        <a:xfrm>
          <a:off x="0" y="0"/>
          <a:ext cx="0" cy="0"/>
          <a:chOff x="0" y="0"/>
          <a:chExt cx="0" cy="0"/>
        </a:xfrm>
      </p:grpSpPr>
      <p:pic>
        <p:nvPicPr>
          <p:cNvPr id="341" name="Shape 341" descr="Green.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2" name="Shape 34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43" name="Shape 34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cSld name="10_Quote White">
    <p:spTree>
      <p:nvGrpSpPr>
        <p:cNvPr id="1" name="Shape 163"/>
        <p:cNvGrpSpPr/>
        <p:nvPr/>
      </p:nvGrpSpPr>
      <p:grpSpPr>
        <a:xfrm>
          <a:off x="0" y="0"/>
          <a:ext cx="0" cy="0"/>
          <a:chOff x="0" y="0"/>
          <a:chExt cx="0" cy="0"/>
        </a:xfrm>
      </p:grpSpPr>
      <p:sp>
        <p:nvSpPr>
          <p:cNvPr id="164" name="Shape 164"/>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32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5" name="Shape 165"/>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dk2"/>
                </a:solidFill>
                <a:latin typeface="Calibri" panose="020F0502020204030204" pitchFamily="34" charset="0"/>
                <a:ea typeface="Calibri" panose="020F0502020204030204" pitchFamily="34" charset="0"/>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5_Title N-tab GOLD">
    <p:spTree>
      <p:nvGrpSpPr>
        <p:cNvPr id="1" name="Shape 344"/>
        <p:cNvGrpSpPr/>
        <p:nvPr/>
      </p:nvGrpSpPr>
      <p:grpSpPr>
        <a:xfrm>
          <a:off x="0" y="0"/>
          <a:ext cx="0" cy="0"/>
          <a:chOff x="0" y="0"/>
          <a:chExt cx="0" cy="0"/>
        </a:xfrm>
      </p:grpSpPr>
      <p:pic>
        <p:nvPicPr>
          <p:cNvPr id="345" name="Shape 345"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46" name="Shape 34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47" name="Shape 34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48" name="Shape 34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49" name="Shape 34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0" name="Shape 35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56_Title Full Logo GOLD">
    <p:spTree>
      <p:nvGrpSpPr>
        <p:cNvPr id="1" name="Shape 351"/>
        <p:cNvGrpSpPr/>
        <p:nvPr/>
      </p:nvGrpSpPr>
      <p:grpSpPr>
        <a:xfrm>
          <a:off x="0" y="0"/>
          <a:ext cx="0" cy="0"/>
          <a:chOff x="0" y="0"/>
          <a:chExt cx="0" cy="0"/>
        </a:xfrm>
      </p:grpSpPr>
      <p:pic>
        <p:nvPicPr>
          <p:cNvPr id="352" name="Shape 352"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353" name="Shape 35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54" name="Shape 35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5" name="Shape 35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56" name="Shape 35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57" name="Shape 35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3_Custom Layout">
    <p:spTree>
      <p:nvGrpSpPr>
        <p:cNvPr id="1" name="Shape 358"/>
        <p:cNvGrpSpPr/>
        <p:nvPr/>
      </p:nvGrpSpPr>
      <p:grpSpPr>
        <a:xfrm>
          <a:off x="0" y="0"/>
          <a:ext cx="0" cy="0"/>
          <a:chOff x="0" y="0"/>
          <a:chExt cx="0" cy="0"/>
        </a:xfrm>
      </p:grpSpPr>
      <p:pic>
        <p:nvPicPr>
          <p:cNvPr id="359" name="Shape 359"/>
          <p:cNvPicPr preferRelativeResize="0"/>
          <p:nvPr/>
        </p:nvPicPr>
        <p:blipFill rotWithShape="1">
          <a:blip r:embed="rId2">
            <a:alphaModFix/>
          </a:blip>
          <a:srcRect/>
          <a:stretch/>
        </p:blipFill>
        <p:spPr>
          <a:xfrm>
            <a:off x="0" y="761"/>
            <a:ext cx="9141290" cy="5141975"/>
          </a:xfrm>
          <a:prstGeom prst="rect">
            <a:avLst/>
          </a:prstGeom>
          <a:noFill/>
          <a:ln>
            <a:noFill/>
          </a:ln>
        </p:spPr>
      </p:pic>
      <p:sp>
        <p:nvSpPr>
          <p:cNvPr id="360" name="Shape 36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361" name="Shape 361"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362" name="Shape 36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3" name="Shape 36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364" name="Shape 36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57_Title N-tab White">
    <p:spTree>
      <p:nvGrpSpPr>
        <p:cNvPr id="1" name="Shape 365"/>
        <p:cNvGrpSpPr/>
        <p:nvPr/>
      </p:nvGrpSpPr>
      <p:grpSpPr>
        <a:xfrm>
          <a:off x="0" y="0"/>
          <a:ext cx="0" cy="0"/>
          <a:chOff x="0" y="0"/>
          <a:chExt cx="0" cy="0"/>
        </a:xfrm>
      </p:grpSpPr>
      <p:pic>
        <p:nvPicPr>
          <p:cNvPr id="366" name="Shape 366"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367" name="Shape 36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68" name="Shape 36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369" name="Shape 36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370" name="Shape 37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371" name="Shape 37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62_Side-by-side">
    <p:spTree>
      <p:nvGrpSpPr>
        <p:cNvPr id="1" name="Shape 400"/>
        <p:cNvGrpSpPr/>
        <p:nvPr/>
      </p:nvGrpSpPr>
      <p:grpSpPr>
        <a:xfrm>
          <a:off x="0" y="0"/>
          <a:ext cx="0" cy="0"/>
          <a:chOff x="0" y="0"/>
          <a:chExt cx="0" cy="0"/>
        </a:xfrm>
      </p:grpSpPr>
      <p:sp>
        <p:nvSpPr>
          <p:cNvPr id="401" name="Shape 40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2" name="Shape 40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3" name="Shape 40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04" name="Shape 40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5" name="Shape 40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06" name="Shape 40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07" name="Shape 40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08" name="Shape 408"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09" name="Shape 40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63_Table">
    <p:spTree>
      <p:nvGrpSpPr>
        <p:cNvPr id="1" name="Shape 410"/>
        <p:cNvGrpSpPr/>
        <p:nvPr/>
      </p:nvGrpSpPr>
      <p:grpSpPr>
        <a:xfrm>
          <a:off x="0" y="0"/>
          <a:ext cx="0" cy="0"/>
          <a:chOff x="0" y="0"/>
          <a:chExt cx="0" cy="0"/>
        </a:xfrm>
      </p:grpSpPr>
      <p:sp>
        <p:nvSpPr>
          <p:cNvPr id="411" name="Shape 411"/>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12" name="Shape 412"/>
          <p:cNvSpPr txBox="1">
            <a:spLocks noGrp="1"/>
          </p:cNvSpPr>
          <p:nvPr>
            <p:ph type="body" idx="1"/>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13" name="Shape 413"/>
          <p:cNvSpPr txBox="1">
            <a:spLocks noGrp="1"/>
          </p:cNvSpPr>
          <p:nvPr>
            <p:ph type="body" idx="2"/>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14" name="Shape 414" descr="Orang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15" name="Shape 415"/>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66_Divider Slide">
    <p:spTree>
      <p:nvGrpSpPr>
        <p:cNvPr id="1" name="Shape 416"/>
        <p:cNvGrpSpPr/>
        <p:nvPr/>
      </p:nvGrpSpPr>
      <p:grpSpPr>
        <a:xfrm>
          <a:off x="0" y="0"/>
          <a:ext cx="0" cy="0"/>
          <a:chOff x="0" y="0"/>
          <a:chExt cx="0" cy="0"/>
        </a:xfrm>
      </p:grpSpPr>
      <p:pic>
        <p:nvPicPr>
          <p:cNvPr id="417" name="Shape 417"/>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418" name="Shape 418" descr="Orang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19" name="Shape 419"/>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420" name="Shape 420"/>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1" name="Shape 421"/>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69_End Slide N-tab GOLD">
    <p:spTree>
      <p:nvGrpSpPr>
        <p:cNvPr id="1" name="Shape 426"/>
        <p:cNvGrpSpPr/>
        <p:nvPr/>
      </p:nvGrpSpPr>
      <p:grpSpPr>
        <a:xfrm>
          <a:off x="0" y="0"/>
          <a:ext cx="0" cy="0"/>
          <a:chOff x="0" y="0"/>
          <a:chExt cx="0" cy="0"/>
        </a:xfrm>
      </p:grpSpPr>
      <p:pic>
        <p:nvPicPr>
          <p:cNvPr id="427" name="Shape 427"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28" name="Shape 428"/>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29" name="Shape 429"/>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70_End Slide Full Logo GOLD">
    <p:spTree>
      <p:nvGrpSpPr>
        <p:cNvPr id="1" name="Shape 430"/>
        <p:cNvGrpSpPr/>
        <p:nvPr/>
      </p:nvGrpSpPr>
      <p:grpSpPr>
        <a:xfrm>
          <a:off x="0" y="0"/>
          <a:ext cx="0" cy="0"/>
          <a:chOff x="0" y="0"/>
          <a:chExt cx="0" cy="0"/>
        </a:xfrm>
      </p:grpSpPr>
      <p:pic>
        <p:nvPicPr>
          <p:cNvPr id="431" name="Shape 431" descr="Orang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2" name="Shape 432"/>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33" name="Shape 433"/>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73_Title N-tab RED">
    <p:spTree>
      <p:nvGrpSpPr>
        <p:cNvPr id="1" name="Shape 434"/>
        <p:cNvGrpSpPr/>
        <p:nvPr/>
      </p:nvGrpSpPr>
      <p:grpSpPr>
        <a:xfrm>
          <a:off x="0" y="0"/>
          <a:ext cx="0" cy="0"/>
          <a:chOff x="0" y="0"/>
          <a:chExt cx="0" cy="0"/>
        </a:xfrm>
      </p:grpSpPr>
      <p:pic>
        <p:nvPicPr>
          <p:cNvPr id="435" name="Shape 4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36" name="Shape 436"/>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37" name="Shape 437"/>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38" name="Shape 438"/>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39" name="Shape 439"/>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0" name="Shape 440"/>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11_Quote Texture BLUE">
    <p:spTree>
      <p:nvGrpSpPr>
        <p:cNvPr id="1" name="Shape 166"/>
        <p:cNvGrpSpPr/>
        <p:nvPr/>
      </p:nvGrpSpPr>
      <p:grpSpPr>
        <a:xfrm>
          <a:off x="0" y="0"/>
          <a:ext cx="0" cy="0"/>
          <a:chOff x="0" y="0"/>
          <a:chExt cx="0" cy="0"/>
        </a:xfrm>
      </p:grpSpPr>
      <p:pic>
        <p:nvPicPr>
          <p:cNvPr id="167" name="Shape 16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68" name="Shape 168"/>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9" name="Shape 169"/>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70" name="Shape 17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71" name="Shape 171"/>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172" name="Shape 172"/>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74_Title Full Logo RED">
    <p:spTree>
      <p:nvGrpSpPr>
        <p:cNvPr id="1" name="Shape 441"/>
        <p:cNvGrpSpPr/>
        <p:nvPr/>
      </p:nvGrpSpPr>
      <p:grpSpPr>
        <a:xfrm>
          <a:off x="0" y="0"/>
          <a:ext cx="0" cy="0"/>
          <a:chOff x="0" y="0"/>
          <a:chExt cx="0" cy="0"/>
        </a:xfrm>
      </p:grpSpPr>
      <p:pic>
        <p:nvPicPr>
          <p:cNvPr id="442" name="Shape 44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443" name="Shape 44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44" name="Shape 444"/>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45" name="Shape 445"/>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46" name="Shape 44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47" name="Shape 447"/>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Custom Layout">
    <p:spTree>
      <p:nvGrpSpPr>
        <p:cNvPr id="1" name="Shape 448"/>
        <p:cNvGrpSpPr/>
        <p:nvPr/>
      </p:nvGrpSpPr>
      <p:grpSpPr>
        <a:xfrm>
          <a:off x="0" y="0"/>
          <a:ext cx="0" cy="0"/>
          <a:chOff x="0" y="0"/>
          <a:chExt cx="0" cy="0"/>
        </a:xfrm>
      </p:grpSpPr>
      <p:pic>
        <p:nvPicPr>
          <p:cNvPr id="449" name="Shape 449"/>
          <p:cNvPicPr preferRelativeResize="0"/>
          <p:nvPr/>
        </p:nvPicPr>
        <p:blipFill rotWithShape="1">
          <a:blip r:embed="rId2">
            <a:alphaModFix/>
          </a:blip>
          <a:srcRect/>
          <a:stretch/>
        </p:blipFill>
        <p:spPr>
          <a:xfrm>
            <a:off x="0" y="1523"/>
            <a:ext cx="9141290" cy="5141975"/>
          </a:xfrm>
          <a:prstGeom prst="rect">
            <a:avLst/>
          </a:prstGeom>
          <a:noFill/>
          <a:ln>
            <a:noFill/>
          </a:ln>
        </p:spPr>
      </p:pic>
      <p:sp>
        <p:nvSpPr>
          <p:cNvPr id="450" name="Shape 450"/>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51" name="Shape 451"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452" name="Shape 452"/>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3" name="Shape 45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454" name="Shape 454"/>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75_Title N-tab White">
    <p:spTree>
      <p:nvGrpSpPr>
        <p:cNvPr id="1" name="Shape 455"/>
        <p:cNvGrpSpPr/>
        <p:nvPr/>
      </p:nvGrpSpPr>
      <p:grpSpPr>
        <a:xfrm>
          <a:off x="0" y="0"/>
          <a:ext cx="0" cy="0"/>
          <a:chOff x="0" y="0"/>
          <a:chExt cx="0" cy="0"/>
        </a:xfrm>
      </p:grpSpPr>
      <p:pic>
        <p:nvPicPr>
          <p:cNvPr id="456" name="Shape 456"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57" name="Shape 457"/>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58" name="Shape 458"/>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59" name="Shape 459"/>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0" name="Shape 46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1" name="Shape 461"/>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76_Title Full Logo White">
    <p:spTree>
      <p:nvGrpSpPr>
        <p:cNvPr id="1" name="Shape 462"/>
        <p:cNvGrpSpPr/>
        <p:nvPr/>
      </p:nvGrpSpPr>
      <p:grpSpPr>
        <a:xfrm>
          <a:off x="0" y="0"/>
          <a:ext cx="0" cy="0"/>
          <a:chOff x="0" y="0"/>
          <a:chExt cx="0" cy="0"/>
        </a:xfrm>
      </p:grpSpPr>
      <p:pic>
        <p:nvPicPr>
          <p:cNvPr id="463" name="Shape 463" descr="Red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464" name="Shape 46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5" name="Shape 46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466" name="Shape 466"/>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67" name="Shape 46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468" name="Shape 468"/>
          <p:cNvPicPr preferRelativeResize="0"/>
          <p:nvPr/>
        </p:nvPicPr>
        <p:blipFill rotWithShape="1">
          <a:blip r:embed="rId3">
            <a:alphaModFix/>
          </a:blip>
          <a:srcRect/>
          <a:stretch/>
        </p:blipFill>
        <p:spPr>
          <a:xfrm>
            <a:off x="408850" y="1412344"/>
            <a:ext cx="975939" cy="345927"/>
          </a:xfrm>
          <a:prstGeom prst="rect">
            <a:avLst/>
          </a:prstGeom>
          <a:noFill/>
          <a:ln>
            <a:noFill/>
          </a:ln>
        </p:spPr>
      </p:pic>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0_Side-by-side">
    <p:spTree>
      <p:nvGrpSpPr>
        <p:cNvPr id="1" name="Shape 490"/>
        <p:cNvGrpSpPr/>
        <p:nvPr/>
      </p:nvGrpSpPr>
      <p:grpSpPr>
        <a:xfrm>
          <a:off x="0" y="0"/>
          <a:ext cx="0" cy="0"/>
          <a:chOff x="0" y="0"/>
          <a:chExt cx="0" cy="0"/>
        </a:xfrm>
      </p:grpSpPr>
      <p:sp>
        <p:nvSpPr>
          <p:cNvPr id="491" name="Shape 491"/>
          <p:cNvSpPr txBox="1">
            <a:spLocks noGrp="1"/>
          </p:cNvSpPr>
          <p:nvPr>
            <p:ph type="body" idx="1"/>
          </p:nvPr>
        </p:nvSpPr>
        <p:spPr>
          <a:xfrm>
            <a:off x="594360"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2" name="Shape 492"/>
          <p:cNvSpPr>
            <a:spLocks noGrp="1"/>
          </p:cNvSpPr>
          <p:nvPr>
            <p:ph type="chart" idx="2"/>
          </p:nvPr>
        </p:nvSpPr>
        <p:spPr>
          <a:xfrm>
            <a:off x="711200"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3" name="Shape 493"/>
          <p:cNvSpPr txBox="1">
            <a:spLocks noGrp="1"/>
          </p:cNvSpPr>
          <p:nvPr>
            <p:ph type="title"/>
          </p:nvPr>
        </p:nvSpPr>
        <p:spPr>
          <a:xfrm>
            <a:off x="594360" y="354211"/>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94" name="Shape 494"/>
          <p:cNvSpPr txBox="1">
            <a:spLocks noGrp="1"/>
          </p:cNvSpPr>
          <p:nvPr>
            <p:ph type="body" idx="3"/>
          </p:nvPr>
        </p:nvSpPr>
        <p:spPr>
          <a:xfrm>
            <a:off x="594360" y="819878"/>
            <a:ext cx="8160321" cy="236339"/>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5" name="Shape 495"/>
          <p:cNvSpPr>
            <a:spLocks noGrp="1"/>
          </p:cNvSpPr>
          <p:nvPr>
            <p:ph type="chart" idx="4"/>
          </p:nvPr>
        </p:nvSpPr>
        <p:spPr>
          <a:xfrm>
            <a:off x="4862512" y="1922023"/>
            <a:ext cx="3970338" cy="2429066"/>
          </a:xfrm>
          <a:prstGeom prst="rect">
            <a:avLst/>
          </a:prstGeom>
          <a:noFill/>
          <a:ln>
            <a:noFill/>
          </a:ln>
        </p:spPr>
        <p:txBody>
          <a:bodyPr lIns="91425" tIns="91425" rIns="91425" bIns="91425" anchor="t" anchorCtr="0"/>
          <a:lstStyle>
            <a:lvl1pPr marL="227013" marR="0" lvl="0" indent="-227013" algn="l" rtl="0">
              <a:lnSpc>
                <a:spcPct val="100000"/>
              </a:lnSpc>
              <a:spcBef>
                <a:spcPts val="800"/>
              </a:spcBef>
              <a:buClr>
                <a:schemeClr val="dk2"/>
              </a:buClr>
              <a:buFont typeface="Arial"/>
              <a:buNone/>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496" name="Shape 496"/>
          <p:cNvSpPr txBox="1">
            <a:spLocks noGrp="1"/>
          </p:cNvSpPr>
          <p:nvPr>
            <p:ph type="body" idx="5"/>
          </p:nvPr>
        </p:nvSpPr>
        <p:spPr>
          <a:xfrm>
            <a:off x="4761666" y="1316736"/>
            <a:ext cx="4087177" cy="132754"/>
          </a:xfrm>
          <a:prstGeom prst="rect">
            <a:avLst/>
          </a:prstGeom>
          <a:noFill/>
          <a:ln>
            <a:noFill/>
          </a:ln>
        </p:spPr>
        <p:txBody>
          <a:bodyPr lIns="91425" tIns="91425" rIns="91425" bIns="91425" anchor="t" anchorCtr="0"/>
          <a:lstStyle>
            <a:lvl1pPr marL="0" marR="0" lvl="0" indent="0" algn="l" rtl="0">
              <a:lnSpc>
                <a:spcPct val="100000"/>
              </a:lnSpc>
              <a:spcBef>
                <a:spcPts val="0"/>
              </a:spcBef>
              <a:buClr>
                <a:schemeClr val="dk2"/>
              </a:buClr>
              <a:buFont typeface="Arial"/>
              <a:buNone/>
              <a:defRPr sz="1200" b="0" i="0" u="none" strike="noStrike" cap="none">
                <a:solidFill>
                  <a:schemeClr val="accent1"/>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497" name="Shape 497"/>
          <p:cNvSpPr txBox="1">
            <a:spLocks noGrp="1"/>
          </p:cNvSpPr>
          <p:nvPr>
            <p:ph type="body" idx="6"/>
          </p:nvPr>
        </p:nvSpPr>
        <p:spPr>
          <a:xfrm>
            <a:off x="594358" y="4780026"/>
            <a:ext cx="8165591" cy="274319"/>
          </a:xfrm>
          <a:prstGeom prst="rect">
            <a:avLst/>
          </a:prstGeom>
          <a:noFill/>
          <a:ln>
            <a:noFill/>
          </a:ln>
        </p:spPr>
        <p:txBody>
          <a:bodyPr lIns="91425" tIns="91425" rIns="91425" bIns="91425" anchor="b" anchorCtr="0"/>
          <a:lstStyle>
            <a:lvl1pPr marL="0" marR="0" lvl="0" indent="0" algn="l" rtl="0">
              <a:lnSpc>
                <a:spcPct val="100000"/>
              </a:lnSpc>
              <a:spcBef>
                <a:spcPts val="60"/>
              </a:spcBef>
              <a:buClr>
                <a:schemeClr val="dk2"/>
              </a:buClr>
              <a:buFont typeface="Arial"/>
              <a:buNone/>
              <a:defRPr sz="8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pic>
        <p:nvPicPr>
          <p:cNvPr id="498" name="Shape 498" descr="Red strip.jpg"/>
          <p:cNvPicPr preferRelativeResize="0"/>
          <p:nvPr userDrawn="1"/>
        </p:nvPicPr>
        <p:blipFill rotWithShape="1">
          <a:blip r:embed="rId2">
            <a:alphaModFix/>
          </a:blip>
          <a:srcRect/>
          <a:stretch/>
        </p:blipFill>
        <p:spPr>
          <a:xfrm>
            <a:off x="0" y="0"/>
            <a:ext cx="176732" cy="5143499"/>
          </a:xfrm>
          <a:prstGeom prst="rect">
            <a:avLst/>
          </a:prstGeom>
          <a:noFill/>
          <a:ln>
            <a:noFill/>
          </a:ln>
        </p:spPr>
      </p:pic>
      <p:sp>
        <p:nvSpPr>
          <p:cNvPr id="499" name="Shape 499"/>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83_Quote Texture RED">
    <p:spTree>
      <p:nvGrpSpPr>
        <p:cNvPr id="1" name="Shape 511"/>
        <p:cNvGrpSpPr/>
        <p:nvPr/>
      </p:nvGrpSpPr>
      <p:grpSpPr>
        <a:xfrm>
          <a:off x="0" y="0"/>
          <a:ext cx="0" cy="0"/>
          <a:chOff x="0" y="0"/>
          <a:chExt cx="0" cy="0"/>
        </a:xfrm>
      </p:grpSpPr>
      <p:pic>
        <p:nvPicPr>
          <p:cNvPr id="512" name="Shape 512"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13" name="Shape 513"/>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4" name="Shape 514"/>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15" name="Shape 515"/>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516" name="Shape 516"/>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17" name="Shape 517"/>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84_Divider Slide">
    <p:spTree>
      <p:nvGrpSpPr>
        <p:cNvPr id="1" name="Shape 518"/>
        <p:cNvGrpSpPr/>
        <p:nvPr/>
      </p:nvGrpSpPr>
      <p:grpSpPr>
        <a:xfrm>
          <a:off x="0" y="0"/>
          <a:ext cx="0" cy="0"/>
          <a:chOff x="0" y="0"/>
          <a:chExt cx="0" cy="0"/>
        </a:xfrm>
      </p:grpSpPr>
      <p:pic>
        <p:nvPicPr>
          <p:cNvPr id="519" name="Shape 519"/>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520" name="Shape 520" descr="Red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521" name="Shape 52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522" name="Shape 522"/>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23" name="Shape 523"/>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86_Divider Texture RED">
    <p:spTree>
      <p:nvGrpSpPr>
        <p:cNvPr id="1" name="Shape 528"/>
        <p:cNvGrpSpPr/>
        <p:nvPr/>
      </p:nvGrpSpPr>
      <p:grpSpPr>
        <a:xfrm>
          <a:off x="0" y="0"/>
          <a:ext cx="0" cy="0"/>
          <a:chOff x="0" y="0"/>
          <a:chExt cx="0" cy="0"/>
        </a:xfrm>
      </p:grpSpPr>
      <p:pic>
        <p:nvPicPr>
          <p:cNvPr id="529" name="Shape 52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0" name="Shape 530"/>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50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31" name="Shape 53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2" name="Shape 532"/>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533" name="Shape 53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87_End Slide N-tab RED">
    <p:spTree>
      <p:nvGrpSpPr>
        <p:cNvPr id="1" name="Shape 534"/>
        <p:cNvGrpSpPr/>
        <p:nvPr/>
      </p:nvGrpSpPr>
      <p:grpSpPr>
        <a:xfrm>
          <a:off x="0" y="0"/>
          <a:ext cx="0" cy="0"/>
          <a:chOff x="0" y="0"/>
          <a:chExt cx="0" cy="0"/>
        </a:xfrm>
      </p:grpSpPr>
      <p:pic>
        <p:nvPicPr>
          <p:cNvPr id="535" name="Shape 535"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36" name="Shape 53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37" name="Shape 537"/>
          <p:cNvPicPr preferRelativeResize="0"/>
          <p:nvPr/>
        </p:nvPicPr>
        <p:blipFill rotWithShape="1">
          <a:blip r:embed="rId3">
            <a:alphaModFix/>
          </a:blip>
          <a:srcRect/>
          <a:stretch/>
        </p:blipFill>
        <p:spPr>
          <a:xfrm>
            <a:off x="3769616" y="1767942"/>
            <a:ext cx="1604767" cy="1607279"/>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88_End Slide Full Logo RED">
    <p:spTree>
      <p:nvGrpSpPr>
        <p:cNvPr id="1" name="Shape 538"/>
        <p:cNvGrpSpPr/>
        <p:nvPr/>
      </p:nvGrpSpPr>
      <p:grpSpPr>
        <a:xfrm>
          <a:off x="0" y="0"/>
          <a:ext cx="0" cy="0"/>
          <a:chOff x="0" y="0"/>
          <a:chExt cx="0" cy="0"/>
        </a:xfrm>
      </p:grpSpPr>
      <p:pic>
        <p:nvPicPr>
          <p:cNvPr id="539" name="Shape 539" descr="Red.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540" name="Shape 540"/>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2017 The Nielsen Company (US), LLC. Confidential and proprietary. Do not distribute.</a:t>
            </a:r>
          </a:p>
        </p:txBody>
      </p:sp>
      <p:pic>
        <p:nvPicPr>
          <p:cNvPr id="541" name="Shape 541"/>
          <p:cNvPicPr preferRelativeResize="0"/>
          <p:nvPr/>
        </p:nvPicPr>
        <p:blipFill rotWithShape="1">
          <a:blip r:embed="rId3">
            <a:alphaModFix/>
          </a:blip>
          <a:srcRect/>
          <a:stretch/>
        </p:blipFill>
        <p:spPr>
          <a:xfrm>
            <a:off x="2703691" y="1770501"/>
            <a:ext cx="3736616" cy="132446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9_Title N-tab PURPLE">
    <p:spTree>
      <p:nvGrpSpPr>
        <p:cNvPr id="1" name="Shape 181"/>
        <p:cNvGrpSpPr/>
        <p:nvPr/>
      </p:nvGrpSpPr>
      <p:grpSpPr>
        <a:xfrm>
          <a:off x="0" y="0"/>
          <a:ext cx="0" cy="0"/>
          <a:chOff x="0" y="0"/>
          <a:chExt cx="0" cy="0"/>
        </a:xfrm>
      </p:grpSpPr>
      <p:pic>
        <p:nvPicPr>
          <p:cNvPr id="182" name="Shape 182"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83" name="Shape 183"/>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84" name="Shape 184"/>
          <p:cNvSpPr txBox="1">
            <a:spLocks noGrp="1"/>
          </p:cNvSpPr>
          <p:nvPr>
            <p:ph type="ctrTitle"/>
          </p:nvPr>
        </p:nvSpPr>
        <p:spPr>
          <a:xfrm>
            <a:off x="242686" y="2037157"/>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85" name="Shape 185"/>
          <p:cNvSpPr txBox="1">
            <a:spLocks noGrp="1"/>
          </p:cNvSpPr>
          <p:nvPr>
            <p:ph type="subTitle" idx="2"/>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86" name="Shape 186"/>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187" name="Shape 187"/>
          <p:cNvPicPr preferRelativeResize="0"/>
          <p:nvPr/>
        </p:nvPicPr>
        <p:blipFill rotWithShape="1">
          <a:blip r:embed="rId3">
            <a:alphaModFix/>
          </a:blip>
          <a:srcRect/>
          <a:stretch/>
        </p:blipFill>
        <p:spPr>
          <a:xfrm>
            <a:off x="8611849" y="0"/>
            <a:ext cx="235246" cy="338327"/>
          </a:xfrm>
          <a:prstGeom prst="rect">
            <a:avLst/>
          </a:prstGeom>
          <a:noFill/>
          <a:ln>
            <a:noFill/>
          </a:ln>
        </p:spPr>
      </p:pic>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794168553"/>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cSld name="Title only 2">
    <p:spTree>
      <p:nvGrpSpPr>
        <p:cNvPr id="1" name=""/>
        <p:cNvGrpSpPr/>
        <p:nvPr/>
      </p:nvGrpSpPr>
      <p:grpSpPr>
        <a:xfrm>
          <a:off x="0" y="0"/>
          <a:ext cx="0" cy="0"/>
          <a:chOff x="0" y="0"/>
          <a:chExt cx="0" cy="0"/>
        </a:xfrm>
      </p:grpSpPr>
      <p:pic>
        <p:nvPicPr>
          <p:cNvPr id="6"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54"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gray">
          <a:xfrm rot="16200000">
            <a:off x="-1090042" y="386879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ea typeface="Calibri" pitchFamily="34" charset="0"/>
                <a:cs typeface="Calibri" pitchFamily="34" charset="0"/>
              </a:rPr>
              <a:t>Copyright ©2020  The Nielsen Company. Confidential and proprietary.</a:t>
            </a:r>
          </a:p>
        </p:txBody>
      </p:sp>
      <p:sp>
        <p:nvSpPr>
          <p:cNvPr id="10" name="Text Box 17"/>
          <p:cNvSpPr txBox="1">
            <a:spLocks noChangeArrowheads="1"/>
          </p:cNvSpPr>
          <p:nvPr/>
        </p:nvSpPr>
        <p:spPr bwMode="auto">
          <a:xfrm>
            <a:off x="8877412" y="4933162"/>
            <a:ext cx="141065"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fld id="{298AEF7E-6134-4CAD-9CF5-303288E1262C}" type="slidenum">
              <a:rPr lang="en-US" altLang="en-US" sz="900" smtClean="0">
                <a:solidFill>
                  <a:srgbClr val="009DD9"/>
                </a:solidFill>
              </a:rPr>
              <a:pPr algn="ctr" eaLnBrk="1" hangingPunct="1">
                <a:defRPr/>
              </a:pPr>
              <a:t>‹#›</a:t>
            </a:fld>
            <a:endParaRPr lang="en-US" altLang="en-US" sz="900" dirty="0" smtClean="0">
              <a:solidFill>
                <a:srgbClr val="009DD9"/>
              </a:solidFill>
            </a:endParaRPr>
          </a:p>
        </p:txBody>
      </p:sp>
      <p:sp>
        <p:nvSpPr>
          <p:cNvPr id="9" name="Title 8"/>
          <p:cNvSpPr>
            <a:spLocks noGrp="1"/>
          </p:cNvSpPr>
          <p:nvPr>
            <p:ph type="title"/>
          </p:nvPr>
        </p:nvSpPr>
        <p:spPr>
          <a:xfrm>
            <a:off x="594360" y="483369"/>
            <a:ext cx="8166672" cy="428625"/>
          </a:xfrm>
        </p:spPr>
        <p:txBody>
          <a:bodyPr/>
          <a:lstStyle>
            <a:lvl1pPr>
              <a:defRPr baseline="0">
                <a:solidFill>
                  <a:srgbClr val="009DD9"/>
                </a:solidFill>
                <a:latin typeface="Calibri" panose="020F0502020204030204" pitchFamily="34" charset="0"/>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35997"/>
            <a:ext cx="8160322" cy="236339"/>
          </a:xfrm>
        </p:spPr>
        <p:txBody>
          <a:bodyPr tIns="0" bIns="0"/>
          <a:lstStyle>
            <a:lvl1pPr marL="0" indent="0">
              <a:spcBef>
                <a:spcPts val="0"/>
              </a:spcBef>
              <a:buNone/>
              <a:defRPr sz="1800" b="0" baseline="0">
                <a:solidFill>
                  <a:schemeClr val="tx1"/>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2"/>
          <p:cNvSpPr>
            <a:spLocks noGrp="1"/>
          </p:cNvSpPr>
          <p:nvPr>
            <p:ph type="body" idx="15"/>
          </p:nvPr>
        </p:nvSpPr>
        <p:spPr>
          <a:xfrm>
            <a:off x="594360" y="4755903"/>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5459169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31_Divider White">
    <p:spTree>
      <p:nvGrpSpPr>
        <p:cNvPr id="1" name="Shape 253"/>
        <p:cNvGrpSpPr/>
        <p:nvPr/>
      </p:nvGrpSpPr>
      <p:grpSpPr>
        <a:xfrm>
          <a:off x="0" y="0"/>
          <a:ext cx="0" cy="0"/>
          <a:chOff x="0" y="0"/>
          <a:chExt cx="0" cy="0"/>
        </a:xfrm>
      </p:grpSpPr>
      <p:pic>
        <p:nvPicPr>
          <p:cNvPr id="254" name="Shape 254"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55" name="Shape 255"/>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6" name="Shape 256"/>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14280983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40_Title Full Logo White">
    <p:spTree>
      <p:nvGrpSpPr>
        <p:cNvPr id="1" name="Shape 293"/>
        <p:cNvGrpSpPr/>
        <p:nvPr/>
      </p:nvGrpSpPr>
      <p:grpSpPr>
        <a:xfrm>
          <a:off x="0" y="0"/>
          <a:ext cx="0" cy="0"/>
          <a:chOff x="0" y="0"/>
          <a:chExt cx="0" cy="0"/>
        </a:xfrm>
      </p:grpSpPr>
      <p:pic>
        <p:nvPicPr>
          <p:cNvPr id="294" name="Shape 294" descr="Green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95" name="Shape 295"/>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6" name="Shape 296"/>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97" name="Shape 297"/>
          <p:cNvSpPr txBox="1">
            <a:spLocks noGrp="1"/>
          </p:cNvSpPr>
          <p:nvPr>
            <p:ph type="body" idx="2"/>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98" name="Shape 298"/>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Company (US), LLC. Confidential and proprietary. Do not distribute.</a:t>
            </a:r>
          </a:p>
        </p:txBody>
      </p:sp>
    </p:spTree>
    <p:extLst>
      <p:ext uri="{BB962C8B-B14F-4D97-AF65-F5344CB8AC3E}">
        <p14:creationId xmlns:p14="http://schemas.microsoft.com/office/powerpoint/2010/main" val="3186001559"/>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Dark Slide">
    <p:bg>
      <p:bgPr>
        <a:blipFill rotWithShape="1">
          <a:blip r:embed="rId2">
            <a:alphaModFix/>
          </a:blip>
          <a:stretch>
            <a:fillRect/>
          </a:stretch>
        </a:blipFill>
        <a:effectLst/>
      </p:bgPr>
    </p:bg>
    <p:spTree>
      <p:nvGrpSpPr>
        <p:cNvPr id="1" name="Shape 559"/>
        <p:cNvGrpSpPr/>
        <p:nvPr/>
      </p:nvGrpSpPr>
      <p:grpSpPr>
        <a:xfrm>
          <a:off x="0" y="0"/>
          <a:ext cx="0" cy="0"/>
          <a:chOff x="0" y="0"/>
          <a:chExt cx="0" cy="0"/>
        </a:xfrm>
      </p:grpSpPr>
    </p:spTree>
    <p:extLst>
      <p:ext uri="{BB962C8B-B14F-4D97-AF65-F5344CB8AC3E}">
        <p14:creationId xmlns:p14="http://schemas.microsoft.com/office/powerpoint/2010/main" val="38660196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cSld name="Full Slide Chart">
    <p:spTree>
      <p:nvGrpSpPr>
        <p:cNvPr id="1" name=""/>
        <p:cNvGrpSpPr/>
        <p:nvPr/>
      </p:nvGrpSpPr>
      <p:grpSpPr>
        <a:xfrm>
          <a:off x="0" y="0"/>
          <a:ext cx="0" cy="0"/>
          <a:chOff x="0" y="0"/>
          <a:chExt cx="0" cy="0"/>
        </a:xfrm>
      </p:grpSpPr>
      <p:pic>
        <p:nvPicPr>
          <p:cNvPr id="8" name="Picture 6" descr="PPT-Chart-Templat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defRPr/>
            </a:pPr>
            <a:r>
              <a:rPr lang="en-US" altLang="en-US" sz="600" dirty="0" smtClean="0">
                <a:solidFill>
                  <a:srgbClr val="5F5F5F"/>
                </a:solidFill>
                <a:latin typeface="Calibri" pitchFamily="34" charset="0"/>
                <a:cs typeface="Calibri" pitchFamily="34" charset="0"/>
              </a:rPr>
              <a:t>Copyright ©2020 The Nielsen Company. Confidential and proprietary.</a:t>
            </a:r>
          </a:p>
        </p:txBody>
      </p:sp>
      <p:sp>
        <p:nvSpPr>
          <p:cNvPr id="11" name="Text Box 17"/>
          <p:cNvSpPr txBox="1">
            <a:spLocks noChangeArrowheads="1"/>
          </p:cNvSpPr>
          <p:nvPr/>
        </p:nvSpPr>
        <p:spPr bwMode="auto">
          <a:xfrm>
            <a:off x="8880618" y="4933162"/>
            <a:ext cx="134652" cy="138499"/>
          </a:xfrm>
          <a:prstGeom prst="rect">
            <a:avLst/>
          </a:prstGeom>
          <a:noFill/>
          <a:ln>
            <a:noFill/>
          </a:ln>
          <a:extLst/>
        </p:spPr>
        <p:txBody>
          <a:bodyPr wrap="none" lIns="0" tIns="0" rIns="0" bIns="0" anchor="ct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fld id="{45A64985-989E-4F1E-B996-F65A9771D43C}" type="slidenum">
              <a:rPr lang="en-US" altLang="en-US" sz="900">
                <a:solidFill>
                  <a:srgbClr val="009DD9"/>
                </a:solidFill>
                <a:latin typeface="Calibri" pitchFamily="34" charset="0"/>
              </a:rPr>
              <a:pPr algn="ctr" eaLnBrk="1" hangingPunct="1"/>
              <a:t>‹#›</a:t>
            </a:fld>
            <a:endParaRPr lang="en-US" altLang="en-US" sz="900" dirty="0">
              <a:solidFill>
                <a:srgbClr val="009DD9"/>
              </a:solidFill>
              <a:latin typeface="Calibri" pitchFamily="34" charset="0"/>
            </a:endParaRPr>
          </a:p>
        </p:txBody>
      </p:sp>
      <p:sp>
        <p:nvSpPr>
          <p:cNvPr id="7" name="Text Placeholder 2"/>
          <p:cNvSpPr>
            <a:spLocks noGrp="1"/>
          </p:cNvSpPr>
          <p:nvPr>
            <p:ph type="body" idx="14"/>
          </p:nvPr>
        </p:nvSpPr>
        <p:spPr>
          <a:xfrm>
            <a:off x="594360" y="1351026"/>
            <a:ext cx="8186103" cy="194667"/>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594360" y="1571626"/>
            <a:ext cx="8186103" cy="2972990"/>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2"/>
          <p:cNvSpPr>
            <a:spLocks noGrp="1"/>
          </p:cNvSpPr>
          <p:nvPr>
            <p:ph type="body" idx="15"/>
          </p:nvPr>
        </p:nvSpPr>
        <p:spPr>
          <a:xfrm>
            <a:off x="594360" y="4780026"/>
            <a:ext cx="8165465" cy="274320"/>
          </a:xfrm>
        </p:spPr>
        <p:txBody>
          <a:bodyPr tIns="0" bIns="0" anchor="b"/>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67415300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cSld name="Title Slide">
    <p:spTree>
      <p:nvGrpSpPr>
        <p:cNvPr id="1" name=""/>
        <p:cNvGrpSpPr/>
        <p:nvPr/>
      </p:nvGrpSpPr>
      <p:grpSpPr>
        <a:xfrm>
          <a:off x="0" y="0"/>
          <a:ext cx="0" cy="0"/>
          <a:chOff x="0" y="0"/>
          <a:chExt cx="0" cy="0"/>
        </a:xfrm>
      </p:grpSpPr>
      <p:pic>
        <p:nvPicPr>
          <p:cNvPr id="5" name="Picture 12" descr="PPT-White-Cover-Graphic.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3688" y="1828800"/>
            <a:ext cx="889000" cy="235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276601" y="2126457"/>
            <a:ext cx="5667603" cy="982664"/>
          </a:xfrm>
        </p:spPr>
        <p:txBody>
          <a:bodyPr/>
          <a:lstStyle>
            <a:lvl1pPr algn="r">
              <a:lnSpc>
                <a:spcPct val="80000"/>
              </a:lnSpc>
              <a:tabLst>
                <a:tab pos="508000" algn="l"/>
              </a:tabLst>
              <a:defRPr sz="4500" b="0" cap="all" baseline="0">
                <a:solidFill>
                  <a:srgbClr val="009DD9"/>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276601" y="3115878"/>
            <a:ext cx="5667603" cy="427422"/>
          </a:xfrm>
        </p:spPr>
        <p:txBody>
          <a:bodyPr tIns="0" bIns="0"/>
          <a:lstStyle>
            <a:lvl1pPr marL="0" indent="0" algn="r">
              <a:lnSpc>
                <a:spcPct val="100000"/>
              </a:lnSpc>
              <a:buNone/>
              <a:defRPr sz="2000" cap="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2" name="Text Placeholder 2"/>
          <p:cNvSpPr>
            <a:spLocks noGrp="1"/>
          </p:cNvSpPr>
          <p:nvPr>
            <p:ph type="body" idx="17"/>
          </p:nvPr>
        </p:nvSpPr>
        <p:spPr>
          <a:xfrm>
            <a:off x="6040440" y="4498848"/>
            <a:ext cx="2891063" cy="523046"/>
          </a:xfrm>
        </p:spPr>
        <p:txBody>
          <a:bodyPr anchor="b"/>
          <a:lstStyle>
            <a:lvl1pPr marL="0" indent="0" algn="r">
              <a:lnSpc>
                <a:spcPct val="100000"/>
              </a:lnSpc>
              <a:spcBef>
                <a:spcPts val="0"/>
              </a:spcBef>
              <a:buNone/>
              <a:defRPr sz="1200" b="0">
                <a:solidFill>
                  <a:srgbClr val="5F5F5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152662570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2" y="507493"/>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2" y="960121"/>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2"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2"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56779492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Chart with Call Out">
    <p:spTree>
      <p:nvGrpSpPr>
        <p:cNvPr id="1" name=""/>
        <p:cNvGrpSpPr/>
        <p:nvPr/>
      </p:nvGrpSpPr>
      <p:grpSpPr>
        <a:xfrm>
          <a:off x="0" y="0"/>
          <a:ext cx="0" cy="0"/>
          <a:chOff x="0" y="0"/>
          <a:chExt cx="0" cy="0"/>
        </a:xfrm>
      </p:grpSpPr>
      <p:pic>
        <p:nvPicPr>
          <p:cNvPr id="8" name="Picture 16" descr="PPT-Chart-Template.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18"/>
          <p:cNvSpPr>
            <a:spLocks noChangeArrowheads="1"/>
          </p:cNvSpPr>
          <p:nvPr/>
        </p:nvSpPr>
        <p:spPr bwMode="gray">
          <a:xfrm rot="16200000">
            <a:off x="-1077600" y="4164152"/>
            <a:ext cx="236475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defRPr/>
            </a:pPr>
            <a:r>
              <a:rPr lang="en-US" altLang="en-US" sz="600" dirty="0" smtClean="0">
                <a:solidFill>
                  <a:srgbClr val="5F5F5F"/>
                </a:solidFill>
                <a:latin typeface="Calibri" pitchFamily="34" charset="0"/>
                <a:ea typeface="Calibri" pitchFamily="34" charset="0"/>
                <a:cs typeface="Calibri" pitchFamily="34" charset="0"/>
              </a:rPr>
              <a:t>Copyright ©2012 The Nielsen Company. Confidential and proprietary.</a:t>
            </a:r>
          </a:p>
        </p:txBody>
      </p:sp>
      <p:sp>
        <p:nvSpPr>
          <p:cNvPr id="10" name="Text Box 17"/>
          <p:cNvSpPr txBox="1">
            <a:spLocks noChangeArrowheads="1"/>
          </p:cNvSpPr>
          <p:nvPr/>
        </p:nvSpPr>
        <p:spPr bwMode="auto">
          <a:xfrm>
            <a:off x="8880618" y="4933162"/>
            <a:ext cx="13465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fontAlgn="base">
              <a:spcBef>
                <a:spcPct val="0"/>
              </a:spcBef>
              <a:spcAft>
                <a:spcPct val="0"/>
              </a:spcAft>
              <a:defRPr/>
            </a:pPr>
            <a:fld id="{74368F10-B90B-4D55-8A20-1FAC6C2E3FAD}" type="slidenum">
              <a:rPr lang="en-US" altLang="en-US" sz="900" smtClean="0">
                <a:solidFill>
                  <a:srgbClr val="009DD9"/>
                </a:solidFill>
                <a:latin typeface="Calibri" pitchFamily="34" charset="0"/>
              </a:rPr>
              <a:pPr algn="ctr" fontAlgn="base">
                <a:spcBef>
                  <a:spcPct val="0"/>
                </a:spcBef>
                <a:spcAft>
                  <a:spcPct val="0"/>
                </a:spcAft>
                <a:defRPr/>
              </a:pPr>
              <a:t>‹#›</a:t>
            </a:fld>
            <a:endParaRPr lang="en-US" altLang="en-US" sz="900" dirty="0" smtClean="0">
              <a:solidFill>
                <a:srgbClr val="009DD9"/>
              </a:solidFill>
              <a:latin typeface="Calibri" pitchFamily="34" charset="0"/>
            </a:endParaRPr>
          </a:p>
        </p:txBody>
      </p:sp>
      <p:sp>
        <p:nvSpPr>
          <p:cNvPr id="12" name="TextBox 2"/>
          <p:cNvSpPr txBox="1">
            <a:spLocks noChangeArrowheads="1"/>
          </p:cNvSpPr>
          <p:nvPr userDrawn="1"/>
        </p:nvSpPr>
        <p:spPr bwMode="auto">
          <a:xfrm>
            <a:off x="4572001" y="4781550"/>
            <a:ext cx="41005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0" fontAlgn="base" hangingPunct="0">
              <a:spcBef>
                <a:spcPct val="0"/>
              </a:spcBef>
              <a:spcAft>
                <a:spcPct val="0"/>
              </a:spcAft>
              <a:defRPr/>
            </a:pPr>
            <a:r>
              <a:rPr lang="en-GB" altLang="en-US" sz="1200" i="1" dirty="0" smtClean="0">
                <a:solidFill>
                  <a:srgbClr val="009DD9"/>
                </a:solidFill>
                <a:latin typeface="Calibri"/>
              </a:rPr>
              <a:t>For internal use only, not to be used in the public domain</a:t>
            </a:r>
            <a:endParaRPr lang="en-US" altLang="en-US" sz="1200" i="1" dirty="0" smtClean="0">
              <a:solidFill>
                <a:srgbClr val="009DD9"/>
              </a:solidFill>
              <a:latin typeface="Calibri"/>
            </a:endParaRPr>
          </a:p>
        </p:txBody>
      </p:sp>
      <p:sp>
        <p:nvSpPr>
          <p:cNvPr id="7" name="Text Placeholder 2"/>
          <p:cNvSpPr>
            <a:spLocks noGrp="1"/>
          </p:cNvSpPr>
          <p:nvPr>
            <p:ph type="body" idx="14"/>
          </p:nvPr>
        </p:nvSpPr>
        <p:spPr>
          <a:xfrm>
            <a:off x="594360" y="1351026"/>
            <a:ext cx="7876476" cy="188714"/>
          </a:xfrm>
        </p:spPr>
        <p:txBody>
          <a:bodyPr tIns="0" bIns="0"/>
          <a:lstStyle>
            <a:lvl1pPr marL="0" indent="0">
              <a:spcBef>
                <a:spcPts val="0"/>
              </a:spcBef>
              <a:buNone/>
              <a:defRPr sz="1200" b="0" baseline="0">
                <a:solidFill>
                  <a:srgbClr val="009DD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Text Placeholder 2"/>
          <p:cNvSpPr>
            <a:spLocks noGrp="1"/>
          </p:cNvSpPr>
          <p:nvPr>
            <p:ph type="body" idx="15"/>
          </p:nvPr>
        </p:nvSpPr>
        <p:spPr>
          <a:xfrm>
            <a:off x="685800" y="4327398"/>
            <a:ext cx="7781544" cy="299315"/>
          </a:xfrm>
          <a:solidFill>
            <a:srgbClr val="009DD9"/>
          </a:solidFill>
          <a:ln>
            <a:noFill/>
          </a:ln>
        </p:spPr>
        <p:txBody>
          <a:bodyPr tIns="0" bIns="0" anchor="ctr"/>
          <a:lstStyle>
            <a:lvl1pPr marL="0" indent="0" algn="ctr">
              <a:spcBef>
                <a:spcPts val="0"/>
              </a:spcBef>
              <a:buNone/>
              <a:defRPr sz="1800" b="0" baseline="0">
                <a:solidFill>
                  <a:srgbClr val="FFFFF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hart Placeholder 12"/>
          <p:cNvSpPr>
            <a:spLocks noGrp="1"/>
          </p:cNvSpPr>
          <p:nvPr>
            <p:ph type="chart" sz="quarter" idx="16"/>
          </p:nvPr>
        </p:nvSpPr>
        <p:spPr>
          <a:xfrm>
            <a:off x="758952" y="1633311"/>
            <a:ext cx="7711884" cy="2429066"/>
          </a:xfrm>
        </p:spPr>
        <p:txBody>
          <a:bodyPr wrap="none" rtlCol="0">
            <a:noAutofit/>
          </a:bodyPr>
          <a:lstStyle>
            <a:lvl1pPr>
              <a:buFontTx/>
              <a:buNone/>
              <a:defRPr/>
            </a:lvl1pPr>
          </a:lstStyle>
          <a:p>
            <a:pPr lvl="0"/>
            <a:r>
              <a:rPr lang="en-US" noProof="0" dirty="0" smtClean="0"/>
              <a:t>Click icon to add chart</a:t>
            </a:r>
            <a:endParaRPr lang="en-US" noProof="0" dirty="0"/>
          </a:p>
        </p:txBody>
      </p:sp>
      <p:sp>
        <p:nvSpPr>
          <p:cNvPr id="2" name="Title 1"/>
          <p:cNvSpPr>
            <a:spLocks noGrp="1"/>
          </p:cNvSpPr>
          <p:nvPr>
            <p:ph type="title"/>
          </p:nvPr>
        </p:nvSpPr>
        <p:spPr/>
        <p:txBody>
          <a:bodyPr/>
          <a:lstStyle>
            <a:lvl1pPr>
              <a:defRPr baseline="0"/>
            </a:lvl1pPr>
          </a:lstStyle>
          <a:p>
            <a:r>
              <a:rPr lang="en-US" dirty="0" smtClean="0"/>
              <a:t>Click to edit Master title style</a:t>
            </a:r>
            <a:endParaRPr lang="en-US" dirty="0"/>
          </a:p>
        </p:txBody>
      </p:sp>
      <p:sp>
        <p:nvSpPr>
          <p:cNvPr id="16" name="Text Placeholder 2"/>
          <p:cNvSpPr>
            <a:spLocks noGrp="1"/>
          </p:cNvSpPr>
          <p:nvPr>
            <p:ph type="body" idx="13"/>
          </p:nvPr>
        </p:nvSpPr>
        <p:spPr>
          <a:xfrm>
            <a:off x="594360" y="960120"/>
            <a:ext cx="8160322" cy="236339"/>
          </a:xfrm>
        </p:spPr>
        <p:txBody>
          <a:bodyPr tIns="0" bIns="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24507992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8_Chart">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594360" y="1351026"/>
            <a:ext cx="8168640" cy="192024"/>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50000"/>
              <a:buNone/>
              <a:defRPr sz="1200" i="0" u="none" strike="noStrike" cap="none">
                <a:solidFill>
                  <a:schemeClr val="accent1"/>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3" name="Shape 63"/>
          <p:cNvSpPr>
            <a:spLocks noGrp="1"/>
          </p:cNvSpPr>
          <p:nvPr>
            <p:ph type="chart" idx="2"/>
          </p:nvPr>
        </p:nvSpPr>
        <p:spPr>
          <a:xfrm>
            <a:off x="588818" y="1971484"/>
            <a:ext cx="8174182" cy="2429066"/>
          </a:xfrm>
          <a:prstGeom prst="rect">
            <a:avLst/>
          </a:prstGeom>
          <a:noFill/>
          <a:ln>
            <a:noFill/>
          </a:ln>
        </p:spPr>
        <p:txBody>
          <a:bodyPr wrap="square" lIns="91425" tIns="91425" rIns="91425" bIns="91425" anchor="t" anchorCtr="0"/>
          <a:lstStyle>
            <a:lvl1pPr marL="230188" marR="0" lvl="0" indent="-230188" algn="l" rtl="0">
              <a:spcBef>
                <a:spcPts val="800"/>
              </a:spcBef>
              <a:spcAft>
                <a:spcPts val="0"/>
              </a:spcAft>
              <a:buClr>
                <a:schemeClr val="dk2"/>
              </a:buClr>
              <a:buSzPct val="77777"/>
              <a:buFont typeface="Open Sans"/>
              <a:buNone/>
              <a:defRPr sz="1800" i="0" u="none" strike="noStrike" cap="none">
                <a:solidFill>
                  <a:schemeClr val="dk2"/>
                </a:solidFill>
                <a:latin typeface="Open Sans"/>
                <a:ea typeface="Open Sans"/>
                <a:cs typeface="Open Sans"/>
                <a:sym typeface="Open Sans"/>
              </a:defRPr>
            </a:lvl1pPr>
            <a:lvl2pPr marL="461963" marR="0" lvl="1" indent="-144462" algn="l" rtl="0">
              <a:spcBef>
                <a:spcPts val="800"/>
              </a:spcBef>
              <a:spcAft>
                <a:spcPts val="0"/>
              </a:spcAft>
              <a:buClr>
                <a:schemeClr val="dk2"/>
              </a:buClr>
              <a:buSzPct val="100000"/>
              <a:buFont typeface="Open Sans"/>
              <a:buChar char="•"/>
              <a:defRPr sz="1600" i="0" u="none" strike="noStrike" cap="none">
                <a:solidFill>
                  <a:schemeClr val="dk2"/>
                </a:solidFill>
                <a:latin typeface="Open Sans"/>
                <a:ea typeface="Open Sans"/>
                <a:cs typeface="Open Sans"/>
                <a:sym typeface="Open Sans"/>
              </a:defRPr>
            </a:lvl2pPr>
            <a:lvl3pPr marL="681038" marR="0" lvl="2" indent="-147637" algn="l" rtl="0">
              <a:spcBef>
                <a:spcPts val="700"/>
              </a:spcBef>
              <a:spcAft>
                <a:spcPts val="0"/>
              </a:spcAft>
              <a:buClr>
                <a:schemeClr val="dk2"/>
              </a:buClr>
              <a:buSzPct val="100000"/>
              <a:buFont typeface="Open Sans"/>
              <a:buChar char="•"/>
              <a:defRPr sz="1400" i="0" u="none" strike="noStrike" cap="none">
                <a:solidFill>
                  <a:schemeClr val="dk2"/>
                </a:solidFill>
                <a:latin typeface="Open Sans"/>
                <a:ea typeface="Open Sans"/>
                <a:cs typeface="Open Sans"/>
                <a:sym typeface="Open Sans"/>
              </a:defRPr>
            </a:lvl3pPr>
            <a:lvl4pPr marL="912813" marR="0" lvl="3" indent="-150812"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4pPr>
            <a:lvl5pPr marL="1143000" marR="0" lvl="4" indent="-152400" algn="l" rtl="0">
              <a:spcBef>
                <a:spcPts val="700"/>
              </a:spcBef>
              <a:spcAft>
                <a:spcPts val="0"/>
              </a:spcAft>
              <a:buClr>
                <a:schemeClr val="dk2"/>
              </a:buClr>
              <a:buSzPct val="100000"/>
              <a:buFont typeface="Open Sans"/>
              <a:buChar char="•"/>
              <a:defRPr sz="1200" i="0" u="none" strike="noStrike" cap="none">
                <a:solidFill>
                  <a:schemeClr val="dk2"/>
                </a:solidFill>
                <a:latin typeface="Open Sans"/>
                <a:ea typeface="Open Sans"/>
                <a:cs typeface="Open Sans"/>
                <a:sym typeface="Open Sans"/>
              </a:defRPr>
            </a:lvl5pPr>
            <a:lvl6pPr marL="2514600" marR="0" lvl="5"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6pPr>
            <a:lvl7pPr marL="2971800" marR="0" lvl="6"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7pPr>
            <a:lvl8pPr marL="3429000" marR="0" lvl="7"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8pPr>
            <a:lvl9pPr marL="3886200" marR="0" lvl="8" indent="-101600" algn="l" rtl="0">
              <a:spcBef>
                <a:spcPts val="400"/>
              </a:spcBef>
              <a:buClr>
                <a:schemeClr val="dk1"/>
              </a:buClr>
              <a:buSzPct val="100000"/>
              <a:buFont typeface="Open Sans"/>
              <a:buChar char="•"/>
              <a:defRPr sz="2000" i="0" u="none" strike="noStrike" cap="none">
                <a:solidFill>
                  <a:schemeClr val="dk1"/>
                </a:solidFill>
                <a:latin typeface="Open Sans"/>
                <a:ea typeface="Open Sans"/>
                <a:cs typeface="Open Sans"/>
                <a:sym typeface="Open Sans"/>
              </a:defRPr>
            </a:lvl9pPr>
          </a:lstStyle>
          <a:p>
            <a:endParaRPr dirty="0"/>
          </a:p>
        </p:txBody>
      </p:sp>
      <p:sp>
        <p:nvSpPr>
          <p:cNvPr id="64" name="Shape 64"/>
          <p:cNvSpPr txBox="1">
            <a:spLocks noGrp="1"/>
          </p:cNvSpPr>
          <p:nvPr>
            <p:ph type="title"/>
          </p:nvPr>
        </p:nvSpPr>
        <p:spPr>
          <a:xfrm>
            <a:off x="593725" y="507206"/>
            <a:ext cx="8166100" cy="428625"/>
          </a:xfrm>
          <a:prstGeom prst="rect">
            <a:avLst/>
          </a:prstGeom>
          <a:noFill/>
          <a:ln>
            <a:noFill/>
          </a:ln>
        </p:spPr>
        <p:txBody>
          <a:bodyPr wrap="square" lIns="91425" tIns="91425" rIns="91425" bIns="91425" anchor="b" anchorCtr="0"/>
          <a:lstStyle>
            <a:lvl1pPr marL="0" marR="0" lvl="0" indent="0" algn="l" rtl="0">
              <a:spcBef>
                <a:spcPts val="0"/>
              </a:spcBef>
              <a:spcAft>
                <a:spcPts val="0"/>
              </a:spcAft>
              <a:buSzPct val="46666"/>
              <a:buNone/>
              <a:defRPr sz="3000" i="0" u="none" strike="noStrike" cap="none">
                <a:solidFill>
                  <a:schemeClr val="dk2"/>
                </a:solidFill>
              </a:defRPr>
            </a:lvl1pPr>
            <a:lvl2pPr marL="0" marR="0" lvl="1"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2pPr>
            <a:lvl3pPr marL="0" marR="0" lvl="2"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3pPr>
            <a:lvl4pPr marL="0" marR="0" lvl="3"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4pPr>
            <a:lvl5pPr marL="0" marR="0" lvl="4"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5pPr>
            <a:lvl6pPr marL="457200" marR="0" lvl="5"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6pPr>
            <a:lvl7pPr marL="914400" marR="0" lvl="6"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7pPr>
            <a:lvl8pPr marL="1371600" marR="0" lvl="7"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8pPr>
            <a:lvl9pPr marL="1828800" marR="0" lvl="8" indent="0" algn="l" rtl="0">
              <a:spcBef>
                <a:spcPts val="0"/>
              </a:spcBef>
              <a:spcAft>
                <a:spcPts val="0"/>
              </a:spcAft>
              <a:buSzPct val="46666"/>
              <a:buNone/>
              <a:defRPr sz="3000" b="0" i="0" u="none" strike="noStrike" cap="none">
                <a:solidFill>
                  <a:srgbClr val="009DD9"/>
                </a:solidFill>
                <a:latin typeface="Calibri"/>
                <a:ea typeface="Calibri"/>
                <a:cs typeface="Calibri"/>
                <a:sym typeface="Calibri"/>
              </a:defRPr>
            </a:lvl9pPr>
          </a:lstStyle>
          <a:p>
            <a:endParaRPr/>
          </a:p>
        </p:txBody>
      </p:sp>
      <p:sp>
        <p:nvSpPr>
          <p:cNvPr id="65" name="Shape 65"/>
          <p:cNvSpPr txBox="1">
            <a:spLocks noGrp="1"/>
          </p:cNvSpPr>
          <p:nvPr>
            <p:ph type="body" idx="3"/>
          </p:nvPr>
        </p:nvSpPr>
        <p:spPr>
          <a:xfrm>
            <a:off x="594360" y="960120"/>
            <a:ext cx="8160322" cy="236339"/>
          </a:xfrm>
          <a:prstGeom prst="rect">
            <a:avLst/>
          </a:prstGeom>
          <a:noFill/>
          <a:ln>
            <a:noFill/>
          </a:ln>
        </p:spPr>
        <p:txBody>
          <a:bodyPr wrap="square" lIns="91425" tIns="91425" rIns="91425" bIns="91425" anchor="t" anchorCtr="0"/>
          <a:lstStyle>
            <a:lvl1pPr marL="0" marR="0" lvl="0" indent="0" algn="l" rtl="0">
              <a:spcBef>
                <a:spcPts val="0"/>
              </a:spcBef>
              <a:spcAft>
                <a:spcPts val="0"/>
              </a:spcAft>
              <a:buClr>
                <a:schemeClr val="dk2"/>
              </a:buClr>
              <a:buSzPct val="100000"/>
              <a:buNone/>
              <a:defRPr sz="1800" i="0" u="none" strike="noStrike" cap="none">
                <a:solidFill>
                  <a:schemeClr val="dk2"/>
                </a:solidFill>
              </a:defRPr>
            </a:lvl1pPr>
            <a:lvl2pPr marL="457200" marR="0" lvl="1" indent="0" algn="l" rtl="0">
              <a:spcBef>
                <a:spcPts val="800"/>
              </a:spcBef>
              <a:spcAft>
                <a:spcPts val="0"/>
              </a:spcAft>
              <a:buClr>
                <a:schemeClr val="dk2"/>
              </a:buClr>
              <a:buSzPct val="80000"/>
              <a:buNone/>
              <a:defRPr sz="2000" b="1" i="0" u="none" strike="noStrike" cap="none">
                <a:solidFill>
                  <a:schemeClr val="dk2"/>
                </a:solidFill>
              </a:defRPr>
            </a:lvl2pPr>
            <a:lvl3pPr marL="914400" marR="0" lvl="2" indent="0" algn="l" rtl="0">
              <a:spcBef>
                <a:spcPts val="700"/>
              </a:spcBef>
              <a:spcAft>
                <a:spcPts val="0"/>
              </a:spcAft>
              <a:buClr>
                <a:schemeClr val="dk2"/>
              </a:buClr>
              <a:buSzPct val="77777"/>
              <a:buNone/>
              <a:defRPr sz="1800" b="1" i="0" u="none" strike="noStrike" cap="none">
                <a:solidFill>
                  <a:schemeClr val="dk2"/>
                </a:solidFill>
              </a:defRPr>
            </a:lvl3pPr>
            <a:lvl4pPr marL="1371600" marR="0" lvl="3" indent="0" algn="l" rtl="0">
              <a:spcBef>
                <a:spcPts val="700"/>
              </a:spcBef>
              <a:spcAft>
                <a:spcPts val="0"/>
              </a:spcAft>
              <a:buClr>
                <a:schemeClr val="dk2"/>
              </a:buClr>
              <a:buSzPct val="75000"/>
              <a:buNone/>
              <a:defRPr sz="1600" b="1" i="0" u="none" strike="noStrike" cap="none">
                <a:solidFill>
                  <a:schemeClr val="dk2"/>
                </a:solidFill>
              </a:defRPr>
            </a:lvl4pPr>
            <a:lvl5pPr marL="1828800" marR="0" lvl="4" indent="0" algn="l" rtl="0">
              <a:spcBef>
                <a:spcPts val="700"/>
              </a:spcBef>
              <a:spcAft>
                <a:spcPts val="0"/>
              </a:spcAft>
              <a:buClr>
                <a:schemeClr val="dk2"/>
              </a:buClr>
              <a:buSzPct val="75000"/>
              <a:buNone/>
              <a:defRPr sz="1600" b="1" i="0" u="none" strike="noStrike" cap="none">
                <a:solidFill>
                  <a:schemeClr val="dk2"/>
                </a:solidFill>
              </a:defRPr>
            </a:lvl5pPr>
            <a:lvl6pPr marL="2286000" marR="0" lvl="5" indent="0" algn="l" rtl="0">
              <a:spcBef>
                <a:spcPts val="320"/>
              </a:spcBef>
              <a:buClr>
                <a:schemeClr val="dk1"/>
              </a:buClr>
              <a:buSzPct val="125000"/>
              <a:buNone/>
              <a:defRPr sz="1600" b="1" i="0" u="none" strike="noStrike" cap="none">
                <a:solidFill>
                  <a:schemeClr val="dk1"/>
                </a:solidFill>
              </a:defRPr>
            </a:lvl6pPr>
            <a:lvl7pPr marL="2743200" marR="0" lvl="6" indent="0" algn="l" rtl="0">
              <a:spcBef>
                <a:spcPts val="320"/>
              </a:spcBef>
              <a:buClr>
                <a:schemeClr val="dk1"/>
              </a:buClr>
              <a:buSzPct val="125000"/>
              <a:buNone/>
              <a:defRPr sz="1600" b="1" i="0" u="none" strike="noStrike" cap="none">
                <a:solidFill>
                  <a:schemeClr val="dk1"/>
                </a:solidFill>
              </a:defRPr>
            </a:lvl7pPr>
            <a:lvl8pPr marL="3200400" marR="0" lvl="7" indent="0" algn="l" rtl="0">
              <a:spcBef>
                <a:spcPts val="320"/>
              </a:spcBef>
              <a:buClr>
                <a:schemeClr val="dk1"/>
              </a:buClr>
              <a:buSzPct val="125000"/>
              <a:buNone/>
              <a:defRPr sz="1600" b="1" i="0" u="none" strike="noStrike" cap="none">
                <a:solidFill>
                  <a:schemeClr val="dk1"/>
                </a:solidFill>
              </a:defRPr>
            </a:lvl8pPr>
            <a:lvl9pPr marL="3657600" marR="0" lvl="8" indent="0" algn="l" rtl="0">
              <a:spcBef>
                <a:spcPts val="320"/>
              </a:spcBef>
              <a:buClr>
                <a:schemeClr val="dk1"/>
              </a:buClr>
              <a:buSzPct val="125000"/>
              <a:buNone/>
              <a:defRPr sz="1600" b="1" i="0" u="none" strike="noStrike" cap="none">
                <a:solidFill>
                  <a:schemeClr val="dk1"/>
                </a:solidFill>
              </a:defRPr>
            </a:lvl9pPr>
          </a:lstStyle>
          <a:p>
            <a:endParaRPr/>
          </a:p>
        </p:txBody>
      </p:sp>
      <p:sp>
        <p:nvSpPr>
          <p:cNvPr id="66" name="Shape 66"/>
          <p:cNvSpPr txBox="1">
            <a:spLocks noGrp="1"/>
          </p:cNvSpPr>
          <p:nvPr>
            <p:ph type="ftr" idx="11"/>
          </p:nvPr>
        </p:nvSpPr>
        <p:spPr>
          <a:xfrm>
            <a:off x="609600" y="4572000"/>
            <a:ext cx="8153400" cy="471271"/>
          </a:xfrm>
          <a:prstGeom prst="rect">
            <a:avLst/>
          </a:prstGeom>
          <a:noFill/>
          <a:ln>
            <a:noFill/>
          </a:ln>
        </p:spPr>
        <p:txBody>
          <a:bodyPr wrap="square" lIns="91425" tIns="91425" rIns="91425" bIns="91425" anchor="t" anchorCtr="0"/>
          <a:lstStyle>
            <a:lvl1pPr marL="0" marR="0" lvl="0" indent="0" algn="l" rtl="0">
              <a:spcBef>
                <a:spcPts val="60"/>
              </a:spcBef>
              <a:spcAft>
                <a:spcPts val="0"/>
              </a:spcAft>
              <a:buSzPct val="175000"/>
              <a:buFont typeface="Open Sans"/>
              <a:buNone/>
              <a:defRPr sz="800">
                <a:solidFill>
                  <a:schemeClr val="dk1"/>
                </a:solidFill>
                <a:latin typeface="Open Sans"/>
                <a:ea typeface="Open Sans"/>
                <a:cs typeface="Open Sans"/>
                <a:sym typeface="Open Sans"/>
              </a:defRPr>
            </a:lvl1pPr>
            <a:lvl2pPr marL="457200" marR="0" lvl="1"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2pPr>
            <a:lvl3pPr marL="914400" marR="0" lvl="2"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3pPr>
            <a:lvl4pPr marL="1371600" marR="0" lvl="3"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4pPr>
            <a:lvl5pPr marL="1828800" marR="0" lvl="4" indent="0" algn="l" rtl="0">
              <a:spcBef>
                <a:spcPts val="0"/>
              </a:spcBef>
              <a:spcAft>
                <a:spcPts val="0"/>
              </a:spcAft>
              <a:buSzPct val="77777"/>
              <a:buFont typeface="Open Sans"/>
              <a:buNone/>
              <a:defRPr sz="1800" i="0" u="none" strike="noStrike" cap="none">
                <a:solidFill>
                  <a:schemeClr val="dk1"/>
                </a:solidFill>
                <a:latin typeface="Open Sans"/>
                <a:ea typeface="Open Sans"/>
                <a:cs typeface="Open Sans"/>
                <a:sym typeface="Open Sans"/>
              </a:defRPr>
            </a:lvl5pPr>
            <a:lvl6pPr marL="2286000" marR="0" lvl="5"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6pPr>
            <a:lvl7pPr marL="2743200" marR="0" lvl="6"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7pPr>
            <a:lvl8pPr marL="3200400" marR="0" lvl="7"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8pPr>
            <a:lvl9pPr marL="3657600" marR="0" lvl="8" indent="0" algn="l" rtl="0">
              <a:spcBef>
                <a:spcPts val="0"/>
              </a:spcBef>
              <a:buSzPct val="77777"/>
              <a:buFont typeface="Open Sans"/>
              <a:buNone/>
              <a:defRPr sz="1800" i="0" u="none" strike="noStrike" cap="none">
                <a:solidFill>
                  <a:schemeClr val="dk1"/>
                </a:solidFill>
                <a:latin typeface="Open Sans"/>
                <a:ea typeface="Open Sans"/>
                <a:cs typeface="Open Sans"/>
                <a:sym typeface="Open Sans"/>
              </a:defRPr>
            </a:lvl9pPr>
          </a:lstStyle>
          <a:p>
            <a:endParaRPr kern="0" dirty="0">
              <a:solidFill>
                <a:srgbClr val="000000"/>
              </a:solidFill>
            </a:endParaRPr>
          </a:p>
        </p:txBody>
      </p:sp>
    </p:spTree>
    <p:extLst>
      <p:ext uri="{BB962C8B-B14F-4D97-AF65-F5344CB8AC3E}">
        <p14:creationId xmlns:p14="http://schemas.microsoft.com/office/powerpoint/2010/main" val="1512580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20_Title Full Logo PURPLE">
    <p:spTree>
      <p:nvGrpSpPr>
        <p:cNvPr id="1" name="Shape 188"/>
        <p:cNvGrpSpPr/>
        <p:nvPr/>
      </p:nvGrpSpPr>
      <p:grpSpPr>
        <a:xfrm>
          <a:off x="0" y="0"/>
          <a:ext cx="0" cy="0"/>
          <a:chOff x="0" y="0"/>
          <a:chExt cx="0" cy="0"/>
        </a:xfrm>
      </p:grpSpPr>
      <p:pic>
        <p:nvPicPr>
          <p:cNvPr id="189" name="Shape 189"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190" name="Shape 190"/>
          <p:cNvSpPr txBox="1">
            <a:spLocks noGrp="1"/>
          </p:cNvSpPr>
          <p:nvPr>
            <p:ph type="body" idx="1"/>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dirty="0"/>
          </a:p>
        </p:txBody>
      </p:sp>
      <p:sp>
        <p:nvSpPr>
          <p:cNvPr id="191" name="Shape 191"/>
          <p:cNvSpPr txBox="1">
            <a:spLocks noGrp="1"/>
          </p:cNvSpPr>
          <p:nvPr>
            <p:ph type="ctrTitle"/>
          </p:nvPr>
        </p:nvSpPr>
        <p:spPr>
          <a:xfrm>
            <a:off x="242829" y="2112264"/>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92" name="Shape 192"/>
          <p:cNvSpPr txBox="1">
            <a:spLocks noGrp="1"/>
          </p:cNvSpPr>
          <p:nvPr>
            <p:ph type="subTitle" idx="2"/>
          </p:nvPr>
        </p:nvSpPr>
        <p:spPr>
          <a:xfrm>
            <a:off x="287929" y="313639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dirty="0"/>
          </a:p>
        </p:txBody>
      </p:sp>
      <p:sp>
        <p:nvSpPr>
          <p:cNvPr id="193" name="Shape 193"/>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a:t>
            </a:r>
            <a:r>
              <a:rPr lang="en-US" sz="600" dirty="0" smtClean="0">
                <a:solidFill>
                  <a:schemeClr val="lt1"/>
                </a:solidFill>
                <a:latin typeface="Arial"/>
                <a:ea typeface="Arial"/>
                <a:cs typeface="Arial"/>
                <a:sym typeface="Arial"/>
              </a:rPr>
              <a:t>Nielsen. </a:t>
            </a:r>
            <a:r>
              <a:rPr lang="en-US" sz="600" dirty="0">
                <a:solidFill>
                  <a:schemeClr val="lt1"/>
                </a:solidFill>
                <a:latin typeface="Arial"/>
                <a:ea typeface="Arial"/>
                <a:cs typeface="Arial"/>
                <a:sym typeface="Arial"/>
              </a:rPr>
              <a:t>Confidential and proprietary. Do not distribute.</a:t>
            </a:r>
          </a:p>
        </p:txBody>
      </p:sp>
      <p:pic>
        <p:nvPicPr>
          <p:cNvPr id="194" name="Shape 194"/>
          <p:cNvPicPr preferRelativeResize="0"/>
          <p:nvPr/>
        </p:nvPicPr>
        <p:blipFill rotWithShape="1">
          <a:blip r:embed="rId3">
            <a:alphaModFix/>
          </a:blip>
          <a:srcRect/>
          <a:stretch/>
        </p:blipFill>
        <p:spPr>
          <a:xfrm>
            <a:off x="365176" y="1423174"/>
            <a:ext cx="950062" cy="336755"/>
          </a:xfrm>
          <a:prstGeom prst="rect">
            <a:avLst/>
          </a:prstGeom>
          <a:noFill/>
          <a:ln>
            <a:noFill/>
          </a:ln>
        </p:spPr>
      </p:pic>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01_Title N-tab BLUE">
    <p:spTree>
      <p:nvGrpSpPr>
        <p:cNvPr id="1" name="Shape 16"/>
        <p:cNvGrpSpPr/>
        <p:nvPr/>
      </p:nvGrpSpPr>
      <p:grpSpPr>
        <a:xfrm>
          <a:off x="0" y="0"/>
          <a:ext cx="0" cy="0"/>
          <a:chOff x="0" y="0"/>
          <a:chExt cx="0" cy="0"/>
        </a:xfrm>
      </p:grpSpPr>
      <p:pic>
        <p:nvPicPr>
          <p:cNvPr id="17" name="Shape 17" descr="Blue.jpg"/>
          <p:cNvPicPr preferRelativeResize="0"/>
          <p:nvPr/>
        </p:nvPicPr>
        <p:blipFill rotWithShape="1">
          <a:blip r:embed="rId2">
            <a:alphaModFix/>
          </a:blip>
          <a:srcRect/>
          <a:stretch/>
        </p:blipFill>
        <p:spPr>
          <a:xfrm>
            <a:off x="0" y="0"/>
            <a:ext cx="9144000" cy="5145024"/>
          </a:xfrm>
          <a:prstGeom prst="rect">
            <a:avLst/>
          </a:prstGeom>
          <a:noFill/>
          <a:ln>
            <a:noFill/>
          </a:ln>
        </p:spPr>
      </p:pic>
      <p:sp>
        <p:nvSpPr>
          <p:cNvPr id="18" name="Shape 18"/>
          <p:cNvSpPr txBox="1">
            <a:spLocks noGrp="1"/>
          </p:cNvSpPr>
          <p:nvPr>
            <p:ph type="subTitle" idx="1"/>
          </p:nvPr>
        </p:nvSpPr>
        <p:spPr>
          <a:xfrm>
            <a:off x="287929" y="3019821"/>
            <a:ext cx="6919293" cy="498872"/>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19" name="Shape 19"/>
          <p:cNvSpPr txBox="1">
            <a:spLocks noGrp="1"/>
          </p:cNvSpPr>
          <p:nvPr>
            <p:ph type="body" idx="2"/>
          </p:nvPr>
        </p:nvSpPr>
        <p:spPr>
          <a:xfrm>
            <a:off x="247427" y="4220330"/>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rgbClr val="FFFFFF"/>
                </a:solidFill>
                <a:latin typeface="Calibri" panose="020F0502020204030204" pitchFamily="34" charset="0"/>
                <a:ea typeface="Calibri" panose="020F0502020204030204" pitchFamily="34" charset="0"/>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 name="Shape 20"/>
          <p:cNvSpPr txBox="1">
            <a:spLocks noGrp="1"/>
          </p:cNvSpPr>
          <p:nvPr>
            <p:ph type="ctrTitle"/>
          </p:nvPr>
        </p:nvSpPr>
        <p:spPr>
          <a:xfrm>
            <a:off x="242829" y="2038350"/>
            <a:ext cx="6919971"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lt1"/>
              </a:buClr>
              <a:buFont typeface="Arial"/>
              <a:buNone/>
              <a:defRPr sz="4200" b="1" i="0" u="none" strike="noStrike" cap="none">
                <a:solidFill>
                  <a:schemeClr val="lt1"/>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1" name="Shape 21"/>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Calibri" panose="020F0502020204030204" pitchFamily="34" charset="0"/>
                <a:ea typeface="Arial"/>
                <a:cs typeface="Arial"/>
                <a:sym typeface="Arial"/>
              </a:rPr>
              <a:t>Copyright © </a:t>
            </a:r>
            <a:r>
              <a:rPr lang="en-US" sz="600" b="0" i="0" u="none" strike="noStrike" cap="none" dirty="0" smtClean="0">
                <a:solidFill>
                  <a:schemeClr val="lt1"/>
                </a:solidFill>
                <a:latin typeface="Calibri" panose="020F0502020204030204" pitchFamily="34" charset="0"/>
                <a:ea typeface="Arial"/>
                <a:cs typeface="Arial"/>
                <a:sym typeface="Arial"/>
              </a:rPr>
              <a:t>2020 </a:t>
            </a:r>
            <a:r>
              <a:rPr lang="en-US" sz="600" b="0" i="0" u="none" strike="noStrike" cap="none" dirty="0">
                <a:solidFill>
                  <a:schemeClr val="lt1"/>
                </a:solidFill>
                <a:latin typeface="Calibri" panose="020F0502020204030204" pitchFamily="34" charset="0"/>
                <a:ea typeface="Arial"/>
                <a:cs typeface="Arial"/>
                <a:sym typeface="Arial"/>
              </a:rPr>
              <a:t>The Nielsen Company </a:t>
            </a:r>
            <a:r>
              <a:rPr lang="en-US" sz="600" b="0" i="0" u="none" strike="noStrike" cap="none" dirty="0" smtClean="0">
                <a:solidFill>
                  <a:schemeClr val="lt1"/>
                </a:solidFill>
                <a:latin typeface="Calibri" panose="020F0502020204030204" pitchFamily="34" charset="0"/>
                <a:ea typeface="Arial"/>
                <a:cs typeface="Arial"/>
                <a:sym typeface="Arial"/>
              </a:rPr>
              <a:t> Confidential </a:t>
            </a:r>
            <a:r>
              <a:rPr lang="en-US" sz="600" b="0" i="0" u="none" strike="noStrike" cap="none" dirty="0">
                <a:solidFill>
                  <a:schemeClr val="lt1"/>
                </a:solidFill>
                <a:latin typeface="Calibri" panose="020F0502020204030204" pitchFamily="34" charset="0"/>
                <a:ea typeface="Arial"/>
                <a:cs typeface="Arial"/>
                <a:sym typeface="Arial"/>
              </a:rPr>
              <a:t>and proprietary. Do not distribute.</a:t>
            </a:r>
          </a:p>
        </p:txBody>
      </p:sp>
      <p:pic>
        <p:nvPicPr>
          <p:cNvPr id="22" name="Shape 22"/>
          <p:cNvPicPr preferRelativeResize="0"/>
          <p:nvPr/>
        </p:nvPicPr>
        <p:blipFill rotWithShape="1">
          <a:blip r:embed="rId3">
            <a:alphaModFix/>
          </a:blip>
          <a:srcRect/>
          <a:stretch/>
        </p:blipFill>
        <p:spPr>
          <a:xfrm>
            <a:off x="8611849" y="0"/>
            <a:ext cx="235246" cy="338327"/>
          </a:xfrm>
          <a:prstGeom prst="rect">
            <a:avLst/>
          </a:prstGeom>
          <a:noFill/>
          <a:ln>
            <a:noFill/>
          </a:ln>
        </p:spPr>
      </p:pic>
    </p:spTree>
    <p:extLst>
      <p:ext uri="{BB962C8B-B14F-4D97-AF65-F5344CB8AC3E}">
        <p14:creationId xmlns:p14="http://schemas.microsoft.com/office/powerpoint/2010/main" val="134261163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13_Divider White">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04800" y="2064683"/>
            <a:ext cx="8046720" cy="438911"/>
          </a:xfrm>
          <a:prstGeom prst="rect">
            <a:avLst/>
          </a:prstGeom>
          <a:noFill/>
          <a:ln>
            <a:noFill/>
          </a:ln>
        </p:spPr>
        <p:txBody>
          <a:bodyPr lIns="91425" tIns="91425" rIns="91425" bIns="91425" anchor="t" anchorCtr="0"/>
          <a:lstStyle>
            <a:lvl1pPr marL="0" marR="0" lvl="0" indent="0" algn="l" rtl="0">
              <a:spcBef>
                <a:spcPts val="0"/>
              </a:spcBef>
              <a:buClr>
                <a:srgbClr val="000000"/>
              </a:buClr>
              <a:buFont typeface="Arial"/>
              <a:buNone/>
              <a:defRPr sz="5000" b="1" i="0" u="none" strike="noStrike" cap="none">
                <a:solidFill>
                  <a:srgbClr val="000000"/>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Tree>
    <p:extLst>
      <p:ext uri="{BB962C8B-B14F-4D97-AF65-F5344CB8AC3E}">
        <p14:creationId xmlns:p14="http://schemas.microsoft.com/office/powerpoint/2010/main" val="3871998289"/>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594360" y="507492"/>
            <a:ext cx="8165465" cy="428625"/>
          </a:xfrm>
        </p:spPr>
        <p:txBody>
          <a:bodyPr>
            <a:noAutofit/>
          </a:bodyPr>
          <a:lstStyle>
            <a:lvl1pPr>
              <a:defRPr baseline="0">
                <a:solidFill>
                  <a:srgbClr val="009DD9"/>
                </a:solidFill>
              </a:defRPr>
            </a:lvl1pPr>
          </a:lstStyle>
          <a:p>
            <a:r>
              <a:rPr lang="en-US" dirty="0" smtClean="0"/>
              <a:t>CLICK TO EDIT MASTER TITLE STYLE</a:t>
            </a:r>
            <a:endParaRPr lang="en-US" dirty="0"/>
          </a:p>
        </p:txBody>
      </p:sp>
      <p:sp>
        <p:nvSpPr>
          <p:cNvPr id="8" name="Text Placeholder 2"/>
          <p:cNvSpPr>
            <a:spLocks noGrp="1"/>
          </p:cNvSpPr>
          <p:nvPr>
            <p:ph type="body" idx="13"/>
          </p:nvPr>
        </p:nvSpPr>
        <p:spPr>
          <a:xfrm>
            <a:off x="594360" y="960120"/>
            <a:ext cx="8165465" cy="236339"/>
          </a:xfrm>
        </p:spPr>
        <p:txBody>
          <a:bodyPr wrap="square" tIns="0" bIns="0" anchor="t" anchorCtr="0"/>
          <a:lstStyle>
            <a:lvl1pPr marL="0" indent="0">
              <a:spcBef>
                <a:spcPts val="0"/>
              </a:spcBef>
              <a:buNone/>
              <a:defRPr sz="1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14"/>
          </p:nvPr>
        </p:nvSpPr>
        <p:spPr>
          <a:xfrm>
            <a:off x="594360" y="1515618"/>
            <a:ext cx="8165465" cy="3059906"/>
          </a:xfrm>
        </p:spPr>
        <p:txBody>
          <a:bodyPr/>
          <a:lstStyle>
            <a:lvl1pPr>
              <a:spcBef>
                <a:spcPts val="8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2"/>
          <p:cNvSpPr>
            <a:spLocks noGrp="1"/>
          </p:cNvSpPr>
          <p:nvPr>
            <p:ph type="body" idx="15"/>
          </p:nvPr>
        </p:nvSpPr>
        <p:spPr>
          <a:xfrm>
            <a:off x="594360" y="4780026"/>
            <a:ext cx="8165465" cy="274320"/>
          </a:xfrm>
        </p:spPr>
        <p:txBody>
          <a:bodyPr wrap="square" tIns="0" bIns="0" anchor="b" anchorCtr="0"/>
          <a:lstStyle>
            <a:lvl1pPr marL="0" indent="0">
              <a:spcBef>
                <a:spcPts val="60"/>
              </a:spcBef>
              <a:buNone/>
              <a:defRPr sz="800" b="0"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extLst>
      <p:ext uri="{BB962C8B-B14F-4D97-AF65-F5344CB8AC3E}">
        <p14:creationId xmlns:p14="http://schemas.microsoft.com/office/powerpoint/2010/main" val="6425147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a:xfrm>
            <a:off x="8196263" y="4743450"/>
            <a:ext cx="754062" cy="228600"/>
          </a:xfrm>
          <a:prstGeom prst="rect">
            <a:avLst/>
          </a:prstGeom>
        </p:spPr>
        <p:txBody>
          <a:bodyPr/>
          <a:lstStyle>
            <a:lvl1pPr>
              <a:defRPr>
                <a:latin typeface="Arial" charset="0"/>
              </a:defRPr>
            </a:lvl1pPr>
          </a:lstStyle>
          <a:p>
            <a:pPr>
              <a:defRPr/>
            </a:pPr>
            <a:r>
              <a:rPr lang="en-GB" dirty="0"/>
              <a:t>Title of Presentation</a:t>
            </a:r>
          </a:p>
        </p:txBody>
      </p:sp>
    </p:spTree>
    <p:extLst>
      <p:ext uri="{BB962C8B-B14F-4D97-AF65-F5344CB8AC3E}">
        <p14:creationId xmlns:p14="http://schemas.microsoft.com/office/powerpoint/2010/main" val="1316483472"/>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06_Title only">
  <p:cSld name="7_Title only">
    <p:spTree>
      <p:nvGrpSpPr>
        <p:cNvPr id="1" name="Shape 23"/>
        <p:cNvGrpSpPr/>
        <p:nvPr/>
      </p:nvGrpSpPr>
      <p:grpSpPr>
        <a:xfrm>
          <a:off x="0" y="0"/>
          <a:ext cx="0" cy="0"/>
          <a:chOff x="0" y="0"/>
          <a:chExt cx="0" cy="0"/>
        </a:xfrm>
      </p:grpSpPr>
      <p:sp>
        <p:nvSpPr>
          <p:cNvPr id="24" name="Google Shape;24;p25"/>
          <p:cNvSpPr txBox="1">
            <a:spLocks noGrp="1"/>
          </p:cNvSpPr>
          <p:nvPr>
            <p:ph type="title"/>
          </p:nvPr>
        </p:nvSpPr>
        <p:spPr>
          <a:xfrm>
            <a:off x="594360" y="353483"/>
            <a:ext cx="8166672" cy="433917"/>
          </a:xfrm>
          <a:prstGeom prst="rect">
            <a:avLst/>
          </a:prstGeom>
          <a:noFill/>
          <a:ln>
            <a:noFill/>
          </a:ln>
        </p:spPr>
        <p:txBody>
          <a:bodyPr spcFirstLastPara="1" wrap="square" lIns="91425" tIns="0" rIns="91425" bIns="0" anchor="b" anchorCtr="0">
            <a:noAutofit/>
          </a:bodyPr>
          <a:lstStyle>
            <a:lvl1pPr lvl="0" algn="l">
              <a:spcBef>
                <a:spcPts val="0"/>
              </a:spcBef>
              <a:spcAft>
                <a:spcPts val="0"/>
              </a:spcAft>
              <a:buClr>
                <a:schemeClr val="dk2"/>
              </a:buClr>
              <a:buSzPts val="3000"/>
              <a:buFont typeface="Arial"/>
              <a:buNone/>
              <a:defRPr b="1">
                <a:solidFill>
                  <a:schemeClr val="dk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5"/>
          <p:cNvSpPr txBox="1">
            <a:spLocks noGrp="1"/>
          </p:cNvSpPr>
          <p:nvPr>
            <p:ph type="body" idx="1"/>
          </p:nvPr>
        </p:nvSpPr>
        <p:spPr>
          <a:xfrm>
            <a:off x="594359" y="4780026"/>
            <a:ext cx="8165592" cy="274320"/>
          </a:xfrm>
          <a:prstGeom prst="rect">
            <a:avLst/>
          </a:prstGeom>
          <a:noFill/>
          <a:ln>
            <a:noFill/>
          </a:ln>
        </p:spPr>
        <p:txBody>
          <a:bodyPr spcFirstLastPara="1" wrap="square" lIns="91425" tIns="0" rIns="91425" bIns="0" anchor="b" anchorCtr="0">
            <a:noAutofit/>
          </a:bodyPr>
          <a:lstStyle>
            <a:lvl1pPr marL="457200" lvl="0" indent="-228600" algn="l">
              <a:lnSpc>
                <a:spcPct val="100000"/>
              </a:lnSpc>
              <a:spcBef>
                <a:spcPts val="60"/>
              </a:spcBef>
              <a:spcAft>
                <a:spcPts val="0"/>
              </a:spcAft>
              <a:buSzPts val="800"/>
              <a:buNone/>
              <a:defRPr sz="800" b="0">
                <a:solidFill>
                  <a:schemeClr val="dk2"/>
                </a:solidFil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26" name="Google Shape;26;p25"/>
          <p:cNvSpPr txBox="1">
            <a:spLocks noGrp="1"/>
          </p:cNvSpPr>
          <p:nvPr>
            <p:ph type="body" idx="2"/>
          </p:nvPr>
        </p:nvSpPr>
        <p:spPr>
          <a:xfrm>
            <a:off x="594360" y="819150"/>
            <a:ext cx="8165592" cy="236339"/>
          </a:xfrm>
          <a:prstGeom prst="rect">
            <a:avLst/>
          </a:prstGeom>
          <a:noFill/>
          <a:ln>
            <a:noFill/>
          </a:ln>
        </p:spPr>
        <p:txBody>
          <a:bodyPr spcFirstLastPara="1" wrap="square" lIns="91425" tIns="0" rIns="91425" bIns="0" anchor="t" anchorCtr="0">
            <a:noAutofit/>
          </a:bodyPr>
          <a:lstStyle>
            <a:lvl1pPr marL="457200" lvl="0" indent="-228600" algn="l">
              <a:lnSpc>
                <a:spcPct val="100000"/>
              </a:lnSpc>
              <a:spcBef>
                <a:spcPts val="0"/>
              </a:spcBef>
              <a:spcAft>
                <a:spcPts val="0"/>
              </a:spcAft>
              <a:buSzPts val="1800"/>
              <a:buNone/>
              <a:defRPr sz="1800" b="0">
                <a:solidFill>
                  <a:schemeClr val="dk2"/>
                </a:solidFill>
                <a:latin typeface="Arial"/>
                <a:ea typeface="Arial"/>
                <a:cs typeface="Arial"/>
                <a:sym typeface="Arial"/>
              </a:defRPr>
            </a:lvl1pPr>
            <a:lvl2pPr marL="914400" lvl="1" indent="-228600" algn="l">
              <a:lnSpc>
                <a:spcPct val="100000"/>
              </a:lnSpc>
              <a:spcBef>
                <a:spcPts val="800"/>
              </a:spcBef>
              <a:spcAft>
                <a:spcPts val="0"/>
              </a:spcAft>
              <a:buSzPts val="2000"/>
              <a:buNone/>
              <a:defRPr sz="2000" b="1"/>
            </a:lvl2pPr>
            <a:lvl3pPr marL="1371600" lvl="2" indent="-228600" algn="l">
              <a:lnSpc>
                <a:spcPct val="100000"/>
              </a:lnSpc>
              <a:spcBef>
                <a:spcPts val="700"/>
              </a:spcBef>
              <a:spcAft>
                <a:spcPts val="0"/>
              </a:spcAft>
              <a:buSzPts val="1800"/>
              <a:buNone/>
              <a:defRPr sz="1800" b="1"/>
            </a:lvl3pPr>
            <a:lvl4pPr marL="1828800" lvl="3" indent="-228600" algn="l">
              <a:lnSpc>
                <a:spcPct val="100000"/>
              </a:lnSpc>
              <a:spcBef>
                <a:spcPts val="700"/>
              </a:spcBef>
              <a:spcAft>
                <a:spcPts val="0"/>
              </a:spcAft>
              <a:buSzPts val="1600"/>
              <a:buNone/>
              <a:defRPr sz="1600" b="1"/>
            </a:lvl4pPr>
            <a:lvl5pPr marL="2286000" lvl="4" indent="-228600" algn="l">
              <a:lnSpc>
                <a:spcPct val="100000"/>
              </a:lnSpc>
              <a:spcBef>
                <a:spcPts val="700"/>
              </a:spcBef>
              <a:spcAft>
                <a:spcPts val="0"/>
              </a:spcAft>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Tree>
    <p:extLst>
      <p:ext uri="{BB962C8B-B14F-4D97-AF65-F5344CB8AC3E}">
        <p14:creationId xmlns:p14="http://schemas.microsoft.com/office/powerpoint/2010/main" val="98409375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42_Title only">
  <p:cSld name="42_Title only">
    <p:spTree>
      <p:nvGrpSpPr>
        <p:cNvPr id="1" name="Shape 1260"/>
        <p:cNvGrpSpPr/>
        <p:nvPr/>
      </p:nvGrpSpPr>
      <p:grpSpPr>
        <a:xfrm>
          <a:off x="0" y="0"/>
          <a:ext cx="0" cy="0"/>
          <a:chOff x="0" y="0"/>
          <a:chExt cx="0" cy="0"/>
        </a:xfrm>
      </p:grpSpPr>
      <p:sp>
        <p:nvSpPr>
          <p:cNvPr id="1261" name="Google Shape;1261;p209"/>
          <p:cNvSpPr txBox="1">
            <a:spLocks noGrp="1"/>
          </p:cNvSpPr>
          <p:nvPr>
            <p:ph type="title"/>
          </p:nvPr>
        </p:nvSpPr>
        <p:spPr>
          <a:xfrm>
            <a:off x="594360" y="353483"/>
            <a:ext cx="8166600" cy="4338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chemeClr val="dk2"/>
              </a:buClr>
              <a:buSzPts val="1400"/>
              <a:buFont typeface="Archivo Narrow"/>
              <a:buNone/>
              <a:defRPr sz="3000" b="1" i="0" u="none" strike="noStrike" cap="none">
                <a:solidFill>
                  <a:schemeClr val="dk2"/>
                </a:solidFill>
                <a:latin typeface="Archivo Narrow"/>
                <a:ea typeface="Archivo Narrow"/>
                <a:cs typeface="Archivo Narrow"/>
                <a:sym typeface="Archivo Narrow"/>
              </a:defRPr>
            </a:lvl1pPr>
            <a:lvl2pPr marR="0" lvl="1"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Open Sans"/>
              <a:buNone/>
              <a:defRPr sz="1800" b="0" i="0" u="none" strike="noStrike" cap="none">
                <a:solidFill>
                  <a:srgbClr val="000000"/>
                </a:solidFill>
                <a:latin typeface="Open Sans"/>
                <a:ea typeface="Open Sans"/>
                <a:cs typeface="Open Sans"/>
                <a:sym typeface="Open Sans"/>
              </a:defRPr>
            </a:lvl9pPr>
          </a:lstStyle>
          <a:p>
            <a:endParaRPr/>
          </a:p>
        </p:txBody>
      </p:sp>
      <p:sp>
        <p:nvSpPr>
          <p:cNvPr id="1262" name="Google Shape;1262;p209"/>
          <p:cNvSpPr txBox="1">
            <a:spLocks noGrp="1"/>
          </p:cNvSpPr>
          <p:nvPr>
            <p:ph type="body" idx="1"/>
          </p:nvPr>
        </p:nvSpPr>
        <p:spPr>
          <a:xfrm>
            <a:off x="594359" y="4780026"/>
            <a:ext cx="8165700" cy="274200"/>
          </a:xfrm>
          <a:prstGeom prst="rect">
            <a:avLst/>
          </a:prstGeom>
          <a:noFill/>
          <a:ln>
            <a:noFill/>
          </a:ln>
        </p:spPr>
        <p:txBody>
          <a:bodyPr spcFirstLastPara="1" wrap="square" lIns="91425" tIns="91425" rIns="91425" bIns="91425" anchor="b" anchorCtr="0">
            <a:noAutofit/>
          </a:bodyPr>
          <a:lstStyle>
            <a:lvl1pPr marL="457200" marR="0" lvl="0" indent="-228600" algn="l" rtl="0">
              <a:lnSpc>
                <a:spcPct val="100000"/>
              </a:lnSpc>
              <a:spcBef>
                <a:spcPts val="60"/>
              </a:spcBef>
              <a:spcAft>
                <a:spcPts val="0"/>
              </a:spcAft>
              <a:buClr>
                <a:schemeClr val="dk2"/>
              </a:buClr>
              <a:buSzPts val="1800"/>
              <a:buFont typeface="Open Sans"/>
              <a:buNone/>
              <a:defRPr sz="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sp>
        <p:nvSpPr>
          <p:cNvPr id="1263" name="Google Shape;1263;p209"/>
          <p:cNvSpPr txBox="1">
            <a:spLocks noGrp="1"/>
          </p:cNvSpPr>
          <p:nvPr>
            <p:ph type="body" idx="2"/>
          </p:nvPr>
        </p:nvSpPr>
        <p:spPr>
          <a:xfrm>
            <a:off x="594360" y="819150"/>
            <a:ext cx="8165700" cy="2364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00000"/>
              </a:lnSpc>
              <a:spcBef>
                <a:spcPts val="0"/>
              </a:spcBef>
              <a:spcAft>
                <a:spcPts val="0"/>
              </a:spcAft>
              <a:buClr>
                <a:schemeClr val="dk2"/>
              </a:buClr>
              <a:buSzPts val="1800"/>
              <a:buFont typeface="Open Sans"/>
              <a:buNone/>
              <a:defRPr sz="1800" b="0" i="0" u="none" strike="noStrike" cap="none">
                <a:solidFill>
                  <a:schemeClr val="dk2"/>
                </a:solidFill>
                <a:latin typeface="Open Sans"/>
                <a:ea typeface="Open Sans"/>
                <a:cs typeface="Open Sans"/>
                <a:sym typeface="Open Sans"/>
              </a:defRPr>
            </a:lvl1pPr>
            <a:lvl2pPr marL="914400" marR="0" lvl="1" indent="-228600" algn="l" rtl="0">
              <a:lnSpc>
                <a:spcPct val="100000"/>
              </a:lnSpc>
              <a:spcBef>
                <a:spcPts val="800"/>
              </a:spcBef>
              <a:spcAft>
                <a:spcPts val="0"/>
              </a:spcAft>
              <a:buClr>
                <a:schemeClr val="dk2"/>
              </a:buClr>
              <a:buSzPts val="1600"/>
              <a:buFont typeface="Open Sans"/>
              <a:buNone/>
              <a:defRPr sz="2000" b="1" i="0" u="none" strike="noStrike" cap="none">
                <a:solidFill>
                  <a:schemeClr val="dk2"/>
                </a:solidFill>
                <a:latin typeface="Open Sans"/>
                <a:ea typeface="Open Sans"/>
                <a:cs typeface="Open Sans"/>
                <a:sym typeface="Open Sans"/>
              </a:defRPr>
            </a:lvl2pPr>
            <a:lvl3pPr marL="1371600" marR="0" lvl="2" indent="-228600" algn="l" rtl="0">
              <a:lnSpc>
                <a:spcPct val="100000"/>
              </a:lnSpc>
              <a:spcBef>
                <a:spcPts val="700"/>
              </a:spcBef>
              <a:spcAft>
                <a:spcPts val="0"/>
              </a:spcAft>
              <a:buClr>
                <a:schemeClr val="dk2"/>
              </a:buClr>
              <a:buSzPts val="1400"/>
              <a:buFont typeface="Open Sans"/>
              <a:buNone/>
              <a:defRPr sz="1800" b="1" i="0" u="none" strike="noStrike" cap="none">
                <a:solidFill>
                  <a:schemeClr val="dk2"/>
                </a:solidFill>
                <a:latin typeface="Open Sans"/>
                <a:ea typeface="Open Sans"/>
                <a:cs typeface="Open Sans"/>
                <a:sym typeface="Open Sans"/>
              </a:defRPr>
            </a:lvl3pPr>
            <a:lvl4pPr marL="1828800" marR="0" lvl="3" indent="-228600" algn="l" rtl="0">
              <a:lnSpc>
                <a:spcPct val="100000"/>
              </a:lnSpc>
              <a:spcBef>
                <a:spcPts val="700"/>
              </a:spcBef>
              <a:spcAft>
                <a:spcPts val="0"/>
              </a:spcAft>
              <a:buClr>
                <a:schemeClr val="dk2"/>
              </a:buClr>
              <a:buSzPts val="1200"/>
              <a:buFont typeface="Open Sans"/>
              <a:buNone/>
              <a:defRPr sz="1600" b="1" i="0" u="none" strike="noStrike" cap="none">
                <a:solidFill>
                  <a:schemeClr val="dk2"/>
                </a:solidFill>
                <a:latin typeface="Open Sans"/>
                <a:ea typeface="Open Sans"/>
                <a:cs typeface="Open Sans"/>
                <a:sym typeface="Open Sans"/>
              </a:defRPr>
            </a:lvl4pPr>
            <a:lvl5pPr marL="2286000" marR="0" lvl="4" indent="-228600" algn="l" rtl="0">
              <a:lnSpc>
                <a:spcPct val="100000"/>
              </a:lnSpc>
              <a:spcBef>
                <a:spcPts val="700"/>
              </a:spcBef>
              <a:spcAft>
                <a:spcPts val="0"/>
              </a:spcAft>
              <a:buClr>
                <a:schemeClr val="dk2"/>
              </a:buClr>
              <a:buSzPts val="1000"/>
              <a:buFont typeface="Open Sans"/>
              <a:buNone/>
              <a:defRPr sz="1600" b="1" i="0" u="none" strike="noStrike" cap="none">
                <a:solidFill>
                  <a:schemeClr val="dk2"/>
                </a:solidFill>
                <a:latin typeface="Open Sans"/>
                <a:ea typeface="Open Sans"/>
                <a:cs typeface="Open Sans"/>
                <a:sym typeface="Open Sans"/>
              </a:defRPr>
            </a:lvl5pPr>
            <a:lvl6pPr marL="2743200" marR="0" lvl="5"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6pPr>
            <a:lvl7pPr marL="3200400" marR="0" lvl="6"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7pPr>
            <a:lvl8pPr marL="3657600" marR="0" lvl="7"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8pPr>
            <a:lvl9pPr marL="4114800" marR="0" lvl="8" indent="-228600" algn="l" rtl="0">
              <a:lnSpc>
                <a:spcPct val="100000"/>
              </a:lnSpc>
              <a:spcBef>
                <a:spcPts val="320"/>
              </a:spcBef>
              <a:spcAft>
                <a:spcPts val="0"/>
              </a:spcAft>
              <a:buClr>
                <a:schemeClr val="dk1"/>
              </a:buClr>
              <a:buSzPts val="2000"/>
              <a:buFont typeface="Open Sans"/>
              <a:buNone/>
              <a:defRPr sz="1600" b="1" i="0" u="none" strike="noStrike" cap="none">
                <a:solidFill>
                  <a:schemeClr val="dk1"/>
                </a:solidFill>
                <a:latin typeface="Open Sans"/>
                <a:ea typeface="Open Sans"/>
                <a:cs typeface="Open Sans"/>
                <a:sym typeface="Open Sans"/>
              </a:defRPr>
            </a:lvl9pPr>
          </a:lstStyle>
          <a:p>
            <a:endParaRPr/>
          </a:p>
        </p:txBody>
      </p:sp>
      <p:pic>
        <p:nvPicPr>
          <p:cNvPr id="1264" name="Google Shape;1264;p209" descr="Green strip.jpg"/>
          <p:cNvPicPr preferRelativeResize="0"/>
          <p:nvPr/>
        </p:nvPicPr>
        <p:blipFill rotWithShape="1">
          <a:blip r:embed="rId2">
            <a:alphaModFix/>
          </a:blip>
          <a:srcRect/>
          <a:stretch/>
        </p:blipFill>
        <p:spPr>
          <a:xfrm>
            <a:off x="0" y="762"/>
            <a:ext cx="176732" cy="5143501"/>
          </a:xfrm>
          <a:prstGeom prst="rect">
            <a:avLst/>
          </a:prstGeom>
          <a:noFill/>
          <a:ln>
            <a:noFill/>
          </a:ln>
        </p:spPr>
      </p:pic>
      <p:sp>
        <p:nvSpPr>
          <p:cNvPr id="1265" name="Google Shape;1265;p209"/>
          <p:cNvSpPr/>
          <p:nvPr/>
        </p:nvSpPr>
        <p:spPr>
          <a:xfrm rot="-5400000">
            <a:off x="-1947950" y="2966700"/>
            <a:ext cx="4052700" cy="18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600"/>
              <a:buFont typeface="Arial"/>
              <a:buNone/>
            </a:pPr>
            <a:r>
              <a:rPr lang="en-US" sz="600" b="0" i="0" u="none" strike="noStrike" cap="none" dirty="0">
                <a:solidFill>
                  <a:srgbClr val="FFFFFF"/>
                </a:solidFill>
                <a:latin typeface="Open Sans"/>
                <a:ea typeface="Open Sans"/>
                <a:cs typeface="Open Sans"/>
                <a:sym typeface="Open Sans"/>
              </a:rPr>
              <a:t>Copyright © 2018 The Nielsen Company (US), LLC. Confidential and proprietary. Do not distribute. 181629</a:t>
            </a:r>
            <a:endParaRPr sz="600" b="0" i="0" u="none" strike="noStrike" cap="none" dirty="0">
              <a:solidFill>
                <a:srgbClr val="FFFFFF"/>
              </a:solidFill>
              <a:latin typeface="Open Sans"/>
              <a:ea typeface="Open Sans"/>
              <a:cs typeface="Open Sans"/>
              <a:sym typeface="Open Sans"/>
            </a:endParaRPr>
          </a:p>
        </p:txBody>
      </p:sp>
    </p:spTree>
    <p:extLst>
      <p:ext uri="{BB962C8B-B14F-4D97-AF65-F5344CB8AC3E}">
        <p14:creationId xmlns:p14="http://schemas.microsoft.com/office/powerpoint/2010/main" val="326685183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9" name="Title 8"/>
          <p:cNvSpPr>
            <a:spLocks noGrp="1"/>
          </p:cNvSpPr>
          <p:nvPr>
            <p:ph type="title"/>
          </p:nvPr>
        </p:nvSpPr>
        <p:spPr>
          <a:xfrm>
            <a:off x="594361" y="507492"/>
            <a:ext cx="8165465" cy="428625"/>
          </a:xfrm>
        </p:spPr>
        <p:txBody>
          <a:bodyPr/>
          <a:lstStyle>
            <a:lvl1pPr>
              <a:defRPr baseline="0">
                <a:solidFill>
                  <a:srgbClr val="009DD9"/>
                </a:solidFill>
              </a:defRPr>
            </a:lvl1pPr>
          </a:lstStyle>
          <a:p>
            <a:r>
              <a:rPr lang="en-US"/>
              <a:t>Click to edit Master title style</a:t>
            </a:r>
            <a:endParaRPr lang="en-US" dirty="0"/>
          </a:p>
        </p:txBody>
      </p:sp>
      <p:sp>
        <p:nvSpPr>
          <p:cNvPr id="8" name="Text Placeholder 2"/>
          <p:cNvSpPr>
            <a:spLocks noGrp="1"/>
          </p:cNvSpPr>
          <p:nvPr>
            <p:ph type="body" idx="13"/>
          </p:nvPr>
        </p:nvSpPr>
        <p:spPr>
          <a:xfrm>
            <a:off x="594361" y="960120"/>
            <a:ext cx="8165465" cy="236339"/>
          </a:xfrm>
        </p:spPr>
        <p:txBody>
          <a:bodyPr tIns="0" bIns="0"/>
          <a:lstStyle>
            <a:lvl1pPr marL="0" indent="0">
              <a:spcBef>
                <a:spcPts val="0"/>
              </a:spcBef>
              <a:buNone/>
              <a:defRPr sz="135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5" name="Content Placeholder 4"/>
          <p:cNvSpPr>
            <a:spLocks noGrp="1"/>
          </p:cNvSpPr>
          <p:nvPr>
            <p:ph sz="quarter" idx="14"/>
          </p:nvPr>
        </p:nvSpPr>
        <p:spPr>
          <a:xfrm>
            <a:off x="594361" y="1515619"/>
            <a:ext cx="8165465" cy="3059906"/>
          </a:xfrm>
        </p:spPr>
        <p:txBody>
          <a:bodyPr/>
          <a:lstStyle>
            <a:lvl1pPr>
              <a:spcBef>
                <a:spcPts val="600"/>
              </a:spcBef>
              <a:defRPr>
                <a:solidFill>
                  <a:srgbClr val="5F5F5F"/>
                </a:solidFill>
              </a:defRPr>
            </a:lvl1pPr>
            <a:lvl2pPr>
              <a:defRPr>
                <a:solidFill>
                  <a:srgbClr val="5F5F5F"/>
                </a:solidFill>
              </a:defRPr>
            </a:lvl2pPr>
            <a:lvl3pPr>
              <a:defRPr>
                <a:solidFill>
                  <a:srgbClr val="5F5F5F"/>
                </a:solidFill>
              </a:defRPr>
            </a:lvl3pPr>
            <a:lvl4pPr>
              <a:defRPr>
                <a:solidFill>
                  <a:srgbClr val="5F5F5F"/>
                </a:solidFill>
              </a:defRPr>
            </a:lvl4pPr>
            <a:lvl5pPr>
              <a:defRPr>
                <a:solidFill>
                  <a:srgbClr val="5F5F5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5"/>
          </p:nvPr>
        </p:nvSpPr>
        <p:spPr>
          <a:xfrm>
            <a:off x="594361" y="4780026"/>
            <a:ext cx="8165465" cy="274320"/>
          </a:xfrm>
        </p:spPr>
        <p:txBody>
          <a:bodyPr tIns="0" bIns="0" anchor="b"/>
          <a:lstStyle>
            <a:lvl1pPr marL="0" indent="0">
              <a:spcBef>
                <a:spcPts val="45"/>
              </a:spcBef>
              <a:buNone/>
              <a:defRPr sz="600" b="0" baseline="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Tree>
    <p:extLst>
      <p:ext uri="{BB962C8B-B14F-4D97-AF65-F5344CB8AC3E}">
        <p14:creationId xmlns:p14="http://schemas.microsoft.com/office/powerpoint/2010/main" val="14258766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Content Page 1 Blue">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415506" y="1249031"/>
            <a:ext cx="4726235" cy="3326523"/>
          </a:xfrm>
          <a:prstGeom prst="rect">
            <a:avLst/>
          </a:prstGeom>
          <a:noFill/>
          <a:ln>
            <a:noFill/>
          </a:ln>
        </p:spPr>
        <p:txBody>
          <a:bodyPr lIns="91425" tIns="91425" rIns="91425" bIns="91425" anchor="t" anchorCtr="0"/>
          <a:lstStyle>
            <a:lvl1pPr marL="0" marR="0" lvl="0" indent="0" algn="l" rtl="0">
              <a:lnSpc>
                <a:spcPct val="115000"/>
              </a:lnSpc>
              <a:spcBef>
                <a:spcPts val="800"/>
              </a:spcBef>
              <a:buClr>
                <a:srgbClr val="434343"/>
              </a:buClr>
              <a:buNone/>
              <a:defRPr b="0" i="0" u="none" strike="noStrike" cap="none">
                <a:solidFill>
                  <a:srgbClr val="434343"/>
                </a:solidFill>
                <a:latin typeface="Arial"/>
                <a:ea typeface="Arial"/>
                <a:cs typeface="Arial"/>
              </a:defRPr>
            </a:lvl1pPr>
            <a:lvl2pPr marL="546100" marR="0" lvl="1" indent="0" algn="l" rtl="0">
              <a:lnSpc>
                <a:spcPct val="115000"/>
              </a:lnSpc>
              <a:spcBef>
                <a:spcPts val="800"/>
              </a:spcBef>
              <a:buClr>
                <a:srgbClr val="434343"/>
              </a:buClr>
              <a:buNone/>
              <a:defRPr b="0" i="0" u="none" strike="noStrike" cap="none">
                <a:solidFill>
                  <a:srgbClr val="434343"/>
                </a:solidFill>
              </a:defRPr>
            </a:lvl2pPr>
            <a:lvl3pPr marL="1371600" marR="0" lvl="2" indent="-368300" algn="l" rtl="0">
              <a:lnSpc>
                <a:spcPct val="115000"/>
              </a:lnSpc>
              <a:spcBef>
                <a:spcPts val="700"/>
              </a:spcBef>
              <a:buClr>
                <a:srgbClr val="434343"/>
              </a:buClr>
              <a:buChar char="•"/>
              <a:defRPr b="0" i="0" u="none" strike="noStrike" cap="none">
                <a:solidFill>
                  <a:srgbClr val="434343"/>
                </a:solidFill>
              </a:defRPr>
            </a:lvl3pPr>
            <a:lvl4pPr marL="1825625" marR="0" lvl="3" indent="-377825" algn="l" rtl="0">
              <a:lnSpc>
                <a:spcPct val="115000"/>
              </a:lnSpc>
              <a:spcBef>
                <a:spcPts val="700"/>
              </a:spcBef>
              <a:buClr>
                <a:srgbClr val="434343"/>
              </a:buClr>
              <a:buChar char="•"/>
              <a:defRPr b="0" i="0" u="none" strike="noStrike" cap="none">
                <a:solidFill>
                  <a:srgbClr val="434343"/>
                </a:solidFill>
              </a:defRPr>
            </a:lvl4pPr>
            <a:lvl5pPr marL="2286000" marR="0" lvl="4" indent="-381000" algn="l" rtl="0">
              <a:lnSpc>
                <a:spcPct val="115000"/>
              </a:lnSpc>
              <a:spcBef>
                <a:spcPts val="700"/>
              </a:spcBef>
              <a:buClr>
                <a:srgbClr val="434343"/>
              </a:buClr>
              <a:buChar char="•"/>
              <a:defRPr b="0" i="0" u="none" strike="noStrike" cap="none">
                <a:solidFill>
                  <a:srgbClr val="434343"/>
                </a:solidFill>
              </a:defRPr>
            </a:lvl5pPr>
            <a:lvl6pPr marL="2514600" marR="0" lvl="5" indent="-101600" algn="l" rtl="0">
              <a:lnSpc>
                <a:spcPct val="115000"/>
              </a:lnSpc>
              <a:spcBef>
                <a:spcPts val="400"/>
              </a:spcBef>
              <a:buClr>
                <a:srgbClr val="434343"/>
              </a:buClr>
              <a:buChar char="•"/>
              <a:defRPr b="0" i="0" u="none" strike="noStrike" cap="none">
                <a:solidFill>
                  <a:srgbClr val="434343"/>
                </a:solidFill>
              </a:defRPr>
            </a:lvl6pPr>
            <a:lvl7pPr marL="2971800" marR="0" lvl="6" indent="-101600" algn="l" rtl="0">
              <a:lnSpc>
                <a:spcPct val="115000"/>
              </a:lnSpc>
              <a:spcBef>
                <a:spcPts val="400"/>
              </a:spcBef>
              <a:buClr>
                <a:srgbClr val="434343"/>
              </a:buClr>
              <a:buChar char="•"/>
              <a:defRPr b="0" i="0" u="none" strike="noStrike" cap="none">
                <a:solidFill>
                  <a:srgbClr val="434343"/>
                </a:solidFill>
              </a:defRPr>
            </a:lvl7pPr>
            <a:lvl8pPr marL="3429000" marR="0" lvl="7" indent="-101600" algn="l" rtl="0">
              <a:lnSpc>
                <a:spcPct val="115000"/>
              </a:lnSpc>
              <a:spcBef>
                <a:spcPts val="400"/>
              </a:spcBef>
              <a:buClr>
                <a:srgbClr val="434343"/>
              </a:buClr>
              <a:buChar char="•"/>
              <a:defRPr b="0" i="0" u="none" strike="noStrike" cap="none">
                <a:solidFill>
                  <a:srgbClr val="434343"/>
                </a:solidFill>
              </a:defRPr>
            </a:lvl8pPr>
            <a:lvl9pPr marL="3886200" marR="0" lvl="8" indent="-101600" algn="l" rtl="0">
              <a:lnSpc>
                <a:spcPct val="115000"/>
              </a:lnSpc>
              <a:spcBef>
                <a:spcPts val="400"/>
              </a:spcBef>
              <a:buClr>
                <a:srgbClr val="434343"/>
              </a:buClr>
              <a:buChar char="•"/>
              <a:defRPr b="0" i="0" u="none" strike="noStrike" cap="none">
                <a:solidFill>
                  <a:srgbClr val="434343"/>
                </a:solidFill>
              </a:defRPr>
            </a:lvl9pPr>
          </a:lstStyle>
          <a:p>
            <a:endParaRPr dirty="0"/>
          </a:p>
        </p:txBody>
      </p:sp>
      <p:sp>
        <p:nvSpPr>
          <p:cNvPr id="169" name="Shape 169"/>
          <p:cNvSpPr txBox="1">
            <a:spLocks noGrp="1"/>
          </p:cNvSpPr>
          <p:nvPr>
            <p:ph type="title"/>
          </p:nvPr>
        </p:nvSpPr>
        <p:spPr>
          <a:xfrm>
            <a:off x="415487" y="596915"/>
            <a:ext cx="8303603" cy="428625"/>
          </a:xfrm>
          <a:prstGeom prst="rect">
            <a:avLst/>
          </a:prstGeom>
          <a:noFill/>
          <a:ln>
            <a:noFill/>
          </a:ln>
        </p:spPr>
        <p:txBody>
          <a:bodyPr lIns="91425" tIns="91425" rIns="91425" bIns="91425" anchor="b" anchorCtr="0"/>
          <a:lstStyle>
            <a:lvl1pPr marL="0" marR="0" lvl="0" indent="0" algn="l" rtl="0">
              <a:spcBef>
                <a:spcPts val="0"/>
              </a:spcBef>
              <a:buNone/>
              <a:defRPr i="0" u="none" strike="noStrike" cap="none">
                <a:latin typeface="Arial"/>
                <a:ea typeface="Arial"/>
                <a:cs typeface="Arial"/>
              </a:defRPr>
            </a:lvl1pPr>
            <a:lvl2pPr lvl="1" indent="0" rtl="0">
              <a:spcBef>
                <a:spcPts val="0"/>
              </a:spcBef>
              <a:buNone/>
              <a:defRPr/>
            </a:lvl2pPr>
            <a:lvl3pPr lvl="2" indent="0" rtl="0">
              <a:spcBef>
                <a:spcPts val="0"/>
              </a:spcBef>
              <a:buNone/>
              <a:defRPr/>
            </a:lvl3pPr>
            <a:lvl4pPr lvl="3" indent="0" rtl="0">
              <a:spcBef>
                <a:spcPts val="0"/>
              </a:spcBef>
              <a:buNone/>
              <a:defRPr/>
            </a:lvl4pPr>
            <a:lvl5pPr lvl="4" indent="0" rtl="0">
              <a:spcBef>
                <a:spcPts val="0"/>
              </a:spcBef>
              <a:buNone/>
              <a:defRPr/>
            </a:lvl5pPr>
            <a:lvl6pPr lvl="5" indent="0" rtl="0">
              <a:spcBef>
                <a:spcPts val="0"/>
              </a:spcBef>
              <a:buNone/>
              <a:defRPr/>
            </a:lvl6pPr>
            <a:lvl7pPr lvl="6" indent="0" rtl="0">
              <a:spcBef>
                <a:spcPts val="0"/>
              </a:spcBef>
              <a:buNone/>
              <a:defRPr/>
            </a:lvl7pPr>
            <a:lvl8pPr lvl="7" indent="0" rtl="0">
              <a:spcBef>
                <a:spcPts val="0"/>
              </a:spcBef>
              <a:buNone/>
              <a:defRPr/>
            </a:lvl8pPr>
            <a:lvl9pPr lvl="8" indent="0" rtl="0">
              <a:spcBef>
                <a:spcPts val="0"/>
              </a:spcBef>
              <a:buNone/>
              <a:defRPr/>
            </a:lvl9pPr>
          </a:lstStyle>
          <a:p>
            <a:endParaRPr dirty="0"/>
          </a:p>
        </p:txBody>
      </p:sp>
      <p:sp>
        <p:nvSpPr>
          <p:cNvPr id="170" name="Shape 170"/>
          <p:cNvSpPr txBox="1">
            <a:spLocks noGrp="1"/>
          </p:cNvSpPr>
          <p:nvPr>
            <p:ph type="subTitle" idx="2"/>
          </p:nvPr>
        </p:nvSpPr>
        <p:spPr>
          <a:xfrm>
            <a:off x="415506" y="1024044"/>
            <a:ext cx="8303584" cy="190534"/>
          </a:xfrm>
          <a:prstGeom prst="rect">
            <a:avLst/>
          </a:prstGeom>
        </p:spPr>
        <p:txBody>
          <a:bodyPr lIns="91425" tIns="91425" rIns="91425" bIns="91425" anchor="b" anchorCtr="0"/>
          <a:lstStyle>
            <a:lvl1pPr marL="0" lvl="0" indent="0" rtl="0">
              <a:spcBef>
                <a:spcPts val="0"/>
              </a:spcBef>
              <a:buNone/>
              <a:defRPr sz="2000">
                <a:solidFill>
                  <a:schemeClr val="tx1"/>
                </a:solidFill>
                <a:latin typeface="Arial"/>
                <a:ea typeface="Arial"/>
                <a:cs typeface="Arial"/>
                <a:sym typeface="Archivo Narrow"/>
              </a:defRPr>
            </a:lvl1pPr>
            <a:lvl2pPr lvl="1" rtl="0">
              <a:spcBef>
                <a:spcPts val="0"/>
              </a:spcBef>
              <a:buNone/>
              <a:defRPr sz="2000">
                <a:solidFill>
                  <a:schemeClr val="accent1"/>
                </a:solidFill>
                <a:latin typeface="Archivo Narrow"/>
                <a:ea typeface="Archivo Narrow"/>
                <a:cs typeface="Archivo Narrow"/>
                <a:sym typeface="Archivo Narrow"/>
              </a:defRPr>
            </a:lvl2pPr>
            <a:lvl3pPr lvl="2" rtl="0">
              <a:spcBef>
                <a:spcPts val="0"/>
              </a:spcBef>
              <a:buNone/>
              <a:defRPr sz="2000">
                <a:solidFill>
                  <a:schemeClr val="accent1"/>
                </a:solidFill>
                <a:latin typeface="Archivo Narrow"/>
                <a:ea typeface="Archivo Narrow"/>
                <a:cs typeface="Archivo Narrow"/>
                <a:sym typeface="Archivo Narrow"/>
              </a:defRPr>
            </a:lvl3pPr>
            <a:lvl4pPr lvl="3" rtl="0">
              <a:spcBef>
                <a:spcPts val="0"/>
              </a:spcBef>
              <a:buNone/>
              <a:defRPr sz="2000">
                <a:solidFill>
                  <a:schemeClr val="accent1"/>
                </a:solidFill>
                <a:latin typeface="Archivo Narrow"/>
                <a:ea typeface="Archivo Narrow"/>
                <a:cs typeface="Archivo Narrow"/>
                <a:sym typeface="Archivo Narrow"/>
              </a:defRPr>
            </a:lvl4pPr>
            <a:lvl5pPr lvl="4" rtl="0">
              <a:spcBef>
                <a:spcPts val="0"/>
              </a:spcBef>
              <a:buNone/>
              <a:defRPr sz="2000">
                <a:solidFill>
                  <a:schemeClr val="accent1"/>
                </a:solidFill>
                <a:latin typeface="Archivo Narrow"/>
                <a:ea typeface="Archivo Narrow"/>
                <a:cs typeface="Archivo Narrow"/>
                <a:sym typeface="Archivo Narrow"/>
              </a:defRPr>
            </a:lvl5pPr>
            <a:lvl6pPr lvl="5" rtl="0">
              <a:spcBef>
                <a:spcPts val="0"/>
              </a:spcBef>
              <a:buNone/>
              <a:defRPr sz="2000">
                <a:solidFill>
                  <a:schemeClr val="accent1"/>
                </a:solidFill>
                <a:latin typeface="Archivo Narrow"/>
                <a:ea typeface="Archivo Narrow"/>
                <a:cs typeface="Archivo Narrow"/>
                <a:sym typeface="Archivo Narrow"/>
              </a:defRPr>
            </a:lvl6pPr>
            <a:lvl7pPr lvl="6" rtl="0">
              <a:spcBef>
                <a:spcPts val="0"/>
              </a:spcBef>
              <a:buNone/>
              <a:defRPr sz="2000">
                <a:solidFill>
                  <a:schemeClr val="accent1"/>
                </a:solidFill>
                <a:latin typeface="Archivo Narrow"/>
                <a:ea typeface="Archivo Narrow"/>
                <a:cs typeface="Archivo Narrow"/>
                <a:sym typeface="Archivo Narrow"/>
              </a:defRPr>
            </a:lvl7pPr>
            <a:lvl8pPr lvl="7" rtl="0">
              <a:spcBef>
                <a:spcPts val="0"/>
              </a:spcBef>
              <a:buNone/>
              <a:defRPr sz="2000">
                <a:solidFill>
                  <a:schemeClr val="accent1"/>
                </a:solidFill>
                <a:latin typeface="Archivo Narrow"/>
                <a:ea typeface="Archivo Narrow"/>
                <a:cs typeface="Archivo Narrow"/>
                <a:sym typeface="Archivo Narrow"/>
              </a:defRPr>
            </a:lvl8pPr>
            <a:lvl9pPr lvl="8" rtl="0">
              <a:spcBef>
                <a:spcPts val="0"/>
              </a:spcBef>
              <a:buNone/>
              <a:defRPr sz="2000">
                <a:solidFill>
                  <a:schemeClr val="accent1"/>
                </a:solidFill>
                <a:latin typeface="Archivo Narrow"/>
                <a:ea typeface="Archivo Narrow"/>
                <a:cs typeface="Archivo Narrow"/>
                <a:sym typeface="Archivo Narrow"/>
              </a:defRPr>
            </a:lvl9pPr>
          </a:lstStyle>
          <a:p>
            <a:endParaRPr dirty="0"/>
          </a:p>
        </p:txBody>
      </p:sp>
      <p:pic>
        <p:nvPicPr>
          <p:cNvPr id="6" name="Picture 5" descr="Blue Music_2_RGB_A4_strips_30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990496"/>
            <a:ext cx="9154134" cy="155155"/>
          </a:xfrm>
          <a:prstGeom prst="rect">
            <a:avLst/>
          </a:prstGeom>
        </p:spPr>
      </p:pic>
    </p:spTree>
    <p:extLst>
      <p:ext uri="{BB962C8B-B14F-4D97-AF65-F5344CB8AC3E}">
        <p14:creationId xmlns:p14="http://schemas.microsoft.com/office/powerpoint/2010/main" val="132253342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Content Page 1 Red">
    <p:spTree>
      <p:nvGrpSpPr>
        <p:cNvPr id="1" name="Shape 231"/>
        <p:cNvGrpSpPr/>
        <p:nvPr/>
      </p:nvGrpSpPr>
      <p:grpSpPr>
        <a:xfrm>
          <a:off x="0" y="0"/>
          <a:ext cx="0" cy="0"/>
          <a:chOff x="0" y="0"/>
          <a:chExt cx="0" cy="0"/>
        </a:xfrm>
      </p:grpSpPr>
      <p:sp>
        <p:nvSpPr>
          <p:cNvPr id="232" name="Shape 232"/>
          <p:cNvSpPr txBox="1">
            <a:spLocks noGrp="1"/>
          </p:cNvSpPr>
          <p:nvPr>
            <p:ph type="body" idx="1"/>
          </p:nvPr>
        </p:nvSpPr>
        <p:spPr>
          <a:xfrm>
            <a:off x="415506" y="1249031"/>
            <a:ext cx="4726235" cy="3326523"/>
          </a:xfrm>
          <a:prstGeom prst="rect">
            <a:avLst/>
          </a:prstGeom>
          <a:noFill/>
          <a:ln>
            <a:noFill/>
          </a:ln>
        </p:spPr>
        <p:txBody>
          <a:bodyPr lIns="91425" tIns="91425" rIns="91425" bIns="91425" anchor="t" anchorCtr="0"/>
          <a:lstStyle>
            <a:lvl1pPr marL="0" marR="0" lvl="0" indent="0" algn="l" rtl="0">
              <a:lnSpc>
                <a:spcPct val="115000"/>
              </a:lnSpc>
              <a:spcBef>
                <a:spcPts val="800"/>
              </a:spcBef>
              <a:buClr>
                <a:srgbClr val="434343"/>
              </a:buClr>
              <a:buNone/>
              <a:defRPr b="0" i="0" u="none" strike="noStrike" cap="none">
                <a:solidFill>
                  <a:srgbClr val="434343"/>
                </a:solidFill>
                <a:latin typeface="Arial"/>
                <a:ea typeface="Arial"/>
                <a:cs typeface="Arial"/>
              </a:defRPr>
            </a:lvl1pPr>
            <a:lvl2pPr marL="908050" marR="0" lvl="1" indent="-361950" algn="l" rtl="0">
              <a:lnSpc>
                <a:spcPct val="115000"/>
              </a:lnSpc>
              <a:spcBef>
                <a:spcPts val="800"/>
              </a:spcBef>
              <a:buClr>
                <a:srgbClr val="434343"/>
              </a:buClr>
              <a:buChar char="•"/>
              <a:defRPr b="0" i="0" u="none" strike="noStrike" cap="none">
                <a:solidFill>
                  <a:srgbClr val="434343"/>
                </a:solidFill>
              </a:defRPr>
            </a:lvl2pPr>
            <a:lvl3pPr marL="1371600" marR="0" lvl="2" indent="-368300" algn="l" rtl="0">
              <a:lnSpc>
                <a:spcPct val="115000"/>
              </a:lnSpc>
              <a:spcBef>
                <a:spcPts val="700"/>
              </a:spcBef>
              <a:buClr>
                <a:srgbClr val="434343"/>
              </a:buClr>
              <a:buChar char="•"/>
              <a:defRPr b="0" i="0" u="none" strike="noStrike" cap="none">
                <a:solidFill>
                  <a:srgbClr val="434343"/>
                </a:solidFill>
              </a:defRPr>
            </a:lvl3pPr>
            <a:lvl4pPr marL="1825625" marR="0" lvl="3" indent="-377825" algn="l" rtl="0">
              <a:lnSpc>
                <a:spcPct val="115000"/>
              </a:lnSpc>
              <a:spcBef>
                <a:spcPts val="700"/>
              </a:spcBef>
              <a:buClr>
                <a:srgbClr val="434343"/>
              </a:buClr>
              <a:buChar char="•"/>
              <a:defRPr b="0" i="0" u="none" strike="noStrike" cap="none">
                <a:solidFill>
                  <a:srgbClr val="434343"/>
                </a:solidFill>
              </a:defRPr>
            </a:lvl4pPr>
            <a:lvl5pPr marL="2286000" marR="0" lvl="4" indent="-381000" algn="l" rtl="0">
              <a:lnSpc>
                <a:spcPct val="115000"/>
              </a:lnSpc>
              <a:spcBef>
                <a:spcPts val="700"/>
              </a:spcBef>
              <a:buClr>
                <a:srgbClr val="434343"/>
              </a:buClr>
              <a:buChar char="•"/>
              <a:defRPr b="0" i="0" u="none" strike="noStrike" cap="none">
                <a:solidFill>
                  <a:srgbClr val="434343"/>
                </a:solidFill>
              </a:defRPr>
            </a:lvl5pPr>
            <a:lvl6pPr marL="2514600" marR="0" lvl="5" indent="-101600" algn="l" rtl="0">
              <a:lnSpc>
                <a:spcPct val="115000"/>
              </a:lnSpc>
              <a:spcBef>
                <a:spcPts val="400"/>
              </a:spcBef>
              <a:buClr>
                <a:srgbClr val="434343"/>
              </a:buClr>
              <a:buChar char="•"/>
              <a:defRPr b="0" i="0" u="none" strike="noStrike" cap="none">
                <a:solidFill>
                  <a:srgbClr val="434343"/>
                </a:solidFill>
              </a:defRPr>
            </a:lvl6pPr>
            <a:lvl7pPr marL="2971800" marR="0" lvl="6" indent="-101600" algn="l" rtl="0">
              <a:lnSpc>
                <a:spcPct val="115000"/>
              </a:lnSpc>
              <a:spcBef>
                <a:spcPts val="400"/>
              </a:spcBef>
              <a:buClr>
                <a:srgbClr val="434343"/>
              </a:buClr>
              <a:buChar char="•"/>
              <a:defRPr b="0" i="0" u="none" strike="noStrike" cap="none">
                <a:solidFill>
                  <a:srgbClr val="434343"/>
                </a:solidFill>
              </a:defRPr>
            </a:lvl7pPr>
            <a:lvl8pPr marL="3429000" marR="0" lvl="7" indent="-101600" algn="l" rtl="0">
              <a:lnSpc>
                <a:spcPct val="115000"/>
              </a:lnSpc>
              <a:spcBef>
                <a:spcPts val="400"/>
              </a:spcBef>
              <a:buClr>
                <a:srgbClr val="434343"/>
              </a:buClr>
              <a:buChar char="•"/>
              <a:defRPr b="0" i="0" u="none" strike="noStrike" cap="none">
                <a:solidFill>
                  <a:srgbClr val="434343"/>
                </a:solidFill>
              </a:defRPr>
            </a:lvl8pPr>
            <a:lvl9pPr marL="3886200" marR="0" lvl="8" indent="-101600" algn="l" rtl="0">
              <a:lnSpc>
                <a:spcPct val="115000"/>
              </a:lnSpc>
              <a:spcBef>
                <a:spcPts val="400"/>
              </a:spcBef>
              <a:buClr>
                <a:srgbClr val="434343"/>
              </a:buClr>
              <a:buChar char="•"/>
              <a:defRPr b="0" i="0" u="none" strike="noStrike" cap="none">
                <a:solidFill>
                  <a:srgbClr val="434343"/>
                </a:solidFill>
              </a:defRPr>
            </a:lvl9pPr>
          </a:lstStyle>
          <a:p>
            <a:endParaRPr dirty="0"/>
          </a:p>
        </p:txBody>
      </p:sp>
      <p:sp>
        <p:nvSpPr>
          <p:cNvPr id="233" name="Shape 233"/>
          <p:cNvSpPr txBox="1">
            <a:spLocks noGrp="1"/>
          </p:cNvSpPr>
          <p:nvPr>
            <p:ph type="title"/>
          </p:nvPr>
        </p:nvSpPr>
        <p:spPr>
          <a:xfrm>
            <a:off x="415487" y="596915"/>
            <a:ext cx="8303603" cy="428625"/>
          </a:xfrm>
          <a:prstGeom prst="rect">
            <a:avLst/>
          </a:prstGeom>
          <a:noFill/>
          <a:ln>
            <a:noFill/>
          </a:ln>
        </p:spPr>
        <p:txBody>
          <a:bodyPr lIns="91425" tIns="91425" rIns="91425" bIns="91425" anchor="b" anchorCtr="0"/>
          <a:lstStyle>
            <a:lvl1pPr marL="0" marR="0" lvl="0" indent="0" algn="l" rtl="0">
              <a:spcBef>
                <a:spcPts val="0"/>
              </a:spcBef>
              <a:buNone/>
              <a:defRPr i="0" u="none" strike="noStrike" cap="none">
                <a:latin typeface="Arial"/>
                <a:ea typeface="Arial"/>
                <a:cs typeface="Arial"/>
              </a:defRPr>
            </a:lvl1pPr>
            <a:lvl2pPr lvl="1" indent="0">
              <a:spcBef>
                <a:spcPts val="0"/>
              </a:spcBef>
              <a:buNone/>
              <a:defRPr/>
            </a:lvl2pPr>
            <a:lvl3pPr lvl="2" indent="0">
              <a:spcBef>
                <a:spcPts val="0"/>
              </a:spcBef>
              <a:buNone/>
              <a:defRPr/>
            </a:lvl3pPr>
            <a:lvl4pPr lvl="3" indent="0">
              <a:spcBef>
                <a:spcPts val="0"/>
              </a:spcBef>
              <a:buNone/>
              <a:defRPr/>
            </a:lvl4pPr>
            <a:lvl5pPr lvl="4" indent="0">
              <a:spcBef>
                <a:spcPts val="0"/>
              </a:spcBef>
              <a:buNone/>
              <a:defRPr/>
            </a:lvl5pPr>
            <a:lvl6pPr lvl="5" indent="0">
              <a:spcBef>
                <a:spcPts val="0"/>
              </a:spcBef>
              <a:buNone/>
              <a:defRPr/>
            </a:lvl6pPr>
            <a:lvl7pPr lvl="6" indent="0">
              <a:spcBef>
                <a:spcPts val="0"/>
              </a:spcBef>
              <a:buNone/>
              <a:defRPr/>
            </a:lvl7pPr>
            <a:lvl8pPr lvl="7" indent="0">
              <a:spcBef>
                <a:spcPts val="0"/>
              </a:spcBef>
              <a:buNone/>
              <a:defRPr/>
            </a:lvl8pPr>
            <a:lvl9pPr lvl="8" indent="0">
              <a:spcBef>
                <a:spcPts val="0"/>
              </a:spcBef>
              <a:buNone/>
              <a:defRPr/>
            </a:lvl9pPr>
          </a:lstStyle>
          <a:p>
            <a:endParaRPr dirty="0"/>
          </a:p>
        </p:txBody>
      </p:sp>
      <p:sp>
        <p:nvSpPr>
          <p:cNvPr id="234" name="Shape 234"/>
          <p:cNvSpPr txBox="1">
            <a:spLocks noGrp="1"/>
          </p:cNvSpPr>
          <p:nvPr>
            <p:ph type="subTitle" idx="2"/>
          </p:nvPr>
        </p:nvSpPr>
        <p:spPr>
          <a:xfrm>
            <a:off x="415506" y="1024044"/>
            <a:ext cx="8303584" cy="190534"/>
          </a:xfrm>
          <a:prstGeom prst="rect">
            <a:avLst/>
          </a:prstGeom>
        </p:spPr>
        <p:txBody>
          <a:bodyPr lIns="91425" tIns="91425" rIns="91425" bIns="91425" anchor="b" anchorCtr="0"/>
          <a:lstStyle>
            <a:lvl1pPr marL="0" lvl="0" indent="0">
              <a:spcBef>
                <a:spcPts val="0"/>
              </a:spcBef>
              <a:buNone/>
              <a:defRPr sz="2000">
                <a:solidFill>
                  <a:srgbClr val="000000"/>
                </a:solidFill>
                <a:latin typeface="Arial"/>
                <a:ea typeface="Arial"/>
                <a:cs typeface="Arial"/>
                <a:sym typeface="Archivo Narrow"/>
              </a:defRPr>
            </a:lvl1pPr>
            <a:lvl2pPr lvl="1">
              <a:spcBef>
                <a:spcPts val="0"/>
              </a:spcBef>
              <a:buNone/>
              <a:defRPr sz="2000">
                <a:solidFill>
                  <a:schemeClr val="accent1"/>
                </a:solidFill>
                <a:latin typeface="Archivo Narrow"/>
                <a:ea typeface="Archivo Narrow"/>
                <a:cs typeface="Archivo Narrow"/>
                <a:sym typeface="Archivo Narrow"/>
              </a:defRPr>
            </a:lvl2pPr>
            <a:lvl3pPr lvl="2">
              <a:spcBef>
                <a:spcPts val="0"/>
              </a:spcBef>
              <a:buNone/>
              <a:defRPr sz="2000">
                <a:solidFill>
                  <a:schemeClr val="accent1"/>
                </a:solidFill>
                <a:latin typeface="Archivo Narrow"/>
                <a:ea typeface="Archivo Narrow"/>
                <a:cs typeface="Archivo Narrow"/>
                <a:sym typeface="Archivo Narrow"/>
              </a:defRPr>
            </a:lvl3pPr>
            <a:lvl4pPr lvl="3">
              <a:spcBef>
                <a:spcPts val="0"/>
              </a:spcBef>
              <a:buNone/>
              <a:defRPr sz="2000">
                <a:solidFill>
                  <a:schemeClr val="accent1"/>
                </a:solidFill>
                <a:latin typeface="Archivo Narrow"/>
                <a:ea typeface="Archivo Narrow"/>
                <a:cs typeface="Archivo Narrow"/>
                <a:sym typeface="Archivo Narrow"/>
              </a:defRPr>
            </a:lvl4pPr>
            <a:lvl5pPr lvl="4">
              <a:spcBef>
                <a:spcPts val="0"/>
              </a:spcBef>
              <a:buNone/>
              <a:defRPr sz="2000">
                <a:solidFill>
                  <a:schemeClr val="accent1"/>
                </a:solidFill>
                <a:latin typeface="Archivo Narrow"/>
                <a:ea typeface="Archivo Narrow"/>
                <a:cs typeface="Archivo Narrow"/>
                <a:sym typeface="Archivo Narrow"/>
              </a:defRPr>
            </a:lvl5pPr>
            <a:lvl6pPr lvl="5">
              <a:spcBef>
                <a:spcPts val="0"/>
              </a:spcBef>
              <a:buNone/>
              <a:defRPr sz="2000">
                <a:solidFill>
                  <a:schemeClr val="accent1"/>
                </a:solidFill>
                <a:latin typeface="Archivo Narrow"/>
                <a:ea typeface="Archivo Narrow"/>
                <a:cs typeface="Archivo Narrow"/>
                <a:sym typeface="Archivo Narrow"/>
              </a:defRPr>
            </a:lvl6pPr>
            <a:lvl7pPr lvl="6">
              <a:spcBef>
                <a:spcPts val="0"/>
              </a:spcBef>
              <a:buNone/>
              <a:defRPr sz="2000">
                <a:solidFill>
                  <a:schemeClr val="accent1"/>
                </a:solidFill>
                <a:latin typeface="Archivo Narrow"/>
                <a:ea typeface="Archivo Narrow"/>
                <a:cs typeface="Archivo Narrow"/>
                <a:sym typeface="Archivo Narrow"/>
              </a:defRPr>
            </a:lvl7pPr>
            <a:lvl8pPr lvl="7">
              <a:spcBef>
                <a:spcPts val="0"/>
              </a:spcBef>
              <a:buNone/>
              <a:defRPr sz="2000">
                <a:solidFill>
                  <a:schemeClr val="accent1"/>
                </a:solidFill>
                <a:latin typeface="Archivo Narrow"/>
                <a:ea typeface="Archivo Narrow"/>
                <a:cs typeface="Archivo Narrow"/>
                <a:sym typeface="Archivo Narrow"/>
              </a:defRPr>
            </a:lvl8pPr>
            <a:lvl9pPr lvl="8">
              <a:spcBef>
                <a:spcPts val="0"/>
              </a:spcBef>
              <a:buNone/>
              <a:defRPr sz="2000">
                <a:solidFill>
                  <a:schemeClr val="accent1"/>
                </a:solidFill>
                <a:latin typeface="Archivo Narrow"/>
                <a:ea typeface="Archivo Narrow"/>
                <a:cs typeface="Archivo Narrow"/>
                <a:sym typeface="Archivo Narrow"/>
              </a:defRPr>
            </a:lvl9pPr>
          </a:lstStyle>
          <a:p>
            <a:endParaRPr dirty="0"/>
          </a:p>
        </p:txBody>
      </p:sp>
      <p:pic>
        <p:nvPicPr>
          <p:cNvPr id="6" name="Picture 5" descr="Red Music_2_RGB_A4_strips_300dpi.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4990496"/>
            <a:ext cx="9154134" cy="155155"/>
          </a:xfrm>
          <a:prstGeom prst="rect">
            <a:avLst/>
          </a:prstGeom>
        </p:spPr>
      </p:pic>
    </p:spTree>
    <p:extLst>
      <p:ext uri="{BB962C8B-B14F-4D97-AF65-F5344CB8AC3E}">
        <p14:creationId xmlns:p14="http://schemas.microsoft.com/office/powerpoint/2010/main" val="959329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Custom Layout">
    <p:spTree>
      <p:nvGrpSpPr>
        <p:cNvPr id="1" name="Shape 195"/>
        <p:cNvGrpSpPr/>
        <p:nvPr/>
      </p:nvGrpSpPr>
      <p:grpSpPr>
        <a:xfrm>
          <a:off x="0" y="0"/>
          <a:ext cx="0" cy="0"/>
          <a:chOff x="0" y="0"/>
          <a:chExt cx="0" cy="0"/>
        </a:xfrm>
      </p:grpSpPr>
      <p:pic>
        <p:nvPicPr>
          <p:cNvPr id="196" name="Shape 196"/>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197" name="Shape 197"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198" name="Shape 198"/>
          <p:cNvSpPr txBox="1">
            <a:spLocks noGrp="1"/>
          </p:cNvSpPr>
          <p:nvPr>
            <p:ph type="body" idx="1"/>
          </p:nvPr>
        </p:nvSpPr>
        <p:spPr>
          <a:xfrm>
            <a:off x="292169"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199" name="Shape 199"/>
          <p:cNvSpPr txBox="1">
            <a:spLocks noGrp="1"/>
          </p:cNvSpPr>
          <p:nvPr>
            <p:ph type="ctrTitle"/>
          </p:nvPr>
        </p:nvSpPr>
        <p:spPr>
          <a:xfrm>
            <a:off x="296537" y="486989"/>
            <a:ext cx="7880978" cy="649210"/>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0" name="Shape 200"/>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
        <p:nvSpPr>
          <p:cNvPr id="201" name="Shape 201"/>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21_Title N-tab White">
    <p:spTree>
      <p:nvGrpSpPr>
        <p:cNvPr id="1" name="Shape 202"/>
        <p:cNvGrpSpPr/>
        <p:nvPr/>
      </p:nvGrpSpPr>
      <p:grpSpPr>
        <a:xfrm>
          <a:off x="0" y="0"/>
          <a:ext cx="0" cy="0"/>
          <a:chOff x="0" y="0"/>
          <a:chExt cx="0" cy="0"/>
        </a:xfrm>
      </p:grpSpPr>
      <p:pic>
        <p:nvPicPr>
          <p:cNvPr id="203" name="Shape 203" descr="Purple strip.jpg"/>
          <p:cNvPicPr preferRelativeResize="0"/>
          <p:nvPr/>
        </p:nvPicPr>
        <p:blipFill rotWithShape="1">
          <a:blip r:embed="rId2">
            <a:alphaModFix/>
          </a:blip>
          <a:srcRect/>
          <a:stretch/>
        </p:blipFill>
        <p:spPr>
          <a:xfrm>
            <a:off x="0" y="0"/>
            <a:ext cx="176732" cy="5143499"/>
          </a:xfrm>
          <a:prstGeom prst="rect">
            <a:avLst/>
          </a:prstGeom>
          <a:noFill/>
          <a:ln>
            <a:noFill/>
          </a:ln>
        </p:spPr>
      </p:pic>
      <p:sp>
        <p:nvSpPr>
          <p:cNvPr id="204" name="Shape 204"/>
          <p:cNvSpPr txBox="1">
            <a:spLocks noGrp="1"/>
          </p:cNvSpPr>
          <p:nvPr>
            <p:ph type="ctrTitle"/>
          </p:nvPr>
        </p:nvSpPr>
        <p:spPr>
          <a:xfrm>
            <a:off x="296537" y="2113300"/>
            <a:ext cx="7020154" cy="982664"/>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2"/>
              </a:buClr>
              <a:buFont typeface="Arial"/>
              <a:buNone/>
              <a:defRPr sz="42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5" name="Shape 205"/>
          <p:cNvSpPr txBox="1">
            <a:spLocks noGrp="1"/>
          </p:cNvSpPr>
          <p:nvPr>
            <p:ph type="subTitle" idx="1"/>
          </p:nvPr>
        </p:nvSpPr>
        <p:spPr>
          <a:xfrm>
            <a:off x="369106" y="3139005"/>
            <a:ext cx="7020154" cy="427421"/>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2000" b="0" i="0" u="none" strike="noStrike" cap="none">
                <a:solidFill>
                  <a:schemeClr val="dk2"/>
                </a:solidFill>
                <a:latin typeface="Arial"/>
                <a:ea typeface="Arial"/>
                <a:cs typeface="Arial"/>
                <a:sym typeface="Arial"/>
              </a:defRPr>
            </a:lvl1pPr>
            <a:lvl2pPr marL="457200" marR="0" lvl="1" indent="0" algn="ctr" rtl="0">
              <a:lnSpc>
                <a:spcPct val="100000"/>
              </a:lnSpc>
              <a:spcBef>
                <a:spcPts val="800"/>
              </a:spcBef>
              <a:buClr>
                <a:schemeClr val="dk2"/>
              </a:buClr>
              <a:buFont typeface="Arial"/>
              <a:buNone/>
              <a:defRPr sz="1600" b="0" i="0" u="none" strike="noStrike" cap="none">
                <a:solidFill>
                  <a:srgbClr val="888888"/>
                </a:solidFill>
                <a:latin typeface="Arial"/>
                <a:ea typeface="Arial"/>
                <a:cs typeface="Arial"/>
                <a:sym typeface="Arial"/>
              </a:defRPr>
            </a:lvl2pPr>
            <a:lvl3pPr marL="914400" marR="0" lvl="2" indent="0" algn="ctr" rtl="0">
              <a:lnSpc>
                <a:spcPct val="100000"/>
              </a:lnSpc>
              <a:spcBef>
                <a:spcPts val="700"/>
              </a:spcBef>
              <a:buClr>
                <a:schemeClr val="dk2"/>
              </a:buClr>
              <a:buFont typeface="Arial"/>
              <a:buNone/>
              <a:defRPr sz="1400" b="0" i="0" u="none" strike="noStrike" cap="none">
                <a:solidFill>
                  <a:srgbClr val="888888"/>
                </a:solidFill>
                <a:latin typeface="Arial"/>
                <a:ea typeface="Arial"/>
                <a:cs typeface="Arial"/>
                <a:sym typeface="Arial"/>
              </a:defRPr>
            </a:lvl3pPr>
            <a:lvl4pPr marL="1371600" marR="0" lvl="3" indent="0" algn="ctr" rtl="0">
              <a:lnSpc>
                <a:spcPct val="100000"/>
              </a:lnSpc>
              <a:spcBef>
                <a:spcPts val="700"/>
              </a:spcBef>
              <a:buClr>
                <a:schemeClr val="dk2"/>
              </a:buClr>
              <a:buFont typeface="Arial"/>
              <a:buNone/>
              <a:defRPr sz="1200" b="0" i="0" u="none" strike="noStrike" cap="none">
                <a:solidFill>
                  <a:srgbClr val="888888"/>
                </a:solidFill>
                <a:latin typeface="Arial"/>
                <a:ea typeface="Arial"/>
                <a:cs typeface="Arial"/>
                <a:sym typeface="Arial"/>
              </a:defRPr>
            </a:lvl4pPr>
            <a:lvl5pPr marL="1828800" marR="0" lvl="4" indent="0" algn="ctr" rtl="0">
              <a:lnSpc>
                <a:spcPct val="100000"/>
              </a:lnSpc>
              <a:spcBef>
                <a:spcPts val="700"/>
              </a:spcBef>
              <a:buClr>
                <a:schemeClr val="dk2"/>
              </a:buClr>
              <a:buFont typeface="Arial"/>
              <a:buNone/>
              <a:defRPr sz="1000" b="0" i="0" u="none" strike="noStrike" cap="none">
                <a:solidFill>
                  <a:srgbClr val="888888"/>
                </a:solidFill>
                <a:latin typeface="Arial"/>
                <a:ea typeface="Arial"/>
                <a:cs typeface="Arial"/>
                <a:sym typeface="Arial"/>
              </a:defRPr>
            </a:lvl5pPr>
            <a:lvl6pPr marL="2286000" marR="0" lvl="5"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6pPr>
            <a:lvl7pPr marL="2743200" marR="0" lvl="6"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7pPr>
            <a:lvl8pPr marL="3200400" marR="0" lvl="7"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8pPr>
            <a:lvl9pPr marL="3657600" marR="0" lvl="8" indent="0" algn="ctr" rtl="0">
              <a:spcBef>
                <a:spcPts val="400"/>
              </a:spcBef>
              <a:buClr>
                <a:srgbClr val="888888"/>
              </a:buClr>
              <a:buFont typeface="Arial"/>
              <a:buNone/>
              <a:defRPr sz="2000" b="0" i="0" u="none" strike="noStrike" cap="none">
                <a:solidFill>
                  <a:srgbClr val="888888"/>
                </a:solidFill>
                <a:latin typeface="Arial"/>
                <a:ea typeface="Arial"/>
                <a:cs typeface="Arial"/>
                <a:sym typeface="Arial"/>
              </a:defRPr>
            </a:lvl9pPr>
          </a:lstStyle>
          <a:p>
            <a:endParaRPr/>
          </a:p>
        </p:txBody>
      </p:sp>
      <p:sp>
        <p:nvSpPr>
          <p:cNvPr id="206" name="Shape 206"/>
          <p:cNvSpPr txBox="1">
            <a:spLocks noGrp="1"/>
          </p:cNvSpPr>
          <p:nvPr>
            <p:ph type="body" idx="2"/>
          </p:nvPr>
        </p:nvSpPr>
        <p:spPr>
          <a:xfrm>
            <a:off x="296537" y="4496657"/>
            <a:ext cx="2891062" cy="523046"/>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dk2"/>
              </a:buClr>
              <a:buFont typeface="Arial"/>
              <a:buNone/>
              <a:defRPr sz="1200" b="0" i="0" u="none" strike="noStrike" cap="none">
                <a:solidFill>
                  <a:schemeClr val="dk2"/>
                </a:solidFill>
                <a:latin typeface="Arial"/>
                <a:ea typeface="Arial"/>
                <a:cs typeface="Arial"/>
                <a:sym typeface="Arial"/>
              </a:defRPr>
            </a:lvl1pPr>
            <a:lvl2pPr marL="457200" marR="0" lvl="1" indent="0" algn="l" rtl="0">
              <a:lnSpc>
                <a:spcPct val="100000"/>
              </a:lnSpc>
              <a:spcBef>
                <a:spcPts val="800"/>
              </a:spcBef>
              <a:buClr>
                <a:schemeClr val="dk2"/>
              </a:buClr>
              <a:buFont typeface="Arial"/>
              <a:buNone/>
              <a:defRPr sz="2000" b="1"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800" b="1"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600" b="1" i="0" u="none" strike="noStrike" cap="none">
                <a:solidFill>
                  <a:schemeClr val="dk2"/>
                </a:solidFill>
                <a:latin typeface="Arial"/>
                <a:ea typeface="Arial"/>
                <a:cs typeface="Arial"/>
                <a:sym typeface="Arial"/>
              </a:defRPr>
            </a:lvl5pPr>
            <a:lvl6pPr marL="2286000" marR="0" lvl="5"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6pPr>
            <a:lvl7pPr marL="2743200" marR="0" lvl="6"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7pPr>
            <a:lvl8pPr marL="3200400" marR="0" lvl="7"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8pPr>
            <a:lvl9pPr marL="3657600" marR="0" lvl="8" indent="0" algn="l" rtl="0">
              <a:spcBef>
                <a:spcPts val="320"/>
              </a:spcBef>
              <a:buClr>
                <a:schemeClr val="dk1"/>
              </a:buClr>
              <a:buFont typeface="Arial"/>
              <a:buNone/>
              <a:defRPr sz="1600" b="1" i="0" u="none" strike="noStrike" cap="none">
                <a:solidFill>
                  <a:schemeClr val="dk1"/>
                </a:solidFill>
                <a:latin typeface="Arial"/>
                <a:ea typeface="Arial"/>
                <a:cs typeface="Arial"/>
                <a:sym typeface="Arial"/>
              </a:defRPr>
            </a:lvl9pPr>
          </a:lstStyle>
          <a:p>
            <a:endParaRPr/>
          </a:p>
        </p:txBody>
      </p:sp>
      <p:sp>
        <p:nvSpPr>
          <p:cNvPr id="207" name="Shape 207"/>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08" name="Shape 208"/>
          <p:cNvPicPr preferRelativeResize="0"/>
          <p:nvPr/>
        </p:nvPicPr>
        <p:blipFill rotWithShape="1">
          <a:blip r:embed="rId3">
            <a:alphaModFix/>
          </a:blip>
          <a:srcRect/>
          <a:stretch/>
        </p:blipFill>
        <p:spPr>
          <a:xfrm>
            <a:off x="389551" y="1380251"/>
            <a:ext cx="378376" cy="378968"/>
          </a:xfrm>
          <a:prstGeom prst="rect">
            <a:avLst/>
          </a:prstGeom>
          <a:noFill/>
          <a:ln>
            <a:noFill/>
          </a:ln>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29_Quote Texture PURPLE">
    <p:spTree>
      <p:nvGrpSpPr>
        <p:cNvPr id="1" name="Shape 240"/>
        <p:cNvGrpSpPr/>
        <p:nvPr/>
      </p:nvGrpSpPr>
      <p:grpSpPr>
        <a:xfrm>
          <a:off x="0" y="0"/>
          <a:ext cx="0" cy="0"/>
          <a:chOff x="0" y="0"/>
          <a:chExt cx="0" cy="0"/>
        </a:xfrm>
      </p:grpSpPr>
      <p:pic>
        <p:nvPicPr>
          <p:cNvPr id="241" name="Shape 241" descr="Purple.jpg"/>
          <p:cNvPicPr preferRelativeResize="0"/>
          <p:nvPr/>
        </p:nvPicPr>
        <p:blipFill rotWithShape="1">
          <a:blip r:embed="rId2">
            <a:alphaModFix/>
          </a:blip>
          <a:srcRect/>
          <a:stretch/>
        </p:blipFill>
        <p:spPr>
          <a:xfrm>
            <a:off x="0" y="0"/>
            <a:ext cx="9141290" cy="5143499"/>
          </a:xfrm>
          <a:prstGeom prst="rect">
            <a:avLst/>
          </a:prstGeom>
          <a:noFill/>
          <a:ln>
            <a:noFill/>
          </a:ln>
        </p:spPr>
      </p:pic>
      <p:sp>
        <p:nvSpPr>
          <p:cNvPr id="242" name="Shape 242"/>
          <p:cNvSpPr txBox="1">
            <a:spLocks noGrp="1"/>
          </p:cNvSpPr>
          <p:nvPr>
            <p:ph type="title"/>
          </p:nvPr>
        </p:nvSpPr>
        <p:spPr>
          <a:xfrm>
            <a:off x="1979452" y="1987550"/>
            <a:ext cx="6978810" cy="438911"/>
          </a:xfrm>
          <a:prstGeom prst="rect">
            <a:avLst/>
          </a:prstGeom>
          <a:noFill/>
          <a:ln>
            <a:noFill/>
          </a:ln>
        </p:spPr>
        <p:txBody>
          <a:bodyPr lIns="91425" tIns="91425" rIns="91425" bIns="91425" anchor="t" anchorCtr="0"/>
          <a:lstStyle>
            <a:lvl1pPr marL="0" marR="0" lvl="0" indent="0" algn="l" rtl="0">
              <a:spcBef>
                <a:spcPts val="0"/>
              </a:spcBef>
              <a:buClr>
                <a:schemeClr val="lt1"/>
              </a:buClr>
              <a:buFont typeface="Arial"/>
              <a:buNone/>
              <a:defRPr sz="3200" b="1" i="0" u="none" strike="noStrike" cap="none">
                <a:solidFill>
                  <a:schemeClr val="lt1"/>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43" name="Shape 243"/>
          <p:cNvSpPr txBox="1">
            <a:spLocks noGrp="1"/>
          </p:cNvSpPr>
          <p:nvPr>
            <p:ph type="body" idx="1"/>
          </p:nvPr>
        </p:nvSpPr>
        <p:spPr>
          <a:xfrm>
            <a:off x="1981200" y="3087240"/>
            <a:ext cx="6976871" cy="533399"/>
          </a:xfrm>
          <a:prstGeom prst="rect">
            <a:avLst/>
          </a:prstGeom>
          <a:noFill/>
          <a:ln>
            <a:noFill/>
          </a:ln>
        </p:spPr>
        <p:txBody>
          <a:bodyPr lIns="91425" tIns="91425" rIns="91425" bIns="91425" anchor="t" anchorCtr="0"/>
          <a:lstStyle>
            <a:lvl1pPr marL="0" marR="0" lvl="0" indent="0" algn="l" rtl="0">
              <a:lnSpc>
                <a:spcPct val="100000"/>
              </a:lnSpc>
              <a:spcBef>
                <a:spcPts val="800"/>
              </a:spcBef>
              <a:buClr>
                <a:schemeClr val="dk2"/>
              </a:buClr>
              <a:buFont typeface="Arial"/>
              <a:buNone/>
              <a:defRPr sz="1800" b="0" i="0" u="none" strike="noStrike" cap="none">
                <a:solidFill>
                  <a:schemeClr val="lt1"/>
                </a:solidFill>
                <a:latin typeface="Arial"/>
                <a:ea typeface="Arial"/>
                <a:cs typeface="Arial"/>
                <a:sym typeface="Arial"/>
              </a:defRPr>
            </a:lvl1pPr>
            <a:lvl2pPr marL="450850" marR="0" lvl="1" indent="-6350" algn="l" rtl="0">
              <a:lnSpc>
                <a:spcPct val="100000"/>
              </a:lnSpc>
              <a:spcBef>
                <a:spcPts val="800"/>
              </a:spcBef>
              <a:buClr>
                <a:schemeClr val="dk2"/>
              </a:buClr>
              <a:buFont typeface="Arial"/>
              <a:buNone/>
              <a:defRPr sz="1600" b="0" i="0" u="none" strike="noStrike" cap="none">
                <a:solidFill>
                  <a:schemeClr val="dk2"/>
                </a:solidFill>
                <a:latin typeface="Arial"/>
                <a:ea typeface="Arial"/>
                <a:cs typeface="Arial"/>
                <a:sym typeface="Arial"/>
              </a:defRPr>
            </a:lvl2pPr>
            <a:lvl3pPr marL="914400" marR="0" lvl="2" indent="0" algn="l" rtl="0">
              <a:lnSpc>
                <a:spcPct val="100000"/>
              </a:lnSpc>
              <a:spcBef>
                <a:spcPts val="700"/>
              </a:spcBef>
              <a:buClr>
                <a:schemeClr val="dk2"/>
              </a:buClr>
              <a:buFont typeface="Arial"/>
              <a:buNone/>
              <a:defRPr sz="1400" b="0" i="0" u="none" strike="noStrike" cap="none">
                <a:solidFill>
                  <a:schemeClr val="dk2"/>
                </a:solidFill>
                <a:latin typeface="Arial"/>
                <a:ea typeface="Arial"/>
                <a:cs typeface="Arial"/>
                <a:sym typeface="Arial"/>
              </a:defRPr>
            </a:lvl3pPr>
            <a:lvl4pPr marL="1371600" marR="0" lvl="3" indent="0" algn="l" rtl="0">
              <a:lnSpc>
                <a:spcPct val="100000"/>
              </a:lnSpc>
              <a:spcBef>
                <a:spcPts val="700"/>
              </a:spcBef>
              <a:buClr>
                <a:schemeClr val="dk2"/>
              </a:buClr>
              <a:buFont typeface="Arial"/>
              <a:buNone/>
              <a:defRPr sz="1200" b="0" i="0" u="none" strike="noStrike" cap="none">
                <a:solidFill>
                  <a:schemeClr val="dk2"/>
                </a:solidFill>
                <a:latin typeface="Arial"/>
                <a:ea typeface="Arial"/>
                <a:cs typeface="Arial"/>
                <a:sym typeface="Arial"/>
              </a:defRPr>
            </a:lvl4pPr>
            <a:lvl5pPr marL="1828800" marR="0" lvl="4" indent="0" algn="l" rtl="0">
              <a:lnSpc>
                <a:spcPct val="100000"/>
              </a:lnSpc>
              <a:spcBef>
                <a:spcPts val="700"/>
              </a:spcBef>
              <a:buClr>
                <a:schemeClr val="dk2"/>
              </a:buClr>
              <a:buFont typeface="Arial"/>
              <a:buNone/>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44" name="Shape 244"/>
          <p:cNvSpPr/>
          <p:nvPr/>
        </p:nvSpPr>
        <p:spPr>
          <a:xfrm>
            <a:off x="256820" y="4901683"/>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pic>
        <p:nvPicPr>
          <p:cNvPr id="245" name="Shape 245"/>
          <p:cNvPicPr preferRelativeResize="0"/>
          <p:nvPr/>
        </p:nvPicPr>
        <p:blipFill rotWithShape="1">
          <a:blip r:embed="rId3">
            <a:alphaModFix/>
          </a:blip>
          <a:srcRect/>
          <a:stretch/>
        </p:blipFill>
        <p:spPr>
          <a:xfrm>
            <a:off x="8611849" y="0"/>
            <a:ext cx="235246" cy="338327"/>
          </a:xfrm>
          <a:prstGeom prst="rect">
            <a:avLst/>
          </a:prstGeom>
          <a:noFill/>
          <a:ln>
            <a:noFill/>
          </a:ln>
        </p:spPr>
      </p:pic>
      <p:sp>
        <p:nvSpPr>
          <p:cNvPr id="246" name="Shape 246"/>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a:solidFill>
                  <a:schemeClr val="lt1"/>
                </a:solidFill>
                <a:latin typeface="Arial"/>
                <a:ea typeface="Arial"/>
                <a:cs typeface="Arial"/>
                <a:sym typeface="Arial"/>
              </a:rPr>
              <a:t>‹#›</a:t>
            </a:fld>
            <a:endParaRPr lang="en-US" sz="900" b="0" dirty="0">
              <a:solidFill>
                <a:schemeClr val="lt1"/>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cSld name="30_Divider Slide">
    <p:spTree>
      <p:nvGrpSpPr>
        <p:cNvPr id="1" name="Shape 247"/>
        <p:cNvGrpSpPr/>
        <p:nvPr/>
      </p:nvGrpSpPr>
      <p:grpSpPr>
        <a:xfrm>
          <a:off x="0" y="0"/>
          <a:ext cx="0" cy="0"/>
          <a:chOff x="0" y="0"/>
          <a:chExt cx="0" cy="0"/>
        </a:xfrm>
      </p:grpSpPr>
      <p:pic>
        <p:nvPicPr>
          <p:cNvPr id="248" name="Shape 248"/>
          <p:cNvPicPr preferRelativeResize="0"/>
          <p:nvPr/>
        </p:nvPicPr>
        <p:blipFill rotWithShape="1">
          <a:blip r:embed="rId2">
            <a:alphaModFix/>
          </a:blip>
          <a:srcRect/>
          <a:stretch/>
        </p:blipFill>
        <p:spPr>
          <a:xfrm>
            <a:off x="0" y="761"/>
            <a:ext cx="9141290" cy="5141975"/>
          </a:xfrm>
          <a:prstGeom prst="rect">
            <a:avLst/>
          </a:prstGeom>
          <a:noFill/>
          <a:ln>
            <a:noFill/>
          </a:ln>
        </p:spPr>
      </p:pic>
      <p:pic>
        <p:nvPicPr>
          <p:cNvPr id="249" name="Shape 249" descr="Purple strip.jpg"/>
          <p:cNvPicPr preferRelativeResize="0"/>
          <p:nvPr/>
        </p:nvPicPr>
        <p:blipFill rotWithShape="1">
          <a:blip r:embed="rId3">
            <a:alphaModFix/>
          </a:blip>
          <a:srcRect/>
          <a:stretch/>
        </p:blipFill>
        <p:spPr>
          <a:xfrm>
            <a:off x="0" y="0"/>
            <a:ext cx="176732" cy="5143499"/>
          </a:xfrm>
          <a:prstGeom prst="rect">
            <a:avLst/>
          </a:prstGeom>
          <a:noFill/>
          <a:ln>
            <a:noFill/>
          </a:ln>
        </p:spPr>
      </p:pic>
      <p:sp>
        <p:nvSpPr>
          <p:cNvPr id="250" name="Shape 250"/>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lnSpc>
                <a:spcPct val="100000"/>
              </a:lnSpc>
              <a:spcBef>
                <a:spcPts val="0"/>
              </a:spcBef>
              <a:spcAft>
                <a:spcPts val="0"/>
              </a:spcAft>
              <a:buClr>
                <a:schemeClr val="lt1"/>
              </a:buClr>
              <a:buSzPct val="25000"/>
              <a:buFont typeface="Arial"/>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dirty="0">
              <a:solidFill>
                <a:schemeClr val="lt1"/>
              </a:solidFill>
              <a:latin typeface="Arial"/>
              <a:ea typeface="Arial"/>
              <a:cs typeface="Arial"/>
              <a:sym typeface="Arial"/>
            </a:endParaRPr>
          </a:p>
        </p:txBody>
      </p:sp>
      <p:sp>
        <p:nvSpPr>
          <p:cNvPr id="251" name="Shape 251"/>
          <p:cNvSpPr txBox="1">
            <a:spLocks noGrp="1"/>
          </p:cNvSpPr>
          <p:nvPr>
            <p:ph type="title"/>
          </p:nvPr>
        </p:nvSpPr>
        <p:spPr>
          <a:xfrm>
            <a:off x="335280" y="518622"/>
            <a:ext cx="8046720" cy="438911"/>
          </a:xfrm>
          <a:prstGeom prst="rect">
            <a:avLst/>
          </a:prstGeom>
          <a:noFill/>
          <a:ln>
            <a:noFill/>
          </a:ln>
        </p:spPr>
        <p:txBody>
          <a:bodyPr lIns="91425" tIns="91425" rIns="91425" bIns="91425" anchor="t" anchorCtr="0"/>
          <a:lstStyle>
            <a:lvl1pPr marL="0" marR="0" lvl="0" indent="0" algn="l" rtl="0">
              <a:spcBef>
                <a:spcPts val="0"/>
              </a:spcBef>
              <a:buClr>
                <a:schemeClr val="dk2"/>
              </a:buClr>
              <a:buFont typeface="Arial"/>
              <a:buNone/>
              <a:defRPr sz="5000" b="1"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52" name="Shape 252"/>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dirty="0">
                <a:solidFill>
                  <a:schemeClr val="lt1"/>
                </a:solidFill>
                <a:latin typeface="Arial"/>
                <a:ea typeface="Arial"/>
                <a:cs typeface="Arial"/>
                <a:sym typeface="Arial"/>
              </a:rPr>
              <a:t>Copyright © </a:t>
            </a:r>
            <a:r>
              <a:rPr lang="en-US" sz="600" dirty="0" smtClean="0">
                <a:solidFill>
                  <a:schemeClr val="lt1"/>
                </a:solidFill>
                <a:latin typeface="Arial"/>
                <a:ea typeface="Arial"/>
                <a:cs typeface="Arial"/>
                <a:sym typeface="Arial"/>
              </a:rPr>
              <a:t>2020 </a:t>
            </a:r>
            <a:r>
              <a:rPr lang="en-US" sz="600" dirty="0">
                <a:solidFill>
                  <a:schemeClr val="lt1"/>
                </a:solidFill>
                <a:latin typeface="Arial"/>
                <a:ea typeface="Arial"/>
                <a:cs typeface="Arial"/>
                <a:sym typeface="Arial"/>
              </a:rPr>
              <a:t>The Nielsen </a:t>
            </a:r>
            <a:r>
              <a:rPr lang="en-US" sz="600" dirty="0" smtClean="0">
                <a:solidFill>
                  <a:schemeClr val="lt1"/>
                </a:solidFill>
                <a:latin typeface="Arial"/>
                <a:ea typeface="Arial"/>
                <a:cs typeface="Arial"/>
                <a:sym typeface="Arial"/>
              </a:rPr>
              <a:t>Company. </a:t>
            </a:r>
            <a:r>
              <a:rPr lang="en-US" sz="600" dirty="0">
                <a:solidFill>
                  <a:schemeClr val="lt1"/>
                </a:solidFill>
                <a:latin typeface="Arial"/>
                <a:ea typeface="Arial"/>
                <a:cs typeface="Arial"/>
                <a:sym typeface="Arial"/>
              </a:rPr>
              <a:t>Confidential and proprietary. Do not distribute.</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descr="Blue Strip.jpg"/>
          <p:cNvPicPr preferRelativeResize="0"/>
          <p:nvPr/>
        </p:nvPicPr>
        <p:blipFill rotWithShape="1">
          <a:blip r:embed="rId60">
            <a:alphaModFix/>
          </a:blip>
          <a:srcRect/>
          <a:stretch/>
        </p:blipFill>
        <p:spPr>
          <a:xfrm>
            <a:off x="0" y="0"/>
            <a:ext cx="176732" cy="5143499"/>
          </a:xfrm>
          <a:prstGeom prst="rect">
            <a:avLst/>
          </a:prstGeom>
          <a:noFill/>
          <a:ln>
            <a:noFill/>
          </a:ln>
        </p:spPr>
      </p:pic>
      <p:sp>
        <p:nvSpPr>
          <p:cNvPr id="11" name="Shape 11"/>
          <p:cNvSpPr txBox="1">
            <a:spLocks noGrp="1"/>
          </p:cNvSpPr>
          <p:nvPr>
            <p:ph type="title"/>
          </p:nvPr>
        </p:nvSpPr>
        <p:spPr>
          <a:xfrm>
            <a:off x="594360" y="361950"/>
            <a:ext cx="8155940" cy="428625"/>
          </a:xfrm>
          <a:prstGeom prst="rect">
            <a:avLst/>
          </a:prstGeom>
          <a:noFill/>
          <a:ln>
            <a:noFill/>
          </a:ln>
        </p:spPr>
        <p:txBody>
          <a:bodyPr lIns="91425" tIns="91425" rIns="91425" bIns="91425" anchor="b" anchorCtr="0"/>
          <a:lstStyle>
            <a:lvl1pPr marL="0" marR="0" lvl="0" indent="0" algn="l" rtl="0">
              <a:spcBef>
                <a:spcPts val="0"/>
              </a:spcBef>
              <a:buClr>
                <a:schemeClr val="dk2"/>
              </a:buClr>
              <a:buFont typeface="Arial"/>
              <a:buNone/>
              <a:defRPr sz="3000" b="0" i="0" u="none" strike="noStrike" cap="none">
                <a:solidFill>
                  <a:schemeClr val="dk2"/>
                </a:solidFill>
                <a:latin typeface="Arial"/>
                <a:ea typeface="Arial"/>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2" name="Shape 12"/>
          <p:cNvSpPr txBox="1">
            <a:spLocks noGrp="1"/>
          </p:cNvSpPr>
          <p:nvPr>
            <p:ph type="body" idx="1"/>
          </p:nvPr>
        </p:nvSpPr>
        <p:spPr>
          <a:xfrm>
            <a:off x="594360" y="1490471"/>
            <a:ext cx="8155940" cy="3058668"/>
          </a:xfrm>
          <a:prstGeom prst="rect">
            <a:avLst/>
          </a:prstGeom>
          <a:noFill/>
          <a:ln>
            <a:noFill/>
          </a:ln>
        </p:spPr>
        <p:txBody>
          <a:bodyPr lIns="91425" tIns="91425" rIns="91425" bIns="91425" anchor="t" anchorCtr="0"/>
          <a:lstStyle>
            <a:lvl1pPr marL="227013" marR="0" lvl="0" indent="-112713" algn="l" rtl="0">
              <a:lnSpc>
                <a:spcPct val="100000"/>
              </a:lnSpc>
              <a:spcBef>
                <a:spcPts val="800"/>
              </a:spcBef>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 name="Shape 13"/>
          <p:cNvSpPr txBox="1"/>
          <p:nvPr/>
        </p:nvSpPr>
        <p:spPr>
          <a:xfrm>
            <a:off x="8877553" y="4932944"/>
            <a:ext cx="141063" cy="138499"/>
          </a:xfrm>
          <a:prstGeom prst="rect">
            <a:avLst/>
          </a:prstGeom>
          <a:noFill/>
          <a:ln>
            <a:noFill/>
          </a:ln>
        </p:spPr>
        <p:txBody>
          <a:bodyPr lIns="0" tIns="0" rIns="0" bIns="0" anchor="ctr" anchorCtr="0">
            <a:noAutofit/>
          </a:bodyPr>
          <a:lstStyle/>
          <a:p>
            <a:pPr marL="0" marR="0" lvl="0" indent="0" algn="ctr" rtl="0">
              <a:spcBef>
                <a:spcPts val="0"/>
              </a:spcBef>
              <a:buSzPct val="25000"/>
              <a:buNone/>
            </a:pPr>
            <a:fld id="{00000000-1234-1234-1234-123412341234}" type="slidenum">
              <a:rPr lang="en-US" sz="900" b="0" i="0" u="none" strike="noStrike" cap="none">
                <a:solidFill>
                  <a:schemeClr val="dk2"/>
                </a:solidFill>
                <a:latin typeface="Arial"/>
                <a:ea typeface="Arial"/>
                <a:cs typeface="Arial"/>
                <a:sym typeface="Arial"/>
              </a:rPr>
              <a:t>‹#›</a:t>
            </a:fld>
            <a:endParaRPr lang="en-US" sz="900" b="0" i="0" u="none" strike="noStrike" cap="none" dirty="0">
              <a:solidFill>
                <a:schemeClr val="dk2"/>
              </a:solidFill>
              <a:latin typeface="Arial"/>
              <a:ea typeface="Arial"/>
              <a:cs typeface="Arial"/>
              <a:sym typeface="Arial"/>
            </a:endParaRPr>
          </a:p>
        </p:txBody>
      </p:sp>
      <p:sp>
        <p:nvSpPr>
          <p:cNvPr id="14" name="Shape 14"/>
          <p:cNvSpPr/>
          <p:nvPr/>
        </p:nvSpPr>
        <p:spPr>
          <a:xfrm rot="-5400000">
            <a:off x="-1693945" y="3278887"/>
            <a:ext cx="3544559" cy="18466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600" b="0" i="0" u="none" strike="noStrike" cap="none" dirty="0">
                <a:solidFill>
                  <a:schemeClr val="lt1"/>
                </a:solidFill>
                <a:latin typeface="Arial"/>
                <a:ea typeface="Arial"/>
                <a:cs typeface="Arial"/>
                <a:sym typeface="Arial"/>
              </a:rPr>
              <a:t>Copyright © </a:t>
            </a:r>
            <a:r>
              <a:rPr lang="en-US" sz="600" b="0" i="0" u="none" strike="noStrike" cap="none" dirty="0" smtClean="0">
                <a:solidFill>
                  <a:schemeClr val="lt1"/>
                </a:solidFill>
                <a:latin typeface="Arial"/>
                <a:ea typeface="Arial"/>
                <a:cs typeface="Arial"/>
                <a:sym typeface="Arial"/>
              </a:rPr>
              <a:t>2020  </a:t>
            </a:r>
            <a:r>
              <a:rPr lang="en-US" sz="600" b="0" i="0" u="none" strike="noStrike" cap="none" dirty="0">
                <a:solidFill>
                  <a:schemeClr val="lt1"/>
                </a:solidFill>
                <a:latin typeface="Arial"/>
                <a:ea typeface="Arial"/>
                <a:cs typeface="Arial"/>
                <a:sym typeface="Arial"/>
              </a:rPr>
              <a:t>The Nielsen Company </a:t>
            </a:r>
            <a:r>
              <a:rPr lang="en-US" sz="600" b="0" i="0" u="none" strike="noStrike" cap="none" dirty="0" smtClean="0">
                <a:solidFill>
                  <a:schemeClr val="lt1"/>
                </a:solidFill>
                <a:latin typeface="Arial"/>
                <a:ea typeface="Arial"/>
                <a:cs typeface="Arial"/>
                <a:sym typeface="Arial"/>
              </a:rPr>
              <a:t>. </a:t>
            </a:r>
            <a:r>
              <a:rPr lang="en-US" sz="600" b="0" i="0" u="none" strike="noStrike" cap="none" dirty="0">
                <a:solidFill>
                  <a:schemeClr val="lt1"/>
                </a:solidFill>
                <a:latin typeface="Arial"/>
                <a:ea typeface="Arial"/>
                <a:cs typeface="Arial"/>
                <a:sym typeface="Arial"/>
              </a:rPr>
              <a:t>Confidential and proprietary. Do not distribute.</a:t>
            </a:r>
          </a:p>
        </p:txBody>
      </p:sp>
      <p:pic>
        <p:nvPicPr>
          <p:cNvPr id="15" name="Shape 15"/>
          <p:cNvPicPr preferRelativeResize="0"/>
          <p:nvPr/>
        </p:nvPicPr>
        <p:blipFill rotWithShape="1">
          <a:blip r:embed="rId61">
            <a:alphaModFix/>
          </a:blip>
          <a:srcRect/>
          <a:stretch/>
        </p:blipFill>
        <p:spPr>
          <a:xfrm>
            <a:off x="8610634" y="0"/>
            <a:ext cx="236347" cy="33991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6" r:id="rId4"/>
    <p:sldLayoutId id="2147483677" r:id="rId5"/>
    <p:sldLayoutId id="2147483678" r:id="rId6"/>
    <p:sldLayoutId id="2147483679" r:id="rId7"/>
    <p:sldLayoutId id="2147483685" r:id="rId8"/>
    <p:sldLayoutId id="2147483686" r:id="rId9"/>
    <p:sldLayoutId id="2147483688" r:id="rId10"/>
    <p:sldLayoutId id="2147483689" r:id="rId11"/>
    <p:sldLayoutId id="2147483690" r:id="rId12"/>
    <p:sldLayoutId id="2147483691" r:id="rId13"/>
    <p:sldLayoutId id="2147483692" r:id="rId14"/>
    <p:sldLayoutId id="2147483693" r:id="rId15"/>
    <p:sldLayoutId id="2147483698" r:id="rId16"/>
    <p:sldLayoutId id="2147483699" r:id="rId17"/>
    <p:sldLayoutId id="2147483700" r:id="rId18"/>
    <p:sldLayoutId id="2147483701" r:id="rId19"/>
    <p:sldLayoutId id="2147483702" r:id="rId20"/>
    <p:sldLayoutId id="2147483703" r:id="rId21"/>
    <p:sldLayoutId id="2147483704" r:id="rId22"/>
    <p:sldLayoutId id="2147483705" r:id="rId23"/>
    <p:sldLayoutId id="2147483710" r:id="rId24"/>
    <p:sldLayoutId id="2147483711" r:id="rId25"/>
    <p:sldLayoutId id="2147483712" r:id="rId26"/>
    <p:sldLayoutId id="2147483714" r:id="rId27"/>
    <p:sldLayoutId id="2147483715" r:id="rId28"/>
    <p:sldLayoutId id="2147483716" r:id="rId29"/>
    <p:sldLayoutId id="2147483717" r:id="rId30"/>
    <p:sldLayoutId id="2147483718" r:id="rId31"/>
    <p:sldLayoutId id="2147483719" r:id="rId32"/>
    <p:sldLayoutId id="2147483720" r:id="rId33"/>
    <p:sldLayoutId id="2147483724" r:id="rId34"/>
    <p:sldLayoutId id="2147483727" r:id="rId35"/>
    <p:sldLayoutId id="2147483728" r:id="rId36"/>
    <p:sldLayoutId id="2147483730" r:id="rId37"/>
    <p:sldLayoutId id="2147483731" r:id="rId38"/>
    <p:sldLayoutId id="2147483732" r:id="rId39"/>
    <p:sldLayoutId id="2147483735" r:id="rId40"/>
    <p:sldLayoutId id="2147483738" r:id="rId41"/>
    <p:sldLayoutId id="2147484361" r:id="rId42"/>
    <p:sldLayoutId id="2147484362" r:id="rId43"/>
    <p:sldLayoutId id="2147484364" r:id="rId44"/>
    <p:sldLayoutId id="2147484371" r:id="rId45"/>
    <p:sldLayoutId id="2147484372" r:id="rId46"/>
    <p:sldLayoutId id="2147484373" r:id="rId47"/>
    <p:sldLayoutId id="2147484376" r:id="rId48"/>
    <p:sldLayoutId id="2147484382" r:id="rId49"/>
    <p:sldLayoutId id="2147484383" r:id="rId50"/>
    <p:sldLayoutId id="2147484388" r:id="rId51"/>
    <p:sldLayoutId id="2147484391" r:id="rId52"/>
    <p:sldLayoutId id="2147484426" r:id="rId53"/>
    <p:sldLayoutId id="2147484431" r:id="rId54"/>
    <p:sldLayoutId id="2147484434" r:id="rId55"/>
    <p:sldLayoutId id="2147484438" r:id="rId56"/>
    <p:sldLayoutId id="2147484439" r:id="rId57"/>
    <p:sldLayoutId id="2147484440" r:id="rId58"/>
  </p:sldLayoutIdLst>
  <p:timing>
    <p:tnLst>
      <p:par>
        <p:cTn id="1" dur="indefinite" restart="never" nodeType="tmRoot"/>
      </p:par>
    </p:tnLst>
  </p:timing>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50.xml"/><Relationship Id="rId5" Type="http://schemas.openxmlformats.org/officeDocument/2006/relationships/image" Target="../media/image28.png"/><Relationship Id="rId4" Type="http://schemas.openxmlformats.org/officeDocument/2006/relationships/image" Target="../media/image27.emf"/></Relationships>
</file>

<file path=ppt/slides/_rels/slide10.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8.xml"/><Relationship Id="rId1" Type="http://schemas.openxmlformats.org/officeDocument/2006/relationships/slideLayout" Target="../slideLayouts/slideLayout54.xml"/><Relationship Id="rId6" Type="http://schemas.openxmlformats.org/officeDocument/2006/relationships/image" Target="../media/image37.png"/><Relationship Id="rId5" Type="http://schemas.openxmlformats.org/officeDocument/2006/relationships/image" Target="../media/image30.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54.xml"/><Relationship Id="rId5" Type="http://schemas.openxmlformats.org/officeDocument/2006/relationships/image" Target="../media/image41.png"/><Relationship Id="rId4" Type="http://schemas.openxmlformats.org/officeDocument/2006/relationships/image" Target="../media/image40.png"/></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55.xml"/><Relationship Id="rId5" Type="http://schemas.openxmlformats.org/officeDocument/2006/relationships/chart" Target="../charts/chart4.xml"/><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54.xml"/><Relationship Id="rId5" Type="http://schemas.openxmlformats.org/officeDocument/2006/relationships/image" Target="../media/image43.emf"/><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7" Type="http://schemas.openxmlformats.org/officeDocument/2006/relationships/image" Target="../media/image46.jpeg"/><Relationship Id="rId2" Type="http://schemas.openxmlformats.org/officeDocument/2006/relationships/notesSlide" Target="../notesSlides/notesSlide12.xml"/><Relationship Id="rId1" Type="http://schemas.openxmlformats.org/officeDocument/2006/relationships/slideLayout" Target="../slideLayouts/slideLayout5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3.xml"/><Relationship Id="rId1" Type="http://schemas.openxmlformats.org/officeDocument/2006/relationships/slideLayout" Target="../slideLayouts/slideLayout54.xml"/><Relationship Id="rId5" Type="http://schemas.openxmlformats.org/officeDocument/2006/relationships/image" Target="../media/image44.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4.xml"/><Relationship Id="rId1" Type="http://schemas.openxmlformats.org/officeDocument/2006/relationships/slideLayout" Target="../slideLayouts/slideLayout51.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8" Type="http://schemas.openxmlformats.org/officeDocument/2006/relationships/hyperlink" Target="http://www.tesco.com/" TargetMode="External"/><Relationship Id="rId13" Type="http://schemas.openxmlformats.org/officeDocument/2006/relationships/image" Target="../media/image65.png"/><Relationship Id="rId3" Type="http://schemas.openxmlformats.org/officeDocument/2006/relationships/image" Target="../media/image56.png"/><Relationship Id="rId7" Type="http://schemas.openxmlformats.org/officeDocument/2006/relationships/image" Target="../media/image60.png"/><Relationship Id="rId12" Type="http://schemas.openxmlformats.org/officeDocument/2006/relationships/image" Target="../media/image64.png"/><Relationship Id="rId2" Type="http://schemas.openxmlformats.org/officeDocument/2006/relationships/image" Target="../media/image37.png"/><Relationship Id="rId1" Type="http://schemas.openxmlformats.org/officeDocument/2006/relationships/slideLayout" Target="../slideLayouts/slideLayout56.xml"/><Relationship Id="rId6" Type="http://schemas.openxmlformats.org/officeDocument/2006/relationships/image" Target="../media/image59.jpeg"/><Relationship Id="rId11" Type="http://schemas.openxmlformats.org/officeDocument/2006/relationships/image" Target="../media/image63.png"/><Relationship Id="rId5" Type="http://schemas.openxmlformats.org/officeDocument/2006/relationships/image" Target="../media/image58.png"/><Relationship Id="rId10" Type="http://schemas.openxmlformats.org/officeDocument/2006/relationships/image" Target="../media/image62.png"/><Relationship Id="rId4" Type="http://schemas.openxmlformats.org/officeDocument/2006/relationships/image" Target="../media/image57.jpeg"/><Relationship Id="rId9" Type="http://schemas.openxmlformats.org/officeDocument/2006/relationships/image" Target="../media/image61.png"/><Relationship Id="rId14" Type="http://schemas.openxmlformats.org/officeDocument/2006/relationships/image" Target="../media/image6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67.png"/><Relationship Id="rId1" Type="http://schemas.openxmlformats.org/officeDocument/2006/relationships/slideLayout" Target="../slideLayouts/slideLayout54.xml"/><Relationship Id="rId4" Type="http://schemas.openxmlformats.org/officeDocument/2006/relationships/image" Target="../media/image68.png"/></Relationships>
</file>

<file path=ppt/slides/_rels/slide25.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56.png"/><Relationship Id="rId1" Type="http://schemas.openxmlformats.org/officeDocument/2006/relationships/slideLayout" Target="../slideLayouts/slideLayout54.xml"/><Relationship Id="rId6" Type="http://schemas.openxmlformats.org/officeDocument/2006/relationships/image" Target="../media/image71.png"/><Relationship Id="rId5" Type="http://schemas.openxmlformats.org/officeDocument/2006/relationships/image" Target="../media/image57.jpeg"/><Relationship Id="rId4" Type="http://schemas.openxmlformats.org/officeDocument/2006/relationships/image" Target="../media/image70.png"/></Relationships>
</file>

<file path=ppt/slides/_rels/slide2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65.png"/><Relationship Id="rId1" Type="http://schemas.openxmlformats.org/officeDocument/2006/relationships/slideLayout" Target="../slideLayouts/slideLayout54.xml"/><Relationship Id="rId6" Type="http://schemas.openxmlformats.org/officeDocument/2006/relationships/image" Target="../media/image75.png"/><Relationship Id="rId5" Type="http://schemas.openxmlformats.org/officeDocument/2006/relationships/image" Target="../media/image59.jpeg"/><Relationship Id="rId4" Type="http://schemas.openxmlformats.org/officeDocument/2006/relationships/image" Target="../media/image74.png"/></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tesco.com/" TargetMode="External"/><Relationship Id="rId1" Type="http://schemas.openxmlformats.org/officeDocument/2006/relationships/slideLayout" Target="../slideLayouts/slideLayout54.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66.png"/></Relationships>
</file>

<file path=ppt/slides/_rels/slide28.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63.png"/><Relationship Id="rId7" Type="http://schemas.openxmlformats.org/officeDocument/2006/relationships/image" Target="../media/image81.png"/><Relationship Id="rId2" Type="http://schemas.openxmlformats.org/officeDocument/2006/relationships/image" Target="../media/image78.png"/><Relationship Id="rId1" Type="http://schemas.openxmlformats.org/officeDocument/2006/relationships/slideLayout" Target="../slideLayouts/slideLayout54.xml"/><Relationship Id="rId6" Type="http://schemas.openxmlformats.org/officeDocument/2006/relationships/image" Target="../media/image80.png"/><Relationship Id="rId5" Type="http://schemas.openxmlformats.org/officeDocument/2006/relationships/image" Target="../media/image66.pn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2.png"/></Relationships>
</file>

<file path=ppt/slides/_rels/slide2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www.tesco.com/" TargetMode="External"/><Relationship Id="rId1" Type="http://schemas.openxmlformats.org/officeDocument/2006/relationships/slideLayout" Target="../slideLayouts/slideLayout54.xml"/><Relationship Id="rId6" Type="http://schemas.openxmlformats.org/officeDocument/2006/relationships/image" Target="../media/image85.png"/><Relationship Id="rId5" Type="http://schemas.openxmlformats.org/officeDocument/2006/relationships/image" Target="../media/image63.png"/><Relationship Id="rId4" Type="http://schemas.openxmlformats.org/officeDocument/2006/relationships/image" Target="../media/image8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57.xml"/><Relationship Id="rId4" Type="http://schemas.openxmlformats.org/officeDocument/2006/relationships/chart" Target="../charts/char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hape 546"/>
          <p:cNvSpPr txBox="1">
            <a:spLocks noGrp="1"/>
          </p:cNvSpPr>
          <p:nvPr>
            <p:ph type="subTitle" idx="1"/>
          </p:nvPr>
        </p:nvSpPr>
        <p:spPr>
          <a:xfrm>
            <a:off x="363538" y="3019425"/>
            <a:ext cx="6919912" cy="498475"/>
          </a:xfrm>
        </p:spPr>
        <p:txBody>
          <a:bodyPr tIns="0" bIns="0"/>
          <a:lstStyle/>
          <a:p>
            <a:pPr eaLnBrk="1" hangingPunct="1">
              <a:buClr>
                <a:srgbClr val="000000"/>
              </a:buClr>
              <a:buFontTx/>
              <a:buNone/>
            </a:pPr>
            <a:r>
              <a:rPr lang="en-GB" altLang="en-US" dirty="0" smtClean="0">
                <a:ea typeface="MS PGothic" pitchFamily="34" charset="-128"/>
                <a:cs typeface="Arial" pitchFamily="34" charset="0"/>
                <a:sym typeface="Arial" pitchFamily="34" charset="0"/>
              </a:rPr>
              <a:t>4 WEEKS ENDING 28th Nov 2020</a:t>
            </a:r>
            <a:endParaRPr lang="en-US" altLang="en-US" dirty="0" smtClean="0">
              <a:ea typeface="MS PGothic" pitchFamily="34" charset="-128"/>
              <a:cs typeface="Arial" pitchFamily="34" charset="0"/>
              <a:sym typeface="Arial" pitchFamily="34" charset="0"/>
            </a:endParaRPr>
          </a:p>
        </p:txBody>
      </p:sp>
      <p:sp>
        <p:nvSpPr>
          <p:cNvPr id="64514" name="Shape 547"/>
          <p:cNvSpPr txBox="1">
            <a:spLocks noGrp="1"/>
          </p:cNvSpPr>
          <p:nvPr>
            <p:ph type="body" idx="2"/>
          </p:nvPr>
        </p:nvSpPr>
        <p:spPr>
          <a:xfrm>
            <a:off x="323850" y="4219575"/>
            <a:ext cx="2890838" cy="523875"/>
          </a:xfrm>
        </p:spPr>
        <p:txBody>
          <a:bodyPr tIns="45700" bIns="45700"/>
          <a:lstStyle/>
          <a:p>
            <a:pPr eaLnBrk="1" hangingPunct="1">
              <a:spcBef>
                <a:spcPct val="0"/>
              </a:spcBef>
              <a:buClr>
                <a:srgbClr val="000000"/>
              </a:buClr>
              <a:buSzPct val="25000"/>
              <a:buFontTx/>
              <a:buNone/>
            </a:pPr>
            <a:r>
              <a:rPr lang="en-GB" altLang="en-US" dirty="0" smtClean="0">
                <a:cs typeface="Calibri" pitchFamily="34" charset="0"/>
                <a:sym typeface="Arial" pitchFamily="34" charset="0"/>
              </a:rPr>
              <a:t>Retailer &amp; Business Insights Team</a:t>
            </a:r>
            <a:endParaRPr lang="en-US" altLang="en-US" dirty="0" smtClean="0">
              <a:cs typeface="Arial" pitchFamily="34" charset="0"/>
              <a:sym typeface="Arial" pitchFamily="34" charset="0"/>
            </a:endParaRPr>
          </a:p>
          <a:p>
            <a:pPr eaLnBrk="1" hangingPunct="1">
              <a:spcBef>
                <a:spcPct val="0"/>
              </a:spcBef>
              <a:buClr>
                <a:srgbClr val="000000"/>
              </a:buClr>
              <a:buSzPct val="25000"/>
              <a:buFontTx/>
              <a:buNone/>
            </a:pPr>
            <a:r>
              <a:rPr lang="en-US" altLang="en-US" dirty="0" smtClean="0">
                <a:cs typeface="Arial" pitchFamily="34" charset="0"/>
                <a:sym typeface="Arial" pitchFamily="34" charset="0"/>
              </a:rPr>
              <a:t>10th Dec 2020</a:t>
            </a:r>
          </a:p>
        </p:txBody>
      </p:sp>
      <p:sp>
        <p:nvSpPr>
          <p:cNvPr id="64515" name="Shape 548"/>
          <p:cNvSpPr txBox="1">
            <a:spLocks noGrp="1"/>
          </p:cNvSpPr>
          <p:nvPr>
            <p:ph type="ctrTitle"/>
          </p:nvPr>
        </p:nvSpPr>
        <p:spPr>
          <a:xfrm>
            <a:off x="319088" y="2038350"/>
            <a:ext cx="6919912" cy="982663"/>
          </a:xfrm>
        </p:spPr>
        <p:txBody>
          <a:bodyPr tIns="0" bIns="0"/>
          <a:lstStyle/>
          <a:p>
            <a:pPr eaLnBrk="1" hangingPunct="1">
              <a:spcBef>
                <a:spcPct val="0"/>
              </a:spcBef>
              <a:buClr>
                <a:srgbClr val="FFFFFF"/>
              </a:buClr>
              <a:buSzPct val="25000"/>
              <a:buFontTx/>
              <a:buNone/>
            </a:pPr>
            <a:r>
              <a:rPr lang="en-GB" altLang="en-US" dirty="0" smtClean="0">
                <a:solidFill>
                  <a:srgbClr val="FFFFFF"/>
                </a:solidFill>
                <a:cs typeface="Calibri" pitchFamily="34" charset="0"/>
                <a:sym typeface="Arial" pitchFamily="34" charset="0"/>
              </a:rPr>
              <a:t>NIELSEN TOTAL TILL</a:t>
            </a:r>
            <a:endParaRPr lang="en-US" altLang="en-US" dirty="0" smtClean="0">
              <a:solidFill>
                <a:srgbClr val="FFFFFF"/>
              </a:solidFill>
              <a:cs typeface="Arial" pitchFamily="34" charset="0"/>
              <a:sym typeface="Arial" pitchFamily="34" charset="0"/>
            </a:endParaRPr>
          </a:p>
        </p:txBody>
      </p:sp>
      <p:sp>
        <p:nvSpPr>
          <p:cNvPr id="64516" name="Shape 549"/>
          <p:cNvSpPr>
            <a:spLocks noChangeArrowheads="1"/>
          </p:cNvSpPr>
          <p:nvPr/>
        </p:nvSpPr>
        <p:spPr bwMode="auto">
          <a:xfrm>
            <a:off x="8316913" y="4591050"/>
            <a:ext cx="733425" cy="4191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algn="ctr">
              <a:buSzPct val="25000"/>
            </a:pPr>
            <a:endParaRPr lang="en-US" altLang="en-US" sz="1200" dirty="0">
              <a:solidFill>
                <a:srgbClr val="707276"/>
              </a:solidFill>
            </a:endParaRPr>
          </a:p>
        </p:txBody>
      </p:sp>
      <p:pic>
        <p:nvPicPr>
          <p:cNvPr id="64517" name="Picture 9" descr="Nielsen_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77238" y="4683125"/>
            <a:ext cx="658812"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4518" name="Group 9"/>
          <p:cNvGrpSpPr>
            <a:grpSpLocks noChangeAspect="1"/>
          </p:cNvGrpSpPr>
          <p:nvPr/>
        </p:nvGrpSpPr>
        <p:grpSpPr bwMode="auto">
          <a:xfrm>
            <a:off x="3403600" y="1023938"/>
            <a:ext cx="954088" cy="954087"/>
            <a:chOff x="747239" y="1021018"/>
            <a:chExt cx="1271016" cy="1696808"/>
          </a:xfrm>
        </p:grpSpPr>
        <p:sp>
          <p:nvSpPr>
            <p:cNvPr id="8" name="Oval 7"/>
            <p:cNvSpPr/>
            <p:nvPr/>
          </p:nvSpPr>
          <p:spPr>
            <a:xfrm>
              <a:off x="747239" y="1021018"/>
              <a:ext cx="1271016" cy="1696808"/>
            </a:xfrm>
            <a:prstGeom prst="ellipse">
              <a:avLst/>
            </a:prstGeom>
            <a:solidFill>
              <a:srgbClr val="009DD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ym typeface="Arial"/>
              </a:endParaRPr>
            </a:p>
          </p:txBody>
        </p:sp>
        <p:pic>
          <p:nvPicPr>
            <p:cNvPr id="64521" name="Picture 11" descr="Retail_CPG.emf"/>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82917" y="1309054"/>
              <a:ext cx="799662" cy="1069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451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938" y="736600"/>
            <a:ext cx="2760662" cy="124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10884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sp>
        <p:nvSpPr>
          <p:cNvPr id="22" name="Google Shape;1684;p3"/>
          <p:cNvSpPr txBox="1">
            <a:spLocks/>
          </p:cNvSpPr>
          <p:nvPr/>
        </p:nvSpPr>
        <p:spPr>
          <a:xfrm>
            <a:off x="107504" y="339502"/>
            <a:ext cx="9036496" cy="56859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GB" sz="1800" dirty="0" smtClean="0">
                <a:latin typeface="Calibri" panose="020F0502020204030204" pitchFamily="34" charset="0"/>
                <a:cs typeface="Calibri" panose="020F0502020204030204" pitchFamily="34" charset="0"/>
              </a:rPr>
              <a:t>NOVEMBER REFLECTED A NATION POISED, UNABLE TO PLAN AHEAD FOR THE MOST CELEBRATED EVENT .. </a:t>
            </a:r>
            <a:r>
              <a:rPr lang="en-GB" sz="1800" dirty="0" smtClean="0">
                <a:latin typeface="Calibri" panose="020F0502020204030204" pitchFamily="34" charset="0"/>
                <a:cs typeface="Calibri" panose="020F0502020204030204" pitchFamily="34" charset="0"/>
              </a:rPr>
              <a:t>AS SHOPPERS PUT </a:t>
            </a:r>
            <a:r>
              <a:rPr lang="en-GB" sz="1800" dirty="0" smtClean="0">
                <a:latin typeface="Calibri" panose="020F0502020204030204" pitchFamily="34" charset="0"/>
                <a:cs typeface="Calibri" panose="020F0502020204030204" pitchFamily="34" charset="0"/>
              </a:rPr>
              <a:t>SPEND ON HOLD WAITING FOR </a:t>
            </a:r>
            <a:r>
              <a:rPr lang="en-GB" sz="1800" dirty="0" smtClean="0">
                <a:latin typeface="Calibri" panose="020F0502020204030204" pitchFamily="34" charset="0"/>
                <a:cs typeface="Calibri" panose="020F0502020204030204" pitchFamily="34" charset="0"/>
              </a:rPr>
              <a:t>GUIDANCE</a:t>
            </a:r>
            <a:endParaRPr lang="en-GB" sz="1800" dirty="0">
              <a:latin typeface="Calibri" panose="020F0502020204030204" pitchFamily="34" charset="0"/>
              <a:cs typeface="Calibri" panose="020F0502020204030204" pitchFamily="34" charset="0"/>
            </a:endParaRPr>
          </a:p>
        </p:txBody>
      </p:sp>
      <p:sp>
        <p:nvSpPr>
          <p:cNvPr id="46" name="Google Shape;1722;p4"/>
          <p:cNvSpPr txBox="1">
            <a:spLocks noGrp="1"/>
          </p:cNvSpPr>
          <p:nvPr>
            <p:ph type="body" idx="1"/>
          </p:nvPr>
        </p:nvSpPr>
        <p:spPr>
          <a:xfrm>
            <a:off x="271293" y="4846054"/>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dirty="0">
                <a:latin typeface="Calibri" panose="020F0502020204030204" pitchFamily="34" charset="0"/>
                <a:cs typeface="Calibri" panose="020F0502020204030204" pitchFamily="34" charset="0"/>
              </a:rPr>
              <a:t>Source: Nielsen </a:t>
            </a:r>
            <a:r>
              <a:rPr lang="it-IT" dirty="0" smtClean="0">
                <a:latin typeface="Calibri" panose="020F0502020204030204" pitchFamily="34" charset="0"/>
                <a:cs typeface="Calibri" panose="020F0502020204030204" pitchFamily="34" charset="0"/>
              </a:rPr>
              <a:t>Scantrack GB Total Store Read/*Nielsen Homescan GB FMCG</a:t>
            </a:r>
            <a:endParaRPr lang="it-IT" dirty="0">
              <a:latin typeface="Calibri" panose="020F0502020204030204" pitchFamily="34" charset="0"/>
              <a:cs typeface="Calibri" panose="020F0502020204030204" pitchFamily="34" charset="0"/>
            </a:endParaRPr>
          </a:p>
        </p:txBody>
      </p:sp>
      <p:sp>
        <p:nvSpPr>
          <p:cNvPr id="6" name="Text Placeholder 5"/>
          <p:cNvSpPr>
            <a:spLocks noGrp="1"/>
          </p:cNvSpPr>
          <p:nvPr>
            <p:ph type="body" idx="2"/>
          </p:nvPr>
        </p:nvSpPr>
        <p:spPr>
          <a:xfrm>
            <a:off x="0" y="981066"/>
            <a:ext cx="9143999" cy="438556"/>
          </a:xfrm>
        </p:spPr>
        <p:txBody>
          <a:bodyPr/>
          <a:lstStyle/>
          <a:p>
            <a:r>
              <a:rPr lang="en-GB" sz="1400" b="1" dirty="0" smtClean="0">
                <a:latin typeface="Calibri" panose="020F0502020204030204" pitchFamily="34" charset="0"/>
                <a:cs typeface="Calibri" panose="020F0502020204030204" pitchFamily="34" charset="0"/>
              </a:rPr>
              <a:t>£12.7Bn (</a:t>
            </a:r>
            <a:r>
              <a:rPr lang="en-GB" sz="1400" b="1" dirty="0" smtClean="0">
                <a:solidFill>
                  <a:schemeClr val="tx1"/>
                </a:solidFill>
                <a:latin typeface="Calibri" panose="020F0502020204030204" pitchFamily="34" charset="0"/>
                <a:cs typeface="Calibri" panose="020F0502020204030204" pitchFamily="34" charset="0"/>
              </a:rPr>
              <a:t>+8.8%</a:t>
            </a:r>
            <a:r>
              <a:rPr lang="en-GB" sz="1400" b="1" dirty="0" smtClean="0">
                <a:latin typeface="Calibri" panose="020F0502020204030204" pitchFamily="34" charset="0"/>
                <a:cs typeface="Calibri" panose="020F0502020204030204" pitchFamily="34" charset="0"/>
              </a:rPr>
              <a:t> vs last year) </a:t>
            </a:r>
            <a:r>
              <a:rPr lang="en-GB" sz="1400" dirty="0" smtClean="0">
                <a:latin typeface="Calibri" panose="020F0502020204030204" pitchFamily="34" charset="0"/>
                <a:cs typeface="Calibri" panose="020F0502020204030204" pitchFamily="34" charset="0"/>
              </a:rPr>
              <a:t>was spent in the GB Food &amp; Drink Retailers during </a:t>
            </a:r>
            <a:r>
              <a:rPr lang="en-GB" sz="1400" b="1" dirty="0" smtClean="0">
                <a:latin typeface="Calibri" panose="020F0502020204030204" pitchFamily="34" charset="0"/>
                <a:cs typeface="Calibri" panose="020F0502020204030204" pitchFamily="34" charset="0"/>
              </a:rPr>
              <a:t>4w/e 28th November 2020, </a:t>
            </a:r>
            <a:r>
              <a:rPr lang="en-GB" sz="1400" dirty="0" smtClean="0">
                <a:latin typeface="Calibri" panose="020F0502020204030204" pitchFamily="34" charset="0"/>
                <a:cs typeface="Calibri" panose="020F0502020204030204" pitchFamily="34" charset="0"/>
              </a:rPr>
              <a:t>which is ….</a:t>
            </a:r>
            <a:endParaRPr lang="en-GB" sz="1400" dirty="0">
              <a:latin typeface="Calibri" panose="020F0502020204030204" pitchFamily="34" charset="0"/>
              <a:cs typeface="Calibri" panose="020F0502020204030204" pitchFamily="34" charset="0"/>
            </a:endParaRPr>
          </a:p>
        </p:txBody>
      </p:sp>
      <p:sp>
        <p:nvSpPr>
          <p:cNvPr id="7" name="Rectangle 6"/>
          <p:cNvSpPr/>
          <p:nvPr/>
        </p:nvSpPr>
        <p:spPr>
          <a:xfrm>
            <a:off x="718900" y="1466478"/>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+109%</a:t>
            </a:r>
            <a:endParaRPr lang="en-GB" sz="2000" b="1" dirty="0">
              <a:solidFill>
                <a:schemeClr val="bg1"/>
              </a:solidFill>
              <a:latin typeface="Calibri" panose="020F0502020204030204" pitchFamily="34" charset="0"/>
              <a:cs typeface="Calibri" panose="020F0502020204030204" pitchFamily="34" charset="0"/>
            </a:endParaRPr>
          </a:p>
        </p:txBody>
      </p:sp>
      <p:sp>
        <p:nvSpPr>
          <p:cNvPr id="38" name="Rectangle 37"/>
          <p:cNvSpPr/>
          <p:nvPr/>
        </p:nvSpPr>
        <p:spPr>
          <a:xfrm>
            <a:off x="718900" y="2046847"/>
            <a:ext cx="1656184" cy="4572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-10%</a:t>
            </a:r>
            <a:endParaRPr lang="en-GB" sz="2000" b="1" dirty="0">
              <a:solidFill>
                <a:schemeClr val="bg1"/>
              </a:solidFill>
              <a:latin typeface="Calibri" panose="020F0502020204030204" pitchFamily="34" charset="0"/>
              <a:cs typeface="Calibri" panose="020F0502020204030204" pitchFamily="34" charset="0"/>
            </a:endParaRPr>
          </a:p>
        </p:txBody>
      </p:sp>
      <p:sp>
        <p:nvSpPr>
          <p:cNvPr id="11" name="Up Arrow 10"/>
          <p:cNvSpPr/>
          <p:nvPr/>
        </p:nvSpPr>
        <p:spPr>
          <a:xfrm flipV="1">
            <a:off x="2555776" y="2118855"/>
            <a:ext cx="219854" cy="312822"/>
          </a:xfrm>
          <a:prstGeom prst="up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TextBox 41"/>
          <p:cNvSpPr txBox="1"/>
          <p:nvPr/>
        </p:nvSpPr>
        <p:spPr>
          <a:xfrm>
            <a:off x="2879141" y="1967489"/>
            <a:ext cx="6264860" cy="615553"/>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Decline in shopping trips </a:t>
            </a:r>
            <a:r>
              <a:rPr lang="en-GB" sz="1600" dirty="0" smtClean="0">
                <a:latin typeface="Calibri" panose="020F0502020204030204" pitchFamily="34" charset="0"/>
                <a:cs typeface="Calibri" panose="020F0502020204030204" pitchFamily="34" charset="0"/>
              </a:rPr>
              <a:t>(</a:t>
            </a:r>
            <a:r>
              <a:rPr lang="en-GB" sz="1600" b="1" dirty="0" smtClean="0">
                <a:solidFill>
                  <a:srgbClr val="FF0000"/>
                </a:solidFill>
                <a:latin typeface="Calibri" panose="020F0502020204030204" pitchFamily="34" charset="0"/>
                <a:cs typeface="Calibri" panose="020F0502020204030204" pitchFamily="34" charset="0"/>
              </a:rPr>
              <a:t>56m</a:t>
            </a:r>
            <a:r>
              <a:rPr lang="en-GB" sz="1600" dirty="0" smtClean="0">
                <a:latin typeface="Calibri" panose="020F0502020204030204" pitchFamily="34" charset="0"/>
                <a:cs typeface="Calibri" panose="020F0502020204030204" pitchFamily="34" charset="0"/>
              </a:rPr>
              <a:t> fewer trips than 4w/e 30th November 2019 </a:t>
            </a:r>
            <a:r>
              <a:rPr lang="en-GB" sz="1050" dirty="0" smtClean="0">
                <a:latin typeface="Calibri" panose="020F0502020204030204" pitchFamily="34" charset="0"/>
                <a:cs typeface="Calibri" panose="020F0502020204030204" pitchFamily="34" charset="0"/>
              </a:rPr>
              <a:t>and </a:t>
            </a:r>
            <a:r>
              <a:rPr lang="en-GB" sz="1050" b="1" dirty="0" smtClean="0">
                <a:solidFill>
                  <a:schemeClr val="accent1"/>
                </a:solidFill>
                <a:latin typeface="Calibri" panose="020F0502020204030204" pitchFamily="34" charset="0"/>
                <a:cs typeface="Calibri" panose="020F0502020204030204" pitchFamily="34" charset="0"/>
              </a:rPr>
              <a:t>6m</a:t>
            </a:r>
            <a:r>
              <a:rPr lang="en-GB" sz="1050" dirty="0" smtClean="0">
                <a:latin typeface="Calibri" panose="020F0502020204030204" pitchFamily="34" charset="0"/>
                <a:cs typeface="Calibri" panose="020F0502020204030204" pitchFamily="34" charset="0"/>
              </a:rPr>
              <a:t> more trips than 4w/e 31Oct</a:t>
            </a:r>
            <a:r>
              <a:rPr lang="en-GB" sz="1600" dirty="0" smtClean="0">
                <a:latin typeface="Calibri" panose="020F0502020204030204" pitchFamily="34" charset="0"/>
                <a:cs typeface="Calibri" panose="020F0502020204030204" pitchFamily="34" charset="0"/>
              </a:rPr>
              <a:t>)</a:t>
            </a:r>
            <a:endParaRPr lang="en-GB" sz="1600" dirty="0">
              <a:latin typeface="Calibri" panose="020F0502020204030204" pitchFamily="34" charset="0"/>
              <a:cs typeface="Calibri" panose="020F0502020204030204" pitchFamily="34" charset="0"/>
            </a:endParaRPr>
          </a:p>
        </p:txBody>
      </p:sp>
      <p:sp>
        <p:nvSpPr>
          <p:cNvPr id="60" name="Rectangle 59"/>
          <p:cNvSpPr/>
          <p:nvPr/>
        </p:nvSpPr>
        <p:spPr>
          <a:xfrm>
            <a:off x="718900" y="2656447"/>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+22%</a:t>
            </a:r>
            <a:endParaRPr lang="en-GB" sz="2000" b="1" dirty="0">
              <a:solidFill>
                <a:schemeClr val="bg1"/>
              </a:solidFill>
              <a:latin typeface="Calibri" panose="020F0502020204030204" pitchFamily="34" charset="0"/>
              <a:cs typeface="Calibri" panose="020F0502020204030204" pitchFamily="34" charset="0"/>
            </a:endParaRPr>
          </a:p>
        </p:txBody>
      </p:sp>
      <p:sp>
        <p:nvSpPr>
          <p:cNvPr id="64" name="TextBox 63"/>
          <p:cNvSpPr txBox="1"/>
          <p:nvPr/>
        </p:nvSpPr>
        <p:spPr>
          <a:xfrm>
            <a:off x="2879141" y="1481181"/>
            <a:ext cx="4754828" cy="369332"/>
          </a:xfrm>
          <a:prstGeom prst="rect">
            <a:avLst/>
          </a:prstGeom>
          <a:noFill/>
        </p:spPr>
        <p:txBody>
          <a:bodyPr wrap="none" rtlCol="0">
            <a:spAutoFit/>
          </a:bodyPr>
          <a:lstStyle/>
          <a:p>
            <a:r>
              <a:rPr lang="en-GB" sz="1800" dirty="0" smtClean="0">
                <a:latin typeface="Calibri" panose="020F0502020204030204" pitchFamily="34" charset="0"/>
                <a:cs typeface="Calibri" panose="020F0502020204030204" pitchFamily="34" charset="0"/>
              </a:rPr>
              <a:t>Increase in Online growth (</a:t>
            </a:r>
            <a:r>
              <a:rPr lang="en-GB" sz="1800" b="1" dirty="0" smtClean="0">
                <a:latin typeface="Calibri" panose="020F0502020204030204" pitchFamily="34" charset="0"/>
                <a:cs typeface="Calibri" panose="020F0502020204030204" pitchFamily="34" charset="0"/>
              </a:rPr>
              <a:t>+3.4m</a:t>
            </a:r>
            <a:r>
              <a:rPr lang="en-GB" sz="1800" dirty="0" smtClean="0">
                <a:latin typeface="Calibri" panose="020F0502020204030204" pitchFamily="34" charset="0"/>
                <a:cs typeface="Calibri" panose="020F0502020204030204" pitchFamily="34" charset="0"/>
              </a:rPr>
              <a:t> new shoppers)</a:t>
            </a:r>
            <a:endParaRPr lang="en-GB" sz="1800" dirty="0">
              <a:latin typeface="Calibri" panose="020F0502020204030204" pitchFamily="34" charset="0"/>
              <a:cs typeface="Calibri" panose="020F0502020204030204" pitchFamily="34" charset="0"/>
            </a:endParaRPr>
          </a:p>
        </p:txBody>
      </p:sp>
      <p:sp>
        <p:nvSpPr>
          <p:cNvPr id="65" name="Rectangle 64"/>
          <p:cNvSpPr/>
          <p:nvPr/>
        </p:nvSpPr>
        <p:spPr>
          <a:xfrm>
            <a:off x="718900" y="3223765"/>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+5.4%</a:t>
            </a:r>
            <a:endParaRPr lang="en-GB" sz="2000" b="1" dirty="0">
              <a:solidFill>
                <a:schemeClr val="bg1"/>
              </a:solidFill>
              <a:latin typeface="Calibri" panose="020F0502020204030204" pitchFamily="34" charset="0"/>
              <a:cs typeface="Calibri" panose="020F0502020204030204" pitchFamily="34" charset="0"/>
            </a:endParaRPr>
          </a:p>
        </p:txBody>
      </p:sp>
      <p:pic>
        <p:nvPicPr>
          <p:cNvPr id="66" name="Picture 6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1760" y="2679612"/>
            <a:ext cx="483141" cy="359876"/>
          </a:xfrm>
          <a:prstGeom prst="rect">
            <a:avLst/>
          </a:prstGeom>
        </p:spPr>
      </p:pic>
      <p:sp>
        <p:nvSpPr>
          <p:cNvPr id="67" name="TextBox 66"/>
          <p:cNvSpPr txBox="1"/>
          <p:nvPr/>
        </p:nvSpPr>
        <p:spPr>
          <a:xfrm>
            <a:off x="2879141" y="2674884"/>
            <a:ext cx="6085348"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average basket size (9% bigger than *Christmas)</a:t>
            </a:r>
            <a:endParaRPr lang="en-GB" sz="1200" dirty="0">
              <a:latin typeface="Calibri" panose="020F0502020204030204" pitchFamily="34" charset="0"/>
              <a:cs typeface="Calibri" panose="020F0502020204030204" pitchFamily="34" charset="0"/>
            </a:endParaRPr>
          </a:p>
        </p:txBody>
      </p:sp>
      <p:sp>
        <p:nvSpPr>
          <p:cNvPr id="15" name="TextBox 14"/>
          <p:cNvSpPr txBox="1"/>
          <p:nvPr/>
        </p:nvSpPr>
        <p:spPr>
          <a:xfrm>
            <a:off x="632228" y="4352786"/>
            <a:ext cx="8456515" cy="523220"/>
          </a:xfrm>
          <a:prstGeom prst="rect">
            <a:avLst/>
          </a:prstGeom>
          <a:solidFill>
            <a:srgbClr val="FFC000"/>
          </a:solidFill>
        </p:spPr>
        <p:txBody>
          <a:bodyPr wrap="square" rtlCol="0">
            <a:spAutoFit/>
          </a:bodyPr>
          <a:lstStyle/>
          <a:p>
            <a:pPr algn="ctr"/>
            <a:r>
              <a:rPr lang="en-GB" b="1" dirty="0" smtClean="0">
                <a:latin typeface="Calibri" panose="020F0502020204030204" pitchFamily="34" charset="0"/>
                <a:cs typeface="Calibri" panose="020F0502020204030204" pitchFamily="34" charset="0"/>
              </a:rPr>
              <a:t>With most meals consumed at home in November, hospitality spend again shifted to the Supermarkets and trips to stores increased only modestly vs prior month</a:t>
            </a:r>
            <a:endParaRPr lang="en-GB" b="1" dirty="0">
              <a:latin typeface="Calibri" panose="020F0502020204030204" pitchFamily="34" charset="0"/>
              <a:cs typeface="Calibri" panose="020F0502020204030204" pitchFamily="34" charset="0"/>
            </a:endParaRPr>
          </a:p>
        </p:txBody>
      </p:sp>
      <p:sp>
        <p:nvSpPr>
          <p:cNvPr id="17" name="TextBox 16"/>
          <p:cNvSpPr txBox="1"/>
          <p:nvPr/>
        </p:nvSpPr>
        <p:spPr>
          <a:xfrm>
            <a:off x="6244267" y="4885195"/>
            <a:ext cx="2509020" cy="230832"/>
          </a:xfrm>
          <a:prstGeom prst="rect">
            <a:avLst/>
          </a:prstGeom>
          <a:noFill/>
        </p:spPr>
        <p:txBody>
          <a:bodyPr wrap="none" rtlCol="0">
            <a:spAutoFit/>
          </a:bodyPr>
          <a:lstStyle/>
          <a:p>
            <a:pPr algn="r"/>
            <a:r>
              <a:rPr lang="en-GB" sz="900" dirty="0" smtClean="0">
                <a:latin typeface="Calibri" panose="020F0502020204030204" pitchFamily="34" charset="0"/>
                <a:cs typeface="Calibri" panose="020F0502020204030204" pitchFamily="34" charset="0"/>
              </a:rPr>
              <a:t>*Homescan GB FMCG, Christmas = 4w/e 28Dec19</a:t>
            </a:r>
          </a:p>
        </p:txBody>
      </p:sp>
      <p:pic>
        <p:nvPicPr>
          <p:cNvPr id="20" name="Google Shape;1861;p11"/>
          <p:cNvPicPr preferRelativeResize="0"/>
          <p:nvPr/>
        </p:nvPicPr>
        <p:blipFill rotWithShape="1">
          <a:blip r:embed="rId4">
            <a:alphaModFix/>
          </a:blip>
          <a:srcRect/>
          <a:stretch/>
        </p:blipFill>
        <p:spPr>
          <a:xfrm>
            <a:off x="2447092" y="1465792"/>
            <a:ext cx="450777" cy="454267"/>
          </a:xfrm>
          <a:prstGeom prst="rect">
            <a:avLst/>
          </a:prstGeom>
          <a:noFill/>
          <a:ln>
            <a:noFill/>
          </a:ln>
        </p:spPr>
      </p:pic>
      <p:sp>
        <p:nvSpPr>
          <p:cNvPr id="21" name="Rectangle 20"/>
          <p:cNvSpPr/>
          <p:nvPr/>
        </p:nvSpPr>
        <p:spPr>
          <a:xfrm>
            <a:off x="718900" y="3824073"/>
            <a:ext cx="1656184"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bg1"/>
                </a:solidFill>
                <a:latin typeface="Calibri" panose="020F0502020204030204" pitchFamily="34" charset="0"/>
                <a:cs typeface="Calibri" panose="020F0502020204030204" pitchFamily="34" charset="0"/>
              </a:rPr>
              <a:t>23%</a:t>
            </a:r>
            <a:endParaRPr lang="en-GB" sz="2000" b="1" dirty="0">
              <a:solidFill>
                <a:schemeClr val="bg1"/>
              </a:solidFill>
              <a:latin typeface="Calibri" panose="020F0502020204030204" pitchFamily="34" charset="0"/>
              <a:cs typeface="Calibri" panose="020F0502020204030204" pitchFamily="34" charset="0"/>
            </a:endParaRPr>
          </a:p>
        </p:txBody>
      </p:sp>
      <p:pic>
        <p:nvPicPr>
          <p:cNvPr id="23" name="Google Shape;1991;p12"/>
          <p:cNvPicPr preferRelativeResize="0"/>
          <p:nvPr/>
        </p:nvPicPr>
        <p:blipFill rotWithShape="1">
          <a:blip r:embed="rId5">
            <a:alphaModFix/>
          </a:blip>
          <a:srcRect/>
          <a:stretch/>
        </p:blipFill>
        <p:spPr>
          <a:xfrm>
            <a:off x="2411760" y="3212910"/>
            <a:ext cx="414480" cy="438960"/>
          </a:xfrm>
          <a:prstGeom prst="rect">
            <a:avLst/>
          </a:prstGeom>
          <a:noFill/>
          <a:ln>
            <a:noFill/>
          </a:ln>
        </p:spPr>
      </p:pic>
      <p:sp>
        <p:nvSpPr>
          <p:cNvPr id="24" name="TextBox 23"/>
          <p:cNvSpPr txBox="1"/>
          <p:nvPr/>
        </p:nvSpPr>
        <p:spPr>
          <a:xfrm>
            <a:off x="2879141" y="3267699"/>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Increase in Convenience Store sales </a:t>
            </a:r>
            <a:endParaRPr lang="en-GB" sz="1800" dirty="0">
              <a:latin typeface="Calibri" panose="020F0502020204030204" pitchFamily="34" charset="0"/>
              <a:cs typeface="Calibri" panose="020F0502020204030204" pitchFamily="34" charset="0"/>
            </a:endParaRPr>
          </a:p>
        </p:txBody>
      </p:sp>
      <p:pic>
        <p:nvPicPr>
          <p:cNvPr id="25" name="Shape 17135"/>
          <p:cNvPicPr preferRelativeResize="0"/>
          <p:nvPr/>
        </p:nvPicPr>
        <p:blipFill rotWithShape="1">
          <a:blip r:embed="rId6">
            <a:alphaModFix/>
          </a:blip>
          <a:srcRect/>
          <a:stretch/>
        </p:blipFill>
        <p:spPr>
          <a:xfrm>
            <a:off x="2483768" y="3804581"/>
            <a:ext cx="306877" cy="423353"/>
          </a:xfrm>
          <a:prstGeom prst="rect">
            <a:avLst/>
          </a:prstGeom>
          <a:noFill/>
          <a:ln>
            <a:noFill/>
          </a:ln>
        </p:spPr>
      </p:pic>
      <p:sp>
        <p:nvSpPr>
          <p:cNvPr id="26" name="TextBox 25"/>
          <p:cNvSpPr txBox="1"/>
          <p:nvPr/>
        </p:nvSpPr>
        <p:spPr>
          <a:xfrm>
            <a:off x="2919641" y="3858602"/>
            <a:ext cx="6169103" cy="369332"/>
          </a:xfrm>
          <a:prstGeom prst="rect">
            <a:avLst/>
          </a:prstGeom>
          <a:noFill/>
        </p:spPr>
        <p:txBody>
          <a:bodyPr wrap="square" rtlCol="0">
            <a:spAutoFit/>
          </a:bodyPr>
          <a:lstStyle/>
          <a:p>
            <a:r>
              <a:rPr lang="en-GB" sz="1800" dirty="0" smtClean="0">
                <a:latin typeface="Calibri" panose="020F0502020204030204" pitchFamily="34" charset="0"/>
                <a:cs typeface="Calibri" panose="020F0502020204030204" pitchFamily="34" charset="0"/>
              </a:rPr>
              <a:t>Spend on offer remains low </a:t>
            </a:r>
            <a:r>
              <a:rPr lang="en-GB" sz="1050" dirty="0" smtClean="0">
                <a:latin typeface="Calibri" panose="020F0502020204030204" pitchFamily="34" charset="0"/>
                <a:cs typeface="Calibri" panose="020F0502020204030204" pitchFamily="34" charset="0"/>
              </a:rPr>
              <a:t>(but has increased from the all time low of 16% in April)</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26244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19872" y="2119101"/>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Stores Visited</a:t>
            </a:r>
            <a:endParaRPr lang="en-GB" dirty="0">
              <a:solidFill>
                <a:schemeClr val="bg1"/>
              </a:solidFill>
              <a:latin typeface="Calibri" panose="020F0502020204030204" pitchFamily="34" charset="0"/>
              <a:cs typeface="Calibri" panose="020F0502020204030204" pitchFamily="34" charset="0"/>
            </a:endParaRPr>
          </a:p>
        </p:txBody>
      </p:sp>
      <p:sp>
        <p:nvSpPr>
          <p:cNvPr id="25" name="Rectangle 24"/>
          <p:cNvSpPr/>
          <p:nvPr/>
        </p:nvSpPr>
        <p:spPr>
          <a:xfrm>
            <a:off x="3419872" y="2765555"/>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Online Penetration</a:t>
            </a:r>
            <a:endParaRPr lang="en-GB" dirty="0">
              <a:solidFill>
                <a:schemeClr val="bg1"/>
              </a:solidFill>
              <a:latin typeface="Calibri" panose="020F0502020204030204" pitchFamily="34" charset="0"/>
              <a:cs typeface="Calibri" panose="020F0502020204030204" pitchFamily="34" charset="0"/>
            </a:endParaRPr>
          </a:p>
        </p:txBody>
      </p:sp>
      <p:sp>
        <p:nvSpPr>
          <p:cNvPr id="26" name="Rectangle 25"/>
          <p:cNvSpPr/>
          <p:nvPr/>
        </p:nvSpPr>
        <p:spPr>
          <a:xfrm>
            <a:off x="3419872" y="3477488"/>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B&amp;M Shopping Trips</a:t>
            </a:r>
            <a:endParaRPr lang="en-GB" dirty="0"/>
          </a:p>
        </p:txBody>
      </p:sp>
      <p:sp>
        <p:nvSpPr>
          <p:cNvPr id="27" name="Rectangle 26"/>
          <p:cNvSpPr/>
          <p:nvPr/>
        </p:nvSpPr>
        <p:spPr>
          <a:xfrm>
            <a:off x="3419872" y="4133707"/>
            <a:ext cx="2304256" cy="454267"/>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n-GB" dirty="0" smtClean="0">
                <a:solidFill>
                  <a:schemeClr val="bg1"/>
                </a:solidFill>
                <a:latin typeface="Calibri" panose="020F0502020204030204" pitchFamily="34" charset="0"/>
                <a:cs typeface="Calibri" panose="020F0502020204030204" pitchFamily="34" charset="0"/>
              </a:rPr>
              <a:t>Basket Size</a:t>
            </a:r>
            <a:endParaRPr lang="en-GB" dirty="0">
              <a:solidFill>
                <a:schemeClr val="bg1"/>
              </a:solidFill>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a:xfrm>
            <a:off x="144016" y="77372"/>
            <a:ext cx="8999984" cy="917435"/>
          </a:xfrm>
        </p:spPr>
        <p:txBody>
          <a:bodyPr/>
          <a:lstStyle/>
          <a:p>
            <a:r>
              <a:rPr lang="en-GB" sz="2000" dirty="0" smtClean="0">
                <a:latin typeface="Calibri" panose="020F0502020204030204" pitchFamily="34" charset="0"/>
                <a:cs typeface="Calibri" panose="020F0502020204030204" pitchFamily="34" charset="0"/>
              </a:rPr>
              <a:t>SHOPPING KPI’S DURING NOVEMBER WERE SUPRISINGLY SIMILAR TO OCTOBER, WITH SHOPPERS DETERRED FROM SOCIALISING, THE UPLIFT IN SPEND WAS MUTED</a:t>
            </a:r>
            <a:endParaRPr lang="en-GB" sz="2000" dirty="0">
              <a:latin typeface="Calibri" panose="020F0502020204030204" pitchFamily="34" charset="0"/>
              <a:cs typeface="Calibri" panose="020F0502020204030204" pitchFamily="34" charset="0"/>
            </a:endParaRPr>
          </a:p>
        </p:txBody>
      </p:sp>
      <p:sp>
        <p:nvSpPr>
          <p:cNvPr id="3" name="Text Placeholder 2"/>
          <p:cNvSpPr>
            <a:spLocks noGrp="1"/>
          </p:cNvSpPr>
          <p:nvPr>
            <p:ph type="body" idx="1"/>
          </p:nvPr>
        </p:nvSpPr>
        <p:spPr>
          <a:xfrm>
            <a:off x="236612" y="4844591"/>
            <a:ext cx="8165592" cy="274320"/>
          </a:xfrm>
        </p:spPr>
        <p:txBody>
          <a:bodyPr/>
          <a:lstStyle/>
          <a:p>
            <a:r>
              <a:rPr lang="en-GB" dirty="0" smtClean="0"/>
              <a:t>Source:  Nielsen Homescan Total GB, FMCG</a:t>
            </a:r>
            <a:endParaRPr lang="en-GB" dirty="0"/>
          </a:p>
        </p:txBody>
      </p:sp>
      <p:pic>
        <p:nvPicPr>
          <p:cNvPr id="29" name="Shape 17220"/>
          <p:cNvPicPr preferRelativeResize="0"/>
          <p:nvPr/>
        </p:nvPicPr>
        <p:blipFill rotWithShape="1">
          <a:blip r:embed="rId2">
            <a:alphaModFix/>
          </a:blip>
          <a:srcRect/>
          <a:stretch/>
        </p:blipFill>
        <p:spPr>
          <a:xfrm>
            <a:off x="5216270" y="2775638"/>
            <a:ext cx="461400" cy="434100"/>
          </a:xfrm>
          <a:prstGeom prst="rect">
            <a:avLst/>
          </a:prstGeom>
          <a:noFill/>
          <a:ln>
            <a:noFill/>
          </a:ln>
        </p:spPr>
      </p:pic>
      <p:pic>
        <p:nvPicPr>
          <p:cNvPr id="30" name="Shape 24008"/>
          <p:cNvPicPr preferRelativeResize="0"/>
          <p:nvPr/>
        </p:nvPicPr>
        <p:blipFill rotWithShape="1">
          <a:blip r:embed="rId3">
            <a:alphaModFix/>
          </a:blip>
          <a:srcRect/>
          <a:stretch/>
        </p:blipFill>
        <p:spPr>
          <a:xfrm>
            <a:off x="5174270" y="3467771"/>
            <a:ext cx="461400" cy="473700"/>
          </a:xfrm>
          <a:prstGeom prst="rect">
            <a:avLst/>
          </a:prstGeom>
          <a:noFill/>
          <a:ln>
            <a:noFill/>
          </a:ln>
        </p:spPr>
      </p:pic>
      <p:pic>
        <p:nvPicPr>
          <p:cNvPr id="31" name="Shape 20258"/>
          <p:cNvPicPr preferRelativeResize="0"/>
          <p:nvPr/>
        </p:nvPicPr>
        <p:blipFill rotWithShape="1">
          <a:blip r:embed="rId4">
            <a:alphaModFix/>
          </a:blip>
          <a:srcRect/>
          <a:stretch/>
        </p:blipFill>
        <p:spPr>
          <a:xfrm>
            <a:off x="5172565" y="4156668"/>
            <a:ext cx="545400" cy="406200"/>
          </a:xfrm>
          <a:prstGeom prst="rect">
            <a:avLst/>
          </a:prstGeom>
          <a:noFill/>
          <a:ln>
            <a:noFill/>
          </a:ln>
        </p:spPr>
      </p:pic>
      <p:pic>
        <p:nvPicPr>
          <p:cNvPr id="32" name="Shape 21142"/>
          <p:cNvPicPr preferRelativeResize="0"/>
          <p:nvPr/>
        </p:nvPicPr>
        <p:blipFill rotWithShape="1">
          <a:blip r:embed="rId5">
            <a:alphaModFix/>
          </a:blip>
          <a:srcRect/>
          <a:stretch/>
        </p:blipFill>
        <p:spPr>
          <a:xfrm>
            <a:off x="5132270" y="2119168"/>
            <a:ext cx="545400" cy="454200"/>
          </a:xfrm>
          <a:prstGeom prst="rect">
            <a:avLst/>
          </a:prstGeom>
          <a:noFill/>
          <a:ln>
            <a:noFill/>
          </a:ln>
        </p:spPr>
      </p:pic>
      <p:sp>
        <p:nvSpPr>
          <p:cNvPr id="17" name="TextBox 16"/>
          <p:cNvSpPr txBox="1"/>
          <p:nvPr/>
        </p:nvSpPr>
        <p:spPr>
          <a:xfrm>
            <a:off x="144016" y="2281117"/>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5.5 </a:t>
            </a:r>
            <a:r>
              <a:rPr lang="en-GB" dirty="0" smtClean="0">
                <a:solidFill>
                  <a:schemeClr val="tx1"/>
                </a:solidFill>
                <a:latin typeface="Calibri" panose="020F0502020204030204" pitchFamily="34" charset="0"/>
                <a:cs typeface="Calibri" panose="020F0502020204030204" pitchFamily="34" charset="0"/>
              </a:rPr>
              <a:t>Fascia's visited  </a:t>
            </a:r>
            <a:r>
              <a:rPr lang="en-GB" dirty="0" smtClean="0">
                <a:solidFill>
                  <a:schemeClr val="accent1">
                    <a:lumMod val="75000"/>
                  </a:schemeClr>
                </a:solidFill>
                <a:latin typeface="Calibri" panose="020F0502020204030204" pitchFamily="34" charset="0"/>
                <a:cs typeface="Calibri" panose="020F0502020204030204" pitchFamily="34" charset="0"/>
              </a:rPr>
              <a:t>(no change in visits vs last month)</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28%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+2.9m/+60%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481m (</a:t>
            </a:r>
            <a:r>
              <a:rPr lang="en-GB" b="1" dirty="0" smtClean="0">
                <a:solidFill>
                  <a:srgbClr val="FF0000"/>
                </a:solidFill>
                <a:latin typeface="Calibri" panose="020F0502020204030204" pitchFamily="34" charset="0"/>
                <a:cs typeface="Calibri" panose="020F0502020204030204" pitchFamily="34" charset="0"/>
              </a:rPr>
              <a:t>-12%</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68m </a:t>
            </a:r>
            <a:r>
              <a:rPr lang="en-GB" dirty="0" smtClean="0">
                <a:solidFill>
                  <a:srgbClr val="FF0000"/>
                </a:solidFill>
                <a:latin typeface="Calibri" panose="020F0502020204030204" pitchFamily="34" charset="0"/>
                <a:cs typeface="Calibri" panose="020F0502020204030204" pitchFamily="34" charset="0"/>
              </a:rPr>
              <a:t>fewer</a:t>
            </a:r>
            <a:r>
              <a:rPr lang="en-GB" dirty="0" smtClean="0">
                <a:latin typeface="Calibri" panose="020F0502020204030204" pitchFamily="34" charset="0"/>
                <a:cs typeface="Calibri" panose="020F0502020204030204" pitchFamily="34" charset="0"/>
              </a:rPr>
              <a:t> than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£17.72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+£3.01/+21%</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19" name="TextBox 18"/>
          <p:cNvSpPr txBox="1"/>
          <p:nvPr/>
        </p:nvSpPr>
        <p:spPr>
          <a:xfrm>
            <a:off x="355493" y="1487344"/>
            <a:ext cx="2820003"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COVID CANCELS SEASONAL EVENTS</a:t>
            </a:r>
          </a:p>
          <a:p>
            <a:pPr algn="ctr"/>
            <a:r>
              <a:rPr lang="en-GB" sz="800" b="1" dirty="0" smtClean="0">
                <a:solidFill>
                  <a:schemeClr val="accent1"/>
                </a:solidFill>
                <a:latin typeface="Calibri" panose="020F0502020204030204" pitchFamily="34" charset="0"/>
                <a:cs typeface="Calibri" panose="020F0502020204030204" pitchFamily="34" charset="0"/>
              </a:rPr>
              <a:t>4 WEEKS TO 31ST OCTOBER</a:t>
            </a:r>
            <a:endParaRPr lang="en-GB" sz="800" b="1" dirty="0">
              <a:solidFill>
                <a:schemeClr val="accent1"/>
              </a:solidFill>
              <a:latin typeface="Calibri" panose="020F0502020204030204" pitchFamily="34" charset="0"/>
              <a:cs typeface="Calibri" panose="020F0502020204030204" pitchFamily="34" charset="0"/>
            </a:endParaRPr>
          </a:p>
        </p:txBody>
      </p:sp>
      <p:sp>
        <p:nvSpPr>
          <p:cNvPr id="16" name="TextBox 15"/>
          <p:cNvSpPr txBox="1"/>
          <p:nvPr/>
        </p:nvSpPr>
        <p:spPr>
          <a:xfrm>
            <a:off x="5741542" y="2281117"/>
            <a:ext cx="3275856" cy="2246769"/>
          </a:xfrm>
          <a:prstGeom prst="rect">
            <a:avLst/>
          </a:prstGeom>
          <a:noFill/>
        </p:spPr>
        <p:txBody>
          <a:bodyPr wrap="square" rtlCol="0">
            <a:spAutoFit/>
          </a:bodyPr>
          <a:lstStyle/>
          <a:p>
            <a:pPr algn="ctr"/>
            <a:r>
              <a:rPr lang="en-GB" b="1" dirty="0" smtClean="0">
                <a:solidFill>
                  <a:schemeClr val="tx1"/>
                </a:solidFill>
                <a:latin typeface="Calibri" panose="020F0502020204030204" pitchFamily="34" charset="0"/>
                <a:cs typeface="Calibri" panose="020F0502020204030204" pitchFamily="34" charset="0"/>
              </a:rPr>
              <a:t>5.5 </a:t>
            </a:r>
            <a:r>
              <a:rPr lang="en-GB" dirty="0" smtClean="0">
                <a:solidFill>
                  <a:schemeClr val="tx1"/>
                </a:solidFill>
                <a:latin typeface="Calibri" panose="020F0502020204030204" pitchFamily="34" charset="0"/>
                <a:cs typeface="Calibri" panose="020F0502020204030204" pitchFamily="34" charset="0"/>
              </a:rPr>
              <a:t>Fascia's visited  </a:t>
            </a:r>
            <a:r>
              <a:rPr lang="en-GB" dirty="0" smtClean="0">
                <a:solidFill>
                  <a:schemeClr val="accent1">
                    <a:lumMod val="75000"/>
                  </a:schemeClr>
                </a:solidFill>
                <a:latin typeface="Calibri" panose="020F0502020204030204" pitchFamily="34" charset="0"/>
                <a:cs typeface="Calibri" panose="020F0502020204030204" pitchFamily="34" charset="0"/>
              </a:rPr>
              <a:t>(no change in visits vs last month)</a:t>
            </a:r>
            <a:endParaRPr lang="en-GB" dirty="0">
              <a:solidFill>
                <a:schemeClr val="accent1">
                  <a:lumMod val="75000"/>
                </a:schemeClr>
              </a:solidFill>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29% </a:t>
            </a:r>
            <a:r>
              <a:rPr lang="en-GB" dirty="0" smtClean="0">
                <a:latin typeface="Calibri" panose="020F0502020204030204" pitchFamily="34" charset="0"/>
                <a:cs typeface="Calibri" panose="020F0502020204030204" pitchFamily="34" charset="0"/>
              </a:rPr>
              <a:t>Shoppers (</a:t>
            </a:r>
            <a:r>
              <a:rPr lang="en-GB" b="1" dirty="0" smtClean="0">
                <a:latin typeface="Calibri" panose="020F0502020204030204" pitchFamily="34" charset="0"/>
                <a:cs typeface="Calibri" panose="020F0502020204030204" pitchFamily="34" charset="0"/>
              </a:rPr>
              <a:t>+3.4m/+68% </a:t>
            </a:r>
            <a:r>
              <a:rPr lang="en-GB" dirty="0" smtClean="0">
                <a:latin typeface="Calibri" panose="020F0502020204030204" pitchFamily="34" charset="0"/>
                <a:cs typeface="Calibri" panose="020F0502020204030204" pitchFamily="34" charset="0"/>
              </a:rPr>
              <a:t>vs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dirty="0" smtClean="0">
                <a:latin typeface="Calibri" panose="020F0502020204030204" pitchFamily="34" charset="0"/>
                <a:cs typeface="Calibri" panose="020F0502020204030204" pitchFamily="34" charset="0"/>
              </a:rPr>
              <a:t>486m (</a:t>
            </a:r>
            <a:r>
              <a:rPr lang="en-GB" b="1" dirty="0" smtClean="0">
                <a:solidFill>
                  <a:srgbClr val="FF0000"/>
                </a:solidFill>
                <a:latin typeface="Calibri" panose="020F0502020204030204" pitchFamily="34" charset="0"/>
                <a:cs typeface="Calibri" panose="020F0502020204030204" pitchFamily="34" charset="0"/>
              </a:rPr>
              <a:t>-12%</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66m </a:t>
            </a:r>
            <a:r>
              <a:rPr lang="en-GB" dirty="0" smtClean="0">
                <a:solidFill>
                  <a:srgbClr val="FF0000"/>
                </a:solidFill>
                <a:latin typeface="Calibri" panose="020F0502020204030204" pitchFamily="34" charset="0"/>
                <a:cs typeface="Calibri" panose="020F0502020204030204" pitchFamily="34" charset="0"/>
              </a:rPr>
              <a:t>fewer</a:t>
            </a:r>
            <a:r>
              <a:rPr lang="en-GB" dirty="0" smtClean="0">
                <a:latin typeface="Calibri" panose="020F0502020204030204" pitchFamily="34" charset="0"/>
                <a:cs typeface="Calibri" panose="020F0502020204030204" pitchFamily="34" charset="0"/>
              </a:rPr>
              <a:t> than last year)</a:t>
            </a:r>
          </a:p>
          <a:p>
            <a:pPr algn="ctr"/>
            <a:endParaRPr lang="en-GB" dirty="0" smtClean="0">
              <a:latin typeface="Calibri" panose="020F0502020204030204" pitchFamily="34" charset="0"/>
              <a:cs typeface="Calibri" panose="020F0502020204030204" pitchFamily="34" charset="0"/>
            </a:endParaRPr>
          </a:p>
          <a:p>
            <a:pPr algn="ctr"/>
            <a:endParaRPr lang="en-GB" dirty="0" smtClean="0">
              <a:latin typeface="Calibri" panose="020F0502020204030204" pitchFamily="34" charset="0"/>
              <a:cs typeface="Calibri" panose="020F0502020204030204" pitchFamily="34" charset="0"/>
            </a:endParaRPr>
          </a:p>
          <a:p>
            <a:pPr algn="ctr"/>
            <a:r>
              <a:rPr lang="en-GB" b="1" dirty="0" smtClean="0">
                <a:latin typeface="Calibri" panose="020F0502020204030204" pitchFamily="34" charset="0"/>
                <a:cs typeface="Calibri" panose="020F0502020204030204" pitchFamily="34" charset="0"/>
              </a:rPr>
              <a:t>£18.53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+£3.32/+22%</a:t>
            </a:r>
            <a:r>
              <a:rPr lang="en-GB" dirty="0" smtClean="0">
                <a:latin typeface="Calibri" panose="020F0502020204030204" pitchFamily="34" charset="0"/>
                <a:cs typeface="Calibri" panose="020F0502020204030204" pitchFamily="34" charset="0"/>
              </a:rPr>
              <a:t> vs last year)</a:t>
            </a:r>
            <a:endParaRPr lang="en-GB" dirty="0">
              <a:latin typeface="Calibri" panose="020F0502020204030204" pitchFamily="34" charset="0"/>
              <a:cs typeface="Calibri" panose="020F0502020204030204" pitchFamily="34" charset="0"/>
            </a:endParaRPr>
          </a:p>
        </p:txBody>
      </p:sp>
      <p:sp>
        <p:nvSpPr>
          <p:cNvPr id="20" name="TextBox 19"/>
          <p:cNvSpPr txBox="1"/>
          <p:nvPr/>
        </p:nvSpPr>
        <p:spPr>
          <a:xfrm>
            <a:off x="5957830" y="1487344"/>
            <a:ext cx="2810386" cy="430887"/>
          </a:xfrm>
          <a:prstGeom prst="rect">
            <a:avLst/>
          </a:prstGeom>
          <a:noFill/>
        </p:spPr>
        <p:txBody>
          <a:bodyPr wrap="none" rtlCol="0">
            <a:spAutoFit/>
          </a:bodyPr>
          <a:lstStyle/>
          <a:p>
            <a:pPr algn="ctr"/>
            <a:r>
              <a:rPr lang="en-GB" b="1" dirty="0" smtClean="0">
                <a:solidFill>
                  <a:schemeClr val="accent1"/>
                </a:solidFill>
                <a:latin typeface="Calibri" panose="020F0502020204030204" pitchFamily="34" charset="0"/>
                <a:cs typeface="Calibri" panose="020F0502020204030204" pitchFamily="34" charset="0"/>
              </a:rPr>
              <a:t>ANOTHER 4 WEEKS OF LOCKDOWN</a:t>
            </a:r>
          </a:p>
          <a:p>
            <a:pPr algn="ctr"/>
            <a:r>
              <a:rPr lang="en-GB" sz="800" b="1" dirty="0" smtClean="0">
                <a:solidFill>
                  <a:schemeClr val="accent1"/>
                </a:solidFill>
                <a:latin typeface="Calibri" panose="020F0502020204030204" pitchFamily="34" charset="0"/>
                <a:cs typeface="Calibri" panose="020F0502020204030204" pitchFamily="34" charset="0"/>
              </a:rPr>
              <a:t>4 WEEKS TO 28TH NOVEMBER</a:t>
            </a:r>
            <a:endParaRPr lang="en-GB" sz="800" b="1" dirty="0">
              <a:solidFill>
                <a:schemeClr val="accent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44130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34"/>
        <p:cNvGrpSpPr/>
        <p:nvPr/>
      </p:nvGrpSpPr>
      <p:grpSpPr>
        <a:xfrm>
          <a:off x="0" y="0"/>
          <a:ext cx="0" cy="0"/>
          <a:chOff x="0" y="0"/>
          <a:chExt cx="0" cy="0"/>
        </a:xfrm>
      </p:grpSpPr>
      <p:sp>
        <p:nvSpPr>
          <p:cNvPr id="2335" name="Google Shape;2335;p396"/>
          <p:cNvSpPr txBox="1">
            <a:spLocks noGrp="1"/>
          </p:cNvSpPr>
          <p:nvPr>
            <p:ph type="title"/>
          </p:nvPr>
        </p:nvSpPr>
        <p:spPr>
          <a:xfrm>
            <a:off x="131041" y="195487"/>
            <a:ext cx="8874275" cy="557908"/>
          </a:xfrm>
          <a:prstGeom prst="rect">
            <a:avLst/>
          </a:prstGeom>
        </p:spPr>
        <p:txBody>
          <a:bodyPr spcFirstLastPara="1" wrap="square" lIns="91425" tIns="91425" rIns="91425" bIns="91425" anchor="ctr" anchorCtr="0">
            <a:noAutofit/>
          </a:bodyPr>
          <a:lstStyle/>
          <a:p>
            <a:pPr lvl="0"/>
            <a:r>
              <a:rPr lang="en-US" sz="2000" dirty="0" smtClean="0">
                <a:latin typeface="Calibri" panose="020F0502020204030204" pitchFamily="34" charset="0"/>
                <a:cs typeface="Calibri" panose="020F0502020204030204" pitchFamily="34" charset="0"/>
              </a:rPr>
              <a:t>LOCKDOWN </a:t>
            </a:r>
            <a:r>
              <a:rPr lang="en-US" sz="2000" dirty="0" smtClean="0">
                <a:latin typeface="Calibri" panose="020F0502020204030204" pitchFamily="34" charset="0"/>
                <a:cs typeface="Calibri" panose="020F0502020204030204" pitchFamily="34" charset="0"/>
              </a:rPr>
              <a:t>2.0 BROUGHT </a:t>
            </a:r>
            <a:r>
              <a:rPr lang="en-US" sz="2000" dirty="0" smtClean="0">
                <a:latin typeface="Calibri" panose="020F0502020204030204" pitchFamily="34" charset="0"/>
                <a:cs typeface="Calibri" panose="020F0502020204030204" pitchFamily="34" charset="0"/>
              </a:rPr>
              <a:t>A FURTHER BOOST TO ONLINE, WHICH AGAIN FLEXED TO REACH MORE SHOPPERS, MORE ORDERS AND BIGGER BASKET SPENDS</a:t>
            </a:r>
            <a:endParaRPr sz="2000" dirty="0">
              <a:latin typeface="Calibri" panose="020F0502020204030204" pitchFamily="34" charset="0"/>
              <a:cs typeface="Calibri" panose="020F0502020204030204" pitchFamily="34" charset="0"/>
            </a:endParaRPr>
          </a:p>
        </p:txBody>
      </p:sp>
      <p:sp>
        <p:nvSpPr>
          <p:cNvPr id="2344" name="Google Shape;2344;p396"/>
          <p:cNvSpPr txBox="1"/>
          <p:nvPr/>
        </p:nvSpPr>
        <p:spPr>
          <a:xfrm>
            <a:off x="277406"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tx1"/>
                </a:solidFill>
                <a:latin typeface="Calibri" panose="020F0502020204030204" pitchFamily="34" charset="0"/>
                <a:ea typeface="Archivo Narrow"/>
                <a:cs typeface="Calibri" panose="020F0502020204030204" pitchFamily="34" charset="0"/>
                <a:sym typeface="Archivo Narrow"/>
              </a:rPr>
              <a:t>+109%</a:t>
            </a:r>
            <a:endParaRPr sz="2400" b="1" dirty="0">
              <a:solidFill>
                <a:schemeClr val="tx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smtClean="0">
                <a:latin typeface="Calibri" panose="020F0502020204030204" pitchFamily="34" charset="0"/>
                <a:ea typeface="Archivo Narrow"/>
                <a:cs typeface="Calibri" panose="020F0502020204030204" pitchFamily="34" charset="0"/>
                <a:sym typeface="Archivo Narrow"/>
              </a:rPr>
              <a:t>Online </a:t>
            </a: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FMCG </a:t>
            </a: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a:t>
            </a:r>
            <a:endParaRPr sz="1100" b="1" dirty="0">
              <a:solidFill>
                <a:srgbClr val="000000"/>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5" name="Google Shape;2345;p396"/>
          <p:cNvSpPr txBox="1"/>
          <p:nvPr/>
        </p:nvSpPr>
        <p:spPr>
          <a:xfrm>
            <a:off x="4053821"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+3.1%</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UNITS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6" name="Google Shape;2346;p396"/>
          <p:cNvSpPr txBox="1"/>
          <p:nvPr/>
        </p:nvSpPr>
        <p:spPr>
          <a:xfrm>
            <a:off x="576116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3"/>
                </a:solidFill>
                <a:latin typeface="Calibri" panose="020F0502020204030204" pitchFamily="34" charset="0"/>
                <a:ea typeface="Archivo Narrow"/>
                <a:cs typeface="Calibri" panose="020F0502020204030204" pitchFamily="34" charset="0"/>
                <a:sym typeface="Archivo Narrow"/>
              </a:rPr>
              <a:t>+14.3%</a:t>
            </a:r>
            <a:endParaRPr sz="2400" b="1" dirty="0">
              <a:solidFill>
                <a:schemeClr val="accent3"/>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AVG FREQUENCY</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2347" name="Google Shape;2347;p396"/>
          <p:cNvSpPr txBox="1"/>
          <p:nvPr/>
        </p:nvSpPr>
        <p:spPr>
          <a:xfrm>
            <a:off x="2346474"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rgbClr val="92D050"/>
                </a:solidFill>
                <a:latin typeface="Calibri" panose="020F0502020204030204" pitchFamily="34" charset="0"/>
                <a:ea typeface="Archivo Narrow"/>
                <a:cs typeface="Calibri" panose="020F0502020204030204" pitchFamily="34" charset="0"/>
                <a:sym typeface="Archivo Narrow"/>
              </a:rPr>
              <a:t>+8.9%</a:t>
            </a:r>
            <a:endParaRPr sz="2400" b="1" dirty="0">
              <a:solidFill>
                <a:srgbClr val="92D050"/>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Clr>
                <a:srgbClr val="000000"/>
              </a:buClr>
              <a:buSzPts val="800"/>
              <a:buFont typeface="Arial"/>
              <a:buNone/>
            </a:pPr>
            <a:r>
              <a:rPr lang="en-US" sz="1100" b="1" dirty="0">
                <a:solidFill>
                  <a:srgbClr val="000000"/>
                </a:solidFill>
                <a:latin typeface="Calibri" panose="020F0502020204030204" pitchFamily="34" charset="0"/>
                <a:ea typeface="Archivo Narrow"/>
                <a:cs typeface="Calibri" panose="020F0502020204030204" pitchFamily="34" charset="0"/>
                <a:sym typeface="Archivo Narrow"/>
              </a:rPr>
              <a:t>SPEND PER TRIP</a:t>
            </a:r>
            <a:endParaRPr sz="2400" b="1" dirty="0">
              <a:solidFill>
                <a:srgbClr val="00AEEF"/>
              </a:solidFill>
              <a:latin typeface="Calibri" panose="020F0502020204030204" pitchFamily="34" charset="0"/>
              <a:ea typeface="Archivo Narrow"/>
              <a:cs typeface="Calibri" panose="020F0502020204030204" pitchFamily="34" charset="0"/>
              <a:sym typeface="Archivo Narrow"/>
            </a:endParaRPr>
          </a:p>
          <a:p>
            <a:pPr marL="0" lvl="0" indent="0" algn="l" rtl="0">
              <a:spcBef>
                <a:spcPts val="0"/>
              </a:spcBef>
              <a:spcAft>
                <a:spcPts val="0"/>
              </a:spcAft>
              <a:buNone/>
            </a:pP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48" name="Google Shape;2348;p396"/>
          <p:cNvCxnSpPr/>
          <p:nvPr/>
        </p:nvCxnSpPr>
        <p:spPr>
          <a:xfrm>
            <a:off x="410986"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49" name="Google Shape;2349;p396"/>
          <p:cNvCxnSpPr/>
          <p:nvPr/>
        </p:nvCxnSpPr>
        <p:spPr>
          <a:xfrm>
            <a:off x="2480054"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0" name="Google Shape;2350;p396"/>
          <p:cNvCxnSpPr/>
          <p:nvPr/>
        </p:nvCxnSpPr>
        <p:spPr>
          <a:xfrm>
            <a:off x="4187400" y="2642771"/>
            <a:ext cx="1221300" cy="0"/>
          </a:xfrm>
          <a:prstGeom prst="straightConnector1">
            <a:avLst/>
          </a:prstGeom>
          <a:noFill/>
          <a:ln w="38100" cap="flat" cmpd="sng">
            <a:solidFill>
              <a:srgbClr val="00AEEF"/>
            </a:solidFill>
            <a:prstDash val="solid"/>
            <a:round/>
            <a:headEnd type="none" w="med" len="med"/>
            <a:tailEnd type="none" w="med" len="med"/>
          </a:ln>
        </p:spPr>
      </p:cxnSp>
      <p:cxnSp>
        <p:nvCxnSpPr>
          <p:cNvPr id="2351" name="Google Shape;2351;p396"/>
          <p:cNvCxnSpPr/>
          <p:nvPr/>
        </p:nvCxnSpPr>
        <p:spPr>
          <a:xfrm>
            <a:off x="5894747" y="2642771"/>
            <a:ext cx="1221300" cy="0"/>
          </a:xfrm>
          <a:prstGeom prst="straightConnector1">
            <a:avLst/>
          </a:prstGeom>
          <a:noFill/>
          <a:ln w="38100" cap="flat" cmpd="sng">
            <a:solidFill>
              <a:srgbClr val="00AEEF"/>
            </a:solidFill>
            <a:prstDash val="solid"/>
            <a:round/>
            <a:headEnd type="none" w="med" len="med"/>
            <a:tailEnd type="none" w="med" len="med"/>
          </a:ln>
        </p:spPr>
      </p:cxnSp>
      <p:grpSp>
        <p:nvGrpSpPr>
          <p:cNvPr id="2352" name="Google Shape;2352;p396"/>
          <p:cNvGrpSpPr/>
          <p:nvPr/>
        </p:nvGrpSpPr>
        <p:grpSpPr>
          <a:xfrm>
            <a:off x="2034095" y="1607585"/>
            <a:ext cx="251724" cy="2838685"/>
            <a:chOff x="2393942" y="1527746"/>
            <a:chExt cx="239100" cy="2795357"/>
          </a:xfrm>
        </p:grpSpPr>
        <p:cxnSp>
          <p:nvCxnSpPr>
            <p:cNvPr id="2353" name="Google Shape;2353;p396"/>
            <p:cNvCxnSpPr/>
            <p:nvPr/>
          </p:nvCxnSpPr>
          <p:spPr>
            <a:xfrm>
              <a:off x="2408995" y="1527746"/>
              <a:ext cx="0" cy="1092600"/>
            </a:xfrm>
            <a:prstGeom prst="straightConnector1">
              <a:avLst/>
            </a:prstGeom>
            <a:noFill/>
            <a:ln w="9525" cap="flat" cmpd="sng">
              <a:solidFill>
                <a:srgbClr val="E4E8EB"/>
              </a:solidFill>
              <a:prstDash val="solid"/>
              <a:round/>
              <a:headEnd type="none" w="sm" len="sm"/>
              <a:tailEnd type="none" w="sm" len="sm"/>
            </a:ln>
          </p:spPr>
        </p:cxnSp>
        <p:cxnSp>
          <p:nvCxnSpPr>
            <p:cNvPr id="2354" name="Google Shape;2354;p396"/>
            <p:cNvCxnSpPr/>
            <p:nvPr/>
          </p:nvCxnSpPr>
          <p:spPr>
            <a:xfrm>
              <a:off x="2408995" y="3230503"/>
              <a:ext cx="0" cy="1092600"/>
            </a:xfrm>
            <a:prstGeom prst="straightConnector1">
              <a:avLst/>
            </a:prstGeom>
            <a:noFill/>
            <a:ln w="9525" cap="flat" cmpd="sng">
              <a:solidFill>
                <a:srgbClr val="E4E8EB"/>
              </a:solidFill>
              <a:prstDash val="solid"/>
              <a:round/>
              <a:headEnd type="none" w="sm" len="sm"/>
              <a:tailEnd type="none" w="sm" len="sm"/>
            </a:ln>
          </p:spPr>
        </p:cxnSp>
        <p:sp>
          <p:nvSpPr>
            <p:cNvPr id="2355" name="Google Shape;2355;p396"/>
            <p:cNvSpPr/>
            <p:nvPr/>
          </p:nvSpPr>
          <p:spPr>
            <a:xfrm rot="5400000">
              <a:off x="2381792" y="2805898"/>
              <a:ext cx="263400" cy="2391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grpSp>
        <p:nvGrpSpPr>
          <p:cNvPr id="2358" name="Google Shape;2358;p396"/>
          <p:cNvGrpSpPr/>
          <p:nvPr/>
        </p:nvGrpSpPr>
        <p:grpSpPr>
          <a:xfrm>
            <a:off x="694342" y="1623751"/>
            <a:ext cx="654674" cy="846874"/>
            <a:chOff x="1375000" y="526775"/>
            <a:chExt cx="289525" cy="388225"/>
          </a:xfrm>
        </p:grpSpPr>
        <p:sp>
          <p:nvSpPr>
            <p:cNvPr id="2359" name="Google Shape;2359;p396"/>
            <p:cNvSpPr/>
            <p:nvPr/>
          </p:nvSpPr>
          <p:spPr>
            <a:xfrm>
              <a:off x="1392000" y="526775"/>
              <a:ext cx="272525" cy="388225"/>
            </a:xfrm>
            <a:custGeom>
              <a:avLst/>
              <a:gdLst/>
              <a:ahLst/>
              <a:cxnLst/>
              <a:rect l="l" t="t" r="r" b="b"/>
              <a:pathLst>
                <a:path w="10901" h="15529" extrusionOk="0">
                  <a:moveTo>
                    <a:pt x="5177" y="0"/>
                  </a:moveTo>
                  <a:cubicBezTo>
                    <a:pt x="4378" y="0"/>
                    <a:pt x="2278" y="252"/>
                    <a:pt x="1421" y="2470"/>
                  </a:cubicBezTo>
                  <a:cubicBezTo>
                    <a:pt x="740" y="4319"/>
                    <a:pt x="1598" y="6655"/>
                    <a:pt x="1909" y="7513"/>
                  </a:cubicBezTo>
                  <a:lnTo>
                    <a:pt x="1909" y="7587"/>
                  </a:lnTo>
                  <a:cubicBezTo>
                    <a:pt x="3077" y="10781"/>
                    <a:pt x="1539" y="13133"/>
                    <a:pt x="622" y="14538"/>
                  </a:cubicBezTo>
                  <a:lnTo>
                    <a:pt x="1" y="15470"/>
                  </a:lnTo>
                  <a:lnTo>
                    <a:pt x="800" y="15100"/>
                  </a:lnTo>
                  <a:cubicBezTo>
                    <a:pt x="846" y="15100"/>
                    <a:pt x="2002" y="14522"/>
                    <a:pt x="3395" y="14522"/>
                  </a:cubicBezTo>
                  <a:cubicBezTo>
                    <a:pt x="3770" y="14522"/>
                    <a:pt x="4163" y="14564"/>
                    <a:pt x="4556" y="14671"/>
                  </a:cubicBezTo>
                  <a:cubicBezTo>
                    <a:pt x="5177" y="14848"/>
                    <a:pt x="5606" y="14981"/>
                    <a:pt x="5976" y="15100"/>
                  </a:cubicBezTo>
                  <a:cubicBezTo>
                    <a:pt x="6715" y="15410"/>
                    <a:pt x="7144" y="15529"/>
                    <a:pt x="8194" y="15529"/>
                  </a:cubicBezTo>
                  <a:lnTo>
                    <a:pt x="8312" y="15529"/>
                  </a:lnTo>
                  <a:cubicBezTo>
                    <a:pt x="8756" y="15529"/>
                    <a:pt x="9865" y="15410"/>
                    <a:pt x="10900" y="14050"/>
                  </a:cubicBezTo>
                  <a:lnTo>
                    <a:pt x="10531" y="13739"/>
                  </a:lnTo>
                  <a:cubicBezTo>
                    <a:pt x="9529" y="14956"/>
                    <a:pt x="8571" y="15043"/>
                    <a:pt x="8318" y="15043"/>
                  </a:cubicBezTo>
                  <a:cubicBezTo>
                    <a:pt x="8276" y="15043"/>
                    <a:pt x="8253" y="15041"/>
                    <a:pt x="8253" y="15041"/>
                  </a:cubicBezTo>
                  <a:lnTo>
                    <a:pt x="8194" y="15041"/>
                  </a:lnTo>
                  <a:cubicBezTo>
                    <a:pt x="7203" y="15041"/>
                    <a:pt x="6833" y="14908"/>
                    <a:pt x="6094" y="14671"/>
                  </a:cubicBezTo>
                  <a:cubicBezTo>
                    <a:pt x="5724" y="14538"/>
                    <a:pt x="5295" y="14360"/>
                    <a:pt x="4689" y="14168"/>
                  </a:cubicBezTo>
                  <a:cubicBezTo>
                    <a:pt x="4258" y="14070"/>
                    <a:pt x="3829" y="14031"/>
                    <a:pt x="3421" y="14031"/>
                  </a:cubicBezTo>
                  <a:cubicBezTo>
                    <a:pt x="2596" y="14031"/>
                    <a:pt x="1856" y="14192"/>
                    <a:pt x="1362" y="14360"/>
                  </a:cubicBezTo>
                  <a:cubicBezTo>
                    <a:pt x="2278" y="12822"/>
                    <a:pt x="3506" y="10471"/>
                    <a:pt x="2397" y="7395"/>
                  </a:cubicBezTo>
                  <a:lnTo>
                    <a:pt x="2338" y="7336"/>
                  </a:lnTo>
                  <a:cubicBezTo>
                    <a:pt x="2101" y="6596"/>
                    <a:pt x="1228" y="4319"/>
                    <a:pt x="1850" y="2648"/>
                  </a:cubicBezTo>
                  <a:cubicBezTo>
                    <a:pt x="2589" y="799"/>
                    <a:pt x="4245" y="488"/>
                    <a:pt x="5236" y="488"/>
                  </a:cubicBezTo>
                  <a:cubicBezTo>
                    <a:pt x="5236" y="488"/>
                    <a:pt x="8194" y="488"/>
                    <a:pt x="8874" y="3328"/>
                  </a:cubicBezTo>
                  <a:lnTo>
                    <a:pt x="9362" y="3210"/>
                  </a:lnTo>
                  <a:cubicBezTo>
                    <a:pt x="8564" y="0"/>
                    <a:pt x="5236" y="0"/>
                    <a:pt x="5177"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0" name="Google Shape;2360;p396"/>
            <p:cNvSpPr/>
            <p:nvPr/>
          </p:nvSpPr>
          <p:spPr>
            <a:xfrm>
              <a:off x="1375000" y="714600"/>
              <a:ext cx="201900" cy="12575"/>
            </a:xfrm>
            <a:custGeom>
              <a:avLst/>
              <a:gdLst/>
              <a:ahLst/>
              <a:cxnLst/>
              <a:rect l="l" t="t" r="r" b="b"/>
              <a:pathLst>
                <a:path w="8076" h="503" extrusionOk="0">
                  <a:moveTo>
                    <a:pt x="1" y="0"/>
                  </a:moveTo>
                  <a:lnTo>
                    <a:pt x="1" y="503"/>
                  </a:lnTo>
                  <a:lnTo>
                    <a:pt x="8075" y="503"/>
                  </a:lnTo>
                  <a:lnTo>
                    <a:pt x="8075"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61" name="Google Shape;2361;p396"/>
          <p:cNvGrpSpPr/>
          <p:nvPr/>
        </p:nvGrpSpPr>
        <p:grpSpPr>
          <a:xfrm>
            <a:off x="2843624" y="1623724"/>
            <a:ext cx="494185" cy="846929"/>
            <a:chOff x="1841950" y="533050"/>
            <a:chExt cx="218550" cy="388250"/>
          </a:xfrm>
        </p:grpSpPr>
        <p:sp>
          <p:nvSpPr>
            <p:cNvPr id="2362" name="Google Shape;2362;p396"/>
            <p:cNvSpPr/>
            <p:nvPr/>
          </p:nvSpPr>
          <p:spPr>
            <a:xfrm>
              <a:off x="1841950" y="533050"/>
              <a:ext cx="218550" cy="388250"/>
            </a:xfrm>
            <a:custGeom>
              <a:avLst/>
              <a:gdLst/>
              <a:ahLst/>
              <a:cxnLst/>
              <a:rect l="l" t="t" r="r" b="b"/>
              <a:pathLst>
                <a:path w="8742" h="15530" extrusionOk="0">
                  <a:moveTo>
                    <a:pt x="8253" y="489"/>
                  </a:moveTo>
                  <a:lnTo>
                    <a:pt x="8253" y="15026"/>
                  </a:lnTo>
                  <a:lnTo>
                    <a:pt x="489" y="15026"/>
                  </a:lnTo>
                  <a:lnTo>
                    <a:pt x="489" y="489"/>
                  </a:lnTo>
                  <a:close/>
                  <a:moveTo>
                    <a:pt x="1" y="1"/>
                  </a:moveTo>
                  <a:lnTo>
                    <a:pt x="1" y="15529"/>
                  </a:lnTo>
                  <a:lnTo>
                    <a:pt x="8741" y="15529"/>
                  </a:lnTo>
                  <a:lnTo>
                    <a:pt x="8741"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3" name="Google Shape;2363;p396"/>
            <p:cNvSpPr/>
            <p:nvPr/>
          </p:nvSpPr>
          <p:spPr>
            <a:xfrm>
              <a:off x="1895575" y="646925"/>
              <a:ext cx="90975" cy="12225"/>
            </a:xfrm>
            <a:custGeom>
              <a:avLst/>
              <a:gdLst/>
              <a:ahLst/>
              <a:cxnLst/>
              <a:rect l="l" t="t" r="r" b="b"/>
              <a:pathLst>
                <a:path w="3639" h="489" extrusionOk="0">
                  <a:moveTo>
                    <a:pt x="0" y="1"/>
                  </a:moveTo>
                  <a:lnTo>
                    <a:pt x="0" y="489"/>
                  </a:lnTo>
                  <a:lnTo>
                    <a:pt x="3638" y="489"/>
                  </a:lnTo>
                  <a:lnTo>
                    <a:pt x="363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4" name="Google Shape;2364;p396"/>
            <p:cNvSpPr/>
            <p:nvPr/>
          </p:nvSpPr>
          <p:spPr>
            <a:xfrm>
              <a:off x="1895575" y="693150"/>
              <a:ext cx="69525" cy="12225"/>
            </a:xfrm>
            <a:custGeom>
              <a:avLst/>
              <a:gdLst/>
              <a:ahLst/>
              <a:cxnLst/>
              <a:rect l="l" t="t" r="r" b="b"/>
              <a:pathLst>
                <a:path w="2781" h="489" extrusionOk="0">
                  <a:moveTo>
                    <a:pt x="0" y="0"/>
                  </a:moveTo>
                  <a:lnTo>
                    <a:pt x="0" y="488"/>
                  </a:lnTo>
                  <a:lnTo>
                    <a:pt x="2781" y="488"/>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5" name="Google Shape;2365;p396"/>
            <p:cNvSpPr/>
            <p:nvPr/>
          </p:nvSpPr>
          <p:spPr>
            <a:xfrm>
              <a:off x="1895575" y="739350"/>
              <a:ext cx="90975" cy="12250"/>
            </a:xfrm>
            <a:custGeom>
              <a:avLst/>
              <a:gdLst/>
              <a:ahLst/>
              <a:cxnLst/>
              <a:rect l="l" t="t" r="r" b="b"/>
              <a:pathLst>
                <a:path w="3639" h="490" extrusionOk="0">
                  <a:moveTo>
                    <a:pt x="0" y="1"/>
                  </a:moveTo>
                  <a:lnTo>
                    <a:pt x="0" y="489"/>
                  </a:lnTo>
                  <a:lnTo>
                    <a:pt x="3638" y="489"/>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6" name="Google Shape;2366;p396"/>
            <p:cNvSpPr/>
            <p:nvPr/>
          </p:nvSpPr>
          <p:spPr>
            <a:xfrm>
              <a:off x="1895575" y="787050"/>
              <a:ext cx="90975" cy="12600"/>
            </a:xfrm>
            <a:custGeom>
              <a:avLst/>
              <a:gdLst/>
              <a:ahLst/>
              <a:cxnLst/>
              <a:rect l="l" t="t" r="r" b="b"/>
              <a:pathLst>
                <a:path w="3639" h="504" extrusionOk="0">
                  <a:moveTo>
                    <a:pt x="0" y="1"/>
                  </a:moveTo>
                  <a:lnTo>
                    <a:pt x="0" y="504"/>
                  </a:lnTo>
                  <a:lnTo>
                    <a:pt x="3638" y="504"/>
                  </a:lnTo>
                  <a:lnTo>
                    <a:pt x="3638"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7" name="Google Shape;2367;p396"/>
            <p:cNvSpPr/>
            <p:nvPr/>
          </p:nvSpPr>
          <p:spPr>
            <a:xfrm>
              <a:off x="1895575" y="833275"/>
              <a:ext cx="69525" cy="12600"/>
            </a:xfrm>
            <a:custGeom>
              <a:avLst/>
              <a:gdLst/>
              <a:ahLst/>
              <a:cxnLst/>
              <a:rect l="l" t="t" r="r" b="b"/>
              <a:pathLst>
                <a:path w="2781" h="504" extrusionOk="0">
                  <a:moveTo>
                    <a:pt x="0" y="0"/>
                  </a:moveTo>
                  <a:lnTo>
                    <a:pt x="0" y="503"/>
                  </a:lnTo>
                  <a:lnTo>
                    <a:pt x="2781" y="503"/>
                  </a:lnTo>
                  <a:lnTo>
                    <a:pt x="2781"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68" name="Google Shape;2368;p396"/>
            <p:cNvSpPr/>
            <p:nvPr/>
          </p:nvSpPr>
          <p:spPr>
            <a:xfrm>
              <a:off x="1895575" y="600725"/>
              <a:ext cx="46225" cy="12225"/>
            </a:xfrm>
            <a:custGeom>
              <a:avLst/>
              <a:gdLst/>
              <a:ahLst/>
              <a:cxnLst/>
              <a:rect l="l" t="t" r="r" b="b"/>
              <a:pathLst>
                <a:path w="1849" h="489" extrusionOk="0">
                  <a:moveTo>
                    <a:pt x="0" y="0"/>
                  </a:moveTo>
                  <a:lnTo>
                    <a:pt x="0" y="488"/>
                  </a:lnTo>
                  <a:lnTo>
                    <a:pt x="1849" y="488"/>
                  </a:lnTo>
                  <a:lnTo>
                    <a:pt x="184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74" name="Google Shape;2374;p396"/>
          <p:cNvGrpSpPr/>
          <p:nvPr/>
        </p:nvGrpSpPr>
        <p:grpSpPr>
          <a:xfrm>
            <a:off x="4427984" y="1729655"/>
            <a:ext cx="870336" cy="631515"/>
            <a:chOff x="3182200" y="551550"/>
            <a:chExt cx="384900" cy="289500"/>
          </a:xfrm>
        </p:grpSpPr>
        <p:sp>
          <p:nvSpPr>
            <p:cNvPr id="2375" name="Google Shape;2375;p396"/>
            <p:cNvSpPr/>
            <p:nvPr/>
          </p:nvSpPr>
          <p:spPr>
            <a:xfrm>
              <a:off x="3182200" y="653225"/>
              <a:ext cx="384900" cy="12225"/>
            </a:xfrm>
            <a:custGeom>
              <a:avLst/>
              <a:gdLst/>
              <a:ahLst/>
              <a:cxnLst/>
              <a:rect l="l" t="t" r="r" b="b"/>
              <a:pathLst>
                <a:path w="15396" h="489" extrusionOk="0">
                  <a:moveTo>
                    <a:pt x="1" y="0"/>
                  </a:moveTo>
                  <a:lnTo>
                    <a:pt x="1" y="488"/>
                  </a:lnTo>
                  <a:lnTo>
                    <a:pt x="15396" y="488"/>
                  </a:lnTo>
                  <a:lnTo>
                    <a:pt x="15396"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6" name="Google Shape;2376;p396"/>
            <p:cNvSpPr/>
            <p:nvPr/>
          </p:nvSpPr>
          <p:spPr>
            <a:xfrm>
              <a:off x="3206600" y="657650"/>
              <a:ext cx="336100" cy="183400"/>
            </a:xfrm>
            <a:custGeom>
              <a:avLst/>
              <a:gdLst/>
              <a:ahLst/>
              <a:cxnLst/>
              <a:rect l="l" t="t" r="r" b="b"/>
              <a:pathLst>
                <a:path w="13444" h="7336" extrusionOk="0">
                  <a:moveTo>
                    <a:pt x="429" y="1"/>
                  </a:moveTo>
                  <a:lnTo>
                    <a:pt x="1" y="193"/>
                  </a:lnTo>
                  <a:lnTo>
                    <a:pt x="1982" y="7336"/>
                  </a:lnTo>
                  <a:lnTo>
                    <a:pt x="11462" y="7336"/>
                  </a:lnTo>
                  <a:lnTo>
                    <a:pt x="13444" y="193"/>
                  </a:lnTo>
                  <a:lnTo>
                    <a:pt x="12941" y="1"/>
                  </a:lnTo>
                  <a:lnTo>
                    <a:pt x="11092" y="6848"/>
                  </a:lnTo>
                  <a:lnTo>
                    <a:pt x="2352" y="6848"/>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7" name="Google Shape;2377;p396"/>
            <p:cNvSpPr/>
            <p:nvPr/>
          </p:nvSpPr>
          <p:spPr>
            <a:xfrm>
              <a:off x="3340800"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8" name="Google Shape;2378;p396"/>
            <p:cNvSpPr/>
            <p:nvPr/>
          </p:nvSpPr>
          <p:spPr>
            <a:xfrm>
              <a:off x="3286825" y="717925"/>
              <a:ext cx="12225" cy="87650"/>
            </a:xfrm>
            <a:custGeom>
              <a:avLst/>
              <a:gdLst/>
              <a:ahLst/>
              <a:cxnLst/>
              <a:rect l="l" t="t" r="r" b="b"/>
              <a:pathLst>
                <a:path w="489" h="3506" extrusionOk="0">
                  <a:moveTo>
                    <a:pt x="1" y="0"/>
                  </a:moveTo>
                  <a:lnTo>
                    <a:pt x="1" y="3505"/>
                  </a:lnTo>
                  <a:lnTo>
                    <a:pt x="489" y="3505"/>
                  </a:lnTo>
                  <a:lnTo>
                    <a:pt x="489"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79" name="Google Shape;2379;p396"/>
            <p:cNvSpPr/>
            <p:nvPr/>
          </p:nvSpPr>
          <p:spPr>
            <a:xfrm>
              <a:off x="339480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0" name="Google Shape;2380;p396"/>
            <p:cNvSpPr/>
            <p:nvPr/>
          </p:nvSpPr>
          <p:spPr>
            <a:xfrm>
              <a:off x="3450250" y="717925"/>
              <a:ext cx="12225" cy="87650"/>
            </a:xfrm>
            <a:custGeom>
              <a:avLst/>
              <a:gdLst/>
              <a:ahLst/>
              <a:cxnLst/>
              <a:rect l="l" t="t" r="r" b="b"/>
              <a:pathLst>
                <a:path w="489" h="3506" extrusionOk="0">
                  <a:moveTo>
                    <a:pt x="0" y="0"/>
                  </a:moveTo>
                  <a:lnTo>
                    <a:pt x="0" y="3505"/>
                  </a:lnTo>
                  <a:lnTo>
                    <a:pt x="488" y="3505"/>
                  </a:lnTo>
                  <a:lnTo>
                    <a:pt x="488" y="0"/>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1" name="Google Shape;2381;p396"/>
            <p:cNvSpPr/>
            <p:nvPr/>
          </p:nvSpPr>
          <p:spPr>
            <a:xfrm>
              <a:off x="3286825" y="551550"/>
              <a:ext cx="72500" cy="109450"/>
            </a:xfrm>
            <a:custGeom>
              <a:avLst/>
              <a:gdLst/>
              <a:ahLst/>
              <a:cxnLst/>
              <a:rect l="l" t="t" r="r" b="b"/>
              <a:pathLst>
                <a:path w="2900" h="4378" extrusionOk="0">
                  <a:moveTo>
                    <a:pt x="2530" y="0"/>
                  </a:moveTo>
                  <a:cubicBezTo>
                    <a:pt x="2027" y="740"/>
                    <a:pt x="1657" y="1420"/>
                    <a:pt x="1228" y="2086"/>
                  </a:cubicBezTo>
                  <a:cubicBezTo>
                    <a:pt x="799" y="2766"/>
                    <a:pt x="430" y="3446"/>
                    <a:pt x="1" y="4126"/>
                  </a:cubicBezTo>
                  <a:lnTo>
                    <a:pt x="430" y="4378"/>
                  </a:lnTo>
                  <a:cubicBezTo>
                    <a:pt x="859" y="3697"/>
                    <a:pt x="1228" y="3017"/>
                    <a:pt x="1657" y="2396"/>
                  </a:cubicBezTo>
                  <a:cubicBezTo>
                    <a:pt x="2027" y="1657"/>
                    <a:pt x="2471" y="976"/>
                    <a:pt x="2899" y="311"/>
                  </a:cubicBezTo>
                  <a:lnTo>
                    <a:pt x="2530"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2" name="Google Shape;2382;p396"/>
            <p:cNvSpPr/>
            <p:nvPr/>
          </p:nvSpPr>
          <p:spPr>
            <a:xfrm>
              <a:off x="3388500" y="553025"/>
              <a:ext cx="75450" cy="107975"/>
            </a:xfrm>
            <a:custGeom>
              <a:avLst/>
              <a:gdLst/>
              <a:ahLst/>
              <a:cxnLst/>
              <a:rect l="l" t="t" r="r" b="b"/>
              <a:pathLst>
                <a:path w="3018" h="4319" extrusionOk="0">
                  <a:moveTo>
                    <a:pt x="430" y="0"/>
                  </a:moveTo>
                  <a:lnTo>
                    <a:pt x="1" y="252"/>
                  </a:lnTo>
                  <a:cubicBezTo>
                    <a:pt x="370" y="740"/>
                    <a:pt x="681" y="1228"/>
                    <a:pt x="992" y="1790"/>
                  </a:cubicBezTo>
                  <a:cubicBezTo>
                    <a:pt x="1539" y="2588"/>
                    <a:pt x="2101" y="3387"/>
                    <a:pt x="2530" y="4319"/>
                  </a:cubicBezTo>
                  <a:lnTo>
                    <a:pt x="3018" y="4067"/>
                  </a:lnTo>
                  <a:cubicBezTo>
                    <a:pt x="2530" y="3136"/>
                    <a:pt x="1968" y="2278"/>
                    <a:pt x="1420" y="1479"/>
                  </a:cubicBezTo>
                  <a:cubicBezTo>
                    <a:pt x="1110" y="991"/>
                    <a:pt x="740" y="488"/>
                    <a:pt x="430" y="0"/>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grpSp>
        <p:nvGrpSpPr>
          <p:cNvPr id="2383" name="Google Shape;2383;p396"/>
          <p:cNvGrpSpPr/>
          <p:nvPr/>
        </p:nvGrpSpPr>
        <p:grpSpPr>
          <a:xfrm>
            <a:off x="6104937" y="1623725"/>
            <a:ext cx="856995" cy="846929"/>
            <a:chOff x="3647300" y="545250"/>
            <a:chExt cx="379000" cy="388250"/>
          </a:xfrm>
        </p:grpSpPr>
        <p:sp>
          <p:nvSpPr>
            <p:cNvPr id="2384" name="Google Shape;2384;p396"/>
            <p:cNvSpPr/>
            <p:nvPr/>
          </p:nvSpPr>
          <p:spPr>
            <a:xfrm>
              <a:off x="3841425" y="750075"/>
              <a:ext cx="73950" cy="183425"/>
            </a:xfrm>
            <a:custGeom>
              <a:avLst/>
              <a:gdLst/>
              <a:ahLst/>
              <a:cxnLst/>
              <a:rect l="l" t="t" r="r" b="b"/>
              <a:pathLst>
                <a:path w="2958" h="7337" extrusionOk="0">
                  <a:moveTo>
                    <a:pt x="370" y="1"/>
                  </a:moveTo>
                  <a:lnTo>
                    <a:pt x="0" y="311"/>
                  </a:lnTo>
                  <a:lnTo>
                    <a:pt x="2396" y="3092"/>
                  </a:lnTo>
                  <a:lnTo>
                    <a:pt x="1790" y="7277"/>
                  </a:lnTo>
                  <a:lnTo>
                    <a:pt x="2278" y="7336"/>
                  </a:lnTo>
                  <a:lnTo>
                    <a:pt x="2958" y="2899"/>
                  </a:lnTo>
                  <a:lnTo>
                    <a:pt x="370"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5" name="Google Shape;2385;p396"/>
            <p:cNvSpPr/>
            <p:nvPr/>
          </p:nvSpPr>
          <p:spPr>
            <a:xfrm>
              <a:off x="3915350" y="545250"/>
              <a:ext cx="90975" cy="81750"/>
            </a:xfrm>
            <a:custGeom>
              <a:avLst/>
              <a:gdLst/>
              <a:ahLst/>
              <a:cxnLst/>
              <a:rect l="l" t="t" r="r" b="b"/>
              <a:pathLst>
                <a:path w="3639" h="3270" extrusionOk="0">
                  <a:moveTo>
                    <a:pt x="1790" y="489"/>
                  </a:moveTo>
                  <a:cubicBezTo>
                    <a:pt x="2101" y="489"/>
                    <a:pt x="2397" y="622"/>
                    <a:pt x="2648" y="799"/>
                  </a:cubicBezTo>
                  <a:cubicBezTo>
                    <a:pt x="3077" y="1302"/>
                    <a:pt x="3077" y="1968"/>
                    <a:pt x="2648" y="2471"/>
                  </a:cubicBezTo>
                  <a:cubicBezTo>
                    <a:pt x="2397" y="2648"/>
                    <a:pt x="2101" y="2781"/>
                    <a:pt x="1790" y="2781"/>
                  </a:cubicBezTo>
                  <a:cubicBezTo>
                    <a:pt x="1480" y="2781"/>
                    <a:pt x="1228" y="2648"/>
                    <a:pt x="992" y="2471"/>
                  </a:cubicBezTo>
                  <a:cubicBezTo>
                    <a:pt x="548" y="1968"/>
                    <a:pt x="548" y="1302"/>
                    <a:pt x="992" y="799"/>
                  </a:cubicBezTo>
                  <a:cubicBezTo>
                    <a:pt x="1228" y="622"/>
                    <a:pt x="1480" y="489"/>
                    <a:pt x="1790" y="489"/>
                  </a:cubicBezTo>
                  <a:close/>
                  <a:moveTo>
                    <a:pt x="1790" y="1"/>
                  </a:moveTo>
                  <a:cubicBezTo>
                    <a:pt x="1361" y="1"/>
                    <a:pt x="992" y="193"/>
                    <a:pt x="681" y="489"/>
                  </a:cubicBezTo>
                  <a:cubicBezTo>
                    <a:pt x="1" y="1110"/>
                    <a:pt x="1" y="2160"/>
                    <a:pt x="681" y="2781"/>
                  </a:cubicBezTo>
                  <a:cubicBezTo>
                    <a:pt x="992" y="3077"/>
                    <a:pt x="1361" y="3269"/>
                    <a:pt x="1790" y="3269"/>
                  </a:cubicBezTo>
                  <a:cubicBezTo>
                    <a:pt x="2278" y="3269"/>
                    <a:pt x="2648" y="3077"/>
                    <a:pt x="2959" y="2781"/>
                  </a:cubicBezTo>
                  <a:cubicBezTo>
                    <a:pt x="3639" y="2160"/>
                    <a:pt x="3639" y="1110"/>
                    <a:pt x="2959" y="489"/>
                  </a:cubicBezTo>
                  <a:cubicBezTo>
                    <a:pt x="2648" y="193"/>
                    <a:pt x="2278" y="1"/>
                    <a:pt x="1790" y="1"/>
                  </a:cubicBez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6" name="Google Shape;2386;p396"/>
            <p:cNvSpPr/>
            <p:nvPr/>
          </p:nvSpPr>
          <p:spPr>
            <a:xfrm>
              <a:off x="3722725" y="614775"/>
              <a:ext cx="206325" cy="203375"/>
            </a:xfrm>
            <a:custGeom>
              <a:avLst/>
              <a:gdLst/>
              <a:ahLst/>
              <a:cxnLst/>
              <a:rect l="l" t="t" r="r" b="b"/>
              <a:pathLst>
                <a:path w="8253" h="8135" extrusionOk="0">
                  <a:moveTo>
                    <a:pt x="5665" y="0"/>
                  </a:moveTo>
                  <a:lnTo>
                    <a:pt x="3018" y="1908"/>
                  </a:lnTo>
                  <a:lnTo>
                    <a:pt x="3269" y="2278"/>
                  </a:lnTo>
                  <a:lnTo>
                    <a:pt x="5739" y="488"/>
                  </a:lnTo>
                  <a:lnTo>
                    <a:pt x="7514" y="976"/>
                  </a:lnTo>
                  <a:lnTo>
                    <a:pt x="3580" y="7631"/>
                  </a:lnTo>
                  <a:lnTo>
                    <a:pt x="60" y="7513"/>
                  </a:lnTo>
                  <a:lnTo>
                    <a:pt x="1" y="8001"/>
                  </a:lnTo>
                  <a:lnTo>
                    <a:pt x="3890" y="8134"/>
                  </a:lnTo>
                  <a:lnTo>
                    <a:pt x="8253" y="666"/>
                  </a:lnTo>
                  <a:lnTo>
                    <a:pt x="5665" y="0"/>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7" name="Google Shape;2387;p396"/>
            <p:cNvSpPr/>
            <p:nvPr/>
          </p:nvSpPr>
          <p:spPr>
            <a:xfrm>
              <a:off x="3918325" y="631400"/>
              <a:ext cx="107975" cy="120200"/>
            </a:xfrm>
            <a:custGeom>
              <a:avLst/>
              <a:gdLst/>
              <a:ahLst/>
              <a:cxnLst/>
              <a:rect l="l" t="t" r="r" b="b"/>
              <a:pathLst>
                <a:path w="4319" h="4808" extrusionOk="0">
                  <a:moveTo>
                    <a:pt x="429" y="1"/>
                  </a:moveTo>
                  <a:lnTo>
                    <a:pt x="0" y="134"/>
                  </a:lnTo>
                  <a:lnTo>
                    <a:pt x="1420" y="4807"/>
                  </a:lnTo>
                  <a:lnTo>
                    <a:pt x="4318" y="4630"/>
                  </a:lnTo>
                  <a:lnTo>
                    <a:pt x="4259" y="4142"/>
                  </a:lnTo>
                  <a:lnTo>
                    <a:pt x="1790" y="4319"/>
                  </a:lnTo>
                  <a:lnTo>
                    <a:pt x="429" y="1"/>
                  </a:lnTo>
                  <a:close/>
                </a:path>
              </a:pathLst>
            </a:custGeom>
            <a:solidFill>
              <a:srgbClr val="000000"/>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8" name="Google Shape;2388;p396"/>
            <p:cNvSpPr/>
            <p:nvPr/>
          </p:nvSpPr>
          <p:spPr>
            <a:xfrm>
              <a:off x="3647300" y="850275"/>
              <a:ext cx="92475" cy="12225"/>
            </a:xfrm>
            <a:custGeom>
              <a:avLst/>
              <a:gdLst/>
              <a:ahLst/>
              <a:cxnLst/>
              <a:rect l="l" t="t" r="r" b="b"/>
              <a:pathLst>
                <a:path w="3699" h="489" extrusionOk="0">
                  <a:moveTo>
                    <a:pt x="1" y="1"/>
                  </a:moveTo>
                  <a:lnTo>
                    <a:pt x="1" y="489"/>
                  </a:lnTo>
                  <a:lnTo>
                    <a:pt x="3698" y="489"/>
                  </a:lnTo>
                  <a:lnTo>
                    <a:pt x="36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sp>
          <p:nvSpPr>
            <p:cNvPr id="2389" name="Google Shape;2389;p396"/>
            <p:cNvSpPr/>
            <p:nvPr/>
          </p:nvSpPr>
          <p:spPr>
            <a:xfrm>
              <a:off x="3684275" y="890200"/>
              <a:ext cx="144975" cy="12600"/>
            </a:xfrm>
            <a:custGeom>
              <a:avLst/>
              <a:gdLst/>
              <a:ahLst/>
              <a:cxnLst/>
              <a:rect l="l" t="t" r="r" b="b"/>
              <a:pathLst>
                <a:path w="5799" h="504" extrusionOk="0">
                  <a:moveTo>
                    <a:pt x="1" y="1"/>
                  </a:moveTo>
                  <a:lnTo>
                    <a:pt x="1" y="504"/>
                  </a:lnTo>
                  <a:lnTo>
                    <a:pt x="5798" y="504"/>
                  </a:lnTo>
                  <a:lnTo>
                    <a:pt x="5798" y="1"/>
                  </a:lnTo>
                  <a:close/>
                </a:path>
              </a:pathLst>
            </a:custGeom>
            <a:solidFill>
              <a:srgbClr val="00AEEF"/>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dirty="0">
                <a:latin typeface="Calibri" panose="020F0502020204030204" pitchFamily="34" charset="0"/>
                <a:cs typeface="Calibri" panose="020F0502020204030204" pitchFamily="34" charset="0"/>
              </a:endParaRPr>
            </a:p>
          </p:txBody>
        </p:sp>
      </p:grpSp>
      <p:sp>
        <p:nvSpPr>
          <p:cNvPr id="2391" name="Google Shape;2391;p396"/>
          <p:cNvSpPr txBox="1"/>
          <p:nvPr/>
        </p:nvSpPr>
        <p:spPr>
          <a:xfrm>
            <a:off x="7418517" y="266399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rgbClr val="8DC63F"/>
                </a:solidFill>
                <a:latin typeface="Calibri" panose="020F0502020204030204" pitchFamily="34" charset="0"/>
                <a:ea typeface="Archivo Narrow"/>
                <a:cs typeface="Calibri" panose="020F0502020204030204" pitchFamily="34" charset="0"/>
                <a:sym typeface="Archivo Narrow"/>
              </a:rPr>
              <a:t>+66%</a:t>
            </a:r>
            <a:endParaRPr sz="2400" b="1" dirty="0">
              <a:solidFill>
                <a:srgbClr val="8DC63F"/>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cxnSp>
        <p:nvCxnSpPr>
          <p:cNvPr id="2392" name="Google Shape;2392;p396"/>
          <p:cNvCxnSpPr/>
          <p:nvPr/>
        </p:nvCxnSpPr>
        <p:spPr>
          <a:xfrm>
            <a:off x="7552097" y="2642771"/>
            <a:ext cx="1221300" cy="0"/>
          </a:xfrm>
          <a:prstGeom prst="straightConnector1">
            <a:avLst/>
          </a:prstGeom>
          <a:noFill/>
          <a:ln w="38100" cap="flat" cmpd="sng">
            <a:solidFill>
              <a:srgbClr val="00AEEF"/>
            </a:solidFill>
            <a:prstDash val="solid"/>
            <a:round/>
            <a:headEnd type="none" w="med" len="med"/>
            <a:tailEnd type="none" w="med" len="med"/>
          </a:ln>
        </p:spPr>
      </p:cxnSp>
      <p:pic>
        <p:nvPicPr>
          <p:cNvPr id="2393" name="Google Shape;2393;p396"/>
          <p:cNvPicPr preferRelativeResize="0"/>
          <p:nvPr/>
        </p:nvPicPr>
        <p:blipFill rotWithShape="1">
          <a:blip r:embed="rId3">
            <a:alphaModFix/>
          </a:blip>
          <a:srcRect/>
          <a:stretch/>
        </p:blipFill>
        <p:spPr>
          <a:xfrm>
            <a:off x="7706176" y="1676262"/>
            <a:ext cx="913200" cy="741900"/>
          </a:xfrm>
          <a:prstGeom prst="rect">
            <a:avLst/>
          </a:prstGeom>
          <a:noFill/>
          <a:ln>
            <a:noFill/>
          </a:ln>
        </p:spPr>
      </p:pic>
      <p:sp>
        <p:nvSpPr>
          <p:cNvPr id="66" name="Google Shape;2356;p396"/>
          <p:cNvSpPr/>
          <p:nvPr/>
        </p:nvSpPr>
        <p:spPr>
          <a:xfrm rot="10800000">
            <a:off x="6356198"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7" name="Google Shape;2346;p396"/>
          <p:cNvSpPr txBox="1"/>
          <p:nvPr/>
        </p:nvSpPr>
        <p:spPr>
          <a:xfrm>
            <a:off x="5747996"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10.2M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ORDERS/DELIVERIES</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68" name="Google Shape;2356;p396"/>
          <p:cNvSpPr/>
          <p:nvPr/>
        </p:nvSpPr>
        <p:spPr>
          <a:xfrm rot="10800000">
            <a:off x="8043466"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9" name="Google Shape;2346;p396"/>
          <p:cNvSpPr txBox="1"/>
          <p:nvPr/>
        </p:nvSpPr>
        <p:spPr>
          <a:xfrm>
            <a:off x="7435264"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+3.4M</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solidFill>
                  <a:srgbClr val="000000"/>
                </a:solidFill>
                <a:latin typeface="Calibri" panose="020F0502020204030204" pitchFamily="34" charset="0"/>
                <a:ea typeface="Archivo Narrow"/>
                <a:cs typeface="Calibri" panose="020F0502020204030204" pitchFamily="34" charset="0"/>
                <a:sym typeface="Archivo Narrow"/>
              </a:rPr>
              <a:t>SHOPPERS</a:t>
            </a:r>
            <a:endParaRPr sz="1200" b="1" dirty="0">
              <a:latin typeface="Calibri" panose="020F0502020204030204" pitchFamily="34" charset="0"/>
              <a:ea typeface="Archivo Narrow"/>
              <a:cs typeface="Calibri" panose="020F0502020204030204" pitchFamily="34" charset="0"/>
              <a:sym typeface="Archivo Narrow"/>
            </a:endParaRPr>
          </a:p>
        </p:txBody>
      </p:sp>
      <p:pic>
        <p:nvPicPr>
          <p:cNvPr id="70" name="Google Shape;1861;p11"/>
          <p:cNvPicPr preferRelativeResize="0"/>
          <p:nvPr/>
        </p:nvPicPr>
        <p:blipFill rotWithShape="1">
          <a:blip r:embed="rId4">
            <a:alphaModFix/>
          </a:blip>
          <a:srcRect/>
          <a:stretch/>
        </p:blipFill>
        <p:spPr>
          <a:xfrm>
            <a:off x="8188810" y="753395"/>
            <a:ext cx="450777" cy="358450"/>
          </a:xfrm>
          <a:prstGeom prst="rect">
            <a:avLst/>
          </a:prstGeom>
          <a:noFill/>
          <a:ln>
            <a:noFill/>
          </a:ln>
        </p:spPr>
      </p:pic>
      <p:sp>
        <p:nvSpPr>
          <p:cNvPr id="2" name="TextBox 1"/>
          <p:cNvSpPr txBox="1"/>
          <p:nvPr/>
        </p:nvSpPr>
        <p:spPr>
          <a:xfrm>
            <a:off x="8070073" y="1111845"/>
            <a:ext cx="678391" cy="307777"/>
          </a:xfrm>
          <a:prstGeom prst="rect">
            <a:avLst/>
          </a:prstGeom>
          <a:noFill/>
        </p:spPr>
        <p:txBody>
          <a:bodyPr wrap="none" rtlCol="0">
            <a:spAutoFit/>
          </a:bodyPr>
          <a:lstStyle/>
          <a:p>
            <a:r>
              <a:rPr lang="en-GB" b="1" dirty="0" smtClean="0">
                <a:latin typeface="Calibri" panose="020F0502020204030204" pitchFamily="34" charset="0"/>
                <a:cs typeface="Calibri" panose="020F0502020204030204" pitchFamily="34" charset="0"/>
              </a:rPr>
              <a:t>Online</a:t>
            </a:r>
            <a:endParaRPr lang="en-GB" b="1" dirty="0">
              <a:latin typeface="Calibri" panose="020F0502020204030204" pitchFamily="34" charset="0"/>
              <a:cs typeface="Calibri" panose="020F0502020204030204" pitchFamily="34" charset="0"/>
            </a:endParaRPr>
          </a:p>
        </p:txBody>
      </p:sp>
      <p:sp>
        <p:nvSpPr>
          <p:cNvPr id="3" name="Rounded Rectangle 2"/>
          <p:cNvSpPr/>
          <p:nvPr/>
        </p:nvSpPr>
        <p:spPr>
          <a:xfrm>
            <a:off x="5747996" y="1365768"/>
            <a:ext cx="3025401" cy="307819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62" name="Chart Placeholder 6"/>
          <p:cNvGraphicFramePr>
            <a:graphicFrameLocks/>
          </p:cNvGraphicFramePr>
          <p:nvPr>
            <p:extLst>
              <p:ext uri="{D42A27DB-BD31-4B8C-83A1-F6EECF244321}">
                <p14:modId xmlns:p14="http://schemas.microsoft.com/office/powerpoint/2010/main" val="2242097566"/>
              </p:ext>
            </p:extLst>
          </p:nvPr>
        </p:nvGraphicFramePr>
        <p:xfrm>
          <a:off x="251520" y="4873470"/>
          <a:ext cx="5832648" cy="270030"/>
        </p:xfrm>
        <a:graphic>
          <a:graphicData uri="http://schemas.openxmlformats.org/drawingml/2006/chart">
            <c:chart xmlns:c="http://schemas.openxmlformats.org/drawingml/2006/chart" xmlns:r="http://schemas.openxmlformats.org/officeDocument/2006/relationships" r:id="rId5"/>
          </a:graphicData>
        </a:graphic>
      </p:graphicFrame>
      <p:sp>
        <p:nvSpPr>
          <p:cNvPr id="4" name="TextBox 3"/>
          <p:cNvSpPr txBox="1"/>
          <p:nvPr/>
        </p:nvSpPr>
        <p:spPr>
          <a:xfrm>
            <a:off x="188580" y="4496802"/>
            <a:ext cx="8816737" cy="523220"/>
          </a:xfrm>
          <a:prstGeom prst="rect">
            <a:avLst/>
          </a:prstGeom>
          <a:solidFill>
            <a:srgbClr val="FFC000"/>
          </a:solidFill>
        </p:spPr>
        <p:txBody>
          <a:bodyPr wrap="square" rtlCol="0">
            <a:spAutoFit/>
          </a:bodyPr>
          <a:lstStyle/>
          <a:p>
            <a:pPr algn="ctr"/>
            <a:r>
              <a:rPr lang="en-GB" b="1" dirty="0" smtClean="0">
                <a:latin typeface="Calibri" panose="020F0502020204030204" pitchFamily="34" charset="0"/>
                <a:cs typeface="Calibri" panose="020F0502020204030204" pitchFamily="34" charset="0"/>
              </a:rPr>
              <a:t>Online is proving increasingly agile, expanding and contracting to meet shopper demand with most retailers offering an array of solutions through click &amp; collect, delivery, gifting and box schemes.</a:t>
            </a:r>
            <a:endParaRPr lang="en-GB" b="1" dirty="0">
              <a:latin typeface="Calibri" panose="020F0502020204030204" pitchFamily="34" charset="0"/>
              <a:cs typeface="Calibri" panose="020F0502020204030204" pitchFamily="34" charset="0"/>
            </a:endParaRPr>
          </a:p>
        </p:txBody>
      </p:sp>
      <p:sp>
        <p:nvSpPr>
          <p:cNvPr id="5" name="Rectangle 4"/>
          <p:cNvSpPr/>
          <p:nvPr/>
        </p:nvSpPr>
        <p:spPr>
          <a:xfrm>
            <a:off x="219758" y="923906"/>
            <a:ext cx="7969052" cy="307777"/>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At 13.6%, Online share in November came close to the 13.7% peak in share in recorded in the Summer*</a:t>
            </a:r>
            <a:endParaRPr lang="en-GB" dirty="0"/>
          </a:p>
        </p:txBody>
      </p:sp>
      <p:sp>
        <p:nvSpPr>
          <p:cNvPr id="64" name="Google Shape;2356;p396"/>
          <p:cNvSpPr/>
          <p:nvPr/>
        </p:nvSpPr>
        <p:spPr>
          <a:xfrm rot="10800000">
            <a:off x="904951" y="3346820"/>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5" name="Google Shape;2346;p396"/>
          <p:cNvSpPr txBox="1"/>
          <p:nvPr/>
        </p:nvSpPr>
        <p:spPr>
          <a:xfrm>
            <a:off x="296749"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13.6%</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SHARE OF GB</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1" name="Google Shape;2346;p396"/>
          <p:cNvSpPr txBox="1"/>
          <p:nvPr/>
        </p:nvSpPr>
        <p:spPr>
          <a:xfrm>
            <a:off x="3242468" y="3618471"/>
            <a:ext cx="1488300" cy="750000"/>
          </a:xfrm>
          <a:prstGeom prst="rect">
            <a:avLst/>
          </a:prstGeom>
          <a:solidFill>
            <a:srgbClr val="FFFFFF"/>
          </a:solidFill>
          <a:ln>
            <a:noFill/>
          </a:ln>
        </p:spPr>
        <p:txBody>
          <a:bodyPr spcFirstLastPara="1" wrap="square" lIns="68575" tIns="68575" rIns="68575" bIns="68575" anchor="t" anchorCtr="0">
            <a:noAutofit/>
          </a:bodyPr>
          <a:lstStyle/>
          <a:p>
            <a:pPr marL="0" lvl="0" indent="0" algn="ctr" rtl="0">
              <a:spcBef>
                <a:spcPts val="0"/>
              </a:spcBef>
              <a:spcAft>
                <a:spcPts val="0"/>
              </a:spcAft>
              <a:buClr>
                <a:srgbClr val="000000"/>
              </a:buClr>
              <a:buSzPts val="800"/>
              <a:buFont typeface="Arial"/>
              <a:buNone/>
            </a:pPr>
            <a:r>
              <a:rPr lang="en-US" sz="2400" b="1" dirty="0" smtClean="0">
                <a:solidFill>
                  <a:schemeClr val="accent1"/>
                </a:solidFill>
                <a:latin typeface="Calibri" panose="020F0502020204030204" pitchFamily="34" charset="0"/>
                <a:ea typeface="Archivo Narrow"/>
                <a:cs typeface="Calibri" panose="020F0502020204030204" pitchFamily="34" charset="0"/>
                <a:sym typeface="Archivo Narrow"/>
              </a:rPr>
              <a:t>+</a:t>
            </a:r>
            <a:r>
              <a:rPr lang="en-GB" sz="2400" b="1" dirty="0" smtClean="0">
                <a:solidFill>
                  <a:schemeClr val="accent1"/>
                </a:solidFill>
                <a:latin typeface="Calibri" panose="020F0502020204030204" pitchFamily="34" charset="0"/>
                <a:ea typeface="Archivo Narrow"/>
                <a:cs typeface="Calibri" panose="020F0502020204030204" pitchFamily="34" charset="0"/>
                <a:sym typeface="Archivo Narrow"/>
              </a:rPr>
              <a:t>5.7%</a:t>
            </a:r>
            <a:endParaRPr sz="2400" b="1" dirty="0">
              <a:solidFill>
                <a:schemeClr val="accent1"/>
              </a:solidFill>
              <a:latin typeface="Calibri" panose="020F0502020204030204" pitchFamily="34" charset="0"/>
              <a:ea typeface="Archivo Narrow"/>
              <a:cs typeface="Calibri" panose="020F0502020204030204" pitchFamily="34" charset="0"/>
              <a:sym typeface="Archivo Narrow"/>
            </a:endParaRPr>
          </a:p>
          <a:p>
            <a:pPr marL="0" lvl="0" indent="0" algn="ctr" rtl="0">
              <a:spcBef>
                <a:spcPts val="0"/>
              </a:spcBef>
              <a:spcAft>
                <a:spcPts val="0"/>
              </a:spcAft>
              <a:buNone/>
            </a:pPr>
            <a:r>
              <a:rPr lang="en-US" sz="1100" b="1" dirty="0" smtClean="0">
                <a:latin typeface="Calibri" panose="020F0502020204030204" pitchFamily="34" charset="0"/>
                <a:ea typeface="Archivo Narrow"/>
                <a:cs typeface="Calibri" panose="020F0502020204030204" pitchFamily="34" charset="0"/>
                <a:sym typeface="Archivo Narrow"/>
              </a:rPr>
              <a:t>AVERAGE PRICE</a:t>
            </a:r>
            <a:endParaRPr sz="1200" b="1" dirty="0">
              <a:latin typeface="Calibri" panose="020F0502020204030204" pitchFamily="34" charset="0"/>
              <a:ea typeface="Archivo Narrow"/>
              <a:cs typeface="Calibri" panose="020F0502020204030204" pitchFamily="34" charset="0"/>
              <a:sym typeface="Archivo Narrow"/>
            </a:endParaRPr>
          </a:p>
        </p:txBody>
      </p:sp>
      <p:sp>
        <p:nvSpPr>
          <p:cNvPr id="72" name="Google Shape;2356;p396"/>
          <p:cNvSpPr/>
          <p:nvPr/>
        </p:nvSpPr>
        <p:spPr>
          <a:xfrm rot="10800000">
            <a:off x="3787636" y="3346819"/>
            <a:ext cx="237300" cy="208200"/>
          </a:xfrm>
          <a:prstGeom prst="triangle">
            <a:avLst>
              <a:gd name="adj" fmla="val 50000"/>
            </a:avLst>
          </a:prstGeom>
          <a:solidFill>
            <a:srgbClr val="00AEEF"/>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FFFFFF"/>
              </a:solidFill>
              <a:latin typeface="Calibri" panose="020F0502020204030204" pitchFamily="34" charset="0"/>
              <a:cs typeface="Calibri" panose="020F0502020204030204" pitchFamily="34" charset="0"/>
              <a:sym typeface="Arial"/>
            </a:endParaRPr>
          </a:p>
        </p:txBody>
      </p:sp>
      <p:sp>
        <p:nvSpPr>
          <p:cNvPr id="6" name="TextBox 5"/>
          <p:cNvSpPr txBox="1"/>
          <p:nvPr/>
        </p:nvSpPr>
        <p:spPr>
          <a:xfrm>
            <a:off x="7389477" y="4882596"/>
            <a:ext cx="1407758"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*4w/e 8th August 2020</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2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45"/>
                                        </p:tgtEl>
                                        <p:attrNameLst>
                                          <p:attrName>style.visibility</p:attrName>
                                        </p:attrNameLst>
                                      </p:cBhvr>
                                      <p:to>
                                        <p:strVal val="visible"/>
                                      </p:to>
                                    </p:set>
                                    <p:animEffect transition="in" filter="fade">
                                      <p:cBhvr>
                                        <p:cTn id="7" dur="1000"/>
                                        <p:tgtEl>
                                          <p:spTgt spid="2345"/>
                                        </p:tgtEl>
                                      </p:cBhvr>
                                    </p:animEffect>
                                  </p:childTnLst>
                                </p:cTn>
                              </p:par>
                              <p:par>
                                <p:cTn id="8" presetID="10" presetClass="entr" presetSubtype="0" fill="hold" nodeType="withEffect">
                                  <p:stCondLst>
                                    <p:cond delay="0"/>
                                  </p:stCondLst>
                                  <p:childTnLst>
                                    <p:set>
                                      <p:cBhvr>
                                        <p:cTn id="9" dur="1" fill="hold">
                                          <p:stCondLst>
                                            <p:cond delay="0"/>
                                          </p:stCondLst>
                                        </p:cTn>
                                        <p:tgtEl>
                                          <p:spTgt spid="2346"/>
                                        </p:tgtEl>
                                        <p:attrNameLst>
                                          <p:attrName>style.visibility</p:attrName>
                                        </p:attrNameLst>
                                      </p:cBhvr>
                                      <p:to>
                                        <p:strVal val="visible"/>
                                      </p:to>
                                    </p:set>
                                    <p:animEffect transition="in" filter="fade">
                                      <p:cBhvr>
                                        <p:cTn id="10" dur="1000"/>
                                        <p:tgtEl>
                                          <p:spTgt spid="2346"/>
                                        </p:tgtEl>
                                      </p:cBhvr>
                                    </p:animEffect>
                                  </p:childTnLst>
                                </p:cTn>
                              </p:par>
                              <p:par>
                                <p:cTn id="11" presetID="10" presetClass="entr" presetSubtype="0" fill="hold" nodeType="withEffect">
                                  <p:stCondLst>
                                    <p:cond delay="0"/>
                                  </p:stCondLst>
                                  <p:childTnLst>
                                    <p:set>
                                      <p:cBhvr>
                                        <p:cTn id="12" dur="1" fill="hold">
                                          <p:stCondLst>
                                            <p:cond delay="0"/>
                                          </p:stCondLst>
                                        </p:cTn>
                                        <p:tgtEl>
                                          <p:spTgt spid="2347"/>
                                        </p:tgtEl>
                                        <p:attrNameLst>
                                          <p:attrName>style.visibility</p:attrName>
                                        </p:attrNameLst>
                                      </p:cBhvr>
                                      <p:to>
                                        <p:strVal val="visible"/>
                                      </p:to>
                                    </p:set>
                                    <p:animEffect transition="in" filter="fade">
                                      <p:cBhvr>
                                        <p:cTn id="13" dur="1000"/>
                                        <p:tgtEl>
                                          <p:spTgt spid="2347"/>
                                        </p:tgtEl>
                                      </p:cBhvr>
                                    </p:animEffect>
                                  </p:childTnLst>
                                </p:cTn>
                              </p:par>
                              <p:par>
                                <p:cTn id="14" presetID="10" presetClass="entr" presetSubtype="0" fill="hold" nodeType="withEffect">
                                  <p:stCondLst>
                                    <p:cond delay="0"/>
                                  </p:stCondLst>
                                  <p:childTnLst>
                                    <p:set>
                                      <p:cBhvr>
                                        <p:cTn id="15" dur="1" fill="hold">
                                          <p:stCondLst>
                                            <p:cond delay="0"/>
                                          </p:stCondLst>
                                        </p:cTn>
                                        <p:tgtEl>
                                          <p:spTgt spid="2349"/>
                                        </p:tgtEl>
                                        <p:attrNameLst>
                                          <p:attrName>style.visibility</p:attrName>
                                        </p:attrNameLst>
                                      </p:cBhvr>
                                      <p:to>
                                        <p:strVal val="visible"/>
                                      </p:to>
                                    </p:set>
                                    <p:animEffect transition="in" filter="fade">
                                      <p:cBhvr>
                                        <p:cTn id="16" dur="1000"/>
                                        <p:tgtEl>
                                          <p:spTgt spid="2349"/>
                                        </p:tgtEl>
                                      </p:cBhvr>
                                    </p:animEffect>
                                  </p:childTnLst>
                                </p:cTn>
                              </p:par>
                              <p:par>
                                <p:cTn id="17" presetID="10" presetClass="entr" presetSubtype="0" fill="hold" nodeType="withEffect">
                                  <p:stCondLst>
                                    <p:cond delay="0"/>
                                  </p:stCondLst>
                                  <p:childTnLst>
                                    <p:set>
                                      <p:cBhvr>
                                        <p:cTn id="18" dur="1" fill="hold">
                                          <p:stCondLst>
                                            <p:cond delay="0"/>
                                          </p:stCondLst>
                                        </p:cTn>
                                        <p:tgtEl>
                                          <p:spTgt spid="2350"/>
                                        </p:tgtEl>
                                        <p:attrNameLst>
                                          <p:attrName>style.visibility</p:attrName>
                                        </p:attrNameLst>
                                      </p:cBhvr>
                                      <p:to>
                                        <p:strVal val="visible"/>
                                      </p:to>
                                    </p:set>
                                    <p:animEffect transition="in" filter="fade">
                                      <p:cBhvr>
                                        <p:cTn id="19" dur="1000"/>
                                        <p:tgtEl>
                                          <p:spTgt spid="2350"/>
                                        </p:tgtEl>
                                      </p:cBhvr>
                                    </p:animEffect>
                                  </p:childTnLst>
                                </p:cTn>
                              </p:par>
                              <p:par>
                                <p:cTn id="20" presetID="10" presetClass="entr" presetSubtype="0" fill="hold" nodeType="withEffect">
                                  <p:stCondLst>
                                    <p:cond delay="0"/>
                                  </p:stCondLst>
                                  <p:childTnLst>
                                    <p:set>
                                      <p:cBhvr>
                                        <p:cTn id="21" dur="1" fill="hold">
                                          <p:stCondLst>
                                            <p:cond delay="0"/>
                                          </p:stCondLst>
                                        </p:cTn>
                                        <p:tgtEl>
                                          <p:spTgt spid="2351"/>
                                        </p:tgtEl>
                                        <p:attrNameLst>
                                          <p:attrName>style.visibility</p:attrName>
                                        </p:attrNameLst>
                                      </p:cBhvr>
                                      <p:to>
                                        <p:strVal val="visible"/>
                                      </p:to>
                                    </p:set>
                                    <p:animEffect transition="in" filter="fade">
                                      <p:cBhvr>
                                        <p:cTn id="22" dur="1000"/>
                                        <p:tgtEl>
                                          <p:spTgt spid="2351"/>
                                        </p:tgtEl>
                                      </p:cBhvr>
                                    </p:animEffect>
                                  </p:childTnLst>
                                </p:cTn>
                              </p:par>
                              <p:par>
                                <p:cTn id="23" presetID="10" presetClass="entr" presetSubtype="0" fill="hold" nodeType="withEffect">
                                  <p:stCondLst>
                                    <p:cond delay="0"/>
                                  </p:stCondLst>
                                  <p:childTnLst>
                                    <p:set>
                                      <p:cBhvr>
                                        <p:cTn id="24" dur="1" fill="hold">
                                          <p:stCondLst>
                                            <p:cond delay="0"/>
                                          </p:stCondLst>
                                        </p:cTn>
                                        <p:tgtEl>
                                          <p:spTgt spid="2352"/>
                                        </p:tgtEl>
                                        <p:attrNameLst>
                                          <p:attrName>style.visibility</p:attrName>
                                        </p:attrNameLst>
                                      </p:cBhvr>
                                      <p:to>
                                        <p:strVal val="visible"/>
                                      </p:to>
                                    </p:set>
                                    <p:animEffect transition="in" filter="fade">
                                      <p:cBhvr>
                                        <p:cTn id="25" dur="1000"/>
                                        <p:tgtEl>
                                          <p:spTgt spid="2352"/>
                                        </p:tgtEl>
                                      </p:cBhvr>
                                    </p:animEffect>
                                  </p:childTnLst>
                                </p:cTn>
                              </p:par>
                              <p:par>
                                <p:cTn id="26" presetID="10" presetClass="entr" presetSubtype="0" fill="hold" nodeType="withEffect">
                                  <p:stCondLst>
                                    <p:cond delay="0"/>
                                  </p:stCondLst>
                                  <p:childTnLst>
                                    <p:set>
                                      <p:cBhvr>
                                        <p:cTn id="27" dur="1" fill="hold">
                                          <p:stCondLst>
                                            <p:cond delay="0"/>
                                          </p:stCondLst>
                                        </p:cTn>
                                        <p:tgtEl>
                                          <p:spTgt spid="2361"/>
                                        </p:tgtEl>
                                        <p:attrNameLst>
                                          <p:attrName>style.visibility</p:attrName>
                                        </p:attrNameLst>
                                      </p:cBhvr>
                                      <p:to>
                                        <p:strVal val="visible"/>
                                      </p:to>
                                    </p:set>
                                    <p:animEffect transition="in" filter="fade">
                                      <p:cBhvr>
                                        <p:cTn id="28" dur="1000"/>
                                        <p:tgtEl>
                                          <p:spTgt spid="2361"/>
                                        </p:tgtEl>
                                      </p:cBhvr>
                                    </p:animEffect>
                                  </p:childTnLst>
                                </p:cTn>
                              </p:par>
                              <p:par>
                                <p:cTn id="29" presetID="10" presetClass="entr" presetSubtype="0" fill="hold" nodeType="withEffect">
                                  <p:stCondLst>
                                    <p:cond delay="0"/>
                                  </p:stCondLst>
                                  <p:childTnLst>
                                    <p:set>
                                      <p:cBhvr>
                                        <p:cTn id="30" dur="1" fill="hold">
                                          <p:stCondLst>
                                            <p:cond delay="0"/>
                                          </p:stCondLst>
                                        </p:cTn>
                                        <p:tgtEl>
                                          <p:spTgt spid="2374"/>
                                        </p:tgtEl>
                                        <p:attrNameLst>
                                          <p:attrName>style.visibility</p:attrName>
                                        </p:attrNameLst>
                                      </p:cBhvr>
                                      <p:to>
                                        <p:strVal val="visible"/>
                                      </p:to>
                                    </p:set>
                                    <p:animEffect transition="in" filter="fade">
                                      <p:cBhvr>
                                        <p:cTn id="31" dur="1000"/>
                                        <p:tgtEl>
                                          <p:spTgt spid="2374"/>
                                        </p:tgtEl>
                                      </p:cBhvr>
                                    </p:animEffect>
                                  </p:childTnLst>
                                </p:cTn>
                              </p:par>
                              <p:par>
                                <p:cTn id="32" presetID="10" presetClass="entr" presetSubtype="0" fill="hold" nodeType="withEffect">
                                  <p:stCondLst>
                                    <p:cond delay="0"/>
                                  </p:stCondLst>
                                  <p:childTnLst>
                                    <p:set>
                                      <p:cBhvr>
                                        <p:cTn id="33" dur="1" fill="hold">
                                          <p:stCondLst>
                                            <p:cond delay="0"/>
                                          </p:stCondLst>
                                        </p:cTn>
                                        <p:tgtEl>
                                          <p:spTgt spid="2383"/>
                                        </p:tgtEl>
                                        <p:attrNameLst>
                                          <p:attrName>style.visibility</p:attrName>
                                        </p:attrNameLst>
                                      </p:cBhvr>
                                      <p:to>
                                        <p:strVal val="visible"/>
                                      </p:to>
                                    </p:set>
                                    <p:animEffect transition="in" filter="fade">
                                      <p:cBhvr>
                                        <p:cTn id="34" dur="1000"/>
                                        <p:tgtEl>
                                          <p:spTgt spid="2383"/>
                                        </p:tgtEl>
                                      </p:cBhvr>
                                    </p:animEffect>
                                  </p:childTnLst>
                                </p:cTn>
                              </p:par>
                              <p:par>
                                <p:cTn id="35" presetID="10" presetClass="entr" presetSubtype="0" fill="hold" nodeType="withEffect">
                                  <p:stCondLst>
                                    <p:cond delay="0"/>
                                  </p:stCondLst>
                                  <p:childTnLst>
                                    <p:set>
                                      <p:cBhvr>
                                        <p:cTn id="36" dur="1" fill="hold">
                                          <p:stCondLst>
                                            <p:cond delay="0"/>
                                          </p:stCondLst>
                                        </p:cTn>
                                        <p:tgtEl>
                                          <p:spTgt spid="2391"/>
                                        </p:tgtEl>
                                        <p:attrNameLst>
                                          <p:attrName>style.visibility</p:attrName>
                                        </p:attrNameLst>
                                      </p:cBhvr>
                                      <p:to>
                                        <p:strVal val="visible"/>
                                      </p:to>
                                    </p:set>
                                    <p:animEffect transition="in" filter="fade">
                                      <p:cBhvr>
                                        <p:cTn id="37" dur="1000"/>
                                        <p:tgtEl>
                                          <p:spTgt spid="2391"/>
                                        </p:tgtEl>
                                      </p:cBhvr>
                                    </p:animEffect>
                                  </p:childTnLst>
                                </p:cTn>
                              </p:par>
                              <p:par>
                                <p:cTn id="38" presetID="10" presetClass="entr" presetSubtype="0" fill="hold" nodeType="withEffect">
                                  <p:stCondLst>
                                    <p:cond delay="0"/>
                                  </p:stCondLst>
                                  <p:childTnLst>
                                    <p:set>
                                      <p:cBhvr>
                                        <p:cTn id="39" dur="1" fill="hold">
                                          <p:stCondLst>
                                            <p:cond delay="0"/>
                                          </p:stCondLst>
                                        </p:cTn>
                                        <p:tgtEl>
                                          <p:spTgt spid="2392"/>
                                        </p:tgtEl>
                                        <p:attrNameLst>
                                          <p:attrName>style.visibility</p:attrName>
                                        </p:attrNameLst>
                                      </p:cBhvr>
                                      <p:to>
                                        <p:strVal val="visible"/>
                                      </p:to>
                                    </p:set>
                                    <p:animEffect transition="in" filter="fade">
                                      <p:cBhvr>
                                        <p:cTn id="40" dur="1000"/>
                                        <p:tgtEl>
                                          <p:spTgt spid="2392"/>
                                        </p:tgtEl>
                                      </p:cBhvr>
                                    </p:animEffect>
                                  </p:childTnLst>
                                </p:cTn>
                              </p:par>
                              <p:par>
                                <p:cTn id="41" presetID="10" presetClass="entr" presetSubtype="0" fill="hold" nodeType="withEffect">
                                  <p:stCondLst>
                                    <p:cond delay="0"/>
                                  </p:stCondLst>
                                  <p:childTnLst>
                                    <p:set>
                                      <p:cBhvr>
                                        <p:cTn id="42" dur="1" fill="hold">
                                          <p:stCondLst>
                                            <p:cond delay="0"/>
                                          </p:stCondLst>
                                        </p:cTn>
                                        <p:tgtEl>
                                          <p:spTgt spid="2393"/>
                                        </p:tgtEl>
                                        <p:attrNameLst>
                                          <p:attrName>style.visibility</p:attrName>
                                        </p:attrNameLst>
                                      </p:cBhvr>
                                      <p:to>
                                        <p:strVal val="visible"/>
                                      </p:to>
                                    </p:set>
                                    <p:animEffect transition="in" filter="fade">
                                      <p:cBhvr>
                                        <p:cTn id="43" dur="1000"/>
                                        <p:tgtEl>
                                          <p:spTgt spid="2393"/>
                                        </p:tgtEl>
                                      </p:cBhvr>
                                    </p:animEffect>
                                  </p:childTnLst>
                                </p:cTn>
                              </p:par>
                              <p:par>
                                <p:cTn id="44" presetID="10" presetClass="entr" presetSubtype="0" fill="hold" nodeType="with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1000"/>
                                        <p:tgtEl>
                                          <p:spTgt spid="66"/>
                                        </p:tgtEl>
                                      </p:cBhvr>
                                    </p:animEffect>
                                  </p:childTnLst>
                                </p:cTn>
                              </p:par>
                              <p:par>
                                <p:cTn id="47" presetID="10" presetClass="entr" presetSubtype="0" fill="hold"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childTnLst>
                                </p:cTn>
                              </p:par>
                              <p:par>
                                <p:cTn id="50" presetID="10" presetClass="entr" presetSubtype="0" fill="hold" nodeType="with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childTnLst>
                                </p:cTn>
                              </p:par>
                              <p:par>
                                <p:cTn id="53" presetID="10" presetClass="entr" presetSubtype="0" fill="hold" nodeType="with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fade">
                                      <p:cBhvr>
                                        <p:cTn id="55" dur="1000"/>
                                        <p:tgtEl>
                                          <p:spTgt spid="69"/>
                                        </p:tgtEl>
                                      </p:cBhvr>
                                    </p:animEffect>
                                  </p:childTnLst>
                                </p:cTn>
                              </p:par>
                              <p:par>
                                <p:cTn id="56" presetID="10" presetClass="entr" presetSubtype="0" fill="hold" nodeType="with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fade">
                                      <p:cBhvr>
                                        <p:cTn id="58" dur="1000"/>
                                        <p:tgtEl>
                                          <p:spTgt spid="64"/>
                                        </p:tgtEl>
                                      </p:cBhvr>
                                    </p:animEffect>
                                  </p:childTnLst>
                                </p:cTn>
                              </p:par>
                              <p:par>
                                <p:cTn id="59" presetID="10" presetClass="entr" presetSubtype="0" fill="hold" nodeType="with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1000"/>
                                        <p:tgtEl>
                                          <p:spTgt spid="65"/>
                                        </p:tgtEl>
                                      </p:cBhvr>
                                    </p:animEffect>
                                  </p:childTnLst>
                                </p:cTn>
                              </p:par>
                              <p:par>
                                <p:cTn id="62" presetID="10" presetClass="entr" presetSubtype="0" fill="hold" nodeType="withEffect">
                                  <p:stCondLst>
                                    <p:cond delay="0"/>
                                  </p:stCondLst>
                                  <p:childTnLst>
                                    <p:set>
                                      <p:cBhvr>
                                        <p:cTn id="63" dur="1" fill="hold">
                                          <p:stCondLst>
                                            <p:cond delay="0"/>
                                          </p:stCondLst>
                                        </p:cTn>
                                        <p:tgtEl>
                                          <p:spTgt spid="71"/>
                                        </p:tgtEl>
                                        <p:attrNameLst>
                                          <p:attrName>style.visibility</p:attrName>
                                        </p:attrNameLst>
                                      </p:cBhvr>
                                      <p:to>
                                        <p:strVal val="visible"/>
                                      </p:to>
                                    </p:set>
                                    <p:animEffect transition="in" filter="fade">
                                      <p:cBhvr>
                                        <p:cTn id="64" dur="1000"/>
                                        <p:tgtEl>
                                          <p:spTgt spid="71"/>
                                        </p:tgtEl>
                                      </p:cBhvr>
                                    </p:animEffect>
                                  </p:childTnLst>
                                </p:cTn>
                              </p:par>
                              <p:par>
                                <p:cTn id="65" presetID="10" presetClass="entr" presetSubtype="0" fill="hold" nodeType="withEffect">
                                  <p:stCondLst>
                                    <p:cond delay="0"/>
                                  </p:stCondLst>
                                  <p:childTnLst>
                                    <p:set>
                                      <p:cBhvr>
                                        <p:cTn id="66" dur="1" fill="hold">
                                          <p:stCondLst>
                                            <p:cond delay="0"/>
                                          </p:stCondLst>
                                        </p:cTn>
                                        <p:tgtEl>
                                          <p:spTgt spid="72"/>
                                        </p:tgtEl>
                                        <p:attrNameLst>
                                          <p:attrName>style.visibility</p:attrName>
                                        </p:attrNameLst>
                                      </p:cBhvr>
                                      <p:to>
                                        <p:strVal val="visible"/>
                                      </p:to>
                                    </p:set>
                                    <p:animEffect transition="in" filter="fade">
                                      <p:cBhvr>
                                        <p:cTn id="67" dur="1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067694"/>
            <a:ext cx="8046720" cy="438911"/>
          </a:xfrm>
        </p:spPr>
        <p:txBody>
          <a:bodyPr/>
          <a:lstStyle/>
          <a:p>
            <a:r>
              <a:rPr lang="en-GB" sz="2400" dirty="0" smtClean="0">
                <a:latin typeface="Calibri" panose="020F0502020204030204" pitchFamily="34" charset="0"/>
                <a:cs typeface="Calibri" panose="020F0502020204030204" pitchFamily="34" charset="0"/>
              </a:rPr>
              <a:t>RETAILERS ACTED QUICKLY REASSURING SHOPPERS AND AFTER AN INITIAL FLURRY, SHOPPING BEHAVIOUR QUICKLY ALIGNED WITH PREVIOUS WEEKS …</a:t>
            </a:r>
            <a:endParaRPr lang="en-GB" sz="2400" dirty="0"/>
          </a:p>
        </p:txBody>
      </p:sp>
    </p:spTree>
    <p:extLst>
      <p:ext uri="{BB962C8B-B14F-4D97-AF65-F5344CB8AC3E}">
        <p14:creationId xmlns:p14="http://schemas.microsoft.com/office/powerpoint/2010/main" val="27605170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Placeholder 8"/>
          <p:cNvGraphicFramePr>
            <a:graphicFrameLocks/>
          </p:cNvGraphicFramePr>
          <p:nvPr>
            <p:extLst>
              <p:ext uri="{D42A27DB-BD31-4B8C-83A1-F6EECF244321}">
                <p14:modId xmlns:p14="http://schemas.microsoft.com/office/powerpoint/2010/main" val="4254164479"/>
              </p:ext>
            </p:extLst>
          </p:nvPr>
        </p:nvGraphicFramePr>
        <p:xfrm>
          <a:off x="383728" y="1663855"/>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77825" name="Title 3"/>
          <p:cNvSpPr txBox="1">
            <a:spLocks noGrp="1"/>
          </p:cNvSpPr>
          <p:nvPr>
            <p:ph type="title"/>
          </p:nvPr>
        </p:nvSpPr>
        <p:spPr>
          <a:xfrm>
            <a:off x="445656" y="298956"/>
            <a:ext cx="8539609" cy="714375"/>
          </a:xfrm>
        </p:spPr>
        <p:txBody>
          <a:bodyPr/>
          <a:lstStyle/>
          <a:p>
            <a:pPr>
              <a:spcBef>
                <a:spcPct val="0"/>
              </a:spcBef>
              <a:buClr>
                <a:srgbClr val="000000"/>
              </a:buClr>
            </a:pPr>
            <a:r>
              <a:rPr lang="en-GB" altLang="en-US" sz="2400" dirty="0" smtClean="0">
                <a:solidFill>
                  <a:schemeClr val="tx1"/>
                </a:solidFill>
                <a:ea typeface="MS PGothic" pitchFamily="34" charset="-128"/>
                <a:cs typeface="Calibri" pitchFamily="34" charset="0"/>
              </a:rPr>
              <a:t>OTHER THAN THE MODEST SPIKE AT THE START OF </a:t>
            </a:r>
            <a:r>
              <a:rPr lang="en-GB" altLang="en-US" sz="2400" dirty="0" smtClean="0">
                <a:solidFill>
                  <a:schemeClr val="tx1"/>
                </a:solidFill>
                <a:ea typeface="MS PGothic" pitchFamily="34" charset="-128"/>
                <a:cs typeface="Calibri" pitchFamily="34" charset="0"/>
              </a:rPr>
              <a:t>LOCKDOWN 2.0, </a:t>
            </a:r>
            <a:r>
              <a:rPr lang="en-GB" altLang="en-US" sz="2400" dirty="0" smtClean="0">
                <a:solidFill>
                  <a:schemeClr val="tx1"/>
                </a:solidFill>
                <a:ea typeface="MS PGothic" pitchFamily="34" charset="-128"/>
                <a:cs typeface="Calibri" pitchFamily="34" charset="0"/>
              </a:rPr>
              <a:t>GROWTH WAS SUBDUED APPROACHING DECEMBER</a:t>
            </a:r>
            <a:endParaRPr lang="en-US" altLang="en-US" sz="2400" dirty="0" smtClean="0">
              <a:solidFill>
                <a:schemeClr val="tx1"/>
              </a:solidFill>
              <a:cs typeface="Calibri" pitchFamily="34" charset="0"/>
              <a:sym typeface="Arial" pitchFamily="34" charset="0"/>
            </a:endParaRPr>
          </a:p>
        </p:txBody>
      </p:sp>
      <p:sp>
        <p:nvSpPr>
          <p:cNvPr id="77826" name="Text Placeholder 1"/>
          <p:cNvSpPr txBox="1">
            <a:spLocks noGrp="1"/>
          </p:cNvSpPr>
          <p:nvPr>
            <p:ph type="body" idx="2"/>
          </p:nvPr>
        </p:nvSpPr>
        <p:spPr>
          <a:xfrm>
            <a:off x="383728" y="4779963"/>
            <a:ext cx="8166100" cy="274637"/>
          </a:xfrm>
        </p:spPr>
        <p:txBody>
          <a:bodyPr/>
          <a:lstStyle/>
          <a:p>
            <a:pPr eaLnBrk="1" hangingPunct="1">
              <a:spcBef>
                <a:spcPts val="63"/>
              </a:spcBef>
              <a:buClr>
                <a:srgbClr val="000000"/>
              </a:buClr>
              <a:buFontTx/>
              <a:buNone/>
            </a:pPr>
            <a:r>
              <a:rPr lang="en-GB" altLang="en-US" sz="1100" dirty="0" smtClean="0">
                <a:solidFill>
                  <a:srgbClr val="616365"/>
                </a:solidFill>
                <a:cs typeface="Calibri" pitchFamily="34" charset="0"/>
                <a:sym typeface="Arial" pitchFamily="34" charset="0"/>
              </a:rPr>
              <a:t>Source:  Nielsen Scantrack Grocery Multiples</a:t>
            </a:r>
            <a:endParaRPr lang="en-GB" altLang="en-US" sz="1100" dirty="0" smtClean="0">
              <a:solidFill>
                <a:srgbClr val="000000"/>
              </a:solidFill>
              <a:cs typeface="Calibri" pitchFamily="34" charset="0"/>
              <a:sym typeface="Arial" pitchFamily="34" charset="0"/>
            </a:endParaRPr>
          </a:p>
        </p:txBody>
      </p:sp>
      <p:sp>
        <p:nvSpPr>
          <p:cNvPr id="8" name="Text Box 5"/>
          <p:cNvSpPr txBox="1">
            <a:spLocks noChangeArrowheads="1"/>
          </p:cNvSpPr>
          <p:nvPr/>
        </p:nvSpPr>
        <p:spPr bwMode="auto">
          <a:xfrm>
            <a:off x="496887" y="1023908"/>
            <a:ext cx="4476304" cy="331757"/>
          </a:xfrm>
          <a:prstGeom prst="rect">
            <a:avLst/>
          </a:prstGeom>
          <a:noFill/>
          <a:ln w="9525">
            <a:noFill/>
            <a:miter lim="800000"/>
            <a:headEnd/>
            <a:tailEnd/>
          </a:ln>
        </p:spPr>
        <p:txBody>
          <a:bodyPr wrap="square">
            <a:spAutoFit/>
          </a:bodyPr>
          <a:lstStyle/>
          <a:p>
            <a:pPr algn="ctr" fontAlgn="auto">
              <a:spcBef>
                <a:spcPts val="0"/>
              </a:spcBef>
              <a:spcAft>
                <a:spcPts val="0"/>
              </a:spcAft>
              <a:defRPr sz="1556" b="1" i="0" u="none" strike="noStrike" kern="1200" baseline="0">
                <a:solidFill>
                  <a:srgbClr val="5F5F5F"/>
                </a:solidFill>
                <a:latin typeface="Calibri"/>
                <a:ea typeface="Calibri"/>
                <a:cs typeface="Calibri"/>
              </a:defRPr>
            </a:pPr>
            <a:r>
              <a:rPr lang="en-GB" b="1" dirty="0">
                <a:solidFill>
                  <a:srgbClr val="5F5F5F"/>
                </a:solidFill>
                <a:latin typeface="Calibri"/>
                <a:ea typeface="Calibri"/>
                <a:cs typeface="Calibri"/>
                <a:sym typeface="Arial"/>
              </a:rPr>
              <a:t>Weekly Year on Year Sales Growth Latest 12 weeks</a:t>
            </a:r>
          </a:p>
        </p:txBody>
      </p:sp>
      <p:sp>
        <p:nvSpPr>
          <p:cNvPr id="77829" name="Line 5"/>
          <p:cNvSpPr>
            <a:spLocks noChangeShapeType="1"/>
          </p:cNvSpPr>
          <p:nvPr/>
        </p:nvSpPr>
        <p:spPr bwMode="auto">
          <a:xfrm flipV="1">
            <a:off x="637220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0" name="Line 5"/>
          <p:cNvSpPr>
            <a:spLocks noChangeShapeType="1"/>
          </p:cNvSpPr>
          <p:nvPr/>
        </p:nvSpPr>
        <p:spPr bwMode="auto">
          <a:xfrm flipV="1">
            <a:off x="3491880" y="1807369"/>
            <a:ext cx="0" cy="1960562"/>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77831" name="AutoShape 2" descr="Image result for FATHERS DAY"/>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
        <p:nvSpPr>
          <p:cNvPr id="77832" name="AutoShape 4" descr="Image result for FATHERS DAY"/>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pitchFamily="34" charset="0"/>
                <a:cs typeface="Arial" pitchFamily="34" charset="0"/>
                <a:sym typeface="Arial" pitchFamily="34" charset="0"/>
              </a:defRPr>
            </a:lvl1pPr>
            <a:lvl2pPr marL="742950" indent="-285750">
              <a:defRPr sz="1400">
                <a:solidFill>
                  <a:srgbClr val="000000"/>
                </a:solidFill>
                <a:latin typeface="Arial" pitchFamily="34" charset="0"/>
                <a:cs typeface="Arial" pitchFamily="34" charset="0"/>
                <a:sym typeface="Arial" pitchFamily="34" charset="0"/>
              </a:defRPr>
            </a:lvl2pPr>
            <a:lvl3pPr marL="1143000" indent="-228600">
              <a:defRPr sz="1400">
                <a:solidFill>
                  <a:srgbClr val="000000"/>
                </a:solidFill>
                <a:latin typeface="Arial" pitchFamily="34" charset="0"/>
                <a:cs typeface="Arial" pitchFamily="34" charset="0"/>
                <a:sym typeface="Arial" pitchFamily="34" charset="0"/>
              </a:defRPr>
            </a:lvl3pPr>
            <a:lvl4pPr marL="1600200" indent="-228600">
              <a:defRPr sz="1400">
                <a:solidFill>
                  <a:srgbClr val="000000"/>
                </a:solidFill>
                <a:latin typeface="Arial" pitchFamily="34" charset="0"/>
                <a:cs typeface="Arial" pitchFamily="34" charset="0"/>
                <a:sym typeface="Arial" pitchFamily="34" charset="0"/>
              </a:defRPr>
            </a:lvl4pPr>
            <a:lvl5pPr marL="2057400" indent="-228600">
              <a:defRPr sz="1400">
                <a:solidFill>
                  <a:srgbClr val="000000"/>
                </a:solidFill>
                <a:latin typeface="Arial" pitchFamily="34" charset="0"/>
                <a:cs typeface="Arial" pitchFamily="34" charset="0"/>
                <a:sym typeface="Arial" pitchFamily="34" charset="0"/>
              </a:defRPr>
            </a:lvl5pPr>
            <a:lvl6pPr marL="25146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GB" altLang="en-US" dirty="0"/>
          </a:p>
        </p:txBody>
      </p:sp>
    </p:spTree>
    <p:extLst>
      <p:ext uri="{BB962C8B-B14F-4D97-AF65-F5344CB8AC3E}">
        <p14:creationId xmlns:p14="http://schemas.microsoft.com/office/powerpoint/2010/main" val="35392591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pSp>
        <p:nvGrpSpPr>
          <p:cNvPr id="11" name="Google Shape;1858;p11"/>
          <p:cNvGrpSpPr/>
          <p:nvPr/>
        </p:nvGrpSpPr>
        <p:grpSpPr>
          <a:xfrm>
            <a:off x="6648802" y="1514280"/>
            <a:ext cx="1854097" cy="502920"/>
            <a:chOff x="6258344" y="1278081"/>
            <a:chExt cx="1685542" cy="457200"/>
          </a:xfrm>
        </p:grpSpPr>
        <p:sp>
          <p:nvSpPr>
            <p:cNvPr id="20" name="Google Shape;1859;p11"/>
            <p:cNvSpPr txBox="1"/>
            <p:nvPr/>
          </p:nvSpPr>
          <p:spPr>
            <a:xfrm>
              <a:off x="6258344" y="1519881"/>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28th November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21" name="Google Shape;1860;p11"/>
            <p:cNvSpPr txBox="1"/>
            <p:nvPr/>
          </p:nvSpPr>
          <p:spPr>
            <a:xfrm>
              <a:off x="6271591" y="1278081"/>
              <a:ext cx="1672295"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200" b="1" dirty="0" smtClean="0">
                  <a:solidFill>
                    <a:schemeClr val="accent5"/>
                  </a:solidFill>
                  <a:latin typeface="Calibri" panose="020F0502020204030204" pitchFamily="34" charset="0"/>
                  <a:cs typeface="Calibri" panose="020F0502020204030204" pitchFamily="34" charset="0"/>
                </a:rPr>
                <a:t>Total Visits</a:t>
              </a:r>
              <a:endParaRPr sz="12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5" name="Google Shape;1850;p11"/>
          <p:cNvSpPr/>
          <p:nvPr/>
        </p:nvSpPr>
        <p:spPr>
          <a:xfrm>
            <a:off x="6498333" y="4032643"/>
            <a:ext cx="775616" cy="41822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-66M</a:t>
            </a:r>
          </a:p>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3"/>
                </a:solidFill>
                <a:latin typeface="Calibri" panose="020F0502020204030204" pitchFamily="34" charset="0"/>
                <a:cs typeface="Calibri" panose="020F0502020204030204" pitchFamily="34" charset="0"/>
                <a:sym typeface="Arial"/>
              </a:rPr>
              <a:t>(-12%)</a:t>
            </a:r>
            <a:endParaRPr sz="1100" b="1" i="0"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2" name="Google Shape;1854;p11"/>
          <p:cNvSpPr/>
          <p:nvPr/>
        </p:nvSpPr>
        <p:spPr>
          <a:xfrm>
            <a:off x="7740352" y="4032643"/>
            <a:ext cx="775617"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100" b="1" i="0" u="none" strike="noStrike" cap="none" dirty="0" smtClean="0">
                <a:solidFill>
                  <a:schemeClr val="accent1"/>
                </a:solidFill>
                <a:latin typeface="Calibri" panose="020F0502020204030204" pitchFamily="34" charset="0"/>
                <a:cs typeface="Calibri" panose="020F0502020204030204" pitchFamily="34" charset="0"/>
                <a:sym typeface="Arial"/>
              </a:rPr>
              <a:t>+10M</a:t>
            </a:r>
          </a:p>
          <a:p>
            <a:pPr marL="0" marR="0" lvl="0" indent="0" algn="ctr" rtl="0">
              <a:lnSpc>
                <a:spcPct val="100000"/>
              </a:lnSpc>
              <a:spcBef>
                <a:spcPts val="0"/>
              </a:spcBef>
              <a:spcAft>
                <a:spcPts val="0"/>
              </a:spcAft>
              <a:buClr>
                <a:srgbClr val="000000"/>
              </a:buClr>
              <a:buSzPts val="2400"/>
              <a:buFont typeface="Arial"/>
              <a:buNone/>
            </a:pPr>
            <a:r>
              <a:rPr lang="it-IT" sz="1100" b="1" dirty="0" smtClean="0">
                <a:solidFill>
                  <a:schemeClr val="accent1"/>
                </a:solidFill>
                <a:latin typeface="Calibri" panose="020F0502020204030204" pitchFamily="34" charset="0"/>
                <a:cs typeface="Calibri" panose="020F0502020204030204" pitchFamily="34" charset="0"/>
              </a:rPr>
              <a:t>(+92%)</a:t>
            </a:r>
            <a:endParaRPr sz="1000" b="1" i="0" u="none" strike="noStrike" cap="none" dirty="0">
              <a:solidFill>
                <a:schemeClr val="accent1"/>
              </a:solidFill>
              <a:latin typeface="Calibri" panose="020F0502020204030204" pitchFamily="34" charset="0"/>
              <a:cs typeface="Calibri" panose="020F0502020204030204" pitchFamily="34" charset="0"/>
              <a:sym typeface="Arial"/>
            </a:endParaRPr>
          </a:p>
        </p:txBody>
      </p:sp>
      <p:sp>
        <p:nvSpPr>
          <p:cNvPr id="10" name="Google Shape;1857;p11"/>
          <p:cNvSpPr/>
          <p:nvPr/>
        </p:nvSpPr>
        <p:spPr>
          <a:xfrm>
            <a:off x="7013971" y="2183855"/>
            <a:ext cx="1032345" cy="408595"/>
          </a:xfrm>
          <a:prstGeom prst="rect">
            <a:avLst/>
          </a:prstGeom>
          <a:solidFill>
            <a:srgbClr val="C0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800" b="0" i="0" u="none" strike="noStrike" cap="none" dirty="0" smtClean="0">
                <a:solidFill>
                  <a:srgbClr val="FFFFFF"/>
                </a:solidFill>
                <a:latin typeface="Calibri" panose="020F0502020204030204" pitchFamily="34" charset="0"/>
                <a:cs typeface="Calibri" panose="020F0502020204030204" pitchFamily="34" charset="0"/>
                <a:sym typeface="Arial"/>
              </a:rPr>
              <a:t>-10%</a:t>
            </a:r>
            <a:endParaRPr b="0" i="0" u="none" strike="noStrike" cap="none" dirty="0">
              <a:solidFill>
                <a:srgbClr val="000000"/>
              </a:solidFill>
              <a:latin typeface="Calibri" panose="020F0502020204030204" pitchFamily="34" charset="0"/>
              <a:cs typeface="Calibri" panose="020F0502020204030204" pitchFamily="34" charset="0"/>
              <a:sym typeface="Arial"/>
            </a:endParaRPr>
          </a:p>
        </p:txBody>
      </p:sp>
      <p:cxnSp>
        <p:nvCxnSpPr>
          <p:cNvPr id="18" name="Google Shape;1867;p11"/>
          <p:cNvCxnSpPr>
            <a:stCxn id="10" idx="2"/>
          </p:cNvCxnSpPr>
          <p:nvPr/>
        </p:nvCxnSpPr>
        <p:spPr>
          <a:xfrm flipH="1">
            <a:off x="7013971" y="2592450"/>
            <a:ext cx="516173" cy="899251"/>
          </a:xfrm>
          <a:prstGeom prst="straightConnector1">
            <a:avLst/>
          </a:prstGeom>
          <a:noFill/>
          <a:ln w="10775" cap="flat" cmpd="sng">
            <a:solidFill>
              <a:schemeClr val="accent1"/>
            </a:solidFill>
            <a:prstDash val="solid"/>
            <a:round/>
            <a:headEnd type="none" w="sm" len="sm"/>
            <a:tailEnd type="stealth" w="med" len="med"/>
          </a:ln>
        </p:spPr>
      </p:cxnSp>
      <p:cxnSp>
        <p:nvCxnSpPr>
          <p:cNvPr id="19" name="Google Shape;1868;p11"/>
          <p:cNvCxnSpPr>
            <a:stCxn id="10" idx="2"/>
          </p:cNvCxnSpPr>
          <p:nvPr/>
        </p:nvCxnSpPr>
        <p:spPr>
          <a:xfrm>
            <a:off x="7530144" y="2592450"/>
            <a:ext cx="516172" cy="899251"/>
          </a:xfrm>
          <a:prstGeom prst="straightConnector1">
            <a:avLst/>
          </a:prstGeom>
          <a:noFill/>
          <a:ln w="10775" cap="flat" cmpd="sng">
            <a:solidFill>
              <a:schemeClr val="accent1"/>
            </a:solidFill>
            <a:prstDash val="solid"/>
            <a:round/>
            <a:headEnd type="none" w="sm" len="sm"/>
            <a:tailEnd type="stealth" w="med" len="med"/>
          </a:ln>
        </p:spPr>
      </p:cxnSp>
      <p:grpSp>
        <p:nvGrpSpPr>
          <p:cNvPr id="28" name="Google Shape;1800;p9"/>
          <p:cNvGrpSpPr/>
          <p:nvPr/>
        </p:nvGrpSpPr>
        <p:grpSpPr>
          <a:xfrm>
            <a:off x="5819428" y="1610324"/>
            <a:ext cx="239100" cy="2943442"/>
            <a:chOff x="2995397" y="1581873"/>
            <a:chExt cx="239100" cy="2943442"/>
          </a:xfrm>
        </p:grpSpPr>
        <p:cxnSp>
          <p:nvCxnSpPr>
            <p:cNvPr id="29"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30"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31"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Calibri" panose="020F0502020204030204" pitchFamily="34" charset="0"/>
                <a:cs typeface="Calibri" panose="020F0502020204030204" pitchFamily="34" charset="0"/>
                <a:sym typeface="Arial"/>
              </a:endParaRPr>
            </a:p>
          </p:txBody>
        </p:sp>
      </p:grpSp>
      <p:graphicFrame>
        <p:nvGraphicFramePr>
          <p:cNvPr id="36" name="Google Shape;1733;p5"/>
          <p:cNvGraphicFramePr/>
          <p:nvPr>
            <p:extLst>
              <p:ext uri="{D42A27DB-BD31-4B8C-83A1-F6EECF244321}">
                <p14:modId xmlns:p14="http://schemas.microsoft.com/office/powerpoint/2010/main" val="377744380"/>
              </p:ext>
            </p:extLst>
          </p:nvPr>
        </p:nvGraphicFramePr>
        <p:xfrm>
          <a:off x="772545" y="1519980"/>
          <a:ext cx="4713973" cy="3111000"/>
        </p:xfrm>
        <a:graphic>
          <a:graphicData uri="http://schemas.openxmlformats.org/drawingml/2006/chart">
            <c:chart xmlns:c="http://schemas.openxmlformats.org/drawingml/2006/chart" xmlns:r="http://schemas.openxmlformats.org/officeDocument/2006/relationships" r:id="rId3"/>
          </a:graphicData>
        </a:graphic>
      </p:graphicFrame>
      <p:pic>
        <p:nvPicPr>
          <p:cNvPr id="37" name="Google Shape;1861;p11"/>
          <p:cNvPicPr preferRelativeResize="0"/>
          <p:nvPr/>
        </p:nvPicPr>
        <p:blipFill rotWithShape="1">
          <a:blip r:embed="rId4">
            <a:alphaModFix/>
          </a:blip>
          <a:srcRect/>
          <a:stretch/>
        </p:blipFill>
        <p:spPr>
          <a:xfrm>
            <a:off x="5273351" y="1719505"/>
            <a:ext cx="450777" cy="358450"/>
          </a:xfrm>
          <a:prstGeom prst="rect">
            <a:avLst/>
          </a:prstGeom>
          <a:noFill/>
          <a:ln>
            <a:noFill/>
          </a:ln>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3351" y="4137567"/>
            <a:ext cx="450777" cy="313296"/>
          </a:xfrm>
          <a:prstGeom prst="rect">
            <a:avLst/>
          </a:prstGeom>
        </p:spPr>
      </p:pic>
      <p:cxnSp>
        <p:nvCxnSpPr>
          <p:cNvPr id="1827" name="Straight Arrow Connector 1826"/>
          <p:cNvCxnSpPr/>
          <p:nvPr/>
        </p:nvCxnSpPr>
        <p:spPr>
          <a:xfrm flipH="1">
            <a:off x="5492420" y="3430894"/>
            <a:ext cx="6320" cy="601749"/>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V="1">
            <a:off x="5498740" y="2185574"/>
            <a:ext cx="0" cy="705942"/>
          </a:xfrm>
          <a:prstGeom prst="straightConnector1">
            <a:avLst/>
          </a:prstGeom>
          <a:ln w="19050">
            <a:solidFill>
              <a:schemeClr val="accent5"/>
            </a:solidFill>
            <a:tailEnd type="arrow"/>
          </a:ln>
        </p:spPr>
        <p:style>
          <a:lnRef idx="1">
            <a:schemeClr val="accent1"/>
          </a:lnRef>
          <a:fillRef idx="0">
            <a:schemeClr val="accent1"/>
          </a:fillRef>
          <a:effectRef idx="0">
            <a:schemeClr val="accent1"/>
          </a:effectRef>
          <a:fontRef idx="minor">
            <a:schemeClr val="tx1"/>
          </a:fontRef>
        </p:style>
      </p:cxnSp>
      <p:sp>
        <p:nvSpPr>
          <p:cNvPr id="32" name="Google Shape;1684;p3"/>
          <p:cNvSpPr txBox="1">
            <a:spLocks/>
          </p:cNvSpPr>
          <p:nvPr/>
        </p:nvSpPr>
        <p:spPr>
          <a:xfrm>
            <a:off x="179512" y="195486"/>
            <a:ext cx="8856984" cy="578155"/>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it-IT" sz="1800" dirty="0">
                <a:latin typeface="Calibri" panose="020F0502020204030204" pitchFamily="34" charset="0"/>
                <a:cs typeface="Calibri" panose="020F0502020204030204" pitchFamily="34" charset="0"/>
              </a:rPr>
              <a:t>ONLINE </a:t>
            </a:r>
            <a:r>
              <a:rPr lang="it-IT" sz="1800" dirty="0" smtClean="0">
                <a:latin typeface="Calibri" panose="020F0502020204030204" pitchFamily="34" charset="0"/>
                <a:cs typeface="Calibri" panose="020F0502020204030204" pitchFamily="34" charset="0"/>
              </a:rPr>
              <a:t>DEMAND INCREASED </a:t>
            </a:r>
            <a:r>
              <a:rPr lang="it-IT" sz="1800" dirty="0" smtClean="0">
                <a:latin typeface="Calibri" panose="020F0502020204030204" pitchFamily="34" charset="0"/>
                <a:cs typeface="Calibri" panose="020F0502020204030204" pitchFamily="34" charset="0"/>
              </a:rPr>
              <a:t>AS SHOPPERS REDUCED SOCIAL </a:t>
            </a:r>
            <a:r>
              <a:rPr lang="it-IT" sz="1800" dirty="0" smtClean="0">
                <a:latin typeface="Calibri" panose="020F0502020204030204" pitchFamily="34" charset="0"/>
                <a:cs typeface="Calibri" panose="020F0502020204030204" pitchFamily="34" charset="0"/>
              </a:rPr>
              <a:t>CONTACT AND AFTER </a:t>
            </a:r>
            <a:r>
              <a:rPr lang="it-IT" sz="1800" dirty="0" smtClean="0">
                <a:latin typeface="Calibri" panose="020F0502020204030204" pitchFamily="34" charset="0"/>
                <a:cs typeface="Calibri" panose="020F0502020204030204" pitchFamily="34" charset="0"/>
              </a:rPr>
              <a:t>MOMENTUM IN WEEK 1</a:t>
            </a:r>
            <a:r>
              <a:rPr lang="it-IT" sz="1800" dirty="0">
                <a:latin typeface="Calibri" panose="020F0502020204030204" pitchFamily="34" charset="0"/>
                <a:cs typeface="Calibri" panose="020F0502020204030204" pitchFamily="34" charset="0"/>
              </a:rPr>
              <a:t>, GROWTH ‘IN </a:t>
            </a:r>
            <a:r>
              <a:rPr lang="it-IT" sz="1800" dirty="0" smtClean="0">
                <a:latin typeface="Calibri" panose="020F0502020204030204" pitchFamily="34" charset="0"/>
                <a:cs typeface="Calibri" panose="020F0502020204030204" pitchFamily="34" charset="0"/>
              </a:rPr>
              <a:t>STORE’ </a:t>
            </a:r>
            <a:r>
              <a:rPr lang="it-IT" sz="1800" dirty="0">
                <a:latin typeface="Calibri" panose="020F0502020204030204" pitchFamily="34" charset="0"/>
                <a:cs typeface="Calibri" panose="020F0502020204030204" pitchFamily="34" charset="0"/>
              </a:rPr>
              <a:t>STRUGGLED </a:t>
            </a:r>
            <a:r>
              <a:rPr lang="it-IT" sz="1800" dirty="0" smtClean="0">
                <a:latin typeface="Calibri" panose="020F0502020204030204" pitchFamily="34" charset="0"/>
                <a:cs typeface="Calibri" panose="020F0502020204030204" pitchFamily="34" charset="0"/>
              </a:rPr>
              <a:t>TO STAY POSITIVE ...</a:t>
            </a:r>
            <a:endParaRPr lang="it-IT" sz="1800" dirty="0">
              <a:latin typeface="Calibri" panose="020F0502020204030204" pitchFamily="34" charset="0"/>
              <a:cs typeface="Calibri" panose="020F0502020204030204" pitchFamily="34" charset="0"/>
            </a:endParaRPr>
          </a:p>
        </p:txBody>
      </p:sp>
      <p:sp>
        <p:nvSpPr>
          <p:cNvPr id="33" name="Google Shape;2124;p20"/>
          <p:cNvSpPr txBox="1">
            <a:spLocks noGrp="1"/>
          </p:cNvSpPr>
          <p:nvPr>
            <p:ph type="body" idx="2"/>
          </p:nvPr>
        </p:nvSpPr>
        <p:spPr>
          <a:xfrm>
            <a:off x="179512" y="807074"/>
            <a:ext cx="8665429" cy="396524"/>
          </a:xfrm>
          <a:prstGeom prst="rect">
            <a:avLst/>
          </a:prstGeom>
          <a:noFill/>
          <a:ln>
            <a:noFill/>
          </a:ln>
        </p:spPr>
        <p:txBody>
          <a:bodyPr spcFirstLastPara="1" wrap="square" lIns="91425" tIns="0" rIns="91425" bIns="0" anchor="t" anchorCtr="0">
            <a:noAutofit/>
          </a:bodyPr>
          <a:lstStyle/>
          <a:p>
            <a:pPr marL="0" lvl="0" indent="0"/>
            <a:r>
              <a:rPr lang="en-GB" sz="1100" dirty="0" smtClean="0">
                <a:latin typeface="Calibri" panose="020F0502020204030204" pitchFamily="34" charset="0"/>
                <a:cs typeface="Calibri" panose="020F0502020204030204" pitchFamily="34" charset="0"/>
              </a:rPr>
              <a:t>Retailers that were able, proved agile flexing capacity and online share again hit 14% w/e 14th November, as sales edged close to peak seen during the summer.</a:t>
            </a:r>
            <a:endParaRPr lang="it-IT" sz="1100"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71067" y="4780026"/>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Homescan FMCG Total GB</a:t>
            </a:r>
            <a:endParaRPr lang="it-IT" sz="900" dirty="0">
              <a:latin typeface="Calibri" panose="020F0502020204030204" pitchFamily="34" charset="0"/>
              <a:cs typeface="Calibri" panose="020F0502020204030204" pitchFamily="34" charset="0"/>
            </a:endParaRPr>
          </a:p>
        </p:txBody>
      </p:sp>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19222" y="3502781"/>
            <a:ext cx="532141" cy="369845"/>
          </a:xfrm>
          <a:prstGeom prst="rect">
            <a:avLst/>
          </a:prstGeom>
        </p:spPr>
      </p:pic>
      <p:pic>
        <p:nvPicPr>
          <p:cNvPr id="39" name="Google Shape;1861;p11"/>
          <p:cNvPicPr preferRelativeResize="0"/>
          <p:nvPr/>
        </p:nvPicPr>
        <p:blipFill rotWithShape="1">
          <a:blip r:embed="rId4">
            <a:alphaModFix/>
          </a:blip>
          <a:srcRect/>
          <a:stretch/>
        </p:blipFill>
        <p:spPr>
          <a:xfrm>
            <a:off x="7884368" y="3502781"/>
            <a:ext cx="521867" cy="370088"/>
          </a:xfrm>
          <a:prstGeom prst="rect">
            <a:avLst/>
          </a:prstGeom>
          <a:noFill/>
          <a:ln>
            <a:noFill/>
          </a:ln>
        </p:spPr>
      </p:pic>
      <p:sp>
        <p:nvSpPr>
          <p:cNvPr id="2" name="TextBox 1"/>
          <p:cNvSpPr txBox="1"/>
          <p:nvPr/>
        </p:nvSpPr>
        <p:spPr>
          <a:xfrm>
            <a:off x="323528" y="1560402"/>
            <a:ext cx="1192955"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Value Sales Growth</a:t>
            </a:r>
            <a:endParaRPr lang="en-GB" sz="1000" dirty="0">
              <a:latin typeface="Calibri" panose="020F0502020204030204" pitchFamily="34" charset="0"/>
              <a:cs typeface="Calibri" panose="020F0502020204030204" pitchFamily="34" charset="0"/>
            </a:endParaRPr>
          </a:p>
        </p:txBody>
      </p:sp>
      <p:sp>
        <p:nvSpPr>
          <p:cNvPr id="26" name="TextBox 25"/>
          <p:cNvSpPr txBox="1"/>
          <p:nvPr/>
        </p:nvSpPr>
        <p:spPr>
          <a:xfrm>
            <a:off x="4493396" y="1473284"/>
            <a:ext cx="79541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Share of GB</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179512" y="4357142"/>
            <a:ext cx="803425" cy="230832"/>
          </a:xfrm>
          <a:prstGeom prst="rect">
            <a:avLst/>
          </a:prstGeom>
          <a:noFill/>
        </p:spPr>
        <p:txBody>
          <a:bodyPr wrap="none" rtlCol="0">
            <a:spAutoFit/>
          </a:bodyPr>
          <a:lstStyle/>
          <a:p>
            <a:r>
              <a:rPr lang="en-GB" sz="900" dirty="0" smtClean="0">
                <a:latin typeface="Calibri" panose="020F0502020204030204" pitchFamily="34" charset="0"/>
                <a:cs typeface="Calibri" panose="020F0502020204030204" pitchFamily="34" charset="0"/>
              </a:rPr>
              <a:t>Week ending</a:t>
            </a:r>
            <a:endParaRPr lang="en-GB"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64963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aphicFrame>
        <p:nvGraphicFramePr>
          <p:cNvPr id="36" name="Google Shape;1733;p5"/>
          <p:cNvGraphicFramePr/>
          <p:nvPr>
            <p:extLst>
              <p:ext uri="{D42A27DB-BD31-4B8C-83A1-F6EECF244321}">
                <p14:modId xmlns:p14="http://schemas.microsoft.com/office/powerpoint/2010/main" val="1078609268"/>
              </p:ext>
            </p:extLst>
          </p:nvPr>
        </p:nvGraphicFramePr>
        <p:xfrm>
          <a:off x="572927" y="1420768"/>
          <a:ext cx="6842720" cy="311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27" name="Straight Arrow Connector 1826"/>
          <p:cNvCxnSpPr/>
          <p:nvPr/>
        </p:nvCxnSpPr>
        <p:spPr>
          <a:xfrm>
            <a:off x="8242749" y="2413786"/>
            <a:ext cx="145675" cy="302258"/>
          </a:xfrm>
          <a:prstGeom prst="straightConnector1">
            <a:avLst/>
          </a:prstGeom>
          <a:ln w="9525">
            <a:tailEnd type="arrow"/>
          </a:ln>
        </p:spPr>
        <p:style>
          <a:lnRef idx="1">
            <a:schemeClr val="accent3"/>
          </a:lnRef>
          <a:fillRef idx="0">
            <a:schemeClr val="accent3"/>
          </a:fillRef>
          <a:effectRef idx="0">
            <a:schemeClr val="accent3"/>
          </a:effectRef>
          <a:fontRef idx="minor">
            <a:schemeClr val="tx1"/>
          </a:fontRef>
        </p:style>
      </p:cxnSp>
      <p:sp>
        <p:nvSpPr>
          <p:cNvPr id="32" name="Google Shape;1684;p3"/>
          <p:cNvSpPr txBox="1">
            <a:spLocks/>
          </p:cNvSpPr>
          <p:nvPr/>
        </p:nvSpPr>
        <p:spPr>
          <a:xfrm>
            <a:off x="264808" y="253634"/>
            <a:ext cx="8915703" cy="634769"/>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1"/>
            <a:r>
              <a:rPr lang="en-GB" sz="1800" b="1" dirty="0" smtClean="0">
                <a:latin typeface="Calibri" panose="020F0502020204030204" pitchFamily="34" charset="0"/>
                <a:cs typeface="Calibri" panose="020F0502020204030204" pitchFamily="34" charset="0"/>
              </a:rPr>
              <a:t>LOCKDOWN </a:t>
            </a:r>
            <a:r>
              <a:rPr lang="en-GB" sz="1800" b="1" dirty="0" smtClean="0">
                <a:latin typeface="Calibri" panose="020F0502020204030204" pitchFamily="34" charset="0"/>
                <a:cs typeface="Calibri" panose="020F0502020204030204" pitchFamily="34" charset="0"/>
              </a:rPr>
              <a:t>2.0 ALSO </a:t>
            </a:r>
            <a:r>
              <a:rPr lang="en-GB" sz="1800" b="1" dirty="0" smtClean="0">
                <a:latin typeface="Calibri" panose="020F0502020204030204" pitchFamily="34" charset="0"/>
                <a:cs typeface="Calibri" panose="020F0502020204030204" pitchFamily="34" charset="0"/>
              </a:rPr>
              <a:t>BENEFITED SUPERMARKETS*, 75% OF INCREMENTAL SPEND WAS SPENT IN THIS CHANNEL DURING THE LAST 4 WEEKS, PEAKING AT 15.3% GROWTH</a:t>
            </a:r>
            <a:endParaRPr lang="en-GB" sz="1800" b="1"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34394" y="4803998"/>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1000" dirty="0">
                <a:latin typeface="Calibri" panose="020F0502020204030204" pitchFamily="34" charset="0"/>
                <a:cs typeface="Calibri" panose="020F0502020204030204" pitchFamily="34" charset="0"/>
              </a:rPr>
              <a:t>Source: </a:t>
            </a:r>
            <a:r>
              <a:rPr lang="it-IT" sz="1000" dirty="0" smtClean="0">
                <a:latin typeface="Calibri" panose="020F0502020204030204" pitchFamily="34" charset="0"/>
                <a:cs typeface="Calibri" panose="020F0502020204030204" pitchFamily="34" charset="0"/>
              </a:rPr>
              <a:t>Nielsen Scantrack Total Store Read </a:t>
            </a:r>
            <a:endParaRPr lang="it-IT" sz="1000" dirty="0">
              <a:latin typeface="Calibri" panose="020F0502020204030204" pitchFamily="34" charset="0"/>
              <a:cs typeface="Calibri" panose="020F0502020204030204" pitchFamily="34" charset="0"/>
            </a:endParaRPr>
          </a:p>
        </p:txBody>
      </p:sp>
      <p:sp>
        <p:nvSpPr>
          <p:cNvPr id="2" name="TextBox 1"/>
          <p:cNvSpPr txBox="1"/>
          <p:nvPr/>
        </p:nvSpPr>
        <p:spPr>
          <a:xfrm>
            <a:off x="443073" y="890636"/>
            <a:ext cx="901209" cy="553998"/>
          </a:xfrm>
          <a:prstGeom prst="rect">
            <a:avLst/>
          </a:prstGeom>
          <a:noFill/>
        </p:spPr>
        <p:txBody>
          <a:bodyPr wrap="none" rtlCol="0">
            <a:spAutoFit/>
          </a:bodyPr>
          <a:lstStyle/>
          <a:p>
            <a:pPr algn="ctr"/>
            <a:r>
              <a:rPr lang="en-GB" sz="1000" b="1" dirty="0" smtClean="0">
                <a:latin typeface="Calibri" panose="020F0502020204030204" pitchFamily="34" charset="0"/>
                <a:cs typeface="Calibri" panose="020F0502020204030204" pitchFamily="34" charset="0"/>
              </a:rPr>
              <a:t>TSR</a:t>
            </a:r>
          </a:p>
          <a:p>
            <a:pPr algn="ctr"/>
            <a:r>
              <a:rPr lang="en-GB" sz="1000" dirty="0" smtClean="0">
                <a:latin typeface="Calibri" panose="020F0502020204030204" pitchFamily="34" charset="0"/>
                <a:cs typeface="Calibri" panose="020F0502020204030204" pitchFamily="34" charset="0"/>
              </a:rPr>
              <a:t>Weekly </a:t>
            </a:r>
          </a:p>
          <a:p>
            <a:pPr algn="ctr"/>
            <a:r>
              <a:rPr lang="en-GB" sz="1000" dirty="0" smtClean="0">
                <a:latin typeface="Calibri" panose="020F0502020204030204" pitchFamily="34" charset="0"/>
                <a:cs typeface="Calibri" panose="020F0502020204030204" pitchFamily="34" charset="0"/>
              </a:rPr>
              <a:t>Value Growth</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7440377" y="3845883"/>
            <a:ext cx="1497526"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Supermarkets &gt;3,000sqft</a:t>
            </a:r>
          </a:p>
          <a:p>
            <a:pPr algn="ctr"/>
            <a:r>
              <a:rPr lang="en-GB" sz="1000" dirty="0" smtClean="0">
                <a:latin typeface="Calibri" panose="020F0502020204030204" pitchFamily="34" charset="0"/>
                <a:cs typeface="Calibri" panose="020F0502020204030204" pitchFamily="34" charset="0"/>
              </a:rPr>
              <a:t>Convenience &lt;3,000sqft</a:t>
            </a:r>
            <a:endParaRPr lang="en-GB" sz="1000" dirty="0">
              <a:latin typeface="Calibri" panose="020F0502020204030204" pitchFamily="34" charset="0"/>
              <a:cs typeface="Calibri" panose="020F0502020204030204" pitchFamily="34" charset="0"/>
            </a:endParaRPr>
          </a:p>
        </p:txBody>
      </p:sp>
      <p:pic>
        <p:nvPicPr>
          <p:cNvPr id="27" name="Google Shape;1992;p12"/>
          <p:cNvPicPr preferRelativeResize="0"/>
          <p:nvPr/>
        </p:nvPicPr>
        <p:blipFill rotWithShape="1">
          <a:blip r:embed="rId4">
            <a:alphaModFix/>
          </a:blip>
          <a:srcRect/>
          <a:stretch/>
        </p:blipFill>
        <p:spPr>
          <a:xfrm>
            <a:off x="7379486" y="2794883"/>
            <a:ext cx="545441" cy="454267"/>
          </a:xfrm>
          <a:prstGeom prst="rect">
            <a:avLst/>
          </a:prstGeom>
          <a:noFill/>
          <a:ln>
            <a:noFill/>
          </a:ln>
        </p:spPr>
      </p:pic>
      <p:pic>
        <p:nvPicPr>
          <p:cNvPr id="40" name="Shape 19517"/>
          <p:cNvPicPr preferRelativeResize="0"/>
          <p:nvPr/>
        </p:nvPicPr>
        <p:blipFill rotWithShape="1">
          <a:blip r:embed="rId5">
            <a:alphaModFix/>
          </a:blip>
          <a:srcRect/>
          <a:stretch/>
        </p:blipFill>
        <p:spPr>
          <a:xfrm>
            <a:off x="8317898" y="2747666"/>
            <a:ext cx="518100" cy="548700"/>
          </a:xfrm>
          <a:prstGeom prst="rect">
            <a:avLst/>
          </a:prstGeom>
          <a:noFill/>
          <a:ln>
            <a:noFill/>
          </a:ln>
        </p:spPr>
      </p:pic>
      <p:grpSp>
        <p:nvGrpSpPr>
          <p:cNvPr id="42" name="Google Shape;1800;p9"/>
          <p:cNvGrpSpPr/>
          <p:nvPr/>
        </p:nvGrpSpPr>
        <p:grpSpPr>
          <a:xfrm>
            <a:off x="1339442" y="1721693"/>
            <a:ext cx="155554" cy="2600412"/>
            <a:chOff x="2995397" y="1581873"/>
            <a:chExt cx="239100" cy="2943442"/>
          </a:xfrm>
        </p:grpSpPr>
        <p:cxnSp>
          <p:nvCxnSpPr>
            <p:cNvPr id="43" name="Google Shape;1801;p9"/>
            <p:cNvCxnSpPr/>
            <p:nvPr/>
          </p:nvCxnSpPr>
          <p:spPr>
            <a:xfrm>
              <a:off x="3010450" y="1581873"/>
              <a:ext cx="0" cy="1150500"/>
            </a:xfrm>
            <a:prstGeom prst="straightConnector1">
              <a:avLst/>
            </a:prstGeom>
            <a:noFill/>
            <a:ln w="9525" cap="flat" cmpd="sng">
              <a:solidFill>
                <a:srgbClr val="BFBFBF"/>
              </a:solidFill>
              <a:prstDash val="solid"/>
              <a:round/>
              <a:headEnd type="none" w="sm" len="sm"/>
              <a:tailEnd type="none" w="sm" len="sm"/>
            </a:ln>
          </p:spPr>
        </p:cxnSp>
        <p:cxnSp>
          <p:nvCxnSpPr>
            <p:cNvPr id="44" name="Google Shape;1802;p9"/>
            <p:cNvCxnSpPr/>
            <p:nvPr/>
          </p:nvCxnSpPr>
          <p:spPr>
            <a:xfrm>
              <a:off x="3010450" y="3374815"/>
              <a:ext cx="0" cy="1150500"/>
            </a:xfrm>
            <a:prstGeom prst="straightConnector1">
              <a:avLst/>
            </a:prstGeom>
            <a:noFill/>
            <a:ln w="9525" cap="flat" cmpd="sng">
              <a:solidFill>
                <a:srgbClr val="BFBFBF"/>
              </a:solidFill>
              <a:prstDash val="solid"/>
              <a:round/>
              <a:headEnd type="none" w="sm" len="sm"/>
              <a:tailEnd type="none" w="sm" len="sm"/>
            </a:ln>
          </p:spPr>
        </p:cxnSp>
        <p:sp>
          <p:nvSpPr>
            <p:cNvPr id="45" name="Google Shape;1803;p9"/>
            <p:cNvSpPr/>
            <p:nvPr/>
          </p:nvSpPr>
          <p:spPr>
            <a:xfrm rot="5400000">
              <a:off x="2976347" y="2933978"/>
              <a:ext cx="277200" cy="239100"/>
            </a:xfrm>
            <a:prstGeom prst="triangle">
              <a:avLst>
                <a:gd name="adj" fmla="val 50000"/>
              </a:avLst>
            </a:prstGeom>
            <a:solidFill>
              <a:srgbClr val="00A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rgbClr val="FFFFFF"/>
                </a:solidFill>
                <a:latin typeface="Arial"/>
                <a:ea typeface="Arial"/>
                <a:cs typeface="Arial"/>
                <a:sym typeface="Arial"/>
              </a:endParaRPr>
            </a:p>
          </p:txBody>
        </p:sp>
      </p:grpSp>
      <p:grpSp>
        <p:nvGrpSpPr>
          <p:cNvPr id="17" name="Google Shape;1858;p11"/>
          <p:cNvGrpSpPr/>
          <p:nvPr/>
        </p:nvGrpSpPr>
        <p:grpSpPr>
          <a:xfrm>
            <a:off x="6991679" y="1910865"/>
            <a:ext cx="2004566" cy="413802"/>
            <a:chOff x="6121555" y="1278081"/>
            <a:chExt cx="1822332" cy="376184"/>
          </a:xfrm>
        </p:grpSpPr>
        <p:sp>
          <p:nvSpPr>
            <p:cNvPr id="18" name="Google Shape;1859;p11"/>
            <p:cNvSpPr txBox="1"/>
            <p:nvPr/>
          </p:nvSpPr>
          <p:spPr>
            <a:xfrm>
              <a:off x="6258344" y="1438865"/>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a:t>
              </a:r>
              <a:r>
                <a:rPr lang="it-IT" sz="900" dirty="0" smtClean="0">
                  <a:latin typeface="Calibri" panose="020F0502020204030204" pitchFamily="34" charset="0"/>
                  <a:cs typeface="Calibri" panose="020F0502020204030204" pitchFamily="34" charset="0"/>
                </a:rPr>
                <a:t>28th Novem</a:t>
              </a: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9" name="Google Shape;1860;p11"/>
            <p:cNvSpPr txBox="1"/>
            <p:nvPr/>
          </p:nvSpPr>
          <p:spPr>
            <a:xfrm>
              <a:off x="6121555" y="1278081"/>
              <a:ext cx="1822332"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100" b="1" dirty="0" smtClean="0">
                  <a:solidFill>
                    <a:schemeClr val="accent5"/>
                  </a:solidFill>
                  <a:latin typeface="Calibri" panose="020F0502020204030204" pitchFamily="34" charset="0"/>
                  <a:cs typeface="Calibri" panose="020F0502020204030204" pitchFamily="34" charset="0"/>
                </a:rPr>
                <a:t>Growth </a:t>
              </a:r>
              <a:r>
                <a:rPr lang="it-IT" sz="900" b="1" i="1" dirty="0" smtClean="0">
                  <a:solidFill>
                    <a:schemeClr val="accent5"/>
                  </a:solidFill>
                  <a:latin typeface="Calibri" panose="020F0502020204030204" pitchFamily="34" charset="0"/>
                  <a:cs typeface="Calibri" panose="020F0502020204030204" pitchFamily="34" charset="0"/>
                </a:rPr>
                <a:t>(contribution to sales</a:t>
              </a:r>
              <a:r>
                <a:rPr lang="it-IT" sz="1100" b="1" dirty="0" smtClean="0">
                  <a:solidFill>
                    <a:schemeClr val="accent5"/>
                  </a:solidFill>
                  <a:latin typeface="Calibri" panose="020F0502020204030204" pitchFamily="34" charset="0"/>
                  <a:cs typeface="Calibri" panose="020F0502020204030204" pitchFamily="34" charset="0"/>
                </a:rPr>
                <a:t>)</a:t>
              </a:r>
              <a:endParaRPr sz="11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0" name="Google Shape;1850;p11"/>
          <p:cNvSpPr/>
          <p:nvPr/>
        </p:nvSpPr>
        <p:spPr>
          <a:xfrm>
            <a:off x="8317896" y="3374082"/>
            <a:ext cx="720000" cy="4176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i="0" u="none" strike="noStrike" cap="none" dirty="0" smtClean="0">
                <a:solidFill>
                  <a:schemeClr val="accent3"/>
                </a:solidFill>
                <a:latin typeface="Calibri" panose="020F0502020204030204" pitchFamily="34" charset="0"/>
                <a:cs typeface="Calibri" panose="020F0502020204030204" pitchFamily="34" charset="0"/>
                <a:sym typeface="Arial"/>
              </a:rPr>
              <a:t>+5.4%</a:t>
            </a:r>
          </a:p>
          <a:p>
            <a:pPr marL="0" marR="0" lvl="0" indent="0" algn="ctr" rtl="0">
              <a:lnSpc>
                <a:spcPct val="100000"/>
              </a:lnSpc>
              <a:spcBef>
                <a:spcPts val="0"/>
              </a:spcBef>
              <a:spcAft>
                <a:spcPts val="0"/>
              </a:spcAft>
              <a:buClr>
                <a:srgbClr val="000000"/>
              </a:buClr>
              <a:buSzPts val="2400"/>
              <a:buFont typeface="Arial"/>
              <a:buNone/>
            </a:pPr>
            <a:r>
              <a:rPr lang="it-IT" sz="800" b="1" i="1" u="none" strike="noStrike" cap="none" dirty="0" smtClean="0">
                <a:solidFill>
                  <a:schemeClr val="accent3"/>
                </a:solidFill>
                <a:latin typeface="Calibri" panose="020F0502020204030204" pitchFamily="34" charset="0"/>
                <a:cs typeface="Calibri" panose="020F0502020204030204" pitchFamily="34" charset="0"/>
                <a:sym typeface="Arial"/>
              </a:rPr>
              <a:t> (25%)</a:t>
            </a:r>
            <a:endParaRPr sz="800" b="1" i="1"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1" name="Google Shape;1854;p11"/>
          <p:cNvSpPr/>
          <p:nvPr/>
        </p:nvSpPr>
        <p:spPr>
          <a:xfrm>
            <a:off x="7379486" y="3378286"/>
            <a:ext cx="720906"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200" b="1" dirty="0" smtClean="0">
                <a:solidFill>
                  <a:schemeClr val="accent1"/>
                </a:solidFill>
                <a:latin typeface="Calibri" panose="020F0502020204030204" pitchFamily="34" charset="0"/>
                <a:cs typeface="Calibri" panose="020F0502020204030204" pitchFamily="34" charset="0"/>
              </a:rPr>
              <a:t>+9.9</a:t>
            </a:r>
            <a:r>
              <a:rPr lang="it-IT" sz="1200" b="1" i="0" u="none" strike="noStrike" cap="none" dirty="0" smtClean="0">
                <a:solidFill>
                  <a:schemeClr val="accent1"/>
                </a:solidFill>
                <a:latin typeface="Calibri" panose="020F0502020204030204" pitchFamily="34" charset="0"/>
                <a:cs typeface="Calibri" panose="020F0502020204030204" pitchFamily="34" charset="0"/>
                <a:sym typeface="Arial"/>
              </a:rPr>
              <a:t>%</a:t>
            </a:r>
          </a:p>
          <a:p>
            <a:pPr marL="0" marR="0" lvl="0" indent="0" algn="ctr" rtl="0">
              <a:lnSpc>
                <a:spcPct val="100000"/>
              </a:lnSpc>
              <a:spcBef>
                <a:spcPts val="0"/>
              </a:spcBef>
              <a:spcAft>
                <a:spcPts val="0"/>
              </a:spcAft>
              <a:buClr>
                <a:srgbClr val="000000"/>
              </a:buClr>
              <a:buSzPts val="2400"/>
              <a:buFont typeface="Arial"/>
              <a:buNone/>
            </a:pPr>
            <a:r>
              <a:rPr lang="it-IT" sz="800" b="1" dirty="0" smtClean="0">
                <a:solidFill>
                  <a:schemeClr val="accent1"/>
                </a:solidFill>
                <a:latin typeface="Calibri" panose="020F0502020204030204" pitchFamily="34" charset="0"/>
                <a:cs typeface="Calibri" panose="020F0502020204030204" pitchFamily="34" charset="0"/>
              </a:rPr>
              <a:t>(75%)</a:t>
            </a:r>
            <a:endParaRPr sz="800" b="1" i="0" u="none" strike="noStrike" cap="none" dirty="0">
              <a:solidFill>
                <a:schemeClr val="accent1"/>
              </a:solidFill>
              <a:latin typeface="Calibri" panose="020F0502020204030204" pitchFamily="34" charset="0"/>
              <a:cs typeface="Calibri" panose="020F0502020204030204" pitchFamily="34" charset="0"/>
              <a:sym typeface="Arial"/>
            </a:endParaRPr>
          </a:p>
        </p:txBody>
      </p:sp>
      <p:cxnSp>
        <p:nvCxnSpPr>
          <p:cNvPr id="23" name="Google Shape;1867;p11"/>
          <p:cNvCxnSpPr/>
          <p:nvPr/>
        </p:nvCxnSpPr>
        <p:spPr>
          <a:xfrm flipH="1">
            <a:off x="7767294" y="2440095"/>
            <a:ext cx="209803" cy="275949"/>
          </a:xfrm>
          <a:prstGeom prst="straightConnector1">
            <a:avLst/>
          </a:prstGeom>
          <a:noFill/>
          <a:ln w="10775" cap="flat" cmpd="sng">
            <a:solidFill>
              <a:schemeClr val="accent1"/>
            </a:solidFill>
            <a:prstDash val="solid"/>
            <a:round/>
            <a:headEnd type="none" w="sm" len="sm"/>
            <a:tailEnd type="stealth" w="med" len="med"/>
          </a:ln>
        </p:spPr>
      </p:cxnSp>
      <p:pic>
        <p:nvPicPr>
          <p:cNvPr id="10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1818" y="2473759"/>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27783" y="2206198"/>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36057" y="2389483"/>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2020</a:t>
            </a:r>
            <a:endParaRPr lang="en-GB" sz="700" dirty="0">
              <a:solidFill>
                <a:schemeClr val="accent1"/>
              </a:solidFill>
              <a:latin typeface="Calibri" panose="020F0502020204030204" pitchFamily="34" charset="0"/>
              <a:cs typeface="Calibri" panose="020F0502020204030204" pitchFamily="34" charset="0"/>
            </a:endParaRPr>
          </a:p>
        </p:txBody>
      </p:sp>
      <p:sp>
        <p:nvSpPr>
          <p:cNvPr id="28" name="TextBox 27"/>
          <p:cNvSpPr txBox="1"/>
          <p:nvPr/>
        </p:nvSpPr>
        <p:spPr>
          <a:xfrm>
            <a:off x="2924420" y="2997908"/>
            <a:ext cx="639919"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Father’s Day</a:t>
            </a:r>
          </a:p>
          <a:p>
            <a:pPr algn="ctr"/>
            <a:r>
              <a:rPr lang="en-GB" sz="700" dirty="0" smtClean="0">
                <a:solidFill>
                  <a:schemeClr val="accent1"/>
                </a:solidFill>
                <a:latin typeface="Calibri" panose="020F0502020204030204" pitchFamily="34" charset="0"/>
                <a:cs typeface="Calibri" panose="020F0502020204030204" pitchFamily="34" charset="0"/>
              </a:rPr>
              <a:t>2019</a:t>
            </a:r>
            <a:endParaRPr lang="en-GB" sz="700" dirty="0">
              <a:solidFill>
                <a:schemeClr val="accent1"/>
              </a:solidFill>
              <a:latin typeface="Calibri" panose="020F0502020204030204" pitchFamily="34" charset="0"/>
              <a:cs typeface="Calibri" panose="020F0502020204030204" pitchFamily="34" charset="0"/>
            </a:endParaRPr>
          </a:p>
        </p:txBody>
      </p:sp>
      <p:pic>
        <p:nvPicPr>
          <p:cNvPr id="29"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2789" y="2253640"/>
            <a:ext cx="186455" cy="186455"/>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0057" y="2551649"/>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94511" y="2696760"/>
            <a:ext cx="331093" cy="331093"/>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32"/>
          <p:cNvSpPr/>
          <p:nvPr/>
        </p:nvSpPr>
        <p:spPr>
          <a:xfrm>
            <a:off x="4135041" y="1894815"/>
            <a:ext cx="1154508" cy="5452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50" b="1" dirty="0" smtClean="0">
                <a:latin typeface="Calibri" panose="020F0502020204030204" pitchFamily="34" charset="0"/>
                <a:cs typeface="Calibri" panose="020F0502020204030204" pitchFamily="34" charset="0"/>
              </a:rPr>
              <a:t>‘Eat Out to Help Out’ in August</a:t>
            </a:r>
            <a:endParaRPr lang="en-GB" sz="950" b="1" dirty="0">
              <a:latin typeface="Calibri" panose="020F0502020204030204" pitchFamily="34" charset="0"/>
              <a:cs typeface="Calibri" panose="020F0502020204030204" pitchFamily="34" charset="0"/>
            </a:endParaRPr>
          </a:p>
        </p:txBody>
      </p:sp>
      <p:pic>
        <p:nvPicPr>
          <p:cNvPr id="35" name="Picture 5" descr="C:\Users\cowensa01\AppData\Local\Microsoft\Windows\INetCache\IE\NM0P827T\su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7411" y="2416573"/>
            <a:ext cx="331093" cy="33109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68278" y="3249150"/>
            <a:ext cx="260452" cy="249374"/>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C:\Users\cowensa01\AppData\Local\Microsoft\Windows\INetCache\IE\BJ2LIQCQ\sunarro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6980" y="3249395"/>
            <a:ext cx="260452" cy="249374"/>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4456668" y="3519740"/>
            <a:ext cx="881973" cy="307777"/>
          </a:xfrm>
          <a:prstGeom prst="rect">
            <a:avLst/>
          </a:prstGeom>
          <a:noFill/>
        </p:spPr>
        <p:txBody>
          <a:bodyPr wrap="none" rtlCol="0">
            <a:spAutoFit/>
          </a:bodyPr>
          <a:lstStyle/>
          <a:p>
            <a:pPr algn="ctr"/>
            <a:r>
              <a:rPr lang="en-GB" sz="700" dirty="0" smtClean="0">
                <a:solidFill>
                  <a:schemeClr val="accent1"/>
                </a:solidFill>
                <a:latin typeface="Calibri" panose="020F0502020204030204" pitchFamily="34" charset="0"/>
                <a:cs typeface="Calibri" panose="020F0502020204030204" pitchFamily="34" charset="0"/>
              </a:rPr>
              <a:t>2019 End of </a:t>
            </a:r>
          </a:p>
          <a:p>
            <a:pPr algn="ctr"/>
            <a:r>
              <a:rPr lang="en-GB" sz="700" dirty="0" smtClean="0">
                <a:solidFill>
                  <a:schemeClr val="accent1"/>
                </a:solidFill>
                <a:latin typeface="Calibri" panose="020F0502020204030204" pitchFamily="34" charset="0"/>
                <a:cs typeface="Calibri" panose="020F0502020204030204" pitchFamily="34" charset="0"/>
              </a:rPr>
              <a:t>Summer Heatwave</a:t>
            </a:r>
            <a:endParaRPr lang="en-GB" sz="700" dirty="0">
              <a:solidFill>
                <a:schemeClr val="accent1"/>
              </a:solidFill>
              <a:latin typeface="Calibri" panose="020F0502020204030204" pitchFamily="34" charset="0"/>
              <a:cs typeface="Calibri" panose="020F0502020204030204" pitchFamily="34" charset="0"/>
            </a:endParaRPr>
          </a:p>
        </p:txBody>
      </p:sp>
      <p:sp>
        <p:nvSpPr>
          <p:cNvPr id="5" name="TextBox 4"/>
          <p:cNvSpPr txBox="1"/>
          <p:nvPr/>
        </p:nvSpPr>
        <p:spPr>
          <a:xfrm>
            <a:off x="5348450" y="2473759"/>
            <a:ext cx="519694" cy="338554"/>
          </a:xfrm>
          <a:prstGeom prst="rect">
            <a:avLst/>
          </a:prstGeom>
          <a:solidFill>
            <a:schemeClr val="accent1">
              <a:lumMod val="20000"/>
              <a:lumOff val="80000"/>
            </a:schemeClr>
          </a:solidFill>
          <a:ln>
            <a:solidFill>
              <a:schemeClr val="accent1">
                <a:lumMod val="75000"/>
              </a:schemeClr>
            </a:solidFill>
          </a:ln>
        </p:spPr>
        <p:txBody>
          <a:bodyPr wrap="none" rtlCol="0">
            <a:spAutoFit/>
          </a:bodyPr>
          <a:lstStyle/>
          <a:p>
            <a:pPr algn="ctr"/>
            <a:r>
              <a:rPr lang="en-GB" sz="800" dirty="0" smtClean="0">
                <a:latin typeface="Calibri" panose="020F0502020204030204" pitchFamily="34" charset="0"/>
                <a:cs typeface="Calibri" panose="020F0502020204030204" pitchFamily="34" charset="0"/>
              </a:rPr>
              <a:t>PM </a:t>
            </a:r>
          </a:p>
          <a:p>
            <a:pPr algn="ctr"/>
            <a:r>
              <a:rPr lang="en-GB" sz="800" dirty="0" smtClean="0">
                <a:latin typeface="Calibri" panose="020F0502020204030204" pitchFamily="34" charset="0"/>
                <a:cs typeface="Calibri" panose="020F0502020204030204" pitchFamily="34" charset="0"/>
              </a:rPr>
              <a:t>Address</a:t>
            </a:r>
            <a:endParaRPr lang="en-GB" sz="800" dirty="0">
              <a:latin typeface="Calibri" panose="020F0502020204030204" pitchFamily="34" charset="0"/>
              <a:cs typeface="Calibri" panose="020F0502020204030204" pitchFamily="34" charset="0"/>
            </a:endParaRPr>
          </a:p>
        </p:txBody>
      </p:sp>
      <p:sp>
        <p:nvSpPr>
          <p:cNvPr id="7" name="Rectangle 6"/>
          <p:cNvSpPr/>
          <p:nvPr/>
        </p:nvSpPr>
        <p:spPr>
          <a:xfrm>
            <a:off x="5474975" y="4871213"/>
            <a:ext cx="3202922" cy="215444"/>
          </a:xfrm>
          <a:prstGeom prst="rect">
            <a:avLst/>
          </a:prstGeom>
        </p:spPr>
        <p:txBody>
          <a:bodyPr wrap="square">
            <a:spAutoFit/>
          </a:bodyPr>
          <a:lstStyle/>
          <a:p>
            <a:r>
              <a:rPr lang="en-GB" sz="800" dirty="0" smtClean="0">
                <a:latin typeface="Calibri" panose="020F0502020204030204" pitchFamily="34" charset="0"/>
                <a:cs typeface="Calibri" panose="020F0502020204030204" pitchFamily="34" charset="0"/>
              </a:rPr>
              <a:t>*Supermarkets include </a:t>
            </a:r>
            <a:r>
              <a:rPr lang="en-GB" sz="800" dirty="0">
                <a:latin typeface="Calibri" panose="020F0502020204030204" pitchFamily="34" charset="0"/>
                <a:cs typeface="Calibri" panose="020F0502020204030204" pitchFamily="34" charset="0"/>
              </a:rPr>
              <a:t>Online Dark </a:t>
            </a:r>
            <a:r>
              <a:rPr lang="en-GB" sz="800" dirty="0" smtClean="0">
                <a:latin typeface="Calibri" panose="020F0502020204030204" pitchFamily="34" charset="0"/>
                <a:cs typeface="Calibri" panose="020F0502020204030204" pitchFamily="34" charset="0"/>
              </a:rPr>
              <a:t>Stores, Depots and Picking stores </a:t>
            </a:r>
            <a:endParaRPr lang="en-GB" sz="800" dirty="0"/>
          </a:p>
        </p:txBody>
      </p:sp>
      <p:sp>
        <p:nvSpPr>
          <p:cNvPr id="39" name="Rectangle 38"/>
          <p:cNvSpPr/>
          <p:nvPr/>
        </p:nvSpPr>
        <p:spPr>
          <a:xfrm>
            <a:off x="6444208" y="2261384"/>
            <a:ext cx="935278" cy="32653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50" b="1" dirty="0" smtClean="0">
                <a:latin typeface="Calibri" panose="020F0502020204030204" pitchFamily="34" charset="0"/>
                <a:cs typeface="Calibri" panose="020F0502020204030204" pitchFamily="34" charset="0"/>
              </a:rPr>
              <a:t>2nd Lockdown</a:t>
            </a:r>
          </a:p>
          <a:p>
            <a:pPr algn="ctr"/>
            <a:r>
              <a:rPr lang="en-GB" sz="950" b="1" dirty="0" smtClean="0">
                <a:latin typeface="Calibri" panose="020F0502020204030204" pitchFamily="34" charset="0"/>
                <a:cs typeface="Calibri" panose="020F0502020204030204" pitchFamily="34" charset="0"/>
              </a:rPr>
              <a:t>England</a:t>
            </a:r>
            <a:endParaRPr lang="en-GB" sz="95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0921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28"/>
        <p:cNvGrpSpPr/>
        <p:nvPr/>
      </p:nvGrpSpPr>
      <p:grpSpPr>
        <a:xfrm>
          <a:off x="0" y="0"/>
          <a:ext cx="0" cy="0"/>
          <a:chOff x="0" y="0"/>
          <a:chExt cx="0" cy="0"/>
        </a:xfrm>
      </p:grpSpPr>
      <p:graphicFrame>
        <p:nvGraphicFramePr>
          <p:cNvPr id="36" name="Google Shape;1733;p5"/>
          <p:cNvGraphicFramePr/>
          <p:nvPr>
            <p:extLst>
              <p:ext uri="{D42A27DB-BD31-4B8C-83A1-F6EECF244321}">
                <p14:modId xmlns:p14="http://schemas.microsoft.com/office/powerpoint/2010/main" val="2107114642"/>
              </p:ext>
            </p:extLst>
          </p:nvPr>
        </p:nvGraphicFramePr>
        <p:xfrm>
          <a:off x="572927" y="1420768"/>
          <a:ext cx="6842720" cy="3111000"/>
        </p:xfrm>
        <a:graphic>
          <a:graphicData uri="http://schemas.openxmlformats.org/drawingml/2006/chart">
            <c:chart xmlns:c="http://schemas.openxmlformats.org/drawingml/2006/chart" xmlns:r="http://schemas.openxmlformats.org/officeDocument/2006/relationships" r:id="rId3"/>
          </a:graphicData>
        </a:graphic>
      </p:graphicFrame>
      <p:cxnSp>
        <p:nvCxnSpPr>
          <p:cNvPr id="1827" name="Straight Arrow Connector 1826"/>
          <p:cNvCxnSpPr/>
          <p:nvPr/>
        </p:nvCxnSpPr>
        <p:spPr>
          <a:xfrm>
            <a:off x="8242749" y="2413786"/>
            <a:ext cx="145675" cy="302258"/>
          </a:xfrm>
          <a:prstGeom prst="straightConnector1">
            <a:avLst/>
          </a:prstGeom>
          <a:ln w="9525">
            <a:tailEnd type="arrow"/>
          </a:ln>
        </p:spPr>
        <p:style>
          <a:lnRef idx="1">
            <a:schemeClr val="accent3"/>
          </a:lnRef>
          <a:fillRef idx="0">
            <a:schemeClr val="accent3"/>
          </a:fillRef>
          <a:effectRef idx="0">
            <a:schemeClr val="accent3"/>
          </a:effectRef>
          <a:fontRef idx="minor">
            <a:schemeClr val="tx1"/>
          </a:fontRef>
        </p:style>
      </p:cxnSp>
      <p:sp>
        <p:nvSpPr>
          <p:cNvPr id="32" name="Google Shape;1684;p3"/>
          <p:cNvSpPr txBox="1">
            <a:spLocks/>
          </p:cNvSpPr>
          <p:nvPr/>
        </p:nvSpPr>
        <p:spPr>
          <a:xfrm>
            <a:off x="334829" y="267494"/>
            <a:ext cx="8959326" cy="634769"/>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pPr lvl="1"/>
            <a:r>
              <a:rPr lang="en-GB" sz="2000" b="1" dirty="0" smtClean="0">
                <a:latin typeface="Calibri" panose="020F0502020204030204" pitchFamily="34" charset="0"/>
                <a:cs typeface="Calibri" panose="020F0502020204030204" pitchFamily="34" charset="0"/>
              </a:rPr>
              <a:t>THE FMCG TREND IS SIMILAR, SALES PEAKED W/E 7NOV AND SUPERMARKETS HELD MOMENTUM, AS GROWTH SLOWED IN CONVENIENCE FORMATS</a:t>
            </a:r>
            <a:endParaRPr lang="en-GB" sz="2000" b="1" dirty="0">
              <a:latin typeface="Calibri" panose="020F0502020204030204" pitchFamily="34" charset="0"/>
              <a:cs typeface="Calibri" panose="020F0502020204030204" pitchFamily="34" charset="0"/>
            </a:endParaRPr>
          </a:p>
        </p:txBody>
      </p:sp>
      <p:sp>
        <p:nvSpPr>
          <p:cNvPr id="34" name="Google Shape;1813;p10"/>
          <p:cNvSpPr txBox="1">
            <a:spLocks noGrp="1"/>
          </p:cNvSpPr>
          <p:nvPr>
            <p:ph type="body" idx="1"/>
          </p:nvPr>
        </p:nvSpPr>
        <p:spPr>
          <a:xfrm>
            <a:off x="334394" y="4803998"/>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1000" dirty="0">
                <a:latin typeface="Calibri" panose="020F0502020204030204" pitchFamily="34" charset="0"/>
                <a:cs typeface="Calibri" panose="020F0502020204030204" pitchFamily="34" charset="0"/>
              </a:rPr>
              <a:t>Source: </a:t>
            </a:r>
            <a:r>
              <a:rPr lang="it-IT" sz="1000" dirty="0" smtClean="0">
                <a:latin typeface="Calibri" panose="020F0502020204030204" pitchFamily="34" charset="0"/>
                <a:cs typeface="Calibri" panose="020F0502020204030204" pitchFamily="34" charset="0"/>
              </a:rPr>
              <a:t>Nielsen Scantrack FMCG</a:t>
            </a:r>
            <a:endParaRPr lang="it-IT" sz="1000" dirty="0">
              <a:latin typeface="Calibri" panose="020F0502020204030204" pitchFamily="34" charset="0"/>
              <a:cs typeface="Calibri" panose="020F0502020204030204" pitchFamily="34" charset="0"/>
            </a:endParaRPr>
          </a:p>
        </p:txBody>
      </p:sp>
      <p:sp>
        <p:nvSpPr>
          <p:cNvPr id="2" name="TextBox 1"/>
          <p:cNvSpPr txBox="1"/>
          <p:nvPr/>
        </p:nvSpPr>
        <p:spPr>
          <a:xfrm>
            <a:off x="418347" y="1264531"/>
            <a:ext cx="901209" cy="553998"/>
          </a:xfrm>
          <a:prstGeom prst="rect">
            <a:avLst/>
          </a:prstGeom>
          <a:noFill/>
        </p:spPr>
        <p:txBody>
          <a:bodyPr wrap="none" rtlCol="0">
            <a:spAutoFit/>
          </a:bodyPr>
          <a:lstStyle/>
          <a:p>
            <a:pPr algn="ctr"/>
            <a:r>
              <a:rPr lang="en-GB" sz="1000" b="1" dirty="0" smtClean="0">
                <a:latin typeface="Calibri" panose="020F0502020204030204" pitchFamily="34" charset="0"/>
                <a:cs typeface="Calibri" panose="020F0502020204030204" pitchFamily="34" charset="0"/>
              </a:rPr>
              <a:t>FMCG</a:t>
            </a:r>
            <a:r>
              <a:rPr lang="en-GB" sz="1000" dirty="0" smtClean="0">
                <a:latin typeface="Calibri" panose="020F0502020204030204" pitchFamily="34" charset="0"/>
                <a:cs typeface="Calibri" panose="020F0502020204030204" pitchFamily="34" charset="0"/>
              </a:rPr>
              <a:t> </a:t>
            </a:r>
          </a:p>
          <a:p>
            <a:pPr algn="ctr"/>
            <a:r>
              <a:rPr lang="en-GB" sz="1000" dirty="0" smtClean="0">
                <a:latin typeface="Calibri" panose="020F0502020204030204" pitchFamily="34" charset="0"/>
                <a:cs typeface="Calibri" panose="020F0502020204030204" pitchFamily="34" charset="0"/>
              </a:rPr>
              <a:t>Weekly </a:t>
            </a:r>
          </a:p>
          <a:p>
            <a:pPr algn="ctr"/>
            <a:r>
              <a:rPr lang="en-GB" sz="1000" dirty="0" smtClean="0">
                <a:latin typeface="Calibri" panose="020F0502020204030204" pitchFamily="34" charset="0"/>
                <a:cs typeface="Calibri" panose="020F0502020204030204" pitchFamily="34" charset="0"/>
              </a:rPr>
              <a:t>Value Growth</a:t>
            </a:r>
            <a:endParaRPr lang="en-GB" sz="1000" dirty="0">
              <a:latin typeface="Calibri" panose="020F0502020204030204" pitchFamily="34" charset="0"/>
              <a:cs typeface="Calibri" panose="020F0502020204030204" pitchFamily="34" charset="0"/>
            </a:endParaRPr>
          </a:p>
        </p:txBody>
      </p:sp>
      <p:sp>
        <p:nvSpPr>
          <p:cNvPr id="3" name="TextBox 2"/>
          <p:cNvSpPr txBox="1"/>
          <p:nvPr/>
        </p:nvSpPr>
        <p:spPr>
          <a:xfrm>
            <a:off x="7440377" y="3845883"/>
            <a:ext cx="1497526"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Supermarkets &gt;3,000sqft</a:t>
            </a:r>
          </a:p>
          <a:p>
            <a:pPr algn="ctr"/>
            <a:r>
              <a:rPr lang="en-GB" sz="1000" dirty="0" smtClean="0">
                <a:latin typeface="Calibri" panose="020F0502020204030204" pitchFamily="34" charset="0"/>
                <a:cs typeface="Calibri" panose="020F0502020204030204" pitchFamily="34" charset="0"/>
              </a:rPr>
              <a:t>Convenience &lt;3,000sqft</a:t>
            </a:r>
            <a:endParaRPr lang="en-GB" sz="1000" dirty="0">
              <a:latin typeface="Calibri" panose="020F0502020204030204" pitchFamily="34" charset="0"/>
              <a:cs typeface="Calibri" panose="020F0502020204030204" pitchFamily="34" charset="0"/>
            </a:endParaRPr>
          </a:p>
        </p:txBody>
      </p:sp>
      <p:pic>
        <p:nvPicPr>
          <p:cNvPr id="27" name="Google Shape;1992;p12"/>
          <p:cNvPicPr preferRelativeResize="0"/>
          <p:nvPr/>
        </p:nvPicPr>
        <p:blipFill rotWithShape="1">
          <a:blip r:embed="rId4">
            <a:alphaModFix/>
          </a:blip>
          <a:srcRect/>
          <a:stretch/>
        </p:blipFill>
        <p:spPr>
          <a:xfrm>
            <a:off x="7379486" y="2794883"/>
            <a:ext cx="545441" cy="454267"/>
          </a:xfrm>
          <a:prstGeom prst="rect">
            <a:avLst/>
          </a:prstGeom>
          <a:noFill/>
          <a:ln>
            <a:noFill/>
          </a:ln>
        </p:spPr>
      </p:pic>
      <p:pic>
        <p:nvPicPr>
          <p:cNvPr id="40" name="Shape 19517"/>
          <p:cNvPicPr preferRelativeResize="0"/>
          <p:nvPr/>
        </p:nvPicPr>
        <p:blipFill rotWithShape="1">
          <a:blip r:embed="rId5">
            <a:alphaModFix/>
          </a:blip>
          <a:srcRect/>
          <a:stretch/>
        </p:blipFill>
        <p:spPr>
          <a:xfrm>
            <a:off x="8317898" y="2747666"/>
            <a:ext cx="518100" cy="548700"/>
          </a:xfrm>
          <a:prstGeom prst="rect">
            <a:avLst/>
          </a:prstGeom>
          <a:noFill/>
          <a:ln>
            <a:noFill/>
          </a:ln>
        </p:spPr>
      </p:pic>
      <p:grpSp>
        <p:nvGrpSpPr>
          <p:cNvPr id="17" name="Google Shape;1858;p11"/>
          <p:cNvGrpSpPr/>
          <p:nvPr/>
        </p:nvGrpSpPr>
        <p:grpSpPr>
          <a:xfrm>
            <a:off x="6991679" y="1763196"/>
            <a:ext cx="2004566" cy="650587"/>
            <a:chOff x="6121555" y="1143838"/>
            <a:chExt cx="1822332" cy="591444"/>
          </a:xfrm>
        </p:grpSpPr>
        <p:sp>
          <p:nvSpPr>
            <p:cNvPr id="18" name="Google Shape;1859;p11"/>
            <p:cNvSpPr txBox="1"/>
            <p:nvPr/>
          </p:nvSpPr>
          <p:spPr>
            <a:xfrm>
              <a:off x="6258344" y="1519882"/>
              <a:ext cx="1608000" cy="2154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it-IT" sz="900" b="0" i="0" u="none" strike="noStrike" cap="none" dirty="0" smtClean="0">
                  <a:solidFill>
                    <a:srgbClr val="000000"/>
                  </a:solidFill>
                  <a:latin typeface="Calibri" panose="020F0502020204030204" pitchFamily="34" charset="0"/>
                  <a:cs typeface="Calibri" panose="020F0502020204030204" pitchFamily="34" charset="0"/>
                  <a:sym typeface="Arial"/>
                </a:rPr>
                <a:t>4w/e 28th November 2020</a:t>
              </a:r>
              <a:endParaRPr sz="900" b="0" i="0" u="none" strike="noStrike" cap="none" dirty="0">
                <a:solidFill>
                  <a:srgbClr val="000000"/>
                </a:solidFill>
                <a:latin typeface="Calibri" panose="020F0502020204030204" pitchFamily="34" charset="0"/>
                <a:cs typeface="Calibri" panose="020F0502020204030204" pitchFamily="34" charset="0"/>
                <a:sym typeface="Arial"/>
              </a:endParaRPr>
            </a:p>
          </p:txBody>
        </p:sp>
        <p:sp>
          <p:nvSpPr>
            <p:cNvPr id="19" name="Google Shape;1860;p11"/>
            <p:cNvSpPr txBox="1"/>
            <p:nvPr/>
          </p:nvSpPr>
          <p:spPr>
            <a:xfrm>
              <a:off x="6121555" y="1143838"/>
              <a:ext cx="1822332" cy="26848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1400"/>
                <a:buFont typeface="Arial"/>
                <a:buNone/>
              </a:pPr>
              <a:r>
                <a:rPr lang="it-IT" sz="1100" b="1" dirty="0" smtClean="0">
                  <a:solidFill>
                    <a:schemeClr val="accent5"/>
                  </a:solidFill>
                  <a:latin typeface="Calibri" panose="020F0502020204030204" pitchFamily="34" charset="0"/>
                  <a:cs typeface="Calibri" panose="020F0502020204030204" pitchFamily="34" charset="0"/>
                </a:rPr>
                <a:t>FMCG</a:t>
              </a:r>
            </a:p>
            <a:p>
              <a:pPr marL="0" marR="0" lvl="0" indent="0" algn="ctr" rtl="0">
                <a:lnSpc>
                  <a:spcPct val="100000"/>
                </a:lnSpc>
                <a:spcBef>
                  <a:spcPts val="0"/>
                </a:spcBef>
                <a:spcAft>
                  <a:spcPts val="0"/>
                </a:spcAft>
                <a:buClr>
                  <a:srgbClr val="FF0000"/>
                </a:buClr>
                <a:buSzPts val="1400"/>
                <a:buFont typeface="Arial"/>
                <a:buNone/>
              </a:pPr>
              <a:r>
                <a:rPr lang="it-IT" sz="1100" b="1" dirty="0" smtClean="0">
                  <a:solidFill>
                    <a:schemeClr val="accent5"/>
                  </a:solidFill>
                  <a:latin typeface="Calibri" panose="020F0502020204030204" pitchFamily="34" charset="0"/>
                  <a:cs typeface="Calibri" panose="020F0502020204030204" pitchFamily="34" charset="0"/>
                </a:rPr>
                <a:t>% of incremental sales </a:t>
              </a:r>
              <a:r>
                <a:rPr lang="it-IT" sz="900" b="1" i="1" dirty="0" smtClean="0">
                  <a:solidFill>
                    <a:schemeClr val="accent5"/>
                  </a:solidFill>
                  <a:latin typeface="Calibri" panose="020F0502020204030204" pitchFamily="34" charset="0"/>
                  <a:cs typeface="Calibri" panose="020F0502020204030204" pitchFamily="34" charset="0"/>
                </a:rPr>
                <a:t>(</a:t>
              </a:r>
              <a:r>
                <a:rPr lang="it-IT" sz="900" i="1" dirty="0" smtClean="0">
                  <a:solidFill>
                    <a:schemeClr val="accent5"/>
                  </a:solidFill>
                  <a:latin typeface="Calibri" panose="020F0502020204030204" pitchFamily="34" charset="0"/>
                  <a:cs typeface="Calibri" panose="020F0502020204030204" pitchFamily="34" charset="0"/>
                </a:rPr>
                <a:t>growth</a:t>
              </a:r>
              <a:r>
                <a:rPr lang="it-IT" sz="1100" b="1" dirty="0" smtClean="0">
                  <a:solidFill>
                    <a:schemeClr val="accent5"/>
                  </a:solidFill>
                  <a:latin typeface="Calibri" panose="020F0502020204030204" pitchFamily="34" charset="0"/>
                  <a:cs typeface="Calibri" panose="020F0502020204030204" pitchFamily="34" charset="0"/>
                </a:rPr>
                <a:t>)</a:t>
              </a:r>
              <a:endParaRPr sz="1100" i="0" u="none" strike="noStrike" cap="none" dirty="0">
                <a:solidFill>
                  <a:schemeClr val="accent5"/>
                </a:solidFill>
                <a:latin typeface="Calibri" panose="020F0502020204030204" pitchFamily="34" charset="0"/>
                <a:cs typeface="Calibri" panose="020F0502020204030204" pitchFamily="34" charset="0"/>
                <a:sym typeface="Arial"/>
              </a:endParaRPr>
            </a:p>
          </p:txBody>
        </p:sp>
      </p:grpSp>
      <p:sp>
        <p:nvSpPr>
          <p:cNvPr id="20" name="Google Shape;1850;p11"/>
          <p:cNvSpPr/>
          <p:nvPr/>
        </p:nvSpPr>
        <p:spPr>
          <a:xfrm>
            <a:off x="8317896" y="3374082"/>
            <a:ext cx="720000" cy="417600"/>
          </a:xfrm>
          <a:prstGeom prst="rect">
            <a:avLst/>
          </a:prstGeom>
          <a:ln>
            <a:headEnd type="none" w="sm" len="sm"/>
            <a:tailEnd type="none" w="sm" len="sm"/>
          </a:ln>
        </p:spPr>
        <p:style>
          <a:lnRef idx="2">
            <a:schemeClr val="accent3"/>
          </a:lnRef>
          <a:fillRef idx="1">
            <a:schemeClr val="lt1"/>
          </a:fillRef>
          <a:effectRef idx="0">
            <a:schemeClr val="accent3"/>
          </a:effectRef>
          <a:fontRef idx="minor">
            <a:schemeClr val="dk1"/>
          </a:fontRef>
        </p:style>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600" b="1" i="0" u="none" strike="noStrike" cap="none" dirty="0" smtClean="0">
                <a:solidFill>
                  <a:schemeClr val="accent3"/>
                </a:solidFill>
                <a:latin typeface="Calibri" panose="020F0502020204030204" pitchFamily="34" charset="0"/>
                <a:cs typeface="Calibri" panose="020F0502020204030204" pitchFamily="34" charset="0"/>
                <a:sym typeface="Arial"/>
              </a:rPr>
              <a:t>9%</a:t>
            </a:r>
          </a:p>
          <a:p>
            <a:pPr marL="0" marR="0" lvl="0" indent="0" algn="ctr" rtl="0">
              <a:lnSpc>
                <a:spcPct val="100000"/>
              </a:lnSpc>
              <a:spcBef>
                <a:spcPts val="0"/>
              </a:spcBef>
              <a:spcAft>
                <a:spcPts val="0"/>
              </a:spcAft>
              <a:buClr>
                <a:srgbClr val="000000"/>
              </a:buClr>
              <a:buSzPts val="2400"/>
              <a:buFont typeface="Arial"/>
              <a:buNone/>
            </a:pPr>
            <a:r>
              <a:rPr lang="it-IT" sz="800" b="1" i="1" u="none" strike="noStrike" cap="none" dirty="0" smtClean="0">
                <a:solidFill>
                  <a:schemeClr val="accent3"/>
                </a:solidFill>
                <a:latin typeface="Calibri" panose="020F0502020204030204" pitchFamily="34" charset="0"/>
                <a:cs typeface="Calibri" panose="020F0502020204030204" pitchFamily="34" charset="0"/>
                <a:sym typeface="Arial"/>
              </a:rPr>
              <a:t> </a:t>
            </a:r>
            <a:r>
              <a:rPr lang="it-IT" sz="1000" b="1" i="1" u="none" strike="noStrike" cap="none" dirty="0" smtClean="0">
                <a:solidFill>
                  <a:schemeClr val="accent3"/>
                </a:solidFill>
                <a:latin typeface="Calibri" panose="020F0502020204030204" pitchFamily="34" charset="0"/>
                <a:cs typeface="Calibri" panose="020F0502020204030204" pitchFamily="34" charset="0"/>
                <a:sym typeface="Arial"/>
              </a:rPr>
              <a:t>(3.7%)</a:t>
            </a:r>
            <a:endParaRPr sz="1000" b="1" i="1" u="none" strike="noStrike" cap="none" dirty="0">
              <a:solidFill>
                <a:schemeClr val="accent3"/>
              </a:solidFill>
              <a:latin typeface="Calibri" panose="020F0502020204030204" pitchFamily="34" charset="0"/>
              <a:cs typeface="Calibri" panose="020F0502020204030204" pitchFamily="34" charset="0"/>
              <a:sym typeface="Arial"/>
            </a:endParaRPr>
          </a:p>
        </p:txBody>
      </p:sp>
      <p:sp>
        <p:nvSpPr>
          <p:cNvPr id="21" name="Google Shape;1854;p11"/>
          <p:cNvSpPr/>
          <p:nvPr/>
        </p:nvSpPr>
        <p:spPr>
          <a:xfrm>
            <a:off x="7379486" y="3378286"/>
            <a:ext cx="720906" cy="417600"/>
          </a:xfrm>
          <a:prstGeom prst="rect">
            <a:avLst/>
          </a:prstGeom>
          <a:noFill/>
          <a:ln w="9525" cap="flat" cmpd="sng">
            <a:solidFill>
              <a:schemeClr val="accen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it-IT" sz="1600" b="1" dirty="0" smtClean="0">
                <a:solidFill>
                  <a:schemeClr val="accent1"/>
                </a:solidFill>
                <a:latin typeface="Calibri" panose="020F0502020204030204" pitchFamily="34" charset="0"/>
                <a:cs typeface="Calibri" panose="020F0502020204030204" pitchFamily="34" charset="0"/>
              </a:rPr>
              <a:t>91%</a:t>
            </a:r>
            <a:endParaRPr lang="it-IT" sz="1600" b="1" i="0" u="none" strike="noStrike" cap="none" dirty="0" smtClean="0">
              <a:solidFill>
                <a:schemeClr val="accent1"/>
              </a:solidFill>
              <a:latin typeface="Calibri" panose="020F0502020204030204" pitchFamily="34" charset="0"/>
              <a:cs typeface="Calibri" panose="020F0502020204030204" pitchFamily="34" charset="0"/>
              <a:sym typeface="Arial"/>
            </a:endParaRPr>
          </a:p>
          <a:p>
            <a:pPr lvl="0" algn="ctr">
              <a:buClr>
                <a:srgbClr val="000000"/>
              </a:buClr>
              <a:buSzPts val="2400"/>
            </a:pPr>
            <a:r>
              <a:rPr lang="it-IT" sz="1000" b="1" dirty="0" smtClean="0">
                <a:solidFill>
                  <a:schemeClr val="accent1"/>
                </a:solidFill>
                <a:latin typeface="Calibri" panose="020F0502020204030204" pitchFamily="34" charset="0"/>
                <a:cs typeface="Calibri" panose="020F0502020204030204" pitchFamily="34" charset="0"/>
              </a:rPr>
              <a:t>(+10.7%)</a:t>
            </a:r>
            <a:endParaRPr sz="1000" b="1" i="0" u="none" strike="noStrike" cap="none" dirty="0">
              <a:solidFill>
                <a:schemeClr val="accent1"/>
              </a:solidFill>
              <a:latin typeface="Calibri" panose="020F0502020204030204" pitchFamily="34" charset="0"/>
              <a:cs typeface="Calibri" panose="020F0502020204030204" pitchFamily="34" charset="0"/>
              <a:sym typeface="Arial"/>
            </a:endParaRPr>
          </a:p>
        </p:txBody>
      </p:sp>
      <p:cxnSp>
        <p:nvCxnSpPr>
          <p:cNvPr id="23" name="Google Shape;1867;p11"/>
          <p:cNvCxnSpPr/>
          <p:nvPr/>
        </p:nvCxnSpPr>
        <p:spPr>
          <a:xfrm flipH="1">
            <a:off x="7767294" y="2440095"/>
            <a:ext cx="209803" cy="275949"/>
          </a:xfrm>
          <a:prstGeom prst="straightConnector1">
            <a:avLst/>
          </a:prstGeom>
          <a:noFill/>
          <a:ln w="10775" cap="flat" cmpd="sng">
            <a:solidFill>
              <a:schemeClr val="accent1"/>
            </a:solidFill>
            <a:prstDash val="solid"/>
            <a:round/>
            <a:headEnd type="none" w="sm" len="sm"/>
            <a:tailEnd type="stealth" w="med" len="med"/>
          </a:ln>
        </p:spPr>
      </p:cxnSp>
      <p:sp>
        <p:nvSpPr>
          <p:cNvPr id="6" name="TextBox 5"/>
          <p:cNvSpPr txBox="1"/>
          <p:nvPr/>
        </p:nvSpPr>
        <p:spPr>
          <a:xfrm>
            <a:off x="4753714" y="4758902"/>
            <a:ext cx="4147289" cy="400110"/>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FMCG = Total Store excluding General Merchandise, Tobacco and Medicines</a:t>
            </a:r>
          </a:p>
          <a:p>
            <a:r>
              <a:rPr lang="en-GB" sz="1000" dirty="0" smtClean="0">
                <a:latin typeface="Calibri" panose="020F0502020204030204" pitchFamily="34" charset="0"/>
                <a:cs typeface="Calibri" panose="020F0502020204030204" pitchFamily="34" charset="0"/>
              </a:rPr>
              <a:t>Supermarkets include online picking stores and Depots</a:t>
            </a:r>
            <a:endParaRPr lang="en-GB" sz="1000" dirty="0">
              <a:latin typeface="Calibri" panose="020F0502020204030204" pitchFamily="34" charset="0"/>
              <a:cs typeface="Calibri" panose="020F0502020204030204" pitchFamily="34" charset="0"/>
            </a:endParaRPr>
          </a:p>
        </p:txBody>
      </p:sp>
      <p:sp>
        <p:nvSpPr>
          <p:cNvPr id="4" name="Rectangle 3"/>
          <p:cNvSpPr/>
          <p:nvPr/>
        </p:nvSpPr>
        <p:spPr>
          <a:xfrm>
            <a:off x="334423" y="900537"/>
            <a:ext cx="8672717" cy="461665"/>
          </a:xfrm>
          <a:prstGeom prst="rect">
            <a:avLst/>
          </a:prstGeom>
        </p:spPr>
        <p:txBody>
          <a:bodyPr wrap="square">
            <a:spAutoFit/>
          </a:bodyPr>
          <a:lstStyle/>
          <a:p>
            <a:pPr marL="171450" indent="-171450">
              <a:buClr>
                <a:schemeClr val="accent1"/>
              </a:buClr>
              <a:buFont typeface="Arial" panose="020B0604020202020204" pitchFamily="34" charset="0"/>
              <a:buChar char="•"/>
            </a:pPr>
            <a:r>
              <a:rPr lang="en-GB" sz="1200" b="1" dirty="0" smtClean="0">
                <a:latin typeface="Calibri" panose="020F0502020204030204" pitchFamily="34" charset="0"/>
                <a:cs typeface="Calibri" panose="020F0502020204030204" pitchFamily="34" charset="0"/>
              </a:rPr>
              <a:t>Convenience stores maintained 9% of incremental fmcg sales in the last 4 weeks, no change from last month which is lower than the first lockdown and indicative that shoppers have become comfortable ‘shopping with Covid’ ..</a:t>
            </a:r>
            <a:endParaRPr lang="en-GB" sz="1200" dirty="0"/>
          </a:p>
        </p:txBody>
      </p:sp>
    </p:spTree>
    <p:extLst>
      <p:ext uri="{BB962C8B-B14F-4D97-AF65-F5344CB8AC3E}">
        <p14:creationId xmlns:p14="http://schemas.microsoft.com/office/powerpoint/2010/main" val="5348549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p:cNvSpPr/>
          <p:nvPr/>
        </p:nvSpPr>
        <p:spPr>
          <a:xfrm>
            <a:off x="6151583"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accent5"/>
              </a:solidFill>
              <a:latin typeface="Calibri" panose="020F0502020204030204" pitchFamily="34" charset="0"/>
              <a:cs typeface="Calibri" panose="020F0502020204030204" pitchFamily="34" charset="0"/>
            </a:endParaRPr>
          </a:p>
          <a:p>
            <a:pPr lvl="0" algn="ctr" defTabSz="400050">
              <a:spcBef>
                <a:spcPct val="0"/>
              </a:spcBef>
            </a:pPr>
            <a:endParaRPr lang="en-GB" sz="1000" kern="1200" dirty="0" smtClean="0">
              <a:solidFill>
                <a:schemeClr val="bg1"/>
              </a:solidFill>
              <a:latin typeface="Calibri" panose="020F0502020204030204" pitchFamily="34" charset="0"/>
            </a:endParaRPr>
          </a:p>
          <a:p>
            <a:pPr lvl="0" algn="ctr" defTabSz="400050">
              <a:spcBef>
                <a:spcPct val="0"/>
              </a:spcBef>
            </a:pPr>
            <a:endParaRPr lang="en-GB" sz="800" kern="1200" dirty="0" smtClean="0">
              <a:solidFill>
                <a:schemeClr val="bg1"/>
              </a:solidFill>
              <a:latin typeface="Calibri" panose="020F0502020204030204" pitchFamily="34" charset="0"/>
            </a:endParaRP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kern="1200" dirty="0">
              <a:solidFill>
                <a:schemeClr val="tx1"/>
              </a:solidFill>
              <a:latin typeface="Calibri" panose="020F0502020204030204" pitchFamily="34" charset="0"/>
              <a:cs typeface="Calibri" panose="020F0502020204030204" pitchFamily="34" charset="0"/>
            </a:endParaRP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Bakery Prods +48%</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Fresh Dough/Pastry +46%</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Ice-cream +36%</a:t>
            </a:r>
          </a:p>
          <a:p>
            <a:pPr algn="ctr" defTabSz="400050">
              <a:lnSpc>
                <a:spcPct val="90000"/>
              </a:lnSpc>
              <a:spcBef>
                <a:spcPct val="0"/>
              </a:spcBef>
            </a:pPr>
            <a:r>
              <a:rPr lang="en-GB" sz="1000" b="1" kern="1200" dirty="0">
                <a:solidFill>
                  <a:schemeClr val="tx1"/>
                </a:solidFill>
                <a:latin typeface="Calibri" panose="020F0502020204030204" pitchFamily="34" charset="0"/>
              </a:rPr>
              <a:t>Ambient Meal Kits </a:t>
            </a:r>
            <a:r>
              <a:rPr lang="en-GB" sz="1000" b="1" kern="1200" dirty="0" smtClean="0">
                <a:solidFill>
                  <a:schemeClr val="tx1"/>
                </a:solidFill>
                <a:latin typeface="Calibri" panose="020F0502020204030204" pitchFamily="34" charset="0"/>
              </a:rPr>
              <a:t>+35%</a:t>
            </a:r>
            <a:endParaRPr lang="en-GB" sz="1000" b="1" kern="1200" dirty="0">
              <a:solidFill>
                <a:schemeClr val="tx1"/>
              </a:solidFill>
              <a:latin typeface="Calibri" panose="020F0502020204030204" pitchFamily="34" charset="0"/>
            </a:endParaRP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Frozen Fruit +34%</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Amb Mexican Accom +31%</a:t>
            </a:r>
          </a:p>
          <a:p>
            <a:pPr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Fish Fingers +27%</a:t>
            </a:r>
            <a:endParaRPr lang="en-GB" sz="1000" b="1" kern="1200" dirty="0" smtClean="0">
              <a:solidFill>
                <a:schemeClr val="tx1"/>
              </a:solidFill>
              <a:latin typeface="Calibri" panose="020F0502020204030204" pitchFamily="34" charset="0"/>
            </a:endParaRP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Olives &amp; Antipasti +26%</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Canned Fruit +26%</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Savoury Baking Mixes +26%</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Treated &amp; Prep Fresh Meat Products +25%</a:t>
            </a:r>
          </a:p>
          <a:p>
            <a:pPr lvl="0" algn="ctr" defTabSz="400050">
              <a:spcBef>
                <a:spcPct val="0"/>
              </a:spcBef>
            </a:pPr>
            <a:endParaRPr lang="en-GB" sz="800" kern="1200" dirty="0">
              <a:solidFill>
                <a:schemeClr val="bg1"/>
              </a:solidFill>
              <a:latin typeface="Calibri" panose="020F0502020204030204" pitchFamily="34" charset="0"/>
            </a:endParaRPr>
          </a:p>
          <a:p>
            <a:pPr lvl="0" algn="ctr" defTabSz="400050">
              <a:lnSpc>
                <a:spcPct val="90000"/>
              </a:lnSpc>
              <a:spcBef>
                <a:spcPct val="0"/>
              </a:spcBef>
              <a:spcAft>
                <a:spcPct val="35000"/>
              </a:spcAft>
            </a:pPr>
            <a:endParaRPr lang="en-GB" sz="800" kern="1200" dirty="0">
              <a:solidFill>
                <a:schemeClr val="bg1"/>
              </a:solidFill>
              <a:latin typeface="Calibri" panose="020F0502020204030204" pitchFamily="34" charset="0"/>
            </a:endParaRPr>
          </a:p>
          <a:p>
            <a:pPr lvl="0" algn="ctr" defTabSz="400050">
              <a:lnSpc>
                <a:spcPct val="90000"/>
              </a:lnSpc>
              <a:spcBef>
                <a:spcPct val="0"/>
              </a:spcBef>
            </a:pPr>
            <a:endParaRPr lang="en-GB" sz="900" kern="1200" dirty="0" smtClean="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1000" kern="1200" dirty="0" smtClean="0">
              <a:solidFill>
                <a:schemeClr val="bg1"/>
              </a:solidFill>
              <a:latin typeface="Calibri" panose="020F0502020204030204" pitchFamily="34" charset="0"/>
              <a:cs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a:p>
            <a:pPr lvl="0" algn="ctr" defTabSz="400050">
              <a:lnSpc>
                <a:spcPct val="90000"/>
              </a:lnSpc>
              <a:spcBef>
                <a:spcPct val="0"/>
              </a:spcBef>
              <a:spcAft>
                <a:spcPct val="35000"/>
              </a:spcAft>
            </a:pPr>
            <a:endParaRPr lang="en-GB" sz="900" kern="1200" dirty="0" smtClean="0">
              <a:latin typeface="Calibri" panose="020F0502020204030204" pitchFamily="34" charset="0"/>
            </a:endParaRPr>
          </a:p>
        </p:txBody>
      </p:sp>
      <p:sp>
        <p:nvSpPr>
          <p:cNvPr id="10" name="Freeform 9"/>
          <p:cNvSpPr/>
          <p:nvPr/>
        </p:nvSpPr>
        <p:spPr>
          <a:xfrm>
            <a:off x="2980393" y="1158447"/>
            <a:ext cx="1747646"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spcBef>
                <a:spcPct val="0"/>
              </a:spcBef>
            </a:pPr>
            <a:endParaRPr lang="en-GB" sz="1000" b="1" kern="1200" dirty="0" smtClean="0">
              <a:solidFill>
                <a:schemeClr val="tx1"/>
              </a:solidFill>
              <a:latin typeface="Calibri" panose="020F0502020204030204" pitchFamily="34" charset="0"/>
            </a:endParaRPr>
          </a:p>
          <a:p>
            <a:pPr algn="ctr" defTabSz="400050">
              <a:spcBef>
                <a:spcPct val="0"/>
              </a:spcBef>
            </a:pPr>
            <a:r>
              <a:rPr lang="en-GB" sz="1000" b="1" kern="1200" dirty="0">
                <a:solidFill>
                  <a:schemeClr val="tx1"/>
                </a:solidFill>
                <a:latin typeface="Calibri" panose="020F0502020204030204" pitchFamily="34" charset="0"/>
              </a:rPr>
              <a:t>Fresh Meat Subs </a:t>
            </a:r>
            <a:r>
              <a:rPr lang="en-GB" sz="1000" b="1" kern="1200" dirty="0" smtClean="0">
                <a:solidFill>
                  <a:schemeClr val="tx1"/>
                </a:solidFill>
                <a:latin typeface="Calibri" panose="020F0502020204030204" pitchFamily="34" charset="0"/>
              </a:rPr>
              <a:t>+48%</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Herbs &amp; Spices +42%</a:t>
            </a:r>
          </a:p>
          <a:p>
            <a:pPr algn="ctr" defTabSz="400050">
              <a:spcBef>
                <a:spcPct val="0"/>
              </a:spcBef>
            </a:pPr>
            <a:r>
              <a:rPr lang="en-GB" sz="1000" b="1" kern="1200" dirty="0">
                <a:solidFill>
                  <a:schemeClr val="tx1"/>
                </a:solidFill>
                <a:latin typeface="Calibri" panose="020F0502020204030204" pitchFamily="34" charset="0"/>
              </a:rPr>
              <a:t>Cooking </a:t>
            </a:r>
            <a:r>
              <a:rPr lang="en-GB" sz="1000" b="1" kern="1200" dirty="0" smtClean="0">
                <a:solidFill>
                  <a:schemeClr val="tx1"/>
                </a:solidFill>
                <a:latin typeface="Calibri" panose="020F0502020204030204" pitchFamily="34" charset="0"/>
              </a:rPr>
              <a:t>Vinegar/Alchls </a:t>
            </a:r>
            <a:r>
              <a:rPr lang="en-GB" sz="1000" b="1" kern="1200" dirty="0">
                <a:solidFill>
                  <a:schemeClr val="tx1"/>
                </a:solidFill>
                <a:latin typeface="Calibri" panose="020F0502020204030204" pitchFamily="34" charset="0"/>
              </a:rPr>
              <a:t>+</a:t>
            </a:r>
            <a:r>
              <a:rPr lang="en-GB" sz="1000" b="1" kern="1200" dirty="0" smtClean="0">
                <a:solidFill>
                  <a:schemeClr val="tx1"/>
                </a:solidFill>
                <a:latin typeface="Calibri" panose="020F0502020204030204" pitchFamily="34" charset="0"/>
              </a:rPr>
              <a:t>37%</a:t>
            </a:r>
          </a:p>
          <a:p>
            <a:pPr algn="ctr" defTabSz="400050">
              <a:spcBef>
                <a:spcPct val="0"/>
              </a:spcBef>
            </a:pPr>
            <a:r>
              <a:rPr lang="en-GB" sz="1000" b="1" kern="1200" dirty="0" smtClean="0">
                <a:solidFill>
                  <a:schemeClr val="tx1"/>
                </a:solidFill>
                <a:latin typeface="Calibri" panose="020F0502020204030204" pitchFamily="34" charset="0"/>
              </a:rPr>
              <a:t>Baking Sundries +30%</a:t>
            </a:r>
          </a:p>
          <a:p>
            <a:pPr lvl="0" algn="ctr" defTabSz="400050">
              <a:spcBef>
                <a:spcPct val="0"/>
              </a:spcBef>
            </a:pPr>
            <a:r>
              <a:rPr lang="en-GB" sz="1000" b="1" kern="1200" dirty="0">
                <a:solidFill>
                  <a:schemeClr val="tx1"/>
                </a:solidFill>
                <a:latin typeface="Calibri" panose="020F0502020204030204" pitchFamily="34" charset="0"/>
              </a:rPr>
              <a:t>Cooking Equip +</a:t>
            </a:r>
            <a:r>
              <a:rPr lang="en-GB" sz="1000" b="1" kern="1200" dirty="0" smtClean="0">
                <a:solidFill>
                  <a:schemeClr val="tx1"/>
                </a:solidFill>
                <a:latin typeface="Calibri" panose="020F0502020204030204" pitchFamily="34" charset="0"/>
              </a:rPr>
              <a:t>29%</a:t>
            </a:r>
            <a:endParaRPr lang="en-GB" sz="1000" b="1" kern="1200" dirty="0">
              <a:solidFill>
                <a:schemeClr val="tx1"/>
              </a:solidFill>
              <a:latin typeface="Calibri" panose="020F0502020204030204" pitchFamily="34" charset="0"/>
            </a:endParaRPr>
          </a:p>
          <a:p>
            <a:pPr algn="ctr" defTabSz="400050">
              <a:spcBef>
                <a:spcPct val="0"/>
              </a:spcBef>
            </a:pPr>
            <a:r>
              <a:rPr lang="en-GB" sz="1000" b="1" kern="1200" dirty="0">
                <a:solidFill>
                  <a:schemeClr val="tx1"/>
                </a:solidFill>
                <a:latin typeface="Calibri" panose="020F0502020204030204" pitchFamily="34" charset="0"/>
              </a:rPr>
              <a:t>Oil +</a:t>
            </a:r>
            <a:r>
              <a:rPr lang="en-GB" sz="1000" b="1" kern="1200" dirty="0" smtClean="0">
                <a:solidFill>
                  <a:schemeClr val="tx1"/>
                </a:solidFill>
                <a:latin typeface="Calibri" panose="020F0502020204030204" pitchFamily="34" charset="0"/>
              </a:rPr>
              <a:t>29%</a:t>
            </a:r>
          </a:p>
          <a:p>
            <a:pPr algn="ctr" defTabSz="400050">
              <a:spcBef>
                <a:spcPct val="0"/>
              </a:spcBef>
            </a:pPr>
            <a:r>
              <a:rPr lang="en-GB" sz="1000" b="1" kern="1200" dirty="0" smtClean="0">
                <a:solidFill>
                  <a:schemeClr val="tx1"/>
                </a:solidFill>
                <a:latin typeface="Calibri" panose="020F0502020204030204" pitchFamily="34" charset="0"/>
              </a:rPr>
              <a:t>Homebaking Nuts +28%</a:t>
            </a:r>
          </a:p>
          <a:p>
            <a:pPr algn="ctr" defTabSz="400050">
              <a:spcBef>
                <a:spcPct val="0"/>
              </a:spcBef>
            </a:pPr>
            <a:r>
              <a:rPr lang="en-GB" sz="1000" b="1" kern="1200" dirty="0" smtClean="0">
                <a:solidFill>
                  <a:schemeClr val="tx1"/>
                </a:solidFill>
                <a:latin typeface="Calibri" panose="020F0502020204030204" pitchFamily="34" charset="0"/>
              </a:rPr>
              <a:t>Frozen Poultry +26%</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Table Sauces/Condmnts +26%</a:t>
            </a:r>
          </a:p>
          <a:p>
            <a:pPr lvl="0" algn="ctr" defTabSz="400050">
              <a:spcBef>
                <a:spcPct val="0"/>
              </a:spcBef>
            </a:pPr>
            <a:r>
              <a:rPr lang="en-GB" sz="1000" b="1" kern="1200" dirty="0" smtClean="0">
                <a:solidFill>
                  <a:schemeClr val="tx1"/>
                </a:solidFill>
                <a:latin typeface="Calibri" panose="020F0502020204030204" pitchFamily="34" charset="0"/>
              </a:rPr>
              <a:t>Frozen Fish +23%</a:t>
            </a:r>
          </a:p>
          <a:p>
            <a:pPr lvl="0" algn="ctr" defTabSz="400050">
              <a:spcBef>
                <a:spcPct val="0"/>
              </a:spcBef>
            </a:pPr>
            <a:r>
              <a:rPr lang="en-GB" sz="1000" b="1" kern="1200" dirty="0" smtClean="0">
                <a:solidFill>
                  <a:schemeClr val="tx1"/>
                </a:solidFill>
                <a:latin typeface="Calibri" panose="020F0502020204030204" pitchFamily="34" charset="0"/>
              </a:rPr>
              <a:t>Sugar &amp; Sweeteners +20%</a:t>
            </a:r>
          </a:p>
        </p:txBody>
      </p:sp>
      <p:sp>
        <p:nvSpPr>
          <p:cNvPr id="8" name="Freeform 7"/>
          <p:cNvSpPr/>
          <p:nvPr/>
        </p:nvSpPr>
        <p:spPr>
          <a:xfrm>
            <a:off x="1475656"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120" tIns="1482476" rIns="71120" bIns="776799" numCol="1" spcCol="1270" anchor="ctr" anchorCtr="0">
            <a:noAutofit/>
          </a:bodyPr>
          <a:lstStyle/>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All Other First Aid* +1906%</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Hand </a:t>
            </a:r>
            <a:r>
              <a:rPr lang="en-GB" sz="1000" b="1" kern="1200" dirty="0">
                <a:solidFill>
                  <a:schemeClr val="tx1"/>
                </a:solidFill>
                <a:latin typeface="Calibri" panose="020F0502020204030204" pitchFamily="34" charset="0"/>
                <a:cs typeface="Calibri" panose="020F0502020204030204" pitchFamily="34" charset="0"/>
              </a:rPr>
              <a:t>Sanitiser </a:t>
            </a:r>
            <a:r>
              <a:rPr lang="en-GB" sz="1000" b="1" kern="1200" dirty="0" smtClean="0">
                <a:solidFill>
                  <a:schemeClr val="tx1"/>
                </a:solidFill>
                <a:latin typeface="Calibri" panose="020F0502020204030204" pitchFamily="34" charset="0"/>
                <a:cs typeface="Calibri" panose="020F0502020204030204" pitchFamily="34" charset="0"/>
              </a:rPr>
              <a:t>+760%</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Gardening (inc Structures) +71%</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Disinfectants +41%</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Aircare +22%</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Wraps &amp; Foil +21%</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Furniture (inc Outside) +20%</a:t>
            </a:r>
            <a:endParaRPr lang="en-GB" sz="1000" b="1" kern="1200" dirty="0">
              <a:solidFill>
                <a:schemeClr val="tx1"/>
              </a:solidFill>
              <a:latin typeface="Calibri" panose="020F0502020204030204" pitchFamily="34" charset="0"/>
              <a:cs typeface="Calibri" panose="020F0502020204030204" pitchFamily="34" charset="0"/>
            </a:endParaRPr>
          </a:p>
          <a:p>
            <a:pPr algn="ctr" defTabSz="400050">
              <a:spcBef>
                <a:spcPct val="0"/>
              </a:spcBef>
            </a:pPr>
            <a:r>
              <a:rPr lang="en-GB" sz="1000" b="1" kern="1200" dirty="0">
                <a:solidFill>
                  <a:schemeClr val="tx1"/>
                </a:solidFill>
                <a:latin typeface="Calibri" panose="020F0502020204030204" pitchFamily="34" charset="0"/>
                <a:cs typeface="Calibri" panose="020F0502020204030204" pitchFamily="34" charset="0"/>
              </a:rPr>
              <a:t>Kitchen Roll +14%</a:t>
            </a:r>
          </a:p>
          <a:p>
            <a:pPr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Household </a:t>
            </a:r>
            <a:r>
              <a:rPr lang="en-GB" sz="1000" b="1" kern="1200" dirty="0">
                <a:solidFill>
                  <a:schemeClr val="tx1"/>
                </a:solidFill>
                <a:latin typeface="Calibri" panose="020F0502020204030204" pitchFamily="34" charset="0"/>
                <a:cs typeface="Calibri" panose="020F0502020204030204" pitchFamily="34" charset="0"/>
              </a:rPr>
              <a:t>Cleaning Accessories </a:t>
            </a:r>
            <a:r>
              <a:rPr lang="en-GB" sz="1000" b="1" kern="1200" dirty="0" smtClean="0">
                <a:solidFill>
                  <a:schemeClr val="tx1"/>
                </a:solidFill>
                <a:latin typeface="Calibri" panose="020F0502020204030204" pitchFamily="34" charset="0"/>
                <a:cs typeface="Calibri" panose="020F0502020204030204" pitchFamily="34" charset="0"/>
              </a:rPr>
              <a:t>+19%</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smtClean="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a:p>
            <a:pPr lvl="0" algn="ctr" defTabSz="400050">
              <a:lnSpc>
                <a:spcPct val="90000"/>
              </a:lnSpc>
              <a:spcBef>
                <a:spcPct val="0"/>
              </a:spcBef>
            </a:pPr>
            <a:endParaRPr lang="en-GB" sz="1000" kern="1200" dirty="0">
              <a:solidFill>
                <a:schemeClr val="bg1"/>
              </a:solidFill>
              <a:latin typeface="Calibri" panose="020F0502020204030204" pitchFamily="34" charset="0"/>
            </a:endParaRPr>
          </a:p>
        </p:txBody>
      </p:sp>
      <p:sp>
        <p:nvSpPr>
          <p:cNvPr id="6" name="Freeform 5"/>
          <p:cNvSpPr/>
          <p:nvPr/>
        </p:nvSpPr>
        <p:spPr>
          <a:xfrm>
            <a:off x="4639415" y="1158447"/>
            <a:ext cx="1588769" cy="3528391"/>
          </a:xfrm>
          <a:custGeom>
            <a:avLst/>
            <a:gdLst>
              <a:gd name="connsiteX0" fmla="*/ 0 w 1236748"/>
              <a:gd name="connsiteY0" fmla="*/ 123675 h 3528391"/>
              <a:gd name="connsiteX1" fmla="*/ 123675 w 1236748"/>
              <a:gd name="connsiteY1" fmla="*/ 0 h 3528391"/>
              <a:gd name="connsiteX2" fmla="*/ 1113073 w 1236748"/>
              <a:gd name="connsiteY2" fmla="*/ 0 h 3528391"/>
              <a:gd name="connsiteX3" fmla="*/ 1236748 w 1236748"/>
              <a:gd name="connsiteY3" fmla="*/ 123675 h 3528391"/>
              <a:gd name="connsiteX4" fmla="*/ 1236748 w 1236748"/>
              <a:gd name="connsiteY4" fmla="*/ 3404716 h 3528391"/>
              <a:gd name="connsiteX5" fmla="*/ 1113073 w 1236748"/>
              <a:gd name="connsiteY5" fmla="*/ 3528391 h 3528391"/>
              <a:gd name="connsiteX6" fmla="*/ 123675 w 1236748"/>
              <a:gd name="connsiteY6" fmla="*/ 3528391 h 3528391"/>
              <a:gd name="connsiteX7" fmla="*/ 0 w 1236748"/>
              <a:gd name="connsiteY7" fmla="*/ 3404716 h 3528391"/>
              <a:gd name="connsiteX8" fmla="*/ 0 w 1236748"/>
              <a:gd name="connsiteY8" fmla="*/ 123675 h 352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748" h="3528391">
                <a:moveTo>
                  <a:pt x="0" y="123675"/>
                </a:moveTo>
                <a:cubicBezTo>
                  <a:pt x="0" y="55371"/>
                  <a:pt x="55371" y="0"/>
                  <a:pt x="123675" y="0"/>
                </a:cubicBezTo>
                <a:lnTo>
                  <a:pt x="1113073" y="0"/>
                </a:lnTo>
                <a:cubicBezTo>
                  <a:pt x="1181377" y="0"/>
                  <a:pt x="1236748" y="55371"/>
                  <a:pt x="1236748" y="123675"/>
                </a:cubicBezTo>
                <a:lnTo>
                  <a:pt x="1236748" y="3404716"/>
                </a:lnTo>
                <a:cubicBezTo>
                  <a:pt x="1236748" y="3473020"/>
                  <a:pt x="1181377" y="3528391"/>
                  <a:pt x="1113073" y="3528391"/>
                </a:cubicBezTo>
                <a:lnTo>
                  <a:pt x="123675" y="3528391"/>
                </a:lnTo>
                <a:cubicBezTo>
                  <a:pt x="55371" y="3528391"/>
                  <a:pt x="0" y="3473020"/>
                  <a:pt x="0" y="3404716"/>
                </a:cubicBezTo>
                <a:lnTo>
                  <a:pt x="0" y="123675"/>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4008" tIns="1475364" rIns="64008" bIns="769687" numCol="1" spcCol="1270" anchor="ctr" anchorCtr="0">
            <a:noAutofit/>
          </a:bodyPr>
          <a:lstStyle/>
          <a:p>
            <a:pPr lvl="0" algn="ctr" defTabSz="400050">
              <a:spcBef>
                <a:spcPct val="0"/>
              </a:spcBef>
            </a:pPr>
            <a:endParaRPr lang="en-GB" sz="1000" b="1" kern="1200" dirty="0" smtClean="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Stout +59%</a:t>
            </a:r>
          </a:p>
          <a:p>
            <a:pPr lvl="0" algn="ctr" defTabSz="400050">
              <a:spcBef>
                <a:spcPct val="0"/>
              </a:spcBef>
            </a:pPr>
            <a:r>
              <a:rPr lang="en-GB" sz="1000" b="1" kern="1200" dirty="0" smtClean="0">
                <a:solidFill>
                  <a:schemeClr val="tx1"/>
                </a:solidFill>
                <a:latin typeface="Calibri" panose="020F0502020204030204" pitchFamily="34" charset="0"/>
                <a:cs typeface="Calibri" panose="020F0502020204030204" pitchFamily="34" charset="0"/>
              </a:rPr>
              <a:t>Ale+39%</a:t>
            </a:r>
            <a:endParaRPr lang="en-GB" sz="1000" b="1" kern="1200" dirty="0">
              <a:solidFill>
                <a:schemeClr val="tx1"/>
              </a:solidFill>
              <a:latin typeface="Calibri" panose="020F0502020204030204" pitchFamily="34" charset="0"/>
              <a:cs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Lager +31%</a:t>
            </a:r>
          </a:p>
          <a:p>
            <a:pPr lvl="0" algn="ctr" defTabSz="400050">
              <a:spcBef>
                <a:spcPct val="0"/>
              </a:spcBef>
            </a:pPr>
            <a:r>
              <a:rPr lang="en-GB" sz="1000" b="1" kern="1200" dirty="0" smtClean="0">
                <a:solidFill>
                  <a:schemeClr val="tx1"/>
                </a:solidFill>
                <a:latin typeface="Calibri" panose="020F0502020204030204" pitchFamily="34" charset="0"/>
              </a:rPr>
              <a:t>Mixers +29%</a:t>
            </a:r>
          </a:p>
          <a:p>
            <a:pPr lvl="0" algn="ctr" defTabSz="400050">
              <a:spcBef>
                <a:spcPct val="0"/>
              </a:spcBef>
            </a:pPr>
            <a:r>
              <a:rPr lang="en-GB" sz="1000" b="1" kern="1200" dirty="0" smtClean="0">
                <a:solidFill>
                  <a:schemeClr val="tx1"/>
                </a:solidFill>
                <a:latin typeface="Calibri" panose="020F0502020204030204" pitchFamily="34" charset="0"/>
              </a:rPr>
              <a:t>Spirits +27%</a:t>
            </a:r>
          </a:p>
          <a:p>
            <a:pPr lvl="0" algn="ctr" defTabSz="400050">
              <a:spcBef>
                <a:spcPct val="0"/>
              </a:spcBef>
            </a:pPr>
            <a:r>
              <a:rPr lang="en-GB" sz="1000" b="1" kern="1200" dirty="0" smtClean="0">
                <a:solidFill>
                  <a:schemeClr val="tx1"/>
                </a:solidFill>
                <a:latin typeface="Calibri" panose="020F0502020204030204" pitchFamily="34" charset="0"/>
              </a:rPr>
              <a:t>Cider +22%</a:t>
            </a:r>
          </a:p>
          <a:p>
            <a:pPr lvl="0" algn="ctr" defTabSz="400050">
              <a:spcBef>
                <a:spcPct val="0"/>
              </a:spcBef>
            </a:pPr>
            <a:r>
              <a:rPr lang="en-GB" sz="1000" b="1" kern="1200" dirty="0" smtClean="0">
                <a:solidFill>
                  <a:schemeClr val="tx1"/>
                </a:solidFill>
                <a:latin typeface="Calibri" panose="020F0502020204030204" pitchFamily="34" charset="0"/>
              </a:rPr>
              <a:t>Champagne +19%</a:t>
            </a:r>
          </a:p>
          <a:p>
            <a:pPr lvl="0" algn="ctr" defTabSz="400050">
              <a:spcBef>
                <a:spcPct val="0"/>
              </a:spcBef>
            </a:pPr>
            <a:r>
              <a:rPr lang="en-GB" sz="1000" b="1" kern="1200" dirty="0" smtClean="0">
                <a:solidFill>
                  <a:schemeClr val="tx1"/>
                </a:solidFill>
                <a:latin typeface="Calibri" panose="020F0502020204030204" pitchFamily="34" charset="0"/>
              </a:rPr>
              <a:t>Sherry +19%</a:t>
            </a:r>
          </a:p>
          <a:p>
            <a:pPr algn="ctr" defTabSz="400050">
              <a:spcBef>
                <a:spcPct val="0"/>
              </a:spcBef>
            </a:pPr>
            <a:r>
              <a:rPr lang="en-GB" sz="1000" b="1" kern="1200" dirty="0" smtClean="0">
                <a:solidFill>
                  <a:schemeClr val="tx1"/>
                </a:solidFill>
                <a:latin typeface="Calibri" panose="020F0502020204030204" pitchFamily="34" charset="0"/>
              </a:rPr>
              <a:t>Still Wine +18%</a:t>
            </a:r>
            <a:endParaRPr lang="en-GB" sz="1000" b="1" kern="1200" dirty="0">
              <a:solidFill>
                <a:schemeClr val="tx1"/>
              </a:solidFill>
              <a:latin typeface="Calibri" panose="020F0502020204030204" pitchFamily="34" charset="0"/>
            </a:endParaRPr>
          </a:p>
          <a:p>
            <a:pPr lvl="0" algn="ctr" defTabSz="400050">
              <a:spcBef>
                <a:spcPct val="0"/>
              </a:spcBef>
            </a:pPr>
            <a:r>
              <a:rPr lang="en-GB" sz="1000" b="1" kern="1200" dirty="0" smtClean="0">
                <a:solidFill>
                  <a:schemeClr val="tx1"/>
                </a:solidFill>
                <a:latin typeface="Calibri" panose="020F0502020204030204" pitchFamily="34" charset="0"/>
              </a:rPr>
              <a:t>Hot Choc &amp; Malted Drinks +16%</a:t>
            </a:r>
          </a:p>
          <a:p>
            <a:pPr lvl="0" algn="ctr" defTabSz="400050">
              <a:spcBef>
                <a:spcPct val="0"/>
              </a:spcBef>
            </a:pPr>
            <a:r>
              <a:rPr lang="en-GB" sz="1000" b="1" kern="1200" dirty="0" smtClean="0">
                <a:solidFill>
                  <a:schemeClr val="tx1"/>
                </a:solidFill>
                <a:latin typeface="Calibri" panose="020F0502020204030204" pitchFamily="34" charset="0"/>
              </a:rPr>
              <a:t>Cola +15%</a:t>
            </a:r>
          </a:p>
        </p:txBody>
      </p:sp>
      <p:sp>
        <p:nvSpPr>
          <p:cNvPr id="2" name="Title 1"/>
          <p:cNvSpPr>
            <a:spLocks noGrp="1"/>
          </p:cNvSpPr>
          <p:nvPr>
            <p:ph type="title"/>
          </p:nvPr>
        </p:nvSpPr>
        <p:spPr>
          <a:xfrm>
            <a:off x="353807" y="195486"/>
            <a:ext cx="8748464" cy="890953"/>
          </a:xfrm>
        </p:spPr>
        <p:txBody>
          <a:bodyPr/>
          <a:lstStyle/>
          <a:p>
            <a:r>
              <a:rPr lang="en-GB" sz="2000" dirty="0" smtClean="0">
                <a:latin typeface="Calibri" panose="020F0502020204030204" pitchFamily="34" charset="0"/>
                <a:cs typeface="Calibri" panose="020F0502020204030204" pitchFamily="34" charset="0"/>
              </a:rPr>
              <a:t>DEMAND FOR CONVENIENCE FOODS INCREASED DURING </a:t>
            </a:r>
            <a:r>
              <a:rPr lang="en-GB" sz="2000" dirty="0" smtClean="0">
                <a:latin typeface="Calibri" panose="020F0502020204030204" pitchFamily="34" charset="0"/>
                <a:cs typeface="Calibri" panose="020F0502020204030204" pitchFamily="34" charset="0"/>
              </a:rPr>
              <a:t>LOCKDOWN 2.0, </a:t>
            </a:r>
            <a:r>
              <a:rPr lang="en-GB" sz="2000" dirty="0" smtClean="0">
                <a:latin typeface="Calibri" panose="020F0502020204030204" pitchFamily="34" charset="0"/>
                <a:cs typeface="Calibri" panose="020F0502020204030204" pitchFamily="34" charset="0"/>
              </a:rPr>
              <a:t>AS WELL AS COOKING INGREDIENTS, DRINKS AND HYGIENE </a:t>
            </a:r>
            <a:r>
              <a:rPr lang="en-GB" sz="2000" dirty="0" smtClean="0">
                <a:latin typeface="Calibri" panose="020F0502020204030204" pitchFamily="34" charset="0"/>
                <a:cs typeface="Calibri" panose="020F0502020204030204" pitchFamily="34" charset="0"/>
              </a:rPr>
              <a:t>PRODUCTS </a:t>
            </a:r>
            <a:endParaRPr lang="en-GB" sz="2000" dirty="0">
              <a:latin typeface="Calibri" panose="020F0502020204030204" pitchFamily="34" charset="0"/>
              <a:cs typeface="Calibri" panose="020F0502020204030204" pitchFamily="34" charset="0"/>
            </a:endParaRPr>
          </a:p>
        </p:txBody>
      </p:sp>
      <p:sp>
        <p:nvSpPr>
          <p:cNvPr id="19461" name="Text Placeholder 3"/>
          <p:cNvSpPr>
            <a:spLocks noGrp="1"/>
          </p:cNvSpPr>
          <p:nvPr>
            <p:ph type="body" idx="4294967295"/>
          </p:nvPr>
        </p:nvSpPr>
        <p:spPr>
          <a:xfrm>
            <a:off x="0" y="4830763"/>
            <a:ext cx="7056438" cy="273050"/>
          </a:xfrm>
        </p:spPr>
        <p:txBody>
          <a:bodyPr/>
          <a:lstStyle/>
          <a:p>
            <a:pPr marL="114300" indent="0">
              <a:spcBef>
                <a:spcPts val="63"/>
              </a:spcBef>
              <a:buNone/>
            </a:pPr>
            <a:r>
              <a:rPr lang="en-GB" altLang="en-US" sz="1050" dirty="0" smtClean="0">
                <a:latin typeface="Calibri" panose="020F0502020204030204" pitchFamily="34" charset="0"/>
              </a:rPr>
              <a:t>Source: Nielsen Scantrack Grocery Multiples Value Sales  4w/e 28th November 2020 vs year ago</a:t>
            </a:r>
          </a:p>
        </p:txBody>
      </p:sp>
      <p:sp>
        <p:nvSpPr>
          <p:cNvPr id="13" name="Oval 12"/>
          <p:cNvSpPr/>
          <p:nvPr/>
        </p:nvSpPr>
        <p:spPr>
          <a:xfrm>
            <a:off x="3329783" y="1203598"/>
            <a:ext cx="1134000" cy="1130400"/>
          </a:xfrm>
          <a:prstGeom prst="ellipse">
            <a:avLst/>
          </a:prstGeom>
          <a:no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 name="Oval 3"/>
          <p:cNvSpPr/>
          <p:nvPr/>
        </p:nvSpPr>
        <p:spPr>
          <a:xfrm>
            <a:off x="6393611" y="1203598"/>
            <a:ext cx="1133581" cy="112930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Oval 17"/>
          <p:cNvSpPr/>
          <p:nvPr/>
        </p:nvSpPr>
        <p:spPr>
          <a:xfrm>
            <a:off x="4878160"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6" name="Left-Right Arrow 15"/>
          <p:cNvSpPr/>
          <p:nvPr/>
        </p:nvSpPr>
        <p:spPr>
          <a:xfrm>
            <a:off x="1115616" y="4083918"/>
            <a:ext cx="6984776" cy="864096"/>
          </a:xfrm>
          <a:prstGeom prst="leftRightArrow">
            <a:avLst/>
          </a:prstGeom>
          <a:solidFill>
            <a:srgbClr val="FF0000">
              <a:alpha val="92157"/>
            </a:srgbClr>
          </a:solidFill>
        </p:spPr>
        <p:style>
          <a:lnRef idx="2">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1311577" y="4285133"/>
            <a:ext cx="6592854" cy="461665"/>
          </a:xfrm>
          <a:prstGeom prst="rect">
            <a:avLst/>
          </a:prstGeom>
          <a:noFill/>
        </p:spPr>
        <p:txBody>
          <a:bodyPr wrap="square" rtlCol="0">
            <a:spAutoFit/>
          </a:bodyPr>
          <a:lstStyle/>
          <a:p>
            <a:pPr algn="ctr"/>
            <a:r>
              <a:rPr lang="en-GB" sz="1200" b="1" dirty="0" smtClean="0">
                <a:solidFill>
                  <a:schemeClr val="bg1"/>
                </a:solidFill>
                <a:latin typeface="Calibri" panose="020F0502020204030204" pitchFamily="34" charset="0"/>
                <a:cs typeface="Calibri" panose="020F0502020204030204" pitchFamily="34" charset="0"/>
              </a:rPr>
              <a:t>Christmas for some proved  a positive distraction and shoppers brought some festive cheer into their homes by decorating early and </a:t>
            </a:r>
            <a:r>
              <a:rPr lang="en-GB" sz="1200" b="1" dirty="0">
                <a:solidFill>
                  <a:schemeClr val="bg1"/>
                </a:solidFill>
                <a:latin typeface="Calibri" panose="020F0502020204030204" pitchFamily="34" charset="0"/>
                <a:cs typeface="Calibri" panose="020F0502020204030204" pitchFamily="34" charset="0"/>
              </a:rPr>
              <a:t>sales of Christmas Trees, Lights, Decorations all had </a:t>
            </a:r>
            <a:r>
              <a:rPr lang="en-GB" sz="1200" b="1" dirty="0" smtClean="0">
                <a:solidFill>
                  <a:schemeClr val="bg1"/>
                </a:solidFill>
                <a:latin typeface="Calibri" panose="020F0502020204030204" pitchFamily="34" charset="0"/>
                <a:cs typeface="Calibri" panose="020F0502020204030204" pitchFamily="34" charset="0"/>
              </a:rPr>
              <a:t>momentum ..</a:t>
            </a:r>
            <a:endParaRPr lang="en-GB" sz="1200" b="1" dirty="0">
              <a:solidFill>
                <a:schemeClr val="bg1"/>
              </a:solidFill>
              <a:latin typeface="Calibri" panose="020F0502020204030204" pitchFamily="34" charset="0"/>
              <a:cs typeface="Calibri" panose="020F0502020204030204" pitchFamily="34" charset="0"/>
            </a:endParaRPr>
          </a:p>
        </p:txBody>
      </p:sp>
      <p:sp>
        <p:nvSpPr>
          <p:cNvPr id="24" name="Oval 23"/>
          <p:cNvSpPr/>
          <p:nvPr/>
        </p:nvSpPr>
        <p:spPr>
          <a:xfrm>
            <a:off x="1677255" y="1203598"/>
            <a:ext cx="1134000" cy="1130400"/>
          </a:xfrm>
          <a:prstGeom prst="ellipse">
            <a:avLst/>
          </a:prstGeom>
          <a:no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22" name="Shape 16188"/>
          <p:cNvPicPr>
            <a:picLocks noChangeAspect="1"/>
          </p:cNvPicPr>
          <p:nvPr/>
        </p:nvPicPr>
        <p:blipFill rotWithShape="1">
          <a:blip r:embed="rId3">
            <a:alphaModFix/>
          </a:blip>
          <a:srcRect/>
          <a:stretch/>
        </p:blipFill>
        <p:spPr>
          <a:xfrm>
            <a:off x="3573076" y="1425755"/>
            <a:ext cx="647414" cy="686086"/>
          </a:xfrm>
          <a:prstGeom prst="rect">
            <a:avLst/>
          </a:prstGeom>
          <a:noFill/>
          <a:ln>
            <a:noFill/>
          </a:ln>
        </p:spPr>
      </p:pic>
      <p:pic>
        <p:nvPicPr>
          <p:cNvPr id="23" name="Shape 14733"/>
          <p:cNvPicPr preferRelativeResize="0"/>
          <p:nvPr/>
        </p:nvPicPr>
        <p:blipFill rotWithShape="1">
          <a:blip r:embed="rId4">
            <a:alphaModFix/>
          </a:blip>
          <a:srcRect/>
          <a:stretch/>
        </p:blipFill>
        <p:spPr>
          <a:xfrm>
            <a:off x="5153559" y="1237212"/>
            <a:ext cx="560480" cy="541384"/>
          </a:xfrm>
          <a:prstGeom prst="rect">
            <a:avLst/>
          </a:prstGeom>
          <a:noFill/>
          <a:ln>
            <a:noFill/>
          </a:ln>
        </p:spPr>
      </p:pic>
      <p:sp>
        <p:nvSpPr>
          <p:cNvPr id="3" name="TextBox 2"/>
          <p:cNvSpPr txBox="1"/>
          <p:nvPr/>
        </p:nvSpPr>
        <p:spPr>
          <a:xfrm>
            <a:off x="6694319" y="4824903"/>
            <a:ext cx="1794081"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*includes Face Masks &amp; Gloves</a:t>
            </a:r>
            <a:endParaRPr lang="en-GB" sz="1000" dirty="0">
              <a:latin typeface="Calibri" panose="020F0502020204030204" pitchFamily="34" charset="0"/>
              <a:cs typeface="Calibri" panose="020F0502020204030204" pitchFamily="34" charset="0"/>
            </a:endParaRPr>
          </a:p>
        </p:txBody>
      </p:sp>
      <p:pic>
        <p:nvPicPr>
          <p:cNvPr id="20" name="Shape 10569"/>
          <p:cNvPicPr preferRelativeResize="0"/>
          <p:nvPr/>
        </p:nvPicPr>
        <p:blipFill rotWithShape="1">
          <a:blip r:embed="rId5">
            <a:alphaModFix/>
          </a:blip>
          <a:srcRect/>
          <a:stretch/>
        </p:blipFill>
        <p:spPr>
          <a:xfrm>
            <a:off x="1997340" y="1493899"/>
            <a:ext cx="545400" cy="548700"/>
          </a:xfrm>
          <a:prstGeom prst="rect">
            <a:avLst/>
          </a:prstGeom>
          <a:noFill/>
          <a:ln>
            <a:noFill/>
          </a:ln>
        </p:spPr>
      </p:pic>
      <p:pic>
        <p:nvPicPr>
          <p:cNvPr id="26" name="Shape 16460"/>
          <p:cNvPicPr preferRelativeResize="0"/>
          <p:nvPr/>
        </p:nvPicPr>
        <p:blipFill rotWithShape="1">
          <a:blip r:embed="rId6">
            <a:alphaModFix/>
          </a:blip>
          <a:srcRect/>
          <a:stretch/>
        </p:blipFill>
        <p:spPr>
          <a:xfrm>
            <a:off x="6478769" y="1494448"/>
            <a:ext cx="431100" cy="548700"/>
          </a:xfrm>
          <a:prstGeom prst="rect">
            <a:avLst/>
          </a:prstGeom>
          <a:noFill/>
          <a:ln>
            <a:noFill/>
          </a:ln>
        </p:spPr>
      </p:pic>
      <p:pic>
        <p:nvPicPr>
          <p:cNvPr id="28" name="Shape 17684"/>
          <p:cNvPicPr preferRelativeResize="0"/>
          <p:nvPr/>
        </p:nvPicPr>
        <p:blipFill rotWithShape="1">
          <a:blip r:embed="rId7">
            <a:alphaModFix/>
          </a:blip>
          <a:srcRect/>
          <a:stretch/>
        </p:blipFill>
        <p:spPr>
          <a:xfrm>
            <a:off x="6978196" y="1504246"/>
            <a:ext cx="431100" cy="548700"/>
          </a:xfrm>
          <a:prstGeom prst="rect">
            <a:avLst/>
          </a:prstGeom>
          <a:noFill/>
          <a:ln>
            <a:noFill/>
          </a:ln>
        </p:spPr>
      </p:pic>
      <p:pic>
        <p:nvPicPr>
          <p:cNvPr id="21" name="Shape 17310"/>
          <p:cNvPicPr preferRelativeResize="0"/>
          <p:nvPr/>
        </p:nvPicPr>
        <p:blipFill rotWithShape="1">
          <a:blip r:embed="rId8">
            <a:alphaModFix/>
          </a:blip>
          <a:srcRect/>
          <a:stretch/>
        </p:blipFill>
        <p:spPr>
          <a:xfrm>
            <a:off x="5234180" y="1859641"/>
            <a:ext cx="421959" cy="365915"/>
          </a:xfrm>
          <a:prstGeom prst="rect">
            <a:avLst/>
          </a:prstGeom>
          <a:noFill/>
          <a:ln>
            <a:noFill/>
          </a:ln>
        </p:spPr>
      </p:pic>
      <p:grpSp>
        <p:nvGrpSpPr>
          <p:cNvPr id="9" name="Group 8"/>
          <p:cNvGrpSpPr>
            <a:grpSpLocks noChangeAspect="1"/>
          </p:cNvGrpSpPr>
          <p:nvPr/>
        </p:nvGrpSpPr>
        <p:grpSpPr>
          <a:xfrm>
            <a:off x="8111084" y="1726495"/>
            <a:ext cx="680149" cy="677582"/>
            <a:chOff x="7812360" y="1158447"/>
            <a:chExt cx="1133581" cy="1129303"/>
          </a:xfrm>
        </p:grpSpPr>
        <p:sp>
          <p:nvSpPr>
            <p:cNvPr id="25" name="Oval 24"/>
            <p:cNvSpPr/>
            <p:nvPr/>
          </p:nvSpPr>
          <p:spPr>
            <a:xfrm>
              <a:off x="7812360" y="1158447"/>
              <a:ext cx="1133581" cy="1129303"/>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7" name="Shape 13725"/>
            <p:cNvPicPr preferRelativeResize="0"/>
            <p:nvPr/>
          </p:nvPicPr>
          <p:blipFill rotWithShape="1">
            <a:blip r:embed="rId9">
              <a:alphaModFix/>
            </a:blip>
            <a:srcRect/>
            <a:stretch/>
          </p:blipFill>
          <p:spPr>
            <a:xfrm>
              <a:off x="8148221" y="1406744"/>
              <a:ext cx="461858" cy="698450"/>
            </a:xfrm>
            <a:prstGeom prst="rect">
              <a:avLst/>
            </a:prstGeom>
            <a:noFill/>
            <a:ln>
              <a:noFill/>
            </a:ln>
          </p:spPr>
        </p:pic>
      </p:grpSp>
      <p:sp>
        <p:nvSpPr>
          <p:cNvPr id="7" name="Rectangle 6"/>
          <p:cNvSpPr/>
          <p:nvPr/>
        </p:nvSpPr>
        <p:spPr>
          <a:xfrm>
            <a:off x="7756958" y="2428634"/>
            <a:ext cx="1423788" cy="923330"/>
          </a:xfrm>
          <a:prstGeom prst="rect">
            <a:avLst/>
          </a:prstGeom>
        </p:spPr>
        <p:txBody>
          <a:bodyPr wrap="none">
            <a:spAutoFit/>
          </a:bodyPr>
          <a:lstStyle/>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Stamps +73%</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Christmas Decorations</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+41%</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Party Accessories +34%</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Greeting Cards +22%</a:t>
            </a:r>
          </a:p>
          <a:p>
            <a:pPr lvl="0" algn="ctr" defTabSz="400050">
              <a:lnSpc>
                <a:spcPct val="90000"/>
              </a:lnSpc>
              <a:spcBef>
                <a:spcPct val="0"/>
              </a:spcBef>
            </a:pPr>
            <a:r>
              <a:rPr lang="en-GB" sz="1000" b="1" kern="1200" dirty="0" smtClean="0">
                <a:solidFill>
                  <a:schemeClr val="tx1"/>
                </a:solidFill>
                <a:latin typeface="Calibri" panose="020F0502020204030204" pitchFamily="34" charset="0"/>
                <a:cs typeface="Calibri" panose="020F0502020204030204" pitchFamily="34" charset="0"/>
              </a:rPr>
              <a:t>Gift Wrap +17%</a:t>
            </a:r>
            <a:endParaRPr lang="en-GB" sz="1000" b="1" kern="1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4863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2" name="Text Placeholder 9"/>
          <p:cNvSpPr>
            <a:spLocks noGrp="1"/>
          </p:cNvSpPr>
          <p:nvPr>
            <p:ph type="body" idx="2"/>
          </p:nvPr>
        </p:nvSpPr>
        <p:spPr>
          <a:xfrm>
            <a:off x="255873" y="4587974"/>
            <a:ext cx="3884079" cy="523046"/>
          </a:xfrm>
        </p:spPr>
        <p:txBody>
          <a:bodyPr/>
          <a:lstStyle/>
          <a:p>
            <a:pPr>
              <a:spcBef>
                <a:spcPts val="63"/>
              </a:spcBef>
            </a:pPr>
            <a:r>
              <a:rPr lang="en-GB" altLang="en-US" sz="900" dirty="0" smtClean="0">
                <a:latin typeface="Calibri" panose="020F0502020204030204" pitchFamily="34" charset="0"/>
              </a:rPr>
              <a:t>Source:  Nielsen Homescan Total Till </a:t>
            </a:r>
            <a:r>
              <a:rPr lang="en-GB" altLang="en-US" sz="900" dirty="0">
                <a:latin typeface="Calibri" panose="020F0502020204030204" pitchFamily="34" charset="0"/>
              </a:rPr>
              <a:t>4</a:t>
            </a:r>
            <a:r>
              <a:rPr lang="en-GB" altLang="en-US" sz="900" dirty="0" smtClean="0">
                <a:latin typeface="Calibri" panose="020F0502020204030204" pitchFamily="34" charset="0"/>
              </a:rPr>
              <a:t> weeks </a:t>
            </a:r>
            <a:r>
              <a:rPr lang="en-GB" altLang="en-US" sz="900" dirty="0" smtClean="0">
                <a:solidFill>
                  <a:schemeClr val="tx1"/>
                </a:solidFill>
                <a:latin typeface="Calibri" panose="020F0502020204030204" pitchFamily="34" charset="0"/>
              </a:rPr>
              <a:t>ending 28th</a:t>
            </a:r>
            <a:r>
              <a:rPr lang="en-US" altLang="en-US" sz="900" dirty="0" smtClean="0">
                <a:solidFill>
                  <a:schemeClr val="tx1"/>
                </a:solidFill>
                <a:latin typeface="Calibri" panose="020F0502020204030204" pitchFamily="34" charset="0"/>
                <a:cs typeface="Arial" panose="020B0604020202020204" pitchFamily="34" charset="0"/>
              </a:rPr>
              <a:t> Nov 2020</a:t>
            </a:r>
            <a:endParaRPr lang="en-GB" altLang="en-US" sz="900" dirty="0" smtClean="0">
              <a:solidFill>
                <a:schemeClr val="tx1"/>
              </a:solidFill>
              <a:latin typeface="Calibri" panose="020F0502020204030204" pitchFamily="34" charset="0"/>
            </a:endParaRPr>
          </a:p>
        </p:txBody>
      </p:sp>
      <p:sp>
        <p:nvSpPr>
          <p:cNvPr id="10" name="Title 2"/>
          <p:cNvSpPr txBox="1">
            <a:spLocks/>
          </p:cNvSpPr>
          <p:nvPr/>
        </p:nvSpPr>
        <p:spPr>
          <a:xfrm>
            <a:off x="229046" y="483791"/>
            <a:ext cx="8914954" cy="575791"/>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2000" b="1" dirty="0" smtClean="0">
                <a:solidFill>
                  <a:schemeClr val="tx1"/>
                </a:solidFill>
                <a:latin typeface="Calibri" panose="020F0502020204030204" pitchFamily="34" charset="0"/>
                <a:cs typeface="Calibri" panose="020F0502020204030204" pitchFamily="34" charset="0"/>
              </a:rPr>
              <a:t>WITH MOST RETAILERS NOW OFFERING MULTI-CHANNEL SHOPPING, NOVEMBER WAS AN INTENSE BATTLE FOR RETAILERS TO MAINTAIN MARKET SHARE</a:t>
            </a:r>
            <a:endParaRPr lang="en-GB" sz="2000" b="1" dirty="0">
              <a:solidFill>
                <a:schemeClr val="tx1"/>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328777" y="1267193"/>
            <a:ext cx="6486446" cy="3392789"/>
          </a:xfrm>
          <a:prstGeom prst="rect">
            <a:avLst/>
          </a:prstGeom>
        </p:spPr>
      </p:pic>
    </p:spTree>
    <p:extLst>
      <p:ext uri="{BB962C8B-B14F-4D97-AF65-F5344CB8AC3E}">
        <p14:creationId xmlns:p14="http://schemas.microsoft.com/office/powerpoint/2010/main" val="957154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306" y="987574"/>
            <a:ext cx="8367158" cy="4401205"/>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Total </a:t>
            </a:r>
            <a:r>
              <a:rPr lang="en-GB" dirty="0">
                <a:latin typeface="Calibri" panose="020F0502020204030204" pitchFamily="34" charset="0"/>
                <a:cs typeface="Calibri" panose="020F0502020204030204" pitchFamily="34" charset="0"/>
              </a:rPr>
              <a:t>Till Growths increase to </a:t>
            </a:r>
            <a:r>
              <a:rPr lang="en-GB" b="1" dirty="0" smtClean="0">
                <a:latin typeface="Calibri" panose="020F0502020204030204" pitchFamily="34" charset="0"/>
                <a:cs typeface="Calibri" panose="020F0502020204030204" pitchFamily="34" charset="0"/>
              </a:rPr>
              <a:t>+10.1</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but growths at the end of November slowed to</a:t>
            </a:r>
            <a:r>
              <a:rPr lang="en-GB" b="1" dirty="0">
                <a:latin typeface="Calibri" panose="020F0502020204030204" pitchFamily="34" charset="0"/>
                <a:cs typeface="Calibri" panose="020F0502020204030204" pitchFamily="34" charset="0"/>
              </a:rPr>
              <a:t> +7%</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With shoppers buying ahead of the second lockdown and hospitality channels again closed, growth w/e 7</a:t>
            </a:r>
            <a:r>
              <a:rPr lang="en-GB" baseline="30000" dirty="0">
                <a:latin typeface="Calibri" panose="020F0502020204030204" pitchFamily="34" charset="0"/>
                <a:cs typeface="Calibri" panose="020F0502020204030204" pitchFamily="34" charset="0"/>
              </a:rPr>
              <a:t>th</a:t>
            </a:r>
            <a:r>
              <a:rPr lang="en-GB" dirty="0">
                <a:latin typeface="Calibri" panose="020F0502020204030204" pitchFamily="34" charset="0"/>
                <a:cs typeface="Calibri" panose="020F0502020204030204" pitchFamily="34" charset="0"/>
              </a:rPr>
              <a:t> November jumped to +14% (Scantrack Grocery Multiples) before slowing again in the final 3 weeks.</a:t>
            </a:r>
          </a:p>
          <a:p>
            <a:pPr marL="285750" indent="-2857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Black Friday had limited impact this year on food retail.   Supermarket (Grocery Multiples) </a:t>
            </a:r>
            <a:r>
              <a:rPr lang="en-GB" b="1" dirty="0">
                <a:latin typeface="Calibri" panose="020F0502020204030204" pitchFamily="34" charset="0"/>
                <a:cs typeface="Calibri" panose="020F0502020204030204" pitchFamily="34" charset="0"/>
              </a:rPr>
              <a:t>volume growths (+4.9%)</a:t>
            </a:r>
            <a:r>
              <a:rPr lang="en-GB" dirty="0">
                <a:latin typeface="Calibri" panose="020F0502020204030204" pitchFamily="34" charset="0"/>
                <a:cs typeface="Calibri" panose="020F0502020204030204" pitchFamily="34" charset="0"/>
              </a:rPr>
              <a:t> were driven up by the second lockdown as shoppers again catered for more meals at home.    As </a:t>
            </a:r>
            <a:r>
              <a:rPr lang="en-GB" dirty="0" smtClean="0">
                <a:latin typeface="Calibri" panose="020F0502020204030204" pitchFamily="34" charset="0"/>
                <a:cs typeface="Calibri" panose="020F0502020204030204" pitchFamily="34" charset="0"/>
              </a:rPr>
              <a:t>Christmas </a:t>
            </a:r>
            <a:r>
              <a:rPr lang="en-GB" dirty="0">
                <a:latin typeface="Calibri" panose="020F0502020204030204" pitchFamily="34" charset="0"/>
                <a:cs typeface="Calibri" panose="020F0502020204030204" pitchFamily="34" charset="0"/>
              </a:rPr>
              <a:t>ranges came into store, shoppers would have been tempted to buy some additional items </a:t>
            </a:r>
            <a:r>
              <a:rPr lang="en-GB" dirty="0" smtClean="0">
                <a:latin typeface="Calibri" panose="020F0502020204030204" pitchFamily="34" charset="0"/>
                <a:cs typeface="Calibri" panose="020F0502020204030204" pitchFamily="34" charset="0"/>
              </a:rPr>
              <a:t>as </a:t>
            </a:r>
            <a:r>
              <a:rPr lang="en-GB" dirty="0">
                <a:latin typeface="Calibri" panose="020F0502020204030204" pitchFamily="34" charset="0"/>
                <a:cs typeface="Calibri" panose="020F0502020204030204" pitchFamily="34" charset="0"/>
              </a:rPr>
              <a:t>shoppers took advantage of seasonal deals.</a:t>
            </a:r>
          </a:p>
          <a:p>
            <a:pPr marL="285750" lvl="1"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Average spend per visit increased </a:t>
            </a:r>
            <a:r>
              <a:rPr lang="en-GB" b="1" dirty="0" smtClean="0">
                <a:latin typeface="Calibri" panose="020F0502020204030204" pitchFamily="34" charset="0"/>
                <a:cs typeface="Calibri" panose="020F0502020204030204" pitchFamily="34" charset="0"/>
              </a:rPr>
              <a:t>+16</a:t>
            </a:r>
            <a:r>
              <a:rPr lang="en-GB" b="1" dirty="0">
                <a:latin typeface="Calibri" panose="020F0502020204030204" pitchFamily="34" charset="0"/>
                <a:cs typeface="Calibri" panose="020F0502020204030204" pitchFamily="34" charset="0"/>
              </a:rPr>
              <a:t>%</a:t>
            </a:r>
            <a:r>
              <a:rPr lang="en-GB" dirty="0">
                <a:latin typeface="Calibri" panose="020F0502020204030204" pitchFamily="34" charset="0"/>
                <a:cs typeface="Calibri" panose="020F0502020204030204" pitchFamily="34" charset="0"/>
              </a:rPr>
              <a:t> in stores but shoppers </a:t>
            </a:r>
            <a:r>
              <a:rPr lang="en-GB" dirty="0" smtClean="0">
                <a:latin typeface="Calibri" panose="020F0502020204030204" pitchFamily="34" charset="0"/>
                <a:cs typeface="Calibri" panose="020F0502020204030204" pitchFamily="34" charset="0"/>
              </a:rPr>
              <a:t>also limited </a:t>
            </a:r>
            <a:r>
              <a:rPr lang="en-GB" dirty="0">
                <a:latin typeface="Calibri" panose="020F0502020204030204" pitchFamily="34" charset="0"/>
                <a:cs typeface="Calibri" panose="020F0502020204030204" pitchFamily="34" charset="0"/>
              </a:rPr>
              <a:t>unnecessary visits to store (</a:t>
            </a:r>
            <a:r>
              <a:rPr lang="en-GB" b="1" dirty="0">
                <a:solidFill>
                  <a:srgbClr val="FF0000"/>
                </a:solidFill>
                <a:latin typeface="Calibri" panose="020F0502020204030204" pitchFamily="34" charset="0"/>
                <a:cs typeface="Calibri" panose="020F0502020204030204" pitchFamily="34" charset="0"/>
              </a:rPr>
              <a:t>-12%</a:t>
            </a:r>
            <a:r>
              <a:rPr lang="en-GB" dirty="0">
                <a:latin typeface="Calibri" panose="020F0502020204030204" pitchFamily="34" charset="0"/>
                <a:cs typeface="Calibri" panose="020F0502020204030204" pitchFamily="34" charset="0"/>
              </a:rPr>
              <a:t>) and there continues to be big a shift to online (sales </a:t>
            </a:r>
            <a:r>
              <a:rPr lang="en-GB" b="1" dirty="0">
                <a:latin typeface="Calibri" panose="020F0502020204030204" pitchFamily="34" charset="0"/>
                <a:cs typeface="Calibri" panose="020F0502020204030204" pitchFamily="34" charset="0"/>
              </a:rPr>
              <a:t>+109%</a:t>
            </a:r>
            <a:r>
              <a:rPr lang="en-GB" dirty="0">
                <a:latin typeface="Calibri" panose="020F0502020204030204" pitchFamily="34" charset="0"/>
                <a:cs typeface="Calibri" panose="020F0502020204030204" pitchFamily="34" charset="0"/>
              </a:rPr>
              <a:t>).  Online share of fmcg sales increased to 13.6% which is close to the peak in July at the end of the first lock down</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Whilst promotional sales have crept up slightly the % of sales purchased on offer remains low at just 23% compared to increasing to 27% this time last year. There has been the usual TV and Press advertising  around Christmas `sentiment` and promotions around wines, spirits, beers and seasonal ranges but retailers are also messaging  ongoing price cuts across the store -  reflecting shoppers ongoing concerns about also needing to save money.</a:t>
            </a:r>
          </a:p>
          <a:p>
            <a:pPr marL="172800" lvl="0" indent="-17280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172800" lvl="0" indent="-17280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Title 4"/>
          <p:cNvSpPr txBox="1">
            <a:spLocks/>
          </p:cNvSpPr>
          <p:nvPr/>
        </p:nvSpPr>
        <p:spPr>
          <a:xfrm>
            <a:off x="467544" y="411510"/>
            <a:ext cx="813690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GB" sz="2400" dirty="0" smtClean="0"/>
              <a:t>NOVEMBER LOCKDOWN GAVE A SMALL BOOST TO SALES TO HELP KICK START CHRISTMAS TRADING</a:t>
            </a:r>
            <a:endParaRPr lang="en-GB" sz="2400" dirty="0"/>
          </a:p>
        </p:txBody>
      </p:sp>
      <p:sp>
        <p:nvSpPr>
          <p:cNvPr id="7" name="Rectangle 6"/>
          <p:cNvSpPr/>
          <p:nvPr/>
        </p:nvSpPr>
        <p:spPr>
          <a:xfrm>
            <a:off x="251520" y="4912668"/>
            <a:ext cx="3164649"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 Nielsen Homescan</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19987739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9"/>
          <p:cNvSpPr txBox="1">
            <a:spLocks/>
          </p:cNvSpPr>
          <p:nvPr/>
        </p:nvSpPr>
        <p:spPr>
          <a:xfrm>
            <a:off x="217568" y="4868863"/>
            <a:ext cx="8166100" cy="274637"/>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227013" marR="0" lvl="0" indent="-112713" algn="l" rtl="0">
              <a:lnSpc>
                <a:spcPct val="100000"/>
              </a:lnSpc>
              <a:spcBef>
                <a:spcPts val="800"/>
              </a:spcBef>
              <a:spcAft>
                <a:spcPts val="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454025" marR="0" lvl="1" indent="-123825" algn="l" rtl="0">
              <a:lnSpc>
                <a:spcPct val="100000"/>
              </a:lnSpc>
              <a:spcBef>
                <a:spcPts val="800"/>
              </a:spcBef>
              <a:spcAft>
                <a:spcPts val="0"/>
              </a:spcAft>
              <a:buClr>
                <a:schemeClr val="dk2"/>
              </a:buClr>
              <a:buSzPct val="100000"/>
              <a:buFont typeface="Arial"/>
              <a:buChar char="•"/>
              <a:defRPr sz="1600" b="0" i="0" u="none" strike="noStrike" cap="none">
                <a:solidFill>
                  <a:schemeClr val="dk2"/>
                </a:solidFill>
                <a:latin typeface="Arial"/>
                <a:ea typeface="Arial"/>
                <a:cs typeface="Arial"/>
                <a:sym typeface="Arial"/>
              </a:defRPr>
            </a:lvl2pPr>
            <a:lvl3pPr marL="688975" marR="0" lvl="2" indent="-142875" algn="l" rtl="0">
              <a:lnSpc>
                <a:spcPct val="100000"/>
              </a:lnSpc>
              <a:spcBef>
                <a:spcPts val="700"/>
              </a:spcBef>
              <a:spcAft>
                <a:spcPts val="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915988" marR="0" lvl="3" indent="-153987" algn="l" rtl="0">
              <a:lnSpc>
                <a:spcPct val="100000"/>
              </a:lnSpc>
              <a:spcBef>
                <a:spcPts val="700"/>
              </a:spcBef>
              <a:spcAft>
                <a:spcPts val="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1143000" marR="0" lvl="4" indent="-177800" algn="l" rtl="0">
              <a:lnSpc>
                <a:spcPct val="100000"/>
              </a:lnSpc>
              <a:spcBef>
                <a:spcPts val="700"/>
              </a:spcBef>
              <a:spcAft>
                <a:spcPts val="0"/>
              </a:spcAft>
              <a:buClr>
                <a:schemeClr val="dk2"/>
              </a:buClr>
              <a:buSzPct val="100000"/>
              <a:buFont typeface="Arial"/>
              <a:buChar char="•"/>
              <a:defRPr sz="1000" b="0" i="0" u="none" strike="noStrike" cap="none">
                <a:solidFill>
                  <a:schemeClr val="dk2"/>
                </a:solidFill>
                <a:latin typeface="Arial"/>
                <a:ea typeface="Arial"/>
                <a:cs typeface="Arial"/>
                <a:sym typeface="Arial"/>
              </a:defRPr>
            </a:lvl5pPr>
            <a:lvl6pPr marL="2514600" marR="0" lvl="5"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6pPr>
            <a:lvl7pPr marL="2971800" marR="0" lvl="6"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7pPr>
            <a:lvl8pPr marL="3429000" marR="0" lvl="7"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8pPr>
            <a:lvl9pPr marL="3886200" marR="0" lvl="8" indent="-101600" algn="l" rtl="0">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Arial"/>
                <a:ea typeface="Arial"/>
                <a:cs typeface="Arial"/>
                <a:sym typeface="Arial"/>
              </a:defRPr>
            </a:lvl9pPr>
          </a:lstStyle>
          <a:p>
            <a:pPr marL="114300" indent="0">
              <a:spcBef>
                <a:spcPts val="63"/>
              </a:spcBef>
              <a:buFont typeface="Arial"/>
              <a:buNone/>
            </a:pPr>
            <a:r>
              <a:rPr lang="en-GB" altLang="en-US" sz="900" dirty="0" smtClean="0">
                <a:latin typeface="Calibri" panose="020F0502020204030204" pitchFamily="34" charset="0"/>
              </a:rPr>
              <a:t>Source:  Nielsen Total Till and Homescan FMCG 4 weeks ending 28th November 2020</a:t>
            </a:r>
            <a:endParaRPr lang="en-GB" altLang="en-US" sz="900" dirty="0">
              <a:latin typeface="Calibri" panose="020F0502020204030204" pitchFamily="34" charset="0"/>
            </a:endParaRPr>
          </a:p>
        </p:txBody>
      </p:sp>
      <p:sp>
        <p:nvSpPr>
          <p:cNvPr id="7" name="Title 2"/>
          <p:cNvSpPr txBox="1">
            <a:spLocks/>
          </p:cNvSpPr>
          <p:nvPr/>
        </p:nvSpPr>
        <p:spPr>
          <a:xfrm>
            <a:off x="217568" y="389682"/>
            <a:ext cx="8926432" cy="669900"/>
          </a:xfrm>
          <a:prstGeom prst="rect">
            <a:avLst/>
          </a:prstGeom>
        </p:spPr>
        <p:txBody>
          <a:bodyPr vert="horz" wrap="square" lIns="91440" tIns="0" rIns="9144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r>
              <a:rPr lang="en-GB" sz="1900" b="1" dirty="0" smtClean="0">
                <a:solidFill>
                  <a:schemeClr val="tx1"/>
                </a:solidFill>
                <a:latin typeface="Calibri" panose="020F0502020204030204" pitchFamily="34" charset="0"/>
                <a:cs typeface="Calibri" panose="020F0502020204030204" pitchFamily="34" charset="0"/>
              </a:rPr>
              <a:t>IN NOVEMBER THE DISCOUNTERS WERE THE ONLY STORES TO SEE AN IMPROVEMENT IN VISITS AS SHOPPERS OPTED FOR SMALLER STORES AND RETAIL PARKS</a:t>
            </a:r>
            <a:endParaRPr lang="en-GB" sz="1900" b="1" dirty="0">
              <a:solidFill>
                <a:schemeClr val="tx1"/>
              </a:solidFill>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57971"/>
            <a:ext cx="648652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815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1406030019"/>
              </p:ext>
            </p:extLst>
          </p:nvPr>
        </p:nvGraphicFramePr>
        <p:xfrm>
          <a:off x="503238" y="1806520"/>
          <a:ext cx="8640762"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20" name="Text Placeholder 6"/>
          <p:cNvSpPr>
            <a:spLocks noGrp="1"/>
          </p:cNvSpPr>
          <p:nvPr>
            <p:ph type="body" idx="4294967295"/>
          </p:nvPr>
        </p:nvSpPr>
        <p:spPr>
          <a:xfrm>
            <a:off x="107504" y="4672207"/>
            <a:ext cx="2890838" cy="52228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Grocery Multiples</a:t>
            </a:r>
          </a:p>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4 weeks ending periods to 28th Nov 2020</a:t>
            </a:r>
            <a:endParaRPr lang="en-GB" altLang="en-US" sz="900" dirty="0" smtClean="0">
              <a:latin typeface="Calibri" panose="020F0502020204030204" pitchFamily="34" charset="0"/>
            </a:endParaRPr>
          </a:p>
        </p:txBody>
      </p:sp>
      <p:sp>
        <p:nvSpPr>
          <p:cNvPr id="8" name="Oval 17"/>
          <p:cNvSpPr>
            <a:spLocks noChangeArrowheads="1"/>
          </p:cNvSpPr>
          <p:nvPr/>
        </p:nvSpPr>
        <p:spPr bwMode="auto">
          <a:xfrm>
            <a:off x="1475656" y="1764367"/>
            <a:ext cx="203200"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9" name="AutoShape 13"/>
          <p:cNvSpPr>
            <a:spLocks noChangeArrowheads="1"/>
          </p:cNvSpPr>
          <p:nvPr/>
        </p:nvSpPr>
        <p:spPr bwMode="auto">
          <a:xfrm>
            <a:off x="8594154" y="1764367"/>
            <a:ext cx="514350" cy="480209"/>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23</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0" name="AutoShape 13"/>
          <p:cNvSpPr>
            <a:spLocks noChangeArrowheads="1"/>
          </p:cNvSpPr>
          <p:nvPr/>
        </p:nvSpPr>
        <p:spPr bwMode="auto">
          <a:xfrm>
            <a:off x="1321346" y="1237186"/>
            <a:ext cx="514350" cy="47046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dirty="0" smtClean="0">
                <a:solidFill>
                  <a:srgbClr val="FFFFFF"/>
                </a:solidFill>
                <a:latin typeface="Calibri" pitchFamily="34" charset="0"/>
              </a:rPr>
              <a:t>27</a:t>
            </a:r>
            <a:r>
              <a:rPr lang="en-GB" kern="0" dirty="0" smtClean="0">
                <a:solidFill>
                  <a:srgbClr val="FFFFFF"/>
                </a:solidFill>
                <a:latin typeface="Calibri" pitchFamily="34" charset="0"/>
              </a:rPr>
              <a:t>%</a:t>
            </a:r>
            <a:endParaRPr lang="en-GB" kern="0" dirty="0">
              <a:solidFill>
                <a:srgbClr val="FFFFFF"/>
              </a:solidFill>
              <a:latin typeface="Calibri" pitchFamily="34" charset="0"/>
            </a:endParaRPr>
          </a:p>
        </p:txBody>
      </p:sp>
      <p:sp>
        <p:nvSpPr>
          <p:cNvPr id="11" name="Oval 9"/>
          <p:cNvSpPr>
            <a:spLocks noChangeArrowheads="1"/>
          </p:cNvSpPr>
          <p:nvPr/>
        </p:nvSpPr>
        <p:spPr bwMode="auto">
          <a:xfrm>
            <a:off x="5105069" y="1836375"/>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13" name="AutoShape 13"/>
          <p:cNvSpPr>
            <a:spLocks noChangeArrowheads="1"/>
          </p:cNvSpPr>
          <p:nvPr/>
        </p:nvSpPr>
        <p:spPr bwMode="auto">
          <a:xfrm>
            <a:off x="4932040" y="1308702"/>
            <a:ext cx="514350" cy="497818"/>
          </a:xfrm>
          <a:prstGeom prst="downArrow">
            <a:avLst>
              <a:gd name="adj1" fmla="val 50000"/>
              <a:gd name="adj2" fmla="val 25540"/>
            </a:avLst>
          </a:prstGeom>
          <a:solidFill>
            <a:srgbClr val="FF0000"/>
          </a:solidFill>
          <a:ln w="9525">
            <a:solidFill>
              <a:srgbClr val="616365"/>
            </a:solidFill>
            <a:miter lim="800000"/>
            <a:headEnd/>
            <a:tailEnd/>
          </a:ln>
        </p:spPr>
        <p:txBody>
          <a:bodyPr vert="eaVert" wrap="none" anchor="ctr"/>
          <a:lstStyle/>
          <a:p>
            <a:pPr algn="ctr" eaLnBrk="0" fontAlgn="auto" hangingPunct="0">
              <a:spcBef>
                <a:spcPts val="0"/>
              </a:spcBef>
              <a:spcAft>
                <a:spcPts val="0"/>
              </a:spcAft>
              <a:defRPr/>
            </a:pPr>
            <a:r>
              <a:rPr lang="en-GB" kern="0" dirty="0" smtClean="0">
                <a:solidFill>
                  <a:srgbClr val="FFFFFF"/>
                </a:solidFill>
                <a:latin typeface="Calibri" pitchFamily="34" charset="0"/>
              </a:rPr>
              <a:t>27%</a:t>
            </a:r>
            <a:endParaRPr lang="en-GB" kern="0" dirty="0">
              <a:solidFill>
                <a:srgbClr val="FFFFFF"/>
              </a:solidFill>
              <a:latin typeface="Calibri" pitchFamily="34" charset="0"/>
            </a:endParaRPr>
          </a:p>
        </p:txBody>
      </p:sp>
      <p:sp>
        <p:nvSpPr>
          <p:cNvPr id="19" name="Text Box 7"/>
          <p:cNvSpPr txBox="1">
            <a:spLocks noChangeArrowheads="1"/>
          </p:cNvSpPr>
          <p:nvPr/>
        </p:nvSpPr>
        <p:spPr bwMode="auto">
          <a:xfrm>
            <a:off x="262663" y="1009561"/>
            <a:ext cx="182453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1100" b="1" dirty="0">
                <a:solidFill>
                  <a:schemeClr val="tx1"/>
                </a:solidFill>
                <a:ea typeface="ＭＳ Ｐゴシック" pitchFamily="34" charset="-128"/>
              </a:rPr>
              <a:t>% Exp On Offer: Total FMCG</a:t>
            </a:r>
          </a:p>
        </p:txBody>
      </p:sp>
      <p:sp>
        <p:nvSpPr>
          <p:cNvPr id="18" name="Text Box 19"/>
          <p:cNvSpPr txBox="1">
            <a:spLocks noChangeArrowheads="1"/>
          </p:cNvSpPr>
          <p:nvPr/>
        </p:nvSpPr>
        <p:spPr bwMode="auto">
          <a:xfrm>
            <a:off x="874209"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2018</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4" name="Text Box 19"/>
          <p:cNvSpPr txBox="1">
            <a:spLocks noChangeArrowheads="1"/>
          </p:cNvSpPr>
          <p:nvPr/>
        </p:nvSpPr>
        <p:spPr bwMode="auto">
          <a:xfrm>
            <a:off x="4474609" y="4363642"/>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2019</a:t>
            </a:r>
            <a:endParaRPr lang="en-GB" sz="1600" kern="0" dirty="0">
              <a:solidFill>
                <a:srgbClr val="FFFFFF"/>
              </a:solidFill>
              <a:latin typeface="Calibri" pitchFamily="34" charset="0"/>
              <a:ea typeface="Arial Unicode MS" pitchFamily="34" charset="-128"/>
              <a:cs typeface="Calibri" pitchFamily="34" charset="0"/>
            </a:endParaRPr>
          </a:p>
        </p:txBody>
      </p:sp>
      <p:sp>
        <p:nvSpPr>
          <p:cNvPr id="21" name="Text Box 19"/>
          <p:cNvSpPr txBox="1">
            <a:spLocks noChangeArrowheads="1"/>
          </p:cNvSpPr>
          <p:nvPr/>
        </p:nvSpPr>
        <p:spPr bwMode="auto">
          <a:xfrm>
            <a:off x="8435049" y="4371950"/>
            <a:ext cx="601447" cy="338554"/>
          </a:xfrm>
          <a:prstGeom prst="rect">
            <a:avLst/>
          </a:prstGeom>
          <a:solidFill>
            <a:srgbClr val="3399FF"/>
          </a:solidFill>
          <a:ln w="9525">
            <a:noFill/>
            <a:miter lim="800000"/>
            <a:headEnd/>
            <a:tailEnd/>
          </a:ln>
        </p:spPr>
        <p:txBody>
          <a:bodyPr wrap="none">
            <a:spAutoFit/>
          </a:bodyPr>
          <a:lstStyle/>
          <a:p>
            <a:pPr eaLnBrk="0" fontAlgn="auto" hangingPunct="0">
              <a:spcBef>
                <a:spcPts val="0"/>
              </a:spcBef>
              <a:spcAft>
                <a:spcPts val="0"/>
              </a:spcAft>
              <a:defRPr/>
            </a:pPr>
            <a:r>
              <a:rPr lang="en-GB" sz="1600" kern="0" dirty="0" smtClean="0">
                <a:solidFill>
                  <a:srgbClr val="FFFFFF"/>
                </a:solidFill>
                <a:latin typeface="Calibri" pitchFamily="34" charset="0"/>
                <a:ea typeface="Arial Unicode MS" pitchFamily="34" charset="-128"/>
                <a:cs typeface="Calibri" pitchFamily="34" charset="0"/>
              </a:rPr>
              <a:t>2020</a:t>
            </a:r>
            <a:endParaRPr lang="en-GB" sz="1600" kern="0" dirty="0">
              <a:solidFill>
                <a:srgbClr val="FFFFFF"/>
              </a:solidFill>
              <a:latin typeface="Calibri" pitchFamily="34" charset="0"/>
              <a:ea typeface="Arial Unicode MS" pitchFamily="34" charset="-128"/>
              <a:cs typeface="Calibri" pitchFamily="34" charset="0"/>
            </a:endParaRPr>
          </a:p>
        </p:txBody>
      </p:sp>
      <p:sp>
        <p:nvSpPr>
          <p:cNvPr id="15" name="Oval 9"/>
          <p:cNvSpPr>
            <a:spLocks noChangeArrowheads="1"/>
          </p:cNvSpPr>
          <p:nvPr/>
        </p:nvSpPr>
        <p:spPr bwMode="auto">
          <a:xfrm>
            <a:off x="8770242" y="2283718"/>
            <a:ext cx="188912" cy="519351"/>
          </a:xfrm>
          <a:prstGeom prst="ellipse">
            <a:avLst/>
          </a:prstGeom>
          <a:noFill/>
          <a:ln w="19050" algn="ctr">
            <a:solidFill>
              <a:srgbClr val="FF0000"/>
            </a:solidFill>
            <a:round/>
            <a:headEnd/>
            <a:tailEnd/>
          </a:ln>
          <a:effectLst>
            <a:prstShdw prst="shdw17" dist="17961" dir="2700000">
              <a:srgbClr val="990000"/>
            </a:prstShdw>
          </a:effectLst>
          <a:extLst>
            <a:ext uri="{909E8E84-426E-40DD-AFC4-6F175D3DCCD1}">
              <a14:hiddenFill xmlns:a14="http://schemas.microsoft.com/office/drawing/2010/main">
                <a:solidFill>
                  <a:srgbClr val="FFFFFF"/>
                </a:solidFill>
              </a14:hiddenFill>
            </a:ext>
          </a:extLst>
        </p:spPr>
        <p:txBody>
          <a:bodyPr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hangingPunct="1">
              <a:spcBef>
                <a:spcPct val="0"/>
              </a:spcBef>
              <a:buClrTx/>
              <a:buFontTx/>
              <a:buNone/>
            </a:pPr>
            <a:endParaRPr lang="en-GB" altLang="en-US" sz="1800" dirty="0">
              <a:solidFill>
                <a:schemeClr val="tx1"/>
              </a:solidFill>
            </a:endParaRPr>
          </a:p>
        </p:txBody>
      </p:sp>
      <p:sp>
        <p:nvSpPr>
          <p:cNvPr id="16" name="Title 27"/>
          <p:cNvSpPr>
            <a:spLocks noGrp="1"/>
          </p:cNvSpPr>
          <p:nvPr>
            <p:ph type="title"/>
          </p:nvPr>
        </p:nvSpPr>
        <p:spPr>
          <a:xfrm>
            <a:off x="238976" y="195486"/>
            <a:ext cx="8612353" cy="411510"/>
          </a:xfrm>
        </p:spPr>
        <p:txBody>
          <a:bodyPr numCol="1" compatLnSpc="1">
            <a:prstTxWarp prst="textNoShape">
              <a:avLst/>
            </a:prstTxWarp>
          </a:bodyPr>
          <a:lstStyle/>
          <a:p>
            <a:pPr eaLnBrk="1" hangingPunct="1">
              <a:lnSpc>
                <a:spcPct val="80000"/>
              </a:lnSpc>
              <a:defRPr/>
            </a:pPr>
            <a:r>
              <a:rPr lang="en-GB" sz="2200" dirty="0" smtClean="0">
                <a:solidFill>
                  <a:schemeClr val="tx1"/>
                </a:solidFill>
                <a:latin typeface="Calibri" panose="020F0502020204030204" pitchFamily="34" charset="0"/>
                <a:ea typeface="ＭＳ Ｐゴシック"/>
                <a:cs typeface="ＭＳ Ｐゴシック"/>
              </a:rPr>
              <a:t>SPEND BOUGHT ON OFFER CREPT UP SLIGHTLY BUT REMAINS LOW FOR THE SEASONAL TIME OF THE YEAR</a:t>
            </a:r>
            <a:endParaRPr lang="en-GB" sz="2200" b="0" dirty="0">
              <a:solidFill>
                <a:schemeClr val="tx1"/>
              </a:solidFill>
              <a:latin typeface="Calibri" panose="020F0502020204030204" pitchFamily="34" charset="0"/>
              <a:ea typeface="ＭＳ Ｐゴシック"/>
              <a:cs typeface="ＭＳ Ｐゴシック"/>
            </a:endParaRPr>
          </a:p>
        </p:txBody>
      </p:sp>
      <p:sp>
        <p:nvSpPr>
          <p:cNvPr id="22" name="Rectangle 21"/>
          <p:cNvSpPr/>
          <p:nvPr/>
        </p:nvSpPr>
        <p:spPr>
          <a:xfrm>
            <a:off x="278953" y="794117"/>
            <a:ext cx="8757543" cy="430887"/>
          </a:xfrm>
          <a:prstGeom prst="rect">
            <a:avLst/>
          </a:prstGeom>
        </p:spPr>
        <p:txBody>
          <a:bodyPr wrap="square">
            <a:spAutoFit/>
          </a:bodyPr>
          <a:lstStyle/>
          <a:p>
            <a:pPr lvl="0"/>
            <a:r>
              <a:rPr lang="en-GB" sz="1100" dirty="0" smtClean="0">
                <a:solidFill>
                  <a:schemeClr val="tx1"/>
                </a:solidFill>
                <a:latin typeface="Calibri" panose="020F0502020204030204" pitchFamily="34" charset="0"/>
                <a:ea typeface="ＭＳ Ｐゴシック"/>
                <a:cs typeface="Calibri" panose="020F0502020204030204" pitchFamily="34" charset="0"/>
              </a:rPr>
              <a:t>Retailers </a:t>
            </a:r>
            <a:r>
              <a:rPr lang="en-GB" sz="1100" dirty="0" smtClean="0">
                <a:latin typeface="Calibri" panose="020F0502020204030204" pitchFamily="34" charset="0"/>
                <a:cs typeface="Calibri" panose="020F0502020204030204" pitchFamily="34" charset="0"/>
              </a:rPr>
              <a:t>continue to message ongoing </a:t>
            </a:r>
            <a:r>
              <a:rPr lang="en-GB" sz="1100" dirty="0">
                <a:latin typeface="Calibri" panose="020F0502020204030204" pitchFamily="34" charset="0"/>
                <a:cs typeface="Calibri" panose="020F0502020204030204" pitchFamily="34" charset="0"/>
              </a:rPr>
              <a:t>price cuts across the store -  reflecting </a:t>
            </a:r>
            <a:r>
              <a:rPr lang="en-GB" sz="1100" dirty="0" smtClean="0">
                <a:latin typeface="Calibri" panose="020F0502020204030204" pitchFamily="34" charset="0"/>
                <a:cs typeface="Calibri" panose="020F0502020204030204" pitchFamily="34" charset="0"/>
              </a:rPr>
              <a:t>ongoing </a:t>
            </a:r>
            <a:r>
              <a:rPr lang="en-GB" sz="1100" dirty="0">
                <a:latin typeface="Calibri" panose="020F0502020204030204" pitchFamily="34" charset="0"/>
                <a:cs typeface="Calibri" panose="020F0502020204030204" pitchFamily="34" charset="0"/>
              </a:rPr>
              <a:t>concerns </a:t>
            </a:r>
            <a:r>
              <a:rPr lang="en-GB" sz="1100" dirty="0" smtClean="0">
                <a:latin typeface="Calibri" panose="020F0502020204030204" pitchFamily="34" charset="0"/>
                <a:cs typeface="Calibri" panose="020F0502020204030204" pitchFamily="34" charset="0"/>
              </a:rPr>
              <a:t>that shoppers also need </a:t>
            </a:r>
            <a:r>
              <a:rPr lang="en-GB" sz="1100" dirty="0">
                <a:latin typeface="Calibri" panose="020F0502020204030204" pitchFamily="34" charset="0"/>
                <a:cs typeface="Calibri" panose="020F0502020204030204" pitchFamily="34" charset="0"/>
              </a:rPr>
              <a:t>to save money.</a:t>
            </a:r>
          </a:p>
          <a:p>
            <a:endParaRPr lang="en-GB" sz="11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1975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590555" y="1421572"/>
            <a:ext cx="2667208" cy="1569660"/>
          </a:xfrm>
          <a:prstGeom prst="rect">
            <a:avLst/>
          </a:prstGeom>
          <a:noFill/>
        </p:spPr>
        <p:txBody>
          <a:bodyPr wrap="square" rtlCol="0">
            <a:spAutoFit/>
          </a:bodyPr>
          <a:lstStyle/>
          <a:p>
            <a:pPr algn="ctr"/>
            <a:r>
              <a:rPr lang="en-GB" sz="1600" b="1" dirty="0" smtClean="0">
                <a:latin typeface="Calibri" panose="020F0502020204030204" pitchFamily="34" charset="0"/>
                <a:cs typeface="Calibri" panose="020F0502020204030204" pitchFamily="34" charset="0"/>
              </a:rPr>
              <a:t>% Value Sales bought on Offer</a:t>
            </a:r>
          </a:p>
          <a:p>
            <a:pPr algn="ctr"/>
            <a:endParaRPr lang="en-GB" sz="900" b="1" dirty="0">
              <a:latin typeface="Calibri" panose="020F0502020204030204" pitchFamily="34" charset="0"/>
              <a:cs typeface="Calibri" panose="020F0502020204030204" pitchFamily="34" charset="0"/>
            </a:endParaRPr>
          </a:p>
          <a:p>
            <a:pPr algn="ctr"/>
            <a:r>
              <a:rPr lang="en-GB" sz="1200" b="1" dirty="0" smtClean="0">
                <a:latin typeface="Calibri" panose="020F0502020204030204" pitchFamily="34" charset="0"/>
                <a:cs typeface="Calibri" panose="020F0502020204030204" pitchFamily="34" charset="0"/>
              </a:rPr>
              <a:t>Grocery Multiples</a:t>
            </a:r>
          </a:p>
          <a:p>
            <a:pPr algn="ctr"/>
            <a:r>
              <a:rPr lang="en-GB" sz="1200" b="1" dirty="0" smtClean="0">
                <a:latin typeface="Calibri" panose="020F0502020204030204" pitchFamily="34" charset="0"/>
                <a:cs typeface="Calibri" panose="020F0502020204030204" pitchFamily="34" charset="0"/>
              </a:rPr>
              <a:t>23% (-4% points)</a:t>
            </a:r>
          </a:p>
          <a:p>
            <a:pPr algn="ctr"/>
            <a:endParaRPr lang="en-GB" b="1" dirty="0">
              <a:latin typeface="Calibri" panose="020F0502020204030204" pitchFamily="34" charset="0"/>
              <a:cs typeface="Calibri" panose="020F0502020204030204" pitchFamily="34" charset="0"/>
            </a:endParaRPr>
          </a:p>
          <a:p>
            <a:pPr algn="ctr"/>
            <a:endParaRPr lang="en-GB" b="1" dirty="0" smtClean="0">
              <a:latin typeface="Calibri" panose="020F0502020204030204" pitchFamily="34" charset="0"/>
              <a:cs typeface="Calibri" panose="020F050202020403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945309486"/>
              </p:ext>
            </p:extLst>
          </p:nvPr>
        </p:nvGraphicFramePr>
        <p:xfrm flipV="1">
          <a:off x="690767" y="2819190"/>
          <a:ext cx="7841669" cy="1692962"/>
        </p:xfrm>
        <a:graphic>
          <a:graphicData uri="http://schemas.openxmlformats.org/drawingml/2006/table">
            <a:tbl>
              <a:tblPr firstRow="1" bandRow="1">
                <a:tableStyleId>{95A90781-DFE0-4ECC-8F90-118134CE9E34}</a:tableStyleId>
              </a:tblPr>
              <a:tblGrid>
                <a:gridCol w="712879"/>
                <a:gridCol w="712879"/>
                <a:gridCol w="712879"/>
                <a:gridCol w="712879"/>
                <a:gridCol w="712879"/>
                <a:gridCol w="712879"/>
                <a:gridCol w="712879"/>
                <a:gridCol w="712879"/>
                <a:gridCol w="712879"/>
                <a:gridCol w="712879"/>
                <a:gridCol w="712879"/>
              </a:tblGrid>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587401">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337366">
                <a:tc>
                  <a:txBody>
                    <a:bodyPr/>
                    <a:lstStyle/>
                    <a:p>
                      <a:pPr algn="ctr"/>
                      <a:r>
                        <a:rPr lang="en-GB" b="1" dirty="0" smtClean="0">
                          <a:latin typeface="Calibri" panose="020F0502020204030204" pitchFamily="34" charset="0"/>
                          <a:cs typeface="Calibri" panose="020F0502020204030204" pitchFamily="34" charset="0"/>
                        </a:rPr>
                        <a:t>38%</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33%</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33%</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31%</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29%</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25%</a:t>
                      </a: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23%</a:t>
                      </a:r>
                    </a:p>
                    <a:p>
                      <a:pPr algn="ctr"/>
                      <a:endParaRPr lang="en-GB" b="1" dirty="0">
                        <a:latin typeface="Calibri" panose="020F0502020204030204" pitchFamily="34" charset="0"/>
                        <a:cs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b="1" dirty="0" smtClean="0">
                          <a:latin typeface="Calibri" panose="020F0502020204030204" pitchFamily="34" charset="0"/>
                          <a:cs typeface="Calibri" panose="020F0502020204030204" pitchFamily="34" charset="0"/>
                        </a:rPr>
                        <a:t>23%</a:t>
                      </a:r>
                    </a:p>
                    <a:p>
                      <a:pPr algn="ct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21%</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11%</a:t>
                      </a:r>
                      <a:endParaRPr lang="en-GB" b="1" dirty="0">
                        <a:latin typeface="Calibri" panose="020F0502020204030204" pitchFamily="34" charset="0"/>
                        <a:cs typeface="Calibri" panose="020F0502020204030204" pitchFamily="34" charset="0"/>
                      </a:endParaRPr>
                    </a:p>
                  </a:txBody>
                  <a:tcPr/>
                </a:tc>
                <a:tc>
                  <a:txBody>
                    <a:bodyPr/>
                    <a:lstStyle/>
                    <a:p>
                      <a:pPr algn="ctr"/>
                      <a:r>
                        <a:rPr lang="en-GB" b="1" dirty="0" smtClean="0">
                          <a:latin typeface="Calibri" panose="020F0502020204030204" pitchFamily="34" charset="0"/>
                          <a:cs typeface="Calibri" panose="020F0502020204030204" pitchFamily="34" charset="0"/>
                        </a:rPr>
                        <a:t>5%</a:t>
                      </a:r>
                      <a:endParaRPr lang="en-GB" b="1" dirty="0">
                        <a:latin typeface="Calibri" panose="020F0502020204030204" pitchFamily="34" charset="0"/>
                        <a:cs typeface="Calibri" panose="020F0502020204030204" pitchFamily="34" charset="0"/>
                      </a:endParaRPr>
                    </a:p>
                  </a:txBody>
                  <a:tcPr/>
                </a:tc>
              </a:tr>
            </a:tbl>
          </a:graphicData>
        </a:graphic>
      </p:graphicFrame>
      <p:sp>
        <p:nvSpPr>
          <p:cNvPr id="9" name="Right Arrow 8"/>
          <p:cNvSpPr/>
          <p:nvPr/>
        </p:nvSpPr>
        <p:spPr>
          <a:xfrm rot="5400000" flipV="1">
            <a:off x="791353"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32" name="Rectangle 2"/>
          <p:cNvSpPr txBox="1">
            <a:spLocks noChangeArrowheads="1"/>
          </p:cNvSpPr>
          <p:nvPr/>
        </p:nvSpPr>
        <p:spPr>
          <a:xfrm>
            <a:off x="251520" y="473224"/>
            <a:ext cx="8784975" cy="514350"/>
          </a:xfrm>
          <a:prstGeom prst="rect">
            <a:avLst/>
          </a:prstGeom>
        </p:spPr>
        <p:txBody>
          <a:bodyPr vert="horz" wrap="square" lIns="68580" tIns="0" rIns="68580" bIns="0" rtlCol="0" anchor="b" anchorCtr="0">
            <a:noAutofit/>
          </a:bodyPr>
          <a:lstStyle>
            <a:lvl1pPr algn="l" defTabSz="457200" rtl="0" eaLnBrk="0" fontAlgn="base" hangingPunct="0">
              <a:spcBef>
                <a:spcPct val="0"/>
              </a:spcBef>
              <a:spcAft>
                <a:spcPct val="0"/>
              </a:spcAft>
              <a:defRPr sz="3000" kern="1200" cap="all" baseline="0">
                <a:solidFill>
                  <a:srgbClr val="009DD9"/>
                </a:solidFill>
                <a:latin typeface="+mj-lt"/>
                <a:ea typeface="+mj-ea"/>
                <a:cs typeface="+mj-cs"/>
              </a:defRPr>
            </a:lvl1pPr>
            <a:lvl2pPr algn="l" defTabSz="457200" rtl="0" eaLnBrk="0" fontAlgn="base" hangingPunct="0">
              <a:spcBef>
                <a:spcPct val="0"/>
              </a:spcBef>
              <a:spcAft>
                <a:spcPct val="0"/>
              </a:spcAft>
              <a:defRPr sz="3000">
                <a:solidFill>
                  <a:srgbClr val="009DD9"/>
                </a:solidFill>
                <a:latin typeface="Calibri" pitchFamily="34" charset="0"/>
              </a:defRPr>
            </a:lvl2pPr>
            <a:lvl3pPr algn="l" defTabSz="457200" rtl="0" eaLnBrk="0" fontAlgn="base" hangingPunct="0">
              <a:spcBef>
                <a:spcPct val="0"/>
              </a:spcBef>
              <a:spcAft>
                <a:spcPct val="0"/>
              </a:spcAft>
              <a:defRPr sz="3000">
                <a:solidFill>
                  <a:srgbClr val="009DD9"/>
                </a:solidFill>
                <a:latin typeface="Calibri" pitchFamily="34" charset="0"/>
              </a:defRPr>
            </a:lvl3pPr>
            <a:lvl4pPr algn="l" defTabSz="457200" rtl="0" eaLnBrk="0" fontAlgn="base" hangingPunct="0">
              <a:spcBef>
                <a:spcPct val="0"/>
              </a:spcBef>
              <a:spcAft>
                <a:spcPct val="0"/>
              </a:spcAft>
              <a:defRPr sz="3000">
                <a:solidFill>
                  <a:srgbClr val="009DD9"/>
                </a:solidFill>
                <a:latin typeface="Calibri" pitchFamily="34" charset="0"/>
              </a:defRPr>
            </a:lvl4pPr>
            <a:lvl5pPr algn="l" defTabSz="457200" rtl="0" eaLnBrk="0" fontAlgn="base" hangingPunct="0">
              <a:spcBef>
                <a:spcPct val="0"/>
              </a:spcBef>
              <a:spcAft>
                <a:spcPct val="0"/>
              </a:spcAft>
              <a:defRPr sz="3000">
                <a:solidFill>
                  <a:srgbClr val="009DD9"/>
                </a:solidFill>
                <a:latin typeface="Calibri" pitchFamily="34" charset="0"/>
              </a:defRPr>
            </a:lvl5pPr>
            <a:lvl6pPr marL="457200" algn="l" defTabSz="457200" rtl="0" fontAlgn="base">
              <a:spcBef>
                <a:spcPct val="0"/>
              </a:spcBef>
              <a:spcAft>
                <a:spcPct val="0"/>
              </a:spcAft>
              <a:defRPr sz="3000">
                <a:solidFill>
                  <a:srgbClr val="009DD9"/>
                </a:solidFill>
                <a:latin typeface="Calibri" pitchFamily="34" charset="0"/>
              </a:defRPr>
            </a:lvl6pPr>
            <a:lvl7pPr marL="914400" algn="l" defTabSz="457200" rtl="0" fontAlgn="base">
              <a:spcBef>
                <a:spcPct val="0"/>
              </a:spcBef>
              <a:spcAft>
                <a:spcPct val="0"/>
              </a:spcAft>
              <a:defRPr sz="3000">
                <a:solidFill>
                  <a:srgbClr val="009DD9"/>
                </a:solidFill>
                <a:latin typeface="Calibri" pitchFamily="34" charset="0"/>
              </a:defRPr>
            </a:lvl7pPr>
            <a:lvl8pPr marL="1371600" algn="l" defTabSz="457200" rtl="0" fontAlgn="base">
              <a:spcBef>
                <a:spcPct val="0"/>
              </a:spcBef>
              <a:spcAft>
                <a:spcPct val="0"/>
              </a:spcAft>
              <a:defRPr sz="3000">
                <a:solidFill>
                  <a:srgbClr val="009DD9"/>
                </a:solidFill>
                <a:latin typeface="Calibri" pitchFamily="34" charset="0"/>
              </a:defRPr>
            </a:lvl8pPr>
            <a:lvl9pPr marL="1828800" algn="l" defTabSz="457200" rtl="0" fontAlgn="base">
              <a:spcBef>
                <a:spcPct val="0"/>
              </a:spcBef>
              <a:spcAft>
                <a:spcPct val="0"/>
              </a:spcAft>
              <a:defRPr sz="3000">
                <a:solidFill>
                  <a:srgbClr val="009DD9"/>
                </a:solidFill>
                <a:latin typeface="Calibri" pitchFamily="34" charset="0"/>
              </a:defRPr>
            </a:lvl9pPr>
          </a:lstStyle>
          <a:p>
            <a:pPr marL="0" lvl="1">
              <a:lnSpc>
                <a:spcPct val="95000"/>
              </a:lnSpc>
              <a:defRPr/>
            </a:pPr>
            <a:r>
              <a:rPr lang="en-GB" sz="1800" b="1" dirty="0" smtClean="0">
                <a:solidFill>
                  <a:schemeClr val="tx1"/>
                </a:solidFill>
                <a:ea typeface="ＭＳ Ｐゴシック"/>
              </a:rPr>
              <a:t>NOVEMBER SAW SOME STARK DIFFERENCES IN SPEND ON OFFER FROM THE NATION’S LEAD RETAILER TESCO VERSUS LAST YEAR, FURTHER EMPHASING THE FOCUS RETAILERS ARE NOW PUTTING ON EVERYDAY LOW PRICE AND LOYALTY INITIATIVES</a:t>
            </a:r>
            <a:endParaRPr lang="en-GB" sz="1800" b="1" dirty="0">
              <a:solidFill>
                <a:schemeClr val="tx1"/>
              </a:solidFill>
              <a:ea typeface="ＭＳ Ｐゴシック"/>
              <a:cs typeface="Calibri" panose="020F0502020204030204" pitchFamily="34" charset="0"/>
            </a:endParaRPr>
          </a:p>
        </p:txBody>
      </p:sp>
      <p:sp>
        <p:nvSpPr>
          <p:cNvPr id="4" name="Rectangle 3"/>
          <p:cNvSpPr/>
          <p:nvPr/>
        </p:nvSpPr>
        <p:spPr>
          <a:xfrm>
            <a:off x="3590554" y="1440226"/>
            <a:ext cx="2700250" cy="1006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 name="TextBox 5"/>
          <p:cNvSpPr txBox="1"/>
          <p:nvPr/>
        </p:nvSpPr>
        <p:spPr>
          <a:xfrm>
            <a:off x="3707904" y="1789534"/>
            <a:ext cx="184731" cy="307777"/>
          </a:xfrm>
          <a:prstGeom prst="rect">
            <a:avLst/>
          </a:prstGeom>
          <a:noFill/>
        </p:spPr>
        <p:txBody>
          <a:bodyPr wrap="none" rtlCol="0">
            <a:spAutoFit/>
          </a:bodyPr>
          <a:lstStyle/>
          <a:p>
            <a:endParaRPr lang="en-GB" dirty="0"/>
          </a:p>
        </p:txBody>
      </p:sp>
      <p:sp>
        <p:nvSpPr>
          <p:cNvPr id="57" name="Text Placeholder 6"/>
          <p:cNvSpPr>
            <a:spLocks noGrp="1"/>
          </p:cNvSpPr>
          <p:nvPr>
            <p:ph type="body" idx="4294967295"/>
          </p:nvPr>
        </p:nvSpPr>
        <p:spPr>
          <a:xfrm>
            <a:off x="20806" y="4868863"/>
            <a:ext cx="8166100" cy="274637"/>
          </a:xfrm>
        </p:spPr>
        <p:txBody>
          <a:bodyPr/>
          <a:lstStyle/>
          <a:p>
            <a:pPr marL="114300" indent="0" eaLnBrk="1" hangingPunct="1">
              <a:spcBef>
                <a:spcPct val="0"/>
              </a:spcBef>
              <a:buNone/>
            </a:pPr>
            <a:r>
              <a:rPr lang="en-GB" altLang="en-US" sz="900" dirty="0" smtClean="0">
                <a:latin typeface="Calibri" panose="020F0502020204030204" pitchFamily="34" charset="0"/>
                <a:ea typeface="ＭＳ Ｐゴシック" pitchFamily="34" charset="-128"/>
              </a:rPr>
              <a:t>Source:  Nielsen Homescan % Value Sales bought on Offer, </a:t>
            </a:r>
            <a:r>
              <a:rPr lang="en-GB" sz="900" dirty="0" smtClean="0">
                <a:latin typeface="Calibri" panose="020F0502020204030204" pitchFamily="34" charset="0"/>
              </a:rPr>
              <a:t>4 week </a:t>
            </a:r>
            <a:r>
              <a:rPr lang="en-GB" sz="900" dirty="0">
                <a:latin typeface="Calibri" panose="020F0502020204030204" pitchFamily="34" charset="0"/>
              </a:rPr>
              <a:t>ending </a:t>
            </a:r>
            <a:r>
              <a:rPr lang="en-GB" sz="900" dirty="0" smtClean="0">
                <a:latin typeface="Calibri" panose="020F0502020204030204" pitchFamily="34" charset="0"/>
              </a:rPr>
              <a:t>28th November (arrow vs year ago)</a:t>
            </a:r>
            <a:endParaRPr lang="en-US" sz="900" dirty="0">
              <a:latin typeface="Calibri" panose="020F0502020204030204" pitchFamily="34" charset="0"/>
            </a:endParaRPr>
          </a:p>
        </p:txBody>
      </p:sp>
      <p:sp>
        <p:nvSpPr>
          <p:cNvPr id="58" name="TextBox 57"/>
          <p:cNvSpPr txBox="1"/>
          <p:nvPr/>
        </p:nvSpPr>
        <p:spPr>
          <a:xfrm>
            <a:off x="5842816"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 </a:t>
            </a:r>
            <a:endParaRPr lang="en-GB" sz="1000" b="1" dirty="0">
              <a:solidFill>
                <a:srgbClr val="FF0000"/>
              </a:solidFill>
              <a:latin typeface="Calibri" panose="020F0502020204030204" pitchFamily="34" charset="0"/>
              <a:cs typeface="Calibri" panose="020F0502020204030204" pitchFamily="34" charset="0"/>
            </a:endParaRPr>
          </a:p>
        </p:txBody>
      </p:sp>
      <p:sp>
        <p:nvSpPr>
          <p:cNvPr id="39" name="TextBox 38"/>
          <p:cNvSpPr txBox="1"/>
          <p:nvPr/>
        </p:nvSpPr>
        <p:spPr>
          <a:xfrm>
            <a:off x="121532" y="4321428"/>
            <a:ext cx="657552" cy="338554"/>
          </a:xfrm>
          <a:prstGeom prst="rect">
            <a:avLst/>
          </a:prstGeom>
          <a:noFill/>
        </p:spPr>
        <p:txBody>
          <a:bodyPr wrap="none" rtlCol="0">
            <a:spAutoFit/>
          </a:bodyPr>
          <a:lstStyle/>
          <a:p>
            <a:pPr algn="r"/>
            <a:r>
              <a:rPr lang="en-GB" sz="800" dirty="0" smtClean="0">
                <a:latin typeface="Calibri" panose="020F0502020204030204" pitchFamily="34" charset="0"/>
                <a:cs typeface="Calibri" panose="020F0502020204030204" pitchFamily="34" charset="0"/>
              </a:rPr>
              <a:t>=/- % pts</a:t>
            </a:r>
          </a:p>
          <a:p>
            <a:pPr algn="r"/>
            <a:r>
              <a:rPr lang="en-GB" sz="800" dirty="0" smtClean="0">
                <a:latin typeface="Calibri" panose="020F0502020204030204" pitchFamily="34" charset="0"/>
                <a:cs typeface="Calibri" panose="020F0502020204030204" pitchFamily="34" charset="0"/>
              </a:rPr>
              <a:t>Vs last year</a:t>
            </a:r>
            <a:endParaRPr lang="en-GB" sz="800" dirty="0">
              <a:latin typeface="Calibri" panose="020F0502020204030204" pitchFamily="34" charset="0"/>
              <a:cs typeface="Calibri" panose="020F0502020204030204" pitchFamily="34" charset="0"/>
            </a:endParaRPr>
          </a:p>
        </p:txBody>
      </p:sp>
      <p:sp>
        <p:nvSpPr>
          <p:cNvPr id="42" name="TextBox 41"/>
          <p:cNvSpPr txBox="1"/>
          <p:nvPr/>
        </p:nvSpPr>
        <p:spPr>
          <a:xfrm>
            <a:off x="7272896"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a:t>
            </a:r>
            <a:r>
              <a:rPr lang="en-GB" sz="1000" b="1" dirty="0" smtClean="0">
                <a:solidFill>
                  <a:schemeClr val="accent3"/>
                </a:solidFill>
                <a:latin typeface="Calibri" panose="020F0502020204030204" pitchFamily="34" charset="0"/>
                <a:cs typeface="Calibri" panose="020F0502020204030204" pitchFamily="34" charset="0"/>
              </a:rPr>
              <a:t> </a:t>
            </a:r>
            <a:endParaRPr lang="en-GB" sz="1000" b="1" dirty="0">
              <a:solidFill>
                <a:schemeClr val="accent3"/>
              </a:solidFill>
              <a:latin typeface="Calibri" panose="020F0502020204030204" pitchFamily="34" charset="0"/>
              <a:cs typeface="Calibri" panose="020F0502020204030204" pitchFamily="34" charset="0"/>
            </a:endParaRPr>
          </a:p>
        </p:txBody>
      </p:sp>
      <p:sp>
        <p:nvSpPr>
          <p:cNvPr id="44" name="TextBox 43"/>
          <p:cNvSpPr txBox="1"/>
          <p:nvPr/>
        </p:nvSpPr>
        <p:spPr>
          <a:xfrm>
            <a:off x="1607494" y="4292364"/>
            <a:ext cx="372218" cy="246221"/>
          </a:xfrm>
          <a:prstGeom prst="rect">
            <a:avLst/>
          </a:prstGeom>
          <a:noFill/>
        </p:spPr>
        <p:txBody>
          <a:bodyPr wrap="none" rtlCol="0">
            <a:spAutoFit/>
          </a:bodyPr>
          <a:lstStyle/>
          <a:p>
            <a:pPr algn="r"/>
            <a:r>
              <a:rPr lang="en-GB" sz="1000" b="1" dirty="0">
                <a:solidFill>
                  <a:schemeClr val="accent3"/>
                </a:solidFill>
                <a:latin typeface="Calibri" panose="020F0502020204030204" pitchFamily="34" charset="0"/>
                <a:cs typeface="Calibri" panose="020F0502020204030204" pitchFamily="34" charset="0"/>
              </a:rPr>
              <a:t>0</a:t>
            </a:r>
            <a:r>
              <a:rPr lang="en-GB" sz="1000" b="1" dirty="0" smtClean="0">
                <a:solidFill>
                  <a:schemeClr val="accent3"/>
                </a:solidFill>
                <a:latin typeface="Calibri" panose="020F0502020204030204" pitchFamily="34" charset="0"/>
                <a:cs typeface="Calibri" panose="020F0502020204030204" pitchFamily="34" charset="0"/>
              </a:rPr>
              <a:t>% </a:t>
            </a:r>
            <a:endParaRPr lang="en-GB" sz="1000" b="1" dirty="0">
              <a:solidFill>
                <a:schemeClr val="accent3"/>
              </a:solidFill>
              <a:latin typeface="Calibri" panose="020F0502020204030204" pitchFamily="34" charset="0"/>
              <a:cs typeface="Calibri" panose="020F0502020204030204" pitchFamily="34" charset="0"/>
            </a:endParaRPr>
          </a:p>
        </p:txBody>
      </p:sp>
      <p:sp>
        <p:nvSpPr>
          <p:cNvPr id="47" name="TextBox 46"/>
          <p:cNvSpPr txBox="1"/>
          <p:nvPr/>
        </p:nvSpPr>
        <p:spPr>
          <a:xfrm>
            <a:off x="3729262" y="4299942"/>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-7% </a:t>
            </a:r>
            <a:endParaRPr lang="en-GB" sz="1000" b="1" dirty="0">
              <a:solidFill>
                <a:srgbClr val="FF0000"/>
              </a:solidFill>
              <a:latin typeface="Calibri" panose="020F0502020204030204" pitchFamily="34" charset="0"/>
              <a:cs typeface="Calibri" panose="020F0502020204030204" pitchFamily="34" charset="0"/>
            </a:endParaRPr>
          </a:p>
        </p:txBody>
      </p:sp>
      <p:sp>
        <p:nvSpPr>
          <p:cNvPr id="60" name="TextBox 59"/>
          <p:cNvSpPr txBox="1"/>
          <p:nvPr/>
        </p:nvSpPr>
        <p:spPr>
          <a:xfrm>
            <a:off x="2937175" y="4292364"/>
            <a:ext cx="410689"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-6% </a:t>
            </a:r>
            <a:endParaRPr lang="en-GB" sz="1000" b="1" dirty="0">
              <a:solidFill>
                <a:srgbClr val="FF0000"/>
              </a:solidFill>
              <a:latin typeface="Calibri" panose="020F0502020204030204" pitchFamily="34" charset="0"/>
              <a:cs typeface="Calibri" panose="020F0502020204030204" pitchFamily="34" charset="0"/>
            </a:endParaRPr>
          </a:p>
        </p:txBody>
      </p:sp>
      <p:sp>
        <p:nvSpPr>
          <p:cNvPr id="62" name="TextBox 61"/>
          <p:cNvSpPr txBox="1"/>
          <p:nvPr/>
        </p:nvSpPr>
        <p:spPr>
          <a:xfrm>
            <a:off x="5139815"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 </a:t>
            </a:r>
            <a:endParaRPr lang="en-GB" sz="1000" b="1" dirty="0">
              <a:solidFill>
                <a:srgbClr val="FF0000"/>
              </a:solidFill>
              <a:latin typeface="Calibri" panose="020F0502020204030204" pitchFamily="34" charset="0"/>
              <a:cs typeface="Calibri" panose="020F0502020204030204" pitchFamily="34" charset="0"/>
            </a:endParaRPr>
          </a:p>
        </p:txBody>
      </p:sp>
      <p:sp>
        <p:nvSpPr>
          <p:cNvPr id="63" name="TextBox 62"/>
          <p:cNvSpPr txBox="1"/>
          <p:nvPr/>
        </p:nvSpPr>
        <p:spPr>
          <a:xfrm>
            <a:off x="2202021" y="4292364"/>
            <a:ext cx="476412"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-14% </a:t>
            </a:r>
            <a:endParaRPr lang="en-GB" sz="1000" b="1" dirty="0">
              <a:solidFill>
                <a:srgbClr val="FF0000"/>
              </a:solidFill>
              <a:latin typeface="Calibri" panose="020F0502020204030204" pitchFamily="34" charset="0"/>
              <a:cs typeface="Calibri" panose="020F0502020204030204" pitchFamily="34" charset="0"/>
            </a:endParaRPr>
          </a:p>
        </p:txBody>
      </p:sp>
      <p:sp>
        <p:nvSpPr>
          <p:cNvPr id="65" name="TextBox 64"/>
          <p:cNvSpPr txBox="1"/>
          <p:nvPr/>
        </p:nvSpPr>
        <p:spPr>
          <a:xfrm>
            <a:off x="868900"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-2% </a:t>
            </a:r>
            <a:endParaRPr lang="en-GB" sz="1000" b="1" dirty="0">
              <a:solidFill>
                <a:srgbClr val="FF0000"/>
              </a:solidFill>
              <a:latin typeface="Calibri" panose="020F0502020204030204" pitchFamily="34" charset="0"/>
              <a:cs typeface="Calibri" panose="020F0502020204030204" pitchFamily="34" charset="0"/>
            </a:endParaRPr>
          </a:p>
        </p:txBody>
      </p:sp>
      <p:sp>
        <p:nvSpPr>
          <p:cNvPr id="53" name="Right Arrow 52"/>
          <p:cNvSpPr/>
          <p:nvPr/>
        </p:nvSpPr>
        <p:spPr>
          <a:xfrm rot="5400000" flipV="1">
            <a:off x="146569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4" name="Right Arrow 53"/>
          <p:cNvSpPr/>
          <p:nvPr/>
        </p:nvSpPr>
        <p:spPr>
          <a:xfrm rot="5400000" flipV="1">
            <a:off x="220184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59" name="Right Arrow 58"/>
          <p:cNvSpPr/>
          <p:nvPr/>
        </p:nvSpPr>
        <p:spPr>
          <a:xfrm rot="5400000" flipV="1">
            <a:off x="289304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6" name="Right Arrow 65"/>
          <p:cNvSpPr/>
          <p:nvPr/>
        </p:nvSpPr>
        <p:spPr>
          <a:xfrm rot="5400000" flipV="1">
            <a:off x="360463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7" name="Right Arrow 66"/>
          <p:cNvSpPr/>
          <p:nvPr/>
        </p:nvSpPr>
        <p:spPr>
          <a:xfrm rot="5400000" flipV="1">
            <a:off x="5062268"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8" name="Right Arrow 67"/>
          <p:cNvSpPr/>
          <p:nvPr/>
        </p:nvSpPr>
        <p:spPr>
          <a:xfrm rot="5400000" flipV="1">
            <a:off x="5765269"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69" name="Right Arrow 68"/>
          <p:cNvSpPr/>
          <p:nvPr/>
        </p:nvSpPr>
        <p:spPr>
          <a:xfrm rot="5400000" flipV="1">
            <a:off x="646254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0" name="Right Arrow 69"/>
          <p:cNvSpPr/>
          <p:nvPr/>
        </p:nvSpPr>
        <p:spPr>
          <a:xfrm rot="5400000" flipV="1">
            <a:off x="7876825"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2" name="Right Arrow 71"/>
          <p:cNvSpPr/>
          <p:nvPr/>
        </p:nvSpPr>
        <p:spPr>
          <a:xfrm rot="5400000" flipV="1">
            <a:off x="7182524"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4" name="Right Arrow 73"/>
          <p:cNvSpPr/>
          <p:nvPr/>
        </p:nvSpPr>
        <p:spPr>
          <a:xfrm rot="5400000" flipV="1">
            <a:off x="4291190" y="3460147"/>
            <a:ext cx="565785" cy="476609"/>
          </a:xfrm>
          <a:prstGeom prst="rightArrow">
            <a:avLst>
              <a:gd name="adj1" fmla="val 50000"/>
              <a:gd name="adj2" fmla="val 45205"/>
            </a:avLst>
          </a:prstGeom>
          <a:solidFill>
            <a:srgbClr val="FF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dirty="0">
              <a:solidFill>
                <a:srgbClr val="FFFFFF"/>
              </a:solidFill>
              <a:latin typeface="Calibri" panose="020F0502020204030204" pitchFamily="34" charset="0"/>
              <a:cs typeface="Calibri" panose="020F0502020204030204" pitchFamily="34" charset="0"/>
            </a:endParaRPr>
          </a:p>
        </p:txBody>
      </p:sp>
      <p:sp>
        <p:nvSpPr>
          <p:cNvPr id="75" name="TextBox 74"/>
          <p:cNvSpPr txBox="1"/>
          <p:nvPr/>
        </p:nvSpPr>
        <p:spPr>
          <a:xfrm>
            <a:off x="4307022" y="4292364"/>
            <a:ext cx="534121"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  -10% </a:t>
            </a:r>
            <a:endParaRPr lang="en-GB" sz="1000" b="1" dirty="0">
              <a:solidFill>
                <a:srgbClr val="FF0000"/>
              </a:solidFill>
              <a:latin typeface="Calibri" panose="020F0502020204030204" pitchFamily="34" charset="0"/>
              <a:cs typeface="Calibri" panose="020F0502020204030204" pitchFamily="34" charset="0"/>
            </a:endParaRPr>
          </a:p>
        </p:txBody>
      </p:sp>
      <p:sp>
        <p:nvSpPr>
          <p:cNvPr id="76" name="TextBox 75"/>
          <p:cNvSpPr txBox="1"/>
          <p:nvPr/>
        </p:nvSpPr>
        <p:spPr>
          <a:xfrm>
            <a:off x="6540091" y="4292364"/>
            <a:ext cx="410690" cy="246221"/>
          </a:xfrm>
          <a:prstGeom prst="rect">
            <a:avLst/>
          </a:prstGeom>
          <a:noFill/>
        </p:spPr>
        <p:txBody>
          <a:bodyPr wrap="none" rtlCol="0">
            <a:spAutoFit/>
          </a:bodyPr>
          <a:lstStyle/>
          <a:p>
            <a:pPr algn="r"/>
            <a:r>
              <a:rPr lang="en-GB" sz="1000" b="1" dirty="0" smtClean="0">
                <a:solidFill>
                  <a:srgbClr val="FF0000"/>
                </a:solidFill>
                <a:latin typeface="Calibri" panose="020F0502020204030204" pitchFamily="34" charset="0"/>
                <a:cs typeface="Calibri" panose="020F0502020204030204" pitchFamily="34" charset="0"/>
              </a:rPr>
              <a:t>-3% </a:t>
            </a:r>
            <a:endParaRPr lang="en-GB" sz="1000" b="1" dirty="0">
              <a:solidFill>
                <a:srgbClr val="FF0000"/>
              </a:solidFill>
              <a:latin typeface="Calibri" panose="020F0502020204030204" pitchFamily="34" charset="0"/>
              <a:cs typeface="Calibri" panose="020F0502020204030204" pitchFamily="34" charset="0"/>
            </a:endParaRPr>
          </a:p>
        </p:txBody>
      </p:sp>
      <p:sp>
        <p:nvSpPr>
          <p:cNvPr id="77" name="TextBox 76"/>
          <p:cNvSpPr txBox="1"/>
          <p:nvPr/>
        </p:nvSpPr>
        <p:spPr>
          <a:xfrm>
            <a:off x="7992845" y="4292364"/>
            <a:ext cx="372217" cy="246221"/>
          </a:xfrm>
          <a:prstGeom prst="rect">
            <a:avLst/>
          </a:prstGeom>
          <a:noFill/>
        </p:spPr>
        <p:txBody>
          <a:bodyPr wrap="none" rtlCol="0">
            <a:spAutoFit/>
          </a:bodyPr>
          <a:lstStyle/>
          <a:p>
            <a:pPr algn="r"/>
            <a:r>
              <a:rPr lang="en-GB" sz="1000" b="1" dirty="0" smtClean="0">
                <a:solidFill>
                  <a:schemeClr val="accent3"/>
                </a:solidFill>
                <a:latin typeface="Calibri" panose="020F0502020204030204" pitchFamily="34" charset="0"/>
                <a:cs typeface="Calibri" panose="020F0502020204030204" pitchFamily="34" charset="0"/>
              </a:rPr>
              <a:t>0% </a:t>
            </a:r>
            <a:endParaRPr lang="en-GB" sz="1000" b="1" dirty="0">
              <a:solidFill>
                <a:schemeClr val="accent3"/>
              </a:solidFill>
              <a:latin typeface="Calibri" panose="020F0502020204030204" pitchFamily="34" charset="0"/>
              <a:cs typeface="Calibri" panose="020F0502020204030204" pitchFamily="34" charset="0"/>
            </a:endParaRPr>
          </a:p>
        </p:txBody>
      </p:sp>
      <p:pic>
        <p:nvPicPr>
          <p:cNvPr id="78" name="Shape 17135"/>
          <p:cNvPicPr preferRelativeResize="0"/>
          <p:nvPr/>
        </p:nvPicPr>
        <p:blipFill rotWithShape="1">
          <a:blip r:embed="rId2">
            <a:alphaModFix/>
          </a:blip>
          <a:srcRect/>
          <a:stretch/>
        </p:blipFill>
        <p:spPr>
          <a:xfrm>
            <a:off x="3655520" y="1789534"/>
            <a:ext cx="395700" cy="548700"/>
          </a:xfrm>
          <a:prstGeom prst="rect">
            <a:avLst/>
          </a:prstGeom>
          <a:noFill/>
          <a:ln>
            <a:noFill/>
          </a:ln>
        </p:spPr>
      </p:pic>
      <p:pic>
        <p:nvPicPr>
          <p:cNvPr id="55" name="Picture 46" descr="Lidl logo"/>
          <p:cNvPicPr>
            <a:picLocks noChangeAspect="1" noChangeArrowheads="1"/>
          </p:cNvPicPr>
          <p:nvPr/>
        </p:nvPicPr>
        <p:blipFill>
          <a:blip r:embed="rId3"/>
          <a:srcRect/>
          <a:stretch>
            <a:fillRect/>
          </a:stretch>
        </p:blipFill>
        <p:spPr bwMode="auto">
          <a:xfrm>
            <a:off x="7272896" y="2956053"/>
            <a:ext cx="317333" cy="317333"/>
          </a:xfrm>
          <a:prstGeom prst="rect">
            <a:avLst/>
          </a:prstGeom>
          <a:noFill/>
          <a:ln w="9525">
            <a:noFill/>
            <a:miter lim="800000"/>
            <a:headEnd/>
            <a:tailEnd/>
          </a:ln>
        </p:spPr>
      </p:pic>
      <p:pic>
        <p:nvPicPr>
          <p:cNvPr id="56" name="Picture 2" descr="Image result for aldi logo"/>
          <p:cNvPicPr>
            <a:picLocks noChangeAspect="1" noChangeArrowheads="1"/>
          </p:cNvPicPr>
          <p:nvPr/>
        </p:nvPicPr>
        <p:blipFill rotWithShape="1">
          <a:blip r:embed="rId4">
            <a:extLst>
              <a:ext uri="{28A0092B-C50C-407E-A947-70E740481C1C}">
                <a14:useLocalDpi xmlns:a14="http://schemas.microsoft.com/office/drawing/2010/main" val="0"/>
              </a:ext>
            </a:extLst>
          </a:blip>
          <a:srcRect l="12463" t="9510" r="12574" b="9477"/>
          <a:stretch/>
        </p:blipFill>
        <p:spPr bwMode="auto">
          <a:xfrm>
            <a:off x="7990469" y="2927077"/>
            <a:ext cx="317332" cy="375284"/>
          </a:xfrm>
          <a:prstGeom prst="rect">
            <a:avLst/>
          </a:prstGeom>
          <a:noFill/>
          <a:extLst>
            <a:ext uri="{909E8E84-426E-40DD-AFC4-6F175D3DCCD1}">
              <a14:hiddenFill xmlns:a14="http://schemas.microsoft.com/office/drawing/2010/main">
                <a:solidFill>
                  <a:srgbClr val="FFFFFF"/>
                </a:solidFill>
              </a14:hiddenFill>
            </a:ext>
          </a:extLst>
        </p:spPr>
      </p:pic>
      <p:pic>
        <p:nvPicPr>
          <p:cNvPr id="61" name="chart"/>
          <p:cNvPicPr>
            <a:picLocks noChangeAspect="1"/>
          </p:cNvPicPr>
          <p:nvPr/>
        </p:nvPicPr>
        <p:blipFill>
          <a:blip r:embed="rId5"/>
          <a:stretch>
            <a:fillRect/>
          </a:stretch>
        </p:blipFill>
        <p:spPr>
          <a:xfrm>
            <a:off x="1604549" y="2962107"/>
            <a:ext cx="288076" cy="305224"/>
          </a:xfrm>
          <a:prstGeom prst="rect">
            <a:avLst/>
          </a:prstGeom>
        </p:spPr>
      </p:pic>
      <p:pic>
        <p:nvPicPr>
          <p:cNvPr id="64" name="Picture 17" descr="W4C"/>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36458" y="3038104"/>
            <a:ext cx="667190" cy="153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 name="Picture 11"/>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4972390" y="3048953"/>
            <a:ext cx="702857" cy="1315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80" name="Picture 13" descr="tesco">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294549" y="3038196"/>
            <a:ext cx="546594" cy="153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 name="Picture 2"/>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855170" y="2954023"/>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777995" y="2995841"/>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3" name="Shape 8408"/>
          <p:cNvPicPr/>
          <p:nvPr/>
        </p:nvPicPr>
        <p:blipFill>
          <a:blip r:embed="rId12">
            <a:alphaModFix/>
          </a:blip>
          <a:stretch>
            <a:fillRect/>
          </a:stretch>
        </p:blipFill>
        <p:spPr>
          <a:xfrm>
            <a:off x="2259728" y="2927077"/>
            <a:ext cx="426720" cy="426720"/>
          </a:xfrm>
          <a:prstGeom prst="rect">
            <a:avLst/>
          </a:prstGeom>
          <a:noFill/>
          <a:ln>
            <a:noFill/>
          </a:ln>
        </p:spPr>
      </p:pic>
      <p:pic>
        <p:nvPicPr>
          <p:cNvPr id="84" name="Picture 8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84264" y="2990037"/>
            <a:ext cx="406527" cy="249365"/>
          </a:xfrm>
          <a:prstGeom prst="rect">
            <a:avLst/>
          </a:prstGeom>
        </p:spPr>
      </p:pic>
      <p:pic>
        <p:nvPicPr>
          <p:cNvPr id="85" name="Picture 84"/>
          <p:cNvPicPr>
            <a:picLocks noChangeAspect="1"/>
          </p:cNvPicPr>
          <p:nvPr/>
        </p:nvPicPr>
        <p:blipFill>
          <a:blip r:embed="rId14"/>
          <a:stretch>
            <a:fillRect/>
          </a:stretch>
        </p:blipFill>
        <p:spPr>
          <a:xfrm>
            <a:off x="6444208" y="3015183"/>
            <a:ext cx="602456" cy="199073"/>
          </a:xfrm>
          <a:prstGeom prst="rect">
            <a:avLst/>
          </a:prstGeom>
        </p:spPr>
      </p:pic>
      <p:sp>
        <p:nvSpPr>
          <p:cNvPr id="2" name="Rectangle 1"/>
          <p:cNvSpPr/>
          <p:nvPr/>
        </p:nvSpPr>
        <p:spPr>
          <a:xfrm>
            <a:off x="4254199" y="2787774"/>
            <a:ext cx="677841" cy="17583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79147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067694"/>
            <a:ext cx="8046720" cy="438911"/>
          </a:xfrm>
        </p:spPr>
        <p:txBody>
          <a:bodyPr/>
          <a:lstStyle/>
          <a:p>
            <a:r>
              <a:rPr lang="en-GB" sz="3200" dirty="0" smtClean="0">
                <a:latin typeface="Calibri" panose="020F0502020204030204" pitchFamily="34" charset="0"/>
                <a:cs typeface="Calibri" panose="020F0502020204030204" pitchFamily="34" charset="0"/>
              </a:rPr>
              <a:t>RETAILERS BROUGHT SOME FESTIVE CHEER ….</a:t>
            </a:r>
            <a:endParaRPr lang="en-GB" sz="3200" dirty="0"/>
          </a:p>
        </p:txBody>
      </p:sp>
    </p:spTree>
    <p:extLst>
      <p:ext uri="{BB962C8B-B14F-4D97-AF65-F5344CB8AC3E}">
        <p14:creationId xmlns:p14="http://schemas.microsoft.com/office/powerpoint/2010/main" val="8467043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7486"/>
            <a:ext cx="8429292" cy="596079"/>
          </a:xfrm>
        </p:spPr>
        <p:txBody>
          <a:bodyPr/>
          <a:lstStyle/>
          <a:p>
            <a:r>
              <a:rPr lang="en-GB" sz="3200" dirty="0" smtClean="0">
                <a:latin typeface="Calibri" panose="020F0502020204030204" pitchFamily="34" charset="0"/>
                <a:cs typeface="Calibri" panose="020F0502020204030204" pitchFamily="34" charset="0"/>
              </a:rPr>
              <a:t>WITH MEMORIES</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8" name="Text Placeholder 7"/>
          <p:cNvSpPr>
            <a:spLocks noGrp="1"/>
          </p:cNvSpPr>
          <p:nvPr>
            <p:ph type="body" idx="2"/>
          </p:nvPr>
        </p:nvSpPr>
        <p:spPr>
          <a:xfrm>
            <a:off x="1259632" y="1560886"/>
            <a:ext cx="4112427" cy="232310"/>
          </a:xfrm>
        </p:spPr>
        <p:txBody>
          <a:bodyPr/>
          <a:lstStyle/>
          <a:p>
            <a:pPr marL="0"/>
            <a:r>
              <a:rPr lang="en-GB" sz="1400" dirty="0">
                <a:latin typeface="Calibri" panose="020F0502020204030204" pitchFamily="34" charset="0"/>
                <a:cs typeface="Calibri" panose="020F0502020204030204" pitchFamily="34" charset="0"/>
              </a:rPr>
              <a:t>REAL FAMILY EMOTIONAL CHRISTMAS </a:t>
            </a:r>
            <a:r>
              <a:rPr lang="en-GB" sz="1400" dirty="0" smtClean="0">
                <a:latin typeface="Calibri" panose="020F0502020204030204" pitchFamily="34" charset="0"/>
                <a:cs typeface="Calibri" panose="020F0502020204030204" pitchFamily="34" charset="0"/>
              </a:rPr>
              <a:t>MOMENTS …</a:t>
            </a:r>
            <a:endParaRPr lang="en-GB" sz="1400" dirty="0">
              <a:latin typeface="Calibri" panose="020F0502020204030204" pitchFamily="34" charset="0"/>
              <a:cs typeface="Calibri" panose="020F0502020204030204" pitchFamily="34"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793196"/>
            <a:ext cx="3422514" cy="2327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867660" y="1508206"/>
            <a:ext cx="1522858" cy="284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55614" y="1851219"/>
            <a:ext cx="3424093" cy="226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01126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7494"/>
            <a:ext cx="8429292" cy="596079"/>
          </a:xfrm>
        </p:spPr>
        <p:txBody>
          <a:bodyPr/>
          <a:lstStyle/>
          <a:p>
            <a:r>
              <a:rPr lang="en-GB" sz="3200" dirty="0" smtClean="0">
                <a:latin typeface="Calibri" panose="020F0502020204030204" pitchFamily="34" charset="0"/>
                <a:cs typeface="Calibri" panose="020F0502020204030204" pitchFamily="34" charset="0"/>
              </a:rPr>
              <a:t>HUMOUR …</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5" name="Title 1"/>
          <p:cNvSpPr txBox="1">
            <a:spLocks/>
          </p:cNvSpPr>
          <p:nvPr/>
        </p:nvSpPr>
        <p:spPr>
          <a:xfrm>
            <a:off x="3995936" y="1557594"/>
            <a:ext cx="3750342" cy="293145"/>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r>
              <a:rPr lang="en-GB" sz="2000" dirty="0" smtClean="0">
                <a:latin typeface="Calibri" panose="020F0502020204030204" pitchFamily="34" charset="0"/>
                <a:cs typeface="Calibri" panose="020F0502020204030204" pitchFamily="34" charset="0"/>
              </a:rPr>
              <a:t>AND THE HUNT FOR KEVIN …</a:t>
            </a:r>
            <a:endParaRPr lang="en-GB" sz="2000" dirty="0">
              <a:latin typeface="Calibri" panose="020F0502020204030204" pitchFamily="34" charset="0"/>
              <a:cs typeface="Calibri" panose="020F0502020204030204" pitchFamily="34" charset="0"/>
            </a:endParaRPr>
          </a:p>
        </p:txBody>
      </p:sp>
      <p:sp>
        <p:nvSpPr>
          <p:cNvPr id="18" name="Text Placeholder 7"/>
          <p:cNvSpPr>
            <a:spLocks noGrp="1"/>
          </p:cNvSpPr>
          <p:nvPr>
            <p:ph type="body" idx="2"/>
          </p:nvPr>
        </p:nvSpPr>
        <p:spPr>
          <a:xfrm>
            <a:off x="294226" y="1123101"/>
            <a:ext cx="2611117" cy="664041"/>
          </a:xfrm>
        </p:spPr>
        <p:txBody>
          <a:bodyPr/>
          <a:lstStyle/>
          <a:p>
            <a:pPr marL="0" algn="r"/>
            <a:r>
              <a:rPr lang="en-GB" sz="1200" dirty="0" smtClean="0">
                <a:latin typeface="Calibri" panose="020F0502020204030204" pitchFamily="34" charset="0"/>
                <a:cs typeface="Calibri" panose="020F0502020204030204" pitchFamily="34" charset="0"/>
              </a:rPr>
              <a:t>OMITTING THE ‘CUTESY’ CARROT WITH GREAT PRICES AND A </a:t>
            </a:r>
          </a:p>
          <a:p>
            <a:pPr marL="0" algn="r"/>
            <a:r>
              <a:rPr lang="en-GB" sz="1200" dirty="0" smtClean="0">
                <a:latin typeface="Calibri" panose="020F0502020204030204" pitchFamily="34" charset="0"/>
                <a:cs typeface="Calibri" panose="020F0502020204030204" pitchFamily="34" charset="0"/>
              </a:rPr>
              <a:t>CHRISTMAS YOU CAN BELIEVE IN</a:t>
            </a:r>
            <a:endParaRPr lang="en-GB" sz="1200" dirty="0">
              <a:latin typeface="Calibri" panose="020F0502020204030204" pitchFamily="34" charset="0"/>
              <a:cs typeface="Calibri" panose="020F0502020204030204" pitchFamily="34" charset="0"/>
            </a:endParaRPr>
          </a:p>
        </p:txBody>
      </p:sp>
      <p:pic>
        <p:nvPicPr>
          <p:cNvPr id="10" name="Picture 46" descr="Lidl logo"/>
          <p:cNvPicPr>
            <a:picLocks noChangeAspect="1" noChangeArrowheads="1"/>
          </p:cNvPicPr>
          <p:nvPr/>
        </p:nvPicPr>
        <p:blipFill>
          <a:blip r:embed="rId2"/>
          <a:srcRect/>
          <a:stretch>
            <a:fillRect/>
          </a:stretch>
        </p:blipFill>
        <p:spPr bwMode="auto">
          <a:xfrm>
            <a:off x="294226" y="1213808"/>
            <a:ext cx="343786" cy="343786"/>
          </a:xfrm>
          <a:prstGeom prst="rect">
            <a:avLst/>
          </a:prstGeom>
          <a:noFill/>
          <a:ln w="9525">
            <a:noFill/>
            <a:miter lim="800000"/>
            <a:headEnd/>
            <a:tailEnd/>
          </a:ln>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410" y="1635646"/>
            <a:ext cx="2384398" cy="165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3279158"/>
            <a:ext cx="2376264" cy="162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2" descr="Image result for aldi logo"/>
          <p:cNvPicPr>
            <a:picLocks noChangeAspect="1" noChangeArrowheads="1"/>
          </p:cNvPicPr>
          <p:nvPr/>
        </p:nvPicPr>
        <p:blipFill rotWithShape="1">
          <a:blip r:embed="rId5">
            <a:extLst>
              <a:ext uri="{28A0092B-C50C-407E-A947-70E740481C1C}">
                <a14:useLocalDpi xmlns:a14="http://schemas.microsoft.com/office/drawing/2010/main" val="0"/>
              </a:ext>
            </a:extLst>
          </a:blip>
          <a:srcRect l="12463" t="9510" r="12574" b="9477"/>
          <a:stretch/>
        </p:blipFill>
        <p:spPr bwMode="auto">
          <a:xfrm>
            <a:off x="3563888" y="1519504"/>
            <a:ext cx="317332" cy="37528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3365" y="1912627"/>
            <a:ext cx="2683355" cy="17690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4629" y="1912627"/>
            <a:ext cx="2682000" cy="1781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64183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047" y="305236"/>
            <a:ext cx="8429292" cy="596079"/>
          </a:xfrm>
        </p:spPr>
        <p:txBody>
          <a:bodyPr/>
          <a:lstStyle/>
          <a:p>
            <a:r>
              <a:rPr lang="en-GB" sz="3200" dirty="0" smtClean="0">
                <a:latin typeface="Calibri" panose="020F0502020204030204" pitchFamily="34" charset="0"/>
                <a:cs typeface="Calibri" panose="020F0502020204030204" pitchFamily="34" charset="0"/>
              </a:rPr>
              <a:t>INDULGENCE</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sp>
        <p:nvSpPr>
          <p:cNvPr id="18" name="Text Placeholder 7"/>
          <p:cNvSpPr>
            <a:spLocks noGrp="1"/>
          </p:cNvSpPr>
          <p:nvPr>
            <p:ph type="body" idx="2"/>
          </p:nvPr>
        </p:nvSpPr>
        <p:spPr>
          <a:xfrm>
            <a:off x="1858696" y="1325784"/>
            <a:ext cx="2569289" cy="429883"/>
          </a:xfrm>
        </p:spPr>
        <p:txBody>
          <a:bodyPr/>
          <a:lstStyle/>
          <a:p>
            <a:pPr marL="0" algn="r"/>
            <a:r>
              <a:rPr lang="en-GB" sz="1200" dirty="0" smtClean="0">
                <a:latin typeface="Calibri" panose="020F0502020204030204" pitchFamily="34" charset="0"/>
                <a:cs typeface="Calibri" panose="020F0502020204030204" pitchFamily="34" charset="0"/>
              </a:rPr>
              <a:t>INNOVATIVE, SHOW STOPPERS TO MAKE CHRISTMAS A LITTLE BRIGHTER</a:t>
            </a:r>
            <a:endParaRPr lang="en-GB" sz="1200" dirty="0">
              <a:latin typeface="Calibri" panose="020F0502020204030204" pitchFamily="34" charset="0"/>
              <a:cs typeface="Calibri" panose="020F0502020204030204" pitchFamily="34" charset="0"/>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347614"/>
            <a:ext cx="702183" cy="430721"/>
          </a:xfrm>
          <a:prstGeom prst="rect">
            <a:avLst/>
          </a:prstGeom>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443" y="1745059"/>
            <a:ext cx="3699542" cy="2517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2287" y="1015086"/>
            <a:ext cx="2759861" cy="1870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17" descr="W4C"/>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591120" y="699542"/>
            <a:ext cx="1129284" cy="259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7"/>
          <p:cNvSpPr>
            <a:spLocks noGrp="1"/>
          </p:cNvSpPr>
          <p:nvPr>
            <p:ph type="body" idx="2"/>
          </p:nvPr>
        </p:nvSpPr>
        <p:spPr>
          <a:xfrm>
            <a:off x="5364088" y="771550"/>
            <a:ext cx="2978060" cy="194960"/>
          </a:xfrm>
        </p:spPr>
        <p:txBody>
          <a:bodyPr/>
          <a:lstStyle/>
          <a:p>
            <a:pPr marL="0" algn="r"/>
            <a:r>
              <a:rPr lang="en-GB" sz="1200" dirty="0" smtClean="0">
                <a:latin typeface="Calibri" panose="020F0502020204030204" pitchFamily="34" charset="0"/>
                <a:cs typeface="Calibri" panose="020F0502020204030204" pitchFamily="34" charset="0"/>
              </a:rPr>
              <a:t>HESTON’S MINCE PIES</a:t>
            </a:r>
            <a:endParaRPr lang="en-GB" sz="1200" dirty="0">
              <a:latin typeface="Calibri" panose="020F0502020204030204" pitchFamily="34" charset="0"/>
              <a:cs typeface="Calibri" panose="020F0502020204030204" pitchFamily="34" charset="0"/>
            </a:endParaRPr>
          </a:p>
        </p:txBody>
      </p:sp>
      <p:pic>
        <p:nvPicPr>
          <p:cNvPr id="614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30412" y="3102772"/>
            <a:ext cx="2811736" cy="1880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Placeholder 7"/>
          <p:cNvSpPr>
            <a:spLocks noGrp="1"/>
          </p:cNvSpPr>
          <p:nvPr>
            <p:ph type="body" idx="2"/>
          </p:nvPr>
        </p:nvSpPr>
        <p:spPr>
          <a:xfrm>
            <a:off x="5388474" y="2907812"/>
            <a:ext cx="2978060" cy="194960"/>
          </a:xfrm>
        </p:spPr>
        <p:txBody>
          <a:bodyPr/>
          <a:lstStyle/>
          <a:p>
            <a:pPr marL="0" algn="r"/>
            <a:r>
              <a:rPr lang="en-GB" sz="1200" dirty="0" smtClean="0">
                <a:latin typeface="Calibri" panose="020F0502020204030204" pitchFamily="34" charset="0"/>
                <a:cs typeface="Calibri" panose="020F0502020204030204" pitchFamily="34" charset="0"/>
              </a:rPr>
              <a:t>FREE RANGE BRONZE FEATHERED TURKEY’S</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14675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1" y="267494"/>
            <a:ext cx="8429292" cy="596079"/>
          </a:xfrm>
        </p:spPr>
        <p:txBody>
          <a:bodyPr/>
          <a:lstStyle/>
          <a:p>
            <a:r>
              <a:rPr lang="en-GB" sz="3200" dirty="0" smtClean="0">
                <a:latin typeface="Calibri" panose="020F0502020204030204" pitchFamily="34" charset="0"/>
                <a:cs typeface="Calibri" panose="020F0502020204030204" pitchFamily="34" charset="0"/>
              </a:rPr>
              <a:t>PARTY FOOD</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pic>
        <p:nvPicPr>
          <p:cNvPr id="11" name="Picture 13" descr="tesc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008422" y="1590303"/>
            <a:ext cx="11906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p:cNvPicPr>
            <a:picLocks noChangeAspect="1"/>
          </p:cNvPicPr>
          <p:nvPr/>
        </p:nvPicPr>
        <p:blipFill>
          <a:blip r:embed="rId4"/>
          <a:stretch>
            <a:fillRect/>
          </a:stretch>
        </p:blipFill>
        <p:spPr>
          <a:xfrm>
            <a:off x="624654" y="1597259"/>
            <a:ext cx="1095375" cy="361950"/>
          </a:xfrm>
          <a:prstGeom prst="rect">
            <a:avLst/>
          </a:prstGeom>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596" y="1959209"/>
            <a:ext cx="3975713" cy="266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Placeholder 7"/>
          <p:cNvSpPr>
            <a:spLocks noGrp="1"/>
          </p:cNvSpPr>
          <p:nvPr>
            <p:ph type="body" idx="2"/>
          </p:nvPr>
        </p:nvSpPr>
        <p:spPr>
          <a:xfrm>
            <a:off x="1547664" y="1548262"/>
            <a:ext cx="2867124" cy="519432"/>
          </a:xfrm>
        </p:spPr>
        <p:txBody>
          <a:bodyPr/>
          <a:lstStyle/>
          <a:p>
            <a:pPr marL="0" algn="r"/>
            <a:r>
              <a:rPr lang="en-GB" sz="1400" dirty="0" smtClean="0">
                <a:latin typeface="Calibri" panose="020F0502020204030204" pitchFamily="34" charset="0"/>
                <a:cs typeface="Calibri" panose="020F0502020204030204" pitchFamily="34" charset="0"/>
              </a:rPr>
              <a:t>PUT ON A SPREAD WITH ICELAND PARTY FOOD</a:t>
            </a:r>
            <a:endParaRPr lang="en-GB" sz="1400" dirty="0">
              <a:latin typeface="Calibri" panose="020F0502020204030204" pitchFamily="34" charset="0"/>
              <a:cs typeface="Calibri" panose="020F0502020204030204" pitchFamily="34" charset="0"/>
            </a:endParaRPr>
          </a:p>
        </p:txBody>
      </p:sp>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88952" y="1923678"/>
            <a:ext cx="3974400" cy="2651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Placeholder 7"/>
          <p:cNvSpPr>
            <a:spLocks noGrp="1"/>
          </p:cNvSpPr>
          <p:nvPr>
            <p:ph type="body" idx="2"/>
          </p:nvPr>
        </p:nvSpPr>
        <p:spPr>
          <a:xfrm>
            <a:off x="6863193" y="1598710"/>
            <a:ext cx="1837854" cy="324968"/>
          </a:xfrm>
        </p:spPr>
        <p:txBody>
          <a:bodyPr/>
          <a:lstStyle/>
          <a:p>
            <a:pPr marL="0" algn="r"/>
            <a:r>
              <a:rPr lang="en-GB" sz="2000" dirty="0" smtClean="0">
                <a:latin typeface="Calibri" panose="020F0502020204030204" pitchFamily="34" charset="0"/>
                <a:cs typeface="Calibri" panose="020F0502020204030204" pitchFamily="34" charset="0"/>
              </a:rPr>
              <a:t>‘3 FOR 2’</a:t>
            </a:r>
            <a:endParaRPr lang="en-GB"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772470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3528" y="4910474"/>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r>
              <a:rPr lang="en-US" altLang="en-US" sz="900" dirty="0" smtClean="0">
                <a:latin typeface="Calibri" panose="020F0502020204030204" pitchFamily="34" charset="0"/>
                <a:cs typeface="Calibri" panose="020F0502020204030204" pitchFamily="34" charset="0"/>
              </a:rPr>
              <a:t>and Press Cuttings</a:t>
            </a:r>
            <a:endParaRPr lang="en-GB" sz="900" dirty="0">
              <a:latin typeface="Calibri" panose="020F0502020204030204" pitchFamily="34" charset="0"/>
              <a:cs typeface="Calibri" panose="020F0502020204030204" pitchFamily="34" charset="0"/>
            </a:endParaRPr>
          </a:p>
        </p:txBody>
      </p:sp>
      <p:sp>
        <p:nvSpPr>
          <p:cNvPr id="4" name="Text Placeholder 3"/>
          <p:cNvSpPr>
            <a:spLocks noGrp="1"/>
          </p:cNvSpPr>
          <p:nvPr>
            <p:ph type="body" idx="2"/>
          </p:nvPr>
        </p:nvSpPr>
        <p:spPr>
          <a:xfrm>
            <a:off x="323528" y="195486"/>
            <a:ext cx="8165592" cy="504056"/>
          </a:xfrm>
        </p:spPr>
        <p:txBody>
          <a:bodyPr/>
          <a:lstStyle/>
          <a:p>
            <a:pPr marL="0"/>
            <a:r>
              <a:rPr lang="en-GB" sz="3200" b="1" dirty="0" smtClean="0">
                <a:latin typeface="Calibri" panose="020F0502020204030204" pitchFamily="34" charset="0"/>
                <a:cs typeface="Calibri" panose="020F0502020204030204" pitchFamily="34" charset="0"/>
              </a:rPr>
              <a:t>AND OFFERS ..</a:t>
            </a:r>
            <a:endParaRPr lang="en-GB" sz="3200" b="1" dirty="0">
              <a:latin typeface="Calibri" panose="020F0502020204030204" pitchFamily="34" charset="0"/>
              <a:cs typeface="Calibri" panose="020F050202020403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275607"/>
            <a:ext cx="2960287" cy="19442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1115616" y="996916"/>
            <a:ext cx="2143536" cy="307777"/>
          </a:xfrm>
          <a:prstGeom prst="rect">
            <a:avLst/>
          </a:prstGeom>
        </p:spPr>
        <p:txBody>
          <a:bodyPr wrap="none">
            <a:spAutoFit/>
          </a:bodyPr>
          <a:lstStyle/>
          <a:p>
            <a:pPr algn="r"/>
            <a:r>
              <a:rPr lang="en-GB" dirty="0" smtClean="0">
                <a:latin typeface="Calibri" panose="020F0502020204030204" pitchFamily="34" charset="0"/>
                <a:cs typeface="Calibri" panose="020F0502020204030204" pitchFamily="34" charset="0"/>
              </a:rPr>
              <a:t>25% OFF BWS, ASDA PRICE</a:t>
            </a:r>
            <a:endParaRPr lang="en-GB" dirty="0"/>
          </a:p>
        </p:txBody>
      </p:sp>
      <p:pic>
        <p:nvPicPr>
          <p:cNvPr id="16" name="Picture 3"/>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3828" y="1031927"/>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337239"/>
            <a:ext cx="2833000" cy="183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 name="Picture 17"/>
          <p:cNvPicPr>
            <a:picLocks noChangeAspect="1"/>
          </p:cNvPicPr>
          <p:nvPr/>
        </p:nvPicPr>
        <p:blipFill>
          <a:blip r:embed="rId5"/>
          <a:stretch>
            <a:fillRect/>
          </a:stretch>
        </p:blipFill>
        <p:spPr>
          <a:xfrm>
            <a:off x="6397202" y="1120937"/>
            <a:ext cx="602456" cy="199073"/>
          </a:xfrm>
          <a:prstGeom prst="rect">
            <a:avLst/>
          </a:prstGeom>
        </p:spPr>
      </p:pic>
      <p:sp>
        <p:nvSpPr>
          <p:cNvPr id="19" name="Rectangle 18"/>
          <p:cNvSpPr/>
          <p:nvPr/>
        </p:nvSpPr>
        <p:spPr>
          <a:xfrm>
            <a:off x="6561179" y="869853"/>
            <a:ext cx="2627642" cy="523220"/>
          </a:xfrm>
          <a:prstGeom prst="rect">
            <a:avLst/>
          </a:prstGeom>
        </p:spPr>
        <p:txBody>
          <a:bodyPr wrap="none">
            <a:spAutoFit/>
          </a:bodyPr>
          <a:lstStyle/>
          <a:p>
            <a:pPr algn="r"/>
            <a:r>
              <a:rPr lang="en-GB" dirty="0" smtClean="0">
                <a:latin typeface="Calibri" panose="020F0502020204030204" pitchFamily="34" charset="0"/>
                <a:cs typeface="Calibri" panose="020F0502020204030204" pitchFamily="34" charset="0"/>
              </a:rPr>
              <a:t>LOW PRICE MEAT CENTRE DEALS </a:t>
            </a:r>
          </a:p>
          <a:p>
            <a:pPr algn="r"/>
            <a:r>
              <a:rPr lang="en-GB" dirty="0" smtClean="0">
                <a:latin typeface="Calibri" panose="020F0502020204030204" pitchFamily="34" charset="0"/>
                <a:cs typeface="Calibri" panose="020F0502020204030204" pitchFamily="34" charset="0"/>
              </a:rPr>
              <a:t>AND LUXURY DESSERTS </a:t>
            </a:r>
            <a:endParaRPr lang="en-GB" dirty="0"/>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8423" y="3173861"/>
            <a:ext cx="2791254" cy="1791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63888" y="3101527"/>
            <a:ext cx="2715667" cy="1889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2"/>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3563888" y="1010779"/>
            <a:ext cx="641533" cy="3213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Rectangle 23"/>
          <p:cNvSpPr/>
          <p:nvPr/>
        </p:nvSpPr>
        <p:spPr>
          <a:xfrm>
            <a:off x="4091135" y="889195"/>
            <a:ext cx="2188420" cy="523220"/>
          </a:xfrm>
          <a:prstGeom prst="rect">
            <a:avLst/>
          </a:prstGeom>
        </p:spPr>
        <p:txBody>
          <a:bodyPr wrap="none">
            <a:spAutoFit/>
          </a:bodyPr>
          <a:lstStyle/>
          <a:p>
            <a:pPr algn="r"/>
            <a:r>
              <a:rPr lang="en-GB" dirty="0">
                <a:latin typeface="Calibri" panose="020F0502020204030204" pitchFamily="34" charset="0"/>
                <a:cs typeface="Calibri" panose="020F0502020204030204" pitchFamily="34" charset="0"/>
              </a:rPr>
              <a:t>BLACK FRIDAY WEEK DEALS</a:t>
            </a:r>
            <a:endParaRPr lang="en-GB" dirty="0"/>
          </a:p>
          <a:p>
            <a:pPr algn="r"/>
            <a:r>
              <a:rPr lang="en-GB" dirty="0" smtClean="0">
                <a:latin typeface="Calibri" panose="020F0502020204030204" pitchFamily="34" charset="0"/>
                <a:cs typeface="Calibri" panose="020F0502020204030204" pitchFamily="34" charset="0"/>
              </a:rPr>
              <a:t>MAKING IT COST LESS</a:t>
            </a:r>
          </a:p>
        </p:txBody>
      </p:sp>
      <p:pic>
        <p:nvPicPr>
          <p:cNvPr id="205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12295" y="1337240"/>
            <a:ext cx="2787897" cy="18366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97144" y="3483120"/>
            <a:ext cx="2193654" cy="1482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32433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705" y="1476163"/>
            <a:ext cx="3012167" cy="2195414"/>
          </a:xfrm>
        </p:spPr>
        <p:txBody>
          <a:bodyPr/>
          <a:lstStyle/>
          <a:p>
            <a:r>
              <a:rPr lang="en-GB" sz="3200" dirty="0" smtClean="0">
                <a:latin typeface="Calibri" panose="020F0502020204030204" pitchFamily="34" charset="0"/>
                <a:cs typeface="Calibri" panose="020F0502020204030204" pitchFamily="34" charset="0"/>
              </a:rPr>
              <a:t>PREPARING THE NATION FOR A CHRISTMAS </a:t>
            </a:r>
            <a:r>
              <a:rPr lang="en-GB" sz="3200" dirty="0" smtClean="0">
                <a:latin typeface="Calibri" panose="020F0502020204030204" pitchFamily="34" charset="0"/>
                <a:cs typeface="Calibri" panose="020F0502020204030204" pitchFamily="34" charset="0"/>
              </a:rPr>
              <a:t>‘LIKE </a:t>
            </a:r>
            <a:r>
              <a:rPr lang="en-GB" sz="3200" dirty="0" smtClean="0">
                <a:latin typeface="Calibri" panose="020F0502020204030204" pitchFamily="34" charset="0"/>
                <a:cs typeface="Calibri" panose="020F0502020204030204" pitchFamily="34" charset="0"/>
              </a:rPr>
              <a:t>NO </a:t>
            </a:r>
            <a:r>
              <a:rPr lang="en-GB" sz="3200" dirty="0" smtClean="0">
                <a:latin typeface="Calibri" panose="020F0502020204030204" pitchFamily="34" charset="0"/>
                <a:cs typeface="Calibri" panose="020F0502020204030204" pitchFamily="34" charset="0"/>
              </a:rPr>
              <a:t>OTHER’</a:t>
            </a:r>
            <a:endParaRPr lang="en-GB" sz="3200" dirty="0">
              <a:latin typeface="Calibri" panose="020F0502020204030204" pitchFamily="34" charset="0"/>
              <a:cs typeface="Calibri" panose="020F0502020204030204" pitchFamily="34" charset="0"/>
            </a:endParaRPr>
          </a:p>
        </p:txBody>
      </p:sp>
      <p:sp>
        <p:nvSpPr>
          <p:cNvPr id="9" name="Rectangle 8"/>
          <p:cNvSpPr/>
          <p:nvPr/>
        </p:nvSpPr>
        <p:spPr>
          <a:xfrm>
            <a:off x="179512" y="4869353"/>
            <a:ext cx="6264696" cy="230832"/>
          </a:xfrm>
          <a:prstGeom prst="rect">
            <a:avLst/>
          </a:prstGeom>
        </p:spPr>
        <p:txBody>
          <a:bodyPr wrap="square">
            <a:spAutoFit/>
          </a:bodyPr>
          <a:lstStyle/>
          <a:p>
            <a:r>
              <a:rPr lang="en-US" altLang="en-US" sz="900" dirty="0">
                <a:latin typeface="Calibri" panose="020F0502020204030204" pitchFamily="34" charset="0"/>
                <a:cs typeface="Calibri" panose="020F0502020204030204" pitchFamily="34" charset="0"/>
              </a:rPr>
              <a:t>Source: Nielsen </a:t>
            </a:r>
            <a:r>
              <a:rPr lang="en-GB" altLang="en-US" sz="900" dirty="0">
                <a:latin typeface="Calibri" panose="020F0502020204030204" pitchFamily="34" charset="0"/>
                <a:cs typeface="Calibri" panose="020F0502020204030204" pitchFamily="34" charset="0"/>
              </a:rPr>
              <a:t>AdDynamix; creative executions and additional insights available. Tina.Codling@nielsen.com</a:t>
            </a:r>
            <a:r>
              <a:rPr lang="en-US" altLang="en-US" sz="900" dirty="0">
                <a:latin typeface="Calibri" panose="020F0502020204030204" pitchFamily="34" charset="0"/>
                <a:cs typeface="Calibri" panose="020F0502020204030204" pitchFamily="34" charset="0"/>
              </a:rPr>
              <a:t> </a:t>
            </a:r>
            <a:endParaRPr lang="en-GB" sz="900" dirty="0">
              <a:latin typeface="Calibri" panose="020F0502020204030204" pitchFamily="34" charset="0"/>
              <a:cs typeface="Calibri" panose="020F0502020204030204" pitchFamily="34" charset="0"/>
            </a:endParaRPr>
          </a:p>
        </p:txBody>
      </p:sp>
      <p:pic>
        <p:nvPicPr>
          <p:cNvPr id="12" name="Picture 13" descr="tesco">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730523" y="2745136"/>
            <a:ext cx="713685" cy="199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9288" y="2974378"/>
            <a:ext cx="3041361" cy="20103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 Placeholder 7"/>
          <p:cNvSpPr>
            <a:spLocks noGrp="1"/>
          </p:cNvSpPr>
          <p:nvPr>
            <p:ph type="body" idx="2"/>
          </p:nvPr>
        </p:nvSpPr>
        <p:spPr>
          <a:xfrm>
            <a:off x="6334738" y="2573870"/>
            <a:ext cx="2319708" cy="415189"/>
          </a:xfrm>
        </p:spPr>
        <p:txBody>
          <a:bodyPr/>
          <a:lstStyle/>
          <a:p>
            <a:pPr marL="0" algn="r"/>
            <a:r>
              <a:rPr lang="en-GB" sz="1400" dirty="0" smtClean="0">
                <a:latin typeface="Calibri" panose="020F0502020204030204" pitchFamily="34" charset="0"/>
                <a:cs typeface="Calibri" panose="020F0502020204030204" pitchFamily="34" charset="0"/>
              </a:rPr>
              <a:t>THIS YEAR THERE IS </a:t>
            </a:r>
            <a:r>
              <a:rPr lang="en-GB" sz="1400" b="1" dirty="0" smtClean="0">
                <a:latin typeface="Calibri" panose="020F0502020204030204" pitchFamily="34" charset="0"/>
                <a:cs typeface="Calibri" panose="020F0502020204030204" pitchFamily="34" charset="0"/>
              </a:rPr>
              <a:t>NO</a:t>
            </a:r>
            <a:r>
              <a:rPr lang="en-GB" sz="1400" dirty="0" smtClean="0">
                <a:latin typeface="Calibri" panose="020F0502020204030204" pitchFamily="34" charset="0"/>
                <a:cs typeface="Calibri" panose="020F0502020204030204" pitchFamily="34" charset="0"/>
              </a:rPr>
              <a:t> NAUGHTY LIST</a:t>
            </a:r>
            <a:endParaRPr lang="en-GB" sz="1400" dirty="0">
              <a:latin typeface="Calibri" panose="020F0502020204030204" pitchFamily="34" charset="0"/>
              <a:cs typeface="Calibri" panose="020F0502020204030204" pitchFamily="34" charset="0"/>
            </a:endParaRPr>
          </a:p>
        </p:txBody>
      </p:sp>
      <p:sp>
        <p:nvSpPr>
          <p:cNvPr id="16" name="Rectangle 15"/>
          <p:cNvSpPr/>
          <p:nvPr/>
        </p:nvSpPr>
        <p:spPr>
          <a:xfrm>
            <a:off x="4353785" y="159276"/>
            <a:ext cx="2504211" cy="523220"/>
          </a:xfrm>
          <a:prstGeom prst="rect">
            <a:avLst/>
          </a:prstGeom>
        </p:spPr>
        <p:txBody>
          <a:bodyPr wrap="none">
            <a:spAutoFit/>
          </a:bodyPr>
          <a:lstStyle/>
          <a:p>
            <a:pPr algn="r"/>
            <a:r>
              <a:rPr lang="en-GB" dirty="0">
                <a:latin typeface="Calibri" panose="020F0502020204030204" pitchFamily="34" charset="0"/>
                <a:cs typeface="Calibri" panose="020F0502020204030204" pitchFamily="34" charset="0"/>
              </a:rPr>
              <a:t>C</a:t>
            </a:r>
            <a:r>
              <a:rPr lang="en-GB" dirty="0" smtClean="0">
                <a:latin typeface="Calibri" panose="020F0502020204030204" pitchFamily="34" charset="0"/>
                <a:cs typeface="Calibri" panose="020F0502020204030204" pitchFamily="34" charset="0"/>
              </a:rPr>
              <a:t>HRISTMAS WILL BE DIFFERENT</a:t>
            </a:r>
          </a:p>
          <a:p>
            <a:pPr algn="r"/>
            <a:r>
              <a:rPr lang="en-GB" dirty="0" smtClean="0">
                <a:latin typeface="Calibri" panose="020F0502020204030204" pitchFamily="34" charset="0"/>
                <a:cs typeface="Calibri" panose="020F0502020204030204" pitchFamily="34" charset="0"/>
              </a:rPr>
              <a:t> WITH SUNNY AND FAMILY</a:t>
            </a:r>
            <a:endParaRPr lang="en-GB" dirty="0">
              <a:latin typeface="Calibri" panose="020F0502020204030204" pitchFamily="34" charset="0"/>
              <a:cs typeface="Calibri" panose="020F0502020204030204" pitchFamily="34" charset="0"/>
            </a:endParaRPr>
          </a:p>
        </p:txBody>
      </p:sp>
      <p:pic>
        <p:nvPicPr>
          <p:cNvPr id="17" name="Picture 3"/>
          <p:cNvPicPr>
            <a:picLocks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950945" y="387560"/>
            <a:ext cx="475511" cy="237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0945" y="682496"/>
            <a:ext cx="2808111" cy="1891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46753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10806" y="840135"/>
            <a:ext cx="8594858" cy="4616648"/>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BWS (</a:t>
            </a:r>
            <a:r>
              <a:rPr lang="en-GB" b="1" dirty="0" smtClean="0">
                <a:latin typeface="Calibri" panose="020F0502020204030204" pitchFamily="34" charset="0"/>
                <a:cs typeface="Calibri" panose="020F0502020204030204" pitchFamily="34" charset="0"/>
              </a:rPr>
              <a:t>+23%</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remains the fastest growing category followed by Frozen </a:t>
            </a:r>
            <a:r>
              <a:rPr lang="en-GB" dirty="0" smtClean="0">
                <a:latin typeface="Calibri" panose="020F0502020204030204" pitchFamily="34" charset="0"/>
                <a:cs typeface="Calibri" panose="020F0502020204030204" pitchFamily="34" charset="0"/>
              </a:rPr>
              <a:t>(</a:t>
            </a:r>
            <a:r>
              <a:rPr lang="en-GB" b="1" dirty="0" smtClean="0">
                <a:latin typeface="Calibri" panose="020F0502020204030204" pitchFamily="34" charset="0"/>
                <a:cs typeface="Calibri" panose="020F0502020204030204" pitchFamily="34" charset="0"/>
              </a:rPr>
              <a:t>+20%</a:t>
            </a:r>
            <a:r>
              <a:rPr lang="en-GB" dirty="0" smtClean="0">
                <a:latin typeface="Calibri" panose="020F0502020204030204" pitchFamily="34" charset="0"/>
                <a:cs typeface="Calibri" panose="020F0502020204030204" pitchFamily="34" charset="0"/>
              </a:rPr>
              <a:t>) and Meat, Fish &amp; Poultry (</a:t>
            </a:r>
            <a:r>
              <a:rPr lang="en-GB" b="1" dirty="0" smtClean="0">
                <a:latin typeface="Calibri" panose="020F0502020204030204" pitchFamily="34" charset="0"/>
                <a:cs typeface="Calibri" panose="020F0502020204030204" pitchFamily="34" charset="0"/>
              </a:rPr>
              <a:t>+14%</a:t>
            </a:r>
            <a:r>
              <a:rPr lang="en-GB" dirty="0" smtClean="0">
                <a:latin typeface="Calibri" panose="020F0502020204030204" pitchFamily="34" charset="0"/>
                <a:cs typeface="Calibri" panose="020F0502020204030204" pitchFamily="34" charset="0"/>
              </a:rPr>
              <a:t>).  With more time at home, shoppers were able to start thinking about Christmas and sales of </a:t>
            </a:r>
            <a:r>
              <a:rPr lang="en-GB" dirty="0">
                <a:latin typeface="Calibri" panose="020F0502020204030204" pitchFamily="34" charset="0"/>
                <a:cs typeface="Calibri" panose="020F0502020204030204" pitchFamily="34" charset="0"/>
              </a:rPr>
              <a:t>General Merchandise </a:t>
            </a:r>
            <a:r>
              <a:rPr lang="en-GB" dirty="0" smtClean="0">
                <a:latin typeface="Calibri" panose="020F0502020204030204" pitchFamily="34" charset="0"/>
                <a:cs typeface="Calibri" panose="020F0502020204030204" pitchFamily="34" charset="0"/>
              </a:rPr>
              <a:t>finally turned positive (</a:t>
            </a:r>
            <a:r>
              <a:rPr lang="en-GB" b="1" dirty="0" smtClean="0">
                <a:solidFill>
                  <a:schemeClr val="tx1"/>
                </a:solidFill>
                <a:latin typeface="Calibri" panose="020F0502020204030204" pitchFamily="34" charset="0"/>
                <a:cs typeface="Calibri" panose="020F0502020204030204" pitchFamily="34" charset="0"/>
              </a:rPr>
              <a:t>+5.1%</a:t>
            </a:r>
            <a:r>
              <a:rPr lang="en-GB" dirty="0" smtClean="0">
                <a:latin typeface="Calibri" panose="020F0502020204030204" pitchFamily="34" charset="0"/>
                <a:cs typeface="Calibri" panose="020F0502020204030204" pitchFamily="34" charset="0"/>
              </a:rPr>
              <a:t>) helped by Black Friday offers.  Lockdown did little to help Health </a:t>
            </a:r>
            <a:r>
              <a:rPr lang="en-GB" dirty="0">
                <a:latin typeface="Calibri" panose="020F0502020204030204" pitchFamily="34" charset="0"/>
                <a:cs typeface="Calibri" panose="020F0502020204030204" pitchFamily="34" charset="0"/>
              </a:rPr>
              <a:t>and Beauty sales </a:t>
            </a:r>
            <a:r>
              <a:rPr lang="en-GB" dirty="0" smtClean="0">
                <a:latin typeface="Calibri" panose="020F0502020204030204" pitchFamily="34" charset="0"/>
                <a:cs typeface="Calibri" panose="020F0502020204030204" pitchFamily="34" charset="0"/>
              </a:rPr>
              <a:t>(</a:t>
            </a:r>
            <a:r>
              <a:rPr lang="en-GB" b="1" dirty="0" smtClean="0">
                <a:solidFill>
                  <a:srgbClr val="FF0000"/>
                </a:solidFill>
                <a:latin typeface="Calibri" panose="020F0502020204030204" pitchFamily="34" charset="0"/>
                <a:cs typeface="Calibri" panose="020F0502020204030204" pitchFamily="34" charset="0"/>
              </a:rPr>
              <a:t>-5.5%</a:t>
            </a:r>
            <a:r>
              <a:rPr lang="en-GB" dirty="0" smtClean="0">
                <a:latin typeface="Calibri" panose="020F0502020204030204" pitchFamily="34" charset="0"/>
                <a:cs typeface="Calibri" panose="020F0502020204030204" pitchFamily="34" charset="0"/>
              </a:rPr>
              <a:t>) emphasising the importance of social interaction to boost sales of this category</a:t>
            </a:r>
            <a:r>
              <a:rPr lang="en-GB" dirty="0" smtClean="0">
                <a:latin typeface="Calibri" panose="020F0502020204030204" pitchFamily="34" charset="0"/>
                <a:cs typeface="Calibri" panose="020F0502020204030204" pitchFamily="34" charset="0"/>
              </a:rPr>
              <a:t>.</a:t>
            </a: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Key themes:  Convenience Foods, BWS, Hygiene and Cooking ingredients were all similar to last month. </a:t>
            </a:r>
          </a:p>
          <a:p>
            <a:pPr marL="285750" lvl="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Other First Aid </a:t>
            </a:r>
            <a:r>
              <a:rPr lang="en-GB" dirty="0" smtClean="0">
                <a:latin typeface="Calibri" panose="020F0502020204030204" pitchFamily="34" charset="0"/>
                <a:cs typeface="Calibri" panose="020F0502020204030204" pitchFamily="34" charset="0"/>
              </a:rPr>
              <a:t>which includes face coverings remains the top performing category at </a:t>
            </a:r>
            <a:r>
              <a:rPr lang="en-GB" b="1" dirty="0" smtClean="0">
                <a:latin typeface="Calibri" panose="020F0502020204030204" pitchFamily="34" charset="0"/>
                <a:cs typeface="Calibri" panose="020F0502020204030204" pitchFamily="34" charset="0"/>
              </a:rPr>
              <a:t>+1096% </a:t>
            </a:r>
            <a:r>
              <a:rPr lang="en-GB" dirty="0" smtClean="0">
                <a:latin typeface="Calibri" panose="020F0502020204030204" pitchFamily="34" charset="0"/>
                <a:cs typeface="Calibri" panose="020F0502020204030204" pitchFamily="34" charset="0"/>
              </a:rPr>
              <a:t>followed by </a:t>
            </a:r>
            <a:r>
              <a:rPr lang="en-GB" b="1" dirty="0" smtClean="0">
                <a:latin typeface="Calibri" panose="020F0502020204030204" pitchFamily="34" charset="0"/>
                <a:cs typeface="Calibri" panose="020F0502020204030204" pitchFamily="34" charset="0"/>
              </a:rPr>
              <a:t>Hand Sanitiser +760%</a:t>
            </a:r>
            <a:r>
              <a:rPr lang="en-GB" dirty="0" smtClean="0">
                <a:latin typeface="Calibri" panose="020F0502020204030204" pitchFamily="34" charset="0"/>
                <a:cs typeface="Calibri" panose="020F0502020204030204" pitchFamily="34" charset="0"/>
              </a:rPr>
              <a:t>.</a:t>
            </a:r>
            <a:endParaRPr lang="en-GB" b="1"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Fresh Meat Subs</a:t>
            </a:r>
            <a:r>
              <a:rPr lang="en-GB" dirty="0" smtClean="0">
                <a:latin typeface="Calibri" panose="020F0502020204030204" pitchFamily="34" charset="0"/>
                <a:cs typeface="Calibri" panose="020F0502020204030204" pitchFamily="34" charset="0"/>
              </a:rPr>
              <a:t> and </a:t>
            </a:r>
            <a:r>
              <a:rPr lang="en-GB" b="1" dirty="0" smtClean="0">
                <a:latin typeface="Calibri" panose="020F0502020204030204" pitchFamily="34" charset="0"/>
                <a:cs typeface="Calibri" panose="020F0502020204030204" pitchFamily="34" charset="0"/>
              </a:rPr>
              <a:t>Frozen Bakery Products</a:t>
            </a:r>
            <a:r>
              <a:rPr lang="en-GB" dirty="0" smtClean="0">
                <a:latin typeface="Calibri" panose="020F0502020204030204" pitchFamily="34" charset="0"/>
                <a:cs typeface="Calibri" panose="020F0502020204030204" pitchFamily="34" charset="0"/>
              </a:rPr>
              <a:t> led food both with growth </a:t>
            </a:r>
            <a:r>
              <a:rPr lang="en-GB" b="1" dirty="0" smtClean="0">
                <a:latin typeface="Calibri" panose="020F0502020204030204" pitchFamily="34" charset="0"/>
                <a:cs typeface="Calibri" panose="020F0502020204030204" pitchFamily="34" charset="0"/>
              </a:rPr>
              <a:t>+48%</a:t>
            </a:r>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Fresh Dough/Pastry </a:t>
            </a:r>
            <a:r>
              <a:rPr lang="en-GB" dirty="0" smtClean="0">
                <a:latin typeface="Calibri" panose="020F0502020204030204" pitchFamily="34" charset="0"/>
                <a:cs typeface="Calibri" panose="020F0502020204030204" pitchFamily="34" charset="0"/>
              </a:rPr>
              <a:t>followed </a:t>
            </a:r>
            <a:r>
              <a:rPr lang="en-GB" b="1" dirty="0" smtClean="0">
                <a:latin typeface="Calibri" panose="020F0502020204030204" pitchFamily="34" charset="0"/>
                <a:cs typeface="Calibri" panose="020F0502020204030204" pitchFamily="34" charset="0"/>
              </a:rPr>
              <a:t>+46%.  </a:t>
            </a:r>
            <a:r>
              <a:rPr lang="en-GB" dirty="0" smtClean="0">
                <a:latin typeface="Calibri" panose="020F0502020204030204" pitchFamily="34" charset="0"/>
                <a:cs typeface="Calibri" panose="020F0502020204030204" pitchFamily="34" charset="0"/>
              </a:rPr>
              <a:t>Other Convenience categories include, </a:t>
            </a:r>
            <a:r>
              <a:rPr lang="en-GB" b="1" dirty="0" smtClean="0">
                <a:latin typeface="Calibri" panose="020F0502020204030204" pitchFamily="34" charset="0"/>
                <a:cs typeface="Calibri" panose="020F0502020204030204" pitchFamily="34" charset="0"/>
              </a:rPr>
              <a:t>Ice-cream +36% </a:t>
            </a:r>
            <a:r>
              <a:rPr lang="en-GB" dirty="0" smtClean="0">
                <a:latin typeface="Calibri" panose="020F0502020204030204" pitchFamily="34" charset="0"/>
                <a:cs typeface="Calibri" panose="020F0502020204030204" pitchFamily="34" charset="0"/>
              </a:rPr>
              <a:t>and </a:t>
            </a:r>
            <a:r>
              <a:rPr lang="en-GB" b="1" dirty="0" smtClean="0">
                <a:latin typeface="Calibri" panose="020F0502020204030204" pitchFamily="34" charset="0"/>
                <a:cs typeface="Calibri" panose="020F0502020204030204" pitchFamily="34" charset="0"/>
              </a:rPr>
              <a:t>Ambient Meal Kits +36%.</a:t>
            </a:r>
          </a:p>
          <a:p>
            <a:pPr marL="285750" lvl="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With hospitality venues now shut, shoppers bought more drinks to consume at home, this month saw </a:t>
            </a:r>
            <a:r>
              <a:rPr lang="en-GB" b="1" dirty="0" smtClean="0">
                <a:latin typeface="Calibri" panose="020F0502020204030204" pitchFamily="34" charset="0"/>
                <a:cs typeface="Calibri" panose="020F0502020204030204" pitchFamily="34" charset="0"/>
              </a:rPr>
              <a:t>Stout +59%, Ale +39% </a:t>
            </a:r>
            <a:r>
              <a:rPr lang="en-GB" dirty="0" smtClean="0">
                <a:latin typeface="Calibri" panose="020F0502020204030204" pitchFamily="34" charset="0"/>
                <a:cs typeface="Calibri" panose="020F0502020204030204" pitchFamily="34" charset="0"/>
              </a:rPr>
              <a:t>and </a:t>
            </a:r>
            <a:r>
              <a:rPr lang="en-GB" b="1" dirty="0" smtClean="0">
                <a:latin typeface="Calibri" panose="020F0502020204030204" pitchFamily="34" charset="0"/>
                <a:cs typeface="Calibri" panose="020F0502020204030204" pitchFamily="34" charset="0"/>
              </a:rPr>
              <a:t>Lager +31%.  Spirits </a:t>
            </a:r>
            <a:r>
              <a:rPr lang="en-GB" dirty="0" smtClean="0">
                <a:latin typeface="Calibri" panose="020F0502020204030204" pitchFamily="34" charset="0"/>
                <a:cs typeface="Calibri" panose="020F0502020204030204" pitchFamily="34" charset="0"/>
              </a:rPr>
              <a:t>increased </a:t>
            </a:r>
            <a:r>
              <a:rPr lang="en-GB" b="1" dirty="0" smtClean="0">
                <a:latin typeface="Calibri" panose="020F0502020204030204" pitchFamily="34" charset="0"/>
                <a:cs typeface="Calibri" panose="020F0502020204030204" pitchFamily="34" charset="0"/>
              </a:rPr>
              <a:t>+27%, Cider +22%, Champagne and Sherry both +19%, Still Wine +18% </a:t>
            </a:r>
            <a:r>
              <a:rPr lang="en-GB" dirty="0" smtClean="0">
                <a:latin typeface="Calibri" panose="020F0502020204030204" pitchFamily="34" charset="0"/>
                <a:cs typeface="Calibri" panose="020F0502020204030204" pitchFamily="34" charset="0"/>
              </a:rPr>
              <a:t>and</a:t>
            </a:r>
            <a:r>
              <a:rPr lang="en-GB" b="1" dirty="0" smtClean="0">
                <a:latin typeface="Calibri" panose="020F0502020204030204" pitchFamily="34" charset="0"/>
                <a:cs typeface="Calibri" panose="020F0502020204030204" pitchFamily="34" charset="0"/>
              </a:rPr>
              <a:t> Hot Choc/Malted Drinks both +16%. </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Christmas did prove a welcome distraction for some shoppers choosing to bring festive cheer into their homes early.  </a:t>
            </a:r>
            <a:r>
              <a:rPr lang="en-GB" b="1" dirty="0" smtClean="0">
                <a:latin typeface="Calibri" panose="020F0502020204030204" pitchFamily="34" charset="0"/>
                <a:cs typeface="Calibri" panose="020F0502020204030204" pitchFamily="34" charset="0"/>
              </a:rPr>
              <a:t>Christmas Decorations </a:t>
            </a:r>
            <a:r>
              <a:rPr lang="en-GB" dirty="0" smtClean="0">
                <a:latin typeface="Calibri" panose="020F0502020204030204" pitchFamily="34" charset="0"/>
                <a:cs typeface="Calibri" panose="020F0502020204030204" pitchFamily="34" charset="0"/>
              </a:rPr>
              <a:t>rose </a:t>
            </a:r>
            <a:r>
              <a:rPr lang="en-GB" b="1" dirty="0" smtClean="0">
                <a:latin typeface="Calibri" panose="020F0502020204030204" pitchFamily="34" charset="0"/>
                <a:cs typeface="Calibri" panose="020F0502020204030204" pitchFamily="34" charset="0"/>
              </a:rPr>
              <a:t>+41%</a:t>
            </a:r>
            <a:r>
              <a:rPr lang="en-GB" dirty="0" smtClean="0">
                <a:latin typeface="Calibri" panose="020F0502020204030204" pitchFamily="34" charset="0"/>
                <a:cs typeface="Calibri" panose="020F0502020204030204" pitchFamily="34" charset="0"/>
              </a:rPr>
              <a:t> and </a:t>
            </a:r>
            <a:r>
              <a:rPr lang="en-GB" b="1" dirty="0" smtClean="0">
                <a:latin typeface="Calibri" panose="020F0502020204030204" pitchFamily="34" charset="0"/>
                <a:cs typeface="Calibri" panose="020F0502020204030204" pitchFamily="34" charset="0"/>
              </a:rPr>
              <a:t>Greetings Cards +22%</a:t>
            </a:r>
            <a:r>
              <a:rPr lang="en-GB" dirty="0" smtClean="0">
                <a:latin typeface="Calibri" panose="020F0502020204030204" pitchFamily="34" charset="0"/>
                <a:cs typeface="Calibri" panose="020F0502020204030204" pitchFamily="34" charset="0"/>
              </a:rPr>
              <a:t> and </a:t>
            </a:r>
            <a:r>
              <a:rPr lang="en-GB" b="1" dirty="0" smtClean="0">
                <a:latin typeface="Calibri" panose="020F0502020204030204" pitchFamily="34" charset="0"/>
                <a:cs typeface="Calibri" panose="020F0502020204030204" pitchFamily="34" charset="0"/>
              </a:rPr>
              <a:t>Gift Wrap +17%</a:t>
            </a:r>
            <a:r>
              <a:rPr lang="en-GB" dirty="0" smtClean="0">
                <a:latin typeface="Calibri" panose="020F0502020204030204" pitchFamily="34" charset="0"/>
                <a:cs typeface="Calibri" panose="020F0502020204030204" pitchFamily="34" charset="0"/>
              </a:rPr>
              <a:t>.</a:t>
            </a:r>
            <a:endParaRPr lang="en-GB" dirty="0" smtClean="0">
              <a:solidFill>
                <a:srgbClr val="FF0000"/>
              </a:solidFill>
              <a:latin typeface="Calibri" panose="020F0502020204030204" pitchFamily="34" charset="0"/>
              <a:cs typeface="Calibri" panose="020F0502020204030204" pitchFamily="34" charset="0"/>
            </a:endParaRPr>
          </a:p>
          <a:p>
            <a:pPr lvl="0">
              <a:buClr>
                <a:schemeClr val="accent1"/>
              </a:buClr>
            </a:pPr>
            <a:endParaRPr lang="en-GB" dirty="0">
              <a:latin typeface="Calibri" panose="020F0502020204030204" pitchFamily="34" charset="0"/>
              <a:cs typeface="Calibri" panose="020F0502020204030204" pitchFamily="34" charset="0"/>
            </a:endParaRPr>
          </a:p>
          <a:p>
            <a:pPr marL="171450" lvl="0" indent="-1714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
        <p:nvSpPr>
          <p:cNvPr id="6" name="Title 4"/>
          <p:cNvSpPr txBox="1">
            <a:spLocks/>
          </p:cNvSpPr>
          <p:nvPr/>
        </p:nvSpPr>
        <p:spPr>
          <a:xfrm>
            <a:off x="220688" y="386110"/>
            <a:ext cx="8599784" cy="428625"/>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chemeClr val="dk2"/>
              </a:buClr>
              <a:buFont typeface="Arial"/>
              <a:buNone/>
              <a:defRPr sz="3000" b="1" i="0" u="none" strike="noStrike" cap="none">
                <a:solidFill>
                  <a:schemeClr val="dk2"/>
                </a:solidFill>
                <a:latin typeface="Calibri" panose="020F0502020204030204" pitchFamily="34" charset="0"/>
                <a:ea typeface="Calibri" panose="020F0502020204030204" pitchFamily="34" charset="0"/>
                <a:cs typeface="Arial"/>
                <a:sym typeface="Aria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AU" sz="2400" dirty="0" smtClean="0">
                <a:cs typeface="Calibri" panose="020F0502020204030204" pitchFamily="34" charset="0"/>
              </a:rPr>
              <a:t>WITH MOST OF THE NATION BACK IN </a:t>
            </a:r>
            <a:r>
              <a:rPr lang="en-AU" sz="2400" dirty="0" smtClean="0">
                <a:cs typeface="Calibri" panose="020F0502020204030204" pitchFamily="34" charset="0"/>
              </a:rPr>
              <a:t>LOCKDOWN</a:t>
            </a:r>
            <a:r>
              <a:rPr lang="en-AU" sz="2400" dirty="0" smtClean="0">
                <a:cs typeface="Calibri" panose="020F0502020204030204" pitchFamily="34" charset="0"/>
              </a:rPr>
              <a:t>, SHOPPERS AGAIN SPENT MORE ON CONVENIENCE FOODS AND ALCOHOL</a:t>
            </a:r>
            <a:endParaRPr lang="en-AU" sz="2400" dirty="0">
              <a:cs typeface="Calibri" panose="020F0502020204030204" pitchFamily="34" charset="0"/>
            </a:endParaRPr>
          </a:p>
        </p:txBody>
      </p:sp>
      <p:sp>
        <p:nvSpPr>
          <p:cNvPr id="7" name="Rectangle 6"/>
          <p:cNvSpPr/>
          <p:nvPr/>
        </p:nvSpPr>
        <p:spPr>
          <a:xfrm>
            <a:off x="251520" y="4912668"/>
            <a:ext cx="229742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Total </a:t>
            </a:r>
            <a:r>
              <a:rPr lang="en-GB" altLang="en-US" sz="900" dirty="0" smtClean="0">
                <a:latin typeface="Calibri" panose="020F0502020204030204" pitchFamily="34" charset="0"/>
              </a:rPr>
              <a:t>Till, Nielsen Scantrack</a:t>
            </a:r>
            <a:endParaRPr lang="en-GB" altLang="en-US" sz="900" dirty="0">
              <a:latin typeface="Calibri" panose="020F0502020204030204" pitchFamily="34" charset="0"/>
            </a:endParaRPr>
          </a:p>
        </p:txBody>
      </p:sp>
    </p:spTree>
    <p:extLst>
      <p:ext uri="{BB962C8B-B14F-4D97-AF65-F5344CB8AC3E}">
        <p14:creationId xmlns:p14="http://schemas.microsoft.com/office/powerpoint/2010/main" val="704042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0" descr="xmas"/>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64611" y="1960238"/>
            <a:ext cx="1279982" cy="133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51645" y="2017100"/>
            <a:ext cx="5189241" cy="1077218"/>
          </a:xfrm>
          <a:prstGeom prst="rect">
            <a:avLst/>
          </a:prstGeom>
          <a:solidFill>
            <a:srgbClr val="FF0000"/>
          </a:solidFill>
        </p:spPr>
        <p:txBody>
          <a:bodyPr wrap="none" rtlCol="0">
            <a:spAutoFit/>
          </a:bodyPr>
          <a:lstStyle/>
          <a:p>
            <a:r>
              <a:rPr lang="en-GB" sz="3200" dirty="0" smtClean="0">
                <a:solidFill>
                  <a:schemeClr val="bg1"/>
                </a:solidFill>
                <a:latin typeface="Calibri" panose="020F0502020204030204" pitchFamily="34" charset="0"/>
                <a:cs typeface="Calibri" panose="020F0502020204030204" pitchFamily="34" charset="0"/>
              </a:rPr>
              <a:t>PROJECTIONS AT WEEK 8: </a:t>
            </a:r>
          </a:p>
          <a:p>
            <a:r>
              <a:rPr lang="en-GB" sz="3200" dirty="0" smtClean="0">
                <a:solidFill>
                  <a:schemeClr val="bg1"/>
                </a:solidFill>
                <a:latin typeface="Calibri" panose="020F0502020204030204" pitchFamily="34" charset="0"/>
                <a:cs typeface="Calibri" panose="020F0502020204030204" pitchFamily="34" charset="0"/>
              </a:rPr>
              <a:t>COUNTDOWN TO CHRISTMAS</a:t>
            </a:r>
            <a:endParaRPr lang="en-GB"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3701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Oval 11"/>
          <p:cNvSpPr>
            <a:spLocks noChangeArrowheads="1"/>
          </p:cNvSpPr>
          <p:nvPr/>
        </p:nvSpPr>
        <p:spPr bwMode="auto">
          <a:xfrm>
            <a:off x="5328121" y="3022999"/>
            <a:ext cx="1908175" cy="1204936"/>
          </a:xfrm>
          <a:prstGeom prst="ellipse">
            <a:avLst/>
          </a:prstGeom>
          <a:solidFill>
            <a:srgbClr val="FFCC99">
              <a:alpha val="25882"/>
            </a:srgbClr>
          </a:solidFill>
          <a:ln w="38100">
            <a:solidFill>
              <a:schemeClr val="accent1"/>
            </a:solidFill>
            <a:prstDash val="dash"/>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87" name="Oval 10"/>
          <p:cNvSpPr>
            <a:spLocks noChangeArrowheads="1"/>
          </p:cNvSpPr>
          <p:nvPr/>
        </p:nvSpPr>
        <p:spPr bwMode="auto">
          <a:xfrm>
            <a:off x="5305896" y="1488281"/>
            <a:ext cx="1908175" cy="1204937"/>
          </a:xfrm>
          <a:prstGeom prst="ellipse">
            <a:avLst/>
          </a:prstGeom>
          <a:solidFill>
            <a:srgbClr val="FFCC99">
              <a:alpha val="36862"/>
            </a:srgbClr>
          </a:solidFill>
          <a:ln w="38100">
            <a:solidFill>
              <a:schemeClr val="accent1"/>
            </a:solidFill>
            <a:prstDash val="dash"/>
            <a:round/>
            <a:headEnd/>
            <a:tailEnd/>
          </a:ln>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88" name="Text Box 9"/>
          <p:cNvSpPr txBox="1">
            <a:spLocks noChangeArrowheads="1"/>
          </p:cNvSpPr>
          <p:nvPr/>
        </p:nvSpPr>
        <p:spPr bwMode="auto">
          <a:xfrm>
            <a:off x="5508104" y="1689986"/>
            <a:ext cx="1333500"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800" b="1" dirty="0">
                <a:solidFill>
                  <a:schemeClr val="accent1"/>
                </a:solidFill>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800" b="1" dirty="0" smtClean="0">
                <a:solidFill>
                  <a:schemeClr val="accent1"/>
                </a:solidFill>
                <a:ea typeface="ＭＳ Ｐゴシック" pitchFamily="34" charset="-128"/>
                <a:cs typeface="Calibri" panose="020F0502020204030204" pitchFamily="34" charset="0"/>
              </a:rPr>
              <a:t>+6.9%</a:t>
            </a:r>
            <a:endParaRPr lang="en-GB" altLang="en-US" sz="2800" b="1" dirty="0">
              <a:solidFill>
                <a:schemeClr val="accent1"/>
              </a:solidFill>
              <a:ea typeface="ＭＳ Ｐゴシック" pitchFamily="34" charset="-128"/>
              <a:cs typeface="Calibri" panose="020F0502020204030204" pitchFamily="34" charset="0"/>
            </a:endParaRPr>
          </a:p>
        </p:txBody>
      </p:sp>
      <p:sp>
        <p:nvSpPr>
          <p:cNvPr id="41989" name="Rectangle 12"/>
          <p:cNvSpPr>
            <a:spLocks noChangeArrowheads="1"/>
          </p:cNvSpPr>
          <p:nvPr/>
        </p:nvSpPr>
        <p:spPr bwMode="auto">
          <a:xfrm>
            <a:off x="5508104" y="3219822"/>
            <a:ext cx="1342007" cy="95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800" b="1" dirty="0">
                <a:solidFill>
                  <a:schemeClr val="accent1"/>
                </a:solidFill>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800" dirty="0">
                <a:solidFill>
                  <a:schemeClr val="accent1"/>
                </a:solidFill>
                <a:cs typeface="Calibri" panose="020F0502020204030204" pitchFamily="34" charset="0"/>
              </a:rPr>
              <a:t> </a:t>
            </a:r>
            <a:r>
              <a:rPr lang="en-GB" altLang="en-US" sz="2800" b="1" dirty="0" smtClean="0">
                <a:solidFill>
                  <a:schemeClr val="accent1"/>
                </a:solidFill>
                <a:cs typeface="Calibri" panose="020F0502020204030204" pitchFamily="34" charset="0"/>
              </a:rPr>
              <a:t>+3.7%</a:t>
            </a:r>
            <a:endParaRPr lang="en-GB" altLang="en-US" sz="2800" b="1" dirty="0">
              <a:solidFill>
                <a:schemeClr val="accent1"/>
              </a:solidFill>
              <a:cs typeface="Calibri" panose="020F0502020204030204" pitchFamily="34" charset="0"/>
            </a:endParaRPr>
          </a:p>
        </p:txBody>
      </p:sp>
      <p:sp>
        <p:nvSpPr>
          <p:cNvPr id="10244" name="Rectangle 2"/>
          <p:cNvSpPr>
            <a:spLocks noGrp="1" noChangeArrowheads="1"/>
          </p:cNvSpPr>
          <p:nvPr>
            <p:ph type="title"/>
          </p:nvPr>
        </p:nvSpPr>
        <p:spPr>
          <a:xfrm>
            <a:off x="251520" y="123478"/>
            <a:ext cx="8518446" cy="624926"/>
          </a:xfrm>
        </p:spPr>
        <p:txBody>
          <a:bodyPr/>
          <a:lstStyle/>
          <a:p>
            <a:pPr eaLnBrk="1" hangingPunct="1">
              <a:lnSpc>
                <a:spcPct val="80000"/>
              </a:lnSpc>
              <a:defRPr/>
            </a:pPr>
            <a:r>
              <a:rPr lang="en-GB" altLang="en-US" sz="2000" dirty="0" smtClean="0">
                <a:solidFill>
                  <a:schemeClr val="tx1"/>
                </a:solidFill>
                <a:latin typeface="Calibri" panose="020F0502020204030204" pitchFamily="34" charset="0"/>
              </a:rPr>
              <a:t>SPEND IN GROCERY OUTLETS, ALTHOUGH SUBDUED IS EXPECTED TO REACH RECORD LEVELS, AS RESTRICTIONS CONTINUE TO BE IMPOSED ON SHOPPERS</a:t>
            </a:r>
          </a:p>
        </p:txBody>
      </p:sp>
      <p:sp>
        <p:nvSpPr>
          <p:cNvPr id="41992" name="Rectangle 3"/>
          <p:cNvSpPr>
            <a:spLocks noChangeArrowheads="1"/>
          </p:cNvSpPr>
          <p:nvPr/>
        </p:nvSpPr>
        <p:spPr bwMode="auto">
          <a:xfrm>
            <a:off x="302026" y="4845342"/>
            <a:ext cx="7308850" cy="33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spcBef>
                <a:spcPct val="0"/>
              </a:spcBef>
              <a:buClrTx/>
              <a:buFontTx/>
              <a:buNone/>
            </a:pPr>
            <a:r>
              <a:rPr lang="en-GB" altLang="en-US" sz="800" dirty="0">
                <a:solidFill>
                  <a:schemeClr val="tx1"/>
                </a:solidFill>
              </a:rPr>
              <a:t>Source: Nielsen Scantrack TSR Grocery Multiples (Including General Merchandise)</a:t>
            </a:r>
          </a:p>
          <a:p>
            <a:pPr>
              <a:spcBef>
                <a:spcPct val="0"/>
              </a:spcBef>
              <a:buClrTx/>
              <a:buFontTx/>
              <a:buNone/>
            </a:pPr>
            <a:r>
              <a:rPr lang="en-GB" altLang="en-US" sz="800" dirty="0" smtClean="0">
                <a:solidFill>
                  <a:schemeClr val="tx1"/>
                </a:solidFill>
              </a:rPr>
              <a:t>Year on Year Sales Growth and Predictions Based on data to 28th November 2020</a:t>
            </a:r>
            <a:endParaRPr lang="en-GB" altLang="en-US" sz="800" dirty="0">
              <a:solidFill>
                <a:schemeClr val="tx1"/>
              </a:solidFill>
            </a:endParaRPr>
          </a:p>
        </p:txBody>
      </p:sp>
      <p:sp>
        <p:nvSpPr>
          <p:cNvPr id="41993" name="Text Box 4"/>
          <p:cNvSpPr txBox="1">
            <a:spLocks noChangeArrowheads="1"/>
          </p:cNvSpPr>
          <p:nvPr/>
        </p:nvSpPr>
        <p:spPr bwMode="auto">
          <a:xfrm>
            <a:off x="1619672" y="1689986"/>
            <a:ext cx="2560638" cy="7817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lnSpc>
                <a:spcPct val="55000"/>
              </a:lnSpc>
              <a:spcBef>
                <a:spcPct val="50000"/>
              </a:spcBef>
              <a:buClrTx/>
              <a:buFontTx/>
              <a:buNone/>
            </a:pPr>
            <a:r>
              <a:rPr lang="en-GB" altLang="en-US" sz="2800" b="1" dirty="0">
                <a:solidFill>
                  <a:srgbClr val="FF0000"/>
                </a:solidFill>
                <a:ea typeface="ＭＳ Ｐゴシック" pitchFamily="34" charset="-128"/>
                <a:cs typeface="Calibri" panose="020F0502020204030204" pitchFamily="34" charset="0"/>
              </a:rPr>
              <a:t>Value</a:t>
            </a:r>
          </a:p>
          <a:p>
            <a:pPr algn="ctr" eaLnBrk="1" hangingPunct="1">
              <a:lnSpc>
                <a:spcPct val="55000"/>
              </a:lnSpc>
              <a:spcBef>
                <a:spcPct val="50000"/>
              </a:spcBef>
              <a:buClrTx/>
              <a:buFontTx/>
              <a:buNone/>
            </a:pPr>
            <a:r>
              <a:rPr lang="en-GB" altLang="en-US" sz="2800" b="1" dirty="0" smtClean="0">
                <a:solidFill>
                  <a:srgbClr val="FF0000"/>
                </a:solidFill>
                <a:ea typeface="ＭＳ Ｐゴシック" pitchFamily="34" charset="-128"/>
                <a:cs typeface="Calibri" panose="020F0502020204030204" pitchFamily="34" charset="0"/>
              </a:rPr>
              <a:t>-0.6%</a:t>
            </a:r>
            <a:endParaRPr lang="en-GB" altLang="en-US" sz="2800" b="1" dirty="0">
              <a:solidFill>
                <a:srgbClr val="FF0000"/>
              </a:solidFill>
              <a:ea typeface="ＭＳ Ｐゴシック" pitchFamily="34" charset="-128"/>
              <a:cs typeface="Calibri" panose="020F0502020204030204" pitchFamily="34" charset="0"/>
            </a:endParaRPr>
          </a:p>
        </p:txBody>
      </p:sp>
      <p:sp>
        <p:nvSpPr>
          <p:cNvPr id="41994" name="Oval 5"/>
          <p:cNvSpPr>
            <a:spLocks noChangeArrowheads="1"/>
          </p:cNvSpPr>
          <p:nvPr/>
        </p:nvSpPr>
        <p:spPr bwMode="auto">
          <a:xfrm>
            <a:off x="1999556" y="1488281"/>
            <a:ext cx="1908175" cy="1204937"/>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95" name="Oval 6"/>
          <p:cNvSpPr>
            <a:spLocks noChangeArrowheads="1"/>
          </p:cNvSpPr>
          <p:nvPr/>
        </p:nvSpPr>
        <p:spPr bwMode="auto">
          <a:xfrm>
            <a:off x="1999556" y="3022999"/>
            <a:ext cx="1908175" cy="1204936"/>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18000" tIns="18000" rIns="18000" bIns="18000" anchor="ct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endParaRPr lang="en-US" altLang="en-US" dirty="0">
              <a:solidFill>
                <a:schemeClr val="tx1"/>
              </a:solidFill>
              <a:cs typeface="Calibri" panose="020F0502020204030204" pitchFamily="34" charset="0"/>
            </a:endParaRPr>
          </a:p>
        </p:txBody>
      </p:sp>
      <p:sp>
        <p:nvSpPr>
          <p:cNvPr id="41996" name="Rectangle 7"/>
          <p:cNvSpPr>
            <a:spLocks noChangeArrowheads="1"/>
          </p:cNvSpPr>
          <p:nvPr/>
        </p:nvSpPr>
        <p:spPr bwMode="auto">
          <a:xfrm>
            <a:off x="2243161" y="3219822"/>
            <a:ext cx="1342007" cy="954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lgn="ctr">
                <a:solidFill>
                  <a:srgbClr val="000000"/>
                </a:solidFill>
                <a:miter lim="800000"/>
                <a:headEnd/>
                <a:tailEnd/>
              </a14:hiddenLine>
            </a:ext>
          </a:extLst>
        </p:spPr>
        <p:txBody>
          <a:bodyPr wrap="non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sz="2800" b="1" dirty="0">
                <a:solidFill>
                  <a:srgbClr val="FF0000"/>
                </a:solidFill>
                <a:cs typeface="Calibri" panose="020F0502020204030204" pitchFamily="34" charset="0"/>
              </a:rPr>
              <a:t>Volume</a:t>
            </a:r>
          </a:p>
          <a:p>
            <a:pPr algn="ctr" eaLnBrk="1" hangingPunct="1">
              <a:spcBef>
                <a:spcPct val="0"/>
              </a:spcBef>
              <a:buClr>
                <a:srgbClr val="0082D1"/>
              </a:buClr>
              <a:buFont typeface="Times" pitchFamily="18" charset="0"/>
              <a:buNone/>
            </a:pPr>
            <a:r>
              <a:rPr lang="en-GB" altLang="en-US" sz="2800" dirty="0">
                <a:solidFill>
                  <a:srgbClr val="FF0000"/>
                </a:solidFill>
                <a:cs typeface="Calibri" panose="020F0502020204030204" pitchFamily="34" charset="0"/>
              </a:rPr>
              <a:t> </a:t>
            </a:r>
            <a:r>
              <a:rPr lang="en-GB" altLang="en-US" sz="2800" b="1" dirty="0" smtClean="0">
                <a:solidFill>
                  <a:srgbClr val="FF0000"/>
                </a:solidFill>
                <a:cs typeface="Calibri" panose="020F0502020204030204" pitchFamily="34" charset="0"/>
              </a:rPr>
              <a:t>-0.3%</a:t>
            </a:r>
            <a:endParaRPr lang="en-GB" altLang="en-US" sz="2800" b="1" dirty="0">
              <a:solidFill>
                <a:srgbClr val="FF0000"/>
              </a:solidFill>
              <a:cs typeface="Calibri" panose="020F0502020204030204" pitchFamily="34" charset="0"/>
            </a:endParaRPr>
          </a:p>
        </p:txBody>
      </p:sp>
      <p:sp>
        <p:nvSpPr>
          <p:cNvPr id="41997" name="Rectangle 8"/>
          <p:cNvSpPr>
            <a:spLocks noChangeArrowheads="1"/>
          </p:cNvSpPr>
          <p:nvPr/>
        </p:nvSpPr>
        <p:spPr bwMode="auto">
          <a:xfrm>
            <a:off x="1843386" y="748404"/>
            <a:ext cx="2455862" cy="523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b="1" dirty="0" smtClean="0">
                <a:solidFill>
                  <a:schemeClr val="accent1"/>
                </a:solidFill>
                <a:cs typeface="Calibri" panose="020F0502020204030204" pitchFamily="34" charset="0"/>
              </a:rPr>
              <a:t>Scantrack TSR</a:t>
            </a:r>
          </a:p>
          <a:p>
            <a:pPr algn="ctr" eaLnBrk="1" hangingPunct="1">
              <a:spcBef>
                <a:spcPct val="0"/>
              </a:spcBef>
              <a:buClr>
                <a:srgbClr val="0082D1"/>
              </a:buClr>
              <a:buNone/>
            </a:pPr>
            <a:r>
              <a:rPr lang="en-GB" altLang="en-US" b="1" dirty="0">
                <a:solidFill>
                  <a:schemeClr val="accent1"/>
                </a:solidFill>
                <a:cs typeface="Calibri" panose="020F0502020204030204" pitchFamily="34" charset="0"/>
              </a:rPr>
              <a:t>12w/e </a:t>
            </a:r>
            <a:r>
              <a:rPr lang="en-GB" altLang="en-US" b="1" dirty="0" smtClean="0">
                <a:solidFill>
                  <a:schemeClr val="accent1"/>
                </a:solidFill>
                <a:cs typeface="Calibri" panose="020F0502020204030204" pitchFamily="34" charset="0"/>
              </a:rPr>
              <a:t>28</a:t>
            </a:r>
            <a:r>
              <a:rPr lang="en-GB" altLang="en-US" b="1" baseline="30000" dirty="0" smtClean="0">
                <a:solidFill>
                  <a:schemeClr val="accent1"/>
                </a:solidFill>
                <a:cs typeface="Calibri" panose="020F0502020204030204" pitchFamily="34" charset="0"/>
              </a:rPr>
              <a:t>th</a:t>
            </a:r>
            <a:r>
              <a:rPr lang="en-GB" altLang="en-US" b="1" dirty="0" smtClean="0">
                <a:solidFill>
                  <a:schemeClr val="accent1"/>
                </a:solidFill>
                <a:cs typeface="Calibri" panose="020F0502020204030204" pitchFamily="34" charset="0"/>
              </a:rPr>
              <a:t> </a:t>
            </a:r>
            <a:r>
              <a:rPr lang="en-GB" altLang="en-US" b="1" dirty="0">
                <a:solidFill>
                  <a:schemeClr val="accent1"/>
                </a:solidFill>
                <a:cs typeface="Calibri" panose="020F0502020204030204" pitchFamily="34" charset="0"/>
              </a:rPr>
              <a:t>December </a:t>
            </a:r>
            <a:r>
              <a:rPr lang="en-GB" altLang="en-US" b="1" dirty="0" smtClean="0">
                <a:solidFill>
                  <a:schemeClr val="accent1"/>
                </a:solidFill>
                <a:cs typeface="Calibri" panose="020F0502020204030204" pitchFamily="34" charset="0"/>
              </a:rPr>
              <a:t>2019</a:t>
            </a:r>
            <a:endParaRPr lang="en-GB" altLang="en-US" b="1" dirty="0">
              <a:solidFill>
                <a:schemeClr val="accent1"/>
              </a:solidFill>
              <a:cs typeface="Calibri" panose="020F0502020204030204" pitchFamily="34" charset="0"/>
            </a:endParaRPr>
          </a:p>
        </p:txBody>
      </p:sp>
      <p:sp>
        <p:nvSpPr>
          <p:cNvPr id="42008" name="Rectangle 13"/>
          <p:cNvSpPr>
            <a:spLocks noChangeArrowheads="1"/>
          </p:cNvSpPr>
          <p:nvPr/>
        </p:nvSpPr>
        <p:spPr bwMode="auto">
          <a:xfrm>
            <a:off x="4860032" y="748404"/>
            <a:ext cx="2491680" cy="7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1426" tIns="45713" rIns="91426" bIns="45713">
            <a:spAutoFit/>
          </a:bodyPr>
          <a:lstStyle>
            <a:lvl1pPr eaLnBrk="0" hangingPunct="0">
              <a:spcBef>
                <a:spcPts val="800"/>
              </a:spcBef>
              <a:buClr>
                <a:srgbClr val="5F5F5F"/>
              </a:buClr>
              <a:buFont typeface="Arial" charset="0"/>
              <a:buChar char="•"/>
              <a:defRPr>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
                <a:srgbClr val="0082D1"/>
              </a:buClr>
              <a:buFont typeface="Times" pitchFamily="18" charset="0"/>
              <a:buNone/>
            </a:pPr>
            <a:r>
              <a:rPr lang="en-GB" altLang="en-US" b="1" dirty="0" smtClean="0">
                <a:solidFill>
                  <a:schemeClr val="accent1"/>
                </a:solidFill>
                <a:cs typeface="Calibri" panose="020F0502020204030204" pitchFamily="34" charset="0"/>
              </a:rPr>
              <a:t>Scantrack TSR predicted</a:t>
            </a:r>
          </a:p>
          <a:p>
            <a:pPr algn="ctr" eaLnBrk="1" hangingPunct="1">
              <a:spcBef>
                <a:spcPct val="0"/>
              </a:spcBef>
              <a:buClr>
                <a:srgbClr val="0082D1"/>
              </a:buClr>
              <a:buNone/>
            </a:pPr>
            <a:r>
              <a:rPr lang="en-GB" altLang="en-US" b="1" dirty="0">
                <a:solidFill>
                  <a:schemeClr val="accent1"/>
                </a:solidFill>
                <a:cs typeface="Calibri" panose="020F0502020204030204" pitchFamily="34" charset="0"/>
              </a:rPr>
              <a:t>12w/e </a:t>
            </a:r>
            <a:r>
              <a:rPr lang="en-GB" altLang="en-US" b="1" dirty="0" smtClean="0">
                <a:solidFill>
                  <a:schemeClr val="accent1"/>
                </a:solidFill>
                <a:cs typeface="Calibri" panose="020F0502020204030204" pitchFamily="34" charset="0"/>
              </a:rPr>
              <a:t>26</a:t>
            </a:r>
            <a:r>
              <a:rPr lang="en-GB" altLang="en-US" b="1" baseline="30000" dirty="0" smtClean="0">
                <a:solidFill>
                  <a:schemeClr val="accent1"/>
                </a:solidFill>
                <a:cs typeface="Calibri" panose="020F0502020204030204" pitchFamily="34" charset="0"/>
              </a:rPr>
              <a:t>th</a:t>
            </a:r>
            <a:r>
              <a:rPr lang="en-GB" altLang="en-US" b="1" dirty="0" smtClean="0">
                <a:solidFill>
                  <a:schemeClr val="accent1"/>
                </a:solidFill>
                <a:cs typeface="Calibri" panose="020F0502020204030204" pitchFamily="34" charset="0"/>
              </a:rPr>
              <a:t> </a:t>
            </a:r>
            <a:r>
              <a:rPr lang="en-GB" altLang="en-US" b="1" dirty="0">
                <a:solidFill>
                  <a:schemeClr val="accent1"/>
                </a:solidFill>
                <a:cs typeface="Calibri" panose="020F0502020204030204" pitchFamily="34" charset="0"/>
              </a:rPr>
              <a:t>December </a:t>
            </a:r>
            <a:r>
              <a:rPr lang="en-GB" altLang="en-US" b="1" dirty="0" smtClean="0">
                <a:solidFill>
                  <a:schemeClr val="accent1"/>
                </a:solidFill>
                <a:cs typeface="Calibri" panose="020F0502020204030204" pitchFamily="34" charset="0"/>
              </a:rPr>
              <a:t>2020</a:t>
            </a:r>
            <a:endParaRPr lang="en-GB" altLang="en-US" b="1" dirty="0">
              <a:solidFill>
                <a:schemeClr val="accent1"/>
              </a:solidFill>
              <a:cs typeface="Calibri" panose="020F0502020204030204" pitchFamily="34" charset="0"/>
            </a:endParaRPr>
          </a:p>
          <a:p>
            <a:pPr algn="ctr" eaLnBrk="1" hangingPunct="1">
              <a:spcBef>
                <a:spcPct val="0"/>
              </a:spcBef>
              <a:buClr>
                <a:srgbClr val="0082D1"/>
              </a:buClr>
              <a:buFont typeface="Times" pitchFamily="18" charset="0"/>
              <a:buNone/>
            </a:pPr>
            <a:endParaRPr lang="en-GB" altLang="en-US" dirty="0" smtClean="0">
              <a:solidFill>
                <a:schemeClr val="accent1"/>
              </a:solidFill>
              <a:cs typeface="Calibri" panose="020F0502020204030204" pitchFamily="34" charset="0"/>
            </a:endParaRPr>
          </a:p>
        </p:txBody>
      </p:sp>
      <p:sp>
        <p:nvSpPr>
          <p:cNvPr id="42009" name="Line 14"/>
          <p:cNvSpPr>
            <a:spLocks noChangeShapeType="1"/>
          </p:cNvSpPr>
          <p:nvPr/>
        </p:nvSpPr>
        <p:spPr bwMode="auto">
          <a:xfrm>
            <a:off x="4572000" y="1010007"/>
            <a:ext cx="0" cy="3350419"/>
          </a:xfrm>
          <a:prstGeom prst="line">
            <a:avLst/>
          </a:prstGeom>
          <a:noFill/>
          <a:ln w="28575">
            <a:solidFill>
              <a:srgbClr val="FF0000"/>
            </a:solidFill>
            <a:prstDash val="dash"/>
            <a:round/>
            <a:headEnd/>
            <a:tailEnd/>
          </a:ln>
          <a:extLst>
            <a:ext uri="{909E8E84-426E-40DD-AFC4-6F175D3DCCD1}">
              <a14:hiddenFill xmlns:a14="http://schemas.microsoft.com/office/drawing/2010/main">
                <a:noFill/>
              </a14:hiddenFill>
            </a:ext>
          </a:extLst>
        </p:spPr>
        <p:txBody>
          <a:bodyPr/>
          <a:lstStyle/>
          <a:p>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11311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Shape 348"/>
          <p:cNvSpPr txBox="1">
            <a:spLocks noGrp="1"/>
          </p:cNvSpPr>
          <p:nvPr>
            <p:ph type="title"/>
          </p:nvPr>
        </p:nvSpPr>
        <p:spPr>
          <a:xfrm>
            <a:off x="246650" y="267495"/>
            <a:ext cx="8501814" cy="648072"/>
          </a:xfrm>
        </p:spPr>
        <p:txBody>
          <a:bodyPr/>
          <a:lstStyle/>
          <a:p>
            <a:pPr lvl="0"/>
            <a:r>
              <a:rPr lang="en-US" sz="1800" b="1" dirty="0" smtClean="0">
                <a:latin typeface="Calibri" panose="020F0502020204030204" pitchFamily="34" charset="0"/>
                <a:cs typeface="Calibri" panose="020F0502020204030204" pitchFamily="34" charset="0"/>
              </a:rPr>
              <a:t>MORE SHOPPERS ARE UNSURE OF ‘HOW’ THEY WILL BE CELEBRATING CHRISTMAS THIS YEAR AND SO ARE UNABLE TO PLAN AHEAD</a:t>
            </a:r>
            <a:endParaRPr lang="en-US" sz="1800" b="1" dirty="0">
              <a:solidFill>
                <a:schemeClr val="accent1"/>
              </a:solidFill>
              <a:latin typeface="Calibri" panose="020F0502020204030204" pitchFamily="34" charset="0"/>
              <a:cs typeface="Calibri" panose="020F0502020204030204" pitchFamily="34" charset="0"/>
            </a:endParaRPr>
          </a:p>
        </p:txBody>
      </p:sp>
      <p:sp>
        <p:nvSpPr>
          <p:cNvPr id="4" name="TextBox 3"/>
          <p:cNvSpPr txBox="1"/>
          <p:nvPr/>
        </p:nvSpPr>
        <p:spPr>
          <a:xfrm>
            <a:off x="186305" y="4735915"/>
            <a:ext cx="2815194" cy="276999"/>
          </a:xfrm>
          <a:prstGeom prst="rect">
            <a:avLst/>
          </a:prstGeom>
          <a:noFill/>
        </p:spPr>
        <p:txBody>
          <a:bodyPr wrap="none" rtlCol="0">
            <a:spAutoFit/>
          </a:bodyPr>
          <a:lstStyle/>
          <a:p>
            <a:r>
              <a:rPr lang="en-GB" sz="1200" dirty="0" smtClean="0">
                <a:latin typeface="Calibri" panose="020F0502020204030204" pitchFamily="34" charset="0"/>
                <a:cs typeface="Calibri" panose="020F0502020204030204" pitchFamily="34" charset="0"/>
              </a:rPr>
              <a:t>Source:  Nielsen Homescan Survey Nov 20</a:t>
            </a:r>
            <a:endParaRPr lang="en-GB" sz="1200" dirty="0">
              <a:latin typeface="Calibri" panose="020F0502020204030204" pitchFamily="34" charset="0"/>
              <a:cs typeface="Calibri" panose="020F0502020204030204" pitchFamily="34" charset="0"/>
            </a:endParaRPr>
          </a:p>
        </p:txBody>
      </p:sp>
      <p:sp>
        <p:nvSpPr>
          <p:cNvPr id="6" name="TextBox 5"/>
          <p:cNvSpPr txBox="1"/>
          <p:nvPr/>
        </p:nvSpPr>
        <p:spPr>
          <a:xfrm>
            <a:off x="3360579" y="1641022"/>
            <a:ext cx="715260" cy="461665"/>
          </a:xfrm>
          <a:prstGeom prst="rect">
            <a:avLst/>
          </a:prstGeom>
          <a:noFill/>
        </p:spPr>
        <p:txBody>
          <a:bodyPr wrap="none" rtlCol="0">
            <a:spAutoFit/>
          </a:bodyPr>
          <a:lstStyle/>
          <a:p>
            <a:r>
              <a:rPr lang="en-GB" sz="2400" dirty="0" smtClean="0">
                <a:solidFill>
                  <a:schemeClr val="bg1"/>
                </a:solidFill>
                <a:latin typeface="Calibri" panose="020F0502020204030204" pitchFamily="34" charset="0"/>
                <a:cs typeface="Calibri" panose="020F0502020204030204" pitchFamily="34" charset="0"/>
              </a:rPr>
              <a:t>58%</a:t>
            </a:r>
            <a:endParaRPr lang="en-GB" sz="2400" dirty="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733135" y="2068977"/>
            <a:ext cx="715260" cy="461665"/>
          </a:xfrm>
          <a:prstGeom prst="rect">
            <a:avLst/>
          </a:prstGeom>
          <a:noFill/>
        </p:spPr>
        <p:txBody>
          <a:bodyPr wrap="none" rtlCol="0">
            <a:spAutoFit/>
          </a:bodyPr>
          <a:lstStyle/>
          <a:p>
            <a:r>
              <a:rPr lang="en-GB" sz="2400" dirty="0" smtClean="0">
                <a:solidFill>
                  <a:schemeClr val="bg1"/>
                </a:solidFill>
                <a:latin typeface="Calibri" panose="020F0502020204030204" pitchFamily="34" charset="0"/>
                <a:cs typeface="Calibri" panose="020F0502020204030204" pitchFamily="34" charset="0"/>
              </a:rPr>
              <a:t>35%</a:t>
            </a:r>
            <a:endParaRPr lang="en-GB" sz="2400" dirty="0">
              <a:solidFill>
                <a:schemeClr val="bg1"/>
              </a:solidFill>
              <a:latin typeface="Calibri" panose="020F0502020204030204" pitchFamily="34" charset="0"/>
              <a:cs typeface="Calibri" panose="020F0502020204030204" pitchFamily="34" charset="0"/>
            </a:endParaRPr>
          </a:p>
        </p:txBody>
      </p:sp>
      <p:sp>
        <p:nvSpPr>
          <p:cNvPr id="7" name="TextBox 6"/>
          <p:cNvSpPr txBox="1"/>
          <p:nvPr/>
        </p:nvSpPr>
        <p:spPr>
          <a:xfrm>
            <a:off x="3580607" y="1075700"/>
            <a:ext cx="869149" cy="461665"/>
          </a:xfrm>
          <a:prstGeom prst="rect">
            <a:avLst/>
          </a:prstGeom>
          <a:noFill/>
        </p:spPr>
        <p:txBody>
          <a:bodyPr wrap="none" rtlCol="0">
            <a:spAutoFit/>
          </a:bodyPr>
          <a:lstStyle/>
          <a:p>
            <a:r>
              <a:rPr lang="en-GB" sz="2400" dirty="0" smtClean="0">
                <a:solidFill>
                  <a:schemeClr val="bg1"/>
                </a:solidFill>
                <a:latin typeface="Calibri" panose="020F0502020204030204" pitchFamily="34" charset="0"/>
                <a:cs typeface="Calibri" panose="020F0502020204030204" pitchFamily="34" charset="0"/>
              </a:rPr>
              <a:t>50%+</a:t>
            </a:r>
            <a:endParaRPr lang="en-GB" sz="2400"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4272319" y="1764133"/>
            <a:ext cx="540533" cy="338554"/>
          </a:xfrm>
          <a:prstGeom prst="rect">
            <a:avLst/>
          </a:prstGeom>
          <a:noFill/>
        </p:spPr>
        <p:txBody>
          <a:bodyPr wrap="none" rtlCol="0">
            <a:spAutoFit/>
          </a:bodyPr>
          <a:lstStyle/>
          <a:p>
            <a:r>
              <a:rPr lang="en-GB" sz="1600" dirty="0" smtClean="0">
                <a:solidFill>
                  <a:schemeClr val="bg1"/>
                </a:solidFill>
                <a:latin typeface="Calibri" panose="020F0502020204030204" pitchFamily="34" charset="0"/>
                <a:cs typeface="Calibri" panose="020F0502020204030204" pitchFamily="34" charset="0"/>
              </a:rPr>
              <a:t>58%</a:t>
            </a:r>
            <a:endParaRPr lang="en-GB" sz="1600" dirty="0">
              <a:solidFill>
                <a:schemeClr val="bg1"/>
              </a:solidFill>
              <a:latin typeface="Calibri" panose="020F0502020204030204" pitchFamily="34" charset="0"/>
              <a:cs typeface="Calibri" panose="020F0502020204030204" pitchFamily="34" charset="0"/>
            </a:endParaRPr>
          </a:p>
        </p:txBody>
      </p:sp>
      <p:graphicFrame>
        <p:nvGraphicFramePr>
          <p:cNvPr id="13" name="Chart Placeholder 10"/>
          <p:cNvGraphicFramePr>
            <a:graphicFrameLocks/>
          </p:cNvGraphicFramePr>
          <p:nvPr>
            <p:extLst>
              <p:ext uri="{D42A27DB-BD31-4B8C-83A1-F6EECF244321}">
                <p14:modId xmlns:p14="http://schemas.microsoft.com/office/powerpoint/2010/main" val="1077131480"/>
              </p:ext>
            </p:extLst>
          </p:nvPr>
        </p:nvGraphicFramePr>
        <p:xfrm>
          <a:off x="611560" y="1933410"/>
          <a:ext cx="7265979" cy="2366532"/>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p:cNvSpPr/>
          <p:nvPr/>
        </p:nvSpPr>
        <p:spPr>
          <a:xfrm>
            <a:off x="323528" y="1675864"/>
            <a:ext cx="8739628" cy="276999"/>
          </a:xfrm>
          <a:prstGeom prst="rect">
            <a:avLst/>
          </a:prstGeom>
        </p:spPr>
        <p:txBody>
          <a:bodyPr wrap="square">
            <a:spAutoFit/>
          </a:bodyPr>
          <a:lstStyle/>
          <a:p>
            <a:pPr lvl="0"/>
            <a:r>
              <a:rPr lang="en-GB" sz="1200" dirty="0">
                <a:latin typeface="Calibri" panose="020F0502020204030204" pitchFamily="34" charset="0"/>
                <a:cs typeface="Calibri" panose="020F0502020204030204" pitchFamily="34" charset="0"/>
              </a:rPr>
              <a:t>This year Christmas Day will fall on a </a:t>
            </a:r>
            <a:r>
              <a:rPr lang="en-GB" sz="1200" dirty="0" smtClean="0">
                <a:latin typeface="Calibri" panose="020F0502020204030204" pitchFamily="34" charset="0"/>
                <a:cs typeface="Calibri" panose="020F0502020204030204" pitchFamily="34" charset="0"/>
              </a:rPr>
              <a:t>Friday</a:t>
            </a:r>
            <a:r>
              <a:rPr lang="en-GB" sz="1200" dirty="0">
                <a:latin typeface="Calibri" panose="020F0502020204030204" pitchFamily="34" charset="0"/>
                <a:cs typeface="Calibri" panose="020F0502020204030204" pitchFamily="34" charset="0"/>
              </a:rPr>
              <a:t>. When do you think you are likely to do your MAIN Christmas grocery shop?</a:t>
            </a:r>
            <a:endParaRPr lang="en-US" sz="1200" dirty="0">
              <a:latin typeface="Calibri" panose="020F0502020204030204" pitchFamily="34" charset="0"/>
              <a:cs typeface="Calibri" panose="020F0502020204030204" pitchFamily="34" charset="0"/>
            </a:endParaRPr>
          </a:p>
        </p:txBody>
      </p:sp>
      <p:sp>
        <p:nvSpPr>
          <p:cNvPr id="15" name="TextBox 14"/>
          <p:cNvSpPr txBox="1"/>
          <p:nvPr/>
        </p:nvSpPr>
        <p:spPr>
          <a:xfrm>
            <a:off x="589873" y="2282217"/>
            <a:ext cx="1059906" cy="261610"/>
          </a:xfrm>
          <a:prstGeom prst="rect">
            <a:avLst/>
          </a:prstGeom>
          <a:noFill/>
        </p:spPr>
        <p:txBody>
          <a:bodyPr wrap="none" rtlCol="0">
            <a:spAutoFit/>
          </a:bodyPr>
          <a:lstStyle/>
          <a:p>
            <a:r>
              <a:rPr lang="en-GB" sz="1100" dirty="0" smtClean="0">
                <a:latin typeface="Calibri" panose="020F0502020204030204" pitchFamily="34" charset="0"/>
                <a:cs typeface="Calibri" panose="020F0502020204030204" pitchFamily="34" charset="0"/>
              </a:rPr>
              <a:t>% Respondents</a:t>
            </a:r>
            <a:endParaRPr lang="en-GB" sz="1100" dirty="0">
              <a:latin typeface="Calibri" panose="020F0502020204030204" pitchFamily="34" charset="0"/>
              <a:cs typeface="Calibri" panose="020F0502020204030204" pitchFamily="34" charset="0"/>
            </a:endParaRPr>
          </a:p>
        </p:txBody>
      </p:sp>
      <p:sp>
        <p:nvSpPr>
          <p:cNvPr id="2" name="Rectangle 1"/>
          <p:cNvSpPr/>
          <p:nvPr/>
        </p:nvSpPr>
        <p:spPr>
          <a:xfrm>
            <a:off x="289505" y="998755"/>
            <a:ext cx="7624974" cy="307777"/>
          </a:xfrm>
          <a:prstGeom prst="rect">
            <a:avLst/>
          </a:prstGeom>
        </p:spPr>
        <p:txBody>
          <a:bodyPr wrap="square">
            <a:spAutoFit/>
          </a:bodyPr>
          <a:lstStyle/>
          <a:p>
            <a:r>
              <a:rPr lang="en-US" b="1" dirty="0" smtClean="0">
                <a:latin typeface="Calibri" panose="020F0502020204030204" pitchFamily="34" charset="0"/>
                <a:cs typeface="Calibri" panose="020F0502020204030204" pitchFamily="34" charset="0"/>
              </a:rPr>
              <a:t>Wednesday could yet become the biggest shopping day ….</a:t>
            </a:r>
            <a:endParaRPr lang="en-GB" dirty="0"/>
          </a:p>
        </p:txBody>
      </p:sp>
      <p:sp>
        <p:nvSpPr>
          <p:cNvPr id="3" name="TextBox 2"/>
          <p:cNvSpPr txBox="1"/>
          <p:nvPr/>
        </p:nvSpPr>
        <p:spPr>
          <a:xfrm>
            <a:off x="6444208" y="4505220"/>
            <a:ext cx="2361544" cy="253916"/>
          </a:xfrm>
          <a:prstGeom prst="rect">
            <a:avLst/>
          </a:prstGeom>
          <a:noFill/>
        </p:spPr>
        <p:txBody>
          <a:bodyPr wrap="none" rtlCol="0">
            <a:spAutoFit/>
          </a:bodyPr>
          <a:lstStyle/>
          <a:p>
            <a:r>
              <a:rPr lang="en-GB" sz="1050" dirty="0" smtClean="0">
                <a:latin typeface="Calibri" panose="020F0502020204030204" pitchFamily="34" charset="0"/>
                <a:cs typeface="Calibri" panose="020F0502020204030204" pitchFamily="34" charset="0"/>
              </a:rPr>
              <a:t>Christmas Day 2019 was on Wednesday</a:t>
            </a:r>
            <a:endParaRPr lang="en-GB" sz="105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079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8" name="Shape 348"/>
          <p:cNvSpPr txBox="1">
            <a:spLocks noGrp="1"/>
          </p:cNvSpPr>
          <p:nvPr>
            <p:ph type="title"/>
          </p:nvPr>
        </p:nvSpPr>
        <p:spPr>
          <a:xfrm>
            <a:off x="262298" y="427265"/>
            <a:ext cx="8852322" cy="701451"/>
          </a:xfrm>
        </p:spPr>
        <p:txBody>
          <a:bodyPr/>
          <a:lstStyle/>
          <a:p>
            <a:pPr lvl="0"/>
            <a:r>
              <a:rPr lang="en-GB" sz="1800" b="1" cap="all" dirty="0" smtClean="0">
                <a:latin typeface="Calibri" panose="020F0502020204030204" pitchFamily="34" charset="0"/>
                <a:cs typeface="Calibri" panose="020F0502020204030204" pitchFamily="34" charset="0"/>
              </a:rPr>
              <a:t>1 in 4 Shoppers </a:t>
            </a:r>
            <a:r>
              <a:rPr lang="en-GB" sz="1800" b="1" cap="all" dirty="0">
                <a:latin typeface="Calibri" panose="020F0502020204030204" pitchFamily="34" charset="0"/>
                <a:cs typeface="Calibri" panose="020F0502020204030204" pitchFamily="34" charset="0"/>
              </a:rPr>
              <a:t>are </a:t>
            </a:r>
            <a:r>
              <a:rPr lang="en-GB" sz="1800" b="1" cap="all" dirty="0" smtClean="0">
                <a:latin typeface="Calibri" panose="020F0502020204030204" pitchFamily="34" charset="0"/>
                <a:cs typeface="Calibri" panose="020F0502020204030204" pitchFamily="34" charset="0"/>
              </a:rPr>
              <a:t>planning to spend less on groceries this christmas and have more </a:t>
            </a:r>
            <a:r>
              <a:rPr lang="en-GB" sz="1800" b="1" cap="all" dirty="0">
                <a:latin typeface="Calibri" panose="020F0502020204030204" pitchFamily="34" charset="0"/>
                <a:cs typeface="Calibri" panose="020F0502020204030204" pitchFamily="34" charset="0"/>
              </a:rPr>
              <a:t>reasons </a:t>
            </a:r>
            <a:r>
              <a:rPr lang="en-GB" sz="1800" b="1" cap="all" dirty="0" smtClean="0">
                <a:latin typeface="Calibri" panose="020F0502020204030204" pitchFamily="34" charset="0"/>
                <a:cs typeface="Calibri" panose="020F0502020204030204" pitchFamily="34" charset="0"/>
              </a:rPr>
              <a:t>for doing so than previous years</a:t>
            </a:r>
            <a:endParaRPr lang="en-US" sz="1800" b="1" cap="all" dirty="0">
              <a:solidFill>
                <a:schemeClr val="accent1"/>
              </a:solidFill>
              <a:latin typeface="Calibri" panose="020F0502020204030204" pitchFamily="34" charset="0"/>
              <a:cs typeface="Calibri" panose="020F0502020204030204" pitchFamily="34" charset="0"/>
            </a:endParaRPr>
          </a:p>
        </p:txBody>
      </p:sp>
      <p:sp>
        <p:nvSpPr>
          <p:cNvPr id="3" name="Rectangle 2"/>
          <p:cNvSpPr/>
          <p:nvPr/>
        </p:nvSpPr>
        <p:spPr>
          <a:xfrm>
            <a:off x="217596" y="1341540"/>
            <a:ext cx="3031077" cy="600164"/>
          </a:xfrm>
          <a:prstGeom prst="rect">
            <a:avLst/>
          </a:prstGeom>
        </p:spPr>
        <p:txBody>
          <a:bodyPr wrap="square">
            <a:spAutoFit/>
          </a:bodyPr>
          <a:lstStyle/>
          <a:p>
            <a:pPr lvl="0"/>
            <a:r>
              <a:rPr lang="en-GB" sz="1100" dirty="0">
                <a:latin typeface="Calibri" panose="020F0502020204030204" pitchFamily="34" charset="0"/>
                <a:cs typeface="Calibri" panose="020F0502020204030204" pitchFamily="34" charset="0"/>
              </a:rPr>
              <a:t>This year  for each of the following  are you planning on spending more  or less than last </a:t>
            </a:r>
            <a:r>
              <a:rPr lang="en-GB" sz="1100" dirty="0" smtClean="0">
                <a:latin typeface="Calibri" panose="020F0502020204030204" pitchFamily="34" charset="0"/>
                <a:cs typeface="Calibri" panose="020F0502020204030204" pitchFamily="34" charset="0"/>
              </a:rPr>
              <a:t>Christmas Groceries?</a:t>
            </a:r>
            <a:endParaRPr lang="en-US" sz="1100" dirty="0">
              <a:latin typeface="Calibri" panose="020F0502020204030204" pitchFamily="34" charset="0"/>
              <a:cs typeface="Calibri" panose="020F0502020204030204" pitchFamily="34" charset="0"/>
            </a:endParaRPr>
          </a:p>
        </p:txBody>
      </p:sp>
      <p:sp>
        <p:nvSpPr>
          <p:cNvPr id="4" name="TextBox 3"/>
          <p:cNvSpPr txBox="1"/>
          <p:nvPr/>
        </p:nvSpPr>
        <p:spPr>
          <a:xfrm>
            <a:off x="186305" y="4735915"/>
            <a:ext cx="2779928" cy="276999"/>
          </a:xfrm>
          <a:prstGeom prst="rect">
            <a:avLst/>
          </a:prstGeom>
          <a:noFill/>
        </p:spPr>
        <p:txBody>
          <a:bodyPr wrap="none" rtlCol="0">
            <a:spAutoFit/>
          </a:bodyPr>
          <a:lstStyle/>
          <a:p>
            <a:r>
              <a:rPr lang="en-GB" sz="1200" dirty="0" smtClean="0">
                <a:latin typeface="Calibri" panose="020F0502020204030204" pitchFamily="34" charset="0"/>
                <a:cs typeface="Calibri" panose="020F0502020204030204" pitchFamily="34" charset="0"/>
              </a:rPr>
              <a:t>Source:  Nielsen Homescan Survey Nov20</a:t>
            </a:r>
            <a:endParaRPr lang="en-GB" sz="1200" dirty="0">
              <a:latin typeface="Calibri" panose="020F0502020204030204" pitchFamily="34" charset="0"/>
              <a:cs typeface="Calibri" panose="020F0502020204030204" pitchFamily="34" charset="0"/>
            </a:endParaRPr>
          </a:p>
        </p:txBody>
      </p:sp>
      <p:sp>
        <p:nvSpPr>
          <p:cNvPr id="2" name="TextBox 1"/>
          <p:cNvSpPr txBox="1"/>
          <p:nvPr/>
        </p:nvSpPr>
        <p:spPr>
          <a:xfrm>
            <a:off x="971600" y="4155926"/>
            <a:ext cx="981359"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 Respondents</a:t>
            </a:r>
            <a:endParaRPr lang="en-GB" sz="1000" dirty="0">
              <a:latin typeface="Calibri" panose="020F0502020204030204" pitchFamily="34" charset="0"/>
              <a:cs typeface="Calibri" panose="020F0502020204030204" pitchFamily="34" charset="0"/>
            </a:endParaRPr>
          </a:p>
        </p:txBody>
      </p:sp>
      <p:sp>
        <p:nvSpPr>
          <p:cNvPr id="6" name="TextBox 5"/>
          <p:cNvSpPr txBox="1"/>
          <p:nvPr/>
        </p:nvSpPr>
        <p:spPr>
          <a:xfrm>
            <a:off x="3360579" y="1641022"/>
            <a:ext cx="715260" cy="461665"/>
          </a:xfrm>
          <a:prstGeom prst="rect">
            <a:avLst/>
          </a:prstGeom>
          <a:noFill/>
        </p:spPr>
        <p:txBody>
          <a:bodyPr wrap="none" rtlCol="0">
            <a:spAutoFit/>
          </a:bodyPr>
          <a:lstStyle/>
          <a:p>
            <a:r>
              <a:rPr lang="en-GB" sz="2400" dirty="0" smtClean="0">
                <a:solidFill>
                  <a:schemeClr val="bg1"/>
                </a:solidFill>
                <a:latin typeface="Calibri" panose="020F0502020204030204" pitchFamily="34" charset="0"/>
                <a:cs typeface="Calibri" panose="020F0502020204030204" pitchFamily="34" charset="0"/>
              </a:rPr>
              <a:t>58%</a:t>
            </a:r>
            <a:endParaRPr lang="en-GB" sz="2400" dirty="0">
              <a:solidFill>
                <a:schemeClr val="bg1"/>
              </a:solidFill>
              <a:latin typeface="Calibri" panose="020F0502020204030204" pitchFamily="34" charset="0"/>
              <a:cs typeface="Calibri" panose="020F0502020204030204" pitchFamily="34" charset="0"/>
            </a:endParaRPr>
          </a:p>
        </p:txBody>
      </p:sp>
      <p:sp>
        <p:nvSpPr>
          <p:cNvPr id="18" name="TextBox 17"/>
          <p:cNvSpPr txBox="1"/>
          <p:nvPr/>
        </p:nvSpPr>
        <p:spPr>
          <a:xfrm>
            <a:off x="1733135" y="2068977"/>
            <a:ext cx="715260" cy="461665"/>
          </a:xfrm>
          <a:prstGeom prst="rect">
            <a:avLst/>
          </a:prstGeom>
          <a:noFill/>
        </p:spPr>
        <p:txBody>
          <a:bodyPr wrap="none" rtlCol="0">
            <a:spAutoFit/>
          </a:bodyPr>
          <a:lstStyle/>
          <a:p>
            <a:r>
              <a:rPr lang="en-GB" sz="2400" dirty="0" smtClean="0">
                <a:solidFill>
                  <a:schemeClr val="bg1"/>
                </a:solidFill>
                <a:latin typeface="Calibri" panose="020F0502020204030204" pitchFamily="34" charset="0"/>
                <a:cs typeface="Calibri" panose="020F0502020204030204" pitchFamily="34" charset="0"/>
              </a:rPr>
              <a:t>35%</a:t>
            </a:r>
            <a:endParaRPr lang="en-GB" sz="2400" dirty="0">
              <a:solidFill>
                <a:schemeClr val="bg1"/>
              </a:solidFill>
              <a:latin typeface="Calibri" panose="020F0502020204030204" pitchFamily="34" charset="0"/>
              <a:cs typeface="Calibri" panose="020F0502020204030204" pitchFamily="34" charset="0"/>
            </a:endParaRPr>
          </a:p>
        </p:txBody>
      </p:sp>
      <p:sp>
        <p:nvSpPr>
          <p:cNvPr id="20" name="TextBox 19"/>
          <p:cNvSpPr txBox="1"/>
          <p:nvPr/>
        </p:nvSpPr>
        <p:spPr>
          <a:xfrm>
            <a:off x="4603445" y="1075700"/>
            <a:ext cx="643125" cy="338554"/>
          </a:xfrm>
          <a:prstGeom prst="rect">
            <a:avLst/>
          </a:prstGeom>
          <a:noFill/>
        </p:spPr>
        <p:txBody>
          <a:bodyPr wrap="none" rtlCol="0">
            <a:spAutoFit/>
          </a:bodyPr>
          <a:lstStyle/>
          <a:p>
            <a:r>
              <a:rPr lang="en-GB" sz="1600" dirty="0" smtClean="0">
                <a:solidFill>
                  <a:schemeClr val="bg1"/>
                </a:solidFill>
                <a:latin typeface="Calibri" panose="020F0502020204030204" pitchFamily="34" charset="0"/>
                <a:cs typeface="Calibri" panose="020F0502020204030204" pitchFamily="34" charset="0"/>
              </a:rPr>
              <a:t>50%+</a:t>
            </a:r>
            <a:endParaRPr lang="en-GB" sz="1600" dirty="0">
              <a:solidFill>
                <a:schemeClr val="bg1"/>
              </a:solidFill>
              <a:latin typeface="Calibri" panose="020F0502020204030204" pitchFamily="34" charset="0"/>
              <a:cs typeface="Calibri" panose="020F0502020204030204" pitchFamily="34" charset="0"/>
            </a:endParaRPr>
          </a:p>
        </p:txBody>
      </p:sp>
      <p:sp>
        <p:nvSpPr>
          <p:cNvPr id="21" name="TextBox 20"/>
          <p:cNvSpPr txBox="1"/>
          <p:nvPr/>
        </p:nvSpPr>
        <p:spPr>
          <a:xfrm>
            <a:off x="4272319" y="1764133"/>
            <a:ext cx="540533" cy="338554"/>
          </a:xfrm>
          <a:prstGeom prst="rect">
            <a:avLst/>
          </a:prstGeom>
          <a:noFill/>
        </p:spPr>
        <p:txBody>
          <a:bodyPr wrap="none" rtlCol="0">
            <a:spAutoFit/>
          </a:bodyPr>
          <a:lstStyle/>
          <a:p>
            <a:r>
              <a:rPr lang="en-GB" sz="1600" dirty="0" smtClean="0">
                <a:solidFill>
                  <a:schemeClr val="bg1"/>
                </a:solidFill>
                <a:latin typeface="Calibri" panose="020F0502020204030204" pitchFamily="34" charset="0"/>
                <a:cs typeface="Calibri" panose="020F0502020204030204" pitchFamily="34" charset="0"/>
              </a:rPr>
              <a:t>58%</a:t>
            </a:r>
            <a:endParaRPr lang="en-GB" sz="1600" dirty="0">
              <a:solidFill>
                <a:schemeClr val="bg1"/>
              </a:solidFill>
              <a:latin typeface="Calibri" panose="020F0502020204030204" pitchFamily="34" charset="0"/>
              <a:cs typeface="Calibri" panose="020F0502020204030204" pitchFamily="34" charset="0"/>
            </a:endParaRPr>
          </a:p>
        </p:txBody>
      </p:sp>
      <p:graphicFrame>
        <p:nvGraphicFramePr>
          <p:cNvPr id="24" name="Chart Placeholder 10"/>
          <p:cNvGraphicFramePr>
            <a:graphicFrameLocks/>
          </p:cNvGraphicFramePr>
          <p:nvPr>
            <p:extLst>
              <p:ext uri="{D42A27DB-BD31-4B8C-83A1-F6EECF244321}">
                <p14:modId xmlns:p14="http://schemas.microsoft.com/office/powerpoint/2010/main" val="3633378042"/>
              </p:ext>
            </p:extLst>
          </p:nvPr>
        </p:nvGraphicFramePr>
        <p:xfrm>
          <a:off x="420029" y="2080940"/>
          <a:ext cx="2626211" cy="20573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Placeholder 10"/>
          <p:cNvGraphicFramePr>
            <a:graphicFrameLocks/>
          </p:cNvGraphicFramePr>
          <p:nvPr>
            <p:extLst>
              <p:ext uri="{D42A27DB-BD31-4B8C-83A1-F6EECF244321}">
                <p14:modId xmlns:p14="http://schemas.microsoft.com/office/powerpoint/2010/main" val="1232994636"/>
              </p:ext>
            </p:extLst>
          </p:nvPr>
        </p:nvGraphicFramePr>
        <p:xfrm>
          <a:off x="4603445" y="2068977"/>
          <a:ext cx="3629815" cy="2666938"/>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p:cNvSpPr/>
          <p:nvPr/>
        </p:nvSpPr>
        <p:spPr>
          <a:xfrm>
            <a:off x="4355976" y="1376390"/>
            <a:ext cx="4572000" cy="430887"/>
          </a:xfrm>
          <a:prstGeom prst="rect">
            <a:avLst/>
          </a:prstGeom>
        </p:spPr>
        <p:txBody>
          <a:bodyPr>
            <a:spAutoFit/>
          </a:bodyPr>
          <a:lstStyle/>
          <a:p>
            <a:r>
              <a:rPr lang="en-GB" sz="1100" dirty="0">
                <a:latin typeface="Calibri" panose="020F0502020204030204" pitchFamily="34" charset="0"/>
                <a:cs typeface="Calibri" panose="020F0502020204030204" pitchFamily="34" charset="0"/>
              </a:rPr>
              <a:t>You say you will be spending less on Christmas groceries overall this year  why is this?</a:t>
            </a:r>
          </a:p>
        </p:txBody>
      </p:sp>
      <p:sp>
        <p:nvSpPr>
          <p:cNvPr id="15" name="TextBox 14"/>
          <p:cNvSpPr txBox="1"/>
          <p:nvPr/>
        </p:nvSpPr>
        <p:spPr>
          <a:xfrm>
            <a:off x="7277050" y="1810299"/>
            <a:ext cx="981359"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 Respondents</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5753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5595" y="8604"/>
            <a:ext cx="7915890" cy="646331"/>
          </a:xfrm>
          <a:prstGeom prst="rect">
            <a:avLst/>
          </a:prstGeom>
          <a:noFill/>
        </p:spPr>
        <p:txBody>
          <a:bodyPr wrap="square" rtlCol="0">
            <a:spAutoFit/>
          </a:bodyPr>
          <a:lstStyle/>
          <a:p>
            <a:r>
              <a:rPr lang="en-GB" sz="1800" b="1" dirty="0" smtClean="0">
                <a:latin typeface="Calibri" panose="020F0502020204030204" pitchFamily="34" charset="0"/>
                <a:cs typeface="Calibri" panose="020F0502020204030204" pitchFamily="34" charset="0"/>
              </a:rPr>
              <a:t>CATEGORIES SHOPPERS TYPICALLY BUY AT </a:t>
            </a:r>
            <a:r>
              <a:rPr lang="en-GB" sz="1800" b="1" dirty="0" smtClean="0">
                <a:latin typeface="Calibri" panose="020F0502020204030204" pitchFamily="34" charset="0"/>
                <a:cs typeface="Calibri" panose="020F0502020204030204" pitchFamily="34" charset="0"/>
              </a:rPr>
              <a:t>CHRISTMAS, </a:t>
            </a:r>
            <a:r>
              <a:rPr lang="en-GB" sz="1800" b="1" dirty="0" smtClean="0">
                <a:latin typeface="Calibri" panose="020F0502020204030204" pitchFamily="34" charset="0"/>
                <a:cs typeface="Calibri" panose="020F0502020204030204" pitchFamily="34" charset="0"/>
              </a:rPr>
              <a:t>ARE BWS AND THE IMPULSE CATEGORIES</a:t>
            </a:r>
            <a:endParaRPr lang="en-GB" sz="1800" b="1" dirty="0">
              <a:latin typeface="Calibri" panose="020F0502020204030204" pitchFamily="34" charset="0"/>
              <a:cs typeface="Calibri" panose="020F0502020204030204" pitchFamily="34" charset="0"/>
            </a:endParaRPr>
          </a:p>
        </p:txBody>
      </p:sp>
      <p:sp>
        <p:nvSpPr>
          <p:cNvPr id="9" name="TextBox 8"/>
          <p:cNvSpPr txBox="1"/>
          <p:nvPr/>
        </p:nvSpPr>
        <p:spPr>
          <a:xfrm>
            <a:off x="185595" y="2067694"/>
            <a:ext cx="3849428" cy="289972"/>
          </a:xfrm>
          <a:prstGeom prst="rect">
            <a:avLst/>
          </a:prstGeom>
          <a:noFill/>
        </p:spPr>
        <p:txBody>
          <a:bodyPr wrap="none" lIns="104287" tIns="52144" rIns="104287" bIns="52144" rtlCol="0">
            <a:spAutoFit/>
          </a:bodyPr>
          <a:lstStyle/>
          <a:p>
            <a:r>
              <a:rPr lang="en-GB" sz="1200" u="sng" dirty="0" smtClean="0">
                <a:latin typeface="Calibri" panose="020F0502020204030204" pitchFamily="34" charset="0"/>
                <a:cs typeface="Calibri" panose="020F0502020204030204" pitchFamily="34" charset="0"/>
              </a:rPr>
              <a:t>Top Selling Lines 8 w/e 28th November, Grocery Multiples</a:t>
            </a:r>
            <a:endParaRPr lang="en-US" sz="1200" u="sng" dirty="0">
              <a:latin typeface="Calibri" panose="020F0502020204030204" pitchFamily="34" charset="0"/>
              <a:cs typeface="Calibri" panose="020F0502020204030204" pitchFamily="34" charset="0"/>
            </a:endParaRPr>
          </a:p>
        </p:txBody>
      </p:sp>
      <p:sp>
        <p:nvSpPr>
          <p:cNvPr id="10" name="TextBox 9"/>
          <p:cNvSpPr txBox="1"/>
          <p:nvPr/>
        </p:nvSpPr>
        <p:spPr>
          <a:xfrm>
            <a:off x="185595" y="812957"/>
            <a:ext cx="8418853" cy="967081"/>
          </a:xfrm>
          <a:prstGeom prst="rect">
            <a:avLst/>
          </a:prstGeom>
          <a:solidFill>
            <a:schemeClr val="bg1"/>
          </a:solidFill>
        </p:spPr>
        <p:txBody>
          <a:bodyPr wrap="square" lIns="104287" tIns="52144" rIns="104287" bIns="52144" rtlCol="0">
            <a:spAutoFit/>
          </a:bodyPr>
          <a:lstStyle/>
          <a:p>
            <a:pPr marL="325898" indent="-325898">
              <a:buClr>
                <a:srgbClr val="FF0000"/>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Overall shoppers have spent </a:t>
            </a:r>
            <a:r>
              <a:rPr lang="en-GB" b="1" dirty="0" smtClean="0">
                <a:latin typeface="Calibri" panose="020F0502020204030204" pitchFamily="34" charset="0"/>
                <a:cs typeface="Calibri" panose="020F0502020204030204" pitchFamily="34" charset="0"/>
              </a:rPr>
              <a:t>£20.6Bn </a:t>
            </a:r>
            <a:r>
              <a:rPr lang="en-GB" dirty="0" smtClean="0">
                <a:latin typeface="Calibri" panose="020F0502020204030204" pitchFamily="34" charset="0"/>
                <a:cs typeface="Calibri" panose="020F0502020204030204" pitchFamily="34" charset="0"/>
              </a:rPr>
              <a:t>in the Grocery Multiples during the first 8 weeks of Christmas, which is  </a:t>
            </a:r>
            <a:r>
              <a:rPr lang="en-GB" b="1" dirty="0" smtClean="0">
                <a:solidFill>
                  <a:schemeClr val="tx1"/>
                </a:solidFill>
                <a:latin typeface="Calibri" panose="020F0502020204030204" pitchFamily="34" charset="0"/>
                <a:cs typeface="Calibri" panose="020F0502020204030204" pitchFamily="34" charset="0"/>
              </a:rPr>
              <a:t>£1.3Bn (+7%) more</a:t>
            </a:r>
            <a:r>
              <a:rPr lang="en-GB" dirty="0" smtClean="0">
                <a:latin typeface="Calibri" panose="020F0502020204030204" pitchFamily="34" charset="0"/>
                <a:cs typeface="Calibri" panose="020F0502020204030204" pitchFamily="34" charset="0"/>
              </a:rPr>
              <a:t> than the same point last year.</a:t>
            </a:r>
          </a:p>
          <a:p>
            <a:pPr marL="325898" indent="-325898">
              <a:buClr>
                <a:srgbClr val="FF0000"/>
              </a:buClr>
              <a:buFont typeface="Arial" panose="020B0604020202020204" pitchFamily="34" charset="0"/>
              <a:buChar char="•"/>
            </a:pPr>
            <a:r>
              <a:rPr lang="en-GB" dirty="0" smtClean="0">
                <a:solidFill>
                  <a:schemeClr val="tx1"/>
                </a:solidFill>
                <a:latin typeface="Calibri" panose="020F0502020204030204" pitchFamily="34" charset="0"/>
                <a:cs typeface="Calibri" panose="020F0502020204030204" pitchFamily="34" charset="0"/>
              </a:rPr>
              <a:t>The </a:t>
            </a:r>
            <a:r>
              <a:rPr lang="en-GB" dirty="0" smtClean="0">
                <a:solidFill>
                  <a:schemeClr val="tx1"/>
                </a:solidFill>
                <a:latin typeface="Calibri" panose="020F0502020204030204" pitchFamily="34" charset="0"/>
                <a:cs typeface="Calibri" panose="020F0502020204030204" pitchFamily="34" charset="0"/>
              </a:rPr>
              <a:t>top selling Spirit lines this year are Smirnoff Vodka 1L and Bailey’s Cream Liqueur 1L.</a:t>
            </a:r>
          </a:p>
          <a:p>
            <a:pPr marL="325898" indent="-325898">
              <a:buClr>
                <a:srgbClr val="FF0000"/>
              </a:buClr>
              <a:buFont typeface="Arial" panose="020B0604020202020204" pitchFamily="34" charset="0"/>
              <a:buChar char="•"/>
            </a:pPr>
            <a:r>
              <a:rPr lang="en-GB" dirty="0" smtClean="0">
                <a:solidFill>
                  <a:schemeClr val="tx1"/>
                </a:solidFill>
                <a:latin typeface="Calibri" panose="020F0502020204030204" pitchFamily="34" charset="0"/>
                <a:cs typeface="Calibri" panose="020F0502020204030204" pitchFamily="34" charset="0"/>
              </a:rPr>
              <a:t>The top selling impulse category lines are Mars Celebrations 650g and Cadbury Heroes 600g.</a:t>
            </a:r>
          </a:p>
        </p:txBody>
      </p:sp>
      <p:graphicFrame>
        <p:nvGraphicFramePr>
          <p:cNvPr id="3" name="Table 2"/>
          <p:cNvGraphicFramePr>
            <a:graphicFrameLocks noGrp="1"/>
          </p:cNvGraphicFramePr>
          <p:nvPr>
            <p:extLst>
              <p:ext uri="{D42A27DB-BD31-4B8C-83A1-F6EECF244321}">
                <p14:modId xmlns:p14="http://schemas.microsoft.com/office/powerpoint/2010/main" val="548397254"/>
              </p:ext>
            </p:extLst>
          </p:nvPr>
        </p:nvGraphicFramePr>
        <p:xfrm>
          <a:off x="185595" y="2392321"/>
          <a:ext cx="8299128" cy="1983292"/>
        </p:xfrm>
        <a:graphic>
          <a:graphicData uri="http://schemas.openxmlformats.org/drawingml/2006/table">
            <a:tbl>
              <a:tblPr firstRow="1" bandRow="1">
                <a:tableStyleId>{5C22544A-7EE6-4342-B048-85BDC9FD1C3A}</a:tableStyleId>
              </a:tblPr>
              <a:tblGrid>
                <a:gridCol w="786005"/>
                <a:gridCol w="3754179"/>
                <a:gridCol w="3758944"/>
              </a:tblGrid>
              <a:tr h="190709">
                <a:tc>
                  <a:txBody>
                    <a:bodyPr/>
                    <a:lstStyle/>
                    <a:p>
                      <a:r>
                        <a:rPr lang="en-GB" sz="1100" dirty="0" smtClean="0">
                          <a:latin typeface="Calibri" panose="020F0502020204030204" pitchFamily="34" charset="0"/>
                          <a:cs typeface="Calibri" panose="020F0502020204030204" pitchFamily="34" charset="0"/>
                        </a:rPr>
                        <a:t>Rank</a:t>
                      </a:r>
                      <a:endParaRPr lang="en-GB" sz="1100" dirty="0">
                        <a:latin typeface="Calibri" panose="020F0502020204030204" pitchFamily="34" charset="0"/>
                        <a:cs typeface="Calibri" panose="020F0502020204030204" pitchFamily="34" charset="0"/>
                      </a:endParaRPr>
                    </a:p>
                  </a:txBody>
                  <a:tcPr marL="110557" marR="110557" marT="22001" marB="22001"/>
                </a:tc>
                <a:tc>
                  <a:txBody>
                    <a:bodyPr/>
                    <a:lstStyle/>
                    <a:p>
                      <a:r>
                        <a:rPr lang="en-GB" sz="1100" dirty="0" smtClean="0">
                          <a:latin typeface="Calibri" panose="020F0502020204030204" pitchFamily="34" charset="0"/>
                          <a:cs typeface="Calibri" panose="020F0502020204030204" pitchFamily="34" charset="0"/>
                        </a:rPr>
                        <a:t>Spirits</a:t>
                      </a:r>
                      <a:endParaRPr lang="en-GB" sz="1100" dirty="0">
                        <a:latin typeface="Calibri" panose="020F0502020204030204" pitchFamily="34" charset="0"/>
                        <a:cs typeface="Calibri" panose="020F0502020204030204" pitchFamily="34" charset="0"/>
                      </a:endParaRPr>
                    </a:p>
                  </a:txBody>
                  <a:tcPr marL="110557" marR="110557" marT="22001" marB="22001"/>
                </a:tc>
                <a:tc>
                  <a:txBody>
                    <a:bodyPr/>
                    <a:lstStyle/>
                    <a:p>
                      <a:r>
                        <a:rPr lang="en-GB" sz="1100" dirty="0" smtClean="0">
                          <a:latin typeface="Calibri" panose="020F0502020204030204" pitchFamily="34" charset="0"/>
                          <a:cs typeface="Calibri" panose="020F0502020204030204" pitchFamily="34" charset="0"/>
                        </a:rPr>
                        <a:t>IMPULSE</a:t>
                      </a:r>
                      <a:r>
                        <a:rPr lang="en-GB" sz="1100" baseline="0" dirty="0" smtClean="0">
                          <a:latin typeface="Calibri" panose="020F0502020204030204" pitchFamily="34" charset="0"/>
                          <a:cs typeface="Calibri" panose="020F0502020204030204" pitchFamily="34" charset="0"/>
                        </a:rPr>
                        <a:t> CATEGORIES</a:t>
                      </a:r>
                      <a:endParaRPr lang="en-GB" sz="1100" dirty="0">
                        <a:latin typeface="Calibri" panose="020F0502020204030204" pitchFamily="34" charset="0"/>
                        <a:cs typeface="Calibri" panose="020F0502020204030204" pitchFamily="34" charset="0"/>
                      </a:endParaRPr>
                    </a:p>
                  </a:txBody>
                  <a:tcPr marL="110557" marR="110557" marT="22001" marB="22001"/>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1</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algn="l" rtl="0" fontAlgn="ctr"/>
                      <a:r>
                        <a:rPr lang="en-GB" sz="1100" b="0" i="0" u="none" strike="noStrike" dirty="0">
                          <a:solidFill>
                            <a:schemeClr val="tx1"/>
                          </a:solidFill>
                          <a:effectLst/>
                          <a:latin typeface="Calibri"/>
                        </a:rPr>
                        <a:t>Vodka Diageo </a:t>
                      </a:r>
                      <a:r>
                        <a:rPr lang="en-GB" sz="1100" b="0" i="0" u="none" strike="noStrike" dirty="0" smtClean="0">
                          <a:solidFill>
                            <a:schemeClr val="tx1"/>
                          </a:solidFill>
                          <a:effectLst/>
                          <a:latin typeface="Calibri"/>
                        </a:rPr>
                        <a:t>Smirnoff-Vodka-Red</a:t>
                      </a:r>
                      <a:r>
                        <a:rPr lang="en-GB" sz="1100" b="0" i="0" u="none" strike="noStrike" baseline="0" dirty="0" smtClean="0">
                          <a:solidFill>
                            <a:schemeClr val="tx1"/>
                          </a:solidFill>
                          <a:effectLst/>
                          <a:latin typeface="Calibri"/>
                        </a:rPr>
                        <a:t> Label 1L</a:t>
                      </a:r>
                      <a:endParaRPr lang="en-GB" sz="1100" b="0" i="0" u="none" strike="noStrike" dirty="0">
                        <a:solidFill>
                          <a:schemeClr val="tx1"/>
                        </a:solidFill>
                        <a:effectLst/>
                        <a:latin typeface="Calibri"/>
                      </a:endParaRPr>
                    </a:p>
                  </a:txBody>
                  <a:tcPr marL="9525" marR="9525" marT="9525" marB="0" anchor="ctr"/>
                </a:tc>
                <a:tc>
                  <a:txBody>
                    <a:bodyPr/>
                    <a:lstStyle/>
                    <a:p>
                      <a:pPr algn="l" rtl="0" fontAlgn="ctr"/>
                      <a:r>
                        <a:rPr lang="en-GB" sz="1100" b="0" i="0" u="none" strike="noStrike" dirty="0">
                          <a:solidFill>
                            <a:schemeClr val="tx1"/>
                          </a:solidFill>
                          <a:effectLst/>
                          <a:latin typeface="Calibri"/>
                        </a:rPr>
                        <a:t>Mars Celebrations </a:t>
                      </a:r>
                      <a:r>
                        <a:rPr lang="en-GB" sz="1100" b="0" i="0" u="none" strike="noStrike" dirty="0" smtClean="0">
                          <a:solidFill>
                            <a:schemeClr val="tx1"/>
                          </a:solidFill>
                          <a:effectLst/>
                          <a:latin typeface="Calibri"/>
                        </a:rPr>
                        <a:t>Tub/650g</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2</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Cream Liqueurs Diageo Baileys-Original 1L</a:t>
                      </a:r>
                      <a:endParaRPr lang="en-GB" sz="1100" b="0" i="0" u="none" strike="noStrike" dirty="0">
                        <a:solidFill>
                          <a:schemeClr val="tx1"/>
                        </a:solidFill>
                        <a:effectLst/>
                        <a:latin typeface="Calibri"/>
                      </a:endParaRPr>
                    </a:p>
                  </a:txBody>
                  <a:tcPr marL="9525" marR="9525" marT="9525" marB="0" anchor="ctr"/>
                </a:tc>
                <a:tc>
                  <a:txBody>
                    <a:bodyPr/>
                    <a:lstStyle/>
                    <a:p>
                      <a:pPr algn="l" rtl="0" fontAlgn="ctr"/>
                      <a:r>
                        <a:rPr lang="en-GB" sz="1100" b="0" i="0" u="none" strike="noStrike" dirty="0" smtClean="0">
                          <a:solidFill>
                            <a:schemeClr val="tx1"/>
                          </a:solidFill>
                          <a:effectLst/>
                          <a:latin typeface="Calibri"/>
                        </a:rPr>
                        <a:t>Mondelez-International Cadbury-Heroes </a:t>
                      </a:r>
                      <a:r>
                        <a:rPr lang="en-GB" sz="1100" b="0" i="0" u="none" strike="noStrike" dirty="0">
                          <a:solidFill>
                            <a:schemeClr val="tx1"/>
                          </a:solidFill>
                          <a:effectLst/>
                          <a:latin typeface="Calibri"/>
                        </a:rPr>
                        <a:t>Assorted </a:t>
                      </a:r>
                      <a:r>
                        <a:rPr lang="en-GB" sz="1100" b="0" i="0" u="none" strike="noStrike" dirty="0" smtClean="0">
                          <a:solidFill>
                            <a:schemeClr val="tx1"/>
                          </a:solidFill>
                          <a:effectLst/>
                          <a:latin typeface="Calibri"/>
                        </a:rPr>
                        <a:t>Tub/600g</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3</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Whisky Edrington-Group The-Famous-Grouse-Finest 1L</a:t>
                      </a:r>
                      <a:endParaRPr lang="en-GB" sz="1100" b="0" i="0" u="none" strike="noStrike" dirty="0">
                        <a:solidFill>
                          <a:schemeClr val="tx1"/>
                        </a:solidFill>
                        <a:effectLst/>
                        <a:latin typeface="Calibri"/>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Coca Cola Cola 1.5L</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4</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Gin Diageo Gordons-Standard</a:t>
                      </a:r>
                      <a:r>
                        <a:rPr lang="en-GB" sz="1100" b="0" i="0" u="none" strike="noStrike" baseline="0" dirty="0" smtClean="0">
                          <a:solidFill>
                            <a:schemeClr val="tx1"/>
                          </a:solidFill>
                          <a:effectLst/>
                          <a:latin typeface="Calibri"/>
                        </a:rPr>
                        <a:t> 1L</a:t>
                      </a:r>
                      <a:endParaRPr lang="en-GB" sz="1100" b="0" i="0" u="none" strike="noStrike" dirty="0">
                        <a:solidFill>
                          <a:schemeClr val="tx1"/>
                        </a:solidFill>
                        <a:effectLst/>
                        <a:latin typeface="Calibri"/>
                      </a:endParaRPr>
                    </a:p>
                  </a:txBody>
                  <a:tcPr marL="9525" marR="9525" marT="9525" marB="0" anchor="ctr"/>
                </a:tc>
                <a:tc>
                  <a:txBody>
                    <a:bodyPr/>
                    <a:lstStyle/>
                    <a:p>
                      <a:pPr algn="l" rtl="0" fontAlgn="ctr"/>
                      <a:r>
                        <a:rPr lang="en-GB" sz="1100" b="0" i="0" u="none" strike="noStrike" dirty="0" smtClean="0">
                          <a:solidFill>
                            <a:schemeClr val="tx1"/>
                          </a:solidFill>
                          <a:effectLst/>
                          <a:latin typeface="Calibri"/>
                        </a:rPr>
                        <a:t>Britvic Pepsi Max</a:t>
                      </a:r>
                      <a:r>
                        <a:rPr lang="en-GB" sz="1100" b="0" i="0" u="none" strike="noStrike" baseline="0" dirty="0" smtClean="0">
                          <a:solidFill>
                            <a:schemeClr val="tx1"/>
                          </a:solidFill>
                          <a:effectLst/>
                          <a:latin typeface="Calibri"/>
                        </a:rPr>
                        <a:t> 2L</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5</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America Brown-Forman </a:t>
                      </a:r>
                      <a:r>
                        <a:rPr lang="en-GB" sz="1100" b="0" i="0" u="none" strike="noStrike" dirty="0" smtClean="0">
                          <a:solidFill>
                            <a:schemeClr val="tx1"/>
                          </a:solidFill>
                          <a:effectLst/>
                          <a:latin typeface="Calibri"/>
                        </a:rPr>
                        <a:t>Jack-Daniels-Tennessee </a:t>
                      </a:r>
                      <a:r>
                        <a:rPr lang="en-GB" sz="1100" b="0" i="0" u="none" strike="noStrike" dirty="0" smtClean="0">
                          <a:solidFill>
                            <a:schemeClr val="tx1"/>
                          </a:solidFill>
                          <a:effectLst/>
                          <a:latin typeface="Calibri"/>
                        </a:rPr>
                        <a:t>700ml</a:t>
                      </a:r>
                      <a:endParaRPr lang="en-GB" sz="1100" b="0" i="0" u="none" strike="noStrike" dirty="0">
                        <a:solidFill>
                          <a:schemeClr val="tx1"/>
                        </a:solidFill>
                        <a:effectLst/>
                        <a:latin typeface="Calibri"/>
                      </a:endParaRPr>
                    </a:p>
                  </a:txBody>
                  <a:tcPr marL="9525" marR="9525" marT="9525" marB="0" anchor="ctr"/>
                </a:tc>
                <a:tc>
                  <a:txBody>
                    <a:bodyPr/>
                    <a:lstStyle/>
                    <a:p>
                      <a:pPr algn="l" rtl="0" fontAlgn="ctr"/>
                      <a:r>
                        <a:rPr lang="en-GB" sz="1100" b="0" i="0" u="none" strike="noStrike" dirty="0">
                          <a:solidFill>
                            <a:schemeClr val="tx1"/>
                          </a:solidFill>
                          <a:effectLst/>
                          <a:latin typeface="Calibri"/>
                        </a:rPr>
                        <a:t>Nestle Quality-Street Assorted </a:t>
                      </a:r>
                      <a:r>
                        <a:rPr lang="en-GB" sz="1100" b="0" i="0" u="none" strike="noStrike" dirty="0" smtClean="0">
                          <a:solidFill>
                            <a:schemeClr val="tx1"/>
                          </a:solidFill>
                          <a:effectLst/>
                          <a:latin typeface="Calibri"/>
                        </a:rPr>
                        <a:t>Tub/650g</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6</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algn="l" rtl="0" fontAlgn="ctr"/>
                      <a:r>
                        <a:rPr lang="en-GB" sz="1100" b="0" i="0" u="none" strike="noStrike" dirty="0" smtClean="0">
                          <a:solidFill>
                            <a:schemeClr val="tx1"/>
                          </a:solidFill>
                          <a:effectLst/>
                          <a:latin typeface="Calibri"/>
                        </a:rPr>
                        <a:t>Diageo Scotch</a:t>
                      </a:r>
                      <a:r>
                        <a:rPr lang="en-GB" sz="1100" b="0" i="0" u="none" strike="noStrike" baseline="0" dirty="0" smtClean="0">
                          <a:solidFill>
                            <a:schemeClr val="tx1"/>
                          </a:solidFill>
                          <a:effectLst/>
                          <a:latin typeface="Calibri"/>
                        </a:rPr>
                        <a:t> Blended Whisky </a:t>
                      </a:r>
                      <a:r>
                        <a:rPr lang="en-GB" sz="1100" b="0" i="0" u="none" strike="noStrike" dirty="0" smtClean="0">
                          <a:solidFill>
                            <a:schemeClr val="tx1"/>
                          </a:solidFill>
                          <a:effectLst/>
                          <a:latin typeface="Calibri"/>
                        </a:rPr>
                        <a:t>Bell’s </a:t>
                      </a:r>
                      <a:r>
                        <a:rPr lang="en-GB" sz="1100" b="0" i="0" u="none" strike="noStrike" baseline="0" dirty="0" smtClean="0">
                          <a:solidFill>
                            <a:schemeClr val="tx1"/>
                          </a:solidFill>
                          <a:effectLst/>
                          <a:latin typeface="Calibri"/>
                        </a:rPr>
                        <a:t>Original 1L</a:t>
                      </a:r>
                      <a:endParaRPr lang="en-GB" sz="1100" b="0" i="0" u="none" strike="noStrike" dirty="0">
                        <a:solidFill>
                          <a:schemeClr val="tx1"/>
                        </a:solidFill>
                        <a:effectLst/>
                        <a:latin typeface="Calibri"/>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Suntory Lucozade-Energy 1 L</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7</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algn="l" rtl="0" fontAlgn="ctr"/>
                      <a:r>
                        <a:rPr lang="en-GB" sz="1100" b="0" i="0" u="none" strike="noStrike" dirty="0" smtClean="0">
                          <a:solidFill>
                            <a:schemeClr val="tx1"/>
                          </a:solidFill>
                          <a:effectLst/>
                          <a:latin typeface="Calibri"/>
                        </a:rPr>
                        <a:t>Bacardi </a:t>
                      </a:r>
                      <a:r>
                        <a:rPr lang="en-GB" sz="1100" b="0" i="0" u="none" strike="noStrike" dirty="0" smtClean="0">
                          <a:solidFill>
                            <a:schemeClr val="tx1"/>
                          </a:solidFill>
                          <a:effectLst/>
                          <a:latin typeface="Calibri"/>
                        </a:rPr>
                        <a:t>Rum Carta</a:t>
                      </a:r>
                      <a:r>
                        <a:rPr lang="en-GB" sz="1100" b="0" i="0" u="none" strike="noStrike" baseline="0" dirty="0" smtClean="0">
                          <a:solidFill>
                            <a:schemeClr val="tx1"/>
                          </a:solidFill>
                          <a:effectLst/>
                          <a:latin typeface="Calibri"/>
                        </a:rPr>
                        <a:t> Blanca 1L</a:t>
                      </a:r>
                      <a:endParaRPr lang="en-GB" sz="1100" b="0" i="0" u="none" strike="noStrike" dirty="0">
                        <a:solidFill>
                          <a:schemeClr val="tx1"/>
                        </a:solidFill>
                        <a:effectLst/>
                        <a:latin typeface="Calibri"/>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Mondelez-International Cadbury-Roses Assorted Tub/600g</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8</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algn="l" rtl="0" fontAlgn="ctr"/>
                      <a:r>
                        <a:rPr lang="sv-SE" sz="1100" b="0" i="0" u="none" strike="noStrike" dirty="0" smtClean="0">
                          <a:solidFill>
                            <a:schemeClr val="tx1"/>
                          </a:solidFill>
                          <a:effectLst/>
                          <a:latin typeface="Calibri"/>
                        </a:rPr>
                        <a:t>Rum Diageo</a:t>
                      </a:r>
                      <a:r>
                        <a:rPr lang="sv-SE" sz="1100" b="0" i="0" u="none" strike="noStrike" baseline="0" dirty="0" smtClean="0">
                          <a:solidFill>
                            <a:schemeClr val="tx1"/>
                          </a:solidFill>
                          <a:effectLst/>
                          <a:latin typeface="Calibri"/>
                        </a:rPr>
                        <a:t> Captain Morgan’s Spiced Rum 1L</a:t>
                      </a:r>
                      <a:endParaRPr lang="sv-SE" sz="1100" b="0" i="0" u="none" strike="noStrike" dirty="0">
                        <a:solidFill>
                          <a:schemeClr val="tx1"/>
                        </a:solidFill>
                        <a:effectLst/>
                        <a:latin typeface="Calibri"/>
                      </a:endParaRPr>
                    </a:p>
                  </a:txBody>
                  <a:tcPr marL="9525" marR="9525" marT="9525" marB="0" anchor="ctr"/>
                </a:tc>
                <a:tc>
                  <a:txBody>
                    <a:bodyPr/>
                    <a:lstStyle/>
                    <a:p>
                      <a:pPr algn="l" rtl="0" fontAlgn="ctr"/>
                      <a:r>
                        <a:rPr lang="en-GB" sz="1100" b="0" i="0" u="none" strike="noStrike" cap="none" dirty="0" smtClean="0">
                          <a:solidFill>
                            <a:schemeClr val="dk1"/>
                          </a:solidFill>
                          <a:effectLst/>
                          <a:latin typeface="Calibri" panose="020F0502020204030204" pitchFamily="34" charset="0"/>
                          <a:ea typeface="+mn-ea"/>
                          <a:cs typeface="Calibri" panose="020F0502020204030204" pitchFamily="34" charset="0"/>
                          <a:sym typeface="Arial"/>
                        </a:rPr>
                        <a:t>Carambar &amp; Co Terry’s Chocolate Orange</a:t>
                      </a:r>
                      <a:r>
                        <a:rPr lang="en-GB" sz="1100" b="0" i="0" u="none" strike="noStrike" cap="none" baseline="0" dirty="0" smtClean="0">
                          <a:solidFill>
                            <a:schemeClr val="dk1"/>
                          </a:solidFill>
                          <a:effectLst/>
                          <a:latin typeface="Calibri" panose="020F0502020204030204" pitchFamily="34" charset="0"/>
                          <a:ea typeface="+mn-ea"/>
                          <a:cs typeface="Calibri" panose="020F0502020204030204" pitchFamily="34" charset="0"/>
                          <a:sym typeface="Arial"/>
                        </a:rPr>
                        <a:t> 157g</a:t>
                      </a:r>
                      <a:endParaRPr lang="en-GB" sz="1100" b="0" i="0" u="none" strike="noStrike" dirty="0">
                        <a:solidFill>
                          <a:schemeClr val="tx1"/>
                        </a:solidFill>
                        <a:effectLst/>
                        <a:latin typeface="Calibri" panose="020F0502020204030204" pitchFamily="34" charset="0"/>
                        <a:cs typeface="Calibri" panose="020F0502020204030204" pitchFamily="34" charset="0"/>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9</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algn="l" rtl="0" fontAlgn="ctr"/>
                      <a:r>
                        <a:rPr lang="en-GB" sz="1100" b="0" i="0" u="none" strike="noStrike" dirty="0" smtClean="0">
                          <a:solidFill>
                            <a:schemeClr val="tx1"/>
                          </a:solidFill>
                          <a:effectLst/>
                          <a:latin typeface="Calibri"/>
                        </a:rPr>
                        <a:t>Private</a:t>
                      </a:r>
                      <a:r>
                        <a:rPr lang="en-GB" sz="1100" b="0" i="0" u="none" strike="noStrike" baseline="0" dirty="0" smtClean="0">
                          <a:solidFill>
                            <a:schemeClr val="tx1"/>
                          </a:solidFill>
                          <a:effectLst/>
                          <a:latin typeface="Calibri"/>
                        </a:rPr>
                        <a:t> Label Non Cream Liqueur 1L</a:t>
                      </a:r>
                      <a:endParaRPr lang="en-GB" sz="1100" b="0" i="0" u="none" strike="noStrike" dirty="0">
                        <a:solidFill>
                          <a:schemeClr val="tx1"/>
                        </a:solidFill>
                        <a:effectLst/>
                        <a:latin typeface="Calibri"/>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Coca Cola Cola 500ml</a:t>
                      </a:r>
                      <a:endParaRPr lang="en-GB" sz="1100" b="0" i="0" u="none" strike="noStrike" dirty="0">
                        <a:solidFill>
                          <a:schemeClr val="tx1"/>
                        </a:solidFill>
                        <a:effectLst/>
                        <a:latin typeface="Calibri"/>
                      </a:endParaRPr>
                    </a:p>
                  </a:txBody>
                  <a:tcPr marL="9525" marR="9525" marT="9525" marB="0" anchor="ctr"/>
                </a:tc>
              </a:tr>
              <a:tr h="159642">
                <a:tc>
                  <a:txBody>
                    <a:bodyPr/>
                    <a:lstStyle/>
                    <a:p>
                      <a:pPr algn="ctr" fontAlgn="b"/>
                      <a:r>
                        <a:rPr lang="en-GB" sz="1100" b="0" i="0" u="none" strike="noStrike" dirty="0" smtClean="0">
                          <a:solidFill>
                            <a:srgbClr val="000000"/>
                          </a:solidFill>
                          <a:effectLst/>
                          <a:latin typeface="Calibri" panose="020F0502020204030204" pitchFamily="34" charset="0"/>
                          <a:cs typeface="Calibri" panose="020F0502020204030204" pitchFamily="34" charset="0"/>
                        </a:rPr>
                        <a:t>10</a:t>
                      </a:r>
                      <a:endParaRPr lang="en-GB" sz="1100" b="0" i="0" u="none" strike="noStrike" dirty="0">
                        <a:solidFill>
                          <a:srgbClr val="000000"/>
                        </a:solidFill>
                        <a:effectLst/>
                        <a:latin typeface="Calibri" panose="020F0502020204030204" pitchFamily="34" charset="0"/>
                        <a:cs typeface="Calibri" panose="020F0502020204030204" pitchFamily="34" charset="0"/>
                      </a:endParaRPr>
                    </a:p>
                  </a:txBody>
                  <a:tcPr marL="11516" marR="11516" marT="4584" marB="0" anchor="b"/>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Whyte &amp; Mackay Blended Scotch 1L</a:t>
                      </a:r>
                      <a:endParaRPr lang="en-GB" sz="1100" b="0" i="0" u="none" strike="noStrike" dirty="0">
                        <a:solidFill>
                          <a:schemeClr val="tx1"/>
                        </a:solidFill>
                        <a:effectLst/>
                        <a:latin typeface="Calibri"/>
                      </a:endParaRPr>
                    </a:p>
                  </a:txBody>
                  <a:tcPr marL="9525" marR="9525" marT="9525"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GB" sz="1100" b="0" i="0" u="none" strike="noStrike" dirty="0" smtClean="0">
                          <a:solidFill>
                            <a:schemeClr val="tx1"/>
                          </a:solidFill>
                          <a:effectLst/>
                          <a:latin typeface="Calibri"/>
                        </a:rPr>
                        <a:t>Coca Cola Diet Cola 2L</a:t>
                      </a:r>
                      <a:endParaRPr lang="en-GB" sz="1100" b="0" i="0" u="none" strike="noStrike" dirty="0">
                        <a:solidFill>
                          <a:schemeClr val="tx1"/>
                        </a:solidFill>
                        <a:effectLst/>
                        <a:latin typeface="Calibri"/>
                      </a:endParaRPr>
                    </a:p>
                  </a:txBody>
                  <a:tcPr marL="9525" marR="9525" marT="9525" marB="0" anchor="ctr"/>
                </a:tc>
              </a:tr>
            </a:tbl>
          </a:graphicData>
        </a:graphic>
      </p:graphicFrame>
      <p:sp>
        <p:nvSpPr>
          <p:cNvPr id="2" name="TextBox 1"/>
          <p:cNvSpPr txBox="1"/>
          <p:nvPr/>
        </p:nvSpPr>
        <p:spPr>
          <a:xfrm>
            <a:off x="7236296" y="4773801"/>
            <a:ext cx="1552028"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Source:  Nielsen Scantrack</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25983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Content Placeholder 6"/>
          <p:cNvSpPr>
            <a:spLocks noGrp="1"/>
          </p:cNvSpPr>
          <p:nvPr>
            <p:ph idx="1"/>
          </p:nvPr>
        </p:nvSpPr>
        <p:spPr>
          <a:xfrm>
            <a:off x="238302" y="1059582"/>
            <a:ext cx="8805169" cy="3600401"/>
          </a:xfrm>
        </p:spPr>
        <p:txBody>
          <a:bodyPr/>
          <a:lstStyle/>
          <a:p>
            <a:pPr lvl="0">
              <a:buClr>
                <a:schemeClr val="accent1"/>
              </a:buClr>
            </a:pPr>
            <a:r>
              <a:rPr lang="en-GB" sz="1600" dirty="0" smtClean="0">
                <a:latin typeface="Calibri" panose="020F0502020204030204" pitchFamily="34" charset="0"/>
                <a:cs typeface="Calibri" panose="020F0502020204030204" pitchFamily="34" charset="0"/>
              </a:rPr>
              <a:t>With </a:t>
            </a:r>
            <a:r>
              <a:rPr lang="en-GB" sz="1600" dirty="0" smtClean="0">
                <a:latin typeface="Calibri" panose="020F0502020204030204" pitchFamily="34" charset="0"/>
                <a:cs typeface="Calibri" panose="020F0502020204030204" pitchFamily="34" charset="0"/>
              </a:rPr>
              <a:t>social restrictions likely to be imposed on the nation even at Christmas many households are planning to celebrate alone or in much smaller bubbles than in previous years.</a:t>
            </a:r>
          </a:p>
          <a:p>
            <a:pPr lvl="0">
              <a:buClr>
                <a:schemeClr val="accent1"/>
              </a:buClr>
            </a:pPr>
            <a:r>
              <a:rPr lang="en-GB" sz="1600" b="1" dirty="0" smtClean="0">
                <a:latin typeface="Calibri" panose="020F0502020204030204" pitchFamily="34" charset="0"/>
                <a:cs typeface="Calibri" panose="020F0502020204030204" pitchFamily="34" charset="0"/>
              </a:rPr>
              <a:t>Spend for the quarter is still expected to top £33Bn </a:t>
            </a:r>
            <a:r>
              <a:rPr lang="en-GB" sz="1600" dirty="0" smtClean="0">
                <a:latin typeface="Calibri" panose="020F0502020204030204" pitchFamily="34" charset="0"/>
                <a:cs typeface="Calibri" panose="020F0502020204030204" pitchFamily="34" charset="0"/>
              </a:rPr>
              <a:t>at </a:t>
            </a:r>
            <a:r>
              <a:rPr lang="en-GB" sz="1600" dirty="0">
                <a:latin typeface="Calibri" panose="020F0502020204030204" pitchFamily="34" charset="0"/>
                <a:cs typeface="Calibri" panose="020F0502020204030204" pitchFamily="34" charset="0"/>
              </a:rPr>
              <a:t>the Grocery </a:t>
            </a:r>
            <a:r>
              <a:rPr lang="en-GB" sz="1600" dirty="0" smtClean="0">
                <a:latin typeface="Calibri" panose="020F0502020204030204" pitchFamily="34" charset="0"/>
                <a:cs typeface="Calibri" panose="020F0502020204030204" pitchFamily="34" charset="0"/>
              </a:rPr>
              <a:t>Multiples (12 </a:t>
            </a:r>
            <a:r>
              <a:rPr lang="en-GB" sz="1600" dirty="0">
                <a:latin typeface="Calibri" panose="020F0502020204030204" pitchFamily="34" charset="0"/>
                <a:cs typeface="Calibri" panose="020F0502020204030204" pitchFamily="34" charset="0"/>
              </a:rPr>
              <a:t>weeks to </a:t>
            </a:r>
            <a:r>
              <a:rPr lang="en-GB" sz="1600" dirty="0" smtClean="0">
                <a:latin typeface="Calibri" panose="020F0502020204030204" pitchFamily="34" charset="0"/>
                <a:cs typeface="Calibri" panose="020F0502020204030204" pitchFamily="34" charset="0"/>
              </a:rPr>
              <a:t>26/12/20*) </a:t>
            </a:r>
            <a:r>
              <a:rPr lang="en-GB" sz="1600" dirty="0">
                <a:latin typeface="Calibri" panose="020F0502020204030204" pitchFamily="34" charset="0"/>
                <a:cs typeface="Calibri" panose="020F0502020204030204" pitchFamily="34" charset="0"/>
              </a:rPr>
              <a:t>which is </a:t>
            </a:r>
            <a:r>
              <a:rPr lang="en-GB" sz="1600" b="1" dirty="0">
                <a:latin typeface="Calibri" panose="020F0502020204030204" pitchFamily="34" charset="0"/>
                <a:cs typeface="Calibri" panose="020F0502020204030204" pitchFamily="34" charset="0"/>
              </a:rPr>
              <a:t>over £</a:t>
            </a:r>
            <a:r>
              <a:rPr lang="en-GB" sz="1600" b="1" dirty="0" smtClean="0">
                <a:latin typeface="Calibri" panose="020F0502020204030204" pitchFamily="34" charset="0"/>
                <a:cs typeface="Calibri" panose="020F0502020204030204" pitchFamily="34" charset="0"/>
              </a:rPr>
              <a:t>2Bn </a:t>
            </a:r>
            <a:r>
              <a:rPr lang="en-GB" sz="1600" b="1" dirty="0">
                <a:latin typeface="Calibri" panose="020F0502020204030204" pitchFamily="34" charset="0"/>
                <a:cs typeface="Calibri" panose="020F0502020204030204" pitchFamily="34" charset="0"/>
              </a:rPr>
              <a:t>more than last year </a:t>
            </a:r>
            <a:r>
              <a:rPr lang="en-GB" sz="1600" dirty="0">
                <a:latin typeface="Calibri" panose="020F0502020204030204" pitchFamily="34" charset="0"/>
                <a:cs typeface="Calibri" panose="020F0502020204030204" pitchFamily="34" charset="0"/>
              </a:rPr>
              <a:t>and </a:t>
            </a:r>
            <a:r>
              <a:rPr lang="en-GB" sz="1600" dirty="0" smtClean="0">
                <a:latin typeface="Calibri" panose="020F0502020204030204" pitchFamily="34" charset="0"/>
                <a:cs typeface="Calibri" panose="020F0502020204030204" pitchFamily="34" charset="0"/>
              </a:rPr>
              <a:t>an </a:t>
            </a:r>
            <a:r>
              <a:rPr lang="en-GB" sz="1600" b="1" dirty="0">
                <a:latin typeface="Calibri" panose="020F0502020204030204" pitchFamily="34" charset="0"/>
                <a:cs typeface="Calibri" panose="020F0502020204030204" pitchFamily="34" charset="0"/>
              </a:rPr>
              <a:t>anticipated growth of </a:t>
            </a:r>
            <a:r>
              <a:rPr lang="en-GB" sz="1600" b="1" dirty="0" smtClean="0">
                <a:latin typeface="Calibri" panose="020F0502020204030204" pitchFamily="34" charset="0"/>
                <a:cs typeface="Calibri" panose="020F0502020204030204" pitchFamily="34" charset="0"/>
              </a:rPr>
              <a:t>+6.9%.</a:t>
            </a:r>
            <a:endParaRPr lang="en-GB" sz="1600" dirty="0">
              <a:latin typeface="Calibri" panose="020F0502020204030204" pitchFamily="34" charset="0"/>
              <a:cs typeface="Calibri" panose="020F0502020204030204" pitchFamily="34" charset="0"/>
            </a:endParaRPr>
          </a:p>
          <a:p>
            <a:pPr lvl="0">
              <a:buClr>
                <a:schemeClr val="accent1"/>
              </a:buClr>
            </a:pPr>
            <a:r>
              <a:rPr lang="en-GB" sz="1600" dirty="0">
                <a:latin typeface="Calibri" panose="020F0502020204030204" pitchFamily="34" charset="0"/>
                <a:cs typeface="Calibri" panose="020F0502020204030204" pitchFamily="34" charset="0"/>
              </a:rPr>
              <a:t>Shoppers are poised to spend in December but many are holding off with more reasons </a:t>
            </a:r>
            <a:r>
              <a:rPr lang="en-GB" sz="1600" dirty="0" smtClean="0">
                <a:latin typeface="Calibri" panose="020F0502020204030204" pitchFamily="34" charset="0"/>
                <a:cs typeface="Calibri" panose="020F0502020204030204" pitchFamily="34" charset="0"/>
              </a:rPr>
              <a:t>not to </a:t>
            </a:r>
            <a:r>
              <a:rPr lang="en-GB" sz="1600" dirty="0">
                <a:latin typeface="Calibri" panose="020F0502020204030204" pitchFamily="34" charset="0"/>
                <a:cs typeface="Calibri" panose="020F0502020204030204" pitchFamily="34" charset="0"/>
              </a:rPr>
              <a:t>spend than in previous years, as there are limited opportunities to socialise this </a:t>
            </a:r>
            <a:r>
              <a:rPr lang="en-GB" sz="1600" dirty="0" smtClean="0">
                <a:latin typeface="Calibri" panose="020F0502020204030204" pitchFamily="34" charset="0"/>
                <a:cs typeface="Calibri" panose="020F0502020204030204" pitchFamily="34" charset="0"/>
              </a:rPr>
              <a:t>year.  Despite this, 20</a:t>
            </a:r>
            <a:r>
              <a:rPr lang="en-GB" sz="1600" dirty="0">
                <a:latin typeface="Calibri" panose="020F0502020204030204" pitchFamily="34" charset="0"/>
                <a:cs typeface="Calibri" panose="020F0502020204030204" pitchFamily="34" charset="0"/>
              </a:rPr>
              <a:t>% of </a:t>
            </a:r>
            <a:r>
              <a:rPr lang="en-GB" sz="1600" dirty="0" smtClean="0">
                <a:latin typeface="Calibri" panose="020F0502020204030204" pitchFamily="34" charset="0"/>
                <a:cs typeface="Calibri" panose="020F0502020204030204" pitchFamily="34" charset="0"/>
              </a:rPr>
              <a:t>Christmas* </a:t>
            </a:r>
            <a:r>
              <a:rPr lang="en-GB" sz="1600" dirty="0">
                <a:latin typeface="Calibri" panose="020F0502020204030204" pitchFamily="34" charset="0"/>
                <a:cs typeface="Calibri" panose="020F0502020204030204" pitchFamily="34" charset="0"/>
              </a:rPr>
              <a:t>sales, nearly </a:t>
            </a:r>
            <a:r>
              <a:rPr lang="en-GB" sz="1600" b="1" dirty="0">
                <a:latin typeface="Calibri" panose="020F0502020204030204" pitchFamily="34" charset="0"/>
                <a:cs typeface="Calibri" panose="020F0502020204030204" pitchFamily="34" charset="0"/>
              </a:rPr>
              <a:t>£7Bn</a:t>
            </a:r>
            <a:r>
              <a:rPr lang="en-GB" sz="1600" dirty="0">
                <a:latin typeface="Calibri" panose="020F0502020204030204" pitchFamily="34" charset="0"/>
                <a:cs typeface="Calibri" panose="020F0502020204030204" pitchFamily="34" charset="0"/>
              </a:rPr>
              <a:t> is expected to be spent during the final 2 </a:t>
            </a:r>
            <a:r>
              <a:rPr lang="en-GB" sz="1600" dirty="0" smtClean="0">
                <a:latin typeface="Calibri" panose="020F0502020204030204" pitchFamily="34" charset="0"/>
                <a:cs typeface="Calibri" panose="020F0502020204030204" pitchFamily="34" charset="0"/>
              </a:rPr>
              <a:t>weeks</a:t>
            </a:r>
            <a:r>
              <a:rPr lang="en-GB" sz="1600" b="1" dirty="0" smtClean="0">
                <a:latin typeface="Calibri" panose="020F0502020204030204" pitchFamily="34" charset="0"/>
                <a:cs typeface="Calibri" panose="020F0502020204030204" pitchFamily="34" charset="0"/>
              </a:rPr>
              <a:t> </a:t>
            </a:r>
            <a:r>
              <a:rPr lang="en-GB" sz="1600" dirty="0" smtClean="0">
                <a:latin typeface="Calibri" panose="020F0502020204030204" pitchFamily="34" charset="0"/>
                <a:cs typeface="Calibri" panose="020F0502020204030204" pitchFamily="34" charset="0"/>
              </a:rPr>
              <a:t>of December</a:t>
            </a:r>
            <a:r>
              <a:rPr lang="en-GB" sz="1600" dirty="0" smtClean="0"/>
              <a:t>.</a:t>
            </a:r>
            <a:endParaRPr lang="en-GB" sz="1600" dirty="0"/>
          </a:p>
          <a:p>
            <a:pPr lvl="0">
              <a:buClr>
                <a:schemeClr val="accent1"/>
              </a:buClr>
            </a:pPr>
            <a:r>
              <a:rPr lang="en-IN" sz="1600" dirty="0" smtClean="0">
                <a:latin typeface="Calibri" panose="020F0502020204030204" pitchFamily="34" charset="0"/>
                <a:cs typeface="Calibri" panose="020F0502020204030204" pitchFamily="34" charset="0"/>
              </a:rPr>
              <a:t>Online is expected to remain robust </a:t>
            </a:r>
            <a:r>
              <a:rPr lang="en-IN" sz="1600" dirty="0" smtClean="0">
                <a:latin typeface="Calibri" panose="020F0502020204030204" pitchFamily="34" charset="0"/>
                <a:cs typeface="Calibri" panose="020F0502020204030204" pitchFamily="34" charset="0"/>
              </a:rPr>
              <a:t>however </a:t>
            </a:r>
            <a:r>
              <a:rPr lang="en-IN" sz="1600" dirty="0" smtClean="0">
                <a:latin typeface="Calibri" panose="020F0502020204030204" pitchFamily="34" charset="0"/>
                <a:cs typeface="Calibri" panose="020F0502020204030204" pitchFamily="34" charset="0"/>
              </a:rPr>
              <a:t>share </a:t>
            </a:r>
            <a:r>
              <a:rPr lang="en-IN" sz="1600" dirty="0" smtClean="0">
                <a:latin typeface="Calibri" panose="020F0502020204030204" pitchFamily="34" charset="0"/>
                <a:cs typeface="Calibri" panose="020F0502020204030204" pitchFamily="34" charset="0"/>
              </a:rPr>
              <a:t>may dip </a:t>
            </a:r>
            <a:r>
              <a:rPr lang="en-IN" sz="1600" dirty="0" smtClean="0">
                <a:latin typeface="Calibri" panose="020F0502020204030204" pitchFamily="34" charset="0"/>
                <a:cs typeface="Calibri" panose="020F0502020204030204" pitchFamily="34" charset="0"/>
              </a:rPr>
              <a:t>below 13% as slot availability will limit opportunities for less organised shoppers to shop in the final week of trading.</a:t>
            </a:r>
          </a:p>
          <a:p>
            <a:pPr lvl="0">
              <a:buClr>
                <a:schemeClr val="accent1"/>
              </a:buClr>
            </a:pPr>
            <a:r>
              <a:rPr lang="en-IN" sz="1600" dirty="0" smtClean="0">
                <a:latin typeface="Calibri" panose="020F0502020204030204" pitchFamily="34" charset="0"/>
                <a:cs typeface="Calibri" panose="020F0502020204030204" pitchFamily="34" charset="0"/>
              </a:rPr>
              <a:t>Uncertainty around Brexit coupled with concern over rising prices and availability, in the absence of a last minute deal, may well encourage some shoppers to </a:t>
            </a:r>
            <a:r>
              <a:rPr lang="en-IN" sz="1600" b="1" dirty="0" smtClean="0">
                <a:latin typeface="Calibri" panose="020F0502020204030204" pitchFamily="34" charset="0"/>
                <a:cs typeface="Calibri" panose="020F0502020204030204" pitchFamily="34" charset="0"/>
              </a:rPr>
              <a:t>bring forward January purchases </a:t>
            </a:r>
            <a:r>
              <a:rPr lang="en-IN" sz="1600" dirty="0" smtClean="0">
                <a:latin typeface="Calibri" panose="020F0502020204030204" pitchFamily="34" charset="0"/>
                <a:cs typeface="Calibri" panose="020F0502020204030204" pitchFamily="34" charset="0"/>
              </a:rPr>
              <a:t>of some categories into December.</a:t>
            </a:r>
            <a:endParaRPr lang="en-GB" sz="1600" dirty="0">
              <a:latin typeface="Calibri" panose="020F0502020204030204" pitchFamily="34" charset="0"/>
              <a:cs typeface="Calibri" panose="020F0502020204030204" pitchFamily="34" charset="0"/>
            </a:endParaRPr>
          </a:p>
        </p:txBody>
      </p:sp>
      <p:grpSp>
        <p:nvGrpSpPr>
          <p:cNvPr id="41987"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lumMod val="65000"/>
                  </a:srgbClr>
                </a:solidFill>
              </a:endParaRPr>
            </a:p>
          </p:txBody>
        </p:sp>
        <p:sp>
          <p:nvSpPr>
            <p:cNvPr id="41990"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2102DA8C-BDA1-4A74-978C-7FB8E390483C}" type="slidenum">
                <a:rPr lang="en-US" altLang="en-US" sz="900">
                  <a:solidFill>
                    <a:srgbClr val="FFFFFF"/>
                  </a:solidFill>
                </a:rPr>
                <a:pPr algn="ctr" eaLnBrk="1" hangingPunct="1">
                  <a:spcBef>
                    <a:spcPct val="0"/>
                  </a:spcBef>
                  <a:buClrTx/>
                  <a:buFontTx/>
                  <a:buNone/>
                </a:pPr>
                <a:t>35</a:t>
              </a:fld>
              <a:endParaRPr lang="en-US" altLang="en-US" sz="900" dirty="0">
                <a:solidFill>
                  <a:srgbClr val="FFFFFF"/>
                </a:solidFill>
              </a:endParaRPr>
            </a:p>
          </p:txBody>
        </p:sp>
      </p:grpSp>
      <p:sp>
        <p:nvSpPr>
          <p:cNvPr id="5" name="Title 4"/>
          <p:cNvSpPr>
            <a:spLocks noGrp="1"/>
          </p:cNvSpPr>
          <p:nvPr>
            <p:ph type="title"/>
          </p:nvPr>
        </p:nvSpPr>
        <p:spPr>
          <a:xfrm>
            <a:off x="322058" y="555526"/>
            <a:ext cx="8597205" cy="428625"/>
          </a:xfrm>
        </p:spPr>
        <p:txBody>
          <a:bodyPr/>
          <a:lstStyle/>
          <a:p>
            <a:pPr>
              <a:defRPr/>
            </a:pPr>
            <a:r>
              <a:rPr lang="en-GB" sz="2000" b="1" dirty="0" smtClean="0">
                <a:solidFill>
                  <a:schemeClr val="tx1"/>
                </a:solidFill>
                <a:latin typeface="Calibri" panose="020F0502020204030204" pitchFamily="34" charset="0"/>
              </a:rPr>
              <a:t>WHILST CHRISTMAS IS DESTINED TO BE LIKE </a:t>
            </a:r>
            <a:r>
              <a:rPr lang="en-GB" sz="2000" b="1" dirty="0" smtClean="0">
                <a:solidFill>
                  <a:schemeClr val="tx1"/>
                </a:solidFill>
                <a:latin typeface="Calibri" panose="020F0502020204030204" pitchFamily="34" charset="0"/>
              </a:rPr>
              <a:t>‘NO OTHER’, </a:t>
            </a:r>
            <a:r>
              <a:rPr lang="en-GB" sz="2000" b="1" dirty="0" smtClean="0">
                <a:solidFill>
                  <a:schemeClr val="tx1"/>
                </a:solidFill>
                <a:latin typeface="Calibri" panose="020F0502020204030204" pitchFamily="34" charset="0"/>
              </a:rPr>
              <a:t>SALES GROWTHS IN GROCERY STORES ARE LIKELY TO BE THE BEST FOR OVER A DECADE</a:t>
            </a:r>
            <a:endParaRPr lang="en-GB" sz="2000" b="1" dirty="0">
              <a:solidFill>
                <a:schemeClr val="tx1"/>
              </a:solidFill>
            </a:endParaRPr>
          </a:p>
        </p:txBody>
      </p:sp>
      <p:sp>
        <p:nvSpPr>
          <p:cNvPr id="2" name="TextBox 1"/>
          <p:cNvSpPr txBox="1"/>
          <p:nvPr/>
        </p:nvSpPr>
        <p:spPr>
          <a:xfrm>
            <a:off x="6804248" y="4789571"/>
            <a:ext cx="1252266" cy="276999"/>
          </a:xfrm>
          <a:prstGeom prst="rect">
            <a:avLst/>
          </a:prstGeom>
          <a:noFill/>
        </p:spPr>
        <p:txBody>
          <a:bodyPr wrap="none" rtlCol="0">
            <a:spAutoFit/>
          </a:bodyPr>
          <a:lstStyle/>
          <a:p>
            <a:r>
              <a:rPr lang="en-GB" sz="1200" dirty="0" smtClean="0">
                <a:latin typeface="Calibri" panose="020F0502020204030204" pitchFamily="34" charset="0"/>
                <a:cs typeface="Calibri" panose="020F0502020204030204" pitchFamily="34" charset="0"/>
              </a:rPr>
              <a:t>*12w/e 26Dec20</a:t>
            </a:r>
            <a:endParaRPr lang="en-GB"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11153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0" y="2067694"/>
            <a:ext cx="3672668" cy="358767"/>
          </a:xfrm>
        </p:spPr>
        <p:txBody>
          <a:bodyPr/>
          <a:lstStyle/>
          <a:p>
            <a:r>
              <a:rPr lang="en-GB" dirty="0" smtClean="0"/>
              <a:t>APPENDIX </a:t>
            </a:r>
            <a:endParaRPr lang="en-GB" dirty="0"/>
          </a:p>
        </p:txBody>
      </p:sp>
    </p:spTree>
    <p:extLst>
      <p:ext uri="{BB962C8B-B14F-4D97-AF65-F5344CB8AC3E}">
        <p14:creationId xmlns:p14="http://schemas.microsoft.com/office/powerpoint/2010/main" val="24852251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609641" y="1179992"/>
            <a:ext cx="5983085" cy="3604550"/>
          </a:xfrm>
          <a:prstGeom prst="rect">
            <a:avLst/>
          </a:prstGeom>
        </p:spPr>
      </p:pic>
      <p:sp>
        <p:nvSpPr>
          <p:cNvPr id="88066" name="Text Placeholder 10"/>
          <p:cNvSpPr txBox="1">
            <a:spLocks noGrp="1"/>
          </p:cNvSpPr>
          <p:nvPr>
            <p:ph type="body" idx="1"/>
          </p:nvPr>
        </p:nvSpPr>
        <p:spPr>
          <a:xfrm>
            <a:off x="386457" y="4867275"/>
            <a:ext cx="6977062" cy="276225"/>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18437" name="Title 27"/>
          <p:cNvSpPr txBox="1">
            <a:spLocks/>
          </p:cNvSpPr>
          <p:nvPr/>
        </p:nvSpPr>
        <p:spPr bwMode="auto">
          <a:xfrm>
            <a:off x="234057" y="-346075"/>
            <a:ext cx="9251950" cy="1082676"/>
          </a:xfrm>
          <a:prstGeom prst="rect">
            <a:avLst/>
          </a:prstGeom>
          <a:noFill/>
          <a:ln>
            <a:noFill/>
          </a:ln>
          <a:extLst/>
        </p:spPr>
        <p:txBody>
          <a:bodyPr tIns="0" bIns="0" anchor="b"/>
          <a:lstStyle>
            <a:lvl1pPr defTabSz="457200" eaLnBrk="0" hangingPunct="0">
              <a:spcBef>
                <a:spcPts val="800"/>
              </a:spcBef>
              <a:buClr>
                <a:srgbClr val="5F5F5F"/>
              </a:buClr>
              <a:buFont typeface="Arial" charset="0"/>
              <a:buChar char="•"/>
              <a:defRPr sz="3200">
                <a:solidFill>
                  <a:srgbClr val="5F5F5F"/>
                </a:solidFill>
                <a:latin typeface="Calibri" pitchFamily="34" charset="0"/>
              </a:defRPr>
            </a:lvl1pPr>
            <a:lvl2pPr marL="908050" indent="-457200" defTabSz="457200" eaLnBrk="0" hangingPunct="0">
              <a:spcBef>
                <a:spcPts val="800"/>
              </a:spcBef>
              <a:buClr>
                <a:srgbClr val="5F5F5F"/>
              </a:buClr>
              <a:buFont typeface="Arial" charset="0"/>
              <a:buChar char="•"/>
              <a:defRPr sz="1600">
                <a:solidFill>
                  <a:srgbClr val="5F5F5F"/>
                </a:solidFill>
                <a:latin typeface="Calibri" pitchFamily="34" charset="0"/>
              </a:defRPr>
            </a:lvl2pPr>
            <a:lvl3pPr marL="1371600" indent="-457200" defTabSz="457200" eaLnBrk="0" hangingPunct="0">
              <a:spcBef>
                <a:spcPts val="700"/>
              </a:spcBef>
              <a:buClr>
                <a:srgbClr val="5F5F5F"/>
              </a:buClr>
              <a:buFont typeface="Arial" charset="0"/>
              <a:buChar char="•"/>
              <a:defRPr sz="1400">
                <a:solidFill>
                  <a:srgbClr val="5F5F5F"/>
                </a:solidFill>
                <a:latin typeface="Calibri" pitchFamily="34" charset="0"/>
              </a:defRPr>
            </a:lvl3pPr>
            <a:lvl4pPr marL="1825625" indent="-454025" defTabSz="457200" eaLnBrk="0" hangingPunct="0">
              <a:spcBef>
                <a:spcPts val="700"/>
              </a:spcBef>
              <a:buClr>
                <a:srgbClr val="5F5F5F"/>
              </a:buClr>
              <a:buFont typeface="Arial" charset="0"/>
              <a:buChar char="•"/>
              <a:defRPr sz="1200">
                <a:solidFill>
                  <a:srgbClr val="5F5F5F"/>
                </a:solidFill>
                <a:latin typeface="Calibri" pitchFamily="34" charset="0"/>
              </a:defRPr>
            </a:lvl4pPr>
            <a:lvl5pPr marL="2286000" indent="-457200" defTabSz="457200" eaLnBrk="0" hangingPunct="0">
              <a:spcBef>
                <a:spcPts val="700"/>
              </a:spcBef>
              <a:buClr>
                <a:srgbClr val="5F5F5F"/>
              </a:buClr>
              <a:buFont typeface="Arial" charset="0"/>
              <a:buChar char="•"/>
              <a:defRPr sz="1200">
                <a:solidFill>
                  <a:srgbClr val="5F5F5F"/>
                </a:solidFill>
                <a:latin typeface="Calibri" pitchFamily="34" charset="0"/>
              </a:defRPr>
            </a:lvl5pPr>
            <a:lvl6pPr marL="27432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32004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6576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4114800" indent="-457200" defTabSz="4572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eaLnBrk="1" fontAlgn="auto" hangingPunct="1">
              <a:lnSpc>
                <a:spcPct val="80000"/>
              </a:lnSpc>
              <a:spcBef>
                <a:spcPct val="0"/>
              </a:spcBef>
              <a:spcAft>
                <a:spcPts val="0"/>
              </a:spcAft>
              <a:buClrTx/>
              <a:buFontTx/>
              <a:buNone/>
              <a:defRPr/>
            </a:pPr>
            <a:endParaRPr lang="en-US" altLang="en-US" sz="2800" kern="0" dirty="0">
              <a:solidFill>
                <a:schemeClr val="accent1"/>
              </a:solidFill>
              <a:latin typeface="+mn-lt"/>
              <a:ea typeface="ＭＳ Ｐゴシック" pitchFamily="34" charset="-128"/>
              <a:cs typeface="Arial"/>
              <a:sym typeface="Arial"/>
            </a:endParaRPr>
          </a:p>
        </p:txBody>
      </p:sp>
      <p:sp>
        <p:nvSpPr>
          <p:cNvPr id="9" name="Oval 8"/>
          <p:cNvSpPr/>
          <p:nvPr/>
        </p:nvSpPr>
        <p:spPr>
          <a:xfrm>
            <a:off x="7137111" y="2548382"/>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3" name="Oval 12"/>
          <p:cNvSpPr/>
          <p:nvPr/>
        </p:nvSpPr>
        <p:spPr>
          <a:xfrm>
            <a:off x="7163525" y="175269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5" name="Oval 14"/>
          <p:cNvSpPr/>
          <p:nvPr/>
        </p:nvSpPr>
        <p:spPr>
          <a:xfrm>
            <a:off x="7163525" y="405856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169272" y="3255138"/>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6" name="Oval 15"/>
          <p:cNvSpPr/>
          <p:nvPr/>
        </p:nvSpPr>
        <p:spPr>
          <a:xfrm>
            <a:off x="7179733" y="2760810"/>
            <a:ext cx="459225" cy="141796"/>
          </a:xfrm>
          <a:prstGeom prst="ellipse">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1" name="Title 27"/>
          <p:cNvSpPr txBox="1">
            <a:spLocks/>
          </p:cNvSpPr>
          <p:nvPr/>
        </p:nvSpPr>
        <p:spPr bwMode="auto">
          <a:xfrm>
            <a:off x="107504" y="380973"/>
            <a:ext cx="9036495"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smtClean="0">
                <a:solidFill>
                  <a:schemeClr val="tx1"/>
                </a:solidFill>
                <a:latin typeface="Calibri" pitchFamily="34" charset="0"/>
              </a:rPr>
              <a:t>WITH ENGLAND BACK IN LOCKDOWN, SHOPPERS ONCE AGAIN BOUGHT THEIR FAVOURITE TIPPLE IN THE OFFTRADE .. GROCERY CATEGORIES HAD MOMENTUM AND GENERAL MERCHANDISE FINALLY TURNED POSITIVE … HELPED BY BLACK FRIDAY DEALS</a:t>
            </a:r>
            <a:endParaRPr lang="en-GB" altLang="en-US" sz="1800" b="1" dirty="0">
              <a:solidFill>
                <a:schemeClr val="tx1"/>
              </a:solidFill>
              <a:latin typeface="Calibri" pitchFamily="34" charset="0"/>
            </a:endParaRPr>
          </a:p>
        </p:txBody>
      </p:sp>
    </p:spTree>
    <p:extLst>
      <p:ext uri="{BB962C8B-B14F-4D97-AF65-F5344CB8AC3E}">
        <p14:creationId xmlns:p14="http://schemas.microsoft.com/office/powerpoint/2010/main" val="2819212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6229" y="1098494"/>
            <a:ext cx="5918139" cy="3628851"/>
          </a:xfrm>
          <a:prstGeom prst="rect">
            <a:avLst/>
          </a:prstGeom>
        </p:spPr>
      </p:pic>
      <p:sp>
        <p:nvSpPr>
          <p:cNvPr id="90114" name="Title 27"/>
          <p:cNvSpPr txBox="1">
            <a:spLocks/>
          </p:cNvSpPr>
          <p:nvPr/>
        </p:nvSpPr>
        <p:spPr bwMode="auto">
          <a:xfrm>
            <a:off x="143446" y="177106"/>
            <a:ext cx="8821042"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spcBef>
                <a:spcPts val="800"/>
              </a:spcBef>
              <a:buClr>
                <a:srgbClr val="5F5F5F"/>
              </a:buClr>
            </a:pPr>
            <a:r>
              <a:rPr lang="en-GB" altLang="en-US" sz="1800" b="1" dirty="0" smtClean="0">
                <a:solidFill>
                  <a:schemeClr val="tx1"/>
                </a:solidFill>
                <a:latin typeface="Calibri" pitchFamily="34" charset="0"/>
              </a:rPr>
              <a:t>WITH MOST SHOPPERS AGAIN WORKING FROM SHOPPERS ARE SPENDING LESS ON FOOD TO GO WHICH CONTINUES TO IMPACT BAKERY AND DELICATESSEN, WHILST TRAVEL &amp; SOCIAL RESTRICTIONS ADVERSELY IMPACTS HEALTH &amp; BEAUTY</a:t>
            </a:r>
            <a:endParaRPr lang="en-US" altLang="en-US" sz="1800" b="1" dirty="0">
              <a:solidFill>
                <a:schemeClr val="tx1"/>
              </a:solidFill>
              <a:latin typeface="Calibri" pitchFamily="34" charset="0"/>
            </a:endParaRPr>
          </a:p>
        </p:txBody>
      </p:sp>
      <p:sp>
        <p:nvSpPr>
          <p:cNvPr id="90115" name="Text Placeholder 10"/>
          <p:cNvSpPr txBox="1">
            <a:spLocks noGrp="1"/>
          </p:cNvSpPr>
          <p:nvPr>
            <p:ph type="body" idx="1"/>
          </p:nvPr>
        </p:nvSpPr>
        <p:spPr>
          <a:xfrm>
            <a:off x="292100" y="4875213"/>
            <a:ext cx="6769100" cy="341312"/>
          </a:xfrm>
        </p:spPr>
        <p:txBody>
          <a:bodyPr/>
          <a:lstStyle/>
          <a:p>
            <a:pPr eaLnBrk="1" hangingPunct="1">
              <a:spcBef>
                <a:spcPts val="63"/>
              </a:spcBef>
              <a:buClr>
                <a:srgbClr val="000000"/>
              </a:buClr>
              <a:buFontTx/>
              <a:buNone/>
            </a:pPr>
            <a:r>
              <a:rPr lang="en-GB" altLang="en-US" sz="900" b="1" dirty="0" smtClean="0">
                <a:solidFill>
                  <a:schemeClr val="tx1"/>
                </a:solidFill>
                <a:cs typeface="Calibri" pitchFamily="34" charset="0"/>
                <a:sym typeface="Arial" pitchFamily="34" charset="0"/>
              </a:rPr>
              <a:t>Source:  Nielsen Scantrack Total Store Read Grocery Multiples</a:t>
            </a:r>
            <a:endParaRPr lang="en-GB" altLang="en-US" sz="900" dirty="0" smtClean="0">
              <a:solidFill>
                <a:schemeClr val="tx1"/>
              </a:solidFill>
              <a:cs typeface="Calibri" pitchFamily="34" charset="0"/>
              <a:sym typeface="Arial" pitchFamily="34" charset="0"/>
            </a:endParaRPr>
          </a:p>
        </p:txBody>
      </p:sp>
      <p:sp>
        <p:nvSpPr>
          <p:cNvPr id="7" name="Oval 6"/>
          <p:cNvSpPr/>
          <p:nvPr/>
        </p:nvSpPr>
        <p:spPr>
          <a:xfrm>
            <a:off x="7458698" y="2355726"/>
            <a:ext cx="459225" cy="1417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0" name="Oval 9"/>
          <p:cNvSpPr/>
          <p:nvPr/>
        </p:nvSpPr>
        <p:spPr>
          <a:xfrm>
            <a:off x="7452320" y="1491630"/>
            <a:ext cx="459225" cy="21602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2" name="Oval 11"/>
          <p:cNvSpPr/>
          <p:nvPr/>
        </p:nvSpPr>
        <p:spPr>
          <a:xfrm>
            <a:off x="7459142" y="2842021"/>
            <a:ext cx="459225" cy="1417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
        <p:nvSpPr>
          <p:cNvPr id="14" name="Oval 13"/>
          <p:cNvSpPr/>
          <p:nvPr/>
        </p:nvSpPr>
        <p:spPr>
          <a:xfrm>
            <a:off x="7452319" y="3507854"/>
            <a:ext cx="459225" cy="14179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kern="0" dirty="0">
              <a:sym typeface="Arial"/>
            </a:endParaRPr>
          </a:p>
        </p:txBody>
      </p:sp>
    </p:spTree>
    <p:extLst>
      <p:ext uri="{BB962C8B-B14F-4D97-AF65-F5344CB8AC3E}">
        <p14:creationId xmlns:p14="http://schemas.microsoft.com/office/powerpoint/2010/main" val="250864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4</a:t>
              </a:fld>
              <a:endParaRPr lang="en-US" altLang="en-US" sz="900" dirty="0">
                <a:solidFill>
                  <a:srgbClr val="FFFFFF"/>
                </a:solidFill>
              </a:endParaRPr>
            </a:p>
          </p:txBody>
        </p:sp>
      </p:grpSp>
      <p:sp>
        <p:nvSpPr>
          <p:cNvPr id="5" name="Title 4"/>
          <p:cNvSpPr>
            <a:spLocks noGrp="1"/>
          </p:cNvSpPr>
          <p:nvPr>
            <p:ph type="title"/>
          </p:nvPr>
        </p:nvSpPr>
        <p:spPr>
          <a:xfrm>
            <a:off x="322209" y="465389"/>
            <a:ext cx="8742390" cy="474825"/>
          </a:xfrm>
        </p:spPr>
        <p:txBody>
          <a:bodyPr/>
          <a:lstStyle/>
          <a:p>
            <a:pPr>
              <a:defRPr/>
            </a:pPr>
            <a:r>
              <a:rPr lang="en-GB" sz="2200" b="1" dirty="0" smtClean="0">
                <a:solidFill>
                  <a:schemeClr val="tx1"/>
                </a:solidFill>
                <a:latin typeface="Calibri" panose="020F0502020204030204" pitchFamily="34" charset="0"/>
                <a:ea typeface="ＭＳ Ｐゴシック" charset="-128"/>
                <a:cs typeface="Calibri" panose="020F0502020204030204" pitchFamily="34" charset="0"/>
              </a:rPr>
              <a:t>NOVEMBER PROVED AN INTENSE BATTLE FOR RETAILERS TO HOLD </a:t>
            </a:r>
            <a:r>
              <a:rPr lang="en-GB" sz="2200" b="1" dirty="0" smtClean="0">
                <a:solidFill>
                  <a:schemeClr val="tx1"/>
                </a:solidFill>
                <a:latin typeface="Calibri" panose="020F0502020204030204" pitchFamily="34" charset="0"/>
                <a:ea typeface="ＭＳ Ｐゴシック" charset="-128"/>
                <a:cs typeface="Calibri" panose="020F0502020204030204" pitchFamily="34" charset="0"/>
              </a:rPr>
              <a:t>ONTO MARKET </a:t>
            </a:r>
            <a:r>
              <a:rPr lang="en-GB" sz="2200" b="1" dirty="0" smtClean="0">
                <a:solidFill>
                  <a:schemeClr val="tx1"/>
                </a:solidFill>
                <a:latin typeface="Calibri" panose="020F0502020204030204" pitchFamily="34" charset="0"/>
                <a:ea typeface="ＭＳ Ｐゴシック" charset="-128"/>
                <a:cs typeface="Calibri" panose="020F0502020204030204" pitchFamily="34" charset="0"/>
              </a:rPr>
              <a:t>SHARE</a:t>
            </a:r>
            <a:endParaRPr lang="en-US" sz="2200" b="1"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11" name="Rectangle 10"/>
          <p:cNvSpPr/>
          <p:nvPr/>
        </p:nvSpPr>
        <p:spPr>
          <a:xfrm>
            <a:off x="346723" y="4911246"/>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Total Till</a:t>
            </a:r>
            <a:endParaRPr lang="en-GB" altLang="en-US" sz="900" dirty="0">
              <a:latin typeface="Calibri" panose="020F0502020204030204" pitchFamily="34" charset="0"/>
            </a:endParaRPr>
          </a:p>
        </p:txBody>
      </p:sp>
      <p:sp>
        <p:nvSpPr>
          <p:cNvPr id="4" name="TextBox 3"/>
          <p:cNvSpPr txBox="1"/>
          <p:nvPr/>
        </p:nvSpPr>
        <p:spPr>
          <a:xfrm>
            <a:off x="346723" y="994564"/>
            <a:ext cx="8571176" cy="3108543"/>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dirty="0">
                <a:latin typeface="Calibri" panose="020F0502020204030204" pitchFamily="34" charset="0"/>
                <a:cs typeface="Calibri" panose="020F0502020204030204" pitchFamily="34" charset="0"/>
              </a:rPr>
              <a:t>A year ago all of the top4 had falling sales (Total Till growth was just +0.2%) which is the context behind the recent pandemic driven growths.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Morrisons </a:t>
            </a:r>
            <a:r>
              <a:rPr lang="en-GB" dirty="0">
                <a:latin typeface="Calibri" panose="020F0502020204030204" pitchFamily="34" charset="0"/>
                <a:cs typeface="Calibri" panose="020F0502020204030204" pitchFamily="34" charset="0"/>
              </a:rPr>
              <a:t>growths</a:t>
            </a:r>
            <a:r>
              <a:rPr lang="en-GB" b="1" dirty="0">
                <a:latin typeface="Calibri" panose="020F0502020204030204" pitchFamily="34" charset="0"/>
                <a:cs typeface="Calibri" panose="020F0502020204030204" pitchFamily="34" charset="0"/>
              </a:rPr>
              <a:t> (12.5</a:t>
            </a:r>
            <a:r>
              <a:rPr lang="en-GB" dirty="0">
                <a:latin typeface="Calibri" panose="020F0502020204030204" pitchFamily="34" charset="0"/>
                <a:cs typeface="Calibri" panose="020F0502020204030204" pitchFamily="34" charset="0"/>
              </a:rPr>
              <a:t>%) are again just ahead of</a:t>
            </a:r>
            <a:r>
              <a:rPr lang="en-GB" b="1" dirty="0">
                <a:latin typeface="Calibri" panose="020F0502020204030204" pitchFamily="34" charset="0"/>
                <a:cs typeface="Calibri" panose="020F0502020204030204" pitchFamily="34" charset="0"/>
              </a:rPr>
              <a:t> Sainsbury (+11.1%).</a:t>
            </a:r>
            <a:r>
              <a:rPr lang="en-GB" dirty="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ASDA</a:t>
            </a:r>
            <a:r>
              <a:rPr lang="en-GB" dirty="0" smtClean="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sales have bounced back from a weak October and the </a:t>
            </a:r>
            <a:r>
              <a:rPr lang="en-GB" b="1" dirty="0">
                <a:latin typeface="Calibri" panose="020F0502020204030204" pitchFamily="34" charset="0"/>
                <a:cs typeface="Calibri" panose="020F0502020204030204" pitchFamily="34" charset="0"/>
              </a:rPr>
              <a:t>+10.6%</a:t>
            </a:r>
            <a:r>
              <a:rPr lang="en-GB" dirty="0">
                <a:latin typeface="Calibri" panose="020F0502020204030204" pitchFamily="34" charset="0"/>
                <a:cs typeface="Calibri" panose="020F0502020204030204" pitchFamily="34" charset="0"/>
              </a:rPr>
              <a:t> growth is now in line with </a:t>
            </a:r>
            <a:r>
              <a:rPr lang="en-GB" b="1" dirty="0">
                <a:latin typeface="Calibri" panose="020F0502020204030204" pitchFamily="34" charset="0"/>
                <a:cs typeface="Calibri" panose="020F0502020204030204" pitchFamily="34" charset="0"/>
              </a:rPr>
              <a:t>Tesco (+9.1%)</a:t>
            </a:r>
            <a:r>
              <a:rPr lang="en-GB" dirty="0">
                <a:latin typeface="Calibri" panose="020F0502020204030204" pitchFamily="34" charset="0"/>
                <a:cs typeface="Calibri" panose="020F0502020204030204" pitchFamily="34" charset="0"/>
              </a:rPr>
              <a:t> where Clubcard Prices are impacting spend per visit (+19% compared to +23% at ASDA and +28% at Sainsbury</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Iceland (+18.9%) </a:t>
            </a:r>
            <a:r>
              <a:rPr lang="en-GB" dirty="0">
                <a:latin typeface="Calibri" panose="020F0502020204030204" pitchFamily="34" charset="0"/>
                <a:cs typeface="Calibri" panose="020F0502020204030204" pitchFamily="34" charset="0"/>
              </a:rPr>
              <a:t>has been one of the winners all year helped by the most recent uptick in Frozen Foods (+20%) and their online offer</a:t>
            </a:r>
            <a:r>
              <a:rPr lang="en-GB" dirty="0" smtClean="0">
                <a:latin typeface="Calibri" panose="020F0502020204030204" pitchFamily="34" charset="0"/>
                <a:cs typeface="Calibri" panose="020F0502020204030204" pitchFamily="34" charset="0"/>
              </a:rPr>
              <a:t>.  </a:t>
            </a:r>
            <a:r>
              <a:rPr lang="en-GB" b="1" dirty="0" smtClean="0">
                <a:latin typeface="Calibri" panose="020F0502020204030204" pitchFamily="34" charset="0"/>
                <a:cs typeface="Calibri" panose="020F0502020204030204" pitchFamily="34" charset="0"/>
              </a:rPr>
              <a:t>Waitrose </a:t>
            </a:r>
            <a:r>
              <a:rPr lang="en-GB" b="1" dirty="0">
                <a:latin typeface="Calibri" panose="020F0502020204030204" pitchFamily="34" charset="0"/>
                <a:cs typeface="Calibri" panose="020F0502020204030204" pitchFamily="34" charset="0"/>
              </a:rPr>
              <a:t>(+10.4%)</a:t>
            </a:r>
            <a:r>
              <a:rPr lang="en-GB" dirty="0">
                <a:latin typeface="Calibri" panose="020F0502020204030204" pitchFamily="34" charset="0"/>
                <a:cs typeface="Calibri" panose="020F0502020204030204" pitchFamily="34" charset="0"/>
              </a:rPr>
              <a:t> continues to have good momentum even though penetration is down more at Waitrose than at the top4, as shoppers are still limiting the number of retailers </a:t>
            </a:r>
            <a:r>
              <a:rPr lang="en-GB" dirty="0" smtClean="0">
                <a:latin typeface="Calibri" panose="020F0502020204030204" pitchFamily="34" charset="0"/>
                <a:cs typeface="Calibri" panose="020F0502020204030204" pitchFamily="34" charset="0"/>
              </a:rPr>
              <a:t>visited. </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Co- operatives (+6.2%) are also impacted but the relaunch of the Membership App is helping to maintain spend per visit, </a:t>
            </a:r>
            <a:r>
              <a:rPr lang="en-GB" dirty="0">
                <a:latin typeface="Calibri" panose="020F0502020204030204" pitchFamily="34" charset="0"/>
                <a:cs typeface="Calibri" panose="020F0502020204030204" pitchFamily="34" charset="0"/>
              </a:rPr>
              <a:t>up 22% and there remains an underlying need for many households to shop and stay local. </a:t>
            </a:r>
            <a:endParaRPr lang="en-GB"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65051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42" name="Group 8"/>
          <p:cNvGrpSpPr>
            <a:grpSpLocks/>
          </p:cNvGrpSpPr>
          <p:nvPr/>
        </p:nvGrpSpPr>
        <p:grpSpPr bwMode="auto">
          <a:xfrm>
            <a:off x="8848726" y="4925616"/>
            <a:ext cx="207963" cy="157163"/>
            <a:chOff x="8848016" y="6568281"/>
            <a:chExt cx="209382" cy="209382"/>
          </a:xfrm>
        </p:grpSpPr>
        <p:sp>
          <p:nvSpPr>
            <p:cNvPr id="10" name="Oval 9"/>
            <p:cNvSpPr/>
            <p:nvPr/>
          </p:nvSpPr>
          <p:spPr>
            <a:xfrm>
              <a:off x="8848016" y="6568281"/>
              <a:ext cx="209382" cy="209382"/>
            </a:xfrm>
            <a:prstGeom prst="ellipse">
              <a:avLst/>
            </a:prstGeom>
            <a:solidFill>
              <a:srgbClr val="A6A6A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lumMod val="65000"/>
                  </a:schemeClr>
                </a:solidFill>
              </a:endParaRPr>
            </a:p>
          </p:txBody>
        </p:sp>
        <p:sp>
          <p:nvSpPr>
            <p:cNvPr id="10249" name="Text Box 17"/>
            <p:cNvSpPr txBox="1">
              <a:spLocks noChangeArrowheads="1"/>
            </p:cNvSpPr>
            <p:nvPr/>
          </p:nvSpPr>
          <p:spPr bwMode="auto">
            <a:xfrm>
              <a:off x="8919034" y="6577334"/>
              <a:ext cx="58102" cy="184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eaLnBrk="0" hangingPunct="0">
                <a:spcBef>
                  <a:spcPts val="800"/>
                </a:spcBef>
                <a:buClr>
                  <a:srgbClr val="5F5F5F"/>
                </a:buClr>
                <a:buFont typeface="Arial" charset="0"/>
                <a:buChar char="•"/>
                <a:defRPr sz="3200">
                  <a:solidFill>
                    <a:srgbClr val="5F5F5F"/>
                  </a:solidFill>
                  <a:latin typeface="Calibri" pitchFamily="34" charset="0"/>
                </a:defRPr>
              </a:lvl1pPr>
              <a:lvl2pPr marL="742950" indent="-285750" eaLnBrk="0" hangingPunct="0">
                <a:spcBef>
                  <a:spcPts val="800"/>
                </a:spcBef>
                <a:buClr>
                  <a:srgbClr val="5F5F5F"/>
                </a:buClr>
                <a:buFont typeface="Arial" charset="0"/>
                <a:buChar char="•"/>
                <a:defRPr sz="1600">
                  <a:solidFill>
                    <a:srgbClr val="5F5F5F"/>
                  </a:solidFill>
                  <a:latin typeface="Calibri" pitchFamily="34" charset="0"/>
                </a:defRPr>
              </a:lvl2pPr>
              <a:lvl3pPr marL="1143000" indent="-228600" eaLnBrk="0" hangingPunct="0">
                <a:spcBef>
                  <a:spcPts val="700"/>
                </a:spcBef>
                <a:buClr>
                  <a:srgbClr val="5F5F5F"/>
                </a:buClr>
                <a:buFont typeface="Arial" charset="0"/>
                <a:buChar char="•"/>
                <a:defRPr sz="1400">
                  <a:solidFill>
                    <a:srgbClr val="5F5F5F"/>
                  </a:solidFill>
                  <a:latin typeface="Calibri" pitchFamily="34" charset="0"/>
                </a:defRPr>
              </a:lvl3pPr>
              <a:lvl4pPr marL="1600200" indent="-228600" eaLnBrk="0" hangingPunct="0">
                <a:spcBef>
                  <a:spcPts val="700"/>
                </a:spcBef>
                <a:buClr>
                  <a:srgbClr val="5F5F5F"/>
                </a:buClr>
                <a:buFont typeface="Arial" charset="0"/>
                <a:buChar char="•"/>
                <a:defRPr sz="1200">
                  <a:solidFill>
                    <a:srgbClr val="5F5F5F"/>
                  </a:solidFill>
                  <a:latin typeface="Calibri" pitchFamily="34" charset="0"/>
                </a:defRPr>
              </a:lvl4pPr>
              <a:lvl5pPr marL="2057400" indent="-228600" eaLnBrk="0" hangingPunct="0">
                <a:spcBef>
                  <a:spcPts val="700"/>
                </a:spcBef>
                <a:buClr>
                  <a:srgbClr val="5F5F5F"/>
                </a:buClr>
                <a:buFont typeface="Arial" charset="0"/>
                <a:buChar char="•"/>
                <a:defRPr sz="1200">
                  <a:solidFill>
                    <a:srgbClr val="5F5F5F"/>
                  </a:solidFill>
                  <a:latin typeface="Calibri" pitchFamily="34" charset="0"/>
                </a:defRPr>
              </a:lvl5pPr>
              <a:lvl6pPr marL="25146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6pPr>
              <a:lvl7pPr marL="29718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7pPr>
              <a:lvl8pPr marL="34290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8pPr>
              <a:lvl9pPr marL="3886200" indent="-228600" eaLnBrk="0" fontAlgn="base" hangingPunct="0">
                <a:spcBef>
                  <a:spcPts val="700"/>
                </a:spcBef>
                <a:spcAft>
                  <a:spcPct val="0"/>
                </a:spcAft>
                <a:buClr>
                  <a:srgbClr val="5F5F5F"/>
                </a:buClr>
                <a:buFont typeface="Arial" charset="0"/>
                <a:buChar char="•"/>
                <a:defRPr sz="1200">
                  <a:solidFill>
                    <a:srgbClr val="5F5F5F"/>
                  </a:solidFill>
                  <a:latin typeface="Calibri" pitchFamily="34" charset="0"/>
                </a:defRPr>
              </a:lvl9pPr>
            </a:lstStyle>
            <a:p>
              <a:pPr algn="ctr" eaLnBrk="1" hangingPunct="1">
                <a:spcBef>
                  <a:spcPct val="0"/>
                </a:spcBef>
                <a:buClrTx/>
                <a:buFontTx/>
                <a:buNone/>
              </a:pPr>
              <a:fld id="{93947CB7-E9D3-4933-9740-76287ED7271F}" type="slidenum">
                <a:rPr lang="en-US" altLang="en-US" sz="900">
                  <a:solidFill>
                    <a:srgbClr val="FFFFFF"/>
                  </a:solidFill>
                </a:rPr>
                <a:pPr algn="ctr" eaLnBrk="1" hangingPunct="1">
                  <a:spcBef>
                    <a:spcPct val="0"/>
                  </a:spcBef>
                  <a:buClrTx/>
                  <a:buFontTx/>
                  <a:buNone/>
                </a:pPr>
                <a:t>5</a:t>
              </a:fld>
              <a:endParaRPr lang="en-US" altLang="en-US" sz="900" dirty="0">
                <a:solidFill>
                  <a:srgbClr val="FFFFFF"/>
                </a:solidFill>
              </a:endParaRPr>
            </a:p>
          </p:txBody>
        </p:sp>
      </p:grpSp>
      <p:sp>
        <p:nvSpPr>
          <p:cNvPr id="5" name="Title 4"/>
          <p:cNvSpPr>
            <a:spLocks noGrp="1"/>
          </p:cNvSpPr>
          <p:nvPr>
            <p:ph type="title"/>
          </p:nvPr>
        </p:nvSpPr>
        <p:spPr>
          <a:xfrm>
            <a:off x="322209" y="465389"/>
            <a:ext cx="8742390" cy="474825"/>
          </a:xfrm>
        </p:spPr>
        <p:txBody>
          <a:bodyPr/>
          <a:lstStyle/>
          <a:p>
            <a:pPr>
              <a:defRPr/>
            </a:pPr>
            <a:r>
              <a:rPr lang="en-GB" sz="2200" b="1" dirty="0" smtClean="0">
                <a:solidFill>
                  <a:schemeClr val="tx1"/>
                </a:solidFill>
                <a:latin typeface="Calibri" panose="020F0502020204030204" pitchFamily="34" charset="0"/>
                <a:ea typeface="ＭＳ Ｐゴシック" charset="-128"/>
                <a:cs typeface="Calibri" panose="020F0502020204030204" pitchFamily="34" charset="0"/>
              </a:rPr>
              <a:t>OCADO REMAINS THE FASTEST GROWING RETAILER</a:t>
            </a:r>
            <a:endParaRPr lang="en-US" sz="2200" b="1" dirty="0">
              <a:solidFill>
                <a:schemeClr val="tx1"/>
              </a:solidFill>
              <a:latin typeface="Calibri" panose="020F0502020204030204" pitchFamily="34" charset="0"/>
              <a:ea typeface="ＭＳ Ｐゴシック" charset="-128"/>
              <a:cs typeface="Calibri" panose="020F0502020204030204" pitchFamily="34" charset="0"/>
            </a:endParaRPr>
          </a:p>
        </p:txBody>
      </p:sp>
      <p:sp>
        <p:nvSpPr>
          <p:cNvPr id="2" name="TextBox 1"/>
          <p:cNvSpPr txBox="1"/>
          <p:nvPr/>
        </p:nvSpPr>
        <p:spPr>
          <a:xfrm>
            <a:off x="10692681" y="4461960"/>
            <a:ext cx="184731" cy="307777"/>
          </a:xfrm>
          <a:prstGeom prst="rect">
            <a:avLst/>
          </a:prstGeom>
          <a:noFill/>
        </p:spPr>
        <p:txBody>
          <a:bodyPr wrap="none" rtlCol="0">
            <a:spAutoFit/>
          </a:bodyPr>
          <a:lstStyle/>
          <a:p>
            <a:endParaRPr lang="en-GB" dirty="0"/>
          </a:p>
        </p:txBody>
      </p:sp>
      <p:sp>
        <p:nvSpPr>
          <p:cNvPr id="11" name="Rectangle 10"/>
          <p:cNvSpPr/>
          <p:nvPr/>
        </p:nvSpPr>
        <p:spPr>
          <a:xfrm>
            <a:off x="346723" y="4911246"/>
            <a:ext cx="1362874" cy="230832"/>
          </a:xfrm>
          <a:prstGeom prst="rect">
            <a:avLst/>
          </a:prstGeom>
        </p:spPr>
        <p:txBody>
          <a:bodyPr wrap="none">
            <a:spAutoFit/>
          </a:bodyPr>
          <a:lstStyle/>
          <a:p>
            <a:pPr>
              <a:spcBef>
                <a:spcPct val="0"/>
              </a:spcBef>
            </a:pPr>
            <a:r>
              <a:rPr lang="en-GB" altLang="en-US" sz="900" dirty="0">
                <a:latin typeface="Calibri" panose="020F0502020204030204" pitchFamily="34" charset="0"/>
              </a:rPr>
              <a:t>Source:  Nielsen </a:t>
            </a:r>
            <a:r>
              <a:rPr lang="en-GB" altLang="en-US" sz="900" dirty="0" smtClean="0">
                <a:latin typeface="Calibri" panose="020F0502020204030204" pitchFamily="34" charset="0"/>
              </a:rPr>
              <a:t>Total Till</a:t>
            </a:r>
            <a:endParaRPr lang="en-GB" altLang="en-US" sz="900" dirty="0">
              <a:latin typeface="Calibri" panose="020F0502020204030204" pitchFamily="34" charset="0"/>
            </a:endParaRPr>
          </a:p>
        </p:txBody>
      </p:sp>
      <p:sp>
        <p:nvSpPr>
          <p:cNvPr id="4" name="TextBox 3"/>
          <p:cNvSpPr txBox="1"/>
          <p:nvPr/>
        </p:nvSpPr>
        <p:spPr>
          <a:xfrm>
            <a:off x="346723" y="994564"/>
            <a:ext cx="8571176" cy="3108543"/>
          </a:xfrm>
          <a:prstGeom prst="rect">
            <a:avLst/>
          </a:prstGeom>
          <a:noFill/>
        </p:spPr>
        <p:txBody>
          <a:bodyPr wrap="square" rtlCol="0">
            <a:spAutoFit/>
          </a:bodyPr>
          <a:lstStyle/>
          <a:p>
            <a:pPr marL="285750" lvl="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Ocado (+33%</a:t>
            </a:r>
            <a:r>
              <a:rPr lang="en-GB" dirty="0">
                <a:latin typeface="Calibri" panose="020F0502020204030204" pitchFamily="34" charset="0"/>
                <a:cs typeface="Calibri" panose="020F0502020204030204" pitchFamily="34" charset="0"/>
              </a:rPr>
              <a:t>) continues to be the fastest growing food retailer.</a:t>
            </a:r>
          </a:p>
          <a:p>
            <a:pPr marL="28575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b="1" dirty="0" smtClean="0">
                <a:latin typeface="Calibri" panose="020F0502020204030204" pitchFamily="34" charset="0"/>
                <a:cs typeface="Calibri" panose="020F0502020204030204" pitchFamily="34" charset="0"/>
              </a:rPr>
              <a:t>Growth </a:t>
            </a:r>
            <a:r>
              <a:rPr lang="en-GB" b="1" dirty="0">
                <a:latin typeface="Calibri" panose="020F0502020204030204" pitchFamily="34" charset="0"/>
                <a:cs typeface="Calibri" panose="020F0502020204030204" pitchFamily="34" charset="0"/>
              </a:rPr>
              <a:t>has mellowed at Lidl (+12%) </a:t>
            </a:r>
            <a:r>
              <a:rPr lang="en-GB" dirty="0">
                <a:latin typeface="Calibri" panose="020F0502020204030204" pitchFamily="34" charset="0"/>
                <a:cs typeface="Calibri" panose="020F0502020204030204" pitchFamily="34" charset="0"/>
              </a:rPr>
              <a:t>and returns to be in line with</a:t>
            </a:r>
            <a:r>
              <a:rPr lang="en-GB" b="1" dirty="0">
                <a:latin typeface="Calibri" panose="020F0502020204030204" pitchFamily="34" charset="0"/>
                <a:cs typeface="Calibri" panose="020F0502020204030204" pitchFamily="34" charset="0"/>
              </a:rPr>
              <a:t> Aldi (+11%).  </a:t>
            </a:r>
            <a:endParaRPr lang="en-GB" b="1" dirty="0" smtClean="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endParaRPr lang="en-GB" b="1" dirty="0">
              <a:latin typeface="Calibri" panose="020F0502020204030204" pitchFamily="34" charset="0"/>
              <a:cs typeface="Calibri" panose="020F0502020204030204" pitchFamily="34" charset="0"/>
            </a:endParaRPr>
          </a:p>
          <a:p>
            <a:pPr marL="285750" lvl="0" indent="-285750">
              <a:buClr>
                <a:schemeClr val="accent1"/>
              </a:buClr>
              <a:buFont typeface="Arial" panose="020B0604020202020204" pitchFamily="34" charset="0"/>
              <a:buChar char="•"/>
            </a:pPr>
            <a:r>
              <a:rPr lang="en-GB" dirty="0" smtClean="0">
                <a:latin typeface="Calibri" panose="020F0502020204030204" pitchFamily="34" charset="0"/>
                <a:cs typeface="Calibri" panose="020F0502020204030204" pitchFamily="34" charset="0"/>
              </a:rPr>
              <a:t>Both discounters continue </a:t>
            </a:r>
            <a:r>
              <a:rPr lang="en-GB" dirty="0">
                <a:latin typeface="Calibri" panose="020F0502020204030204" pitchFamily="34" charset="0"/>
                <a:cs typeface="Calibri" panose="020F0502020204030204" pitchFamily="34" charset="0"/>
              </a:rPr>
              <a:t>to open new stores but in the last 4 weeks were </a:t>
            </a:r>
            <a:r>
              <a:rPr lang="en-GB" b="1" dirty="0">
                <a:latin typeface="Calibri" panose="020F0502020204030204" pitchFamily="34" charset="0"/>
                <a:cs typeface="Calibri" panose="020F0502020204030204" pitchFamily="34" charset="0"/>
              </a:rPr>
              <a:t>the only retailers to have increased visits</a:t>
            </a:r>
            <a:r>
              <a:rPr lang="en-GB" dirty="0">
                <a:latin typeface="Calibri" panose="020F0502020204030204" pitchFamily="34" charset="0"/>
                <a:cs typeface="Calibri" panose="020F0502020204030204" pitchFamily="34" charset="0"/>
              </a:rPr>
              <a:t> as shoppers use smaller store formats and stores on retail parks</a:t>
            </a:r>
            <a:r>
              <a:rPr lang="en-GB" b="1" dirty="0">
                <a:latin typeface="Calibri" panose="020F0502020204030204" pitchFamily="34" charset="0"/>
                <a:cs typeface="Calibri" panose="020F0502020204030204" pitchFamily="34" charset="0"/>
              </a:rPr>
              <a:t>.   Discounter market share increased to 16.5% (last 12 weeks</a:t>
            </a:r>
            <a:r>
              <a:rPr lang="en-GB" dirty="0" smtClean="0">
                <a:latin typeface="Calibri" panose="020F0502020204030204" pitchFamily="34" charset="0"/>
                <a:cs typeface="Calibri" panose="020F0502020204030204" pitchFamily="34" charset="0"/>
              </a:rPr>
              <a:t>).</a:t>
            </a:r>
          </a:p>
          <a:p>
            <a:pPr marL="285750" lvl="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a:p>
            <a:pPr marL="285750" indent="-285750">
              <a:buClr>
                <a:schemeClr val="accent1"/>
              </a:buClr>
              <a:buFont typeface="Arial" panose="020B0604020202020204" pitchFamily="34" charset="0"/>
              <a:buChar char="•"/>
            </a:pPr>
            <a:r>
              <a:rPr lang="en-GB" b="1" dirty="0">
                <a:latin typeface="Calibri" panose="020F0502020204030204" pitchFamily="34" charset="0"/>
                <a:cs typeface="Calibri" panose="020F0502020204030204" pitchFamily="34" charset="0"/>
              </a:rPr>
              <a:t>M&amp;S (sales </a:t>
            </a:r>
            <a:r>
              <a:rPr lang="en-GB" b="1" dirty="0">
                <a:solidFill>
                  <a:srgbClr val="FF0000"/>
                </a:solidFill>
                <a:latin typeface="Calibri" panose="020F0502020204030204" pitchFamily="34" charset="0"/>
                <a:cs typeface="Calibri" panose="020F0502020204030204" pitchFamily="34" charset="0"/>
              </a:rPr>
              <a:t>-1.1%</a:t>
            </a:r>
            <a:r>
              <a:rPr lang="en-GB" b="1" dirty="0">
                <a:latin typeface="Calibri" panose="020F0502020204030204" pitchFamily="34" charset="0"/>
                <a:cs typeface="Calibri" panose="020F0502020204030204" pitchFamily="34" charset="0"/>
              </a:rPr>
              <a:t>) </a:t>
            </a:r>
            <a:r>
              <a:rPr lang="en-GB" dirty="0">
                <a:latin typeface="Calibri" panose="020F0502020204030204" pitchFamily="34" charset="0"/>
                <a:cs typeface="Calibri" panose="020F0502020204030204" pitchFamily="34" charset="0"/>
              </a:rPr>
              <a:t>were hit hardest by the second lockdown and closure of non essential retail (linked to food halls) and stay at home messages (hitting travel and high street stores) but will be optimistic of a stronger December.  With smaller family gatherings there will be more opportunities for households to treat themselves with luxury indulgencies so availability of showpieces such as M&amp;S Tangerine Liqueur will be key to driving incremental sales.</a:t>
            </a:r>
          </a:p>
          <a:p>
            <a:pPr marL="285750" indent="-285750">
              <a:buClr>
                <a:schemeClr val="accent1"/>
              </a:buClr>
              <a:buFont typeface="Arial" panose="020B0604020202020204" pitchFamily="34" charset="0"/>
              <a:buChar char="•"/>
            </a:pP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6589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0"/>
        <p:cNvGrpSpPr/>
        <p:nvPr/>
      </p:nvGrpSpPr>
      <p:grpSpPr>
        <a:xfrm>
          <a:off x="0" y="0"/>
          <a:ext cx="0" cy="0"/>
          <a:chOff x="0" y="0"/>
          <a:chExt cx="0" cy="0"/>
        </a:xfrm>
      </p:grpSpPr>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0485" y="1114661"/>
            <a:ext cx="1785665" cy="1241065"/>
          </a:xfrm>
          <a:prstGeom prst="rect">
            <a:avLst/>
          </a:prstGeom>
        </p:spPr>
      </p:pic>
      <p:sp>
        <p:nvSpPr>
          <p:cNvPr id="22" name="Google Shape;1684;p3"/>
          <p:cNvSpPr txBox="1">
            <a:spLocks/>
          </p:cNvSpPr>
          <p:nvPr/>
        </p:nvSpPr>
        <p:spPr>
          <a:xfrm>
            <a:off x="276906" y="123478"/>
            <a:ext cx="8377397" cy="663921"/>
          </a:xfrm>
          <a:prstGeom prst="rect">
            <a:avLst/>
          </a:prstGeom>
          <a:noFill/>
          <a:ln>
            <a:noFill/>
          </a:ln>
        </p:spPr>
        <p:txBody>
          <a:bodyPr spcFirstLastPara="1" wrap="square" lIns="91425" tIns="0" rIns="91425"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000"/>
              <a:buFont typeface="Arial"/>
              <a:buNone/>
              <a:defRPr sz="3000" b="1" i="0" u="none" strike="noStrike" cap="none">
                <a:solidFill>
                  <a:schemeClr val="dk2"/>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it-IT" sz="2400" dirty="0" smtClean="0">
                <a:latin typeface="Calibri" panose="020F0502020204030204" pitchFamily="34" charset="0"/>
                <a:cs typeface="Calibri" panose="020F0502020204030204" pitchFamily="34" charset="0"/>
              </a:rPr>
              <a:t>LATEST 4 WEEKS SHOWED ONLY MODERATE GROWTH, DESPITE A FULL MONTH OF ENGLISH LOCKDOWN ...</a:t>
            </a:r>
            <a:endParaRPr lang="it-IT" sz="2400" dirty="0">
              <a:latin typeface="Calibri" panose="020F0502020204030204" pitchFamily="34" charset="0"/>
              <a:cs typeface="Calibri" panose="020F0502020204030204" pitchFamily="34" charset="0"/>
            </a:endParaRPr>
          </a:p>
        </p:txBody>
      </p:sp>
      <p:sp>
        <p:nvSpPr>
          <p:cNvPr id="23" name="Google Shape;2124;p20"/>
          <p:cNvSpPr txBox="1">
            <a:spLocks noGrp="1"/>
          </p:cNvSpPr>
          <p:nvPr>
            <p:ph type="body" idx="2"/>
          </p:nvPr>
        </p:nvSpPr>
        <p:spPr>
          <a:xfrm>
            <a:off x="337147" y="987574"/>
            <a:ext cx="4725530" cy="499869"/>
          </a:xfrm>
          <a:prstGeom prst="rect">
            <a:avLst/>
          </a:prstGeom>
          <a:noFill/>
          <a:ln>
            <a:noFill/>
          </a:ln>
        </p:spPr>
        <p:txBody>
          <a:bodyPr spcFirstLastPara="1" wrap="square" lIns="91425" tIns="0" rIns="91425" bIns="0" anchor="t" anchorCtr="0">
            <a:noAutofit/>
          </a:bodyPr>
          <a:lstStyle/>
          <a:p>
            <a:pPr marL="0" indent="0" fontAlgn="base"/>
            <a:r>
              <a:rPr lang="en-GB" sz="1100" b="1" dirty="0" smtClean="0">
                <a:latin typeface="Calibri" panose="020F0502020204030204" pitchFamily="34" charset="0"/>
                <a:cs typeface="Calibri" panose="020F0502020204030204" pitchFamily="34" charset="0"/>
              </a:rPr>
              <a:t>Shopper spend remained considered given the time of the year .. and the national closure of all hospitality, sporting and non essential retailers.</a:t>
            </a:r>
            <a:endParaRPr lang="en-GB" sz="1100" b="1" dirty="0">
              <a:latin typeface="Calibri" panose="020F0502020204030204" pitchFamily="34" charset="0"/>
              <a:cs typeface="Calibri" panose="020F0502020204030204" pitchFamily="34" charset="0"/>
            </a:endParaRPr>
          </a:p>
        </p:txBody>
      </p:sp>
      <p:sp>
        <p:nvSpPr>
          <p:cNvPr id="25" name="Isosceles Triangle 13">
            <a:extLst>
              <a:ext uri="{FF2B5EF4-FFF2-40B4-BE49-F238E27FC236}">
                <a16:creationId xmlns:a16="http://schemas.microsoft.com/office/drawing/2014/main" xmlns="" id="{B72D0D4D-DA0E-7745-9510-26DE627BCAF3}"/>
              </a:ext>
            </a:extLst>
          </p:cNvPr>
          <p:cNvSpPr/>
          <p:nvPr/>
        </p:nvSpPr>
        <p:spPr>
          <a:xfrm rot="5400000">
            <a:off x="4373730" y="3003078"/>
            <a:ext cx="1377895" cy="602821"/>
          </a:xfrm>
          <a:prstGeom prst="triangle">
            <a:avLst/>
          </a:prstGeom>
          <a:solidFill>
            <a:schemeClr val="bg1">
              <a:lumMod val="85000"/>
            </a:schemeClr>
          </a:solidFill>
          <a:ln>
            <a:noFill/>
          </a:ln>
          <a:effectLst>
            <a:glow rad="228600">
              <a:schemeClr val="accent6">
                <a:satMod val="175000"/>
                <a:alpha val="40000"/>
              </a:schemeClr>
            </a:glow>
            <a:outerShdw blurRad="508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dirty="0"/>
          </a:p>
        </p:txBody>
      </p:sp>
      <p:sp>
        <p:nvSpPr>
          <p:cNvPr id="46" name="Google Shape;1722;p4"/>
          <p:cNvSpPr txBox="1">
            <a:spLocks noGrp="1"/>
          </p:cNvSpPr>
          <p:nvPr>
            <p:ph type="body" idx="1"/>
          </p:nvPr>
        </p:nvSpPr>
        <p:spPr>
          <a:xfrm>
            <a:off x="273016" y="4659982"/>
            <a:ext cx="8165592" cy="274320"/>
          </a:xfrm>
          <a:prstGeom prst="rect">
            <a:avLst/>
          </a:prstGeom>
          <a:noFill/>
          <a:ln>
            <a:noFill/>
          </a:ln>
        </p:spPr>
        <p:txBody>
          <a:bodyPr spcFirstLastPara="1" wrap="square" lIns="91425" tIns="0" rIns="91425" bIns="0" anchor="b" anchorCtr="0">
            <a:noAutofit/>
          </a:bodyPr>
          <a:lstStyle/>
          <a:p>
            <a:pPr marL="0" lvl="0" indent="0">
              <a:spcBef>
                <a:spcPts val="0"/>
              </a:spcBef>
            </a:pPr>
            <a:r>
              <a:rPr lang="it-IT" sz="900" dirty="0">
                <a:latin typeface="Calibri" panose="020F0502020204030204" pitchFamily="34" charset="0"/>
                <a:cs typeface="Calibri" panose="020F0502020204030204" pitchFamily="34" charset="0"/>
              </a:rPr>
              <a:t>Source: Nielsen </a:t>
            </a:r>
            <a:r>
              <a:rPr lang="it-IT" sz="900" dirty="0" smtClean="0">
                <a:latin typeface="Calibri" panose="020F0502020204030204" pitchFamily="34" charset="0"/>
                <a:cs typeface="Calibri" panose="020F0502020204030204" pitchFamily="34" charset="0"/>
              </a:rPr>
              <a:t>Scantrack Total Store Read, *Homescan FMCG</a:t>
            </a:r>
            <a:endParaRPr lang="it-IT" sz="900" dirty="0">
              <a:latin typeface="Calibri" panose="020F0502020204030204" pitchFamily="34" charset="0"/>
              <a:cs typeface="Calibri" panose="020F0502020204030204" pitchFamily="34" charset="0"/>
            </a:endParaRPr>
          </a:p>
        </p:txBody>
      </p:sp>
      <p:pic>
        <p:nvPicPr>
          <p:cNvPr id="47" name="Google Shape;1991;p12"/>
          <p:cNvPicPr preferRelativeResize="0"/>
          <p:nvPr/>
        </p:nvPicPr>
        <p:blipFill rotWithShape="1">
          <a:blip r:embed="rId4">
            <a:alphaModFix/>
          </a:blip>
          <a:srcRect/>
          <a:stretch/>
        </p:blipFill>
        <p:spPr>
          <a:xfrm>
            <a:off x="5796136" y="3693094"/>
            <a:ext cx="518100" cy="548700"/>
          </a:xfrm>
          <a:prstGeom prst="rect">
            <a:avLst/>
          </a:prstGeom>
          <a:noFill/>
          <a:ln>
            <a:noFill/>
          </a:ln>
        </p:spPr>
      </p:pic>
      <p:pic>
        <p:nvPicPr>
          <p:cNvPr id="48" name="Google Shape;1992;p12"/>
          <p:cNvPicPr preferRelativeResize="0"/>
          <p:nvPr/>
        </p:nvPicPr>
        <p:blipFill rotWithShape="1">
          <a:blip r:embed="rId5">
            <a:alphaModFix/>
          </a:blip>
          <a:srcRect/>
          <a:stretch/>
        </p:blipFill>
        <p:spPr>
          <a:xfrm>
            <a:off x="5796136" y="2740235"/>
            <a:ext cx="545441" cy="454267"/>
          </a:xfrm>
          <a:prstGeom prst="rect">
            <a:avLst/>
          </a:prstGeom>
          <a:noFill/>
          <a:ln>
            <a:noFill/>
          </a:ln>
        </p:spPr>
      </p:pic>
      <p:pic>
        <p:nvPicPr>
          <p:cNvPr id="49" name="Google Shape;1993;p12"/>
          <p:cNvPicPr preferRelativeResize="0"/>
          <p:nvPr/>
        </p:nvPicPr>
        <p:blipFill rotWithShape="1">
          <a:blip r:embed="rId6">
            <a:alphaModFix/>
          </a:blip>
          <a:srcRect/>
          <a:stretch/>
        </p:blipFill>
        <p:spPr>
          <a:xfrm>
            <a:off x="7441524" y="2721982"/>
            <a:ext cx="514852" cy="548640"/>
          </a:xfrm>
          <a:prstGeom prst="rect">
            <a:avLst/>
          </a:prstGeom>
          <a:noFill/>
          <a:ln>
            <a:noFill/>
          </a:ln>
        </p:spPr>
      </p:pic>
      <p:pic>
        <p:nvPicPr>
          <p:cNvPr id="50" name="Google Shape;1861;p11"/>
          <p:cNvPicPr preferRelativeResize="0"/>
          <p:nvPr/>
        </p:nvPicPr>
        <p:blipFill rotWithShape="1">
          <a:blip r:embed="rId7">
            <a:alphaModFix/>
          </a:blip>
          <a:srcRect/>
          <a:stretch/>
        </p:blipFill>
        <p:spPr>
          <a:xfrm>
            <a:off x="7441524" y="1973467"/>
            <a:ext cx="450777" cy="454267"/>
          </a:xfrm>
          <a:prstGeom prst="rect">
            <a:avLst/>
          </a:prstGeom>
          <a:noFill/>
          <a:ln>
            <a:noFill/>
          </a:ln>
        </p:spPr>
      </p:pic>
      <p:sp>
        <p:nvSpPr>
          <p:cNvPr id="2" name="Rectangle 1"/>
          <p:cNvSpPr/>
          <p:nvPr/>
        </p:nvSpPr>
        <p:spPr>
          <a:xfrm>
            <a:off x="6149938" y="787400"/>
            <a:ext cx="2188420" cy="307777"/>
          </a:xfrm>
          <a:prstGeom prst="rect">
            <a:avLst/>
          </a:prstGeom>
        </p:spPr>
        <p:txBody>
          <a:bodyPr wrap="none">
            <a:spAutoFit/>
          </a:bodyPr>
          <a:lstStyle/>
          <a:p>
            <a:pPr lvl="0" algn="ctr"/>
            <a:r>
              <a:rPr lang="en-GB" b="1" dirty="0">
                <a:solidFill>
                  <a:schemeClr val="dk1"/>
                </a:solidFill>
                <a:latin typeface="Calibri" panose="020F0502020204030204" pitchFamily="34" charset="0"/>
                <a:cs typeface="Calibri" panose="020F0502020204030204" pitchFamily="34" charset="0"/>
              </a:rPr>
              <a:t>4w/e </a:t>
            </a:r>
            <a:r>
              <a:rPr lang="en-GB" b="1" dirty="0" smtClean="0">
                <a:solidFill>
                  <a:schemeClr val="dk1"/>
                </a:solidFill>
                <a:latin typeface="Calibri" panose="020F0502020204030204" pitchFamily="34" charset="0"/>
                <a:cs typeface="Calibri" panose="020F0502020204030204" pitchFamily="34" charset="0"/>
              </a:rPr>
              <a:t>28th November 2020</a:t>
            </a:r>
            <a:endParaRPr lang="en-GB" b="1" dirty="0">
              <a:solidFill>
                <a:schemeClr val="dk1"/>
              </a:solidFill>
              <a:latin typeface="Calibri" panose="020F0502020204030204" pitchFamily="34" charset="0"/>
              <a:cs typeface="Calibri" panose="020F0502020204030204" pitchFamily="34" charset="0"/>
            </a:endParaRPr>
          </a:p>
        </p:txBody>
      </p:sp>
      <p:sp>
        <p:nvSpPr>
          <p:cNvPr id="3" name="TextBox 2"/>
          <p:cNvSpPr txBox="1"/>
          <p:nvPr/>
        </p:nvSpPr>
        <p:spPr>
          <a:xfrm>
            <a:off x="5760752" y="1419469"/>
            <a:ext cx="827471" cy="553998"/>
          </a:xfrm>
          <a:prstGeom prst="rect">
            <a:avLst/>
          </a:prstGeom>
          <a:noFill/>
        </p:spPr>
        <p:txBody>
          <a:bodyPr wrap="none" rtlCol="0">
            <a:spAutoFit/>
          </a:bodyPr>
          <a:lstStyle/>
          <a:p>
            <a:r>
              <a:rPr lang="en-GB" b="1" dirty="0" smtClean="0">
                <a:solidFill>
                  <a:schemeClr val="accent1">
                    <a:lumMod val="75000"/>
                  </a:schemeClr>
                </a:solidFill>
                <a:latin typeface="Calibri" panose="020F0502020204030204" pitchFamily="34" charset="0"/>
                <a:cs typeface="Calibri" panose="020F0502020204030204" pitchFamily="34" charset="0"/>
              </a:rPr>
              <a:t>Total Till</a:t>
            </a:r>
          </a:p>
          <a:p>
            <a:pPr algn="ctr"/>
            <a:r>
              <a:rPr lang="en-GB" sz="1600" b="1" dirty="0" smtClean="0">
                <a:solidFill>
                  <a:schemeClr val="tx1"/>
                </a:solidFill>
                <a:latin typeface="Calibri" panose="020F0502020204030204" pitchFamily="34" charset="0"/>
                <a:cs typeface="Calibri" panose="020F0502020204030204" pitchFamily="34" charset="0"/>
              </a:rPr>
              <a:t>+10.1%</a:t>
            </a:r>
            <a:endParaRPr lang="en-GB" sz="1600" b="1" dirty="0">
              <a:solidFill>
                <a:schemeClr val="tx1"/>
              </a:solidFill>
              <a:latin typeface="Calibri" panose="020F0502020204030204" pitchFamily="34" charset="0"/>
              <a:cs typeface="Calibri" panose="020F0502020204030204" pitchFamily="34" charset="0"/>
            </a:endParaRPr>
          </a:p>
        </p:txBody>
      </p:sp>
      <p:sp>
        <p:nvSpPr>
          <p:cNvPr id="51" name="TextBox 50"/>
          <p:cNvSpPr txBox="1"/>
          <p:nvPr/>
        </p:nvSpPr>
        <p:spPr>
          <a:xfrm>
            <a:off x="6367227" y="2598037"/>
            <a:ext cx="893193"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Grocery</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Multiples</a:t>
            </a:r>
          </a:p>
          <a:p>
            <a:pPr algn="ctr"/>
            <a:r>
              <a:rPr lang="en-GB" sz="1600" b="1" dirty="0" smtClean="0">
                <a:solidFill>
                  <a:schemeClr val="tx1"/>
                </a:solidFill>
                <a:latin typeface="Calibri" panose="020F0502020204030204" pitchFamily="34" charset="0"/>
                <a:cs typeface="Calibri" panose="020F0502020204030204" pitchFamily="34" charset="0"/>
              </a:rPr>
              <a:t>+8.7%</a:t>
            </a:r>
            <a:endParaRPr lang="en-GB" sz="1600" b="1" dirty="0">
              <a:solidFill>
                <a:schemeClr val="tx1"/>
              </a:solidFill>
              <a:latin typeface="Calibri" panose="020F0502020204030204" pitchFamily="34" charset="0"/>
              <a:cs typeface="Calibri" panose="020F0502020204030204" pitchFamily="34" charset="0"/>
            </a:endParaRPr>
          </a:p>
        </p:txBody>
      </p:sp>
      <p:sp>
        <p:nvSpPr>
          <p:cNvPr id="52" name="TextBox 51"/>
          <p:cNvSpPr txBox="1"/>
          <p:nvPr/>
        </p:nvSpPr>
        <p:spPr>
          <a:xfrm>
            <a:off x="6230935" y="3658086"/>
            <a:ext cx="1138452"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Convenience</a:t>
            </a:r>
          </a:p>
          <a:p>
            <a:pPr algn="ctr"/>
            <a:r>
              <a:rPr lang="en-GB" sz="1600" b="1" dirty="0" smtClean="0">
                <a:solidFill>
                  <a:schemeClr val="tx1"/>
                </a:solidFill>
                <a:latin typeface="Calibri" panose="020F0502020204030204" pitchFamily="34" charset="0"/>
                <a:cs typeface="Calibri" panose="020F0502020204030204" pitchFamily="34" charset="0"/>
              </a:rPr>
              <a:t>5.4</a:t>
            </a:r>
            <a:r>
              <a:rPr lang="en-GB" b="1" dirty="0" smtClean="0">
                <a:solidFill>
                  <a:schemeClr val="tx1"/>
                </a:solidFill>
                <a:latin typeface="Calibri" panose="020F0502020204030204" pitchFamily="34" charset="0"/>
                <a:cs typeface="Calibri" panose="020F0502020204030204" pitchFamily="34" charset="0"/>
              </a:rPr>
              <a:t>%</a:t>
            </a:r>
            <a:endParaRPr lang="en-GB" b="1" dirty="0">
              <a:solidFill>
                <a:schemeClr val="tx1"/>
              </a:solidFill>
              <a:latin typeface="Calibri" panose="020F0502020204030204" pitchFamily="34" charset="0"/>
              <a:cs typeface="Calibri" panose="020F0502020204030204" pitchFamily="34" charset="0"/>
            </a:endParaRPr>
          </a:p>
        </p:txBody>
      </p:sp>
      <p:sp>
        <p:nvSpPr>
          <p:cNvPr id="55" name="TextBox 54"/>
          <p:cNvSpPr txBox="1"/>
          <p:nvPr/>
        </p:nvSpPr>
        <p:spPr>
          <a:xfrm>
            <a:off x="8051262" y="1898140"/>
            <a:ext cx="768159"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*Online</a:t>
            </a:r>
          </a:p>
          <a:p>
            <a:pPr algn="ctr"/>
            <a:r>
              <a:rPr lang="en-GB" b="1" dirty="0" smtClean="0">
                <a:solidFill>
                  <a:schemeClr val="tx1"/>
                </a:solidFill>
                <a:latin typeface="Calibri" panose="020F0502020204030204" pitchFamily="34" charset="0"/>
                <a:cs typeface="Calibri" panose="020F0502020204030204" pitchFamily="34" charset="0"/>
              </a:rPr>
              <a:t>+</a:t>
            </a:r>
            <a:r>
              <a:rPr lang="en-GB" sz="1600" b="1" dirty="0" smtClean="0">
                <a:solidFill>
                  <a:schemeClr val="tx1"/>
                </a:solidFill>
                <a:latin typeface="Calibri" panose="020F0502020204030204" pitchFamily="34" charset="0"/>
                <a:cs typeface="Calibri" panose="020F0502020204030204" pitchFamily="34" charset="0"/>
              </a:rPr>
              <a:t>109%</a:t>
            </a:r>
            <a:endParaRPr lang="en-GB" sz="1600" b="1" dirty="0">
              <a:solidFill>
                <a:schemeClr val="tx1"/>
              </a:solidFill>
              <a:latin typeface="Calibri" panose="020F0502020204030204" pitchFamily="34" charset="0"/>
              <a:cs typeface="Calibri" panose="020F0502020204030204" pitchFamily="34" charset="0"/>
            </a:endParaRPr>
          </a:p>
        </p:txBody>
      </p:sp>
      <p:sp>
        <p:nvSpPr>
          <p:cNvPr id="56" name="TextBox 55"/>
          <p:cNvSpPr txBox="1"/>
          <p:nvPr/>
        </p:nvSpPr>
        <p:spPr>
          <a:xfrm>
            <a:off x="7958894" y="2751726"/>
            <a:ext cx="1157688" cy="553998"/>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*Discounters</a:t>
            </a:r>
          </a:p>
          <a:p>
            <a:pPr algn="ctr"/>
            <a:r>
              <a:rPr lang="en-GB" sz="1600" b="1" dirty="0" smtClean="0">
                <a:solidFill>
                  <a:schemeClr val="tx1"/>
                </a:solidFill>
                <a:latin typeface="Calibri" panose="020F0502020204030204" pitchFamily="34" charset="0"/>
                <a:cs typeface="Calibri" panose="020F0502020204030204" pitchFamily="34" charset="0"/>
              </a:rPr>
              <a:t>+9.8%</a:t>
            </a:r>
            <a:endParaRPr lang="en-GB" sz="1600" b="1" dirty="0">
              <a:solidFill>
                <a:schemeClr val="tx1"/>
              </a:solidFill>
              <a:latin typeface="Calibri" panose="020F0502020204030204" pitchFamily="34" charset="0"/>
              <a:cs typeface="Calibri" panose="020F0502020204030204" pitchFamily="34" charset="0"/>
            </a:endParaRPr>
          </a:p>
        </p:txBody>
      </p:sp>
      <p:pic>
        <p:nvPicPr>
          <p:cNvPr id="57" name="Google Shape;1993;p12"/>
          <p:cNvPicPr preferRelativeResize="0"/>
          <p:nvPr/>
        </p:nvPicPr>
        <p:blipFill rotWithShape="1">
          <a:blip r:embed="rId6">
            <a:alphaModFix/>
          </a:blip>
          <a:srcRect/>
          <a:stretch/>
        </p:blipFill>
        <p:spPr>
          <a:xfrm>
            <a:off x="7441524" y="3633286"/>
            <a:ext cx="514852" cy="548640"/>
          </a:xfrm>
          <a:prstGeom prst="rect">
            <a:avLst/>
          </a:prstGeom>
          <a:noFill/>
          <a:ln>
            <a:noFill/>
          </a:ln>
        </p:spPr>
      </p:pic>
      <p:sp>
        <p:nvSpPr>
          <p:cNvPr id="58" name="TextBox 57"/>
          <p:cNvSpPr txBox="1"/>
          <p:nvPr/>
        </p:nvSpPr>
        <p:spPr>
          <a:xfrm>
            <a:off x="8100127" y="3633286"/>
            <a:ext cx="841897" cy="769441"/>
          </a:xfrm>
          <a:prstGeom prst="rect">
            <a:avLst/>
          </a:prstGeom>
          <a:noFill/>
        </p:spPr>
        <p:txBody>
          <a:bodyPr wrap="none" rtlCol="0">
            <a:spAutoFit/>
          </a:bodyPr>
          <a:lstStyle/>
          <a:p>
            <a:pPr algn="ctr"/>
            <a:r>
              <a:rPr lang="en-GB" b="1" dirty="0" smtClean="0">
                <a:solidFill>
                  <a:schemeClr val="accent1">
                    <a:lumMod val="75000"/>
                  </a:schemeClr>
                </a:solidFill>
                <a:latin typeface="Calibri" panose="020F0502020204030204" pitchFamily="34" charset="0"/>
                <a:cs typeface="Calibri" panose="020F0502020204030204" pitchFamily="34" charset="0"/>
              </a:rPr>
              <a:t>*Value </a:t>
            </a:r>
          </a:p>
          <a:p>
            <a:pPr algn="ctr"/>
            <a:r>
              <a:rPr lang="en-GB" b="1" dirty="0" smtClean="0">
                <a:solidFill>
                  <a:schemeClr val="accent1">
                    <a:lumMod val="75000"/>
                  </a:schemeClr>
                </a:solidFill>
                <a:latin typeface="Calibri" panose="020F0502020204030204" pitchFamily="34" charset="0"/>
                <a:cs typeface="Calibri" panose="020F0502020204030204" pitchFamily="34" charset="0"/>
              </a:rPr>
              <a:t>Retailers</a:t>
            </a:r>
          </a:p>
          <a:p>
            <a:pPr algn="ctr"/>
            <a:r>
              <a:rPr lang="en-GB" sz="1600" b="1" dirty="0" smtClean="0">
                <a:solidFill>
                  <a:srgbClr val="FF0000"/>
                </a:solidFill>
                <a:latin typeface="Calibri" panose="020F0502020204030204" pitchFamily="34" charset="0"/>
                <a:cs typeface="Calibri" panose="020F0502020204030204" pitchFamily="34" charset="0"/>
              </a:rPr>
              <a:t>-6.7%</a:t>
            </a:r>
            <a:endParaRPr lang="en-GB" sz="1600" b="1" dirty="0">
              <a:solidFill>
                <a:srgbClr val="FF0000"/>
              </a:solidFill>
              <a:latin typeface="Calibri" panose="020F0502020204030204" pitchFamily="34" charset="0"/>
              <a:cs typeface="Calibri" panose="020F0502020204030204" pitchFamily="34" charset="0"/>
            </a:endParaRPr>
          </a:p>
        </p:txBody>
      </p:sp>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1443" y="2662435"/>
            <a:ext cx="2257554" cy="15793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4105" y="2996302"/>
            <a:ext cx="1641742" cy="8631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75856" y="2444148"/>
            <a:ext cx="1127232"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Convenience</a:t>
            </a:r>
            <a:endParaRPr lang="en-GB" dirty="0">
              <a:latin typeface="Calibri" panose="020F0502020204030204" pitchFamily="34" charset="0"/>
              <a:cs typeface="Calibri" panose="020F0502020204030204" pitchFamily="34" charset="0"/>
            </a:endParaRPr>
          </a:p>
        </p:txBody>
      </p:sp>
      <p:cxnSp>
        <p:nvCxnSpPr>
          <p:cNvPr id="6" name="Straight Arrow Connector 5"/>
          <p:cNvCxnSpPr>
            <a:stCxn id="4" idx="2"/>
          </p:cNvCxnSpPr>
          <p:nvPr/>
        </p:nvCxnSpPr>
        <p:spPr>
          <a:xfrm>
            <a:off x="3839472" y="2751925"/>
            <a:ext cx="31260" cy="51869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779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Placeholder 6"/>
          <p:cNvGraphicFramePr>
            <a:graphicFrameLocks noGrp="1"/>
          </p:cNvGraphicFramePr>
          <p:nvPr>
            <p:ph sz="quarter" idx="14"/>
            <p:extLst>
              <p:ext uri="{D42A27DB-BD31-4B8C-83A1-F6EECF244321}">
                <p14:modId xmlns:p14="http://schemas.microsoft.com/office/powerpoint/2010/main" val="3470718909"/>
              </p:ext>
            </p:extLst>
          </p:nvPr>
        </p:nvGraphicFramePr>
        <p:xfrm>
          <a:off x="251520" y="1524492"/>
          <a:ext cx="8928992" cy="3250514"/>
        </p:xfrm>
        <a:graphic>
          <a:graphicData uri="http://schemas.openxmlformats.org/drawingml/2006/chart">
            <c:chart xmlns:c="http://schemas.openxmlformats.org/drawingml/2006/chart" xmlns:r="http://schemas.openxmlformats.org/officeDocument/2006/relationships" r:id="rId3"/>
          </a:graphicData>
        </a:graphic>
      </p:graphicFrame>
      <p:sp>
        <p:nvSpPr>
          <p:cNvPr id="75778" name="Title 1"/>
          <p:cNvSpPr txBox="1">
            <a:spLocks noGrp="1"/>
          </p:cNvSpPr>
          <p:nvPr>
            <p:ph type="title"/>
          </p:nvPr>
        </p:nvSpPr>
        <p:spPr>
          <a:xfrm>
            <a:off x="179512" y="195486"/>
            <a:ext cx="9361040" cy="936625"/>
          </a:xfrm>
        </p:spPr>
        <p:txBody>
          <a:bodyPr/>
          <a:lstStyle/>
          <a:p>
            <a:pPr>
              <a:buClr>
                <a:srgbClr val="000000"/>
              </a:buClr>
            </a:pP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IN TOTAL BRITISH SHOPPERS SPENT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£3.32 </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MORE PER TRIP</a:t>
            </a:r>
            <a:r>
              <a:rPr lang="en-US" altLang="en-US" sz="2000" b="1" dirty="0">
                <a:solidFill>
                  <a:schemeClr val="tx1"/>
                </a:solidFill>
                <a:latin typeface="Calibri" panose="020F0502020204030204" pitchFamily="34" charset="0"/>
                <a:cs typeface="Calibri" panose="020F0502020204030204" pitchFamily="34" charset="0"/>
                <a:sym typeface="Arial" pitchFamily="34" charset="0"/>
              </a:rPr>
              <a:t>, BUYING </a:t>
            </a:r>
            <a:r>
              <a:rPr lang="en-US" altLang="en-US" sz="2800" b="1" dirty="0" smtClean="0">
                <a:solidFill>
                  <a:schemeClr val="tx1"/>
                </a:solidFill>
                <a:latin typeface="Calibri" panose="020F0502020204030204" pitchFamily="34" charset="0"/>
                <a:cs typeface="Calibri" panose="020F0502020204030204" pitchFamily="34" charset="0"/>
                <a:sym typeface="Arial" pitchFamily="34" charset="0"/>
              </a:rPr>
              <a:t>1.8</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MORE ITEMS BUT MADE </a:t>
            </a:r>
            <a:r>
              <a:rPr lang="en-US" altLang="en-US" sz="2800" b="1" dirty="0" smtClean="0">
                <a:solidFill>
                  <a:schemeClr val="accent5"/>
                </a:solidFill>
                <a:latin typeface="Calibri" panose="020F0502020204030204" pitchFamily="34" charset="0"/>
                <a:cs typeface="Calibri" panose="020F0502020204030204" pitchFamily="34" charset="0"/>
                <a:sym typeface="Arial" pitchFamily="34" charset="0"/>
              </a:rPr>
              <a:t>56M</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a:t>
            </a:r>
            <a:r>
              <a:rPr lang="en-US" altLang="en-US" sz="2000" b="1" dirty="0" smtClean="0">
                <a:solidFill>
                  <a:schemeClr val="accent5"/>
                </a:solidFill>
                <a:latin typeface="Calibri" panose="020F0502020204030204" pitchFamily="34" charset="0"/>
                <a:cs typeface="Calibri" panose="020F0502020204030204" pitchFamily="34" charset="0"/>
                <a:sym typeface="Arial" pitchFamily="34" charset="0"/>
              </a:rPr>
              <a:t>FEWER</a:t>
            </a:r>
            <a:r>
              <a:rPr lang="en-US" altLang="en-US" sz="2000" b="1" dirty="0" smtClean="0">
                <a:solidFill>
                  <a:schemeClr val="tx1"/>
                </a:solidFill>
                <a:latin typeface="Calibri" panose="020F0502020204030204" pitchFamily="34" charset="0"/>
                <a:cs typeface="Calibri" panose="020F0502020204030204" pitchFamily="34" charset="0"/>
                <a:sym typeface="Arial" pitchFamily="34" charset="0"/>
              </a:rPr>
              <a:t> SHOPPING TRIPS THAN LAST YEAR</a:t>
            </a:r>
            <a:endParaRPr lang="en-GB" altLang="en-US" sz="2000" b="1" dirty="0" smtClean="0">
              <a:solidFill>
                <a:schemeClr val="tx1"/>
              </a:solidFill>
              <a:latin typeface="Calibri" pitchFamily="34" charset="0"/>
              <a:ea typeface="MS PGothic" pitchFamily="34" charset="-128"/>
              <a:cs typeface="Calibri" pitchFamily="34" charset="0"/>
            </a:endParaRPr>
          </a:p>
        </p:txBody>
      </p:sp>
      <p:sp>
        <p:nvSpPr>
          <p:cNvPr id="75779" name="Text Placeholder 4"/>
          <p:cNvSpPr txBox="1">
            <a:spLocks noGrp="1"/>
          </p:cNvSpPr>
          <p:nvPr>
            <p:ph type="body" idx="13"/>
          </p:nvPr>
        </p:nvSpPr>
        <p:spPr>
          <a:xfrm>
            <a:off x="755576" y="1707654"/>
            <a:ext cx="8164513" cy="236537"/>
          </a:xfrm>
        </p:spPr>
        <p:txBody>
          <a:bodyPr/>
          <a:lstStyle/>
          <a:p>
            <a:pPr algn="ctr" eaLnBrk="1" hangingPunct="1">
              <a:spcBef>
                <a:spcPts val="63"/>
              </a:spcBef>
              <a:buClr>
                <a:srgbClr val="000000"/>
              </a:buClr>
            </a:pPr>
            <a:r>
              <a:rPr lang="en-GB" altLang="en-US" sz="1000" b="1" dirty="0" smtClean="0">
                <a:solidFill>
                  <a:schemeClr val="accent1"/>
                </a:solidFill>
                <a:latin typeface="Calibri" pitchFamily="34" charset="0"/>
                <a:cs typeface="Arial" pitchFamily="34" charset="0"/>
              </a:rPr>
              <a:t>Year on year growths </a:t>
            </a:r>
          </a:p>
          <a:p>
            <a:pPr eaLnBrk="1" hangingPunct="1">
              <a:spcBef>
                <a:spcPts val="63"/>
              </a:spcBef>
              <a:buClr>
                <a:srgbClr val="000000"/>
              </a:buClr>
            </a:pPr>
            <a:endParaRPr lang="en-GB" altLang="en-US" sz="1000" b="1" dirty="0" smtClean="0">
              <a:solidFill>
                <a:schemeClr val="accent1"/>
              </a:solidFill>
              <a:latin typeface="Calibri" pitchFamily="34" charset="0"/>
              <a:cs typeface="Arial" pitchFamily="34" charset="0"/>
            </a:endParaRPr>
          </a:p>
        </p:txBody>
      </p:sp>
      <p:sp>
        <p:nvSpPr>
          <p:cNvPr id="75780" name="Text Placeholder 1"/>
          <p:cNvSpPr txBox="1">
            <a:spLocks noGrp="1"/>
          </p:cNvSpPr>
          <p:nvPr>
            <p:ph type="body" idx="15"/>
          </p:nvPr>
        </p:nvSpPr>
        <p:spPr>
          <a:xfrm>
            <a:off x="323404" y="4779963"/>
            <a:ext cx="8164513" cy="274637"/>
          </a:xfrm>
        </p:spPr>
        <p:txBody>
          <a:bodyPr/>
          <a:lstStyle/>
          <a:p>
            <a:pPr eaLnBrk="1" hangingPunct="1">
              <a:spcBef>
                <a:spcPts val="63"/>
              </a:spcBef>
              <a:buClr>
                <a:srgbClr val="000000"/>
              </a:buClr>
            </a:pPr>
            <a:endParaRPr lang="en-GB" altLang="en-US" sz="900" dirty="0" smtClean="0">
              <a:solidFill>
                <a:srgbClr val="616365"/>
              </a:solidFill>
              <a:latin typeface="Arial" pitchFamily="34" charset="0"/>
              <a:cs typeface="Arial" pitchFamily="34" charset="0"/>
            </a:endParaRPr>
          </a:p>
          <a:p>
            <a:pPr eaLnBrk="1" hangingPunct="1">
              <a:spcBef>
                <a:spcPts val="63"/>
              </a:spcBef>
              <a:buClr>
                <a:srgbClr val="000000"/>
              </a:buClr>
            </a:pPr>
            <a:r>
              <a:rPr lang="en-GB" altLang="en-US" sz="900" dirty="0" smtClean="0">
                <a:solidFill>
                  <a:srgbClr val="616365"/>
                </a:solidFill>
                <a:latin typeface="Arial" pitchFamily="34" charset="0"/>
                <a:cs typeface="Arial" pitchFamily="34" charset="0"/>
              </a:rPr>
              <a:t>Source:  Nielsen Homescan Total GB, FMCG</a:t>
            </a:r>
            <a:endParaRPr lang="en-GB" altLang="en-US" sz="900" dirty="0" smtClean="0">
              <a:latin typeface="Arial" pitchFamily="34" charset="0"/>
              <a:cs typeface="Arial" pitchFamily="34" charset="0"/>
            </a:endParaRPr>
          </a:p>
        </p:txBody>
      </p:sp>
      <p:sp>
        <p:nvSpPr>
          <p:cNvPr id="75782" name="Text Box 5"/>
          <p:cNvSpPr txBox="1">
            <a:spLocks noChangeArrowheads="1"/>
          </p:cNvSpPr>
          <p:nvPr/>
        </p:nvSpPr>
        <p:spPr bwMode="auto">
          <a:xfrm>
            <a:off x="251520" y="1183571"/>
            <a:ext cx="24689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1400">
                <a:solidFill>
                  <a:srgbClr val="000000"/>
                </a:solidFill>
                <a:latin typeface="Arial" pitchFamily="34" charset="0"/>
                <a:cs typeface="Arial" pitchFamily="34" charset="0"/>
                <a:sym typeface="Arial" pitchFamily="34" charset="0"/>
              </a:defRPr>
            </a:lvl1pPr>
            <a:lvl2pPr marL="742950" indent="-285750" defTabSz="457200">
              <a:defRPr sz="1400">
                <a:solidFill>
                  <a:srgbClr val="000000"/>
                </a:solidFill>
                <a:latin typeface="Arial" pitchFamily="34" charset="0"/>
                <a:cs typeface="Arial" pitchFamily="34" charset="0"/>
                <a:sym typeface="Arial" pitchFamily="34" charset="0"/>
              </a:defRPr>
            </a:lvl2pPr>
            <a:lvl3pPr marL="1143000" indent="-228600" defTabSz="457200">
              <a:defRPr sz="1400">
                <a:solidFill>
                  <a:srgbClr val="000000"/>
                </a:solidFill>
                <a:latin typeface="Arial" pitchFamily="34" charset="0"/>
                <a:cs typeface="Arial" pitchFamily="34" charset="0"/>
                <a:sym typeface="Arial" pitchFamily="34" charset="0"/>
              </a:defRPr>
            </a:lvl3pPr>
            <a:lvl4pPr marL="1600200" indent="-228600" defTabSz="457200">
              <a:defRPr sz="1400">
                <a:solidFill>
                  <a:srgbClr val="000000"/>
                </a:solidFill>
                <a:latin typeface="Arial" pitchFamily="34" charset="0"/>
                <a:cs typeface="Arial" pitchFamily="34" charset="0"/>
                <a:sym typeface="Arial" pitchFamily="34" charset="0"/>
              </a:defRPr>
            </a:lvl4pPr>
            <a:lvl5pPr marL="2057400" indent="-228600" defTabSz="457200">
              <a:defRPr sz="1400">
                <a:solidFill>
                  <a:srgbClr val="000000"/>
                </a:solidFill>
                <a:latin typeface="Arial" pitchFamily="34" charset="0"/>
                <a:cs typeface="Arial" pitchFamily="34" charset="0"/>
                <a:sym typeface="Arial" pitchFamily="34" charset="0"/>
              </a:defRPr>
            </a:lvl5pPr>
            <a:lvl6pPr marL="25146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defTabSz="457200" fontAlgn="base">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0" hangingPunct="0"/>
            <a:r>
              <a:rPr lang="en-GB" altLang="en-US" b="1" dirty="0" smtClean="0">
                <a:solidFill>
                  <a:srgbClr val="616365"/>
                </a:solidFill>
                <a:latin typeface="Calibri" pitchFamily="34" charset="0"/>
              </a:rPr>
              <a:t>Total GB, FMCG Shopping trips</a:t>
            </a:r>
            <a:endParaRPr lang="en-GB" altLang="en-US" b="1" dirty="0">
              <a:solidFill>
                <a:srgbClr val="616365"/>
              </a:solidFill>
              <a:latin typeface="Calibri" pitchFamily="34" charset="0"/>
            </a:endParaRPr>
          </a:p>
        </p:txBody>
      </p:sp>
    </p:spTree>
    <p:extLst>
      <p:ext uri="{BB962C8B-B14F-4D97-AF65-F5344CB8AC3E}">
        <p14:creationId xmlns:p14="http://schemas.microsoft.com/office/powerpoint/2010/main" val="33786050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3079" y="312738"/>
            <a:ext cx="8880921" cy="713969"/>
          </a:xfrm>
        </p:spPr>
        <p:txBody>
          <a:bodyPr/>
          <a:lstStyle/>
          <a:p>
            <a:r>
              <a:rPr lang="en-US" sz="2000" dirty="0" smtClean="0">
                <a:solidFill>
                  <a:schemeClr val="tx1"/>
                </a:solidFill>
              </a:rPr>
              <a:t>WITH MOST HOUSEHOLDS BACK IN LOCKDOWN </a:t>
            </a:r>
            <a:r>
              <a:rPr lang="en-US" sz="2000" dirty="0" smtClean="0">
                <a:solidFill>
                  <a:schemeClr val="tx1"/>
                </a:solidFill>
              </a:rPr>
              <a:t>2.0 AVERAGE </a:t>
            </a:r>
            <a:r>
              <a:rPr lang="en-US" sz="2000" dirty="0" smtClean="0">
                <a:solidFill>
                  <a:schemeClr val="tx1"/>
                </a:solidFill>
              </a:rPr>
              <a:t>WEEKLY SPEND INCREASED BUT REMAINED WELL BELOW THE SUMMER PEAKS ..</a:t>
            </a:r>
            <a:endParaRPr lang="en-US" sz="20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1025725507"/>
              </p:ext>
            </p:extLst>
          </p:nvPr>
        </p:nvGraphicFramePr>
        <p:xfrm>
          <a:off x="481410" y="1877496"/>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961198" y="1670469"/>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7975" y="1347614"/>
            <a:ext cx="1856598" cy="246221"/>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Average weekly Basket Spend  £</a:t>
            </a:r>
            <a:endParaRPr lang="en-GB" sz="1000" dirty="0">
              <a:latin typeface="Calibri" panose="020F0502020204030204" pitchFamily="34" charset="0"/>
              <a:cs typeface="Calibri" panose="020F0502020204030204" pitchFamily="34" charset="0"/>
            </a:endParaRPr>
          </a:p>
        </p:txBody>
      </p:sp>
      <p:sp>
        <p:nvSpPr>
          <p:cNvPr id="12" name="TextBox 11"/>
          <p:cNvSpPr txBox="1"/>
          <p:nvPr/>
        </p:nvSpPr>
        <p:spPr>
          <a:xfrm>
            <a:off x="7958227" y="1070614"/>
            <a:ext cx="1265090" cy="400110"/>
          </a:xfrm>
          <a:prstGeom prst="rect">
            <a:avLst/>
          </a:prstGeom>
          <a:noFill/>
        </p:spPr>
        <p:txBody>
          <a:bodyPr wrap="none" rtlCol="0">
            <a:spAutoFit/>
          </a:bodyPr>
          <a:lstStyle/>
          <a:p>
            <a:r>
              <a:rPr lang="en-GB" sz="1000" dirty="0" smtClean="0">
                <a:latin typeface="Calibri" panose="020F0502020204030204" pitchFamily="34" charset="0"/>
                <a:cs typeface="Calibri" panose="020F0502020204030204" pitchFamily="34" charset="0"/>
              </a:rPr>
              <a:t>12 weekly Rolling</a:t>
            </a:r>
          </a:p>
          <a:p>
            <a:r>
              <a:rPr lang="en-GB" sz="1000" dirty="0" smtClean="0">
                <a:latin typeface="Calibri" panose="020F0502020204030204" pitchFamily="34" charset="0"/>
                <a:cs typeface="Calibri" panose="020F0502020204030204" pitchFamily="34" charset="0"/>
              </a:rPr>
              <a:t> year on year growth</a:t>
            </a:r>
            <a:endParaRPr lang="en-GB" sz="1000" dirty="0">
              <a:latin typeface="Calibri" panose="020F0502020204030204" pitchFamily="34" charset="0"/>
              <a:cs typeface="Calibri" panose="020F0502020204030204" pitchFamily="34" charset="0"/>
            </a:endParaRPr>
          </a:p>
        </p:txBody>
      </p:sp>
      <p:sp>
        <p:nvSpPr>
          <p:cNvPr id="15" name="Line 5"/>
          <p:cNvSpPr>
            <a:spLocks noChangeShapeType="1"/>
          </p:cNvSpPr>
          <p:nvPr/>
        </p:nvSpPr>
        <p:spPr bwMode="auto">
          <a:xfrm flipV="1">
            <a:off x="1835696" y="1779662"/>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16" name="TextBox 15"/>
          <p:cNvSpPr txBox="1"/>
          <p:nvPr/>
        </p:nvSpPr>
        <p:spPr>
          <a:xfrm>
            <a:off x="2051720" y="1670469"/>
            <a:ext cx="648071" cy="307777"/>
          </a:xfrm>
          <a:prstGeom prst="rect">
            <a:avLst/>
          </a:prstGeom>
          <a:noFill/>
        </p:spPr>
        <p:txBody>
          <a:bodyPr wrap="squar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92700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7975" y="504425"/>
            <a:ext cx="8860218" cy="659103"/>
          </a:xfrm>
        </p:spPr>
        <p:txBody>
          <a:bodyPr/>
          <a:lstStyle/>
          <a:p>
            <a:r>
              <a:rPr lang="en-US" sz="2000" dirty="0" smtClean="0">
                <a:solidFill>
                  <a:schemeClr val="tx1"/>
                </a:solidFill>
              </a:rPr>
              <a:t>GROWTH IN SIZE </a:t>
            </a:r>
            <a:r>
              <a:rPr lang="en-US" sz="2000" dirty="0" smtClean="0">
                <a:solidFill>
                  <a:schemeClr val="tx1"/>
                </a:solidFill>
              </a:rPr>
              <a:t>AND FREQUENCY OF SHOPPING </a:t>
            </a:r>
            <a:r>
              <a:rPr lang="en-US" sz="2000" dirty="0" smtClean="0">
                <a:solidFill>
                  <a:schemeClr val="tx1"/>
                </a:solidFill>
              </a:rPr>
              <a:t>TRIPS REMAINED STABLE, </a:t>
            </a:r>
            <a:r>
              <a:rPr lang="en-US" sz="2000" dirty="0" smtClean="0">
                <a:solidFill>
                  <a:schemeClr val="tx1"/>
                </a:solidFill>
              </a:rPr>
              <a:t>DESPITE THE TIME OF YEAR AND </a:t>
            </a:r>
            <a:r>
              <a:rPr lang="en-US" sz="2000" dirty="0" smtClean="0">
                <a:solidFill>
                  <a:schemeClr val="tx1"/>
                </a:solidFill>
              </a:rPr>
              <a:t>LOCKDOWN 2.0</a:t>
            </a:r>
            <a:endParaRPr lang="en-US" sz="2000" dirty="0">
              <a:solidFill>
                <a:schemeClr val="tx1"/>
              </a:solidFill>
            </a:endParaRPr>
          </a:p>
        </p:txBody>
      </p:sp>
      <p:sp>
        <p:nvSpPr>
          <p:cNvPr id="2" name="Text Placeholder 1"/>
          <p:cNvSpPr>
            <a:spLocks noGrp="1"/>
          </p:cNvSpPr>
          <p:nvPr>
            <p:ph type="body" idx="2"/>
          </p:nvPr>
        </p:nvSpPr>
        <p:spPr/>
        <p:txBody>
          <a:bodyPr/>
          <a:lstStyle/>
          <a:p>
            <a:r>
              <a:rPr lang="en-GB" altLang="en-US" sz="1100" dirty="0">
                <a:solidFill>
                  <a:schemeClr val="tx1"/>
                </a:solidFill>
                <a:latin typeface="Calibri" panose="020F0502020204030204" pitchFamily="34" charset="0"/>
              </a:rPr>
              <a:t>Source: </a:t>
            </a:r>
            <a:r>
              <a:rPr lang="en-GB" altLang="en-US" sz="1100" dirty="0" smtClean="0">
                <a:solidFill>
                  <a:schemeClr val="tx1"/>
                </a:solidFill>
                <a:latin typeface="Calibri" panose="020F0502020204030204" pitchFamily="34" charset="0"/>
              </a:rPr>
              <a:t> Nielsen Homescan Total GB 12 week ending</a:t>
            </a:r>
            <a:endParaRPr lang="en-GB" altLang="en-US" sz="1100" dirty="0">
              <a:solidFill>
                <a:schemeClr val="tx1"/>
              </a:solidFill>
              <a:latin typeface="Calibri" panose="020F0502020204030204" pitchFamily="34" charset="0"/>
            </a:endParaRPr>
          </a:p>
        </p:txBody>
      </p:sp>
      <p:graphicFrame>
        <p:nvGraphicFramePr>
          <p:cNvPr id="7" name="Chart Placeholder 8"/>
          <p:cNvGraphicFramePr>
            <a:graphicFrameLocks noGrp="1"/>
          </p:cNvGraphicFramePr>
          <p:nvPr>
            <p:ph type="chart" sz="quarter" idx="4294967295"/>
            <p:extLst>
              <p:ext uri="{D42A27DB-BD31-4B8C-83A1-F6EECF244321}">
                <p14:modId xmlns:p14="http://schemas.microsoft.com/office/powerpoint/2010/main" val="2078925790"/>
              </p:ext>
            </p:extLst>
          </p:nvPr>
        </p:nvGraphicFramePr>
        <p:xfrm>
          <a:off x="460375" y="1830753"/>
          <a:ext cx="8640762" cy="2973388"/>
        </p:xfrm>
        <a:graphic>
          <a:graphicData uri="http://schemas.openxmlformats.org/drawingml/2006/chart">
            <c:chart xmlns:c="http://schemas.openxmlformats.org/drawingml/2006/chart" xmlns:r="http://schemas.openxmlformats.org/officeDocument/2006/relationships" r:id="rId3"/>
          </a:graphicData>
        </a:graphic>
      </p:graphicFrame>
      <p:sp>
        <p:nvSpPr>
          <p:cNvPr id="11" name="Line 5"/>
          <p:cNvSpPr>
            <a:spLocks noChangeShapeType="1"/>
          </p:cNvSpPr>
          <p:nvPr/>
        </p:nvSpPr>
        <p:spPr bwMode="auto">
          <a:xfrm flipV="1">
            <a:off x="2339752" y="1989473"/>
            <a:ext cx="0" cy="1961388"/>
          </a:xfrm>
          <a:prstGeom prst="line">
            <a:avLst/>
          </a:prstGeom>
          <a:noFill/>
          <a:ln w="9525">
            <a:solidFill>
              <a:srgbClr val="789EF4"/>
            </a:solidFill>
            <a:prstDash val="dash"/>
            <a:round/>
            <a:headEnd/>
            <a:tailEnd/>
          </a:ln>
          <a:extLst>
            <a:ext uri="{909E8E84-426E-40DD-AFC4-6F175D3DCCD1}">
              <a14:hiddenFill xmlns:a14="http://schemas.microsoft.com/office/drawing/2010/main">
                <a:noFill/>
              </a14:hiddenFill>
            </a:ext>
          </a:extLst>
        </p:spPr>
        <p:txBody>
          <a:bodyPr/>
          <a:lstStyle/>
          <a:p>
            <a:endParaRPr lang="en-GB" dirty="0"/>
          </a:p>
        </p:txBody>
      </p:sp>
      <p:sp>
        <p:nvSpPr>
          <p:cNvPr id="3" name="AutoShape 2" descr="Image result for FATHERS DA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6" name="AutoShape 4" descr="Image result for FATHERS DAY"/>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TextBox 4"/>
          <p:cNvSpPr txBox="1"/>
          <p:nvPr/>
        </p:nvSpPr>
        <p:spPr>
          <a:xfrm>
            <a:off x="939743" y="169982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2019</a:t>
            </a:r>
            <a:endParaRPr lang="en-GB" dirty="0">
              <a:latin typeface="Calibri" panose="020F0502020204030204" pitchFamily="34" charset="0"/>
              <a:cs typeface="Calibri" panose="020F0502020204030204" pitchFamily="34" charset="0"/>
            </a:endParaRPr>
          </a:p>
        </p:txBody>
      </p:sp>
      <p:sp>
        <p:nvSpPr>
          <p:cNvPr id="9" name="TextBox 8"/>
          <p:cNvSpPr txBox="1"/>
          <p:nvPr/>
        </p:nvSpPr>
        <p:spPr>
          <a:xfrm>
            <a:off x="303352" y="1256399"/>
            <a:ext cx="1822935" cy="400110"/>
          </a:xfrm>
          <a:prstGeom prst="rect">
            <a:avLst/>
          </a:prstGeom>
          <a:noFill/>
        </p:spPr>
        <p:txBody>
          <a:bodyPr wrap="non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Weekly Shopping Trips</a:t>
            </a:r>
            <a:endParaRPr lang="en-GB" sz="1000" dirty="0">
              <a:latin typeface="Calibri" panose="020F0502020204030204" pitchFamily="34" charset="0"/>
              <a:cs typeface="Calibri" panose="020F0502020204030204" pitchFamily="34" charset="0"/>
            </a:endParaRPr>
          </a:p>
        </p:txBody>
      </p:sp>
      <p:sp>
        <p:nvSpPr>
          <p:cNvPr id="16" name="TextBox 15"/>
          <p:cNvSpPr txBox="1"/>
          <p:nvPr/>
        </p:nvSpPr>
        <p:spPr>
          <a:xfrm>
            <a:off x="2411760" y="1699825"/>
            <a:ext cx="550151" cy="307777"/>
          </a:xfrm>
          <a:prstGeom prst="rect">
            <a:avLst/>
          </a:prstGeom>
          <a:noFill/>
        </p:spPr>
        <p:txBody>
          <a:bodyPr wrap="none" rtlCol="0">
            <a:spAutoFit/>
          </a:bodyPr>
          <a:lstStyle/>
          <a:p>
            <a:r>
              <a:rPr lang="en-GB" dirty="0" smtClean="0">
                <a:latin typeface="Calibri" panose="020F0502020204030204" pitchFamily="34" charset="0"/>
                <a:cs typeface="Calibri" panose="020F0502020204030204" pitchFamily="34" charset="0"/>
              </a:rPr>
              <a:t>2020</a:t>
            </a:r>
            <a:endParaRPr lang="en-GB" dirty="0">
              <a:latin typeface="Calibri" panose="020F0502020204030204" pitchFamily="34" charset="0"/>
              <a:cs typeface="Calibri" panose="020F0502020204030204" pitchFamily="34" charset="0"/>
            </a:endParaRPr>
          </a:p>
        </p:txBody>
      </p:sp>
      <p:sp>
        <p:nvSpPr>
          <p:cNvPr id="17" name="TextBox 16"/>
          <p:cNvSpPr txBox="1"/>
          <p:nvPr/>
        </p:nvSpPr>
        <p:spPr>
          <a:xfrm>
            <a:off x="7596336" y="1163528"/>
            <a:ext cx="1584176" cy="553998"/>
          </a:xfrm>
          <a:prstGeom prst="rect">
            <a:avLst/>
          </a:prstGeom>
          <a:noFill/>
        </p:spPr>
        <p:txBody>
          <a:bodyPr wrap="square" rtlCol="0">
            <a:spAutoFit/>
          </a:bodyPr>
          <a:lstStyle/>
          <a:p>
            <a:pPr algn="ctr"/>
            <a:r>
              <a:rPr lang="en-GB" sz="1000" dirty="0" smtClean="0">
                <a:latin typeface="Calibri" panose="020F0502020204030204" pitchFamily="34" charset="0"/>
                <a:cs typeface="Calibri" panose="020F0502020204030204" pitchFamily="34" charset="0"/>
              </a:rPr>
              <a:t>Year on Year Growth</a:t>
            </a:r>
          </a:p>
          <a:p>
            <a:pPr algn="ctr"/>
            <a:r>
              <a:rPr lang="en-GB" sz="1000" dirty="0" smtClean="0">
                <a:latin typeface="Calibri" panose="020F0502020204030204" pitchFamily="34" charset="0"/>
                <a:cs typeface="Calibri" panose="020F0502020204030204" pitchFamily="34" charset="0"/>
              </a:rPr>
              <a:t>Average number of items in Basket 12w/e</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79416094"/>
      </p:ext>
    </p:extLst>
  </p:cSld>
  <p:clrMapOvr>
    <a:masterClrMapping/>
  </p:clrMapOvr>
  <p:timing>
    <p:tnLst>
      <p:par>
        <p:cTn id="1" dur="indefinite" restart="never" nodeType="tmRoot"/>
      </p:par>
    </p:tnLst>
  </p:timing>
</p:sld>
</file>

<file path=ppt/theme/theme1.xml><?xml version="1.0" encoding="utf-8"?>
<a:theme xmlns:a="http://schemas.openxmlformats.org/drawingml/2006/main" name="Nielsen Widescreen Texture 1">
  <a:themeElements>
    <a:clrScheme name="Custom 1">
      <a:dk1>
        <a:srgbClr val="000000"/>
      </a:dk1>
      <a:lt1>
        <a:srgbClr val="FFFFFF"/>
      </a:lt1>
      <a:dk2>
        <a:srgbClr val="000000"/>
      </a:dk2>
      <a:lt2>
        <a:srgbClr val="707276"/>
      </a:lt2>
      <a:accent1>
        <a:srgbClr val="00AEEF"/>
      </a:accent1>
      <a:accent2>
        <a:srgbClr val="B21DAC"/>
      </a:accent2>
      <a:accent3>
        <a:srgbClr val="8DC63F"/>
      </a:accent3>
      <a:accent4>
        <a:srgbClr val="FFB100"/>
      </a:accent4>
      <a:accent5>
        <a:srgbClr val="DC0015"/>
      </a:accent5>
      <a:accent6>
        <a:srgbClr val="000000"/>
      </a:accent6>
      <a:hlink>
        <a:srgbClr val="B21DAC"/>
      </a:hlink>
      <a:folHlink>
        <a:srgbClr val="DC00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Market Data Document" ma:contentTypeID="0x010100FBC0F8BFD01A91498CA7837A71EEDFDB02005AE5335FCC83EB48B1308B6A764FBC1C" ma:contentTypeVersion="27" ma:contentTypeDescription="Market Data Document Content Type" ma:contentTypeScope="" ma:versionID="da108508dc232e68c3eb0da7c7f570e3">
  <xsd:schema xmlns:xsd="http://www.w3.org/2001/XMLSchema" xmlns:xs="http://www.w3.org/2001/XMLSchema" xmlns:p="http://schemas.microsoft.com/office/2006/metadata/properties" xmlns:ns2="cebd32e3-9ab6-41ee-b1af-b8405a8d4e68" xmlns:ns3="f1844da6-a929-4072-a9ab-fc72a86c7633" targetNamespace="http://schemas.microsoft.com/office/2006/metadata/properties" ma:root="true" ma:fieldsID="0d9debfe9803182ce6077bd70346052f" ns2:_="" ns3:_="">
    <xsd:import namespace="cebd32e3-9ab6-41ee-b1af-b8405a8d4e68"/>
    <xsd:import namespace="f1844da6-a929-4072-a9ab-fc72a86c7633"/>
    <xsd:element name="properties">
      <xsd:complexType>
        <xsd:sequence>
          <xsd:element name="documentManagement">
            <xsd:complexType>
              <xsd:all>
                <xsd:element ref="ns2:DocumentSummary" minOccurs="0"/>
                <xsd:element ref="ns2:DocumentSource" minOccurs="0"/>
                <xsd:element ref="ns2:DocumentTopic" minOccurs="0"/>
                <xsd:element ref="ns2:PublicationDate" minOccurs="0"/>
                <xsd:element ref="ns2:FreeTextDate" minOccurs="0"/>
                <xsd:element ref="ns2:ContentStartDate" minOccurs="0"/>
                <xsd:element ref="ns2:ContentEndDate" minOccurs="0"/>
                <xsd:element ref="ns2:DocumentAdded" minOccurs="0"/>
                <xsd:element ref="ns2:DocumentStatus" minOccurs="0"/>
                <xsd:element ref="ns2:j7c1b49d505545c2a69692ae734740bd" minOccurs="0"/>
                <xsd:element ref="ns2:TaxCatchAll" minOccurs="0"/>
                <xsd:element ref="ns2:TaxCatchAllLabel"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bd32e3-9ab6-41ee-b1af-b8405a8d4e68" elementFormDefault="qualified">
    <xsd:import namespace="http://schemas.microsoft.com/office/2006/documentManagement/types"/>
    <xsd:import namespace="http://schemas.microsoft.com/office/infopath/2007/PartnerControls"/>
    <xsd:element name="DocumentSummary" ma:index="3" nillable="true" ma:displayName="Summary" ma:internalName="DocumentSummary" ma:readOnly="false">
      <xsd:simpleType>
        <xsd:restriction base="dms:Note">
          <xsd:maxLength value="255"/>
        </xsd:restriction>
      </xsd:simpleType>
    </xsd:element>
    <xsd:element name="DocumentSource" ma:index="5" nillable="true" ma:displayName="Source" ma:format="Dropdown" ma:internalName="DocumentSource">
      <xsd:simpleType>
        <xsd:restriction base="dms:Choice">
          <xsd:enumeration value="Globefish"/>
          <xsd:enumeration value="HMRC via BTS"/>
          <xsd:enumeration value="IGD"/>
          <xsd:enumeration value="MMO"/>
          <xsd:enumeration value="Kantar"/>
          <xsd:enumeration value="NielsenIQ"/>
          <xsd:enumeration value="Circana"/>
          <xsd:enumeration value="Seafish"/>
          <xsd:enumeration value="Technomic"/>
        </xsd:restriction>
      </xsd:simpleType>
    </xsd:element>
    <xsd:element name="DocumentTopic" ma:index="6" nillable="true" ma:displayName="Topic" ma:default="" ma:internalName="DocumentTopic" ma:readOnly="false">
      <xsd:complexType>
        <xsd:complexContent>
          <xsd:extension base="dms:MultiChoice">
            <xsd:sequence>
              <xsd:element name="Value" maxOccurs="unbounded" minOccurs="0" nillable="true">
                <xsd:simpleType>
                  <xsd:restriction base="dms:Choice">
                    <xsd:enumeration value="Technical Report"/>
                    <xsd:enumeration value="Factsheet/Datasheet"/>
                    <xsd:enumeration value="Corporate Document"/>
                    <xsd:enumeration value="Guidelines"/>
                    <xsd:enumeration value="Marine Survey"/>
                    <xsd:enumeration value="Training Material"/>
                    <xsd:enumeration value="Careers"/>
                    <xsd:enumeration value="Economics and Business"/>
                    <xsd:enumeration value="Aquaculture"/>
                    <xsd:enumeration value="IPF Final Reports"/>
                    <xsd:enumeration value="Other"/>
                    <xsd:enumeration value="Not known"/>
                    <xsd:enumeration value="Internal Seafish Report"/>
                    <xsd:enumeration value="Confidential Seafish Report"/>
                    <xsd:enumeration value="Seafood Guide"/>
                    <xsd:enumeration value=".Web-About Seafish"/>
                    <xsd:enumeration value=".Web-Changing Landscapes"/>
                    <xsd:enumeration value=".Web-Promoting Seafood"/>
                    <xsd:enumeration value=".Web-Responsible Sourcing"/>
                    <xsd:enumeration value=".Web-Safety and Training"/>
                    <xsd:enumeration value=".Web-Insight and Research"/>
                  </xsd:restriction>
                </xsd:simpleType>
              </xsd:element>
            </xsd:sequence>
          </xsd:extension>
        </xsd:complexContent>
      </xsd:complexType>
    </xsd:element>
    <xsd:element name="PublicationDate" ma:index="7" nillable="true" ma:displayName="Publication Date" ma:format="DateOnly" ma:indexed="true" ma:internalName="PublicationDate">
      <xsd:simpleType>
        <xsd:restriction base="dms:DateTime"/>
      </xsd:simpleType>
    </xsd:element>
    <xsd:element name="FreeTextDate" ma:index="8" nillable="true" ma:displayName="Free Text Date" ma:internalName="FreeTextDate" ma:readOnly="false">
      <xsd:simpleType>
        <xsd:restriction base="dms:Text"/>
      </xsd:simpleType>
    </xsd:element>
    <xsd:element name="ContentStartDate" ma:index="9" nillable="true" ma:displayName="Content Start Date" ma:format="DateOnly" ma:internalName="ContentStartDate" ma:readOnly="false">
      <xsd:simpleType>
        <xsd:restriction base="dms:DateTime"/>
      </xsd:simpleType>
    </xsd:element>
    <xsd:element name="ContentEndDate" ma:index="10" nillable="true" ma:displayName="Content End Date" ma:format="DateOnly" ma:internalName="ContentEndDate" ma:readOnly="false">
      <xsd:simpleType>
        <xsd:restriction base="dms:DateTime"/>
      </xsd:simpleType>
    </xsd:element>
    <xsd:element name="DocumentAdded" ma:index="11" nillable="true" ma:displayName="Added" ma:format="DateOnly" ma:indexed="true" ma:internalName="DocumentAdded">
      <xsd:simpleType>
        <xsd:restriction base="dms:DateTime"/>
      </xsd:simpleType>
    </xsd:element>
    <xsd:element name="DocumentStatus" ma:index="12" nillable="true" ma:displayName="Document Status" ma:default="Unpublished" ma:format="Dropdown" ma:indexed="true" ma:internalName="DocumentStatus" ma:readOnly="false">
      <xsd:simpleType>
        <xsd:restriction base="dms:Choice">
          <xsd:enumeration value="Deleted"/>
          <xsd:enumeration value="Unpublished"/>
          <xsd:enumeration value="Published"/>
          <xsd:enumeration value="Archived"/>
        </xsd:restriction>
      </xsd:simpleType>
    </xsd:element>
    <xsd:element name="j7c1b49d505545c2a69692ae734740bd" ma:index="18" ma:taxonomy="true" ma:internalName="j7c1b49d505545c2a69692ae734740bd" ma:taxonomyFieldName="Market_x0020_Data_x0020_Document_x0020_Path" ma:displayName="Market Data Document Path" ma:indexed="true" ma:readOnly="false" ma:default="" ma:fieldId="{37c1b49d-5055-45c2-a696-92ae734740bd}" ma:sspId="63fa3ede-d9eb-4891-98d7-32cb363d3ca5" ma:termSetId="907aca91-42f0-4171-9a43-f9786420f345"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5e028737-9680-4a7e-bfb2-5cfc569abfd5}" ma:internalName="TaxCatchAll" ma:readOnly="false" ma:showField="CatchAllData" ma:web="cebd32e3-9ab6-41ee-b1af-b8405a8d4e68">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5e028737-9680-4a7e-bfb2-5cfc569abfd5}" ma:internalName="TaxCatchAllLabel" ma:readOnly="false" ma:showField="CatchAllDataLabel" ma:web="cebd32e3-9ab6-41ee-b1af-b8405a8d4e6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1844da6-a929-4072-a9ab-fc72a86c7633" elementFormDefault="qualified">
    <xsd:import namespace="http://schemas.microsoft.com/office/2006/documentManagement/types"/>
    <xsd:import namespace="http://schemas.microsoft.com/office/infopath/2007/PartnerControls"/>
    <xsd:element name="MediaServiceMetadata" ma:index="22" nillable="true" ma:displayName="MediaServiceMetadata" ma:hidden="true" ma:internalName="MediaServiceMetadata" ma:readOnly="true">
      <xsd:simpleType>
        <xsd:restriction base="dms:Note"/>
      </xsd:simpleType>
    </xsd:element>
    <xsd:element name="MediaServiceFastMetadata" ma:index="23" nillable="true" ma:displayName="MediaServiceFastMetadata" ma:hidden="true" ma:internalName="MediaServiceFastMetadata" ma:readOnly="true">
      <xsd:simpleType>
        <xsd:restriction base="dms:Note"/>
      </xsd:simpleType>
    </xsd:element>
    <xsd:element name="MediaServiceAutoTags" ma:index="24" nillable="true" ma:displayName="Tags" ma:hidden="true" ma:internalName="MediaServiceAutoTags" ma:readOnly="true">
      <xsd:simpleType>
        <xsd:restriction base="dms:Text"/>
      </xsd:simpleType>
    </xsd:element>
    <xsd:element name="MediaServiceOCR" ma:index="25" nillable="true" ma:displayName="Extracted Text" ma:hidden="true" ma:internalName="MediaServiceOCR" ma:readOnly="true">
      <xsd:simpleType>
        <xsd:restriction base="dms:Note"/>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ServiceAutoKeyPoints" ma:index="28" nillable="true" ma:displayName="MediaServiceAutoKeyPoints" ma:hidden="true" ma:internalName="MediaServiceAutoKeyPoints" ma:readOnly="true">
      <xsd:simpleType>
        <xsd:restriction base="dms:Note"/>
      </xsd:simpleType>
    </xsd:element>
    <xsd:element name="MediaServiceKeyPoints" ma:index="29" nillable="true" ma:displayName="KeyPoints" ma:hidden="true" ma:internalName="MediaServiceKeyPoints" ma:readOnly="true">
      <xsd:simpleType>
        <xsd:restriction base="dms:Note"/>
      </xsd:simpleType>
    </xsd:element>
    <xsd:element name="MediaServiceDateTaken" ma:index="30" nillable="true" ma:displayName="MediaServiceDateTaken" ma:hidden="true" ma:internalName="MediaServiceDateTaken" ma:readOnly="true">
      <xsd:simpleType>
        <xsd:restriction base="dms:Text"/>
      </xsd:simpleType>
    </xsd:element>
    <xsd:element name="MediaLengthInSeconds" ma:index="31" nillable="true" ma:displayName="MediaLengthInSeconds" ma:hidden="true" ma:internalName="MediaLengthInSeconds" ma:readOnly="true">
      <xsd:simpleType>
        <xsd:restriction base="dms:Unknown"/>
      </xsd:simpleType>
    </xsd:element>
    <xsd:element name="MediaServiceObjectDetectorVersions" ma:index="32" nillable="true" ma:displayName="MediaServiceObjectDetectorVersions" ma:hidden="true" ma:indexed="true" ma:internalName="MediaServiceObjectDetectorVersions" ma:readOnly="true">
      <xsd:simpleType>
        <xsd:restriction base="dms:Text"/>
      </xsd:simpleType>
    </xsd:element>
    <xsd:element name="MediaServiceSearchProperties" ma:index="3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ocumentTopic xmlns="cebd32e3-9ab6-41ee-b1af-b8405a8d4e68" xsi:nil="true"/>
    <FreeTextDate xmlns="cebd32e3-9ab6-41ee-b1af-b8405a8d4e68" xsi:nil="true"/>
    <DocumentStatus xmlns="cebd32e3-9ab6-41ee-b1af-b8405a8d4e68">Published</DocumentStatus>
    <ContentEndDate xmlns="cebd32e3-9ab6-41ee-b1af-b8405a8d4e68">2020-11-28T00:00:00+00:00</ContentEndDate>
    <DocumentSource xmlns="cebd32e3-9ab6-41ee-b1af-b8405a8d4e68">Nielsen</DocumentSource>
    <PublicationDate xmlns="cebd32e3-9ab6-41ee-b1af-b8405a8d4e68">2020-12-21T00:00:00+00:00</PublicationDate>
    <DocumentAdded xmlns="cebd32e3-9ab6-41ee-b1af-b8405a8d4e68">2020-12-21T00:00:00+00:00</DocumentAdded>
    <TaxCatchAll xmlns="cebd32e3-9ab6-41ee-b1af-b8405a8d4e68">
      <Value>1492</Value>
    </TaxCatchAll>
    <j7c1b49d505545c2a69692ae734740bd xmlns="cebd32e3-9ab6-41ee-b1af-b8405a8d4e68">
      <Terms xmlns="http://schemas.microsoft.com/office/infopath/2007/PartnerControls">
        <TermInfo xmlns="http://schemas.microsoft.com/office/infopath/2007/PartnerControls">
          <TermName xmlns="http://schemas.microsoft.com/office/infopath/2007/PartnerControls">2020</TermName>
          <TermId xmlns="http://schemas.microsoft.com/office/infopath/2007/PartnerControls">9ec77eb5-b8d8-4ee2-b4db-948144e1d9d9</TermId>
        </TermInfo>
      </Terms>
    </j7c1b49d505545c2a69692ae734740bd>
    <DocumentSummary xmlns="cebd32e3-9ab6-41ee-b1af-b8405a8d4e68" xsi:nil="true"/>
    <ContentStartDate xmlns="cebd32e3-9ab6-41ee-b1af-b8405a8d4e68" xsi:nil="true"/>
    <TaxCatchAllLabel xmlns="cebd32e3-9ab6-41ee-b1af-b8405a8d4e6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3F8C51E-6DD4-4367-9D4A-D78FC8657A1B}"/>
</file>

<file path=customXml/itemProps2.xml><?xml version="1.0" encoding="utf-8"?>
<ds:datastoreItem xmlns:ds="http://schemas.openxmlformats.org/officeDocument/2006/customXml" ds:itemID="{04AC8A92-1EDD-4006-92C0-6EE1CA5976C9}">
  <ds:schemaRefs>
    <ds:schemaRef ds:uri="http://purl.org/dc/terms/"/>
    <ds:schemaRef ds:uri="ea7ec9a4-77ba-4264-bb3a-15d654c9cacd"/>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68c4d8c0-3e99-482a-9bb5-5670a8200148"/>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D040FD43-32CC-48F5-B261-3723A22E94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51938</TotalTime>
  <Words>3636</Words>
  <Application>Microsoft Office PowerPoint</Application>
  <PresentationFormat>On-screen Show (16:9)</PresentationFormat>
  <Paragraphs>495</Paragraphs>
  <Slides>38</Slides>
  <Notes>20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Nielsen Widescreen Texture 1</vt:lpstr>
      <vt:lpstr>NIELSEN TOTAL TILL</vt:lpstr>
      <vt:lpstr>PowerPoint Presentation</vt:lpstr>
      <vt:lpstr>PowerPoint Presentation</vt:lpstr>
      <vt:lpstr>NOVEMBER PROVED AN INTENSE BATTLE FOR RETAILERS TO HOLD ONTO MARKET SHARE</vt:lpstr>
      <vt:lpstr>OCADO REMAINS THE FASTEST GROWING RETAILER</vt:lpstr>
      <vt:lpstr>PowerPoint Presentation</vt:lpstr>
      <vt:lpstr>IN TOTAL BRITISH SHOPPERS SPENT £3.32 MORE PER TRIP, BUYING 1.8 MORE ITEMS BUT MADE 56M FEWER SHOPPING TRIPS THAN LAST YEAR</vt:lpstr>
      <vt:lpstr>WITH MOST HOUSEHOLDS BACK IN LOCKDOWN 2.0 AVERAGE WEEKLY SPEND INCREASED BUT REMAINED WELL BELOW THE SUMMER PEAKS ..</vt:lpstr>
      <vt:lpstr>GROWTH IN SIZE AND FREQUENCY OF SHOPPING TRIPS REMAINED STABLE, DESPITE THE TIME OF YEAR AND LOCKDOWN 2.0</vt:lpstr>
      <vt:lpstr>PowerPoint Presentation</vt:lpstr>
      <vt:lpstr>SHOPPING KPI’S DURING NOVEMBER WERE SUPRISINGLY SIMILAR TO OCTOBER, WITH SHOPPERS DETERRED FROM SOCIALISING, THE UPLIFT IN SPEND WAS MUTED</vt:lpstr>
      <vt:lpstr>LOCKDOWN 2.0 BROUGHT A FURTHER BOOST TO ONLINE, WHICH AGAIN FLEXED TO REACH MORE SHOPPERS, MORE ORDERS AND BIGGER BASKET SPENDS</vt:lpstr>
      <vt:lpstr>RETAILERS ACTED QUICKLY REASSURING SHOPPERS AND AFTER AN INITIAL FLURRY, SHOPPING BEHAVIOUR QUICKLY ALIGNED WITH PREVIOUS WEEKS …</vt:lpstr>
      <vt:lpstr>OTHER THAN THE MODEST SPIKE AT THE START OF LOCKDOWN 2.0, GROWTH WAS SUBDUED APPROACHING DECEMBER</vt:lpstr>
      <vt:lpstr>PowerPoint Presentation</vt:lpstr>
      <vt:lpstr>PowerPoint Presentation</vt:lpstr>
      <vt:lpstr>PowerPoint Presentation</vt:lpstr>
      <vt:lpstr>DEMAND FOR CONVENIENCE FOODS INCREASED DURING LOCKDOWN 2.0, AS WELL AS COOKING INGREDIENTS, DRINKS AND HYGIENE PRODUCTS </vt:lpstr>
      <vt:lpstr>PowerPoint Presentation</vt:lpstr>
      <vt:lpstr>PowerPoint Presentation</vt:lpstr>
      <vt:lpstr>SPEND BOUGHT ON OFFER CREPT UP SLIGHTLY BUT REMAINS LOW FOR THE SEASONAL TIME OF THE YEAR</vt:lpstr>
      <vt:lpstr>PowerPoint Presentation</vt:lpstr>
      <vt:lpstr>RETAILERS BROUGHT SOME FESTIVE CHEER ….</vt:lpstr>
      <vt:lpstr>WITH MEMORIES</vt:lpstr>
      <vt:lpstr>HUMOUR …</vt:lpstr>
      <vt:lpstr>INDULGENCE</vt:lpstr>
      <vt:lpstr>PARTY FOOD</vt:lpstr>
      <vt:lpstr>PowerPoint Presentation</vt:lpstr>
      <vt:lpstr>PREPARING THE NATION FOR A CHRISTMAS ‘LIKE NO OTHER’</vt:lpstr>
      <vt:lpstr>PowerPoint Presentation</vt:lpstr>
      <vt:lpstr>SPEND IN GROCERY OUTLETS, ALTHOUGH SUBDUED IS EXPECTED TO REACH RECORD LEVELS, AS RESTRICTIONS CONTINUE TO BE IMPOSED ON SHOPPERS</vt:lpstr>
      <vt:lpstr>MORE SHOPPERS ARE UNSURE OF ‘HOW’ THEY WILL BE CELEBRATING CHRISTMAS THIS YEAR AND SO ARE UNABLE TO PLAN AHEAD</vt:lpstr>
      <vt:lpstr>1 in 4 Shoppers are planning to spend less on groceries this christmas and have more reasons for doing so than previous years</vt:lpstr>
      <vt:lpstr>PowerPoint Presentation</vt:lpstr>
      <vt:lpstr>WHILST CHRISTMAS IS DESTINED TO BE LIKE ‘NO OTHER’, SALES GROWTHS IN GROCERY STORES ARE LIKELY TO BE THE BEST FOR OVER A DECADE</vt:lpstr>
      <vt:lpstr>APPENDIX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December Nielsen Total Till Exec Summary</dc:title>
  <dc:creator>Cowen, Sally F.</dc:creator>
  <cp:lastModifiedBy>Cowen, Sally F.</cp:lastModifiedBy>
  <cp:revision>2515</cp:revision>
  <cp:lastPrinted>2018-09-19T14:02:50Z</cp:lastPrinted>
  <dcterms:modified xsi:type="dcterms:W3CDTF">2020-12-10T14:32:23Z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0x010100FBC0F8BFD01A91498CA7837A71EEDFDB02005AE5335FCC83EB48B1308B6A764FBC1C</vt:lpwstr>
  </property>
  <property fmtid="{D5CDD505-2E9C-101B-9397-08002B2CF9AE}" pid="3" name="Market Data Document Path">
    <vt:lpwstr>1492;#2020|9ec77eb5-b8d8-4ee2-b4db-948144e1d9d9</vt:lpwstr>
  </property>
</Properties>
</file>