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drawings/drawing1.xml" ContentType="application/vnd.openxmlformats-officedocument.drawingml.chartshapes+xml"/>
  <Override PartName="/ppt/presentation.xml" ContentType="application/vnd.openxmlformats-officedocument.presentationml.presentation.main+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charts/chart2.xml" ContentType="application/vnd.openxmlformats-officedocument.drawingml.chart+xml"/>
  <Override PartName="/ppt/charts/chart3.xml" ContentType="application/vnd.openxmlformats-officedocument.drawingml.chart+xml"/>
  <Override PartName="/ppt/charts/chart1.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charts/chart4.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7.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1174" r:id="rId2"/>
    <p:sldId id="1165" r:id="rId3"/>
    <p:sldId id="1166" r:id="rId4"/>
    <p:sldId id="1167" r:id="rId5"/>
    <p:sldId id="1168" r:id="rId6"/>
    <p:sldId id="1169" r:id="rId7"/>
    <p:sldId id="1173" r:id="rId8"/>
    <p:sldId id="1170" r:id="rId9"/>
    <p:sldId id="1172" r:id="rId10"/>
    <p:sldId id="1171" r:id="rId11"/>
    <p:sldId id="1123" r:id="rId12"/>
    <p:sldId id="1151" r:id="rId13"/>
    <p:sldId id="1152" r:id="rId14"/>
  </p:sldIdLst>
  <p:sldSz cx="9144000" cy="6858000" type="screen4x3"/>
  <p:notesSz cx="7102475" cy="9388475"/>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7000"/>
    <a:srgbClr val="F0AB00"/>
    <a:srgbClr val="6C6F70"/>
    <a:srgbClr val="99CC00"/>
    <a:srgbClr val="004684"/>
    <a:srgbClr val="6E273D"/>
    <a:srgbClr val="008AC0"/>
    <a:srgbClr val="A2A4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2" autoAdjust="0"/>
    <p:restoredTop sz="92321" autoAdjust="0"/>
  </p:normalViewPr>
  <p:slideViewPr>
    <p:cSldViewPr snapToGrid="0" snapToObjects="1">
      <p:cViewPr>
        <p:scale>
          <a:sx n="66" d="100"/>
          <a:sy n="66" d="100"/>
        </p:scale>
        <p:origin x="-1397"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snapToObjects="1">
      <p:cViewPr varScale="1">
        <p:scale>
          <a:sx n="136" d="100"/>
          <a:sy n="136" d="100"/>
        </p:scale>
        <p:origin x="-3672" y="-12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664902931761655E-2"/>
          <c:y val="0"/>
          <c:w val="0.56889595109475966"/>
          <c:h val="0.84318498375008288"/>
        </c:manualLayout>
      </c:layout>
      <c:barChart>
        <c:barDir val="col"/>
        <c:grouping val="stacked"/>
        <c:varyColors val="0"/>
        <c:ser>
          <c:idx val="0"/>
          <c:order val="0"/>
          <c:tx>
            <c:strRef>
              <c:f>Sheet1!$A$2</c:f>
              <c:strCache>
                <c:ptCount val="1"/>
                <c:pt idx="0">
                  <c:v>Pubs</c:v>
                </c:pt>
              </c:strCache>
            </c:strRef>
          </c:tx>
          <c:invertIfNegative val="0"/>
          <c:dLbls>
            <c:numFmt formatCode="#,##0" sourceLinked="0"/>
            <c:txPr>
              <a:bodyPr/>
              <a:lstStyle/>
              <a:p>
                <a:pPr>
                  <a:defRPr sz="1200"/>
                </a:pPr>
                <a:endParaRPr lang="en-US"/>
              </a:p>
            </c:txPr>
            <c:showLegendKey val="0"/>
            <c:showVal val="1"/>
            <c:showCatName val="0"/>
            <c:showSerName val="0"/>
            <c:showPercent val="0"/>
            <c:showBubbleSize val="0"/>
            <c:showLeaderLines val="0"/>
          </c:dLbls>
          <c:cat>
            <c:strRef>
              <c:f>Sheet1!$B$1:$C$1</c:f>
              <c:strCache>
                <c:ptCount val="2"/>
                <c:pt idx="0">
                  <c:v>2YE Sept 18</c:v>
                </c:pt>
                <c:pt idx="1">
                  <c:v>2YE Sept 19</c:v>
                </c:pt>
              </c:strCache>
            </c:strRef>
          </c:cat>
          <c:val>
            <c:numRef>
              <c:f>Sheet1!$B$2:$C$2</c:f>
              <c:numCache>
                <c:formatCode>#,##0</c:formatCode>
                <c:ptCount val="2"/>
                <c:pt idx="0">
                  <c:v>69486</c:v>
                </c:pt>
                <c:pt idx="1">
                  <c:v>61851</c:v>
                </c:pt>
              </c:numCache>
            </c:numRef>
          </c:val>
        </c:ser>
        <c:ser>
          <c:idx val="1"/>
          <c:order val="1"/>
          <c:tx>
            <c:strRef>
              <c:f>Sheet1!$A$3</c:f>
              <c:strCache>
                <c:ptCount val="1"/>
                <c:pt idx="0">
                  <c:v>FSR</c:v>
                </c:pt>
              </c:strCache>
            </c:strRef>
          </c:tx>
          <c:invertIfNegative val="0"/>
          <c:dLbls>
            <c:numFmt formatCode="#,##0" sourceLinked="0"/>
            <c:txPr>
              <a:bodyPr/>
              <a:lstStyle/>
              <a:p>
                <a:pPr>
                  <a:defRPr sz="1200">
                    <a:solidFill>
                      <a:schemeClr val="bg1"/>
                    </a:solidFill>
                  </a:defRPr>
                </a:pPr>
                <a:endParaRPr lang="en-US"/>
              </a:p>
            </c:txPr>
            <c:showLegendKey val="0"/>
            <c:showVal val="1"/>
            <c:showCatName val="0"/>
            <c:showSerName val="0"/>
            <c:showPercent val="0"/>
            <c:showBubbleSize val="0"/>
            <c:showLeaderLines val="0"/>
          </c:dLbls>
          <c:cat>
            <c:strRef>
              <c:f>Sheet1!$B$1:$C$1</c:f>
              <c:strCache>
                <c:ptCount val="2"/>
                <c:pt idx="0">
                  <c:v>2YE Sept 18</c:v>
                </c:pt>
                <c:pt idx="1">
                  <c:v>2YE Sept 19</c:v>
                </c:pt>
              </c:strCache>
            </c:strRef>
          </c:cat>
          <c:val>
            <c:numRef>
              <c:f>Sheet1!$B$3:$C$3</c:f>
              <c:numCache>
                <c:formatCode>#,##0</c:formatCode>
                <c:ptCount val="2"/>
                <c:pt idx="0">
                  <c:v>36663</c:v>
                </c:pt>
                <c:pt idx="1">
                  <c:v>36737</c:v>
                </c:pt>
              </c:numCache>
            </c:numRef>
          </c:val>
        </c:ser>
        <c:ser>
          <c:idx val="2"/>
          <c:order val="2"/>
          <c:tx>
            <c:strRef>
              <c:f>Sheet1!$A$4</c:f>
              <c:strCache>
                <c:ptCount val="1"/>
                <c:pt idx="0">
                  <c:v>Travel &amp; Leisure</c:v>
                </c:pt>
              </c:strCache>
            </c:strRef>
          </c:tx>
          <c:invertIfNegative val="0"/>
          <c:dLbls>
            <c:numFmt formatCode="#,##0" sourceLinked="0"/>
            <c:txPr>
              <a:bodyPr/>
              <a:lstStyle/>
              <a:p>
                <a:pPr>
                  <a:defRPr sz="1200"/>
                </a:pPr>
                <a:endParaRPr lang="en-US"/>
              </a:p>
            </c:txPr>
            <c:showLegendKey val="0"/>
            <c:showVal val="1"/>
            <c:showCatName val="0"/>
            <c:showSerName val="0"/>
            <c:showPercent val="0"/>
            <c:showBubbleSize val="0"/>
            <c:showLeaderLines val="0"/>
          </c:dLbls>
          <c:cat>
            <c:strRef>
              <c:f>Sheet1!$B$1:$C$1</c:f>
              <c:strCache>
                <c:ptCount val="2"/>
                <c:pt idx="0">
                  <c:v>2YE Sept 18</c:v>
                </c:pt>
                <c:pt idx="1">
                  <c:v>2YE Sept 19</c:v>
                </c:pt>
              </c:strCache>
            </c:strRef>
          </c:cat>
          <c:val>
            <c:numRef>
              <c:f>Sheet1!$B$4:$C$4</c:f>
              <c:numCache>
                <c:formatCode>#,##0</c:formatCode>
                <c:ptCount val="2"/>
                <c:pt idx="0">
                  <c:v>12761</c:v>
                </c:pt>
                <c:pt idx="1">
                  <c:v>12310</c:v>
                </c:pt>
              </c:numCache>
            </c:numRef>
          </c:val>
        </c:ser>
        <c:ser>
          <c:idx val="3"/>
          <c:order val="3"/>
          <c:tx>
            <c:strRef>
              <c:f>Sheet1!$A$5</c:f>
              <c:strCache>
                <c:ptCount val="1"/>
                <c:pt idx="0">
                  <c:v>Workplace/College/Uni</c:v>
                </c:pt>
              </c:strCache>
            </c:strRef>
          </c:tx>
          <c:invertIfNegative val="0"/>
          <c:dLbls>
            <c:numFmt formatCode="#,##0" sourceLinked="0"/>
            <c:txPr>
              <a:bodyPr/>
              <a:lstStyle/>
              <a:p>
                <a:pPr>
                  <a:defRPr sz="1200"/>
                </a:pPr>
                <a:endParaRPr lang="en-US"/>
              </a:p>
            </c:txPr>
            <c:showLegendKey val="0"/>
            <c:showVal val="1"/>
            <c:showCatName val="0"/>
            <c:showSerName val="0"/>
            <c:showPercent val="0"/>
            <c:showBubbleSize val="0"/>
            <c:showLeaderLines val="0"/>
          </c:dLbls>
          <c:cat>
            <c:strRef>
              <c:f>Sheet1!$B$1:$C$1</c:f>
              <c:strCache>
                <c:ptCount val="2"/>
                <c:pt idx="0">
                  <c:v>2YE Sept 18</c:v>
                </c:pt>
                <c:pt idx="1">
                  <c:v>2YE Sept 19</c:v>
                </c:pt>
              </c:strCache>
            </c:strRef>
          </c:cat>
          <c:val>
            <c:numRef>
              <c:f>Sheet1!$B$5:$C$5</c:f>
              <c:numCache>
                <c:formatCode>#,##0</c:formatCode>
                <c:ptCount val="2"/>
                <c:pt idx="0">
                  <c:v>29075</c:v>
                </c:pt>
                <c:pt idx="1">
                  <c:v>30639</c:v>
                </c:pt>
              </c:numCache>
            </c:numRef>
          </c:val>
        </c:ser>
        <c:ser>
          <c:idx val="4"/>
          <c:order val="4"/>
          <c:tx>
            <c:strRef>
              <c:f>Sheet1!$A$6</c:f>
              <c:strCache>
                <c:ptCount val="1"/>
                <c:pt idx="0">
                  <c:v>Fish &amp; Chips</c:v>
                </c:pt>
              </c:strCache>
            </c:strRef>
          </c:tx>
          <c:invertIfNegative val="0"/>
          <c:dLbls>
            <c:numFmt formatCode="#,##0" sourceLinked="0"/>
            <c:txPr>
              <a:bodyPr/>
              <a:lstStyle/>
              <a:p>
                <a:pPr>
                  <a:defRPr sz="1200">
                    <a:solidFill>
                      <a:schemeClr val="bg1"/>
                    </a:solidFill>
                  </a:defRPr>
                </a:pPr>
                <a:endParaRPr lang="en-US"/>
              </a:p>
            </c:txPr>
            <c:showLegendKey val="0"/>
            <c:showVal val="1"/>
            <c:showCatName val="0"/>
            <c:showSerName val="0"/>
            <c:showPercent val="0"/>
            <c:showBubbleSize val="0"/>
            <c:showLeaderLines val="0"/>
          </c:dLbls>
          <c:cat>
            <c:strRef>
              <c:f>Sheet1!$B$1:$C$1</c:f>
              <c:strCache>
                <c:ptCount val="2"/>
                <c:pt idx="0">
                  <c:v>2YE Sept 18</c:v>
                </c:pt>
                <c:pt idx="1">
                  <c:v>2YE Sept 19</c:v>
                </c:pt>
              </c:strCache>
            </c:strRef>
          </c:cat>
          <c:val>
            <c:numRef>
              <c:f>Sheet1!$B$6:$C$6</c:f>
              <c:numCache>
                <c:formatCode>#,##0</c:formatCode>
                <c:ptCount val="2"/>
                <c:pt idx="0">
                  <c:v>240211</c:v>
                </c:pt>
                <c:pt idx="1">
                  <c:v>248558</c:v>
                </c:pt>
              </c:numCache>
            </c:numRef>
          </c:val>
        </c:ser>
        <c:ser>
          <c:idx val="5"/>
          <c:order val="5"/>
          <c:tx>
            <c:strRef>
              <c:f>Sheet1!$A$7</c:f>
              <c:strCache>
                <c:ptCount val="1"/>
                <c:pt idx="0">
                  <c:v>QSR excl Fish &amp; Chips</c:v>
                </c:pt>
              </c:strCache>
            </c:strRef>
          </c:tx>
          <c:invertIfNegative val="0"/>
          <c:dLbls>
            <c:numFmt formatCode="#,##0" sourceLinked="0"/>
            <c:txPr>
              <a:bodyPr/>
              <a:lstStyle/>
              <a:p>
                <a:pPr>
                  <a:defRPr sz="1200">
                    <a:solidFill>
                      <a:schemeClr val="bg1"/>
                    </a:solidFill>
                  </a:defRPr>
                </a:pPr>
                <a:endParaRPr lang="en-US"/>
              </a:p>
            </c:txPr>
            <c:showLegendKey val="0"/>
            <c:showVal val="1"/>
            <c:showCatName val="0"/>
            <c:showSerName val="0"/>
            <c:showPercent val="0"/>
            <c:showBubbleSize val="0"/>
            <c:showLeaderLines val="0"/>
          </c:dLbls>
          <c:cat>
            <c:strRef>
              <c:f>Sheet1!$B$1:$C$1</c:f>
              <c:strCache>
                <c:ptCount val="2"/>
                <c:pt idx="0">
                  <c:v>2YE Sept 18</c:v>
                </c:pt>
                <c:pt idx="1">
                  <c:v>2YE Sept 19</c:v>
                </c:pt>
              </c:strCache>
            </c:strRef>
          </c:cat>
          <c:val>
            <c:numRef>
              <c:f>Sheet1!$B$7:$C$7</c:f>
              <c:numCache>
                <c:formatCode>#,##0</c:formatCode>
                <c:ptCount val="2"/>
                <c:pt idx="0">
                  <c:v>37400</c:v>
                </c:pt>
                <c:pt idx="1">
                  <c:v>39825</c:v>
                </c:pt>
              </c:numCache>
            </c:numRef>
          </c:val>
        </c:ser>
        <c:dLbls>
          <c:showLegendKey val="0"/>
          <c:showVal val="0"/>
          <c:showCatName val="0"/>
          <c:showSerName val="0"/>
          <c:showPercent val="0"/>
          <c:showBubbleSize val="0"/>
        </c:dLbls>
        <c:gapWidth val="150"/>
        <c:overlap val="100"/>
        <c:axId val="246027776"/>
        <c:axId val="246029312"/>
      </c:barChart>
      <c:catAx>
        <c:axId val="246027776"/>
        <c:scaling>
          <c:orientation val="minMax"/>
        </c:scaling>
        <c:delete val="0"/>
        <c:axPos val="b"/>
        <c:majorTickMark val="out"/>
        <c:minorTickMark val="none"/>
        <c:tickLblPos val="nextTo"/>
        <c:txPr>
          <a:bodyPr rot="0" vert="horz"/>
          <a:lstStyle/>
          <a:p>
            <a:pPr>
              <a:defRPr sz="1600">
                <a:latin typeface="Calibri" pitchFamily="34" charset="0"/>
              </a:defRPr>
            </a:pPr>
            <a:endParaRPr lang="en-US"/>
          </a:p>
        </c:txPr>
        <c:crossAx val="246029312"/>
        <c:crosses val="autoZero"/>
        <c:auto val="1"/>
        <c:lblAlgn val="ctr"/>
        <c:lblOffset val="100"/>
        <c:noMultiLvlLbl val="0"/>
      </c:catAx>
      <c:valAx>
        <c:axId val="246029312"/>
        <c:scaling>
          <c:orientation val="minMax"/>
        </c:scaling>
        <c:delete val="1"/>
        <c:axPos val="l"/>
        <c:numFmt formatCode="#,##0" sourceLinked="1"/>
        <c:majorTickMark val="out"/>
        <c:minorTickMark val="none"/>
        <c:tickLblPos val="nextTo"/>
        <c:crossAx val="246027776"/>
        <c:crosses val="autoZero"/>
        <c:crossBetween val="between"/>
      </c:valAx>
    </c:plotArea>
    <c:legend>
      <c:legendPos val="r"/>
      <c:layout>
        <c:manualLayout>
          <c:xMode val="edge"/>
          <c:yMode val="edge"/>
          <c:x val="0.58431586433112792"/>
          <c:y val="2.4717040759395886E-2"/>
          <c:w val="0.41568420652183252"/>
          <c:h val="0.82723431483092669"/>
        </c:manualLayout>
      </c:layout>
      <c:overlay val="0"/>
      <c:txPr>
        <a:bodyPr/>
        <a:lstStyle/>
        <a:p>
          <a:pPr>
            <a:defRPr sz="1400">
              <a:latin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664902931761655E-2"/>
          <c:y val="6.7379608207280845E-4"/>
          <c:w val="0.98066217966893943"/>
          <c:h val="0.64003175854144789"/>
        </c:manualLayout>
      </c:layout>
      <c:barChart>
        <c:barDir val="col"/>
        <c:grouping val="clustered"/>
        <c:varyColors val="0"/>
        <c:ser>
          <c:idx val="0"/>
          <c:order val="0"/>
          <c:tx>
            <c:strRef>
              <c:f>Sheet1!$B$1</c:f>
              <c:strCache>
                <c:ptCount val="1"/>
                <c:pt idx="0">
                  <c:v>2YE Sept 17</c:v>
                </c:pt>
              </c:strCache>
            </c:strRef>
          </c:tx>
          <c:spPr>
            <a:solidFill>
              <a:srgbClr val="00B0F0"/>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Total OOH</c:v>
                </c:pt>
                <c:pt idx="1">
                  <c:v>Pubs</c:v>
                </c:pt>
                <c:pt idx="2">
                  <c:v>FSR</c:v>
                </c:pt>
                <c:pt idx="3">
                  <c:v>Travel &amp; Leisure</c:v>
                </c:pt>
                <c:pt idx="4">
                  <c:v>Workplace/College/Uni</c:v>
                </c:pt>
                <c:pt idx="5">
                  <c:v>Fish &amp; Chips</c:v>
                </c:pt>
                <c:pt idx="6">
                  <c:v>QSR excl Fish &amp; Chips</c:v>
                </c:pt>
              </c:strCache>
            </c:strRef>
          </c:cat>
          <c:val>
            <c:numRef>
              <c:f>Sheet1!$B$2:$B$8</c:f>
              <c:numCache>
                <c:formatCode>General</c:formatCode>
                <c:ptCount val="7"/>
                <c:pt idx="0">
                  <c:v>1.9</c:v>
                </c:pt>
                <c:pt idx="1">
                  <c:v>3.4</c:v>
                </c:pt>
                <c:pt idx="2">
                  <c:v>1.6</c:v>
                </c:pt>
                <c:pt idx="3">
                  <c:v>0.5</c:v>
                </c:pt>
                <c:pt idx="4">
                  <c:v>1</c:v>
                </c:pt>
                <c:pt idx="5">
                  <c:v>36.6</c:v>
                </c:pt>
                <c:pt idx="6">
                  <c:v>0.3</c:v>
                </c:pt>
              </c:numCache>
            </c:numRef>
          </c:val>
        </c:ser>
        <c:ser>
          <c:idx val="1"/>
          <c:order val="1"/>
          <c:tx>
            <c:strRef>
              <c:f>Sheet1!$C$1</c:f>
              <c:strCache>
                <c:ptCount val="1"/>
                <c:pt idx="0">
                  <c:v>2YE Sept 18</c:v>
                </c:pt>
              </c:strCache>
            </c:strRef>
          </c:tx>
          <c:spPr>
            <a:solidFill>
              <a:srgbClr val="002060"/>
            </a:solidFill>
          </c:spPr>
          <c:invertIfNegative val="0"/>
          <c:dLbls>
            <c:numFmt formatCode="#,##0.0" sourceLinked="0"/>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Sheet1!$A$2:$A$8</c:f>
              <c:strCache>
                <c:ptCount val="7"/>
                <c:pt idx="0">
                  <c:v>Total OOH</c:v>
                </c:pt>
                <c:pt idx="1">
                  <c:v>Pubs</c:v>
                </c:pt>
                <c:pt idx="2">
                  <c:v>FSR</c:v>
                </c:pt>
                <c:pt idx="3">
                  <c:v>Travel &amp; Leisure</c:v>
                </c:pt>
                <c:pt idx="4">
                  <c:v>Workplace/College/Uni</c:v>
                </c:pt>
                <c:pt idx="5">
                  <c:v>Fish &amp; Chips</c:v>
                </c:pt>
                <c:pt idx="6">
                  <c:v>QSR excl Fish &amp; Chips</c:v>
                </c:pt>
              </c:strCache>
            </c:strRef>
          </c:cat>
          <c:val>
            <c:numRef>
              <c:f>Sheet1!$C$2:$C$8</c:f>
              <c:numCache>
                <c:formatCode>General</c:formatCode>
                <c:ptCount val="7"/>
                <c:pt idx="0">
                  <c:v>1.9</c:v>
                </c:pt>
                <c:pt idx="1">
                  <c:v>3.2</c:v>
                </c:pt>
                <c:pt idx="2">
                  <c:v>1.6</c:v>
                </c:pt>
                <c:pt idx="3">
                  <c:v>0.6</c:v>
                </c:pt>
                <c:pt idx="4">
                  <c:v>1.3</c:v>
                </c:pt>
                <c:pt idx="5">
                  <c:v>36.700000000000003</c:v>
                </c:pt>
                <c:pt idx="6">
                  <c:v>0.3</c:v>
                </c:pt>
              </c:numCache>
            </c:numRef>
          </c:val>
        </c:ser>
        <c:dLbls>
          <c:showLegendKey val="0"/>
          <c:showVal val="0"/>
          <c:showCatName val="0"/>
          <c:showSerName val="0"/>
          <c:showPercent val="0"/>
          <c:showBubbleSize val="0"/>
        </c:dLbls>
        <c:gapWidth val="150"/>
        <c:axId val="247511296"/>
        <c:axId val="247517184"/>
      </c:barChart>
      <c:catAx>
        <c:axId val="247511296"/>
        <c:scaling>
          <c:orientation val="minMax"/>
        </c:scaling>
        <c:delete val="0"/>
        <c:axPos val="b"/>
        <c:majorTickMark val="out"/>
        <c:minorTickMark val="none"/>
        <c:tickLblPos val="nextTo"/>
        <c:txPr>
          <a:bodyPr rot="-2700000" vert="horz"/>
          <a:lstStyle/>
          <a:p>
            <a:pPr>
              <a:defRPr sz="1200">
                <a:latin typeface="Calibri" pitchFamily="34" charset="0"/>
              </a:defRPr>
            </a:pPr>
            <a:endParaRPr lang="en-US"/>
          </a:p>
        </c:txPr>
        <c:crossAx val="247517184"/>
        <c:crosses val="autoZero"/>
        <c:auto val="1"/>
        <c:lblAlgn val="ctr"/>
        <c:lblOffset val="100"/>
        <c:noMultiLvlLbl val="0"/>
      </c:catAx>
      <c:valAx>
        <c:axId val="247517184"/>
        <c:scaling>
          <c:orientation val="minMax"/>
        </c:scaling>
        <c:delete val="1"/>
        <c:axPos val="l"/>
        <c:numFmt formatCode="General" sourceLinked="1"/>
        <c:majorTickMark val="out"/>
        <c:minorTickMark val="none"/>
        <c:tickLblPos val="nextTo"/>
        <c:crossAx val="247511296"/>
        <c:crosses val="autoZero"/>
        <c:crossBetween val="between"/>
      </c:valAx>
    </c:plotArea>
    <c:legend>
      <c:legendPos val="b"/>
      <c:layout/>
      <c:overlay val="0"/>
      <c:txPr>
        <a:bodyPr/>
        <a:lstStyle/>
        <a:p>
          <a:pPr>
            <a:defRPr sz="1400">
              <a:latin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664902931761655E-2"/>
          <c:y val="6.7379608207280845E-4"/>
          <c:w val="0.82657703605610333"/>
          <c:h val="0.75399576292677972"/>
        </c:manualLayout>
      </c:layout>
      <c:barChart>
        <c:barDir val="col"/>
        <c:grouping val="percentStacked"/>
        <c:varyColors val="0"/>
        <c:ser>
          <c:idx val="0"/>
          <c:order val="0"/>
          <c:tx>
            <c:strRef>
              <c:f>Sheet1!$A$2</c:f>
              <c:strCache>
                <c:ptCount val="1"/>
                <c:pt idx="0">
                  <c:v>Age: &lt;18</c:v>
                </c:pt>
              </c:strCache>
            </c:strRef>
          </c:tx>
          <c:spPr>
            <a:solidFill>
              <a:srgbClr val="00B0F0"/>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Sheet1!$B$1:$G$1</c:f>
              <c:strCache>
                <c:ptCount val="6"/>
                <c:pt idx="0">
                  <c:v>Total Food &amp; Drink</c:v>
                </c:pt>
                <c:pt idx="1">
                  <c:v>Total Fish &amp; Chips</c:v>
                </c:pt>
                <c:pt idx="2">
                  <c:v>Pubs - Fish &amp; Chips</c:v>
                </c:pt>
                <c:pt idx="3">
                  <c:v>FSR - Fish &amp; Chips</c:v>
                </c:pt>
                <c:pt idx="4">
                  <c:v>QS F&amp;C Shops - Fish &amp; Chips</c:v>
                </c:pt>
                <c:pt idx="5">
                  <c:v>QSR excl F&amp;C Shops - Fish &amp; Chips</c:v>
                </c:pt>
              </c:strCache>
            </c:strRef>
          </c:cat>
          <c:val>
            <c:numRef>
              <c:f>Sheet1!$B$2:$G$2</c:f>
              <c:numCache>
                <c:formatCode>General</c:formatCode>
                <c:ptCount val="6"/>
                <c:pt idx="0">
                  <c:v>16.399999999999999</c:v>
                </c:pt>
                <c:pt idx="1">
                  <c:v>14.4</c:v>
                </c:pt>
                <c:pt idx="2">
                  <c:v>12.2</c:v>
                </c:pt>
                <c:pt idx="3">
                  <c:v>15.1</c:v>
                </c:pt>
                <c:pt idx="4">
                  <c:v>12.9</c:v>
                </c:pt>
                <c:pt idx="5">
                  <c:v>25.3</c:v>
                </c:pt>
              </c:numCache>
            </c:numRef>
          </c:val>
        </c:ser>
        <c:ser>
          <c:idx val="1"/>
          <c:order val="1"/>
          <c:tx>
            <c:strRef>
              <c:f>Sheet1!$A$3</c:f>
              <c:strCache>
                <c:ptCount val="1"/>
                <c:pt idx="0">
                  <c:v>Age: 18-24</c:v>
                </c:pt>
              </c:strCache>
            </c:strRef>
          </c:tx>
          <c:spPr>
            <a:solidFill>
              <a:srgbClr val="002060"/>
            </a:solidFill>
          </c:spPr>
          <c:invertIfNegative val="0"/>
          <c:dLbls>
            <c:numFmt formatCode="#,##0.0" sourceLinked="0"/>
            <c:txPr>
              <a:bodyPr/>
              <a:lstStyle/>
              <a:p>
                <a:pPr>
                  <a:defRPr sz="1200">
                    <a:solidFill>
                      <a:schemeClr val="bg1"/>
                    </a:solidFill>
                  </a:defRPr>
                </a:pPr>
                <a:endParaRPr lang="en-US"/>
              </a:p>
            </c:txPr>
            <c:showLegendKey val="0"/>
            <c:showVal val="1"/>
            <c:showCatName val="0"/>
            <c:showSerName val="0"/>
            <c:showPercent val="0"/>
            <c:showBubbleSize val="0"/>
            <c:showLeaderLines val="0"/>
          </c:dLbls>
          <c:cat>
            <c:strRef>
              <c:f>Sheet1!$B$1:$G$1</c:f>
              <c:strCache>
                <c:ptCount val="6"/>
                <c:pt idx="0">
                  <c:v>Total Food &amp; Drink</c:v>
                </c:pt>
                <c:pt idx="1">
                  <c:v>Total Fish &amp; Chips</c:v>
                </c:pt>
                <c:pt idx="2">
                  <c:v>Pubs - Fish &amp; Chips</c:v>
                </c:pt>
                <c:pt idx="3">
                  <c:v>FSR - Fish &amp; Chips</c:v>
                </c:pt>
                <c:pt idx="4">
                  <c:v>QS F&amp;C Shops - Fish &amp; Chips</c:v>
                </c:pt>
                <c:pt idx="5">
                  <c:v>QSR excl F&amp;C Shops - Fish &amp; Chips</c:v>
                </c:pt>
              </c:strCache>
            </c:strRef>
          </c:cat>
          <c:val>
            <c:numRef>
              <c:f>Sheet1!$B$3:$G$3</c:f>
              <c:numCache>
                <c:formatCode>General</c:formatCode>
                <c:ptCount val="6"/>
                <c:pt idx="0">
                  <c:v>11.3</c:v>
                </c:pt>
                <c:pt idx="1">
                  <c:v>4.3</c:v>
                </c:pt>
                <c:pt idx="2">
                  <c:v>2.2999999999999998</c:v>
                </c:pt>
                <c:pt idx="3">
                  <c:v>2.7</c:v>
                </c:pt>
                <c:pt idx="4">
                  <c:v>4.9000000000000004</c:v>
                </c:pt>
                <c:pt idx="5">
                  <c:v>3.4</c:v>
                </c:pt>
              </c:numCache>
            </c:numRef>
          </c:val>
        </c:ser>
        <c:ser>
          <c:idx val="2"/>
          <c:order val="2"/>
          <c:tx>
            <c:strRef>
              <c:f>Sheet1!$A$4</c:f>
              <c:strCache>
                <c:ptCount val="1"/>
                <c:pt idx="0">
                  <c:v>Age: 25-34</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Sheet1!$B$1:$G$1</c:f>
              <c:strCache>
                <c:ptCount val="6"/>
                <c:pt idx="0">
                  <c:v>Total Food &amp; Drink</c:v>
                </c:pt>
                <c:pt idx="1">
                  <c:v>Total Fish &amp; Chips</c:v>
                </c:pt>
                <c:pt idx="2">
                  <c:v>Pubs - Fish &amp; Chips</c:v>
                </c:pt>
                <c:pt idx="3">
                  <c:v>FSR - Fish &amp; Chips</c:v>
                </c:pt>
                <c:pt idx="4">
                  <c:v>QS F&amp;C Shops - Fish &amp; Chips</c:v>
                </c:pt>
                <c:pt idx="5">
                  <c:v>QSR excl F&amp;C Shops - Fish &amp; Chips</c:v>
                </c:pt>
              </c:strCache>
            </c:strRef>
          </c:cat>
          <c:val>
            <c:numRef>
              <c:f>Sheet1!$B$4:$G$4</c:f>
              <c:numCache>
                <c:formatCode>General</c:formatCode>
                <c:ptCount val="6"/>
                <c:pt idx="0">
                  <c:v>19.3</c:v>
                </c:pt>
                <c:pt idx="1">
                  <c:v>10.5</c:v>
                </c:pt>
                <c:pt idx="2">
                  <c:v>6</c:v>
                </c:pt>
                <c:pt idx="3">
                  <c:v>7</c:v>
                </c:pt>
                <c:pt idx="4">
                  <c:v>11.1</c:v>
                </c:pt>
                <c:pt idx="5">
                  <c:v>10.199999999999999</c:v>
                </c:pt>
              </c:numCache>
            </c:numRef>
          </c:val>
        </c:ser>
        <c:ser>
          <c:idx val="3"/>
          <c:order val="3"/>
          <c:tx>
            <c:strRef>
              <c:f>Sheet1!$A$5</c:f>
              <c:strCache>
                <c:ptCount val="1"/>
                <c:pt idx="0">
                  <c:v>Age: 35-49</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Sheet1!$B$1:$G$1</c:f>
              <c:strCache>
                <c:ptCount val="6"/>
                <c:pt idx="0">
                  <c:v>Total Food &amp; Drink</c:v>
                </c:pt>
                <c:pt idx="1">
                  <c:v>Total Fish &amp; Chips</c:v>
                </c:pt>
                <c:pt idx="2">
                  <c:v>Pubs - Fish &amp; Chips</c:v>
                </c:pt>
                <c:pt idx="3">
                  <c:v>FSR - Fish &amp; Chips</c:v>
                </c:pt>
                <c:pt idx="4">
                  <c:v>QS F&amp;C Shops - Fish &amp; Chips</c:v>
                </c:pt>
                <c:pt idx="5">
                  <c:v>QSR excl F&amp;C Shops - Fish &amp; Chips</c:v>
                </c:pt>
              </c:strCache>
            </c:strRef>
          </c:cat>
          <c:val>
            <c:numRef>
              <c:f>Sheet1!$B$5:$G$5</c:f>
              <c:numCache>
                <c:formatCode>General</c:formatCode>
                <c:ptCount val="6"/>
                <c:pt idx="0">
                  <c:v>25.1</c:v>
                </c:pt>
                <c:pt idx="1">
                  <c:v>22.9</c:v>
                </c:pt>
                <c:pt idx="2">
                  <c:v>24.9</c:v>
                </c:pt>
                <c:pt idx="3">
                  <c:v>19.399999999999999</c:v>
                </c:pt>
                <c:pt idx="4">
                  <c:v>24.4</c:v>
                </c:pt>
                <c:pt idx="5">
                  <c:v>16.600000000000001</c:v>
                </c:pt>
              </c:numCache>
            </c:numRef>
          </c:val>
        </c:ser>
        <c:ser>
          <c:idx val="4"/>
          <c:order val="4"/>
          <c:tx>
            <c:strRef>
              <c:f>Sheet1!$A$6</c:f>
              <c:strCache>
                <c:ptCount val="1"/>
                <c:pt idx="0">
                  <c:v>Age: 50-64</c:v>
                </c:pt>
              </c:strCache>
            </c:strRef>
          </c:tx>
          <c:invertIfNegative val="0"/>
          <c:dLbls>
            <c:txPr>
              <a:bodyPr/>
              <a:lstStyle/>
              <a:p>
                <a:pPr>
                  <a:defRPr sz="1200">
                    <a:solidFill>
                      <a:schemeClr val="bg1"/>
                    </a:solidFill>
                  </a:defRPr>
                </a:pPr>
                <a:endParaRPr lang="en-US"/>
              </a:p>
            </c:txPr>
            <c:showLegendKey val="0"/>
            <c:showVal val="1"/>
            <c:showCatName val="0"/>
            <c:showSerName val="0"/>
            <c:showPercent val="0"/>
            <c:showBubbleSize val="0"/>
            <c:showLeaderLines val="0"/>
          </c:dLbls>
          <c:cat>
            <c:strRef>
              <c:f>Sheet1!$B$1:$G$1</c:f>
              <c:strCache>
                <c:ptCount val="6"/>
                <c:pt idx="0">
                  <c:v>Total Food &amp; Drink</c:v>
                </c:pt>
                <c:pt idx="1">
                  <c:v>Total Fish &amp; Chips</c:v>
                </c:pt>
                <c:pt idx="2">
                  <c:v>Pubs - Fish &amp; Chips</c:v>
                </c:pt>
                <c:pt idx="3">
                  <c:v>FSR - Fish &amp; Chips</c:v>
                </c:pt>
                <c:pt idx="4">
                  <c:v>QS F&amp;C Shops - Fish &amp; Chips</c:v>
                </c:pt>
                <c:pt idx="5">
                  <c:v>QSR excl F&amp;C Shops - Fish &amp; Chips</c:v>
                </c:pt>
              </c:strCache>
            </c:strRef>
          </c:cat>
          <c:val>
            <c:numRef>
              <c:f>Sheet1!$B$6:$G$6</c:f>
              <c:numCache>
                <c:formatCode>General</c:formatCode>
                <c:ptCount val="6"/>
                <c:pt idx="0">
                  <c:v>19.399999999999999</c:v>
                </c:pt>
                <c:pt idx="1">
                  <c:v>29.3</c:v>
                </c:pt>
                <c:pt idx="2">
                  <c:v>33.200000000000003</c:v>
                </c:pt>
                <c:pt idx="3">
                  <c:v>24.2</c:v>
                </c:pt>
                <c:pt idx="4">
                  <c:v>31</c:v>
                </c:pt>
                <c:pt idx="5">
                  <c:v>23.2</c:v>
                </c:pt>
              </c:numCache>
            </c:numRef>
          </c:val>
        </c:ser>
        <c:ser>
          <c:idx val="5"/>
          <c:order val="5"/>
          <c:tx>
            <c:strRef>
              <c:f>Sheet1!$A$7</c:f>
              <c:strCache>
                <c:ptCount val="1"/>
                <c:pt idx="0">
                  <c:v>Age: 65+</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Sheet1!$B$1:$G$1</c:f>
              <c:strCache>
                <c:ptCount val="6"/>
                <c:pt idx="0">
                  <c:v>Total Food &amp; Drink</c:v>
                </c:pt>
                <c:pt idx="1">
                  <c:v>Total Fish &amp; Chips</c:v>
                </c:pt>
                <c:pt idx="2">
                  <c:v>Pubs - Fish &amp; Chips</c:v>
                </c:pt>
                <c:pt idx="3">
                  <c:v>FSR - Fish &amp; Chips</c:v>
                </c:pt>
                <c:pt idx="4">
                  <c:v>QS F&amp;C Shops - Fish &amp; Chips</c:v>
                </c:pt>
                <c:pt idx="5">
                  <c:v>QSR excl F&amp;C Shops - Fish &amp; Chips</c:v>
                </c:pt>
              </c:strCache>
            </c:strRef>
          </c:cat>
          <c:val>
            <c:numRef>
              <c:f>Sheet1!$B$7:$G$7</c:f>
              <c:numCache>
                <c:formatCode>General</c:formatCode>
                <c:ptCount val="6"/>
                <c:pt idx="0">
                  <c:v>8.5</c:v>
                </c:pt>
                <c:pt idx="1">
                  <c:v>18.8</c:v>
                </c:pt>
                <c:pt idx="2">
                  <c:v>21.3</c:v>
                </c:pt>
                <c:pt idx="3">
                  <c:v>31.7</c:v>
                </c:pt>
                <c:pt idx="4">
                  <c:v>15.7</c:v>
                </c:pt>
                <c:pt idx="5">
                  <c:v>21.3</c:v>
                </c:pt>
              </c:numCache>
            </c:numRef>
          </c:val>
        </c:ser>
        <c:dLbls>
          <c:showLegendKey val="0"/>
          <c:showVal val="0"/>
          <c:showCatName val="0"/>
          <c:showSerName val="0"/>
          <c:showPercent val="0"/>
          <c:showBubbleSize val="0"/>
        </c:dLbls>
        <c:gapWidth val="150"/>
        <c:overlap val="100"/>
        <c:axId val="247797632"/>
        <c:axId val="247799168"/>
      </c:barChart>
      <c:catAx>
        <c:axId val="247797632"/>
        <c:scaling>
          <c:orientation val="minMax"/>
        </c:scaling>
        <c:delete val="0"/>
        <c:axPos val="b"/>
        <c:majorTickMark val="out"/>
        <c:minorTickMark val="none"/>
        <c:tickLblPos val="nextTo"/>
        <c:txPr>
          <a:bodyPr rot="0" vert="horz"/>
          <a:lstStyle/>
          <a:p>
            <a:pPr>
              <a:defRPr sz="1600">
                <a:latin typeface="Calibri" pitchFamily="34" charset="0"/>
              </a:defRPr>
            </a:pPr>
            <a:endParaRPr lang="en-US"/>
          </a:p>
        </c:txPr>
        <c:crossAx val="247799168"/>
        <c:crosses val="autoZero"/>
        <c:auto val="1"/>
        <c:lblAlgn val="ctr"/>
        <c:lblOffset val="100"/>
        <c:noMultiLvlLbl val="0"/>
      </c:catAx>
      <c:valAx>
        <c:axId val="247799168"/>
        <c:scaling>
          <c:orientation val="minMax"/>
        </c:scaling>
        <c:delete val="1"/>
        <c:axPos val="l"/>
        <c:numFmt formatCode="0%" sourceLinked="1"/>
        <c:majorTickMark val="out"/>
        <c:minorTickMark val="none"/>
        <c:tickLblPos val="nextTo"/>
        <c:crossAx val="247797632"/>
        <c:crosses val="autoZero"/>
        <c:crossBetween val="between"/>
      </c:valAx>
    </c:plotArea>
    <c:legend>
      <c:legendPos val="r"/>
      <c:layout>
        <c:manualLayout>
          <c:xMode val="edge"/>
          <c:yMode val="edge"/>
          <c:x val="0.77293662287964415"/>
          <c:y val="0"/>
          <c:w val="0.22486623710958023"/>
          <c:h val="0.78663371165273177"/>
        </c:manualLayout>
      </c:layout>
      <c:overlay val="0"/>
      <c:txPr>
        <a:bodyPr/>
        <a:lstStyle/>
        <a:p>
          <a:pPr>
            <a:defRPr sz="1400">
              <a:latin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664902931761655E-2"/>
          <c:y val="6.7379608207280845E-4"/>
          <c:w val="0.82657703605610333"/>
          <c:h val="0.74904080621437397"/>
        </c:manualLayout>
      </c:layout>
      <c:barChart>
        <c:barDir val="col"/>
        <c:grouping val="percentStacked"/>
        <c:varyColors val="0"/>
        <c:ser>
          <c:idx val="0"/>
          <c:order val="0"/>
          <c:tx>
            <c:strRef>
              <c:f>Sheet1!$A$2</c:f>
              <c:strCache>
                <c:ptCount val="1"/>
                <c:pt idx="0">
                  <c:v>A, B, C1</c:v>
                </c:pt>
              </c:strCache>
            </c:strRef>
          </c:tx>
          <c:spPr>
            <a:solidFill>
              <a:srgbClr val="00B0F0"/>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Sheet1!$B$1:$G$1</c:f>
              <c:strCache>
                <c:ptCount val="6"/>
                <c:pt idx="0">
                  <c:v>Total Food &amp; Drink</c:v>
                </c:pt>
                <c:pt idx="1">
                  <c:v>Total Fish &amp; Chips</c:v>
                </c:pt>
                <c:pt idx="2">
                  <c:v>Pubs - Fish &amp; Chips</c:v>
                </c:pt>
                <c:pt idx="3">
                  <c:v>FSR - Fish &amp; Chips</c:v>
                </c:pt>
                <c:pt idx="4">
                  <c:v>QS F&amp;C Shops - Fish &amp; Chips</c:v>
                </c:pt>
                <c:pt idx="5">
                  <c:v>QSR excl F&amp;C Shops - Fish &amp; Chips</c:v>
                </c:pt>
              </c:strCache>
            </c:strRef>
          </c:cat>
          <c:val>
            <c:numRef>
              <c:f>Sheet1!$B$2:$G$2</c:f>
              <c:numCache>
                <c:formatCode>General</c:formatCode>
                <c:ptCount val="6"/>
                <c:pt idx="0">
                  <c:v>63.6</c:v>
                </c:pt>
                <c:pt idx="1">
                  <c:v>63.7</c:v>
                </c:pt>
                <c:pt idx="2">
                  <c:v>68.8</c:v>
                </c:pt>
                <c:pt idx="3">
                  <c:v>68.900000000000006</c:v>
                </c:pt>
                <c:pt idx="4">
                  <c:v>58.6</c:v>
                </c:pt>
                <c:pt idx="5">
                  <c:v>56.8</c:v>
                </c:pt>
              </c:numCache>
            </c:numRef>
          </c:val>
        </c:ser>
        <c:ser>
          <c:idx val="1"/>
          <c:order val="1"/>
          <c:tx>
            <c:strRef>
              <c:f>Sheet1!$A$3</c:f>
              <c:strCache>
                <c:ptCount val="1"/>
                <c:pt idx="0">
                  <c:v>C2, D, E</c:v>
                </c:pt>
              </c:strCache>
            </c:strRef>
          </c:tx>
          <c:spPr>
            <a:solidFill>
              <a:srgbClr val="002060"/>
            </a:solidFill>
          </c:spPr>
          <c:invertIfNegative val="0"/>
          <c:dLbls>
            <c:numFmt formatCode="#,##0.0" sourceLinked="0"/>
            <c:txPr>
              <a:bodyPr/>
              <a:lstStyle/>
              <a:p>
                <a:pPr>
                  <a:defRPr sz="1200">
                    <a:solidFill>
                      <a:schemeClr val="bg1"/>
                    </a:solidFill>
                  </a:defRPr>
                </a:pPr>
                <a:endParaRPr lang="en-US"/>
              </a:p>
            </c:txPr>
            <c:showLegendKey val="0"/>
            <c:showVal val="1"/>
            <c:showCatName val="0"/>
            <c:showSerName val="0"/>
            <c:showPercent val="0"/>
            <c:showBubbleSize val="0"/>
            <c:showLeaderLines val="0"/>
          </c:dLbls>
          <c:cat>
            <c:strRef>
              <c:f>Sheet1!$B$1:$G$1</c:f>
              <c:strCache>
                <c:ptCount val="6"/>
                <c:pt idx="0">
                  <c:v>Total Food &amp; Drink</c:v>
                </c:pt>
                <c:pt idx="1">
                  <c:v>Total Fish &amp; Chips</c:v>
                </c:pt>
                <c:pt idx="2">
                  <c:v>Pubs - Fish &amp; Chips</c:v>
                </c:pt>
                <c:pt idx="3">
                  <c:v>FSR - Fish &amp; Chips</c:v>
                </c:pt>
                <c:pt idx="4">
                  <c:v>QS F&amp;C Shops - Fish &amp; Chips</c:v>
                </c:pt>
                <c:pt idx="5">
                  <c:v>QSR excl F&amp;C Shops - Fish &amp; Chips</c:v>
                </c:pt>
              </c:strCache>
            </c:strRef>
          </c:cat>
          <c:val>
            <c:numRef>
              <c:f>Sheet1!$B$3:$G$3</c:f>
              <c:numCache>
                <c:formatCode>General</c:formatCode>
                <c:ptCount val="6"/>
                <c:pt idx="0">
                  <c:v>36.4</c:v>
                </c:pt>
                <c:pt idx="1">
                  <c:v>36.299999999999997</c:v>
                </c:pt>
                <c:pt idx="2">
                  <c:v>31.2</c:v>
                </c:pt>
                <c:pt idx="3">
                  <c:v>31.1</c:v>
                </c:pt>
                <c:pt idx="4">
                  <c:v>41.4</c:v>
                </c:pt>
                <c:pt idx="5">
                  <c:v>43.2</c:v>
                </c:pt>
              </c:numCache>
            </c:numRef>
          </c:val>
        </c:ser>
        <c:dLbls>
          <c:showLegendKey val="0"/>
          <c:showVal val="0"/>
          <c:showCatName val="0"/>
          <c:showSerName val="0"/>
          <c:showPercent val="0"/>
          <c:showBubbleSize val="0"/>
        </c:dLbls>
        <c:gapWidth val="150"/>
        <c:overlap val="100"/>
        <c:axId val="245696000"/>
        <c:axId val="245697536"/>
      </c:barChart>
      <c:catAx>
        <c:axId val="245696000"/>
        <c:scaling>
          <c:orientation val="minMax"/>
        </c:scaling>
        <c:delete val="0"/>
        <c:axPos val="b"/>
        <c:majorTickMark val="out"/>
        <c:minorTickMark val="none"/>
        <c:tickLblPos val="nextTo"/>
        <c:txPr>
          <a:bodyPr rot="0" vert="horz"/>
          <a:lstStyle/>
          <a:p>
            <a:pPr>
              <a:defRPr sz="1600">
                <a:latin typeface="Calibri" pitchFamily="34" charset="0"/>
              </a:defRPr>
            </a:pPr>
            <a:endParaRPr lang="en-US"/>
          </a:p>
        </c:txPr>
        <c:crossAx val="245697536"/>
        <c:crosses val="autoZero"/>
        <c:auto val="1"/>
        <c:lblAlgn val="ctr"/>
        <c:lblOffset val="100"/>
        <c:noMultiLvlLbl val="0"/>
      </c:catAx>
      <c:valAx>
        <c:axId val="245697536"/>
        <c:scaling>
          <c:orientation val="minMax"/>
        </c:scaling>
        <c:delete val="1"/>
        <c:axPos val="l"/>
        <c:numFmt formatCode="0%" sourceLinked="1"/>
        <c:majorTickMark val="out"/>
        <c:minorTickMark val="none"/>
        <c:tickLblPos val="nextTo"/>
        <c:crossAx val="245696000"/>
        <c:crosses val="autoZero"/>
        <c:crossBetween val="between"/>
      </c:valAx>
    </c:plotArea>
    <c:legend>
      <c:legendPos val="r"/>
      <c:layout>
        <c:manualLayout>
          <c:xMode val="edge"/>
          <c:yMode val="edge"/>
          <c:x val="0.79719076585573878"/>
          <c:y val="0"/>
          <c:w val="0.1649442368156995"/>
          <c:h val="0.78663371165273177"/>
        </c:manualLayout>
      </c:layout>
      <c:overlay val="0"/>
      <c:txPr>
        <a:bodyPr/>
        <a:lstStyle/>
        <a:p>
          <a:pPr>
            <a:defRPr sz="1400">
              <a:latin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664902931761655E-2"/>
          <c:y val="4.7745884849927235E-2"/>
          <c:w val="0.82657703605610333"/>
          <c:h val="0.7143561092275339"/>
        </c:manualLayout>
      </c:layout>
      <c:barChart>
        <c:barDir val="col"/>
        <c:grouping val="percentStacked"/>
        <c:varyColors val="0"/>
        <c:ser>
          <c:idx val="0"/>
          <c:order val="0"/>
          <c:tx>
            <c:strRef>
              <c:f>Sheet1!$A$2</c:f>
              <c:strCache>
                <c:ptCount val="1"/>
                <c:pt idx="0">
                  <c:v>Male Eater</c:v>
                </c:pt>
              </c:strCache>
            </c:strRef>
          </c:tx>
          <c:spPr>
            <a:solidFill>
              <a:srgbClr val="00B0F0"/>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Sheet1!$B$1:$G$1</c:f>
              <c:strCache>
                <c:ptCount val="6"/>
                <c:pt idx="0">
                  <c:v>Total Food &amp; Drink</c:v>
                </c:pt>
                <c:pt idx="1">
                  <c:v>Total Fish &amp; Chips</c:v>
                </c:pt>
                <c:pt idx="2">
                  <c:v>Pubs - Fish &amp; Chips</c:v>
                </c:pt>
                <c:pt idx="3">
                  <c:v>FSR - Fish &amp; Chips</c:v>
                </c:pt>
                <c:pt idx="4">
                  <c:v>QS F&amp;C Shops - Fish &amp; Chips</c:v>
                </c:pt>
                <c:pt idx="5">
                  <c:v>QSR excl F&amp;C Shops - Fish &amp; Chips</c:v>
                </c:pt>
              </c:strCache>
            </c:strRef>
          </c:cat>
          <c:val>
            <c:numRef>
              <c:f>Sheet1!$B$2:$G$2</c:f>
              <c:numCache>
                <c:formatCode>General</c:formatCode>
                <c:ptCount val="6"/>
                <c:pt idx="0">
                  <c:v>50.6</c:v>
                </c:pt>
                <c:pt idx="1">
                  <c:v>46.6</c:v>
                </c:pt>
                <c:pt idx="2">
                  <c:v>45.4</c:v>
                </c:pt>
                <c:pt idx="3">
                  <c:v>45</c:v>
                </c:pt>
                <c:pt idx="4">
                  <c:v>42.8</c:v>
                </c:pt>
                <c:pt idx="5">
                  <c:v>51.2</c:v>
                </c:pt>
              </c:numCache>
            </c:numRef>
          </c:val>
        </c:ser>
        <c:ser>
          <c:idx val="1"/>
          <c:order val="1"/>
          <c:tx>
            <c:strRef>
              <c:f>Sheet1!$A$3</c:f>
              <c:strCache>
                <c:ptCount val="1"/>
                <c:pt idx="0">
                  <c:v>Female Eater</c:v>
                </c:pt>
              </c:strCache>
            </c:strRef>
          </c:tx>
          <c:spPr>
            <a:solidFill>
              <a:srgbClr val="002060"/>
            </a:solidFill>
          </c:spPr>
          <c:invertIfNegative val="0"/>
          <c:dLbls>
            <c:numFmt formatCode="#,##0.0" sourceLinked="0"/>
            <c:txPr>
              <a:bodyPr/>
              <a:lstStyle/>
              <a:p>
                <a:pPr>
                  <a:defRPr sz="1200">
                    <a:solidFill>
                      <a:schemeClr val="bg1"/>
                    </a:solidFill>
                  </a:defRPr>
                </a:pPr>
                <a:endParaRPr lang="en-US"/>
              </a:p>
            </c:txPr>
            <c:showLegendKey val="0"/>
            <c:showVal val="1"/>
            <c:showCatName val="0"/>
            <c:showSerName val="0"/>
            <c:showPercent val="0"/>
            <c:showBubbleSize val="0"/>
            <c:showLeaderLines val="0"/>
          </c:dLbls>
          <c:cat>
            <c:strRef>
              <c:f>Sheet1!$B$1:$G$1</c:f>
              <c:strCache>
                <c:ptCount val="6"/>
                <c:pt idx="0">
                  <c:v>Total Food &amp; Drink</c:v>
                </c:pt>
                <c:pt idx="1">
                  <c:v>Total Fish &amp; Chips</c:v>
                </c:pt>
                <c:pt idx="2">
                  <c:v>Pubs - Fish &amp; Chips</c:v>
                </c:pt>
                <c:pt idx="3">
                  <c:v>FSR - Fish &amp; Chips</c:v>
                </c:pt>
                <c:pt idx="4">
                  <c:v>QS F&amp;C Shops - Fish &amp; Chips</c:v>
                </c:pt>
                <c:pt idx="5">
                  <c:v>QSR excl F&amp;C Shops - Fish &amp; Chips</c:v>
                </c:pt>
              </c:strCache>
            </c:strRef>
          </c:cat>
          <c:val>
            <c:numRef>
              <c:f>Sheet1!$B$3:$G$3</c:f>
              <c:numCache>
                <c:formatCode>General</c:formatCode>
                <c:ptCount val="6"/>
                <c:pt idx="0">
                  <c:v>49.4</c:v>
                </c:pt>
                <c:pt idx="1">
                  <c:v>53.4</c:v>
                </c:pt>
                <c:pt idx="2">
                  <c:v>54.6</c:v>
                </c:pt>
                <c:pt idx="3">
                  <c:v>55</c:v>
                </c:pt>
                <c:pt idx="4">
                  <c:v>57.2</c:v>
                </c:pt>
                <c:pt idx="5">
                  <c:v>48.8</c:v>
                </c:pt>
              </c:numCache>
            </c:numRef>
          </c:val>
        </c:ser>
        <c:dLbls>
          <c:showLegendKey val="0"/>
          <c:showVal val="0"/>
          <c:showCatName val="0"/>
          <c:showSerName val="0"/>
          <c:showPercent val="0"/>
          <c:showBubbleSize val="0"/>
        </c:dLbls>
        <c:gapWidth val="150"/>
        <c:overlap val="100"/>
        <c:axId val="245842688"/>
        <c:axId val="245844224"/>
      </c:barChart>
      <c:catAx>
        <c:axId val="245842688"/>
        <c:scaling>
          <c:orientation val="minMax"/>
        </c:scaling>
        <c:delete val="0"/>
        <c:axPos val="b"/>
        <c:majorTickMark val="out"/>
        <c:minorTickMark val="none"/>
        <c:tickLblPos val="nextTo"/>
        <c:txPr>
          <a:bodyPr rot="0" vert="horz"/>
          <a:lstStyle/>
          <a:p>
            <a:pPr>
              <a:defRPr sz="1600">
                <a:latin typeface="Calibri" pitchFamily="34" charset="0"/>
              </a:defRPr>
            </a:pPr>
            <a:endParaRPr lang="en-US"/>
          </a:p>
        </c:txPr>
        <c:crossAx val="245844224"/>
        <c:crosses val="autoZero"/>
        <c:auto val="1"/>
        <c:lblAlgn val="ctr"/>
        <c:lblOffset val="100"/>
        <c:noMultiLvlLbl val="0"/>
      </c:catAx>
      <c:valAx>
        <c:axId val="245844224"/>
        <c:scaling>
          <c:orientation val="minMax"/>
        </c:scaling>
        <c:delete val="1"/>
        <c:axPos val="l"/>
        <c:numFmt formatCode="0%" sourceLinked="1"/>
        <c:majorTickMark val="out"/>
        <c:minorTickMark val="none"/>
        <c:tickLblPos val="nextTo"/>
        <c:crossAx val="245842688"/>
        <c:crosses val="autoZero"/>
        <c:crossBetween val="between"/>
      </c:valAx>
    </c:plotArea>
    <c:legend>
      <c:legendPos val="r"/>
      <c:layout>
        <c:manualLayout>
          <c:xMode val="edge"/>
          <c:yMode val="edge"/>
          <c:x val="0.79719076585573878"/>
          <c:y val="0"/>
          <c:w val="0.1649442368156995"/>
          <c:h val="0.78663371165273177"/>
        </c:manualLayout>
      </c:layout>
      <c:overlay val="0"/>
      <c:txPr>
        <a:bodyPr/>
        <a:lstStyle/>
        <a:p>
          <a:pPr>
            <a:defRPr sz="1400">
              <a:latin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664902931761655E-2"/>
          <c:y val="6.7379608207280845E-4"/>
          <c:w val="0.77236189293306845"/>
          <c:h val="0.74904080621437397"/>
        </c:manualLayout>
      </c:layout>
      <c:barChart>
        <c:barDir val="col"/>
        <c:grouping val="percentStacked"/>
        <c:varyColors val="0"/>
        <c:ser>
          <c:idx val="0"/>
          <c:order val="0"/>
          <c:tx>
            <c:strRef>
              <c:f>Sheet1!$A$2</c:f>
              <c:strCache>
                <c:ptCount val="1"/>
                <c:pt idx="0">
                  <c:v>Adult Only</c:v>
                </c:pt>
              </c:strCache>
            </c:strRef>
          </c:tx>
          <c:spPr>
            <a:solidFill>
              <a:srgbClr val="00B0F0"/>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Sheet1!$B$1:$G$1</c:f>
              <c:strCache>
                <c:ptCount val="6"/>
                <c:pt idx="0">
                  <c:v>Total Food &amp; Drink</c:v>
                </c:pt>
                <c:pt idx="1">
                  <c:v>Total Fish &amp; Chips</c:v>
                </c:pt>
                <c:pt idx="2">
                  <c:v>Pubs - Fish &amp; Chips</c:v>
                </c:pt>
                <c:pt idx="3">
                  <c:v>FSR - Fish &amp; Chips</c:v>
                </c:pt>
                <c:pt idx="4">
                  <c:v>QS F&amp;C Shops - Fish &amp; Chips</c:v>
                </c:pt>
                <c:pt idx="5">
                  <c:v>QSR excl F&amp;C Shops - Fish &amp; Chips</c:v>
                </c:pt>
              </c:strCache>
            </c:strRef>
          </c:cat>
          <c:val>
            <c:numRef>
              <c:f>Sheet1!$B$2:$G$2</c:f>
              <c:numCache>
                <c:formatCode>General</c:formatCode>
                <c:ptCount val="6"/>
                <c:pt idx="0">
                  <c:v>71.3</c:v>
                </c:pt>
                <c:pt idx="1">
                  <c:v>72.8</c:v>
                </c:pt>
                <c:pt idx="2" formatCode="0.0">
                  <c:v>78.7</c:v>
                </c:pt>
                <c:pt idx="3" formatCode="0.0">
                  <c:v>73.2</c:v>
                </c:pt>
                <c:pt idx="4">
                  <c:v>69.3</c:v>
                </c:pt>
                <c:pt idx="5">
                  <c:v>62.9</c:v>
                </c:pt>
              </c:numCache>
            </c:numRef>
          </c:val>
        </c:ser>
        <c:ser>
          <c:idx val="1"/>
          <c:order val="1"/>
          <c:tx>
            <c:strRef>
              <c:f>Sheet1!$A$3</c:f>
              <c:strCache>
                <c:ptCount val="1"/>
                <c:pt idx="0">
                  <c:v>Party w/Kids (0-17)</c:v>
                </c:pt>
              </c:strCache>
            </c:strRef>
          </c:tx>
          <c:spPr>
            <a:solidFill>
              <a:srgbClr val="002060"/>
            </a:solidFill>
          </c:spPr>
          <c:invertIfNegative val="0"/>
          <c:dLbls>
            <c:numFmt formatCode="#,##0.0" sourceLinked="0"/>
            <c:txPr>
              <a:bodyPr/>
              <a:lstStyle/>
              <a:p>
                <a:pPr>
                  <a:defRPr sz="1200">
                    <a:solidFill>
                      <a:schemeClr val="bg1"/>
                    </a:solidFill>
                  </a:defRPr>
                </a:pPr>
                <a:endParaRPr lang="en-US"/>
              </a:p>
            </c:txPr>
            <c:showLegendKey val="0"/>
            <c:showVal val="1"/>
            <c:showCatName val="0"/>
            <c:showSerName val="0"/>
            <c:showPercent val="0"/>
            <c:showBubbleSize val="0"/>
            <c:showLeaderLines val="0"/>
          </c:dLbls>
          <c:cat>
            <c:strRef>
              <c:f>Sheet1!$B$1:$G$1</c:f>
              <c:strCache>
                <c:ptCount val="6"/>
                <c:pt idx="0">
                  <c:v>Total Food &amp; Drink</c:v>
                </c:pt>
                <c:pt idx="1">
                  <c:v>Total Fish &amp; Chips</c:v>
                </c:pt>
                <c:pt idx="2">
                  <c:v>Pubs - Fish &amp; Chips</c:v>
                </c:pt>
                <c:pt idx="3">
                  <c:v>FSR - Fish &amp; Chips</c:v>
                </c:pt>
                <c:pt idx="4">
                  <c:v>QS F&amp;C Shops - Fish &amp; Chips</c:v>
                </c:pt>
                <c:pt idx="5">
                  <c:v>QSR excl F&amp;C Shops - Fish &amp; Chips</c:v>
                </c:pt>
              </c:strCache>
            </c:strRef>
          </c:cat>
          <c:val>
            <c:numRef>
              <c:f>Sheet1!$B$3:$G$3</c:f>
              <c:numCache>
                <c:formatCode>General</c:formatCode>
                <c:ptCount val="6"/>
                <c:pt idx="0">
                  <c:v>28.7</c:v>
                </c:pt>
                <c:pt idx="1">
                  <c:v>27.2</c:v>
                </c:pt>
                <c:pt idx="2" formatCode="0.0">
                  <c:v>21.3</c:v>
                </c:pt>
                <c:pt idx="3" formatCode="0.0">
                  <c:v>26.8</c:v>
                </c:pt>
                <c:pt idx="4">
                  <c:v>30.7</c:v>
                </c:pt>
                <c:pt idx="5">
                  <c:v>37.1</c:v>
                </c:pt>
              </c:numCache>
            </c:numRef>
          </c:val>
        </c:ser>
        <c:dLbls>
          <c:showLegendKey val="0"/>
          <c:showVal val="0"/>
          <c:showCatName val="0"/>
          <c:showSerName val="0"/>
          <c:showPercent val="0"/>
          <c:showBubbleSize val="0"/>
        </c:dLbls>
        <c:gapWidth val="150"/>
        <c:overlap val="100"/>
        <c:axId val="247930880"/>
        <c:axId val="247932416"/>
      </c:barChart>
      <c:catAx>
        <c:axId val="247930880"/>
        <c:scaling>
          <c:orientation val="minMax"/>
        </c:scaling>
        <c:delete val="0"/>
        <c:axPos val="b"/>
        <c:majorTickMark val="out"/>
        <c:minorTickMark val="none"/>
        <c:tickLblPos val="nextTo"/>
        <c:txPr>
          <a:bodyPr rot="0" vert="horz"/>
          <a:lstStyle/>
          <a:p>
            <a:pPr>
              <a:defRPr sz="1600">
                <a:latin typeface="Calibri" pitchFamily="34" charset="0"/>
              </a:defRPr>
            </a:pPr>
            <a:endParaRPr lang="en-US"/>
          </a:p>
        </c:txPr>
        <c:crossAx val="247932416"/>
        <c:crosses val="autoZero"/>
        <c:auto val="1"/>
        <c:lblAlgn val="ctr"/>
        <c:lblOffset val="100"/>
        <c:noMultiLvlLbl val="0"/>
      </c:catAx>
      <c:valAx>
        <c:axId val="247932416"/>
        <c:scaling>
          <c:orientation val="minMax"/>
        </c:scaling>
        <c:delete val="1"/>
        <c:axPos val="l"/>
        <c:numFmt formatCode="0%" sourceLinked="1"/>
        <c:majorTickMark val="out"/>
        <c:minorTickMark val="none"/>
        <c:tickLblPos val="nextTo"/>
        <c:crossAx val="247930880"/>
        <c:crosses val="autoZero"/>
        <c:crossBetween val="between"/>
      </c:valAx>
    </c:plotArea>
    <c:legend>
      <c:legendPos val="r"/>
      <c:layout>
        <c:manualLayout>
          <c:xMode val="edge"/>
          <c:yMode val="edge"/>
          <c:x val="0.79148390868489293"/>
          <c:y val="0"/>
          <c:w val="0.20774566559704288"/>
          <c:h val="0.78663371165273177"/>
        </c:manualLayout>
      </c:layout>
      <c:overlay val="0"/>
      <c:txPr>
        <a:bodyPr/>
        <a:lstStyle/>
        <a:p>
          <a:pPr>
            <a:defRPr sz="1400">
              <a:latin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664902931761655E-2"/>
          <c:y val="6.7379608207280845E-4"/>
          <c:w val="0.82657703605610333"/>
          <c:h val="0.76390567635159112"/>
        </c:manualLayout>
      </c:layout>
      <c:barChart>
        <c:barDir val="col"/>
        <c:grouping val="percentStacked"/>
        <c:varyColors val="0"/>
        <c:ser>
          <c:idx val="0"/>
          <c:order val="0"/>
          <c:tx>
            <c:strRef>
              <c:f>Sheet1!$A$2</c:f>
              <c:strCache>
                <c:ptCount val="1"/>
                <c:pt idx="0">
                  <c:v>Breakfast</c:v>
                </c:pt>
              </c:strCache>
            </c:strRef>
          </c:tx>
          <c:spPr>
            <a:solidFill>
              <a:srgbClr val="00B0F0"/>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Sheet1!$B$1:$G$1</c:f>
              <c:strCache>
                <c:ptCount val="6"/>
                <c:pt idx="0">
                  <c:v>Total Food &amp; Drink</c:v>
                </c:pt>
                <c:pt idx="1">
                  <c:v>Total Fish &amp; Chips</c:v>
                </c:pt>
                <c:pt idx="2">
                  <c:v>Pubs - Fish &amp; Chips</c:v>
                </c:pt>
                <c:pt idx="3">
                  <c:v>FSR - Fish &amp; Chips</c:v>
                </c:pt>
                <c:pt idx="4">
                  <c:v>QS F&amp;C Shops - Fish &amp; Chips</c:v>
                </c:pt>
                <c:pt idx="5">
                  <c:v>QSR excl F&amp;C Shops - Fish &amp; Chips</c:v>
                </c:pt>
              </c:strCache>
            </c:strRef>
          </c:cat>
          <c:val>
            <c:numRef>
              <c:f>Sheet1!$B$2:$G$2</c:f>
              <c:numCache>
                <c:formatCode>General</c:formatCode>
                <c:ptCount val="6"/>
                <c:pt idx="0">
                  <c:v>15.9</c:v>
                </c:pt>
                <c:pt idx="1">
                  <c:v>0.8</c:v>
                </c:pt>
                <c:pt idx="2">
                  <c:v>1.1000000000000001</c:v>
                </c:pt>
                <c:pt idx="3">
                  <c:v>2.2999999999999998</c:v>
                </c:pt>
                <c:pt idx="4">
                  <c:v>0.1</c:v>
                </c:pt>
                <c:pt idx="5">
                  <c:v>1.9</c:v>
                </c:pt>
              </c:numCache>
            </c:numRef>
          </c:val>
        </c:ser>
        <c:ser>
          <c:idx val="1"/>
          <c:order val="1"/>
          <c:tx>
            <c:strRef>
              <c:f>Sheet1!$A$3</c:f>
              <c:strCache>
                <c:ptCount val="1"/>
                <c:pt idx="0">
                  <c:v>Lunch</c:v>
                </c:pt>
              </c:strCache>
            </c:strRef>
          </c:tx>
          <c:spPr>
            <a:solidFill>
              <a:srgbClr val="002060"/>
            </a:solidFill>
          </c:spPr>
          <c:invertIfNegative val="0"/>
          <c:dLbls>
            <c:numFmt formatCode="#,##0.0" sourceLinked="0"/>
            <c:txPr>
              <a:bodyPr/>
              <a:lstStyle/>
              <a:p>
                <a:pPr>
                  <a:defRPr sz="1200">
                    <a:solidFill>
                      <a:schemeClr val="bg1"/>
                    </a:solidFill>
                  </a:defRPr>
                </a:pPr>
                <a:endParaRPr lang="en-US"/>
              </a:p>
            </c:txPr>
            <c:showLegendKey val="0"/>
            <c:showVal val="1"/>
            <c:showCatName val="0"/>
            <c:showSerName val="0"/>
            <c:showPercent val="0"/>
            <c:showBubbleSize val="0"/>
            <c:showLeaderLines val="0"/>
          </c:dLbls>
          <c:cat>
            <c:strRef>
              <c:f>Sheet1!$B$1:$G$1</c:f>
              <c:strCache>
                <c:ptCount val="6"/>
                <c:pt idx="0">
                  <c:v>Total Food &amp; Drink</c:v>
                </c:pt>
                <c:pt idx="1">
                  <c:v>Total Fish &amp; Chips</c:v>
                </c:pt>
                <c:pt idx="2">
                  <c:v>Pubs - Fish &amp; Chips</c:v>
                </c:pt>
                <c:pt idx="3">
                  <c:v>FSR - Fish &amp; Chips</c:v>
                </c:pt>
                <c:pt idx="4">
                  <c:v>QS F&amp;C Shops - Fish &amp; Chips</c:v>
                </c:pt>
                <c:pt idx="5">
                  <c:v>QSR excl F&amp;C Shops - Fish &amp; Chips</c:v>
                </c:pt>
              </c:strCache>
            </c:strRef>
          </c:cat>
          <c:val>
            <c:numRef>
              <c:f>Sheet1!$B$3:$G$3</c:f>
              <c:numCache>
                <c:formatCode>General</c:formatCode>
                <c:ptCount val="6"/>
                <c:pt idx="0">
                  <c:v>33.5</c:v>
                </c:pt>
                <c:pt idx="1">
                  <c:v>40.1</c:v>
                </c:pt>
                <c:pt idx="2">
                  <c:v>50</c:v>
                </c:pt>
                <c:pt idx="3">
                  <c:v>56.2</c:v>
                </c:pt>
                <c:pt idx="4">
                  <c:v>20.9</c:v>
                </c:pt>
                <c:pt idx="5">
                  <c:v>48.5</c:v>
                </c:pt>
              </c:numCache>
            </c:numRef>
          </c:val>
        </c:ser>
        <c:ser>
          <c:idx val="2"/>
          <c:order val="2"/>
          <c:tx>
            <c:strRef>
              <c:f>Sheet1!$A$4</c:f>
              <c:strCache>
                <c:ptCount val="1"/>
                <c:pt idx="0">
                  <c:v>Dinner</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Sheet1!$B$1:$G$1</c:f>
              <c:strCache>
                <c:ptCount val="6"/>
                <c:pt idx="0">
                  <c:v>Total Food &amp; Drink</c:v>
                </c:pt>
                <c:pt idx="1">
                  <c:v>Total Fish &amp; Chips</c:v>
                </c:pt>
                <c:pt idx="2">
                  <c:v>Pubs - Fish &amp; Chips</c:v>
                </c:pt>
                <c:pt idx="3">
                  <c:v>FSR - Fish &amp; Chips</c:v>
                </c:pt>
                <c:pt idx="4">
                  <c:v>QS F&amp;C Shops - Fish &amp; Chips</c:v>
                </c:pt>
                <c:pt idx="5">
                  <c:v>QSR excl F&amp;C Shops - Fish &amp; Chips</c:v>
                </c:pt>
              </c:strCache>
            </c:strRef>
          </c:cat>
          <c:val>
            <c:numRef>
              <c:f>Sheet1!$B$4:$G$4</c:f>
              <c:numCache>
                <c:formatCode>General</c:formatCode>
                <c:ptCount val="6"/>
                <c:pt idx="0">
                  <c:v>27.7</c:v>
                </c:pt>
                <c:pt idx="1">
                  <c:v>55.2</c:v>
                </c:pt>
                <c:pt idx="2">
                  <c:v>46.3</c:v>
                </c:pt>
                <c:pt idx="3">
                  <c:v>37.799999999999997</c:v>
                </c:pt>
                <c:pt idx="4">
                  <c:v>75.599999999999994</c:v>
                </c:pt>
                <c:pt idx="5">
                  <c:v>44.5</c:v>
                </c:pt>
              </c:numCache>
            </c:numRef>
          </c:val>
        </c:ser>
        <c:ser>
          <c:idx val="3"/>
          <c:order val="3"/>
          <c:tx>
            <c:strRef>
              <c:f>Sheet1!$A$5</c:f>
              <c:strCache>
                <c:ptCount val="1"/>
                <c:pt idx="0">
                  <c:v>Total Snack</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Sheet1!$B$1:$G$1</c:f>
              <c:strCache>
                <c:ptCount val="6"/>
                <c:pt idx="0">
                  <c:v>Total Food &amp; Drink</c:v>
                </c:pt>
                <c:pt idx="1">
                  <c:v>Total Fish &amp; Chips</c:v>
                </c:pt>
                <c:pt idx="2">
                  <c:v>Pubs - Fish &amp; Chips</c:v>
                </c:pt>
                <c:pt idx="3">
                  <c:v>FSR - Fish &amp; Chips</c:v>
                </c:pt>
                <c:pt idx="4">
                  <c:v>QS F&amp;C Shops - Fish &amp; Chips</c:v>
                </c:pt>
                <c:pt idx="5">
                  <c:v>QSR excl F&amp;C Shops - Fish &amp; Chips</c:v>
                </c:pt>
              </c:strCache>
            </c:strRef>
          </c:cat>
          <c:val>
            <c:numRef>
              <c:f>Sheet1!$B$5:$G$5</c:f>
              <c:numCache>
                <c:formatCode>General</c:formatCode>
                <c:ptCount val="6"/>
                <c:pt idx="0">
                  <c:v>22.9</c:v>
                </c:pt>
                <c:pt idx="1">
                  <c:v>4</c:v>
                </c:pt>
                <c:pt idx="2">
                  <c:v>2.5</c:v>
                </c:pt>
                <c:pt idx="3">
                  <c:v>3.7</c:v>
                </c:pt>
                <c:pt idx="4">
                  <c:v>3.4</c:v>
                </c:pt>
                <c:pt idx="5">
                  <c:v>5.0999999999999996</c:v>
                </c:pt>
              </c:numCache>
            </c:numRef>
          </c:val>
        </c:ser>
        <c:dLbls>
          <c:showLegendKey val="0"/>
          <c:showVal val="0"/>
          <c:showCatName val="0"/>
          <c:showSerName val="0"/>
          <c:showPercent val="0"/>
          <c:showBubbleSize val="0"/>
        </c:dLbls>
        <c:gapWidth val="150"/>
        <c:overlap val="100"/>
        <c:axId val="247997568"/>
        <c:axId val="247999104"/>
      </c:barChart>
      <c:catAx>
        <c:axId val="247997568"/>
        <c:scaling>
          <c:orientation val="minMax"/>
        </c:scaling>
        <c:delete val="0"/>
        <c:axPos val="b"/>
        <c:majorTickMark val="out"/>
        <c:minorTickMark val="none"/>
        <c:tickLblPos val="nextTo"/>
        <c:txPr>
          <a:bodyPr rot="0" vert="horz"/>
          <a:lstStyle/>
          <a:p>
            <a:pPr>
              <a:defRPr sz="1600">
                <a:latin typeface="Calibri" pitchFamily="34" charset="0"/>
              </a:defRPr>
            </a:pPr>
            <a:endParaRPr lang="en-US"/>
          </a:p>
        </c:txPr>
        <c:crossAx val="247999104"/>
        <c:crosses val="autoZero"/>
        <c:auto val="1"/>
        <c:lblAlgn val="ctr"/>
        <c:lblOffset val="100"/>
        <c:noMultiLvlLbl val="0"/>
      </c:catAx>
      <c:valAx>
        <c:axId val="247999104"/>
        <c:scaling>
          <c:orientation val="minMax"/>
        </c:scaling>
        <c:delete val="1"/>
        <c:axPos val="l"/>
        <c:numFmt formatCode="0%" sourceLinked="1"/>
        <c:majorTickMark val="out"/>
        <c:minorTickMark val="none"/>
        <c:tickLblPos val="nextTo"/>
        <c:crossAx val="247997568"/>
        <c:crosses val="autoZero"/>
        <c:crossBetween val="between"/>
      </c:valAx>
    </c:plotArea>
    <c:legend>
      <c:legendPos val="r"/>
      <c:layout>
        <c:manualLayout>
          <c:xMode val="edge"/>
          <c:yMode val="edge"/>
          <c:x val="0.77293662287964415"/>
          <c:y val="0"/>
          <c:w val="0.22486623710958023"/>
          <c:h val="0.78663371165273177"/>
        </c:manualLayout>
      </c:layout>
      <c:overlay val="0"/>
      <c:txPr>
        <a:bodyPr/>
        <a:lstStyle/>
        <a:p>
          <a:pPr>
            <a:defRPr sz="1400">
              <a:latin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664902931761655E-2"/>
          <c:y val="6.7379608207280845E-4"/>
          <c:w val="0.76522832146951125"/>
          <c:h val="0.74656332785817114"/>
        </c:manualLayout>
      </c:layout>
      <c:barChart>
        <c:barDir val="col"/>
        <c:grouping val="percentStacked"/>
        <c:varyColors val="0"/>
        <c:ser>
          <c:idx val="0"/>
          <c:order val="0"/>
          <c:tx>
            <c:strRef>
              <c:f>Sheet1!$A$2</c:f>
              <c:strCache>
                <c:ptCount val="1"/>
                <c:pt idx="0">
                  <c:v>Monday</c:v>
                </c:pt>
              </c:strCache>
            </c:strRef>
          </c:tx>
          <c:spPr>
            <a:solidFill>
              <a:srgbClr val="00B0F0"/>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Sheet1!$B$1:$G$1</c:f>
              <c:strCache>
                <c:ptCount val="6"/>
                <c:pt idx="0">
                  <c:v>Total Food &amp; Drink</c:v>
                </c:pt>
                <c:pt idx="1">
                  <c:v>Total Fish &amp; Chips</c:v>
                </c:pt>
                <c:pt idx="2">
                  <c:v>Pubs - Fish &amp; Chips</c:v>
                </c:pt>
                <c:pt idx="3">
                  <c:v>FSR - Fish &amp; Chips</c:v>
                </c:pt>
                <c:pt idx="4">
                  <c:v>QS F&amp;C Shops - Fish &amp; Chips</c:v>
                </c:pt>
                <c:pt idx="5">
                  <c:v>QSR excl F&amp;C Shops - Fish &amp; Chips</c:v>
                </c:pt>
              </c:strCache>
            </c:strRef>
          </c:cat>
          <c:val>
            <c:numRef>
              <c:f>Sheet1!$B$2:$G$2</c:f>
              <c:numCache>
                <c:formatCode>General</c:formatCode>
                <c:ptCount val="6"/>
                <c:pt idx="0">
                  <c:v>13.1</c:v>
                </c:pt>
                <c:pt idx="1">
                  <c:v>10.9</c:v>
                </c:pt>
                <c:pt idx="2">
                  <c:v>12.8</c:v>
                </c:pt>
                <c:pt idx="3">
                  <c:v>9</c:v>
                </c:pt>
                <c:pt idx="4">
                  <c:v>9.9</c:v>
                </c:pt>
                <c:pt idx="5">
                  <c:v>10.9</c:v>
                </c:pt>
              </c:numCache>
            </c:numRef>
          </c:val>
        </c:ser>
        <c:ser>
          <c:idx val="1"/>
          <c:order val="1"/>
          <c:tx>
            <c:strRef>
              <c:f>Sheet1!$A$3</c:f>
              <c:strCache>
                <c:ptCount val="1"/>
                <c:pt idx="0">
                  <c:v>Tuesday</c:v>
                </c:pt>
              </c:strCache>
            </c:strRef>
          </c:tx>
          <c:spPr>
            <a:solidFill>
              <a:srgbClr val="002060"/>
            </a:solidFill>
          </c:spPr>
          <c:invertIfNegative val="0"/>
          <c:dLbls>
            <c:numFmt formatCode="#,##0.0" sourceLinked="0"/>
            <c:txPr>
              <a:bodyPr/>
              <a:lstStyle/>
              <a:p>
                <a:pPr>
                  <a:defRPr sz="1200">
                    <a:solidFill>
                      <a:schemeClr val="bg1"/>
                    </a:solidFill>
                  </a:defRPr>
                </a:pPr>
                <a:endParaRPr lang="en-US"/>
              </a:p>
            </c:txPr>
            <c:showLegendKey val="0"/>
            <c:showVal val="1"/>
            <c:showCatName val="0"/>
            <c:showSerName val="0"/>
            <c:showPercent val="0"/>
            <c:showBubbleSize val="0"/>
            <c:showLeaderLines val="0"/>
          </c:dLbls>
          <c:cat>
            <c:strRef>
              <c:f>Sheet1!$B$1:$G$1</c:f>
              <c:strCache>
                <c:ptCount val="6"/>
                <c:pt idx="0">
                  <c:v>Total Food &amp; Drink</c:v>
                </c:pt>
                <c:pt idx="1">
                  <c:v>Total Fish &amp; Chips</c:v>
                </c:pt>
                <c:pt idx="2">
                  <c:v>Pubs - Fish &amp; Chips</c:v>
                </c:pt>
                <c:pt idx="3">
                  <c:v>FSR - Fish &amp; Chips</c:v>
                </c:pt>
                <c:pt idx="4">
                  <c:v>QS F&amp;C Shops - Fish &amp; Chips</c:v>
                </c:pt>
                <c:pt idx="5">
                  <c:v>QSR excl F&amp;C Shops - Fish &amp; Chips</c:v>
                </c:pt>
              </c:strCache>
            </c:strRef>
          </c:cat>
          <c:val>
            <c:numRef>
              <c:f>Sheet1!$B$3:$G$3</c:f>
              <c:numCache>
                <c:formatCode>General</c:formatCode>
                <c:ptCount val="6"/>
                <c:pt idx="0">
                  <c:v>13.2</c:v>
                </c:pt>
                <c:pt idx="1">
                  <c:v>10.9</c:v>
                </c:pt>
                <c:pt idx="2">
                  <c:v>10.7</c:v>
                </c:pt>
                <c:pt idx="3">
                  <c:v>15.5</c:v>
                </c:pt>
                <c:pt idx="4">
                  <c:v>7.5</c:v>
                </c:pt>
                <c:pt idx="5">
                  <c:v>9.5</c:v>
                </c:pt>
              </c:numCache>
            </c:numRef>
          </c:val>
        </c:ser>
        <c:ser>
          <c:idx val="2"/>
          <c:order val="2"/>
          <c:tx>
            <c:strRef>
              <c:f>Sheet1!$A$4</c:f>
              <c:strCache>
                <c:ptCount val="1"/>
                <c:pt idx="0">
                  <c:v>Wednesday</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Sheet1!$B$1:$G$1</c:f>
              <c:strCache>
                <c:ptCount val="6"/>
                <c:pt idx="0">
                  <c:v>Total Food &amp; Drink</c:v>
                </c:pt>
                <c:pt idx="1">
                  <c:v>Total Fish &amp; Chips</c:v>
                </c:pt>
                <c:pt idx="2">
                  <c:v>Pubs - Fish &amp; Chips</c:v>
                </c:pt>
                <c:pt idx="3">
                  <c:v>FSR - Fish &amp; Chips</c:v>
                </c:pt>
                <c:pt idx="4">
                  <c:v>QS F&amp;C Shops - Fish &amp; Chips</c:v>
                </c:pt>
                <c:pt idx="5">
                  <c:v>QSR excl F&amp;C Shops - Fish &amp; Chips</c:v>
                </c:pt>
              </c:strCache>
            </c:strRef>
          </c:cat>
          <c:val>
            <c:numRef>
              <c:f>Sheet1!$B$4:$G$4</c:f>
              <c:numCache>
                <c:formatCode>General</c:formatCode>
                <c:ptCount val="6"/>
                <c:pt idx="0">
                  <c:v>13.8</c:v>
                </c:pt>
                <c:pt idx="1">
                  <c:v>13.6</c:v>
                </c:pt>
                <c:pt idx="2">
                  <c:v>12.6</c:v>
                </c:pt>
                <c:pt idx="3">
                  <c:v>10.199999999999999</c:v>
                </c:pt>
                <c:pt idx="4">
                  <c:v>15.6</c:v>
                </c:pt>
                <c:pt idx="5">
                  <c:v>11.6</c:v>
                </c:pt>
              </c:numCache>
            </c:numRef>
          </c:val>
        </c:ser>
        <c:ser>
          <c:idx val="3"/>
          <c:order val="3"/>
          <c:tx>
            <c:strRef>
              <c:f>Sheet1!$A$5</c:f>
              <c:strCache>
                <c:ptCount val="1"/>
                <c:pt idx="0">
                  <c:v>Thursday</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Sheet1!$B$1:$G$1</c:f>
              <c:strCache>
                <c:ptCount val="6"/>
                <c:pt idx="0">
                  <c:v>Total Food &amp; Drink</c:v>
                </c:pt>
                <c:pt idx="1">
                  <c:v>Total Fish &amp; Chips</c:v>
                </c:pt>
                <c:pt idx="2">
                  <c:v>Pubs - Fish &amp; Chips</c:v>
                </c:pt>
                <c:pt idx="3">
                  <c:v>FSR - Fish &amp; Chips</c:v>
                </c:pt>
                <c:pt idx="4">
                  <c:v>QS F&amp;C Shops - Fish &amp; Chips</c:v>
                </c:pt>
                <c:pt idx="5">
                  <c:v>QSR excl F&amp;C Shops - Fish &amp; Chips</c:v>
                </c:pt>
              </c:strCache>
            </c:strRef>
          </c:cat>
          <c:val>
            <c:numRef>
              <c:f>Sheet1!$B$5:$G$5</c:f>
              <c:numCache>
                <c:formatCode>General</c:formatCode>
                <c:ptCount val="6"/>
                <c:pt idx="0">
                  <c:v>14.1</c:v>
                </c:pt>
                <c:pt idx="1">
                  <c:v>14.7</c:v>
                </c:pt>
                <c:pt idx="2">
                  <c:v>11.8</c:v>
                </c:pt>
                <c:pt idx="3">
                  <c:v>15.9</c:v>
                </c:pt>
                <c:pt idx="4">
                  <c:v>16.7</c:v>
                </c:pt>
                <c:pt idx="5">
                  <c:v>13.4</c:v>
                </c:pt>
              </c:numCache>
            </c:numRef>
          </c:val>
        </c:ser>
        <c:ser>
          <c:idx val="4"/>
          <c:order val="4"/>
          <c:tx>
            <c:strRef>
              <c:f>Sheet1!$A$6</c:f>
              <c:strCache>
                <c:ptCount val="1"/>
                <c:pt idx="0">
                  <c:v>Friday</c:v>
                </c:pt>
              </c:strCache>
            </c:strRef>
          </c:tx>
          <c:invertIfNegative val="0"/>
          <c:dLbls>
            <c:txPr>
              <a:bodyPr/>
              <a:lstStyle/>
              <a:p>
                <a:pPr>
                  <a:defRPr sz="1200">
                    <a:solidFill>
                      <a:schemeClr val="bg1"/>
                    </a:solidFill>
                  </a:defRPr>
                </a:pPr>
                <a:endParaRPr lang="en-US"/>
              </a:p>
            </c:txPr>
            <c:showLegendKey val="0"/>
            <c:showVal val="1"/>
            <c:showCatName val="0"/>
            <c:showSerName val="0"/>
            <c:showPercent val="0"/>
            <c:showBubbleSize val="0"/>
            <c:showLeaderLines val="0"/>
          </c:dLbls>
          <c:cat>
            <c:strRef>
              <c:f>Sheet1!$B$1:$G$1</c:f>
              <c:strCache>
                <c:ptCount val="6"/>
                <c:pt idx="0">
                  <c:v>Total Food &amp; Drink</c:v>
                </c:pt>
                <c:pt idx="1">
                  <c:v>Total Fish &amp; Chips</c:v>
                </c:pt>
                <c:pt idx="2">
                  <c:v>Pubs - Fish &amp; Chips</c:v>
                </c:pt>
                <c:pt idx="3">
                  <c:v>FSR - Fish &amp; Chips</c:v>
                </c:pt>
                <c:pt idx="4">
                  <c:v>QS F&amp;C Shops - Fish &amp; Chips</c:v>
                </c:pt>
                <c:pt idx="5">
                  <c:v>QSR excl F&amp;C Shops - Fish &amp; Chips</c:v>
                </c:pt>
              </c:strCache>
            </c:strRef>
          </c:cat>
          <c:val>
            <c:numRef>
              <c:f>Sheet1!$B$6:$G$6</c:f>
              <c:numCache>
                <c:formatCode>General</c:formatCode>
                <c:ptCount val="6"/>
                <c:pt idx="0">
                  <c:v>14.9</c:v>
                </c:pt>
                <c:pt idx="1">
                  <c:v>22.8</c:v>
                </c:pt>
                <c:pt idx="2">
                  <c:v>23.8</c:v>
                </c:pt>
                <c:pt idx="3">
                  <c:v>16.2</c:v>
                </c:pt>
                <c:pt idx="4">
                  <c:v>23.6</c:v>
                </c:pt>
                <c:pt idx="5">
                  <c:v>20.6</c:v>
                </c:pt>
              </c:numCache>
            </c:numRef>
          </c:val>
        </c:ser>
        <c:ser>
          <c:idx val="5"/>
          <c:order val="5"/>
          <c:tx>
            <c:strRef>
              <c:f>Sheet1!$A$7</c:f>
              <c:strCache>
                <c:ptCount val="1"/>
                <c:pt idx="0">
                  <c:v>Saturday</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Sheet1!$B$1:$G$1</c:f>
              <c:strCache>
                <c:ptCount val="6"/>
                <c:pt idx="0">
                  <c:v>Total Food &amp; Drink</c:v>
                </c:pt>
                <c:pt idx="1">
                  <c:v>Total Fish &amp; Chips</c:v>
                </c:pt>
                <c:pt idx="2">
                  <c:v>Pubs - Fish &amp; Chips</c:v>
                </c:pt>
                <c:pt idx="3">
                  <c:v>FSR - Fish &amp; Chips</c:v>
                </c:pt>
                <c:pt idx="4">
                  <c:v>QS F&amp;C Shops - Fish &amp; Chips</c:v>
                </c:pt>
                <c:pt idx="5">
                  <c:v>QSR excl F&amp;C Shops - Fish &amp; Chips</c:v>
                </c:pt>
              </c:strCache>
            </c:strRef>
          </c:cat>
          <c:val>
            <c:numRef>
              <c:f>Sheet1!$B$7:$G$7</c:f>
              <c:numCache>
                <c:formatCode>General</c:formatCode>
                <c:ptCount val="6"/>
                <c:pt idx="0">
                  <c:v>15.8</c:v>
                </c:pt>
                <c:pt idx="1">
                  <c:v>17.399999999999999</c:v>
                </c:pt>
                <c:pt idx="2">
                  <c:v>15.1</c:v>
                </c:pt>
                <c:pt idx="3">
                  <c:v>18.399999999999999</c:v>
                </c:pt>
                <c:pt idx="4">
                  <c:v>19.600000000000001</c:v>
                </c:pt>
                <c:pt idx="5">
                  <c:v>23.1</c:v>
                </c:pt>
              </c:numCache>
            </c:numRef>
          </c:val>
        </c:ser>
        <c:ser>
          <c:idx val="6"/>
          <c:order val="6"/>
          <c:tx>
            <c:strRef>
              <c:f>Sheet1!$A$8</c:f>
              <c:strCache>
                <c:ptCount val="1"/>
                <c:pt idx="0">
                  <c:v>Sunday</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Sheet1!$B$1:$G$1</c:f>
              <c:strCache>
                <c:ptCount val="6"/>
                <c:pt idx="0">
                  <c:v>Total Food &amp; Drink</c:v>
                </c:pt>
                <c:pt idx="1">
                  <c:v>Total Fish &amp; Chips</c:v>
                </c:pt>
                <c:pt idx="2">
                  <c:v>Pubs - Fish &amp; Chips</c:v>
                </c:pt>
                <c:pt idx="3">
                  <c:v>FSR - Fish &amp; Chips</c:v>
                </c:pt>
                <c:pt idx="4">
                  <c:v>QS F&amp;C Shops - Fish &amp; Chips</c:v>
                </c:pt>
                <c:pt idx="5">
                  <c:v>QSR excl F&amp;C Shops - Fish &amp; Chips</c:v>
                </c:pt>
              </c:strCache>
            </c:strRef>
          </c:cat>
          <c:val>
            <c:numRef>
              <c:f>Sheet1!$B$8:$G$8</c:f>
              <c:numCache>
                <c:formatCode>General</c:formatCode>
                <c:ptCount val="6"/>
                <c:pt idx="0">
                  <c:v>15.1</c:v>
                </c:pt>
                <c:pt idx="1">
                  <c:v>9.8000000000000007</c:v>
                </c:pt>
                <c:pt idx="2">
                  <c:v>13.2</c:v>
                </c:pt>
                <c:pt idx="3">
                  <c:v>14.7</c:v>
                </c:pt>
                <c:pt idx="4">
                  <c:v>7.1</c:v>
                </c:pt>
                <c:pt idx="5">
                  <c:v>10.9</c:v>
                </c:pt>
              </c:numCache>
            </c:numRef>
          </c:val>
        </c:ser>
        <c:dLbls>
          <c:showLegendKey val="0"/>
          <c:showVal val="0"/>
          <c:showCatName val="0"/>
          <c:showSerName val="0"/>
          <c:showPercent val="0"/>
          <c:showBubbleSize val="0"/>
        </c:dLbls>
        <c:gapWidth val="150"/>
        <c:overlap val="100"/>
        <c:axId val="249669888"/>
        <c:axId val="249675776"/>
      </c:barChart>
      <c:catAx>
        <c:axId val="249669888"/>
        <c:scaling>
          <c:orientation val="minMax"/>
        </c:scaling>
        <c:delete val="0"/>
        <c:axPos val="b"/>
        <c:majorTickMark val="out"/>
        <c:minorTickMark val="none"/>
        <c:tickLblPos val="nextTo"/>
        <c:txPr>
          <a:bodyPr rot="0" vert="horz"/>
          <a:lstStyle/>
          <a:p>
            <a:pPr>
              <a:defRPr sz="1600">
                <a:latin typeface="Calibri" pitchFamily="34" charset="0"/>
              </a:defRPr>
            </a:pPr>
            <a:endParaRPr lang="en-US"/>
          </a:p>
        </c:txPr>
        <c:crossAx val="249675776"/>
        <c:crosses val="autoZero"/>
        <c:auto val="1"/>
        <c:lblAlgn val="ctr"/>
        <c:lblOffset val="100"/>
        <c:noMultiLvlLbl val="0"/>
      </c:catAx>
      <c:valAx>
        <c:axId val="249675776"/>
        <c:scaling>
          <c:orientation val="minMax"/>
        </c:scaling>
        <c:delete val="1"/>
        <c:axPos val="l"/>
        <c:numFmt formatCode="0%" sourceLinked="1"/>
        <c:majorTickMark val="out"/>
        <c:minorTickMark val="none"/>
        <c:tickLblPos val="nextTo"/>
        <c:crossAx val="249669888"/>
        <c:crosses val="autoZero"/>
        <c:crossBetween val="between"/>
      </c:valAx>
    </c:plotArea>
    <c:legend>
      <c:legendPos val="r"/>
      <c:layout>
        <c:manualLayout>
          <c:xMode val="edge"/>
          <c:yMode val="edge"/>
          <c:x val="0.77864348005049"/>
          <c:y val="0"/>
          <c:w val="0.22026603840310452"/>
          <c:h val="0.72925024092013946"/>
        </c:manualLayout>
      </c:layout>
      <c:overlay val="0"/>
      <c:txPr>
        <a:bodyPr/>
        <a:lstStyle/>
        <a:p>
          <a:pPr>
            <a:defRPr sz="1400">
              <a:latin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664902931761655E-2"/>
          <c:y val="6.7379608207280845E-4"/>
          <c:w val="0.70245289259020771"/>
          <c:h val="0.64746419361005647"/>
        </c:manualLayout>
      </c:layout>
      <c:barChart>
        <c:barDir val="col"/>
        <c:grouping val="percentStacked"/>
        <c:varyColors val="0"/>
        <c:ser>
          <c:idx val="0"/>
          <c:order val="0"/>
          <c:tx>
            <c:strRef>
              <c:f>Sheet1!$A$2</c:f>
              <c:strCache>
                <c:ptCount val="1"/>
                <c:pt idx="0">
                  <c:v>Convenience</c:v>
                </c:pt>
              </c:strCache>
            </c:strRef>
          </c:tx>
          <c:spPr>
            <a:solidFill>
              <a:srgbClr val="00B0F0"/>
            </a:solidFill>
          </c:spPr>
          <c:invertIfNegative val="0"/>
          <c:dLbls>
            <c:numFmt formatCode="#,##0.0" sourceLinked="0"/>
            <c:txPr>
              <a:bodyPr/>
              <a:lstStyle/>
              <a:p>
                <a:pPr>
                  <a:defRPr sz="1200"/>
                </a:pPr>
                <a:endParaRPr lang="en-US"/>
              </a:p>
            </c:txPr>
            <c:showLegendKey val="0"/>
            <c:showVal val="1"/>
            <c:showCatName val="0"/>
            <c:showSerName val="0"/>
            <c:showPercent val="0"/>
            <c:showBubbleSize val="0"/>
            <c:showLeaderLines val="0"/>
          </c:dLbls>
          <c:cat>
            <c:strRef>
              <c:f>Sheet1!$B$1:$L$1</c:f>
              <c:strCache>
                <c:ptCount val="11"/>
                <c:pt idx="0">
                  <c:v>Total OOH</c:v>
                </c:pt>
                <c:pt idx="1">
                  <c:v>Pubs</c:v>
                </c:pt>
                <c:pt idx="2">
                  <c:v>FSR</c:v>
                </c:pt>
                <c:pt idx="3">
                  <c:v>QS F&amp;C Shops</c:v>
                </c:pt>
                <c:pt idx="4">
                  <c:v>QSR excl F&amp;C Shops</c:v>
                </c:pt>
                <c:pt idx="5">
                  <c:v> </c:v>
                </c:pt>
                <c:pt idx="6">
                  <c:v>Total OOH  </c:v>
                </c:pt>
                <c:pt idx="7">
                  <c:v>Pubs  </c:v>
                </c:pt>
                <c:pt idx="8">
                  <c:v>FSR  </c:v>
                </c:pt>
                <c:pt idx="9">
                  <c:v>QS F&amp;C Shops </c:v>
                </c:pt>
                <c:pt idx="10">
                  <c:v>QSR excl F&amp;C Shops  </c:v>
                </c:pt>
              </c:strCache>
            </c:strRef>
          </c:cat>
          <c:val>
            <c:numRef>
              <c:f>Sheet1!$B$2:$L$2</c:f>
              <c:numCache>
                <c:formatCode>General</c:formatCode>
                <c:ptCount val="11"/>
                <c:pt idx="0">
                  <c:v>22.5</c:v>
                </c:pt>
                <c:pt idx="1">
                  <c:v>11.7</c:v>
                </c:pt>
                <c:pt idx="2">
                  <c:v>14.8</c:v>
                </c:pt>
                <c:pt idx="3">
                  <c:v>6.7</c:v>
                </c:pt>
                <c:pt idx="4">
                  <c:v>23.1</c:v>
                </c:pt>
                <c:pt idx="6">
                  <c:v>16.399999999999999</c:v>
                </c:pt>
                <c:pt idx="7">
                  <c:v>13.1</c:v>
                </c:pt>
                <c:pt idx="8">
                  <c:v>20.9</c:v>
                </c:pt>
                <c:pt idx="9">
                  <c:v>6.4</c:v>
                </c:pt>
                <c:pt idx="10" formatCode="0.0">
                  <c:v>24.3</c:v>
                </c:pt>
              </c:numCache>
            </c:numRef>
          </c:val>
        </c:ser>
        <c:ser>
          <c:idx val="1"/>
          <c:order val="1"/>
          <c:tx>
            <c:strRef>
              <c:f>Sheet1!$A$3</c:f>
              <c:strCache>
                <c:ptCount val="1"/>
                <c:pt idx="0">
                  <c:v>Functional</c:v>
                </c:pt>
              </c:strCache>
            </c:strRef>
          </c:tx>
          <c:spPr>
            <a:solidFill>
              <a:srgbClr val="002060"/>
            </a:solidFill>
          </c:spPr>
          <c:invertIfNegative val="0"/>
          <c:dLbls>
            <c:numFmt formatCode="#,##0.0" sourceLinked="0"/>
            <c:txPr>
              <a:bodyPr/>
              <a:lstStyle/>
              <a:p>
                <a:pPr>
                  <a:defRPr sz="1200">
                    <a:solidFill>
                      <a:schemeClr val="bg1"/>
                    </a:solidFill>
                  </a:defRPr>
                </a:pPr>
                <a:endParaRPr lang="en-US"/>
              </a:p>
            </c:txPr>
            <c:showLegendKey val="0"/>
            <c:showVal val="1"/>
            <c:showCatName val="0"/>
            <c:showSerName val="0"/>
            <c:showPercent val="0"/>
            <c:showBubbleSize val="0"/>
            <c:showLeaderLines val="0"/>
          </c:dLbls>
          <c:cat>
            <c:strRef>
              <c:f>Sheet1!$B$1:$L$1</c:f>
              <c:strCache>
                <c:ptCount val="11"/>
                <c:pt idx="0">
                  <c:v>Total OOH</c:v>
                </c:pt>
                <c:pt idx="1">
                  <c:v>Pubs</c:v>
                </c:pt>
                <c:pt idx="2">
                  <c:v>FSR</c:v>
                </c:pt>
                <c:pt idx="3">
                  <c:v>QS F&amp;C Shops</c:v>
                </c:pt>
                <c:pt idx="4">
                  <c:v>QSR excl F&amp;C Shops</c:v>
                </c:pt>
                <c:pt idx="5">
                  <c:v> </c:v>
                </c:pt>
                <c:pt idx="6">
                  <c:v>Total OOH  </c:v>
                </c:pt>
                <c:pt idx="7">
                  <c:v>Pubs  </c:v>
                </c:pt>
                <c:pt idx="8">
                  <c:v>FSR  </c:v>
                </c:pt>
                <c:pt idx="9">
                  <c:v>QS F&amp;C Shops </c:v>
                </c:pt>
                <c:pt idx="10">
                  <c:v>QSR excl F&amp;C Shops  </c:v>
                </c:pt>
              </c:strCache>
            </c:strRef>
          </c:cat>
          <c:val>
            <c:numRef>
              <c:f>Sheet1!$B$3:$L$3</c:f>
              <c:numCache>
                <c:formatCode>General</c:formatCode>
                <c:ptCount val="11"/>
                <c:pt idx="0">
                  <c:v>37.1</c:v>
                </c:pt>
                <c:pt idx="1">
                  <c:v>24.7</c:v>
                </c:pt>
                <c:pt idx="2">
                  <c:v>23.9</c:v>
                </c:pt>
                <c:pt idx="3">
                  <c:v>55.4</c:v>
                </c:pt>
                <c:pt idx="4">
                  <c:v>46.4</c:v>
                </c:pt>
                <c:pt idx="6">
                  <c:v>42.2</c:v>
                </c:pt>
                <c:pt idx="7">
                  <c:v>25.3</c:v>
                </c:pt>
                <c:pt idx="8">
                  <c:v>28.8</c:v>
                </c:pt>
                <c:pt idx="9">
                  <c:v>56.5</c:v>
                </c:pt>
                <c:pt idx="10" formatCode="0.0">
                  <c:v>44.2</c:v>
                </c:pt>
              </c:numCache>
            </c:numRef>
          </c:val>
        </c:ser>
        <c:ser>
          <c:idx val="2"/>
          <c:order val="2"/>
          <c:tx>
            <c:strRef>
              <c:f>Sheet1!$A$4</c:f>
              <c:strCache>
                <c:ptCount val="1"/>
                <c:pt idx="0">
                  <c:v>Socialising</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Sheet1!$B$1:$L$1</c:f>
              <c:strCache>
                <c:ptCount val="11"/>
                <c:pt idx="0">
                  <c:v>Total OOH</c:v>
                </c:pt>
                <c:pt idx="1">
                  <c:v>Pubs</c:v>
                </c:pt>
                <c:pt idx="2">
                  <c:v>FSR</c:v>
                </c:pt>
                <c:pt idx="3">
                  <c:v>QS F&amp;C Shops</c:v>
                </c:pt>
                <c:pt idx="4">
                  <c:v>QSR excl F&amp;C Shops</c:v>
                </c:pt>
                <c:pt idx="5">
                  <c:v> </c:v>
                </c:pt>
                <c:pt idx="6">
                  <c:v>Total OOH  </c:v>
                </c:pt>
                <c:pt idx="7">
                  <c:v>Pubs  </c:v>
                </c:pt>
                <c:pt idx="8">
                  <c:v>FSR  </c:v>
                </c:pt>
                <c:pt idx="9">
                  <c:v>QS F&amp;C Shops </c:v>
                </c:pt>
                <c:pt idx="10">
                  <c:v>QSR excl F&amp;C Shops  </c:v>
                </c:pt>
              </c:strCache>
            </c:strRef>
          </c:cat>
          <c:val>
            <c:numRef>
              <c:f>Sheet1!$B$4:$L$4</c:f>
              <c:numCache>
                <c:formatCode>General</c:formatCode>
                <c:ptCount val="11"/>
                <c:pt idx="0">
                  <c:v>34</c:v>
                </c:pt>
                <c:pt idx="1">
                  <c:v>60.5</c:v>
                </c:pt>
                <c:pt idx="2">
                  <c:v>58.1</c:v>
                </c:pt>
                <c:pt idx="3">
                  <c:v>28.6</c:v>
                </c:pt>
                <c:pt idx="4">
                  <c:v>22.5</c:v>
                </c:pt>
                <c:pt idx="6">
                  <c:v>41.8</c:v>
                </c:pt>
                <c:pt idx="7">
                  <c:v>72.5</c:v>
                </c:pt>
                <c:pt idx="8">
                  <c:v>58.8</c:v>
                </c:pt>
                <c:pt idx="9">
                  <c:v>29.8</c:v>
                </c:pt>
                <c:pt idx="10" formatCode="0.0">
                  <c:v>31.5</c:v>
                </c:pt>
              </c:numCache>
            </c:numRef>
          </c:val>
        </c:ser>
        <c:ser>
          <c:idx val="3"/>
          <c:order val="3"/>
          <c:tx>
            <c:strRef>
              <c:f>Sheet1!$A$5</c:f>
              <c:strCache>
                <c:ptCount val="1"/>
                <c:pt idx="0">
                  <c:v>To Treat Myself/Others/Kids</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Sheet1!$B$1:$L$1</c:f>
              <c:strCache>
                <c:ptCount val="11"/>
                <c:pt idx="0">
                  <c:v>Total OOH</c:v>
                </c:pt>
                <c:pt idx="1">
                  <c:v>Pubs</c:v>
                </c:pt>
                <c:pt idx="2">
                  <c:v>FSR</c:v>
                </c:pt>
                <c:pt idx="3">
                  <c:v>QS F&amp;C Shops</c:v>
                </c:pt>
                <c:pt idx="4">
                  <c:v>QSR excl F&amp;C Shops</c:v>
                </c:pt>
                <c:pt idx="5">
                  <c:v> </c:v>
                </c:pt>
                <c:pt idx="6">
                  <c:v>Total OOH  </c:v>
                </c:pt>
                <c:pt idx="7">
                  <c:v>Pubs  </c:v>
                </c:pt>
                <c:pt idx="8">
                  <c:v>FSR  </c:v>
                </c:pt>
                <c:pt idx="9">
                  <c:v>QS F&amp;C Shops </c:v>
                </c:pt>
                <c:pt idx="10">
                  <c:v>QSR excl F&amp;C Shops  </c:v>
                </c:pt>
              </c:strCache>
            </c:strRef>
          </c:cat>
          <c:val>
            <c:numRef>
              <c:f>Sheet1!$B$5:$L$5</c:f>
              <c:numCache>
                <c:formatCode>General</c:formatCode>
                <c:ptCount val="11"/>
                <c:pt idx="0">
                  <c:v>17.100000000000001</c:v>
                </c:pt>
                <c:pt idx="1">
                  <c:v>19.100000000000001</c:v>
                </c:pt>
                <c:pt idx="2">
                  <c:v>19.2</c:v>
                </c:pt>
                <c:pt idx="3">
                  <c:v>27.4</c:v>
                </c:pt>
                <c:pt idx="4">
                  <c:v>19</c:v>
                </c:pt>
                <c:pt idx="6">
                  <c:v>20.8</c:v>
                </c:pt>
                <c:pt idx="7">
                  <c:v>17.2</c:v>
                </c:pt>
                <c:pt idx="8">
                  <c:v>24.9</c:v>
                </c:pt>
                <c:pt idx="9">
                  <c:v>26.6</c:v>
                </c:pt>
                <c:pt idx="10" formatCode="0.0">
                  <c:v>16.8</c:v>
                </c:pt>
              </c:numCache>
            </c:numRef>
          </c:val>
        </c:ser>
        <c:ser>
          <c:idx val="4"/>
          <c:order val="4"/>
          <c:tx>
            <c:strRef>
              <c:f>Sheet1!$A$6</c:f>
              <c:strCache>
                <c:ptCount val="1"/>
                <c:pt idx="0">
                  <c:v>Other</c:v>
                </c:pt>
              </c:strCache>
            </c:strRef>
          </c:tx>
          <c:invertIfNegative val="0"/>
          <c:dLbls>
            <c:txPr>
              <a:bodyPr/>
              <a:lstStyle/>
              <a:p>
                <a:pPr>
                  <a:defRPr sz="1200">
                    <a:solidFill>
                      <a:schemeClr val="bg1"/>
                    </a:solidFill>
                  </a:defRPr>
                </a:pPr>
                <a:endParaRPr lang="en-US"/>
              </a:p>
            </c:txPr>
            <c:showLegendKey val="0"/>
            <c:showVal val="1"/>
            <c:showCatName val="0"/>
            <c:showSerName val="0"/>
            <c:showPercent val="0"/>
            <c:showBubbleSize val="0"/>
            <c:showLeaderLines val="0"/>
          </c:dLbls>
          <c:cat>
            <c:strRef>
              <c:f>Sheet1!$B$1:$L$1</c:f>
              <c:strCache>
                <c:ptCount val="11"/>
                <c:pt idx="0">
                  <c:v>Total OOH</c:v>
                </c:pt>
                <c:pt idx="1">
                  <c:v>Pubs</c:v>
                </c:pt>
                <c:pt idx="2">
                  <c:v>FSR</c:v>
                </c:pt>
                <c:pt idx="3">
                  <c:v>QS F&amp;C Shops</c:v>
                </c:pt>
                <c:pt idx="4">
                  <c:v>QSR excl F&amp;C Shops</c:v>
                </c:pt>
                <c:pt idx="5">
                  <c:v> </c:v>
                </c:pt>
                <c:pt idx="6">
                  <c:v>Total OOH  </c:v>
                </c:pt>
                <c:pt idx="7">
                  <c:v>Pubs  </c:v>
                </c:pt>
                <c:pt idx="8">
                  <c:v>FSR  </c:v>
                </c:pt>
                <c:pt idx="9">
                  <c:v>QS F&amp;C Shops </c:v>
                </c:pt>
                <c:pt idx="10">
                  <c:v>QSR excl F&amp;C Shops  </c:v>
                </c:pt>
              </c:strCache>
            </c:strRef>
          </c:cat>
          <c:val>
            <c:numRef>
              <c:f>Sheet1!$B$6:$L$6</c:f>
              <c:numCache>
                <c:formatCode>General</c:formatCode>
                <c:ptCount val="11"/>
                <c:pt idx="0">
                  <c:v>22.1</c:v>
                </c:pt>
                <c:pt idx="1">
                  <c:v>16.5</c:v>
                </c:pt>
                <c:pt idx="2">
                  <c:v>17.600000000000001</c:v>
                </c:pt>
                <c:pt idx="3">
                  <c:v>12.9</c:v>
                </c:pt>
                <c:pt idx="4">
                  <c:v>23.3</c:v>
                </c:pt>
                <c:pt idx="6">
                  <c:v>16.2</c:v>
                </c:pt>
                <c:pt idx="7">
                  <c:v>12.6</c:v>
                </c:pt>
                <c:pt idx="8">
                  <c:v>19.8</c:v>
                </c:pt>
                <c:pt idx="9">
                  <c:v>14.9</c:v>
                </c:pt>
                <c:pt idx="10" formatCode="0.0">
                  <c:v>17.399999999999999</c:v>
                </c:pt>
              </c:numCache>
            </c:numRef>
          </c:val>
        </c:ser>
        <c:dLbls>
          <c:showLegendKey val="0"/>
          <c:showVal val="0"/>
          <c:showCatName val="0"/>
          <c:showSerName val="0"/>
          <c:showPercent val="0"/>
          <c:showBubbleSize val="0"/>
        </c:dLbls>
        <c:gapWidth val="150"/>
        <c:overlap val="100"/>
        <c:axId val="249828480"/>
        <c:axId val="249830016"/>
      </c:barChart>
      <c:catAx>
        <c:axId val="249828480"/>
        <c:scaling>
          <c:orientation val="minMax"/>
        </c:scaling>
        <c:delete val="0"/>
        <c:axPos val="b"/>
        <c:majorTickMark val="out"/>
        <c:minorTickMark val="none"/>
        <c:tickLblPos val="nextTo"/>
        <c:txPr>
          <a:bodyPr rot="0" vert="horz"/>
          <a:lstStyle/>
          <a:p>
            <a:pPr>
              <a:defRPr sz="1600">
                <a:latin typeface="Calibri" pitchFamily="34" charset="0"/>
              </a:defRPr>
            </a:pPr>
            <a:endParaRPr lang="en-US"/>
          </a:p>
        </c:txPr>
        <c:crossAx val="249830016"/>
        <c:crosses val="autoZero"/>
        <c:auto val="1"/>
        <c:lblAlgn val="ctr"/>
        <c:lblOffset val="100"/>
        <c:noMultiLvlLbl val="0"/>
      </c:catAx>
      <c:valAx>
        <c:axId val="249830016"/>
        <c:scaling>
          <c:orientation val="minMax"/>
        </c:scaling>
        <c:delete val="1"/>
        <c:axPos val="l"/>
        <c:numFmt formatCode="0%" sourceLinked="1"/>
        <c:majorTickMark val="out"/>
        <c:minorTickMark val="none"/>
        <c:tickLblPos val="nextTo"/>
        <c:crossAx val="249828480"/>
        <c:crosses val="autoZero"/>
        <c:crossBetween val="between"/>
      </c:valAx>
    </c:plotArea>
    <c:legend>
      <c:legendPos val="r"/>
      <c:layout>
        <c:manualLayout>
          <c:xMode val="edge"/>
          <c:yMode val="edge"/>
          <c:x val="0.74012219414728098"/>
          <c:y val="0"/>
          <c:w val="0.25878732430631352"/>
          <c:h val="0.70199797900190775"/>
        </c:manualLayout>
      </c:layout>
      <c:overlay val="0"/>
      <c:txPr>
        <a:bodyPr/>
        <a:lstStyle/>
        <a:p>
          <a:pPr>
            <a:defRPr sz="1400">
              <a:latin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0.0969</cdr:x>
      <cdr:y>0.84693</cdr:y>
    </cdr:from>
    <cdr:to>
      <cdr:x>0.28238</cdr:x>
      <cdr:y>0.891</cdr:y>
    </cdr:to>
    <cdr:sp macro="" textlink="">
      <cdr:nvSpPr>
        <cdr:cNvPr id="2" name="TextBox 1"/>
        <cdr:cNvSpPr txBox="1"/>
      </cdr:nvSpPr>
      <cdr:spPr>
        <a:xfrm xmlns:a="http://schemas.openxmlformats.org/drawingml/2006/main">
          <a:off x="862539" y="4341530"/>
          <a:ext cx="1651070" cy="2259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400" b="1" dirty="0" smtClean="0"/>
            <a:t>Total Traffic</a:t>
          </a:r>
          <a:endParaRPr lang="en-GB" sz="1400" b="1" dirty="0"/>
        </a:p>
      </cdr:txBody>
    </cdr:sp>
  </cdr:relSizeAnchor>
  <cdr:relSizeAnchor xmlns:cdr="http://schemas.openxmlformats.org/drawingml/2006/chartDrawing">
    <cdr:from>
      <cdr:x>0.47966</cdr:x>
      <cdr:y>0.85265</cdr:y>
    </cdr:from>
    <cdr:to>
      <cdr:x>0.66514</cdr:x>
      <cdr:y>0.89672</cdr:y>
    </cdr:to>
    <cdr:sp macro="" textlink="">
      <cdr:nvSpPr>
        <cdr:cNvPr id="3" name="TextBox 1"/>
        <cdr:cNvSpPr txBox="1"/>
      </cdr:nvSpPr>
      <cdr:spPr>
        <a:xfrm xmlns:a="http://schemas.openxmlformats.org/drawingml/2006/main">
          <a:off x="4269725" y="4370815"/>
          <a:ext cx="1651070" cy="2259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smtClean="0"/>
            <a:t>Fish &amp; Chips</a:t>
          </a:r>
          <a:endParaRPr lang="en-GB"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67C339BC-448A-4470-8722-C949B040DA87}" type="datetimeFigureOut">
              <a:rPr lang="en-GB" smtClean="0"/>
              <a:t>29/10/2019</a:t>
            </a:fld>
            <a:endParaRPr lang="en-GB"/>
          </a:p>
        </p:txBody>
      </p:sp>
      <p:sp>
        <p:nvSpPr>
          <p:cNvPr id="4" name="Footer Placeholder 3"/>
          <p:cNvSpPr>
            <a:spLocks noGrp="1"/>
          </p:cNvSpPr>
          <p:nvPr>
            <p:ph type="ftr" sz="quarter" idx="2"/>
          </p:nvPr>
        </p:nvSpPr>
        <p:spPr>
          <a:xfrm>
            <a:off x="0" y="8916988"/>
            <a:ext cx="3078163" cy="4699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1440" tIns="45720" rIns="91440" bIns="45720" rtlCol="0" anchor="b"/>
          <a:lstStyle>
            <a:lvl1pPr algn="r">
              <a:defRPr sz="1200"/>
            </a:lvl1pPr>
          </a:lstStyle>
          <a:p>
            <a:fld id="{88F0F3F8-E133-493D-B026-88FFB1FE29DB}" type="slidenum">
              <a:rPr lang="en-GB" smtClean="0"/>
              <a:t>‹#›</a:t>
            </a:fld>
            <a:endParaRPr lang="en-GB"/>
          </a:p>
        </p:txBody>
      </p:sp>
      <p:sp>
        <p:nvSpPr>
          <p:cNvPr id="6" name="fl" descr="Document classification: Internal Only"/>
          <p:cNvSpPr txBox="1"/>
          <p:nvPr/>
        </p:nvSpPr>
        <p:spPr>
          <a:xfrm>
            <a:off x="0" y="9218295"/>
            <a:ext cx="7102475" cy="200055"/>
          </a:xfrm>
          <a:prstGeom prst="rect">
            <a:avLst/>
          </a:prstGeom>
          <a:noFill/>
        </p:spPr>
        <p:txBody>
          <a:bodyPr vert="horz" rtlCol="0">
            <a:spAutoFit/>
          </a:bodyPr>
          <a:lstStyle/>
          <a:p>
            <a:r>
              <a:rPr lang="en-GB" sz="700" smtClean="0">
                <a:solidFill>
                  <a:srgbClr val="6C6C6C"/>
                </a:solidFill>
                <a:latin typeface="calibri"/>
              </a:rPr>
              <a:t>Document classification: Internal Only</a:t>
            </a:r>
            <a:endParaRPr lang="en-GB" sz="700">
              <a:solidFill>
                <a:srgbClr val="6C6C6C"/>
              </a:solidFill>
              <a:latin typeface="calibri"/>
            </a:endParaRPr>
          </a:p>
        </p:txBody>
      </p:sp>
    </p:spTree>
    <p:extLst>
      <p:ext uri="{BB962C8B-B14F-4D97-AF65-F5344CB8AC3E}">
        <p14:creationId xmlns:p14="http://schemas.microsoft.com/office/powerpoint/2010/main" val="133376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200">
                <a:cs typeface="+mn-cs"/>
              </a:defRPr>
            </a:lvl1pPr>
          </a:lstStyle>
          <a:p>
            <a:pPr>
              <a:defRPr/>
            </a:pPr>
            <a:endParaRPr lang="en-US"/>
          </a:p>
        </p:txBody>
      </p:sp>
      <p:sp>
        <p:nvSpPr>
          <p:cNvPr id="173059" name="Rectangle 3"/>
          <p:cNvSpPr>
            <a:spLocks noGrp="1" noChangeArrowheads="1"/>
          </p:cNvSpPr>
          <p:nvPr>
            <p:ph type="dt" idx="1"/>
          </p:nvPr>
        </p:nvSpPr>
        <p:spPr bwMode="auto">
          <a:xfrm>
            <a:off x="4024736"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73060"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73061" name="Rectangle 5"/>
          <p:cNvSpPr>
            <a:spLocks noGrp="1" noChangeArrowheads="1"/>
          </p:cNvSpPr>
          <p:nvPr>
            <p:ph type="body" sz="quarter" idx="3"/>
          </p:nvPr>
        </p:nvSpPr>
        <p:spPr bwMode="auto">
          <a:xfrm>
            <a:off x="946997" y="4459526"/>
            <a:ext cx="5208482"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3062" name="Rectangle 6"/>
          <p:cNvSpPr>
            <a:spLocks noGrp="1" noChangeArrowheads="1"/>
          </p:cNvSpPr>
          <p:nvPr>
            <p:ph type="ftr" sz="quarter" idx="4"/>
          </p:nvPr>
        </p:nvSpPr>
        <p:spPr bwMode="auto">
          <a:xfrm>
            <a:off x="0" y="8919051"/>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a:defRPr sz="1200">
                <a:cs typeface="+mn-cs"/>
              </a:defRPr>
            </a:lvl1pPr>
          </a:lstStyle>
          <a:p>
            <a:pPr>
              <a:defRPr/>
            </a:pPr>
            <a:endParaRPr lang="en-US"/>
          </a:p>
        </p:txBody>
      </p:sp>
      <p:sp>
        <p:nvSpPr>
          <p:cNvPr id="173063" name="Rectangle 7"/>
          <p:cNvSpPr>
            <a:spLocks noGrp="1" noChangeArrowheads="1"/>
          </p:cNvSpPr>
          <p:nvPr>
            <p:ph type="sldNum" sz="quarter" idx="5"/>
          </p:nvPr>
        </p:nvSpPr>
        <p:spPr bwMode="auto">
          <a:xfrm>
            <a:off x="4024736" y="8919051"/>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F37F957-4805-ED49-9B53-F8ED004D81D6}" type="slidenum">
              <a:rPr lang="en-US"/>
              <a:pPr>
                <a:defRPr/>
              </a:pPr>
              <a:t>‹#›</a:t>
            </a:fld>
            <a:endParaRPr lang="en-US"/>
          </a:p>
        </p:txBody>
      </p:sp>
      <p:sp>
        <p:nvSpPr>
          <p:cNvPr id="2" name="fl" descr="Document classification: Internal Only"/>
          <p:cNvSpPr txBox="1"/>
          <p:nvPr/>
        </p:nvSpPr>
        <p:spPr>
          <a:xfrm>
            <a:off x="0" y="9218295"/>
            <a:ext cx="7102475" cy="200055"/>
          </a:xfrm>
          <a:prstGeom prst="rect">
            <a:avLst/>
          </a:prstGeom>
          <a:noFill/>
        </p:spPr>
        <p:txBody>
          <a:bodyPr vert="horz" rtlCol="0">
            <a:spAutoFit/>
          </a:bodyPr>
          <a:lstStyle/>
          <a:p>
            <a:pPr algn="l"/>
            <a:r>
              <a:rPr lang="en-GB" sz="700" b="0" i="0" u="none" baseline="0" smtClean="0">
                <a:solidFill>
                  <a:srgbClr val="6C6C6C"/>
                </a:solidFill>
                <a:latin typeface="calibri"/>
              </a:rPr>
              <a:t>Document classification: Internal Only</a:t>
            </a:r>
            <a:endParaRPr lang="en-GB" sz="700" b="0" i="0" u="none" baseline="0">
              <a:solidFill>
                <a:srgbClr val="6C6C6C"/>
              </a:solidFill>
              <a:latin typeface="calibri"/>
            </a:endParaRPr>
          </a:p>
        </p:txBody>
      </p:sp>
    </p:spTree>
    <p:extLst>
      <p:ext uri="{BB962C8B-B14F-4D97-AF65-F5344CB8AC3E}">
        <p14:creationId xmlns:p14="http://schemas.microsoft.com/office/powerpoint/2010/main" val="29465194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37F957-4805-ED49-9B53-F8ED004D81D6}" type="slidenum">
              <a:rPr lang="en-US" smtClean="0"/>
              <a:pPr>
                <a:defRPr/>
              </a:pPr>
              <a:t>2</a:t>
            </a:fld>
            <a:endParaRPr lang="en-US"/>
          </a:p>
        </p:txBody>
      </p:sp>
    </p:spTree>
    <p:extLst>
      <p:ext uri="{BB962C8B-B14F-4D97-AF65-F5344CB8AC3E}">
        <p14:creationId xmlns:p14="http://schemas.microsoft.com/office/powerpoint/2010/main" val="2377323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09638" eaLnBrk="0" hangingPunct="0">
              <a:defRPr b="1">
                <a:solidFill>
                  <a:schemeClr val="tx1"/>
                </a:solidFill>
                <a:latin typeface="Arial" charset="0"/>
              </a:defRPr>
            </a:lvl1pPr>
            <a:lvl2pPr marL="742950" indent="-285750" defTabSz="909638" eaLnBrk="0" hangingPunct="0">
              <a:defRPr b="1">
                <a:solidFill>
                  <a:schemeClr val="tx1"/>
                </a:solidFill>
                <a:latin typeface="Arial" charset="0"/>
              </a:defRPr>
            </a:lvl2pPr>
            <a:lvl3pPr marL="1143000" indent="-228600" defTabSz="909638" eaLnBrk="0" hangingPunct="0">
              <a:defRPr b="1">
                <a:solidFill>
                  <a:schemeClr val="tx1"/>
                </a:solidFill>
                <a:latin typeface="Arial" charset="0"/>
              </a:defRPr>
            </a:lvl3pPr>
            <a:lvl4pPr marL="1600200" indent="-228600" defTabSz="909638" eaLnBrk="0" hangingPunct="0">
              <a:defRPr b="1">
                <a:solidFill>
                  <a:schemeClr val="tx1"/>
                </a:solidFill>
                <a:latin typeface="Arial" charset="0"/>
              </a:defRPr>
            </a:lvl4pPr>
            <a:lvl5pPr marL="2057400" indent="-228600" defTabSz="909638" eaLnBrk="0" hangingPunct="0">
              <a:defRPr b="1">
                <a:solidFill>
                  <a:schemeClr val="tx1"/>
                </a:solidFill>
                <a:latin typeface="Arial" charset="0"/>
              </a:defRPr>
            </a:lvl5pPr>
            <a:lvl6pPr marL="2514600" indent="-228600" algn="ctr" defTabSz="909638" eaLnBrk="0" fontAlgn="base" hangingPunct="0">
              <a:spcBef>
                <a:spcPct val="0"/>
              </a:spcBef>
              <a:spcAft>
                <a:spcPct val="0"/>
              </a:spcAft>
              <a:defRPr b="1">
                <a:solidFill>
                  <a:schemeClr val="tx1"/>
                </a:solidFill>
                <a:latin typeface="Arial" charset="0"/>
              </a:defRPr>
            </a:lvl6pPr>
            <a:lvl7pPr marL="2971800" indent="-228600" algn="ctr" defTabSz="909638" eaLnBrk="0" fontAlgn="base" hangingPunct="0">
              <a:spcBef>
                <a:spcPct val="0"/>
              </a:spcBef>
              <a:spcAft>
                <a:spcPct val="0"/>
              </a:spcAft>
              <a:defRPr b="1">
                <a:solidFill>
                  <a:schemeClr val="tx1"/>
                </a:solidFill>
                <a:latin typeface="Arial" charset="0"/>
              </a:defRPr>
            </a:lvl7pPr>
            <a:lvl8pPr marL="3429000" indent="-228600" algn="ctr" defTabSz="909638" eaLnBrk="0" fontAlgn="base" hangingPunct="0">
              <a:spcBef>
                <a:spcPct val="0"/>
              </a:spcBef>
              <a:spcAft>
                <a:spcPct val="0"/>
              </a:spcAft>
              <a:defRPr b="1">
                <a:solidFill>
                  <a:schemeClr val="tx1"/>
                </a:solidFill>
                <a:latin typeface="Arial" charset="0"/>
              </a:defRPr>
            </a:lvl8pPr>
            <a:lvl9pPr marL="3886200" indent="-228600" algn="ctr" defTabSz="909638" eaLnBrk="0" fontAlgn="base" hangingPunct="0">
              <a:spcBef>
                <a:spcPct val="0"/>
              </a:spcBef>
              <a:spcAft>
                <a:spcPct val="0"/>
              </a:spcAft>
              <a:defRPr b="1">
                <a:solidFill>
                  <a:schemeClr val="tx1"/>
                </a:solidFill>
                <a:latin typeface="Arial" charset="0"/>
              </a:defRPr>
            </a:lvl9pPr>
          </a:lstStyle>
          <a:p>
            <a:pPr eaLnBrk="1" hangingPunct="1"/>
            <a:fld id="{800E2144-FBEC-4DCA-AC07-34D52752ADAF}" type="slidenum">
              <a:rPr lang="en-US" b="0" smtClean="0">
                <a:cs typeface="Arial" charset="0"/>
              </a:rPr>
              <a:pPr eaLnBrk="1" hangingPunct="1"/>
              <a:t>12</a:t>
            </a:fld>
            <a:endParaRPr lang="en-US" b="0" smtClean="0">
              <a:cs typeface="Arial" charset="0"/>
            </a:endParaRPr>
          </a:p>
        </p:txBody>
      </p:sp>
      <p:pic>
        <p:nvPicPr>
          <p:cNvPr id="52227" name="Picture 2"/>
          <p:cNvPicPr>
            <a:picLocks noGrp="1" noChangeAspect="1" noChangeArrowheads="1"/>
          </p:cNvPicPr>
          <p:nvPr>
            <p:ph type="sldImg"/>
          </p:nvPr>
        </p:nvPicPr>
        <p:blipFill>
          <a:blip r:embed="rId3">
            <a:extLst>
              <a:ext uri="{28A0092B-C50C-407E-A947-70E740481C1C}">
                <a14:useLocalDpi xmlns:a14="http://schemas.microsoft.com/office/drawing/2010/main" val="0"/>
              </a:ext>
            </a:extLst>
          </a:blip>
          <a:srcRect/>
          <a:stretch>
            <a:fillRect/>
          </a:stretch>
        </p:blipFill>
        <p:spPr>
          <a:xfrm>
            <a:off x="1274763" y="708025"/>
            <a:ext cx="4370387" cy="3278188"/>
          </a:xfrm>
        </p:spPr>
      </p:pic>
      <p:sp>
        <p:nvSpPr>
          <p:cNvPr id="52228" name="Text Box 3"/>
          <p:cNvSpPr txBox="1">
            <a:spLocks noChangeArrowheads="1"/>
          </p:cNvSpPr>
          <p:nvPr/>
        </p:nvSpPr>
        <p:spPr bwMode="auto">
          <a:xfrm>
            <a:off x="396227" y="882983"/>
            <a:ext cx="2135674" cy="4059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271" tIns="44137" rIns="88271" bIns="44137" anchor="ctr">
            <a:spAutoFit/>
          </a:bodyPr>
          <a:lstStyle>
            <a:lvl1pPr defTabSz="892175" eaLnBrk="0" hangingPunct="0">
              <a:defRPr b="1">
                <a:solidFill>
                  <a:schemeClr val="tx1"/>
                </a:solidFill>
                <a:latin typeface="Arial" charset="0"/>
              </a:defRPr>
            </a:lvl1pPr>
            <a:lvl2pPr marL="742950" indent="-285750" defTabSz="892175" eaLnBrk="0" hangingPunct="0">
              <a:defRPr b="1">
                <a:solidFill>
                  <a:schemeClr val="tx1"/>
                </a:solidFill>
                <a:latin typeface="Arial" charset="0"/>
              </a:defRPr>
            </a:lvl2pPr>
            <a:lvl3pPr marL="1143000" indent="-228600" defTabSz="892175" eaLnBrk="0" hangingPunct="0">
              <a:defRPr b="1">
                <a:solidFill>
                  <a:schemeClr val="tx1"/>
                </a:solidFill>
                <a:latin typeface="Arial" charset="0"/>
              </a:defRPr>
            </a:lvl3pPr>
            <a:lvl4pPr marL="1600200" indent="-228600" defTabSz="892175" eaLnBrk="0" hangingPunct="0">
              <a:defRPr b="1">
                <a:solidFill>
                  <a:schemeClr val="tx1"/>
                </a:solidFill>
                <a:latin typeface="Arial" charset="0"/>
              </a:defRPr>
            </a:lvl4pPr>
            <a:lvl5pPr marL="2057400" indent="-228600" defTabSz="892175" eaLnBrk="0" hangingPunct="0">
              <a:defRPr b="1">
                <a:solidFill>
                  <a:schemeClr val="tx1"/>
                </a:solidFill>
                <a:latin typeface="Arial" charset="0"/>
              </a:defRPr>
            </a:lvl5pPr>
            <a:lvl6pPr marL="2514600" indent="-228600" algn="ctr" defTabSz="892175" eaLnBrk="0" fontAlgn="base" hangingPunct="0">
              <a:spcBef>
                <a:spcPct val="0"/>
              </a:spcBef>
              <a:spcAft>
                <a:spcPct val="0"/>
              </a:spcAft>
              <a:defRPr b="1">
                <a:solidFill>
                  <a:schemeClr val="tx1"/>
                </a:solidFill>
                <a:latin typeface="Arial" charset="0"/>
              </a:defRPr>
            </a:lvl6pPr>
            <a:lvl7pPr marL="2971800" indent="-228600" algn="ctr" defTabSz="892175" eaLnBrk="0" fontAlgn="base" hangingPunct="0">
              <a:spcBef>
                <a:spcPct val="0"/>
              </a:spcBef>
              <a:spcAft>
                <a:spcPct val="0"/>
              </a:spcAft>
              <a:defRPr b="1">
                <a:solidFill>
                  <a:schemeClr val="tx1"/>
                </a:solidFill>
                <a:latin typeface="Arial" charset="0"/>
              </a:defRPr>
            </a:lvl7pPr>
            <a:lvl8pPr marL="3429000" indent="-228600" algn="ctr" defTabSz="892175" eaLnBrk="0" fontAlgn="base" hangingPunct="0">
              <a:spcBef>
                <a:spcPct val="0"/>
              </a:spcBef>
              <a:spcAft>
                <a:spcPct val="0"/>
              </a:spcAft>
              <a:defRPr b="1">
                <a:solidFill>
                  <a:schemeClr val="tx1"/>
                </a:solidFill>
                <a:latin typeface="Arial" charset="0"/>
              </a:defRPr>
            </a:lvl8pPr>
            <a:lvl9pPr marL="3886200" indent="-228600" algn="ctr" defTabSz="892175"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200">
                <a:latin typeface="Tahoma" pitchFamily="34" charset="0"/>
                <a:cs typeface="Arial" charset="0"/>
              </a:rPr>
              <a:t>One way that you may see the impact of small sample size is if you see the measure go up one time period, down the next, up once again, and then down, so that you cannot determine a trend. That variability can happen when the sample size is small.</a:t>
            </a:r>
          </a:p>
          <a:p>
            <a:pPr eaLnBrk="1" hangingPunct="1">
              <a:spcBef>
                <a:spcPct val="50000"/>
              </a:spcBef>
            </a:pPr>
            <a:r>
              <a:rPr lang="en-US" sz="1200">
                <a:latin typeface="Tahoma" pitchFamily="34" charset="0"/>
                <a:cs typeface="Arial" charset="0"/>
              </a:rPr>
              <a:t>Small chains are identified in the study with two asterisks (**) at the end of the chain name.  They are chains with just 100 to 249 responses from panel members, such as Coco’s in the Small Sample Size box to the right.</a:t>
            </a:r>
            <a:endParaRPr lang="en-US" sz="1200">
              <a:cs typeface="Arial" charset="0"/>
            </a:endParaRPr>
          </a:p>
        </p:txBody>
      </p:sp>
      <p:sp>
        <p:nvSpPr>
          <p:cNvPr id="52229" name="Rectangle 4"/>
          <p:cNvSpPr>
            <a:spLocks noGrp="1" noChangeArrowheads="1"/>
          </p:cNvSpPr>
          <p:nvPr>
            <p:ph type="body" idx="1"/>
          </p:nvPr>
        </p:nvSpPr>
        <p:spPr>
          <a:xfrm>
            <a:off x="2844279" y="3770060"/>
            <a:ext cx="3704138" cy="4224814"/>
          </a:xfrm>
          <a:noFill/>
        </p:spPr>
        <p:txBody>
          <a:bodyPr lIns="89779" tIns="44890" rIns="89779" bIns="44890"/>
          <a:lstStyle/>
          <a:p>
            <a:endParaRPr 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09638" eaLnBrk="0" hangingPunct="0">
              <a:defRPr b="1">
                <a:solidFill>
                  <a:schemeClr val="tx1"/>
                </a:solidFill>
                <a:latin typeface="Arial" charset="0"/>
              </a:defRPr>
            </a:lvl1pPr>
            <a:lvl2pPr marL="742950" indent="-285750" defTabSz="909638" eaLnBrk="0" hangingPunct="0">
              <a:defRPr b="1">
                <a:solidFill>
                  <a:schemeClr val="tx1"/>
                </a:solidFill>
                <a:latin typeface="Arial" charset="0"/>
              </a:defRPr>
            </a:lvl2pPr>
            <a:lvl3pPr marL="1143000" indent="-228600" defTabSz="909638" eaLnBrk="0" hangingPunct="0">
              <a:defRPr b="1">
                <a:solidFill>
                  <a:schemeClr val="tx1"/>
                </a:solidFill>
                <a:latin typeface="Arial" charset="0"/>
              </a:defRPr>
            </a:lvl3pPr>
            <a:lvl4pPr marL="1600200" indent="-228600" defTabSz="909638" eaLnBrk="0" hangingPunct="0">
              <a:defRPr b="1">
                <a:solidFill>
                  <a:schemeClr val="tx1"/>
                </a:solidFill>
                <a:latin typeface="Arial" charset="0"/>
              </a:defRPr>
            </a:lvl4pPr>
            <a:lvl5pPr marL="2057400" indent="-228600" defTabSz="909638" eaLnBrk="0" hangingPunct="0">
              <a:defRPr b="1">
                <a:solidFill>
                  <a:schemeClr val="tx1"/>
                </a:solidFill>
                <a:latin typeface="Arial" charset="0"/>
              </a:defRPr>
            </a:lvl5pPr>
            <a:lvl6pPr marL="2514600" indent="-228600" algn="ctr" defTabSz="909638" eaLnBrk="0" fontAlgn="base" hangingPunct="0">
              <a:spcBef>
                <a:spcPct val="0"/>
              </a:spcBef>
              <a:spcAft>
                <a:spcPct val="0"/>
              </a:spcAft>
              <a:defRPr b="1">
                <a:solidFill>
                  <a:schemeClr val="tx1"/>
                </a:solidFill>
                <a:latin typeface="Arial" charset="0"/>
              </a:defRPr>
            </a:lvl6pPr>
            <a:lvl7pPr marL="2971800" indent="-228600" algn="ctr" defTabSz="909638" eaLnBrk="0" fontAlgn="base" hangingPunct="0">
              <a:spcBef>
                <a:spcPct val="0"/>
              </a:spcBef>
              <a:spcAft>
                <a:spcPct val="0"/>
              </a:spcAft>
              <a:defRPr b="1">
                <a:solidFill>
                  <a:schemeClr val="tx1"/>
                </a:solidFill>
                <a:latin typeface="Arial" charset="0"/>
              </a:defRPr>
            </a:lvl7pPr>
            <a:lvl8pPr marL="3429000" indent="-228600" algn="ctr" defTabSz="909638" eaLnBrk="0" fontAlgn="base" hangingPunct="0">
              <a:spcBef>
                <a:spcPct val="0"/>
              </a:spcBef>
              <a:spcAft>
                <a:spcPct val="0"/>
              </a:spcAft>
              <a:defRPr b="1">
                <a:solidFill>
                  <a:schemeClr val="tx1"/>
                </a:solidFill>
                <a:latin typeface="Arial" charset="0"/>
              </a:defRPr>
            </a:lvl8pPr>
            <a:lvl9pPr marL="3886200" indent="-228600" algn="ctr" defTabSz="909638" eaLnBrk="0" fontAlgn="base" hangingPunct="0">
              <a:spcBef>
                <a:spcPct val="0"/>
              </a:spcBef>
              <a:spcAft>
                <a:spcPct val="0"/>
              </a:spcAft>
              <a:defRPr b="1">
                <a:solidFill>
                  <a:schemeClr val="tx1"/>
                </a:solidFill>
                <a:latin typeface="Arial" charset="0"/>
              </a:defRPr>
            </a:lvl9pPr>
          </a:lstStyle>
          <a:p>
            <a:pPr eaLnBrk="1" hangingPunct="1"/>
            <a:fld id="{6C206355-241B-412B-8AE3-1B61FFA8EF23}" type="slidenum">
              <a:rPr lang="en-US" b="0" smtClean="0">
                <a:cs typeface="Arial" charset="0"/>
              </a:rPr>
              <a:pPr eaLnBrk="1" hangingPunct="1"/>
              <a:t>13</a:t>
            </a:fld>
            <a:endParaRPr lang="en-US" b="0" smtClean="0">
              <a:cs typeface="Arial" charset="0"/>
            </a:endParaRPr>
          </a:p>
        </p:txBody>
      </p:sp>
      <p:pic>
        <p:nvPicPr>
          <p:cNvPr id="53251" name="Picture 2"/>
          <p:cNvPicPr>
            <a:picLocks noGrp="1" noChangeAspect="1" noChangeArrowheads="1"/>
          </p:cNvPicPr>
          <p:nvPr>
            <p:ph type="sldImg"/>
          </p:nvPr>
        </p:nvPicPr>
        <p:blipFill>
          <a:blip r:embed="rId3">
            <a:extLst>
              <a:ext uri="{28A0092B-C50C-407E-A947-70E740481C1C}">
                <a14:useLocalDpi xmlns:a14="http://schemas.microsoft.com/office/drawing/2010/main" val="0"/>
              </a:ext>
            </a:extLst>
          </a:blip>
          <a:srcRect/>
          <a:stretch>
            <a:fillRect/>
          </a:stretch>
        </p:blipFill>
        <p:spPr>
          <a:xfrm>
            <a:off x="1274763" y="708025"/>
            <a:ext cx="4370387" cy="3278188"/>
          </a:xfrm>
        </p:spPr>
      </p:pic>
      <p:sp>
        <p:nvSpPr>
          <p:cNvPr id="53252" name="Text Box 3"/>
          <p:cNvSpPr txBox="1">
            <a:spLocks noChangeArrowheads="1"/>
          </p:cNvSpPr>
          <p:nvPr/>
        </p:nvSpPr>
        <p:spPr bwMode="auto">
          <a:xfrm>
            <a:off x="396227" y="882983"/>
            <a:ext cx="2135674" cy="4059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271" tIns="44137" rIns="88271" bIns="44137" anchor="ctr">
            <a:spAutoFit/>
          </a:bodyPr>
          <a:lstStyle>
            <a:lvl1pPr defTabSz="892175" eaLnBrk="0" hangingPunct="0">
              <a:defRPr b="1">
                <a:solidFill>
                  <a:schemeClr val="tx1"/>
                </a:solidFill>
                <a:latin typeface="Arial" charset="0"/>
              </a:defRPr>
            </a:lvl1pPr>
            <a:lvl2pPr marL="742950" indent="-285750" defTabSz="892175" eaLnBrk="0" hangingPunct="0">
              <a:defRPr b="1">
                <a:solidFill>
                  <a:schemeClr val="tx1"/>
                </a:solidFill>
                <a:latin typeface="Arial" charset="0"/>
              </a:defRPr>
            </a:lvl2pPr>
            <a:lvl3pPr marL="1143000" indent="-228600" defTabSz="892175" eaLnBrk="0" hangingPunct="0">
              <a:defRPr b="1">
                <a:solidFill>
                  <a:schemeClr val="tx1"/>
                </a:solidFill>
                <a:latin typeface="Arial" charset="0"/>
              </a:defRPr>
            </a:lvl3pPr>
            <a:lvl4pPr marL="1600200" indent="-228600" defTabSz="892175" eaLnBrk="0" hangingPunct="0">
              <a:defRPr b="1">
                <a:solidFill>
                  <a:schemeClr val="tx1"/>
                </a:solidFill>
                <a:latin typeface="Arial" charset="0"/>
              </a:defRPr>
            </a:lvl4pPr>
            <a:lvl5pPr marL="2057400" indent="-228600" defTabSz="892175" eaLnBrk="0" hangingPunct="0">
              <a:defRPr b="1">
                <a:solidFill>
                  <a:schemeClr val="tx1"/>
                </a:solidFill>
                <a:latin typeface="Arial" charset="0"/>
              </a:defRPr>
            </a:lvl5pPr>
            <a:lvl6pPr marL="2514600" indent="-228600" algn="ctr" defTabSz="892175" eaLnBrk="0" fontAlgn="base" hangingPunct="0">
              <a:spcBef>
                <a:spcPct val="0"/>
              </a:spcBef>
              <a:spcAft>
                <a:spcPct val="0"/>
              </a:spcAft>
              <a:defRPr b="1">
                <a:solidFill>
                  <a:schemeClr val="tx1"/>
                </a:solidFill>
                <a:latin typeface="Arial" charset="0"/>
              </a:defRPr>
            </a:lvl6pPr>
            <a:lvl7pPr marL="2971800" indent="-228600" algn="ctr" defTabSz="892175" eaLnBrk="0" fontAlgn="base" hangingPunct="0">
              <a:spcBef>
                <a:spcPct val="0"/>
              </a:spcBef>
              <a:spcAft>
                <a:spcPct val="0"/>
              </a:spcAft>
              <a:defRPr b="1">
                <a:solidFill>
                  <a:schemeClr val="tx1"/>
                </a:solidFill>
                <a:latin typeface="Arial" charset="0"/>
              </a:defRPr>
            </a:lvl7pPr>
            <a:lvl8pPr marL="3429000" indent="-228600" algn="ctr" defTabSz="892175" eaLnBrk="0" fontAlgn="base" hangingPunct="0">
              <a:spcBef>
                <a:spcPct val="0"/>
              </a:spcBef>
              <a:spcAft>
                <a:spcPct val="0"/>
              </a:spcAft>
              <a:defRPr b="1">
                <a:solidFill>
                  <a:schemeClr val="tx1"/>
                </a:solidFill>
                <a:latin typeface="Arial" charset="0"/>
              </a:defRPr>
            </a:lvl8pPr>
            <a:lvl9pPr marL="3886200" indent="-228600" algn="ctr" defTabSz="892175"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200">
                <a:latin typeface="Tahoma" pitchFamily="34" charset="0"/>
                <a:cs typeface="Arial" charset="0"/>
              </a:rPr>
              <a:t>One way that you may see the impact of small sample size is if you see the measure go up one time period, down the next, up once again, and then down, so that you cannot determine a trend. That variability can happen when the sample size is small.</a:t>
            </a:r>
          </a:p>
          <a:p>
            <a:pPr eaLnBrk="1" hangingPunct="1">
              <a:spcBef>
                <a:spcPct val="50000"/>
              </a:spcBef>
            </a:pPr>
            <a:r>
              <a:rPr lang="en-US" sz="1200">
                <a:latin typeface="Tahoma" pitchFamily="34" charset="0"/>
                <a:cs typeface="Arial" charset="0"/>
              </a:rPr>
              <a:t>Small chains are identified in the study with two asterisks (**) at the end of the chain name.  They are chains with just 100 to 249 responses from panel members, such as Coco’s in the Small Sample Size box to the right.</a:t>
            </a:r>
            <a:endParaRPr lang="en-US" sz="1200">
              <a:cs typeface="Arial" charset="0"/>
            </a:endParaRPr>
          </a:p>
        </p:txBody>
      </p:sp>
      <p:sp>
        <p:nvSpPr>
          <p:cNvPr id="53253" name="Rectangle 4"/>
          <p:cNvSpPr>
            <a:spLocks noGrp="1" noChangeArrowheads="1"/>
          </p:cNvSpPr>
          <p:nvPr>
            <p:ph type="body" idx="1"/>
          </p:nvPr>
        </p:nvSpPr>
        <p:spPr>
          <a:xfrm>
            <a:off x="2844279" y="3770060"/>
            <a:ext cx="3704138" cy="4224814"/>
          </a:xfrm>
          <a:noFill/>
        </p:spPr>
        <p:txBody>
          <a:bodyPr lIns="89779" tIns="44890" rIns="89779" bIns="44890"/>
          <a:lstStyle/>
          <a:p>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37F957-4805-ED49-9B53-F8ED004D81D6}" type="slidenum">
              <a:rPr lang="en-US" smtClean="0"/>
              <a:pPr>
                <a:defRPr/>
              </a:pPr>
              <a:t>3</a:t>
            </a:fld>
            <a:endParaRPr lang="en-US"/>
          </a:p>
        </p:txBody>
      </p:sp>
    </p:spTree>
    <p:extLst>
      <p:ext uri="{BB962C8B-B14F-4D97-AF65-F5344CB8AC3E}">
        <p14:creationId xmlns:p14="http://schemas.microsoft.com/office/powerpoint/2010/main" val="2377323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37F957-4805-ED49-9B53-F8ED004D81D6}" type="slidenum">
              <a:rPr lang="en-US" smtClean="0"/>
              <a:pPr>
                <a:defRPr/>
              </a:pPr>
              <a:t>4</a:t>
            </a:fld>
            <a:endParaRPr lang="en-US"/>
          </a:p>
        </p:txBody>
      </p:sp>
    </p:spTree>
    <p:extLst>
      <p:ext uri="{BB962C8B-B14F-4D97-AF65-F5344CB8AC3E}">
        <p14:creationId xmlns:p14="http://schemas.microsoft.com/office/powerpoint/2010/main" val="2377323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37F957-4805-ED49-9B53-F8ED004D81D6}" type="slidenum">
              <a:rPr lang="en-US" smtClean="0"/>
              <a:pPr>
                <a:defRPr/>
              </a:pPr>
              <a:t>5</a:t>
            </a:fld>
            <a:endParaRPr lang="en-US"/>
          </a:p>
        </p:txBody>
      </p:sp>
    </p:spTree>
    <p:extLst>
      <p:ext uri="{BB962C8B-B14F-4D97-AF65-F5344CB8AC3E}">
        <p14:creationId xmlns:p14="http://schemas.microsoft.com/office/powerpoint/2010/main" val="2377323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37F957-4805-ED49-9B53-F8ED004D81D6}" type="slidenum">
              <a:rPr lang="en-US" smtClean="0"/>
              <a:pPr>
                <a:defRPr/>
              </a:pPr>
              <a:t>6</a:t>
            </a:fld>
            <a:endParaRPr lang="en-US"/>
          </a:p>
        </p:txBody>
      </p:sp>
    </p:spTree>
    <p:extLst>
      <p:ext uri="{BB962C8B-B14F-4D97-AF65-F5344CB8AC3E}">
        <p14:creationId xmlns:p14="http://schemas.microsoft.com/office/powerpoint/2010/main" val="2377323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37F957-4805-ED49-9B53-F8ED004D81D6}" type="slidenum">
              <a:rPr lang="en-US" smtClean="0"/>
              <a:pPr>
                <a:defRPr/>
              </a:pPr>
              <a:t>7</a:t>
            </a:fld>
            <a:endParaRPr lang="en-US"/>
          </a:p>
        </p:txBody>
      </p:sp>
    </p:spTree>
    <p:extLst>
      <p:ext uri="{BB962C8B-B14F-4D97-AF65-F5344CB8AC3E}">
        <p14:creationId xmlns:p14="http://schemas.microsoft.com/office/powerpoint/2010/main" val="2377323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37F957-4805-ED49-9B53-F8ED004D81D6}" type="slidenum">
              <a:rPr lang="en-US" smtClean="0"/>
              <a:pPr>
                <a:defRPr/>
              </a:pPr>
              <a:t>8</a:t>
            </a:fld>
            <a:endParaRPr lang="en-US"/>
          </a:p>
        </p:txBody>
      </p:sp>
    </p:spTree>
    <p:extLst>
      <p:ext uri="{BB962C8B-B14F-4D97-AF65-F5344CB8AC3E}">
        <p14:creationId xmlns:p14="http://schemas.microsoft.com/office/powerpoint/2010/main" val="2377323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37F957-4805-ED49-9B53-F8ED004D81D6}" type="slidenum">
              <a:rPr lang="en-US" smtClean="0"/>
              <a:pPr>
                <a:defRPr/>
              </a:pPr>
              <a:t>9</a:t>
            </a:fld>
            <a:endParaRPr lang="en-US"/>
          </a:p>
        </p:txBody>
      </p:sp>
    </p:spTree>
    <p:extLst>
      <p:ext uri="{BB962C8B-B14F-4D97-AF65-F5344CB8AC3E}">
        <p14:creationId xmlns:p14="http://schemas.microsoft.com/office/powerpoint/2010/main" val="2377323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37F957-4805-ED49-9B53-F8ED004D81D6}" type="slidenum">
              <a:rPr lang="en-US" smtClean="0"/>
              <a:pPr>
                <a:defRPr/>
              </a:pPr>
              <a:t>10</a:t>
            </a:fld>
            <a:endParaRPr lang="en-US"/>
          </a:p>
        </p:txBody>
      </p:sp>
    </p:spTree>
    <p:extLst>
      <p:ext uri="{BB962C8B-B14F-4D97-AF65-F5344CB8AC3E}">
        <p14:creationId xmlns:p14="http://schemas.microsoft.com/office/powerpoint/2010/main" val="2377323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3" name="Picture 2" descr="new-branding-bar-horizonta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192982"/>
            <a:ext cx="9144000" cy="665018"/>
          </a:xfrm>
          <a:prstGeom prst="rect">
            <a:avLst/>
          </a:prstGeom>
        </p:spPr>
      </p:pic>
      <p:sp>
        <p:nvSpPr>
          <p:cNvPr id="7" name="TextBox 6"/>
          <p:cNvSpPr txBox="1">
            <a:spLocks noChangeArrowheads="1"/>
          </p:cNvSpPr>
          <p:nvPr userDrawn="1"/>
        </p:nvSpPr>
        <p:spPr bwMode="auto">
          <a:xfrm>
            <a:off x="2667000" y="5297488"/>
            <a:ext cx="40814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10000"/>
              </a:lnSpc>
              <a:defRPr/>
            </a:pPr>
            <a:r>
              <a:rPr lang="en-US" sz="800" dirty="0" smtClean="0"/>
              <a:t>Copyright 2013. The NPD Group, Inc. All Rights Reserved. This document is </a:t>
            </a:r>
            <a:r>
              <a:rPr lang="en-US" sz="800" b="1" dirty="0" smtClean="0"/>
              <a:t>Proprietary and Confidential</a:t>
            </a:r>
            <a:r>
              <a:rPr lang="en-US" sz="800" dirty="0" smtClean="0"/>
              <a:t> and may not be disclosed in any manner, in whole or in part, to any third party </a:t>
            </a:r>
            <a:r>
              <a:rPr lang="en-US" sz="700" dirty="0" smtClean="0"/>
              <a:t>without</a:t>
            </a:r>
            <a:r>
              <a:rPr lang="en-US" sz="800" dirty="0" smtClean="0"/>
              <a:t> the express written consent of NPD.</a:t>
            </a:r>
            <a:endParaRPr lang="en-US" sz="3200" dirty="0" smtClean="0"/>
          </a:p>
        </p:txBody>
      </p:sp>
      <p:sp>
        <p:nvSpPr>
          <p:cNvPr id="9" name="Text Placeholder 8"/>
          <p:cNvSpPr>
            <a:spLocks noGrp="1"/>
          </p:cNvSpPr>
          <p:nvPr>
            <p:ph type="body" sz="quarter" idx="10"/>
          </p:nvPr>
        </p:nvSpPr>
        <p:spPr>
          <a:xfrm>
            <a:off x="2657475" y="2425176"/>
            <a:ext cx="5665258" cy="445024"/>
          </a:xfrm>
        </p:spPr>
        <p:txBody>
          <a:bodyP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10" name="Text Placeholder 8"/>
          <p:cNvSpPr>
            <a:spLocks noGrp="1"/>
          </p:cNvSpPr>
          <p:nvPr>
            <p:ph type="body" sz="quarter" idx="11"/>
          </p:nvPr>
        </p:nvSpPr>
        <p:spPr>
          <a:xfrm>
            <a:off x="2657475" y="3077108"/>
            <a:ext cx="5665258" cy="445024"/>
          </a:xfrm>
        </p:spPr>
        <p:txBody>
          <a:bodyPr/>
          <a:lstStyle>
            <a:lvl1pPr marL="0" indent="0">
              <a:buFontTx/>
              <a:buNone/>
              <a:defRPr sz="3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11" name="Text Placeholder 8"/>
          <p:cNvSpPr>
            <a:spLocks noGrp="1"/>
          </p:cNvSpPr>
          <p:nvPr>
            <p:ph type="body" sz="quarter" idx="12"/>
          </p:nvPr>
        </p:nvSpPr>
        <p:spPr>
          <a:xfrm>
            <a:off x="2657475" y="3805244"/>
            <a:ext cx="5665258" cy="445024"/>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12" name="Text Placeholder 8"/>
          <p:cNvSpPr>
            <a:spLocks noGrp="1"/>
          </p:cNvSpPr>
          <p:nvPr>
            <p:ph type="body" sz="quarter" idx="13"/>
          </p:nvPr>
        </p:nvSpPr>
        <p:spPr>
          <a:xfrm>
            <a:off x="2657475" y="4387329"/>
            <a:ext cx="5665258" cy="445024"/>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pic>
        <p:nvPicPr>
          <p:cNvPr id="13" name="Picture Placeholder 6" descr="n-flutter-small.jpg"/>
          <p:cNvPicPr>
            <a:picLocks noChangeAspect="1"/>
          </p:cNvPicPr>
          <p:nvPr userDrawn="1"/>
        </p:nvPicPr>
        <p:blipFill rotWithShape="1">
          <a:blip r:embed="rId3">
            <a:extLst>
              <a:ext uri="{28A0092B-C50C-407E-A947-70E740481C1C}">
                <a14:useLocalDpi xmlns:a14="http://schemas.microsoft.com/office/drawing/2010/main" val="0"/>
              </a:ext>
            </a:extLst>
          </a:blip>
          <a:srcRect t="43040" r="5637" b="20006"/>
          <a:stretch/>
        </p:blipFill>
        <p:spPr bwMode="auto">
          <a:xfrm>
            <a:off x="0" y="0"/>
            <a:ext cx="9144000" cy="2506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177984620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466" y="3945467"/>
            <a:ext cx="8170333" cy="2023533"/>
          </a:xfrm>
        </p:spPr>
        <p:txBody>
          <a:bodyPr/>
          <a:lstStyle>
            <a:lvl1pPr marL="228600" indent="-228600">
              <a:buSzPct val="150000"/>
              <a:buFont typeface="Arial Bold"/>
              <a:buChar char="■"/>
              <a:defRPr sz="1200"/>
            </a:lvl1pPr>
            <a:lvl2pPr>
              <a:defRPr sz="1100"/>
            </a:lvl2pPr>
            <a:lvl3pPr>
              <a:defRPr sz="105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p:nvPr>
        </p:nvSpPr>
        <p:spPr>
          <a:xfrm>
            <a:off x="516466" y="669398"/>
            <a:ext cx="8170333" cy="626004"/>
          </a:xfrm>
        </p:spPr>
        <p:txBody>
          <a:bodyPr/>
          <a:lstStyle>
            <a:lvl1pPr marL="0" indent="0">
              <a:buFontTx/>
              <a:buNone/>
              <a:defRPr sz="2200">
                <a:solidFill>
                  <a:srgbClr val="004684"/>
                </a:solidFill>
              </a:defRPr>
            </a:lvl1pPr>
          </a:lstStyle>
          <a:p>
            <a:pPr lvl="0"/>
            <a:r>
              <a:rPr lang="en-US" smtClean="0"/>
              <a:t>Click to edit Master text styles</a:t>
            </a:r>
          </a:p>
        </p:txBody>
      </p:sp>
      <p:sp>
        <p:nvSpPr>
          <p:cNvPr id="10" name="Text Placeholder 8"/>
          <p:cNvSpPr>
            <a:spLocks noGrp="1"/>
          </p:cNvSpPr>
          <p:nvPr>
            <p:ph type="body" sz="quarter" idx="14"/>
          </p:nvPr>
        </p:nvSpPr>
        <p:spPr>
          <a:xfrm>
            <a:off x="516466" y="1346199"/>
            <a:ext cx="8170333" cy="414337"/>
          </a:xfrm>
        </p:spPr>
        <p:txBody>
          <a:bodyPr/>
          <a:lstStyle>
            <a:lvl1pPr marL="0" indent="0">
              <a:buFontTx/>
              <a:buNone/>
              <a:defRPr sz="1500">
                <a:solidFill>
                  <a:srgbClr val="008AC0"/>
                </a:solidFill>
              </a:defRPr>
            </a:lvl1pPr>
          </a:lstStyle>
          <a:p>
            <a:pPr lvl="0"/>
            <a:r>
              <a:rPr lang="en-US" smtClean="0"/>
              <a:t>Click to edit Master text styles</a:t>
            </a:r>
          </a:p>
        </p:txBody>
      </p:sp>
      <p:sp>
        <p:nvSpPr>
          <p:cNvPr id="11" name="Text Placeholder 8"/>
          <p:cNvSpPr>
            <a:spLocks noGrp="1"/>
          </p:cNvSpPr>
          <p:nvPr>
            <p:ph type="body" sz="quarter" idx="15"/>
          </p:nvPr>
        </p:nvSpPr>
        <p:spPr>
          <a:xfrm>
            <a:off x="516466" y="1828799"/>
            <a:ext cx="8170333" cy="1946813"/>
          </a:xfrm>
        </p:spPr>
        <p:txBody>
          <a:bodyPr/>
          <a:lstStyle>
            <a:lvl1pPr marL="0" indent="0">
              <a:buFontTx/>
              <a:buNone/>
              <a:defRPr sz="10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23678794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TextBox 1"/>
          <p:cNvSpPr txBox="1"/>
          <p:nvPr userDrawn="1"/>
        </p:nvSpPr>
        <p:spPr>
          <a:xfrm>
            <a:off x="5718256" y="6554386"/>
            <a:ext cx="3304110" cy="261610"/>
          </a:xfrm>
          <a:prstGeom prst="rect">
            <a:avLst/>
          </a:prstGeom>
          <a:noFill/>
        </p:spPr>
        <p:txBody>
          <a:bodyPr wrap="none" rtlCol="0">
            <a:spAutoFit/>
          </a:bodyPr>
          <a:lstStyle/>
          <a:p>
            <a:r>
              <a:rPr lang="en-US" sz="1100" b="1" i="1" dirty="0" smtClean="0">
                <a:solidFill>
                  <a:schemeClr val="tx1">
                    <a:lumMod val="65000"/>
                    <a:lumOff val="35000"/>
                  </a:schemeClr>
                </a:solidFill>
              </a:rPr>
              <a:t>Source: </a:t>
            </a:r>
            <a:r>
              <a:rPr lang="en-US" sz="1100" b="1" i="1" dirty="0">
                <a:solidFill>
                  <a:schemeClr val="tx1">
                    <a:lumMod val="65000"/>
                    <a:lumOff val="35000"/>
                  </a:schemeClr>
                </a:solidFill>
              </a:rPr>
              <a:t>The NPD Group/CREST®, </a:t>
            </a:r>
            <a:r>
              <a:rPr lang="en-US" sz="1100" b="1" i="1" dirty="0" smtClean="0">
                <a:solidFill>
                  <a:schemeClr val="tx1">
                    <a:lumMod val="65000"/>
                    <a:lumOff val="35000"/>
                  </a:schemeClr>
                </a:solidFill>
              </a:rPr>
              <a:t>2YE Sept'16</a:t>
            </a:r>
            <a:endParaRPr lang="en-US" sz="1100" b="1" i="1" dirty="0">
              <a:solidFill>
                <a:schemeClr val="tx1">
                  <a:lumMod val="65000"/>
                  <a:lumOff val="35000"/>
                </a:schemeClr>
              </a:solidFill>
            </a:endParaRPr>
          </a:p>
        </p:txBody>
      </p:sp>
    </p:spTree>
    <p:extLst>
      <p:ext uri="{BB962C8B-B14F-4D97-AF65-F5344CB8AC3E}">
        <p14:creationId xmlns:p14="http://schemas.microsoft.com/office/powerpoint/2010/main" val="205085566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47625"/>
            <a:ext cx="8912225" cy="917575"/>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en-US"/>
          </a:p>
        </p:txBody>
      </p:sp>
      <p:sp>
        <p:nvSpPr>
          <p:cNvPr id="5" name="Fußzeilenplatzhalter 4"/>
          <p:cNvSpPr>
            <a:spLocks noGrp="1"/>
          </p:cNvSpPr>
          <p:nvPr>
            <p:ph type="ftr" sz="quarter" idx="11"/>
          </p:nvPr>
        </p:nvSpPr>
        <p:spPr/>
        <p:txBody>
          <a:bodyPr/>
          <a:lstStyle>
            <a:lvl1pPr>
              <a:defRPr/>
            </a:lvl1pPr>
          </a:lstStyle>
          <a:p>
            <a:pPr>
              <a:defRPr/>
            </a:pPr>
            <a:endParaRPr lang="en-US"/>
          </a:p>
        </p:txBody>
      </p:sp>
      <p:sp>
        <p:nvSpPr>
          <p:cNvPr id="6" name="Foliennummernplatzhalter 5"/>
          <p:cNvSpPr>
            <a:spLocks noGrp="1"/>
          </p:cNvSpPr>
          <p:nvPr>
            <p:ph type="sldNum" sz="quarter" idx="12"/>
          </p:nvPr>
        </p:nvSpPr>
        <p:spPr>
          <a:xfrm>
            <a:off x="7062788" y="6642100"/>
            <a:ext cx="2133600" cy="476250"/>
          </a:xfrm>
        </p:spPr>
        <p:txBody>
          <a:bodyPr/>
          <a:lstStyle>
            <a:lvl1pPr algn="r">
              <a:defRPr sz="1000"/>
            </a:lvl1pPr>
          </a:lstStyle>
          <a:p>
            <a:pPr>
              <a:defRPr/>
            </a:pPr>
            <a:fld id="{8ED784BE-6EEF-4650-8124-FE7DEB2B471B}" type="slidenum">
              <a:rPr lang="en-US"/>
              <a:pPr>
                <a:defRPr/>
              </a:pPr>
              <a:t>‹#›</a:t>
            </a:fld>
            <a:endParaRPr lang="en-US" dirty="0"/>
          </a:p>
        </p:txBody>
      </p:sp>
    </p:spTree>
    <p:extLst>
      <p:ext uri="{BB962C8B-B14F-4D97-AF65-F5344CB8AC3E}">
        <p14:creationId xmlns:p14="http://schemas.microsoft.com/office/powerpoint/2010/main" val="382178335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5A454EE-6717-4973-901E-6A90AD009CF4}" type="slidenum">
              <a:rPr lang="en-US" smtClean="0">
                <a:solidFill>
                  <a:srgbClr val="0078BE"/>
                </a:solidFill>
              </a:rPr>
              <a:pPr/>
              <a:t>‹#›</a:t>
            </a:fld>
            <a:endParaRPr lang="en-US" dirty="0">
              <a:solidFill>
                <a:srgbClr val="0078BE"/>
              </a:solidFill>
            </a:endParaRPr>
          </a:p>
        </p:txBody>
      </p:sp>
      <p:sp>
        <p:nvSpPr>
          <p:cNvPr id="3" name="Title 2"/>
          <p:cNvSpPr>
            <a:spLocks noGrp="1"/>
          </p:cNvSpPr>
          <p:nvPr>
            <p:ph type="title"/>
          </p:nvPr>
        </p:nvSpPr>
        <p:spPr>
          <a:xfrm>
            <a:off x="3368020" y="3580649"/>
            <a:ext cx="4890316" cy="589822"/>
          </a:xfrm>
          <a:prstGeom prst="rect">
            <a:avLst/>
          </a:prstGeom>
        </p:spPr>
        <p:txBody>
          <a:bodyPr/>
          <a:lstStyle>
            <a:lvl1pPr>
              <a:defRPr sz="2800">
                <a:solidFill>
                  <a:schemeClr val="accent3"/>
                </a:solidFill>
              </a:defRPr>
            </a:lvl1pPr>
          </a:lstStyle>
          <a:p>
            <a:r>
              <a:rPr lang="en-US" smtClean="0"/>
              <a:t>Click to edit Master title style</a:t>
            </a:r>
            <a:endParaRPr lang="en-US" dirty="0"/>
          </a:p>
        </p:txBody>
      </p:sp>
      <p:sp>
        <p:nvSpPr>
          <p:cNvPr id="8" name="Rectangle 5"/>
          <p:cNvSpPr txBox="1">
            <a:spLocks noChangeArrowheads="1"/>
          </p:cNvSpPr>
          <p:nvPr userDrawn="1"/>
        </p:nvSpPr>
        <p:spPr bwMode="gray">
          <a:xfrm>
            <a:off x="569913" y="6013558"/>
            <a:ext cx="33836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lIns="0" tIns="0" rIns="0" bIns="0" anchor="ctr" anchorCtr="0">
            <a:spAutoFit/>
          </a:bodyPr>
          <a:lstStyle>
            <a:defPPr>
              <a:defRPr lang="en-US"/>
            </a:defPPr>
            <a:lvl1pPr algn="ctr" rtl="0" fontAlgn="base">
              <a:spcBef>
                <a:spcPct val="0"/>
              </a:spcBef>
              <a:spcAft>
                <a:spcPct val="0"/>
              </a:spcAft>
              <a:defRPr sz="800" kern="1200">
                <a:solidFill>
                  <a:schemeClr val="bg1"/>
                </a:solidFill>
                <a:latin typeface="Arial" charset="0"/>
                <a:ea typeface="ＭＳ Ｐゴシック" charset="0"/>
                <a:cs typeface="+mn-cs"/>
              </a:defRPr>
            </a:lvl1pPr>
            <a:lvl2pPr marL="457200" algn="ctr"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l" defTabSz="457200" eaLnBrk="0" hangingPunct="0">
              <a:spcBef>
                <a:spcPts val="0"/>
              </a:spcBef>
              <a:spcAft>
                <a:spcPts val="0"/>
              </a:spcAft>
              <a:defRPr/>
            </a:pPr>
            <a:r>
              <a:rPr lang="en-US" dirty="0" smtClean="0">
                <a:solidFill>
                  <a:srgbClr val="565A5C"/>
                </a:solidFill>
                <a:latin typeface="Calibri"/>
              </a:rPr>
              <a:t>Copyright 2015. The NPD Group, Inc. All Rights Reserved. This presentation is </a:t>
            </a:r>
            <a:r>
              <a:rPr lang="en-US" b="1" dirty="0" smtClean="0">
                <a:solidFill>
                  <a:srgbClr val="565A5C"/>
                </a:solidFill>
                <a:latin typeface="Calibri"/>
              </a:rPr>
              <a:t>proprietary and confidential</a:t>
            </a:r>
            <a:r>
              <a:rPr lang="en-US" dirty="0" smtClean="0">
                <a:solidFill>
                  <a:srgbClr val="565A5C"/>
                </a:solidFill>
                <a:latin typeface="Calibri"/>
              </a:rPr>
              <a:t> and may not be disclosed in any manner, in whole or in part, to any third party without the express written consent of NPD.</a:t>
            </a:r>
            <a:endParaRPr lang="en-US" sz="700" dirty="0">
              <a:solidFill>
                <a:srgbClr val="565A5C"/>
              </a:solidFill>
              <a:latin typeface="Calibri"/>
            </a:endParaRPr>
          </a:p>
        </p:txBody>
      </p:sp>
      <p:pic>
        <p:nvPicPr>
          <p:cNvPr id="9" name="Picture 8" descr="NPD_Logo_RGB_Positiv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0126" y="5324996"/>
            <a:ext cx="1444656" cy="1444656"/>
          </a:xfrm>
          <a:prstGeom prst="rect">
            <a:avLst/>
          </a:prstGeom>
        </p:spPr>
      </p:pic>
      <p:sp>
        <p:nvSpPr>
          <p:cNvPr id="11" name="Text Placeholder 10"/>
          <p:cNvSpPr>
            <a:spLocks noGrp="1"/>
          </p:cNvSpPr>
          <p:nvPr>
            <p:ph type="body" sz="quarter" idx="14"/>
          </p:nvPr>
        </p:nvSpPr>
        <p:spPr>
          <a:xfrm>
            <a:off x="3368997" y="3225311"/>
            <a:ext cx="4889340" cy="381489"/>
          </a:xfrm>
        </p:spPr>
        <p:txBody>
          <a:bodyPr/>
          <a:lstStyle>
            <a:lvl1pPr marL="0" indent="0">
              <a:buNone/>
              <a:defRPr sz="1400">
                <a:solidFill>
                  <a:srgbClr val="565A5C"/>
                </a:solidFill>
              </a:defRPr>
            </a:lvl1pPr>
          </a:lstStyle>
          <a:p>
            <a:pPr lvl="0"/>
            <a:r>
              <a:rPr lang="en-US" smtClean="0"/>
              <a:t>Click to edit Master text styles</a:t>
            </a:r>
          </a:p>
        </p:txBody>
      </p:sp>
      <p:sp>
        <p:nvSpPr>
          <p:cNvPr id="13" name="Text Placeholder 10"/>
          <p:cNvSpPr>
            <a:spLocks noGrp="1"/>
          </p:cNvSpPr>
          <p:nvPr>
            <p:ph type="body" sz="quarter" idx="15"/>
          </p:nvPr>
        </p:nvSpPr>
        <p:spPr>
          <a:xfrm>
            <a:off x="3368997" y="4216591"/>
            <a:ext cx="4889340" cy="381489"/>
          </a:xfrm>
        </p:spPr>
        <p:txBody>
          <a:bodyPr/>
          <a:lstStyle>
            <a:lvl1pPr marL="0" indent="0">
              <a:buNone/>
              <a:defRPr sz="1400">
                <a:solidFill>
                  <a:srgbClr val="565A5C"/>
                </a:solidFill>
              </a:defRPr>
            </a:lvl1pPr>
          </a:lstStyle>
          <a:p>
            <a:pPr lvl="0"/>
            <a:r>
              <a:rPr lang="en-US" smtClean="0"/>
              <a:t>Click to edit Master text styles</a:t>
            </a:r>
          </a:p>
        </p:txBody>
      </p:sp>
      <p:sp>
        <p:nvSpPr>
          <p:cNvPr id="14" name="Text Placeholder 10"/>
          <p:cNvSpPr>
            <a:spLocks noGrp="1"/>
          </p:cNvSpPr>
          <p:nvPr>
            <p:ph type="body" sz="quarter" idx="16"/>
          </p:nvPr>
        </p:nvSpPr>
        <p:spPr>
          <a:xfrm>
            <a:off x="3368997" y="4600045"/>
            <a:ext cx="4889340" cy="381489"/>
          </a:xfrm>
        </p:spPr>
        <p:txBody>
          <a:bodyPr/>
          <a:lstStyle>
            <a:lvl1pPr marL="0" indent="0">
              <a:buNone/>
              <a:defRPr sz="1200">
                <a:solidFill>
                  <a:srgbClr val="565A5C"/>
                </a:solidFill>
              </a:defRPr>
            </a:lvl1pPr>
          </a:lstStyle>
          <a:p>
            <a:pPr lvl="0"/>
            <a:r>
              <a:rPr lang="en-US" smtClean="0"/>
              <a:t>Click to edit Master text styles</a:t>
            </a:r>
          </a:p>
        </p:txBody>
      </p:sp>
      <p:pic>
        <p:nvPicPr>
          <p:cNvPr id="10" name="Picture Placeholder 6" descr="n-flutter-small.jpg"/>
          <p:cNvPicPr>
            <a:picLocks noChangeAspect="1"/>
          </p:cNvPicPr>
          <p:nvPr userDrawn="1"/>
        </p:nvPicPr>
        <p:blipFill rotWithShape="1">
          <a:blip r:embed="rId3">
            <a:extLst>
              <a:ext uri="{28A0092B-C50C-407E-A947-70E740481C1C}">
                <a14:useLocalDpi xmlns:a14="http://schemas.microsoft.com/office/drawing/2010/main" val="0"/>
              </a:ext>
            </a:extLst>
          </a:blip>
          <a:srcRect t="43040" r="5637" b="20006"/>
          <a:stretch/>
        </p:blipFill>
        <p:spPr bwMode="auto">
          <a:xfrm>
            <a:off x="0" y="0"/>
            <a:ext cx="9144000" cy="2506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136226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40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656388"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D905545C-C2CD-A240-87BD-E3760E2DB45B}" type="slidenum">
              <a:rPr lang="en-US"/>
              <a:pPr>
                <a:defRPr/>
              </a:pPr>
              <a:t>‹#›</a:t>
            </a:fld>
            <a:endParaRPr lang="en-US" dirty="0"/>
          </a:p>
        </p:txBody>
      </p:sp>
      <p:sp>
        <p:nvSpPr>
          <p:cNvPr id="4" name="fl" descr="Document classification: Internal Only"/>
          <p:cNvSpPr txBox="1"/>
          <p:nvPr userDrawn="1"/>
        </p:nvSpPr>
        <p:spPr>
          <a:xfrm>
            <a:off x="0" y="6687820"/>
            <a:ext cx="9144000" cy="200055"/>
          </a:xfrm>
          <a:prstGeom prst="rect">
            <a:avLst/>
          </a:prstGeom>
          <a:noFill/>
        </p:spPr>
        <p:txBody>
          <a:bodyPr vert="horz" rtlCol="0">
            <a:spAutoFit/>
          </a:bodyPr>
          <a:lstStyle/>
          <a:p>
            <a:pPr algn="l"/>
            <a:r>
              <a:rPr lang="en-GB" sz="700" b="0" i="0" u="none" baseline="0" smtClean="0">
                <a:solidFill>
                  <a:srgbClr val="6C6C6C"/>
                </a:solidFill>
                <a:latin typeface="calibri"/>
              </a:rPr>
              <a:t>Document classification: Internal Only</a:t>
            </a:r>
            <a:endParaRPr lang="en-GB" sz="700" b="0" i="0" u="none" baseline="0">
              <a:solidFill>
                <a:srgbClr val="6C6C6C"/>
              </a:solidFill>
              <a:latin typeface="calibri"/>
            </a:endParaRP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3" r:id="rId3"/>
    <p:sldLayoutId id="2147483795" r:id="rId4"/>
    <p:sldLayoutId id="2147483803" r:id="rId5"/>
  </p:sldLayoutIdLst>
  <p:transition>
    <p:fade/>
  </p:transition>
  <p:timing>
    <p:tnLst>
      <p:par>
        <p:cTn id="1" dur="indefinite" restart="never" nodeType="tmRoot"/>
      </p:par>
    </p:tnLst>
  </p:timing>
  <p:hf hdr="0" ftr="0" dt="0"/>
  <p:txStyles>
    <p:titleStyle>
      <a:lvl1pPr algn="r" rtl="0" eaLnBrk="1" fontAlgn="base" hangingPunct="1">
        <a:lnSpc>
          <a:spcPct val="80000"/>
        </a:lnSpc>
        <a:spcBef>
          <a:spcPct val="0"/>
        </a:spcBef>
        <a:spcAft>
          <a:spcPct val="0"/>
        </a:spcAft>
        <a:defRPr sz="900">
          <a:solidFill>
            <a:schemeClr val="bg1"/>
          </a:solidFill>
          <a:latin typeface="+mj-lt"/>
          <a:ea typeface="ＭＳ Ｐゴシック" charset="0"/>
          <a:cs typeface="ＭＳ Ｐゴシック" charset="0"/>
        </a:defRPr>
      </a:lvl1pPr>
      <a:lvl2pPr algn="r" rtl="0" eaLnBrk="1" fontAlgn="base" hangingPunct="1">
        <a:lnSpc>
          <a:spcPct val="80000"/>
        </a:lnSpc>
        <a:spcBef>
          <a:spcPct val="0"/>
        </a:spcBef>
        <a:spcAft>
          <a:spcPct val="0"/>
        </a:spcAft>
        <a:defRPr sz="900">
          <a:solidFill>
            <a:schemeClr val="bg1"/>
          </a:solidFill>
          <a:latin typeface="Arial" charset="0"/>
          <a:ea typeface="ＭＳ Ｐゴシック" charset="0"/>
          <a:cs typeface="ＭＳ Ｐゴシック" charset="0"/>
        </a:defRPr>
      </a:lvl2pPr>
      <a:lvl3pPr algn="r" rtl="0" eaLnBrk="1" fontAlgn="base" hangingPunct="1">
        <a:lnSpc>
          <a:spcPct val="80000"/>
        </a:lnSpc>
        <a:spcBef>
          <a:spcPct val="0"/>
        </a:spcBef>
        <a:spcAft>
          <a:spcPct val="0"/>
        </a:spcAft>
        <a:defRPr sz="900">
          <a:solidFill>
            <a:schemeClr val="bg1"/>
          </a:solidFill>
          <a:latin typeface="Arial" charset="0"/>
          <a:ea typeface="ＭＳ Ｐゴシック" charset="0"/>
          <a:cs typeface="ＭＳ Ｐゴシック" charset="0"/>
        </a:defRPr>
      </a:lvl3pPr>
      <a:lvl4pPr algn="r" rtl="0" eaLnBrk="1" fontAlgn="base" hangingPunct="1">
        <a:lnSpc>
          <a:spcPct val="80000"/>
        </a:lnSpc>
        <a:spcBef>
          <a:spcPct val="0"/>
        </a:spcBef>
        <a:spcAft>
          <a:spcPct val="0"/>
        </a:spcAft>
        <a:defRPr sz="900">
          <a:solidFill>
            <a:schemeClr val="bg1"/>
          </a:solidFill>
          <a:latin typeface="Arial" charset="0"/>
          <a:ea typeface="ＭＳ Ｐゴシック" charset="0"/>
          <a:cs typeface="ＭＳ Ｐゴシック" charset="0"/>
        </a:defRPr>
      </a:lvl4pPr>
      <a:lvl5pPr algn="r" rtl="0" eaLnBrk="1" fontAlgn="base" hangingPunct="1">
        <a:lnSpc>
          <a:spcPct val="80000"/>
        </a:lnSpc>
        <a:spcBef>
          <a:spcPct val="0"/>
        </a:spcBef>
        <a:spcAft>
          <a:spcPct val="0"/>
        </a:spcAft>
        <a:defRPr sz="900">
          <a:solidFill>
            <a:schemeClr val="bg1"/>
          </a:solidFill>
          <a:latin typeface="Arial" charset="0"/>
          <a:ea typeface="ＭＳ Ｐゴシック" charset="0"/>
          <a:cs typeface="ＭＳ Ｐゴシック" charset="0"/>
        </a:defRPr>
      </a:lvl5pPr>
      <a:lvl6pPr marL="457200" algn="r" rtl="0" eaLnBrk="1" fontAlgn="base" hangingPunct="1">
        <a:lnSpc>
          <a:spcPct val="80000"/>
        </a:lnSpc>
        <a:spcBef>
          <a:spcPct val="0"/>
        </a:spcBef>
        <a:spcAft>
          <a:spcPct val="0"/>
        </a:spcAft>
        <a:defRPr sz="2600">
          <a:solidFill>
            <a:schemeClr val="bg1"/>
          </a:solidFill>
          <a:latin typeface="Arial" charset="0"/>
          <a:ea typeface="ＭＳ Ｐゴシック" charset="0"/>
        </a:defRPr>
      </a:lvl6pPr>
      <a:lvl7pPr marL="914400" algn="r" rtl="0" eaLnBrk="1" fontAlgn="base" hangingPunct="1">
        <a:lnSpc>
          <a:spcPct val="80000"/>
        </a:lnSpc>
        <a:spcBef>
          <a:spcPct val="0"/>
        </a:spcBef>
        <a:spcAft>
          <a:spcPct val="0"/>
        </a:spcAft>
        <a:defRPr sz="2600">
          <a:solidFill>
            <a:schemeClr val="bg1"/>
          </a:solidFill>
          <a:latin typeface="Arial" charset="0"/>
          <a:ea typeface="ＭＳ Ｐゴシック" charset="0"/>
        </a:defRPr>
      </a:lvl7pPr>
      <a:lvl8pPr marL="1371600" algn="r" rtl="0" eaLnBrk="1" fontAlgn="base" hangingPunct="1">
        <a:lnSpc>
          <a:spcPct val="80000"/>
        </a:lnSpc>
        <a:spcBef>
          <a:spcPct val="0"/>
        </a:spcBef>
        <a:spcAft>
          <a:spcPct val="0"/>
        </a:spcAft>
        <a:defRPr sz="2600">
          <a:solidFill>
            <a:schemeClr val="bg1"/>
          </a:solidFill>
          <a:latin typeface="Arial" charset="0"/>
          <a:ea typeface="ＭＳ Ｐゴシック" charset="0"/>
        </a:defRPr>
      </a:lvl8pPr>
      <a:lvl9pPr marL="1828800" algn="r" rtl="0" eaLnBrk="1" fontAlgn="base" hangingPunct="1">
        <a:lnSpc>
          <a:spcPct val="80000"/>
        </a:lnSpc>
        <a:spcBef>
          <a:spcPct val="0"/>
        </a:spcBef>
        <a:spcAft>
          <a:spcPct val="0"/>
        </a:spcAft>
        <a:defRPr sz="2600">
          <a:solidFill>
            <a:schemeClr val="bg1"/>
          </a:solidFill>
          <a:latin typeface="Arial" charset="0"/>
          <a:ea typeface="ＭＳ Ｐゴシック" charset="0"/>
        </a:defRPr>
      </a:lvl9pPr>
    </p:titleStyle>
    <p:bodyStyle>
      <a:lvl1pPr marL="342900" indent="-342900" algn="l" rtl="0" eaLnBrk="1" fontAlgn="base" hangingPunct="1">
        <a:lnSpc>
          <a:spcPct val="85000"/>
        </a:lnSpc>
        <a:spcBef>
          <a:spcPct val="0"/>
        </a:spcBef>
        <a:spcAft>
          <a:spcPct val="50000"/>
        </a:spcAft>
        <a:buClr>
          <a:srgbClr val="1B86BB"/>
        </a:buClr>
        <a:buFont typeface="Wingdings" charset="0"/>
        <a:buChar char="n"/>
        <a:defRPr sz="2400">
          <a:solidFill>
            <a:schemeClr val="tx1"/>
          </a:solidFill>
          <a:latin typeface="+mn-lt"/>
          <a:ea typeface="ＭＳ Ｐゴシック" charset="0"/>
          <a:cs typeface="ＭＳ Ｐゴシック" charset="0"/>
        </a:defRPr>
      </a:lvl1pPr>
      <a:lvl2pPr marL="742950" indent="-285750" algn="l" rtl="0" eaLnBrk="1" fontAlgn="base" hangingPunct="1">
        <a:lnSpc>
          <a:spcPct val="85000"/>
        </a:lnSpc>
        <a:spcBef>
          <a:spcPct val="0"/>
        </a:spcBef>
        <a:spcAft>
          <a:spcPct val="50000"/>
        </a:spcAft>
        <a:buClr>
          <a:srgbClr val="1B86BB"/>
        </a:buClr>
        <a:buChar char="–"/>
        <a:defRPr sz="2000">
          <a:solidFill>
            <a:schemeClr val="tx1"/>
          </a:solidFill>
          <a:latin typeface="+mn-lt"/>
          <a:ea typeface="ＭＳ Ｐゴシック" charset="0"/>
        </a:defRPr>
      </a:lvl2pPr>
      <a:lvl3pPr marL="1143000" indent="-228600" algn="l" rtl="0" eaLnBrk="1" fontAlgn="base" hangingPunct="1">
        <a:lnSpc>
          <a:spcPct val="85000"/>
        </a:lnSpc>
        <a:spcBef>
          <a:spcPct val="0"/>
        </a:spcBef>
        <a:spcAft>
          <a:spcPct val="50000"/>
        </a:spcAft>
        <a:buChar char="•"/>
        <a:defRPr>
          <a:solidFill>
            <a:schemeClr val="tx1"/>
          </a:solidFill>
          <a:latin typeface="+mn-lt"/>
          <a:ea typeface="ＭＳ Ｐゴシック" charset="0"/>
        </a:defRPr>
      </a:lvl3pPr>
      <a:lvl4pPr marL="1600200" indent="-228600" algn="l" rtl="0" eaLnBrk="1" fontAlgn="base" hangingPunct="1">
        <a:lnSpc>
          <a:spcPct val="85000"/>
        </a:lnSpc>
        <a:spcBef>
          <a:spcPct val="0"/>
        </a:spcBef>
        <a:spcAft>
          <a:spcPct val="50000"/>
        </a:spcAft>
        <a:buChar char="–"/>
        <a:defRPr sz="1600">
          <a:solidFill>
            <a:schemeClr val="tx1"/>
          </a:solidFill>
          <a:latin typeface="+mn-lt"/>
          <a:ea typeface="ＭＳ Ｐゴシック" charset="0"/>
        </a:defRPr>
      </a:lvl4pPr>
      <a:lvl5pPr marL="2057400" indent="-228600" algn="l" rtl="0" eaLnBrk="1" fontAlgn="base" hangingPunct="1">
        <a:lnSpc>
          <a:spcPct val="85000"/>
        </a:lnSpc>
        <a:spcBef>
          <a:spcPct val="0"/>
        </a:spcBef>
        <a:spcAft>
          <a:spcPct val="50000"/>
        </a:spcAft>
        <a:buChar char="»"/>
        <a:defRPr sz="1600">
          <a:solidFill>
            <a:schemeClr val="tx1"/>
          </a:solidFill>
          <a:latin typeface="+mn-lt"/>
          <a:ea typeface="ＭＳ Ｐゴシック" charset="0"/>
        </a:defRPr>
      </a:lvl5pPr>
      <a:lvl6pPr marL="2514600" indent="-228600" algn="l" rtl="0" eaLnBrk="1" fontAlgn="base" hangingPunct="1">
        <a:lnSpc>
          <a:spcPct val="85000"/>
        </a:lnSpc>
        <a:spcBef>
          <a:spcPct val="0"/>
        </a:spcBef>
        <a:spcAft>
          <a:spcPct val="50000"/>
        </a:spcAft>
        <a:buChar char="»"/>
        <a:defRPr sz="1600">
          <a:solidFill>
            <a:schemeClr val="tx1"/>
          </a:solidFill>
          <a:latin typeface="+mn-lt"/>
          <a:ea typeface="+mn-ea"/>
        </a:defRPr>
      </a:lvl6pPr>
      <a:lvl7pPr marL="2971800" indent="-228600" algn="l" rtl="0" eaLnBrk="1" fontAlgn="base" hangingPunct="1">
        <a:lnSpc>
          <a:spcPct val="85000"/>
        </a:lnSpc>
        <a:spcBef>
          <a:spcPct val="0"/>
        </a:spcBef>
        <a:spcAft>
          <a:spcPct val="50000"/>
        </a:spcAft>
        <a:buChar char="»"/>
        <a:defRPr sz="1600">
          <a:solidFill>
            <a:schemeClr val="tx1"/>
          </a:solidFill>
          <a:latin typeface="+mn-lt"/>
          <a:ea typeface="+mn-ea"/>
        </a:defRPr>
      </a:lvl7pPr>
      <a:lvl8pPr marL="3429000" indent="-228600" algn="l" rtl="0" eaLnBrk="1" fontAlgn="base" hangingPunct="1">
        <a:lnSpc>
          <a:spcPct val="85000"/>
        </a:lnSpc>
        <a:spcBef>
          <a:spcPct val="0"/>
        </a:spcBef>
        <a:spcAft>
          <a:spcPct val="50000"/>
        </a:spcAft>
        <a:buChar char="»"/>
        <a:defRPr sz="1600">
          <a:solidFill>
            <a:schemeClr val="tx1"/>
          </a:solidFill>
          <a:latin typeface="+mn-lt"/>
          <a:ea typeface="+mn-ea"/>
        </a:defRPr>
      </a:lvl8pPr>
      <a:lvl9pPr marL="3886200" indent="-228600" algn="l" rtl="0" eaLnBrk="1" fontAlgn="base" hangingPunct="1">
        <a:lnSpc>
          <a:spcPct val="85000"/>
        </a:lnSpc>
        <a:spcBef>
          <a:spcPct val="0"/>
        </a:spcBef>
        <a:spcAft>
          <a:spcPct val="5000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634726" y="2721666"/>
            <a:ext cx="3435382" cy="354909"/>
          </a:xfrm>
        </p:spPr>
        <p:txBody>
          <a:bodyPr/>
          <a:lstStyle/>
          <a:p>
            <a:pPr algn="l"/>
            <a:r>
              <a:rPr lang="en-GB" sz="2400" b="1" kern="1200" dirty="0">
                <a:ea typeface="+mj-ea"/>
                <a:cs typeface="+mj-cs"/>
              </a:rPr>
              <a:t>Fish &amp; Chips Report</a:t>
            </a:r>
          </a:p>
        </p:txBody>
      </p:sp>
      <p:sp>
        <p:nvSpPr>
          <p:cNvPr id="5" name="Text Placeholder 4"/>
          <p:cNvSpPr>
            <a:spLocks noGrp="1"/>
          </p:cNvSpPr>
          <p:nvPr>
            <p:ph type="body" sz="quarter" idx="14"/>
          </p:nvPr>
        </p:nvSpPr>
        <p:spPr>
          <a:xfrm>
            <a:off x="5681352" y="3080518"/>
            <a:ext cx="2969492" cy="263046"/>
          </a:xfrm>
        </p:spPr>
        <p:txBody>
          <a:bodyPr/>
          <a:lstStyle/>
          <a:p>
            <a:r>
              <a:rPr lang="en-GB" sz="1800" dirty="0" smtClean="0">
                <a:solidFill>
                  <a:schemeClr val="bg1">
                    <a:lumMod val="65000"/>
                  </a:schemeClr>
                </a:solidFill>
              </a:rPr>
              <a:t>2YE Sep </a:t>
            </a:r>
            <a:r>
              <a:rPr lang="en-GB" sz="1800" dirty="0" smtClean="0">
                <a:solidFill>
                  <a:schemeClr val="bg1">
                    <a:lumMod val="65000"/>
                  </a:schemeClr>
                </a:solidFill>
              </a:rPr>
              <a:t>2019</a:t>
            </a:r>
            <a:endParaRPr lang="en-GB" sz="1800" dirty="0">
              <a:solidFill>
                <a:schemeClr val="bg1">
                  <a:lumMod val="65000"/>
                </a:schemeClr>
              </a:solidFill>
            </a:endParaRPr>
          </a:p>
        </p:txBody>
      </p:sp>
      <p:pic>
        <p:nvPicPr>
          <p:cNvPr id="15" name="Picture 4" descr="http://www.s2n.tv/wp-content/uploads/2011/09/Seafish-master-logo-cmy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8" y="2560298"/>
            <a:ext cx="5560828" cy="24986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55589" y="6550223"/>
            <a:ext cx="6224155" cy="307777"/>
          </a:xfrm>
          <a:prstGeom prst="rect">
            <a:avLst/>
          </a:prstGeom>
          <a:noFill/>
        </p:spPr>
        <p:txBody>
          <a:bodyPr wrap="square" rtlCol="0">
            <a:spAutoFit/>
          </a:bodyPr>
          <a:lstStyle/>
          <a:p>
            <a:pPr defTabSz="457200" fontAlgn="auto">
              <a:spcBef>
                <a:spcPts val="0"/>
              </a:spcBef>
              <a:spcAft>
                <a:spcPts val="0"/>
              </a:spcAft>
            </a:pPr>
            <a:r>
              <a:rPr lang="en-GB" sz="1400" b="1" i="1" dirty="0">
                <a:solidFill>
                  <a:prstClr val="black">
                    <a:lumMod val="65000"/>
                    <a:lumOff val="35000"/>
                  </a:prstClr>
                </a:solidFill>
                <a:latin typeface="Calibri"/>
                <a:ea typeface="+mn-ea"/>
                <a:cs typeface="+mn-cs"/>
              </a:rPr>
              <a:t>NB. Low sample sizes for all channel and </a:t>
            </a:r>
            <a:r>
              <a:rPr lang="en-GB" sz="1400" b="1" i="1" dirty="0" err="1">
                <a:solidFill>
                  <a:prstClr val="black">
                    <a:lumMod val="65000"/>
                    <a:lumOff val="35000"/>
                  </a:prstClr>
                </a:solidFill>
                <a:latin typeface="Calibri"/>
                <a:ea typeface="+mn-ea"/>
                <a:cs typeface="+mn-cs"/>
              </a:rPr>
              <a:t>daypart</a:t>
            </a:r>
            <a:r>
              <a:rPr lang="en-GB" sz="1400" b="1" i="1" dirty="0">
                <a:solidFill>
                  <a:prstClr val="black">
                    <a:lumMod val="65000"/>
                    <a:lumOff val="35000"/>
                  </a:prstClr>
                </a:solidFill>
                <a:latin typeface="Calibri"/>
                <a:ea typeface="+mn-ea"/>
                <a:cs typeface="+mn-cs"/>
              </a:rPr>
              <a:t>/</a:t>
            </a:r>
            <a:r>
              <a:rPr lang="en-GB" sz="1400" b="1" i="1" dirty="0" err="1">
                <a:solidFill>
                  <a:prstClr val="black">
                    <a:lumMod val="65000"/>
                    <a:lumOff val="35000"/>
                  </a:prstClr>
                </a:solidFill>
                <a:latin typeface="Calibri"/>
                <a:ea typeface="+mn-ea"/>
                <a:cs typeface="+mn-cs"/>
              </a:rPr>
              <a:t>demog</a:t>
            </a:r>
            <a:r>
              <a:rPr lang="en-GB" sz="1400" b="1" i="1" dirty="0">
                <a:solidFill>
                  <a:prstClr val="black">
                    <a:lumMod val="65000"/>
                    <a:lumOff val="35000"/>
                  </a:prstClr>
                </a:solidFill>
                <a:latin typeface="Calibri"/>
                <a:ea typeface="+mn-ea"/>
                <a:cs typeface="+mn-cs"/>
              </a:rPr>
              <a:t> splits – use directionally.</a:t>
            </a:r>
          </a:p>
        </p:txBody>
      </p:sp>
      <p:pic>
        <p:nvPicPr>
          <p:cNvPr id="2" name="Picture 2" descr="Image result for fish and chi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937" y="3501248"/>
            <a:ext cx="2769247" cy="1557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50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1499480679"/>
              </p:ext>
            </p:extLst>
          </p:nvPr>
        </p:nvGraphicFramePr>
        <p:xfrm>
          <a:off x="74307" y="1639722"/>
          <a:ext cx="8901572" cy="512618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Box 3"/>
          <p:cNvSpPr txBox="1">
            <a:spLocks noChangeArrowheads="1"/>
          </p:cNvSpPr>
          <p:nvPr/>
        </p:nvSpPr>
        <p:spPr bwMode="auto">
          <a:xfrm>
            <a:off x="3437917" y="1072645"/>
            <a:ext cx="206466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smtClean="0">
                <a:solidFill>
                  <a:srgbClr val="008AC0"/>
                </a:solidFill>
                <a:latin typeface="Calibri" pitchFamily="34" charset="0"/>
                <a:cs typeface="Calibri" pitchFamily="34" charset="0"/>
              </a:rPr>
              <a:t>Servings % by Motivation </a:t>
            </a:r>
            <a:endParaRPr lang="en-US" sz="1400" dirty="0">
              <a:solidFill>
                <a:srgbClr val="008AC0"/>
              </a:solidFill>
              <a:latin typeface="Calibri" pitchFamily="34" charset="0"/>
              <a:cs typeface="Calibri" pitchFamily="34" charset="0"/>
            </a:endParaRPr>
          </a:p>
        </p:txBody>
      </p:sp>
      <p:sp>
        <p:nvSpPr>
          <p:cNvPr id="3" name="AutoShape 4" descr="Pound Sign Outline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1" name="Group 10"/>
          <p:cNvGrpSpPr/>
          <p:nvPr/>
        </p:nvGrpSpPr>
        <p:grpSpPr>
          <a:xfrm>
            <a:off x="161749" y="336756"/>
            <a:ext cx="748687" cy="493022"/>
            <a:chOff x="234820" y="4181468"/>
            <a:chExt cx="1040174" cy="637221"/>
          </a:xfrm>
        </p:grpSpPr>
        <p:pic>
          <p:nvPicPr>
            <p:cNvPr id="13"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234820" y="4191611"/>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387220" y="4191611"/>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539620" y="4181468"/>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678707" y="4191611"/>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831107" y="4191611"/>
              <a:ext cx="443887" cy="627078"/>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p:cNvSpPr txBox="1"/>
          <p:nvPr/>
        </p:nvSpPr>
        <p:spPr>
          <a:xfrm>
            <a:off x="924674" y="211097"/>
            <a:ext cx="8131616" cy="707886"/>
          </a:xfrm>
          <a:prstGeom prst="rect">
            <a:avLst/>
          </a:prstGeom>
          <a:noFill/>
        </p:spPr>
        <p:txBody>
          <a:bodyPr wrap="square" rtlCol="0">
            <a:spAutoFit/>
          </a:bodyPr>
          <a:lstStyle/>
          <a:p>
            <a:r>
              <a:rPr lang="en-GB" sz="2000" b="1" dirty="0" smtClean="0">
                <a:solidFill>
                  <a:schemeClr val="tx2"/>
                </a:solidFill>
                <a:latin typeface="Calibri" pitchFamily="34" charset="0"/>
              </a:rPr>
              <a:t>Socialising and functionality are key to fish and chip occasions, while convenience falls much further down the list </a:t>
            </a:r>
            <a:endParaRPr lang="en-GB" sz="2000" b="1" dirty="0">
              <a:solidFill>
                <a:schemeClr val="tx2"/>
              </a:solidFill>
              <a:latin typeface="Calibri" pitchFamily="34" charset="0"/>
            </a:endParaRPr>
          </a:p>
        </p:txBody>
      </p:sp>
      <p:sp>
        <p:nvSpPr>
          <p:cNvPr id="12" name="TextBox 11"/>
          <p:cNvSpPr txBox="1"/>
          <p:nvPr/>
        </p:nvSpPr>
        <p:spPr>
          <a:xfrm>
            <a:off x="5791200" y="6560457"/>
            <a:ext cx="3265090" cy="261610"/>
          </a:xfrm>
          <a:prstGeom prst="rect">
            <a:avLst/>
          </a:prstGeom>
          <a:solidFill>
            <a:schemeClr val="bg1"/>
          </a:solidFill>
        </p:spPr>
        <p:txBody>
          <a:bodyPr wrap="square" rtlCol="0">
            <a:spAutoFit/>
          </a:bodyPr>
          <a:lstStyle/>
          <a:p>
            <a:pPr algn="r"/>
            <a:r>
              <a:rPr lang="en-GB" sz="1100" dirty="0" smtClean="0"/>
              <a:t>Source: NPD Crest ® 2YE Sept </a:t>
            </a:r>
            <a:r>
              <a:rPr lang="en-GB" sz="1100" dirty="0" smtClean="0"/>
              <a:t>19</a:t>
            </a:r>
            <a:endParaRPr lang="en-GB" sz="1100" dirty="0"/>
          </a:p>
        </p:txBody>
      </p:sp>
    </p:spTree>
    <p:extLst>
      <p:ext uri="{BB962C8B-B14F-4D97-AF65-F5344CB8AC3E}">
        <p14:creationId xmlns:p14="http://schemas.microsoft.com/office/powerpoint/2010/main" val="105355168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npd.com-world-map.png"/>
          <p:cNvPicPr>
            <a:picLocks noChangeAspect="1"/>
          </p:cNvPicPr>
          <p:nvPr/>
        </p:nvPicPr>
        <p:blipFill>
          <a:blip r:embed="rId2">
            <a:extLst>
              <a:ext uri="{28A0092B-C50C-407E-A947-70E740481C1C}">
                <a14:useLocalDpi xmlns:a14="http://schemas.microsoft.com/office/drawing/2010/main" val="0"/>
              </a:ext>
            </a:extLst>
          </a:blip>
          <a:srcRect l="9686" t="23759" r="12370" b="28601"/>
          <a:stretch>
            <a:fillRect/>
          </a:stretch>
        </p:blipFill>
        <p:spPr bwMode="auto">
          <a:xfrm>
            <a:off x="57150" y="1387475"/>
            <a:ext cx="56388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p:cNvSpPr txBox="1">
            <a:spLocks noChangeArrowheads="1"/>
          </p:cNvSpPr>
          <p:nvPr/>
        </p:nvSpPr>
        <p:spPr bwMode="auto">
          <a:xfrm>
            <a:off x="5840413" y="1243013"/>
            <a:ext cx="1855787" cy="272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10000"/>
              </a:lnSpc>
              <a:defRPr/>
            </a:pPr>
            <a:r>
              <a:rPr lang="en-US" sz="1200" b="1" dirty="0">
                <a:solidFill>
                  <a:srgbClr val="6C6F70"/>
                </a:solidFill>
              </a:rPr>
              <a:t>Industries</a:t>
            </a:r>
          </a:p>
          <a:p>
            <a:pPr eaLnBrk="1" hangingPunct="1">
              <a:lnSpc>
                <a:spcPct val="110000"/>
              </a:lnSpc>
              <a:defRPr/>
            </a:pPr>
            <a:r>
              <a:rPr lang="en-US" sz="1200" dirty="0">
                <a:solidFill>
                  <a:srgbClr val="008AC0"/>
                </a:solidFill>
              </a:rPr>
              <a:t>Automotive</a:t>
            </a:r>
          </a:p>
          <a:p>
            <a:pPr eaLnBrk="1" hangingPunct="1">
              <a:lnSpc>
                <a:spcPct val="110000"/>
              </a:lnSpc>
              <a:defRPr/>
            </a:pPr>
            <a:r>
              <a:rPr lang="en-US" sz="1200" dirty="0">
                <a:solidFill>
                  <a:srgbClr val="008AC0"/>
                </a:solidFill>
              </a:rPr>
              <a:t>Beauty</a:t>
            </a:r>
          </a:p>
          <a:p>
            <a:pPr eaLnBrk="1" hangingPunct="1">
              <a:lnSpc>
                <a:spcPct val="110000"/>
              </a:lnSpc>
              <a:defRPr/>
            </a:pPr>
            <a:r>
              <a:rPr lang="en-US" sz="1200" dirty="0">
                <a:solidFill>
                  <a:srgbClr val="008AC0"/>
                </a:solidFill>
              </a:rPr>
              <a:t>Entertainment</a:t>
            </a:r>
          </a:p>
          <a:p>
            <a:pPr eaLnBrk="1" hangingPunct="1">
              <a:lnSpc>
                <a:spcPct val="110000"/>
              </a:lnSpc>
              <a:defRPr/>
            </a:pPr>
            <a:r>
              <a:rPr lang="en-US" sz="1200" dirty="0">
                <a:solidFill>
                  <a:srgbClr val="008AC0"/>
                </a:solidFill>
              </a:rPr>
              <a:t>Fashion</a:t>
            </a:r>
          </a:p>
          <a:p>
            <a:pPr eaLnBrk="1" hangingPunct="1">
              <a:lnSpc>
                <a:spcPct val="110000"/>
              </a:lnSpc>
              <a:defRPr/>
            </a:pPr>
            <a:r>
              <a:rPr lang="en-US" sz="1200" dirty="0">
                <a:solidFill>
                  <a:srgbClr val="008AC0"/>
                </a:solidFill>
              </a:rPr>
              <a:t>Food </a:t>
            </a:r>
            <a:r>
              <a:rPr lang="en-US" sz="1200" dirty="0" smtClean="0">
                <a:solidFill>
                  <a:srgbClr val="008AC0"/>
                </a:solidFill>
              </a:rPr>
              <a:t>/ Foodservice</a:t>
            </a:r>
            <a:endParaRPr lang="en-US" sz="1200" dirty="0">
              <a:solidFill>
                <a:srgbClr val="008AC0"/>
              </a:solidFill>
            </a:endParaRPr>
          </a:p>
          <a:p>
            <a:pPr eaLnBrk="1" hangingPunct="1">
              <a:lnSpc>
                <a:spcPct val="110000"/>
              </a:lnSpc>
              <a:defRPr/>
            </a:pPr>
            <a:r>
              <a:rPr lang="en-US" sz="1200" dirty="0" smtClean="0">
                <a:solidFill>
                  <a:srgbClr val="008AC0"/>
                </a:solidFill>
              </a:rPr>
              <a:t>Home</a:t>
            </a:r>
          </a:p>
          <a:p>
            <a:pPr eaLnBrk="1" hangingPunct="1">
              <a:lnSpc>
                <a:spcPct val="110000"/>
              </a:lnSpc>
              <a:defRPr/>
            </a:pPr>
            <a:r>
              <a:rPr lang="en-US" sz="1200" dirty="0" smtClean="0">
                <a:solidFill>
                  <a:srgbClr val="008AC0"/>
                </a:solidFill>
              </a:rPr>
              <a:t>Office Supplies</a:t>
            </a:r>
            <a:endParaRPr lang="en-US" sz="1200" dirty="0">
              <a:solidFill>
                <a:srgbClr val="008AC0"/>
              </a:solidFill>
            </a:endParaRPr>
          </a:p>
          <a:p>
            <a:pPr eaLnBrk="1" hangingPunct="1">
              <a:lnSpc>
                <a:spcPct val="110000"/>
              </a:lnSpc>
              <a:defRPr/>
            </a:pPr>
            <a:r>
              <a:rPr lang="en-US" sz="1200" dirty="0">
                <a:solidFill>
                  <a:srgbClr val="008AC0"/>
                </a:solidFill>
              </a:rPr>
              <a:t>Sports</a:t>
            </a:r>
          </a:p>
          <a:p>
            <a:pPr eaLnBrk="1" hangingPunct="1">
              <a:lnSpc>
                <a:spcPct val="110000"/>
              </a:lnSpc>
              <a:defRPr/>
            </a:pPr>
            <a:r>
              <a:rPr lang="en-US" sz="1200" dirty="0">
                <a:solidFill>
                  <a:srgbClr val="008AC0"/>
                </a:solidFill>
              </a:rPr>
              <a:t>Technology</a:t>
            </a:r>
          </a:p>
          <a:p>
            <a:pPr eaLnBrk="1" hangingPunct="1">
              <a:lnSpc>
                <a:spcPct val="110000"/>
              </a:lnSpc>
              <a:defRPr/>
            </a:pPr>
            <a:r>
              <a:rPr lang="en-US" sz="1200" dirty="0">
                <a:solidFill>
                  <a:srgbClr val="008AC0"/>
                </a:solidFill>
              </a:rPr>
              <a:t>Toys</a:t>
            </a:r>
          </a:p>
          <a:p>
            <a:pPr eaLnBrk="1" hangingPunct="1">
              <a:lnSpc>
                <a:spcPct val="110000"/>
              </a:lnSpc>
              <a:defRPr/>
            </a:pPr>
            <a:r>
              <a:rPr lang="en-US" sz="1200" dirty="0">
                <a:solidFill>
                  <a:srgbClr val="008AC0"/>
                </a:solidFill>
              </a:rPr>
              <a:t>Video Games</a:t>
            </a:r>
          </a:p>
          <a:p>
            <a:pPr eaLnBrk="1" hangingPunct="1">
              <a:lnSpc>
                <a:spcPct val="110000"/>
              </a:lnSpc>
              <a:defRPr/>
            </a:pPr>
            <a:r>
              <a:rPr lang="en-US" sz="1200" dirty="0">
                <a:solidFill>
                  <a:srgbClr val="008AC0"/>
                </a:solidFill>
              </a:rPr>
              <a:t>Wireless</a:t>
            </a:r>
          </a:p>
        </p:txBody>
      </p:sp>
      <p:sp>
        <p:nvSpPr>
          <p:cNvPr id="4" name="TextBox 9"/>
          <p:cNvSpPr txBox="1">
            <a:spLocks noChangeArrowheads="1"/>
          </p:cNvSpPr>
          <p:nvPr/>
        </p:nvSpPr>
        <p:spPr bwMode="auto">
          <a:xfrm>
            <a:off x="7434263" y="1243013"/>
            <a:ext cx="1457325"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10000"/>
              </a:lnSpc>
              <a:defRPr/>
            </a:pPr>
            <a:r>
              <a:rPr lang="en-US" sz="1200" b="1" dirty="0">
                <a:solidFill>
                  <a:srgbClr val="6C6F70"/>
                </a:solidFill>
              </a:rPr>
              <a:t>Countries</a:t>
            </a:r>
          </a:p>
          <a:p>
            <a:pPr eaLnBrk="1" hangingPunct="1">
              <a:lnSpc>
                <a:spcPct val="110000"/>
              </a:lnSpc>
              <a:defRPr/>
            </a:pPr>
            <a:r>
              <a:rPr lang="en-US" sz="1200" dirty="0">
                <a:solidFill>
                  <a:srgbClr val="008AC0"/>
                </a:solidFill>
              </a:rPr>
              <a:t>Australia</a:t>
            </a:r>
          </a:p>
          <a:p>
            <a:pPr eaLnBrk="1" hangingPunct="1">
              <a:lnSpc>
                <a:spcPct val="110000"/>
              </a:lnSpc>
              <a:defRPr/>
            </a:pPr>
            <a:r>
              <a:rPr lang="en-US" sz="1200" dirty="0">
                <a:solidFill>
                  <a:srgbClr val="008AC0"/>
                </a:solidFill>
              </a:rPr>
              <a:t>Austria</a:t>
            </a:r>
          </a:p>
          <a:p>
            <a:pPr eaLnBrk="1" hangingPunct="1">
              <a:lnSpc>
                <a:spcPct val="110000"/>
              </a:lnSpc>
              <a:defRPr/>
            </a:pPr>
            <a:r>
              <a:rPr lang="en-US" sz="1200" dirty="0">
                <a:solidFill>
                  <a:srgbClr val="008AC0"/>
                </a:solidFill>
              </a:rPr>
              <a:t>Belgium</a:t>
            </a:r>
          </a:p>
          <a:p>
            <a:pPr eaLnBrk="1" hangingPunct="1">
              <a:lnSpc>
                <a:spcPct val="110000"/>
              </a:lnSpc>
              <a:defRPr/>
            </a:pPr>
            <a:r>
              <a:rPr lang="en-US" sz="1200" dirty="0">
                <a:solidFill>
                  <a:srgbClr val="008AC0"/>
                </a:solidFill>
              </a:rPr>
              <a:t>Brazil</a:t>
            </a:r>
          </a:p>
          <a:p>
            <a:pPr eaLnBrk="1" hangingPunct="1">
              <a:lnSpc>
                <a:spcPct val="110000"/>
              </a:lnSpc>
              <a:defRPr/>
            </a:pPr>
            <a:r>
              <a:rPr lang="en-US" sz="1200" dirty="0">
                <a:solidFill>
                  <a:srgbClr val="008AC0"/>
                </a:solidFill>
              </a:rPr>
              <a:t>Canada</a:t>
            </a:r>
          </a:p>
          <a:p>
            <a:pPr eaLnBrk="1" hangingPunct="1">
              <a:lnSpc>
                <a:spcPct val="110000"/>
              </a:lnSpc>
              <a:defRPr/>
            </a:pPr>
            <a:r>
              <a:rPr lang="en-US" sz="1200" dirty="0">
                <a:solidFill>
                  <a:srgbClr val="008AC0"/>
                </a:solidFill>
              </a:rPr>
              <a:t>China</a:t>
            </a:r>
          </a:p>
          <a:p>
            <a:pPr eaLnBrk="1" hangingPunct="1">
              <a:lnSpc>
                <a:spcPct val="110000"/>
              </a:lnSpc>
              <a:defRPr/>
            </a:pPr>
            <a:r>
              <a:rPr lang="en-US" sz="1200" dirty="0">
                <a:solidFill>
                  <a:srgbClr val="008AC0"/>
                </a:solidFill>
              </a:rPr>
              <a:t>France</a:t>
            </a:r>
          </a:p>
          <a:p>
            <a:pPr eaLnBrk="1" hangingPunct="1">
              <a:lnSpc>
                <a:spcPct val="110000"/>
              </a:lnSpc>
              <a:defRPr/>
            </a:pPr>
            <a:r>
              <a:rPr lang="en-US" sz="1200" dirty="0">
                <a:solidFill>
                  <a:srgbClr val="008AC0"/>
                </a:solidFill>
              </a:rPr>
              <a:t>Germany</a:t>
            </a:r>
          </a:p>
          <a:p>
            <a:pPr eaLnBrk="1" hangingPunct="1">
              <a:lnSpc>
                <a:spcPct val="110000"/>
              </a:lnSpc>
              <a:defRPr/>
            </a:pPr>
            <a:r>
              <a:rPr lang="en-US" sz="1200" dirty="0">
                <a:solidFill>
                  <a:srgbClr val="008AC0"/>
                </a:solidFill>
              </a:rPr>
              <a:t>Italy</a:t>
            </a:r>
          </a:p>
          <a:p>
            <a:pPr eaLnBrk="1" hangingPunct="1">
              <a:lnSpc>
                <a:spcPct val="110000"/>
              </a:lnSpc>
              <a:defRPr/>
            </a:pPr>
            <a:r>
              <a:rPr lang="en-US" sz="1200" dirty="0">
                <a:solidFill>
                  <a:srgbClr val="008AC0"/>
                </a:solidFill>
              </a:rPr>
              <a:t>Japan</a:t>
            </a:r>
          </a:p>
          <a:p>
            <a:pPr eaLnBrk="1" hangingPunct="1">
              <a:lnSpc>
                <a:spcPct val="110000"/>
              </a:lnSpc>
              <a:defRPr/>
            </a:pPr>
            <a:r>
              <a:rPr lang="en-US" sz="1200" dirty="0">
                <a:solidFill>
                  <a:srgbClr val="008AC0"/>
                </a:solidFill>
              </a:rPr>
              <a:t>Mexico</a:t>
            </a:r>
          </a:p>
          <a:p>
            <a:pPr eaLnBrk="1" hangingPunct="1">
              <a:lnSpc>
                <a:spcPct val="110000"/>
              </a:lnSpc>
              <a:defRPr/>
            </a:pPr>
            <a:r>
              <a:rPr lang="en-US" sz="1200" dirty="0">
                <a:solidFill>
                  <a:srgbClr val="008AC0"/>
                </a:solidFill>
              </a:rPr>
              <a:t>Netherlands</a:t>
            </a:r>
          </a:p>
          <a:p>
            <a:pPr eaLnBrk="1" hangingPunct="1">
              <a:lnSpc>
                <a:spcPct val="110000"/>
              </a:lnSpc>
              <a:defRPr/>
            </a:pPr>
            <a:r>
              <a:rPr lang="en-US" sz="1200" dirty="0">
                <a:solidFill>
                  <a:srgbClr val="008AC0"/>
                </a:solidFill>
              </a:rPr>
              <a:t>New Zealand</a:t>
            </a:r>
          </a:p>
          <a:p>
            <a:pPr eaLnBrk="1" hangingPunct="1">
              <a:lnSpc>
                <a:spcPct val="110000"/>
              </a:lnSpc>
              <a:defRPr/>
            </a:pPr>
            <a:r>
              <a:rPr lang="en-US" sz="1200" dirty="0">
                <a:solidFill>
                  <a:srgbClr val="008AC0"/>
                </a:solidFill>
              </a:rPr>
              <a:t>Poland</a:t>
            </a:r>
          </a:p>
          <a:p>
            <a:pPr eaLnBrk="1" hangingPunct="1">
              <a:lnSpc>
                <a:spcPct val="110000"/>
              </a:lnSpc>
              <a:defRPr/>
            </a:pPr>
            <a:r>
              <a:rPr lang="en-US" sz="1200" dirty="0">
                <a:solidFill>
                  <a:srgbClr val="008AC0"/>
                </a:solidFill>
              </a:rPr>
              <a:t>Portugal</a:t>
            </a:r>
          </a:p>
          <a:p>
            <a:pPr eaLnBrk="1" hangingPunct="1">
              <a:lnSpc>
                <a:spcPct val="110000"/>
              </a:lnSpc>
              <a:defRPr/>
            </a:pPr>
            <a:r>
              <a:rPr lang="en-US" sz="1200" dirty="0">
                <a:solidFill>
                  <a:srgbClr val="008AC0"/>
                </a:solidFill>
              </a:rPr>
              <a:t>Russia</a:t>
            </a:r>
          </a:p>
          <a:p>
            <a:pPr eaLnBrk="1" hangingPunct="1">
              <a:lnSpc>
                <a:spcPct val="110000"/>
              </a:lnSpc>
              <a:defRPr/>
            </a:pPr>
            <a:r>
              <a:rPr lang="en-US" sz="1200" dirty="0">
                <a:solidFill>
                  <a:srgbClr val="008AC0"/>
                </a:solidFill>
              </a:rPr>
              <a:t>Spain</a:t>
            </a:r>
          </a:p>
          <a:p>
            <a:pPr eaLnBrk="1" hangingPunct="1">
              <a:lnSpc>
                <a:spcPct val="110000"/>
              </a:lnSpc>
              <a:defRPr/>
            </a:pPr>
            <a:r>
              <a:rPr lang="en-US" sz="1200" dirty="0">
                <a:solidFill>
                  <a:srgbClr val="008AC0"/>
                </a:solidFill>
              </a:rPr>
              <a:t>Sweden</a:t>
            </a:r>
          </a:p>
          <a:p>
            <a:pPr eaLnBrk="1" hangingPunct="1">
              <a:lnSpc>
                <a:spcPct val="110000"/>
              </a:lnSpc>
              <a:defRPr/>
            </a:pPr>
            <a:r>
              <a:rPr lang="en-US" sz="1200" dirty="0">
                <a:solidFill>
                  <a:srgbClr val="008AC0"/>
                </a:solidFill>
              </a:rPr>
              <a:t>United Kingdom</a:t>
            </a:r>
          </a:p>
          <a:p>
            <a:pPr eaLnBrk="1" hangingPunct="1">
              <a:lnSpc>
                <a:spcPct val="110000"/>
              </a:lnSpc>
              <a:defRPr/>
            </a:pPr>
            <a:r>
              <a:rPr lang="en-US" sz="1200" dirty="0">
                <a:solidFill>
                  <a:srgbClr val="008AC0"/>
                </a:solidFill>
              </a:rPr>
              <a:t>United </a:t>
            </a:r>
            <a:r>
              <a:rPr lang="en-US" sz="1200" dirty="0" smtClean="0">
                <a:solidFill>
                  <a:srgbClr val="008AC0"/>
                </a:solidFill>
              </a:rPr>
              <a:t>States</a:t>
            </a:r>
            <a:endParaRPr lang="en-US" sz="1200" dirty="0">
              <a:solidFill>
                <a:srgbClr val="008AC0"/>
              </a:solidFill>
            </a:endParaRPr>
          </a:p>
        </p:txBody>
      </p:sp>
    </p:spTree>
    <p:extLst>
      <p:ext uri="{BB962C8B-B14F-4D97-AF65-F5344CB8AC3E}">
        <p14:creationId xmlns:p14="http://schemas.microsoft.com/office/powerpoint/2010/main" val="152344531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white">
          <a:xfrm>
            <a:off x="2373313" y="150813"/>
            <a:ext cx="66548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a:defRPr/>
            </a:pPr>
            <a:r>
              <a:rPr lang="en-US" sz="2000" dirty="0">
                <a:solidFill>
                  <a:schemeClr val="tx2"/>
                </a:solidFill>
                <a:latin typeface="+mj-lt"/>
                <a:ea typeface="+mj-ea"/>
                <a:cs typeface="+mj-cs"/>
              </a:rPr>
              <a:t>CREST Measures</a:t>
            </a:r>
          </a:p>
        </p:txBody>
      </p:sp>
      <p:sp>
        <p:nvSpPr>
          <p:cNvPr id="33795" name="Text Box 4"/>
          <p:cNvSpPr txBox="1">
            <a:spLocks noChangeArrowheads="1"/>
          </p:cNvSpPr>
          <p:nvPr/>
        </p:nvSpPr>
        <p:spPr bwMode="auto">
          <a:xfrm>
            <a:off x="160338" y="1036638"/>
            <a:ext cx="4324350" cy="501650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5138" indent="-4651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r>
              <a:rPr lang="en-US" sz="1600" u="sng">
                <a:latin typeface="Century Gothic" pitchFamily="34" charset="0"/>
                <a:cs typeface="Arial" charset="0"/>
              </a:rPr>
              <a:t>Sample Size:</a:t>
            </a:r>
            <a:endParaRPr lang="en-US" sz="1600">
              <a:latin typeface="Century Gothic" pitchFamily="34" charset="0"/>
              <a:cs typeface="Arial" charset="0"/>
            </a:endParaRPr>
          </a:p>
          <a:p>
            <a:pPr algn="l" eaLnBrk="1" hangingPunct="1"/>
            <a:r>
              <a:rPr lang="en-US" sz="1600">
                <a:latin typeface="Century Gothic" pitchFamily="34" charset="0"/>
                <a:cs typeface="Arial" charset="0"/>
              </a:rPr>
              <a:t>	Total number of meals/snacks reported by panelists before projection occurs.</a:t>
            </a:r>
          </a:p>
          <a:p>
            <a:pPr algn="l" eaLnBrk="1" hangingPunct="1"/>
            <a:r>
              <a:rPr lang="en-US" sz="1600" u="sng">
                <a:latin typeface="Century Gothic" pitchFamily="34" charset="0"/>
                <a:cs typeface="Arial" charset="0"/>
              </a:rPr>
              <a:t>Sales:</a:t>
            </a:r>
            <a:endParaRPr lang="en-US" sz="1600">
              <a:latin typeface="Century Gothic" pitchFamily="34" charset="0"/>
              <a:cs typeface="Arial" charset="0"/>
            </a:endParaRPr>
          </a:p>
          <a:p>
            <a:pPr algn="l" eaLnBrk="1" hangingPunct="1"/>
            <a:r>
              <a:rPr lang="en-US" sz="1600">
                <a:latin typeface="Century Gothic" pitchFamily="34" charset="0"/>
                <a:cs typeface="Arial" charset="0"/>
              </a:rPr>
              <a:t>	Estimate of total consumer expenditures for commercial foodservice meals and snacks, excluding any tip.</a:t>
            </a:r>
          </a:p>
          <a:p>
            <a:pPr algn="l" eaLnBrk="1" hangingPunct="1"/>
            <a:r>
              <a:rPr lang="en-US" sz="1600" u="sng">
                <a:latin typeface="Century Gothic" pitchFamily="34" charset="0"/>
                <a:cs typeface="Arial" charset="0"/>
              </a:rPr>
              <a:t>Visits/Traffic:</a:t>
            </a:r>
            <a:endParaRPr lang="en-US" sz="1600">
              <a:latin typeface="Century Gothic" pitchFamily="34" charset="0"/>
              <a:cs typeface="Arial" charset="0"/>
            </a:endParaRPr>
          </a:p>
          <a:p>
            <a:pPr algn="l" eaLnBrk="1" hangingPunct="1"/>
            <a:r>
              <a:rPr lang="en-US" sz="1600">
                <a:latin typeface="Century Gothic" pitchFamily="34" charset="0"/>
                <a:cs typeface="Arial" charset="0"/>
              </a:rPr>
              <a:t>	Total consumer-reported meals/snacks from commercial foodservice outlets. “Heads” through the door.  Derived from reported meals/snacks by teens, adults, and kids under 13 reported by adults.</a:t>
            </a:r>
          </a:p>
          <a:p>
            <a:pPr algn="l" eaLnBrk="1" hangingPunct="1"/>
            <a:r>
              <a:rPr lang="en-US" sz="1600" u="sng">
                <a:latin typeface="Century Gothic" pitchFamily="34" charset="0"/>
                <a:cs typeface="Arial" charset="0"/>
              </a:rPr>
              <a:t>Servings:</a:t>
            </a:r>
            <a:endParaRPr lang="en-US" sz="1600">
              <a:latin typeface="Century Gothic" pitchFamily="34" charset="0"/>
              <a:cs typeface="Arial" charset="0"/>
            </a:endParaRPr>
          </a:p>
          <a:p>
            <a:pPr algn="l" eaLnBrk="1" hangingPunct="1"/>
            <a:r>
              <a:rPr lang="en-US" sz="1600">
                <a:latin typeface="Century Gothic" pitchFamily="34" charset="0"/>
                <a:cs typeface="Arial" charset="0"/>
              </a:rPr>
              <a:t>	The number of times a food or beverage was ordered at a commercial restaurant. </a:t>
            </a:r>
          </a:p>
        </p:txBody>
      </p:sp>
      <p:sp>
        <p:nvSpPr>
          <p:cNvPr id="33796" name="Text Box 4"/>
          <p:cNvSpPr txBox="1">
            <a:spLocks noChangeArrowheads="1"/>
          </p:cNvSpPr>
          <p:nvPr/>
        </p:nvSpPr>
        <p:spPr bwMode="auto">
          <a:xfrm>
            <a:off x="4687888" y="1036638"/>
            <a:ext cx="4295775" cy="427831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5138" indent="-4651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r>
              <a:rPr lang="en-US" sz="1600" u="sng">
                <a:latin typeface="Century Gothic" pitchFamily="34" charset="0"/>
                <a:cs typeface="Arial" charset="0"/>
              </a:rPr>
              <a:t>Average Individual Spend:</a:t>
            </a:r>
          </a:p>
          <a:p>
            <a:pPr algn="l" eaLnBrk="1" hangingPunct="1"/>
            <a:r>
              <a:rPr lang="en-US" sz="1600">
                <a:latin typeface="Century Gothic" pitchFamily="34" charset="0"/>
                <a:cs typeface="Arial" charset="0"/>
              </a:rPr>
              <a:t>	Average amount paid for one eater’s food and beverage.  Does not include tip, but does include VAT</a:t>
            </a:r>
            <a:endParaRPr lang="en-US" sz="1600" u="sng">
              <a:latin typeface="Century Gothic" pitchFamily="34" charset="0"/>
              <a:cs typeface="Arial" charset="0"/>
            </a:endParaRPr>
          </a:p>
          <a:p>
            <a:pPr algn="l" eaLnBrk="1" hangingPunct="1"/>
            <a:r>
              <a:rPr lang="en-US" sz="1600" u="sng">
                <a:latin typeface="Century Gothic" pitchFamily="34" charset="0"/>
                <a:cs typeface="Arial" charset="0"/>
              </a:rPr>
              <a:t>Average Party Size:</a:t>
            </a:r>
            <a:endParaRPr lang="en-US" sz="1600">
              <a:latin typeface="Century Gothic" pitchFamily="34" charset="0"/>
              <a:cs typeface="Arial" charset="0"/>
            </a:endParaRPr>
          </a:p>
          <a:p>
            <a:pPr algn="l" eaLnBrk="1" hangingPunct="1"/>
            <a:r>
              <a:rPr lang="en-US" sz="1600">
                <a:latin typeface="Century Gothic" pitchFamily="34" charset="0"/>
                <a:cs typeface="Arial" charset="0"/>
              </a:rPr>
              <a:t>	Average number of people in a party.  This includes guests and kids.  It is derived from the question: </a:t>
            </a:r>
            <a:r>
              <a:rPr lang="en-US" sz="1600" i="1">
                <a:latin typeface="Century Gothic" pitchFamily="34" charset="0"/>
                <a:cs typeface="Arial" charset="0"/>
              </a:rPr>
              <a:t>“Including yourself, please select the number of adults, teens and children in your party.” </a:t>
            </a:r>
          </a:p>
          <a:p>
            <a:pPr algn="l" eaLnBrk="1" hangingPunct="1"/>
            <a:r>
              <a:rPr lang="en-US" sz="1600" u="sng">
                <a:latin typeface="Century Gothic" pitchFamily="34" charset="0"/>
                <a:cs typeface="Arial" charset="0"/>
              </a:rPr>
              <a:t>Average Order Size/Items Per Eater:</a:t>
            </a:r>
            <a:endParaRPr lang="en-US" sz="1600">
              <a:latin typeface="Century Gothic" pitchFamily="34" charset="0"/>
              <a:cs typeface="Arial" charset="0"/>
            </a:endParaRPr>
          </a:p>
          <a:p>
            <a:pPr algn="l" eaLnBrk="1" hangingPunct="1"/>
            <a:r>
              <a:rPr lang="en-US" sz="1600">
                <a:latin typeface="Century Gothic" pitchFamily="34" charset="0"/>
                <a:cs typeface="Arial" charset="0"/>
              </a:rPr>
              <a:t>	Average number of different food items per person, per meal/snack. </a:t>
            </a:r>
          </a:p>
          <a:p>
            <a:pPr algn="l" eaLnBrk="1" hangingPunct="1"/>
            <a:r>
              <a:rPr lang="en-US" sz="1600">
                <a:latin typeface="Century Gothic" pitchFamily="34" charset="0"/>
                <a:cs typeface="Arial" charset="0"/>
              </a:rPr>
              <a:t>	</a:t>
            </a:r>
          </a:p>
          <a:p>
            <a:pPr algn="l" eaLnBrk="1" hangingPunct="1"/>
            <a:r>
              <a:rPr lang="en-US" sz="1600">
                <a:latin typeface="Century Gothic" pitchFamily="34" charset="0"/>
                <a:cs typeface="Arial" charset="0"/>
              </a:rPr>
              <a:t>	</a:t>
            </a:r>
            <a:r>
              <a:rPr lang="en-US" sz="1600" i="1">
                <a:latin typeface="Century Gothic" pitchFamily="34" charset="0"/>
                <a:cs typeface="Arial" charset="0"/>
              </a:rPr>
              <a:t>*Note - Order size does not take into account multiples or refills.</a:t>
            </a:r>
          </a:p>
        </p:txBody>
      </p:sp>
    </p:spTree>
    <p:extLst>
      <p:ext uri="{BB962C8B-B14F-4D97-AF65-F5344CB8AC3E}">
        <p14:creationId xmlns:p14="http://schemas.microsoft.com/office/powerpoint/2010/main" val="218844728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white">
          <a:xfrm>
            <a:off x="2373313" y="150813"/>
            <a:ext cx="66548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a:defRPr/>
            </a:pPr>
            <a:r>
              <a:rPr lang="en-US" sz="2000" dirty="0">
                <a:solidFill>
                  <a:schemeClr val="tx2"/>
                </a:solidFill>
                <a:latin typeface="+mj-lt"/>
                <a:ea typeface="+mj-ea"/>
                <a:cs typeface="+mj-cs"/>
              </a:rPr>
              <a:t>CREST Calculations</a:t>
            </a:r>
          </a:p>
        </p:txBody>
      </p:sp>
      <p:sp>
        <p:nvSpPr>
          <p:cNvPr id="34819" name="Text Box 4"/>
          <p:cNvSpPr txBox="1">
            <a:spLocks noChangeArrowheads="1"/>
          </p:cNvSpPr>
          <p:nvPr/>
        </p:nvSpPr>
        <p:spPr bwMode="auto">
          <a:xfrm>
            <a:off x="101600" y="1009650"/>
            <a:ext cx="4325938" cy="526256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5138" indent="-4651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r>
              <a:rPr lang="en-US" sz="1600" u="sng">
                <a:latin typeface="Century Gothic" pitchFamily="34" charset="0"/>
                <a:cs typeface="Arial" charset="0"/>
              </a:rPr>
              <a:t>Average Price Per Item</a:t>
            </a:r>
            <a:endParaRPr lang="en-US" sz="1600">
              <a:latin typeface="Century Gothic" pitchFamily="34" charset="0"/>
              <a:cs typeface="Arial" charset="0"/>
            </a:endParaRPr>
          </a:p>
          <a:p>
            <a:pPr algn="l" eaLnBrk="1" hangingPunct="1"/>
            <a:r>
              <a:rPr lang="en-US" sz="1600">
                <a:latin typeface="Century Gothic" pitchFamily="34" charset="0"/>
                <a:cs typeface="Arial" charset="0"/>
              </a:rPr>
              <a:t>	Average Individual Spend divided by Items per Eater </a:t>
            </a:r>
          </a:p>
          <a:p>
            <a:pPr algn="l" eaLnBrk="1" hangingPunct="1"/>
            <a:r>
              <a:rPr lang="en-US" sz="1600" u="sng">
                <a:latin typeface="Century Gothic" pitchFamily="34" charset="0"/>
                <a:cs typeface="Arial" charset="0"/>
              </a:rPr>
              <a:t>Menu Importance/Incidence</a:t>
            </a:r>
            <a:endParaRPr lang="en-US" sz="1600">
              <a:latin typeface="Century Gothic" pitchFamily="34" charset="0"/>
              <a:cs typeface="Arial" charset="0"/>
            </a:endParaRPr>
          </a:p>
          <a:p>
            <a:pPr algn="l" eaLnBrk="1" hangingPunct="1"/>
            <a:r>
              <a:rPr lang="en-US" sz="1600">
                <a:latin typeface="Century Gothic" pitchFamily="34" charset="0"/>
                <a:cs typeface="Arial" charset="0"/>
              </a:rPr>
              <a:t>	Simply stated, the %of orders (or visits) that include a specific food or beverage item, group of items, or category of items.  A pure measure of item importance (e.g. on a scale from 1-100 how important is this item)</a:t>
            </a:r>
          </a:p>
          <a:p>
            <a:pPr algn="l" eaLnBrk="1" hangingPunct="1"/>
            <a:r>
              <a:rPr lang="en-US" sz="1600" u="sng">
                <a:latin typeface="Century Gothic" pitchFamily="34" charset="0"/>
                <a:cs typeface="Arial" charset="0"/>
              </a:rPr>
              <a:t>Index</a:t>
            </a:r>
          </a:p>
          <a:p>
            <a:pPr algn="l" eaLnBrk="1" hangingPunct="1"/>
            <a:r>
              <a:rPr lang="en-US" sz="1600">
                <a:latin typeface="Century Gothic" pitchFamily="34" charset="0"/>
                <a:cs typeface="Arial" charset="0"/>
              </a:rPr>
              <a:t>	Reflects the relative importance of a specific variable (e.g. demo, occasion segment, etc.)</a:t>
            </a:r>
          </a:p>
          <a:p>
            <a:pPr algn="l" eaLnBrk="1" hangingPunct="1"/>
            <a:r>
              <a:rPr lang="en-US" sz="1600" u="sng">
                <a:latin typeface="Century Gothic" pitchFamily="34" charset="0"/>
                <a:cs typeface="Arial" charset="0"/>
              </a:rPr>
              <a:t>Per Capita</a:t>
            </a:r>
            <a:endParaRPr lang="en-US" sz="1600">
              <a:latin typeface="Century Gothic" pitchFamily="34" charset="0"/>
              <a:cs typeface="Arial" charset="0"/>
            </a:endParaRPr>
          </a:p>
          <a:p>
            <a:pPr algn="l" eaLnBrk="1" hangingPunct="1"/>
            <a:r>
              <a:rPr lang="en-US" sz="1600">
                <a:latin typeface="Century Gothic" pitchFamily="34" charset="0"/>
                <a:cs typeface="Arial" charset="0"/>
              </a:rPr>
              <a:t>	# of times the average GB consumer eats an out of home meal or snack in a given year.  This can be looked at by age, gender, social class, household composition, etc.</a:t>
            </a:r>
          </a:p>
          <a:p>
            <a:pPr algn="l" eaLnBrk="1" hangingPunct="1"/>
            <a:endParaRPr lang="en-US" sz="1600">
              <a:latin typeface="Century Gothic" pitchFamily="34" charset="0"/>
              <a:cs typeface="Arial" charset="0"/>
            </a:endParaRPr>
          </a:p>
        </p:txBody>
      </p:sp>
      <p:sp>
        <p:nvSpPr>
          <p:cNvPr id="34820" name="Text Box 4"/>
          <p:cNvSpPr txBox="1">
            <a:spLocks noChangeArrowheads="1"/>
          </p:cNvSpPr>
          <p:nvPr/>
        </p:nvSpPr>
        <p:spPr bwMode="auto">
          <a:xfrm>
            <a:off x="4687888" y="1009650"/>
            <a:ext cx="4340225" cy="575468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5138" indent="-4651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r>
              <a:rPr lang="en-US" sz="1600" u="sng">
                <a:latin typeface="Century Gothic" pitchFamily="34" charset="0"/>
                <a:cs typeface="Arial" charset="0"/>
              </a:rPr>
              <a:t>% Change vs. Same Period Year Ago</a:t>
            </a:r>
          </a:p>
          <a:p>
            <a:pPr algn="l" eaLnBrk="1" hangingPunct="1"/>
            <a:r>
              <a:rPr lang="en-US" sz="1600">
                <a:latin typeface="Century Gothic" pitchFamily="34" charset="0"/>
                <a:cs typeface="Arial" charset="0"/>
              </a:rPr>
              <a:t>	YOY or PCYA the % change vs. same time period year ago (e.g. annual, quarter, month, etc.).</a:t>
            </a:r>
            <a:endParaRPr lang="en-US" sz="1600" u="sng">
              <a:latin typeface="Century Gothic" pitchFamily="34" charset="0"/>
              <a:cs typeface="Arial" charset="0"/>
            </a:endParaRPr>
          </a:p>
          <a:p>
            <a:pPr algn="l" eaLnBrk="1" hangingPunct="1"/>
            <a:r>
              <a:rPr lang="en-US" sz="1600" u="sng">
                <a:latin typeface="Century Gothic" pitchFamily="34" charset="0"/>
                <a:cs typeface="Arial" charset="0"/>
              </a:rPr>
              <a:t>Compound Rate of Change</a:t>
            </a:r>
            <a:endParaRPr lang="en-US" sz="1600">
              <a:latin typeface="Century Gothic" pitchFamily="34" charset="0"/>
              <a:cs typeface="Arial" charset="0"/>
            </a:endParaRPr>
          </a:p>
          <a:p>
            <a:pPr algn="l" eaLnBrk="1" hangingPunct="1"/>
            <a:r>
              <a:rPr lang="en-US" sz="1600">
                <a:latin typeface="Century Gothic" pitchFamily="34" charset="0"/>
                <a:cs typeface="Arial" charset="0"/>
              </a:rPr>
              <a:t>	CAGR = Average annual % change over a period of two-years or more</a:t>
            </a:r>
          </a:p>
          <a:p>
            <a:pPr algn="l" eaLnBrk="1" hangingPunct="1"/>
            <a:r>
              <a:rPr lang="en-US" sz="1600" u="sng">
                <a:latin typeface="Century Gothic" pitchFamily="34" charset="0"/>
                <a:cs typeface="Arial" charset="0"/>
              </a:rPr>
              <a:t>Penetration</a:t>
            </a:r>
            <a:endParaRPr lang="en-US" sz="1600">
              <a:latin typeface="Century Gothic" pitchFamily="34" charset="0"/>
              <a:cs typeface="Arial" charset="0"/>
            </a:endParaRPr>
          </a:p>
          <a:p>
            <a:pPr algn="l" eaLnBrk="1" hangingPunct="1"/>
            <a:r>
              <a:rPr lang="en-US" sz="1600">
                <a:latin typeface="Century Gothic" pitchFamily="34" charset="0"/>
                <a:cs typeface="Arial" charset="0"/>
              </a:rPr>
              <a:t>	The percentage of the GB population who visit a specific brand, category, channel, or segment in a given 4-week period</a:t>
            </a:r>
          </a:p>
          <a:p>
            <a:pPr algn="l" eaLnBrk="1" hangingPunct="1"/>
            <a:r>
              <a:rPr lang="en-US" sz="1600" u="sng">
                <a:latin typeface="Century Gothic" pitchFamily="34" charset="0"/>
                <a:cs typeface="Arial" charset="0"/>
              </a:rPr>
              <a:t>Frequency</a:t>
            </a:r>
            <a:endParaRPr lang="en-US" sz="1600">
              <a:latin typeface="Century Gothic" pitchFamily="34" charset="0"/>
              <a:cs typeface="Arial" charset="0"/>
            </a:endParaRPr>
          </a:p>
          <a:p>
            <a:pPr algn="l" eaLnBrk="1" hangingPunct="1"/>
            <a:r>
              <a:rPr lang="en-US" sz="1600">
                <a:latin typeface="Century Gothic" pitchFamily="34" charset="0"/>
                <a:cs typeface="Arial" charset="0"/>
              </a:rPr>
              <a:t>	How often a typical consumer frequents a specific brand, category, channel, or segment of the industry in a 4-week period</a:t>
            </a:r>
          </a:p>
          <a:p>
            <a:pPr algn="l" eaLnBrk="1" hangingPunct="1"/>
            <a:r>
              <a:rPr lang="en-US" sz="1600" u="sng">
                <a:latin typeface="Century Gothic" pitchFamily="34" charset="0"/>
                <a:cs typeface="Arial" charset="0"/>
              </a:rPr>
              <a:t>Contribution to Growth/Decline</a:t>
            </a:r>
            <a:endParaRPr lang="en-US" sz="1600">
              <a:latin typeface="Century Gothic" pitchFamily="34" charset="0"/>
              <a:cs typeface="Arial" charset="0"/>
            </a:endParaRPr>
          </a:p>
          <a:p>
            <a:pPr algn="l" eaLnBrk="1" hangingPunct="1"/>
            <a:r>
              <a:rPr lang="en-US" sz="1600">
                <a:latin typeface="Century Gothic" pitchFamily="34" charset="0"/>
                <a:cs typeface="Arial" charset="0"/>
              </a:rPr>
              <a:t>	CTG and/or CTD = % of visit or servings growth/decline sourced to a specific variable (e.g. demo, occasion segment, etc.)</a:t>
            </a:r>
          </a:p>
          <a:p>
            <a:pPr algn="l" eaLnBrk="1" hangingPunct="1"/>
            <a:endParaRPr lang="en-US" sz="1600">
              <a:latin typeface="Century Gothic" pitchFamily="34" charset="0"/>
              <a:cs typeface="Arial" charset="0"/>
            </a:endParaRPr>
          </a:p>
        </p:txBody>
      </p:sp>
      <p:cxnSp>
        <p:nvCxnSpPr>
          <p:cNvPr id="3" name="Straight Connector 2"/>
          <p:cNvCxnSpPr/>
          <p:nvPr/>
        </p:nvCxnSpPr>
        <p:spPr bwMode="auto">
          <a:xfrm>
            <a:off x="4572000" y="1539875"/>
            <a:ext cx="0" cy="4659313"/>
          </a:xfrm>
          <a:prstGeom prst="line">
            <a:avLst/>
          </a:prstGeom>
          <a:solidFill>
            <a:srgbClr val="FFFF99"/>
          </a:solidFill>
          <a:ln w="9525" cap="flat" cmpd="sng" algn="ctr">
            <a:solidFill>
              <a:schemeClr val="bg1">
                <a:lumMod val="75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1858259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2075111040"/>
              </p:ext>
            </p:extLst>
          </p:nvPr>
        </p:nvGraphicFramePr>
        <p:xfrm>
          <a:off x="74307" y="1858632"/>
          <a:ext cx="5188810" cy="512618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Box 3"/>
          <p:cNvSpPr txBox="1">
            <a:spLocks noChangeArrowheads="1"/>
          </p:cNvSpPr>
          <p:nvPr/>
        </p:nvSpPr>
        <p:spPr bwMode="auto">
          <a:xfrm>
            <a:off x="703454" y="1226760"/>
            <a:ext cx="21410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smtClean="0">
                <a:solidFill>
                  <a:srgbClr val="008AC0"/>
                </a:solidFill>
                <a:latin typeface="Calibri" pitchFamily="34" charset="0"/>
                <a:cs typeface="Calibri" pitchFamily="34" charset="0"/>
              </a:rPr>
              <a:t>Total Fish &amp; Chips</a:t>
            </a:r>
          </a:p>
          <a:p>
            <a:pPr algn="ctr"/>
            <a:r>
              <a:rPr lang="en-US" sz="1400" dirty="0" smtClean="0">
                <a:solidFill>
                  <a:srgbClr val="008AC0"/>
                </a:solidFill>
                <a:latin typeface="Calibri" pitchFamily="34" charset="0"/>
                <a:cs typeface="Calibri" pitchFamily="34" charset="0"/>
              </a:rPr>
              <a:t>Servings (000s) by Channel</a:t>
            </a:r>
            <a:endParaRPr lang="en-US" sz="1400" dirty="0">
              <a:solidFill>
                <a:srgbClr val="008AC0"/>
              </a:solidFill>
              <a:latin typeface="Calibri" pitchFamily="34" charset="0"/>
              <a:cs typeface="Calibri" pitchFamily="34" charset="0"/>
            </a:endParaRPr>
          </a:p>
        </p:txBody>
      </p:sp>
      <p:sp>
        <p:nvSpPr>
          <p:cNvPr id="3" name="AutoShape 4" descr="Pound Sign Outline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 Box 3"/>
          <p:cNvSpPr txBox="1">
            <a:spLocks noChangeArrowheads="1"/>
          </p:cNvSpPr>
          <p:nvPr/>
        </p:nvSpPr>
        <p:spPr bwMode="auto">
          <a:xfrm>
            <a:off x="4602226" y="1150772"/>
            <a:ext cx="18718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smtClean="0">
                <a:solidFill>
                  <a:srgbClr val="008AC0"/>
                </a:solidFill>
                <a:latin typeface="Calibri" pitchFamily="34" charset="0"/>
                <a:cs typeface="Calibri" pitchFamily="34" charset="0"/>
              </a:rPr>
              <a:t>Total Fish &amp; Chips</a:t>
            </a:r>
          </a:p>
          <a:p>
            <a:pPr algn="ctr"/>
            <a:r>
              <a:rPr lang="en-US" sz="1400" dirty="0" smtClean="0">
                <a:solidFill>
                  <a:srgbClr val="008AC0"/>
                </a:solidFill>
                <a:latin typeface="Calibri" pitchFamily="34" charset="0"/>
                <a:cs typeface="Calibri" pitchFamily="34" charset="0"/>
              </a:rPr>
              <a:t>Servings % YOY Change</a:t>
            </a:r>
          </a:p>
        </p:txBody>
      </p:sp>
      <p:sp>
        <p:nvSpPr>
          <p:cNvPr id="6" name="TextBox 5"/>
          <p:cNvSpPr txBox="1"/>
          <p:nvPr/>
        </p:nvSpPr>
        <p:spPr>
          <a:xfrm>
            <a:off x="3583042" y="1636687"/>
            <a:ext cx="2755832" cy="338554"/>
          </a:xfrm>
          <a:prstGeom prst="rect">
            <a:avLst/>
          </a:prstGeom>
          <a:noFill/>
        </p:spPr>
        <p:txBody>
          <a:bodyPr wrap="square" rtlCol="0">
            <a:spAutoFit/>
          </a:bodyPr>
          <a:lstStyle/>
          <a:p>
            <a:pPr algn="r"/>
            <a:r>
              <a:rPr lang="en-GB" sz="1200" dirty="0" smtClean="0">
                <a:latin typeface="Calibri" pitchFamily="34" charset="0"/>
              </a:rPr>
              <a:t>Total Change </a:t>
            </a:r>
            <a:r>
              <a:rPr lang="en-GB" sz="1600" b="1" dirty="0">
                <a:solidFill>
                  <a:srgbClr val="FF0000"/>
                </a:solidFill>
                <a:latin typeface="Calibri" pitchFamily="34" charset="0"/>
              </a:rPr>
              <a:t> </a:t>
            </a:r>
            <a:r>
              <a:rPr lang="en-GB" sz="1600" b="1" dirty="0" smtClean="0">
                <a:solidFill>
                  <a:srgbClr val="92D050"/>
                </a:solidFill>
                <a:latin typeface="Calibri" pitchFamily="34" charset="0"/>
              </a:rPr>
              <a:t>+1.0%</a:t>
            </a:r>
            <a:endParaRPr lang="en-GB" sz="1600" b="1" dirty="0">
              <a:solidFill>
                <a:srgbClr val="92D050"/>
              </a:solidFill>
              <a:latin typeface="Calibri" pitchFamily="34" charset="0"/>
            </a:endParaRPr>
          </a:p>
        </p:txBody>
      </p:sp>
      <p:sp>
        <p:nvSpPr>
          <p:cNvPr id="20" name="Text Box 3"/>
          <p:cNvSpPr txBox="1">
            <a:spLocks noChangeArrowheads="1"/>
          </p:cNvSpPr>
          <p:nvPr/>
        </p:nvSpPr>
        <p:spPr bwMode="auto">
          <a:xfrm>
            <a:off x="6810452" y="1198448"/>
            <a:ext cx="22068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smtClean="0">
                <a:solidFill>
                  <a:srgbClr val="008AC0"/>
                </a:solidFill>
                <a:latin typeface="Calibri" pitchFamily="34" charset="0"/>
                <a:cs typeface="Calibri" pitchFamily="34" charset="0"/>
              </a:rPr>
              <a:t>Total Fish &amp; Chips</a:t>
            </a:r>
          </a:p>
          <a:p>
            <a:pPr algn="ctr"/>
            <a:r>
              <a:rPr lang="en-US" sz="1400" dirty="0" smtClean="0">
                <a:solidFill>
                  <a:srgbClr val="008AC0"/>
                </a:solidFill>
                <a:latin typeface="Calibri" pitchFamily="34" charset="0"/>
                <a:cs typeface="Calibri" pitchFamily="34" charset="0"/>
              </a:rPr>
              <a:t>Servings Actual YOY Change</a:t>
            </a:r>
          </a:p>
        </p:txBody>
      </p:sp>
      <p:sp>
        <p:nvSpPr>
          <p:cNvPr id="21" name="TextBox 20"/>
          <p:cNvSpPr txBox="1"/>
          <p:nvPr/>
        </p:nvSpPr>
        <p:spPr>
          <a:xfrm>
            <a:off x="5908544" y="1636687"/>
            <a:ext cx="2755832" cy="338554"/>
          </a:xfrm>
          <a:prstGeom prst="rect">
            <a:avLst/>
          </a:prstGeom>
          <a:noFill/>
        </p:spPr>
        <p:txBody>
          <a:bodyPr wrap="square" rtlCol="0">
            <a:spAutoFit/>
          </a:bodyPr>
          <a:lstStyle/>
          <a:p>
            <a:pPr algn="r"/>
            <a:r>
              <a:rPr lang="en-GB" sz="1200" dirty="0" smtClean="0">
                <a:latin typeface="Calibri" pitchFamily="34" charset="0"/>
              </a:rPr>
              <a:t>Total Change  </a:t>
            </a:r>
            <a:r>
              <a:rPr lang="en-GB" sz="1600" b="1" dirty="0" smtClean="0">
                <a:solidFill>
                  <a:srgbClr val="92D050"/>
                </a:solidFill>
                <a:latin typeface="Calibri" pitchFamily="34" charset="0"/>
              </a:rPr>
              <a:t>+4.1m</a:t>
            </a:r>
            <a:endParaRPr lang="en-GB" sz="1600" b="1" dirty="0">
              <a:solidFill>
                <a:srgbClr val="92D050"/>
              </a:solidFill>
              <a:latin typeface="Calibri" pitchFamily="34" charset="0"/>
            </a:endParaRPr>
          </a:p>
        </p:txBody>
      </p:sp>
      <p:sp>
        <p:nvSpPr>
          <p:cNvPr id="2" name="TextBox 1"/>
          <p:cNvSpPr txBox="1"/>
          <p:nvPr/>
        </p:nvSpPr>
        <p:spPr>
          <a:xfrm>
            <a:off x="924674" y="211097"/>
            <a:ext cx="8131616" cy="707886"/>
          </a:xfrm>
          <a:prstGeom prst="rect">
            <a:avLst/>
          </a:prstGeom>
          <a:noFill/>
        </p:spPr>
        <p:txBody>
          <a:bodyPr wrap="square" rtlCol="0">
            <a:spAutoFit/>
          </a:bodyPr>
          <a:lstStyle/>
          <a:p>
            <a:r>
              <a:rPr lang="en-GB" sz="2000" b="1" dirty="0" smtClean="0">
                <a:solidFill>
                  <a:schemeClr val="tx2"/>
                </a:solidFill>
                <a:latin typeface="Calibri" pitchFamily="34" charset="0"/>
              </a:rPr>
              <a:t>Both Pubs and Travel and Leisure are seeing Fish &amp; Chip consumption drop, however these are declining markets so to be expected </a:t>
            </a:r>
            <a:endParaRPr lang="en-GB" sz="2000" b="1" dirty="0">
              <a:solidFill>
                <a:schemeClr val="tx2"/>
              </a:solidFill>
              <a:latin typeface="Calibri" pitchFamily="34" charset="0"/>
            </a:endParaRPr>
          </a:p>
        </p:txBody>
      </p:sp>
      <p:grpSp>
        <p:nvGrpSpPr>
          <p:cNvPr id="22" name="Group 21"/>
          <p:cNvGrpSpPr/>
          <p:nvPr/>
        </p:nvGrpSpPr>
        <p:grpSpPr>
          <a:xfrm>
            <a:off x="23457" y="286376"/>
            <a:ext cx="748687" cy="493022"/>
            <a:chOff x="234820" y="4181468"/>
            <a:chExt cx="1040174" cy="637221"/>
          </a:xfrm>
        </p:grpSpPr>
        <p:pic>
          <p:nvPicPr>
            <p:cNvPr id="24"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234820" y="4191611"/>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387220" y="4191611"/>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539620" y="4181468"/>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678707" y="4191611"/>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831107" y="4191611"/>
              <a:ext cx="443887" cy="627078"/>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5" name="Table 4"/>
          <p:cNvGraphicFramePr>
            <a:graphicFrameLocks noGrp="1"/>
          </p:cNvGraphicFramePr>
          <p:nvPr>
            <p:extLst>
              <p:ext uri="{D42A27DB-BD31-4B8C-83A1-F6EECF244321}">
                <p14:modId xmlns:p14="http://schemas.microsoft.com/office/powerpoint/2010/main" val="3123560935"/>
              </p:ext>
            </p:extLst>
          </p:nvPr>
        </p:nvGraphicFramePr>
        <p:xfrm>
          <a:off x="5538156" y="1975241"/>
          <a:ext cx="863600" cy="4091729"/>
        </p:xfrm>
        <a:graphic>
          <a:graphicData uri="http://schemas.openxmlformats.org/drawingml/2006/table">
            <a:tbl>
              <a:tblPr>
                <a:tableStyleId>{5C22544A-7EE6-4342-B048-85BDC9FD1C3A}</a:tableStyleId>
              </a:tblPr>
              <a:tblGrid>
                <a:gridCol w="863600"/>
              </a:tblGrid>
              <a:tr h="508784">
                <a:tc>
                  <a:txBody>
                    <a:bodyPr/>
                    <a:lstStyle/>
                    <a:p>
                      <a:pPr algn="r" fontAlgn="b"/>
                      <a:r>
                        <a:rPr lang="en-GB" sz="2000" b="1" kern="1200" dirty="0" smtClean="0">
                          <a:solidFill>
                            <a:srgbClr val="92D050"/>
                          </a:solidFill>
                          <a:latin typeface="Calibri" pitchFamily="34" charset="0"/>
                          <a:ea typeface="ＭＳ Ｐゴシック" charset="0"/>
                          <a:cs typeface="ＭＳ Ｐゴシック" charset="0"/>
                        </a:rPr>
                        <a:t>+6.5</a:t>
                      </a:r>
                      <a:r>
                        <a:rPr lang="en-GB" sz="2000" b="1" kern="1200" dirty="0" smtClean="0">
                          <a:solidFill>
                            <a:srgbClr val="92D050"/>
                          </a:solidFill>
                          <a:latin typeface="Calibri" pitchFamily="34" charset="0"/>
                          <a:ea typeface="ＭＳ Ｐゴシック" charset="0"/>
                          <a:cs typeface="ＭＳ Ｐゴシック" charset="0"/>
                        </a:rPr>
                        <a:t>%</a:t>
                      </a:r>
                      <a:endParaRPr lang="en-GB" sz="2000" b="1" kern="1200" dirty="0">
                        <a:solidFill>
                          <a:srgbClr val="92D050"/>
                        </a:solidFill>
                        <a:latin typeface="Calibri" pitchFamily="34" charset="0"/>
                        <a:ea typeface="ＭＳ Ｐゴシック" charset="0"/>
                        <a:cs typeface="ＭＳ Ｐゴシック" charset="0"/>
                      </a:endParaRPr>
                    </a:p>
                  </a:txBody>
                  <a:tcPr marL="9525" marR="9525" marT="9525" marB="0" anchor="b">
                    <a:noFill/>
                  </a:tcPr>
                </a:tc>
              </a:tr>
              <a:tr h="716589">
                <a:tc>
                  <a:txBody>
                    <a:bodyPr/>
                    <a:lstStyle/>
                    <a:p>
                      <a:pPr algn="r" fontAlgn="b"/>
                      <a:r>
                        <a:rPr lang="en-GB" sz="2000" b="1" kern="1200" dirty="0" smtClean="0">
                          <a:solidFill>
                            <a:srgbClr val="92D050"/>
                          </a:solidFill>
                          <a:latin typeface="Calibri" pitchFamily="34" charset="0"/>
                          <a:ea typeface="ＭＳ Ｐゴシック" charset="0"/>
                          <a:cs typeface="ＭＳ Ｐゴシック" charset="0"/>
                        </a:rPr>
                        <a:t>+3.5%</a:t>
                      </a:r>
                      <a:endParaRPr lang="en-GB" sz="2000" b="1" kern="1200" dirty="0">
                        <a:solidFill>
                          <a:srgbClr val="92D050"/>
                        </a:solidFill>
                        <a:latin typeface="Calibri" pitchFamily="34" charset="0"/>
                        <a:ea typeface="ＭＳ Ｐゴシック" charset="0"/>
                        <a:cs typeface="ＭＳ Ｐゴシック" charset="0"/>
                      </a:endParaRPr>
                    </a:p>
                  </a:txBody>
                  <a:tcPr marL="9525" marR="9525" marT="9525" marB="0" anchor="b">
                    <a:noFill/>
                  </a:tcPr>
                </a:tc>
              </a:tr>
              <a:tr h="716589">
                <a:tc>
                  <a:txBody>
                    <a:bodyPr/>
                    <a:lstStyle/>
                    <a:p>
                      <a:pPr algn="r" fontAlgn="b"/>
                      <a:r>
                        <a:rPr lang="en-GB" sz="2000" b="1" kern="1200" dirty="0" smtClean="0">
                          <a:solidFill>
                            <a:srgbClr val="92D050"/>
                          </a:solidFill>
                          <a:latin typeface="Calibri" pitchFamily="34" charset="0"/>
                          <a:ea typeface="ＭＳ Ｐゴシック" charset="0"/>
                          <a:cs typeface="ＭＳ Ｐゴシック" charset="0"/>
                        </a:rPr>
                        <a:t>+5.4%</a:t>
                      </a:r>
                      <a:endParaRPr lang="en-GB" sz="2000" b="1" kern="1200" dirty="0">
                        <a:solidFill>
                          <a:srgbClr val="92D050"/>
                        </a:solidFill>
                        <a:latin typeface="Calibri" pitchFamily="34" charset="0"/>
                        <a:ea typeface="ＭＳ Ｐゴシック" charset="0"/>
                        <a:cs typeface="ＭＳ Ｐゴシック" charset="0"/>
                      </a:endParaRPr>
                    </a:p>
                  </a:txBody>
                  <a:tcPr marL="9525" marR="9525" marT="9525" marB="0" anchor="b">
                    <a:noFill/>
                  </a:tcPr>
                </a:tc>
              </a:tr>
              <a:tr h="716589">
                <a:tc>
                  <a:txBody>
                    <a:bodyPr/>
                    <a:lstStyle/>
                    <a:p>
                      <a:pPr algn="r" fontAlgn="b"/>
                      <a:r>
                        <a:rPr lang="en-GB" sz="2000" b="1" kern="1200" dirty="0" smtClean="0">
                          <a:solidFill>
                            <a:srgbClr val="FF0000"/>
                          </a:solidFill>
                          <a:latin typeface="Calibri" pitchFamily="34" charset="0"/>
                          <a:ea typeface="ＭＳ Ｐゴシック" charset="0"/>
                          <a:cs typeface="ＭＳ Ｐゴシック" charset="0"/>
                        </a:rPr>
                        <a:t>-3.5%</a:t>
                      </a:r>
                      <a:endParaRPr lang="en-GB" sz="2000" b="1" kern="1200" dirty="0">
                        <a:solidFill>
                          <a:srgbClr val="FF0000"/>
                        </a:solidFill>
                        <a:latin typeface="Calibri" pitchFamily="34" charset="0"/>
                        <a:ea typeface="ＭＳ Ｐゴシック" charset="0"/>
                        <a:cs typeface="ＭＳ Ｐゴシック" charset="0"/>
                      </a:endParaRPr>
                    </a:p>
                  </a:txBody>
                  <a:tcPr marL="9525" marR="9525" marT="9525" marB="0" anchor="b">
                    <a:noFill/>
                  </a:tcPr>
                </a:tc>
              </a:tr>
              <a:tr h="716589">
                <a:tc>
                  <a:txBody>
                    <a:bodyPr/>
                    <a:lstStyle/>
                    <a:p>
                      <a:pPr algn="r" fontAlgn="b"/>
                      <a:r>
                        <a:rPr lang="en-GB" sz="2000" b="1" kern="1200" dirty="0" smtClean="0">
                          <a:solidFill>
                            <a:srgbClr val="92D050"/>
                          </a:solidFill>
                          <a:latin typeface="Calibri" pitchFamily="34" charset="0"/>
                          <a:ea typeface="ＭＳ Ｐゴシック" charset="0"/>
                          <a:cs typeface="ＭＳ Ｐゴシック" charset="0"/>
                        </a:rPr>
                        <a:t>+0.2%</a:t>
                      </a:r>
                      <a:endParaRPr lang="en-GB" sz="2000" b="1" kern="1200" dirty="0">
                        <a:solidFill>
                          <a:srgbClr val="92D050"/>
                        </a:solidFill>
                        <a:latin typeface="Calibri" pitchFamily="34" charset="0"/>
                        <a:ea typeface="ＭＳ Ｐゴシック" charset="0"/>
                        <a:cs typeface="ＭＳ Ｐゴシック" charset="0"/>
                      </a:endParaRPr>
                    </a:p>
                  </a:txBody>
                  <a:tcPr marL="9525" marR="9525" marT="9525" marB="0" anchor="b">
                    <a:noFill/>
                  </a:tcPr>
                </a:tc>
              </a:tr>
              <a:tr h="716589">
                <a:tc>
                  <a:txBody>
                    <a:bodyPr/>
                    <a:lstStyle/>
                    <a:p>
                      <a:pPr algn="r" fontAlgn="b"/>
                      <a:r>
                        <a:rPr lang="en-GB" sz="2000" b="1" kern="1200" dirty="0" smtClean="0">
                          <a:solidFill>
                            <a:srgbClr val="FF0000"/>
                          </a:solidFill>
                          <a:latin typeface="Calibri" pitchFamily="34" charset="0"/>
                          <a:ea typeface="ＭＳ Ｐゴシック" charset="0"/>
                          <a:cs typeface="ＭＳ Ｐゴシック" charset="0"/>
                        </a:rPr>
                        <a:t>-11.0%</a:t>
                      </a:r>
                      <a:endParaRPr lang="en-GB" sz="2000" b="1" kern="1200" dirty="0">
                        <a:solidFill>
                          <a:srgbClr val="FF0000"/>
                        </a:solidFill>
                        <a:latin typeface="Calibri" pitchFamily="34" charset="0"/>
                        <a:ea typeface="ＭＳ Ｐゴシック" charset="0"/>
                        <a:cs typeface="ＭＳ Ｐゴシック" charset="0"/>
                      </a:endParaRPr>
                    </a:p>
                  </a:txBody>
                  <a:tcPr marL="9525" marR="9525" marT="9525" marB="0" anchor="b">
                    <a:noFill/>
                  </a:tcPr>
                </a:tc>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4089457950"/>
              </p:ext>
            </p:extLst>
          </p:nvPr>
        </p:nvGraphicFramePr>
        <p:xfrm>
          <a:off x="7773590" y="1975242"/>
          <a:ext cx="863600" cy="4091728"/>
        </p:xfrm>
        <a:graphic>
          <a:graphicData uri="http://schemas.openxmlformats.org/drawingml/2006/table">
            <a:tbl>
              <a:tblPr>
                <a:tableStyleId>{5C22544A-7EE6-4342-B048-85BDC9FD1C3A}</a:tableStyleId>
              </a:tblPr>
              <a:tblGrid>
                <a:gridCol w="863600"/>
              </a:tblGrid>
              <a:tr h="508783">
                <a:tc>
                  <a:txBody>
                    <a:bodyPr/>
                    <a:lstStyle/>
                    <a:p>
                      <a:pPr algn="r" fontAlgn="b"/>
                      <a:r>
                        <a:rPr lang="en-GB" sz="2000" b="1" kern="1200" dirty="0" smtClean="0">
                          <a:solidFill>
                            <a:srgbClr val="92D050"/>
                          </a:solidFill>
                          <a:latin typeface="Calibri" pitchFamily="34" charset="0"/>
                          <a:ea typeface="ＭＳ Ｐゴシック" charset="0"/>
                          <a:cs typeface="ＭＳ Ｐゴシック" charset="0"/>
                        </a:rPr>
                        <a:t>+2.4m</a:t>
                      </a:r>
                      <a:endParaRPr lang="en-GB" sz="2000" b="1" kern="1200" dirty="0">
                        <a:solidFill>
                          <a:srgbClr val="92D050"/>
                        </a:solidFill>
                        <a:latin typeface="Calibri" pitchFamily="34" charset="0"/>
                        <a:ea typeface="ＭＳ Ｐゴシック" charset="0"/>
                        <a:cs typeface="ＭＳ Ｐゴシック" charset="0"/>
                      </a:endParaRPr>
                    </a:p>
                  </a:txBody>
                  <a:tcPr marL="9525" marR="9525" marT="9525" marB="0" anchor="b">
                    <a:noFill/>
                  </a:tcPr>
                </a:tc>
              </a:tr>
              <a:tr h="716589">
                <a:tc>
                  <a:txBody>
                    <a:bodyPr/>
                    <a:lstStyle/>
                    <a:p>
                      <a:pPr algn="r" fontAlgn="b"/>
                      <a:r>
                        <a:rPr lang="en-GB" sz="2000" b="1" kern="1200" dirty="0" smtClean="0">
                          <a:solidFill>
                            <a:srgbClr val="92D050"/>
                          </a:solidFill>
                          <a:latin typeface="Calibri" pitchFamily="34" charset="0"/>
                          <a:ea typeface="ＭＳ Ｐゴシック" charset="0"/>
                          <a:cs typeface="ＭＳ Ｐゴシック" charset="0"/>
                        </a:rPr>
                        <a:t>+8.3m</a:t>
                      </a:r>
                      <a:endParaRPr lang="en-GB" sz="2000" b="1" kern="1200" dirty="0">
                        <a:solidFill>
                          <a:srgbClr val="92D050"/>
                        </a:solidFill>
                        <a:latin typeface="Calibri" pitchFamily="34" charset="0"/>
                        <a:ea typeface="ＭＳ Ｐゴシック" charset="0"/>
                        <a:cs typeface="ＭＳ Ｐゴシック" charset="0"/>
                      </a:endParaRPr>
                    </a:p>
                  </a:txBody>
                  <a:tcPr marL="9525" marR="9525" marT="9525" marB="0" anchor="b">
                    <a:noFill/>
                  </a:tcPr>
                </a:tc>
              </a:tr>
              <a:tr h="716589">
                <a:tc>
                  <a:txBody>
                    <a:bodyPr/>
                    <a:lstStyle/>
                    <a:p>
                      <a:pPr algn="r" fontAlgn="b"/>
                      <a:r>
                        <a:rPr lang="en-GB" sz="2000" b="1" kern="1200" dirty="0" smtClean="0">
                          <a:solidFill>
                            <a:srgbClr val="92D050"/>
                          </a:solidFill>
                          <a:latin typeface="Calibri" pitchFamily="34" charset="0"/>
                          <a:ea typeface="ＭＳ Ｐゴシック" charset="0"/>
                          <a:cs typeface="ＭＳ Ｐゴシック" charset="0"/>
                        </a:rPr>
                        <a:t>+1.6m</a:t>
                      </a:r>
                      <a:endParaRPr lang="en-GB" sz="2000" b="1" kern="1200" dirty="0">
                        <a:solidFill>
                          <a:srgbClr val="92D050"/>
                        </a:solidFill>
                        <a:latin typeface="Calibri" pitchFamily="34" charset="0"/>
                        <a:ea typeface="ＭＳ Ｐゴシック" charset="0"/>
                        <a:cs typeface="ＭＳ Ｐゴシック" charset="0"/>
                      </a:endParaRPr>
                    </a:p>
                  </a:txBody>
                  <a:tcPr marL="9525" marR="9525" marT="9525" marB="0" anchor="b">
                    <a:noFill/>
                  </a:tcPr>
                </a:tc>
              </a:tr>
              <a:tr h="716589">
                <a:tc>
                  <a:txBody>
                    <a:bodyPr/>
                    <a:lstStyle/>
                    <a:p>
                      <a:pPr algn="r" fontAlgn="b"/>
                      <a:r>
                        <a:rPr lang="en-US" sz="2000" b="1" kern="1200" dirty="0" smtClean="0">
                          <a:solidFill>
                            <a:srgbClr val="FF0000"/>
                          </a:solidFill>
                          <a:latin typeface="Calibri" pitchFamily="34" charset="0"/>
                          <a:ea typeface="ＭＳ Ｐゴシック" charset="0"/>
                          <a:cs typeface="ＭＳ Ｐゴシック" charset="0"/>
                        </a:rPr>
                        <a:t>-0.5m</a:t>
                      </a:r>
                      <a:endParaRPr lang="en-GB" sz="2000" b="1" kern="1200" dirty="0">
                        <a:solidFill>
                          <a:srgbClr val="FF0000"/>
                        </a:solidFill>
                        <a:latin typeface="Calibri" pitchFamily="34" charset="0"/>
                        <a:ea typeface="ＭＳ Ｐゴシック" charset="0"/>
                        <a:cs typeface="ＭＳ Ｐゴシック" charset="0"/>
                      </a:endParaRPr>
                    </a:p>
                  </a:txBody>
                  <a:tcPr marL="9525" marR="9525" marT="9525" marB="0" anchor="b">
                    <a:noFill/>
                  </a:tcPr>
                </a:tc>
              </a:tr>
              <a:tr h="716589">
                <a:tc>
                  <a:txBody>
                    <a:bodyPr/>
                    <a:lstStyle/>
                    <a:p>
                      <a:pPr algn="r" fontAlgn="b"/>
                      <a:r>
                        <a:rPr lang="en-US" sz="2000" b="1" kern="1200" dirty="0" smtClean="0">
                          <a:solidFill>
                            <a:srgbClr val="92D050"/>
                          </a:solidFill>
                          <a:latin typeface="Calibri" pitchFamily="34" charset="0"/>
                          <a:ea typeface="ＭＳ Ｐゴシック" charset="0"/>
                          <a:cs typeface="ＭＳ Ｐゴシック" charset="0"/>
                        </a:rPr>
                        <a:t>+0.1m</a:t>
                      </a:r>
                      <a:endParaRPr lang="en-GB" sz="2000" b="1" kern="1200" dirty="0">
                        <a:solidFill>
                          <a:srgbClr val="92D050"/>
                        </a:solidFill>
                        <a:latin typeface="Calibri" pitchFamily="34" charset="0"/>
                        <a:ea typeface="ＭＳ Ｐゴシック" charset="0"/>
                        <a:cs typeface="ＭＳ Ｐゴシック" charset="0"/>
                      </a:endParaRPr>
                    </a:p>
                  </a:txBody>
                  <a:tcPr marL="9525" marR="9525" marT="9525" marB="0" anchor="b">
                    <a:noFill/>
                  </a:tcPr>
                </a:tc>
              </a:tr>
              <a:tr h="716589">
                <a:tc>
                  <a:txBody>
                    <a:bodyPr/>
                    <a:lstStyle/>
                    <a:p>
                      <a:pPr algn="r" fontAlgn="b"/>
                      <a:r>
                        <a:rPr lang="en-GB" sz="2000" b="1" kern="1200" dirty="0" smtClean="0">
                          <a:solidFill>
                            <a:srgbClr val="FF0000"/>
                          </a:solidFill>
                          <a:latin typeface="Calibri" pitchFamily="34" charset="0"/>
                          <a:ea typeface="ＭＳ Ｐゴシック" charset="0"/>
                          <a:cs typeface="ＭＳ Ｐゴシック" charset="0"/>
                        </a:rPr>
                        <a:t>-7.6m</a:t>
                      </a:r>
                      <a:endParaRPr lang="en-GB" sz="2000" b="1" kern="1200" dirty="0">
                        <a:solidFill>
                          <a:srgbClr val="FF0000"/>
                        </a:solidFill>
                        <a:latin typeface="Calibri" pitchFamily="34" charset="0"/>
                        <a:ea typeface="ＭＳ Ｐゴシック" charset="0"/>
                        <a:cs typeface="ＭＳ Ｐゴシック" charset="0"/>
                      </a:endParaRPr>
                    </a:p>
                  </a:txBody>
                  <a:tcPr marL="9525" marR="9525" marT="9525" marB="0" anchor="b">
                    <a:noFill/>
                  </a:tcPr>
                </a:tc>
              </a:tr>
            </a:tbl>
          </a:graphicData>
        </a:graphic>
      </p:graphicFrame>
      <p:sp>
        <p:nvSpPr>
          <p:cNvPr id="4" name="TextBox 3"/>
          <p:cNvSpPr txBox="1"/>
          <p:nvPr/>
        </p:nvSpPr>
        <p:spPr>
          <a:xfrm>
            <a:off x="5791200" y="6560457"/>
            <a:ext cx="3265090" cy="261610"/>
          </a:xfrm>
          <a:prstGeom prst="rect">
            <a:avLst/>
          </a:prstGeom>
          <a:solidFill>
            <a:schemeClr val="bg1"/>
          </a:solidFill>
        </p:spPr>
        <p:txBody>
          <a:bodyPr wrap="square" rtlCol="0">
            <a:spAutoFit/>
          </a:bodyPr>
          <a:lstStyle/>
          <a:p>
            <a:pPr algn="r"/>
            <a:r>
              <a:rPr lang="en-GB" sz="1100" dirty="0" smtClean="0"/>
              <a:t>Source: NPD Crest ® 2YE Sept </a:t>
            </a:r>
            <a:r>
              <a:rPr lang="en-GB" sz="1100" dirty="0" smtClean="0"/>
              <a:t>19</a:t>
            </a:r>
            <a:endParaRPr lang="en-GB" sz="1100" dirty="0"/>
          </a:p>
        </p:txBody>
      </p:sp>
    </p:spTree>
    <p:extLst>
      <p:ext uri="{BB962C8B-B14F-4D97-AF65-F5344CB8AC3E}">
        <p14:creationId xmlns:p14="http://schemas.microsoft.com/office/powerpoint/2010/main" val="9886538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2015089834"/>
              </p:ext>
            </p:extLst>
          </p:nvPr>
        </p:nvGraphicFramePr>
        <p:xfrm>
          <a:off x="74307" y="1639722"/>
          <a:ext cx="8901572" cy="512618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Box 3"/>
          <p:cNvSpPr txBox="1">
            <a:spLocks noChangeArrowheads="1"/>
          </p:cNvSpPr>
          <p:nvPr/>
        </p:nvSpPr>
        <p:spPr bwMode="auto">
          <a:xfrm>
            <a:off x="3516746" y="1072645"/>
            <a:ext cx="19069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smtClean="0">
                <a:solidFill>
                  <a:srgbClr val="008AC0"/>
                </a:solidFill>
                <a:latin typeface="Calibri" pitchFamily="34" charset="0"/>
                <a:cs typeface="Calibri" pitchFamily="34" charset="0"/>
              </a:rPr>
              <a:t>Total Fish &amp; Chips</a:t>
            </a:r>
          </a:p>
          <a:p>
            <a:pPr algn="ctr"/>
            <a:r>
              <a:rPr lang="en-US" sz="1400" dirty="0" smtClean="0">
                <a:solidFill>
                  <a:srgbClr val="008AC0"/>
                </a:solidFill>
                <a:latin typeface="Calibri" pitchFamily="34" charset="0"/>
                <a:cs typeface="Calibri" pitchFamily="34" charset="0"/>
              </a:rPr>
              <a:t>Incidence % by Channel</a:t>
            </a:r>
            <a:endParaRPr lang="en-US" sz="1400" dirty="0">
              <a:solidFill>
                <a:srgbClr val="008AC0"/>
              </a:solidFill>
              <a:latin typeface="Calibri" pitchFamily="34" charset="0"/>
              <a:cs typeface="Calibri" pitchFamily="34" charset="0"/>
            </a:endParaRPr>
          </a:p>
        </p:txBody>
      </p:sp>
      <p:sp>
        <p:nvSpPr>
          <p:cNvPr id="3" name="AutoShape 4" descr="Pound Sign Outline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 name="Group 4"/>
          <p:cNvGrpSpPr/>
          <p:nvPr/>
        </p:nvGrpSpPr>
        <p:grpSpPr>
          <a:xfrm>
            <a:off x="23457" y="286376"/>
            <a:ext cx="1341319" cy="493022"/>
            <a:chOff x="23457" y="1091668"/>
            <a:chExt cx="1341319" cy="462824"/>
          </a:xfrm>
        </p:grpSpPr>
        <p:grpSp>
          <p:nvGrpSpPr>
            <p:cNvPr id="15" name="Group 14"/>
            <p:cNvGrpSpPr/>
            <p:nvPr/>
          </p:nvGrpSpPr>
          <p:grpSpPr>
            <a:xfrm>
              <a:off x="23457" y="1091668"/>
              <a:ext cx="748687" cy="462824"/>
              <a:chOff x="234820" y="4181468"/>
              <a:chExt cx="1040174" cy="637221"/>
            </a:xfrm>
          </p:grpSpPr>
          <p:pic>
            <p:nvPicPr>
              <p:cNvPr id="16"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234820" y="4191611"/>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387220" y="4191611"/>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539620" y="4181468"/>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678707" y="4191611"/>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831107" y="4191611"/>
                <a:ext cx="443887" cy="62707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733422" y="1131595"/>
              <a:ext cx="631354" cy="375603"/>
            </a:xfrm>
            <a:prstGeom prst="rect">
              <a:avLst/>
            </a:prstGeom>
            <a:noFill/>
          </p:spPr>
          <p:txBody>
            <a:bodyPr wrap="square" rtlCol="0">
              <a:spAutoFit/>
            </a:bodyPr>
            <a:lstStyle/>
            <a:p>
              <a:r>
                <a:rPr lang="en-GB" sz="2000" dirty="0" smtClean="0">
                  <a:latin typeface="Calibri" pitchFamily="34" charset="0"/>
                </a:rPr>
                <a:t>%</a:t>
              </a:r>
              <a:endParaRPr lang="en-GB" sz="2000" dirty="0">
                <a:latin typeface="Calibri" pitchFamily="34" charset="0"/>
              </a:endParaRPr>
            </a:p>
          </p:txBody>
        </p:sp>
      </p:grpSp>
      <p:sp>
        <p:nvSpPr>
          <p:cNvPr id="19" name="TextBox 18"/>
          <p:cNvSpPr txBox="1"/>
          <p:nvPr/>
        </p:nvSpPr>
        <p:spPr>
          <a:xfrm>
            <a:off x="968688" y="263718"/>
            <a:ext cx="8007191" cy="707886"/>
          </a:xfrm>
          <a:prstGeom prst="rect">
            <a:avLst/>
          </a:prstGeom>
          <a:noFill/>
        </p:spPr>
        <p:txBody>
          <a:bodyPr wrap="square" rtlCol="0">
            <a:spAutoFit/>
          </a:bodyPr>
          <a:lstStyle/>
          <a:p>
            <a:r>
              <a:rPr lang="en-GB" sz="2000" b="1" dirty="0" smtClean="0">
                <a:solidFill>
                  <a:schemeClr val="tx2"/>
                </a:solidFill>
                <a:latin typeface="Calibri" pitchFamily="34" charset="0"/>
              </a:rPr>
              <a:t>Incidence of Fish &amp; Chips is experiencing the most notable growth in Workplac</a:t>
            </a:r>
            <a:r>
              <a:rPr lang="en-GB" sz="2000" b="1" dirty="0" smtClean="0">
                <a:solidFill>
                  <a:schemeClr val="tx2"/>
                </a:solidFill>
                <a:latin typeface="Calibri" pitchFamily="34" charset="0"/>
              </a:rPr>
              <a:t>e/College/University, however incidence here is still very low </a:t>
            </a:r>
            <a:endParaRPr lang="en-GB" sz="2000" b="1" dirty="0">
              <a:solidFill>
                <a:schemeClr val="tx2"/>
              </a:solidFill>
              <a:latin typeface="Calibri" pitchFamily="34" charset="0"/>
            </a:endParaRPr>
          </a:p>
        </p:txBody>
      </p:sp>
      <p:sp>
        <p:nvSpPr>
          <p:cNvPr id="14" name="TextBox 13"/>
          <p:cNvSpPr txBox="1"/>
          <p:nvPr/>
        </p:nvSpPr>
        <p:spPr>
          <a:xfrm>
            <a:off x="5791200" y="6560457"/>
            <a:ext cx="3265090" cy="261610"/>
          </a:xfrm>
          <a:prstGeom prst="rect">
            <a:avLst/>
          </a:prstGeom>
          <a:solidFill>
            <a:schemeClr val="bg1"/>
          </a:solidFill>
        </p:spPr>
        <p:txBody>
          <a:bodyPr wrap="square" rtlCol="0">
            <a:spAutoFit/>
          </a:bodyPr>
          <a:lstStyle/>
          <a:p>
            <a:pPr algn="r"/>
            <a:r>
              <a:rPr lang="en-GB" sz="1100" dirty="0" smtClean="0"/>
              <a:t>Source: NPD Crest ® 2YE Sept </a:t>
            </a:r>
            <a:r>
              <a:rPr lang="en-GB" sz="1100" dirty="0" smtClean="0"/>
              <a:t>19</a:t>
            </a:r>
            <a:endParaRPr lang="en-GB" sz="1100" dirty="0"/>
          </a:p>
        </p:txBody>
      </p:sp>
    </p:spTree>
    <p:extLst>
      <p:ext uri="{BB962C8B-B14F-4D97-AF65-F5344CB8AC3E}">
        <p14:creationId xmlns:p14="http://schemas.microsoft.com/office/powerpoint/2010/main" val="209564323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3688882738"/>
              </p:ext>
            </p:extLst>
          </p:nvPr>
        </p:nvGraphicFramePr>
        <p:xfrm>
          <a:off x="74307" y="1639722"/>
          <a:ext cx="8901572" cy="512618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Box 3"/>
          <p:cNvSpPr txBox="1">
            <a:spLocks noChangeArrowheads="1"/>
          </p:cNvSpPr>
          <p:nvPr/>
        </p:nvSpPr>
        <p:spPr bwMode="auto">
          <a:xfrm>
            <a:off x="3545762" y="1072645"/>
            <a:ext cx="21583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smtClean="0">
                <a:solidFill>
                  <a:srgbClr val="008AC0"/>
                </a:solidFill>
                <a:latin typeface="Calibri" pitchFamily="34" charset="0"/>
                <a:cs typeface="Calibri" pitchFamily="34" charset="0"/>
              </a:rPr>
              <a:t>Total Servings % by Age</a:t>
            </a:r>
            <a:endParaRPr lang="en-US" sz="1400" dirty="0">
              <a:solidFill>
                <a:srgbClr val="008AC0"/>
              </a:solidFill>
              <a:latin typeface="Calibri" pitchFamily="34" charset="0"/>
              <a:cs typeface="Calibri" pitchFamily="34" charset="0"/>
            </a:endParaRPr>
          </a:p>
        </p:txBody>
      </p:sp>
      <p:sp>
        <p:nvSpPr>
          <p:cNvPr id="3" name="AutoShape 4" descr="Pound Sign Outline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Box 9"/>
          <p:cNvSpPr txBox="1"/>
          <p:nvPr/>
        </p:nvSpPr>
        <p:spPr>
          <a:xfrm>
            <a:off x="1162756" y="211097"/>
            <a:ext cx="7893533" cy="707886"/>
          </a:xfrm>
          <a:prstGeom prst="rect">
            <a:avLst/>
          </a:prstGeom>
          <a:noFill/>
        </p:spPr>
        <p:txBody>
          <a:bodyPr wrap="square" rtlCol="0">
            <a:spAutoFit/>
          </a:bodyPr>
          <a:lstStyle/>
          <a:p>
            <a:r>
              <a:rPr lang="en-GB" sz="2000" b="1" dirty="0" smtClean="0">
                <a:solidFill>
                  <a:schemeClr val="tx2"/>
                </a:solidFill>
                <a:latin typeface="Calibri" pitchFamily="34" charset="0"/>
              </a:rPr>
              <a:t>Fish &amp; Chips have an older consumer profile, and Pubs still struggle to appeal to the 18-34 year olds</a:t>
            </a:r>
            <a:endParaRPr lang="en-GB" sz="2000" b="1" dirty="0">
              <a:solidFill>
                <a:schemeClr val="tx2"/>
              </a:solidFill>
              <a:latin typeface="Calibri" pitchFamily="34" charset="0"/>
            </a:endParaRPr>
          </a:p>
        </p:txBody>
      </p:sp>
      <p:cxnSp>
        <p:nvCxnSpPr>
          <p:cNvPr id="6" name="Straight Connector 5"/>
          <p:cNvCxnSpPr/>
          <p:nvPr/>
        </p:nvCxnSpPr>
        <p:spPr bwMode="auto">
          <a:xfrm flipV="1">
            <a:off x="1502310" y="1500027"/>
            <a:ext cx="0" cy="4582274"/>
          </a:xfrm>
          <a:prstGeom prst="line">
            <a:avLst/>
          </a:prstGeom>
          <a:solidFill>
            <a:srgbClr val="FFFF99"/>
          </a:solidFill>
          <a:ln w="9525" cap="flat" cmpd="sng" algn="ctr">
            <a:solidFill>
              <a:schemeClr val="tx1"/>
            </a:solidFill>
            <a:prstDash val="sysDash"/>
            <a:round/>
            <a:headEnd type="none" w="med" len="med"/>
            <a:tailEnd type="none" w="med" len="med"/>
          </a:ln>
          <a:effectLst>
            <a:outerShdw blurRad="63500" dist="35921" dir="2700000" algn="ctr" rotWithShape="0">
              <a:schemeClr val="bg2"/>
            </a:outerShdw>
          </a:effectLst>
          <a:extLst/>
        </p:spPr>
      </p:cxnSp>
      <p:grpSp>
        <p:nvGrpSpPr>
          <p:cNvPr id="13" name="Group 12"/>
          <p:cNvGrpSpPr/>
          <p:nvPr/>
        </p:nvGrpSpPr>
        <p:grpSpPr>
          <a:xfrm>
            <a:off x="23457" y="286376"/>
            <a:ext cx="1341319" cy="493022"/>
            <a:chOff x="23457" y="1091668"/>
            <a:chExt cx="1341319" cy="462824"/>
          </a:xfrm>
        </p:grpSpPr>
        <p:grpSp>
          <p:nvGrpSpPr>
            <p:cNvPr id="14" name="Group 13"/>
            <p:cNvGrpSpPr/>
            <p:nvPr/>
          </p:nvGrpSpPr>
          <p:grpSpPr>
            <a:xfrm>
              <a:off x="23457" y="1091668"/>
              <a:ext cx="748687" cy="462824"/>
              <a:chOff x="234820" y="4181468"/>
              <a:chExt cx="1040174" cy="637221"/>
            </a:xfrm>
          </p:grpSpPr>
          <p:pic>
            <p:nvPicPr>
              <p:cNvPr id="16"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234820" y="4191611"/>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387220" y="4191611"/>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539620" y="4181468"/>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678707" y="4191611"/>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831107" y="4191611"/>
                <a:ext cx="443887" cy="627078"/>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733422" y="1131595"/>
              <a:ext cx="631354" cy="375603"/>
            </a:xfrm>
            <a:prstGeom prst="rect">
              <a:avLst/>
            </a:prstGeom>
            <a:noFill/>
          </p:spPr>
          <p:txBody>
            <a:bodyPr wrap="square" rtlCol="0">
              <a:spAutoFit/>
            </a:bodyPr>
            <a:lstStyle/>
            <a:p>
              <a:r>
                <a:rPr lang="en-GB" sz="2000" dirty="0" smtClean="0">
                  <a:latin typeface="Calibri" pitchFamily="34" charset="0"/>
                </a:rPr>
                <a:t>%</a:t>
              </a:r>
              <a:endParaRPr lang="en-GB" sz="2000" dirty="0">
                <a:latin typeface="Calibri" pitchFamily="34" charset="0"/>
              </a:endParaRPr>
            </a:p>
          </p:txBody>
        </p:sp>
      </p:grpSp>
      <p:sp>
        <p:nvSpPr>
          <p:cNvPr id="17" name="TextBox 16"/>
          <p:cNvSpPr txBox="1"/>
          <p:nvPr/>
        </p:nvSpPr>
        <p:spPr>
          <a:xfrm>
            <a:off x="5791200" y="6560457"/>
            <a:ext cx="3265090" cy="261610"/>
          </a:xfrm>
          <a:prstGeom prst="rect">
            <a:avLst/>
          </a:prstGeom>
          <a:solidFill>
            <a:schemeClr val="bg1"/>
          </a:solidFill>
        </p:spPr>
        <p:txBody>
          <a:bodyPr wrap="square" rtlCol="0">
            <a:spAutoFit/>
          </a:bodyPr>
          <a:lstStyle/>
          <a:p>
            <a:pPr algn="r"/>
            <a:r>
              <a:rPr lang="en-GB" sz="1100" dirty="0" smtClean="0"/>
              <a:t>Source: NPD Crest ® 2YE Sept </a:t>
            </a:r>
            <a:r>
              <a:rPr lang="en-GB" sz="1100" dirty="0" smtClean="0"/>
              <a:t>19</a:t>
            </a:r>
            <a:endParaRPr lang="en-GB" sz="1100" dirty="0"/>
          </a:p>
        </p:txBody>
      </p:sp>
    </p:spTree>
    <p:extLst>
      <p:ext uri="{BB962C8B-B14F-4D97-AF65-F5344CB8AC3E}">
        <p14:creationId xmlns:p14="http://schemas.microsoft.com/office/powerpoint/2010/main" val="186749992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1416429452"/>
              </p:ext>
            </p:extLst>
          </p:nvPr>
        </p:nvGraphicFramePr>
        <p:xfrm>
          <a:off x="74307" y="1639722"/>
          <a:ext cx="8901572" cy="512618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Box 3"/>
          <p:cNvSpPr txBox="1">
            <a:spLocks noChangeArrowheads="1"/>
          </p:cNvSpPr>
          <p:nvPr/>
        </p:nvSpPr>
        <p:spPr bwMode="auto">
          <a:xfrm>
            <a:off x="3250875" y="1072645"/>
            <a:ext cx="317895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smtClean="0">
                <a:solidFill>
                  <a:srgbClr val="008AC0"/>
                </a:solidFill>
                <a:latin typeface="Calibri" pitchFamily="34" charset="0"/>
                <a:cs typeface="Calibri" pitchFamily="34" charset="0"/>
              </a:rPr>
              <a:t>Total Servings % by  Social Class</a:t>
            </a:r>
            <a:endParaRPr lang="en-US" sz="1400" dirty="0">
              <a:solidFill>
                <a:srgbClr val="008AC0"/>
              </a:solidFill>
              <a:latin typeface="Calibri" pitchFamily="34" charset="0"/>
              <a:cs typeface="Calibri" pitchFamily="34" charset="0"/>
            </a:endParaRPr>
          </a:p>
        </p:txBody>
      </p:sp>
      <p:sp>
        <p:nvSpPr>
          <p:cNvPr id="3" name="AutoShape 4" descr="Pound Sign Outline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Box 9"/>
          <p:cNvSpPr txBox="1"/>
          <p:nvPr/>
        </p:nvSpPr>
        <p:spPr>
          <a:xfrm>
            <a:off x="1049099" y="211097"/>
            <a:ext cx="8094901" cy="707886"/>
          </a:xfrm>
          <a:prstGeom prst="rect">
            <a:avLst/>
          </a:prstGeom>
          <a:noFill/>
        </p:spPr>
        <p:txBody>
          <a:bodyPr wrap="square" rtlCol="0">
            <a:spAutoFit/>
          </a:bodyPr>
          <a:lstStyle/>
          <a:p>
            <a:r>
              <a:rPr lang="en-GB" sz="2000" b="1" dirty="0" smtClean="0">
                <a:solidFill>
                  <a:schemeClr val="tx2"/>
                </a:solidFill>
                <a:latin typeface="Calibri" pitchFamily="34" charset="0"/>
              </a:rPr>
              <a:t>Fish &amp; Chips have a similar social class split compared to total food and drink, with </a:t>
            </a:r>
            <a:r>
              <a:rPr lang="en-GB" sz="2000" b="1" dirty="0" smtClean="0">
                <a:solidFill>
                  <a:schemeClr val="tx2"/>
                </a:solidFill>
                <a:latin typeface="Calibri" pitchFamily="34" charset="0"/>
              </a:rPr>
              <a:t>FSR and Pubs appealing to a more affluent consumer </a:t>
            </a:r>
            <a:endParaRPr lang="en-GB" sz="2000" b="1" dirty="0">
              <a:solidFill>
                <a:schemeClr val="tx2"/>
              </a:solidFill>
              <a:latin typeface="Calibri" pitchFamily="34" charset="0"/>
            </a:endParaRPr>
          </a:p>
        </p:txBody>
      </p:sp>
      <p:cxnSp>
        <p:nvCxnSpPr>
          <p:cNvPr id="11" name="Straight Connector 10"/>
          <p:cNvCxnSpPr/>
          <p:nvPr/>
        </p:nvCxnSpPr>
        <p:spPr bwMode="auto">
          <a:xfrm flipV="1">
            <a:off x="1471830" y="1500027"/>
            <a:ext cx="0" cy="4582274"/>
          </a:xfrm>
          <a:prstGeom prst="line">
            <a:avLst/>
          </a:prstGeom>
          <a:solidFill>
            <a:srgbClr val="FFFF99"/>
          </a:solidFill>
          <a:ln w="9525" cap="flat" cmpd="sng" algn="ctr">
            <a:solidFill>
              <a:schemeClr val="tx1"/>
            </a:solidFill>
            <a:prstDash val="sysDash"/>
            <a:round/>
            <a:headEnd type="none" w="med" len="med"/>
            <a:tailEnd type="none" w="med" len="med"/>
          </a:ln>
          <a:effectLst>
            <a:outerShdw blurRad="63500" dist="35921" dir="2700000" algn="ctr" rotWithShape="0">
              <a:schemeClr val="bg2"/>
            </a:outerShdw>
          </a:effectLst>
          <a:extLst/>
        </p:spPr>
      </p:cxnSp>
      <p:grpSp>
        <p:nvGrpSpPr>
          <p:cNvPr id="13" name="Group 12"/>
          <p:cNvGrpSpPr/>
          <p:nvPr/>
        </p:nvGrpSpPr>
        <p:grpSpPr>
          <a:xfrm>
            <a:off x="23457" y="286376"/>
            <a:ext cx="1341319" cy="493022"/>
            <a:chOff x="23457" y="1091668"/>
            <a:chExt cx="1341319" cy="462824"/>
          </a:xfrm>
        </p:grpSpPr>
        <p:grpSp>
          <p:nvGrpSpPr>
            <p:cNvPr id="14" name="Group 13"/>
            <p:cNvGrpSpPr/>
            <p:nvPr/>
          </p:nvGrpSpPr>
          <p:grpSpPr>
            <a:xfrm>
              <a:off x="23457" y="1091668"/>
              <a:ext cx="748687" cy="462824"/>
              <a:chOff x="234820" y="4181468"/>
              <a:chExt cx="1040174" cy="637221"/>
            </a:xfrm>
          </p:grpSpPr>
          <p:pic>
            <p:nvPicPr>
              <p:cNvPr id="16"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234820" y="4191611"/>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387220" y="4191611"/>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539620" y="4181468"/>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678707" y="4191611"/>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831107" y="4191611"/>
                <a:ext cx="443887" cy="627078"/>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733422" y="1131595"/>
              <a:ext cx="631354" cy="375603"/>
            </a:xfrm>
            <a:prstGeom prst="rect">
              <a:avLst/>
            </a:prstGeom>
            <a:noFill/>
          </p:spPr>
          <p:txBody>
            <a:bodyPr wrap="square" rtlCol="0">
              <a:spAutoFit/>
            </a:bodyPr>
            <a:lstStyle/>
            <a:p>
              <a:r>
                <a:rPr lang="en-GB" sz="2000" dirty="0" smtClean="0">
                  <a:latin typeface="Calibri" pitchFamily="34" charset="0"/>
                </a:rPr>
                <a:t>%</a:t>
              </a:r>
              <a:endParaRPr lang="en-GB" sz="2000" dirty="0">
                <a:latin typeface="Calibri" pitchFamily="34" charset="0"/>
              </a:endParaRPr>
            </a:p>
          </p:txBody>
        </p:sp>
      </p:grpSp>
      <p:sp>
        <p:nvSpPr>
          <p:cNvPr id="17" name="TextBox 16"/>
          <p:cNvSpPr txBox="1"/>
          <p:nvPr/>
        </p:nvSpPr>
        <p:spPr>
          <a:xfrm>
            <a:off x="5791200" y="6560457"/>
            <a:ext cx="3265090" cy="261610"/>
          </a:xfrm>
          <a:prstGeom prst="rect">
            <a:avLst/>
          </a:prstGeom>
          <a:solidFill>
            <a:schemeClr val="bg1"/>
          </a:solidFill>
        </p:spPr>
        <p:txBody>
          <a:bodyPr wrap="square" rtlCol="0">
            <a:spAutoFit/>
          </a:bodyPr>
          <a:lstStyle/>
          <a:p>
            <a:pPr algn="r"/>
            <a:r>
              <a:rPr lang="en-GB" sz="1100" dirty="0" smtClean="0"/>
              <a:t>Source: NPD Crest ® 2YE Sept </a:t>
            </a:r>
            <a:r>
              <a:rPr lang="en-GB" sz="1100" dirty="0" smtClean="0"/>
              <a:t>19</a:t>
            </a:r>
            <a:endParaRPr lang="en-GB" sz="1100" dirty="0"/>
          </a:p>
        </p:txBody>
      </p:sp>
    </p:spTree>
    <p:extLst>
      <p:ext uri="{BB962C8B-B14F-4D97-AF65-F5344CB8AC3E}">
        <p14:creationId xmlns:p14="http://schemas.microsoft.com/office/powerpoint/2010/main" val="371945435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1094623944"/>
              </p:ext>
            </p:extLst>
          </p:nvPr>
        </p:nvGraphicFramePr>
        <p:xfrm>
          <a:off x="74307" y="1639722"/>
          <a:ext cx="8901572" cy="512618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Box 3"/>
          <p:cNvSpPr txBox="1">
            <a:spLocks noChangeArrowheads="1"/>
          </p:cNvSpPr>
          <p:nvPr/>
        </p:nvSpPr>
        <p:spPr bwMode="auto">
          <a:xfrm>
            <a:off x="3391939" y="1293159"/>
            <a:ext cx="215661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smtClean="0">
                <a:solidFill>
                  <a:srgbClr val="008AC0"/>
                </a:solidFill>
                <a:latin typeface="Calibri" pitchFamily="34" charset="0"/>
                <a:cs typeface="Calibri" pitchFamily="34" charset="0"/>
              </a:rPr>
              <a:t>Total Servings % by Gender</a:t>
            </a:r>
            <a:endParaRPr lang="en-US" sz="1400" dirty="0">
              <a:solidFill>
                <a:srgbClr val="008AC0"/>
              </a:solidFill>
              <a:latin typeface="Calibri" pitchFamily="34" charset="0"/>
              <a:cs typeface="Calibri" pitchFamily="34" charset="0"/>
            </a:endParaRPr>
          </a:p>
        </p:txBody>
      </p:sp>
      <p:sp>
        <p:nvSpPr>
          <p:cNvPr id="3" name="AutoShape 4" descr="Pound Sign Outline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Box 9"/>
          <p:cNvSpPr txBox="1"/>
          <p:nvPr/>
        </p:nvSpPr>
        <p:spPr>
          <a:xfrm>
            <a:off x="1049098" y="211097"/>
            <a:ext cx="8007191" cy="707886"/>
          </a:xfrm>
          <a:prstGeom prst="rect">
            <a:avLst/>
          </a:prstGeom>
          <a:noFill/>
        </p:spPr>
        <p:txBody>
          <a:bodyPr wrap="square" rtlCol="0">
            <a:spAutoFit/>
          </a:bodyPr>
          <a:lstStyle/>
          <a:p>
            <a:r>
              <a:rPr lang="en-GB" sz="2000" b="1" dirty="0" smtClean="0">
                <a:solidFill>
                  <a:schemeClr val="tx2"/>
                </a:solidFill>
                <a:latin typeface="Calibri" pitchFamily="34" charset="0"/>
              </a:rPr>
              <a:t>Fish &amp; Chips </a:t>
            </a:r>
            <a:r>
              <a:rPr lang="en-GB" sz="2000" b="1" dirty="0" smtClean="0">
                <a:solidFill>
                  <a:schemeClr val="tx2"/>
                </a:solidFill>
                <a:latin typeface="Calibri" pitchFamily="34" charset="0"/>
              </a:rPr>
              <a:t>are</a:t>
            </a:r>
            <a:r>
              <a:rPr lang="en-GB" sz="2000" b="1" dirty="0" smtClean="0">
                <a:solidFill>
                  <a:schemeClr val="tx2"/>
                </a:solidFill>
                <a:latin typeface="Calibri" pitchFamily="34" charset="0"/>
              </a:rPr>
              <a:t> </a:t>
            </a:r>
            <a:r>
              <a:rPr lang="en-GB" sz="2000" b="1" dirty="0" smtClean="0">
                <a:solidFill>
                  <a:schemeClr val="tx2"/>
                </a:solidFill>
                <a:latin typeface="Calibri" pitchFamily="34" charset="0"/>
              </a:rPr>
              <a:t>slightly more female-oriented than average</a:t>
            </a:r>
            <a:r>
              <a:rPr lang="en-GB" sz="2000" b="1" dirty="0">
                <a:solidFill>
                  <a:schemeClr val="tx2"/>
                </a:solidFill>
                <a:latin typeface="Calibri" pitchFamily="34" charset="0"/>
              </a:rPr>
              <a:t> </a:t>
            </a:r>
            <a:r>
              <a:rPr lang="en-GB" sz="2000" b="1" dirty="0" smtClean="0">
                <a:solidFill>
                  <a:schemeClr val="tx2"/>
                </a:solidFill>
                <a:latin typeface="Calibri" pitchFamily="34" charset="0"/>
              </a:rPr>
              <a:t>whereas QSR is more male dominated </a:t>
            </a:r>
            <a:endParaRPr lang="en-GB" sz="2000" b="1" dirty="0">
              <a:solidFill>
                <a:schemeClr val="tx2"/>
              </a:solidFill>
              <a:latin typeface="Calibri" pitchFamily="34" charset="0"/>
            </a:endParaRPr>
          </a:p>
        </p:txBody>
      </p:sp>
      <p:cxnSp>
        <p:nvCxnSpPr>
          <p:cNvPr id="11" name="Straight Connector 10"/>
          <p:cNvCxnSpPr/>
          <p:nvPr/>
        </p:nvCxnSpPr>
        <p:spPr bwMode="auto">
          <a:xfrm flipV="1">
            <a:off x="1471830" y="1500027"/>
            <a:ext cx="0" cy="4582274"/>
          </a:xfrm>
          <a:prstGeom prst="line">
            <a:avLst/>
          </a:prstGeom>
          <a:solidFill>
            <a:srgbClr val="FFFF99"/>
          </a:solidFill>
          <a:ln w="9525" cap="flat" cmpd="sng" algn="ctr">
            <a:solidFill>
              <a:schemeClr val="tx1"/>
            </a:solidFill>
            <a:prstDash val="sysDash"/>
            <a:round/>
            <a:headEnd type="none" w="med" len="med"/>
            <a:tailEnd type="none" w="med" len="med"/>
          </a:ln>
          <a:effectLst>
            <a:outerShdw blurRad="63500" dist="35921" dir="2700000" algn="ctr" rotWithShape="0">
              <a:schemeClr val="bg2"/>
            </a:outerShdw>
          </a:effectLst>
          <a:extLst/>
        </p:spPr>
      </p:cxnSp>
      <p:grpSp>
        <p:nvGrpSpPr>
          <p:cNvPr id="13" name="Group 12"/>
          <p:cNvGrpSpPr/>
          <p:nvPr/>
        </p:nvGrpSpPr>
        <p:grpSpPr>
          <a:xfrm>
            <a:off x="23457" y="286376"/>
            <a:ext cx="1341319" cy="493022"/>
            <a:chOff x="23457" y="1091668"/>
            <a:chExt cx="1341319" cy="462824"/>
          </a:xfrm>
        </p:grpSpPr>
        <p:grpSp>
          <p:nvGrpSpPr>
            <p:cNvPr id="14" name="Group 13"/>
            <p:cNvGrpSpPr/>
            <p:nvPr/>
          </p:nvGrpSpPr>
          <p:grpSpPr>
            <a:xfrm>
              <a:off x="23457" y="1091668"/>
              <a:ext cx="748687" cy="462824"/>
              <a:chOff x="234820" y="4181468"/>
              <a:chExt cx="1040174" cy="637221"/>
            </a:xfrm>
          </p:grpSpPr>
          <p:pic>
            <p:nvPicPr>
              <p:cNvPr id="16"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234820" y="4191611"/>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387220" y="4191611"/>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539620" y="4181468"/>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678707" y="4191611"/>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831107" y="4191611"/>
                <a:ext cx="443887" cy="627078"/>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733422" y="1131595"/>
              <a:ext cx="631354" cy="375603"/>
            </a:xfrm>
            <a:prstGeom prst="rect">
              <a:avLst/>
            </a:prstGeom>
            <a:noFill/>
          </p:spPr>
          <p:txBody>
            <a:bodyPr wrap="square" rtlCol="0">
              <a:spAutoFit/>
            </a:bodyPr>
            <a:lstStyle/>
            <a:p>
              <a:r>
                <a:rPr lang="en-GB" sz="2000" dirty="0" smtClean="0">
                  <a:latin typeface="Calibri" pitchFamily="34" charset="0"/>
                </a:rPr>
                <a:t>%</a:t>
              </a:r>
              <a:endParaRPr lang="en-GB" sz="2000" dirty="0">
                <a:latin typeface="Calibri" pitchFamily="34" charset="0"/>
              </a:endParaRPr>
            </a:p>
          </p:txBody>
        </p:sp>
      </p:grpSp>
      <p:sp>
        <p:nvSpPr>
          <p:cNvPr id="17" name="TextBox 16"/>
          <p:cNvSpPr txBox="1"/>
          <p:nvPr/>
        </p:nvSpPr>
        <p:spPr>
          <a:xfrm>
            <a:off x="5791200" y="6560457"/>
            <a:ext cx="3265090" cy="261610"/>
          </a:xfrm>
          <a:prstGeom prst="rect">
            <a:avLst/>
          </a:prstGeom>
          <a:solidFill>
            <a:schemeClr val="bg1"/>
          </a:solidFill>
        </p:spPr>
        <p:txBody>
          <a:bodyPr wrap="square" rtlCol="0">
            <a:spAutoFit/>
          </a:bodyPr>
          <a:lstStyle/>
          <a:p>
            <a:pPr algn="r"/>
            <a:r>
              <a:rPr lang="en-GB" sz="1100" dirty="0" smtClean="0"/>
              <a:t>Source: NPD Crest ® 2YE Sept </a:t>
            </a:r>
            <a:r>
              <a:rPr lang="en-GB" sz="1100" dirty="0" smtClean="0"/>
              <a:t>19</a:t>
            </a:r>
            <a:endParaRPr lang="en-GB" sz="1100" dirty="0"/>
          </a:p>
        </p:txBody>
      </p:sp>
    </p:spTree>
    <p:extLst>
      <p:ext uri="{BB962C8B-B14F-4D97-AF65-F5344CB8AC3E}">
        <p14:creationId xmlns:p14="http://schemas.microsoft.com/office/powerpoint/2010/main" val="160130995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71703281"/>
              </p:ext>
            </p:extLst>
          </p:nvPr>
        </p:nvGraphicFramePr>
        <p:xfrm>
          <a:off x="74307" y="1639722"/>
          <a:ext cx="8901572" cy="512618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Box 3"/>
          <p:cNvSpPr txBox="1">
            <a:spLocks noChangeArrowheads="1"/>
          </p:cNvSpPr>
          <p:nvPr/>
        </p:nvSpPr>
        <p:spPr bwMode="auto">
          <a:xfrm>
            <a:off x="3108726" y="1072645"/>
            <a:ext cx="343721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smtClean="0">
                <a:solidFill>
                  <a:srgbClr val="008AC0"/>
                </a:solidFill>
                <a:latin typeface="Calibri" pitchFamily="34" charset="0"/>
                <a:cs typeface="Calibri" pitchFamily="34" charset="0"/>
              </a:rPr>
              <a:t>Total</a:t>
            </a:r>
            <a:r>
              <a:rPr lang="en-US" sz="1400" dirty="0">
                <a:solidFill>
                  <a:srgbClr val="008AC0"/>
                </a:solidFill>
                <a:latin typeface="Calibri" pitchFamily="34" charset="0"/>
                <a:cs typeface="Calibri" pitchFamily="34" charset="0"/>
              </a:rPr>
              <a:t> </a:t>
            </a:r>
            <a:r>
              <a:rPr lang="en-US" sz="1400" dirty="0" smtClean="0">
                <a:solidFill>
                  <a:srgbClr val="008AC0"/>
                </a:solidFill>
                <a:latin typeface="Calibri" pitchFamily="34" charset="0"/>
                <a:cs typeface="Calibri" pitchFamily="34" charset="0"/>
              </a:rPr>
              <a:t>Servings % by Presence of Children</a:t>
            </a:r>
            <a:endParaRPr lang="en-US" sz="1400" dirty="0">
              <a:solidFill>
                <a:srgbClr val="008AC0"/>
              </a:solidFill>
              <a:latin typeface="Calibri" pitchFamily="34" charset="0"/>
              <a:cs typeface="Calibri" pitchFamily="34" charset="0"/>
            </a:endParaRPr>
          </a:p>
        </p:txBody>
      </p:sp>
      <p:sp>
        <p:nvSpPr>
          <p:cNvPr id="3" name="AutoShape 4" descr="Pound Sign Outline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Box 9"/>
          <p:cNvSpPr txBox="1"/>
          <p:nvPr/>
        </p:nvSpPr>
        <p:spPr>
          <a:xfrm>
            <a:off x="1049098" y="211097"/>
            <a:ext cx="8007191" cy="707886"/>
          </a:xfrm>
          <a:prstGeom prst="rect">
            <a:avLst/>
          </a:prstGeom>
          <a:noFill/>
        </p:spPr>
        <p:txBody>
          <a:bodyPr wrap="square" rtlCol="0">
            <a:spAutoFit/>
          </a:bodyPr>
          <a:lstStyle/>
          <a:p>
            <a:r>
              <a:rPr lang="en-GB" sz="2000" b="1" dirty="0">
                <a:solidFill>
                  <a:schemeClr val="tx2"/>
                </a:solidFill>
                <a:latin typeface="Calibri" pitchFamily="34" charset="0"/>
              </a:rPr>
              <a:t>Fish &amp; Chips </a:t>
            </a:r>
            <a:r>
              <a:rPr lang="en-GB" sz="2000" b="1" dirty="0" smtClean="0">
                <a:solidFill>
                  <a:schemeClr val="tx2"/>
                </a:solidFill>
                <a:latin typeface="Calibri" pitchFamily="34" charset="0"/>
              </a:rPr>
              <a:t>have a similar family/adult only split to total food and drink, </a:t>
            </a:r>
            <a:r>
              <a:rPr lang="en-GB" sz="2000" b="1" dirty="0" smtClean="0">
                <a:solidFill>
                  <a:schemeClr val="tx2"/>
                </a:solidFill>
                <a:latin typeface="Calibri" pitchFamily="34" charset="0"/>
              </a:rPr>
              <a:t>with Pubs being more adult oriented </a:t>
            </a:r>
            <a:endParaRPr lang="en-GB" sz="2000" b="1" dirty="0">
              <a:solidFill>
                <a:schemeClr val="tx2"/>
              </a:solidFill>
              <a:latin typeface="Calibri" pitchFamily="34" charset="0"/>
            </a:endParaRPr>
          </a:p>
        </p:txBody>
      </p:sp>
      <p:cxnSp>
        <p:nvCxnSpPr>
          <p:cNvPr id="11" name="Straight Connector 10"/>
          <p:cNvCxnSpPr/>
          <p:nvPr/>
        </p:nvCxnSpPr>
        <p:spPr bwMode="auto">
          <a:xfrm flipV="1">
            <a:off x="1382585" y="1500027"/>
            <a:ext cx="0" cy="4582274"/>
          </a:xfrm>
          <a:prstGeom prst="line">
            <a:avLst/>
          </a:prstGeom>
          <a:solidFill>
            <a:srgbClr val="FFFF99"/>
          </a:solidFill>
          <a:ln w="9525" cap="flat" cmpd="sng" algn="ctr">
            <a:solidFill>
              <a:schemeClr val="tx1"/>
            </a:solidFill>
            <a:prstDash val="sysDash"/>
            <a:round/>
            <a:headEnd type="none" w="med" len="med"/>
            <a:tailEnd type="none" w="med" len="med"/>
          </a:ln>
          <a:effectLst>
            <a:outerShdw blurRad="63500" dist="35921" dir="2700000" algn="ctr" rotWithShape="0">
              <a:schemeClr val="bg2"/>
            </a:outerShdw>
          </a:effectLst>
          <a:extLst/>
        </p:spPr>
      </p:cxnSp>
      <p:grpSp>
        <p:nvGrpSpPr>
          <p:cNvPr id="13" name="Group 12"/>
          <p:cNvGrpSpPr/>
          <p:nvPr/>
        </p:nvGrpSpPr>
        <p:grpSpPr>
          <a:xfrm>
            <a:off x="23457" y="286376"/>
            <a:ext cx="1341319" cy="493022"/>
            <a:chOff x="23457" y="1091668"/>
            <a:chExt cx="1341319" cy="462824"/>
          </a:xfrm>
        </p:grpSpPr>
        <p:grpSp>
          <p:nvGrpSpPr>
            <p:cNvPr id="14" name="Group 13"/>
            <p:cNvGrpSpPr/>
            <p:nvPr/>
          </p:nvGrpSpPr>
          <p:grpSpPr>
            <a:xfrm>
              <a:off x="23457" y="1091668"/>
              <a:ext cx="748687" cy="462824"/>
              <a:chOff x="234820" y="4181468"/>
              <a:chExt cx="1040174" cy="637221"/>
            </a:xfrm>
          </p:grpSpPr>
          <p:pic>
            <p:nvPicPr>
              <p:cNvPr id="16"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234820" y="4191611"/>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387220" y="4191611"/>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539620" y="4181468"/>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678707" y="4191611"/>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831107" y="4191611"/>
                <a:ext cx="443887" cy="627078"/>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733422" y="1131595"/>
              <a:ext cx="631354" cy="375603"/>
            </a:xfrm>
            <a:prstGeom prst="rect">
              <a:avLst/>
            </a:prstGeom>
            <a:noFill/>
          </p:spPr>
          <p:txBody>
            <a:bodyPr wrap="square" rtlCol="0">
              <a:spAutoFit/>
            </a:bodyPr>
            <a:lstStyle/>
            <a:p>
              <a:r>
                <a:rPr lang="en-GB" sz="2000" dirty="0" smtClean="0">
                  <a:latin typeface="Calibri" pitchFamily="34" charset="0"/>
                </a:rPr>
                <a:t>%</a:t>
              </a:r>
              <a:endParaRPr lang="en-GB" sz="2000" dirty="0">
                <a:latin typeface="Calibri" pitchFamily="34" charset="0"/>
              </a:endParaRPr>
            </a:p>
          </p:txBody>
        </p:sp>
      </p:grpSp>
      <p:sp>
        <p:nvSpPr>
          <p:cNvPr id="17" name="TextBox 16"/>
          <p:cNvSpPr txBox="1"/>
          <p:nvPr/>
        </p:nvSpPr>
        <p:spPr>
          <a:xfrm>
            <a:off x="5791200" y="6560457"/>
            <a:ext cx="3265090" cy="261610"/>
          </a:xfrm>
          <a:prstGeom prst="rect">
            <a:avLst/>
          </a:prstGeom>
          <a:solidFill>
            <a:schemeClr val="bg1"/>
          </a:solidFill>
        </p:spPr>
        <p:txBody>
          <a:bodyPr wrap="square" rtlCol="0">
            <a:spAutoFit/>
          </a:bodyPr>
          <a:lstStyle/>
          <a:p>
            <a:pPr algn="r"/>
            <a:r>
              <a:rPr lang="en-GB" sz="1100" dirty="0" smtClean="0"/>
              <a:t>Source: NPD Crest ® 2YE Sept </a:t>
            </a:r>
            <a:r>
              <a:rPr lang="en-GB" sz="1100" dirty="0" smtClean="0"/>
              <a:t>19</a:t>
            </a:r>
            <a:endParaRPr lang="en-GB" sz="1100" dirty="0"/>
          </a:p>
        </p:txBody>
      </p:sp>
    </p:spTree>
    <p:extLst>
      <p:ext uri="{BB962C8B-B14F-4D97-AF65-F5344CB8AC3E}">
        <p14:creationId xmlns:p14="http://schemas.microsoft.com/office/powerpoint/2010/main" val="267233605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261655190"/>
              </p:ext>
            </p:extLst>
          </p:nvPr>
        </p:nvGraphicFramePr>
        <p:xfrm>
          <a:off x="74307" y="1639722"/>
          <a:ext cx="8901572" cy="512618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Box 3"/>
          <p:cNvSpPr txBox="1">
            <a:spLocks noChangeArrowheads="1"/>
          </p:cNvSpPr>
          <p:nvPr/>
        </p:nvSpPr>
        <p:spPr bwMode="auto">
          <a:xfrm>
            <a:off x="3374368" y="1072645"/>
            <a:ext cx="21917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smtClean="0">
                <a:solidFill>
                  <a:srgbClr val="008AC0"/>
                </a:solidFill>
                <a:latin typeface="Calibri" pitchFamily="34" charset="0"/>
                <a:cs typeface="Calibri" pitchFamily="34" charset="0"/>
              </a:rPr>
              <a:t>Total Servings % by Daypart</a:t>
            </a:r>
            <a:endParaRPr lang="en-US" sz="1400" dirty="0">
              <a:solidFill>
                <a:srgbClr val="008AC0"/>
              </a:solidFill>
              <a:latin typeface="Calibri" pitchFamily="34" charset="0"/>
              <a:cs typeface="Calibri" pitchFamily="34" charset="0"/>
            </a:endParaRPr>
          </a:p>
        </p:txBody>
      </p:sp>
      <p:sp>
        <p:nvSpPr>
          <p:cNvPr id="3" name="AutoShape 4" descr="Pound Sign Outline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Box 9"/>
          <p:cNvSpPr txBox="1"/>
          <p:nvPr/>
        </p:nvSpPr>
        <p:spPr>
          <a:xfrm>
            <a:off x="1162756" y="211097"/>
            <a:ext cx="7893533" cy="707886"/>
          </a:xfrm>
          <a:prstGeom prst="rect">
            <a:avLst/>
          </a:prstGeom>
          <a:noFill/>
        </p:spPr>
        <p:txBody>
          <a:bodyPr wrap="square" rtlCol="0">
            <a:spAutoFit/>
          </a:bodyPr>
          <a:lstStyle/>
          <a:p>
            <a:r>
              <a:rPr lang="en-GB" sz="2000" b="1" dirty="0" smtClean="0">
                <a:solidFill>
                  <a:schemeClr val="tx2"/>
                </a:solidFill>
                <a:latin typeface="Calibri" pitchFamily="34" charset="0"/>
              </a:rPr>
              <a:t>Fish &amp; Chips over index</a:t>
            </a:r>
            <a:r>
              <a:rPr lang="en-GB" sz="2000" b="1" dirty="0" smtClean="0">
                <a:solidFill>
                  <a:schemeClr val="tx2"/>
                </a:solidFill>
                <a:latin typeface="Calibri" pitchFamily="34" charset="0"/>
              </a:rPr>
              <a:t> for dinner occasions in each channel, with a particular skew in Fish &amp; Chips Shops due to the large portion sizes </a:t>
            </a:r>
            <a:endParaRPr lang="en-GB" sz="2000" b="1" dirty="0">
              <a:solidFill>
                <a:schemeClr val="tx2"/>
              </a:solidFill>
              <a:latin typeface="Calibri" pitchFamily="34" charset="0"/>
            </a:endParaRPr>
          </a:p>
        </p:txBody>
      </p:sp>
      <p:cxnSp>
        <p:nvCxnSpPr>
          <p:cNvPr id="11" name="Straight Connector 10"/>
          <p:cNvCxnSpPr/>
          <p:nvPr/>
        </p:nvCxnSpPr>
        <p:spPr bwMode="auto">
          <a:xfrm flipV="1">
            <a:off x="1461670" y="1500027"/>
            <a:ext cx="0" cy="4582274"/>
          </a:xfrm>
          <a:prstGeom prst="line">
            <a:avLst/>
          </a:prstGeom>
          <a:solidFill>
            <a:srgbClr val="FFFF99"/>
          </a:solidFill>
          <a:ln w="9525" cap="flat" cmpd="sng" algn="ctr">
            <a:solidFill>
              <a:schemeClr val="tx1"/>
            </a:solidFill>
            <a:prstDash val="sysDash"/>
            <a:round/>
            <a:headEnd type="none" w="med" len="med"/>
            <a:tailEnd type="none" w="med" len="med"/>
          </a:ln>
          <a:effectLst>
            <a:outerShdw blurRad="63500" dist="35921" dir="2700000" algn="ctr" rotWithShape="0">
              <a:schemeClr val="bg2"/>
            </a:outerShdw>
          </a:effectLst>
          <a:extLst/>
        </p:spPr>
      </p:cxnSp>
      <p:grpSp>
        <p:nvGrpSpPr>
          <p:cNvPr id="13" name="Group 12"/>
          <p:cNvGrpSpPr/>
          <p:nvPr/>
        </p:nvGrpSpPr>
        <p:grpSpPr>
          <a:xfrm>
            <a:off x="23457" y="286376"/>
            <a:ext cx="1341319" cy="493022"/>
            <a:chOff x="23457" y="1091668"/>
            <a:chExt cx="1341319" cy="462824"/>
          </a:xfrm>
        </p:grpSpPr>
        <p:grpSp>
          <p:nvGrpSpPr>
            <p:cNvPr id="14" name="Group 13"/>
            <p:cNvGrpSpPr/>
            <p:nvPr/>
          </p:nvGrpSpPr>
          <p:grpSpPr>
            <a:xfrm>
              <a:off x="23457" y="1091668"/>
              <a:ext cx="748687" cy="462824"/>
              <a:chOff x="234820" y="4181468"/>
              <a:chExt cx="1040174" cy="637221"/>
            </a:xfrm>
          </p:grpSpPr>
          <p:pic>
            <p:nvPicPr>
              <p:cNvPr id="16"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234820" y="4191611"/>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387220" y="4191611"/>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539620" y="4181468"/>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678707" y="4191611"/>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831107" y="4191611"/>
                <a:ext cx="443887" cy="627078"/>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733422" y="1131595"/>
              <a:ext cx="631354" cy="375603"/>
            </a:xfrm>
            <a:prstGeom prst="rect">
              <a:avLst/>
            </a:prstGeom>
            <a:noFill/>
          </p:spPr>
          <p:txBody>
            <a:bodyPr wrap="square" rtlCol="0">
              <a:spAutoFit/>
            </a:bodyPr>
            <a:lstStyle/>
            <a:p>
              <a:r>
                <a:rPr lang="en-GB" sz="2000" dirty="0" smtClean="0">
                  <a:latin typeface="Calibri" pitchFamily="34" charset="0"/>
                </a:rPr>
                <a:t>%</a:t>
              </a:r>
              <a:endParaRPr lang="en-GB" sz="2000" dirty="0">
                <a:latin typeface="Calibri" pitchFamily="34" charset="0"/>
              </a:endParaRPr>
            </a:p>
          </p:txBody>
        </p:sp>
      </p:grpSp>
      <p:sp>
        <p:nvSpPr>
          <p:cNvPr id="17" name="TextBox 16"/>
          <p:cNvSpPr txBox="1"/>
          <p:nvPr/>
        </p:nvSpPr>
        <p:spPr>
          <a:xfrm>
            <a:off x="5791200" y="6560457"/>
            <a:ext cx="3265090" cy="261610"/>
          </a:xfrm>
          <a:prstGeom prst="rect">
            <a:avLst/>
          </a:prstGeom>
          <a:solidFill>
            <a:schemeClr val="bg1"/>
          </a:solidFill>
        </p:spPr>
        <p:txBody>
          <a:bodyPr wrap="square" rtlCol="0">
            <a:spAutoFit/>
          </a:bodyPr>
          <a:lstStyle/>
          <a:p>
            <a:pPr algn="r"/>
            <a:r>
              <a:rPr lang="en-GB" sz="1100" dirty="0" smtClean="0"/>
              <a:t>Source: NPD Crest ® 2YE Sept </a:t>
            </a:r>
            <a:r>
              <a:rPr lang="en-GB" sz="1100" dirty="0" smtClean="0"/>
              <a:t>19</a:t>
            </a:r>
            <a:endParaRPr lang="en-GB" sz="1100" dirty="0"/>
          </a:p>
        </p:txBody>
      </p:sp>
    </p:spTree>
    <p:extLst>
      <p:ext uri="{BB962C8B-B14F-4D97-AF65-F5344CB8AC3E}">
        <p14:creationId xmlns:p14="http://schemas.microsoft.com/office/powerpoint/2010/main" val="245345983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3583763352"/>
              </p:ext>
            </p:extLst>
          </p:nvPr>
        </p:nvGraphicFramePr>
        <p:xfrm>
          <a:off x="74307" y="1639722"/>
          <a:ext cx="8901572" cy="512618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Box 3"/>
          <p:cNvSpPr txBox="1">
            <a:spLocks noChangeArrowheads="1"/>
          </p:cNvSpPr>
          <p:nvPr/>
        </p:nvSpPr>
        <p:spPr bwMode="auto">
          <a:xfrm>
            <a:off x="3164476" y="1072645"/>
            <a:ext cx="261154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smtClean="0">
                <a:solidFill>
                  <a:srgbClr val="008AC0"/>
                </a:solidFill>
                <a:latin typeface="Calibri" pitchFamily="34" charset="0"/>
                <a:cs typeface="Calibri" pitchFamily="34" charset="0"/>
              </a:rPr>
              <a:t>Total Servings % by Day of Week </a:t>
            </a:r>
            <a:endParaRPr lang="en-US" sz="1400" dirty="0">
              <a:solidFill>
                <a:srgbClr val="008AC0"/>
              </a:solidFill>
              <a:latin typeface="Calibri" pitchFamily="34" charset="0"/>
              <a:cs typeface="Calibri" pitchFamily="34" charset="0"/>
            </a:endParaRPr>
          </a:p>
        </p:txBody>
      </p:sp>
      <p:sp>
        <p:nvSpPr>
          <p:cNvPr id="3" name="AutoShape 4" descr="Pound Sign Outline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Box 9"/>
          <p:cNvSpPr txBox="1"/>
          <p:nvPr/>
        </p:nvSpPr>
        <p:spPr>
          <a:xfrm>
            <a:off x="1162756" y="211097"/>
            <a:ext cx="7893533" cy="707886"/>
          </a:xfrm>
          <a:prstGeom prst="rect">
            <a:avLst/>
          </a:prstGeom>
          <a:noFill/>
        </p:spPr>
        <p:txBody>
          <a:bodyPr wrap="square" rtlCol="0">
            <a:spAutoFit/>
          </a:bodyPr>
          <a:lstStyle/>
          <a:p>
            <a:r>
              <a:rPr lang="en-GB" sz="2000" b="1" dirty="0" smtClean="0">
                <a:solidFill>
                  <a:schemeClr val="tx2"/>
                </a:solidFill>
                <a:latin typeface="Calibri" pitchFamily="34" charset="0"/>
              </a:rPr>
              <a:t>Fish &amp; Chips over index on Fridays, it is important to provide consumers with a fish &amp; chips option that is appealing all week</a:t>
            </a:r>
            <a:endParaRPr lang="en-GB" sz="2000" b="1" dirty="0">
              <a:solidFill>
                <a:schemeClr val="tx2"/>
              </a:solidFill>
              <a:latin typeface="Calibri" pitchFamily="34" charset="0"/>
            </a:endParaRPr>
          </a:p>
        </p:txBody>
      </p:sp>
      <p:cxnSp>
        <p:nvCxnSpPr>
          <p:cNvPr id="12" name="Straight Connector 11"/>
          <p:cNvCxnSpPr/>
          <p:nvPr/>
        </p:nvCxnSpPr>
        <p:spPr bwMode="auto">
          <a:xfrm flipV="1">
            <a:off x="1364776" y="1500027"/>
            <a:ext cx="0" cy="4582274"/>
          </a:xfrm>
          <a:prstGeom prst="line">
            <a:avLst/>
          </a:prstGeom>
          <a:solidFill>
            <a:srgbClr val="FFFF99"/>
          </a:solidFill>
          <a:ln w="9525" cap="flat" cmpd="sng" algn="ctr">
            <a:solidFill>
              <a:schemeClr val="tx1"/>
            </a:solidFill>
            <a:prstDash val="sysDash"/>
            <a:round/>
            <a:headEnd type="none" w="med" len="med"/>
            <a:tailEnd type="none" w="med" len="med"/>
          </a:ln>
          <a:effectLst>
            <a:outerShdw blurRad="63500" dist="35921" dir="2700000" algn="ctr" rotWithShape="0">
              <a:schemeClr val="bg2"/>
            </a:outerShdw>
          </a:effectLst>
          <a:extLst/>
        </p:spPr>
      </p:cxnSp>
      <p:grpSp>
        <p:nvGrpSpPr>
          <p:cNvPr id="14" name="Group 13"/>
          <p:cNvGrpSpPr/>
          <p:nvPr/>
        </p:nvGrpSpPr>
        <p:grpSpPr>
          <a:xfrm>
            <a:off x="23457" y="286376"/>
            <a:ext cx="1341319" cy="493022"/>
            <a:chOff x="23457" y="1091668"/>
            <a:chExt cx="1341319" cy="462824"/>
          </a:xfrm>
        </p:grpSpPr>
        <p:grpSp>
          <p:nvGrpSpPr>
            <p:cNvPr id="15" name="Group 14"/>
            <p:cNvGrpSpPr/>
            <p:nvPr/>
          </p:nvGrpSpPr>
          <p:grpSpPr>
            <a:xfrm>
              <a:off x="23457" y="1091668"/>
              <a:ext cx="748687" cy="462824"/>
              <a:chOff x="234820" y="4181468"/>
              <a:chExt cx="1040174" cy="637221"/>
            </a:xfrm>
          </p:grpSpPr>
          <p:pic>
            <p:nvPicPr>
              <p:cNvPr id="18"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234820" y="4191611"/>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387220" y="4191611"/>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539620" y="4181468"/>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678707" y="4191611"/>
                <a:ext cx="443887" cy="62707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http://t1.gstatic.com/images?q=tbn:ANd9GcSxrXgrns7He7vT2b5lL6lrfkF-lJjzBztHFLtoUN-GAVnCQgIZ"/>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2381" y1="13858" x2="52381" y2="13858"/>
                          </a14:backgroundRemoval>
                        </a14:imgEffect>
                      </a14:imgLayer>
                    </a14:imgProps>
                  </a:ext>
                  <a:ext uri="{28A0092B-C50C-407E-A947-70E740481C1C}">
                    <a14:useLocalDpi xmlns:a14="http://schemas.microsoft.com/office/drawing/2010/main" val="0"/>
                  </a:ext>
                </a:extLst>
              </a:blip>
              <a:srcRect/>
              <a:stretch>
                <a:fillRect/>
              </a:stretch>
            </p:blipFill>
            <p:spPr bwMode="auto">
              <a:xfrm>
                <a:off x="831107" y="4191611"/>
                <a:ext cx="443887" cy="627078"/>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733422" y="1131595"/>
              <a:ext cx="631354" cy="375603"/>
            </a:xfrm>
            <a:prstGeom prst="rect">
              <a:avLst/>
            </a:prstGeom>
            <a:noFill/>
          </p:spPr>
          <p:txBody>
            <a:bodyPr wrap="square" rtlCol="0">
              <a:spAutoFit/>
            </a:bodyPr>
            <a:lstStyle/>
            <a:p>
              <a:r>
                <a:rPr lang="en-GB" sz="2000" dirty="0" smtClean="0">
                  <a:latin typeface="Calibri" pitchFamily="34" charset="0"/>
                </a:rPr>
                <a:t>%</a:t>
              </a:r>
              <a:endParaRPr lang="en-GB" sz="2000" dirty="0">
                <a:latin typeface="Calibri" pitchFamily="34" charset="0"/>
              </a:endParaRPr>
            </a:p>
          </p:txBody>
        </p:sp>
      </p:grpSp>
      <p:sp>
        <p:nvSpPr>
          <p:cNvPr id="17" name="TextBox 16"/>
          <p:cNvSpPr txBox="1"/>
          <p:nvPr/>
        </p:nvSpPr>
        <p:spPr>
          <a:xfrm>
            <a:off x="5791200" y="6560457"/>
            <a:ext cx="3265090" cy="261610"/>
          </a:xfrm>
          <a:prstGeom prst="rect">
            <a:avLst/>
          </a:prstGeom>
          <a:solidFill>
            <a:schemeClr val="bg1"/>
          </a:solidFill>
        </p:spPr>
        <p:txBody>
          <a:bodyPr wrap="square" rtlCol="0">
            <a:spAutoFit/>
          </a:bodyPr>
          <a:lstStyle/>
          <a:p>
            <a:pPr algn="r"/>
            <a:r>
              <a:rPr lang="en-GB" sz="1100" dirty="0" smtClean="0"/>
              <a:t>Source: NPD Crest ® 2YE Sept </a:t>
            </a:r>
            <a:r>
              <a:rPr lang="en-GB" sz="1100" dirty="0" smtClean="0"/>
              <a:t>19</a:t>
            </a:r>
            <a:endParaRPr lang="en-GB" sz="1100" dirty="0"/>
          </a:p>
        </p:txBody>
      </p:sp>
    </p:spTree>
    <p:extLst>
      <p:ext uri="{BB962C8B-B14F-4D97-AF65-F5344CB8AC3E}">
        <p14:creationId xmlns:p14="http://schemas.microsoft.com/office/powerpoint/2010/main" val="170254587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opline Q2 13 Working Draft">
  <a:themeElements>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99CC00"/>
        </a:solidFill>
        <a:ln>
          <a:noFill/>
        </a:ln>
        <a:effectLst/>
        <a:extLst/>
      </a:spPr>
      <a:bodyPr vert="horz" wrap="square" lIns="91440" tIns="45720" rIns="91440" bIns="45720" numCol="1" rtlCol="0"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dirty="0" err="1" smtClean="0">
            <a:ln>
              <a:noFill/>
            </a:ln>
            <a:solidFill>
              <a:schemeClr val="bg1"/>
            </a:solidFill>
            <a:effectLst/>
            <a:latin typeface="Arial" charset="0"/>
            <a:ea typeface="ＭＳ Ｐゴシック" charset="0"/>
          </a:defRPr>
        </a:defPPr>
      </a:lstStyle>
    </a:spDef>
    <a:lnDef>
      <a:spPr bwMode="auto">
        <a:solidFill>
          <a:srgbClr val="FFFF99"/>
        </a:solidFill>
        <a:ln w="9525" cap="flat" cmpd="sng" algn="ctr">
          <a:solidFill>
            <a:schemeClr val="tx1"/>
          </a:solidFill>
          <a:prstDash val="solid"/>
          <a:round/>
          <a:headEnd type="none" w="med" len="med"/>
          <a:tailEnd type="none" w="med" len="med"/>
        </a:ln>
        <a:effectLst>
          <a:outerShdw blurRad="63500" dist="35921" dir="2700000" algn="ctr" rotWithShape="0">
            <a:schemeClr val="bg2"/>
          </a:outerShdw>
        </a:effectLs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0066"/>
        </a:accent1>
        <a:accent2>
          <a:srgbClr val="0099CC"/>
        </a:accent2>
        <a:accent3>
          <a:srgbClr val="FFFFFF"/>
        </a:accent3>
        <a:accent4>
          <a:srgbClr val="000000"/>
        </a:accent4>
        <a:accent5>
          <a:srgbClr val="AAAAB8"/>
        </a:accent5>
        <a:accent6>
          <a:srgbClr val="008AB9"/>
        </a:accent6>
        <a:hlink>
          <a:srgbClr val="FFCC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Value>Foodservice</Value>
    </DocumentTopic>
    <FreeTextDate xmlns="cebd32e3-9ab6-41ee-b1af-b8405a8d4e68" xsi:nil="true"/>
    <DocumentStatus xmlns="cebd32e3-9ab6-41ee-b1af-b8405a8d4e68">Published</DocumentStatus>
    <ContentEndDate xmlns="cebd32e3-9ab6-41ee-b1af-b8405a8d4e68" xsi:nil="true"/>
    <DocumentSource xmlns="cebd32e3-9ab6-41ee-b1af-b8405a8d4e68" xsi:nil="true"/>
    <PublicationDate xmlns="cebd32e3-9ab6-41ee-b1af-b8405a8d4e68" xsi:nil="true"/>
    <DocumentAdded xmlns="cebd32e3-9ab6-41ee-b1af-b8405a8d4e68">2000-01-01T00:00:00+00:00</DocumentAdded>
    <TaxCatchAll xmlns="cebd32e3-9ab6-41ee-b1af-b8405a8d4e68">
      <Value>1473</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NPD Fish and Chips Reports</TermName>
          <TermId xmlns="http://schemas.microsoft.com/office/infopath/2007/PartnerControls">1d72c50a-e54c-47d7-827a-83dedb9a4501</TermId>
        </TermInfo>
      </Terms>
    </j7c1b49d505545c2a69692ae734740bd>
    <DocumentSummary xmlns="cebd32e3-9ab6-41ee-b1af-b8405a8d4e68" xsi:nil="true"/>
    <ContentStartDate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75B9E42B-1AD8-47A0-977D-6E77443F3FB7}"/>
</file>

<file path=customXml/itemProps2.xml><?xml version="1.0" encoding="utf-8"?>
<ds:datastoreItem xmlns:ds="http://schemas.openxmlformats.org/officeDocument/2006/customXml" ds:itemID="{20D5DB92-7A41-43C0-99D3-CCB4CC7D93A3}"/>
</file>

<file path=customXml/itemProps3.xml><?xml version="1.0" encoding="utf-8"?>
<ds:datastoreItem xmlns:ds="http://schemas.openxmlformats.org/officeDocument/2006/customXml" ds:itemID="{818C4E44-F266-47C4-B2AF-274BD784EA93}"/>
</file>

<file path=docProps/app.xml><?xml version="1.0" encoding="utf-8"?>
<Properties xmlns="http://schemas.openxmlformats.org/officeDocument/2006/extended-properties" xmlns:vt="http://schemas.openxmlformats.org/officeDocument/2006/docPropsVTypes">
  <Template>Topline Q2 13 Working Draft</Template>
  <TotalTime>14099</TotalTime>
  <Words>690</Words>
  <Application>Microsoft Office PowerPoint</Application>
  <PresentationFormat>On-screen Show (4:3)</PresentationFormat>
  <Paragraphs>144</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Topline Q2 13 Working Draft</vt:lpstr>
      <vt:lpstr>Fish &amp; Chips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NPD Group,Inc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December NPD Fish and Chips Report.pptx</dc:title>
  <dc:creator>Jack MacIntyre</dc:creator>
  <cp:lastModifiedBy>Adele Pritchard</cp:lastModifiedBy>
  <cp:revision>889</cp:revision>
  <cp:lastPrinted>2013-11-18T05:20:05Z</cp:lastPrinted>
  <dcterms:created xsi:type="dcterms:W3CDTF">2013-07-29T15:08:31Z</dcterms:created>
  <dcterms:modified xsi:type="dcterms:W3CDTF">2019-10-29T16:21:26Z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Client Third Party Confidential</vt:lpwstr>
  </property>
  <property fmtid="{D5CDD505-2E9C-101B-9397-08002B2CF9AE}" pid="3" name="HeaderFooterSelection">
    <vt:lpwstr>NoHeaderFooter</vt:lpwstr>
  </property>
  <property fmtid="{D5CDD505-2E9C-101B-9397-08002B2CF9AE}" pid="4" name="NPD_GroupClassification">
    <vt:lpwstr>Internal Only</vt:lpwstr>
  </property>
  <property fmtid="{D5CDD505-2E9C-101B-9397-08002B2CF9AE}" pid="5" name="NXPowerLiteLastOptimized">
    <vt:lpwstr>1300644</vt:lpwstr>
  </property>
  <property fmtid="{D5CDD505-2E9C-101B-9397-08002B2CF9AE}" pid="6" name="NXPowerLiteSettings">
    <vt:lpwstr>C700052003A000</vt:lpwstr>
  </property>
  <property fmtid="{D5CDD505-2E9C-101B-9397-08002B2CF9AE}" pid="7" name="NXPowerLiteVersion">
    <vt:lpwstr>D8.0.2</vt:lpwstr>
  </property>
  <property fmtid="{D5CDD505-2E9C-101B-9397-08002B2CF9AE}" pid="8" name="TITUS">
    <vt:lpwstr/>
  </property>
  <property fmtid="{D5CDD505-2E9C-101B-9397-08002B2CF9AE}" pid="9" name="TitusGUID">
    <vt:lpwstr>3ef9eecd-e253-4da1-9676-bf4652556e35</vt:lpwstr>
  </property>
  <property fmtid="{D5CDD505-2E9C-101B-9397-08002B2CF9AE}" pid="10" name="ContentTypeId">
    <vt:lpwstr>0x010100FBC0F8BFD01A91498CA7837A71EEDFDB02005AE5335FCC83EB48B1308B6A764FBC1C</vt:lpwstr>
  </property>
  <property fmtid="{D5CDD505-2E9C-101B-9397-08002B2CF9AE}" pid="11" name="Market Data Document Path">
    <vt:lpwstr>1473;#NPD Fish and Chips Reports|1d72c50a-e54c-47d7-827a-83dedb9a4501</vt:lpwstr>
  </property>
</Properties>
</file>