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108" r:id="rId1"/>
  </p:sldMasterIdLst>
  <p:notesMasterIdLst>
    <p:notesMasterId r:id="rId21"/>
  </p:notesMasterIdLst>
  <p:handoutMasterIdLst>
    <p:handoutMasterId r:id="rId22"/>
  </p:handoutMasterIdLst>
  <p:sldIdLst>
    <p:sldId id="357" r:id="rId2"/>
    <p:sldId id="329" r:id="rId3"/>
    <p:sldId id="347" r:id="rId4"/>
    <p:sldId id="315" r:id="rId5"/>
    <p:sldId id="318" r:id="rId6"/>
    <p:sldId id="317" r:id="rId7"/>
    <p:sldId id="351" r:id="rId8"/>
    <p:sldId id="352" r:id="rId9"/>
    <p:sldId id="353" r:id="rId10"/>
    <p:sldId id="313" r:id="rId11"/>
    <p:sldId id="319" r:id="rId12"/>
    <p:sldId id="320" r:id="rId13"/>
    <p:sldId id="302" r:id="rId14"/>
    <p:sldId id="322" r:id="rId15"/>
    <p:sldId id="321" r:id="rId16"/>
    <p:sldId id="338" r:id="rId17"/>
    <p:sldId id="337" r:id="rId18"/>
    <p:sldId id="355" r:id="rId19"/>
    <p:sldId id="358" r:id="rId20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7548" autoAdjust="0"/>
  </p:normalViewPr>
  <p:slideViewPr>
    <p:cSldViewPr>
      <p:cViewPr varScale="1">
        <p:scale>
          <a:sx n="86" d="100"/>
          <a:sy n="86" d="100"/>
        </p:scale>
        <p:origin x="10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29/09/2021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Geneva"/>
              </a:rPr>
              <a:t>The data is not including meals</a:t>
            </a:r>
            <a:endParaRPr lang="en-GB" altLang="en-US" smtClean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0056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0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4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315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98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74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177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08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223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53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18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948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63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38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45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732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94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45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37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51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87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386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2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71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3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9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0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  <p:sldLayoutId id="2147485120" r:id="rId12"/>
    <p:sldLayoutId id="2147485121" r:id="rId13"/>
    <p:sldLayoutId id="2147485122" r:id="rId14"/>
    <p:sldLayoutId id="2147485123" r:id="rId15"/>
    <p:sldLayoutId id="2147485082" r:id="rId16"/>
    <p:sldLayoutId id="2147485083" r:id="rId17"/>
    <p:sldLayoutId id="2147485084" r:id="rId18"/>
    <p:sldLayoutId id="2147485085" r:id="rId19"/>
    <p:sldLayoutId id="2147485086" r:id="rId20"/>
    <p:sldLayoutId id="2147485087" r:id="rId21"/>
    <p:sldLayoutId id="2147485088" r:id="rId22"/>
    <p:sldLayoutId id="2147485089" r:id="rId23"/>
    <p:sldLayoutId id="2147485090" r:id="rId24"/>
    <p:sldLayoutId id="2147485091" r:id="rId25"/>
    <p:sldLayoutId id="2147485092" r:id="rId26"/>
    <p:sldLayoutId id="2147485093" r:id="rId27"/>
    <p:sldLayoutId id="2147485094" r:id="rId28"/>
    <p:sldLayoutId id="2147485095" r:id="rId29"/>
    <p:sldLayoutId id="2147485096" r:id="rId30"/>
    <p:sldLayoutId id="2147485097" r:id="rId31"/>
    <p:sldLayoutId id="2147485098" r:id="rId32"/>
    <p:sldLayoutId id="2147485099" r:id="rId33"/>
    <p:sldLayoutId id="2147485100" r:id="rId34"/>
    <p:sldLayoutId id="2147485101" r:id="rId35"/>
    <p:sldLayoutId id="2147485102" r:id="rId36"/>
    <p:sldLayoutId id="2147485103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62091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UK Haddock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Report </a:t>
            </a:r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Data to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11.09.21</a:t>
            </a:r>
            <a:endParaRPr lang="en-GB" sz="30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smtClean="0"/>
              <a:t>ScanTrack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HomeScan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All data released after w/e 26.03.16 is coded according to refined definitions available from Seafish.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Species specific data now includes Meals</a:t>
            </a:r>
            <a:endParaRPr lang="en-GB" sz="1500" b="0" dirty="0"/>
          </a:p>
        </p:txBody>
      </p:sp>
    </p:spTree>
    <p:extLst>
      <p:ext uri="{BB962C8B-B14F-4D97-AF65-F5344CB8AC3E}">
        <p14:creationId xmlns:p14="http://schemas.microsoft.com/office/powerpoint/2010/main" val="218826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975000"/>
              </p:ext>
            </p:extLst>
          </p:nvPr>
        </p:nvGraphicFramePr>
        <p:xfrm>
          <a:off x="681038" y="1282700"/>
          <a:ext cx="7707312" cy="46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8" name="Worksheet" r:id="rId4" imgW="8753683" imgH="5276669" progId="Excel.Sheet.8">
                  <p:embed/>
                </p:oleObj>
              </mc:Choice>
              <mc:Fallback>
                <p:oleObj name="Worksheet" r:id="rId4" imgW="8753683" imgH="527666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282700"/>
                        <a:ext cx="7707312" cy="464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64641856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504031"/>
            <a:ext cx="8642350" cy="62071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896168"/>
              </p:ext>
            </p:extLst>
          </p:nvPr>
        </p:nvGraphicFramePr>
        <p:xfrm>
          <a:off x="396875" y="1293813"/>
          <a:ext cx="8345488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0" name="Worksheet" r:id="rId3" imgW="8505671" imgH="4867356" progId="Excel.Sheet.8">
                  <p:embed/>
                </p:oleObj>
              </mc:Choice>
              <mc:Fallback>
                <p:oleObj name="Worksheet" r:id="rId3" imgW="8505671" imgH="486735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293813"/>
                        <a:ext cx="8345488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5919799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Frozen Haddock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977503"/>
              </p:ext>
            </p:extLst>
          </p:nvPr>
        </p:nvGraphicFramePr>
        <p:xfrm>
          <a:off x="592138" y="1344613"/>
          <a:ext cx="7956550" cy="468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4" name="Worksheet" r:id="rId3" imgW="7258032" imgH="4276644" progId="Excel.Sheet.8">
                  <p:embed/>
                </p:oleObj>
              </mc:Choice>
              <mc:Fallback>
                <p:oleObj name="Worksheet" r:id="rId3" imgW="7258032" imgH="427664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344613"/>
                        <a:ext cx="7956550" cy="468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4534400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Total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0341742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104184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Retailer Share of Trade £ - Chilled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7415869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0063"/>
            <a:ext cx="87852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226878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Frozen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2628829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1628800"/>
            <a:ext cx="8848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314804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4795090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0396"/>
            <a:ext cx="9001125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545189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210059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75" y="1375321"/>
            <a:ext cx="91027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2800" b="0" dirty="0">
                <a:solidFill>
                  <a:srgbClr val="012E7F"/>
                </a:solidFill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391489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err="1" smtClean="0">
                <a:solidFill>
                  <a:srgbClr val="0062AE"/>
                </a:solidFill>
              </a:rPr>
              <a:t>Scantrack</a:t>
            </a:r>
            <a:r>
              <a:rPr lang="en-GB" altLang="en-US" sz="1000" b="0" dirty="0" smtClean="0">
                <a:solidFill>
                  <a:srgbClr val="0062AE"/>
                </a:solidFill>
              </a:rPr>
              <a:t> </a:t>
            </a:r>
            <a:r>
              <a:rPr lang="en-GB" altLang="en-US" sz="1000" b="0" dirty="0">
                <a:solidFill>
                  <a:srgbClr val="0062AE"/>
                </a:solidFill>
              </a:rPr>
              <a:t>– EPOS from key retailers and some sample EPOS.</a:t>
            </a:r>
            <a:endParaRPr lang="en-GB" altLang="en-US" sz="1000" b="0" dirty="0" smtClean="0">
              <a:solidFill>
                <a:srgbClr val="0062AE"/>
              </a:solidFill>
            </a:endParaRP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smtClean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 smtClean="0">
                <a:solidFill>
                  <a:srgbClr val="0070C0"/>
                </a:solidFill>
              </a:rPr>
              <a:t>MAT </a:t>
            </a:r>
            <a:r>
              <a:rPr lang="en-GB" altLang="en-US" sz="1050" b="0" dirty="0">
                <a:solidFill>
                  <a:srgbClr val="0070C0"/>
                </a:solidFill>
              </a:rPr>
              <a:t>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-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6672932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6" y="1916114"/>
            <a:ext cx="9110495" cy="3790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053874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– Haddock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710849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9040118" cy="39778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277403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Total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2919749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8576103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Chilled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0398591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229"/>
            <a:ext cx="87534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23639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Frozen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5650727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852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963273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6712933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B242B3-3044-4C61-A0AA-1C4F451F5E5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9"/>
          <a:stretch/>
        </p:blipFill>
        <p:spPr>
          <a:xfrm>
            <a:off x="395536" y="764704"/>
            <a:ext cx="8312727" cy="54983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652775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077869-57D0-4E01-B1D4-6608E583303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6"/>
          <a:stretch/>
        </p:blipFill>
        <p:spPr>
          <a:xfrm>
            <a:off x="415637" y="811014"/>
            <a:ext cx="8312727" cy="54262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7127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173505-9E37-4D29-A52F-E8565B96EA01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9"/>
          <a:stretch/>
        </p:blipFill>
        <p:spPr>
          <a:xfrm>
            <a:off x="395536" y="666998"/>
            <a:ext cx="8312727" cy="54983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>2021-10-03T23:00:00+00:00</PublicationDate>
    <DocumentAdded xmlns="cebd32e3-9ab6-41ee-b1af-b8405a8d4e68">2021-10-03T23:00:00+00:00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C81A13E3-AAC9-4570-B126-E32FBF2C7D90}"/>
</file>

<file path=customXml/itemProps2.xml><?xml version="1.0" encoding="utf-8"?>
<ds:datastoreItem xmlns:ds="http://schemas.openxmlformats.org/officeDocument/2006/customXml" ds:itemID="{E77D6AAE-68AF-4501-B51B-BA93B9DD5484}"/>
</file>

<file path=customXml/itemProps3.xml><?xml version="1.0" encoding="utf-8"?>
<ds:datastoreItem xmlns:ds="http://schemas.openxmlformats.org/officeDocument/2006/customXml" ds:itemID="{22686FC6-4018-4523-92B2-A6A701DFD67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602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Geneva</vt:lpstr>
      <vt:lpstr>Lucida Grande</vt:lpstr>
      <vt:lpstr>Mangal</vt:lpstr>
      <vt:lpstr>Seafish - Light</vt:lpstr>
      <vt:lpstr>Microsoft Excel 97-2003 Worksheet</vt:lpstr>
      <vt:lpstr>PowerPoint Presentation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PowerPoint Presentation</vt:lpstr>
      <vt:lpstr>PowerPoint Presentation</vt:lpstr>
      <vt:lpstr>Rolling Purchase KPI’s – Total Haddock</vt:lpstr>
      <vt:lpstr>Rolling Purchase KPI’s – Chilled Haddock</vt:lpstr>
      <vt:lpstr>Rolling Purchase KPI’s – Frozen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September NielsenIQ Haddock Report</dc:title>
  <dc:creator/>
  <cp:lastModifiedBy/>
  <cp:revision>18</cp:revision>
  <dcterms:created xsi:type="dcterms:W3CDTF">2012-10-25T12:49:19Z</dcterms:created>
  <dcterms:modified xsi:type="dcterms:W3CDTF">2021-09-29T09:11:01Z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1498;#2021|2f5cdc6c-21ca-4298-b615-999752473790</vt:lpwstr>
  </property>
</Properties>
</file>