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Open Sans" panose="020B0606030504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30FCC-6236-48F5-A7F7-C95609B65F8F}" v="100" dt="2022-11-16T17:07:11.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792" autoAdjust="0"/>
  </p:normalViewPr>
  <p:slideViewPr>
    <p:cSldViewPr snapToGrid="0">
      <p:cViewPr varScale="1">
        <p:scale>
          <a:sx n="131" d="100"/>
          <a:sy n="131" d="100"/>
        </p:scale>
        <p:origin x="168"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son Wootton" userId="526938c4-8ce3-4c07-bb74-9d82b87cdb66" providerId="ADAL" clId="{9FFE2C0C-BB70-49DB-BE67-DA3968AB08AD}"/>
    <pc:docChg chg="undo custSel modSld">
      <pc:chgData name="Jason Wootton" userId="526938c4-8ce3-4c07-bb74-9d82b87cdb66" providerId="ADAL" clId="{9FFE2C0C-BB70-49DB-BE67-DA3968AB08AD}" dt="2022-10-18T12:34:29.868" v="312" actId="404"/>
      <pc:docMkLst>
        <pc:docMk/>
      </pc:docMkLst>
      <pc:sldChg chg="modSp mod">
        <pc:chgData name="Jason Wootton" userId="526938c4-8ce3-4c07-bb74-9d82b87cdb66" providerId="ADAL" clId="{9FFE2C0C-BB70-49DB-BE67-DA3968AB08AD}" dt="2022-10-18T12:33:59.905" v="306" actId="403"/>
        <pc:sldMkLst>
          <pc:docMk/>
          <pc:sldMk cId="908167305" sldId="300"/>
        </pc:sldMkLst>
        <pc:spChg chg="mod">
          <ac:chgData name="Jason Wootton" userId="526938c4-8ce3-4c07-bb74-9d82b87cdb66" providerId="ADAL" clId="{9FFE2C0C-BB70-49DB-BE67-DA3968AB08AD}" dt="2022-10-18T12:33:59.905" v="306" actId="403"/>
          <ac:spMkLst>
            <pc:docMk/>
            <pc:sldMk cId="908167305" sldId="300"/>
            <ac:spMk id="18" creationId="{E20E325F-54D0-44F3-B1FF-CC506BDB9147}"/>
          </ac:spMkLst>
        </pc:spChg>
        <pc:picChg chg="mod">
          <ac:chgData name="Jason Wootton" userId="526938c4-8ce3-4c07-bb74-9d82b87cdb66" providerId="ADAL" clId="{9FFE2C0C-BB70-49DB-BE67-DA3968AB08AD}" dt="2022-10-17T16:15:03.537" v="82" actId="1076"/>
          <ac:picMkLst>
            <pc:docMk/>
            <pc:sldMk cId="908167305" sldId="300"/>
            <ac:picMk id="8" creationId="{B8DB51F6-D0AB-4398-B4A5-E110DB0C4F87}"/>
          </ac:picMkLst>
        </pc:picChg>
        <pc:picChg chg="mod">
          <ac:chgData name="Jason Wootton" userId="526938c4-8ce3-4c07-bb74-9d82b87cdb66" providerId="ADAL" clId="{9FFE2C0C-BB70-49DB-BE67-DA3968AB08AD}" dt="2022-10-17T16:17:02.968" v="120" actId="1076"/>
          <ac:picMkLst>
            <pc:docMk/>
            <pc:sldMk cId="908167305" sldId="300"/>
            <ac:picMk id="9" creationId="{C449DF34-0F38-4F3C-AC37-903A19D7DE09}"/>
          </ac:picMkLst>
        </pc:picChg>
        <pc:picChg chg="mod">
          <ac:chgData name="Jason Wootton" userId="526938c4-8ce3-4c07-bb74-9d82b87cdb66" providerId="ADAL" clId="{9FFE2C0C-BB70-49DB-BE67-DA3968AB08AD}" dt="2022-10-18T12:19:58.132" v="214" actId="1036"/>
          <ac:picMkLst>
            <pc:docMk/>
            <pc:sldMk cId="908167305" sldId="300"/>
            <ac:picMk id="10" creationId="{9379DE11-BAC4-4826-A669-DC3D65F23969}"/>
          </ac:picMkLst>
        </pc:picChg>
        <pc:picChg chg="mod">
          <ac:chgData name="Jason Wootton" userId="526938c4-8ce3-4c07-bb74-9d82b87cdb66" providerId="ADAL" clId="{9FFE2C0C-BB70-49DB-BE67-DA3968AB08AD}" dt="2022-10-18T12:19:54.030" v="213" actId="1036"/>
          <ac:picMkLst>
            <pc:docMk/>
            <pc:sldMk cId="908167305" sldId="300"/>
            <ac:picMk id="13" creationId="{6C543F8B-E40B-4975-BA7D-906739FD110D}"/>
          </ac:picMkLst>
        </pc:picChg>
      </pc:sldChg>
      <pc:sldChg chg="modSp mod">
        <pc:chgData name="Jason Wootton" userId="526938c4-8ce3-4c07-bb74-9d82b87cdb66" providerId="ADAL" clId="{9FFE2C0C-BB70-49DB-BE67-DA3968AB08AD}" dt="2022-10-13T14:44:49.740" v="8" actId="20577"/>
        <pc:sldMkLst>
          <pc:docMk/>
          <pc:sldMk cId="837269096" sldId="301"/>
        </pc:sldMkLst>
        <pc:spChg chg="mod">
          <ac:chgData name="Jason Wootton" userId="526938c4-8ce3-4c07-bb74-9d82b87cdb66" providerId="ADAL" clId="{9FFE2C0C-BB70-49DB-BE67-DA3968AB08AD}" dt="2022-10-13T14:44:49.740" v="8" actId="20577"/>
          <ac:spMkLst>
            <pc:docMk/>
            <pc:sldMk cId="837269096" sldId="301"/>
            <ac:spMk id="16" creationId="{838176FD-6BDD-4E99-A54D-87B48B61008E}"/>
          </ac:spMkLst>
        </pc:spChg>
        <pc:graphicFrameChg chg="mod modGraphic">
          <ac:chgData name="Jason Wootton" userId="526938c4-8ce3-4c07-bb74-9d82b87cdb66" providerId="ADAL" clId="{9FFE2C0C-BB70-49DB-BE67-DA3968AB08AD}" dt="2022-10-13T14:44:41.733" v="2" actId="20577"/>
          <ac:graphicFrameMkLst>
            <pc:docMk/>
            <pc:sldMk cId="837269096" sldId="301"/>
            <ac:graphicFrameMk id="13" creationId="{3DD3EFD0-C043-49B1-A71A-318C4B424A5E}"/>
          </ac:graphicFrameMkLst>
        </pc:graphicFrameChg>
      </pc:sldChg>
      <pc:sldChg chg="modSp mod">
        <pc:chgData name="Jason Wootton" userId="526938c4-8ce3-4c07-bb74-9d82b87cdb66" providerId="ADAL" clId="{9FFE2C0C-BB70-49DB-BE67-DA3968AB08AD}" dt="2022-10-18T12:32:38.363" v="298" actId="313"/>
        <pc:sldMkLst>
          <pc:docMk/>
          <pc:sldMk cId="1864939096" sldId="302"/>
        </pc:sldMkLst>
        <pc:spChg chg="mod">
          <ac:chgData name="Jason Wootton" userId="526938c4-8ce3-4c07-bb74-9d82b87cdb66" providerId="ADAL" clId="{9FFE2C0C-BB70-49DB-BE67-DA3968AB08AD}" dt="2022-10-18T12:32:38.363" v="298" actId="313"/>
          <ac:spMkLst>
            <pc:docMk/>
            <pc:sldMk cId="1864939096" sldId="302"/>
            <ac:spMk id="18" creationId="{E20E325F-54D0-44F3-B1FF-CC506BDB9147}"/>
          </ac:spMkLst>
        </pc:spChg>
        <pc:picChg chg="mod">
          <ac:chgData name="Jason Wootton" userId="526938c4-8ce3-4c07-bb74-9d82b87cdb66" providerId="ADAL" clId="{9FFE2C0C-BB70-49DB-BE67-DA3968AB08AD}" dt="2022-10-17T16:16:41.506" v="115" actId="1076"/>
          <ac:picMkLst>
            <pc:docMk/>
            <pc:sldMk cId="1864939096" sldId="302"/>
            <ac:picMk id="12" creationId="{0FC765D7-DEEB-4F57-99F5-C05163A1BD10}"/>
          </ac:picMkLst>
        </pc:picChg>
        <pc:picChg chg="mod">
          <ac:chgData name="Jason Wootton" userId="526938c4-8ce3-4c07-bb74-9d82b87cdb66" providerId="ADAL" clId="{9FFE2C0C-BB70-49DB-BE67-DA3968AB08AD}" dt="2022-10-17T16:16:55.898" v="118" actId="1076"/>
          <ac:picMkLst>
            <pc:docMk/>
            <pc:sldMk cId="1864939096" sldId="302"/>
            <ac:picMk id="13" creationId="{996A267D-933E-4614-ACD3-2C11E9A0F517}"/>
          </ac:picMkLst>
        </pc:picChg>
        <pc:picChg chg="mod">
          <ac:chgData name="Jason Wootton" userId="526938c4-8ce3-4c07-bb74-9d82b87cdb66" providerId="ADAL" clId="{9FFE2C0C-BB70-49DB-BE67-DA3968AB08AD}" dt="2022-10-17T16:16:54.169" v="117" actId="1076"/>
          <ac:picMkLst>
            <pc:docMk/>
            <pc:sldMk cId="1864939096" sldId="302"/>
            <ac:picMk id="15" creationId="{FF0297AD-6ADA-4C9F-8B49-4907297F2E2F}"/>
          </ac:picMkLst>
        </pc:picChg>
      </pc:sldChg>
      <pc:sldChg chg="modSp mod">
        <pc:chgData name="Jason Wootton" userId="526938c4-8ce3-4c07-bb74-9d82b87cdb66" providerId="ADAL" clId="{9FFE2C0C-BB70-49DB-BE67-DA3968AB08AD}" dt="2022-10-18T12:34:29.868" v="312" actId="404"/>
        <pc:sldMkLst>
          <pc:docMk/>
          <pc:sldMk cId="3792866024" sldId="303"/>
        </pc:sldMkLst>
        <pc:spChg chg="mod">
          <ac:chgData name="Jason Wootton" userId="526938c4-8ce3-4c07-bb74-9d82b87cdb66" providerId="ADAL" clId="{9FFE2C0C-BB70-49DB-BE67-DA3968AB08AD}" dt="2022-10-18T12:34:29.868" v="312" actId="404"/>
          <ac:spMkLst>
            <pc:docMk/>
            <pc:sldMk cId="3792866024" sldId="303"/>
            <ac:spMk id="8" creationId="{CF1C8D28-9A25-45DC-BEBB-E99EAF3CB2F7}"/>
          </ac:spMkLst>
        </pc:spChg>
        <pc:picChg chg="mod">
          <ac:chgData name="Jason Wootton" userId="526938c4-8ce3-4c07-bb74-9d82b87cdb66" providerId="ADAL" clId="{9FFE2C0C-BB70-49DB-BE67-DA3968AB08AD}" dt="2022-10-17T16:22:02.808" v="160" actId="1076"/>
          <ac:picMkLst>
            <pc:docMk/>
            <pc:sldMk cId="3792866024" sldId="303"/>
            <ac:picMk id="5" creationId="{35B01E58-80F8-488D-B5CD-0AD4F5EF79E8}"/>
          </ac:picMkLst>
        </pc:picChg>
        <pc:picChg chg="mod">
          <ac:chgData name="Jason Wootton" userId="526938c4-8ce3-4c07-bb74-9d82b87cdb66" providerId="ADAL" clId="{9FFE2C0C-BB70-49DB-BE67-DA3968AB08AD}" dt="2022-10-17T16:22:09.729" v="169" actId="1037"/>
          <ac:picMkLst>
            <pc:docMk/>
            <pc:sldMk cId="3792866024" sldId="303"/>
            <ac:picMk id="6" creationId="{40B880C8-9ED6-404E-A514-FF1BE9A2FE7B}"/>
          </ac:picMkLst>
        </pc:picChg>
        <pc:picChg chg="mod">
          <ac:chgData name="Jason Wootton" userId="526938c4-8ce3-4c07-bb74-9d82b87cdb66" providerId="ADAL" clId="{9FFE2C0C-BB70-49DB-BE67-DA3968AB08AD}" dt="2022-10-17T16:21:57.258" v="159" actId="1076"/>
          <ac:picMkLst>
            <pc:docMk/>
            <pc:sldMk cId="3792866024" sldId="303"/>
            <ac:picMk id="11" creationId="{1177DC11-BB3B-4154-AE35-5212F50D51E4}"/>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son Wootton" userId="526938c4-8ce3-4c07-bb74-9d82b87cdb66" providerId="ADAL" clId="{18530FCC-6236-48F5-A7F7-C95609B65F8F}"/>
    <pc:docChg chg="undo redo custSel modSld">
      <pc:chgData name="Jason Wootton" userId="526938c4-8ce3-4c07-bb74-9d82b87cdb66" providerId="ADAL" clId="{18530FCC-6236-48F5-A7F7-C95609B65F8F}" dt="2022-11-16T17:07:11.757" v="782" actId="1035"/>
      <pc:docMkLst>
        <pc:docMk/>
      </pc:docMkLst>
      <pc:sldChg chg="modSp mod">
        <pc:chgData name="Jason Wootton" userId="526938c4-8ce3-4c07-bb74-9d82b87cdb66" providerId="ADAL" clId="{18530FCC-6236-48F5-A7F7-C95609B65F8F}" dt="2022-11-16T17:00:46.448" v="710" actId="20577"/>
        <pc:sldMkLst>
          <pc:docMk/>
          <pc:sldMk cId="908167305" sldId="300"/>
        </pc:sldMkLst>
        <pc:spChg chg="mod">
          <ac:chgData name="Jason Wootton" userId="526938c4-8ce3-4c07-bb74-9d82b87cdb66" providerId="ADAL" clId="{18530FCC-6236-48F5-A7F7-C95609B65F8F}" dt="2022-11-16T17:00:46.448" v="710" actId="20577"/>
          <ac:spMkLst>
            <pc:docMk/>
            <pc:sldMk cId="908167305" sldId="300"/>
            <ac:spMk id="18" creationId="{E20E325F-54D0-44F3-B1FF-CC506BDB9147}"/>
          </ac:spMkLst>
        </pc:spChg>
        <pc:picChg chg="mod">
          <ac:chgData name="Jason Wootton" userId="526938c4-8ce3-4c07-bb74-9d82b87cdb66" providerId="ADAL" clId="{18530FCC-6236-48F5-A7F7-C95609B65F8F}" dt="2022-11-15T18:12:38.420" v="550" actId="1035"/>
          <ac:picMkLst>
            <pc:docMk/>
            <pc:sldMk cId="908167305" sldId="300"/>
            <ac:picMk id="9" creationId="{C449DF34-0F38-4F3C-AC37-903A19D7DE09}"/>
          </ac:picMkLst>
        </pc:picChg>
        <pc:picChg chg="mod">
          <ac:chgData name="Jason Wootton" userId="526938c4-8ce3-4c07-bb74-9d82b87cdb66" providerId="ADAL" clId="{18530FCC-6236-48F5-A7F7-C95609B65F8F}" dt="2022-11-15T18:12:25.270" v="486" actId="1036"/>
          <ac:picMkLst>
            <pc:docMk/>
            <pc:sldMk cId="908167305" sldId="300"/>
            <ac:picMk id="10" creationId="{9379DE11-BAC4-4826-A669-DC3D65F23969}"/>
          </ac:picMkLst>
        </pc:picChg>
        <pc:picChg chg="mod">
          <ac:chgData name="Jason Wootton" userId="526938c4-8ce3-4c07-bb74-9d82b87cdb66" providerId="ADAL" clId="{18530FCC-6236-48F5-A7F7-C95609B65F8F}" dt="2022-11-15T18:12:31.048" v="508" actId="1035"/>
          <ac:picMkLst>
            <pc:docMk/>
            <pc:sldMk cId="908167305" sldId="300"/>
            <ac:picMk id="13" creationId="{6C543F8B-E40B-4975-BA7D-906739FD110D}"/>
          </ac:picMkLst>
        </pc:picChg>
      </pc:sldChg>
      <pc:sldChg chg="modSp mod">
        <pc:chgData name="Jason Wootton" userId="526938c4-8ce3-4c07-bb74-9d82b87cdb66" providerId="ADAL" clId="{18530FCC-6236-48F5-A7F7-C95609B65F8F}" dt="2022-11-16T16:56:46.445" v="636" actId="20577"/>
        <pc:sldMkLst>
          <pc:docMk/>
          <pc:sldMk cId="837269096" sldId="301"/>
        </pc:sldMkLst>
        <pc:spChg chg="mod">
          <ac:chgData name="Jason Wootton" userId="526938c4-8ce3-4c07-bb74-9d82b87cdb66" providerId="ADAL" clId="{18530FCC-6236-48F5-A7F7-C95609B65F8F}" dt="2022-11-16T12:16:06.582" v="606" actId="20577"/>
          <ac:spMkLst>
            <pc:docMk/>
            <pc:sldMk cId="837269096" sldId="301"/>
            <ac:spMk id="16" creationId="{838176FD-6BDD-4E99-A54D-87B48B61008E}"/>
          </ac:spMkLst>
        </pc:spChg>
        <pc:spChg chg="mod">
          <ac:chgData name="Jason Wootton" userId="526938c4-8ce3-4c07-bb74-9d82b87cdb66" providerId="ADAL" clId="{18530FCC-6236-48F5-A7F7-C95609B65F8F}" dt="2022-11-16T12:17:15.382" v="620" actId="20577"/>
          <ac:spMkLst>
            <pc:docMk/>
            <pc:sldMk cId="837269096" sldId="301"/>
            <ac:spMk id="33" creationId="{BA31C262-66CB-45AE-A2EC-34CCD01799FA}"/>
          </ac:spMkLst>
        </pc:spChg>
        <pc:spChg chg="mod">
          <ac:chgData name="Jason Wootton" userId="526938c4-8ce3-4c07-bb74-9d82b87cdb66" providerId="ADAL" clId="{18530FCC-6236-48F5-A7F7-C95609B65F8F}" dt="2022-11-16T16:56:46.445" v="636" actId="20577"/>
          <ac:spMkLst>
            <pc:docMk/>
            <pc:sldMk cId="837269096" sldId="301"/>
            <ac:spMk id="74" creationId="{9635573D-2ED8-4709-A3D6-D10C33913289}"/>
          </ac:spMkLst>
        </pc:spChg>
        <pc:graphicFrameChg chg="mod modGraphic">
          <ac:chgData name="Jason Wootton" userId="526938c4-8ce3-4c07-bb74-9d82b87cdb66" providerId="ADAL" clId="{18530FCC-6236-48F5-A7F7-C95609B65F8F}" dt="2022-11-16T16:56:25.491" v="625"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18530FCC-6236-48F5-A7F7-C95609B65F8F}" dt="2022-11-16T12:15:17.164" v="598" actId="2057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18530FCC-6236-48F5-A7F7-C95609B65F8F}" dt="2022-11-16T12:17:08.156" v="612" actId="14100"/>
          <ac:graphicFrameMkLst>
            <pc:docMk/>
            <pc:sldMk cId="837269096" sldId="301"/>
            <ac:graphicFrameMk id="17" creationId="{03481FA4-30B1-49D6-A058-EA5E8616D1F1}"/>
          </ac:graphicFrameMkLst>
        </pc:graphicFrameChg>
      </pc:sldChg>
      <pc:sldChg chg="modSp mod">
        <pc:chgData name="Jason Wootton" userId="526938c4-8ce3-4c07-bb74-9d82b87cdb66" providerId="ADAL" clId="{18530FCC-6236-48F5-A7F7-C95609B65F8F}" dt="2022-11-16T17:05:41.457" v="758" actId="1076"/>
        <pc:sldMkLst>
          <pc:docMk/>
          <pc:sldMk cId="1864939096" sldId="302"/>
        </pc:sldMkLst>
        <pc:spChg chg="mod">
          <ac:chgData name="Jason Wootton" userId="526938c4-8ce3-4c07-bb74-9d82b87cdb66" providerId="ADAL" clId="{18530FCC-6236-48F5-A7F7-C95609B65F8F}" dt="2022-11-16T17:05:35.915" v="757" actId="20577"/>
          <ac:spMkLst>
            <pc:docMk/>
            <pc:sldMk cId="1864939096" sldId="302"/>
            <ac:spMk id="18" creationId="{E20E325F-54D0-44F3-B1FF-CC506BDB9147}"/>
          </ac:spMkLst>
        </pc:spChg>
        <pc:picChg chg="mod">
          <ac:chgData name="Jason Wootton" userId="526938c4-8ce3-4c07-bb74-9d82b87cdb66" providerId="ADAL" clId="{18530FCC-6236-48F5-A7F7-C95609B65F8F}" dt="2022-11-16T10:45:58.615" v="593" actId="1076"/>
          <ac:picMkLst>
            <pc:docMk/>
            <pc:sldMk cId="1864939096" sldId="302"/>
            <ac:picMk id="13" creationId="{996A267D-933E-4614-ACD3-2C11E9A0F517}"/>
          </ac:picMkLst>
        </pc:picChg>
        <pc:picChg chg="mod">
          <ac:chgData name="Jason Wootton" userId="526938c4-8ce3-4c07-bb74-9d82b87cdb66" providerId="ADAL" clId="{18530FCC-6236-48F5-A7F7-C95609B65F8F}" dt="2022-11-16T17:05:41.457" v="758" actId="1076"/>
          <ac:picMkLst>
            <pc:docMk/>
            <pc:sldMk cId="1864939096" sldId="302"/>
            <ac:picMk id="15" creationId="{FF0297AD-6ADA-4C9F-8B49-4907297F2E2F}"/>
          </ac:picMkLst>
        </pc:picChg>
      </pc:sldChg>
      <pc:sldChg chg="modSp mod">
        <pc:chgData name="Jason Wootton" userId="526938c4-8ce3-4c07-bb74-9d82b87cdb66" providerId="ADAL" clId="{18530FCC-6236-48F5-A7F7-C95609B65F8F}" dt="2022-11-16T17:07:11.757" v="782" actId="1035"/>
        <pc:sldMkLst>
          <pc:docMk/>
          <pc:sldMk cId="3792866024" sldId="303"/>
        </pc:sldMkLst>
        <pc:spChg chg="mod">
          <ac:chgData name="Jason Wootton" userId="526938c4-8ce3-4c07-bb74-9d82b87cdb66" providerId="ADAL" clId="{18530FCC-6236-48F5-A7F7-C95609B65F8F}" dt="2022-11-16T17:06:40.860" v="771" actId="5793"/>
          <ac:spMkLst>
            <pc:docMk/>
            <pc:sldMk cId="3792866024" sldId="303"/>
            <ac:spMk id="8" creationId="{CF1C8D28-9A25-45DC-BEBB-E99EAF3CB2F7}"/>
          </ac:spMkLst>
        </pc:spChg>
        <pc:picChg chg="mod">
          <ac:chgData name="Jason Wootton" userId="526938c4-8ce3-4c07-bb74-9d82b87cdb66" providerId="ADAL" clId="{18530FCC-6236-48F5-A7F7-C95609B65F8F}" dt="2022-11-16T17:05:54.427" v="765" actId="1076"/>
          <ac:picMkLst>
            <pc:docMk/>
            <pc:sldMk cId="3792866024" sldId="303"/>
            <ac:picMk id="5" creationId="{35B01E58-80F8-488D-B5CD-0AD4F5EF79E8}"/>
          </ac:picMkLst>
        </pc:picChg>
        <pc:picChg chg="mod">
          <ac:chgData name="Jason Wootton" userId="526938c4-8ce3-4c07-bb74-9d82b87cdb66" providerId="ADAL" clId="{18530FCC-6236-48F5-A7F7-C95609B65F8F}" dt="2022-11-16T17:07:11.757" v="782" actId="1035"/>
          <ac:picMkLst>
            <pc:docMk/>
            <pc:sldMk cId="3792866024" sldId="303"/>
            <ac:picMk id="6" creationId="{40B880C8-9ED6-404E-A514-FF1BE9A2FE7B}"/>
          </ac:picMkLst>
        </pc:picChg>
      </pc:sldChg>
    </pc:docChg>
  </pc:docChgLst>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16/11/2022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3"/>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05.11.22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05.11.22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05.11.22)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5"/>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028199340"/>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a:solidFill>
                            <a:schemeClr val="tx1"/>
                          </a:solidFill>
                          <a:effectLst/>
                          <a:latin typeface="Montserrat" panose="00000500000000000000" pitchFamily="2" charset="0"/>
                        </a:rPr>
                        <a:t>2727</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1868</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1395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169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230</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3702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2701</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1006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535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299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962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47</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25</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2830629651"/>
              </p:ext>
            </p:extLst>
          </p:nvPr>
        </p:nvGraphicFramePr>
        <p:xfrm>
          <a:off x="5560710" y="587970"/>
          <a:ext cx="3045366" cy="2219338"/>
        </p:xfrm>
        <a:graphic>
          <a:graphicData uri="http://schemas.openxmlformats.org/drawingml/2006/table">
            <a:tbl>
              <a:tblPr/>
              <a:tblGrid>
                <a:gridCol w="338374">
                  <a:extLst>
                    <a:ext uri="{9D8B030D-6E8A-4147-A177-3AD203B41FA5}">
                      <a16:colId xmlns:a16="http://schemas.microsoft.com/office/drawing/2014/main" val="1645329249"/>
                    </a:ext>
                  </a:extLst>
                </a:gridCol>
                <a:gridCol w="338374">
                  <a:extLst>
                    <a:ext uri="{9D8B030D-6E8A-4147-A177-3AD203B41FA5}">
                      <a16:colId xmlns:a16="http://schemas.microsoft.com/office/drawing/2014/main" val="779485546"/>
                    </a:ext>
                  </a:extLst>
                </a:gridCol>
                <a:gridCol w="338374">
                  <a:extLst>
                    <a:ext uri="{9D8B030D-6E8A-4147-A177-3AD203B41FA5}">
                      <a16:colId xmlns:a16="http://schemas.microsoft.com/office/drawing/2014/main" val="450404359"/>
                    </a:ext>
                  </a:extLst>
                </a:gridCol>
                <a:gridCol w="338374">
                  <a:extLst>
                    <a:ext uri="{9D8B030D-6E8A-4147-A177-3AD203B41FA5}">
                      <a16:colId xmlns:a16="http://schemas.microsoft.com/office/drawing/2014/main" val="1671978406"/>
                    </a:ext>
                  </a:extLst>
                </a:gridCol>
                <a:gridCol w="338374">
                  <a:extLst>
                    <a:ext uri="{9D8B030D-6E8A-4147-A177-3AD203B41FA5}">
                      <a16:colId xmlns:a16="http://schemas.microsoft.com/office/drawing/2014/main" val="2529564477"/>
                    </a:ext>
                  </a:extLst>
                </a:gridCol>
                <a:gridCol w="338374">
                  <a:extLst>
                    <a:ext uri="{9D8B030D-6E8A-4147-A177-3AD203B41FA5}">
                      <a16:colId xmlns:a16="http://schemas.microsoft.com/office/drawing/2014/main" val="2572564277"/>
                    </a:ext>
                  </a:extLst>
                </a:gridCol>
                <a:gridCol w="338374">
                  <a:extLst>
                    <a:ext uri="{9D8B030D-6E8A-4147-A177-3AD203B41FA5}">
                      <a16:colId xmlns:a16="http://schemas.microsoft.com/office/drawing/2014/main" val="4007379223"/>
                    </a:ext>
                  </a:extLst>
                </a:gridCol>
                <a:gridCol w="338374">
                  <a:extLst>
                    <a:ext uri="{9D8B030D-6E8A-4147-A177-3AD203B41FA5}">
                      <a16:colId xmlns:a16="http://schemas.microsoft.com/office/drawing/2014/main" val="277025218"/>
                    </a:ext>
                  </a:extLst>
                </a:gridCol>
                <a:gridCol w="338374">
                  <a:extLst>
                    <a:ext uri="{9D8B030D-6E8A-4147-A177-3AD203B41FA5}">
                      <a16:colId xmlns:a16="http://schemas.microsoft.com/office/drawing/2014/main" val="4265691319"/>
                    </a:ext>
                  </a:extLst>
                </a:gridCol>
              </a:tblGrid>
              <a:tr h="201758">
                <a:tc>
                  <a:txBody>
                    <a:bodyPr/>
                    <a:lstStyle/>
                    <a:p>
                      <a:pPr algn="r" fontAlgn="b"/>
                      <a:r>
                        <a:rPr lang="en-GB" sz="700" b="0" i="0" u="none" strike="noStrike">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27.82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-4.1%</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700" b="0" i="0" u="none" strike="noStrike">
                          <a:solidFill>
                            <a:srgbClr val="000000"/>
                          </a:solidFill>
                          <a:effectLst/>
                          <a:latin typeface="Montserrat" panose="00000500000000000000" pitchFamily="2" charset="0"/>
                        </a:rPr>
                        <a:t>13.9%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13.7%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24.88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-5.8%</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700" b="0" i="0" u="none" strike="noStrike">
                          <a:solidFill>
                            <a:srgbClr val="000000"/>
                          </a:solidFill>
                          <a:effectLst/>
                          <a:latin typeface="Montserrat" panose="00000500000000000000" pitchFamily="2" charset="0"/>
                        </a:rPr>
                        <a:t>12.2%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12.1%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70.0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28.85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27.61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700" b="0" i="0" u="none" strike="noStrike">
                          <a:solidFill>
                            <a:srgbClr val="000000"/>
                          </a:solidFill>
                          <a:effectLst/>
                          <a:latin typeface="Montserrat" panose="00000500000000000000" pitchFamily="2" charset="0"/>
                        </a:rPr>
                        <a:t>10.6%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11.1%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64.9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24.37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700" b="0" i="0" u="none" strike="noStrike">
                          <a:solidFill>
                            <a:srgbClr val="000000"/>
                          </a:solidFill>
                          <a:effectLst/>
                          <a:latin typeface="Montserrat" panose="00000500000000000000" pitchFamily="2" charset="0"/>
                        </a:rPr>
                        <a:t>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61.1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63.0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24.52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-10.1%</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700" b="0" i="0" u="none" strike="noStrike">
                          <a:solidFill>
                            <a:srgbClr val="000000"/>
                          </a:solidFill>
                          <a:effectLst/>
                          <a:latin typeface="Montserrat" panose="00000500000000000000" pitchFamily="2" charset="0"/>
                        </a:rPr>
                        <a:t>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57.8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62.5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ontserrat" panose="00000500000000000000" pitchFamily="2" charset="0"/>
                        </a:rPr>
                        <a:t>22.13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21.10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-4.7%</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70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49.2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50.8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9.65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9.08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-5.9%</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25.9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25.69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22.35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-13.0%</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70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49.8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16.95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14.95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-11.8%</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7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50.1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51.7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20.95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19.71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-5.9%</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70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32.1%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72.62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70.32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ontserrat" panose="00000500000000000000" pitchFamily="2" charset="0"/>
                        </a:rPr>
                        <a:t>-3.2%</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1358539144"/>
              </p:ext>
            </p:extLst>
          </p:nvPr>
        </p:nvGraphicFramePr>
        <p:xfrm>
          <a:off x="5043428" y="3170282"/>
          <a:ext cx="4058531" cy="1957483"/>
        </p:xfrm>
        <a:graphic>
          <a:graphicData uri="http://schemas.openxmlformats.org/drawingml/2006/table">
            <a:tbl>
              <a:tblPr/>
              <a:tblGrid>
                <a:gridCol w="443469">
                  <a:extLst>
                    <a:ext uri="{9D8B030D-6E8A-4147-A177-3AD203B41FA5}">
                      <a16:colId xmlns:a16="http://schemas.microsoft.com/office/drawing/2014/main" val="3004602203"/>
                    </a:ext>
                  </a:extLst>
                </a:gridCol>
                <a:gridCol w="475145">
                  <a:extLst>
                    <a:ext uri="{9D8B030D-6E8A-4147-A177-3AD203B41FA5}">
                      <a16:colId xmlns:a16="http://schemas.microsoft.com/office/drawing/2014/main" val="2573771491"/>
                    </a:ext>
                  </a:extLst>
                </a:gridCol>
                <a:gridCol w="706778">
                  <a:extLst>
                    <a:ext uri="{9D8B030D-6E8A-4147-A177-3AD203B41FA5}">
                      <a16:colId xmlns:a16="http://schemas.microsoft.com/office/drawing/2014/main" val="392774381"/>
                    </a:ext>
                  </a:extLst>
                </a:gridCol>
                <a:gridCol w="801807">
                  <a:extLst>
                    <a:ext uri="{9D8B030D-6E8A-4147-A177-3AD203B41FA5}">
                      <a16:colId xmlns:a16="http://schemas.microsoft.com/office/drawing/2014/main" val="100065998"/>
                    </a:ext>
                  </a:extLst>
                </a:gridCol>
                <a:gridCol w="530579">
                  <a:extLst>
                    <a:ext uri="{9D8B030D-6E8A-4147-A177-3AD203B41FA5}">
                      <a16:colId xmlns:a16="http://schemas.microsoft.com/office/drawing/2014/main" val="3103774814"/>
                    </a:ext>
                  </a:extLst>
                </a:gridCol>
                <a:gridCol w="570174">
                  <a:extLst>
                    <a:ext uri="{9D8B030D-6E8A-4147-A177-3AD203B41FA5}">
                      <a16:colId xmlns:a16="http://schemas.microsoft.com/office/drawing/2014/main" val="3801949081"/>
                    </a:ext>
                  </a:extLst>
                </a:gridCol>
                <a:gridCol w="530579">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70</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161</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dirty="0">
                          <a:solidFill>
                            <a:srgbClr val="000000"/>
                          </a:solidFill>
                          <a:effectLst/>
                          <a:latin typeface="Arial" panose="020B0604020202020204" pitchFamily="34" charset="0"/>
                        </a:rPr>
                        <a:t>110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dirty="0">
                          <a:solidFill>
                            <a:srgbClr val="000000"/>
                          </a:solidFill>
                          <a:effectLst/>
                          <a:latin typeface="Arial" panose="020B0604020202020204" pitchFamily="34" charset="0"/>
                        </a:rPr>
                        <a:t>113</a:t>
                      </a:r>
                    </a:p>
                  </a:txBody>
                  <a:tcPr marL="0" marR="0" marT="0" marB="0" anchor="ctr">
                    <a:lnL>
                      <a:noFill/>
                    </a:lnL>
                    <a:lnR>
                      <a:noFill/>
                    </a:lnR>
                    <a:lnT>
                      <a:noFill/>
                    </a:lnT>
                    <a:lnB>
                      <a:noFill/>
                    </a:lnB>
                    <a:solidFill>
                      <a:schemeClr val="bg1"/>
                    </a:solidFill>
                  </a:tcPr>
                </a:tc>
                <a:tc>
                  <a:txBody>
                    <a:bodyPr/>
                    <a:lstStyle/>
                    <a:p>
                      <a:pPr algn="ctr" fontAlgn="ctr"/>
                      <a:r>
                        <a:rPr lang="en-GB" sz="700" b="0" i="0" u="none" strike="noStrike" dirty="0">
                          <a:solidFill>
                            <a:srgbClr val="000000"/>
                          </a:solidFill>
                          <a:effectLst/>
                          <a:latin typeface="Arial" panose="020B0604020202020204" pitchFamily="34" charset="0"/>
                        </a:rPr>
                        <a:t>97</a:t>
                      </a:r>
                    </a:p>
                  </a:txBody>
                  <a:tcPr marL="0" marR="0" marT="0" marB="0" anchor="ctr">
                    <a:lnL>
                      <a:noFill/>
                    </a:lnL>
                    <a:lnR>
                      <a:noFill/>
                    </a:lnR>
                    <a:lnT>
                      <a:noFill/>
                    </a:lnT>
                    <a:lnB>
                      <a:noFill/>
                    </a:lnB>
                    <a:solidFill>
                      <a:schemeClr val="bg1"/>
                    </a:solidFill>
                  </a:tcPr>
                </a:tc>
                <a:tc>
                  <a:txBody>
                    <a:bodyPr/>
                    <a:lstStyle/>
                    <a:p>
                      <a:pPr algn="ctr" fontAlgn="ctr"/>
                      <a:r>
                        <a:rPr lang="en-GB" sz="700" b="0" i="0" u="none" strike="noStrike" dirty="0">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21876"/>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24854" y="497111"/>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69" y="3817757"/>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2896" y="1517851"/>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129596" y="2551967"/>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77129" y="456981"/>
            <a:ext cx="7580616" cy="4898777"/>
          </a:xfrm>
          <a:prstGeom prst="rect">
            <a:avLst/>
          </a:prstGeom>
          <a:noFill/>
        </p:spPr>
        <p:txBody>
          <a:bodyPr wrap="square" lIns="0" rIns="0" rtlCol="0">
            <a:spAutoFit/>
          </a:bodyPr>
          <a:lstStyle/>
          <a:p>
            <a:pPr>
              <a:spcAft>
                <a:spcPts val="800"/>
              </a:spcAft>
            </a:pPr>
            <a:r>
              <a:rPr lang="en-GB" sz="900" b="1" dirty="0">
                <a:solidFill>
                  <a:srgbClr val="FF0000"/>
                </a:solidFill>
                <a:latin typeface="Montserrat" panose="00000500000000000000" pitchFamily="2" charset="0"/>
              </a:rPr>
              <a:t>Tesco </a:t>
            </a:r>
            <a:r>
              <a:rPr lang="en-GB" sz="900" dirty="0">
                <a:effectLst/>
                <a:latin typeface="Montserrat" panose="00000500000000000000" pitchFamily="2" charset="0"/>
                <a:ea typeface="Calibri" panose="020F0502020204030204" pitchFamily="34" charset="0"/>
                <a:cs typeface="Times New Roman" panose="02020603050405020304" pitchFamily="18" charset="0"/>
              </a:rPr>
              <a:t>are trialling a number of new stores where shoppers can leave without paying for their shopping at the checkout. The new checkout-free stores are set to be trialled over the next few months. This concept means shoppers can pick up any items they want and leave the store without having to use the tills to pay, much like the similar Amazon Fresh supermarket. The aptly named "GetGo" stores will work by monitoring shoppers’ movements and product picks through ceiling cameras and on-shelf weight sensors. Customers will need to scan their receipt in order to exit the barriers. However, there will still be a number of staff members on hand to help.</a:t>
            </a:r>
            <a:br>
              <a:rPr lang="en-GB" sz="900" dirty="0">
                <a:effectLst/>
                <a:latin typeface="Montserrat" panose="00000500000000000000" pitchFamily="2" charset="0"/>
                <a:ea typeface="Calibri" panose="020F0502020204030204" pitchFamily="34" charset="0"/>
                <a:cs typeface="Times New Roman" panose="02020603050405020304" pitchFamily="18" charset="0"/>
              </a:rPr>
            </a:br>
            <a:endParaRPr lang="en-GB" sz="900" dirty="0">
              <a:effectLst/>
              <a:latin typeface="Montserrat" panose="00000500000000000000" pitchFamily="2" charset="0"/>
              <a:ea typeface="Calibri" panose="020F0502020204030204" pitchFamily="34" charset="0"/>
              <a:cs typeface="Times New Roman" panose="02020603050405020304" pitchFamily="18" charset="0"/>
            </a:endParaRPr>
          </a:p>
          <a:p>
            <a:pPr algn="l" fontAlgn="base"/>
            <a:r>
              <a:rPr lang="en-GB" sz="900" b="1" dirty="0">
                <a:solidFill>
                  <a:srgbClr val="FFC000"/>
                </a:solidFill>
                <a:latin typeface="Montserrat" panose="00000500000000000000" pitchFamily="2" charset="0"/>
              </a:rPr>
              <a:t>Sainsbury’s</a:t>
            </a:r>
            <a:r>
              <a:rPr lang="en-GB" sz="900" dirty="0">
                <a:effectLst/>
                <a:latin typeface="Montserrat" panose="00000500000000000000" pitchFamily="2" charset="0"/>
                <a:ea typeface="Calibri" panose="020F0502020204030204" pitchFamily="34" charset="0"/>
                <a:cs typeface="Times New Roman" panose="02020603050405020304" pitchFamily="18" charset="0"/>
              </a:rPr>
              <a:t> appoint Checkout.com</a:t>
            </a:r>
            <a:r>
              <a:rPr lang="en-GB" sz="900" b="0" i="0" dirty="0">
                <a:solidFill>
                  <a:srgbClr val="444444"/>
                </a:solidFill>
                <a:effectLst/>
                <a:latin typeface="Montserrat" panose="00000500000000000000" pitchFamily="2" charset="0"/>
              </a:rPr>
              <a:t>, the cloud-based payments service provider, to simplify and modernise payment infrastructure across its business. The new till-free technology aimed at creating more digital payment solutions for Sainsbury’s. The new Checkout.com enabled </a:t>
            </a:r>
            <a:r>
              <a:rPr lang="en-GB" sz="900" b="0" i="0" dirty="0" err="1">
                <a:solidFill>
                  <a:srgbClr val="444444"/>
                </a:solidFill>
                <a:effectLst/>
                <a:latin typeface="Montserrat" panose="00000500000000000000" pitchFamily="2" charset="0"/>
              </a:rPr>
              <a:t>SmartShop</a:t>
            </a:r>
            <a:r>
              <a:rPr lang="en-GB" sz="900" b="0" i="0" dirty="0">
                <a:solidFill>
                  <a:srgbClr val="444444"/>
                </a:solidFill>
                <a:effectLst/>
                <a:latin typeface="Montserrat" panose="00000500000000000000" pitchFamily="2" charset="0"/>
              </a:rPr>
              <a:t> functionality, will allow customers to pay for their shopping without having to visit a till. Instead, they will pay on-the-go via Sainsbury’s </a:t>
            </a:r>
            <a:r>
              <a:rPr lang="en-GB" sz="900" b="0" i="0" dirty="0" err="1">
                <a:solidFill>
                  <a:srgbClr val="444444"/>
                </a:solidFill>
                <a:effectLst/>
                <a:latin typeface="Montserrat" panose="00000500000000000000" pitchFamily="2" charset="0"/>
              </a:rPr>
              <a:t>SmartShop</a:t>
            </a:r>
            <a:r>
              <a:rPr lang="en-GB" sz="900" b="0" i="0" dirty="0">
                <a:solidFill>
                  <a:srgbClr val="444444"/>
                </a:solidFill>
                <a:effectLst/>
                <a:latin typeface="Montserrat" panose="00000500000000000000" pitchFamily="2" charset="0"/>
              </a:rPr>
              <a:t> app on their smartphones, saving them time and creating a more flexible shopping experience. Underpinning the new functionality will be </a:t>
            </a:r>
            <a:r>
              <a:rPr lang="en-GB" sz="900" b="0" i="0" dirty="0" err="1">
                <a:solidFill>
                  <a:srgbClr val="444444"/>
                </a:solidFill>
                <a:effectLst/>
                <a:latin typeface="Montserrat" panose="00000500000000000000" pitchFamily="2" charset="0"/>
              </a:rPr>
              <a:t>Checkout.com’s</a:t>
            </a:r>
            <a:r>
              <a:rPr lang="en-GB" sz="900" b="0" i="0" dirty="0">
                <a:solidFill>
                  <a:srgbClr val="444444"/>
                </a:solidFill>
                <a:effectLst/>
                <a:latin typeface="Montserrat" panose="00000500000000000000" pitchFamily="2" charset="0"/>
              </a:rPr>
              <a:t> payments platform, enabling transactions through digital wallets such as Apple Pay and Google Pay. This is live across Sainsbury’s ‘scan-and-go’ </a:t>
            </a:r>
            <a:r>
              <a:rPr lang="en-GB" sz="900" b="0" i="0" dirty="0" err="1">
                <a:solidFill>
                  <a:srgbClr val="444444"/>
                </a:solidFill>
                <a:effectLst/>
                <a:latin typeface="Montserrat" panose="00000500000000000000" pitchFamily="2" charset="0"/>
              </a:rPr>
              <a:t>SmartShop</a:t>
            </a:r>
            <a:r>
              <a:rPr lang="en-GB" sz="900" b="0" i="0" dirty="0">
                <a:solidFill>
                  <a:srgbClr val="444444"/>
                </a:solidFill>
                <a:effectLst/>
                <a:latin typeface="Montserrat" panose="00000500000000000000" pitchFamily="2" charset="0"/>
              </a:rPr>
              <a:t> stores and will be rolled out to Argos and Habitat stores in the coming months. </a:t>
            </a:r>
            <a:endParaRPr lang="en-GB" sz="9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GB" sz="900" b="1" dirty="0">
              <a:solidFill>
                <a:srgbClr val="FFC000"/>
              </a:solidFill>
              <a:latin typeface="Montserrat" panose="00000500000000000000" pitchFamily="2" charset="0"/>
            </a:endParaRPr>
          </a:p>
          <a:p>
            <a:pPr>
              <a:spcAft>
                <a:spcPts val="800"/>
              </a:spcAft>
            </a:pPr>
            <a:r>
              <a:rPr lang="en-GB" sz="900" b="1" dirty="0">
                <a:solidFill>
                  <a:schemeClr val="accent2"/>
                </a:solidFill>
                <a:latin typeface="Montserrat" panose="00000500000000000000" pitchFamily="2" charset="0"/>
              </a:rPr>
              <a:t>ASDA’s</a:t>
            </a:r>
            <a:r>
              <a:rPr lang="en-GB" sz="1800" b="1" dirty="0">
                <a:solidFill>
                  <a:srgbClr val="2B2B2B"/>
                </a:solidFill>
                <a:latin typeface="Arial" panose="020B0604020202020204" pitchFamily="34" charset="0"/>
                <a:cs typeface="Times New Roman" panose="02020603050405020304" pitchFamily="18" charset="0"/>
              </a:rPr>
              <a:t> </a:t>
            </a:r>
            <a:r>
              <a:rPr lang="en-GB" sz="900" dirty="0">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new ‘mini’ Asda, the first of its kind in the country, has opened on a Sutton Coldfield housing estate with a positive reaction from its first shoppers. The new Asda Express opened its doors a little after 10am on Tuesday (November 8). With around two dozen customers filing in to take a first look.</a:t>
            </a:r>
            <a:r>
              <a:rPr lang="en-GB" sz="900" dirty="0">
                <a:latin typeface="Montserrat" panose="00000500000000000000" pitchFamily="2" charset="0"/>
                <a:ea typeface="Calibri" panose="020F0502020204030204" pitchFamily="34" charset="0"/>
                <a:cs typeface="Times New Roman" panose="02020603050405020304" pitchFamily="18" charset="0"/>
              </a:rPr>
              <a:t> </a:t>
            </a:r>
            <a:r>
              <a:rPr lang="en-GB" sz="900" dirty="0">
                <a:solidFill>
                  <a:srgbClr val="2B2B2B"/>
                </a:solidFill>
                <a:latin typeface="Montserrat" panose="00000500000000000000" pitchFamily="2" charset="0"/>
                <a:ea typeface="Calibri" panose="020F0502020204030204" pitchFamily="34" charset="0"/>
                <a:cs typeface="Times New Roman" panose="02020603050405020304" pitchFamily="18" charset="0"/>
              </a:rPr>
              <a:t>T</a:t>
            </a:r>
            <a:r>
              <a:rPr lang="en-GB" sz="900" dirty="0">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he store has 3,500 lines, around a tenth of a typical Asda supermarket offering. The new Asda Express is the supermarket chain’s tiniest, at just 2,600 square feet, compared  to other ‘small’ </a:t>
            </a:r>
            <a:r>
              <a:rPr lang="en-GB" sz="900" dirty="0" err="1">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Asdas</a:t>
            </a:r>
            <a:r>
              <a:rPr lang="en-GB" sz="900" dirty="0">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 in </a:t>
            </a:r>
            <a:r>
              <a:rPr lang="en-GB" sz="900" u="none" strike="noStrike"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Dudley</a:t>
            </a:r>
            <a:r>
              <a:rPr lang="en-GB" sz="900" dirty="0">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 High Street (9,000 </a:t>
            </a:r>
            <a:r>
              <a:rPr lang="en-GB" sz="900" dirty="0" err="1">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sq</a:t>
            </a:r>
            <a:r>
              <a:rPr lang="en-GB" sz="900" dirty="0">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 feet). Asked about the preparations for the first ever Asda Express, manager </a:t>
            </a:r>
            <a:r>
              <a:rPr lang="en-GB" sz="900" dirty="0" err="1">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Arnis</a:t>
            </a:r>
            <a:r>
              <a:rPr lang="en-GB" sz="900" dirty="0">
                <a:solidFill>
                  <a:srgbClr val="2B2B2B"/>
                </a:solidFill>
                <a:effectLst/>
                <a:latin typeface="Montserrat" panose="00000500000000000000" pitchFamily="2" charset="0"/>
                <a:ea typeface="Calibri" panose="020F0502020204030204" pitchFamily="34" charset="0"/>
                <a:cs typeface="Times New Roman" panose="02020603050405020304" pitchFamily="18" charset="0"/>
              </a:rPr>
              <a:t> said “It’s been hard work. Lots of long days. I did it as I want it to be successful. I’m very proud and excited because this is the first one and we are planning to open 200 of these in two years. Asda has bought 132 Co-ops and we are converting then to these and building some from scratch like this one.”</a:t>
            </a:r>
            <a:endParaRPr lang="en-GB" sz="900" dirty="0">
              <a:effectLst/>
              <a:latin typeface="Montserrat" panose="00000500000000000000" pitchFamily="2" charset="0"/>
              <a:ea typeface="Calibri" panose="020F0502020204030204" pitchFamily="34" charset="0"/>
            </a:endParaRPr>
          </a:p>
          <a:p>
            <a:pPr>
              <a:spcAft>
                <a:spcPts val="2400"/>
              </a:spcAft>
            </a:pPr>
            <a:r>
              <a:rPr lang="en-GB" sz="900" b="1" dirty="0">
                <a:solidFill>
                  <a:srgbClr val="92D050"/>
                </a:solidFill>
                <a:latin typeface="Montserrat" panose="00000500000000000000" pitchFamily="2" charset="0"/>
              </a:rPr>
              <a:t>Morrisons</a:t>
            </a:r>
            <a:r>
              <a:rPr lang="en-GB" sz="1800" b="1" dirty="0">
                <a:solidFill>
                  <a:srgbClr val="333333"/>
                </a:solidFill>
                <a:latin typeface="Arial" panose="020B0604020202020204" pitchFamily="34" charset="0"/>
              </a:rPr>
              <a:t> </a:t>
            </a:r>
            <a:r>
              <a:rPr lang="en-GB" sz="900" dirty="0">
                <a:solidFill>
                  <a:srgbClr val="383B3A"/>
                </a:solidFill>
                <a:effectLst/>
                <a:latin typeface="Montserrat" panose="00000500000000000000" pitchFamily="2" charset="0"/>
                <a:ea typeface="Times New Roman" panose="02020603050405020304" pitchFamily="18" charset="0"/>
              </a:rPr>
              <a:t>is extending its Too Good To Go offering into all its cafés to prevent food waste while also helping customers to save money.</a:t>
            </a:r>
            <a:r>
              <a:rPr lang="en-GB" sz="900" dirty="0">
                <a:latin typeface="Montserrat" panose="00000500000000000000" pitchFamily="2" charset="0"/>
                <a:ea typeface="Times New Roman" panose="02020603050405020304" pitchFamily="18" charset="0"/>
              </a:rPr>
              <a:t> </a:t>
            </a:r>
            <a:r>
              <a:rPr lang="en-GB" sz="900" dirty="0">
                <a:solidFill>
                  <a:srgbClr val="383B3A"/>
                </a:solidFill>
                <a:effectLst/>
                <a:latin typeface="Montserrat" panose="00000500000000000000" pitchFamily="2" charset="0"/>
                <a:ea typeface="Times New Roman" panose="02020603050405020304" pitchFamily="18" charset="0"/>
              </a:rPr>
              <a:t>Too Good To Go Magic Bags are now available in 397 Morrisons cafés across the UK and come packed with either warm or cold goods. The contents of each bag have a value of up to £11 but will be sold to customers for just £2.99 through the app which customers can download for free.</a:t>
            </a:r>
            <a:r>
              <a:rPr lang="en-GB" sz="900" dirty="0">
                <a:latin typeface="Montserrat" panose="00000500000000000000" pitchFamily="2" charset="0"/>
                <a:ea typeface="Times New Roman" panose="02020603050405020304" pitchFamily="18" charset="0"/>
              </a:rPr>
              <a:t> </a:t>
            </a:r>
            <a:r>
              <a:rPr lang="en-GB" sz="900" dirty="0">
                <a:solidFill>
                  <a:srgbClr val="383B3A"/>
                </a:solidFill>
                <a:effectLst/>
                <a:latin typeface="Montserrat" panose="00000500000000000000" pitchFamily="2" charset="0"/>
                <a:ea typeface="Times New Roman" panose="02020603050405020304" pitchFamily="18" charset="0"/>
              </a:rPr>
              <a:t>All items from the popular Morrisons café English breakfast can be included in the hot Magic Bags such as bacon, beans, hash brown and sausages.</a:t>
            </a:r>
            <a:endParaRPr lang="en-GB" sz="900" dirty="0">
              <a:effectLst/>
              <a:latin typeface="Montserrat" panose="00000500000000000000" pitchFamily="2" charset="0"/>
              <a:ea typeface="Times New Roman" panose="02020603050405020304" pitchFamily="18" charset="0"/>
            </a:endParaRPr>
          </a:p>
          <a:p>
            <a:pPr marL="171450" indent="-171450">
              <a:spcAft>
                <a:spcPts val="1500"/>
              </a:spcAft>
              <a:buFont typeface="Wingdings" panose="05000000000000000000" pitchFamily="2" charset="2"/>
              <a:buChar char="Ø"/>
            </a:pPr>
            <a:endParaRPr lang="en-GB" sz="900" dirty="0">
              <a:solidFill>
                <a:srgbClr val="333333"/>
              </a:solidFill>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0" y="559107"/>
            <a:ext cx="1296843" cy="3529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37" y="3056953"/>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70610" y="393598"/>
            <a:ext cx="7415374" cy="4378122"/>
          </a:xfrm>
          <a:prstGeom prst="rect">
            <a:avLst/>
          </a:prstGeom>
          <a:noFill/>
        </p:spPr>
        <p:txBody>
          <a:bodyPr wrap="square" lIns="0" rIns="0" rtlCol="0">
            <a:spAutoFit/>
          </a:bodyPr>
          <a:lstStyle/>
          <a:p>
            <a:pPr algn="l"/>
            <a:endParaRPr lang="en-GB" sz="1050" b="1" dirty="0">
              <a:solidFill>
                <a:srgbClr val="002060"/>
              </a:solidFill>
              <a:latin typeface="Montserrat" panose="00000500000000000000" pitchFamily="2" charset="0"/>
            </a:endParaRPr>
          </a:p>
          <a:p>
            <a:r>
              <a:rPr lang="en-GB" sz="1050" b="1" dirty="0">
                <a:solidFill>
                  <a:schemeClr val="accent1">
                    <a:lumMod val="75000"/>
                  </a:schemeClr>
                </a:solidFill>
                <a:latin typeface="Montserrat" panose="00000500000000000000" pitchFamily="2" charset="0"/>
              </a:rPr>
              <a:t>Waitrose </a:t>
            </a:r>
            <a:r>
              <a:rPr lang="en-GB" sz="900" spc="-10" dirty="0">
                <a:solidFill>
                  <a:srgbClr val="000000"/>
                </a:solidFill>
                <a:effectLst/>
                <a:latin typeface="Montserrat" panose="00000500000000000000" pitchFamily="2" charset="0"/>
                <a:ea typeface="Times New Roman" panose="02020603050405020304" pitchFamily="18" charset="0"/>
              </a:rPr>
              <a:t>Free coffee will be available once again in Waitrose</a:t>
            </a:r>
            <a:r>
              <a:rPr lang="en-GB" sz="900" u="sng" spc="-10" dirty="0">
                <a:solidFill>
                  <a:srgbClr val="000000"/>
                </a:solidFill>
                <a:effectLst/>
                <a:latin typeface="Montserrat" panose="00000500000000000000" pitchFamily="2" charset="0"/>
                <a:ea typeface="Times New Roman" panose="02020603050405020304" pitchFamily="18" charset="0"/>
              </a:rPr>
              <a:t> </a:t>
            </a:r>
            <a:r>
              <a:rPr lang="en-GB" sz="900" spc="-10" dirty="0">
                <a:solidFill>
                  <a:srgbClr val="000000"/>
                </a:solidFill>
                <a:effectLst/>
                <a:latin typeface="Montserrat" panose="00000500000000000000" pitchFamily="2" charset="0"/>
                <a:ea typeface="Times New Roman" panose="02020603050405020304" pitchFamily="18" charset="0"/>
              </a:rPr>
              <a:t>in a bid to stop slumping sales amid the soaring cost of living crisis.</a:t>
            </a:r>
            <a:endParaRPr lang="en-GB" sz="900" dirty="0">
              <a:effectLst/>
              <a:latin typeface="Montserrat" panose="00000500000000000000" pitchFamily="2" charset="0"/>
              <a:ea typeface="Times New Roman" panose="02020603050405020304" pitchFamily="18" charset="0"/>
            </a:endParaRPr>
          </a:p>
          <a:p>
            <a:pPr>
              <a:spcAft>
                <a:spcPts val="1200"/>
              </a:spcAft>
            </a:pPr>
            <a:r>
              <a:rPr lang="en-GB" sz="900" spc="-10" dirty="0">
                <a:solidFill>
                  <a:srgbClr val="000000"/>
                </a:solidFill>
                <a:effectLst/>
                <a:latin typeface="Montserrat" panose="00000500000000000000" pitchFamily="2" charset="0"/>
                <a:ea typeface="Times New Roman" panose="02020603050405020304" pitchFamily="18" charset="0"/>
              </a:rPr>
              <a:t>Any customer with a </a:t>
            </a:r>
            <a:r>
              <a:rPr lang="en-GB" sz="900" spc="-10" dirty="0" err="1">
                <a:solidFill>
                  <a:srgbClr val="000000"/>
                </a:solidFill>
                <a:effectLst/>
                <a:latin typeface="Montserrat" panose="00000500000000000000" pitchFamily="2" charset="0"/>
                <a:ea typeface="Times New Roman" panose="02020603050405020304" pitchFamily="18" charset="0"/>
              </a:rPr>
              <a:t>myWaitrose</a:t>
            </a:r>
            <a:r>
              <a:rPr lang="en-GB" sz="900" spc="-10" dirty="0">
                <a:solidFill>
                  <a:srgbClr val="000000"/>
                </a:solidFill>
                <a:effectLst/>
                <a:latin typeface="Montserrat" panose="00000500000000000000" pitchFamily="2" charset="0"/>
                <a:ea typeface="Times New Roman" panose="02020603050405020304" pitchFamily="18" charset="0"/>
              </a:rPr>
              <a:t> loyalty card will be able to pick up a free coffee or tea, two years after the supermarket scrapped the popular perk during the pandemic in June 2020.</a:t>
            </a:r>
            <a:r>
              <a:rPr lang="en-GB" sz="900" dirty="0">
                <a:latin typeface="Montserrat" panose="00000500000000000000" pitchFamily="2" charset="0"/>
                <a:ea typeface="Times New Roman" panose="02020603050405020304" pitchFamily="18" charset="0"/>
              </a:rPr>
              <a:t> </a:t>
            </a:r>
            <a:r>
              <a:rPr lang="en-GB" sz="900" spc="-10" dirty="0">
                <a:solidFill>
                  <a:srgbClr val="000000"/>
                </a:solidFill>
                <a:effectLst/>
                <a:latin typeface="Montserrat" panose="00000500000000000000" pitchFamily="2" charset="0"/>
                <a:ea typeface="Times New Roman" panose="02020603050405020304" pitchFamily="18" charset="0"/>
              </a:rPr>
              <a:t>Shoppers can claim their hot drink from any of the supermarket’s 331 stores with no minimum spend required. The only catch is that customers will have to bring their own reusable cups to help the store prevent unnecessary waste. The return of the deal comes as bosses try to tackle declining sales at supermarkets, with Waitrose shoppers turning to cheaper rivals as inflation rates and food costs across the country rocket.</a:t>
            </a:r>
            <a:endParaRPr lang="en-GB" sz="900" dirty="0">
              <a:effectLst/>
              <a:latin typeface="Montserrat" panose="00000500000000000000" pitchFamily="2" charset="0"/>
              <a:ea typeface="Times New Roman" panose="02020603050405020304" pitchFamily="18" charset="0"/>
            </a:endParaRPr>
          </a:p>
          <a:p>
            <a:pPr algn="l"/>
            <a:endParaRPr lang="en-GB" sz="1050" b="1" dirty="0">
              <a:solidFill>
                <a:srgbClr val="002060"/>
              </a:solidFill>
              <a:latin typeface="Montserrat" panose="00000500000000000000" pitchFamily="2" charset="0"/>
            </a:endParaRPr>
          </a:p>
          <a:p>
            <a:pPr algn="l"/>
            <a:r>
              <a:rPr lang="en-GB" sz="1050" b="1" dirty="0">
                <a:solidFill>
                  <a:srgbClr val="002060"/>
                </a:solidFill>
                <a:latin typeface="Montserrat" panose="00000500000000000000" pitchFamily="2" charset="0"/>
              </a:rPr>
              <a:t>Aldi </a:t>
            </a:r>
            <a:r>
              <a:rPr lang="en-GB" sz="900" b="0" i="0" dirty="0">
                <a:solidFill>
                  <a:srgbClr val="222526"/>
                </a:solidFill>
                <a:effectLst/>
                <a:latin typeface="Montserrat" panose="00000500000000000000" pitchFamily="2" charset="0"/>
              </a:rPr>
              <a:t>is making a change to the packaging in a bid to be more </a:t>
            </a:r>
            <a:r>
              <a:rPr lang="en-GB" sz="900" b="0" i="0" dirty="0">
                <a:solidFill>
                  <a:schemeClr val="tx1"/>
                </a:solidFill>
                <a:effectLst/>
                <a:latin typeface="Montserrat" panose="00000500000000000000" pitchFamily="2" charset="0"/>
              </a:rPr>
              <a:t>environmentally friendly. Asda </a:t>
            </a:r>
            <a:r>
              <a:rPr lang="en-GB" sz="900" b="0" i="0" dirty="0">
                <a:solidFill>
                  <a:srgbClr val="222526"/>
                </a:solidFill>
                <a:effectLst/>
                <a:latin typeface="Montserrat" panose="00000500000000000000" pitchFamily="2" charset="0"/>
              </a:rPr>
              <a:t>has announced its</a:t>
            </a:r>
            <a:r>
              <a:rPr lang="en-GB" sz="900" b="0" i="0" dirty="0">
                <a:solidFill>
                  <a:schemeClr val="tx1"/>
                </a:solidFill>
                <a:effectLst/>
                <a:latin typeface="Montserrat" panose="00000500000000000000" pitchFamily="2" charset="0"/>
              </a:rPr>
              <a:t> own-brand </a:t>
            </a:r>
            <a:r>
              <a:rPr lang="en-GB" sz="900" b="0" i="0" dirty="0">
                <a:solidFill>
                  <a:srgbClr val="222526"/>
                </a:solidFill>
                <a:effectLst/>
                <a:latin typeface="Montserrat" panose="00000500000000000000" pitchFamily="2" charset="0"/>
              </a:rPr>
              <a:t>toilet paper will now be double the length in order to be more sustainable. The move should save 74 tonnes of plastic and 760 tonnes of cardboard a year. It will also save 1,200 lorries per year from needing to deliver and rolls will last much longer. The change affects the own brand line Shades and takes place online and in stores today, November 14. Sarah Yorke, buying manager  household paper at Asda said:</a:t>
            </a:r>
            <a:r>
              <a:rPr lang="en-GB" sz="900" b="1" i="0" dirty="0">
                <a:solidFill>
                  <a:srgbClr val="222526"/>
                </a:solidFill>
                <a:effectLst/>
                <a:latin typeface="Montserrat" panose="00000500000000000000" pitchFamily="2" charset="0"/>
              </a:rPr>
              <a:t> </a:t>
            </a:r>
            <a:r>
              <a:rPr lang="en-GB" sz="900" b="0" i="0" dirty="0">
                <a:solidFill>
                  <a:srgbClr val="222526"/>
                </a:solidFill>
                <a:effectLst/>
                <a:latin typeface="Montserrat" panose="00000500000000000000" pitchFamily="2" charset="0"/>
              </a:rPr>
              <a:t>“Shades toilet rolls are one of our most popular own brand products so to be able to make this change and help reduce both our customers and our own carbon footprint without affecting the great quality of our product in any way is an incredibly important step for us.”</a:t>
            </a:r>
          </a:p>
          <a:p>
            <a:pPr fontAlgn="base"/>
            <a:endParaRPr lang="en-GB" sz="1050" b="1" dirty="0">
              <a:solidFill>
                <a:srgbClr val="002060"/>
              </a:solidFill>
              <a:latin typeface="Montserrat" panose="00000500000000000000" pitchFamily="2" charset="0"/>
            </a:endParaRPr>
          </a:p>
          <a:p>
            <a:pPr algn="l" fontAlgn="base"/>
            <a:endParaRPr lang="en-GB" sz="1050" b="1" dirty="0">
              <a:solidFill>
                <a:srgbClr val="0070C0"/>
              </a:solidFill>
              <a:latin typeface="Montserrat" panose="00000500000000000000" pitchFamily="2" charset="0"/>
            </a:endParaRPr>
          </a:p>
          <a:p>
            <a:pPr algn="l" fontAlgn="base"/>
            <a:r>
              <a:rPr lang="en-GB" sz="1050" b="1" dirty="0">
                <a:solidFill>
                  <a:srgbClr val="0070C0"/>
                </a:solidFill>
                <a:latin typeface="Montserrat" panose="00000500000000000000" pitchFamily="2" charset="0"/>
              </a:rPr>
              <a:t>Lidl’s</a:t>
            </a:r>
            <a:r>
              <a:rPr lang="en-GB" sz="1200" b="0" i="0" dirty="0">
                <a:solidFill>
                  <a:srgbClr val="141414"/>
                </a:solidFill>
                <a:effectLst/>
                <a:latin typeface="Open Sans" panose="020B0606030504020204" pitchFamily="34" charset="0"/>
              </a:rPr>
              <a:t> </a:t>
            </a:r>
            <a:r>
              <a:rPr lang="en-GB" sz="900" b="0" i="0" dirty="0">
                <a:solidFill>
                  <a:srgbClr val="141414"/>
                </a:solidFill>
                <a:effectLst/>
                <a:latin typeface="Montserrat" panose="00000500000000000000" pitchFamily="2" charset="0"/>
              </a:rPr>
              <a:t>brought back its sell out air fryer after an increase in popularity in the gadget rose by over 3,000 per cent. </a:t>
            </a:r>
            <a:r>
              <a:rPr lang="en-GB" sz="900" dirty="0">
                <a:solidFill>
                  <a:srgbClr val="141414"/>
                </a:solidFill>
                <a:latin typeface="Montserrat" panose="00000500000000000000" pitchFamily="2" charset="0"/>
              </a:rPr>
              <a:t>S</a:t>
            </a:r>
            <a:r>
              <a:rPr lang="en-GB" sz="900" b="0" i="0" dirty="0">
                <a:solidFill>
                  <a:srgbClr val="141414"/>
                </a:solidFill>
                <a:effectLst/>
                <a:latin typeface="Montserrat" panose="00000500000000000000" pitchFamily="2" charset="0"/>
              </a:rPr>
              <a:t>hoppers can now bag themselves one of the chain’s </a:t>
            </a:r>
            <a:r>
              <a:rPr lang="en-GB" sz="900" b="0" i="0" dirty="0" err="1">
                <a:solidFill>
                  <a:srgbClr val="141414"/>
                </a:solidFill>
                <a:effectLst/>
                <a:latin typeface="Montserrat" panose="00000500000000000000" pitchFamily="2" charset="0"/>
              </a:rPr>
              <a:t>Silvercrest</a:t>
            </a:r>
            <a:r>
              <a:rPr lang="en-GB" sz="900" b="0" i="0" dirty="0">
                <a:solidFill>
                  <a:srgbClr val="141414"/>
                </a:solidFill>
                <a:effectLst/>
                <a:latin typeface="Montserrat" panose="00000500000000000000" pitchFamily="2" charset="0"/>
              </a:rPr>
              <a:t> Air Fryers for an incredibly affordable price. The product re-launched on Sunday, November 13 </a:t>
            </a:r>
            <a:r>
              <a:rPr lang="en-GB" sz="900" i="0" dirty="0">
                <a:solidFill>
                  <a:schemeClr val="tx1"/>
                </a:solidFill>
                <a:effectLst/>
                <a:latin typeface="Montserrat" panose="00000500000000000000" pitchFamily="2" charset="0"/>
              </a:rPr>
              <a:t>on Lidl's </a:t>
            </a:r>
            <a:r>
              <a:rPr lang="en-GB" sz="900" b="0" i="0" dirty="0">
                <a:solidFill>
                  <a:srgbClr val="141414"/>
                </a:solidFill>
                <a:effectLst/>
                <a:latin typeface="Montserrat" panose="00000500000000000000" pitchFamily="2" charset="0"/>
              </a:rPr>
              <a:t>website, priced at a cool £49.99. Research by </a:t>
            </a:r>
            <a:r>
              <a:rPr lang="en-GB" sz="900" b="0" i="0" dirty="0" err="1">
                <a:solidFill>
                  <a:srgbClr val="141414"/>
                </a:solidFill>
                <a:effectLst/>
                <a:latin typeface="Montserrat" panose="00000500000000000000" pitchFamily="2" charset="0"/>
              </a:rPr>
              <a:t>Utilita</a:t>
            </a:r>
            <a:r>
              <a:rPr lang="en-GB" sz="900" b="0" i="0" dirty="0">
                <a:solidFill>
                  <a:srgbClr val="141414"/>
                </a:solidFill>
                <a:effectLst/>
                <a:latin typeface="Montserrat" panose="00000500000000000000" pitchFamily="2" charset="0"/>
              </a:rPr>
              <a:t> revealed the average cost of the gadgets was £55.71 a year, with an electric cooker running at as much as £335.57. Another study done by </a:t>
            </a:r>
            <a:r>
              <a:rPr lang="en-GB" sz="900" b="0" i="0" dirty="0" err="1">
                <a:solidFill>
                  <a:srgbClr val="141414"/>
                </a:solidFill>
                <a:effectLst/>
                <a:latin typeface="Montserrat" panose="00000500000000000000" pitchFamily="2" charset="0"/>
              </a:rPr>
              <a:t>Hometree</a:t>
            </a:r>
            <a:r>
              <a:rPr lang="en-GB" sz="900" b="0" i="0" dirty="0">
                <a:solidFill>
                  <a:srgbClr val="141414"/>
                </a:solidFill>
                <a:effectLst/>
                <a:latin typeface="Montserrat" panose="00000500000000000000" pitchFamily="2" charset="0"/>
              </a:rPr>
              <a:t> back in September revealed an oven with an average wattage of 3kW costs about 34p to run for 20 minutes, while a 1kW air fryer would cost 10p. Comparison website </a:t>
            </a:r>
            <a:r>
              <a:rPr lang="en-GB" sz="900" b="0" i="0" dirty="0" err="1">
                <a:solidFill>
                  <a:srgbClr val="141414"/>
                </a:solidFill>
                <a:effectLst/>
                <a:latin typeface="Montserrat" panose="00000500000000000000" pitchFamily="2" charset="0"/>
              </a:rPr>
              <a:t>PriceRunner</a:t>
            </a:r>
            <a:r>
              <a:rPr lang="en-GB" sz="900" b="0" i="0" dirty="0">
                <a:solidFill>
                  <a:srgbClr val="141414"/>
                </a:solidFill>
                <a:effectLst/>
                <a:latin typeface="Montserrat" panose="00000500000000000000" pitchFamily="2" charset="0"/>
              </a:rPr>
              <a:t> discovered top-selling air fryers have risen in popular by more than 3,000 per cent since this time in 2021 and up 2,000 over since the summer. Lidl shoppers shared their praise for the gadget, as one person called it “life changing”. They wrote on Twitter: “I can’t lie, the air fryer I got from </a:t>
            </a:r>
            <a:r>
              <a:rPr lang="en-GB" sz="900" dirty="0">
                <a:solidFill>
                  <a:srgbClr val="141414"/>
                </a:solidFill>
                <a:latin typeface="Montserrat" panose="00000500000000000000" pitchFamily="2" charset="0"/>
              </a:rPr>
              <a:t>L</a:t>
            </a:r>
            <a:r>
              <a:rPr lang="en-GB" sz="900" b="0" i="0" dirty="0">
                <a:solidFill>
                  <a:srgbClr val="141414"/>
                </a:solidFill>
                <a:effectLst/>
                <a:latin typeface="Montserrat" panose="00000500000000000000" pitchFamily="2" charset="0"/>
              </a:rPr>
              <a:t>idl has literally changed my life.”</a:t>
            </a:r>
          </a:p>
          <a:p>
            <a:pPr algn="l" fontAlgn="base"/>
            <a:endParaRPr lang="en-GB" sz="1200" b="0" i="0" dirty="0">
              <a:solidFill>
                <a:srgbClr val="141414"/>
              </a:solidFill>
              <a:effectLst/>
              <a:latin typeface="Open Sans" panose="020B0606030504020204" pitchFamily="34" charset="0"/>
            </a:endParaRPr>
          </a:p>
          <a:p>
            <a:pPr fontAlgn="base"/>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454237" y="1793599"/>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1746" y="0"/>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71" y="1861318"/>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50" y="3456254"/>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98724"/>
            <a:ext cx="7505108" cy="4478149"/>
          </a:xfrm>
          <a:prstGeom prst="rect">
            <a:avLst/>
          </a:prstGeom>
          <a:noFill/>
        </p:spPr>
        <p:txBody>
          <a:bodyPr wrap="square">
            <a:spAutoFit/>
          </a:bodyPr>
          <a:lstStyle/>
          <a:p>
            <a:pPr>
              <a:spcBef>
                <a:spcPts val="960"/>
              </a:spcBef>
              <a:spcAft>
                <a:spcPts val="960"/>
              </a:spcAft>
            </a:pPr>
            <a:r>
              <a:rPr lang="en-GB" sz="1000" b="1" dirty="0">
                <a:solidFill>
                  <a:srgbClr val="D20043"/>
                </a:solidFill>
                <a:latin typeface="Montserrat" panose="00000500000000000000" pitchFamily="2" charset="0"/>
              </a:rPr>
              <a:t>Iceland</a:t>
            </a:r>
            <a:r>
              <a:rPr lang="en-GB" sz="1050" b="1" dirty="0">
                <a:solidFill>
                  <a:srgbClr val="D20043"/>
                </a:solidFill>
                <a:latin typeface="Montserrat" panose="00000500000000000000" pitchFamily="2" charset="0"/>
              </a:rPr>
              <a:t> </a:t>
            </a:r>
            <a:r>
              <a:rPr lang="en-GB" sz="1000" spc="15" dirty="0">
                <a:solidFill>
                  <a:srgbClr val="333333"/>
                </a:solidFill>
                <a:effectLst/>
                <a:latin typeface="Montserrat" panose="00000500000000000000" pitchFamily="2" charset="0"/>
                <a:ea typeface="Times New Roman" panose="02020603050405020304" pitchFamily="18" charset="0"/>
              </a:rPr>
              <a:t>is offering customers ready meals for 1p as supermarkets continue to look for ways to help their shoppers with the rapidly increasing cost of shopping bills.</a:t>
            </a:r>
            <a:r>
              <a:rPr lang="en-GB" sz="1000" dirty="0">
                <a:latin typeface="Montserrat" panose="00000500000000000000" pitchFamily="2" charset="0"/>
                <a:ea typeface="Times New Roman" panose="02020603050405020304" pitchFamily="18" charset="0"/>
              </a:rPr>
              <a:t> </a:t>
            </a:r>
            <a:r>
              <a:rPr lang="en-GB" sz="1000" spc="15" dirty="0">
                <a:solidFill>
                  <a:srgbClr val="333333"/>
                </a:solidFill>
                <a:effectLst/>
                <a:latin typeface="Montserrat" panose="00000500000000000000" pitchFamily="2" charset="0"/>
                <a:ea typeface="Times New Roman" panose="02020603050405020304" pitchFamily="18" charset="0"/>
              </a:rPr>
              <a:t>And with energy prices sky high the opportunity to microwave rather than use more costly appliances could keep gas and electric bills lower too, says the retailer.</a:t>
            </a:r>
            <a:r>
              <a:rPr lang="en-GB" sz="1000" dirty="0">
                <a:latin typeface="Montserrat" panose="00000500000000000000" pitchFamily="2" charset="0"/>
                <a:ea typeface="Times New Roman" panose="02020603050405020304" pitchFamily="18" charset="0"/>
              </a:rPr>
              <a:t> </a:t>
            </a:r>
            <a:r>
              <a:rPr lang="en-GB" sz="1000" spc="15" dirty="0">
                <a:solidFill>
                  <a:srgbClr val="333333"/>
                </a:solidFill>
                <a:effectLst/>
                <a:latin typeface="Montserrat" panose="00000500000000000000" pitchFamily="2" charset="0"/>
                <a:ea typeface="Times New Roman" panose="02020603050405020304" pitchFamily="18" charset="0"/>
              </a:rPr>
              <a:t>The vast discount is available only to online customers who must spend £25 with Iceland to be entitled to the promotion.</a:t>
            </a:r>
            <a:endParaRPr lang="en-GB" sz="1000" dirty="0">
              <a:effectLst/>
              <a:latin typeface="Montserrat" panose="00000500000000000000" pitchFamily="2" charset="0"/>
              <a:ea typeface="Times New Roman" panose="02020603050405020304" pitchFamily="18" charset="0"/>
            </a:endParaRPr>
          </a:p>
          <a:p>
            <a:pPr fontAlgn="base"/>
            <a:endParaRPr lang="en-GB" sz="1000" b="1" dirty="0">
              <a:latin typeface="Montserrat" panose="00000500000000000000" pitchFamily="2" charset="0"/>
            </a:endParaRPr>
          </a:p>
          <a:p>
            <a:pPr fontAlgn="base"/>
            <a:endParaRPr lang="en-GB" sz="1000" b="1" dirty="0">
              <a:latin typeface="Montserrat" panose="00000500000000000000" pitchFamily="2" charset="0"/>
            </a:endParaRPr>
          </a:p>
          <a:p>
            <a:r>
              <a:rPr lang="en-GB" sz="1000" b="1" dirty="0">
                <a:solidFill>
                  <a:srgbClr val="00B0F0"/>
                </a:solidFill>
                <a:latin typeface="Montserrat" panose="00000500000000000000" pitchFamily="2" charset="0"/>
              </a:rPr>
              <a:t>Coop</a:t>
            </a:r>
            <a:r>
              <a:rPr lang="en-GB" sz="1050" b="1" dirty="0">
                <a:solidFill>
                  <a:srgbClr val="00B0F0"/>
                </a:solidFill>
                <a:latin typeface="Montserrat" panose="00000500000000000000" pitchFamily="2" charset="0"/>
              </a:rPr>
              <a:t> </a:t>
            </a:r>
            <a:r>
              <a:rPr lang="en-GB" sz="1000" dirty="0">
                <a:solidFill>
                  <a:srgbClr val="000000"/>
                </a:solidFill>
                <a:effectLst/>
                <a:latin typeface="Montserrat" panose="00000500000000000000" pitchFamily="2" charset="0"/>
                <a:ea typeface="Times New Roman" panose="02020603050405020304" pitchFamily="18" charset="0"/>
              </a:rPr>
              <a:t>is set to remove all coloured milk bottle tops from its shelves in a bid to cut plastic and increase recyclability.</a:t>
            </a:r>
            <a:r>
              <a:rPr lang="en-GB" sz="1000" dirty="0">
                <a:latin typeface="Montserrat" panose="00000500000000000000" pitchFamily="2" charset="0"/>
                <a:ea typeface="Times New Roman" panose="02020603050405020304" pitchFamily="18" charset="0"/>
              </a:rPr>
              <a:t> </a:t>
            </a:r>
            <a:r>
              <a:rPr lang="en-GB" sz="1000" dirty="0">
                <a:solidFill>
                  <a:srgbClr val="000000"/>
                </a:solidFill>
                <a:effectLst/>
                <a:latin typeface="Montserrat" panose="00000500000000000000" pitchFamily="2" charset="0"/>
                <a:ea typeface="Times New Roman" panose="02020603050405020304" pitchFamily="18" charset="0"/>
              </a:rPr>
              <a:t>Shoppers will instead see clear caps on milk bottles, featured on Co-op’s skimmed, semi-skimmed and whole milks across its entire estate. It has so far trialled the initiative on semi-skimmed milk in more than 400 Co-op stores.</a:t>
            </a:r>
            <a:r>
              <a:rPr lang="en-GB" sz="1000" dirty="0">
                <a:latin typeface="Montserrat" panose="00000500000000000000" pitchFamily="2" charset="0"/>
                <a:ea typeface="Times New Roman" panose="02020603050405020304" pitchFamily="18" charset="0"/>
              </a:rPr>
              <a:t> </a:t>
            </a:r>
            <a:r>
              <a:rPr lang="en-GB" sz="1000" dirty="0">
                <a:solidFill>
                  <a:srgbClr val="000000"/>
                </a:solidFill>
                <a:effectLst/>
                <a:latin typeface="Montserrat" panose="00000500000000000000" pitchFamily="2" charset="0"/>
                <a:ea typeface="Times New Roman" panose="02020603050405020304" pitchFamily="18" charset="0"/>
              </a:rPr>
              <a:t>The incentive is that clear bottle tops reduce colour contamination in the high-density polyethylene (HDPE) stream, allowing materials to be recycled more easily into food-grade packaging.</a:t>
            </a:r>
            <a:r>
              <a:rPr lang="en-GB" sz="1000" dirty="0">
                <a:latin typeface="Montserrat" panose="00000500000000000000" pitchFamily="2" charset="0"/>
                <a:ea typeface="Times New Roman" panose="02020603050405020304" pitchFamily="18" charset="0"/>
              </a:rPr>
              <a:t> </a:t>
            </a:r>
            <a:r>
              <a:rPr lang="en-GB" sz="1000" dirty="0">
                <a:solidFill>
                  <a:srgbClr val="000000"/>
                </a:solidFill>
                <a:effectLst/>
                <a:latin typeface="Montserrat" panose="00000500000000000000" pitchFamily="2" charset="0"/>
                <a:ea typeface="Times New Roman" panose="02020603050405020304" pitchFamily="18" charset="0"/>
              </a:rPr>
              <a:t>Green caps are set to be eradicated across all stores first by the end of December, followed by red caps for skimmed milk, and blue caps for whole milk in early 2023. Switching all green caps first is expected to make the biggest difference, according to the convenience retailer.</a:t>
            </a:r>
            <a:endParaRPr lang="en-GB" sz="1000" dirty="0">
              <a:effectLst/>
              <a:latin typeface="Montserrat" panose="00000500000000000000" pitchFamily="2" charset="0"/>
              <a:ea typeface="Times New Roman" panose="02020603050405020304" pitchFamily="18" charset="0"/>
            </a:endParaRPr>
          </a:p>
          <a:p>
            <a:pPr fontAlgn="base"/>
            <a:endParaRPr lang="en-GB" sz="1000" dirty="0">
              <a:solidFill>
                <a:srgbClr val="000000"/>
              </a:solidFill>
              <a:effectLst/>
              <a:latin typeface="Montserrat" panose="00000500000000000000" pitchFamily="2" charset="0"/>
              <a:ea typeface="Calibri" panose="020F0502020204030204" pitchFamily="34" charset="0"/>
            </a:endParaRPr>
          </a:p>
          <a:p>
            <a:pPr fontAlgn="base"/>
            <a:endParaRPr lang="en-GB" sz="1050" dirty="0">
              <a:solidFill>
                <a:srgbClr val="000000"/>
              </a:solidFill>
              <a:effectLst/>
              <a:latin typeface="Montserrat" panose="00000500000000000000" pitchFamily="2" charset="0"/>
              <a:ea typeface="Times New Roman" panose="02020603050405020304" pitchFamily="18" charset="0"/>
            </a:endParaRPr>
          </a:p>
          <a:p>
            <a:pPr>
              <a:spcAft>
                <a:spcPts val="800"/>
              </a:spcAft>
            </a:pPr>
            <a:r>
              <a:rPr lang="en-GB" sz="1000" b="1" dirty="0">
                <a:solidFill>
                  <a:srgbClr val="7030A0"/>
                </a:solidFill>
                <a:latin typeface="Montserrat" panose="00000500000000000000" pitchFamily="2" charset="0"/>
              </a:rPr>
              <a:t>Ocado</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000" dirty="0">
                <a:effectLst/>
                <a:latin typeface="Montserrat" panose="00000500000000000000" pitchFamily="2" charset="0"/>
                <a:ea typeface="Calibri" panose="020F0502020204030204" pitchFamily="34" charset="0"/>
                <a:cs typeface="Times New Roman" panose="02020603050405020304" pitchFamily="18" charset="0"/>
              </a:rPr>
              <a:t>ambitions to grow in Asia follow a deal this month to help Lotte Shopping, one of South Korea’s largest companies, grow its online business. In late 2019, Ocado announced it would build out the online business of Aeon, Japan’s largest supermarket operator, and it also has a technology partnership with Coles in Australia. “We’d love to do more business around Asia,” Tim Steiner, chief executive and one of the co-founders of the overall Ocado group, said in an interview during a visit to Chiba, where Aeon’s first robot-powered warehouse is scheduled to launch next year.</a:t>
            </a:r>
          </a:p>
          <a:p>
            <a:pPr marL="171450" indent="-171450" fontAlgn="base">
              <a:buFont typeface="Wingdings" panose="05000000000000000000" pitchFamily="2" charset="2"/>
              <a:buChar char="Ø"/>
            </a:pPr>
            <a:endParaRPr lang="en-GB" sz="1000" dirty="0">
              <a:solidFill>
                <a:srgbClr val="000000"/>
              </a:solidFill>
              <a:effectLst/>
              <a:latin typeface="Montserrat" panose="00000500000000000000" pitchFamily="2" charset="0"/>
              <a:ea typeface="Calibri" panose="020F0502020204030204" pitchFamily="34" charset="0"/>
            </a:endParaRPr>
          </a:p>
          <a:p>
            <a:pPr fontAlgn="base"/>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59" y="669068"/>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2022-11-23T00:00:00+00:00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 November 2022 Grocery Reports</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43DFBD75-C94D-4EA2-903E-B73D9CF3EFF2}"/>
</file>

<file path=customXml/itemProps2.xml><?xml version="1.0" encoding="utf-8"?>
<ds:datastoreItem xmlns:ds="http://schemas.openxmlformats.org/officeDocument/2006/customXml" ds:itemID="{9445E61D-818D-443D-86DB-E032F9526A5C}"/>
</file>

<file path=customXml/itemProps3.xml><?xml version="1.0" encoding="utf-8"?>
<ds:datastoreItem xmlns:ds="http://schemas.openxmlformats.org/officeDocument/2006/customXml" ds:itemID="{AE904C9F-45D7-4095-A918-AB26BF990B93}"/>
</file>

<file path=docProps/app.xml><?xml version="1.0" encoding="utf-8"?>
<Properties xmlns="http://schemas.openxmlformats.org/officeDocument/2006/extended-properties" xmlns:vt="http://schemas.openxmlformats.org/officeDocument/2006/docPropsVTypes">
  <TotalTime>2111</TotalTime>
  <Words>1827</Words>
  <Application>Microsoft Office PowerPoint</Application>
  <PresentationFormat>On-screen Show (16:9)</PresentationFormat>
  <Paragraphs>292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Wingdings</vt:lpstr>
      <vt:lpstr>Open Sans</vt:lpstr>
      <vt:lpstr>Montserrat</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November NielsenIQ Essential Retail</dc:title>
  <dc:creator>KD-NBK-32</dc:creator>
  <cp:lastModifiedBy>Jason Wootton</cp:lastModifiedBy>
  <cp:revision>19</cp:revision>
  <dcterms:modified xsi:type="dcterms:W3CDTF">2022-11-16T17:07:15Z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