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6"/>
  </p:notesMasterIdLst>
  <p:handoutMasterIdLst>
    <p:handoutMasterId r:id="rId17"/>
  </p:handoutMasterIdLst>
  <p:sldIdLst>
    <p:sldId id="279" r:id="rId3"/>
    <p:sldId id="299" r:id="rId4"/>
    <p:sldId id="300" r:id="rId5"/>
    <p:sldId id="301" r:id="rId6"/>
    <p:sldId id="302" r:id="rId7"/>
    <p:sldId id="303" r:id="rId8"/>
    <p:sldId id="304" r:id="rId9"/>
    <p:sldId id="305" r:id="rId10"/>
    <p:sldId id="306" r:id="rId11"/>
    <p:sldId id="307" r:id="rId12"/>
    <p:sldId id="308" r:id="rId13"/>
    <p:sldId id="309" r:id="rId14"/>
    <p:sldId id="310" r:id="rId15"/>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97A962-F3BF-4F65-8431-2B2F1EB1AC6A}" v="36" dt="2021-10-29T14:09:20.2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1" autoAdjust="0"/>
    <p:restoredTop sz="94660"/>
  </p:normalViewPr>
  <p:slideViewPr>
    <p:cSldViewPr snapToGrid="0" snapToObjects="1">
      <p:cViewPr varScale="1">
        <p:scale>
          <a:sx n="72" d="100"/>
          <a:sy n="72" d="100"/>
        </p:scale>
        <p:origin x="1040" y="5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rgey Chekmarev" userId="ecf4f7c8-8817-4c18-82c2-4feb0afcf7b6" providerId="ADAL" clId="{8497A962-F3BF-4F65-8431-2B2F1EB1AC6A}"/>
    <pc:docChg chg="custSel modSld modMainMaster">
      <pc:chgData name="Sergey Chekmarev" userId="ecf4f7c8-8817-4c18-82c2-4feb0afcf7b6" providerId="ADAL" clId="{8497A962-F3BF-4F65-8431-2B2F1EB1AC6A}" dt="2021-10-29T14:09:20.288" v="68"/>
      <pc:docMkLst>
        <pc:docMk/>
      </pc:docMkLst>
      <pc:sldChg chg="modSp mod">
        <pc:chgData name="Sergey Chekmarev" userId="ecf4f7c8-8817-4c18-82c2-4feb0afcf7b6" providerId="ADAL" clId="{8497A962-F3BF-4F65-8431-2B2F1EB1AC6A}" dt="2021-10-29T14:08:56.697" v="0" actId="1076"/>
        <pc:sldMkLst>
          <pc:docMk/>
          <pc:sldMk cId="0" sldId="301"/>
        </pc:sldMkLst>
        <pc:spChg chg="mod">
          <ac:chgData name="Sergey Chekmarev" userId="ecf4f7c8-8817-4c18-82c2-4feb0afcf7b6" providerId="ADAL" clId="{8497A962-F3BF-4F65-8431-2B2F1EB1AC6A}" dt="2021-10-29T14:08:56.697" v="0" actId="1076"/>
          <ac:spMkLst>
            <pc:docMk/>
            <pc:sldMk cId="0" sldId="301"/>
            <ac:spMk id="17" creationId="{00000000-0000-0000-0000-000000000000}"/>
          </ac:spMkLst>
        </pc:spChg>
      </pc:sldChg>
      <pc:sldMasterChg chg="addSp delSp modSp mod">
        <pc:chgData name="Sergey Chekmarev" userId="ecf4f7c8-8817-4c18-82c2-4feb0afcf7b6" providerId="ADAL" clId="{8497A962-F3BF-4F65-8431-2B2F1EB1AC6A}" dt="2021-10-29T14:09:20.277" v="36"/>
        <pc:sldMasterMkLst>
          <pc:docMk/>
          <pc:sldMasterMk cId="0" sldId="2147483648"/>
        </pc:sldMasterMkLst>
        <pc:spChg chg="add mod ord modVis">
          <ac:chgData name="Sergey Chekmarev" userId="ecf4f7c8-8817-4c18-82c2-4feb0afcf7b6" providerId="ADAL" clId="{8497A962-F3BF-4F65-8431-2B2F1EB1AC6A}" dt="2021-10-29T14:09:20.268" v="20"/>
          <ac:spMkLst>
            <pc:docMk/>
            <pc:sldMasterMk cId="0" sldId="2147483648"/>
            <ac:spMk id="2" creationId="{1EF008EC-3F63-4243-A947-937A6050281F}"/>
          </ac:spMkLst>
        </pc:spChg>
        <pc:spChg chg="add mod ord modVis">
          <ac:chgData name="Sergey Chekmarev" userId="ecf4f7c8-8817-4c18-82c2-4feb0afcf7b6" providerId="ADAL" clId="{8497A962-F3BF-4F65-8431-2B2F1EB1AC6A}" dt="2021-10-29T14:09:20.277" v="36"/>
          <ac:spMkLst>
            <pc:docMk/>
            <pc:sldMasterMk cId="0" sldId="2147483648"/>
            <ac:spMk id="3" creationId="{228910C2-3C7D-4447-A32C-4AC79F7E36A7}"/>
          </ac:spMkLst>
        </pc:spChg>
        <pc:spChg chg="del">
          <ac:chgData name="Sergey Chekmarev" userId="ecf4f7c8-8817-4c18-82c2-4feb0afcf7b6" providerId="ADAL" clId="{8497A962-F3BF-4F65-8431-2B2F1EB1AC6A}" dt="2021-10-29T14:09:20.196" v="1"/>
          <ac:spMkLst>
            <pc:docMk/>
            <pc:sldMasterMk cId="0" sldId="2147483648"/>
            <ac:spMk id="1028" creationId="{00000000-0000-0000-0000-000000000000}"/>
          </ac:spMkLst>
        </pc:spChg>
        <pc:spChg chg="del">
          <ac:chgData name="Sergey Chekmarev" userId="ecf4f7c8-8817-4c18-82c2-4feb0afcf7b6" providerId="ADAL" clId="{8497A962-F3BF-4F65-8431-2B2F1EB1AC6A}" dt="2021-10-29T14:09:20.197" v="2"/>
          <ac:spMkLst>
            <pc:docMk/>
            <pc:sldMasterMk cId="0" sldId="2147483648"/>
            <ac:spMk id="1029" creationId="{00000000-0000-0000-0000-000000000000}"/>
          </ac:spMkLst>
        </pc:spChg>
      </pc:sldMasterChg>
      <pc:sldMasterChg chg="addSp delSp modSp mod">
        <pc:chgData name="Sergey Chekmarev" userId="ecf4f7c8-8817-4c18-82c2-4feb0afcf7b6" providerId="ADAL" clId="{8497A962-F3BF-4F65-8431-2B2F1EB1AC6A}" dt="2021-10-29T14:09:20.288" v="68"/>
        <pc:sldMasterMkLst>
          <pc:docMk/>
          <pc:sldMasterMk cId="0" sldId="2147483667"/>
        </pc:sldMasterMkLst>
        <pc:spChg chg="add mod ord modVis">
          <ac:chgData name="Sergey Chekmarev" userId="ecf4f7c8-8817-4c18-82c2-4feb0afcf7b6" providerId="ADAL" clId="{8497A962-F3BF-4F65-8431-2B2F1EB1AC6A}" dt="2021-10-29T14:09:20.282" v="52"/>
          <ac:spMkLst>
            <pc:docMk/>
            <pc:sldMasterMk cId="0" sldId="2147483667"/>
            <ac:spMk id="2" creationId="{A8B8FD9D-AA9F-4EC2-96FF-95D64876038B}"/>
          </ac:spMkLst>
        </pc:spChg>
        <pc:spChg chg="add mod ord modVis">
          <ac:chgData name="Sergey Chekmarev" userId="ecf4f7c8-8817-4c18-82c2-4feb0afcf7b6" providerId="ADAL" clId="{8497A962-F3BF-4F65-8431-2B2F1EB1AC6A}" dt="2021-10-29T14:09:20.288" v="68"/>
          <ac:spMkLst>
            <pc:docMk/>
            <pc:sldMasterMk cId="0" sldId="2147483667"/>
            <ac:spMk id="3" creationId="{69F90936-5471-455C-B9A8-043AD9C31257}"/>
          </ac:spMkLst>
        </pc:spChg>
        <pc:spChg chg="del">
          <ac:chgData name="Sergey Chekmarev" userId="ecf4f7c8-8817-4c18-82c2-4feb0afcf7b6" providerId="ADAL" clId="{8497A962-F3BF-4F65-8431-2B2F1EB1AC6A}" dt="2021-10-29T14:09:20.198" v="3"/>
          <ac:spMkLst>
            <pc:docMk/>
            <pc:sldMasterMk cId="0" sldId="2147483667"/>
            <ac:spMk id="2052" creationId="{00000000-0000-0000-0000-000000000000}"/>
          </ac:spMkLst>
        </pc:spChg>
        <pc:spChg chg="del">
          <ac:chgData name="Sergey Chekmarev" userId="ecf4f7c8-8817-4c18-82c2-4feb0afcf7b6" providerId="ADAL" clId="{8497A962-F3BF-4F65-8431-2B2F1EB1AC6A}" dt="2021-10-29T14:09:20.199" v="4"/>
          <ac:spMkLst>
            <pc:docMk/>
            <pc:sldMasterMk cId="0" sldId="2147483667"/>
            <ac:spMk id="2053" creationId="{00000000-0000-0000-0000-000000000000}"/>
          </ac:spMkLst>
        </pc:sp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3.5358543457516281E-2"/>
          <c:w val="0.57698596492884746"/>
          <c:h val="0.7713381114201997"/>
        </c:manualLayout>
      </c:layout>
      <c:barChart>
        <c:barDir val="col"/>
        <c:grouping val="stacked"/>
        <c:varyColors val="0"/>
        <c:ser>
          <c:idx val="0"/>
          <c:order val="0"/>
          <c:tx>
            <c:strRef>
              <c:f>Sheet1!$A$2</c:f>
              <c:strCache>
                <c:ptCount val="1"/>
                <c:pt idx="0">
                  <c:v>Pubs*</c:v>
                </c:pt>
              </c:strCache>
            </c:strRef>
          </c:tx>
          <c:invertIfNegative val="0"/>
          <c:dLbls>
            <c:numFmt formatCode="#,##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Sept 20</c:v>
                </c:pt>
                <c:pt idx="1">
                  <c:v>2YE Sep 21</c:v>
                </c:pt>
              </c:strCache>
            </c:strRef>
          </c:cat>
          <c:val>
            <c:numRef>
              <c:f>Sheet1!$B$2:$C$2</c:f>
              <c:numCache>
                <c:formatCode>_-* #,##0_-;\-* #,##0_-;_-* "-"??_-;_-@_-</c:formatCode>
                <c:ptCount val="2"/>
                <c:pt idx="0">
                  <c:v>48614</c:v>
                </c:pt>
                <c:pt idx="1">
                  <c:v>38128</c:v>
                </c:pt>
              </c:numCache>
            </c:numRef>
          </c:val>
          <c:extLst>
            <c:ext xmlns:c16="http://schemas.microsoft.com/office/drawing/2014/chart" uri="{C3380CC4-5D6E-409C-BE32-E72D297353CC}">
              <c16:uniqueId val="{00000000-0F05-4DF9-8843-C8E1B62BB512}"/>
            </c:ext>
          </c:extLst>
        </c:ser>
        <c:ser>
          <c:idx val="1"/>
          <c:order val="1"/>
          <c:tx>
            <c:strRef>
              <c:f>Sheet1!$A$3</c:f>
              <c:strCache>
                <c:ptCount val="1"/>
                <c:pt idx="0">
                  <c:v>FSR</c:v>
                </c:pt>
              </c:strCache>
            </c:strRef>
          </c:tx>
          <c:invertIfNegative val="0"/>
          <c:dLbls>
            <c:numFmt formatCode="#,##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Sept 20</c:v>
                </c:pt>
                <c:pt idx="1">
                  <c:v>2YE Sep 21</c:v>
                </c:pt>
              </c:strCache>
            </c:strRef>
          </c:cat>
          <c:val>
            <c:numRef>
              <c:f>Sheet1!$B$3:$C$3</c:f>
              <c:numCache>
                <c:formatCode>_-* #,##0_-;\-* #,##0_-;_-* "-"??_-;_-@_-</c:formatCode>
                <c:ptCount val="2"/>
                <c:pt idx="0">
                  <c:v>34502</c:v>
                </c:pt>
                <c:pt idx="1">
                  <c:v>28366</c:v>
                </c:pt>
              </c:numCache>
            </c:numRef>
          </c:val>
          <c:extLst>
            <c:ext xmlns:c16="http://schemas.microsoft.com/office/drawing/2014/chart" uri="{C3380CC4-5D6E-409C-BE32-E72D297353CC}">
              <c16:uniqueId val="{00000001-0F05-4DF9-8843-C8E1B62BB512}"/>
            </c:ext>
          </c:extLst>
        </c:ser>
        <c:ser>
          <c:idx val="2"/>
          <c:order val="2"/>
          <c:tx>
            <c:strRef>
              <c:f>Sheet1!$A$4</c:f>
              <c:strCache>
                <c:ptCount val="1"/>
                <c:pt idx="0">
                  <c:v>Travel &amp; Leisure*</c:v>
                </c:pt>
              </c:strCache>
            </c:strRef>
          </c:tx>
          <c:invertIfNegative val="0"/>
          <c:dLbls>
            <c:dLbl>
              <c:idx val="0"/>
              <c:layout>
                <c:manualLayout>
                  <c:x val="-0.10428434152136484"/>
                  <c:y val="-1.2111976489516931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F05-4DF9-8843-C8E1B62BB512}"/>
                </c:ext>
              </c:extLst>
            </c:dLbl>
            <c:dLbl>
              <c:idx val="1"/>
              <c:layout>
                <c:manualLayout>
                  <c:x val="-0.10949855859743308"/>
                  <c:y val="6.6066089498743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F05-4DF9-8843-C8E1B62BB512}"/>
                </c:ext>
              </c:extLst>
            </c:dLbl>
            <c:numFmt formatCode="#,##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Sept 20</c:v>
                </c:pt>
                <c:pt idx="1">
                  <c:v>2YE Sep 21</c:v>
                </c:pt>
              </c:strCache>
            </c:strRef>
          </c:cat>
          <c:val>
            <c:numRef>
              <c:f>Sheet1!$B$4:$C$4</c:f>
              <c:numCache>
                <c:formatCode>_-* #,##0_-;\-* #,##0_-;_-* "-"??_-;_-@_-</c:formatCode>
                <c:ptCount val="2"/>
                <c:pt idx="0">
                  <c:v>8310</c:v>
                </c:pt>
                <c:pt idx="1">
                  <c:v>2400</c:v>
                </c:pt>
              </c:numCache>
            </c:numRef>
          </c:val>
          <c:extLst>
            <c:ext xmlns:c16="http://schemas.microsoft.com/office/drawing/2014/chart" uri="{C3380CC4-5D6E-409C-BE32-E72D297353CC}">
              <c16:uniqueId val="{00000002-0F05-4DF9-8843-C8E1B62BB512}"/>
            </c:ext>
          </c:extLst>
        </c:ser>
        <c:ser>
          <c:idx val="3"/>
          <c:order val="3"/>
          <c:tx>
            <c:strRef>
              <c:f>Sheet1!$A$5</c:f>
              <c:strCache>
                <c:ptCount val="1"/>
                <c:pt idx="0">
                  <c:v>Workplace/Education*</c:v>
                </c:pt>
              </c:strCache>
            </c:strRef>
          </c:tx>
          <c:invertIfNegative val="0"/>
          <c:dLbls>
            <c:dLbl>
              <c:idx val="1"/>
              <c:layout>
                <c:manualLayout>
                  <c:x val="-2.6071085380341211E-3"/>
                  <c:y val="-3.30330447493715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05-4DF9-8843-C8E1B62BB512}"/>
                </c:ext>
              </c:extLst>
            </c:dLbl>
            <c:numFmt formatCode="#,##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Sept 20</c:v>
                </c:pt>
                <c:pt idx="1">
                  <c:v>2YE Sep 21</c:v>
                </c:pt>
              </c:strCache>
            </c:strRef>
          </c:cat>
          <c:val>
            <c:numRef>
              <c:f>Sheet1!$B$5:$C$5</c:f>
              <c:numCache>
                <c:formatCode>_-* #,##0_-;\-* #,##0_-;_-* "-"??_-;_-@_-</c:formatCode>
                <c:ptCount val="2"/>
                <c:pt idx="0">
                  <c:v>26036</c:v>
                </c:pt>
                <c:pt idx="1">
                  <c:v>22295</c:v>
                </c:pt>
              </c:numCache>
            </c:numRef>
          </c:val>
          <c:extLst>
            <c:ext xmlns:c16="http://schemas.microsoft.com/office/drawing/2014/chart" uri="{C3380CC4-5D6E-409C-BE32-E72D297353CC}">
              <c16:uniqueId val="{00000004-0F05-4DF9-8843-C8E1B62BB512}"/>
            </c:ext>
          </c:extLst>
        </c:ser>
        <c:ser>
          <c:idx val="4"/>
          <c:order val="4"/>
          <c:tx>
            <c:strRef>
              <c:f>Sheet1!$A$6</c:f>
              <c:strCache>
                <c:ptCount val="1"/>
                <c:pt idx="0">
                  <c:v>Fish &amp; Chips</c:v>
                </c:pt>
              </c:strCache>
            </c:strRef>
          </c:tx>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2YE Sept 20</c:v>
                </c:pt>
                <c:pt idx="1">
                  <c:v>2YE Sep 21</c:v>
                </c:pt>
              </c:strCache>
            </c:strRef>
          </c:cat>
          <c:val>
            <c:numRef>
              <c:f>Sheet1!$B$6:$C$6</c:f>
              <c:numCache>
                <c:formatCode>_-* #,##0_-;\-* #,##0_-;_-* "-"??_-;_-@_-</c:formatCode>
                <c:ptCount val="2"/>
                <c:pt idx="0">
                  <c:v>228524</c:v>
                </c:pt>
                <c:pt idx="1">
                  <c:v>220433</c:v>
                </c:pt>
              </c:numCache>
            </c:numRef>
          </c:val>
          <c:extLst>
            <c:ext xmlns:c16="http://schemas.microsoft.com/office/drawing/2014/chart" uri="{C3380CC4-5D6E-409C-BE32-E72D297353CC}">
              <c16:uniqueId val="{00000007-0F05-4DF9-8843-C8E1B62BB512}"/>
            </c:ext>
          </c:extLst>
        </c:ser>
        <c:ser>
          <c:idx val="5"/>
          <c:order val="5"/>
          <c:tx>
            <c:strRef>
              <c:f>Sheet1!$A$7</c:f>
              <c:strCache>
                <c:ptCount val="1"/>
                <c:pt idx="0">
                  <c:v>QSR excl Fish &amp; Chips</c:v>
                </c:pt>
              </c:strCache>
            </c:strRef>
          </c:tx>
          <c:invertIfNegative val="0"/>
          <c:dLbls>
            <c:numFmt formatCode="#,##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Sept 20</c:v>
                </c:pt>
                <c:pt idx="1">
                  <c:v>2YE Sep 21</c:v>
                </c:pt>
              </c:strCache>
            </c:strRef>
          </c:cat>
          <c:val>
            <c:numRef>
              <c:f>Sheet1!$B$7:$C$7</c:f>
              <c:numCache>
                <c:formatCode>_-* #,##0_-;\-* #,##0_-;_-* "-"??_-;_-@_-</c:formatCode>
                <c:ptCount val="2"/>
                <c:pt idx="0">
                  <c:v>30212</c:v>
                </c:pt>
                <c:pt idx="1">
                  <c:v>25599</c:v>
                </c:pt>
              </c:numCache>
            </c:numRef>
          </c:val>
          <c:extLst>
            <c:ext xmlns:c16="http://schemas.microsoft.com/office/drawing/2014/chart" uri="{C3380CC4-5D6E-409C-BE32-E72D297353CC}">
              <c16:uniqueId val="{00000008-0F05-4DF9-8843-C8E1B62BB512}"/>
            </c:ext>
          </c:extLst>
        </c:ser>
        <c:dLbls>
          <c:showLegendKey val="0"/>
          <c:showVal val="0"/>
          <c:showCatName val="0"/>
          <c:showSerName val="0"/>
          <c:showPercent val="0"/>
          <c:showBubbleSize val="0"/>
        </c:dLbls>
        <c:gapWidth val="150"/>
        <c:overlap val="100"/>
        <c:axId val="1037447680"/>
        <c:axId val="137263296"/>
      </c:barChart>
      <c:catAx>
        <c:axId val="1037447680"/>
        <c:scaling>
          <c:orientation val="minMax"/>
        </c:scaling>
        <c:delete val="0"/>
        <c:axPos val="b"/>
        <c:numFmt formatCode="General" sourceLinked="1"/>
        <c:majorTickMark val="out"/>
        <c:minorTickMark val="none"/>
        <c:tickLblPos val="nextTo"/>
        <c:txPr>
          <a:bodyPr rot="0" vert="horz"/>
          <a:lstStyle/>
          <a:p>
            <a:pPr>
              <a:defRPr/>
            </a:pPr>
            <a:endParaRPr lang="en-US"/>
          </a:p>
        </c:txPr>
        <c:crossAx val="137263296"/>
        <c:crosses val="autoZero"/>
        <c:auto val="1"/>
        <c:lblAlgn val="ctr"/>
        <c:lblOffset val="100"/>
        <c:noMultiLvlLbl val="0"/>
      </c:catAx>
      <c:valAx>
        <c:axId val="137263296"/>
        <c:scaling>
          <c:orientation val="minMax"/>
        </c:scaling>
        <c:delete val="1"/>
        <c:axPos val="l"/>
        <c:numFmt formatCode="_-* #,##0_-;\-* #,##0_-;_-* &quot;-&quot;??_-;_-@_-" sourceLinked="1"/>
        <c:majorTickMark val="out"/>
        <c:minorTickMark val="none"/>
        <c:tickLblPos val="nextTo"/>
        <c:crossAx val="1037447680"/>
        <c:crosses val="autoZero"/>
        <c:crossBetween val="between"/>
      </c:valAx>
    </c:plotArea>
    <c:legend>
      <c:legendPos val="r"/>
      <c:layout>
        <c:manualLayout>
          <c:xMode val="edge"/>
          <c:yMode val="edge"/>
          <c:x val="0.53249268110731085"/>
          <c:y val="0.24025765774904509"/>
          <c:w val="0.44111291099680433"/>
          <c:h val="0.5728798702607659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880622899456E-2"/>
          <c:y val="7.49986832215674E-2"/>
          <c:w val="0.98066217966893943"/>
          <c:h val="0.51084788547678384"/>
        </c:manualLayout>
      </c:layout>
      <c:barChart>
        <c:barDir val="col"/>
        <c:grouping val="clustered"/>
        <c:varyColors val="0"/>
        <c:ser>
          <c:idx val="0"/>
          <c:order val="0"/>
          <c:tx>
            <c:strRef>
              <c:f>Sheet1!$B$1</c:f>
              <c:strCache>
                <c:ptCount val="1"/>
                <c:pt idx="0">
                  <c:v>2YE Sept 20</c:v>
                </c:pt>
              </c:strCache>
            </c:strRef>
          </c:tx>
          <c:spPr>
            <a:solidFill>
              <a:srgbClr val="00B0F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Workplace/Education*</c:v>
                </c:pt>
                <c:pt idx="5">
                  <c:v>Fish &amp; Chips</c:v>
                </c:pt>
                <c:pt idx="6">
                  <c:v>Other QSR</c:v>
                </c:pt>
              </c:strCache>
            </c:strRef>
          </c:cat>
          <c:val>
            <c:numRef>
              <c:f>Sheet1!$B$2:$B$8</c:f>
              <c:numCache>
                <c:formatCode>General</c:formatCode>
                <c:ptCount val="7"/>
                <c:pt idx="0">
                  <c:v>2</c:v>
                </c:pt>
                <c:pt idx="1">
                  <c:v>2.4</c:v>
                </c:pt>
                <c:pt idx="2">
                  <c:v>1.8</c:v>
                </c:pt>
                <c:pt idx="3">
                  <c:v>0.6</c:v>
                </c:pt>
                <c:pt idx="4">
                  <c:v>1.3</c:v>
                </c:pt>
                <c:pt idx="5">
                  <c:v>39.1</c:v>
                </c:pt>
                <c:pt idx="6">
                  <c:v>0.3</c:v>
                </c:pt>
              </c:numCache>
            </c:numRef>
          </c:val>
          <c:extLst>
            <c:ext xmlns:c16="http://schemas.microsoft.com/office/drawing/2014/chart" uri="{C3380CC4-5D6E-409C-BE32-E72D297353CC}">
              <c16:uniqueId val="{00000000-6FC7-4CF6-96E6-1FF3E459EA2C}"/>
            </c:ext>
          </c:extLst>
        </c:ser>
        <c:ser>
          <c:idx val="1"/>
          <c:order val="1"/>
          <c:tx>
            <c:strRef>
              <c:f>Sheet1!$C$1</c:f>
              <c:strCache>
                <c:ptCount val="1"/>
                <c:pt idx="0">
                  <c:v>2YE Sep 21</c:v>
                </c:pt>
              </c:strCache>
            </c:strRef>
          </c:tx>
          <c:spPr>
            <a:solidFill>
              <a:srgbClr val="00206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Workplace/Education*</c:v>
                </c:pt>
                <c:pt idx="5">
                  <c:v>Fish &amp; Chips</c:v>
                </c:pt>
                <c:pt idx="6">
                  <c:v>Other QSR</c:v>
                </c:pt>
              </c:strCache>
            </c:strRef>
          </c:cat>
          <c:val>
            <c:numRef>
              <c:f>Sheet1!$C$2:$C$8</c:f>
              <c:numCache>
                <c:formatCode>0.0</c:formatCode>
                <c:ptCount val="7"/>
                <c:pt idx="0">
                  <c:v>2.2999999999999998</c:v>
                </c:pt>
                <c:pt idx="1">
                  <c:v>2.8</c:v>
                </c:pt>
                <c:pt idx="2">
                  <c:v>1.8</c:v>
                </c:pt>
                <c:pt idx="3">
                  <c:v>0.2</c:v>
                </c:pt>
                <c:pt idx="4">
                  <c:v>1.6</c:v>
                </c:pt>
                <c:pt idx="5">
                  <c:v>43.1</c:v>
                </c:pt>
                <c:pt idx="6">
                  <c:v>0.3</c:v>
                </c:pt>
              </c:numCache>
            </c:numRef>
          </c:val>
          <c:extLst>
            <c:ext xmlns:c16="http://schemas.microsoft.com/office/drawing/2014/chart" uri="{C3380CC4-5D6E-409C-BE32-E72D297353CC}">
              <c16:uniqueId val="{00000001-6FC7-4CF6-96E6-1FF3E459EA2C}"/>
            </c:ext>
          </c:extLst>
        </c:ser>
        <c:dLbls>
          <c:showLegendKey val="0"/>
          <c:showVal val="0"/>
          <c:showCatName val="0"/>
          <c:showSerName val="0"/>
          <c:showPercent val="0"/>
          <c:showBubbleSize val="0"/>
        </c:dLbls>
        <c:gapWidth val="150"/>
        <c:axId val="1176643584"/>
        <c:axId val="137513792"/>
      </c:barChart>
      <c:catAx>
        <c:axId val="1176643584"/>
        <c:scaling>
          <c:orientation val="minMax"/>
        </c:scaling>
        <c:delete val="0"/>
        <c:axPos val="b"/>
        <c:numFmt formatCode="General" sourceLinked="0"/>
        <c:majorTickMark val="out"/>
        <c:minorTickMark val="none"/>
        <c:tickLblPos val="nextTo"/>
        <c:txPr>
          <a:bodyPr rot="-2700000" vert="horz"/>
          <a:lstStyle/>
          <a:p>
            <a:pPr>
              <a:defRPr sz="1200"/>
            </a:pPr>
            <a:endParaRPr lang="en-US"/>
          </a:p>
        </c:txPr>
        <c:crossAx val="137513792"/>
        <c:crosses val="autoZero"/>
        <c:auto val="1"/>
        <c:lblAlgn val="ctr"/>
        <c:lblOffset val="100"/>
        <c:noMultiLvlLbl val="0"/>
      </c:catAx>
      <c:valAx>
        <c:axId val="137513792"/>
        <c:scaling>
          <c:orientation val="minMax"/>
        </c:scaling>
        <c:delete val="1"/>
        <c:axPos val="l"/>
        <c:numFmt formatCode="General" sourceLinked="1"/>
        <c:majorTickMark val="out"/>
        <c:minorTickMark val="none"/>
        <c:tickLblPos val="nextTo"/>
        <c:crossAx val="1176643584"/>
        <c:crosses val="autoZero"/>
        <c:crossBetween val="between"/>
      </c:valAx>
    </c:plotArea>
    <c:legend>
      <c:legendPos val="t"/>
      <c:layout>
        <c:manualLayout>
          <c:xMode val="edge"/>
          <c:yMode val="edge"/>
          <c:x val="0"/>
          <c:y val="0.92295940448730229"/>
          <c:w val="0.3141796988769312"/>
          <c:h val="7.5679981759715881E-2"/>
        </c:manualLayout>
      </c:layout>
      <c:overlay val="0"/>
    </c:legend>
    <c:plotVisOnly val="1"/>
    <c:dispBlanksAs val="gap"/>
    <c:showDLblsOverMax val="0"/>
  </c:chart>
  <c:txPr>
    <a:bodyPr/>
    <a:lstStyle/>
    <a:p>
      <a:pPr>
        <a:defRPr sz="1400">
          <a:latin typeface="+mn-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5453722784374099E-2"/>
          <c:w val="0.82657703605610333"/>
          <c:h val="0.7610506752823728"/>
        </c:manualLayout>
      </c:layout>
      <c:barChart>
        <c:barDir val="col"/>
        <c:grouping val="percentStacked"/>
        <c:varyColors val="0"/>
        <c:ser>
          <c:idx val="0"/>
          <c:order val="0"/>
          <c:tx>
            <c:strRef>
              <c:f>Sheet1!$A$2</c:f>
              <c:strCache>
                <c:ptCount val="1"/>
                <c:pt idx="0">
                  <c:v>Age: &lt;18</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General</c:formatCode>
                <c:ptCount val="6"/>
                <c:pt idx="0" formatCode="0.0">
                  <c:v>18.899999999999999</c:v>
                </c:pt>
                <c:pt idx="1">
                  <c:v>16.3</c:v>
                </c:pt>
                <c:pt idx="2">
                  <c:v>8.3000000000000007</c:v>
                </c:pt>
                <c:pt idx="3">
                  <c:v>15.3</c:v>
                </c:pt>
                <c:pt idx="4">
                  <c:v>16.8</c:v>
                </c:pt>
                <c:pt idx="5">
                  <c:v>25.5</c:v>
                </c:pt>
              </c:numCache>
            </c:numRef>
          </c:val>
          <c:extLst>
            <c:ext xmlns:c16="http://schemas.microsoft.com/office/drawing/2014/chart" uri="{C3380CC4-5D6E-409C-BE32-E72D297353CC}">
              <c16:uniqueId val="{00000000-13FF-49EC-8C05-727662FDD888}"/>
            </c:ext>
          </c:extLst>
        </c:ser>
        <c:ser>
          <c:idx val="1"/>
          <c:order val="1"/>
          <c:tx>
            <c:strRef>
              <c:f>Sheet1!$A$3</c:f>
              <c:strCache>
                <c:ptCount val="1"/>
                <c:pt idx="0">
                  <c:v>Age: 18-24</c:v>
                </c:pt>
              </c:strCache>
            </c:strRef>
          </c:tx>
          <c:spPr>
            <a:solidFill>
              <a:srgbClr val="002060"/>
            </a:solidFill>
          </c:spPr>
          <c:invertIfNegative val="0"/>
          <c:dLbls>
            <c:dLbl>
              <c:idx val="2"/>
              <c:layout>
                <c:manualLayout>
                  <c:x val="-4.5422026058413681E-2"/>
                  <c:y val="-1.3971956767878187E-16"/>
                </c:manualLayout>
              </c:layout>
              <c:numFmt formatCode="#,##0.0" sourceLinked="0"/>
              <c:spPr>
                <a:noFill/>
                <a:ln>
                  <a:noFill/>
                </a:ln>
                <a:effectLst/>
              </c:spPr>
              <c:txPr>
                <a:bodyPr/>
                <a:lstStyle/>
                <a:p>
                  <a:pPr>
                    <a:defRPr>
                      <a:solidFill>
                        <a:schemeClr val="tx1"/>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FF-49EC-8C05-727662FDD888}"/>
                </c:ext>
              </c:extLst>
            </c:dLbl>
            <c:dLbl>
              <c:idx val="4"/>
              <c:layout>
                <c:manualLayout>
                  <c:x val="-4.3907958523133221E-2"/>
                  <c:y val="0"/>
                </c:manualLayout>
              </c:layout>
              <c:numFmt formatCode="#,##0.0" sourceLinked="0"/>
              <c:spPr>
                <a:noFill/>
                <a:ln>
                  <a:noFill/>
                </a:ln>
                <a:effectLst/>
              </c:spPr>
              <c:txPr>
                <a:bodyPr/>
                <a:lstStyle/>
                <a:p>
                  <a:pPr>
                    <a:defRPr>
                      <a:solidFill>
                        <a:schemeClr val="tx1"/>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3FF-49EC-8C05-727662FDD888}"/>
                </c:ext>
              </c:extLst>
            </c:dLbl>
            <c:numFmt formatCode="#,##0.0" sourceLinked="0"/>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General</c:formatCode>
                <c:ptCount val="6"/>
                <c:pt idx="0" formatCode="0.0">
                  <c:v>13</c:v>
                </c:pt>
                <c:pt idx="1">
                  <c:v>3.7</c:v>
                </c:pt>
                <c:pt idx="2">
                  <c:v>1.1000000000000001</c:v>
                </c:pt>
                <c:pt idx="3">
                  <c:v>5.3</c:v>
                </c:pt>
                <c:pt idx="4">
                  <c:v>3.1</c:v>
                </c:pt>
                <c:pt idx="5">
                  <c:v>10.3</c:v>
                </c:pt>
              </c:numCache>
            </c:numRef>
          </c:val>
          <c:extLst>
            <c:ext xmlns:c16="http://schemas.microsoft.com/office/drawing/2014/chart" uri="{C3380CC4-5D6E-409C-BE32-E72D297353CC}">
              <c16:uniqueId val="{00000003-13FF-49EC-8C05-727662FDD888}"/>
            </c:ext>
          </c:extLst>
        </c:ser>
        <c:ser>
          <c:idx val="2"/>
          <c:order val="2"/>
          <c:tx>
            <c:strRef>
              <c:f>Sheet1!$A$4</c:f>
              <c:strCache>
                <c:ptCount val="1"/>
                <c:pt idx="0">
                  <c:v>Age: 25-34</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Sheet1!$B$4:$G$4</c:f>
              <c:numCache>
                <c:formatCode>General</c:formatCode>
                <c:ptCount val="6"/>
                <c:pt idx="0" formatCode="0.0">
                  <c:v>20.3</c:v>
                </c:pt>
                <c:pt idx="1">
                  <c:v>13.1</c:v>
                </c:pt>
                <c:pt idx="2">
                  <c:v>6.1</c:v>
                </c:pt>
                <c:pt idx="3">
                  <c:v>10</c:v>
                </c:pt>
                <c:pt idx="4">
                  <c:v>12.6</c:v>
                </c:pt>
                <c:pt idx="5">
                  <c:v>12.8</c:v>
                </c:pt>
              </c:numCache>
            </c:numRef>
          </c:val>
          <c:extLst>
            <c:ext xmlns:c16="http://schemas.microsoft.com/office/drawing/2014/chart" uri="{C3380CC4-5D6E-409C-BE32-E72D297353CC}">
              <c16:uniqueId val="{00000004-13FF-49EC-8C05-727662FDD888}"/>
            </c:ext>
          </c:extLst>
        </c:ser>
        <c:ser>
          <c:idx val="3"/>
          <c:order val="3"/>
          <c:tx>
            <c:strRef>
              <c:f>Sheet1!$A$5</c:f>
              <c:strCache>
                <c:ptCount val="1"/>
                <c:pt idx="0">
                  <c:v>Age: 35-49</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Sheet1!$B$5:$G$5</c:f>
              <c:numCache>
                <c:formatCode>General</c:formatCode>
                <c:ptCount val="6"/>
                <c:pt idx="0" formatCode="0.0">
                  <c:v>23</c:v>
                </c:pt>
                <c:pt idx="1">
                  <c:v>21.9</c:v>
                </c:pt>
                <c:pt idx="2">
                  <c:v>28.7</c:v>
                </c:pt>
                <c:pt idx="3">
                  <c:v>16.3</c:v>
                </c:pt>
                <c:pt idx="4">
                  <c:v>20.5</c:v>
                </c:pt>
                <c:pt idx="5">
                  <c:v>21</c:v>
                </c:pt>
              </c:numCache>
            </c:numRef>
          </c:val>
          <c:extLst>
            <c:ext xmlns:c16="http://schemas.microsoft.com/office/drawing/2014/chart" uri="{C3380CC4-5D6E-409C-BE32-E72D297353CC}">
              <c16:uniqueId val="{00000005-13FF-49EC-8C05-727662FDD888}"/>
            </c:ext>
          </c:extLst>
        </c:ser>
        <c:ser>
          <c:idx val="4"/>
          <c:order val="4"/>
          <c:tx>
            <c:strRef>
              <c:f>Sheet1!$A$6</c:f>
              <c:strCache>
                <c:ptCount val="1"/>
                <c:pt idx="0">
                  <c:v>Age: 50-64</c:v>
                </c:pt>
              </c:strCache>
            </c:strRef>
          </c:tx>
          <c:invertIfNegative val="0"/>
          <c:dLbls>
            <c:numFmt formatCode="#,##0.0" sourceLinked="0"/>
            <c:spPr>
              <a:noFill/>
              <a:ln>
                <a:noFill/>
              </a:ln>
              <a:effectLst/>
            </c:spPr>
            <c:txPr>
              <a:bodyPr/>
              <a:lstStyle/>
              <a:p>
                <a:pPr>
                  <a:defRPr>
                    <a:solidFill>
                      <a:schemeClr val="bg2"/>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Sheet1!$B$6:$G$6</c:f>
              <c:numCache>
                <c:formatCode>General</c:formatCode>
                <c:ptCount val="6"/>
                <c:pt idx="0" formatCode="0.0">
                  <c:v>16.8</c:v>
                </c:pt>
                <c:pt idx="1">
                  <c:v>26.8</c:v>
                </c:pt>
                <c:pt idx="2">
                  <c:v>32.5</c:v>
                </c:pt>
                <c:pt idx="3">
                  <c:v>21.5</c:v>
                </c:pt>
                <c:pt idx="4">
                  <c:v>29.1</c:v>
                </c:pt>
                <c:pt idx="5">
                  <c:v>19.5</c:v>
                </c:pt>
              </c:numCache>
            </c:numRef>
          </c:val>
          <c:extLst>
            <c:ext xmlns:c16="http://schemas.microsoft.com/office/drawing/2014/chart" uri="{C3380CC4-5D6E-409C-BE32-E72D297353CC}">
              <c16:uniqueId val="{00000007-13FF-49EC-8C05-727662FDD888}"/>
            </c:ext>
          </c:extLst>
        </c:ser>
        <c:ser>
          <c:idx val="5"/>
          <c:order val="5"/>
          <c:tx>
            <c:strRef>
              <c:f>Sheet1!$A$7</c:f>
              <c:strCache>
                <c:ptCount val="1"/>
                <c:pt idx="0">
                  <c:v>Age: 65+</c:v>
                </c:pt>
              </c:strCache>
            </c:strRef>
          </c:tx>
          <c:invertIfNegative val="0"/>
          <c:dLbls>
            <c:dLbl>
              <c:idx val="4"/>
              <c:numFmt formatCode="#,##0.0" sourceLinked="0"/>
              <c:spPr/>
              <c:txPr>
                <a:bodyPr/>
                <a:lstStyle/>
                <a:p>
                  <a:pPr>
                    <a:defRPr>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13FF-49EC-8C05-727662FDD888}"/>
                </c:ext>
              </c:extLst>
            </c:dLbl>
            <c:numFmt formatCode="#,##0.0" sourceLinked="0"/>
            <c:spPr>
              <a:noFill/>
              <a:ln>
                <a:noFill/>
              </a:ln>
              <a:effectLst/>
            </c:spPr>
            <c:txPr>
              <a:bodyPr/>
              <a:lstStyle/>
              <a:p>
                <a:pPr>
                  <a:defRPr>
                    <a:solidFill>
                      <a:schemeClr val="bg2"/>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Sheet1!$B$7:$G$7</c:f>
              <c:numCache>
                <c:formatCode>General</c:formatCode>
                <c:ptCount val="6"/>
                <c:pt idx="0" formatCode="0.0">
                  <c:v>8.1</c:v>
                </c:pt>
                <c:pt idx="1">
                  <c:v>18.2</c:v>
                </c:pt>
                <c:pt idx="2">
                  <c:v>23.2</c:v>
                </c:pt>
                <c:pt idx="3">
                  <c:v>31.5</c:v>
                </c:pt>
                <c:pt idx="4">
                  <c:v>17.899999999999999</c:v>
                </c:pt>
                <c:pt idx="5">
                  <c:v>10.9</c:v>
                </c:pt>
              </c:numCache>
            </c:numRef>
          </c:val>
          <c:extLst>
            <c:ext xmlns:c16="http://schemas.microsoft.com/office/drawing/2014/chart" uri="{C3380CC4-5D6E-409C-BE32-E72D297353CC}">
              <c16:uniqueId val="{00000009-13FF-49EC-8C05-727662FDD888}"/>
            </c:ext>
          </c:extLst>
        </c:ser>
        <c:dLbls>
          <c:showLegendKey val="0"/>
          <c:showVal val="0"/>
          <c:showCatName val="0"/>
          <c:showSerName val="0"/>
          <c:showPercent val="0"/>
          <c:showBubbleSize val="0"/>
        </c:dLbls>
        <c:gapWidth val="150"/>
        <c:overlap val="100"/>
        <c:axId val="1221154304"/>
        <c:axId val="137514944"/>
      </c:barChart>
      <c:catAx>
        <c:axId val="1221154304"/>
        <c:scaling>
          <c:orientation val="minMax"/>
        </c:scaling>
        <c:delete val="0"/>
        <c:axPos val="b"/>
        <c:numFmt formatCode="General" sourceLinked="0"/>
        <c:majorTickMark val="out"/>
        <c:minorTickMark val="none"/>
        <c:tickLblPos val="nextTo"/>
        <c:txPr>
          <a:bodyPr rot="0" vert="horz" anchor="t" anchorCtr="0"/>
          <a:lstStyle/>
          <a:p>
            <a:pPr>
              <a:defRPr/>
            </a:pPr>
            <a:endParaRPr lang="en-US"/>
          </a:p>
        </c:txPr>
        <c:crossAx val="137514944"/>
        <c:crosses val="autoZero"/>
        <c:auto val="1"/>
        <c:lblAlgn val="ctr"/>
        <c:lblOffset val="100"/>
        <c:noMultiLvlLbl val="0"/>
      </c:catAx>
      <c:valAx>
        <c:axId val="137514944"/>
        <c:scaling>
          <c:orientation val="minMax"/>
        </c:scaling>
        <c:delete val="1"/>
        <c:axPos val="l"/>
        <c:numFmt formatCode="0%" sourceLinked="1"/>
        <c:majorTickMark val="out"/>
        <c:minorTickMark val="none"/>
        <c:tickLblPos val="nextTo"/>
        <c:crossAx val="1221154304"/>
        <c:crosses val="autoZero"/>
        <c:crossBetween val="between"/>
      </c:valAx>
    </c:plotArea>
    <c:legend>
      <c:legendPos val="r"/>
      <c:layout>
        <c:manualLayout>
          <c:xMode val="edge"/>
          <c:yMode val="edge"/>
          <c:x val="0.77293662287964415"/>
          <c:y val="0"/>
          <c:w val="0.22486623710958023"/>
          <c:h val="0.78663371165273177"/>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97344158004787562"/>
          <c:h val="0.77629306813260546"/>
        </c:manualLayout>
      </c:layout>
      <c:barChart>
        <c:barDir val="col"/>
        <c:grouping val="percentStacked"/>
        <c:varyColors val="0"/>
        <c:ser>
          <c:idx val="0"/>
          <c:order val="0"/>
          <c:tx>
            <c:strRef>
              <c:f>Sheet1!$A$2</c:f>
              <c:strCache>
                <c:ptCount val="1"/>
                <c:pt idx="0">
                  <c:v>A, B, C1</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General</c:formatCode>
                <c:ptCount val="6"/>
                <c:pt idx="0" formatCode="0.0">
                  <c:v>64.099999999999994</c:v>
                </c:pt>
                <c:pt idx="1">
                  <c:v>70.599999999999994</c:v>
                </c:pt>
                <c:pt idx="2">
                  <c:v>78.7</c:v>
                </c:pt>
                <c:pt idx="3">
                  <c:v>71.099999999999994</c:v>
                </c:pt>
                <c:pt idx="4">
                  <c:v>68.3</c:v>
                </c:pt>
                <c:pt idx="5">
                  <c:v>50.6</c:v>
                </c:pt>
              </c:numCache>
            </c:numRef>
          </c:val>
          <c:extLst>
            <c:ext xmlns:c16="http://schemas.microsoft.com/office/drawing/2014/chart" uri="{C3380CC4-5D6E-409C-BE32-E72D297353CC}">
              <c16:uniqueId val="{00000000-49C6-4404-AF83-42A605045FA6}"/>
            </c:ext>
          </c:extLst>
        </c:ser>
        <c:ser>
          <c:idx val="1"/>
          <c:order val="1"/>
          <c:tx>
            <c:strRef>
              <c:f>Sheet1!$A$3</c:f>
              <c:strCache>
                <c:ptCount val="1"/>
                <c:pt idx="0">
                  <c:v>C2, D, E</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General</c:formatCode>
                <c:ptCount val="6"/>
                <c:pt idx="0" formatCode="0.0">
                  <c:v>35.9</c:v>
                </c:pt>
                <c:pt idx="1">
                  <c:v>29.4</c:v>
                </c:pt>
                <c:pt idx="2">
                  <c:v>21.3</c:v>
                </c:pt>
                <c:pt idx="3">
                  <c:v>28.9</c:v>
                </c:pt>
                <c:pt idx="4">
                  <c:v>31.7</c:v>
                </c:pt>
                <c:pt idx="5">
                  <c:v>49.4</c:v>
                </c:pt>
              </c:numCache>
            </c:numRef>
          </c:val>
          <c:extLst>
            <c:ext xmlns:c16="http://schemas.microsoft.com/office/drawing/2014/chart" uri="{C3380CC4-5D6E-409C-BE32-E72D297353CC}">
              <c16:uniqueId val="{00000001-49C6-4404-AF83-42A605045FA6}"/>
            </c:ext>
          </c:extLst>
        </c:ser>
        <c:dLbls>
          <c:showLegendKey val="0"/>
          <c:showVal val="0"/>
          <c:showCatName val="0"/>
          <c:showSerName val="0"/>
          <c:showPercent val="0"/>
          <c:showBubbleSize val="0"/>
        </c:dLbls>
        <c:gapWidth val="150"/>
        <c:overlap val="100"/>
        <c:axId val="1236219392"/>
        <c:axId val="140974272"/>
      </c:barChart>
      <c:catAx>
        <c:axId val="1236219392"/>
        <c:scaling>
          <c:orientation val="minMax"/>
        </c:scaling>
        <c:delete val="0"/>
        <c:axPos val="b"/>
        <c:numFmt formatCode="General" sourceLinked="0"/>
        <c:majorTickMark val="out"/>
        <c:minorTickMark val="none"/>
        <c:tickLblPos val="nextTo"/>
        <c:txPr>
          <a:bodyPr rot="0" vert="horz"/>
          <a:lstStyle/>
          <a:p>
            <a:pPr>
              <a:defRPr/>
            </a:pPr>
            <a:endParaRPr lang="en-US"/>
          </a:p>
        </c:txPr>
        <c:crossAx val="140974272"/>
        <c:crosses val="autoZero"/>
        <c:auto val="1"/>
        <c:lblAlgn val="ctr"/>
        <c:lblOffset val="100"/>
        <c:noMultiLvlLbl val="0"/>
      </c:catAx>
      <c:valAx>
        <c:axId val="140974272"/>
        <c:scaling>
          <c:orientation val="minMax"/>
        </c:scaling>
        <c:delete val="1"/>
        <c:axPos val="l"/>
        <c:numFmt formatCode="0%" sourceLinked="1"/>
        <c:majorTickMark val="out"/>
        <c:minorTickMark val="none"/>
        <c:tickLblPos val="nextTo"/>
        <c:crossAx val="1236219392"/>
        <c:crosses val="autoZero"/>
        <c:crossBetween val="between"/>
      </c:valAx>
    </c:plotArea>
    <c:legend>
      <c:legendPos val="b"/>
      <c:layout>
        <c:manualLayout>
          <c:xMode val="edge"/>
          <c:yMode val="edge"/>
          <c:x val="0.31451565504478485"/>
          <c:y val="0.92397115050453693"/>
          <c:w val="0.20744923789332831"/>
          <c:h val="7.6028849495463041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5.1641225550503142E-2"/>
          <c:w val="0.96738531623923263"/>
          <c:h val="0.75021077640133116"/>
        </c:manualLayout>
      </c:layout>
      <c:barChart>
        <c:barDir val="col"/>
        <c:grouping val="percentStacked"/>
        <c:varyColors val="0"/>
        <c:ser>
          <c:idx val="0"/>
          <c:order val="0"/>
          <c:tx>
            <c:strRef>
              <c:f>Sheet1!$A$2</c:f>
              <c:strCache>
                <c:ptCount val="1"/>
                <c:pt idx="0">
                  <c:v>Male Eater</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General</c:formatCode>
                <c:ptCount val="6"/>
                <c:pt idx="0">
                  <c:v>51.9</c:v>
                </c:pt>
                <c:pt idx="1">
                  <c:v>47.4</c:v>
                </c:pt>
                <c:pt idx="2" formatCode="0.0">
                  <c:v>39.9</c:v>
                </c:pt>
                <c:pt idx="3">
                  <c:v>36.299999999999997</c:v>
                </c:pt>
                <c:pt idx="4">
                  <c:v>45.2</c:v>
                </c:pt>
                <c:pt idx="5">
                  <c:v>49.1</c:v>
                </c:pt>
              </c:numCache>
            </c:numRef>
          </c:val>
          <c:extLst>
            <c:ext xmlns:c16="http://schemas.microsoft.com/office/drawing/2014/chart" uri="{C3380CC4-5D6E-409C-BE32-E72D297353CC}">
              <c16:uniqueId val="{00000000-C465-471D-9670-0C5EEB26BBCE}"/>
            </c:ext>
          </c:extLst>
        </c:ser>
        <c:ser>
          <c:idx val="1"/>
          <c:order val="1"/>
          <c:tx>
            <c:strRef>
              <c:f>Sheet1!$A$3</c:f>
              <c:strCache>
                <c:ptCount val="1"/>
                <c:pt idx="0">
                  <c:v>Female Eater</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General</c:formatCode>
                <c:ptCount val="6"/>
                <c:pt idx="0">
                  <c:v>48.1</c:v>
                </c:pt>
                <c:pt idx="1">
                  <c:v>52.6</c:v>
                </c:pt>
                <c:pt idx="2" formatCode="0.0">
                  <c:v>60.1</c:v>
                </c:pt>
                <c:pt idx="3">
                  <c:v>63.7</c:v>
                </c:pt>
                <c:pt idx="4">
                  <c:v>54.8</c:v>
                </c:pt>
                <c:pt idx="5">
                  <c:v>50.9</c:v>
                </c:pt>
              </c:numCache>
            </c:numRef>
          </c:val>
          <c:extLst>
            <c:ext xmlns:c16="http://schemas.microsoft.com/office/drawing/2014/chart" uri="{C3380CC4-5D6E-409C-BE32-E72D297353CC}">
              <c16:uniqueId val="{00000001-C465-471D-9670-0C5EEB26BBCE}"/>
            </c:ext>
          </c:extLst>
        </c:ser>
        <c:dLbls>
          <c:showLegendKey val="0"/>
          <c:showVal val="0"/>
          <c:showCatName val="0"/>
          <c:showSerName val="0"/>
          <c:showPercent val="0"/>
          <c:showBubbleSize val="0"/>
        </c:dLbls>
        <c:gapWidth val="150"/>
        <c:overlap val="100"/>
        <c:axId val="1263907328"/>
        <c:axId val="143458880"/>
      </c:barChart>
      <c:catAx>
        <c:axId val="1263907328"/>
        <c:scaling>
          <c:orientation val="minMax"/>
        </c:scaling>
        <c:delete val="0"/>
        <c:axPos val="b"/>
        <c:numFmt formatCode="General" sourceLinked="0"/>
        <c:majorTickMark val="out"/>
        <c:minorTickMark val="none"/>
        <c:tickLblPos val="nextTo"/>
        <c:txPr>
          <a:bodyPr rot="0" vert="horz"/>
          <a:lstStyle/>
          <a:p>
            <a:pPr>
              <a:defRPr/>
            </a:pPr>
            <a:endParaRPr lang="en-US"/>
          </a:p>
        </c:txPr>
        <c:crossAx val="143458880"/>
        <c:crosses val="autoZero"/>
        <c:auto val="1"/>
        <c:lblAlgn val="ctr"/>
        <c:lblOffset val="100"/>
        <c:noMultiLvlLbl val="0"/>
      </c:catAx>
      <c:valAx>
        <c:axId val="143458880"/>
        <c:scaling>
          <c:orientation val="minMax"/>
        </c:scaling>
        <c:delete val="1"/>
        <c:axPos val="l"/>
        <c:numFmt formatCode="0%" sourceLinked="1"/>
        <c:majorTickMark val="out"/>
        <c:minorTickMark val="none"/>
        <c:tickLblPos val="nextTo"/>
        <c:crossAx val="1263907328"/>
        <c:crosses val="autoZero"/>
        <c:crossBetween val="between"/>
      </c:valAx>
    </c:plotArea>
    <c:legend>
      <c:legendPos val="b"/>
      <c:layout>
        <c:manualLayout>
          <c:xMode val="edge"/>
          <c:yMode val="edge"/>
          <c:x val="0.29783806654291051"/>
          <c:y val="0.92855810847842057"/>
          <c:w val="0.2801702098032654"/>
          <c:h val="7.1441891521579454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0.11039145802347236"/>
          <c:w val="0.98130328818589496"/>
          <c:h val="0.6665755372386335"/>
        </c:manualLayout>
      </c:layout>
      <c:barChart>
        <c:barDir val="col"/>
        <c:grouping val="percentStacked"/>
        <c:varyColors val="0"/>
        <c:ser>
          <c:idx val="0"/>
          <c:order val="0"/>
          <c:tx>
            <c:strRef>
              <c:f>Sheet1!$A$2</c:f>
              <c:strCache>
                <c:ptCount val="1"/>
                <c:pt idx="0">
                  <c:v>Adult Only</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General</c:formatCode>
                <c:ptCount val="6"/>
                <c:pt idx="0">
                  <c:v>66</c:v>
                </c:pt>
                <c:pt idx="1">
                  <c:v>71.7</c:v>
                </c:pt>
                <c:pt idx="2" formatCode="0.0">
                  <c:v>82.8</c:v>
                </c:pt>
                <c:pt idx="3" formatCode="0.0">
                  <c:v>77.099999999999994</c:v>
                </c:pt>
                <c:pt idx="4">
                  <c:v>66.400000000000006</c:v>
                </c:pt>
                <c:pt idx="5">
                  <c:v>57.5</c:v>
                </c:pt>
              </c:numCache>
            </c:numRef>
          </c:val>
          <c:extLst>
            <c:ext xmlns:c16="http://schemas.microsoft.com/office/drawing/2014/chart" uri="{C3380CC4-5D6E-409C-BE32-E72D297353CC}">
              <c16:uniqueId val="{00000000-B476-49C2-949D-5D43906FFCFD}"/>
            </c:ext>
          </c:extLst>
        </c:ser>
        <c:ser>
          <c:idx val="1"/>
          <c:order val="1"/>
          <c:tx>
            <c:strRef>
              <c:f>Sheet1!$A$3</c:f>
              <c:strCache>
                <c:ptCount val="1"/>
                <c:pt idx="0">
                  <c:v>Party w/Kids (0-17)</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General</c:formatCode>
                <c:ptCount val="6"/>
                <c:pt idx="0">
                  <c:v>34</c:v>
                </c:pt>
                <c:pt idx="1">
                  <c:v>28.3</c:v>
                </c:pt>
                <c:pt idx="2" formatCode="0.0">
                  <c:v>17.2</c:v>
                </c:pt>
                <c:pt idx="3" formatCode="0.0">
                  <c:v>22.9</c:v>
                </c:pt>
                <c:pt idx="4">
                  <c:v>33.6</c:v>
                </c:pt>
                <c:pt idx="5">
                  <c:v>42.5</c:v>
                </c:pt>
              </c:numCache>
            </c:numRef>
          </c:val>
          <c:extLst>
            <c:ext xmlns:c16="http://schemas.microsoft.com/office/drawing/2014/chart" uri="{C3380CC4-5D6E-409C-BE32-E72D297353CC}">
              <c16:uniqueId val="{00000001-B476-49C2-949D-5D43906FFCFD}"/>
            </c:ext>
          </c:extLst>
        </c:ser>
        <c:dLbls>
          <c:showLegendKey val="0"/>
          <c:showVal val="0"/>
          <c:showCatName val="0"/>
          <c:showSerName val="0"/>
          <c:showPercent val="0"/>
          <c:showBubbleSize val="0"/>
        </c:dLbls>
        <c:gapWidth val="150"/>
        <c:overlap val="100"/>
        <c:axId val="1264972288"/>
        <c:axId val="143462912"/>
      </c:barChart>
      <c:catAx>
        <c:axId val="1264972288"/>
        <c:scaling>
          <c:orientation val="minMax"/>
        </c:scaling>
        <c:delete val="0"/>
        <c:axPos val="b"/>
        <c:numFmt formatCode="General" sourceLinked="0"/>
        <c:majorTickMark val="out"/>
        <c:minorTickMark val="none"/>
        <c:tickLblPos val="nextTo"/>
        <c:txPr>
          <a:bodyPr rot="0" vert="horz"/>
          <a:lstStyle/>
          <a:p>
            <a:pPr>
              <a:defRPr/>
            </a:pPr>
            <a:endParaRPr lang="en-US"/>
          </a:p>
        </c:txPr>
        <c:crossAx val="143462912"/>
        <c:crosses val="autoZero"/>
        <c:auto val="1"/>
        <c:lblAlgn val="ctr"/>
        <c:lblOffset val="100"/>
        <c:noMultiLvlLbl val="0"/>
      </c:catAx>
      <c:valAx>
        <c:axId val="143462912"/>
        <c:scaling>
          <c:orientation val="minMax"/>
        </c:scaling>
        <c:delete val="1"/>
        <c:axPos val="l"/>
        <c:numFmt formatCode="0%" sourceLinked="1"/>
        <c:majorTickMark val="out"/>
        <c:minorTickMark val="none"/>
        <c:tickLblPos val="nextTo"/>
        <c:crossAx val="1264972288"/>
        <c:crosses val="autoZero"/>
        <c:crossBetween val="between"/>
      </c:valAx>
    </c:plotArea>
    <c:legend>
      <c:legendPos val="b"/>
      <c:layout>
        <c:manualLayout>
          <c:xMode val="edge"/>
          <c:yMode val="edge"/>
          <c:x val="0.24878054944927869"/>
          <c:y val="0.92823794423157691"/>
          <c:w val="0.32983504170660966"/>
          <c:h val="6.822277828823263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9.2263495549631411E-2"/>
          <c:w val="0.97041344425529852"/>
          <c:h val="0.68470326391799419"/>
        </c:manualLayout>
      </c:layout>
      <c:barChart>
        <c:barDir val="col"/>
        <c:grouping val="percentStacked"/>
        <c:varyColors val="0"/>
        <c:ser>
          <c:idx val="0"/>
          <c:order val="0"/>
          <c:tx>
            <c:strRef>
              <c:f>Sheet1!$A$2</c:f>
              <c:strCache>
                <c:ptCount val="1"/>
                <c:pt idx="0">
                  <c:v>Breakfast</c:v>
                </c:pt>
              </c:strCache>
            </c:strRef>
          </c:tx>
          <c:spPr>
            <a:solidFill>
              <a:srgbClr val="00B0F0"/>
            </a:solidFill>
          </c:spPr>
          <c:invertIfNegative val="0"/>
          <c:dLbls>
            <c:dLbl>
              <c:idx val="0"/>
              <c:numFmt formatCode="#,##0.0" sourceLinked="0"/>
              <c:spPr>
                <a:noFill/>
                <a:ln>
                  <a:noFill/>
                </a:ln>
                <a:effectLst/>
              </c:spPr>
              <c:txPr>
                <a:bodyPr/>
                <a:lstStyle/>
                <a:p>
                  <a:pPr>
                    <a:defRPr>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8-99E4-4ED8-B0E6-C1AE84F5698D}"/>
                </c:ext>
              </c:extLst>
            </c:dLbl>
            <c:dLbl>
              <c:idx val="1"/>
              <c:layout>
                <c:manualLayout>
                  <c:x val="-5.1478308473808833E-2"/>
                  <c:y val="-3.1704143479140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9E4-4ED8-B0E6-C1AE84F5698D}"/>
                </c:ext>
              </c:extLst>
            </c:dLbl>
            <c:dLbl>
              <c:idx val="2"/>
              <c:delete val="1"/>
              <c:extLst>
                <c:ext xmlns:c15="http://schemas.microsoft.com/office/drawing/2012/chart" uri="{CE6537A1-D6FC-4f65-9D91-7224C49458BB}"/>
                <c:ext xmlns:c16="http://schemas.microsoft.com/office/drawing/2014/chart" uri="{C3380CC4-5D6E-409C-BE32-E72D297353CC}">
                  <c16:uniqueId val="{0000000B-99E4-4ED8-B0E6-C1AE84F5698D}"/>
                </c:ext>
              </c:extLst>
            </c:dLbl>
            <c:dLbl>
              <c:idx val="3"/>
              <c:layout>
                <c:manualLayout>
                  <c:x val="-5.1478308473808833E-2"/>
                  <c:y val="-3.1704143479140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9E4-4ED8-B0E6-C1AE84F5698D}"/>
                </c:ext>
              </c:extLst>
            </c:dLbl>
            <c:dLbl>
              <c:idx val="4"/>
              <c:delete val="1"/>
              <c:extLst>
                <c:ext xmlns:c15="http://schemas.microsoft.com/office/drawing/2012/chart" uri="{CE6537A1-D6FC-4f65-9D91-7224C49458BB}"/>
                <c:ext xmlns:c16="http://schemas.microsoft.com/office/drawing/2014/chart" uri="{C3380CC4-5D6E-409C-BE32-E72D297353CC}">
                  <c16:uniqueId val="{0000000A-99E4-4ED8-B0E6-C1AE84F5698D}"/>
                </c:ext>
              </c:extLst>
            </c:dLbl>
            <c:dLbl>
              <c:idx val="5"/>
              <c:numFmt formatCode="#,##0.0" sourceLinked="0"/>
              <c:spPr>
                <a:noFill/>
                <a:ln>
                  <a:noFill/>
                </a:ln>
                <a:effectLst/>
              </c:spPr>
              <c:txPr>
                <a:bodyPr/>
                <a:lstStyle/>
                <a:p>
                  <a:pPr>
                    <a:defRPr>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9-99E4-4ED8-B0E6-C1AE84F5698D}"/>
                </c:ext>
              </c:extLst>
            </c:dLbl>
            <c:numFmt formatCode="#,##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General</c:formatCode>
                <c:ptCount val="6"/>
                <c:pt idx="0">
                  <c:v>13.6</c:v>
                </c:pt>
                <c:pt idx="1">
                  <c:v>0.7</c:v>
                </c:pt>
                <c:pt idx="2">
                  <c:v>0</c:v>
                </c:pt>
                <c:pt idx="3">
                  <c:v>0.7</c:v>
                </c:pt>
                <c:pt idx="4">
                  <c:v>0</c:v>
                </c:pt>
                <c:pt idx="5">
                  <c:v>6.2</c:v>
                </c:pt>
              </c:numCache>
            </c:numRef>
          </c:val>
          <c:extLst>
            <c:ext xmlns:c16="http://schemas.microsoft.com/office/drawing/2014/chart" uri="{C3380CC4-5D6E-409C-BE32-E72D297353CC}">
              <c16:uniqueId val="{00000000-99E4-4ED8-B0E6-C1AE84F5698D}"/>
            </c:ext>
          </c:extLst>
        </c:ser>
        <c:ser>
          <c:idx val="1"/>
          <c:order val="1"/>
          <c:tx>
            <c:strRef>
              <c:f>Sheet1!$A$3</c:f>
              <c:strCache>
                <c:ptCount val="1"/>
                <c:pt idx="0">
                  <c:v>Lunch</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General</c:formatCode>
                <c:ptCount val="6"/>
                <c:pt idx="0">
                  <c:v>31.7</c:v>
                </c:pt>
                <c:pt idx="1">
                  <c:v>36.299999999999997</c:v>
                </c:pt>
                <c:pt idx="2">
                  <c:v>41</c:v>
                </c:pt>
                <c:pt idx="3">
                  <c:v>56.6</c:v>
                </c:pt>
                <c:pt idx="4">
                  <c:v>22.2</c:v>
                </c:pt>
                <c:pt idx="5">
                  <c:v>38.299999999999997</c:v>
                </c:pt>
              </c:numCache>
            </c:numRef>
          </c:val>
          <c:extLst>
            <c:ext xmlns:c16="http://schemas.microsoft.com/office/drawing/2014/chart" uri="{C3380CC4-5D6E-409C-BE32-E72D297353CC}">
              <c16:uniqueId val="{00000001-99E4-4ED8-B0E6-C1AE84F5698D}"/>
            </c:ext>
          </c:extLst>
        </c:ser>
        <c:ser>
          <c:idx val="2"/>
          <c:order val="2"/>
          <c:tx>
            <c:strRef>
              <c:f>Sheet1!$A$4</c:f>
              <c:strCache>
                <c:ptCount val="1"/>
                <c:pt idx="0">
                  <c:v>Dinner</c:v>
                </c:pt>
              </c:strCache>
            </c:strRef>
          </c:tx>
          <c:invertIfNegative val="0"/>
          <c:dLbls>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Sheet1!$B$4:$G$4</c:f>
              <c:numCache>
                <c:formatCode>General</c:formatCode>
                <c:ptCount val="6"/>
                <c:pt idx="0">
                  <c:v>32.799999999999997</c:v>
                </c:pt>
                <c:pt idx="1">
                  <c:v>59.7</c:v>
                </c:pt>
                <c:pt idx="2">
                  <c:v>54.2</c:v>
                </c:pt>
                <c:pt idx="3">
                  <c:v>42.6</c:v>
                </c:pt>
                <c:pt idx="4">
                  <c:v>75.599999999999994</c:v>
                </c:pt>
                <c:pt idx="5">
                  <c:v>42.5</c:v>
                </c:pt>
              </c:numCache>
            </c:numRef>
          </c:val>
          <c:extLst>
            <c:ext xmlns:c16="http://schemas.microsoft.com/office/drawing/2014/chart" uri="{C3380CC4-5D6E-409C-BE32-E72D297353CC}">
              <c16:uniqueId val="{00000002-99E4-4ED8-B0E6-C1AE84F5698D}"/>
            </c:ext>
          </c:extLst>
        </c:ser>
        <c:ser>
          <c:idx val="3"/>
          <c:order val="3"/>
          <c:tx>
            <c:strRef>
              <c:f>Sheet1!$A$5</c:f>
              <c:strCache>
                <c:ptCount val="1"/>
                <c:pt idx="0">
                  <c:v>Total Snack</c:v>
                </c:pt>
              </c:strCache>
            </c:strRef>
          </c:tx>
          <c:invertIfNegative val="0"/>
          <c:dLbls>
            <c:dLbl>
              <c:idx val="1"/>
              <c:layout>
                <c:manualLayout>
                  <c:x val="-4.6936104784943346E-2"/>
                  <c:y val="0"/>
                </c:manualLayout>
              </c:layout>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9E4-4ED8-B0E6-C1AE84F5698D}"/>
                </c:ext>
              </c:extLst>
            </c:dLbl>
            <c:dLbl>
              <c:idx val="3"/>
              <c:layout>
                <c:manualLayout>
                  <c:x val="-4.8450172681231841E-2"/>
                  <c:y val="3.522682608793337E-3"/>
                </c:manualLayout>
              </c:layout>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9E4-4ED8-B0E6-C1AE84F5698D}"/>
                </c:ext>
              </c:extLst>
            </c:dLbl>
            <c:dLbl>
              <c:idx val="4"/>
              <c:layout>
                <c:manualLayout>
                  <c:x val="-4.8450172681231952E-2"/>
                  <c:y val="3.5226826087933209E-3"/>
                </c:manualLayout>
              </c:layout>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9E4-4ED8-B0E6-C1AE84F5698D}"/>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Sheet1!$B$5:$G$5</c:f>
              <c:numCache>
                <c:formatCode>General</c:formatCode>
                <c:ptCount val="6"/>
                <c:pt idx="0">
                  <c:v>21.8</c:v>
                </c:pt>
                <c:pt idx="1">
                  <c:v>3.3</c:v>
                </c:pt>
                <c:pt idx="2">
                  <c:v>4.8</c:v>
                </c:pt>
                <c:pt idx="3">
                  <c:v>0.2</c:v>
                </c:pt>
                <c:pt idx="4">
                  <c:v>2.2000000000000002</c:v>
                </c:pt>
                <c:pt idx="5">
                  <c:v>13</c:v>
                </c:pt>
              </c:numCache>
            </c:numRef>
          </c:val>
          <c:extLst>
            <c:ext xmlns:c16="http://schemas.microsoft.com/office/drawing/2014/chart" uri="{C3380CC4-5D6E-409C-BE32-E72D297353CC}">
              <c16:uniqueId val="{00000003-99E4-4ED8-B0E6-C1AE84F5698D}"/>
            </c:ext>
          </c:extLst>
        </c:ser>
        <c:dLbls>
          <c:showLegendKey val="0"/>
          <c:showVal val="0"/>
          <c:showCatName val="0"/>
          <c:showSerName val="0"/>
          <c:showPercent val="0"/>
          <c:showBubbleSize val="0"/>
        </c:dLbls>
        <c:gapWidth val="150"/>
        <c:overlap val="100"/>
        <c:axId val="1278728704"/>
        <c:axId val="143465216"/>
      </c:barChart>
      <c:catAx>
        <c:axId val="1278728704"/>
        <c:scaling>
          <c:orientation val="minMax"/>
        </c:scaling>
        <c:delete val="0"/>
        <c:axPos val="b"/>
        <c:numFmt formatCode="General" sourceLinked="0"/>
        <c:majorTickMark val="out"/>
        <c:minorTickMark val="none"/>
        <c:tickLblPos val="nextTo"/>
        <c:txPr>
          <a:bodyPr rot="0" vert="horz"/>
          <a:lstStyle/>
          <a:p>
            <a:pPr>
              <a:defRPr/>
            </a:pPr>
            <a:endParaRPr lang="en-US"/>
          </a:p>
        </c:txPr>
        <c:crossAx val="143465216"/>
        <c:crosses val="autoZero"/>
        <c:auto val="1"/>
        <c:lblAlgn val="ctr"/>
        <c:lblOffset val="100"/>
        <c:noMultiLvlLbl val="0"/>
      </c:catAx>
      <c:valAx>
        <c:axId val="143465216"/>
        <c:scaling>
          <c:orientation val="minMax"/>
        </c:scaling>
        <c:delete val="1"/>
        <c:axPos val="l"/>
        <c:numFmt formatCode="0%" sourceLinked="1"/>
        <c:majorTickMark val="out"/>
        <c:minorTickMark val="none"/>
        <c:tickLblPos val="nextTo"/>
        <c:crossAx val="1278728704"/>
        <c:crosses val="autoZero"/>
        <c:crossBetween val="between"/>
      </c:valAx>
    </c:plotArea>
    <c:legend>
      <c:legendPos val="b"/>
      <c:layout>
        <c:manualLayout>
          <c:xMode val="edge"/>
          <c:yMode val="edge"/>
          <c:x val="0.19077386632974083"/>
          <c:y val="0.92505173766721305"/>
          <c:w val="0.41859530503043696"/>
          <c:h val="6.7902897115200325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84850204476608904"/>
          <c:h val="0.82706674195064223"/>
        </c:manualLayout>
      </c:layout>
      <c:barChart>
        <c:barDir val="col"/>
        <c:grouping val="percentStacked"/>
        <c:varyColors val="0"/>
        <c:ser>
          <c:idx val="0"/>
          <c:order val="0"/>
          <c:tx>
            <c:strRef>
              <c:f>Sheet1!$A$2</c:f>
              <c:strCache>
                <c:ptCount val="1"/>
                <c:pt idx="0">
                  <c:v>Monday</c:v>
                </c:pt>
              </c:strCache>
            </c:strRef>
          </c:tx>
          <c:spPr>
            <a:solidFill>
              <a:srgbClr val="00B0F0"/>
            </a:solidFill>
          </c:spPr>
          <c:invertIfNegative val="0"/>
          <c:dLbls>
            <c:spPr>
              <a:noFill/>
              <a:ln>
                <a:noFill/>
              </a:ln>
              <a:effectLst/>
            </c:spPr>
            <c:txPr>
              <a:bodyPr wrap="square" lIns="38100" tIns="19050" rIns="38100" bIns="19050" anchor="ctr">
                <a:spAutoFit/>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0.0</c:formatCode>
                <c:ptCount val="6"/>
                <c:pt idx="0">
                  <c:v>12.6</c:v>
                </c:pt>
                <c:pt idx="1">
                  <c:v>8.8000000000000007</c:v>
                </c:pt>
                <c:pt idx="2">
                  <c:v>11.1</c:v>
                </c:pt>
                <c:pt idx="3">
                  <c:v>10.5</c:v>
                </c:pt>
                <c:pt idx="4">
                  <c:v>7.9</c:v>
                </c:pt>
                <c:pt idx="5" formatCode="General">
                  <c:v>6.5</c:v>
                </c:pt>
              </c:numCache>
            </c:numRef>
          </c:val>
          <c:extLst>
            <c:ext xmlns:c16="http://schemas.microsoft.com/office/drawing/2014/chart" uri="{C3380CC4-5D6E-409C-BE32-E72D297353CC}">
              <c16:uniqueId val="{00000001-138E-4F59-A974-82CF8D619BAC}"/>
            </c:ext>
          </c:extLst>
        </c:ser>
        <c:ser>
          <c:idx val="1"/>
          <c:order val="1"/>
          <c:tx>
            <c:strRef>
              <c:f>Sheet1!$A$3</c:f>
              <c:strCache>
                <c:ptCount val="1"/>
                <c:pt idx="0">
                  <c:v>Tuesday</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0.0</c:formatCode>
                <c:ptCount val="6"/>
                <c:pt idx="0">
                  <c:v>13.1</c:v>
                </c:pt>
                <c:pt idx="1">
                  <c:v>14.1</c:v>
                </c:pt>
                <c:pt idx="2">
                  <c:v>13.2</c:v>
                </c:pt>
                <c:pt idx="3">
                  <c:v>17.2</c:v>
                </c:pt>
                <c:pt idx="4">
                  <c:v>13.4</c:v>
                </c:pt>
                <c:pt idx="5" formatCode="General">
                  <c:v>12.6</c:v>
                </c:pt>
              </c:numCache>
            </c:numRef>
          </c:val>
          <c:extLst>
            <c:ext xmlns:c16="http://schemas.microsoft.com/office/drawing/2014/chart" uri="{C3380CC4-5D6E-409C-BE32-E72D297353CC}">
              <c16:uniqueId val="{00000002-138E-4F59-A974-82CF8D619BAC}"/>
            </c:ext>
          </c:extLst>
        </c:ser>
        <c:ser>
          <c:idx val="2"/>
          <c:order val="2"/>
          <c:tx>
            <c:strRef>
              <c:f>Sheet1!$A$4</c:f>
              <c:strCache>
                <c:ptCount val="1"/>
                <c:pt idx="0">
                  <c:v>Wednesday</c:v>
                </c:pt>
              </c:strCache>
            </c:strRef>
          </c:tx>
          <c:invertIfNegative val="0"/>
          <c:dLbls>
            <c:spPr>
              <a:noFill/>
              <a:ln>
                <a:noFill/>
              </a:ln>
              <a:effectLst/>
            </c:spPr>
            <c:txPr>
              <a:bodyPr wrap="square" lIns="38100" tIns="19050" rIns="38100" bIns="19050" anchor="ctr">
                <a:spAutoFit/>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Sheet1!$B$4:$G$4</c:f>
              <c:numCache>
                <c:formatCode>0.0</c:formatCode>
                <c:ptCount val="6"/>
                <c:pt idx="0">
                  <c:v>13.6</c:v>
                </c:pt>
                <c:pt idx="1">
                  <c:v>13.6</c:v>
                </c:pt>
                <c:pt idx="2">
                  <c:v>17.100000000000001</c:v>
                </c:pt>
                <c:pt idx="3">
                  <c:v>14.7</c:v>
                </c:pt>
                <c:pt idx="4">
                  <c:v>13.4</c:v>
                </c:pt>
                <c:pt idx="5" formatCode="General">
                  <c:v>15.3</c:v>
                </c:pt>
              </c:numCache>
            </c:numRef>
          </c:val>
          <c:extLst>
            <c:ext xmlns:c16="http://schemas.microsoft.com/office/drawing/2014/chart" uri="{C3380CC4-5D6E-409C-BE32-E72D297353CC}">
              <c16:uniqueId val="{00000004-138E-4F59-A974-82CF8D619BAC}"/>
            </c:ext>
          </c:extLst>
        </c:ser>
        <c:ser>
          <c:idx val="3"/>
          <c:order val="3"/>
          <c:tx>
            <c:strRef>
              <c:f>Sheet1!$A$5</c:f>
              <c:strCache>
                <c:ptCount val="1"/>
                <c:pt idx="0">
                  <c:v>Thursday</c:v>
                </c:pt>
              </c:strCache>
            </c:strRef>
          </c:tx>
          <c:invertIfNegative val="0"/>
          <c:dLbls>
            <c:spPr>
              <a:noFill/>
              <a:ln>
                <a:noFill/>
              </a:ln>
              <a:effectLst/>
            </c:spPr>
            <c:txPr>
              <a:bodyPr wrap="square" lIns="38100" tIns="19050" rIns="38100" bIns="19050" anchor="ctr">
                <a:spAutoFit/>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Sheet1!$B$5:$G$5</c:f>
              <c:numCache>
                <c:formatCode>0.0</c:formatCode>
                <c:ptCount val="6"/>
                <c:pt idx="0">
                  <c:v>13.3</c:v>
                </c:pt>
                <c:pt idx="1">
                  <c:v>13</c:v>
                </c:pt>
                <c:pt idx="2">
                  <c:v>17.100000000000001</c:v>
                </c:pt>
                <c:pt idx="3">
                  <c:v>11.4</c:v>
                </c:pt>
                <c:pt idx="4">
                  <c:v>13.9</c:v>
                </c:pt>
                <c:pt idx="5" formatCode="General">
                  <c:v>9.8000000000000007</c:v>
                </c:pt>
              </c:numCache>
            </c:numRef>
          </c:val>
          <c:extLst>
            <c:ext xmlns:c16="http://schemas.microsoft.com/office/drawing/2014/chart" uri="{C3380CC4-5D6E-409C-BE32-E72D297353CC}">
              <c16:uniqueId val="{00000006-138E-4F59-A974-82CF8D619BAC}"/>
            </c:ext>
          </c:extLst>
        </c:ser>
        <c:ser>
          <c:idx val="4"/>
          <c:order val="4"/>
          <c:tx>
            <c:strRef>
              <c:f>Sheet1!$A$6</c:f>
              <c:strCache>
                <c:ptCount val="1"/>
                <c:pt idx="0">
                  <c:v>Friday</c:v>
                </c:pt>
              </c:strCache>
            </c:strRef>
          </c:tx>
          <c:invertIfNegative val="0"/>
          <c:dLbls>
            <c:spPr>
              <a:noFill/>
              <a:ln>
                <a:noFill/>
              </a:ln>
              <a:effectLst/>
            </c:spPr>
            <c:txPr>
              <a:bodyPr wrap="square" lIns="38100" tIns="19050" rIns="38100" bIns="19050" anchor="ctr">
                <a:spAutoFit/>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Sheet1!$B$6:$G$6</c:f>
              <c:numCache>
                <c:formatCode>0.0</c:formatCode>
                <c:ptCount val="6"/>
                <c:pt idx="0">
                  <c:v>16.399999999999999</c:v>
                </c:pt>
                <c:pt idx="1">
                  <c:v>24.6</c:v>
                </c:pt>
                <c:pt idx="2">
                  <c:v>20.6</c:v>
                </c:pt>
                <c:pt idx="3">
                  <c:v>20.100000000000001</c:v>
                </c:pt>
                <c:pt idx="4">
                  <c:v>24.4</c:v>
                </c:pt>
                <c:pt idx="5" formatCode="General">
                  <c:v>22.3</c:v>
                </c:pt>
              </c:numCache>
            </c:numRef>
          </c:val>
          <c:extLst>
            <c:ext xmlns:c16="http://schemas.microsoft.com/office/drawing/2014/chart" uri="{C3380CC4-5D6E-409C-BE32-E72D297353CC}">
              <c16:uniqueId val="{00000008-138E-4F59-A974-82CF8D619BAC}"/>
            </c:ext>
          </c:extLst>
        </c:ser>
        <c:ser>
          <c:idx val="5"/>
          <c:order val="5"/>
          <c:tx>
            <c:strRef>
              <c:f>Sheet1!$A$7</c:f>
              <c:strCache>
                <c:ptCount val="1"/>
                <c:pt idx="0">
                  <c:v>Saturday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Sheet1!$B$7:$G$7</c:f>
              <c:numCache>
                <c:formatCode>0.0</c:formatCode>
                <c:ptCount val="6"/>
                <c:pt idx="0">
                  <c:v>17.100000000000001</c:v>
                </c:pt>
                <c:pt idx="1">
                  <c:v>19.3</c:v>
                </c:pt>
                <c:pt idx="2">
                  <c:v>14.1</c:v>
                </c:pt>
                <c:pt idx="3">
                  <c:v>18.2</c:v>
                </c:pt>
                <c:pt idx="4">
                  <c:v>21</c:v>
                </c:pt>
                <c:pt idx="5" formatCode="General">
                  <c:v>23.3</c:v>
                </c:pt>
              </c:numCache>
            </c:numRef>
          </c:val>
          <c:extLst>
            <c:ext xmlns:c16="http://schemas.microsoft.com/office/drawing/2014/chart" uri="{C3380CC4-5D6E-409C-BE32-E72D297353CC}">
              <c16:uniqueId val="{00000009-138E-4F59-A974-82CF8D619BAC}"/>
            </c:ext>
          </c:extLst>
        </c:ser>
        <c:ser>
          <c:idx val="6"/>
          <c:order val="6"/>
          <c:tx>
            <c:strRef>
              <c:f>Sheet1!$A$8</c:f>
              <c:strCache>
                <c:ptCount val="1"/>
                <c:pt idx="0">
                  <c:v>Sunday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Sheet1!$B$8:$G$8</c:f>
              <c:numCache>
                <c:formatCode>0.0</c:formatCode>
                <c:ptCount val="6"/>
                <c:pt idx="0">
                  <c:v>13.9</c:v>
                </c:pt>
                <c:pt idx="1">
                  <c:v>6.6</c:v>
                </c:pt>
                <c:pt idx="2">
                  <c:v>6.7</c:v>
                </c:pt>
                <c:pt idx="3">
                  <c:v>7.9</c:v>
                </c:pt>
                <c:pt idx="4">
                  <c:v>6</c:v>
                </c:pt>
                <c:pt idx="5" formatCode="General">
                  <c:v>10.199999999999999</c:v>
                </c:pt>
              </c:numCache>
            </c:numRef>
          </c:val>
          <c:extLst>
            <c:ext xmlns:c16="http://schemas.microsoft.com/office/drawing/2014/chart" uri="{C3380CC4-5D6E-409C-BE32-E72D297353CC}">
              <c16:uniqueId val="{0000000A-138E-4F59-A974-82CF8D619BAC}"/>
            </c:ext>
          </c:extLst>
        </c:ser>
        <c:dLbls>
          <c:showLegendKey val="0"/>
          <c:showVal val="0"/>
          <c:showCatName val="0"/>
          <c:showSerName val="0"/>
          <c:showPercent val="0"/>
          <c:showBubbleSize val="0"/>
        </c:dLbls>
        <c:gapWidth val="150"/>
        <c:overlap val="100"/>
        <c:axId val="2020489216"/>
        <c:axId val="147973248"/>
      </c:barChart>
      <c:catAx>
        <c:axId val="2020489216"/>
        <c:scaling>
          <c:orientation val="minMax"/>
        </c:scaling>
        <c:delete val="0"/>
        <c:axPos val="b"/>
        <c:numFmt formatCode="General" sourceLinked="0"/>
        <c:majorTickMark val="out"/>
        <c:minorTickMark val="none"/>
        <c:tickLblPos val="nextTo"/>
        <c:txPr>
          <a:bodyPr rot="0" vert="horz"/>
          <a:lstStyle/>
          <a:p>
            <a:pPr>
              <a:defRPr/>
            </a:pPr>
            <a:endParaRPr lang="en-US"/>
          </a:p>
        </c:txPr>
        <c:crossAx val="147973248"/>
        <c:crosses val="autoZero"/>
        <c:auto val="1"/>
        <c:lblAlgn val="ctr"/>
        <c:lblOffset val="100"/>
        <c:noMultiLvlLbl val="0"/>
      </c:catAx>
      <c:valAx>
        <c:axId val="147973248"/>
        <c:scaling>
          <c:orientation val="minMax"/>
        </c:scaling>
        <c:delete val="1"/>
        <c:axPos val="l"/>
        <c:numFmt formatCode="0%" sourceLinked="1"/>
        <c:majorTickMark val="out"/>
        <c:minorTickMark val="none"/>
        <c:tickLblPos val="nextTo"/>
        <c:crossAx val="2020489216"/>
        <c:crosses val="autoZero"/>
        <c:crossBetween val="between"/>
      </c:valAx>
    </c:plotArea>
    <c:legend>
      <c:legendPos val="r"/>
      <c:layout>
        <c:manualLayout>
          <c:xMode val="edge"/>
          <c:yMode val="edge"/>
          <c:x val="0.84829055218281446"/>
          <c:y val="6.2490620256309956E-2"/>
          <c:w val="0.15061896153803511"/>
          <c:h val="0.72925024092013946"/>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608607534573199E-2"/>
          <c:y val="5.4324557774408831E-2"/>
          <c:w val="0.98054637113647358"/>
          <c:h val="0.58938844458313266"/>
        </c:manualLayout>
      </c:layout>
      <c:barChart>
        <c:barDir val="col"/>
        <c:grouping val="percentStacked"/>
        <c:varyColors val="0"/>
        <c:ser>
          <c:idx val="0"/>
          <c:order val="0"/>
          <c:tx>
            <c:strRef>
              <c:f>Sheet1!$A$2</c:f>
              <c:strCache>
                <c:ptCount val="1"/>
                <c:pt idx="0">
                  <c:v>Convenience</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Total OOH</c:v>
                </c:pt>
                <c:pt idx="1">
                  <c:v>Pubs</c:v>
                </c:pt>
                <c:pt idx="2">
                  <c:v>FSR</c:v>
                </c:pt>
                <c:pt idx="3">
                  <c:v>QS F&amp;C Shops</c:v>
                </c:pt>
                <c:pt idx="4">
                  <c:v>Other QSR</c:v>
                </c:pt>
                <c:pt idx="5">
                  <c:v> </c:v>
                </c:pt>
                <c:pt idx="6">
                  <c:v>Total OOH  </c:v>
                </c:pt>
                <c:pt idx="7">
                  <c:v>Pubs  </c:v>
                </c:pt>
                <c:pt idx="8">
                  <c:v>FSR  </c:v>
                </c:pt>
                <c:pt idx="9">
                  <c:v>QS F&amp;C Shops </c:v>
                </c:pt>
                <c:pt idx="10">
                  <c:v> Other QSR</c:v>
                </c:pt>
              </c:strCache>
            </c:strRef>
          </c:cat>
          <c:val>
            <c:numRef>
              <c:f>Sheet1!$B$2:$L$2</c:f>
              <c:numCache>
                <c:formatCode>0.0</c:formatCode>
                <c:ptCount val="11"/>
                <c:pt idx="0">
                  <c:v>18.3</c:v>
                </c:pt>
                <c:pt idx="1">
                  <c:v>9.4</c:v>
                </c:pt>
                <c:pt idx="2">
                  <c:v>13.5</c:v>
                </c:pt>
                <c:pt idx="3">
                  <c:v>6.3</c:v>
                </c:pt>
                <c:pt idx="4" formatCode="General">
                  <c:v>17</c:v>
                </c:pt>
                <c:pt idx="6">
                  <c:v>13.3</c:v>
                </c:pt>
                <c:pt idx="7" formatCode="General">
                  <c:v>7.2</c:v>
                </c:pt>
                <c:pt idx="8" formatCode="General">
                  <c:v>16.5</c:v>
                </c:pt>
                <c:pt idx="9" formatCode="General">
                  <c:v>6.4</c:v>
                </c:pt>
                <c:pt idx="10" formatCode="General">
                  <c:v>16.399999999999999</c:v>
                </c:pt>
              </c:numCache>
            </c:numRef>
          </c:val>
          <c:extLst>
            <c:ext xmlns:c16="http://schemas.microsoft.com/office/drawing/2014/chart" uri="{C3380CC4-5D6E-409C-BE32-E72D297353CC}">
              <c16:uniqueId val="{00000000-54C0-4866-B3B5-50C92D29CF5F}"/>
            </c:ext>
          </c:extLst>
        </c:ser>
        <c:ser>
          <c:idx val="1"/>
          <c:order val="1"/>
          <c:tx>
            <c:strRef>
              <c:f>Sheet1!$A$3</c:f>
              <c:strCache>
                <c:ptCount val="1"/>
                <c:pt idx="0">
                  <c:v>Functional</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Total OOH</c:v>
                </c:pt>
                <c:pt idx="1">
                  <c:v>Pubs</c:v>
                </c:pt>
                <c:pt idx="2">
                  <c:v>FSR</c:v>
                </c:pt>
                <c:pt idx="3">
                  <c:v>QS F&amp;C Shops</c:v>
                </c:pt>
                <c:pt idx="4">
                  <c:v>Other QSR</c:v>
                </c:pt>
                <c:pt idx="5">
                  <c:v> </c:v>
                </c:pt>
                <c:pt idx="6">
                  <c:v>Total OOH  </c:v>
                </c:pt>
                <c:pt idx="7">
                  <c:v>Pubs  </c:v>
                </c:pt>
                <c:pt idx="8">
                  <c:v>FSR  </c:v>
                </c:pt>
                <c:pt idx="9">
                  <c:v>QS F&amp;C Shops </c:v>
                </c:pt>
                <c:pt idx="10">
                  <c:v> Other QSR</c:v>
                </c:pt>
              </c:strCache>
            </c:strRef>
          </c:cat>
          <c:val>
            <c:numRef>
              <c:f>Sheet1!$B$3:$L$3</c:f>
              <c:numCache>
                <c:formatCode>0.0</c:formatCode>
                <c:ptCount val="11"/>
                <c:pt idx="0">
                  <c:v>37.700000000000003</c:v>
                </c:pt>
                <c:pt idx="1">
                  <c:v>22.7</c:v>
                </c:pt>
                <c:pt idx="2">
                  <c:v>24.9</c:v>
                </c:pt>
                <c:pt idx="3">
                  <c:v>52.3</c:v>
                </c:pt>
                <c:pt idx="4" formatCode="General">
                  <c:v>44.3</c:v>
                </c:pt>
                <c:pt idx="6">
                  <c:v>43.9</c:v>
                </c:pt>
                <c:pt idx="7" formatCode="General">
                  <c:v>28.5</c:v>
                </c:pt>
                <c:pt idx="8" formatCode="General">
                  <c:v>18.5</c:v>
                </c:pt>
                <c:pt idx="9" formatCode="General">
                  <c:v>54.8</c:v>
                </c:pt>
                <c:pt idx="10" formatCode="General">
                  <c:v>43.1</c:v>
                </c:pt>
              </c:numCache>
            </c:numRef>
          </c:val>
          <c:extLst>
            <c:ext xmlns:c16="http://schemas.microsoft.com/office/drawing/2014/chart" uri="{C3380CC4-5D6E-409C-BE32-E72D297353CC}">
              <c16:uniqueId val="{00000001-54C0-4866-B3B5-50C92D29CF5F}"/>
            </c:ext>
          </c:extLst>
        </c:ser>
        <c:ser>
          <c:idx val="2"/>
          <c:order val="2"/>
          <c:tx>
            <c:strRef>
              <c:f>Sheet1!$A$4</c:f>
              <c:strCache>
                <c:ptCount val="1"/>
                <c:pt idx="0">
                  <c:v>Socialising</c:v>
                </c:pt>
              </c:strCache>
            </c:strRef>
          </c:tx>
          <c:invertIfNegative val="0"/>
          <c:dLbls>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Total OOH</c:v>
                </c:pt>
                <c:pt idx="1">
                  <c:v>Pubs</c:v>
                </c:pt>
                <c:pt idx="2">
                  <c:v>FSR</c:v>
                </c:pt>
                <c:pt idx="3">
                  <c:v>QS F&amp;C Shops</c:v>
                </c:pt>
                <c:pt idx="4">
                  <c:v>Other QSR</c:v>
                </c:pt>
                <c:pt idx="5">
                  <c:v> </c:v>
                </c:pt>
                <c:pt idx="6">
                  <c:v>Total OOH  </c:v>
                </c:pt>
                <c:pt idx="7">
                  <c:v>Pubs  </c:v>
                </c:pt>
                <c:pt idx="8">
                  <c:v>FSR  </c:v>
                </c:pt>
                <c:pt idx="9">
                  <c:v>QS F&amp;C Shops </c:v>
                </c:pt>
                <c:pt idx="10">
                  <c:v> Other QSR</c:v>
                </c:pt>
              </c:strCache>
            </c:strRef>
          </c:cat>
          <c:val>
            <c:numRef>
              <c:f>Sheet1!$B$4:$L$4</c:f>
              <c:numCache>
                <c:formatCode>0.0</c:formatCode>
                <c:ptCount val="11"/>
                <c:pt idx="0">
                  <c:v>34</c:v>
                </c:pt>
                <c:pt idx="1">
                  <c:v>62.6</c:v>
                </c:pt>
                <c:pt idx="2">
                  <c:v>54.7</c:v>
                </c:pt>
                <c:pt idx="3">
                  <c:v>35.9</c:v>
                </c:pt>
                <c:pt idx="4" formatCode="General">
                  <c:v>25.8</c:v>
                </c:pt>
                <c:pt idx="6">
                  <c:v>44.2</c:v>
                </c:pt>
                <c:pt idx="7" formatCode="General">
                  <c:v>70.3</c:v>
                </c:pt>
                <c:pt idx="8" formatCode="General">
                  <c:v>71.2</c:v>
                </c:pt>
                <c:pt idx="9" formatCode="General">
                  <c:v>38.5</c:v>
                </c:pt>
                <c:pt idx="10" formatCode="General">
                  <c:v>30.9</c:v>
                </c:pt>
              </c:numCache>
            </c:numRef>
          </c:val>
          <c:extLst>
            <c:ext xmlns:c16="http://schemas.microsoft.com/office/drawing/2014/chart" uri="{C3380CC4-5D6E-409C-BE32-E72D297353CC}">
              <c16:uniqueId val="{00000002-54C0-4866-B3B5-50C92D29CF5F}"/>
            </c:ext>
          </c:extLst>
        </c:ser>
        <c:ser>
          <c:idx val="3"/>
          <c:order val="3"/>
          <c:tx>
            <c:strRef>
              <c:f>Sheet1!$A$5</c:f>
              <c:strCache>
                <c:ptCount val="1"/>
                <c:pt idx="0">
                  <c:v>To Treat Myself/Others/Kids</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Total OOH</c:v>
                </c:pt>
                <c:pt idx="1">
                  <c:v>Pubs</c:v>
                </c:pt>
                <c:pt idx="2">
                  <c:v>FSR</c:v>
                </c:pt>
                <c:pt idx="3">
                  <c:v>QS F&amp;C Shops</c:v>
                </c:pt>
                <c:pt idx="4">
                  <c:v>Other QSR</c:v>
                </c:pt>
                <c:pt idx="5">
                  <c:v> </c:v>
                </c:pt>
                <c:pt idx="6">
                  <c:v>Total OOH  </c:v>
                </c:pt>
                <c:pt idx="7">
                  <c:v>Pubs  </c:v>
                </c:pt>
                <c:pt idx="8">
                  <c:v>FSR  </c:v>
                </c:pt>
                <c:pt idx="9">
                  <c:v>QS F&amp;C Shops </c:v>
                </c:pt>
                <c:pt idx="10">
                  <c:v> Other QSR</c:v>
                </c:pt>
              </c:strCache>
            </c:strRef>
          </c:cat>
          <c:val>
            <c:numRef>
              <c:f>Sheet1!$B$5:$L$5</c:f>
              <c:numCache>
                <c:formatCode>0.0</c:formatCode>
                <c:ptCount val="11"/>
                <c:pt idx="0">
                  <c:v>21.4</c:v>
                </c:pt>
                <c:pt idx="1">
                  <c:v>19.399999999999999</c:v>
                </c:pt>
                <c:pt idx="2">
                  <c:v>20.3</c:v>
                </c:pt>
                <c:pt idx="3">
                  <c:v>36.4</c:v>
                </c:pt>
                <c:pt idx="4" formatCode="General">
                  <c:v>24.6</c:v>
                </c:pt>
                <c:pt idx="6">
                  <c:v>29.3</c:v>
                </c:pt>
                <c:pt idx="7" formatCode="General">
                  <c:v>13.3</c:v>
                </c:pt>
                <c:pt idx="8" formatCode="General">
                  <c:v>20</c:v>
                </c:pt>
                <c:pt idx="9" formatCode="General">
                  <c:v>38.4</c:v>
                </c:pt>
                <c:pt idx="10" formatCode="General">
                  <c:v>31.9</c:v>
                </c:pt>
              </c:numCache>
            </c:numRef>
          </c:val>
          <c:extLst>
            <c:ext xmlns:c16="http://schemas.microsoft.com/office/drawing/2014/chart" uri="{C3380CC4-5D6E-409C-BE32-E72D297353CC}">
              <c16:uniqueId val="{00000003-54C0-4866-B3B5-50C92D29CF5F}"/>
            </c:ext>
          </c:extLst>
        </c:ser>
        <c:ser>
          <c:idx val="4"/>
          <c:order val="4"/>
          <c:tx>
            <c:strRef>
              <c:f>Sheet1!$A$6</c:f>
              <c:strCache>
                <c:ptCount val="1"/>
                <c:pt idx="0">
                  <c:v>Other</c:v>
                </c:pt>
              </c:strCache>
            </c:strRef>
          </c:tx>
          <c:invertIfNegative val="0"/>
          <c:dLbls>
            <c:spPr>
              <a:noFill/>
              <a:ln>
                <a:noFill/>
              </a:ln>
              <a:effectLst/>
            </c:spPr>
            <c:txPr>
              <a:bodyPr wrap="square" lIns="38100" tIns="19050" rIns="38100" bIns="19050" anchor="ctr">
                <a:spAutoFit/>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Sheet1!$B$1:$L$1</c:f>
              <c:strCache>
                <c:ptCount val="11"/>
                <c:pt idx="0">
                  <c:v>Total OOH</c:v>
                </c:pt>
                <c:pt idx="1">
                  <c:v>Pubs</c:v>
                </c:pt>
                <c:pt idx="2">
                  <c:v>FSR</c:v>
                </c:pt>
                <c:pt idx="3">
                  <c:v>QS F&amp;C Shops</c:v>
                </c:pt>
                <c:pt idx="4">
                  <c:v>Other QSR</c:v>
                </c:pt>
                <c:pt idx="5">
                  <c:v> </c:v>
                </c:pt>
                <c:pt idx="6">
                  <c:v>Total OOH  </c:v>
                </c:pt>
                <c:pt idx="7">
                  <c:v>Pubs  </c:v>
                </c:pt>
                <c:pt idx="8">
                  <c:v>FSR  </c:v>
                </c:pt>
                <c:pt idx="9">
                  <c:v>QS F&amp;C Shops </c:v>
                </c:pt>
                <c:pt idx="10">
                  <c:v> Other QSR</c:v>
                </c:pt>
              </c:strCache>
            </c:strRef>
          </c:cat>
          <c:val>
            <c:numRef>
              <c:f>Sheet1!$B$6:$L$6</c:f>
              <c:numCache>
                <c:formatCode>0.0</c:formatCode>
                <c:ptCount val="11"/>
                <c:pt idx="0">
                  <c:v>21.5</c:v>
                </c:pt>
                <c:pt idx="1">
                  <c:v>15.8</c:v>
                </c:pt>
                <c:pt idx="2">
                  <c:v>19.600000000000001</c:v>
                </c:pt>
                <c:pt idx="3">
                  <c:v>10.1</c:v>
                </c:pt>
                <c:pt idx="4" formatCode="General">
                  <c:v>21.9</c:v>
                </c:pt>
                <c:pt idx="6">
                  <c:v>12.7</c:v>
                </c:pt>
                <c:pt idx="7" formatCode="General">
                  <c:v>10.1</c:v>
                </c:pt>
                <c:pt idx="8" formatCode="General">
                  <c:v>7.4</c:v>
                </c:pt>
                <c:pt idx="9" formatCode="General">
                  <c:v>11.6</c:v>
                </c:pt>
                <c:pt idx="10" formatCode="General">
                  <c:v>29.5</c:v>
                </c:pt>
              </c:numCache>
            </c:numRef>
          </c:val>
          <c:extLst>
            <c:ext xmlns:c16="http://schemas.microsoft.com/office/drawing/2014/chart" uri="{C3380CC4-5D6E-409C-BE32-E72D297353CC}">
              <c16:uniqueId val="{00000006-54C0-4866-B3B5-50C92D29CF5F}"/>
            </c:ext>
          </c:extLst>
        </c:ser>
        <c:dLbls>
          <c:showLegendKey val="0"/>
          <c:showVal val="0"/>
          <c:showCatName val="0"/>
          <c:showSerName val="0"/>
          <c:showPercent val="0"/>
          <c:showBubbleSize val="0"/>
        </c:dLbls>
        <c:gapWidth val="150"/>
        <c:overlap val="100"/>
        <c:axId val="2020490752"/>
        <c:axId val="140973120"/>
      </c:barChart>
      <c:catAx>
        <c:axId val="2020490752"/>
        <c:scaling>
          <c:orientation val="minMax"/>
        </c:scaling>
        <c:delete val="0"/>
        <c:axPos val="b"/>
        <c:numFmt formatCode="General" sourceLinked="0"/>
        <c:majorTickMark val="out"/>
        <c:minorTickMark val="none"/>
        <c:tickLblPos val="nextTo"/>
        <c:txPr>
          <a:bodyPr rot="0" vert="horz"/>
          <a:lstStyle/>
          <a:p>
            <a:pPr>
              <a:defRPr/>
            </a:pPr>
            <a:endParaRPr lang="en-US"/>
          </a:p>
        </c:txPr>
        <c:crossAx val="140973120"/>
        <c:crosses val="autoZero"/>
        <c:auto val="1"/>
        <c:lblAlgn val="ctr"/>
        <c:lblOffset val="100"/>
        <c:noMultiLvlLbl val="0"/>
      </c:catAx>
      <c:valAx>
        <c:axId val="140973120"/>
        <c:scaling>
          <c:orientation val="minMax"/>
        </c:scaling>
        <c:delete val="1"/>
        <c:axPos val="l"/>
        <c:numFmt formatCode="0%" sourceLinked="1"/>
        <c:majorTickMark val="out"/>
        <c:minorTickMark val="none"/>
        <c:tickLblPos val="nextTo"/>
        <c:crossAx val="2020490752"/>
        <c:crosses val="autoZero"/>
        <c:crossBetween val="between"/>
      </c:valAx>
    </c:plotArea>
    <c:legend>
      <c:legendPos val="b"/>
      <c:layout>
        <c:manualLayout>
          <c:xMode val="edge"/>
          <c:yMode val="edge"/>
          <c:x val="0.12372022501674415"/>
          <c:y val="0.85236738442456816"/>
          <c:w val="0.76770023073443749"/>
          <c:h val="6.8944637628343228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userShapes r:id="rId2"/>
</c:chartSpace>
</file>

<file path=ppt/drawings/drawing1.xml><?xml version="1.0" encoding="utf-8"?>
<c:userShapes xmlns:c="http://schemas.openxmlformats.org/drawingml/2006/chart">
  <cdr:absSizeAnchor xmlns:cdr="http://schemas.openxmlformats.org/drawingml/2006/chartDrawing">
    <cdr:from>
      <cdr:x>0.15203</cdr:x>
      <cdr:y>0.78409</cdr:y>
    </cdr:from>
    <cdr:ext cx="1440000" cy="251998"/>
    <cdr:sp macro="" textlink="">
      <cdr:nvSpPr>
        <cdr:cNvPr id="2" name="TextBox 1"/>
        <cdr:cNvSpPr txBox="1"/>
      </cdr:nvSpPr>
      <cdr:spPr>
        <a:xfrm xmlns:a="http://schemas.openxmlformats.org/drawingml/2006/main">
          <a:off x="1275204" y="2784096"/>
          <a:ext cx="1440000" cy="2519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200" b="1" dirty="0"/>
            <a:t>Total Traffic</a:t>
          </a:r>
        </a:p>
      </cdr:txBody>
    </cdr:sp>
  </cdr:absSizeAnchor>
  <cdr:absSizeAnchor xmlns:cdr="http://schemas.openxmlformats.org/drawingml/2006/chartDrawing">
    <cdr:from>
      <cdr:x>0.69265</cdr:x>
      <cdr:y>0.7704</cdr:y>
    </cdr:from>
    <cdr:ext cx="1440000" cy="251998"/>
    <cdr:sp macro="" textlink="">
      <cdr:nvSpPr>
        <cdr:cNvPr id="3" name="TextBox 1"/>
        <cdr:cNvSpPr txBox="1"/>
      </cdr:nvSpPr>
      <cdr:spPr>
        <a:xfrm xmlns:a="http://schemas.openxmlformats.org/drawingml/2006/main">
          <a:off x="5809920" y="2735486"/>
          <a:ext cx="1440000" cy="2519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200" b="1" dirty="0"/>
            <a:t>Fish &amp; Chips</a:t>
          </a:r>
        </a:p>
      </cdr:txBody>
    </cdr:sp>
  </cdr:abs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FEC73E9-634C-4200-9509-46EB94B68EB2}" type="datetimeFigureOut">
              <a:rPr lang="en-US"/>
              <a:pPr>
                <a:defRPr/>
              </a:pPr>
              <a:t>10/29/2021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51F7B569-25F4-405D-A490-F6A630D69AEB}"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659A0935-6F79-499E-BED0-F7D2CEA5E0F4}" type="datetimeFigureOut">
              <a:rPr lang="en-US"/>
              <a:pPr>
                <a:defRPr/>
              </a:pPr>
              <a:t>10/29/2021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BAFE72EF-EA2B-471E-B852-B79A5C31D9F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014ADAF-66E2-4FAD-B356-DD11CF38AAB9}" type="slidenum">
              <a:rPr lang="en-US" altLang="en-US">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1063">
              <a:defRPr>
                <a:solidFill>
                  <a:schemeClr val="tx1"/>
                </a:solidFill>
                <a:latin typeface="Arial" panose="020B0604020202020204" pitchFamily="34" charset="0"/>
              </a:defRPr>
            </a:lvl1pPr>
            <a:lvl2pPr marL="720725" indent="-276225" defTabSz="881063">
              <a:defRPr>
                <a:solidFill>
                  <a:schemeClr val="tx1"/>
                </a:solidFill>
                <a:latin typeface="Arial" panose="020B0604020202020204" pitchFamily="34" charset="0"/>
              </a:defRPr>
            </a:lvl2pPr>
            <a:lvl3pPr marL="1108075" indent="-220663" defTabSz="881063">
              <a:defRPr>
                <a:solidFill>
                  <a:schemeClr val="tx1"/>
                </a:solidFill>
                <a:latin typeface="Arial" panose="020B0604020202020204" pitchFamily="34" charset="0"/>
              </a:defRPr>
            </a:lvl3pPr>
            <a:lvl4pPr marL="1552575" indent="-220663" defTabSz="881063">
              <a:defRPr>
                <a:solidFill>
                  <a:schemeClr val="tx1"/>
                </a:solidFill>
                <a:latin typeface="Arial" panose="020B0604020202020204" pitchFamily="34" charset="0"/>
              </a:defRPr>
            </a:lvl4pPr>
            <a:lvl5pPr marL="1995488" indent="-220663" defTabSz="881063">
              <a:defRPr>
                <a:solidFill>
                  <a:schemeClr val="tx1"/>
                </a:solidFill>
                <a:latin typeface="Arial" panose="020B0604020202020204" pitchFamily="34" charset="0"/>
              </a:defRPr>
            </a:lvl5pPr>
            <a:lvl6pPr marL="2452688" indent="-220663" defTabSz="881063" fontAlgn="base">
              <a:spcBef>
                <a:spcPct val="0"/>
              </a:spcBef>
              <a:spcAft>
                <a:spcPct val="0"/>
              </a:spcAft>
              <a:defRPr>
                <a:solidFill>
                  <a:schemeClr val="tx1"/>
                </a:solidFill>
                <a:latin typeface="Arial" panose="020B0604020202020204" pitchFamily="34" charset="0"/>
              </a:defRPr>
            </a:lvl6pPr>
            <a:lvl7pPr marL="2909888" indent="-220663" defTabSz="881063" fontAlgn="base">
              <a:spcBef>
                <a:spcPct val="0"/>
              </a:spcBef>
              <a:spcAft>
                <a:spcPct val="0"/>
              </a:spcAft>
              <a:defRPr>
                <a:solidFill>
                  <a:schemeClr val="tx1"/>
                </a:solidFill>
                <a:latin typeface="Arial" panose="020B0604020202020204" pitchFamily="34" charset="0"/>
              </a:defRPr>
            </a:lvl7pPr>
            <a:lvl8pPr marL="3367088" indent="-220663" defTabSz="881063" fontAlgn="base">
              <a:spcBef>
                <a:spcPct val="0"/>
              </a:spcBef>
              <a:spcAft>
                <a:spcPct val="0"/>
              </a:spcAft>
              <a:defRPr>
                <a:solidFill>
                  <a:schemeClr val="tx1"/>
                </a:solidFill>
                <a:latin typeface="Arial" panose="020B0604020202020204" pitchFamily="34" charset="0"/>
              </a:defRPr>
            </a:lvl8pPr>
            <a:lvl9pPr marL="3824288" indent="-220663" defTabSz="881063"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63A31A9-B6E9-42A1-B2DA-F0D4152C1ACF}" type="slidenum">
              <a:rPr lang="en-US" altLang="en-US">
                <a:cs typeface="Arial" panose="020B0604020202020204" pitchFamily="34" charset="0"/>
              </a:rPr>
              <a:pPr fontAlgn="base">
                <a:spcBef>
                  <a:spcPct val="0"/>
                </a:spcBef>
                <a:spcAft>
                  <a:spcPct val="0"/>
                </a:spcAft>
              </a:pPr>
              <a:t>12</a:t>
            </a:fld>
            <a:endParaRPr lang="en-US" altLang="en-US">
              <a:cs typeface="Arial" panose="020B0604020202020204" pitchFamily="34" charset="0"/>
            </a:endParaRPr>
          </a:p>
        </p:txBody>
      </p:sp>
      <p:pic>
        <p:nvPicPr>
          <p:cNvPr id="43011"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bwMode="auto">
          <a:xfrm>
            <a:off x="503238" y="688975"/>
            <a:ext cx="5675312" cy="3194050"/>
          </a:xfrm>
        </p:spPr>
      </p:pic>
      <p:sp>
        <p:nvSpPr>
          <p:cNvPr id="43012" name="Text Box 3"/>
          <p:cNvSpPr txBox="1">
            <a:spLocks noChangeArrowheads="1"/>
          </p:cNvSpPr>
          <p:nvPr/>
        </p:nvSpPr>
        <p:spPr bwMode="auto">
          <a:xfrm>
            <a:off x="382588" y="715963"/>
            <a:ext cx="2062162" cy="424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a:defRPr>
                <a:solidFill>
                  <a:schemeClr val="tx1"/>
                </a:solidFill>
                <a:latin typeface="Arial" panose="020B0604020202020204" pitchFamily="34" charset="0"/>
              </a:defRPr>
            </a:lvl1pPr>
            <a:lvl2pPr marL="742950" indent="-285750" defTabSz="892175">
              <a:defRPr>
                <a:solidFill>
                  <a:schemeClr val="tx1"/>
                </a:solidFill>
                <a:latin typeface="Arial" panose="020B0604020202020204" pitchFamily="34" charset="0"/>
              </a:defRPr>
            </a:lvl2pPr>
            <a:lvl3pPr marL="1143000" indent="-228600" defTabSz="892175">
              <a:defRPr>
                <a:solidFill>
                  <a:schemeClr val="tx1"/>
                </a:solidFill>
                <a:latin typeface="Arial" panose="020B0604020202020204" pitchFamily="34" charset="0"/>
              </a:defRPr>
            </a:lvl3pPr>
            <a:lvl4pPr marL="1600200" indent="-228600" defTabSz="892175">
              <a:defRPr>
                <a:solidFill>
                  <a:schemeClr val="tx1"/>
                </a:solidFill>
                <a:latin typeface="Arial" panose="020B0604020202020204" pitchFamily="34" charset="0"/>
              </a:defRPr>
            </a:lvl4pPr>
            <a:lvl5pPr marL="2057400" indent="-228600" defTabSz="892175">
              <a:defRPr>
                <a:solidFill>
                  <a:schemeClr val="tx1"/>
                </a:solidFill>
                <a:latin typeface="Arial" panose="020B0604020202020204" pitchFamily="34" charset="0"/>
              </a:defRPr>
            </a:lvl5pPr>
            <a:lvl6pPr marL="2514600" indent="-228600" defTabSz="892175" fontAlgn="base">
              <a:spcBef>
                <a:spcPct val="0"/>
              </a:spcBef>
              <a:spcAft>
                <a:spcPct val="0"/>
              </a:spcAft>
              <a:defRPr>
                <a:solidFill>
                  <a:schemeClr val="tx1"/>
                </a:solidFill>
                <a:latin typeface="Arial" panose="020B0604020202020204" pitchFamily="34" charset="0"/>
              </a:defRPr>
            </a:lvl6pPr>
            <a:lvl7pPr marL="2971800" indent="-228600" defTabSz="892175" fontAlgn="base">
              <a:spcBef>
                <a:spcPct val="0"/>
              </a:spcBef>
              <a:spcAft>
                <a:spcPct val="0"/>
              </a:spcAft>
              <a:defRPr>
                <a:solidFill>
                  <a:schemeClr val="tx1"/>
                </a:solidFill>
                <a:latin typeface="Arial" panose="020B0604020202020204" pitchFamily="34" charset="0"/>
              </a:defRPr>
            </a:lvl7pPr>
            <a:lvl8pPr marL="3429000" indent="-228600" defTabSz="892175" fontAlgn="base">
              <a:spcBef>
                <a:spcPct val="0"/>
              </a:spcBef>
              <a:spcAft>
                <a:spcPct val="0"/>
              </a:spcAft>
              <a:defRPr>
                <a:solidFill>
                  <a:schemeClr val="tx1"/>
                </a:solidFill>
                <a:latin typeface="Arial" panose="020B0604020202020204" pitchFamily="34" charset="0"/>
              </a:defRPr>
            </a:lvl8pPr>
            <a:lvl9pPr marL="3886200" indent="-228600" defTabSz="892175" fontAlgn="base">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200" b="1">
                <a:latin typeface="Tahoma" panose="020B0604030504040204" pitchFamily="34" charset="0"/>
                <a:cs typeface="Arial" panose="020B0604020202020204" pitchFamily="34"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altLang="en-US" sz="1200" b="1">
                <a:latin typeface="Tahoma" panose="020B0604030504040204" pitchFamily="34" charset="0"/>
                <a:cs typeface="Arial" panose="020B0604020202020204" pitchFamily="34" charset="0"/>
              </a:rPr>
              <a:t>Small chains are identified in the study with two asterisks (**) at the end of the chain name.  They are chains with just 100 to 249 responses from panel members, such as Coco’s in the Small Sample Size box to the right.</a:t>
            </a:r>
            <a:endParaRPr lang="en-US" altLang="en-US" sz="1200" b="1">
              <a:cs typeface="Arial" panose="020B0604020202020204" pitchFamily="34" charset="0"/>
            </a:endParaRPr>
          </a:p>
        </p:txBody>
      </p:sp>
      <p:sp>
        <p:nvSpPr>
          <p:cNvPr id="43013" name="Rectangle 4"/>
          <p:cNvSpPr>
            <a:spLocks noGrp="1" noChangeArrowheads="1"/>
          </p:cNvSpPr>
          <p:nvPr>
            <p:ph type="body" idx="1"/>
          </p:nvPr>
        </p:nvSpPr>
        <p:spPr bwMode="auto">
          <a:xfrm>
            <a:off x="2746375" y="3671888"/>
            <a:ext cx="3576638"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113" tIns="43557" rIns="87113" bIns="43557" numCol="1" anchor="t" anchorCtr="0" compatLnSpc="1">
            <a:prstTxWarp prst="textNoShape">
              <a:avLst/>
            </a:prstTxWarp>
          </a:bodyPr>
          <a:lstStyle/>
          <a:p>
            <a:pPr>
              <a:spcBef>
                <a:spcPct val="0"/>
              </a:spcBef>
            </a:pPr>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1063">
              <a:defRPr>
                <a:solidFill>
                  <a:schemeClr val="tx1"/>
                </a:solidFill>
                <a:latin typeface="Arial" panose="020B0604020202020204" pitchFamily="34" charset="0"/>
              </a:defRPr>
            </a:lvl1pPr>
            <a:lvl2pPr marL="720725" indent="-276225" defTabSz="881063">
              <a:defRPr>
                <a:solidFill>
                  <a:schemeClr val="tx1"/>
                </a:solidFill>
                <a:latin typeface="Arial" panose="020B0604020202020204" pitchFamily="34" charset="0"/>
              </a:defRPr>
            </a:lvl2pPr>
            <a:lvl3pPr marL="1108075" indent="-220663" defTabSz="881063">
              <a:defRPr>
                <a:solidFill>
                  <a:schemeClr val="tx1"/>
                </a:solidFill>
                <a:latin typeface="Arial" panose="020B0604020202020204" pitchFamily="34" charset="0"/>
              </a:defRPr>
            </a:lvl3pPr>
            <a:lvl4pPr marL="1552575" indent="-220663" defTabSz="881063">
              <a:defRPr>
                <a:solidFill>
                  <a:schemeClr val="tx1"/>
                </a:solidFill>
                <a:latin typeface="Arial" panose="020B0604020202020204" pitchFamily="34" charset="0"/>
              </a:defRPr>
            </a:lvl4pPr>
            <a:lvl5pPr marL="1995488" indent="-220663" defTabSz="881063">
              <a:defRPr>
                <a:solidFill>
                  <a:schemeClr val="tx1"/>
                </a:solidFill>
                <a:latin typeface="Arial" panose="020B0604020202020204" pitchFamily="34" charset="0"/>
              </a:defRPr>
            </a:lvl5pPr>
            <a:lvl6pPr marL="2452688" indent="-220663" defTabSz="881063" fontAlgn="base">
              <a:spcBef>
                <a:spcPct val="0"/>
              </a:spcBef>
              <a:spcAft>
                <a:spcPct val="0"/>
              </a:spcAft>
              <a:defRPr>
                <a:solidFill>
                  <a:schemeClr val="tx1"/>
                </a:solidFill>
                <a:latin typeface="Arial" panose="020B0604020202020204" pitchFamily="34" charset="0"/>
              </a:defRPr>
            </a:lvl6pPr>
            <a:lvl7pPr marL="2909888" indent="-220663" defTabSz="881063" fontAlgn="base">
              <a:spcBef>
                <a:spcPct val="0"/>
              </a:spcBef>
              <a:spcAft>
                <a:spcPct val="0"/>
              </a:spcAft>
              <a:defRPr>
                <a:solidFill>
                  <a:schemeClr val="tx1"/>
                </a:solidFill>
                <a:latin typeface="Arial" panose="020B0604020202020204" pitchFamily="34" charset="0"/>
              </a:defRPr>
            </a:lvl7pPr>
            <a:lvl8pPr marL="3367088" indent="-220663" defTabSz="881063" fontAlgn="base">
              <a:spcBef>
                <a:spcPct val="0"/>
              </a:spcBef>
              <a:spcAft>
                <a:spcPct val="0"/>
              </a:spcAft>
              <a:defRPr>
                <a:solidFill>
                  <a:schemeClr val="tx1"/>
                </a:solidFill>
                <a:latin typeface="Arial" panose="020B0604020202020204" pitchFamily="34" charset="0"/>
              </a:defRPr>
            </a:lvl8pPr>
            <a:lvl9pPr marL="3824288" indent="-220663" defTabSz="881063"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F7C3306-4AC9-4383-B497-437B417BA9B3}" type="slidenum">
              <a:rPr lang="en-US" altLang="en-US">
                <a:cs typeface="Arial" panose="020B0604020202020204" pitchFamily="34" charset="0"/>
              </a:rPr>
              <a:pPr fontAlgn="base">
                <a:spcBef>
                  <a:spcPct val="0"/>
                </a:spcBef>
                <a:spcAft>
                  <a:spcPct val="0"/>
                </a:spcAft>
              </a:pPr>
              <a:t>13</a:t>
            </a:fld>
            <a:endParaRPr lang="en-US" altLang="en-US">
              <a:cs typeface="Arial" panose="020B0604020202020204" pitchFamily="34" charset="0"/>
            </a:endParaRPr>
          </a:p>
        </p:txBody>
      </p:sp>
      <p:pic>
        <p:nvPicPr>
          <p:cNvPr id="45059"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bwMode="auto">
          <a:xfrm>
            <a:off x="503238" y="688975"/>
            <a:ext cx="5675312" cy="3194050"/>
          </a:xfrm>
        </p:spPr>
      </p:pic>
      <p:sp>
        <p:nvSpPr>
          <p:cNvPr id="45060" name="Text Box 3"/>
          <p:cNvSpPr txBox="1">
            <a:spLocks noChangeArrowheads="1"/>
          </p:cNvSpPr>
          <p:nvPr/>
        </p:nvSpPr>
        <p:spPr bwMode="auto">
          <a:xfrm>
            <a:off x="382588" y="715963"/>
            <a:ext cx="2062162" cy="424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a:defRPr>
                <a:solidFill>
                  <a:schemeClr val="tx1"/>
                </a:solidFill>
                <a:latin typeface="Arial" panose="020B0604020202020204" pitchFamily="34" charset="0"/>
              </a:defRPr>
            </a:lvl1pPr>
            <a:lvl2pPr marL="742950" indent="-285750" defTabSz="892175">
              <a:defRPr>
                <a:solidFill>
                  <a:schemeClr val="tx1"/>
                </a:solidFill>
                <a:latin typeface="Arial" panose="020B0604020202020204" pitchFamily="34" charset="0"/>
              </a:defRPr>
            </a:lvl2pPr>
            <a:lvl3pPr marL="1143000" indent="-228600" defTabSz="892175">
              <a:defRPr>
                <a:solidFill>
                  <a:schemeClr val="tx1"/>
                </a:solidFill>
                <a:latin typeface="Arial" panose="020B0604020202020204" pitchFamily="34" charset="0"/>
              </a:defRPr>
            </a:lvl3pPr>
            <a:lvl4pPr marL="1600200" indent="-228600" defTabSz="892175">
              <a:defRPr>
                <a:solidFill>
                  <a:schemeClr val="tx1"/>
                </a:solidFill>
                <a:latin typeface="Arial" panose="020B0604020202020204" pitchFamily="34" charset="0"/>
              </a:defRPr>
            </a:lvl4pPr>
            <a:lvl5pPr marL="2057400" indent="-228600" defTabSz="892175">
              <a:defRPr>
                <a:solidFill>
                  <a:schemeClr val="tx1"/>
                </a:solidFill>
                <a:latin typeface="Arial" panose="020B0604020202020204" pitchFamily="34" charset="0"/>
              </a:defRPr>
            </a:lvl5pPr>
            <a:lvl6pPr marL="2514600" indent="-228600" defTabSz="892175" fontAlgn="base">
              <a:spcBef>
                <a:spcPct val="0"/>
              </a:spcBef>
              <a:spcAft>
                <a:spcPct val="0"/>
              </a:spcAft>
              <a:defRPr>
                <a:solidFill>
                  <a:schemeClr val="tx1"/>
                </a:solidFill>
                <a:latin typeface="Arial" panose="020B0604020202020204" pitchFamily="34" charset="0"/>
              </a:defRPr>
            </a:lvl6pPr>
            <a:lvl7pPr marL="2971800" indent="-228600" defTabSz="892175" fontAlgn="base">
              <a:spcBef>
                <a:spcPct val="0"/>
              </a:spcBef>
              <a:spcAft>
                <a:spcPct val="0"/>
              </a:spcAft>
              <a:defRPr>
                <a:solidFill>
                  <a:schemeClr val="tx1"/>
                </a:solidFill>
                <a:latin typeface="Arial" panose="020B0604020202020204" pitchFamily="34" charset="0"/>
              </a:defRPr>
            </a:lvl7pPr>
            <a:lvl8pPr marL="3429000" indent="-228600" defTabSz="892175" fontAlgn="base">
              <a:spcBef>
                <a:spcPct val="0"/>
              </a:spcBef>
              <a:spcAft>
                <a:spcPct val="0"/>
              </a:spcAft>
              <a:defRPr>
                <a:solidFill>
                  <a:schemeClr val="tx1"/>
                </a:solidFill>
                <a:latin typeface="Arial" panose="020B0604020202020204" pitchFamily="34" charset="0"/>
              </a:defRPr>
            </a:lvl8pPr>
            <a:lvl9pPr marL="3886200" indent="-228600" defTabSz="892175" fontAlgn="base">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200" b="1">
                <a:latin typeface="Tahoma" panose="020B0604030504040204" pitchFamily="34" charset="0"/>
                <a:cs typeface="Arial" panose="020B0604020202020204" pitchFamily="34"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altLang="en-US" sz="1200" b="1">
                <a:latin typeface="Tahoma" panose="020B0604030504040204" pitchFamily="34" charset="0"/>
                <a:cs typeface="Arial" panose="020B0604020202020204" pitchFamily="34" charset="0"/>
              </a:rPr>
              <a:t>Small chains are identified in the study with two asterisks (**) at the end of the chain name.  They are chains with just 100 to 249 responses from panel members, such as Coco’s in the Small Sample Size box to the right.</a:t>
            </a:r>
            <a:endParaRPr lang="en-US" altLang="en-US" sz="1200" b="1">
              <a:cs typeface="Arial" panose="020B0604020202020204" pitchFamily="34" charset="0"/>
            </a:endParaRPr>
          </a:p>
        </p:txBody>
      </p:sp>
      <p:sp>
        <p:nvSpPr>
          <p:cNvPr id="45061" name="Rectangle 4"/>
          <p:cNvSpPr>
            <a:spLocks noGrp="1" noChangeArrowheads="1"/>
          </p:cNvSpPr>
          <p:nvPr>
            <p:ph type="body" idx="1"/>
          </p:nvPr>
        </p:nvSpPr>
        <p:spPr bwMode="auto">
          <a:xfrm>
            <a:off x="2746375" y="3671888"/>
            <a:ext cx="3576638"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113" tIns="43557" rIns="87113" bIns="43557" numCol="1" anchor="t" anchorCtr="0" compatLnSpc="1">
            <a:prstTxWarp prst="textNoShape">
              <a:avLst/>
            </a:prstTxWarp>
          </a:bodyPr>
          <a:lstStyle/>
          <a:p>
            <a:pPr>
              <a:spcBef>
                <a:spcPct val="0"/>
              </a:spcBef>
            </a:pPr>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3B9E327-7490-4F5A-8AD9-80563945AB8F}" type="slidenum">
              <a:rPr lang="en-US" altLang="en-US">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34AE506-08CF-4063-A723-50270BD0534F}" type="slidenum">
              <a:rPr lang="en-US" altLang="en-US">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76FA811-5EF6-4BA1-B253-61D36DFA3A1A}" type="slidenum">
              <a:rPr lang="en-US" altLang="en-US">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CA0BE92-9AB6-4F05-9460-8EB92E263724}" type="slidenum">
              <a:rPr lang="en-US" altLang="en-US">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2EA9B46-F140-4067-BC8B-60597EF6D254}" type="slidenum">
              <a:rPr lang="en-US" altLang="en-US">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63F5630-FF48-4A24-AFB9-BC4AD20F24C9}" type="slidenum">
              <a:rPr lang="en-US" altLang="en-US">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9045E36-58C5-4E00-ABC1-480E77223921}" type="slidenum">
              <a:rPr lang="en-US" altLang="en-US">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576B68E-B331-4F19-BE26-3D47303F0304}"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gradFill rotWithShape="1">
          <a:gsLst>
            <a:gs pos="0">
              <a:schemeClr val="tx2"/>
            </a:gs>
            <a:gs pos="100000">
              <a:schemeClr val="accent1"/>
            </a:gs>
          </a:gsLst>
          <a:lin ang="16200000"/>
        </a:gradFill>
        <a:effectLst/>
      </p:bgPr>
    </p:bg>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2450" y="4294188"/>
            <a:ext cx="14541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43" y="636523"/>
            <a:ext cx="8387999" cy="919229"/>
          </a:xfrm>
        </p:spPr>
        <p:txBody>
          <a:bodyPr anchor="b">
            <a:normAutofit/>
          </a:bodyPr>
          <a:lstStyle>
            <a:lvl1pPr algn="l">
              <a:defRPr sz="3000" b="1" baseline="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066823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uture with caption (full bleed)">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9144000" cy="5143500"/>
          </a:xfrm>
          <a:ln>
            <a:noFill/>
          </a:ln>
        </p:spPr>
        <p:txBody>
          <a:bodyPr rtlCol="0" anchor="ctr">
            <a:normAutofit/>
          </a:bodyPr>
          <a:lstStyle>
            <a:lvl1pPr marL="0" marR="0" indent="0" algn="ctr" defTabSz="457200" rtl="0" eaLnBrk="1" fontAlgn="auto" latinLnBrk="0" hangingPunct="1">
              <a:lnSpc>
                <a:spcPct val="100000"/>
              </a:lnSpc>
              <a:spcBef>
                <a:spcPct val="20000"/>
              </a:spcBef>
              <a:spcAft>
                <a:spcPts val="0"/>
              </a:spcAft>
              <a:buClrTx/>
              <a:buSzTx/>
              <a:buFont typeface="Lucida Grande"/>
              <a:buNone/>
              <a:tabLst/>
              <a:defRPr/>
            </a:lvl1pPr>
          </a:lstStyle>
          <a:p>
            <a:pPr lvl="0"/>
            <a:r>
              <a:rPr lang="en-US" noProof="0"/>
              <a:t>Click icon to add picture</a:t>
            </a:r>
            <a:endParaRPr lang="en-US" noProof="0" dirty="0"/>
          </a:p>
        </p:txBody>
      </p:sp>
      <p:sp>
        <p:nvSpPr>
          <p:cNvPr id="3" name="Subtitle 2"/>
          <p:cNvSpPr>
            <a:spLocks noGrp="1"/>
          </p:cNvSpPr>
          <p:nvPr>
            <p:ph type="subTitle" idx="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8109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67297" y="1016000"/>
            <a:ext cx="8387999" cy="3505680"/>
          </a:xfrm>
        </p:spPr>
        <p:txBody>
          <a:bodyPr rtlCol="0">
            <a:normAutofit/>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67297" y="4521680"/>
            <a:ext cx="8387999" cy="36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Title 1"/>
          <p:cNvSpPr>
            <a:spLocks noGrp="1"/>
          </p:cNvSpPr>
          <p:nvPr>
            <p:ph type="title"/>
          </p:nvPr>
        </p:nvSpPr>
        <p:spPr>
          <a:xfrm>
            <a:off x="367296" y="205980"/>
            <a:ext cx="8388000" cy="647999"/>
          </a:xfrm>
        </p:spPr>
        <p:txBody>
          <a:bodyPr/>
          <a:lstStyle/>
          <a:p>
            <a:r>
              <a:rPr lang="en-US"/>
              <a:t>Click to edit Master title style</a:t>
            </a:r>
            <a:endParaRPr lang="en-US" dirty="0"/>
          </a:p>
        </p:txBody>
      </p:sp>
    </p:spTree>
    <p:extLst>
      <p:ext uri="{BB962C8B-B14F-4D97-AF65-F5344CB8AC3E}">
        <p14:creationId xmlns:p14="http://schemas.microsoft.com/office/powerpoint/2010/main" val="1955815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70651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rotWithShape="1">
          <a:gsLst>
            <a:gs pos="0">
              <a:schemeClr val="tx2"/>
            </a:gs>
            <a:gs pos="100000">
              <a:schemeClr val="accent1"/>
            </a:gs>
          </a:gsLst>
          <a:lin ang="16200000"/>
        </a:gradFill>
        <a:effectLst/>
      </p:bgPr>
    </p:bg>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2450" y="4294188"/>
            <a:ext cx="14541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43" y="636523"/>
            <a:ext cx="8387999" cy="919229"/>
          </a:xfrm>
        </p:spPr>
        <p:txBody>
          <a:bodyPr anchor="b">
            <a:normAutofit/>
          </a:bodyPr>
          <a:lstStyle>
            <a:lvl1pPr algn="l">
              <a:defRPr sz="4000" b="1" baseline="0">
                <a:solidFill>
                  <a:srgbClr val="FECC0C"/>
                </a:solidFill>
              </a:defRPr>
            </a:lvl1pPr>
          </a:lstStyle>
          <a:p>
            <a:r>
              <a:rPr lang="en-US"/>
              <a:t>Click to edit Master title style</a:t>
            </a:r>
            <a:endParaRPr lang="en-US" dirty="0"/>
          </a:p>
        </p:txBody>
      </p:sp>
      <p:sp>
        <p:nvSpPr>
          <p:cNvPr id="3" name="Subtitle 2"/>
          <p:cNvSpPr>
            <a:spLocks noGrp="1"/>
          </p:cNvSpPr>
          <p:nvPr>
            <p:ph type="subTitle" idx="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840165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5191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2450" y="4294188"/>
            <a:ext cx="14541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ctrTitle"/>
          </p:nvPr>
        </p:nvSpPr>
        <p:spPr>
          <a:xfrm>
            <a:off x="522743" y="636523"/>
            <a:ext cx="8387999" cy="919229"/>
          </a:xfrm>
        </p:spPr>
        <p:txBody>
          <a:bodyPr anchor="b">
            <a:normAutofit/>
          </a:bodyPr>
          <a:lstStyle>
            <a:lvl1pPr algn="l">
              <a:defRPr sz="3000" b="1" baseline="0">
                <a:solidFill>
                  <a:srgbClr val="FECC0C"/>
                </a:solidFill>
              </a:defRPr>
            </a:lvl1pPr>
          </a:lstStyle>
          <a:p>
            <a:r>
              <a:rPr lang="en-US"/>
              <a:t>Click to edit Master title style</a:t>
            </a:r>
            <a:endParaRPr lang="en-US" dirty="0"/>
          </a:p>
        </p:txBody>
      </p:sp>
      <p:sp>
        <p:nvSpPr>
          <p:cNvPr id="9" name="Subtitle 2"/>
          <p:cNvSpPr>
            <a:spLocks noGrp="1"/>
          </p:cNvSpPr>
          <p:nvPr>
            <p:ph type="subTitle" idx="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190551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4" name="Rectangle 3"/>
          <p:cNvSpPr/>
          <p:nvPr userDrawn="1"/>
        </p:nvSpPr>
        <p:spPr>
          <a:xfrm>
            <a:off x="7519988" y="4357688"/>
            <a:ext cx="1463675" cy="6286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73695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rgbClr val="FECC0C"/>
        </a:solidFill>
        <a:effectLst/>
      </p:bgPr>
    </p:bg>
    <p:spTree>
      <p:nvGrpSpPr>
        <p:cNvPr id="1" name=""/>
        <p:cNvGrpSpPr/>
        <p:nvPr/>
      </p:nvGrpSpPr>
      <p:grpSpPr>
        <a:xfrm>
          <a:off x="0" y="0"/>
          <a:ext cx="0" cy="0"/>
          <a:chOff x="0" y="0"/>
          <a:chExt cx="0" cy="0"/>
        </a:xfrm>
      </p:grpSpPr>
      <p:sp>
        <p:nvSpPr>
          <p:cNvPr id="4" name="Rectangle 3"/>
          <p:cNvSpPr/>
          <p:nvPr userDrawn="1"/>
        </p:nvSpPr>
        <p:spPr>
          <a:xfrm>
            <a:off x="7519988" y="4357688"/>
            <a:ext cx="1463675" cy="62865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6425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rgbClr val="ED6C05"/>
        </a:solidFill>
        <a:effectLst/>
      </p:bgPr>
    </p:bg>
    <p:spTree>
      <p:nvGrpSpPr>
        <p:cNvPr id="1" name=""/>
        <p:cNvGrpSpPr/>
        <p:nvPr/>
      </p:nvGrpSpPr>
      <p:grpSpPr>
        <a:xfrm>
          <a:off x="0" y="0"/>
          <a:ext cx="0" cy="0"/>
          <a:chOff x="0" y="0"/>
          <a:chExt cx="0" cy="0"/>
        </a:xfrm>
      </p:grpSpPr>
      <p:sp>
        <p:nvSpPr>
          <p:cNvPr id="4" name="Rectangle 3"/>
          <p:cNvSpPr/>
          <p:nvPr userDrawn="1"/>
        </p:nvSpPr>
        <p:spPr>
          <a:xfrm>
            <a:off x="7519988" y="4357688"/>
            <a:ext cx="1463675" cy="62865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62362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rgbClr val="B6C30C"/>
        </a:solidFill>
        <a:effectLst/>
      </p:bgPr>
    </p:bg>
    <p:spTree>
      <p:nvGrpSpPr>
        <p:cNvPr id="1" name=""/>
        <p:cNvGrpSpPr/>
        <p:nvPr/>
      </p:nvGrpSpPr>
      <p:grpSpPr>
        <a:xfrm>
          <a:off x="0" y="0"/>
          <a:ext cx="0" cy="0"/>
          <a:chOff x="0" y="0"/>
          <a:chExt cx="0" cy="0"/>
        </a:xfrm>
      </p:grpSpPr>
      <p:sp>
        <p:nvSpPr>
          <p:cNvPr id="4" name="Rectangle 3"/>
          <p:cNvSpPr/>
          <p:nvPr userDrawn="1"/>
        </p:nvSpPr>
        <p:spPr>
          <a:xfrm>
            <a:off x="7519988" y="4357688"/>
            <a:ext cx="1463675" cy="62865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6954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4" name="Rectangle 3"/>
          <p:cNvSpPr/>
          <p:nvPr/>
        </p:nvSpPr>
        <p:spPr>
          <a:xfrm>
            <a:off x="7519988" y="4357688"/>
            <a:ext cx="1463675" cy="6286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8598868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4" name="Rectangle 3"/>
          <p:cNvSpPr/>
          <p:nvPr userDrawn="1"/>
        </p:nvSpPr>
        <p:spPr>
          <a:xfrm>
            <a:off x="7519988" y="4357688"/>
            <a:ext cx="1463675" cy="62865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914644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7034990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lumn (Dark)">
    <p:spTree>
      <p:nvGrpSpPr>
        <p:cNvPr id="1" name=""/>
        <p:cNvGrpSpPr/>
        <p:nvPr/>
      </p:nvGrpSpPr>
      <p:grpSpPr>
        <a:xfrm>
          <a:off x="0" y="0"/>
          <a:ext cx="0" cy="0"/>
          <a:chOff x="0" y="0"/>
          <a:chExt cx="0" cy="0"/>
        </a:xfrm>
      </p:grpSpPr>
      <p:sp>
        <p:nvSpPr>
          <p:cNvPr id="2" name="Title 1"/>
          <p:cNvSpPr>
            <a:spLocks noGrp="1"/>
          </p:cNvSpPr>
          <p:nvPr>
            <p:ph type="title"/>
          </p:nvPr>
        </p:nvSpPr>
        <p:spPr>
          <a:xfrm>
            <a:off x="367296" y="205980"/>
            <a:ext cx="8388000" cy="6479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058082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5689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full bleed) (Dark)">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9144000" cy="5143500"/>
          </a:xfrm>
          <a:ln>
            <a:noFill/>
          </a:ln>
        </p:spPr>
        <p:txBody>
          <a:bodyPr rtlCol="0" anchor="ctr">
            <a:normAutofit/>
          </a:bodyPr>
          <a:lstStyle>
            <a:lvl1pPr marL="0" indent="0" algn="ctr">
              <a:buNone/>
              <a:defRPr baseline="0"/>
            </a:lvl1pPr>
          </a:lstStyle>
          <a:p>
            <a:pPr lvl="0"/>
            <a:r>
              <a:rPr lang="en-US" noProof="0"/>
              <a:t>Click icon to add picture</a:t>
            </a:r>
            <a:endParaRPr lang="en-US" noProof="0" dirty="0"/>
          </a:p>
        </p:txBody>
      </p:sp>
      <p:sp>
        <p:nvSpPr>
          <p:cNvPr id="3" name="Subtitle 2"/>
          <p:cNvSpPr>
            <a:spLocks noGrp="1"/>
          </p:cNvSpPr>
          <p:nvPr>
            <p:ph type="subTitle" idx="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8003155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Dark)">
    <p:bg>
      <p:bgPr>
        <a:gradFill rotWithShape="1">
          <a:gsLst>
            <a:gs pos="0">
              <a:srgbClr val="0077C8"/>
            </a:gs>
            <a:gs pos="99001">
              <a:srgbClr val="00A3E0"/>
            </a:gs>
            <a:gs pos="100000">
              <a:schemeClr val="accent1"/>
            </a:gs>
          </a:gsLst>
          <a:lin ang="16200000"/>
        </a:gra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67297" y="1016001"/>
            <a:ext cx="8387999" cy="3527996"/>
          </a:xfrm>
        </p:spPr>
        <p:txBody>
          <a:bodyPr rtlCol="0">
            <a:normAutofit/>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67297" y="4543997"/>
            <a:ext cx="8387999" cy="360000"/>
          </a:xfrm>
          <a:solidFill>
            <a:schemeClr val="accent1"/>
          </a:solidFill>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Title 1"/>
          <p:cNvSpPr>
            <a:spLocks noGrp="1"/>
          </p:cNvSpPr>
          <p:nvPr>
            <p:ph type="title"/>
          </p:nvPr>
        </p:nvSpPr>
        <p:spPr>
          <a:xfrm>
            <a:off x="367296" y="205980"/>
            <a:ext cx="8388000" cy="647999"/>
          </a:xfrm>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111543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eature Quote (Dark)">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367297" y="1018151"/>
            <a:ext cx="8387999" cy="3779996"/>
          </a:xfrm>
          <a:prstGeom prst="rect">
            <a:avLst/>
          </a:prstGeom>
        </p:spPr>
        <p:txBody>
          <a:bodyPr lIns="108000" tIns="46800" rIns="108000" bIns="46800" anchor="ctr"/>
          <a:lstStyle>
            <a:lvl1pPr marL="0" indent="-360000">
              <a:spcBef>
                <a:spcPts val="0"/>
              </a:spcBef>
              <a:spcAft>
                <a:spcPts val="600"/>
              </a:spcAft>
              <a:buFont typeface="Arial" pitchFamily="34" charset="0"/>
              <a:buNone/>
              <a:defRPr sz="3200" b="0" baseline="0">
                <a:solidFill>
                  <a:schemeClr val="accent3"/>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a:t>Edit Master text styles</a:t>
            </a:r>
          </a:p>
          <a:p>
            <a:pPr lvl="1"/>
            <a:r>
              <a:rPr lang="en-US"/>
              <a:t>Second level</a:t>
            </a:r>
          </a:p>
        </p:txBody>
      </p:sp>
      <p:sp>
        <p:nvSpPr>
          <p:cNvPr id="5" name="Title 1"/>
          <p:cNvSpPr>
            <a:spLocks noGrp="1"/>
          </p:cNvSpPr>
          <p:nvPr>
            <p:ph type="title"/>
          </p:nvPr>
        </p:nvSpPr>
        <p:spPr>
          <a:xfrm>
            <a:off x="367296" y="205980"/>
            <a:ext cx="8388000" cy="647999"/>
          </a:xfrm>
        </p:spPr>
        <p:txBody>
          <a:bodyPr/>
          <a:lstStyle/>
          <a:p>
            <a:r>
              <a:rPr lang="en-US"/>
              <a:t>Click to edit Master title style</a:t>
            </a:r>
            <a:endParaRPr lang="en-US" dirty="0"/>
          </a:p>
        </p:txBody>
      </p:sp>
    </p:spTree>
    <p:extLst>
      <p:ext uri="{BB962C8B-B14F-4D97-AF65-F5344CB8AC3E}">
        <p14:creationId xmlns:p14="http://schemas.microsoft.com/office/powerpoint/2010/main" val="24036240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hank You / Closing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241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2450" y="4294188"/>
            <a:ext cx="14541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43" y="636523"/>
            <a:ext cx="8387999" cy="919229"/>
          </a:xfrm>
        </p:spPr>
        <p:txBody>
          <a:bodyPr anchor="b">
            <a:normAutofit/>
          </a:bodyPr>
          <a:lstStyle>
            <a:lvl1pPr algn="l">
              <a:defRPr sz="4000" b="1" baseline="0">
                <a:solidFill>
                  <a:srgbClr val="FECC0C"/>
                </a:solidFill>
              </a:defRPr>
            </a:lvl1pPr>
          </a:lstStyle>
          <a:p>
            <a:r>
              <a:rPr lang="en-US"/>
              <a:t>Click to edit Master title style</a:t>
            </a:r>
            <a:endParaRPr lang="en-US" dirty="0"/>
          </a:p>
        </p:txBody>
      </p:sp>
      <p:sp>
        <p:nvSpPr>
          <p:cNvPr id="3" name="Subtitle 2"/>
          <p:cNvSpPr>
            <a:spLocks noGrp="1"/>
          </p:cNvSpPr>
          <p:nvPr>
            <p:ph type="subTitle" idx="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3256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rgbClr val="FECC0C"/>
        </a:solidFill>
        <a:effectLst/>
      </p:bgPr>
    </p:bg>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7519988" y="4357688"/>
            <a:ext cx="1463675" cy="62865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13440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rgbClr val="ED6C05"/>
        </a:solidFill>
        <a:effectLst/>
      </p:bgPr>
    </p:bg>
    <p:spTree>
      <p:nvGrpSpPr>
        <p:cNvPr id="1" name=""/>
        <p:cNvGrpSpPr/>
        <p:nvPr/>
      </p:nvGrpSpPr>
      <p:grpSpPr>
        <a:xfrm>
          <a:off x="0" y="0"/>
          <a:ext cx="0" cy="0"/>
          <a:chOff x="0" y="0"/>
          <a:chExt cx="0" cy="0"/>
        </a:xfrm>
      </p:grpSpPr>
      <p:sp>
        <p:nvSpPr>
          <p:cNvPr id="4" name="Rectangle 3"/>
          <p:cNvSpPr/>
          <p:nvPr/>
        </p:nvSpPr>
        <p:spPr>
          <a:xfrm>
            <a:off x="7519988" y="4357688"/>
            <a:ext cx="1463675" cy="62865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22296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rgbClr val="B6C30C"/>
        </a:solidFill>
        <a:effectLst/>
      </p:bgPr>
    </p:bg>
    <p:spTree>
      <p:nvGrpSpPr>
        <p:cNvPr id="1" name=""/>
        <p:cNvGrpSpPr/>
        <p:nvPr/>
      </p:nvGrpSpPr>
      <p:grpSpPr>
        <a:xfrm>
          <a:off x="0" y="0"/>
          <a:ext cx="0" cy="0"/>
          <a:chOff x="0" y="0"/>
          <a:chExt cx="0" cy="0"/>
        </a:xfrm>
      </p:grpSpPr>
      <p:sp>
        <p:nvSpPr>
          <p:cNvPr id="4" name="Rectangle 3"/>
          <p:cNvSpPr/>
          <p:nvPr/>
        </p:nvSpPr>
        <p:spPr>
          <a:xfrm>
            <a:off x="7519988" y="4357688"/>
            <a:ext cx="1463675" cy="62865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438826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7519988" y="4357688"/>
            <a:ext cx="1463675" cy="62865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945048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97456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 ">
    <p:spTree>
      <p:nvGrpSpPr>
        <p:cNvPr id="1" name=""/>
        <p:cNvGrpSpPr/>
        <p:nvPr/>
      </p:nvGrpSpPr>
      <p:grpSpPr>
        <a:xfrm>
          <a:off x="0" y="0"/>
          <a:ext cx="0" cy="0"/>
          <a:chOff x="0" y="0"/>
          <a:chExt cx="0" cy="0"/>
        </a:xfrm>
      </p:grpSpPr>
      <p:sp>
        <p:nvSpPr>
          <p:cNvPr id="2" name="Title 1"/>
          <p:cNvSpPr>
            <a:spLocks noGrp="1"/>
          </p:cNvSpPr>
          <p:nvPr>
            <p:ph type="title"/>
          </p:nvPr>
        </p:nvSpPr>
        <p:spPr>
          <a:xfrm>
            <a:off x="367296" y="205980"/>
            <a:ext cx="8388000" cy="6479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399759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eature Quote">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367297" y="1038103"/>
            <a:ext cx="8387999" cy="3779992"/>
          </a:xfrm>
          <a:prstGeom prst="rect">
            <a:avLst/>
          </a:prstGeom>
        </p:spPr>
        <p:txBody>
          <a:bodyPr lIns="108000" tIns="46800" rIns="108000" bIns="46800" anchor="ctr"/>
          <a:lstStyle>
            <a:lvl1pPr marL="0" indent="-360000">
              <a:spcBef>
                <a:spcPts val="0"/>
              </a:spcBef>
              <a:spcAft>
                <a:spcPts val="600"/>
              </a:spcAft>
              <a:buFont typeface="Arial" pitchFamily="34" charset="0"/>
              <a:buNone/>
              <a:defRPr sz="3200" b="0" baseline="0">
                <a:solidFill>
                  <a:schemeClr val="tx2"/>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a:t>Edit Master text styles</a:t>
            </a:r>
          </a:p>
          <a:p>
            <a:pPr lvl="1"/>
            <a:r>
              <a:rPr lang="en-US"/>
              <a:t>Second level</a:t>
            </a:r>
          </a:p>
        </p:txBody>
      </p:sp>
      <p:sp>
        <p:nvSpPr>
          <p:cNvPr id="5" name="Title 1"/>
          <p:cNvSpPr>
            <a:spLocks noGrp="1"/>
          </p:cNvSpPr>
          <p:nvPr>
            <p:ph type="title"/>
          </p:nvPr>
        </p:nvSpPr>
        <p:spPr>
          <a:xfrm>
            <a:off x="367296" y="205980"/>
            <a:ext cx="8388000" cy="647999"/>
          </a:xfrm>
        </p:spPr>
        <p:txBody>
          <a:bodyPr/>
          <a:lstStyle/>
          <a:p>
            <a:r>
              <a:rPr lang="en-US"/>
              <a:t>Click to edit Master title style</a:t>
            </a:r>
            <a:endParaRPr lang="en-US" dirty="0"/>
          </a:p>
        </p:txBody>
      </p:sp>
    </p:spTree>
    <p:extLst>
      <p:ext uri="{BB962C8B-B14F-4D97-AF65-F5344CB8AC3E}">
        <p14:creationId xmlns:p14="http://schemas.microsoft.com/office/powerpoint/2010/main" val="1862299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66713" y="206375"/>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slide heading</a:t>
            </a:r>
            <a:endParaRPr lang="en-US" altLang="en-US"/>
          </a:p>
        </p:txBody>
      </p:sp>
      <p:sp>
        <p:nvSpPr>
          <p:cNvPr id="1027" name="Text Placeholder 2"/>
          <p:cNvSpPr>
            <a:spLocks noGrp="1"/>
          </p:cNvSpPr>
          <p:nvPr>
            <p:ph type="body" idx="1"/>
          </p:nvPr>
        </p:nvSpPr>
        <p:spPr bwMode="auto">
          <a:xfrm>
            <a:off x="366713" y="1038225"/>
            <a:ext cx="8388350"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2" name="hl">
            <a:extLst>
              <a:ext uri="{FF2B5EF4-FFF2-40B4-BE49-F238E27FC236}">
                <a16:creationId xmlns:a16="http://schemas.microsoft.com/office/drawing/2014/main" id="{1EF008EC-3F63-4243-A947-937A6050281F}"/>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3" name="fl">
            <a:extLst>
              <a:ext uri="{FF2B5EF4-FFF2-40B4-BE49-F238E27FC236}">
                <a16:creationId xmlns:a16="http://schemas.microsoft.com/office/drawing/2014/main" id="{228910C2-3C7D-4447-A32C-4AC79F7E36A7}"/>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16" r:id="rId7"/>
    <p:sldLayoutId id="2147483717" r:id="rId8"/>
    <p:sldLayoutId id="2147483718" r:id="rId9"/>
    <p:sldLayoutId id="2147483719" r:id="rId10"/>
    <p:sldLayoutId id="2147483720" r:id="rId11"/>
    <p:sldLayoutId id="2147483721" r:id="rId12"/>
    <p:sldLayoutId id="2147483733" r:id="rId13"/>
    <p:sldLayoutId id="2147483734" r:id="rId14"/>
  </p:sldLayoutIdLst>
  <p:hf hdr="0" dt="0"/>
  <p:txStyles>
    <p:titleStyle>
      <a:lvl1pPr algn="l" defTabSz="457200" rtl="0" fontAlgn="base">
        <a:spcBef>
          <a:spcPct val="0"/>
        </a:spcBef>
        <a:spcAft>
          <a:spcPct val="0"/>
        </a:spcAft>
        <a:defRPr sz="2800" kern="1200">
          <a:solidFill>
            <a:schemeClr val="tx2"/>
          </a:solidFill>
          <a:latin typeface="+mj-lt"/>
          <a:ea typeface="+mj-ea"/>
          <a:cs typeface="+mj-cs"/>
        </a:defRPr>
      </a:lvl1pPr>
      <a:lvl2pPr algn="l" defTabSz="457200" rtl="0" fontAlgn="base">
        <a:spcBef>
          <a:spcPct val="0"/>
        </a:spcBef>
        <a:spcAft>
          <a:spcPct val="0"/>
        </a:spcAft>
        <a:defRPr sz="2800">
          <a:solidFill>
            <a:schemeClr val="tx2"/>
          </a:solidFill>
          <a:latin typeface="Arial" panose="020B0604020202020204" pitchFamily="34" charset="0"/>
        </a:defRPr>
      </a:lvl2pPr>
      <a:lvl3pPr algn="l" defTabSz="457200" rtl="0" fontAlgn="base">
        <a:spcBef>
          <a:spcPct val="0"/>
        </a:spcBef>
        <a:spcAft>
          <a:spcPct val="0"/>
        </a:spcAft>
        <a:defRPr sz="2800">
          <a:solidFill>
            <a:schemeClr val="tx2"/>
          </a:solidFill>
          <a:latin typeface="Arial" panose="020B0604020202020204" pitchFamily="34" charset="0"/>
        </a:defRPr>
      </a:lvl3pPr>
      <a:lvl4pPr algn="l" defTabSz="457200" rtl="0" fontAlgn="base">
        <a:spcBef>
          <a:spcPct val="0"/>
        </a:spcBef>
        <a:spcAft>
          <a:spcPct val="0"/>
        </a:spcAft>
        <a:defRPr sz="2800">
          <a:solidFill>
            <a:schemeClr val="tx2"/>
          </a:solidFill>
          <a:latin typeface="Arial" panose="020B0604020202020204" pitchFamily="34" charset="0"/>
        </a:defRPr>
      </a:lvl4pPr>
      <a:lvl5pPr algn="l" defTabSz="457200" rtl="0" fontAlgn="base">
        <a:spcBef>
          <a:spcPct val="0"/>
        </a:spcBef>
        <a:spcAft>
          <a:spcPct val="0"/>
        </a:spcAft>
        <a:defRPr sz="2800">
          <a:solidFill>
            <a:schemeClr val="tx2"/>
          </a:solidFill>
          <a:latin typeface="Arial" panose="020B0604020202020204" pitchFamily="34" charset="0"/>
        </a:defRPr>
      </a:lvl5pPr>
      <a:lvl6pPr marL="457200" algn="l" defTabSz="457200" rtl="0" fontAlgn="base">
        <a:spcBef>
          <a:spcPct val="0"/>
        </a:spcBef>
        <a:spcAft>
          <a:spcPct val="0"/>
        </a:spcAft>
        <a:defRPr sz="2800">
          <a:solidFill>
            <a:schemeClr val="tx2"/>
          </a:solidFill>
          <a:latin typeface="Arial" panose="020B0604020202020204" pitchFamily="34" charset="0"/>
        </a:defRPr>
      </a:lvl6pPr>
      <a:lvl7pPr marL="914400" algn="l" defTabSz="457200" rtl="0" fontAlgn="base">
        <a:spcBef>
          <a:spcPct val="0"/>
        </a:spcBef>
        <a:spcAft>
          <a:spcPct val="0"/>
        </a:spcAft>
        <a:defRPr sz="2800">
          <a:solidFill>
            <a:schemeClr val="tx2"/>
          </a:solidFill>
          <a:latin typeface="Arial" panose="020B0604020202020204" pitchFamily="34" charset="0"/>
        </a:defRPr>
      </a:lvl7pPr>
      <a:lvl8pPr marL="1371600" algn="l" defTabSz="457200" rtl="0" fontAlgn="base">
        <a:spcBef>
          <a:spcPct val="0"/>
        </a:spcBef>
        <a:spcAft>
          <a:spcPct val="0"/>
        </a:spcAft>
        <a:defRPr sz="2800">
          <a:solidFill>
            <a:schemeClr val="tx2"/>
          </a:solidFill>
          <a:latin typeface="Arial" panose="020B0604020202020204" pitchFamily="34" charset="0"/>
        </a:defRPr>
      </a:lvl8pPr>
      <a:lvl9pPr marL="1828800" algn="l" defTabSz="457200" rtl="0" fontAlgn="base">
        <a:spcBef>
          <a:spcPct val="0"/>
        </a:spcBef>
        <a:spcAft>
          <a:spcPct val="0"/>
        </a:spcAft>
        <a:defRPr sz="2800">
          <a:solidFill>
            <a:schemeClr val="tx2"/>
          </a:solidFill>
          <a:latin typeface="Arial" panose="020B0604020202020204" pitchFamily="34" charset="0"/>
        </a:defRPr>
      </a:lvl9pPr>
    </p:titleStyle>
    <p:bodyStyle>
      <a:lvl1pPr marL="342900" indent="-342900" algn="l" defTabSz="457200" rtl="0" fontAlgn="base">
        <a:spcBef>
          <a:spcPct val="20000"/>
        </a:spcBef>
        <a:spcAft>
          <a:spcPct val="0"/>
        </a:spcAft>
        <a:buFont typeface="Lucida Grande"/>
        <a:buChar char="–"/>
        <a:defRPr sz="2600" kern="1200">
          <a:solidFill>
            <a:srgbClr val="54585A"/>
          </a:solidFill>
          <a:latin typeface="+mn-lt"/>
          <a:ea typeface="+mn-ea"/>
          <a:cs typeface="+mn-cs"/>
        </a:defRPr>
      </a:lvl1pPr>
      <a:lvl2pPr marL="742950" indent="-285750" algn="l" defTabSz="457200" rtl="0" fontAlgn="base">
        <a:spcBef>
          <a:spcPct val="20000"/>
        </a:spcBef>
        <a:spcAft>
          <a:spcPct val="0"/>
        </a:spcAft>
        <a:buFont typeface="Lucida Grande"/>
        <a:buChar char="–"/>
        <a:defRPr sz="2400" kern="1200">
          <a:solidFill>
            <a:srgbClr val="54585A"/>
          </a:solidFill>
          <a:latin typeface="+mn-lt"/>
          <a:ea typeface="+mn-ea"/>
          <a:cs typeface="+mn-cs"/>
        </a:defRPr>
      </a:lvl2pPr>
      <a:lvl3pPr marL="1143000" indent="-228600" algn="l" defTabSz="457200" rtl="0" fontAlgn="base">
        <a:spcBef>
          <a:spcPct val="20000"/>
        </a:spcBef>
        <a:spcAft>
          <a:spcPct val="0"/>
        </a:spcAft>
        <a:buFont typeface="Lucida Grande"/>
        <a:buChar char="–"/>
        <a:defRPr sz="2200" kern="1200">
          <a:solidFill>
            <a:srgbClr val="54585A"/>
          </a:solidFill>
          <a:latin typeface="+mn-lt"/>
          <a:ea typeface="+mn-ea"/>
          <a:cs typeface="+mn-cs"/>
        </a:defRPr>
      </a:lvl3pPr>
      <a:lvl4pPr marL="1600200" indent="-228600" algn="l" defTabSz="457200" rtl="0" fontAlgn="base">
        <a:spcBef>
          <a:spcPct val="20000"/>
        </a:spcBef>
        <a:spcAft>
          <a:spcPct val="0"/>
        </a:spcAft>
        <a:buFont typeface="Lucida Grande"/>
        <a:buChar char="–"/>
        <a:defRPr sz="2000" kern="1200">
          <a:solidFill>
            <a:srgbClr val="54585A"/>
          </a:solidFill>
          <a:latin typeface="+mn-lt"/>
          <a:ea typeface="+mn-ea"/>
          <a:cs typeface="+mn-cs"/>
        </a:defRPr>
      </a:lvl4pPr>
      <a:lvl5pPr marL="2057400" indent="-228600" algn="l" defTabSz="457200" rtl="0" fontAlgn="base">
        <a:spcBef>
          <a:spcPct val="20000"/>
        </a:spcBef>
        <a:spcAft>
          <a:spcPct val="0"/>
        </a:spcAft>
        <a:buFont typeface="Lucida Grande"/>
        <a:buChar char="–"/>
        <a:defRPr kern="1200">
          <a:solidFill>
            <a:srgbClr val="54585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tx2"/>
            </a:gs>
            <a:gs pos="100000">
              <a:schemeClr val="accent1"/>
            </a:gs>
          </a:gsLst>
          <a:lin ang="16200000"/>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66713" y="206375"/>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slide heading</a:t>
            </a:r>
            <a:endParaRPr lang="en-US" altLang="en-US"/>
          </a:p>
        </p:txBody>
      </p:sp>
      <p:sp>
        <p:nvSpPr>
          <p:cNvPr id="2051" name="Text Placeholder 2"/>
          <p:cNvSpPr>
            <a:spLocks noGrp="1"/>
          </p:cNvSpPr>
          <p:nvPr>
            <p:ph type="body" idx="1"/>
          </p:nvPr>
        </p:nvSpPr>
        <p:spPr bwMode="auto">
          <a:xfrm>
            <a:off x="366713" y="1038225"/>
            <a:ext cx="8388350"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2" name="hl">
            <a:extLst>
              <a:ext uri="{FF2B5EF4-FFF2-40B4-BE49-F238E27FC236}">
                <a16:creationId xmlns:a16="http://schemas.microsoft.com/office/drawing/2014/main" id="{A8B8FD9D-AA9F-4EC2-96FF-95D64876038B}"/>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3" name="fl">
            <a:extLst>
              <a:ext uri="{FF2B5EF4-FFF2-40B4-BE49-F238E27FC236}">
                <a16:creationId xmlns:a16="http://schemas.microsoft.com/office/drawing/2014/main" id="{69F90936-5471-455C-B9A8-043AD9C31257}"/>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22" r:id="rId7"/>
    <p:sldLayoutId id="2147483723" r:id="rId8"/>
    <p:sldLayoutId id="2147483724" r:id="rId9"/>
    <p:sldLayoutId id="2147483725" r:id="rId10"/>
    <p:sldLayoutId id="2147483741" r:id="rId11"/>
    <p:sldLayoutId id="2147483726" r:id="rId12"/>
    <p:sldLayoutId id="2147483742" r:id="rId13"/>
  </p:sldLayoutIdLst>
  <p:hf hdr="0" dt="0"/>
  <p:txStyles>
    <p:titleStyle>
      <a:lvl1pPr algn="l" defTabSz="457200" rtl="0" fontAlgn="base">
        <a:spcBef>
          <a:spcPct val="0"/>
        </a:spcBef>
        <a:spcAft>
          <a:spcPct val="0"/>
        </a:spcAft>
        <a:defRPr sz="2800" kern="1200">
          <a:solidFill>
            <a:schemeClr val="tx1"/>
          </a:solidFill>
          <a:latin typeface="+mj-lt"/>
          <a:ea typeface="+mj-ea"/>
          <a:cs typeface="+mj-cs"/>
        </a:defRPr>
      </a:lvl1pPr>
      <a:lvl2pPr algn="l" defTabSz="457200" rtl="0" fontAlgn="base">
        <a:spcBef>
          <a:spcPct val="0"/>
        </a:spcBef>
        <a:spcAft>
          <a:spcPct val="0"/>
        </a:spcAft>
        <a:defRPr sz="2800">
          <a:solidFill>
            <a:schemeClr val="tx1"/>
          </a:solidFill>
          <a:latin typeface="Arial" panose="020B0604020202020204" pitchFamily="34" charset="0"/>
        </a:defRPr>
      </a:lvl2pPr>
      <a:lvl3pPr algn="l" defTabSz="457200" rtl="0" fontAlgn="base">
        <a:spcBef>
          <a:spcPct val="0"/>
        </a:spcBef>
        <a:spcAft>
          <a:spcPct val="0"/>
        </a:spcAft>
        <a:defRPr sz="2800">
          <a:solidFill>
            <a:schemeClr val="tx1"/>
          </a:solidFill>
          <a:latin typeface="Arial" panose="020B0604020202020204" pitchFamily="34" charset="0"/>
        </a:defRPr>
      </a:lvl3pPr>
      <a:lvl4pPr algn="l" defTabSz="457200" rtl="0" fontAlgn="base">
        <a:spcBef>
          <a:spcPct val="0"/>
        </a:spcBef>
        <a:spcAft>
          <a:spcPct val="0"/>
        </a:spcAft>
        <a:defRPr sz="2800">
          <a:solidFill>
            <a:schemeClr val="tx1"/>
          </a:solidFill>
          <a:latin typeface="Arial" panose="020B0604020202020204" pitchFamily="34" charset="0"/>
        </a:defRPr>
      </a:lvl4pPr>
      <a:lvl5pPr algn="l" defTabSz="457200" rtl="0" fontAlgn="base">
        <a:spcBef>
          <a:spcPct val="0"/>
        </a:spcBef>
        <a:spcAft>
          <a:spcPct val="0"/>
        </a:spcAft>
        <a:defRPr sz="2800">
          <a:solidFill>
            <a:schemeClr val="tx1"/>
          </a:solidFill>
          <a:latin typeface="Arial" panose="020B0604020202020204" pitchFamily="34" charset="0"/>
        </a:defRPr>
      </a:lvl5pPr>
      <a:lvl6pPr marL="457200" algn="l" defTabSz="457200" rtl="0" fontAlgn="base">
        <a:spcBef>
          <a:spcPct val="0"/>
        </a:spcBef>
        <a:spcAft>
          <a:spcPct val="0"/>
        </a:spcAft>
        <a:defRPr sz="2800">
          <a:solidFill>
            <a:schemeClr val="tx1"/>
          </a:solidFill>
          <a:latin typeface="Arial" panose="020B0604020202020204" pitchFamily="34" charset="0"/>
        </a:defRPr>
      </a:lvl6pPr>
      <a:lvl7pPr marL="914400" algn="l" defTabSz="457200" rtl="0" fontAlgn="base">
        <a:spcBef>
          <a:spcPct val="0"/>
        </a:spcBef>
        <a:spcAft>
          <a:spcPct val="0"/>
        </a:spcAft>
        <a:defRPr sz="2800">
          <a:solidFill>
            <a:schemeClr val="tx1"/>
          </a:solidFill>
          <a:latin typeface="Arial" panose="020B0604020202020204" pitchFamily="34" charset="0"/>
        </a:defRPr>
      </a:lvl7pPr>
      <a:lvl8pPr marL="1371600" algn="l" defTabSz="457200" rtl="0" fontAlgn="base">
        <a:spcBef>
          <a:spcPct val="0"/>
        </a:spcBef>
        <a:spcAft>
          <a:spcPct val="0"/>
        </a:spcAft>
        <a:defRPr sz="2800">
          <a:solidFill>
            <a:schemeClr val="tx1"/>
          </a:solidFill>
          <a:latin typeface="Arial" panose="020B0604020202020204" pitchFamily="34" charset="0"/>
        </a:defRPr>
      </a:lvl8pPr>
      <a:lvl9pPr marL="1828800" algn="l" defTabSz="457200" rtl="0" fontAlgn="base">
        <a:spcBef>
          <a:spcPct val="0"/>
        </a:spcBef>
        <a:spcAft>
          <a:spcPct val="0"/>
        </a:spcAft>
        <a:defRPr sz="2800">
          <a:solidFill>
            <a:schemeClr val="tx1"/>
          </a:solidFill>
          <a:latin typeface="Arial" panose="020B0604020202020204" pitchFamily="34" charset="0"/>
        </a:defRPr>
      </a:lvl9pPr>
    </p:titleStyle>
    <p:bodyStyle>
      <a:lvl1pPr marL="342900" indent="-342900" algn="l" defTabSz="457200" rtl="0" fontAlgn="base">
        <a:spcBef>
          <a:spcPct val="20000"/>
        </a:spcBef>
        <a:spcAft>
          <a:spcPct val="0"/>
        </a:spcAft>
        <a:buFont typeface="Lucida Grande"/>
        <a:buChar char="–"/>
        <a:defRPr sz="2600" kern="1200">
          <a:solidFill>
            <a:schemeClr val="bg1"/>
          </a:solidFill>
          <a:latin typeface="+mn-lt"/>
          <a:ea typeface="+mn-ea"/>
          <a:cs typeface="+mn-cs"/>
        </a:defRPr>
      </a:lvl1pPr>
      <a:lvl2pPr marL="742950" indent="-285750" algn="l" defTabSz="457200" rtl="0" fontAlgn="base">
        <a:spcBef>
          <a:spcPct val="20000"/>
        </a:spcBef>
        <a:spcAft>
          <a:spcPct val="0"/>
        </a:spcAft>
        <a:buFont typeface="Lucida Grande"/>
        <a:buChar char="–"/>
        <a:defRPr sz="2400" kern="1200">
          <a:solidFill>
            <a:schemeClr val="bg1"/>
          </a:solidFill>
          <a:latin typeface="+mn-lt"/>
          <a:ea typeface="+mn-ea"/>
          <a:cs typeface="+mn-cs"/>
        </a:defRPr>
      </a:lvl2pPr>
      <a:lvl3pPr marL="1143000" indent="-228600" algn="l" defTabSz="457200" rtl="0" fontAlgn="base">
        <a:spcBef>
          <a:spcPct val="20000"/>
        </a:spcBef>
        <a:spcAft>
          <a:spcPct val="0"/>
        </a:spcAft>
        <a:buFont typeface="Lucida Grande"/>
        <a:buChar char="–"/>
        <a:defRPr sz="2200" kern="1200">
          <a:solidFill>
            <a:schemeClr val="bg1"/>
          </a:solidFill>
          <a:latin typeface="+mn-lt"/>
          <a:ea typeface="+mn-ea"/>
          <a:cs typeface="+mn-cs"/>
        </a:defRPr>
      </a:lvl3pPr>
      <a:lvl4pPr marL="1600200" indent="-228600" algn="l" defTabSz="457200" rtl="0" fontAlgn="base">
        <a:spcBef>
          <a:spcPct val="20000"/>
        </a:spcBef>
        <a:spcAft>
          <a:spcPct val="0"/>
        </a:spcAft>
        <a:buFont typeface="Lucida Grande"/>
        <a:buChar char="–"/>
        <a:defRPr sz="2000" kern="1200">
          <a:solidFill>
            <a:schemeClr val="bg1"/>
          </a:solidFill>
          <a:latin typeface="+mn-lt"/>
          <a:ea typeface="+mn-ea"/>
          <a:cs typeface="+mn-cs"/>
        </a:defRPr>
      </a:lvl4pPr>
      <a:lvl5pPr marL="2057400" indent="-228600" algn="l" defTabSz="457200" rtl="0" fontAlgn="base">
        <a:spcBef>
          <a:spcPct val="20000"/>
        </a:spcBef>
        <a:spcAft>
          <a:spcPct val="0"/>
        </a:spcAft>
        <a:buFont typeface="Lucida Grande"/>
        <a:buChar char="–"/>
        <a:defRPr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288" y="636588"/>
            <a:ext cx="8388350" cy="919162"/>
          </a:xfrm>
        </p:spPr>
        <p:txBody>
          <a:bodyPr rtlCol="0"/>
          <a:lstStyle/>
          <a:p>
            <a:pPr fontAlgn="auto">
              <a:spcAft>
                <a:spcPts val="0"/>
              </a:spcAft>
              <a:defRPr/>
            </a:pPr>
            <a:r>
              <a:rPr lang="en-GB" dirty="0"/>
              <a:t>Fish &amp; Chips Report</a:t>
            </a:r>
            <a:endParaRPr lang="en-US" dirty="0"/>
          </a:p>
        </p:txBody>
      </p:sp>
      <p:sp>
        <p:nvSpPr>
          <p:cNvPr id="3" name="Subtitle 2"/>
          <p:cNvSpPr>
            <a:spLocks noGrp="1"/>
          </p:cNvSpPr>
          <p:nvPr>
            <p:ph type="subTitle" idx="1"/>
          </p:nvPr>
        </p:nvSpPr>
        <p:spPr>
          <a:xfrm>
            <a:off x="522288" y="1646238"/>
            <a:ext cx="8388350" cy="449262"/>
          </a:xfrm>
        </p:spPr>
        <p:txBody>
          <a:bodyPr rtlCol="0">
            <a:normAutofit lnSpcReduction="10000"/>
          </a:bodyPr>
          <a:lstStyle/>
          <a:p>
            <a:pPr fontAlgn="auto">
              <a:spcAft>
                <a:spcPts val="0"/>
              </a:spcAft>
              <a:defRPr/>
            </a:pPr>
            <a:r>
              <a:rPr lang="en-GB" dirty="0"/>
              <a:t>2YE September 2021</a:t>
            </a:r>
          </a:p>
          <a:p>
            <a:pPr fontAlgn="auto">
              <a:spcAft>
                <a:spcPts val="0"/>
              </a:spcAft>
              <a:defRPr/>
            </a:pPr>
            <a:endParaRPr lang="en-US" dirty="0"/>
          </a:p>
        </p:txBody>
      </p:sp>
      <p:pic>
        <p:nvPicPr>
          <p:cNvPr id="21508" name="Picture 3" descr="NPD_Logo_RGB_Positive-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45475" y="4216400"/>
            <a:ext cx="8985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494088" y="1038225"/>
            <a:ext cx="1951037"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Servings % by Motivation </a:t>
            </a:r>
          </a:p>
        </p:txBody>
      </p:sp>
      <p:sp>
        <p:nvSpPr>
          <p:cNvPr id="38916"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10</a:t>
            </a:r>
          </a:p>
        </p:txBody>
      </p:sp>
      <p:sp>
        <p:nvSpPr>
          <p:cNvPr id="38918" name="Title 1"/>
          <p:cNvSpPr>
            <a:spLocks noGrp="1"/>
          </p:cNvSpPr>
          <p:nvPr>
            <p:ph type="title"/>
          </p:nvPr>
        </p:nvSpPr>
        <p:spPr>
          <a:xfrm>
            <a:off x="366713" y="206375"/>
            <a:ext cx="8388350" cy="647700"/>
          </a:xfrm>
        </p:spPr>
        <p:txBody>
          <a:bodyPr/>
          <a:lstStyle/>
          <a:p>
            <a:r>
              <a:rPr lang="en-GB" altLang="en-US" sz="2400" dirty="0"/>
              <a:t>Fish &amp; Chips is more of a social food at Pubs and FSR, and more functional at QSR</a:t>
            </a:r>
          </a:p>
        </p:txBody>
      </p:sp>
      <p:sp>
        <p:nvSpPr>
          <p:cNvPr id="23" name="TextBox 22"/>
          <p:cNvSpPr txBox="1"/>
          <p:nvPr/>
        </p:nvSpPr>
        <p:spPr>
          <a:xfrm>
            <a:off x="5445125"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2021</a:t>
            </a:r>
          </a:p>
        </p:txBody>
      </p:sp>
      <p:graphicFrame>
        <p:nvGraphicFramePr>
          <p:cNvPr id="8" name="Chart 7">
            <a:extLst>
              <a:ext uri="{FF2B5EF4-FFF2-40B4-BE49-F238E27FC236}">
                <a16:creationId xmlns:a16="http://schemas.microsoft.com/office/drawing/2014/main" id="{3E66408C-B153-49D9-8949-EFAC32361E58}"/>
              </a:ext>
            </a:extLst>
          </p:cNvPr>
          <p:cNvGraphicFramePr/>
          <p:nvPr>
            <p:extLst>
              <p:ext uri="{D42A27DB-BD31-4B8C-83A1-F6EECF244321}">
                <p14:modId xmlns:p14="http://schemas.microsoft.com/office/powerpoint/2010/main" val="2496840664"/>
              </p:ext>
            </p:extLst>
          </p:nvPr>
        </p:nvGraphicFramePr>
        <p:xfrm>
          <a:off x="367298" y="1267362"/>
          <a:ext cx="8387998" cy="355073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 descr="npd.com-world-map.png"/>
          <p:cNvPicPr>
            <a:picLocks noChangeAspect="1"/>
          </p:cNvPicPr>
          <p:nvPr/>
        </p:nvPicPr>
        <p:blipFill>
          <a:blip r:embed="rId2">
            <a:extLst>
              <a:ext uri="{28A0092B-C50C-407E-A947-70E740481C1C}">
                <a14:useLocalDpi xmlns:a14="http://schemas.microsoft.com/office/drawing/2010/main" val="0"/>
              </a:ext>
            </a:extLst>
          </a:blip>
          <a:srcRect l="9686" t="23759" r="12370" b="28601"/>
          <a:stretch>
            <a:fillRect/>
          </a:stretch>
        </p:blipFill>
        <p:spPr bwMode="auto">
          <a:xfrm>
            <a:off x="257175" y="1042988"/>
            <a:ext cx="5167313"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extBox 4"/>
          <p:cNvSpPr txBox="1">
            <a:spLocks noChangeArrowheads="1"/>
          </p:cNvSpPr>
          <p:nvPr/>
        </p:nvSpPr>
        <p:spPr bwMode="auto">
          <a:xfrm>
            <a:off x="5492750" y="561975"/>
            <a:ext cx="1855788" cy="273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Lucida Grande"/>
              <a:buChar char="–"/>
              <a:defRPr sz="2600">
                <a:solidFill>
                  <a:srgbClr val="54585A"/>
                </a:solidFill>
                <a:latin typeface="Arial" panose="020B0604020202020204" pitchFamily="34" charset="0"/>
              </a:defRPr>
            </a:lvl1pPr>
            <a:lvl2pPr marL="742950" indent="-285750">
              <a:spcBef>
                <a:spcPct val="20000"/>
              </a:spcBef>
              <a:buFont typeface="Lucida Grande"/>
              <a:buChar char="–"/>
              <a:defRPr sz="2400">
                <a:solidFill>
                  <a:srgbClr val="54585A"/>
                </a:solidFill>
                <a:latin typeface="Arial" panose="020B0604020202020204" pitchFamily="34" charset="0"/>
              </a:defRPr>
            </a:lvl2pPr>
            <a:lvl3pPr marL="1143000" indent="-228600">
              <a:spcBef>
                <a:spcPct val="20000"/>
              </a:spcBef>
              <a:buFont typeface="Lucida Grande"/>
              <a:buChar char="–"/>
              <a:defRPr sz="2200">
                <a:solidFill>
                  <a:srgbClr val="54585A"/>
                </a:solidFill>
                <a:latin typeface="Arial" panose="020B0604020202020204" pitchFamily="34" charset="0"/>
              </a:defRPr>
            </a:lvl3pPr>
            <a:lvl4pPr marL="1600200" indent="-228600">
              <a:spcBef>
                <a:spcPct val="20000"/>
              </a:spcBef>
              <a:buFont typeface="Lucida Grande"/>
              <a:buChar char="–"/>
              <a:defRPr sz="2000">
                <a:solidFill>
                  <a:srgbClr val="54585A"/>
                </a:solidFill>
                <a:latin typeface="Arial" panose="020B0604020202020204" pitchFamily="34" charset="0"/>
              </a:defRPr>
            </a:lvl4pPr>
            <a:lvl5pPr marL="2057400" indent="-228600">
              <a:spcBef>
                <a:spcPct val="20000"/>
              </a:spcBef>
              <a:buFont typeface="Lucida Grande"/>
              <a:buChar char="–"/>
              <a:defRPr>
                <a:solidFill>
                  <a:srgbClr val="54585A"/>
                </a:solidFill>
                <a:latin typeface="Arial" panose="020B0604020202020204" pitchFamily="34" charset="0"/>
              </a:defRPr>
            </a:lvl5pPr>
            <a:lvl6pPr marL="2514600" indent="-228600" defTabSz="457200" fontAlgn="base">
              <a:spcBef>
                <a:spcPct val="20000"/>
              </a:spcBef>
              <a:spcAft>
                <a:spcPct val="0"/>
              </a:spcAft>
              <a:buFont typeface="Lucida Grande"/>
              <a:buChar char="–"/>
              <a:defRPr>
                <a:solidFill>
                  <a:srgbClr val="54585A"/>
                </a:solidFill>
                <a:latin typeface="Arial" panose="020B0604020202020204" pitchFamily="34" charset="0"/>
              </a:defRPr>
            </a:lvl6pPr>
            <a:lvl7pPr marL="2971800" indent="-228600" defTabSz="457200" fontAlgn="base">
              <a:spcBef>
                <a:spcPct val="20000"/>
              </a:spcBef>
              <a:spcAft>
                <a:spcPct val="0"/>
              </a:spcAft>
              <a:buFont typeface="Lucida Grande"/>
              <a:buChar char="–"/>
              <a:defRPr>
                <a:solidFill>
                  <a:srgbClr val="54585A"/>
                </a:solidFill>
                <a:latin typeface="Arial" panose="020B0604020202020204" pitchFamily="34" charset="0"/>
              </a:defRPr>
            </a:lvl7pPr>
            <a:lvl8pPr marL="3429000" indent="-228600" defTabSz="457200" fontAlgn="base">
              <a:spcBef>
                <a:spcPct val="20000"/>
              </a:spcBef>
              <a:spcAft>
                <a:spcPct val="0"/>
              </a:spcAft>
              <a:buFont typeface="Lucida Grande"/>
              <a:buChar char="–"/>
              <a:defRPr>
                <a:solidFill>
                  <a:srgbClr val="54585A"/>
                </a:solidFill>
                <a:latin typeface="Arial" panose="020B0604020202020204" pitchFamily="34" charset="0"/>
              </a:defRPr>
            </a:lvl8pPr>
            <a:lvl9pPr marL="3886200" indent="-228600" defTabSz="457200" fontAlgn="base">
              <a:spcBef>
                <a:spcPct val="20000"/>
              </a:spcBef>
              <a:spcAft>
                <a:spcPct val="0"/>
              </a:spcAft>
              <a:buFont typeface="Lucida Grande"/>
              <a:buChar char="–"/>
              <a:defRPr>
                <a:solidFill>
                  <a:srgbClr val="54585A"/>
                </a:solidFill>
                <a:latin typeface="Arial" panose="020B0604020202020204" pitchFamily="34" charset="0"/>
              </a:defRPr>
            </a:lvl9pPr>
          </a:lstStyle>
          <a:p>
            <a:pPr eaLnBrk="1" hangingPunct="1">
              <a:lnSpc>
                <a:spcPct val="110000"/>
              </a:lnSpc>
              <a:spcBef>
                <a:spcPct val="0"/>
              </a:spcBef>
              <a:buFontTx/>
              <a:buNone/>
            </a:pPr>
            <a:r>
              <a:rPr lang="en-US" altLang="en-US" sz="1200" b="1">
                <a:solidFill>
                  <a:srgbClr val="6C6F70"/>
                </a:solidFill>
                <a:ea typeface="MS PGothic" panose="020B0600070205080204" pitchFamily="34" charset="-128"/>
              </a:rPr>
              <a:t>Industries</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Automotive</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Beauty</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Entertainment</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Fashion</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Food / Foodservice</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Home</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Office Supplies</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Sports</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Technology</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Toys</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Video Games</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Wireless</a:t>
            </a:r>
          </a:p>
        </p:txBody>
      </p:sp>
      <p:sp>
        <p:nvSpPr>
          <p:cNvPr id="40964" name="TextBox 9"/>
          <p:cNvSpPr txBox="1">
            <a:spLocks noChangeArrowheads="1"/>
          </p:cNvSpPr>
          <p:nvPr/>
        </p:nvSpPr>
        <p:spPr bwMode="auto">
          <a:xfrm>
            <a:off x="7005638" y="561975"/>
            <a:ext cx="1457325"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Lucida Grande"/>
              <a:buChar char="–"/>
              <a:defRPr sz="2600">
                <a:solidFill>
                  <a:srgbClr val="54585A"/>
                </a:solidFill>
                <a:latin typeface="Arial" panose="020B0604020202020204" pitchFamily="34" charset="0"/>
              </a:defRPr>
            </a:lvl1pPr>
            <a:lvl2pPr marL="742950" indent="-285750">
              <a:spcBef>
                <a:spcPct val="20000"/>
              </a:spcBef>
              <a:buFont typeface="Lucida Grande"/>
              <a:buChar char="–"/>
              <a:defRPr sz="2400">
                <a:solidFill>
                  <a:srgbClr val="54585A"/>
                </a:solidFill>
                <a:latin typeface="Arial" panose="020B0604020202020204" pitchFamily="34" charset="0"/>
              </a:defRPr>
            </a:lvl2pPr>
            <a:lvl3pPr marL="1143000" indent="-228600">
              <a:spcBef>
                <a:spcPct val="20000"/>
              </a:spcBef>
              <a:buFont typeface="Lucida Grande"/>
              <a:buChar char="–"/>
              <a:defRPr sz="2200">
                <a:solidFill>
                  <a:srgbClr val="54585A"/>
                </a:solidFill>
                <a:latin typeface="Arial" panose="020B0604020202020204" pitchFamily="34" charset="0"/>
              </a:defRPr>
            </a:lvl3pPr>
            <a:lvl4pPr marL="1600200" indent="-228600">
              <a:spcBef>
                <a:spcPct val="20000"/>
              </a:spcBef>
              <a:buFont typeface="Lucida Grande"/>
              <a:buChar char="–"/>
              <a:defRPr sz="2000">
                <a:solidFill>
                  <a:srgbClr val="54585A"/>
                </a:solidFill>
                <a:latin typeface="Arial" panose="020B0604020202020204" pitchFamily="34" charset="0"/>
              </a:defRPr>
            </a:lvl4pPr>
            <a:lvl5pPr marL="2057400" indent="-228600">
              <a:spcBef>
                <a:spcPct val="20000"/>
              </a:spcBef>
              <a:buFont typeface="Lucida Grande"/>
              <a:buChar char="–"/>
              <a:defRPr>
                <a:solidFill>
                  <a:srgbClr val="54585A"/>
                </a:solidFill>
                <a:latin typeface="Arial" panose="020B0604020202020204" pitchFamily="34" charset="0"/>
              </a:defRPr>
            </a:lvl5pPr>
            <a:lvl6pPr marL="2514600" indent="-228600" defTabSz="457200" fontAlgn="base">
              <a:spcBef>
                <a:spcPct val="20000"/>
              </a:spcBef>
              <a:spcAft>
                <a:spcPct val="0"/>
              </a:spcAft>
              <a:buFont typeface="Lucida Grande"/>
              <a:buChar char="–"/>
              <a:defRPr>
                <a:solidFill>
                  <a:srgbClr val="54585A"/>
                </a:solidFill>
                <a:latin typeface="Arial" panose="020B0604020202020204" pitchFamily="34" charset="0"/>
              </a:defRPr>
            </a:lvl6pPr>
            <a:lvl7pPr marL="2971800" indent="-228600" defTabSz="457200" fontAlgn="base">
              <a:spcBef>
                <a:spcPct val="20000"/>
              </a:spcBef>
              <a:spcAft>
                <a:spcPct val="0"/>
              </a:spcAft>
              <a:buFont typeface="Lucida Grande"/>
              <a:buChar char="–"/>
              <a:defRPr>
                <a:solidFill>
                  <a:srgbClr val="54585A"/>
                </a:solidFill>
                <a:latin typeface="Arial" panose="020B0604020202020204" pitchFamily="34" charset="0"/>
              </a:defRPr>
            </a:lvl7pPr>
            <a:lvl8pPr marL="3429000" indent="-228600" defTabSz="457200" fontAlgn="base">
              <a:spcBef>
                <a:spcPct val="20000"/>
              </a:spcBef>
              <a:spcAft>
                <a:spcPct val="0"/>
              </a:spcAft>
              <a:buFont typeface="Lucida Grande"/>
              <a:buChar char="–"/>
              <a:defRPr>
                <a:solidFill>
                  <a:srgbClr val="54585A"/>
                </a:solidFill>
                <a:latin typeface="Arial" panose="020B0604020202020204" pitchFamily="34" charset="0"/>
              </a:defRPr>
            </a:lvl8pPr>
            <a:lvl9pPr marL="3886200" indent="-228600" defTabSz="457200" fontAlgn="base">
              <a:spcBef>
                <a:spcPct val="20000"/>
              </a:spcBef>
              <a:spcAft>
                <a:spcPct val="0"/>
              </a:spcAft>
              <a:buFont typeface="Lucida Grande"/>
              <a:buChar char="–"/>
              <a:defRPr>
                <a:solidFill>
                  <a:srgbClr val="54585A"/>
                </a:solidFill>
                <a:latin typeface="Arial" panose="020B0604020202020204" pitchFamily="34" charset="0"/>
              </a:defRPr>
            </a:lvl9pPr>
          </a:lstStyle>
          <a:p>
            <a:pPr eaLnBrk="1" hangingPunct="1">
              <a:lnSpc>
                <a:spcPct val="110000"/>
              </a:lnSpc>
              <a:spcBef>
                <a:spcPct val="0"/>
              </a:spcBef>
              <a:buFontTx/>
              <a:buNone/>
            </a:pPr>
            <a:r>
              <a:rPr lang="en-US" altLang="en-US" sz="1200" b="1">
                <a:solidFill>
                  <a:srgbClr val="6C6F70"/>
                </a:solidFill>
                <a:ea typeface="MS PGothic" panose="020B0600070205080204" pitchFamily="34" charset="-128"/>
              </a:rPr>
              <a:t>Countries</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Australia</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Austria</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Belgium</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Brazil</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Canada</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China</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France</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Germany</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Italy</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Japan</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Mexico</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Netherlands</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New Zealand</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Poland</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Portugal</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Russia</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Spain</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Sweden</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United Kingdom</a:t>
            </a:r>
          </a:p>
          <a:p>
            <a:pPr eaLnBrk="1" hangingPunct="1">
              <a:lnSpc>
                <a:spcPct val="110000"/>
              </a:lnSpc>
              <a:spcBef>
                <a:spcPct val="0"/>
              </a:spcBef>
              <a:buFontTx/>
              <a:buNone/>
            </a:pPr>
            <a:r>
              <a:rPr lang="en-US" altLang="en-US" sz="1200">
                <a:solidFill>
                  <a:srgbClr val="008AC0"/>
                </a:solidFill>
                <a:ea typeface="MS PGothic" panose="020B0600070205080204" pitchFamily="34" charset="-128"/>
              </a:rPr>
              <a:t>United States</a:t>
            </a:r>
          </a:p>
        </p:txBody>
      </p:sp>
      <p:pic>
        <p:nvPicPr>
          <p:cNvPr id="40965" name="Picture 6" descr="NPD_Logo_RGB_Positive-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45475" y="4244975"/>
            <a:ext cx="8985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itle 7"/>
          <p:cNvSpPr>
            <a:spLocks noGrp="1"/>
          </p:cNvSpPr>
          <p:nvPr>
            <p:ph type="title"/>
          </p:nvPr>
        </p:nvSpPr>
        <p:spPr>
          <a:xfrm>
            <a:off x="366713" y="206375"/>
            <a:ext cx="8388350" cy="647700"/>
          </a:xfrm>
        </p:spPr>
        <p:txBody>
          <a:bodyPr/>
          <a:lstStyle/>
          <a:p>
            <a:r>
              <a:rPr lang="en-GB" altLang="en-US"/>
              <a:t>CREST Coverage</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366713" y="1038225"/>
            <a:ext cx="4324350" cy="3046413"/>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eaLnBrk="1" fontAlgn="auto" hangingPunct="1">
              <a:spcBef>
                <a:spcPts val="0"/>
              </a:spcBef>
              <a:spcAft>
                <a:spcPts val="0"/>
              </a:spcAft>
              <a:defRPr/>
            </a:pPr>
            <a:r>
              <a:rPr lang="en-US" sz="1200" u="sng" dirty="0">
                <a:latin typeface="+mn-lt"/>
                <a:cs typeface="Arial" charset="0"/>
              </a:rPr>
              <a:t>Sample Size:</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Total number of meals/snacks reported by panelists before projection occurs.</a:t>
            </a:r>
          </a:p>
          <a:p>
            <a:pPr eaLnBrk="1" fontAlgn="auto" hangingPunct="1">
              <a:spcBef>
                <a:spcPts val="0"/>
              </a:spcBef>
              <a:spcAft>
                <a:spcPts val="0"/>
              </a:spcAft>
              <a:defRPr/>
            </a:pPr>
            <a:r>
              <a:rPr lang="en-US" sz="1200" u="sng" dirty="0">
                <a:latin typeface="+mn-lt"/>
                <a:cs typeface="Arial" charset="0"/>
              </a:rPr>
              <a:t>Sales:</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Estimate of total consumer expenditures for commercial foodservice meals and snacks, excluding any tip.</a:t>
            </a:r>
          </a:p>
          <a:p>
            <a:pPr eaLnBrk="1" fontAlgn="auto" hangingPunct="1">
              <a:spcBef>
                <a:spcPts val="0"/>
              </a:spcBef>
              <a:spcAft>
                <a:spcPts val="0"/>
              </a:spcAft>
              <a:defRPr/>
            </a:pPr>
            <a:r>
              <a:rPr lang="en-US" sz="1200" u="sng" dirty="0">
                <a:latin typeface="+mn-lt"/>
                <a:cs typeface="Arial" charset="0"/>
              </a:rPr>
              <a:t>Visits/Traffic:</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Total consumer-reported meals/snacks from commercial foodservice outlets. “Heads” through the door.  Derived from reported meals/snacks by teens, adults, and kids under 13 reported by adults.</a:t>
            </a:r>
          </a:p>
          <a:p>
            <a:pPr eaLnBrk="1" fontAlgn="auto" hangingPunct="1">
              <a:spcBef>
                <a:spcPts val="0"/>
              </a:spcBef>
              <a:spcAft>
                <a:spcPts val="0"/>
              </a:spcAft>
              <a:defRPr/>
            </a:pPr>
            <a:r>
              <a:rPr lang="en-US" sz="1200" u="sng" dirty="0">
                <a:latin typeface="+mn-lt"/>
                <a:cs typeface="Arial" charset="0"/>
              </a:rPr>
              <a:t>Servings:</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The number of times a food or beverage was ordered at a commercial restaurant. </a:t>
            </a:r>
          </a:p>
        </p:txBody>
      </p:sp>
      <p:sp>
        <p:nvSpPr>
          <p:cNvPr id="33796" name="Text Box 4"/>
          <p:cNvSpPr txBox="1">
            <a:spLocks noChangeArrowheads="1"/>
          </p:cNvSpPr>
          <p:nvPr/>
        </p:nvSpPr>
        <p:spPr bwMode="auto">
          <a:xfrm>
            <a:off x="4687888" y="1062038"/>
            <a:ext cx="4067175" cy="3046412"/>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eaLnBrk="1" fontAlgn="auto" hangingPunct="1">
              <a:spcBef>
                <a:spcPts val="0"/>
              </a:spcBef>
              <a:spcAft>
                <a:spcPts val="0"/>
              </a:spcAft>
              <a:defRPr/>
            </a:pPr>
            <a:r>
              <a:rPr lang="en-US" sz="1200" u="sng" dirty="0">
                <a:latin typeface="+mn-lt"/>
                <a:cs typeface="Arial" charset="0"/>
              </a:rPr>
              <a:t>Average Individual Spend:</a:t>
            </a:r>
          </a:p>
          <a:p>
            <a:pPr eaLnBrk="1" fontAlgn="auto" hangingPunct="1">
              <a:spcBef>
                <a:spcPts val="0"/>
              </a:spcBef>
              <a:spcAft>
                <a:spcPts val="0"/>
              </a:spcAft>
              <a:defRPr/>
            </a:pPr>
            <a:r>
              <a:rPr lang="en-US" sz="1200" dirty="0">
                <a:latin typeface="+mn-lt"/>
                <a:cs typeface="Arial" charset="0"/>
              </a:rPr>
              <a:t>	Average amount paid for one eater’s food and beverage.  Does not include tip, but does include VAT</a:t>
            </a:r>
            <a:endParaRPr lang="en-US" sz="1200" u="sng" dirty="0">
              <a:latin typeface="+mn-lt"/>
              <a:cs typeface="Arial" charset="0"/>
            </a:endParaRPr>
          </a:p>
          <a:p>
            <a:pPr eaLnBrk="1" fontAlgn="auto" hangingPunct="1">
              <a:spcBef>
                <a:spcPts val="0"/>
              </a:spcBef>
              <a:spcAft>
                <a:spcPts val="0"/>
              </a:spcAft>
              <a:defRPr/>
            </a:pPr>
            <a:r>
              <a:rPr lang="en-US" sz="1200" u="sng" dirty="0">
                <a:latin typeface="+mn-lt"/>
                <a:cs typeface="Arial" charset="0"/>
              </a:rPr>
              <a:t>Average Party Size:</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Average number of people in a party.  This includes guests and kids.  It is derived from the question: </a:t>
            </a:r>
            <a:r>
              <a:rPr lang="en-US" sz="1200" i="1" dirty="0">
                <a:latin typeface="+mn-lt"/>
                <a:cs typeface="Arial" charset="0"/>
              </a:rPr>
              <a:t>“Including yourself, please select the number of adults, teens and children in your party.” </a:t>
            </a:r>
          </a:p>
          <a:p>
            <a:pPr eaLnBrk="1" fontAlgn="auto" hangingPunct="1">
              <a:spcBef>
                <a:spcPts val="0"/>
              </a:spcBef>
              <a:spcAft>
                <a:spcPts val="0"/>
              </a:spcAft>
              <a:defRPr/>
            </a:pPr>
            <a:r>
              <a:rPr lang="en-US" sz="1200" u="sng" dirty="0">
                <a:latin typeface="+mn-lt"/>
                <a:cs typeface="Arial" charset="0"/>
              </a:rPr>
              <a:t>Average Order Size/Items Per Eater:</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Average number of different food items per person, per meal/snack. </a:t>
            </a:r>
          </a:p>
          <a:p>
            <a:pPr eaLnBrk="1" fontAlgn="auto" hangingPunct="1">
              <a:spcBef>
                <a:spcPts val="0"/>
              </a:spcBef>
              <a:spcAft>
                <a:spcPts val="0"/>
              </a:spcAft>
              <a:defRPr/>
            </a:pPr>
            <a:r>
              <a:rPr lang="en-US" sz="1200" dirty="0">
                <a:latin typeface="+mn-lt"/>
                <a:cs typeface="Arial" charset="0"/>
              </a:rPr>
              <a:t>	</a:t>
            </a:r>
          </a:p>
          <a:p>
            <a:pPr eaLnBrk="1" fontAlgn="auto" hangingPunct="1">
              <a:spcBef>
                <a:spcPts val="0"/>
              </a:spcBef>
              <a:spcAft>
                <a:spcPts val="0"/>
              </a:spcAft>
              <a:defRPr/>
            </a:pPr>
            <a:r>
              <a:rPr lang="en-US" sz="1200" dirty="0">
                <a:latin typeface="+mn-lt"/>
                <a:cs typeface="Arial" charset="0"/>
              </a:rPr>
              <a:t>	</a:t>
            </a:r>
            <a:r>
              <a:rPr lang="en-US" sz="1200" i="1" dirty="0">
                <a:latin typeface="+mn-lt"/>
                <a:cs typeface="Arial" charset="0"/>
              </a:rPr>
              <a:t>*Note - Order size does not take into account multiples or refills.</a:t>
            </a:r>
          </a:p>
        </p:txBody>
      </p:sp>
      <p:sp>
        <p:nvSpPr>
          <p:cNvPr id="41988" name="Title 1"/>
          <p:cNvSpPr>
            <a:spLocks noGrp="1"/>
          </p:cNvSpPr>
          <p:nvPr>
            <p:ph type="title"/>
          </p:nvPr>
        </p:nvSpPr>
        <p:spPr>
          <a:xfrm>
            <a:off x="366713" y="206375"/>
            <a:ext cx="8388350" cy="647700"/>
          </a:xfrm>
        </p:spPr>
        <p:txBody>
          <a:bodyPr/>
          <a:lstStyle/>
          <a:p>
            <a:r>
              <a:rPr lang="en-GB" altLang="en-US"/>
              <a:t>CREST Measures</a:t>
            </a:r>
          </a:p>
        </p:txBody>
      </p:sp>
      <p:cxnSp>
        <p:nvCxnSpPr>
          <p:cNvPr id="6" name="Straight Connector 5"/>
          <p:cNvCxnSpPr/>
          <p:nvPr/>
        </p:nvCxnSpPr>
        <p:spPr bwMode="auto">
          <a:xfrm>
            <a:off x="4572000" y="1155700"/>
            <a:ext cx="0" cy="3494088"/>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1990" name="Picture 7" descr="NPD_Logo_RGB_Positive-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45475" y="4244975"/>
            <a:ext cx="8985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366713" y="1038225"/>
            <a:ext cx="4060825" cy="34163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eaLnBrk="1" fontAlgn="auto" hangingPunct="1">
              <a:spcBef>
                <a:spcPts val="0"/>
              </a:spcBef>
              <a:spcAft>
                <a:spcPts val="0"/>
              </a:spcAft>
              <a:defRPr/>
            </a:pPr>
            <a:r>
              <a:rPr lang="en-US" sz="1200" u="sng" dirty="0">
                <a:latin typeface="+mn-lt"/>
                <a:cs typeface="Arial" charset="0"/>
              </a:rPr>
              <a:t>Average Price Per Item</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Average Individual Spend divided by Items per Eater </a:t>
            </a:r>
          </a:p>
          <a:p>
            <a:pPr eaLnBrk="1" fontAlgn="auto" hangingPunct="1">
              <a:spcBef>
                <a:spcPts val="0"/>
              </a:spcBef>
              <a:spcAft>
                <a:spcPts val="0"/>
              </a:spcAft>
              <a:defRPr/>
            </a:pPr>
            <a:r>
              <a:rPr lang="en-US" sz="1200" u="sng" dirty="0">
                <a:latin typeface="+mn-lt"/>
                <a:cs typeface="Arial" charset="0"/>
              </a:rPr>
              <a:t>Menu Importance/Incidence</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Simply stated, the %of orders (or visits) that include a specific food or beverage item, group of items, or category of items.  A pure measure of item importance (e.g. on a scale from 1-100 how important is this item)</a:t>
            </a:r>
          </a:p>
          <a:p>
            <a:pPr eaLnBrk="1" fontAlgn="auto" hangingPunct="1">
              <a:spcBef>
                <a:spcPts val="0"/>
              </a:spcBef>
              <a:spcAft>
                <a:spcPts val="0"/>
              </a:spcAft>
              <a:defRPr/>
            </a:pPr>
            <a:r>
              <a:rPr lang="en-US" sz="1200" u="sng" dirty="0">
                <a:latin typeface="+mn-lt"/>
                <a:cs typeface="Arial" charset="0"/>
              </a:rPr>
              <a:t>Index</a:t>
            </a:r>
          </a:p>
          <a:p>
            <a:pPr eaLnBrk="1" fontAlgn="auto" hangingPunct="1">
              <a:spcBef>
                <a:spcPts val="0"/>
              </a:spcBef>
              <a:spcAft>
                <a:spcPts val="0"/>
              </a:spcAft>
              <a:defRPr/>
            </a:pPr>
            <a:r>
              <a:rPr lang="en-US" sz="1200" dirty="0">
                <a:latin typeface="+mn-lt"/>
                <a:cs typeface="Arial" charset="0"/>
              </a:rPr>
              <a:t>	Reflects the relative importance of a specific variable (e.g. demo, occasion segment, etc.)</a:t>
            </a:r>
          </a:p>
          <a:p>
            <a:pPr eaLnBrk="1" fontAlgn="auto" hangingPunct="1">
              <a:spcBef>
                <a:spcPts val="0"/>
              </a:spcBef>
              <a:spcAft>
                <a:spcPts val="0"/>
              </a:spcAft>
              <a:defRPr/>
            </a:pPr>
            <a:r>
              <a:rPr lang="en-US" sz="1200" u="sng" dirty="0">
                <a:latin typeface="+mn-lt"/>
                <a:cs typeface="Arial" charset="0"/>
              </a:rPr>
              <a:t>Per Capita</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 of times the average GB consumer eats an out of home meal or snack in a given year.  This can be looked at by age, gender, social class, household composition, etc.</a:t>
            </a:r>
          </a:p>
          <a:p>
            <a:pPr eaLnBrk="1" fontAlgn="auto" hangingPunct="1">
              <a:spcBef>
                <a:spcPts val="0"/>
              </a:spcBef>
              <a:spcAft>
                <a:spcPts val="0"/>
              </a:spcAft>
              <a:defRPr/>
            </a:pPr>
            <a:endParaRPr lang="en-US" sz="1200" dirty="0">
              <a:latin typeface="+mn-lt"/>
              <a:cs typeface="Arial" charset="0"/>
            </a:endParaRPr>
          </a:p>
        </p:txBody>
      </p:sp>
      <p:sp>
        <p:nvSpPr>
          <p:cNvPr id="34820" name="Text Box 4"/>
          <p:cNvSpPr txBox="1">
            <a:spLocks noChangeArrowheads="1"/>
          </p:cNvSpPr>
          <p:nvPr/>
        </p:nvSpPr>
        <p:spPr bwMode="auto">
          <a:xfrm>
            <a:off x="4687888" y="1038225"/>
            <a:ext cx="4067175" cy="37861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eaLnBrk="1" fontAlgn="auto" hangingPunct="1">
              <a:spcBef>
                <a:spcPts val="0"/>
              </a:spcBef>
              <a:spcAft>
                <a:spcPts val="0"/>
              </a:spcAft>
              <a:defRPr/>
            </a:pPr>
            <a:r>
              <a:rPr lang="en-US" sz="1200" u="sng" dirty="0">
                <a:latin typeface="+mn-lt"/>
                <a:cs typeface="Arial" charset="0"/>
              </a:rPr>
              <a:t>% Change vs. Same Period Year Ago</a:t>
            </a:r>
          </a:p>
          <a:p>
            <a:pPr eaLnBrk="1" fontAlgn="auto" hangingPunct="1">
              <a:spcBef>
                <a:spcPts val="0"/>
              </a:spcBef>
              <a:spcAft>
                <a:spcPts val="0"/>
              </a:spcAft>
              <a:defRPr/>
            </a:pPr>
            <a:r>
              <a:rPr lang="en-US" sz="1200" dirty="0">
                <a:latin typeface="+mn-lt"/>
                <a:cs typeface="Arial" charset="0"/>
              </a:rPr>
              <a:t>	YOY or PCYA the % change vs. same time period year ago (e.g. annual, quarter, month, etc.).</a:t>
            </a:r>
            <a:endParaRPr lang="en-US" sz="1200" u="sng" dirty="0">
              <a:latin typeface="+mn-lt"/>
              <a:cs typeface="Arial" charset="0"/>
            </a:endParaRPr>
          </a:p>
          <a:p>
            <a:pPr eaLnBrk="1" fontAlgn="auto" hangingPunct="1">
              <a:spcBef>
                <a:spcPts val="0"/>
              </a:spcBef>
              <a:spcAft>
                <a:spcPts val="0"/>
              </a:spcAft>
              <a:defRPr/>
            </a:pPr>
            <a:r>
              <a:rPr lang="en-US" sz="1200" u="sng" dirty="0">
                <a:latin typeface="+mn-lt"/>
                <a:cs typeface="Arial" charset="0"/>
              </a:rPr>
              <a:t>Compound Rate of Change</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CAGR = Average annual % change over a period of two-years or more</a:t>
            </a:r>
          </a:p>
          <a:p>
            <a:pPr eaLnBrk="1" fontAlgn="auto" hangingPunct="1">
              <a:spcBef>
                <a:spcPts val="0"/>
              </a:spcBef>
              <a:spcAft>
                <a:spcPts val="0"/>
              </a:spcAft>
              <a:defRPr/>
            </a:pPr>
            <a:r>
              <a:rPr lang="en-US" sz="1200" u="sng" dirty="0">
                <a:latin typeface="+mn-lt"/>
                <a:cs typeface="Arial" charset="0"/>
              </a:rPr>
              <a:t>Penetration</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The percentage of the GB population who visit a specific brand, category, channel, or segment in a given 4-week period</a:t>
            </a:r>
          </a:p>
          <a:p>
            <a:pPr eaLnBrk="1" fontAlgn="auto" hangingPunct="1">
              <a:spcBef>
                <a:spcPts val="0"/>
              </a:spcBef>
              <a:spcAft>
                <a:spcPts val="0"/>
              </a:spcAft>
              <a:defRPr/>
            </a:pPr>
            <a:r>
              <a:rPr lang="en-US" sz="1200" u="sng" dirty="0">
                <a:latin typeface="+mn-lt"/>
                <a:cs typeface="Arial" charset="0"/>
              </a:rPr>
              <a:t>Frequency</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How often a typical consumer frequents a specific brand, category, channel, or segment of the industry in a 4-week period</a:t>
            </a:r>
          </a:p>
          <a:p>
            <a:pPr eaLnBrk="1" fontAlgn="auto" hangingPunct="1">
              <a:spcBef>
                <a:spcPts val="0"/>
              </a:spcBef>
              <a:spcAft>
                <a:spcPts val="0"/>
              </a:spcAft>
              <a:defRPr/>
            </a:pPr>
            <a:r>
              <a:rPr lang="en-US" sz="1200" u="sng" dirty="0">
                <a:latin typeface="+mn-lt"/>
                <a:cs typeface="Arial" charset="0"/>
              </a:rPr>
              <a:t>Contribution to Growth/Decline</a:t>
            </a:r>
            <a:endParaRPr lang="en-US" sz="1200" dirty="0">
              <a:latin typeface="+mn-lt"/>
              <a:cs typeface="Arial" charset="0"/>
            </a:endParaRPr>
          </a:p>
          <a:p>
            <a:pPr eaLnBrk="1" fontAlgn="auto" hangingPunct="1">
              <a:spcBef>
                <a:spcPts val="0"/>
              </a:spcBef>
              <a:spcAft>
                <a:spcPts val="0"/>
              </a:spcAft>
              <a:defRPr/>
            </a:pPr>
            <a:r>
              <a:rPr lang="en-US" sz="1200" dirty="0">
                <a:latin typeface="+mn-lt"/>
                <a:cs typeface="Arial" charset="0"/>
              </a:rPr>
              <a:t>	CTG and/or CTD = % of visit or servings growth/decline sourced to a specific variable (e.g. demo, occasion segment, etc.)</a:t>
            </a:r>
          </a:p>
          <a:p>
            <a:pPr eaLnBrk="1" fontAlgn="auto" hangingPunct="1">
              <a:spcBef>
                <a:spcPts val="0"/>
              </a:spcBef>
              <a:spcAft>
                <a:spcPts val="0"/>
              </a:spcAft>
              <a:defRPr/>
            </a:pPr>
            <a:endParaRPr lang="en-US" sz="1200" dirty="0">
              <a:latin typeface="+mn-lt"/>
              <a:cs typeface="Arial" charset="0"/>
            </a:endParaRPr>
          </a:p>
        </p:txBody>
      </p:sp>
      <p:cxnSp>
        <p:nvCxnSpPr>
          <p:cNvPr id="3" name="Straight Connector 2"/>
          <p:cNvCxnSpPr/>
          <p:nvPr/>
        </p:nvCxnSpPr>
        <p:spPr bwMode="auto">
          <a:xfrm>
            <a:off x="4572000" y="1155700"/>
            <a:ext cx="0" cy="3494088"/>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037" name="Title 1"/>
          <p:cNvSpPr>
            <a:spLocks noGrp="1"/>
          </p:cNvSpPr>
          <p:nvPr>
            <p:ph type="title"/>
          </p:nvPr>
        </p:nvSpPr>
        <p:spPr>
          <a:xfrm>
            <a:off x="366713" y="206375"/>
            <a:ext cx="8388350" cy="647700"/>
          </a:xfrm>
        </p:spPr>
        <p:txBody>
          <a:bodyPr/>
          <a:lstStyle/>
          <a:p>
            <a:r>
              <a:rPr lang="en-GB" altLang="en-US"/>
              <a:t>CREST Calculations</a:t>
            </a:r>
          </a:p>
        </p:txBody>
      </p:sp>
      <p:pic>
        <p:nvPicPr>
          <p:cNvPr id="44038" name="Picture 7" descr="NPD_Logo_RGB_Positive-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45475" y="4244975"/>
            <a:ext cx="8985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1206500" y="968375"/>
            <a:ext cx="207645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(000s) by Channel</a:t>
            </a:r>
          </a:p>
        </p:txBody>
      </p:sp>
      <p:sp>
        <p:nvSpPr>
          <p:cNvPr id="22532" name="AutoShape 4" descr="Pound Sign Outline Clipart"/>
          <p:cNvSpPr>
            <a:spLocks noChangeAspect="1" noChangeArrowheads="1"/>
          </p:cNvSpPr>
          <p:nvPr/>
        </p:nvSpPr>
        <p:spPr bwMode="auto">
          <a:xfrm>
            <a:off x="131763"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 name="Text Box 3"/>
          <p:cNvSpPr txBox="1">
            <a:spLocks noChangeArrowheads="1"/>
          </p:cNvSpPr>
          <p:nvPr/>
        </p:nvSpPr>
        <p:spPr bwMode="auto">
          <a:xfrm>
            <a:off x="4786313" y="944563"/>
            <a:ext cx="186213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%YOY Change</a:t>
            </a:r>
          </a:p>
        </p:txBody>
      </p:sp>
      <p:sp>
        <p:nvSpPr>
          <p:cNvPr id="22534" name="TextBox 5"/>
          <p:cNvSpPr txBox="1">
            <a:spLocks noChangeArrowheads="1"/>
          </p:cNvSpPr>
          <p:nvPr/>
        </p:nvSpPr>
        <p:spPr bwMode="auto">
          <a:xfrm>
            <a:off x="3092450" y="1811338"/>
            <a:ext cx="16938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r>
              <a:rPr lang="en-GB" altLang="en-US" sz="1200"/>
              <a:t>   Total Change 	</a:t>
            </a:r>
            <a:endParaRPr lang="en-GB" altLang="en-US" sz="1200" b="1">
              <a:solidFill>
                <a:srgbClr val="82C341"/>
              </a:solidFill>
            </a:endParaRPr>
          </a:p>
        </p:txBody>
      </p:sp>
      <p:sp>
        <p:nvSpPr>
          <p:cNvPr id="20" name="Text Box 3"/>
          <p:cNvSpPr txBox="1">
            <a:spLocks noChangeArrowheads="1"/>
          </p:cNvSpPr>
          <p:nvPr/>
        </p:nvSpPr>
        <p:spPr bwMode="auto">
          <a:xfrm>
            <a:off x="6600825" y="946150"/>
            <a:ext cx="21844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Actual YOY Change</a:t>
            </a:r>
          </a:p>
        </p:txBody>
      </p:sp>
      <p:sp>
        <p:nvSpPr>
          <p:cNvPr id="15" name="Text Box 3"/>
          <p:cNvSpPr txBox="1">
            <a:spLocks noChangeArrowheads="1"/>
          </p:cNvSpPr>
          <p:nvPr/>
        </p:nvSpPr>
        <p:spPr bwMode="auto">
          <a:xfrm>
            <a:off x="8066088" y="4835525"/>
            <a:ext cx="73501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2</a:t>
            </a:r>
          </a:p>
        </p:txBody>
      </p:sp>
      <p:sp>
        <p:nvSpPr>
          <p:cNvPr id="22537" name="Rectangle 4"/>
          <p:cNvSpPr>
            <a:spLocks noChangeArrowheads="1"/>
          </p:cNvSpPr>
          <p:nvPr/>
        </p:nvSpPr>
        <p:spPr bwMode="auto">
          <a:xfrm>
            <a:off x="2470150" y="4849813"/>
            <a:ext cx="35417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i="1"/>
              <a:t>*low sample sizes – use directionally.</a:t>
            </a:r>
          </a:p>
        </p:txBody>
      </p:sp>
      <p:sp>
        <p:nvSpPr>
          <p:cNvPr id="17" name="TextBox 16"/>
          <p:cNvSpPr txBox="1"/>
          <p:nvPr/>
        </p:nvSpPr>
        <p:spPr>
          <a:xfrm>
            <a:off x="5478463" y="486736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2021</a:t>
            </a:r>
          </a:p>
        </p:txBody>
      </p:sp>
      <p:sp>
        <p:nvSpPr>
          <p:cNvPr id="22539" name="Title 9"/>
          <p:cNvSpPr>
            <a:spLocks noGrp="1"/>
          </p:cNvSpPr>
          <p:nvPr>
            <p:ph type="title"/>
          </p:nvPr>
        </p:nvSpPr>
        <p:spPr>
          <a:xfrm>
            <a:off x="352425" y="206375"/>
            <a:ext cx="8388350" cy="647700"/>
          </a:xfrm>
        </p:spPr>
        <p:txBody>
          <a:bodyPr/>
          <a:lstStyle/>
          <a:p>
            <a:r>
              <a:rPr lang="en-GB" altLang="en-US" sz="2400" dirty="0"/>
              <a:t>Amid 18 months of COVID, Fish &amp; Chips servings decreased across all channels</a:t>
            </a:r>
          </a:p>
        </p:txBody>
      </p:sp>
      <p:graphicFrame>
        <p:nvGraphicFramePr>
          <p:cNvPr id="11" name="Table 10"/>
          <p:cNvGraphicFramePr>
            <a:graphicFrameLocks noGrp="1"/>
          </p:cNvGraphicFramePr>
          <p:nvPr>
            <p:extLst>
              <p:ext uri="{D42A27DB-BD31-4B8C-83A1-F6EECF244321}">
                <p14:modId xmlns:p14="http://schemas.microsoft.com/office/powerpoint/2010/main" val="2867486558"/>
              </p:ext>
            </p:extLst>
          </p:nvPr>
        </p:nvGraphicFramePr>
        <p:xfrm>
          <a:off x="5478463" y="1643063"/>
          <a:ext cx="609600" cy="2662240"/>
        </p:xfrm>
        <a:graphic>
          <a:graphicData uri="http://schemas.openxmlformats.org/drawingml/2006/table">
            <a:tbl>
              <a:tblPr/>
              <a:tblGrid>
                <a:gridCol w="609600">
                  <a:extLst>
                    <a:ext uri="{9D8B030D-6E8A-4147-A177-3AD203B41FA5}">
                      <a16:colId xmlns:a16="http://schemas.microsoft.com/office/drawing/2014/main" val="1532222193"/>
                    </a:ext>
                  </a:extLst>
                </a:gridCol>
              </a:tblGrid>
              <a:tr h="380320">
                <a:tc>
                  <a:txBody>
                    <a:bodyPr/>
                    <a:lstStyle/>
                    <a:p>
                      <a:pPr algn="r" fontAlgn="b"/>
                      <a:r>
                        <a:rPr lang="en-GB" sz="1200" b="1" i="0" u="none" strike="noStrike" dirty="0">
                          <a:solidFill>
                            <a:srgbClr val="FF0000"/>
                          </a:solidFill>
                          <a:effectLst/>
                          <a:latin typeface="+mn-lt"/>
                        </a:rPr>
                        <a:t>-10.4%</a:t>
                      </a:r>
                    </a:p>
                  </a:txBody>
                  <a:tcPr marL="6350" marR="6350" marT="6350" marB="0" anchor="b">
                    <a:lnL>
                      <a:noFill/>
                    </a:lnL>
                    <a:lnR>
                      <a:noFill/>
                    </a:lnR>
                    <a:lnT>
                      <a:noFill/>
                    </a:lnT>
                    <a:lnB>
                      <a:noFill/>
                    </a:lnB>
                  </a:tcPr>
                </a:tc>
                <a:extLst>
                  <a:ext uri="{0D108BD9-81ED-4DB2-BD59-A6C34878D82A}">
                    <a16:rowId xmlns:a16="http://schemas.microsoft.com/office/drawing/2014/main" val="674166122"/>
                  </a:ext>
                </a:extLst>
              </a:tr>
              <a:tr h="380320">
                <a:tc>
                  <a:txBody>
                    <a:bodyPr/>
                    <a:lstStyle/>
                    <a:p>
                      <a:pPr algn="r" fontAlgn="b"/>
                      <a:r>
                        <a:rPr lang="en-GB" sz="1200" b="1" i="0" u="none" strike="noStrike">
                          <a:solidFill>
                            <a:srgbClr val="FF0000"/>
                          </a:solidFill>
                          <a:effectLst/>
                          <a:latin typeface="+mn-lt"/>
                        </a:rPr>
                        <a:t>-15.3%</a:t>
                      </a:r>
                    </a:p>
                  </a:txBody>
                  <a:tcPr marL="6350" marR="6350" marT="6350" marB="0" anchor="b">
                    <a:lnL>
                      <a:noFill/>
                    </a:lnL>
                    <a:lnR>
                      <a:noFill/>
                    </a:lnR>
                    <a:lnT>
                      <a:noFill/>
                    </a:lnT>
                    <a:lnB>
                      <a:noFill/>
                    </a:lnB>
                  </a:tcPr>
                </a:tc>
                <a:extLst>
                  <a:ext uri="{0D108BD9-81ED-4DB2-BD59-A6C34878D82A}">
                    <a16:rowId xmlns:a16="http://schemas.microsoft.com/office/drawing/2014/main" val="841986420"/>
                  </a:ext>
                </a:extLst>
              </a:tr>
              <a:tr h="380320">
                <a:tc>
                  <a:txBody>
                    <a:bodyPr/>
                    <a:lstStyle/>
                    <a:p>
                      <a:pPr algn="r" fontAlgn="b"/>
                      <a:r>
                        <a:rPr lang="en-GB" sz="1200" b="1" i="0" u="none" strike="noStrike">
                          <a:solidFill>
                            <a:srgbClr val="FF0000"/>
                          </a:solidFill>
                          <a:effectLst/>
                          <a:latin typeface="+mn-lt"/>
                        </a:rPr>
                        <a:t>-3.5%</a:t>
                      </a:r>
                    </a:p>
                  </a:txBody>
                  <a:tcPr marL="6350" marR="6350" marT="6350" marB="0" anchor="b">
                    <a:lnL>
                      <a:noFill/>
                    </a:lnL>
                    <a:lnR>
                      <a:noFill/>
                    </a:lnR>
                    <a:lnT>
                      <a:noFill/>
                    </a:lnT>
                    <a:lnB>
                      <a:noFill/>
                    </a:lnB>
                  </a:tcPr>
                </a:tc>
                <a:extLst>
                  <a:ext uri="{0D108BD9-81ED-4DB2-BD59-A6C34878D82A}">
                    <a16:rowId xmlns:a16="http://schemas.microsoft.com/office/drawing/2014/main" val="1019953526"/>
                  </a:ext>
                </a:extLst>
              </a:tr>
              <a:tr h="380320">
                <a:tc>
                  <a:txBody>
                    <a:bodyPr/>
                    <a:lstStyle/>
                    <a:p>
                      <a:pPr algn="r" fontAlgn="b"/>
                      <a:r>
                        <a:rPr lang="en-GB" sz="1200" b="1" i="0" u="none" strike="noStrike">
                          <a:solidFill>
                            <a:srgbClr val="FF0000"/>
                          </a:solidFill>
                          <a:effectLst/>
                          <a:latin typeface="+mn-lt"/>
                        </a:rPr>
                        <a:t>-14.4%</a:t>
                      </a:r>
                    </a:p>
                  </a:txBody>
                  <a:tcPr marL="6350" marR="6350" marT="6350" marB="0" anchor="b">
                    <a:lnL>
                      <a:noFill/>
                    </a:lnL>
                    <a:lnR>
                      <a:noFill/>
                    </a:lnR>
                    <a:lnT>
                      <a:noFill/>
                    </a:lnT>
                    <a:lnB>
                      <a:noFill/>
                    </a:lnB>
                  </a:tcPr>
                </a:tc>
                <a:extLst>
                  <a:ext uri="{0D108BD9-81ED-4DB2-BD59-A6C34878D82A}">
                    <a16:rowId xmlns:a16="http://schemas.microsoft.com/office/drawing/2014/main" val="3472175071"/>
                  </a:ext>
                </a:extLst>
              </a:tr>
              <a:tr h="380320">
                <a:tc>
                  <a:txBody>
                    <a:bodyPr/>
                    <a:lstStyle/>
                    <a:p>
                      <a:pPr algn="r" fontAlgn="b"/>
                      <a:r>
                        <a:rPr lang="en-GB" sz="1200" b="1" i="0" u="none" strike="noStrike">
                          <a:solidFill>
                            <a:srgbClr val="FF0000"/>
                          </a:solidFill>
                          <a:effectLst/>
                          <a:latin typeface="+mn-lt"/>
                        </a:rPr>
                        <a:t>-71.1%</a:t>
                      </a:r>
                    </a:p>
                  </a:txBody>
                  <a:tcPr marL="6350" marR="6350" marT="6350" marB="0" anchor="b">
                    <a:lnL>
                      <a:noFill/>
                    </a:lnL>
                    <a:lnR>
                      <a:noFill/>
                    </a:lnR>
                    <a:lnT>
                      <a:noFill/>
                    </a:lnT>
                    <a:lnB>
                      <a:noFill/>
                    </a:lnB>
                  </a:tcPr>
                </a:tc>
                <a:extLst>
                  <a:ext uri="{0D108BD9-81ED-4DB2-BD59-A6C34878D82A}">
                    <a16:rowId xmlns:a16="http://schemas.microsoft.com/office/drawing/2014/main" val="2059021250"/>
                  </a:ext>
                </a:extLst>
              </a:tr>
              <a:tr h="380320">
                <a:tc>
                  <a:txBody>
                    <a:bodyPr/>
                    <a:lstStyle/>
                    <a:p>
                      <a:pPr algn="r" fontAlgn="b"/>
                      <a:r>
                        <a:rPr lang="en-GB" sz="1200" b="1" i="0" u="none" strike="noStrike">
                          <a:solidFill>
                            <a:srgbClr val="FF0000"/>
                          </a:solidFill>
                          <a:effectLst/>
                          <a:latin typeface="+mn-lt"/>
                        </a:rPr>
                        <a:t>-17.8%</a:t>
                      </a:r>
                    </a:p>
                  </a:txBody>
                  <a:tcPr marL="6350" marR="6350" marT="6350" marB="0" anchor="b">
                    <a:lnL>
                      <a:noFill/>
                    </a:lnL>
                    <a:lnR>
                      <a:noFill/>
                    </a:lnR>
                    <a:lnT>
                      <a:noFill/>
                    </a:lnT>
                    <a:lnB>
                      <a:noFill/>
                    </a:lnB>
                  </a:tcPr>
                </a:tc>
                <a:extLst>
                  <a:ext uri="{0D108BD9-81ED-4DB2-BD59-A6C34878D82A}">
                    <a16:rowId xmlns:a16="http://schemas.microsoft.com/office/drawing/2014/main" val="2502767931"/>
                  </a:ext>
                </a:extLst>
              </a:tr>
              <a:tr h="380320">
                <a:tc>
                  <a:txBody>
                    <a:bodyPr/>
                    <a:lstStyle/>
                    <a:p>
                      <a:pPr algn="r" fontAlgn="b"/>
                      <a:r>
                        <a:rPr lang="en-GB" sz="1200" b="1" i="0" u="none" strike="noStrike" dirty="0">
                          <a:solidFill>
                            <a:srgbClr val="FF0000"/>
                          </a:solidFill>
                          <a:effectLst/>
                          <a:latin typeface="+mn-lt"/>
                        </a:rPr>
                        <a:t>-21.6%</a:t>
                      </a:r>
                    </a:p>
                  </a:txBody>
                  <a:tcPr marL="6350" marR="6350" marT="6350" marB="0" anchor="b">
                    <a:lnL>
                      <a:noFill/>
                    </a:lnL>
                    <a:lnR>
                      <a:noFill/>
                    </a:lnR>
                    <a:lnT>
                      <a:noFill/>
                    </a:lnT>
                    <a:lnB>
                      <a:noFill/>
                    </a:lnB>
                  </a:tcPr>
                </a:tc>
                <a:extLst>
                  <a:ext uri="{0D108BD9-81ED-4DB2-BD59-A6C34878D82A}">
                    <a16:rowId xmlns:a16="http://schemas.microsoft.com/office/drawing/2014/main" val="1248061464"/>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87186559"/>
              </p:ext>
            </p:extLst>
          </p:nvPr>
        </p:nvGraphicFramePr>
        <p:xfrm>
          <a:off x="7512050" y="1643063"/>
          <a:ext cx="609600" cy="2662240"/>
        </p:xfrm>
        <a:graphic>
          <a:graphicData uri="http://schemas.openxmlformats.org/drawingml/2006/table">
            <a:tbl>
              <a:tblPr/>
              <a:tblGrid>
                <a:gridCol w="609600">
                  <a:extLst>
                    <a:ext uri="{9D8B030D-6E8A-4147-A177-3AD203B41FA5}">
                      <a16:colId xmlns:a16="http://schemas.microsoft.com/office/drawing/2014/main" val="815273354"/>
                    </a:ext>
                  </a:extLst>
                </a:gridCol>
              </a:tblGrid>
              <a:tr h="380320">
                <a:tc>
                  <a:txBody>
                    <a:bodyPr/>
                    <a:lstStyle/>
                    <a:p>
                      <a:pPr algn="l" fontAlgn="b"/>
                      <a:r>
                        <a:rPr lang="en-GB" sz="1200" b="1" i="0" u="none" strike="noStrike" dirty="0">
                          <a:solidFill>
                            <a:srgbClr val="FF0000"/>
                          </a:solidFill>
                          <a:effectLst/>
                          <a:latin typeface="+mn-lt"/>
                        </a:rPr>
                        <a:t>-39.0m</a:t>
                      </a:r>
                    </a:p>
                  </a:txBody>
                  <a:tcPr marL="6350" marR="6350" marT="6350" marB="0" anchor="b">
                    <a:lnL>
                      <a:noFill/>
                    </a:lnL>
                    <a:lnR>
                      <a:noFill/>
                    </a:lnR>
                    <a:lnT>
                      <a:noFill/>
                    </a:lnT>
                    <a:lnB>
                      <a:noFill/>
                    </a:lnB>
                  </a:tcPr>
                </a:tc>
                <a:extLst>
                  <a:ext uri="{0D108BD9-81ED-4DB2-BD59-A6C34878D82A}">
                    <a16:rowId xmlns:a16="http://schemas.microsoft.com/office/drawing/2014/main" val="1926505549"/>
                  </a:ext>
                </a:extLst>
              </a:tr>
              <a:tr h="380320">
                <a:tc>
                  <a:txBody>
                    <a:bodyPr/>
                    <a:lstStyle/>
                    <a:p>
                      <a:pPr algn="l" fontAlgn="b"/>
                      <a:r>
                        <a:rPr lang="en-GB" sz="1200" b="1" i="0" u="none" strike="noStrike" dirty="0">
                          <a:solidFill>
                            <a:srgbClr val="FF0000"/>
                          </a:solidFill>
                          <a:effectLst/>
                          <a:latin typeface="+mn-lt"/>
                        </a:rPr>
                        <a:t>-4.6m</a:t>
                      </a:r>
                    </a:p>
                  </a:txBody>
                  <a:tcPr marL="6350" marR="6350" marT="6350" marB="0" anchor="b">
                    <a:lnL>
                      <a:noFill/>
                    </a:lnL>
                    <a:lnR>
                      <a:noFill/>
                    </a:lnR>
                    <a:lnT>
                      <a:noFill/>
                    </a:lnT>
                    <a:lnB>
                      <a:noFill/>
                    </a:lnB>
                  </a:tcPr>
                </a:tc>
                <a:extLst>
                  <a:ext uri="{0D108BD9-81ED-4DB2-BD59-A6C34878D82A}">
                    <a16:rowId xmlns:a16="http://schemas.microsoft.com/office/drawing/2014/main" val="4140486329"/>
                  </a:ext>
                </a:extLst>
              </a:tr>
              <a:tr h="380320">
                <a:tc>
                  <a:txBody>
                    <a:bodyPr/>
                    <a:lstStyle/>
                    <a:p>
                      <a:pPr algn="l" fontAlgn="b"/>
                      <a:r>
                        <a:rPr lang="en-GB" sz="1200" b="1" i="0" u="none" strike="noStrike" dirty="0">
                          <a:solidFill>
                            <a:srgbClr val="FF0000"/>
                          </a:solidFill>
                          <a:effectLst/>
                          <a:latin typeface="+mn-lt"/>
                        </a:rPr>
                        <a:t>-8.1m</a:t>
                      </a:r>
                    </a:p>
                  </a:txBody>
                  <a:tcPr marL="6350" marR="6350" marT="6350" marB="0" anchor="b">
                    <a:lnL>
                      <a:noFill/>
                    </a:lnL>
                    <a:lnR>
                      <a:noFill/>
                    </a:lnR>
                    <a:lnT>
                      <a:noFill/>
                    </a:lnT>
                    <a:lnB>
                      <a:noFill/>
                    </a:lnB>
                  </a:tcPr>
                </a:tc>
                <a:extLst>
                  <a:ext uri="{0D108BD9-81ED-4DB2-BD59-A6C34878D82A}">
                    <a16:rowId xmlns:a16="http://schemas.microsoft.com/office/drawing/2014/main" val="2705666939"/>
                  </a:ext>
                </a:extLst>
              </a:tr>
              <a:tr h="380320">
                <a:tc>
                  <a:txBody>
                    <a:bodyPr/>
                    <a:lstStyle/>
                    <a:p>
                      <a:pPr algn="l" fontAlgn="b"/>
                      <a:r>
                        <a:rPr lang="en-GB" sz="1200" b="1" i="0" u="none" strike="noStrike" dirty="0">
                          <a:solidFill>
                            <a:srgbClr val="FF0000"/>
                          </a:solidFill>
                          <a:effectLst/>
                          <a:latin typeface="+mn-lt"/>
                        </a:rPr>
                        <a:t>-3.7m</a:t>
                      </a:r>
                    </a:p>
                  </a:txBody>
                  <a:tcPr marL="6350" marR="6350" marT="6350" marB="0" anchor="b">
                    <a:lnL>
                      <a:noFill/>
                    </a:lnL>
                    <a:lnR>
                      <a:noFill/>
                    </a:lnR>
                    <a:lnT>
                      <a:noFill/>
                    </a:lnT>
                    <a:lnB>
                      <a:noFill/>
                    </a:lnB>
                  </a:tcPr>
                </a:tc>
                <a:extLst>
                  <a:ext uri="{0D108BD9-81ED-4DB2-BD59-A6C34878D82A}">
                    <a16:rowId xmlns:a16="http://schemas.microsoft.com/office/drawing/2014/main" val="1586102103"/>
                  </a:ext>
                </a:extLst>
              </a:tr>
              <a:tr h="380320">
                <a:tc>
                  <a:txBody>
                    <a:bodyPr/>
                    <a:lstStyle/>
                    <a:p>
                      <a:pPr algn="l" fontAlgn="b"/>
                      <a:r>
                        <a:rPr lang="en-GB" sz="1200" b="1" i="0" u="none" strike="noStrike" dirty="0">
                          <a:solidFill>
                            <a:srgbClr val="FF0000"/>
                          </a:solidFill>
                          <a:effectLst/>
                          <a:latin typeface="+mn-lt"/>
                        </a:rPr>
                        <a:t>-5.9m</a:t>
                      </a:r>
                    </a:p>
                  </a:txBody>
                  <a:tcPr marL="6350" marR="6350" marT="6350" marB="0" anchor="b">
                    <a:lnL>
                      <a:noFill/>
                    </a:lnL>
                    <a:lnR>
                      <a:noFill/>
                    </a:lnR>
                    <a:lnT>
                      <a:noFill/>
                    </a:lnT>
                    <a:lnB>
                      <a:noFill/>
                    </a:lnB>
                  </a:tcPr>
                </a:tc>
                <a:extLst>
                  <a:ext uri="{0D108BD9-81ED-4DB2-BD59-A6C34878D82A}">
                    <a16:rowId xmlns:a16="http://schemas.microsoft.com/office/drawing/2014/main" val="1197997533"/>
                  </a:ext>
                </a:extLst>
              </a:tr>
              <a:tr h="380320">
                <a:tc>
                  <a:txBody>
                    <a:bodyPr/>
                    <a:lstStyle/>
                    <a:p>
                      <a:pPr algn="l" fontAlgn="b"/>
                      <a:r>
                        <a:rPr lang="en-GB" sz="1200" b="1" i="0" u="none" strike="noStrike" dirty="0">
                          <a:solidFill>
                            <a:srgbClr val="FF0000"/>
                          </a:solidFill>
                          <a:effectLst/>
                          <a:latin typeface="+mn-lt"/>
                        </a:rPr>
                        <a:t>-6.1m</a:t>
                      </a:r>
                    </a:p>
                  </a:txBody>
                  <a:tcPr marL="6350" marR="6350" marT="6350" marB="0" anchor="b">
                    <a:lnL>
                      <a:noFill/>
                    </a:lnL>
                    <a:lnR>
                      <a:noFill/>
                    </a:lnR>
                    <a:lnT>
                      <a:noFill/>
                    </a:lnT>
                    <a:lnB>
                      <a:noFill/>
                    </a:lnB>
                  </a:tcPr>
                </a:tc>
                <a:extLst>
                  <a:ext uri="{0D108BD9-81ED-4DB2-BD59-A6C34878D82A}">
                    <a16:rowId xmlns:a16="http://schemas.microsoft.com/office/drawing/2014/main" val="2279989978"/>
                  </a:ext>
                </a:extLst>
              </a:tr>
              <a:tr h="380320">
                <a:tc>
                  <a:txBody>
                    <a:bodyPr/>
                    <a:lstStyle/>
                    <a:p>
                      <a:pPr algn="l" fontAlgn="b"/>
                      <a:r>
                        <a:rPr lang="en-GB" sz="1200" b="1" i="0" u="none" strike="noStrike" dirty="0">
                          <a:solidFill>
                            <a:srgbClr val="FF0000"/>
                          </a:solidFill>
                          <a:effectLst/>
                          <a:latin typeface="+mn-lt"/>
                        </a:rPr>
                        <a:t>-10.5m</a:t>
                      </a:r>
                    </a:p>
                  </a:txBody>
                  <a:tcPr marL="6350" marR="6350" marT="6350" marB="0" anchor="b">
                    <a:lnL>
                      <a:noFill/>
                    </a:lnL>
                    <a:lnR>
                      <a:noFill/>
                    </a:lnR>
                    <a:lnT>
                      <a:noFill/>
                    </a:lnT>
                    <a:lnB>
                      <a:noFill/>
                    </a:lnB>
                  </a:tcPr>
                </a:tc>
                <a:extLst>
                  <a:ext uri="{0D108BD9-81ED-4DB2-BD59-A6C34878D82A}">
                    <a16:rowId xmlns:a16="http://schemas.microsoft.com/office/drawing/2014/main" val="1549202760"/>
                  </a:ext>
                </a:extLst>
              </a:tr>
            </a:tbl>
          </a:graphicData>
        </a:graphic>
      </p:graphicFrame>
      <p:graphicFrame>
        <p:nvGraphicFramePr>
          <p:cNvPr id="14" name="Chart 13">
            <a:extLst>
              <a:ext uri="{FF2B5EF4-FFF2-40B4-BE49-F238E27FC236}">
                <a16:creationId xmlns:a16="http://schemas.microsoft.com/office/drawing/2014/main" id="{CE0810A4-D202-4D13-802C-848F47A860C0}"/>
              </a:ext>
            </a:extLst>
          </p:cNvPr>
          <p:cNvGraphicFramePr/>
          <p:nvPr>
            <p:extLst>
              <p:ext uri="{D42A27DB-BD31-4B8C-83A1-F6EECF244321}">
                <p14:modId xmlns:p14="http://schemas.microsoft.com/office/powerpoint/2010/main" val="92369545"/>
              </p:ext>
            </p:extLst>
          </p:nvPr>
        </p:nvGraphicFramePr>
        <p:xfrm>
          <a:off x="367295" y="1267362"/>
          <a:ext cx="4871297" cy="38446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551238" y="1035050"/>
            <a:ext cx="1838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Incidence % by Channel</a:t>
            </a:r>
          </a:p>
        </p:txBody>
      </p:sp>
      <p:sp>
        <p:nvSpPr>
          <p:cNvPr id="24580"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3</a:t>
            </a:r>
          </a:p>
        </p:txBody>
      </p:sp>
      <p:sp>
        <p:nvSpPr>
          <p:cNvPr id="24582" name="Title 3"/>
          <p:cNvSpPr>
            <a:spLocks noGrp="1"/>
          </p:cNvSpPr>
          <p:nvPr>
            <p:ph type="title"/>
          </p:nvPr>
        </p:nvSpPr>
        <p:spPr>
          <a:xfrm>
            <a:off x="366713" y="206375"/>
            <a:ext cx="8388350" cy="647700"/>
          </a:xfrm>
        </p:spPr>
        <p:txBody>
          <a:bodyPr/>
          <a:lstStyle/>
          <a:p>
            <a:r>
              <a:rPr lang="en-GB" altLang="en-US" sz="2400" dirty="0"/>
              <a:t>The share of Fish &amp; Chips in total visits increased for F&amp;C Shops and Pubs </a:t>
            </a:r>
          </a:p>
        </p:txBody>
      </p:sp>
      <p:sp>
        <p:nvSpPr>
          <p:cNvPr id="27" name="TextBox 26"/>
          <p:cNvSpPr txBox="1"/>
          <p:nvPr/>
        </p:nvSpPr>
        <p:spPr>
          <a:xfrm>
            <a:off x="5493396" y="4858487"/>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2021</a:t>
            </a:r>
          </a:p>
        </p:txBody>
      </p:sp>
      <p:sp>
        <p:nvSpPr>
          <p:cNvPr id="24584" name="Rectangle 9"/>
          <p:cNvSpPr>
            <a:spLocks noChangeArrowheads="1"/>
          </p:cNvSpPr>
          <p:nvPr/>
        </p:nvSpPr>
        <p:spPr bwMode="auto">
          <a:xfrm>
            <a:off x="2470150" y="4849813"/>
            <a:ext cx="35417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i="1"/>
              <a:t>*low sample sizes – use directionally.</a:t>
            </a:r>
          </a:p>
        </p:txBody>
      </p:sp>
      <p:cxnSp>
        <p:nvCxnSpPr>
          <p:cNvPr id="11" name="Straight Connector 10"/>
          <p:cNvCxnSpPr/>
          <p:nvPr/>
        </p:nvCxnSpPr>
        <p:spPr bwMode="auto">
          <a:xfrm flipV="1">
            <a:off x="1698624" y="1106072"/>
            <a:ext cx="0" cy="3436938"/>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graphicFrame>
        <p:nvGraphicFramePr>
          <p:cNvPr id="10" name="Chart 9">
            <a:extLst>
              <a:ext uri="{FF2B5EF4-FFF2-40B4-BE49-F238E27FC236}">
                <a16:creationId xmlns:a16="http://schemas.microsoft.com/office/drawing/2014/main" id="{1596A6A9-31CD-4C38-A410-6A19C1C83715}"/>
              </a:ext>
            </a:extLst>
          </p:cNvPr>
          <p:cNvGraphicFramePr/>
          <p:nvPr>
            <p:extLst>
              <p:ext uri="{D42A27DB-BD31-4B8C-83A1-F6EECF244321}">
                <p14:modId xmlns:p14="http://schemas.microsoft.com/office/powerpoint/2010/main" val="4240976045"/>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733800" y="1023938"/>
            <a:ext cx="14732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Age</a:t>
            </a:r>
          </a:p>
        </p:txBody>
      </p:sp>
      <p:sp>
        <p:nvSpPr>
          <p:cNvPr id="26628"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6" name="Straight Connector 5"/>
          <p:cNvCxnSpPr/>
          <p:nvPr/>
        </p:nvCxnSpPr>
        <p:spPr bwMode="auto">
          <a:xfrm flipV="1">
            <a:off x="1674119" y="1254919"/>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4</a:t>
            </a:r>
          </a:p>
        </p:txBody>
      </p:sp>
      <p:sp>
        <p:nvSpPr>
          <p:cNvPr id="26631" name="Title 6"/>
          <p:cNvSpPr>
            <a:spLocks noGrp="1"/>
          </p:cNvSpPr>
          <p:nvPr>
            <p:ph type="title"/>
          </p:nvPr>
        </p:nvSpPr>
        <p:spPr>
          <a:xfrm>
            <a:off x="366713" y="206375"/>
            <a:ext cx="8388350" cy="647700"/>
          </a:xfrm>
        </p:spPr>
        <p:txBody>
          <a:bodyPr/>
          <a:lstStyle/>
          <a:p>
            <a:r>
              <a:rPr lang="en-GB" altLang="en-US" sz="2400" dirty="0"/>
              <a:t>Fish &amp; Chips is more popular among older generations</a:t>
            </a:r>
          </a:p>
        </p:txBody>
      </p:sp>
      <p:sp>
        <p:nvSpPr>
          <p:cNvPr id="17" name="TextBox 16"/>
          <p:cNvSpPr txBox="1"/>
          <p:nvPr/>
        </p:nvSpPr>
        <p:spPr>
          <a:xfrm>
            <a:off x="5445788" y="4874096"/>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2021</a:t>
            </a:r>
          </a:p>
        </p:txBody>
      </p:sp>
      <p:graphicFrame>
        <p:nvGraphicFramePr>
          <p:cNvPr id="9" name="Chart 8">
            <a:extLst>
              <a:ext uri="{FF2B5EF4-FFF2-40B4-BE49-F238E27FC236}">
                <a16:creationId xmlns:a16="http://schemas.microsoft.com/office/drawing/2014/main" id="{55E72B3A-3521-4F0B-9064-BFC3BF874999}"/>
              </a:ext>
            </a:extLst>
          </p:cNvPr>
          <p:cNvGraphicFramePr/>
          <p:nvPr>
            <p:extLst>
              <p:ext uri="{D42A27DB-BD31-4B8C-83A1-F6EECF244321}">
                <p14:modId xmlns:p14="http://schemas.microsoft.com/office/powerpoint/2010/main" val="1278861942"/>
              </p:ext>
            </p:extLst>
          </p:nvPr>
        </p:nvGraphicFramePr>
        <p:xfrm>
          <a:off x="367295" y="1485268"/>
          <a:ext cx="8388001" cy="33328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444875" y="1039813"/>
            <a:ext cx="205105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Social Class</a:t>
            </a:r>
          </a:p>
        </p:txBody>
      </p:sp>
      <p:sp>
        <p:nvSpPr>
          <p:cNvPr id="28676"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11" name="Straight Connector 10"/>
          <p:cNvCxnSpPr/>
          <p:nvPr/>
        </p:nvCxnSpPr>
        <p:spPr bwMode="auto">
          <a:xfrm flipV="1">
            <a:off x="1884363" y="1039813"/>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5</a:t>
            </a:r>
          </a:p>
        </p:txBody>
      </p:sp>
      <p:sp>
        <p:nvSpPr>
          <p:cNvPr id="28679" name="Title 4"/>
          <p:cNvSpPr>
            <a:spLocks noGrp="1"/>
          </p:cNvSpPr>
          <p:nvPr>
            <p:ph type="title"/>
          </p:nvPr>
        </p:nvSpPr>
        <p:spPr>
          <a:xfrm>
            <a:off x="366713" y="206375"/>
            <a:ext cx="8388350" cy="647700"/>
          </a:xfrm>
        </p:spPr>
        <p:txBody>
          <a:bodyPr/>
          <a:lstStyle/>
          <a:p>
            <a:r>
              <a:rPr lang="en-GB" altLang="en-US" sz="2400"/>
              <a:t>Fish &amp; Chips strongly over indexes with A,B,C1 consumers, especially at Pubs and FSR</a:t>
            </a:r>
          </a:p>
        </p:txBody>
      </p:sp>
      <p:sp>
        <p:nvSpPr>
          <p:cNvPr id="17" name="TextBox 16"/>
          <p:cNvSpPr txBox="1"/>
          <p:nvPr/>
        </p:nvSpPr>
        <p:spPr>
          <a:xfrm>
            <a:off x="5341641"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2021</a:t>
            </a:r>
          </a:p>
        </p:txBody>
      </p:sp>
      <p:graphicFrame>
        <p:nvGraphicFramePr>
          <p:cNvPr id="9" name="Chart 8">
            <a:extLst>
              <a:ext uri="{FF2B5EF4-FFF2-40B4-BE49-F238E27FC236}">
                <a16:creationId xmlns:a16="http://schemas.microsoft.com/office/drawing/2014/main" id="{1D6A4C5D-15C6-4158-94CB-D8474979710F}"/>
              </a:ext>
            </a:extLst>
          </p:cNvPr>
          <p:cNvGraphicFramePr/>
          <p:nvPr>
            <p:extLst>
              <p:ext uri="{D42A27DB-BD31-4B8C-83A1-F6EECF244321}">
                <p14:modId xmlns:p14="http://schemas.microsoft.com/office/powerpoint/2010/main" val="182077364"/>
              </p:ext>
            </p:extLst>
          </p:nvPr>
        </p:nvGraphicFramePr>
        <p:xfrm>
          <a:off x="367297" y="1598212"/>
          <a:ext cx="8387999" cy="321988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554413" y="1030288"/>
            <a:ext cx="172085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Gender</a:t>
            </a:r>
          </a:p>
        </p:txBody>
      </p:sp>
      <p:sp>
        <p:nvSpPr>
          <p:cNvPr id="30724"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11" name="Straight Connector 10"/>
          <p:cNvCxnSpPr/>
          <p:nvPr/>
        </p:nvCxnSpPr>
        <p:spPr bwMode="auto">
          <a:xfrm flipV="1">
            <a:off x="1874838" y="1125538"/>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6</a:t>
            </a:r>
          </a:p>
        </p:txBody>
      </p:sp>
      <p:sp>
        <p:nvSpPr>
          <p:cNvPr id="30727" name="Title 4"/>
          <p:cNvSpPr>
            <a:spLocks noGrp="1"/>
          </p:cNvSpPr>
          <p:nvPr>
            <p:ph type="title"/>
          </p:nvPr>
        </p:nvSpPr>
        <p:spPr>
          <a:xfrm>
            <a:off x="366713" y="206375"/>
            <a:ext cx="8388350" cy="647700"/>
          </a:xfrm>
        </p:spPr>
        <p:txBody>
          <a:bodyPr/>
          <a:lstStyle/>
          <a:p>
            <a:r>
              <a:rPr lang="en-GB" altLang="en-US" sz="2400" dirty="0"/>
              <a:t>Fish &amp; Chips are skewed to female customers, more so at FSR and Pubs </a:t>
            </a:r>
          </a:p>
        </p:txBody>
      </p:sp>
      <p:sp>
        <p:nvSpPr>
          <p:cNvPr id="17" name="TextBox 16"/>
          <p:cNvSpPr txBox="1"/>
          <p:nvPr/>
        </p:nvSpPr>
        <p:spPr>
          <a:xfrm>
            <a:off x="5275263"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2021</a:t>
            </a:r>
          </a:p>
        </p:txBody>
      </p:sp>
      <p:graphicFrame>
        <p:nvGraphicFramePr>
          <p:cNvPr id="9" name="Chart 8">
            <a:extLst>
              <a:ext uri="{FF2B5EF4-FFF2-40B4-BE49-F238E27FC236}">
                <a16:creationId xmlns:a16="http://schemas.microsoft.com/office/drawing/2014/main" id="{1D37F4E2-A2C6-4A16-9105-EEE1BDF8A7FD}"/>
              </a:ext>
            </a:extLst>
          </p:cNvPr>
          <p:cNvGraphicFramePr/>
          <p:nvPr>
            <p:extLst>
              <p:ext uri="{D42A27DB-BD31-4B8C-83A1-F6EECF244321}">
                <p14:modId xmlns:p14="http://schemas.microsoft.com/office/powerpoint/2010/main" val="583667300"/>
              </p:ext>
            </p:extLst>
          </p:nvPr>
        </p:nvGraphicFramePr>
        <p:xfrm>
          <a:off x="367295" y="1391478"/>
          <a:ext cx="8388001" cy="342661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149600" y="1050925"/>
            <a:ext cx="26416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Presence of Children</a:t>
            </a:r>
          </a:p>
        </p:txBody>
      </p:sp>
      <p:sp>
        <p:nvSpPr>
          <p:cNvPr id="32772"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11" name="Straight Connector 10"/>
          <p:cNvCxnSpPr/>
          <p:nvPr/>
        </p:nvCxnSpPr>
        <p:spPr bwMode="auto">
          <a:xfrm flipV="1">
            <a:off x="1898650" y="1176338"/>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7</a:t>
            </a:r>
          </a:p>
        </p:txBody>
      </p:sp>
      <p:sp>
        <p:nvSpPr>
          <p:cNvPr id="32775" name="Title 4"/>
          <p:cNvSpPr>
            <a:spLocks noGrp="1"/>
          </p:cNvSpPr>
          <p:nvPr>
            <p:ph type="title"/>
          </p:nvPr>
        </p:nvSpPr>
        <p:spPr>
          <a:xfrm>
            <a:off x="366713" y="206375"/>
            <a:ext cx="8388350" cy="647700"/>
          </a:xfrm>
        </p:spPr>
        <p:txBody>
          <a:bodyPr/>
          <a:lstStyle/>
          <a:p>
            <a:r>
              <a:rPr lang="en-GB" altLang="en-US" sz="2400"/>
              <a:t>Fish &amp; Chips over indexes with adult only occasions, with this being amplified in Pubs and to a lesser extent at QSR </a:t>
            </a:r>
          </a:p>
        </p:txBody>
      </p:sp>
      <p:sp>
        <p:nvSpPr>
          <p:cNvPr id="17" name="TextBox 16"/>
          <p:cNvSpPr txBox="1"/>
          <p:nvPr/>
        </p:nvSpPr>
        <p:spPr>
          <a:xfrm>
            <a:off x="5490177"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2021</a:t>
            </a:r>
          </a:p>
        </p:txBody>
      </p:sp>
      <p:graphicFrame>
        <p:nvGraphicFramePr>
          <p:cNvPr id="9" name="Chart 8">
            <a:extLst>
              <a:ext uri="{FF2B5EF4-FFF2-40B4-BE49-F238E27FC236}">
                <a16:creationId xmlns:a16="http://schemas.microsoft.com/office/drawing/2014/main" id="{DB5E6281-AFC8-4115-9B28-178B32968795}"/>
              </a:ext>
            </a:extLst>
          </p:cNvPr>
          <p:cNvGraphicFramePr/>
          <p:nvPr>
            <p:extLst>
              <p:ext uri="{D42A27DB-BD31-4B8C-83A1-F6EECF244321}">
                <p14:modId xmlns:p14="http://schemas.microsoft.com/office/powerpoint/2010/main" val="3938775383"/>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597275" y="1038225"/>
            <a:ext cx="17462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Daypart</a:t>
            </a:r>
          </a:p>
        </p:txBody>
      </p:sp>
      <p:sp>
        <p:nvSpPr>
          <p:cNvPr id="34820"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11" name="Straight Connector 10"/>
          <p:cNvCxnSpPr/>
          <p:nvPr/>
        </p:nvCxnSpPr>
        <p:spPr bwMode="auto">
          <a:xfrm flipV="1">
            <a:off x="1876425" y="1125538"/>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8</a:t>
            </a:r>
          </a:p>
        </p:txBody>
      </p:sp>
      <p:sp>
        <p:nvSpPr>
          <p:cNvPr id="34823" name="Title 4"/>
          <p:cNvSpPr>
            <a:spLocks noGrp="1"/>
          </p:cNvSpPr>
          <p:nvPr>
            <p:ph type="title"/>
          </p:nvPr>
        </p:nvSpPr>
        <p:spPr>
          <a:xfrm>
            <a:off x="366713" y="206375"/>
            <a:ext cx="8626366" cy="647700"/>
          </a:xfrm>
        </p:spPr>
        <p:txBody>
          <a:bodyPr/>
          <a:lstStyle/>
          <a:p>
            <a:r>
              <a:rPr lang="en-GB" altLang="en-US" sz="2400" dirty="0"/>
              <a:t>More than half of Fish &amp; Chips servings consumed at dinner</a:t>
            </a:r>
          </a:p>
        </p:txBody>
      </p:sp>
      <p:sp>
        <p:nvSpPr>
          <p:cNvPr id="17" name="TextBox 16"/>
          <p:cNvSpPr txBox="1"/>
          <p:nvPr/>
        </p:nvSpPr>
        <p:spPr>
          <a:xfrm>
            <a:off x="5499054"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2021</a:t>
            </a:r>
          </a:p>
        </p:txBody>
      </p:sp>
      <p:graphicFrame>
        <p:nvGraphicFramePr>
          <p:cNvPr id="9" name="Chart 8">
            <a:extLst>
              <a:ext uri="{FF2B5EF4-FFF2-40B4-BE49-F238E27FC236}">
                <a16:creationId xmlns:a16="http://schemas.microsoft.com/office/drawing/2014/main" id="{1D55C208-C1B5-4DDE-9722-C279A5CA9450}"/>
              </a:ext>
            </a:extLst>
          </p:cNvPr>
          <p:cNvGraphicFramePr/>
          <p:nvPr>
            <p:extLst>
              <p:ext uri="{D42A27DB-BD31-4B8C-83A1-F6EECF244321}">
                <p14:modId xmlns:p14="http://schemas.microsoft.com/office/powerpoint/2010/main" val="4088817614"/>
              </p:ext>
            </p:extLst>
          </p:nvPr>
        </p:nvGraphicFramePr>
        <p:xfrm>
          <a:off x="367296" y="1229792"/>
          <a:ext cx="8387999" cy="360520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405188" y="1050925"/>
            <a:ext cx="21304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Day of Week </a:t>
            </a:r>
          </a:p>
        </p:txBody>
      </p:sp>
      <p:sp>
        <p:nvSpPr>
          <p:cNvPr id="36868"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12" name="Straight Connector 11"/>
          <p:cNvCxnSpPr/>
          <p:nvPr/>
        </p:nvCxnSpPr>
        <p:spPr bwMode="auto">
          <a:xfrm flipV="1">
            <a:off x="1700860" y="1125538"/>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4"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9</a:t>
            </a:r>
          </a:p>
        </p:txBody>
      </p:sp>
      <p:sp>
        <p:nvSpPr>
          <p:cNvPr id="36871" name="Title 4"/>
          <p:cNvSpPr>
            <a:spLocks noGrp="1"/>
          </p:cNvSpPr>
          <p:nvPr>
            <p:ph type="title"/>
          </p:nvPr>
        </p:nvSpPr>
        <p:spPr>
          <a:xfrm>
            <a:off x="366713" y="206375"/>
            <a:ext cx="8388350" cy="647700"/>
          </a:xfrm>
        </p:spPr>
        <p:txBody>
          <a:bodyPr/>
          <a:lstStyle/>
          <a:p>
            <a:r>
              <a:rPr lang="en-GB" altLang="en-US" sz="2400" dirty="0"/>
              <a:t>Fridays and Saturdays are the most popular days for F&amp;C</a:t>
            </a:r>
          </a:p>
        </p:txBody>
      </p:sp>
      <p:sp>
        <p:nvSpPr>
          <p:cNvPr id="18" name="TextBox 17"/>
          <p:cNvSpPr txBox="1"/>
          <p:nvPr/>
        </p:nvSpPr>
        <p:spPr>
          <a:xfrm>
            <a:off x="5428033"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2021</a:t>
            </a:r>
          </a:p>
        </p:txBody>
      </p:sp>
      <p:graphicFrame>
        <p:nvGraphicFramePr>
          <p:cNvPr id="9" name="Chart 8">
            <a:extLst>
              <a:ext uri="{FF2B5EF4-FFF2-40B4-BE49-F238E27FC236}">
                <a16:creationId xmlns:a16="http://schemas.microsoft.com/office/drawing/2014/main" id="{590E7963-347D-4613-A193-9FE1F049D173}"/>
              </a:ext>
            </a:extLst>
          </p:cNvPr>
          <p:cNvGraphicFramePr/>
          <p:nvPr>
            <p:extLst>
              <p:ext uri="{D42A27DB-BD31-4B8C-83A1-F6EECF244321}">
                <p14:modId xmlns:p14="http://schemas.microsoft.com/office/powerpoint/2010/main" val="1157572808"/>
              </p:ext>
            </p:extLst>
          </p:nvPr>
        </p:nvGraphicFramePr>
        <p:xfrm>
          <a:off x="367295" y="1566407"/>
          <a:ext cx="8388001" cy="32516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theme/theme1.xml><?xml version="1.0" encoding="utf-8"?>
<a:theme xmlns:a="http://schemas.openxmlformats.org/drawingml/2006/main" name="Seafish - Light">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afish – Dark">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Topic xmlns="cebd32e3-9ab6-41ee-b1af-b8405a8d4e68">
      <Value>Factsheet/Datasheet</Value>
    </DocumentTopic>
    <FreeTextDate xmlns="cebd32e3-9ab6-41ee-b1af-b8405a8d4e68" xsi:nil="true"/>
    <DocumentStatus xmlns="cebd32e3-9ab6-41ee-b1af-b8405a8d4e68">Published</DocumentStatus>
    <ContentEndDate xmlns="cebd32e3-9ab6-41ee-b1af-b8405a8d4e68">2021-09-29T23:00:00+00:00</ContentEndDate>
    <DocumentSource xmlns="cebd32e3-9ab6-41ee-b1af-b8405a8d4e68">NPD</DocumentSource>
    <PublicationDate xmlns="cebd32e3-9ab6-41ee-b1af-b8405a8d4e68">2021-11-12T00:00:00+00:00</PublicationDate>
    <DocumentAdded xmlns="cebd32e3-9ab6-41ee-b1af-b8405a8d4e68">2021-11-16T00:00:00+00:00</DocumentAdded>
    <TaxCatchAll xmlns="cebd32e3-9ab6-41ee-b1af-b8405a8d4e68">
      <Value>1473</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NPD Fish and Chips Reports</TermName>
          <TermId xmlns="http://schemas.microsoft.com/office/infopath/2007/PartnerControls">1d72c50a-e54c-47d7-827a-83dedb9a4501</TermId>
        </TermInfo>
      </Terms>
    </j7c1b49d505545c2a69692ae734740bd>
    <DocumentSummary xmlns="cebd32e3-9ab6-41ee-b1af-b8405a8d4e68">Seafood in Fish and Chip shops report to 2 year ending September 2021</DocumentSummary>
    <ContentStartDate xmlns="cebd32e3-9ab6-41ee-b1af-b8405a8d4e68" xsi:nil="true"/>
    <TaxCatchAllLabel xmlns="cebd32e3-9ab6-41ee-b1af-b8405a8d4e68" xsi:nil="true"/>
  </documentManagement>
</p:properties>
</file>

<file path=customXml/itemProps1.xml><?xml version="1.0" encoding="utf-8"?>
<ds:datastoreItem xmlns:ds="http://schemas.openxmlformats.org/officeDocument/2006/customXml" ds:itemID="{EDB92595-C994-4612-8637-341289D7547D}"/>
</file>

<file path=customXml/itemProps2.xml><?xml version="1.0" encoding="utf-8"?>
<ds:datastoreItem xmlns:ds="http://schemas.openxmlformats.org/officeDocument/2006/customXml" ds:itemID="{D6F5AFD9-279F-4870-8FBB-9404E102D79A}"/>
</file>

<file path=customXml/itemProps3.xml><?xml version="1.0" encoding="utf-8"?>
<ds:datastoreItem xmlns:ds="http://schemas.openxmlformats.org/officeDocument/2006/customXml" ds:itemID="{62882409-0789-4F06-82A9-8D89BA8FCACA}"/>
</file>

<file path=docProps/app.xml><?xml version="1.0" encoding="utf-8"?>
<Properties xmlns="http://schemas.openxmlformats.org/officeDocument/2006/extended-properties" xmlns:vt="http://schemas.openxmlformats.org/officeDocument/2006/docPropsVTypes">
  <TotalTime>2529</TotalTime>
  <Words>1150</Words>
  <Application>Microsoft Office PowerPoint</Application>
  <PresentationFormat>On-screen Show (16:9)</PresentationFormat>
  <Paragraphs>168</Paragraphs>
  <Slides>13</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Lucida Grande</vt:lpstr>
      <vt:lpstr>Tahoma</vt:lpstr>
      <vt:lpstr>Seafish - Light</vt:lpstr>
      <vt:lpstr>Seafish – Dark</vt:lpstr>
      <vt:lpstr>Fish &amp; Chips Report</vt:lpstr>
      <vt:lpstr>Amid 18 months of COVID, Fish &amp; Chips servings decreased across all channels</vt:lpstr>
      <vt:lpstr>The share of Fish &amp; Chips in total visits increased for F&amp;C Shops and Pubs </vt:lpstr>
      <vt:lpstr>Fish &amp; Chips is more popular among older generations</vt:lpstr>
      <vt:lpstr>Fish &amp; Chips strongly over indexes with A,B,C1 consumers, especially at Pubs and FSR</vt:lpstr>
      <vt:lpstr>Fish &amp; Chips are skewed to female customers, more so at FSR and Pubs </vt:lpstr>
      <vt:lpstr>Fish &amp; Chips over indexes with adult only occasions, with this being amplified in Pubs and to a lesser extent at QSR </vt:lpstr>
      <vt:lpstr>More than half of Fish &amp; Chips servings consumed at dinner</vt:lpstr>
      <vt:lpstr>Fridays and Saturdays are the most popular days for F&amp;C</vt:lpstr>
      <vt:lpstr>Fish &amp; Chips is more of a social food at Pubs and FSR, and more functional at QSR</vt:lpstr>
      <vt:lpstr>CREST Coverage</vt:lpstr>
      <vt:lpstr>CREST Measures</vt:lpstr>
      <vt:lpstr>CREST Calculations</vt:lpstr>
    </vt:vector>
  </TitlesOfParts>
  <Company>StudioLR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2YE September NPD Fish and Chips Report</dc:title>
  <dc:creator>Rhona Cruickshank</dc:creator>
  <cp:lastModifiedBy>Sergey Chekmarev</cp:lastModifiedBy>
  <cp:revision>90</cp:revision>
  <dcterms:created xsi:type="dcterms:W3CDTF">2020-03-26T10:08:15Z</dcterms:created>
  <dcterms:modified xsi:type="dcterms:W3CDTF">2021-10-29T14:09:21Z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
    <vt:lpwstr>Client Third Party Confidential</vt:lpwstr>
  </property>
  <property fmtid="{D5CDD505-2E9C-101B-9397-08002B2CF9AE}" pid="3" name="HeaderFooterSelection">
    <vt:lpwstr>NoHeaderFooter</vt:lpwstr>
  </property>
  <property fmtid="{D5CDD505-2E9C-101B-9397-08002B2CF9AE}" pid="4" name="NXPowerLiteLastOptimized">
    <vt:lpwstr>935348</vt:lpwstr>
  </property>
  <property fmtid="{D5CDD505-2E9C-101B-9397-08002B2CF9AE}" pid="5" name="NXPowerLiteSettings">
    <vt:lpwstr>C700052003A000</vt:lpwstr>
  </property>
  <property fmtid="{D5CDD505-2E9C-101B-9397-08002B2CF9AE}" pid="6" name="NXPowerLiteVersion">
    <vt:lpwstr>D8.0.11</vt:lpwstr>
  </property>
  <property fmtid="{D5CDD505-2E9C-101B-9397-08002B2CF9AE}" pid="7" name="TitusGUID">
    <vt:lpwstr>49809c5e-8790-4bfd-91a6-ef110f2f180e</vt:lpwstr>
  </property>
  <property fmtid="{D5CDD505-2E9C-101B-9397-08002B2CF9AE}" pid="8" name="ContentTypeId">
    <vt:lpwstr>0x010100FBC0F8BFD01A91498CA7837A71EEDFDB02005AE5335FCC83EB48B1308B6A764FBC1C</vt:lpwstr>
  </property>
  <property fmtid="{D5CDD505-2E9C-101B-9397-08002B2CF9AE}" pid="9" name="Market Data Document Path">
    <vt:lpwstr>1473;#NPD Fish and Chips Reports|1d72c50a-e54c-47d7-827a-83dedb9a4501</vt:lpwstr>
  </property>
</Properties>
</file>