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media/image20.jpg" ContentType="image/gif"/>
  <Override PartName="/ppt/charts/chart12.xml" ContentType="application/vnd.openxmlformats-officedocument.drawingml.chart+xml"/>
  <Override PartName="/ppt/charts/chart14.xml" ContentType="application/vnd.openxmlformats-officedocument.drawingml.chart+xml"/>
  <Override PartName="/ppt/charts/chart13.xml" ContentType="application/vnd.openxmlformats-officedocument.drawingml.chart+xml"/>
  <Override PartName="/ppt/charts/chart7.xml" ContentType="application/vnd.openxmlformats-officedocument.drawingml.chart+xml"/>
  <Override PartName="/ppt/theme/theme4.xml" ContentType="application/vnd.openxmlformats-officedocument.them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49"/>
  </p:notesMasterIdLst>
  <p:handoutMasterIdLst>
    <p:handoutMasterId r:id="rId50"/>
  </p:handoutMasterIdLst>
  <p:sldIdLst>
    <p:sldId id="279" r:id="rId3"/>
    <p:sldId id="302" r:id="rId4"/>
    <p:sldId id="301" r:id="rId5"/>
    <p:sldId id="280" r:id="rId6"/>
    <p:sldId id="353" r:id="rId7"/>
    <p:sldId id="303" r:id="rId8"/>
    <p:sldId id="354" r:id="rId9"/>
    <p:sldId id="396" r:id="rId10"/>
    <p:sldId id="402" r:id="rId11"/>
    <p:sldId id="403" r:id="rId12"/>
    <p:sldId id="404" r:id="rId13"/>
    <p:sldId id="405" r:id="rId14"/>
    <p:sldId id="406" r:id="rId15"/>
    <p:sldId id="407" r:id="rId16"/>
    <p:sldId id="408" r:id="rId17"/>
    <p:sldId id="413" r:id="rId18"/>
    <p:sldId id="409" r:id="rId19"/>
    <p:sldId id="410" r:id="rId20"/>
    <p:sldId id="411" r:id="rId21"/>
    <p:sldId id="412" r:id="rId22"/>
    <p:sldId id="414" r:id="rId23"/>
    <p:sldId id="415" r:id="rId24"/>
    <p:sldId id="417" r:id="rId25"/>
    <p:sldId id="416" r:id="rId26"/>
    <p:sldId id="281" r:id="rId27"/>
    <p:sldId id="308" r:id="rId28"/>
    <p:sldId id="355" r:id="rId29"/>
    <p:sldId id="356" r:id="rId30"/>
    <p:sldId id="358" r:id="rId31"/>
    <p:sldId id="360" r:id="rId32"/>
    <p:sldId id="361" r:id="rId33"/>
    <p:sldId id="365" r:id="rId34"/>
    <p:sldId id="373" r:id="rId35"/>
    <p:sldId id="375" r:id="rId36"/>
    <p:sldId id="374" r:id="rId37"/>
    <p:sldId id="376" r:id="rId38"/>
    <p:sldId id="367" r:id="rId39"/>
    <p:sldId id="370" r:id="rId40"/>
    <p:sldId id="397" r:id="rId41"/>
    <p:sldId id="401" r:id="rId42"/>
    <p:sldId id="283" r:id="rId43"/>
    <p:sldId id="339" r:id="rId44"/>
    <p:sldId id="340" r:id="rId45"/>
    <p:sldId id="341" r:id="rId46"/>
    <p:sldId id="342" r:id="rId47"/>
    <p:sldId id="297"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1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F0F9"/>
    <a:srgbClr val="FFFFFF"/>
    <a:srgbClr val="5458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21" autoAdjust="0"/>
    <p:restoredTop sz="66434" autoAdjust="0"/>
  </p:normalViewPr>
  <p:slideViewPr>
    <p:cSldViewPr snapToGrid="0" snapToObjects="1">
      <p:cViewPr varScale="1">
        <p:scale>
          <a:sx n="82" d="100"/>
          <a:sy n="82" d="100"/>
        </p:scale>
        <p:origin x="1392" y="72"/>
      </p:cViewPr>
      <p:guideLst>
        <p:guide orient="horz" pos="1620"/>
        <p:guide pos="2880"/>
        <p:guide orient="horz" pos="2152"/>
      </p:guideLst>
    </p:cSldViewPr>
  </p:slideViewPr>
  <p:notesTextViewPr>
    <p:cViewPr>
      <p:scale>
        <a:sx n="100" d="100"/>
        <a:sy n="100" d="100"/>
      </p:scale>
      <p:origin x="0" y="0"/>
    </p:cViewPr>
  </p:notesTextViewPr>
  <p:sorterViewPr>
    <p:cViewPr>
      <p:scale>
        <a:sx n="130" d="100"/>
        <a:sy n="130" d="100"/>
      </p:scale>
      <p:origin x="0" y="29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ustomXml" Target="../customXml/item2.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customXml" Target="../customXml/item3.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39488814913227"/>
          <c:y val="3.0398798317403823E-2"/>
          <c:w val="0.78038502485086025"/>
          <c:h val="0.84000796368148878"/>
        </c:manualLayout>
      </c:layout>
      <c:barChart>
        <c:barDir val="col"/>
        <c:grouping val="stacked"/>
        <c:varyColors val="0"/>
        <c:ser>
          <c:idx val="0"/>
          <c:order val="0"/>
          <c:tx>
            <c:strRef>
              <c:f>Sheet1!$A$2</c:f>
              <c:strCache>
                <c:ptCount val="1"/>
                <c:pt idx="0">
                  <c:v>Export £m</c:v>
                </c:pt>
              </c:strCache>
            </c:strRef>
          </c:tx>
          <c:invertIfNegative val="0"/>
          <c:dLbls>
            <c:numFmt formatCode="&quot;£&quot;#,##0" sourceLinked="0"/>
            <c:spPr>
              <a:noFill/>
              <a:ln>
                <a:noFill/>
              </a:ln>
              <a:effectLst/>
            </c:spPr>
            <c:txPr>
              <a:bodyPr rot="-5400000" vert="horz"/>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Sheet1!$B$2:$K$2</c:f>
              <c:numCache>
                <c:formatCode>General</c:formatCode>
                <c:ptCount val="10"/>
                <c:pt idx="0">
                  <c:v>1003.358527</c:v>
                </c:pt>
                <c:pt idx="1">
                  <c:v>1049.632374</c:v>
                </c:pt>
                <c:pt idx="2">
                  <c:v>937.03105700000003</c:v>
                </c:pt>
                <c:pt idx="3">
                  <c:v>971.03874900000005</c:v>
                </c:pt>
                <c:pt idx="4">
                  <c:v>1011.614771</c:v>
                </c:pt>
                <c:pt idx="5">
                  <c:v>917.68605400000001</c:v>
                </c:pt>
                <c:pt idx="6">
                  <c:v>1162.171024</c:v>
                </c:pt>
                <c:pt idx="7">
                  <c:v>1332.464264</c:v>
                </c:pt>
                <c:pt idx="8">
                  <c:v>1271.273103</c:v>
                </c:pt>
                <c:pt idx="9">
                  <c:v>1352.2302609999999</c:v>
                </c:pt>
              </c:numCache>
            </c:numRef>
          </c:val>
          <c:extLst>
            <c:ext xmlns:c16="http://schemas.microsoft.com/office/drawing/2014/chart" uri="{C3380CC4-5D6E-409C-BE32-E72D297353CC}">
              <c16:uniqueId val="{00000000-C231-41C9-9B73-4D5AC2CF43FE}"/>
            </c:ext>
          </c:extLst>
        </c:ser>
        <c:ser>
          <c:idx val="1"/>
          <c:order val="1"/>
          <c:tx>
            <c:strRef>
              <c:f>Sheet1!$A$3</c:f>
              <c:strCache>
                <c:ptCount val="1"/>
                <c:pt idx="0">
                  <c:v>Import £m</c:v>
                </c:pt>
              </c:strCache>
            </c:strRef>
          </c:tx>
          <c:invertIfNegative val="0"/>
          <c:dLbls>
            <c:numFmt formatCode="&quot;£&quot;#,##0" sourceLinked="0"/>
            <c:spPr>
              <a:noFill/>
              <a:ln>
                <a:noFill/>
              </a:ln>
              <a:effectLst/>
            </c:spPr>
            <c:txPr>
              <a:bodyPr rot="-5400000" vert="horz"/>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Sheet1!$B$3:$K$3</c:f>
              <c:numCache>
                <c:formatCode>General</c:formatCode>
                <c:ptCount val="10"/>
                <c:pt idx="0">
                  <c:v>693.39688100000001</c:v>
                </c:pt>
                <c:pt idx="1">
                  <c:v>802.35543399999995</c:v>
                </c:pt>
                <c:pt idx="2">
                  <c:v>799.57070999999996</c:v>
                </c:pt>
                <c:pt idx="3">
                  <c:v>848.77117499999997</c:v>
                </c:pt>
                <c:pt idx="4">
                  <c:v>848.56867599999998</c:v>
                </c:pt>
                <c:pt idx="5">
                  <c:v>840.53398200000004</c:v>
                </c:pt>
                <c:pt idx="6">
                  <c:v>1034.34914</c:v>
                </c:pt>
                <c:pt idx="7">
                  <c:v>1084.66866</c:v>
                </c:pt>
                <c:pt idx="8">
                  <c:v>1089.4001209999999</c:v>
                </c:pt>
                <c:pt idx="9">
                  <c:v>1225.9777409999999</c:v>
                </c:pt>
              </c:numCache>
            </c:numRef>
          </c:val>
          <c:extLst>
            <c:ext xmlns:c16="http://schemas.microsoft.com/office/drawing/2014/chart" uri="{C3380CC4-5D6E-409C-BE32-E72D297353CC}">
              <c16:uniqueId val="{00000001-C231-41C9-9B73-4D5AC2CF43FE}"/>
            </c:ext>
          </c:extLst>
        </c:ser>
        <c:dLbls>
          <c:showLegendKey val="0"/>
          <c:showVal val="1"/>
          <c:showCatName val="0"/>
          <c:showSerName val="0"/>
          <c:showPercent val="0"/>
          <c:showBubbleSize val="0"/>
        </c:dLbls>
        <c:gapWidth val="100"/>
        <c:overlap val="100"/>
        <c:axId val="147133184"/>
        <c:axId val="147134720"/>
      </c:barChart>
      <c:catAx>
        <c:axId val="147133184"/>
        <c:scaling>
          <c:orientation val="minMax"/>
        </c:scaling>
        <c:delete val="0"/>
        <c:axPos val="b"/>
        <c:numFmt formatCode="General" sourceLinked="0"/>
        <c:majorTickMark val="out"/>
        <c:minorTickMark val="none"/>
        <c:tickLblPos val="nextTo"/>
        <c:crossAx val="147134720"/>
        <c:crosses val="autoZero"/>
        <c:auto val="1"/>
        <c:lblAlgn val="ctr"/>
        <c:lblOffset val="100"/>
        <c:noMultiLvlLbl val="0"/>
      </c:catAx>
      <c:valAx>
        <c:axId val="147134720"/>
        <c:scaling>
          <c:orientation val="minMax"/>
        </c:scaling>
        <c:delete val="0"/>
        <c:axPos val="l"/>
        <c:majorGridlines/>
        <c:title>
          <c:tx>
            <c:rich>
              <a:bodyPr rot="-5400000" vert="horz"/>
              <a:lstStyle/>
              <a:p>
                <a:pPr>
                  <a:defRPr/>
                </a:pPr>
                <a:r>
                  <a:rPr lang="en-GB"/>
                  <a:t>Trade £m</a:t>
                </a:r>
              </a:p>
            </c:rich>
          </c:tx>
          <c:layout>
            <c:manualLayout>
              <c:xMode val="edge"/>
              <c:yMode val="edge"/>
              <c:x val="3.0200079090915793E-3"/>
              <c:y val="0.32019476226864407"/>
            </c:manualLayout>
          </c:layout>
          <c:overlay val="0"/>
        </c:title>
        <c:numFmt formatCode="&quot;£&quot;#,##0" sourceLinked="0"/>
        <c:majorTickMark val="out"/>
        <c:minorTickMark val="none"/>
        <c:tickLblPos val="nextTo"/>
        <c:crossAx val="147133184"/>
        <c:crosses val="autoZero"/>
        <c:crossBetween val="between"/>
      </c:valAx>
    </c:plotArea>
    <c:legend>
      <c:legendPos val="b"/>
      <c:overlay val="0"/>
    </c:legend>
    <c:plotVisOnly val="1"/>
    <c:dispBlanksAs val="gap"/>
    <c:showDLblsOverMax val="0"/>
  </c:chart>
  <c:txPr>
    <a:bodyPr/>
    <a:lstStyle/>
    <a:p>
      <a:pPr>
        <a:defRPr sz="10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 Volume</c:v>
                </c:pt>
              </c:strCache>
            </c:strRef>
          </c:tx>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EE-43EB-A739-C04568E76710}"/>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EE-43EB-A739-C04568E76710}"/>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DEE-43EB-A739-C04568E76710}"/>
                </c:ext>
              </c:extLst>
            </c:dLbl>
            <c:dLbl>
              <c:idx val="3"/>
              <c:layout>
                <c:manualLayout>
                  <c:x val="-1.514004542013626E-3"/>
                  <c:y val="-6.1414196722951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EE-43EB-A739-C04568E76710}"/>
                </c:ext>
              </c:extLst>
            </c:dLbl>
            <c:dLbl>
              <c:idx val="4"/>
              <c:layout>
                <c:manualLayout>
                  <c:x val="-4.5420136260408781E-3"/>
                  <c:y val="6.8500450190984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DEE-43EB-A739-C04568E76710}"/>
                </c:ext>
              </c:extLst>
            </c:dLbl>
            <c:dLbl>
              <c:idx val="5"/>
              <c:layout>
                <c:manualLayout>
                  <c:x val="-7.5700227100681302E-3"/>
                  <c:y val="2.36208448934430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DEE-43EB-A739-C04568E76710}"/>
                </c:ext>
              </c:extLst>
            </c:dLbl>
            <c:dLbl>
              <c:idx val="6"/>
              <c:layout>
                <c:manualLayout>
                  <c:x val="1.514004542013626E-3"/>
                  <c:y val="-4.72416897868860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DEE-43EB-A739-C04568E76710}"/>
                </c:ext>
              </c:extLst>
            </c:dLbl>
            <c:dLbl>
              <c:idx val="7"/>
              <c:layout>
                <c:manualLayout>
                  <c:x val="1.9682059046177168E-2"/>
                  <c:y val="-3.77933518295088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DEE-43EB-A739-C04568E76710}"/>
                </c:ext>
              </c:extLst>
            </c:dLbl>
            <c:dLbl>
              <c:idx val="8"/>
              <c:layout>
                <c:manualLayout>
                  <c:x val="-3.4822104466313369E-2"/>
                  <c:y val="3.77933518295088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DEE-43EB-A739-C04568E76710}"/>
                </c:ext>
              </c:extLst>
            </c:dLbl>
            <c:dLbl>
              <c:idx val="9"/>
              <c:layout>
                <c:manualLayout>
                  <c:x val="-3.0280090840272521E-2"/>
                  <c:y val="1.65345914254101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DEE-43EB-A739-C04568E76710}"/>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DEE-43EB-A739-C04568E76710}"/>
                </c:ext>
              </c:extLst>
            </c:dLbl>
            <c:dLbl>
              <c:idx val="11"/>
              <c:layout>
                <c:manualLayout>
                  <c:x val="3.0280090840272521E-2"/>
                  <c:y val="-1.88966759147544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DEE-43EB-A739-C04568E76710}"/>
                </c:ext>
              </c:extLst>
            </c:dLbl>
            <c:spPr>
              <a:solidFill>
                <a:schemeClr val="bg1">
                  <a:alpha val="80000"/>
                </a:schemeClr>
              </a:solidFill>
            </c:spPr>
            <c:showLegendKey val="0"/>
            <c:showVal val="0"/>
            <c:showCatName val="0"/>
            <c:showSerName val="0"/>
            <c:showPercent val="0"/>
            <c:showBubbleSize val="0"/>
            <c:extLst>
              <c:ext xmlns:c15="http://schemas.microsoft.com/office/drawing/2012/chart" uri="{CE6537A1-D6FC-4f65-9D91-7224C49458BB}"/>
            </c:extLst>
          </c:dLbls>
          <c:cat>
            <c:strRef>
              <c:f>Sheet1!$A$2:$A$22</c:f>
              <c:strCache>
                <c:ptCount val="21"/>
                <c:pt idx="0">
                  <c:v>Salmon</c:v>
                </c:pt>
                <c:pt idx="1">
                  <c:v>Mackerel</c:v>
                </c:pt>
                <c:pt idx="2">
                  <c:v>Herring</c:v>
                </c:pt>
                <c:pt idx="3">
                  <c:v>Blue Whiting</c:v>
                </c:pt>
                <c:pt idx="4">
                  <c:v>Nephrops</c:v>
                </c:pt>
                <c:pt idx="5">
                  <c:v>Crabs</c:v>
                </c:pt>
                <c:pt idx="6">
                  <c:v>Cod</c:v>
                </c:pt>
                <c:pt idx="7">
                  <c:v>Horse mackerel</c:v>
                </c:pt>
                <c:pt idx="8">
                  <c:v>P&amp;P shrimps &amp; prawns</c:v>
                </c:pt>
                <c:pt idx="9">
                  <c:v>Coley</c:v>
                </c:pt>
                <c:pt idx="10">
                  <c:v>Clam</c:v>
                </c:pt>
                <c:pt idx="11">
                  <c:v>Scallops</c:v>
                </c:pt>
                <c:pt idx="12">
                  <c:v>Sardine</c:v>
                </c:pt>
                <c:pt idx="13">
                  <c:v>Hake</c:v>
                </c:pt>
                <c:pt idx="14">
                  <c:v>Cuttlefish</c:v>
                </c:pt>
                <c:pt idx="15">
                  <c:v>Tuna</c:v>
                </c:pt>
                <c:pt idx="16">
                  <c:v>Megrim</c:v>
                </c:pt>
                <c:pt idx="17">
                  <c:v>Monkfish</c:v>
                </c:pt>
                <c:pt idx="18">
                  <c:v>Squid</c:v>
                </c:pt>
                <c:pt idx="19">
                  <c:v>Mussels</c:v>
                </c:pt>
                <c:pt idx="20">
                  <c:v>All others</c:v>
                </c:pt>
              </c:strCache>
            </c:strRef>
          </c:cat>
          <c:val>
            <c:numRef>
              <c:f>Sheet1!$B$2:$B$22</c:f>
              <c:numCache>
                <c:formatCode>0.0%</c:formatCode>
                <c:ptCount val="21"/>
                <c:pt idx="0">
                  <c:v>0.19468789554799876</c:v>
                </c:pt>
                <c:pt idx="1">
                  <c:v>0.14717891855521256</c:v>
                </c:pt>
                <c:pt idx="2">
                  <c:v>9.6479725744635703E-2</c:v>
                </c:pt>
                <c:pt idx="3">
                  <c:v>6.1462355943850473E-2</c:v>
                </c:pt>
                <c:pt idx="4">
                  <c:v>4.0064246005405292E-2</c:v>
                </c:pt>
                <c:pt idx="5">
                  <c:v>3.6728115268310879E-2</c:v>
                </c:pt>
                <c:pt idx="6">
                  <c:v>3.2962930939213993E-2</c:v>
                </c:pt>
                <c:pt idx="7">
                  <c:v>2.3029074500924791E-2</c:v>
                </c:pt>
                <c:pt idx="8">
                  <c:v>2.2791963502950999E-2</c:v>
                </c:pt>
                <c:pt idx="9">
                  <c:v>2.2593468969225934E-2</c:v>
                </c:pt>
                <c:pt idx="10">
                  <c:v>2.0957304028380759E-2</c:v>
                </c:pt>
                <c:pt idx="11">
                  <c:v>2.0877514172597426E-2</c:v>
                </c:pt>
                <c:pt idx="12">
                  <c:v>1.7822054688288784E-2</c:v>
                </c:pt>
                <c:pt idx="13">
                  <c:v>1.5448978529926135E-2</c:v>
                </c:pt>
                <c:pt idx="14">
                  <c:v>1.5133306910756853E-2</c:v>
                </c:pt>
                <c:pt idx="15">
                  <c:v>1.4191313416868774E-2</c:v>
                </c:pt>
                <c:pt idx="16">
                  <c:v>1.2320937516931812E-2</c:v>
                </c:pt>
                <c:pt idx="17">
                  <c:v>1.1697109914337863E-2</c:v>
                </c:pt>
                <c:pt idx="18">
                  <c:v>1.0729353214949689E-2</c:v>
                </c:pt>
                <c:pt idx="19">
                  <c:v>1.0286563224785952E-2</c:v>
                </c:pt>
                <c:pt idx="20">
                  <c:v>0.17255686940444659</c:v>
                </c:pt>
              </c:numCache>
            </c:numRef>
          </c:val>
          <c:extLst>
            <c:ext xmlns:c16="http://schemas.microsoft.com/office/drawing/2014/chart" uri="{C3380CC4-5D6E-409C-BE32-E72D297353CC}">
              <c16:uniqueId val="{00000000-5FCA-4E72-AD06-DACC05556A4E}"/>
            </c:ext>
          </c:extLst>
        </c:ser>
        <c:dLbls>
          <c:showLegendKey val="0"/>
          <c:showVal val="1"/>
          <c:showCatName val="0"/>
          <c:showSerName val="0"/>
          <c:showPercent val="0"/>
          <c:showBubbleSize val="0"/>
          <c:showLeaderLines val="1"/>
        </c:dLbls>
        <c:firstSliceAng val="0"/>
        <c:holeSize val="50"/>
      </c:doughnutChart>
    </c:plotArea>
    <c:legend>
      <c:legendPos val="r"/>
      <c:layout>
        <c:manualLayout>
          <c:xMode val="edge"/>
          <c:yMode val="edge"/>
          <c:x val="0.78932757932132069"/>
          <c:y val="7.4433560050046353E-4"/>
          <c:w val="0.2015883934265976"/>
          <c:h val="0.92764860812776528"/>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79464972253185"/>
          <c:y val="7.8086456774220464E-2"/>
          <c:w val="0.7680897911985074"/>
          <c:h val="0.73005643267548148"/>
        </c:manualLayout>
      </c:layout>
      <c:barChart>
        <c:barDir val="col"/>
        <c:grouping val="clustered"/>
        <c:varyColors val="0"/>
        <c:ser>
          <c:idx val="0"/>
          <c:order val="0"/>
          <c:tx>
            <c:strRef>
              <c:f>Sheet1!$A$2</c:f>
              <c:strCache>
                <c:ptCount val="1"/>
                <c:pt idx="0">
                  <c:v>Value £m</c:v>
                </c:pt>
              </c:strCache>
            </c:strRef>
          </c:tx>
          <c:invertIfNegative val="0"/>
          <c:dLbls>
            <c:numFmt formatCode="&quot;£&quot;#,##0" sourceLinked="0"/>
            <c:spPr>
              <a:noFill/>
              <a:ln>
                <a:noFill/>
              </a:ln>
              <a:effectLst/>
            </c:spPr>
            <c:txPr>
              <a:bodyPr rot="-5400000" vert="horz"/>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Sheet1!$B$2:$K$2</c:f>
              <c:numCache>
                <c:formatCode>General</c:formatCode>
                <c:ptCount val="10"/>
                <c:pt idx="0">
                  <c:v>693.39688100000001</c:v>
                </c:pt>
                <c:pt idx="1">
                  <c:v>802.35543399999995</c:v>
                </c:pt>
                <c:pt idx="2">
                  <c:v>799.57070999999996</c:v>
                </c:pt>
                <c:pt idx="3">
                  <c:v>848.77117499999997</c:v>
                </c:pt>
                <c:pt idx="4">
                  <c:v>848.56867599999998</c:v>
                </c:pt>
                <c:pt idx="5">
                  <c:v>840.53398200000004</c:v>
                </c:pt>
                <c:pt idx="6">
                  <c:v>1034.34914</c:v>
                </c:pt>
                <c:pt idx="7">
                  <c:v>1084.66866</c:v>
                </c:pt>
                <c:pt idx="8">
                  <c:v>1089.4001209999999</c:v>
                </c:pt>
                <c:pt idx="9">
                  <c:v>1225.9777409999999</c:v>
                </c:pt>
              </c:numCache>
            </c:numRef>
          </c:val>
          <c:extLst>
            <c:ext xmlns:c16="http://schemas.microsoft.com/office/drawing/2014/chart" uri="{C3380CC4-5D6E-409C-BE32-E72D297353CC}">
              <c16:uniqueId val="{00000000-C231-41C9-9B73-4D5AC2CF43FE}"/>
            </c:ext>
          </c:extLst>
        </c:ser>
        <c:ser>
          <c:idx val="1"/>
          <c:order val="1"/>
          <c:tx>
            <c:strRef>
              <c:f>Sheet1!$A$3</c:f>
              <c:strCache>
                <c:ptCount val="1"/>
                <c:pt idx="0">
                  <c:v>Volume k t</c:v>
                </c:pt>
              </c:strCache>
            </c:strRef>
          </c:tx>
          <c:invertIfNegative val="0"/>
          <c:dLbls>
            <c:numFmt formatCode="#,##0" sourceLinked="0"/>
            <c:spPr>
              <a:noFill/>
              <a:ln>
                <a:noFill/>
              </a:ln>
              <a:effectLst/>
            </c:spPr>
            <c:txPr>
              <a:bodyPr rot="-5400000" vert="horz"/>
              <a:lstStyle/>
              <a:p>
                <a:pPr>
                  <a:defRPr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Sheet1!$B$3:$K$3</c:f>
              <c:numCache>
                <c:formatCode>General</c:formatCode>
                <c:ptCount val="10"/>
                <c:pt idx="0">
                  <c:v>218.62528499999999</c:v>
                </c:pt>
                <c:pt idx="1">
                  <c:v>230.94182699999999</c:v>
                </c:pt>
                <c:pt idx="2">
                  <c:v>241.19757000000001</c:v>
                </c:pt>
                <c:pt idx="3">
                  <c:v>239.59701699999999</c:v>
                </c:pt>
                <c:pt idx="4">
                  <c:v>233.02952500000001</c:v>
                </c:pt>
                <c:pt idx="5">
                  <c:v>226.88984600000001</c:v>
                </c:pt>
                <c:pt idx="6">
                  <c:v>249.99653599999999</c:v>
                </c:pt>
                <c:pt idx="7">
                  <c:v>250.00006500000001</c:v>
                </c:pt>
                <c:pt idx="8">
                  <c:v>228.06871599999999</c:v>
                </c:pt>
                <c:pt idx="9">
                  <c:v>277.80342899999999</c:v>
                </c:pt>
              </c:numCache>
            </c:numRef>
          </c:val>
          <c:extLst>
            <c:ext xmlns:c16="http://schemas.microsoft.com/office/drawing/2014/chart" uri="{C3380CC4-5D6E-409C-BE32-E72D297353CC}">
              <c16:uniqueId val="{00000001-C231-41C9-9B73-4D5AC2CF43FE}"/>
            </c:ext>
          </c:extLst>
        </c:ser>
        <c:dLbls>
          <c:showLegendKey val="0"/>
          <c:showVal val="0"/>
          <c:showCatName val="0"/>
          <c:showSerName val="0"/>
          <c:showPercent val="0"/>
          <c:showBubbleSize val="0"/>
        </c:dLbls>
        <c:gapWidth val="100"/>
        <c:axId val="192914176"/>
        <c:axId val="192915712"/>
      </c:barChart>
      <c:lineChart>
        <c:grouping val="standard"/>
        <c:varyColors val="0"/>
        <c:ser>
          <c:idx val="2"/>
          <c:order val="2"/>
          <c:tx>
            <c:strRef>
              <c:f>Sheet1!$A$4</c:f>
              <c:strCache>
                <c:ptCount val="1"/>
                <c:pt idx="0">
                  <c:v>£/kg</c:v>
                </c:pt>
              </c:strCache>
            </c:strRef>
          </c:tx>
          <c:marker>
            <c:symbol val="none"/>
          </c:marker>
          <c:dLbls>
            <c:numFmt formatCode="&quot;£&quot;#,##0.00" sourceLinked="0"/>
            <c:spPr>
              <a:solidFill>
                <a:srgbClr val="FFFFFF">
                  <a:alpha val="50196"/>
                </a:srgbClr>
              </a:solidFill>
            </c:spPr>
            <c:txPr>
              <a:bodyPr/>
              <a:lstStyle/>
              <a:p>
                <a:pPr>
                  <a:defRPr b="1"/>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Sheet1!$B$4:$K$4</c:f>
              <c:numCache>
                <c:formatCode>General</c:formatCode>
                <c:ptCount val="10"/>
                <c:pt idx="0">
                  <c:v>3.1716225367070421</c:v>
                </c:pt>
                <c:pt idx="1">
                  <c:v>3.4742750779398657</c:v>
                </c:pt>
                <c:pt idx="2">
                  <c:v>3.3150031735394347</c:v>
                </c:pt>
                <c:pt idx="3">
                  <c:v>3.5424947506754645</c:v>
                </c:pt>
                <c:pt idx="4">
                  <c:v>3.6414642136012589</c:v>
                </c:pt>
                <c:pt idx="5">
                  <c:v>3.7045905615361914</c:v>
                </c:pt>
                <c:pt idx="6">
                  <c:v>4.1374538885610805</c:v>
                </c:pt>
                <c:pt idx="7">
                  <c:v>4.3386735119448874</c:v>
                </c:pt>
                <c:pt idx="8">
                  <c:v>4.7766310965682814</c:v>
                </c:pt>
                <c:pt idx="9">
                  <c:v>4.4131123413887021</c:v>
                </c:pt>
              </c:numCache>
            </c:numRef>
          </c:val>
          <c:smooth val="0"/>
          <c:extLst>
            <c:ext xmlns:c16="http://schemas.microsoft.com/office/drawing/2014/chart" uri="{C3380CC4-5D6E-409C-BE32-E72D297353CC}">
              <c16:uniqueId val="{00000002-C231-41C9-9B73-4D5AC2CF43FE}"/>
            </c:ext>
          </c:extLst>
        </c:ser>
        <c:dLbls>
          <c:showLegendKey val="0"/>
          <c:showVal val="0"/>
          <c:showCatName val="0"/>
          <c:showSerName val="0"/>
          <c:showPercent val="0"/>
          <c:showBubbleSize val="0"/>
        </c:dLbls>
        <c:marker val="1"/>
        <c:smooth val="0"/>
        <c:axId val="192928000"/>
        <c:axId val="192926080"/>
      </c:lineChart>
      <c:catAx>
        <c:axId val="192914176"/>
        <c:scaling>
          <c:orientation val="minMax"/>
        </c:scaling>
        <c:delete val="0"/>
        <c:axPos val="b"/>
        <c:numFmt formatCode="General" sourceLinked="0"/>
        <c:majorTickMark val="out"/>
        <c:minorTickMark val="none"/>
        <c:tickLblPos val="nextTo"/>
        <c:crossAx val="192915712"/>
        <c:crosses val="autoZero"/>
        <c:auto val="1"/>
        <c:lblAlgn val="ctr"/>
        <c:lblOffset val="100"/>
        <c:noMultiLvlLbl val="0"/>
      </c:catAx>
      <c:valAx>
        <c:axId val="192915712"/>
        <c:scaling>
          <c:orientation val="minMax"/>
        </c:scaling>
        <c:delete val="0"/>
        <c:axPos val="l"/>
        <c:majorGridlines/>
        <c:title>
          <c:tx>
            <c:rich>
              <a:bodyPr rot="-5400000" vert="horz"/>
              <a:lstStyle/>
              <a:p>
                <a:pPr>
                  <a:defRPr/>
                </a:pPr>
                <a:r>
                  <a:rPr lang="en-GB" dirty="0"/>
                  <a:t>Import £m and k t</a:t>
                </a:r>
              </a:p>
            </c:rich>
          </c:tx>
          <c:overlay val="0"/>
        </c:title>
        <c:numFmt formatCode="#,##0" sourceLinked="0"/>
        <c:majorTickMark val="out"/>
        <c:minorTickMark val="none"/>
        <c:tickLblPos val="nextTo"/>
        <c:crossAx val="192914176"/>
        <c:crosses val="autoZero"/>
        <c:crossBetween val="between"/>
      </c:valAx>
      <c:valAx>
        <c:axId val="192926080"/>
        <c:scaling>
          <c:orientation val="minMax"/>
        </c:scaling>
        <c:delete val="0"/>
        <c:axPos val="r"/>
        <c:title>
          <c:tx>
            <c:rich>
              <a:bodyPr rot="-5400000" vert="horz"/>
              <a:lstStyle/>
              <a:p>
                <a:pPr>
                  <a:defRPr/>
                </a:pPr>
                <a:r>
                  <a:rPr lang="en-GB" dirty="0"/>
                  <a:t>Average £/kg</a:t>
                </a:r>
              </a:p>
            </c:rich>
          </c:tx>
          <c:overlay val="0"/>
        </c:title>
        <c:numFmt formatCode="&quot;£&quot;#,##0" sourceLinked="0"/>
        <c:majorTickMark val="out"/>
        <c:minorTickMark val="none"/>
        <c:tickLblPos val="nextTo"/>
        <c:crossAx val="192928000"/>
        <c:crosses val="max"/>
        <c:crossBetween val="between"/>
      </c:valAx>
      <c:catAx>
        <c:axId val="192928000"/>
        <c:scaling>
          <c:orientation val="minMax"/>
        </c:scaling>
        <c:delete val="1"/>
        <c:axPos val="b"/>
        <c:numFmt formatCode="General" sourceLinked="1"/>
        <c:majorTickMark val="out"/>
        <c:minorTickMark val="none"/>
        <c:tickLblPos val="nextTo"/>
        <c:crossAx val="192926080"/>
        <c:crosses val="autoZero"/>
        <c:auto val="1"/>
        <c:lblAlgn val="ctr"/>
        <c:lblOffset val="100"/>
        <c:noMultiLvlLbl val="0"/>
      </c:catAx>
    </c:plotArea>
    <c:legend>
      <c:legendPos val="b"/>
      <c:overlay val="0"/>
    </c:legend>
    <c:plotVisOnly val="1"/>
    <c:dispBlanksAs val="gap"/>
    <c:showDLblsOverMax val="0"/>
  </c:chart>
  <c:txPr>
    <a:bodyPr/>
    <a:lstStyle/>
    <a:p>
      <a:pPr>
        <a:defRPr sz="16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 Vol 2019</c:v>
                </c:pt>
              </c:strCache>
            </c:strRef>
          </c:tx>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9C-4AE2-B0C3-F0DDFC4B21F8}"/>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9C-4AE2-B0C3-F0DDFC4B21F8}"/>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9C-4AE2-B0C3-F0DDFC4B21F8}"/>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9C-4AE2-B0C3-F0DDFC4B21F8}"/>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F9C-4AE2-B0C3-F0DDFC4B21F8}"/>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F9C-4AE2-B0C3-F0DDFC4B21F8}"/>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F9C-4AE2-B0C3-F0DDFC4B21F8}"/>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F9C-4AE2-B0C3-F0DDFC4B21F8}"/>
                </c:ext>
              </c:extLst>
            </c:dLbl>
            <c:dLbl>
              <c:idx val="8"/>
              <c:layout>
                <c:manualLayout>
                  <c:x val="-2.5738077214231644E-2"/>
                  <c:y val="-4.9603774276230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F9C-4AE2-B0C3-F0DDFC4B21F8}"/>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F9C-4AE2-B0C3-F0DDFC4B21F8}"/>
                </c:ext>
              </c:extLst>
            </c:dLbl>
            <c:dLbl>
              <c:idx val="10"/>
              <c:layout>
                <c:manualLayout>
                  <c:x val="1.514004542013626E-2"/>
                  <c:y val="6.3776281212296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F9C-4AE2-B0C3-F0DDFC4B21F8}"/>
                </c:ext>
              </c:extLst>
            </c:dLbl>
            <c:numFmt formatCode="0.0%" sourceLinked="0"/>
            <c:spPr>
              <a:solidFill>
                <a:schemeClr val="bg1">
                  <a:alpha val="80000"/>
                </a:schemeClr>
              </a:solidFill>
            </c:spPr>
            <c:showLegendKey val="0"/>
            <c:showVal val="0"/>
            <c:showCatName val="0"/>
            <c:showSerName val="0"/>
            <c:showPercent val="0"/>
            <c:showBubbleSize val="0"/>
            <c:extLst>
              <c:ext xmlns:c15="http://schemas.microsoft.com/office/drawing/2012/chart" uri="{CE6537A1-D6FC-4f65-9D91-7224C49458BB}"/>
            </c:extLst>
          </c:dLbls>
          <c:cat>
            <c:strRef>
              <c:f>Sheet1!$A$2:$A$25</c:f>
              <c:strCache>
                <c:ptCount val="24"/>
                <c:pt idx="0">
                  <c:v>Germany</c:v>
                </c:pt>
                <c:pt idx="1">
                  <c:v>Sweden</c:v>
                </c:pt>
                <c:pt idx="2">
                  <c:v>Denmark</c:v>
                </c:pt>
                <c:pt idx="3">
                  <c:v>Spain</c:v>
                </c:pt>
                <c:pt idx="4">
                  <c:v>Netherlands</c:v>
                </c:pt>
                <c:pt idx="5">
                  <c:v>Poland</c:v>
                </c:pt>
                <c:pt idx="6">
                  <c:v>Irish Republic</c:v>
                </c:pt>
                <c:pt idx="7">
                  <c:v>France</c:v>
                </c:pt>
                <c:pt idx="8">
                  <c:v>Lithuania</c:v>
                </c:pt>
                <c:pt idx="9">
                  <c:v>Portugal</c:v>
                </c:pt>
                <c:pt idx="10">
                  <c:v>Belgium</c:v>
                </c:pt>
                <c:pt idx="11">
                  <c:v>Finland</c:v>
                </c:pt>
                <c:pt idx="12">
                  <c:v>Greece</c:v>
                </c:pt>
                <c:pt idx="13">
                  <c:v>Latvia</c:v>
                </c:pt>
                <c:pt idx="14">
                  <c:v>Italy</c:v>
                </c:pt>
                <c:pt idx="15">
                  <c:v>Romania</c:v>
                </c:pt>
                <c:pt idx="16">
                  <c:v>Estonia</c:v>
                </c:pt>
                <c:pt idx="17">
                  <c:v>Slovakia</c:v>
                </c:pt>
                <c:pt idx="18">
                  <c:v>Malta</c:v>
                </c:pt>
                <c:pt idx="19">
                  <c:v>Austria</c:v>
                </c:pt>
                <c:pt idx="20">
                  <c:v>Croatia</c:v>
                </c:pt>
                <c:pt idx="21">
                  <c:v>Luxembourg</c:v>
                </c:pt>
                <c:pt idx="22">
                  <c:v>Czech Republic</c:v>
                </c:pt>
                <c:pt idx="23">
                  <c:v>Bulgaria</c:v>
                </c:pt>
              </c:strCache>
            </c:strRef>
          </c:cat>
          <c:val>
            <c:numRef>
              <c:f>Sheet1!$B$2:$B$25</c:f>
              <c:numCache>
                <c:formatCode>General</c:formatCode>
                <c:ptCount val="24"/>
                <c:pt idx="0">
                  <c:v>0.21033001720075961</c:v>
                </c:pt>
                <c:pt idx="1">
                  <c:v>0.15477982095030224</c:v>
                </c:pt>
                <c:pt idx="2">
                  <c:v>0.14247486484409089</c:v>
                </c:pt>
                <c:pt idx="3">
                  <c:v>0.11976169667797729</c:v>
                </c:pt>
                <c:pt idx="4">
                  <c:v>9.9071840470334877E-2</c:v>
                </c:pt>
                <c:pt idx="5">
                  <c:v>6.1024120764182503E-2</c:v>
                </c:pt>
                <c:pt idx="6">
                  <c:v>4.9199381912596908E-2</c:v>
                </c:pt>
                <c:pt idx="7">
                  <c:v>4.1846999663924238E-2</c:v>
                </c:pt>
                <c:pt idx="8">
                  <c:v>3.2934633071069828E-2</c:v>
                </c:pt>
                <c:pt idx="9">
                  <c:v>2.030821225032467E-2</c:v>
                </c:pt>
                <c:pt idx="10">
                  <c:v>1.9027511715847108E-2</c:v>
                </c:pt>
                <c:pt idx="11">
                  <c:v>1.3993639365768952E-2</c:v>
                </c:pt>
                <c:pt idx="12">
                  <c:v>1.3875498275437053E-2</c:v>
                </c:pt>
                <c:pt idx="13">
                  <c:v>1.0758452517157374E-2</c:v>
                </c:pt>
                <c:pt idx="14">
                  <c:v>5.8415153687681803E-3</c:v>
                </c:pt>
                <c:pt idx="15">
                  <c:v>1.8207730618040715E-3</c:v>
                </c:pt>
                <c:pt idx="16">
                  <c:v>1.7246007427791684E-3</c:v>
                </c:pt>
                <c:pt idx="17">
                  <c:v>1.1329953742219648E-3</c:v>
                </c:pt>
                <c:pt idx="18">
                  <c:v>5.1144077130883796E-5</c:v>
                </c:pt>
                <c:pt idx="19">
                  <c:v>2.4560531972411328E-5</c:v>
                </c:pt>
                <c:pt idx="20">
                  <c:v>9.4599264287698907E-6</c:v>
                </c:pt>
                <c:pt idx="21">
                  <c:v>3.8876409981246126E-6</c:v>
                </c:pt>
                <c:pt idx="22">
                  <c:v>3.7940496407623535E-6</c:v>
                </c:pt>
                <c:pt idx="23">
                  <c:v>5.7954648212783577E-7</c:v>
                </c:pt>
              </c:numCache>
            </c:numRef>
          </c:val>
          <c:extLst>
            <c:ext xmlns:c16="http://schemas.microsoft.com/office/drawing/2014/chart" uri="{C3380CC4-5D6E-409C-BE32-E72D297353CC}">
              <c16:uniqueId val="{00000000-5FCA-4E72-AD06-DACC05556A4E}"/>
            </c:ext>
          </c:extLst>
        </c:ser>
        <c:dLbls>
          <c:showLegendKey val="0"/>
          <c:showVal val="1"/>
          <c:showCatName val="0"/>
          <c:showSerName val="0"/>
          <c:showPercent val="0"/>
          <c:showBubbleSize val="0"/>
          <c:showLeaderLines val="1"/>
        </c:dLbls>
        <c:firstSliceAng val="0"/>
        <c:holeSize val="50"/>
      </c:doughnutChart>
    </c:plotArea>
    <c:legend>
      <c:legendPos val="r"/>
      <c:layout>
        <c:manualLayout>
          <c:xMode val="edge"/>
          <c:yMode val="edge"/>
          <c:x val="0.78932757932132069"/>
          <c:y val="7.4433560050046353E-4"/>
          <c:w val="0.2015883934265976"/>
          <c:h val="0.92292443914907674"/>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Value</c:v>
                </c:pt>
              </c:strCache>
            </c:strRef>
          </c:tx>
          <c:invertIfNegative val="0"/>
          <c:dLbls>
            <c:numFmt formatCode="0.0%" sourceLinked="0"/>
            <c:spPr>
              <a:noFill/>
              <a:ln>
                <a:noFill/>
              </a:ln>
              <a:effectLst/>
            </c:spPr>
            <c:txPr>
              <a:bodyPr rot="-5400000" vert="horz"/>
              <a:lstStyle/>
              <a:p>
                <a:pPr>
                  <a:defRPr>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Demersal</c:v>
                </c:pt>
                <c:pt idx="1">
                  <c:v>Pelagic</c:v>
                </c:pt>
                <c:pt idx="2">
                  <c:v>Shellfish</c:v>
                </c:pt>
                <c:pt idx="3">
                  <c:v>All Others</c:v>
                </c:pt>
              </c:strCache>
            </c:strRef>
          </c:cat>
          <c:val>
            <c:numRef>
              <c:f>Sheet1!$B$2:$B$5</c:f>
              <c:numCache>
                <c:formatCode>General</c:formatCode>
                <c:ptCount val="4"/>
                <c:pt idx="0">
                  <c:v>0.1999803339006952</c:v>
                </c:pt>
                <c:pt idx="1">
                  <c:v>0.18258889905897568</c:v>
                </c:pt>
                <c:pt idx="2">
                  <c:v>0.15612787459246377</c:v>
                </c:pt>
                <c:pt idx="3">
                  <c:v>0.46130289244786549</c:v>
                </c:pt>
              </c:numCache>
            </c:numRef>
          </c:val>
          <c:extLst>
            <c:ext xmlns:c16="http://schemas.microsoft.com/office/drawing/2014/chart" uri="{C3380CC4-5D6E-409C-BE32-E72D297353CC}">
              <c16:uniqueId val="{00000000-C231-41C9-9B73-4D5AC2CF43FE}"/>
            </c:ext>
          </c:extLst>
        </c:ser>
        <c:ser>
          <c:idx val="1"/>
          <c:order val="1"/>
          <c:tx>
            <c:strRef>
              <c:f>Sheet1!$C$1</c:f>
              <c:strCache>
                <c:ptCount val="1"/>
                <c:pt idx="0">
                  <c:v>% Volume</c:v>
                </c:pt>
              </c:strCache>
            </c:strRef>
          </c:tx>
          <c:invertIfNegative val="0"/>
          <c:dLbls>
            <c:numFmt formatCode="0.0%" sourceLinked="0"/>
            <c:spPr>
              <a:noFill/>
              <a:ln>
                <a:noFill/>
              </a:ln>
              <a:effectLst/>
            </c:spPr>
            <c:txPr>
              <a:bodyPr rot="-540000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Demersal</c:v>
                </c:pt>
                <c:pt idx="1">
                  <c:v>Pelagic</c:v>
                </c:pt>
                <c:pt idx="2">
                  <c:v>Shellfish</c:v>
                </c:pt>
                <c:pt idx="3">
                  <c:v>All Others</c:v>
                </c:pt>
              </c:strCache>
            </c:strRef>
          </c:cat>
          <c:val>
            <c:numRef>
              <c:f>Sheet1!$C$2:$C$5</c:f>
              <c:numCache>
                <c:formatCode>General</c:formatCode>
                <c:ptCount val="4"/>
                <c:pt idx="0">
                  <c:v>0.19775732861814316</c:v>
                </c:pt>
                <c:pt idx="1">
                  <c:v>0.22216417998209806</c:v>
                </c:pt>
                <c:pt idx="2">
                  <c:v>0.17033943090745651</c:v>
                </c:pt>
                <c:pt idx="3">
                  <c:v>0.4097390604923023</c:v>
                </c:pt>
              </c:numCache>
            </c:numRef>
          </c:val>
          <c:extLst>
            <c:ext xmlns:c16="http://schemas.microsoft.com/office/drawing/2014/chart" uri="{C3380CC4-5D6E-409C-BE32-E72D297353CC}">
              <c16:uniqueId val="{00000001-C231-41C9-9B73-4D5AC2CF43FE}"/>
            </c:ext>
          </c:extLst>
        </c:ser>
        <c:dLbls>
          <c:showLegendKey val="0"/>
          <c:showVal val="1"/>
          <c:showCatName val="0"/>
          <c:showSerName val="0"/>
          <c:showPercent val="0"/>
          <c:showBubbleSize val="0"/>
        </c:dLbls>
        <c:gapWidth val="100"/>
        <c:axId val="191578112"/>
        <c:axId val="191580032"/>
      </c:barChart>
      <c:catAx>
        <c:axId val="191578112"/>
        <c:scaling>
          <c:orientation val="minMax"/>
        </c:scaling>
        <c:delete val="0"/>
        <c:axPos val="b"/>
        <c:numFmt formatCode="General" sourceLinked="0"/>
        <c:majorTickMark val="out"/>
        <c:minorTickMark val="none"/>
        <c:tickLblPos val="nextTo"/>
        <c:crossAx val="191580032"/>
        <c:crosses val="autoZero"/>
        <c:auto val="1"/>
        <c:lblAlgn val="ctr"/>
        <c:lblOffset val="100"/>
        <c:noMultiLvlLbl val="0"/>
      </c:catAx>
      <c:valAx>
        <c:axId val="191580032"/>
        <c:scaling>
          <c:orientation val="minMax"/>
        </c:scaling>
        <c:delete val="0"/>
        <c:axPos val="l"/>
        <c:majorGridlines/>
        <c:title>
          <c:tx>
            <c:rich>
              <a:bodyPr rot="-5400000" vert="horz"/>
              <a:lstStyle/>
              <a:p>
                <a:pPr>
                  <a:defRPr/>
                </a:pPr>
                <a:r>
                  <a:rPr lang="en-GB" dirty="0"/>
                  <a:t>% of total imports</a:t>
                </a:r>
              </a:p>
            </c:rich>
          </c:tx>
          <c:overlay val="0"/>
        </c:title>
        <c:numFmt formatCode="0%" sourceLinked="0"/>
        <c:majorTickMark val="out"/>
        <c:minorTickMark val="none"/>
        <c:tickLblPos val="nextTo"/>
        <c:crossAx val="19157811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 Volume</c:v>
                </c:pt>
              </c:strCache>
            </c:strRef>
          </c:tx>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A6-4ABF-A8F8-3AD8D79FD99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A6-4ABF-A8F8-3AD8D79FD999}"/>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AA6-4ABF-A8F8-3AD8D79FD999}"/>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AA6-4ABF-A8F8-3AD8D79FD999}"/>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AA6-4ABF-A8F8-3AD8D79FD999}"/>
                </c:ext>
              </c:extLst>
            </c:dLbl>
            <c:dLbl>
              <c:idx val="5"/>
              <c:layout>
                <c:manualLayout>
                  <c:x val="-1.514004542013626E-2"/>
                  <c:y val="6.61383657016404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AA6-4ABF-A8F8-3AD8D79FD999}"/>
                </c:ext>
              </c:extLst>
            </c:dLbl>
            <c:dLbl>
              <c:idx val="6"/>
              <c:layout>
                <c:manualLayout>
                  <c:x val="-1.2112036336109008E-2"/>
                  <c:y val="3.54312673401645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AA6-4ABF-A8F8-3AD8D79FD999}"/>
                </c:ext>
              </c:extLst>
            </c:dLbl>
            <c:dLbl>
              <c:idx val="7"/>
              <c:layout>
                <c:manualLayout>
                  <c:x val="-2.7756429292276744E-17"/>
                  <c:y val="9.44833795737720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AA6-4ABF-A8F8-3AD8D79FD999}"/>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AA6-4ABF-A8F8-3AD8D79FD999}"/>
                </c:ext>
              </c:extLst>
            </c:dLbl>
            <c:dLbl>
              <c:idx val="9"/>
              <c:layout>
                <c:manualLayout>
                  <c:x val="6.0560181680545319E-3"/>
                  <c:y val="-4.72416897868851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AA6-4ABF-A8F8-3AD8D79FD999}"/>
                </c:ext>
              </c:extLst>
            </c:dLbl>
            <c:dLbl>
              <c:idx val="10"/>
              <c:layout>
                <c:manualLayout>
                  <c:x val="2.5738077214231644E-2"/>
                  <c:y val="-2.83450138721316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AA6-4ABF-A8F8-3AD8D79FD999}"/>
                </c:ext>
              </c:extLst>
            </c:dLbl>
            <c:spPr>
              <a:solidFill>
                <a:schemeClr val="bg1">
                  <a:alpha val="80000"/>
                </a:schemeClr>
              </a:solidFill>
            </c:spPr>
            <c:showLegendKey val="0"/>
            <c:showVal val="0"/>
            <c:showCatName val="0"/>
            <c:showSerName val="0"/>
            <c:showPercent val="0"/>
            <c:showBubbleSize val="0"/>
            <c:extLst>
              <c:ext xmlns:c15="http://schemas.microsoft.com/office/drawing/2012/chart" uri="{CE6537A1-D6FC-4f65-9D91-7224C49458BB}"/>
            </c:extLst>
          </c:dLbls>
          <c:cat>
            <c:strRef>
              <c:f>Sheet1!$A$2:$A$22</c:f>
              <c:strCache>
                <c:ptCount val="21"/>
                <c:pt idx="0">
                  <c:v>Salmon</c:v>
                </c:pt>
                <c:pt idx="1">
                  <c:v>Tuna</c:v>
                </c:pt>
                <c:pt idx="2">
                  <c:v>Cod</c:v>
                </c:pt>
                <c:pt idx="3">
                  <c:v>Mackerel</c:v>
                </c:pt>
                <c:pt idx="4">
                  <c:v>Squid</c:v>
                </c:pt>
                <c:pt idx="5">
                  <c:v>Pollack</c:v>
                </c:pt>
                <c:pt idx="6">
                  <c:v>P&amp;P shrimps &amp; prawns</c:v>
                </c:pt>
                <c:pt idx="7">
                  <c:v>Surimi</c:v>
                </c:pt>
                <c:pt idx="8">
                  <c:v>Haddock</c:v>
                </c:pt>
                <c:pt idx="9">
                  <c:v>Seabass</c:v>
                </c:pt>
                <c:pt idx="10">
                  <c:v>Herring</c:v>
                </c:pt>
                <c:pt idx="11">
                  <c:v>Mussels</c:v>
                </c:pt>
                <c:pt idx="12">
                  <c:v>Sprat</c:v>
                </c:pt>
                <c:pt idx="13">
                  <c:v>Sardine</c:v>
                </c:pt>
                <c:pt idx="14">
                  <c:v>Nephrops</c:v>
                </c:pt>
                <c:pt idx="15">
                  <c:v>Seabream</c:v>
                </c:pt>
                <c:pt idx="16">
                  <c:v>CW Shrimps &amp; Prawns</c:v>
                </c:pt>
                <c:pt idx="17">
                  <c:v>Clam</c:v>
                </c:pt>
                <c:pt idx="18">
                  <c:v>Crabs</c:v>
                </c:pt>
                <c:pt idx="19">
                  <c:v>WW Shrimps &amp; Prawns</c:v>
                </c:pt>
                <c:pt idx="20">
                  <c:v>All Others</c:v>
                </c:pt>
              </c:strCache>
            </c:strRef>
          </c:cat>
          <c:val>
            <c:numRef>
              <c:f>Sheet1!$B$2:$B$22</c:f>
              <c:numCache>
                <c:formatCode>0.0%</c:formatCode>
                <c:ptCount val="21"/>
                <c:pt idx="0">
                  <c:v>0.20523633277399178</c:v>
                </c:pt>
                <c:pt idx="1">
                  <c:v>0.10174937041543861</c:v>
                </c:pt>
                <c:pt idx="2">
                  <c:v>7.3973374173146006E-2</c:v>
                </c:pt>
                <c:pt idx="3">
                  <c:v>6.9387260875026849E-2</c:v>
                </c:pt>
                <c:pt idx="4">
                  <c:v>6.6899307423595553E-2</c:v>
                </c:pt>
                <c:pt idx="5">
                  <c:v>3.9969719020278904E-2</c:v>
                </c:pt>
                <c:pt idx="6">
                  <c:v>3.1933475522362975E-2</c:v>
                </c:pt>
                <c:pt idx="7">
                  <c:v>2.9610725215346426E-2</c:v>
                </c:pt>
                <c:pt idx="8">
                  <c:v>2.9408863056186393E-2</c:v>
                </c:pt>
                <c:pt idx="9">
                  <c:v>2.6473179350136818E-2</c:v>
                </c:pt>
                <c:pt idx="10">
                  <c:v>1.4971820236243376E-2</c:v>
                </c:pt>
                <c:pt idx="11">
                  <c:v>1.3297924411149006E-2</c:v>
                </c:pt>
                <c:pt idx="12">
                  <c:v>1.2444781594110561E-2</c:v>
                </c:pt>
                <c:pt idx="13">
                  <c:v>1.2311395911531388E-2</c:v>
                </c:pt>
                <c:pt idx="14">
                  <c:v>8.8186708451320085E-3</c:v>
                </c:pt>
                <c:pt idx="15">
                  <c:v>8.5610642336599804E-3</c:v>
                </c:pt>
                <c:pt idx="16">
                  <c:v>8.2389479792922219E-3</c:v>
                </c:pt>
                <c:pt idx="17">
                  <c:v>7.1181266808625319E-3</c:v>
                </c:pt>
                <c:pt idx="18">
                  <c:v>6.8682773530487993E-3</c:v>
                </c:pt>
                <c:pt idx="19">
                  <c:v>6.6136188693336831E-3</c:v>
                </c:pt>
                <c:pt idx="20">
                  <c:v>0.22611376406012612</c:v>
                </c:pt>
              </c:numCache>
            </c:numRef>
          </c:val>
          <c:extLst>
            <c:ext xmlns:c16="http://schemas.microsoft.com/office/drawing/2014/chart" uri="{C3380CC4-5D6E-409C-BE32-E72D297353CC}">
              <c16:uniqueId val="{00000000-5FCA-4E72-AD06-DACC05556A4E}"/>
            </c:ext>
          </c:extLst>
        </c:ser>
        <c:dLbls>
          <c:showLegendKey val="0"/>
          <c:showVal val="1"/>
          <c:showCatName val="0"/>
          <c:showSerName val="0"/>
          <c:showPercent val="0"/>
          <c:showBubbleSize val="0"/>
          <c:showLeaderLines val="1"/>
        </c:dLbls>
        <c:firstSliceAng val="0"/>
        <c:holeSize val="50"/>
      </c:doughnutChart>
    </c:plotArea>
    <c:legend>
      <c:legendPos val="r"/>
      <c:layout>
        <c:manualLayout>
          <c:xMode val="edge"/>
          <c:yMode val="edge"/>
          <c:x val="0.78932757932132069"/>
          <c:y val="7.4433560050046353E-4"/>
          <c:w val="0.2015883934265976"/>
          <c:h val="0.92764860812776528"/>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39488814913227"/>
          <c:y val="3.0398798317403823E-2"/>
          <c:w val="0.78038502485086025"/>
          <c:h val="0.84000796368148878"/>
        </c:manualLayout>
      </c:layout>
      <c:barChart>
        <c:barDir val="col"/>
        <c:grouping val="stacked"/>
        <c:varyColors val="0"/>
        <c:ser>
          <c:idx val="0"/>
          <c:order val="0"/>
          <c:tx>
            <c:strRef>
              <c:f>Sheet1!$A$2</c:f>
              <c:strCache>
                <c:ptCount val="1"/>
                <c:pt idx="0">
                  <c:v>Export k t</c:v>
                </c:pt>
              </c:strCache>
            </c:strRef>
          </c:tx>
          <c:invertIfNegative val="0"/>
          <c:dLbls>
            <c:numFmt formatCode="#,##0" sourceLinked="0"/>
            <c:spPr>
              <a:noFill/>
              <a:ln>
                <a:noFill/>
              </a:ln>
              <a:effectLst/>
            </c:spPr>
            <c:txPr>
              <a:bodyPr rot="-5400000" vert="horz"/>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Sheet1!$B$2:$K$2</c:f>
              <c:numCache>
                <c:formatCode>General</c:formatCode>
                <c:ptCount val="10"/>
                <c:pt idx="0">
                  <c:v>344.33624900000001</c:v>
                </c:pt>
                <c:pt idx="1">
                  <c:v>317.22251499999999</c:v>
                </c:pt>
                <c:pt idx="2">
                  <c:v>322.12701499999997</c:v>
                </c:pt>
                <c:pt idx="3">
                  <c:v>304.212715</c:v>
                </c:pt>
                <c:pt idx="4">
                  <c:v>329.95840600000002</c:v>
                </c:pt>
                <c:pt idx="5">
                  <c:v>327.14430399999998</c:v>
                </c:pt>
                <c:pt idx="6">
                  <c:v>322.84706999999997</c:v>
                </c:pt>
                <c:pt idx="7">
                  <c:v>345.82538099999999</c:v>
                </c:pt>
                <c:pt idx="8">
                  <c:v>341.37991599999998</c:v>
                </c:pt>
                <c:pt idx="9">
                  <c:v>335.16791999999998</c:v>
                </c:pt>
              </c:numCache>
            </c:numRef>
          </c:val>
          <c:extLst>
            <c:ext xmlns:c16="http://schemas.microsoft.com/office/drawing/2014/chart" uri="{C3380CC4-5D6E-409C-BE32-E72D297353CC}">
              <c16:uniqueId val="{00000000-C231-41C9-9B73-4D5AC2CF43FE}"/>
            </c:ext>
          </c:extLst>
        </c:ser>
        <c:ser>
          <c:idx val="1"/>
          <c:order val="1"/>
          <c:tx>
            <c:strRef>
              <c:f>Sheet1!$A$3</c:f>
              <c:strCache>
                <c:ptCount val="1"/>
                <c:pt idx="0">
                  <c:v>Import k t</c:v>
                </c:pt>
              </c:strCache>
            </c:strRef>
          </c:tx>
          <c:invertIfNegative val="0"/>
          <c:dLbls>
            <c:numFmt formatCode="#,##0" sourceLinked="0"/>
            <c:spPr>
              <a:noFill/>
              <a:ln>
                <a:noFill/>
              </a:ln>
              <a:effectLst/>
            </c:spPr>
            <c:txPr>
              <a:bodyPr rot="-5400000" vert="horz"/>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Sheet1!$B$3:$K$3</c:f>
              <c:numCache>
                <c:formatCode>General</c:formatCode>
                <c:ptCount val="10"/>
                <c:pt idx="0">
                  <c:v>218.62528499999999</c:v>
                </c:pt>
                <c:pt idx="1">
                  <c:v>230.94182699999999</c:v>
                </c:pt>
                <c:pt idx="2">
                  <c:v>241.19757000000001</c:v>
                </c:pt>
                <c:pt idx="3">
                  <c:v>239.59701699999999</c:v>
                </c:pt>
                <c:pt idx="4">
                  <c:v>233.02952500000001</c:v>
                </c:pt>
                <c:pt idx="5">
                  <c:v>226.88984600000001</c:v>
                </c:pt>
                <c:pt idx="6">
                  <c:v>249.99653599999999</c:v>
                </c:pt>
                <c:pt idx="7">
                  <c:v>250.00006500000001</c:v>
                </c:pt>
                <c:pt idx="8">
                  <c:v>228.06871599999999</c:v>
                </c:pt>
                <c:pt idx="9">
                  <c:v>277.80342899999999</c:v>
                </c:pt>
              </c:numCache>
            </c:numRef>
          </c:val>
          <c:extLst>
            <c:ext xmlns:c16="http://schemas.microsoft.com/office/drawing/2014/chart" uri="{C3380CC4-5D6E-409C-BE32-E72D297353CC}">
              <c16:uniqueId val="{00000001-C231-41C9-9B73-4D5AC2CF43FE}"/>
            </c:ext>
          </c:extLst>
        </c:ser>
        <c:dLbls>
          <c:showLegendKey val="0"/>
          <c:showVal val="1"/>
          <c:showCatName val="0"/>
          <c:showSerName val="0"/>
          <c:showPercent val="0"/>
          <c:showBubbleSize val="0"/>
        </c:dLbls>
        <c:gapWidth val="100"/>
        <c:overlap val="100"/>
        <c:axId val="147326080"/>
        <c:axId val="147327616"/>
      </c:barChart>
      <c:catAx>
        <c:axId val="147326080"/>
        <c:scaling>
          <c:orientation val="minMax"/>
        </c:scaling>
        <c:delete val="0"/>
        <c:axPos val="b"/>
        <c:numFmt formatCode="General" sourceLinked="0"/>
        <c:majorTickMark val="out"/>
        <c:minorTickMark val="none"/>
        <c:tickLblPos val="nextTo"/>
        <c:crossAx val="147327616"/>
        <c:crosses val="autoZero"/>
        <c:auto val="1"/>
        <c:lblAlgn val="ctr"/>
        <c:lblOffset val="100"/>
        <c:noMultiLvlLbl val="0"/>
      </c:catAx>
      <c:valAx>
        <c:axId val="147327616"/>
        <c:scaling>
          <c:orientation val="minMax"/>
        </c:scaling>
        <c:delete val="0"/>
        <c:axPos val="l"/>
        <c:majorGridlines/>
        <c:title>
          <c:tx>
            <c:rich>
              <a:bodyPr rot="-5400000" vert="horz"/>
              <a:lstStyle/>
              <a:p>
                <a:pPr>
                  <a:defRPr/>
                </a:pPr>
                <a:r>
                  <a:rPr lang="en-GB" dirty="0"/>
                  <a:t>Trade k</a:t>
                </a:r>
                <a:r>
                  <a:rPr lang="en-GB" baseline="0" dirty="0"/>
                  <a:t> t</a:t>
                </a:r>
                <a:endParaRPr lang="en-GB" dirty="0"/>
              </a:p>
            </c:rich>
          </c:tx>
          <c:layout>
            <c:manualLayout>
              <c:xMode val="edge"/>
              <c:yMode val="edge"/>
              <c:x val="3.0200079090915793E-3"/>
              <c:y val="0.32019476226864407"/>
            </c:manualLayout>
          </c:layout>
          <c:overlay val="0"/>
        </c:title>
        <c:numFmt formatCode="#,##0" sourceLinked="0"/>
        <c:majorTickMark val="out"/>
        <c:minorTickMark val="none"/>
        <c:tickLblPos val="nextTo"/>
        <c:crossAx val="147326080"/>
        <c:crosses val="autoZero"/>
        <c:crossBetween val="between"/>
      </c:valAx>
    </c:plotArea>
    <c:legend>
      <c:legendPos val="b"/>
      <c:overlay val="0"/>
    </c:legend>
    <c:plotVisOnly val="1"/>
    <c:dispBlanksAs val="gap"/>
    <c:showDLblsOverMax val="0"/>
  </c:chart>
  <c:txPr>
    <a:bodyPr/>
    <a:lstStyle/>
    <a:p>
      <a:pPr>
        <a:defRPr sz="1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GB"/>
              <a:t>EU share of seafood export value from the UK</a:t>
            </a:r>
          </a:p>
        </c:rich>
      </c:tx>
      <c:overlay val="1"/>
    </c:title>
    <c:autoTitleDeleted val="0"/>
    <c:plotArea>
      <c:layout>
        <c:manualLayout>
          <c:layoutTarget val="inner"/>
          <c:xMode val="edge"/>
          <c:yMode val="edge"/>
          <c:x val="0.13979052146783538"/>
          <c:y val="0.16162647286778167"/>
          <c:w val="0.82561828356361111"/>
          <c:h val="0.52299369854089206"/>
        </c:manualLayout>
      </c:layout>
      <c:barChart>
        <c:barDir val="col"/>
        <c:grouping val="stacked"/>
        <c:varyColors val="0"/>
        <c:ser>
          <c:idx val="0"/>
          <c:order val="0"/>
          <c:tx>
            <c:strRef>
              <c:f>Sheet1!$A$2</c:f>
              <c:strCache>
                <c:ptCount val="1"/>
                <c:pt idx="0">
                  <c:v>EU</c:v>
                </c:pt>
              </c:strCache>
            </c:strRef>
          </c:tx>
          <c:invertIfNegative val="0"/>
          <c:dLbls>
            <c:numFmt formatCode="0.0%" sourceLinked="0"/>
            <c:spPr>
              <a:noFill/>
              <a:ln>
                <a:noFill/>
              </a:ln>
              <a:effectLst/>
            </c:spPr>
            <c:txPr>
              <a:bodyPr rot="-540000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Sheet1!$B$2:$K$2</c:f>
              <c:numCache>
                <c:formatCode>0.0%</c:formatCode>
                <c:ptCount val="10"/>
                <c:pt idx="0">
                  <c:v>0.75060349025150641</c:v>
                </c:pt>
                <c:pt idx="1">
                  <c:v>0.72059936524513546</c:v>
                </c:pt>
                <c:pt idx="2">
                  <c:v>0.69845096336194457</c:v>
                </c:pt>
                <c:pt idx="3">
                  <c:v>0.66592938515450828</c:v>
                </c:pt>
                <c:pt idx="4">
                  <c:v>0.64734154088436047</c:v>
                </c:pt>
                <c:pt idx="5">
                  <c:v>0.68742565847075232</c:v>
                </c:pt>
                <c:pt idx="6">
                  <c:v>0.70954584642831253</c:v>
                </c:pt>
                <c:pt idx="7">
                  <c:v>0.70056888055251432</c:v>
                </c:pt>
                <c:pt idx="8">
                  <c:v>0.71175024432871081</c:v>
                </c:pt>
                <c:pt idx="9">
                  <c:v>0.67460820889738671</c:v>
                </c:pt>
              </c:numCache>
            </c:numRef>
          </c:val>
          <c:extLst>
            <c:ext xmlns:c16="http://schemas.microsoft.com/office/drawing/2014/chart" uri="{C3380CC4-5D6E-409C-BE32-E72D297353CC}">
              <c16:uniqueId val="{00000000-B097-41F2-B0A1-FA9148A8A799}"/>
            </c:ext>
          </c:extLst>
        </c:ser>
        <c:ser>
          <c:idx val="1"/>
          <c:order val="1"/>
          <c:tx>
            <c:strRef>
              <c:f>Sheet1!$A$3</c:f>
              <c:strCache>
                <c:ptCount val="1"/>
                <c:pt idx="0">
                  <c:v>Other</c:v>
                </c:pt>
              </c:strCache>
            </c:strRef>
          </c:tx>
          <c:invertIfNegative val="0"/>
          <c:cat>
            <c:strRef>
              <c:f>Sheet1!$B$1:$K$1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Sheet1!$B$3:$K$3</c:f>
              <c:numCache>
                <c:formatCode>0.0%</c:formatCode>
                <c:ptCount val="10"/>
                <c:pt idx="0">
                  <c:v>0.24939650974849359</c:v>
                </c:pt>
                <c:pt idx="1">
                  <c:v>0.27940063475486454</c:v>
                </c:pt>
                <c:pt idx="2">
                  <c:v>0.30154903663805543</c:v>
                </c:pt>
                <c:pt idx="3">
                  <c:v>0.33407061484549178</c:v>
                </c:pt>
                <c:pt idx="4">
                  <c:v>0.35265845911563953</c:v>
                </c:pt>
                <c:pt idx="5">
                  <c:v>0.31257434152924768</c:v>
                </c:pt>
                <c:pt idx="6">
                  <c:v>0.29045415357168747</c:v>
                </c:pt>
                <c:pt idx="7">
                  <c:v>0.29943111944748574</c:v>
                </c:pt>
                <c:pt idx="8">
                  <c:v>0.28824975567128919</c:v>
                </c:pt>
                <c:pt idx="9">
                  <c:v>0.32539179110261335</c:v>
                </c:pt>
              </c:numCache>
            </c:numRef>
          </c:val>
          <c:extLst>
            <c:ext xmlns:c16="http://schemas.microsoft.com/office/drawing/2014/chart" uri="{C3380CC4-5D6E-409C-BE32-E72D297353CC}">
              <c16:uniqueId val="{00000001-B097-41F2-B0A1-FA9148A8A799}"/>
            </c:ext>
          </c:extLst>
        </c:ser>
        <c:dLbls>
          <c:showLegendKey val="0"/>
          <c:showVal val="0"/>
          <c:showCatName val="0"/>
          <c:showSerName val="0"/>
          <c:showPercent val="0"/>
          <c:showBubbleSize val="0"/>
        </c:dLbls>
        <c:gapWidth val="50"/>
        <c:overlap val="100"/>
        <c:axId val="147996032"/>
        <c:axId val="148046976"/>
      </c:barChart>
      <c:catAx>
        <c:axId val="147996032"/>
        <c:scaling>
          <c:orientation val="minMax"/>
        </c:scaling>
        <c:delete val="0"/>
        <c:axPos val="b"/>
        <c:numFmt formatCode="General" sourceLinked="0"/>
        <c:majorTickMark val="out"/>
        <c:minorTickMark val="none"/>
        <c:tickLblPos val="nextTo"/>
        <c:crossAx val="148046976"/>
        <c:crosses val="autoZero"/>
        <c:auto val="1"/>
        <c:lblAlgn val="ctr"/>
        <c:lblOffset val="100"/>
        <c:noMultiLvlLbl val="0"/>
      </c:catAx>
      <c:valAx>
        <c:axId val="148046976"/>
        <c:scaling>
          <c:orientation val="minMax"/>
          <c:max val="1"/>
        </c:scaling>
        <c:delete val="0"/>
        <c:axPos val="l"/>
        <c:majorGridlines/>
        <c:numFmt formatCode="0%" sourceLinked="0"/>
        <c:majorTickMark val="out"/>
        <c:minorTickMark val="none"/>
        <c:tickLblPos val="nextTo"/>
        <c:crossAx val="147996032"/>
        <c:crosses val="autoZero"/>
        <c:crossBetween val="between"/>
      </c:valAx>
    </c:plotArea>
    <c:legend>
      <c:legendPos val="b"/>
      <c:overlay val="0"/>
    </c:legend>
    <c:plotVisOnly val="1"/>
    <c:dispBlanksAs val="gap"/>
    <c:showDLblsOverMax val="0"/>
  </c:chart>
  <c:txPr>
    <a:bodyPr/>
    <a:lstStyle/>
    <a:p>
      <a:pPr>
        <a:defRPr sz="900">
          <a:solidFill>
            <a:schemeClr val="bg1">
              <a:lumMod val="10000"/>
            </a:schemeClr>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GB"/>
              <a:t>EU share of seafood import value into the UK</a:t>
            </a:r>
          </a:p>
        </c:rich>
      </c:tx>
      <c:layout>
        <c:manualLayout>
          <c:xMode val="edge"/>
          <c:yMode val="edge"/>
          <c:x val="0.15192616253157035"/>
          <c:y val="2.8530670470756064E-2"/>
        </c:manualLayout>
      </c:layout>
      <c:overlay val="1"/>
    </c:title>
    <c:autoTitleDeleted val="0"/>
    <c:plotArea>
      <c:layout>
        <c:manualLayout>
          <c:layoutTarget val="inner"/>
          <c:xMode val="edge"/>
          <c:yMode val="edge"/>
          <c:x val="0.13979052146783538"/>
          <c:y val="0.16162647286778167"/>
          <c:w val="0.82561828356361111"/>
          <c:h val="0.52299369854089206"/>
        </c:manualLayout>
      </c:layout>
      <c:barChart>
        <c:barDir val="col"/>
        <c:grouping val="stacked"/>
        <c:varyColors val="0"/>
        <c:ser>
          <c:idx val="0"/>
          <c:order val="0"/>
          <c:tx>
            <c:strRef>
              <c:f>Sheet1!$A$2</c:f>
              <c:strCache>
                <c:ptCount val="1"/>
                <c:pt idx="0">
                  <c:v>EU</c:v>
                </c:pt>
              </c:strCache>
            </c:strRef>
          </c:tx>
          <c:invertIfNegative val="0"/>
          <c:dLbls>
            <c:numFmt formatCode="0.0%" sourceLinked="0"/>
            <c:spPr>
              <a:noFill/>
              <a:ln>
                <a:noFill/>
              </a:ln>
              <a:effectLst/>
            </c:spPr>
            <c:txPr>
              <a:bodyPr rot="-540000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Sheet1!$B$2:$K$2</c:f>
              <c:numCache>
                <c:formatCode>0.0%</c:formatCode>
                <c:ptCount val="10"/>
                <c:pt idx="0">
                  <c:v>0.31076996678802021</c:v>
                </c:pt>
                <c:pt idx="1">
                  <c:v>0.31591063447099532</c:v>
                </c:pt>
                <c:pt idx="2">
                  <c:v>0.31312697409318041</c:v>
                </c:pt>
                <c:pt idx="3">
                  <c:v>0.30974382790724625</c:v>
                </c:pt>
                <c:pt idx="4">
                  <c:v>0.31183713686939263</c:v>
                </c:pt>
                <c:pt idx="5">
                  <c:v>0.31655507014370365</c:v>
                </c:pt>
                <c:pt idx="6">
                  <c:v>0.33889254344818986</c:v>
                </c:pt>
                <c:pt idx="7">
                  <c:v>0.34200400946854376</c:v>
                </c:pt>
                <c:pt idx="8">
                  <c:v>0.35404930212423247</c:v>
                </c:pt>
                <c:pt idx="9">
                  <c:v>0.35457226820471444</c:v>
                </c:pt>
              </c:numCache>
            </c:numRef>
          </c:val>
          <c:extLst>
            <c:ext xmlns:c16="http://schemas.microsoft.com/office/drawing/2014/chart" uri="{C3380CC4-5D6E-409C-BE32-E72D297353CC}">
              <c16:uniqueId val="{00000000-B6F5-4ED9-919F-7079651867BB}"/>
            </c:ext>
          </c:extLst>
        </c:ser>
        <c:ser>
          <c:idx val="1"/>
          <c:order val="1"/>
          <c:tx>
            <c:strRef>
              <c:f>Sheet1!$A$3</c:f>
              <c:strCache>
                <c:ptCount val="1"/>
                <c:pt idx="0">
                  <c:v>Other</c:v>
                </c:pt>
              </c:strCache>
            </c:strRef>
          </c:tx>
          <c:invertIfNegative val="0"/>
          <c:cat>
            <c:strRef>
              <c:f>Sheet1!$B$1:$K$1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Sheet1!$B$3:$K$3</c:f>
              <c:numCache>
                <c:formatCode>0.0%</c:formatCode>
                <c:ptCount val="10"/>
                <c:pt idx="0">
                  <c:v>0.68923003321197973</c:v>
                </c:pt>
                <c:pt idx="1">
                  <c:v>0.68408936552900468</c:v>
                </c:pt>
                <c:pt idx="2">
                  <c:v>0.68687302590681953</c:v>
                </c:pt>
                <c:pt idx="3">
                  <c:v>0.69025617209275381</c:v>
                </c:pt>
                <c:pt idx="4">
                  <c:v>0.68816286313060737</c:v>
                </c:pt>
                <c:pt idx="5">
                  <c:v>0.68344492985629635</c:v>
                </c:pt>
                <c:pt idx="6">
                  <c:v>0.66110745655181014</c:v>
                </c:pt>
                <c:pt idx="7">
                  <c:v>0.6579959905314563</c:v>
                </c:pt>
                <c:pt idx="8">
                  <c:v>0.64595069787576753</c:v>
                </c:pt>
                <c:pt idx="9">
                  <c:v>0.64542773179528556</c:v>
                </c:pt>
              </c:numCache>
            </c:numRef>
          </c:val>
          <c:extLst>
            <c:ext xmlns:c16="http://schemas.microsoft.com/office/drawing/2014/chart" uri="{C3380CC4-5D6E-409C-BE32-E72D297353CC}">
              <c16:uniqueId val="{00000001-B6F5-4ED9-919F-7079651867BB}"/>
            </c:ext>
          </c:extLst>
        </c:ser>
        <c:dLbls>
          <c:showLegendKey val="0"/>
          <c:showVal val="0"/>
          <c:showCatName val="0"/>
          <c:showSerName val="0"/>
          <c:showPercent val="0"/>
          <c:showBubbleSize val="0"/>
        </c:dLbls>
        <c:gapWidth val="50"/>
        <c:overlap val="100"/>
        <c:axId val="148072704"/>
        <c:axId val="148086784"/>
      </c:barChart>
      <c:catAx>
        <c:axId val="148072704"/>
        <c:scaling>
          <c:orientation val="minMax"/>
        </c:scaling>
        <c:delete val="0"/>
        <c:axPos val="b"/>
        <c:numFmt formatCode="General" sourceLinked="0"/>
        <c:majorTickMark val="out"/>
        <c:minorTickMark val="none"/>
        <c:tickLblPos val="nextTo"/>
        <c:crossAx val="148086784"/>
        <c:crosses val="autoZero"/>
        <c:auto val="1"/>
        <c:lblAlgn val="ctr"/>
        <c:lblOffset val="100"/>
        <c:noMultiLvlLbl val="0"/>
      </c:catAx>
      <c:valAx>
        <c:axId val="148086784"/>
        <c:scaling>
          <c:orientation val="minMax"/>
          <c:max val="1"/>
        </c:scaling>
        <c:delete val="0"/>
        <c:axPos val="l"/>
        <c:majorGridlines/>
        <c:numFmt formatCode="0%" sourceLinked="0"/>
        <c:majorTickMark val="out"/>
        <c:minorTickMark val="none"/>
        <c:tickLblPos val="nextTo"/>
        <c:crossAx val="148072704"/>
        <c:crosses val="autoZero"/>
        <c:crossBetween val="between"/>
      </c:valAx>
    </c:plotArea>
    <c:legend>
      <c:legendPos val="b"/>
      <c:overlay val="0"/>
    </c:legend>
    <c:plotVisOnly val="1"/>
    <c:dispBlanksAs val="gap"/>
    <c:showDLblsOverMax val="0"/>
  </c:chart>
  <c:txPr>
    <a:bodyPr/>
    <a:lstStyle/>
    <a:p>
      <a:pPr>
        <a:defRPr sz="900">
          <a:solidFill>
            <a:schemeClr val="bg1">
              <a:lumMod val="10000"/>
            </a:schemeClr>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GB"/>
              <a:t>EU share of seafood export volume from the UK</a:t>
            </a:r>
          </a:p>
        </c:rich>
      </c:tx>
      <c:overlay val="1"/>
    </c:title>
    <c:autoTitleDeleted val="0"/>
    <c:plotArea>
      <c:layout>
        <c:manualLayout>
          <c:layoutTarget val="inner"/>
          <c:xMode val="edge"/>
          <c:yMode val="edge"/>
          <c:x val="0.13979052146783538"/>
          <c:y val="0.16162647286778167"/>
          <c:w val="0.82561828356361111"/>
          <c:h val="0.52299369854089206"/>
        </c:manualLayout>
      </c:layout>
      <c:barChart>
        <c:barDir val="col"/>
        <c:grouping val="stacked"/>
        <c:varyColors val="0"/>
        <c:ser>
          <c:idx val="0"/>
          <c:order val="0"/>
          <c:tx>
            <c:strRef>
              <c:f>Sheet1!$A$2</c:f>
              <c:strCache>
                <c:ptCount val="1"/>
                <c:pt idx="0">
                  <c:v>EU</c:v>
                </c:pt>
              </c:strCache>
            </c:strRef>
          </c:tx>
          <c:invertIfNegative val="0"/>
          <c:dLbls>
            <c:numFmt formatCode="0.0%" sourceLinked="0"/>
            <c:spPr>
              <a:noFill/>
              <a:ln>
                <a:noFill/>
              </a:ln>
              <a:effectLst/>
            </c:spPr>
            <c:txPr>
              <a:bodyPr rot="-540000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Sheet1!$B$2:$K$2</c:f>
              <c:numCache>
                <c:formatCode>0.0%</c:formatCode>
                <c:ptCount val="10"/>
                <c:pt idx="0">
                  <c:v>0.66922232605273091</c:v>
                </c:pt>
                <c:pt idx="1">
                  <c:v>0.73010781536911484</c:v>
                </c:pt>
                <c:pt idx="2">
                  <c:v>0.69186618229986507</c:v>
                </c:pt>
                <c:pt idx="3">
                  <c:v>0.67296262218531022</c:v>
                </c:pt>
                <c:pt idx="4">
                  <c:v>0.65819317126552113</c:v>
                </c:pt>
                <c:pt idx="5">
                  <c:v>0.74018846700765317</c:v>
                </c:pt>
                <c:pt idx="6">
                  <c:v>0.7332802927362353</c:v>
                </c:pt>
                <c:pt idx="7">
                  <c:v>0.75308322811230277</c:v>
                </c:pt>
                <c:pt idx="8">
                  <c:v>0.76369733725263012</c:v>
                </c:pt>
                <c:pt idx="9">
                  <c:v>0.73966643963663059</c:v>
                </c:pt>
              </c:numCache>
            </c:numRef>
          </c:val>
          <c:extLst>
            <c:ext xmlns:c16="http://schemas.microsoft.com/office/drawing/2014/chart" uri="{C3380CC4-5D6E-409C-BE32-E72D297353CC}">
              <c16:uniqueId val="{00000000-13DA-4749-988B-D2384E67DF0A}"/>
            </c:ext>
          </c:extLst>
        </c:ser>
        <c:ser>
          <c:idx val="1"/>
          <c:order val="1"/>
          <c:tx>
            <c:strRef>
              <c:f>Sheet1!$A$3</c:f>
              <c:strCache>
                <c:ptCount val="1"/>
                <c:pt idx="0">
                  <c:v>Other</c:v>
                </c:pt>
              </c:strCache>
            </c:strRef>
          </c:tx>
          <c:invertIfNegative val="0"/>
          <c:cat>
            <c:strRef>
              <c:f>Sheet1!$B$1:$K$1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Sheet1!$B$3:$K$3</c:f>
              <c:numCache>
                <c:formatCode>0.0%</c:formatCode>
                <c:ptCount val="10"/>
                <c:pt idx="0">
                  <c:v>0.33077767394726904</c:v>
                </c:pt>
                <c:pt idx="1">
                  <c:v>0.2698921846308851</c:v>
                </c:pt>
                <c:pt idx="2">
                  <c:v>0.30813381770013493</c:v>
                </c:pt>
                <c:pt idx="3">
                  <c:v>0.32703737781468983</c:v>
                </c:pt>
                <c:pt idx="4">
                  <c:v>0.34180682873447887</c:v>
                </c:pt>
                <c:pt idx="5">
                  <c:v>0.25981153299234688</c:v>
                </c:pt>
                <c:pt idx="6">
                  <c:v>0.2667197072637647</c:v>
                </c:pt>
                <c:pt idx="7">
                  <c:v>0.24691677188769723</c:v>
                </c:pt>
                <c:pt idx="8">
                  <c:v>0.23630266274736983</c:v>
                </c:pt>
                <c:pt idx="9">
                  <c:v>0.26033356036336941</c:v>
                </c:pt>
              </c:numCache>
            </c:numRef>
          </c:val>
          <c:extLst>
            <c:ext xmlns:c16="http://schemas.microsoft.com/office/drawing/2014/chart" uri="{C3380CC4-5D6E-409C-BE32-E72D297353CC}">
              <c16:uniqueId val="{00000001-13DA-4749-988B-D2384E67DF0A}"/>
            </c:ext>
          </c:extLst>
        </c:ser>
        <c:dLbls>
          <c:showLegendKey val="0"/>
          <c:showVal val="0"/>
          <c:showCatName val="0"/>
          <c:showSerName val="0"/>
          <c:showPercent val="0"/>
          <c:showBubbleSize val="0"/>
        </c:dLbls>
        <c:gapWidth val="50"/>
        <c:overlap val="100"/>
        <c:axId val="148214912"/>
        <c:axId val="148216448"/>
      </c:barChart>
      <c:catAx>
        <c:axId val="148214912"/>
        <c:scaling>
          <c:orientation val="minMax"/>
        </c:scaling>
        <c:delete val="0"/>
        <c:axPos val="b"/>
        <c:numFmt formatCode="General" sourceLinked="0"/>
        <c:majorTickMark val="out"/>
        <c:minorTickMark val="none"/>
        <c:tickLblPos val="nextTo"/>
        <c:crossAx val="148216448"/>
        <c:crosses val="autoZero"/>
        <c:auto val="1"/>
        <c:lblAlgn val="ctr"/>
        <c:lblOffset val="100"/>
        <c:noMultiLvlLbl val="0"/>
      </c:catAx>
      <c:valAx>
        <c:axId val="148216448"/>
        <c:scaling>
          <c:orientation val="minMax"/>
          <c:max val="1"/>
        </c:scaling>
        <c:delete val="0"/>
        <c:axPos val="l"/>
        <c:majorGridlines/>
        <c:numFmt formatCode="0%" sourceLinked="0"/>
        <c:majorTickMark val="out"/>
        <c:minorTickMark val="none"/>
        <c:tickLblPos val="nextTo"/>
        <c:crossAx val="148214912"/>
        <c:crosses val="autoZero"/>
        <c:crossBetween val="between"/>
      </c:valAx>
    </c:plotArea>
    <c:legend>
      <c:legendPos val="b"/>
      <c:overlay val="0"/>
    </c:legend>
    <c:plotVisOnly val="1"/>
    <c:dispBlanksAs val="gap"/>
    <c:showDLblsOverMax val="0"/>
  </c:chart>
  <c:txPr>
    <a:bodyPr/>
    <a:lstStyle/>
    <a:p>
      <a:pPr>
        <a:defRPr sz="900">
          <a:solidFill>
            <a:schemeClr val="bg1">
              <a:lumMod val="10000"/>
            </a:schemeClr>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GB"/>
              <a:t>EU share of seafood import volume into the UK</a:t>
            </a:r>
          </a:p>
        </c:rich>
      </c:tx>
      <c:overlay val="1"/>
    </c:title>
    <c:autoTitleDeleted val="0"/>
    <c:plotArea>
      <c:layout>
        <c:manualLayout>
          <c:layoutTarget val="inner"/>
          <c:xMode val="edge"/>
          <c:yMode val="edge"/>
          <c:x val="0.13979052146783538"/>
          <c:y val="0.16162647286778167"/>
          <c:w val="0.82561828356361111"/>
          <c:h val="0.52299369854089206"/>
        </c:manualLayout>
      </c:layout>
      <c:barChart>
        <c:barDir val="col"/>
        <c:grouping val="stacked"/>
        <c:varyColors val="0"/>
        <c:ser>
          <c:idx val="0"/>
          <c:order val="0"/>
          <c:tx>
            <c:strRef>
              <c:f>Sheet1!$A$2</c:f>
              <c:strCache>
                <c:ptCount val="1"/>
                <c:pt idx="0">
                  <c:v>EU</c:v>
                </c:pt>
              </c:strCache>
            </c:strRef>
          </c:tx>
          <c:invertIfNegative val="0"/>
          <c:dLbls>
            <c:numFmt formatCode="0.0%" sourceLinked="0"/>
            <c:spPr>
              <a:noFill/>
              <a:ln>
                <a:noFill/>
              </a:ln>
              <a:effectLst/>
            </c:spPr>
            <c:txPr>
              <a:bodyPr rot="-540000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Sheet1!$B$2:$K$2</c:f>
              <c:numCache>
                <c:formatCode>0.0%</c:formatCode>
                <c:ptCount val="10"/>
                <c:pt idx="0">
                  <c:v>0.31187501104934812</c:v>
                </c:pt>
                <c:pt idx="1">
                  <c:v>0.32145565880189597</c:v>
                </c:pt>
                <c:pt idx="2">
                  <c:v>0.32022761232651292</c:v>
                </c:pt>
                <c:pt idx="3">
                  <c:v>0.32467367937661962</c:v>
                </c:pt>
                <c:pt idx="4">
                  <c:v>0.32342954552172776</c:v>
                </c:pt>
                <c:pt idx="5">
                  <c:v>0.33409430729625034</c:v>
                </c:pt>
                <c:pt idx="6">
                  <c:v>0.34451960821106226</c:v>
                </c:pt>
                <c:pt idx="7">
                  <c:v>0.35498063011777392</c:v>
                </c:pt>
                <c:pt idx="8">
                  <c:v>0.3484671250982983</c:v>
                </c:pt>
                <c:pt idx="9">
                  <c:v>0.38316255367523205</c:v>
                </c:pt>
              </c:numCache>
            </c:numRef>
          </c:val>
          <c:extLst>
            <c:ext xmlns:c16="http://schemas.microsoft.com/office/drawing/2014/chart" uri="{C3380CC4-5D6E-409C-BE32-E72D297353CC}">
              <c16:uniqueId val="{00000000-7842-4867-BD6F-BBE19135B7C0}"/>
            </c:ext>
          </c:extLst>
        </c:ser>
        <c:ser>
          <c:idx val="1"/>
          <c:order val="1"/>
          <c:tx>
            <c:strRef>
              <c:f>Sheet1!$A$3</c:f>
              <c:strCache>
                <c:ptCount val="1"/>
                <c:pt idx="0">
                  <c:v>Other</c:v>
                </c:pt>
              </c:strCache>
            </c:strRef>
          </c:tx>
          <c:invertIfNegative val="0"/>
          <c:cat>
            <c:strRef>
              <c:f>Sheet1!$B$1:$K$1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Sheet1!$B$3:$K$3</c:f>
              <c:numCache>
                <c:formatCode>0.0%</c:formatCode>
                <c:ptCount val="10"/>
                <c:pt idx="0">
                  <c:v>0.68812498895065188</c:v>
                </c:pt>
                <c:pt idx="1">
                  <c:v>0.67854434119810403</c:v>
                </c:pt>
                <c:pt idx="2">
                  <c:v>0.67977238767348713</c:v>
                </c:pt>
                <c:pt idx="3">
                  <c:v>0.67532632062338038</c:v>
                </c:pt>
                <c:pt idx="4">
                  <c:v>0.67657045447827224</c:v>
                </c:pt>
                <c:pt idx="5">
                  <c:v>0.66590569270374966</c:v>
                </c:pt>
                <c:pt idx="6">
                  <c:v>0.65548039178893769</c:v>
                </c:pt>
                <c:pt idx="7">
                  <c:v>0.64501936988222608</c:v>
                </c:pt>
                <c:pt idx="8">
                  <c:v>0.65153287490170175</c:v>
                </c:pt>
                <c:pt idx="9">
                  <c:v>0.61683744632476789</c:v>
                </c:pt>
              </c:numCache>
            </c:numRef>
          </c:val>
          <c:extLst>
            <c:ext xmlns:c16="http://schemas.microsoft.com/office/drawing/2014/chart" uri="{C3380CC4-5D6E-409C-BE32-E72D297353CC}">
              <c16:uniqueId val="{00000001-7842-4867-BD6F-BBE19135B7C0}"/>
            </c:ext>
          </c:extLst>
        </c:ser>
        <c:dLbls>
          <c:showLegendKey val="0"/>
          <c:showVal val="0"/>
          <c:showCatName val="0"/>
          <c:showSerName val="0"/>
          <c:showPercent val="0"/>
          <c:showBubbleSize val="0"/>
        </c:dLbls>
        <c:gapWidth val="50"/>
        <c:overlap val="100"/>
        <c:axId val="148713472"/>
        <c:axId val="148715008"/>
      </c:barChart>
      <c:catAx>
        <c:axId val="148713472"/>
        <c:scaling>
          <c:orientation val="minMax"/>
        </c:scaling>
        <c:delete val="0"/>
        <c:axPos val="b"/>
        <c:numFmt formatCode="General" sourceLinked="0"/>
        <c:majorTickMark val="out"/>
        <c:minorTickMark val="none"/>
        <c:tickLblPos val="nextTo"/>
        <c:crossAx val="148715008"/>
        <c:crosses val="autoZero"/>
        <c:auto val="1"/>
        <c:lblAlgn val="ctr"/>
        <c:lblOffset val="100"/>
        <c:noMultiLvlLbl val="0"/>
      </c:catAx>
      <c:valAx>
        <c:axId val="148715008"/>
        <c:scaling>
          <c:orientation val="minMax"/>
          <c:max val="1"/>
        </c:scaling>
        <c:delete val="0"/>
        <c:axPos val="l"/>
        <c:majorGridlines/>
        <c:numFmt formatCode="0%" sourceLinked="0"/>
        <c:majorTickMark val="out"/>
        <c:minorTickMark val="none"/>
        <c:tickLblPos val="nextTo"/>
        <c:crossAx val="148713472"/>
        <c:crosses val="autoZero"/>
        <c:crossBetween val="between"/>
      </c:valAx>
    </c:plotArea>
    <c:legend>
      <c:legendPos val="b"/>
      <c:overlay val="0"/>
    </c:legend>
    <c:plotVisOnly val="1"/>
    <c:dispBlanksAs val="gap"/>
    <c:showDLblsOverMax val="0"/>
  </c:chart>
  <c:spPr>
    <a:noFill/>
  </c:spPr>
  <c:txPr>
    <a:bodyPr/>
    <a:lstStyle/>
    <a:p>
      <a:pPr>
        <a:defRPr sz="900">
          <a:solidFill>
            <a:schemeClr val="bg1">
              <a:lumMod val="10000"/>
            </a:schemeClr>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79464972253185"/>
          <c:y val="3.8697304856871832E-2"/>
          <c:w val="0.7680897911985074"/>
          <c:h val="0.78325689976337443"/>
        </c:manualLayout>
      </c:layout>
      <c:barChart>
        <c:barDir val="col"/>
        <c:grouping val="clustered"/>
        <c:varyColors val="0"/>
        <c:ser>
          <c:idx val="0"/>
          <c:order val="0"/>
          <c:tx>
            <c:strRef>
              <c:f>Sheet1!$A$2</c:f>
              <c:strCache>
                <c:ptCount val="1"/>
                <c:pt idx="0">
                  <c:v>Value £m</c:v>
                </c:pt>
              </c:strCache>
            </c:strRef>
          </c:tx>
          <c:invertIfNegative val="0"/>
          <c:dLbls>
            <c:numFmt formatCode="&quot;£&quot;#,##0" sourceLinked="0"/>
            <c:spPr>
              <a:noFill/>
              <a:ln>
                <a:noFill/>
              </a:ln>
              <a:effectLst/>
            </c:spPr>
            <c:txPr>
              <a:bodyPr rot="-5400000" vert="horz"/>
              <a:lstStyle/>
              <a:p>
                <a:pPr>
                  <a:defRPr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Sheet1!$B$2:$K$2</c:f>
              <c:numCache>
                <c:formatCode>General</c:formatCode>
                <c:ptCount val="10"/>
                <c:pt idx="0">
                  <c:v>1003.358527</c:v>
                </c:pt>
                <c:pt idx="1">
                  <c:v>1049.632374</c:v>
                </c:pt>
                <c:pt idx="2">
                  <c:v>937.03105700000003</c:v>
                </c:pt>
                <c:pt idx="3">
                  <c:v>971.03874900000005</c:v>
                </c:pt>
                <c:pt idx="4">
                  <c:v>1011.614771</c:v>
                </c:pt>
                <c:pt idx="5">
                  <c:v>917.68605400000001</c:v>
                </c:pt>
                <c:pt idx="6">
                  <c:v>1162.171024</c:v>
                </c:pt>
                <c:pt idx="7">
                  <c:v>1332.464264</c:v>
                </c:pt>
                <c:pt idx="8">
                  <c:v>1271.273103</c:v>
                </c:pt>
                <c:pt idx="9">
                  <c:v>1352.2302609999999</c:v>
                </c:pt>
              </c:numCache>
            </c:numRef>
          </c:val>
          <c:extLst>
            <c:ext xmlns:c16="http://schemas.microsoft.com/office/drawing/2014/chart" uri="{C3380CC4-5D6E-409C-BE32-E72D297353CC}">
              <c16:uniqueId val="{00000000-C231-41C9-9B73-4D5AC2CF43FE}"/>
            </c:ext>
          </c:extLst>
        </c:ser>
        <c:ser>
          <c:idx val="1"/>
          <c:order val="1"/>
          <c:tx>
            <c:strRef>
              <c:f>Sheet1!$A$3</c:f>
              <c:strCache>
                <c:ptCount val="1"/>
                <c:pt idx="0">
                  <c:v>Volume k t</c:v>
                </c:pt>
              </c:strCache>
            </c:strRef>
          </c:tx>
          <c:invertIfNegative val="0"/>
          <c:dLbls>
            <c:numFmt formatCode="#,##0" sourceLinked="0"/>
            <c:spPr>
              <a:noFill/>
              <a:ln>
                <a:noFill/>
              </a:ln>
              <a:effectLst/>
            </c:spPr>
            <c:txPr>
              <a:bodyPr rot="-5400000" vert="horz"/>
              <a:lstStyle/>
              <a:p>
                <a:pPr>
                  <a:defRPr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Sheet1!$B$3:$K$3</c:f>
              <c:numCache>
                <c:formatCode>General</c:formatCode>
                <c:ptCount val="10"/>
                <c:pt idx="0">
                  <c:v>344.33624900000001</c:v>
                </c:pt>
                <c:pt idx="1">
                  <c:v>317.22251499999999</c:v>
                </c:pt>
                <c:pt idx="2">
                  <c:v>322.12701499999997</c:v>
                </c:pt>
                <c:pt idx="3">
                  <c:v>304.212715</c:v>
                </c:pt>
                <c:pt idx="4">
                  <c:v>329.95840600000002</c:v>
                </c:pt>
                <c:pt idx="5">
                  <c:v>327.14430399999998</c:v>
                </c:pt>
                <c:pt idx="6">
                  <c:v>322.84706999999997</c:v>
                </c:pt>
                <c:pt idx="7">
                  <c:v>345.82538099999999</c:v>
                </c:pt>
                <c:pt idx="8">
                  <c:v>341.37991599999998</c:v>
                </c:pt>
                <c:pt idx="9">
                  <c:v>335.16791999999998</c:v>
                </c:pt>
              </c:numCache>
            </c:numRef>
          </c:val>
          <c:extLst>
            <c:ext xmlns:c16="http://schemas.microsoft.com/office/drawing/2014/chart" uri="{C3380CC4-5D6E-409C-BE32-E72D297353CC}">
              <c16:uniqueId val="{00000001-C231-41C9-9B73-4D5AC2CF43FE}"/>
            </c:ext>
          </c:extLst>
        </c:ser>
        <c:dLbls>
          <c:showLegendKey val="0"/>
          <c:showVal val="0"/>
          <c:showCatName val="0"/>
          <c:showSerName val="0"/>
          <c:showPercent val="0"/>
          <c:showBubbleSize val="0"/>
        </c:dLbls>
        <c:gapWidth val="100"/>
        <c:axId val="149703680"/>
        <c:axId val="149713664"/>
      </c:barChart>
      <c:lineChart>
        <c:grouping val="standard"/>
        <c:varyColors val="0"/>
        <c:ser>
          <c:idx val="2"/>
          <c:order val="2"/>
          <c:tx>
            <c:strRef>
              <c:f>Sheet1!$A$4</c:f>
              <c:strCache>
                <c:ptCount val="1"/>
                <c:pt idx="0">
                  <c:v>£/kg</c:v>
                </c:pt>
              </c:strCache>
            </c:strRef>
          </c:tx>
          <c:marker>
            <c:symbol val="none"/>
          </c:marker>
          <c:dLbls>
            <c:numFmt formatCode="&quot;£&quot;#,##0.00" sourceLinked="0"/>
            <c:spPr>
              <a:solidFill>
                <a:srgbClr val="FFFFFF">
                  <a:alpha val="50196"/>
                </a:srgbClr>
              </a:solidFill>
            </c:spPr>
            <c:txPr>
              <a:bodyPr/>
              <a:lstStyle/>
              <a:p>
                <a:pPr>
                  <a:defRPr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Sheet1!$B$4:$K$4</c:f>
              <c:numCache>
                <c:formatCode>General</c:formatCode>
                <c:ptCount val="10"/>
                <c:pt idx="0">
                  <c:v>2.9138916681409279</c:v>
                </c:pt>
                <c:pt idx="1">
                  <c:v>3.3088205419467154</c:v>
                </c:pt>
                <c:pt idx="2">
                  <c:v>2.9088869090970224</c:v>
                </c:pt>
                <c:pt idx="3">
                  <c:v>3.1919729226307982</c:v>
                </c:pt>
                <c:pt idx="4">
                  <c:v>3.0658857377314397</c:v>
                </c:pt>
                <c:pt idx="5">
                  <c:v>2.8051414705358897</c:v>
                </c:pt>
                <c:pt idx="6">
                  <c:v>3.5997570738368481</c:v>
                </c:pt>
                <c:pt idx="7">
                  <c:v>3.8529973136934097</c:v>
                </c:pt>
                <c:pt idx="8">
                  <c:v>3.7239247050491397</c:v>
                </c:pt>
                <c:pt idx="9">
                  <c:v>4.0344859406592377</c:v>
                </c:pt>
              </c:numCache>
            </c:numRef>
          </c:val>
          <c:smooth val="0"/>
          <c:extLst>
            <c:ext xmlns:c16="http://schemas.microsoft.com/office/drawing/2014/chart" uri="{C3380CC4-5D6E-409C-BE32-E72D297353CC}">
              <c16:uniqueId val="{00000002-C231-41C9-9B73-4D5AC2CF43FE}"/>
            </c:ext>
          </c:extLst>
        </c:ser>
        <c:dLbls>
          <c:showLegendKey val="0"/>
          <c:showVal val="0"/>
          <c:showCatName val="0"/>
          <c:showSerName val="0"/>
          <c:showPercent val="0"/>
          <c:showBubbleSize val="0"/>
        </c:dLbls>
        <c:marker val="1"/>
        <c:smooth val="0"/>
        <c:axId val="149725952"/>
        <c:axId val="149715584"/>
      </c:lineChart>
      <c:catAx>
        <c:axId val="149703680"/>
        <c:scaling>
          <c:orientation val="minMax"/>
        </c:scaling>
        <c:delete val="0"/>
        <c:axPos val="b"/>
        <c:numFmt formatCode="General" sourceLinked="0"/>
        <c:majorTickMark val="out"/>
        <c:minorTickMark val="none"/>
        <c:tickLblPos val="nextTo"/>
        <c:crossAx val="149713664"/>
        <c:crosses val="autoZero"/>
        <c:auto val="1"/>
        <c:lblAlgn val="ctr"/>
        <c:lblOffset val="100"/>
        <c:noMultiLvlLbl val="0"/>
      </c:catAx>
      <c:valAx>
        <c:axId val="149713664"/>
        <c:scaling>
          <c:orientation val="minMax"/>
        </c:scaling>
        <c:delete val="0"/>
        <c:axPos val="l"/>
        <c:majorGridlines/>
        <c:title>
          <c:tx>
            <c:rich>
              <a:bodyPr rot="-5400000" vert="horz"/>
              <a:lstStyle/>
              <a:p>
                <a:pPr>
                  <a:defRPr/>
                </a:pPr>
                <a:r>
                  <a:rPr lang="en-GB" dirty="0"/>
                  <a:t>Import £m and k t</a:t>
                </a:r>
              </a:p>
            </c:rich>
          </c:tx>
          <c:overlay val="0"/>
        </c:title>
        <c:numFmt formatCode="#,##0" sourceLinked="0"/>
        <c:majorTickMark val="out"/>
        <c:minorTickMark val="none"/>
        <c:tickLblPos val="nextTo"/>
        <c:crossAx val="149703680"/>
        <c:crosses val="autoZero"/>
        <c:crossBetween val="between"/>
      </c:valAx>
      <c:valAx>
        <c:axId val="149715584"/>
        <c:scaling>
          <c:orientation val="minMax"/>
        </c:scaling>
        <c:delete val="0"/>
        <c:axPos val="r"/>
        <c:title>
          <c:tx>
            <c:rich>
              <a:bodyPr rot="-5400000" vert="horz"/>
              <a:lstStyle/>
              <a:p>
                <a:pPr>
                  <a:defRPr/>
                </a:pPr>
                <a:r>
                  <a:rPr lang="en-GB" dirty="0"/>
                  <a:t>Average £/kg</a:t>
                </a:r>
              </a:p>
            </c:rich>
          </c:tx>
          <c:overlay val="0"/>
        </c:title>
        <c:numFmt formatCode="&quot;£&quot;#,##0" sourceLinked="0"/>
        <c:majorTickMark val="out"/>
        <c:minorTickMark val="none"/>
        <c:tickLblPos val="nextTo"/>
        <c:crossAx val="149725952"/>
        <c:crosses val="max"/>
        <c:crossBetween val="between"/>
      </c:valAx>
      <c:catAx>
        <c:axId val="149725952"/>
        <c:scaling>
          <c:orientation val="minMax"/>
        </c:scaling>
        <c:delete val="1"/>
        <c:axPos val="b"/>
        <c:numFmt formatCode="General" sourceLinked="1"/>
        <c:majorTickMark val="out"/>
        <c:minorTickMark val="none"/>
        <c:tickLblPos val="nextTo"/>
        <c:crossAx val="149715584"/>
        <c:crosses val="autoZero"/>
        <c:auto val="1"/>
        <c:lblAlgn val="ctr"/>
        <c:lblOffset val="100"/>
        <c:noMultiLvlLbl val="0"/>
      </c:catAx>
    </c:plotArea>
    <c:legend>
      <c:legendPos val="b"/>
      <c:overlay val="0"/>
    </c:legend>
    <c:plotVisOnly val="1"/>
    <c:dispBlanksAs val="gap"/>
    <c:showDLblsOverMax val="0"/>
  </c:chart>
  <c:txPr>
    <a:bodyPr/>
    <a:lstStyle/>
    <a:p>
      <a:pPr>
        <a:defRPr sz="16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 Volume 2019</c:v>
                </c:pt>
              </c:strCache>
            </c:strRef>
          </c:tx>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3B-4F6B-B565-333669D3774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3B-4F6B-B565-333669D37746}"/>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3B-4F6B-B565-333669D37746}"/>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3B-4F6B-B565-333669D37746}"/>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3B-4F6B-B565-333669D37746}"/>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3B-4F6B-B565-333669D37746}"/>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3B-4F6B-B565-333669D37746}"/>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3B-4F6B-B565-333669D37746}"/>
                </c:ext>
              </c:extLst>
            </c:dLbl>
            <c:numFmt formatCode="0.0%" sourceLinked="0"/>
            <c:spPr>
              <a:solidFill>
                <a:schemeClr val="bg1">
                  <a:alpha val="80000"/>
                </a:schemeClr>
              </a:solidFill>
            </c:spPr>
            <c:showLegendKey val="0"/>
            <c:showVal val="0"/>
            <c:showCatName val="0"/>
            <c:showSerName val="0"/>
            <c:showPercent val="0"/>
            <c:showBubbleSize val="0"/>
            <c:extLst>
              <c:ext xmlns:c15="http://schemas.microsoft.com/office/drawing/2012/chart" uri="{CE6537A1-D6FC-4f65-9D91-7224C49458BB}"/>
            </c:extLst>
          </c:dLbls>
          <c:cat>
            <c:strRef>
              <c:f>Sheet1!$A$2:$A$29</c:f>
              <c:strCache>
                <c:ptCount val="28"/>
                <c:pt idx="0">
                  <c:v>France</c:v>
                </c:pt>
                <c:pt idx="1">
                  <c:v>Netherlands</c:v>
                </c:pt>
                <c:pt idx="2">
                  <c:v>Irish Republic</c:v>
                </c:pt>
                <c:pt idx="3">
                  <c:v>Spain</c:v>
                </c:pt>
                <c:pt idx="4">
                  <c:v>Denmark</c:v>
                </c:pt>
                <c:pt idx="5">
                  <c:v>Germany</c:v>
                </c:pt>
                <c:pt idx="6">
                  <c:v>Italy</c:v>
                </c:pt>
                <c:pt idx="7">
                  <c:v>Poland</c:v>
                </c:pt>
                <c:pt idx="8">
                  <c:v>Belgium</c:v>
                </c:pt>
                <c:pt idx="9">
                  <c:v>Romania</c:v>
                </c:pt>
                <c:pt idx="10">
                  <c:v>Lithuania</c:v>
                </c:pt>
                <c:pt idx="11">
                  <c:v>Portugal</c:v>
                </c:pt>
                <c:pt idx="12">
                  <c:v>Estonia</c:v>
                </c:pt>
                <c:pt idx="13">
                  <c:v>Latvia</c:v>
                </c:pt>
                <c:pt idx="14">
                  <c:v>Malta</c:v>
                </c:pt>
                <c:pt idx="15">
                  <c:v>Sweden</c:v>
                </c:pt>
                <c:pt idx="16">
                  <c:v>Bulgaria</c:v>
                </c:pt>
                <c:pt idx="17">
                  <c:v>Cyprus</c:v>
                </c:pt>
                <c:pt idx="18">
                  <c:v>Greece</c:v>
                </c:pt>
                <c:pt idx="19">
                  <c:v>Czech Republic</c:v>
                </c:pt>
                <c:pt idx="20">
                  <c:v>Croatia</c:v>
                </c:pt>
                <c:pt idx="21">
                  <c:v>Luxembourg</c:v>
                </c:pt>
                <c:pt idx="22">
                  <c:v>Slovenia</c:v>
                </c:pt>
                <c:pt idx="23">
                  <c:v>Austria</c:v>
                </c:pt>
                <c:pt idx="24">
                  <c:v>Slovakia</c:v>
                </c:pt>
                <c:pt idx="25">
                  <c:v>Gibraltar</c:v>
                </c:pt>
                <c:pt idx="26">
                  <c:v>Hungary</c:v>
                </c:pt>
                <c:pt idx="27">
                  <c:v>Finland</c:v>
                </c:pt>
              </c:strCache>
            </c:strRef>
          </c:cat>
          <c:val>
            <c:numRef>
              <c:f>Sheet1!$B$2:$B$29</c:f>
              <c:numCache>
                <c:formatCode>General</c:formatCode>
                <c:ptCount val="28"/>
                <c:pt idx="0">
                  <c:v>0.28226442435182936</c:v>
                </c:pt>
                <c:pt idx="1">
                  <c:v>0.17254808276400677</c:v>
                </c:pt>
                <c:pt idx="2">
                  <c:v>0.15296863733259436</c:v>
                </c:pt>
                <c:pt idx="3">
                  <c:v>0.112390696579792</c:v>
                </c:pt>
                <c:pt idx="4">
                  <c:v>5.212569269755888E-2</c:v>
                </c:pt>
                <c:pt idx="5">
                  <c:v>5.1748201319505756E-2</c:v>
                </c:pt>
                <c:pt idx="6">
                  <c:v>5.0840972489252553E-2</c:v>
                </c:pt>
                <c:pt idx="7">
                  <c:v>2.1968561310998978E-2</c:v>
                </c:pt>
                <c:pt idx="8">
                  <c:v>1.6375012859225907E-2</c:v>
                </c:pt>
                <c:pt idx="9">
                  <c:v>1.409546892196604E-2</c:v>
                </c:pt>
                <c:pt idx="10">
                  <c:v>1.2128932267742093E-2</c:v>
                </c:pt>
                <c:pt idx="11">
                  <c:v>1.2095963718723438E-2</c:v>
                </c:pt>
                <c:pt idx="12">
                  <c:v>9.5972400938610109E-3</c:v>
                </c:pt>
                <c:pt idx="13">
                  <c:v>7.580704621134385E-3</c:v>
                </c:pt>
                <c:pt idx="14">
                  <c:v>6.8634581734433294E-3</c:v>
                </c:pt>
                <c:pt idx="15">
                  <c:v>5.2955187358026392E-3</c:v>
                </c:pt>
                <c:pt idx="16">
                  <c:v>3.9638459432513708E-3</c:v>
                </c:pt>
                <c:pt idx="17">
                  <c:v>3.6724994444575724E-3</c:v>
                </c:pt>
                <c:pt idx="18">
                  <c:v>2.7195711331800491E-3</c:v>
                </c:pt>
                <c:pt idx="19">
                  <c:v>1.8908432525403982E-3</c:v>
                </c:pt>
                <c:pt idx="20">
                  <c:v>1.5091599458563934E-3</c:v>
                </c:pt>
                <c:pt idx="21">
                  <c:v>1.3609059005408393E-3</c:v>
                </c:pt>
                <c:pt idx="22">
                  <c:v>1.1958453541735139E-3</c:v>
                </c:pt>
                <c:pt idx="23">
                  <c:v>8.3871690345543805E-4</c:v>
                </c:pt>
                <c:pt idx="24">
                  <c:v>6.7888060408645315E-4</c:v>
                </c:pt>
                <c:pt idx="25">
                  <c:v>6.2520303255753117E-4</c:v>
                </c:pt>
                <c:pt idx="26">
                  <c:v>3.5427018194342702E-4</c:v>
                </c:pt>
                <c:pt idx="27">
                  <c:v>3.026900665194927E-4</c:v>
                </c:pt>
              </c:numCache>
            </c:numRef>
          </c:val>
          <c:extLst>
            <c:ext xmlns:c16="http://schemas.microsoft.com/office/drawing/2014/chart" uri="{C3380CC4-5D6E-409C-BE32-E72D297353CC}">
              <c16:uniqueId val="{00000000-5FCA-4E72-AD06-DACC05556A4E}"/>
            </c:ext>
          </c:extLst>
        </c:ser>
        <c:dLbls>
          <c:showLegendKey val="0"/>
          <c:showVal val="1"/>
          <c:showCatName val="0"/>
          <c:showSerName val="0"/>
          <c:showPercent val="0"/>
          <c:showBubbleSize val="0"/>
          <c:showLeaderLines val="1"/>
        </c:dLbls>
        <c:firstSliceAng val="0"/>
        <c:holeSize val="50"/>
      </c:doughnutChart>
    </c:plotArea>
    <c:legend>
      <c:legendPos val="r"/>
      <c:layout>
        <c:manualLayout>
          <c:xMode val="edge"/>
          <c:yMode val="edge"/>
          <c:x val="0.78932757932132069"/>
          <c:y val="7.4433560050046353E-4"/>
          <c:w val="0.2015883934265976"/>
          <c:h val="0.92764860812776528"/>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Value</c:v>
                </c:pt>
              </c:strCache>
            </c:strRef>
          </c:tx>
          <c:invertIfNegative val="0"/>
          <c:dLbls>
            <c:numFmt formatCode="0.0%" sourceLinked="0"/>
            <c:spPr>
              <a:noFill/>
              <a:ln>
                <a:noFill/>
              </a:ln>
              <a:effectLst/>
            </c:spPr>
            <c:txPr>
              <a:bodyPr rot="-5400000" vert="horz"/>
              <a:lstStyle/>
              <a:p>
                <a:pPr>
                  <a:defRPr>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Shellfish</c:v>
                </c:pt>
                <c:pt idx="1">
                  <c:v>Demersal</c:v>
                </c:pt>
                <c:pt idx="2">
                  <c:v>Pelagic</c:v>
                </c:pt>
                <c:pt idx="3">
                  <c:v>All Others</c:v>
                </c:pt>
              </c:strCache>
            </c:strRef>
          </c:cat>
          <c:val>
            <c:numRef>
              <c:f>Sheet1!$B$2:$B$5</c:f>
              <c:numCache>
                <c:formatCode>General</c:formatCode>
                <c:ptCount val="4"/>
                <c:pt idx="0">
                  <c:v>0.33860834075802421</c:v>
                </c:pt>
                <c:pt idx="1">
                  <c:v>0.15436761180424435</c:v>
                </c:pt>
                <c:pt idx="2">
                  <c:v>0.10357344384263859</c:v>
                </c:pt>
                <c:pt idx="3">
                  <c:v>0.40345060359509294</c:v>
                </c:pt>
              </c:numCache>
            </c:numRef>
          </c:val>
          <c:extLst>
            <c:ext xmlns:c16="http://schemas.microsoft.com/office/drawing/2014/chart" uri="{C3380CC4-5D6E-409C-BE32-E72D297353CC}">
              <c16:uniqueId val="{00000000-C231-41C9-9B73-4D5AC2CF43FE}"/>
            </c:ext>
          </c:extLst>
        </c:ser>
        <c:ser>
          <c:idx val="1"/>
          <c:order val="1"/>
          <c:tx>
            <c:strRef>
              <c:f>Sheet1!$C$1</c:f>
              <c:strCache>
                <c:ptCount val="1"/>
                <c:pt idx="0">
                  <c:v>% Volume</c:v>
                </c:pt>
              </c:strCache>
            </c:strRef>
          </c:tx>
          <c:invertIfNegative val="0"/>
          <c:dLbls>
            <c:numFmt formatCode="0.0%" sourceLinked="0"/>
            <c:spPr>
              <a:noFill/>
              <a:ln>
                <a:noFill/>
              </a:ln>
              <a:effectLst/>
            </c:spPr>
            <c:txPr>
              <a:bodyPr rot="-540000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Shellfish</c:v>
                </c:pt>
                <c:pt idx="1">
                  <c:v>Demersal</c:v>
                </c:pt>
                <c:pt idx="2">
                  <c:v>Pelagic</c:v>
                </c:pt>
                <c:pt idx="3">
                  <c:v>All Others</c:v>
                </c:pt>
              </c:strCache>
            </c:strRef>
          </c:cat>
          <c:val>
            <c:numRef>
              <c:f>Sheet1!$C$2:$C$5</c:f>
              <c:numCache>
                <c:formatCode>General</c:formatCode>
                <c:ptCount val="4"/>
                <c:pt idx="0">
                  <c:v>0.20418753083528998</c:v>
                </c:pt>
                <c:pt idx="1">
                  <c:v>0.14574762405662212</c:v>
                </c:pt>
                <c:pt idx="2">
                  <c:v>0.36801916484131303</c:v>
                </c:pt>
                <c:pt idx="3">
                  <c:v>0.28204568026677496</c:v>
                </c:pt>
              </c:numCache>
            </c:numRef>
          </c:val>
          <c:extLst>
            <c:ext xmlns:c16="http://schemas.microsoft.com/office/drawing/2014/chart" uri="{C3380CC4-5D6E-409C-BE32-E72D297353CC}">
              <c16:uniqueId val="{00000001-C231-41C9-9B73-4D5AC2CF43FE}"/>
            </c:ext>
          </c:extLst>
        </c:ser>
        <c:dLbls>
          <c:showLegendKey val="0"/>
          <c:showVal val="1"/>
          <c:showCatName val="0"/>
          <c:showSerName val="0"/>
          <c:showPercent val="0"/>
          <c:showBubbleSize val="0"/>
        </c:dLbls>
        <c:gapWidth val="100"/>
        <c:axId val="77720192"/>
        <c:axId val="77738368"/>
      </c:barChart>
      <c:catAx>
        <c:axId val="77720192"/>
        <c:scaling>
          <c:orientation val="minMax"/>
        </c:scaling>
        <c:delete val="0"/>
        <c:axPos val="b"/>
        <c:numFmt formatCode="General" sourceLinked="0"/>
        <c:majorTickMark val="out"/>
        <c:minorTickMark val="none"/>
        <c:tickLblPos val="nextTo"/>
        <c:crossAx val="77738368"/>
        <c:crosses val="autoZero"/>
        <c:auto val="1"/>
        <c:lblAlgn val="ctr"/>
        <c:lblOffset val="100"/>
        <c:noMultiLvlLbl val="0"/>
      </c:catAx>
      <c:valAx>
        <c:axId val="77738368"/>
        <c:scaling>
          <c:orientation val="minMax"/>
        </c:scaling>
        <c:delete val="0"/>
        <c:axPos val="l"/>
        <c:majorGridlines/>
        <c:title>
          <c:tx>
            <c:rich>
              <a:bodyPr rot="-5400000" vert="horz"/>
              <a:lstStyle/>
              <a:p>
                <a:pPr>
                  <a:defRPr/>
                </a:pPr>
                <a:r>
                  <a:rPr lang="en-GB" dirty="0"/>
                  <a:t>% of total exports</a:t>
                </a:r>
              </a:p>
            </c:rich>
          </c:tx>
          <c:overlay val="0"/>
        </c:title>
        <c:numFmt formatCode="0%" sourceLinked="0"/>
        <c:majorTickMark val="out"/>
        <c:minorTickMark val="none"/>
        <c:tickLblPos val="nextTo"/>
        <c:crossAx val="7772019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88A5CB-2663-5A4A-BE9C-39A408ABEECC}" type="datetimeFigureOut">
              <a:rPr lang="en-US" smtClean="0"/>
              <a:t>4/14/2021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8ACE7A-4043-F74B-B682-A8614A7C2CDE}" type="slidenum">
              <a:rPr lang="en-US" smtClean="0"/>
              <a:t>‹#›</a:t>
            </a:fld>
            <a:endParaRPr lang="en-US"/>
          </a:p>
        </p:txBody>
      </p:sp>
    </p:spTree>
    <p:extLst>
      <p:ext uri="{BB962C8B-B14F-4D97-AF65-F5344CB8AC3E}">
        <p14:creationId xmlns:p14="http://schemas.microsoft.com/office/powerpoint/2010/main" val="10319480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273DC6-A49E-434F-AA3E-D5D735FBC95E}" type="datetimeFigureOut">
              <a:rPr lang="en-US" smtClean="0"/>
              <a:t>4/14/2021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7321A9-4476-1542-A90B-349471577E30}" type="slidenum">
              <a:rPr lang="en-US" smtClean="0"/>
              <a:t>‹#›</a:t>
            </a:fld>
            <a:endParaRPr lang="en-US"/>
          </a:p>
        </p:txBody>
      </p:sp>
    </p:spTree>
    <p:extLst>
      <p:ext uri="{BB962C8B-B14F-4D97-AF65-F5344CB8AC3E}">
        <p14:creationId xmlns:p14="http://schemas.microsoft.com/office/powerpoint/2010/main" val="37328858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bg>
      <p:bgPr>
        <a:gradFill flip="none" rotWithShape="1">
          <a:gsLst>
            <a:gs pos="0">
              <a:schemeClr val="tx2"/>
            </a:gs>
            <a:gs pos="100000">
              <a:schemeClr val="accent1"/>
            </a:gs>
          </a:gsLst>
          <a:lin ang="16200000" scaled="0"/>
          <a:tileRect/>
        </a:gra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 y="401"/>
            <a:ext cx="9141916" cy="6857199"/>
          </a:xfrm>
          <a:prstGeom prst="rect">
            <a:avLst/>
          </a:prstGeom>
        </p:spPr>
      </p:pic>
      <p:sp>
        <p:nvSpPr>
          <p:cNvPr id="2" name="Title 1"/>
          <p:cNvSpPr>
            <a:spLocks noGrp="1"/>
          </p:cNvSpPr>
          <p:nvPr>
            <p:ph type="ctrTitle" hasCustomPrompt="1"/>
          </p:nvPr>
        </p:nvSpPr>
        <p:spPr>
          <a:xfrm>
            <a:off x="522744" y="848698"/>
            <a:ext cx="8387999" cy="1225639"/>
          </a:xfrm>
        </p:spPr>
        <p:txBody>
          <a:bodyPr anchor="b">
            <a:normAutofit/>
          </a:bodyPr>
          <a:lstStyle>
            <a:lvl1pPr algn="l">
              <a:defRPr sz="3000" b="1" baseline="0">
                <a:solidFill>
                  <a:schemeClr val="accent3"/>
                </a:solidFill>
              </a:defRPr>
            </a:lvl1pPr>
          </a:lstStyle>
          <a:p>
            <a:r>
              <a:rPr lang="en-GB" dirty="0"/>
              <a:t>Presentation title to go here, up to a maximum of two lines of text.</a:t>
            </a:r>
            <a:endParaRPr lang="en-US" dirty="0"/>
          </a:p>
        </p:txBody>
      </p:sp>
      <p:sp>
        <p:nvSpPr>
          <p:cNvPr id="3" name="Subtitle 2"/>
          <p:cNvSpPr>
            <a:spLocks noGrp="1"/>
          </p:cNvSpPr>
          <p:nvPr>
            <p:ph type="subTitle" idx="1" hasCustomPrompt="1"/>
          </p:nvPr>
        </p:nvSpPr>
        <p:spPr>
          <a:xfrm>
            <a:off x="522744" y="2195084"/>
            <a:ext cx="8387999" cy="598757"/>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a:t>
            </a:r>
            <a:r>
              <a:rPr lang="mr-IN" dirty="0"/>
              <a:t>–</a:t>
            </a:r>
            <a:r>
              <a:rPr lang="en-GB" dirty="0"/>
              <a:t> date / presenter’s name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2898" y="5885433"/>
            <a:ext cx="1454727" cy="498764"/>
          </a:xfrm>
          <a:prstGeom prst="rect">
            <a:avLst/>
          </a:prstGeom>
        </p:spPr>
      </p:pic>
    </p:spTree>
    <p:extLst>
      <p:ext uri="{BB962C8B-B14F-4D97-AF65-F5344CB8AC3E}">
        <p14:creationId xmlns:p14="http://schemas.microsoft.com/office/powerpoint/2010/main" val="4062412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ature Quote">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367298" y="1384137"/>
            <a:ext cx="8387999" cy="4656000"/>
          </a:xfrm>
          <a:prstGeom prst="rect">
            <a:avLst/>
          </a:prstGeom>
        </p:spPr>
        <p:txBody>
          <a:bodyPr lIns="108000" tIns="46800" rIns="108000" bIns="46800" anchor="ctr" anchorCtr="0"/>
          <a:lstStyle>
            <a:lvl1pPr marL="0" indent="-360000">
              <a:spcBef>
                <a:spcPts val="0"/>
              </a:spcBef>
              <a:spcAft>
                <a:spcPts val="600"/>
              </a:spcAft>
              <a:buFont typeface="Arial" pitchFamily="34" charset="0"/>
              <a:buNone/>
              <a:defRPr sz="3200" b="0" baseline="0">
                <a:solidFill>
                  <a:schemeClr val="tx2"/>
                </a:solidFill>
              </a:defRPr>
            </a:lvl1pPr>
            <a:lvl2pPr marL="0" indent="-360000">
              <a:spcAft>
                <a:spcPts val="600"/>
              </a:spcAft>
              <a:buFont typeface="Arial" pitchFamily="34" charset="0"/>
              <a:buNone/>
              <a:defRPr sz="2400" b="0" baseline="0">
                <a:latin typeface="Arial" pitchFamily="34" charset="0"/>
                <a:cs typeface="Arial" pitchFamily="34" charset="0"/>
              </a:defRPr>
            </a:lvl2pPr>
          </a:lstStyle>
          <a:p>
            <a:pPr lvl="0"/>
            <a:r>
              <a:rPr lang="en-US" dirty="0"/>
              <a:t>Click here to insert a feature quote which could run to a number of lines.</a:t>
            </a:r>
          </a:p>
          <a:p>
            <a:pPr lvl="1"/>
            <a:r>
              <a:rPr lang="en-US" dirty="0"/>
              <a:t>Supporting information could be set in grey.</a:t>
            </a:r>
          </a:p>
        </p:txBody>
      </p:sp>
      <p:sp>
        <p:nvSpPr>
          <p:cNvPr id="5" name="Title 1"/>
          <p:cNvSpPr>
            <a:spLocks noGrp="1"/>
          </p:cNvSpPr>
          <p:nvPr>
            <p:ph type="title" hasCustomPrompt="1"/>
          </p:nvPr>
        </p:nvSpPr>
        <p:spPr>
          <a:xfrm>
            <a:off x="367296" y="274641"/>
            <a:ext cx="8388000" cy="863999"/>
          </a:xfrm>
        </p:spPr>
        <p:txBody>
          <a:bodyPr/>
          <a:lstStyle/>
          <a:p>
            <a:r>
              <a:rPr lang="en-GB" dirty="0"/>
              <a:t>Click to edit slide heading</a:t>
            </a:r>
            <a:endParaRPr lang="en-US" dirty="0"/>
          </a:p>
        </p:txBody>
      </p:sp>
    </p:spTree>
    <p:extLst>
      <p:ext uri="{BB962C8B-B14F-4D97-AF65-F5344CB8AC3E}">
        <p14:creationId xmlns:p14="http://schemas.microsoft.com/office/powerpoint/2010/main" val="3973294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uture with caption (full bleed)">
    <p:spTree>
      <p:nvGrpSpPr>
        <p:cNvPr id="1" name=""/>
        <p:cNvGrpSpPr/>
        <p:nvPr/>
      </p:nvGrpSpPr>
      <p:grpSpPr>
        <a:xfrm>
          <a:off x="0" y="0"/>
          <a:ext cx="0" cy="0"/>
          <a:chOff x="0" y="0"/>
          <a:chExt cx="0" cy="0"/>
        </a:xfrm>
      </p:grpSpPr>
      <p:sp>
        <p:nvSpPr>
          <p:cNvPr id="7" name="Picture Placeholder 6"/>
          <p:cNvSpPr>
            <a:spLocks noGrp="1"/>
          </p:cNvSpPr>
          <p:nvPr>
            <p:ph type="pic" sz="quarter" idx="12" hasCustomPrompt="1"/>
          </p:nvPr>
        </p:nvSpPr>
        <p:spPr>
          <a:xfrm>
            <a:off x="0" y="0"/>
            <a:ext cx="9144000" cy="6858000"/>
          </a:xfrm>
          <a:ln>
            <a:noFill/>
          </a:ln>
        </p:spPr>
        <p:txBody>
          <a:bodyPr anchor="ctr"/>
          <a:lstStyle>
            <a:lvl1pPr marL="0" marR="0" indent="0" algn="ctr" defTabSz="457200" rtl="0" eaLnBrk="1" fontAlgn="auto" latinLnBrk="0" hangingPunct="1">
              <a:lnSpc>
                <a:spcPct val="100000"/>
              </a:lnSpc>
              <a:spcBef>
                <a:spcPct val="20000"/>
              </a:spcBef>
              <a:spcAft>
                <a:spcPts val="0"/>
              </a:spcAft>
              <a:buClrTx/>
              <a:buSzTx/>
              <a:buFont typeface="Lucida Grande"/>
              <a:buNone/>
              <a:tabLst/>
              <a:defRPr/>
            </a:lvl1pPr>
          </a:lstStyle>
          <a:p>
            <a:r>
              <a:rPr lang="en-US" dirty="0"/>
              <a:t>Click to add a picture</a:t>
            </a:r>
          </a:p>
        </p:txBody>
      </p:sp>
      <p:sp>
        <p:nvSpPr>
          <p:cNvPr id="3" name="Subtitle 2"/>
          <p:cNvSpPr>
            <a:spLocks noGrp="1"/>
          </p:cNvSpPr>
          <p:nvPr>
            <p:ph type="subTitle" idx="1" hasCustomPrompt="1"/>
          </p:nvPr>
        </p:nvSpPr>
        <p:spPr>
          <a:xfrm>
            <a:off x="1" y="-1"/>
            <a:ext cx="2659063" cy="6858001"/>
          </a:xfrm>
          <a:gradFill flip="none" rotWithShape="1">
            <a:gsLst>
              <a:gs pos="0">
                <a:srgbClr val="0077C8">
                  <a:alpha val="85000"/>
                </a:srgbClr>
              </a:gs>
              <a:gs pos="100000">
                <a:schemeClr val="accent1">
                  <a:alpha val="90000"/>
                </a:schemeClr>
              </a:gs>
            </a:gsLst>
            <a:lin ang="16200000" scaled="0"/>
            <a:tileRect/>
          </a:gradFill>
          <a:ln>
            <a:noFill/>
          </a:ln>
        </p:spPr>
        <p:txBody>
          <a:bodyPr lIns="360000" tIns="342000">
            <a:normAutofit/>
          </a:bodyPr>
          <a:lstStyle>
            <a:lvl1pPr marL="0" indent="0" algn="l">
              <a:buNone/>
              <a:defRPr sz="240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image caption</a:t>
            </a:r>
            <a:endParaRPr lang="en-US" dirty="0"/>
          </a:p>
        </p:txBody>
      </p:sp>
    </p:spTree>
    <p:extLst>
      <p:ext uri="{BB962C8B-B14F-4D97-AF65-F5344CB8AC3E}">
        <p14:creationId xmlns:p14="http://schemas.microsoft.com/office/powerpoint/2010/main" val="533120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367298" y="1354667"/>
            <a:ext cx="8387999" cy="4176000"/>
          </a:xfrm>
        </p:spPr>
        <p:txBody>
          <a:bodyPr/>
          <a:lstStyle>
            <a:lvl1pPr marL="0" marR="0" indent="0" algn="l" defTabSz="457200" rtl="0" eaLnBrk="1" fontAlgn="auto" latinLnBrk="0" hangingPunct="1">
              <a:lnSpc>
                <a:spcPct val="100000"/>
              </a:lnSpc>
              <a:spcBef>
                <a:spcPct val="20000"/>
              </a:spcBef>
              <a:spcAft>
                <a:spcPts val="0"/>
              </a:spcAft>
              <a:buClrTx/>
              <a:buSzTx/>
              <a:buFont typeface="Lucida Grande"/>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a picture</a:t>
            </a:r>
          </a:p>
        </p:txBody>
      </p:sp>
      <p:sp>
        <p:nvSpPr>
          <p:cNvPr id="4" name="Text Placeholder 3"/>
          <p:cNvSpPr>
            <a:spLocks noGrp="1"/>
          </p:cNvSpPr>
          <p:nvPr>
            <p:ph type="body" sz="half" idx="2" hasCustomPrompt="1"/>
          </p:nvPr>
        </p:nvSpPr>
        <p:spPr>
          <a:xfrm>
            <a:off x="367298" y="5530667"/>
            <a:ext cx="8387999" cy="48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add a caption</a:t>
            </a:r>
          </a:p>
        </p:txBody>
      </p:sp>
      <p:sp>
        <p:nvSpPr>
          <p:cNvPr id="6" name="Title 1"/>
          <p:cNvSpPr>
            <a:spLocks noGrp="1"/>
          </p:cNvSpPr>
          <p:nvPr>
            <p:ph type="title" hasCustomPrompt="1"/>
          </p:nvPr>
        </p:nvSpPr>
        <p:spPr>
          <a:xfrm>
            <a:off x="367296" y="274641"/>
            <a:ext cx="8388000" cy="863999"/>
          </a:xfrm>
        </p:spPr>
        <p:txBody>
          <a:bodyPr/>
          <a:lstStyle/>
          <a:p>
            <a:r>
              <a:rPr lang="en-GB" dirty="0"/>
              <a:t>Click to edit slide heading</a:t>
            </a:r>
            <a:endParaRPr lang="en-US" dirty="0"/>
          </a:p>
        </p:txBody>
      </p:sp>
    </p:spTree>
    <p:extLst>
      <p:ext uri="{BB962C8B-B14F-4D97-AF65-F5344CB8AC3E}">
        <p14:creationId xmlns:p14="http://schemas.microsoft.com/office/powerpoint/2010/main" val="2742309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slide heading</a:t>
            </a:r>
            <a:endParaRPr lang="en-US" dirty="0"/>
          </a:p>
        </p:txBody>
      </p:sp>
    </p:spTree>
    <p:extLst>
      <p:ext uri="{BB962C8B-B14F-4D97-AF65-F5344CB8AC3E}">
        <p14:creationId xmlns:p14="http://schemas.microsoft.com/office/powerpoint/2010/main" val="1294304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Holding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 y="915"/>
            <a:ext cx="9141560" cy="6856170"/>
          </a:xfrm>
          <a:prstGeom prst="rect">
            <a:avLst/>
          </a:prstGeom>
        </p:spPr>
      </p:pic>
      <p:sp>
        <p:nvSpPr>
          <p:cNvPr id="2" name="Title 1"/>
          <p:cNvSpPr>
            <a:spLocks noGrp="1"/>
          </p:cNvSpPr>
          <p:nvPr>
            <p:ph type="title" hasCustomPrompt="1"/>
          </p:nvPr>
        </p:nvSpPr>
        <p:spPr>
          <a:xfrm>
            <a:off x="367296" y="2644866"/>
            <a:ext cx="8388000" cy="863999"/>
          </a:xfrm>
        </p:spPr>
        <p:txBody>
          <a:bodyPr/>
          <a:lstStyle>
            <a:lvl1pPr algn="ctr">
              <a:defRPr b="1" baseline="0">
                <a:solidFill>
                  <a:schemeClr val="bg1"/>
                </a:solidFill>
              </a:defRPr>
            </a:lvl1pPr>
          </a:lstStyle>
          <a:p>
            <a:r>
              <a:rPr lang="en-GB" dirty="0"/>
              <a:t>Click to add your holding text</a:t>
            </a:r>
            <a:endParaRPr lang="en-US" dirty="0"/>
          </a:p>
        </p:txBody>
      </p:sp>
    </p:spTree>
    <p:extLst>
      <p:ext uri="{BB962C8B-B14F-4D97-AF65-F5344CB8AC3E}">
        <p14:creationId xmlns:p14="http://schemas.microsoft.com/office/powerpoint/2010/main" val="635570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hank You / Closing Slide">
    <p:bg>
      <p:bgPr>
        <a:gradFill flip="none" rotWithShape="1">
          <a:gsLst>
            <a:gs pos="0">
              <a:schemeClr val="tx2"/>
            </a:gs>
            <a:gs pos="100000">
              <a:schemeClr val="accent1"/>
            </a:gs>
          </a:gsLst>
          <a:lin ang="16200000" scaled="0"/>
          <a:tileRect/>
        </a:gra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3" y="915"/>
            <a:ext cx="9140546" cy="6856171"/>
          </a:xfrm>
          <a:prstGeom prst="rect">
            <a:avLst/>
          </a:prstGeom>
        </p:spPr>
      </p:pic>
      <p:sp>
        <p:nvSpPr>
          <p:cNvPr id="2" name="Title 1"/>
          <p:cNvSpPr>
            <a:spLocks noGrp="1"/>
          </p:cNvSpPr>
          <p:nvPr>
            <p:ph type="ctrTitle" hasCustomPrompt="1"/>
          </p:nvPr>
        </p:nvSpPr>
        <p:spPr>
          <a:xfrm>
            <a:off x="522744" y="848698"/>
            <a:ext cx="8387999" cy="1225639"/>
          </a:xfrm>
        </p:spPr>
        <p:txBody>
          <a:bodyPr anchor="b">
            <a:normAutofit/>
          </a:bodyPr>
          <a:lstStyle>
            <a:lvl1pPr algn="l">
              <a:defRPr sz="4000" b="1" baseline="0">
                <a:solidFill>
                  <a:srgbClr val="FECC0C"/>
                </a:solidFill>
              </a:defRPr>
            </a:lvl1pPr>
          </a:lstStyle>
          <a:p>
            <a:r>
              <a:rPr lang="en-GB" dirty="0"/>
              <a:t>Thank you / closing text here</a:t>
            </a:r>
            <a:endParaRPr lang="en-US" dirty="0"/>
          </a:p>
        </p:txBody>
      </p:sp>
      <p:sp>
        <p:nvSpPr>
          <p:cNvPr id="3" name="Subtitle 2"/>
          <p:cNvSpPr>
            <a:spLocks noGrp="1"/>
          </p:cNvSpPr>
          <p:nvPr>
            <p:ph type="subTitle" idx="1" hasCustomPrompt="1"/>
          </p:nvPr>
        </p:nvSpPr>
        <p:spPr>
          <a:xfrm>
            <a:off x="522744" y="2195084"/>
            <a:ext cx="8387999" cy="598757"/>
          </a:xfrm>
        </p:spPr>
        <p:txBody>
          <a:bodyPr>
            <a:normAutofit/>
          </a:bodyPr>
          <a:lstStyle>
            <a:lvl1pPr marL="0" indent="0" algn="l">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Prompt for questions to go here?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2898" y="5885433"/>
            <a:ext cx="1454727" cy="498764"/>
          </a:xfrm>
          <a:prstGeom prst="rect">
            <a:avLst/>
          </a:prstGeom>
        </p:spPr>
      </p:pic>
    </p:spTree>
    <p:extLst>
      <p:ext uri="{BB962C8B-B14F-4D97-AF65-F5344CB8AC3E}">
        <p14:creationId xmlns:p14="http://schemas.microsoft.com/office/powerpoint/2010/main" val="2228317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 y="401"/>
            <a:ext cx="9141916" cy="6857199"/>
          </a:xfrm>
          <a:prstGeom prst="rect">
            <a:avLst/>
          </a:prstGeom>
        </p:spPr>
      </p:pic>
      <p:sp>
        <p:nvSpPr>
          <p:cNvPr id="7" name="Title 1"/>
          <p:cNvSpPr>
            <a:spLocks noGrp="1"/>
          </p:cNvSpPr>
          <p:nvPr>
            <p:ph type="ctrTitle" hasCustomPrompt="1"/>
          </p:nvPr>
        </p:nvSpPr>
        <p:spPr>
          <a:xfrm>
            <a:off x="522744" y="848698"/>
            <a:ext cx="8387999" cy="1225639"/>
          </a:xfrm>
        </p:spPr>
        <p:txBody>
          <a:bodyPr anchor="b">
            <a:normAutofit/>
          </a:bodyPr>
          <a:lstStyle>
            <a:lvl1pPr algn="l">
              <a:defRPr sz="3000" b="1" baseline="0">
                <a:solidFill>
                  <a:srgbClr val="FECC0C"/>
                </a:solidFill>
              </a:defRPr>
            </a:lvl1pPr>
          </a:lstStyle>
          <a:p>
            <a:r>
              <a:rPr lang="en-GB" dirty="0"/>
              <a:t>Presentation title to go here, up to a maximum of two lines of text.</a:t>
            </a:r>
            <a:endParaRPr lang="en-US" dirty="0"/>
          </a:p>
        </p:txBody>
      </p:sp>
      <p:sp>
        <p:nvSpPr>
          <p:cNvPr id="9" name="Subtitle 2"/>
          <p:cNvSpPr>
            <a:spLocks noGrp="1"/>
          </p:cNvSpPr>
          <p:nvPr>
            <p:ph type="subTitle" idx="1" hasCustomPrompt="1"/>
          </p:nvPr>
        </p:nvSpPr>
        <p:spPr>
          <a:xfrm>
            <a:off x="522744" y="2195084"/>
            <a:ext cx="8387999" cy="598757"/>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a:t>
            </a:r>
            <a:r>
              <a:rPr lang="mr-IN" dirty="0"/>
              <a:t>–</a:t>
            </a:r>
            <a:r>
              <a:rPr lang="en-GB" dirty="0"/>
              <a:t> date / presenter’s name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2898" y="5885433"/>
            <a:ext cx="1454727" cy="498764"/>
          </a:xfrm>
          <a:prstGeom prst="rect">
            <a:avLst/>
          </a:prstGeom>
        </p:spPr>
      </p:pic>
    </p:spTree>
    <p:extLst>
      <p:ext uri="{BB962C8B-B14F-4D97-AF65-F5344CB8AC3E}">
        <p14:creationId xmlns:p14="http://schemas.microsoft.com/office/powerpoint/2010/main" val="4687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Section Divider - Aqua Blue">
    <p:bg>
      <p:bgPr>
        <a:solidFill>
          <a:schemeClr val="accent2"/>
        </a:solidFill>
        <a:effectLst/>
      </p:bgPr>
    </p:bg>
    <p:spTree>
      <p:nvGrpSpPr>
        <p:cNvPr id="1" name=""/>
        <p:cNvGrpSpPr/>
        <p:nvPr/>
      </p:nvGrpSpPr>
      <p:grpSpPr>
        <a:xfrm>
          <a:off x="0" y="0"/>
          <a:ext cx="0" cy="0"/>
          <a:chOff x="0" y="0"/>
          <a:chExt cx="0" cy="0"/>
        </a:xfrm>
      </p:grpSpPr>
      <p:sp>
        <p:nvSpPr>
          <p:cNvPr id="9" name="Rectangle 8"/>
          <p:cNvSpPr/>
          <p:nvPr userDrawn="1"/>
        </p:nvSpPr>
        <p:spPr>
          <a:xfrm>
            <a:off x="7519737" y="5810807"/>
            <a:ext cx="1463842" cy="8382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 y="382"/>
            <a:ext cx="9142019" cy="6857275"/>
          </a:xfrm>
          <a:prstGeom prst="rect">
            <a:avLst/>
          </a:prstGeom>
        </p:spPr>
      </p:pic>
      <p:sp>
        <p:nvSpPr>
          <p:cNvPr id="2" name="Title 1"/>
          <p:cNvSpPr>
            <a:spLocks noGrp="1"/>
          </p:cNvSpPr>
          <p:nvPr>
            <p:ph type="ctrTitle" hasCustomPrompt="1"/>
          </p:nvPr>
        </p:nvSpPr>
        <p:spPr>
          <a:xfrm>
            <a:off x="522758" y="1450427"/>
            <a:ext cx="8387999" cy="1967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8" y="860565"/>
            <a:ext cx="8387999" cy="49484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6150223"/>
            <a:ext cx="1163782" cy="399011"/>
          </a:xfrm>
          <a:prstGeom prst="rect">
            <a:avLst/>
          </a:prstGeom>
        </p:spPr>
      </p:pic>
    </p:spTree>
    <p:extLst>
      <p:ext uri="{BB962C8B-B14F-4D97-AF65-F5344CB8AC3E}">
        <p14:creationId xmlns:p14="http://schemas.microsoft.com/office/powerpoint/2010/main" val="3186954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Section Divider - Oilskin Yellow">
    <p:bg>
      <p:bgPr>
        <a:solidFill>
          <a:schemeClr val="accent3"/>
        </a:solidFill>
        <a:effectLst/>
      </p:bgPr>
    </p:bg>
    <p:spTree>
      <p:nvGrpSpPr>
        <p:cNvPr id="1" name=""/>
        <p:cNvGrpSpPr/>
        <p:nvPr/>
      </p:nvGrpSpPr>
      <p:grpSpPr>
        <a:xfrm>
          <a:off x="0" y="0"/>
          <a:ext cx="0" cy="0"/>
          <a:chOff x="0" y="0"/>
          <a:chExt cx="0" cy="0"/>
        </a:xfrm>
      </p:grpSpPr>
      <p:sp>
        <p:nvSpPr>
          <p:cNvPr id="9" name="Rectangle 8"/>
          <p:cNvSpPr/>
          <p:nvPr userDrawn="1"/>
        </p:nvSpPr>
        <p:spPr>
          <a:xfrm>
            <a:off x="7519737" y="5810807"/>
            <a:ext cx="1463842" cy="83829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 y="382"/>
            <a:ext cx="9142019" cy="6857275"/>
          </a:xfrm>
          <a:prstGeom prst="rect">
            <a:avLst/>
          </a:prstGeom>
        </p:spPr>
      </p:pic>
      <p:sp>
        <p:nvSpPr>
          <p:cNvPr id="2" name="Title 1"/>
          <p:cNvSpPr>
            <a:spLocks noGrp="1"/>
          </p:cNvSpPr>
          <p:nvPr>
            <p:ph type="ctrTitle" hasCustomPrompt="1"/>
          </p:nvPr>
        </p:nvSpPr>
        <p:spPr>
          <a:xfrm>
            <a:off x="522758" y="1450427"/>
            <a:ext cx="8387999" cy="1967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8" y="860565"/>
            <a:ext cx="8387999" cy="49484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6150223"/>
            <a:ext cx="1163782" cy="399011"/>
          </a:xfrm>
          <a:prstGeom prst="rect">
            <a:avLst/>
          </a:prstGeom>
        </p:spPr>
      </p:pic>
    </p:spTree>
    <p:extLst>
      <p:ext uri="{BB962C8B-B14F-4D97-AF65-F5344CB8AC3E}">
        <p14:creationId xmlns:p14="http://schemas.microsoft.com/office/powerpoint/2010/main" val="2580543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ection Divider - Lifebuoy Orange">
    <p:bg>
      <p:bgPr>
        <a:solidFill>
          <a:schemeClr val="accent4"/>
        </a:solidFill>
        <a:effectLst/>
      </p:bgPr>
    </p:bg>
    <p:spTree>
      <p:nvGrpSpPr>
        <p:cNvPr id="1" name=""/>
        <p:cNvGrpSpPr/>
        <p:nvPr/>
      </p:nvGrpSpPr>
      <p:grpSpPr>
        <a:xfrm>
          <a:off x="0" y="0"/>
          <a:ext cx="0" cy="0"/>
          <a:chOff x="0" y="0"/>
          <a:chExt cx="0" cy="0"/>
        </a:xfrm>
      </p:grpSpPr>
      <p:sp>
        <p:nvSpPr>
          <p:cNvPr id="9" name="Rectangle 8"/>
          <p:cNvSpPr/>
          <p:nvPr userDrawn="1"/>
        </p:nvSpPr>
        <p:spPr>
          <a:xfrm>
            <a:off x="7519737" y="5810807"/>
            <a:ext cx="1463842" cy="83829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 y="382"/>
            <a:ext cx="9142019" cy="6857275"/>
          </a:xfrm>
          <a:prstGeom prst="rect">
            <a:avLst/>
          </a:prstGeom>
        </p:spPr>
      </p:pic>
      <p:sp>
        <p:nvSpPr>
          <p:cNvPr id="2" name="Title 1"/>
          <p:cNvSpPr>
            <a:spLocks noGrp="1"/>
          </p:cNvSpPr>
          <p:nvPr>
            <p:ph type="ctrTitle" hasCustomPrompt="1"/>
          </p:nvPr>
        </p:nvSpPr>
        <p:spPr>
          <a:xfrm>
            <a:off x="522758" y="1450427"/>
            <a:ext cx="8387999" cy="1967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8" y="860565"/>
            <a:ext cx="8387999" cy="49484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6150223"/>
            <a:ext cx="1163782" cy="399011"/>
          </a:xfrm>
          <a:prstGeom prst="rect">
            <a:avLst/>
          </a:prstGeom>
        </p:spPr>
      </p:pic>
    </p:spTree>
    <p:extLst>
      <p:ext uri="{BB962C8B-B14F-4D97-AF65-F5344CB8AC3E}">
        <p14:creationId xmlns:p14="http://schemas.microsoft.com/office/powerpoint/2010/main" val="258054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Divider - Aqua Blue">
    <p:bg>
      <p:bgPr>
        <a:solidFill>
          <a:schemeClr val="accent2"/>
        </a:solidFill>
        <a:effectLst/>
      </p:bgPr>
    </p:bg>
    <p:spTree>
      <p:nvGrpSpPr>
        <p:cNvPr id="1" name=""/>
        <p:cNvGrpSpPr/>
        <p:nvPr/>
      </p:nvGrpSpPr>
      <p:grpSpPr>
        <a:xfrm>
          <a:off x="0" y="0"/>
          <a:ext cx="0" cy="0"/>
          <a:chOff x="0" y="0"/>
          <a:chExt cx="0" cy="0"/>
        </a:xfrm>
      </p:grpSpPr>
      <p:sp>
        <p:nvSpPr>
          <p:cNvPr id="9" name="Rectangle 8"/>
          <p:cNvSpPr/>
          <p:nvPr userDrawn="1"/>
        </p:nvSpPr>
        <p:spPr>
          <a:xfrm>
            <a:off x="7519737" y="5810807"/>
            <a:ext cx="1463842" cy="8382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 y="382"/>
            <a:ext cx="9142019" cy="6857275"/>
          </a:xfrm>
          <a:prstGeom prst="rect">
            <a:avLst/>
          </a:prstGeom>
        </p:spPr>
      </p:pic>
      <p:sp>
        <p:nvSpPr>
          <p:cNvPr id="2" name="Title 1"/>
          <p:cNvSpPr>
            <a:spLocks noGrp="1"/>
          </p:cNvSpPr>
          <p:nvPr>
            <p:ph type="ctrTitle" hasCustomPrompt="1"/>
          </p:nvPr>
        </p:nvSpPr>
        <p:spPr>
          <a:xfrm>
            <a:off x="522758" y="1450427"/>
            <a:ext cx="8387999" cy="1967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8" y="860565"/>
            <a:ext cx="8387999" cy="49484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6150223"/>
            <a:ext cx="1163782" cy="399011"/>
          </a:xfrm>
          <a:prstGeom prst="rect">
            <a:avLst/>
          </a:prstGeom>
        </p:spPr>
      </p:pic>
    </p:spTree>
    <p:extLst>
      <p:ext uri="{BB962C8B-B14F-4D97-AF65-F5344CB8AC3E}">
        <p14:creationId xmlns:p14="http://schemas.microsoft.com/office/powerpoint/2010/main" val="487025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Section Divider - Seaweed Green">
    <p:bg>
      <p:bgPr>
        <a:solidFill>
          <a:schemeClr val="accent5"/>
        </a:solidFill>
        <a:effectLst/>
      </p:bgPr>
    </p:bg>
    <p:spTree>
      <p:nvGrpSpPr>
        <p:cNvPr id="1" name=""/>
        <p:cNvGrpSpPr/>
        <p:nvPr/>
      </p:nvGrpSpPr>
      <p:grpSpPr>
        <a:xfrm>
          <a:off x="0" y="0"/>
          <a:ext cx="0" cy="0"/>
          <a:chOff x="0" y="0"/>
          <a:chExt cx="0" cy="0"/>
        </a:xfrm>
      </p:grpSpPr>
      <p:sp>
        <p:nvSpPr>
          <p:cNvPr id="9" name="Rectangle 8"/>
          <p:cNvSpPr/>
          <p:nvPr userDrawn="1"/>
        </p:nvSpPr>
        <p:spPr>
          <a:xfrm>
            <a:off x="7519737" y="5810807"/>
            <a:ext cx="1463842" cy="83829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 y="382"/>
            <a:ext cx="9142019" cy="6857275"/>
          </a:xfrm>
          <a:prstGeom prst="rect">
            <a:avLst/>
          </a:prstGeom>
        </p:spPr>
      </p:pic>
      <p:sp>
        <p:nvSpPr>
          <p:cNvPr id="2" name="Title 1"/>
          <p:cNvSpPr>
            <a:spLocks noGrp="1"/>
          </p:cNvSpPr>
          <p:nvPr>
            <p:ph type="ctrTitle" hasCustomPrompt="1"/>
          </p:nvPr>
        </p:nvSpPr>
        <p:spPr>
          <a:xfrm>
            <a:off x="522758" y="1450427"/>
            <a:ext cx="8387999" cy="1967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8" y="860565"/>
            <a:ext cx="8387999" cy="49484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6150223"/>
            <a:ext cx="1163782" cy="399011"/>
          </a:xfrm>
          <a:prstGeom prst="rect">
            <a:avLst/>
          </a:prstGeom>
        </p:spPr>
      </p:pic>
    </p:spTree>
    <p:extLst>
      <p:ext uri="{BB962C8B-B14F-4D97-AF65-F5344CB8AC3E}">
        <p14:creationId xmlns:p14="http://schemas.microsoft.com/office/powerpoint/2010/main" val="2580543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Section Divider - Storm Grey">
    <p:bg>
      <p:bgPr>
        <a:solidFill>
          <a:schemeClr val="tx1"/>
        </a:solidFill>
        <a:effectLst/>
      </p:bgPr>
    </p:bg>
    <p:spTree>
      <p:nvGrpSpPr>
        <p:cNvPr id="1" name=""/>
        <p:cNvGrpSpPr/>
        <p:nvPr/>
      </p:nvGrpSpPr>
      <p:grpSpPr>
        <a:xfrm>
          <a:off x="0" y="0"/>
          <a:ext cx="0" cy="0"/>
          <a:chOff x="0" y="0"/>
          <a:chExt cx="0" cy="0"/>
        </a:xfrm>
      </p:grpSpPr>
      <p:sp>
        <p:nvSpPr>
          <p:cNvPr id="9" name="Rectangle 8"/>
          <p:cNvSpPr/>
          <p:nvPr userDrawn="1"/>
        </p:nvSpPr>
        <p:spPr>
          <a:xfrm>
            <a:off x="7519737" y="5810807"/>
            <a:ext cx="1463842" cy="83829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 y="382"/>
            <a:ext cx="9142019" cy="6857275"/>
          </a:xfrm>
          <a:prstGeom prst="rect">
            <a:avLst/>
          </a:prstGeom>
        </p:spPr>
      </p:pic>
      <p:sp>
        <p:nvSpPr>
          <p:cNvPr id="2" name="Title 1"/>
          <p:cNvSpPr>
            <a:spLocks noGrp="1"/>
          </p:cNvSpPr>
          <p:nvPr>
            <p:ph type="ctrTitle" hasCustomPrompt="1"/>
          </p:nvPr>
        </p:nvSpPr>
        <p:spPr>
          <a:xfrm>
            <a:off x="522758" y="1450427"/>
            <a:ext cx="8387999" cy="1967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8" y="860565"/>
            <a:ext cx="8387999" cy="494841"/>
          </a:xfrm>
        </p:spPr>
        <p:txBody>
          <a:bodyPr>
            <a:normAutofit/>
          </a:bodyPr>
          <a:lstStyle>
            <a:lvl1pPr marL="0" indent="0" algn="l">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6150223"/>
            <a:ext cx="1163782" cy="399011"/>
          </a:xfrm>
          <a:prstGeom prst="rect">
            <a:avLst/>
          </a:prstGeom>
        </p:spPr>
      </p:pic>
    </p:spTree>
    <p:extLst>
      <p:ext uri="{BB962C8B-B14F-4D97-AF65-F5344CB8AC3E}">
        <p14:creationId xmlns:p14="http://schemas.microsoft.com/office/powerpoint/2010/main" val="3418726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 Picture">
    <p:bg>
      <p:bgPr>
        <a:solidFill>
          <a:schemeClr val="bg1">
            <a:lumMod val="9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C2554E4-8B5E-445A-BB8A-87BE2A431638}"/>
              </a:ext>
            </a:extLst>
          </p:cNvPr>
          <p:cNvSpPr>
            <a:spLocks noGrp="1"/>
          </p:cNvSpPr>
          <p:nvPr>
            <p:ph type="pic" sz="quarter" idx="10" hasCustomPrompt="1"/>
          </p:nvPr>
        </p:nvSpPr>
        <p:spPr>
          <a:xfrm>
            <a:off x="0" y="-9307"/>
            <a:ext cx="9144000" cy="6867307"/>
          </a:xfrm>
        </p:spPr>
        <p:txBody>
          <a:bodyPr anchor="ctr"/>
          <a:lstStyle>
            <a:lvl1pPr marL="0" indent="0" algn="ctr">
              <a:buNone/>
              <a:defRPr>
                <a:solidFill>
                  <a:schemeClr val="tx1"/>
                </a:solidFill>
              </a:defRPr>
            </a:lvl1pPr>
          </a:lstStyle>
          <a:p>
            <a:r>
              <a:rPr lang="en-GB" dirty="0"/>
              <a:t>Click to add picture</a:t>
            </a:r>
          </a:p>
        </p:txBody>
      </p:sp>
      <p:sp>
        <p:nvSpPr>
          <p:cNvPr id="2" name="Title 1"/>
          <p:cNvSpPr>
            <a:spLocks noGrp="1"/>
          </p:cNvSpPr>
          <p:nvPr>
            <p:ph type="ctrTitle" hasCustomPrompt="1"/>
          </p:nvPr>
        </p:nvSpPr>
        <p:spPr>
          <a:xfrm>
            <a:off x="522758" y="1617947"/>
            <a:ext cx="5573261" cy="707886"/>
          </a:xfrm>
          <a:solidFill>
            <a:schemeClr val="tx2">
              <a:alpha val="85000"/>
            </a:schemeClr>
          </a:solidFill>
        </p:spPr>
        <p:txBody>
          <a:bodyPr wrap="none" anchor="t">
            <a:sp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9740" y="879178"/>
            <a:ext cx="5279560" cy="461665"/>
          </a:xfrm>
          <a:solidFill>
            <a:schemeClr val="tx2">
              <a:alpha val="85000"/>
            </a:schemeClr>
          </a:solidFill>
        </p:spPr>
        <p:txBody>
          <a:bodyPr wrap="none">
            <a:spAutoFit/>
          </a:bodyPr>
          <a:lstStyle>
            <a:lvl1pPr marL="0" indent="0" algn="l">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Add sub heading or delete this shape</a:t>
            </a:r>
            <a:endParaRPr lang="en-US" dirty="0"/>
          </a:p>
        </p:txBody>
      </p:sp>
    </p:spTree>
    <p:extLst>
      <p:ext uri="{BB962C8B-B14F-4D97-AF65-F5344CB8AC3E}">
        <p14:creationId xmlns:p14="http://schemas.microsoft.com/office/powerpoint/2010/main" val="2370184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Dar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slide heading</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3084330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lumn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7296" y="274641"/>
            <a:ext cx="8388000" cy="863999"/>
          </a:xfrm>
        </p:spPr>
        <p:txBody>
          <a:bodyPr/>
          <a:lstStyle/>
          <a:p>
            <a:r>
              <a:rPr lang="en-GB" dirty="0"/>
              <a:t>Click to edit slide heading</a:t>
            </a:r>
            <a:endParaRPr lang="en-US" dirty="0"/>
          </a:p>
        </p:txBody>
      </p:sp>
      <p:sp>
        <p:nvSpPr>
          <p:cNvPr id="3" name="Content Placeholder 2"/>
          <p:cNvSpPr>
            <a:spLocks noGrp="1"/>
          </p:cNvSpPr>
          <p:nvPr>
            <p:ph sz="half" idx="1"/>
          </p:nvPr>
        </p:nvSpPr>
        <p:spPr>
          <a:xfrm>
            <a:off x="367296" y="1384403"/>
            <a:ext cx="4038600" cy="4656000"/>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716696" y="1384403"/>
            <a:ext cx="4038600" cy="4656000"/>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22729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Dar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slide heading</a:t>
            </a:r>
            <a:endParaRPr lang="en-US" dirty="0"/>
          </a:p>
        </p:txBody>
      </p:sp>
    </p:spTree>
    <p:extLst>
      <p:ext uri="{BB962C8B-B14F-4D97-AF65-F5344CB8AC3E}">
        <p14:creationId xmlns:p14="http://schemas.microsoft.com/office/powerpoint/2010/main" val="1828361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full bleed) (Dark)">
    <p:spTree>
      <p:nvGrpSpPr>
        <p:cNvPr id="1" name=""/>
        <p:cNvGrpSpPr/>
        <p:nvPr/>
      </p:nvGrpSpPr>
      <p:grpSpPr>
        <a:xfrm>
          <a:off x="0" y="0"/>
          <a:ext cx="0" cy="0"/>
          <a:chOff x="0" y="0"/>
          <a:chExt cx="0" cy="0"/>
        </a:xfrm>
      </p:grpSpPr>
      <p:sp>
        <p:nvSpPr>
          <p:cNvPr id="7" name="Picture Placeholder 6"/>
          <p:cNvSpPr>
            <a:spLocks noGrp="1"/>
          </p:cNvSpPr>
          <p:nvPr>
            <p:ph type="pic" sz="quarter" idx="12" hasCustomPrompt="1"/>
          </p:nvPr>
        </p:nvSpPr>
        <p:spPr>
          <a:xfrm>
            <a:off x="0" y="0"/>
            <a:ext cx="9144000" cy="6858000"/>
          </a:xfrm>
          <a:ln>
            <a:noFill/>
          </a:ln>
        </p:spPr>
        <p:txBody>
          <a:bodyPr anchor="ctr"/>
          <a:lstStyle>
            <a:lvl1pPr marL="0" indent="0" algn="ctr">
              <a:buNone/>
              <a:defRPr baseline="0"/>
            </a:lvl1pPr>
          </a:lstStyle>
          <a:p>
            <a:r>
              <a:rPr lang="en-US" dirty="0"/>
              <a:t>Click to add a picture</a:t>
            </a:r>
          </a:p>
        </p:txBody>
      </p:sp>
      <p:sp>
        <p:nvSpPr>
          <p:cNvPr id="3" name="Subtitle 2"/>
          <p:cNvSpPr>
            <a:spLocks noGrp="1"/>
          </p:cNvSpPr>
          <p:nvPr>
            <p:ph type="subTitle" idx="1" hasCustomPrompt="1"/>
          </p:nvPr>
        </p:nvSpPr>
        <p:spPr>
          <a:xfrm>
            <a:off x="1" y="-1"/>
            <a:ext cx="2659063" cy="6858001"/>
          </a:xfrm>
          <a:gradFill flip="none" rotWithShape="1">
            <a:gsLst>
              <a:gs pos="0">
                <a:srgbClr val="0077C8">
                  <a:alpha val="85000"/>
                </a:srgbClr>
              </a:gs>
              <a:gs pos="100000">
                <a:schemeClr val="accent1">
                  <a:alpha val="90000"/>
                </a:schemeClr>
              </a:gs>
            </a:gsLst>
            <a:lin ang="16200000" scaled="0"/>
            <a:tileRect/>
          </a:gradFill>
          <a:ln>
            <a:noFill/>
          </a:ln>
        </p:spPr>
        <p:txBody>
          <a:bodyPr lIns="360000" tIns="342000">
            <a:normAutofit/>
          </a:bodyPr>
          <a:lstStyle>
            <a:lvl1pPr marL="0" indent="0" algn="l">
              <a:buNone/>
              <a:defRPr sz="240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image caption</a:t>
            </a:r>
            <a:endParaRPr lang="en-US" dirty="0"/>
          </a:p>
        </p:txBody>
      </p:sp>
    </p:spTree>
    <p:extLst>
      <p:ext uri="{BB962C8B-B14F-4D97-AF65-F5344CB8AC3E}">
        <p14:creationId xmlns:p14="http://schemas.microsoft.com/office/powerpoint/2010/main" val="28163439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Dark)">
    <p:bg>
      <p:bgPr>
        <a:gradFill flip="none" rotWithShape="1">
          <a:gsLst>
            <a:gs pos="0">
              <a:schemeClr val="tx2"/>
            </a:gs>
            <a:gs pos="99000">
              <a:schemeClr val="accent1"/>
            </a:gs>
          </a:gsLst>
          <a:lin ang="16200000" scaled="0"/>
          <a:tileRect/>
        </a:gradFill>
        <a:effectLst/>
      </p:bgPr>
    </p:b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367298" y="1354668"/>
            <a:ext cx="8387999" cy="4703995"/>
          </a:xfrm>
        </p:spPr>
        <p:txBody>
          <a:bodyPr/>
          <a:lstStyle>
            <a:lvl1pPr marL="0" marR="0" indent="0" algn="l" defTabSz="457200" rtl="0" eaLnBrk="1" fontAlgn="auto" latinLnBrk="0" hangingPunct="1">
              <a:lnSpc>
                <a:spcPct val="100000"/>
              </a:lnSpc>
              <a:spcBef>
                <a:spcPct val="20000"/>
              </a:spcBef>
              <a:spcAft>
                <a:spcPts val="0"/>
              </a:spcAft>
              <a:buClrTx/>
              <a:buSzTx/>
              <a:buFont typeface="Lucida Grande"/>
              <a:buNone/>
              <a:tabLst/>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a picture</a:t>
            </a:r>
          </a:p>
        </p:txBody>
      </p:sp>
      <p:sp>
        <p:nvSpPr>
          <p:cNvPr id="4" name="Text Placeholder 3"/>
          <p:cNvSpPr>
            <a:spLocks noGrp="1"/>
          </p:cNvSpPr>
          <p:nvPr>
            <p:ph type="body" sz="half" idx="2" hasCustomPrompt="1"/>
          </p:nvPr>
        </p:nvSpPr>
        <p:spPr>
          <a:xfrm>
            <a:off x="367298" y="6058663"/>
            <a:ext cx="8387999" cy="480000"/>
          </a:xfrm>
          <a:solidFill>
            <a:schemeClr val="accent1"/>
          </a:solidFill>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add a caption</a:t>
            </a:r>
          </a:p>
        </p:txBody>
      </p:sp>
      <p:sp>
        <p:nvSpPr>
          <p:cNvPr id="6" name="Title 1"/>
          <p:cNvSpPr>
            <a:spLocks noGrp="1"/>
          </p:cNvSpPr>
          <p:nvPr>
            <p:ph type="title" hasCustomPrompt="1"/>
          </p:nvPr>
        </p:nvSpPr>
        <p:spPr>
          <a:xfrm>
            <a:off x="367296" y="274641"/>
            <a:ext cx="8388000" cy="863999"/>
          </a:xfrm>
        </p:spPr>
        <p:txBody>
          <a:bodyPr/>
          <a:lstStyle>
            <a:lvl1pPr>
              <a:defRPr>
                <a:solidFill>
                  <a:schemeClr val="tx1"/>
                </a:solidFill>
              </a:defRPr>
            </a:lvl1pPr>
          </a:lstStyle>
          <a:p>
            <a:r>
              <a:rPr lang="en-GB" dirty="0"/>
              <a:t>Click to edit slide heading</a:t>
            </a:r>
            <a:endParaRPr lang="en-US" dirty="0"/>
          </a:p>
        </p:txBody>
      </p:sp>
    </p:spTree>
    <p:extLst>
      <p:ext uri="{BB962C8B-B14F-4D97-AF65-F5344CB8AC3E}">
        <p14:creationId xmlns:p14="http://schemas.microsoft.com/office/powerpoint/2010/main" val="40526603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eature Quote (Dark)">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367298" y="1357535"/>
            <a:ext cx="8387999" cy="4656000"/>
          </a:xfrm>
          <a:prstGeom prst="rect">
            <a:avLst/>
          </a:prstGeom>
        </p:spPr>
        <p:txBody>
          <a:bodyPr lIns="108000" tIns="46800" rIns="108000" bIns="46800" anchor="ctr" anchorCtr="0"/>
          <a:lstStyle>
            <a:lvl1pPr marL="0" indent="-360000">
              <a:spcBef>
                <a:spcPts val="0"/>
              </a:spcBef>
              <a:spcAft>
                <a:spcPts val="600"/>
              </a:spcAft>
              <a:buFont typeface="Arial" pitchFamily="34" charset="0"/>
              <a:buNone/>
              <a:defRPr sz="3200" b="0" baseline="0">
                <a:solidFill>
                  <a:schemeClr val="accent3"/>
                </a:solidFill>
              </a:defRPr>
            </a:lvl1pPr>
            <a:lvl2pPr marL="0" indent="-360000">
              <a:spcAft>
                <a:spcPts val="600"/>
              </a:spcAft>
              <a:buFont typeface="Arial" pitchFamily="34" charset="0"/>
              <a:buNone/>
              <a:defRPr sz="2400" b="0" baseline="0">
                <a:latin typeface="Arial" pitchFamily="34" charset="0"/>
                <a:cs typeface="Arial" pitchFamily="34" charset="0"/>
              </a:defRPr>
            </a:lvl2pPr>
          </a:lstStyle>
          <a:p>
            <a:pPr lvl="0"/>
            <a:r>
              <a:rPr lang="en-US" dirty="0"/>
              <a:t>Click here to insert a feature quote which could run to a number of lines.</a:t>
            </a:r>
          </a:p>
          <a:p>
            <a:pPr lvl="1"/>
            <a:r>
              <a:rPr lang="en-US" dirty="0"/>
              <a:t>Supporting information could be set in white.</a:t>
            </a:r>
          </a:p>
        </p:txBody>
      </p:sp>
      <p:sp>
        <p:nvSpPr>
          <p:cNvPr id="5" name="Title 1"/>
          <p:cNvSpPr>
            <a:spLocks noGrp="1"/>
          </p:cNvSpPr>
          <p:nvPr>
            <p:ph type="title" hasCustomPrompt="1"/>
          </p:nvPr>
        </p:nvSpPr>
        <p:spPr>
          <a:xfrm>
            <a:off x="367296" y="274641"/>
            <a:ext cx="8388000" cy="863999"/>
          </a:xfrm>
        </p:spPr>
        <p:txBody>
          <a:bodyPr/>
          <a:lstStyle/>
          <a:p>
            <a:r>
              <a:rPr lang="en-GB" dirty="0"/>
              <a:t>Click to edit slide heading</a:t>
            </a:r>
            <a:endParaRPr lang="en-US" dirty="0"/>
          </a:p>
        </p:txBody>
      </p:sp>
    </p:spTree>
    <p:extLst>
      <p:ext uri="{BB962C8B-B14F-4D97-AF65-F5344CB8AC3E}">
        <p14:creationId xmlns:p14="http://schemas.microsoft.com/office/powerpoint/2010/main" val="26087808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Holding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 y="915"/>
            <a:ext cx="9141560" cy="6856170"/>
          </a:xfrm>
          <a:prstGeom prst="rect">
            <a:avLst/>
          </a:prstGeom>
        </p:spPr>
      </p:pic>
      <p:sp>
        <p:nvSpPr>
          <p:cNvPr id="2" name="Title 1"/>
          <p:cNvSpPr>
            <a:spLocks noGrp="1"/>
          </p:cNvSpPr>
          <p:nvPr>
            <p:ph type="title" hasCustomPrompt="1"/>
          </p:nvPr>
        </p:nvSpPr>
        <p:spPr>
          <a:xfrm>
            <a:off x="367296" y="2644866"/>
            <a:ext cx="8388000" cy="863999"/>
          </a:xfrm>
        </p:spPr>
        <p:txBody>
          <a:bodyPr/>
          <a:lstStyle>
            <a:lvl1pPr algn="ctr">
              <a:defRPr b="1" baseline="0">
                <a:solidFill>
                  <a:schemeClr val="bg1"/>
                </a:solidFill>
              </a:defRPr>
            </a:lvl1pPr>
          </a:lstStyle>
          <a:p>
            <a:r>
              <a:rPr lang="en-GB" dirty="0"/>
              <a:t>Click to add your holding text</a:t>
            </a:r>
            <a:endParaRPr lang="en-US" dirty="0"/>
          </a:p>
        </p:txBody>
      </p:sp>
    </p:spTree>
    <p:extLst>
      <p:ext uri="{BB962C8B-B14F-4D97-AF65-F5344CB8AC3E}">
        <p14:creationId xmlns:p14="http://schemas.microsoft.com/office/powerpoint/2010/main" val="470193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Divider - Oilskin Yellow">
    <p:bg>
      <p:bgPr>
        <a:solidFill>
          <a:schemeClr val="accent3"/>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 y="382"/>
            <a:ext cx="9142019" cy="6857275"/>
          </a:xfrm>
          <a:prstGeom prst="rect">
            <a:avLst/>
          </a:prstGeom>
        </p:spPr>
      </p:pic>
      <p:sp>
        <p:nvSpPr>
          <p:cNvPr id="2" name="Title 1"/>
          <p:cNvSpPr>
            <a:spLocks noGrp="1"/>
          </p:cNvSpPr>
          <p:nvPr>
            <p:ph type="ctrTitle" hasCustomPrompt="1"/>
          </p:nvPr>
        </p:nvSpPr>
        <p:spPr>
          <a:xfrm>
            <a:off x="522758" y="1450427"/>
            <a:ext cx="8387999" cy="1967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8" y="860565"/>
            <a:ext cx="8387999" cy="49484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sp>
        <p:nvSpPr>
          <p:cNvPr id="7" name="Rectangle 6"/>
          <p:cNvSpPr/>
          <p:nvPr userDrawn="1"/>
        </p:nvSpPr>
        <p:spPr>
          <a:xfrm>
            <a:off x="7519737" y="5810807"/>
            <a:ext cx="1463842" cy="83829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6150223"/>
            <a:ext cx="1163782" cy="399011"/>
          </a:xfrm>
          <a:prstGeom prst="rect">
            <a:avLst/>
          </a:prstGeom>
        </p:spPr>
      </p:pic>
    </p:spTree>
    <p:extLst>
      <p:ext uri="{BB962C8B-B14F-4D97-AF65-F5344CB8AC3E}">
        <p14:creationId xmlns:p14="http://schemas.microsoft.com/office/powerpoint/2010/main" val="555228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hank You / Closing Slide">
    <p:bg>
      <p:bgPr>
        <a:gradFill flip="none" rotWithShape="1">
          <a:gsLst>
            <a:gs pos="0">
              <a:schemeClr val="tx2"/>
            </a:gs>
            <a:gs pos="100000">
              <a:schemeClr val="accent1"/>
            </a:gs>
          </a:gsLst>
          <a:lin ang="16200000" scaled="0"/>
          <a:tileRect/>
        </a:gra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3" y="915"/>
            <a:ext cx="9140546" cy="6856171"/>
          </a:xfrm>
          <a:prstGeom prst="rect">
            <a:avLst/>
          </a:prstGeom>
        </p:spPr>
      </p:pic>
      <p:sp>
        <p:nvSpPr>
          <p:cNvPr id="2" name="Title 1"/>
          <p:cNvSpPr>
            <a:spLocks noGrp="1"/>
          </p:cNvSpPr>
          <p:nvPr>
            <p:ph type="ctrTitle" hasCustomPrompt="1"/>
          </p:nvPr>
        </p:nvSpPr>
        <p:spPr>
          <a:xfrm>
            <a:off x="522744" y="848698"/>
            <a:ext cx="8387999" cy="1225639"/>
          </a:xfrm>
        </p:spPr>
        <p:txBody>
          <a:bodyPr anchor="b">
            <a:normAutofit/>
          </a:bodyPr>
          <a:lstStyle>
            <a:lvl1pPr algn="l">
              <a:defRPr sz="4000" b="1" baseline="0">
                <a:solidFill>
                  <a:srgbClr val="FECC0C"/>
                </a:solidFill>
              </a:defRPr>
            </a:lvl1pPr>
          </a:lstStyle>
          <a:p>
            <a:r>
              <a:rPr lang="en-GB" dirty="0"/>
              <a:t>Thank you / closing text here</a:t>
            </a:r>
            <a:endParaRPr lang="en-US" dirty="0"/>
          </a:p>
        </p:txBody>
      </p:sp>
      <p:sp>
        <p:nvSpPr>
          <p:cNvPr id="3" name="Subtitle 2"/>
          <p:cNvSpPr>
            <a:spLocks noGrp="1"/>
          </p:cNvSpPr>
          <p:nvPr>
            <p:ph type="subTitle" idx="1" hasCustomPrompt="1"/>
          </p:nvPr>
        </p:nvSpPr>
        <p:spPr>
          <a:xfrm>
            <a:off x="522744" y="2195084"/>
            <a:ext cx="8387999" cy="598757"/>
          </a:xfrm>
        </p:spPr>
        <p:txBody>
          <a:bodyPr>
            <a:normAutofit/>
          </a:bodyPr>
          <a:lstStyle>
            <a:lvl1pPr marL="0" indent="0" algn="l">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Prompt for questions to go here?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2898" y="5885433"/>
            <a:ext cx="1454727" cy="498764"/>
          </a:xfrm>
          <a:prstGeom prst="rect">
            <a:avLst/>
          </a:prstGeom>
        </p:spPr>
      </p:pic>
    </p:spTree>
    <p:extLst>
      <p:ext uri="{BB962C8B-B14F-4D97-AF65-F5344CB8AC3E}">
        <p14:creationId xmlns:p14="http://schemas.microsoft.com/office/powerpoint/2010/main" val="12514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Divider - Lifebuoy Orange">
    <p:bg>
      <p:bgPr>
        <a:solidFill>
          <a:schemeClr val="accent4"/>
        </a:solidFill>
        <a:effectLst/>
      </p:bgPr>
    </p:bg>
    <p:spTree>
      <p:nvGrpSpPr>
        <p:cNvPr id="1" name=""/>
        <p:cNvGrpSpPr/>
        <p:nvPr/>
      </p:nvGrpSpPr>
      <p:grpSpPr>
        <a:xfrm>
          <a:off x="0" y="0"/>
          <a:ext cx="0" cy="0"/>
          <a:chOff x="0" y="0"/>
          <a:chExt cx="0" cy="0"/>
        </a:xfrm>
      </p:grpSpPr>
      <p:sp>
        <p:nvSpPr>
          <p:cNvPr id="9" name="Rectangle 8"/>
          <p:cNvSpPr/>
          <p:nvPr userDrawn="1"/>
        </p:nvSpPr>
        <p:spPr>
          <a:xfrm>
            <a:off x="7519737" y="5810807"/>
            <a:ext cx="1463842" cy="83829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 y="382"/>
            <a:ext cx="9142019" cy="6857275"/>
          </a:xfrm>
          <a:prstGeom prst="rect">
            <a:avLst/>
          </a:prstGeom>
        </p:spPr>
      </p:pic>
      <p:sp>
        <p:nvSpPr>
          <p:cNvPr id="2" name="Title 1"/>
          <p:cNvSpPr>
            <a:spLocks noGrp="1"/>
          </p:cNvSpPr>
          <p:nvPr>
            <p:ph type="ctrTitle" hasCustomPrompt="1"/>
          </p:nvPr>
        </p:nvSpPr>
        <p:spPr>
          <a:xfrm>
            <a:off x="522758" y="1450427"/>
            <a:ext cx="8387999" cy="1967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8" y="860565"/>
            <a:ext cx="8387999" cy="49484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6150223"/>
            <a:ext cx="1163782" cy="399011"/>
          </a:xfrm>
          <a:prstGeom prst="rect">
            <a:avLst/>
          </a:prstGeom>
        </p:spPr>
      </p:pic>
    </p:spTree>
    <p:extLst>
      <p:ext uri="{BB962C8B-B14F-4D97-AF65-F5344CB8AC3E}">
        <p14:creationId xmlns:p14="http://schemas.microsoft.com/office/powerpoint/2010/main" val="55522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Divider - Seaweed Green">
    <p:bg>
      <p:bgPr>
        <a:solidFill>
          <a:schemeClr val="accent5"/>
        </a:solidFill>
        <a:effectLst/>
      </p:bgPr>
    </p:bg>
    <p:spTree>
      <p:nvGrpSpPr>
        <p:cNvPr id="1" name=""/>
        <p:cNvGrpSpPr/>
        <p:nvPr/>
      </p:nvGrpSpPr>
      <p:grpSpPr>
        <a:xfrm>
          <a:off x="0" y="0"/>
          <a:ext cx="0" cy="0"/>
          <a:chOff x="0" y="0"/>
          <a:chExt cx="0" cy="0"/>
        </a:xfrm>
      </p:grpSpPr>
      <p:sp>
        <p:nvSpPr>
          <p:cNvPr id="9" name="Rectangle 8"/>
          <p:cNvSpPr/>
          <p:nvPr userDrawn="1"/>
        </p:nvSpPr>
        <p:spPr>
          <a:xfrm>
            <a:off x="7519737" y="5810807"/>
            <a:ext cx="1463842" cy="83829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 y="382"/>
            <a:ext cx="9142019" cy="6857275"/>
          </a:xfrm>
          <a:prstGeom prst="rect">
            <a:avLst/>
          </a:prstGeom>
        </p:spPr>
      </p:pic>
      <p:sp>
        <p:nvSpPr>
          <p:cNvPr id="2" name="Title 1"/>
          <p:cNvSpPr>
            <a:spLocks noGrp="1"/>
          </p:cNvSpPr>
          <p:nvPr>
            <p:ph type="ctrTitle" hasCustomPrompt="1"/>
          </p:nvPr>
        </p:nvSpPr>
        <p:spPr>
          <a:xfrm>
            <a:off x="522758" y="1450427"/>
            <a:ext cx="8387999" cy="1967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8" y="860565"/>
            <a:ext cx="8387999" cy="49484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6150223"/>
            <a:ext cx="1163782" cy="399011"/>
          </a:xfrm>
          <a:prstGeom prst="rect">
            <a:avLst/>
          </a:prstGeom>
        </p:spPr>
      </p:pic>
    </p:spTree>
    <p:extLst>
      <p:ext uri="{BB962C8B-B14F-4D97-AF65-F5344CB8AC3E}">
        <p14:creationId xmlns:p14="http://schemas.microsoft.com/office/powerpoint/2010/main" val="555228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ection Divider - Storm Grey">
    <p:bg>
      <p:bgPr>
        <a:solidFill>
          <a:schemeClr val="tx1"/>
        </a:solidFill>
        <a:effectLst/>
      </p:bgPr>
    </p:bg>
    <p:spTree>
      <p:nvGrpSpPr>
        <p:cNvPr id="1" name=""/>
        <p:cNvGrpSpPr/>
        <p:nvPr/>
      </p:nvGrpSpPr>
      <p:grpSpPr>
        <a:xfrm>
          <a:off x="0" y="0"/>
          <a:ext cx="0" cy="0"/>
          <a:chOff x="0" y="0"/>
          <a:chExt cx="0" cy="0"/>
        </a:xfrm>
      </p:grpSpPr>
      <p:sp>
        <p:nvSpPr>
          <p:cNvPr id="9" name="Rectangle 8"/>
          <p:cNvSpPr/>
          <p:nvPr userDrawn="1"/>
        </p:nvSpPr>
        <p:spPr>
          <a:xfrm>
            <a:off x="7519737" y="5810807"/>
            <a:ext cx="1463842" cy="83829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 y="382"/>
            <a:ext cx="9142019" cy="6857275"/>
          </a:xfrm>
          <a:prstGeom prst="rect">
            <a:avLst/>
          </a:prstGeom>
        </p:spPr>
      </p:pic>
      <p:sp>
        <p:nvSpPr>
          <p:cNvPr id="2" name="Title 1"/>
          <p:cNvSpPr>
            <a:spLocks noGrp="1"/>
          </p:cNvSpPr>
          <p:nvPr>
            <p:ph type="ctrTitle" hasCustomPrompt="1"/>
          </p:nvPr>
        </p:nvSpPr>
        <p:spPr>
          <a:xfrm>
            <a:off x="522758" y="1450427"/>
            <a:ext cx="8387999" cy="1967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8" y="860565"/>
            <a:ext cx="8387999" cy="494841"/>
          </a:xfrm>
        </p:spPr>
        <p:txBody>
          <a:bodyPr>
            <a:normAutofit/>
          </a:bodyPr>
          <a:lstStyle>
            <a:lvl1pPr marL="0" indent="0" algn="l">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6150223"/>
            <a:ext cx="1163782" cy="399011"/>
          </a:xfrm>
          <a:prstGeom prst="rect">
            <a:avLst/>
          </a:prstGeom>
        </p:spPr>
      </p:pic>
    </p:spTree>
    <p:extLst>
      <p:ext uri="{BB962C8B-B14F-4D97-AF65-F5344CB8AC3E}">
        <p14:creationId xmlns:p14="http://schemas.microsoft.com/office/powerpoint/2010/main" val="164260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Picture">
    <p:bg>
      <p:bgPr>
        <a:solidFill>
          <a:schemeClr val="bg1">
            <a:lumMod val="9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C2554E4-8B5E-445A-BB8A-87BE2A431638}"/>
              </a:ext>
            </a:extLst>
          </p:cNvPr>
          <p:cNvSpPr>
            <a:spLocks noGrp="1"/>
          </p:cNvSpPr>
          <p:nvPr>
            <p:ph type="pic" sz="quarter" idx="10" hasCustomPrompt="1"/>
          </p:nvPr>
        </p:nvSpPr>
        <p:spPr>
          <a:xfrm>
            <a:off x="0" y="-9307"/>
            <a:ext cx="9144000" cy="6867307"/>
          </a:xfrm>
          <a:ln>
            <a:noFill/>
          </a:ln>
        </p:spPr>
        <p:txBody>
          <a:bodyPr anchor="ctr"/>
          <a:lstStyle>
            <a:lvl1pPr marL="0" indent="0" algn="ctr">
              <a:buNone/>
              <a:defRPr/>
            </a:lvl1pPr>
          </a:lstStyle>
          <a:p>
            <a:r>
              <a:rPr lang="en-GB" dirty="0"/>
              <a:t>Click to add picture</a:t>
            </a:r>
          </a:p>
        </p:txBody>
      </p:sp>
      <p:sp>
        <p:nvSpPr>
          <p:cNvPr id="2" name="Title 1"/>
          <p:cNvSpPr>
            <a:spLocks noGrp="1"/>
          </p:cNvSpPr>
          <p:nvPr>
            <p:ph type="ctrTitle" hasCustomPrompt="1"/>
          </p:nvPr>
        </p:nvSpPr>
        <p:spPr>
          <a:xfrm>
            <a:off x="522758" y="1617947"/>
            <a:ext cx="5573261" cy="707886"/>
          </a:xfrm>
          <a:solidFill>
            <a:schemeClr val="tx2">
              <a:alpha val="85000"/>
            </a:schemeClr>
          </a:solidFill>
        </p:spPr>
        <p:txBody>
          <a:bodyPr wrap="none" anchor="t">
            <a:sp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9740" y="879178"/>
            <a:ext cx="5279560" cy="461665"/>
          </a:xfrm>
          <a:solidFill>
            <a:schemeClr val="tx2">
              <a:alpha val="85000"/>
            </a:schemeClr>
          </a:solidFill>
        </p:spPr>
        <p:txBody>
          <a:bodyPr wrap="none">
            <a:spAutoFit/>
          </a:bodyPr>
          <a:lstStyle>
            <a:lvl1pPr marL="0" indent="0" algn="l">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Add sub heading or delete this shape</a:t>
            </a:r>
            <a:endParaRPr lang="en-US" dirty="0"/>
          </a:p>
        </p:txBody>
      </p:sp>
    </p:spTree>
    <p:extLst>
      <p:ext uri="{BB962C8B-B14F-4D97-AF65-F5344CB8AC3E}">
        <p14:creationId xmlns:p14="http://schemas.microsoft.com/office/powerpoint/2010/main" val="3081670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slide heading</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147825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7296" y="274641"/>
            <a:ext cx="8388000" cy="863999"/>
          </a:xfrm>
        </p:spPr>
        <p:txBody>
          <a:bodyPr/>
          <a:lstStyle/>
          <a:p>
            <a:r>
              <a:rPr lang="en-GB" dirty="0"/>
              <a:t>Click to edit slide heading</a:t>
            </a:r>
            <a:endParaRPr lang="en-US" dirty="0"/>
          </a:p>
        </p:txBody>
      </p:sp>
      <p:sp>
        <p:nvSpPr>
          <p:cNvPr id="3" name="Content Placeholder 2"/>
          <p:cNvSpPr>
            <a:spLocks noGrp="1"/>
          </p:cNvSpPr>
          <p:nvPr>
            <p:ph sz="half" idx="1"/>
          </p:nvPr>
        </p:nvSpPr>
        <p:spPr>
          <a:xfrm>
            <a:off x="367296" y="1384403"/>
            <a:ext cx="4038600" cy="4656000"/>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716696" y="1384403"/>
            <a:ext cx="4038600" cy="4656000"/>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445231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5.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7296" y="274641"/>
            <a:ext cx="8388000" cy="863999"/>
          </a:xfrm>
          <a:prstGeom prst="rect">
            <a:avLst/>
          </a:prstGeom>
        </p:spPr>
        <p:txBody>
          <a:bodyPr vert="horz" lIns="91440" tIns="45720" rIns="91440" bIns="45720" rtlCol="0" anchor="ctr">
            <a:normAutofit/>
          </a:bodyPr>
          <a:lstStyle/>
          <a:p>
            <a:r>
              <a:rPr lang="en-GB" dirty="0"/>
              <a:t>Click to edit slide heading</a:t>
            </a:r>
            <a:endParaRPr lang="en-US" dirty="0"/>
          </a:p>
        </p:txBody>
      </p:sp>
      <p:sp>
        <p:nvSpPr>
          <p:cNvPr id="3" name="Text Placeholder 2"/>
          <p:cNvSpPr>
            <a:spLocks noGrp="1"/>
          </p:cNvSpPr>
          <p:nvPr>
            <p:ph type="body" idx="1"/>
          </p:nvPr>
        </p:nvSpPr>
        <p:spPr>
          <a:xfrm>
            <a:off x="367296" y="1384205"/>
            <a:ext cx="8388000" cy="465600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a:extLst>
              <a:ext uri="{FF2B5EF4-FFF2-40B4-BE49-F238E27FC236}">
                <a16:creationId xmlns:a16="http://schemas.microsoft.com/office/drawing/2014/main" id="{5F4D6AC0-E236-44CD-AA44-B333F2F3E1A2}"/>
              </a:ext>
            </a:extLst>
          </p:cNvPr>
          <p:cNvPicPr>
            <a:picLocks noChangeAspect="1"/>
          </p:cNvPicPr>
          <p:nvPr/>
        </p:nvPicPr>
        <p:blipFill>
          <a:blip r:embed="rId17"/>
          <a:srcRect/>
          <a:stretch/>
        </p:blipFill>
        <p:spPr>
          <a:xfrm>
            <a:off x="8122394" y="6334364"/>
            <a:ext cx="740786" cy="253472"/>
          </a:xfrm>
          <a:prstGeom prst="rect">
            <a:avLst/>
          </a:prstGeom>
        </p:spPr>
      </p:pic>
    </p:spTree>
    <p:extLst>
      <p:ext uri="{BB962C8B-B14F-4D97-AF65-F5344CB8AC3E}">
        <p14:creationId xmlns:p14="http://schemas.microsoft.com/office/powerpoint/2010/main" val="69330162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81" r:id="rId3"/>
    <p:sldLayoutId id="2147483682" r:id="rId4"/>
    <p:sldLayoutId id="2147483683" r:id="rId5"/>
    <p:sldLayoutId id="2147483697" r:id="rId6"/>
    <p:sldLayoutId id="2147483699" r:id="rId7"/>
    <p:sldLayoutId id="2147483650" r:id="rId8"/>
    <p:sldLayoutId id="2147483652" r:id="rId9"/>
    <p:sldLayoutId id="2147483662" r:id="rId10"/>
    <p:sldLayoutId id="2147483685" r:id="rId11"/>
    <p:sldLayoutId id="2147483657" r:id="rId12"/>
    <p:sldLayoutId id="2147483654" r:id="rId13"/>
    <p:sldLayoutId id="2147483701" r:id="rId14"/>
    <p:sldLayoutId id="2147483686" r:id="rId15"/>
  </p:sldLayoutIdLst>
  <p:hf hdr="0" dt="0"/>
  <p:txStyles>
    <p:titleStyle>
      <a:lvl1pPr algn="l" defTabSz="457200" rtl="0" eaLnBrk="1" latinLnBrk="0" hangingPunct="1">
        <a:spcBef>
          <a:spcPct val="0"/>
        </a:spcBef>
        <a:buNone/>
        <a:defRPr sz="28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Lucida Grande"/>
        <a:buChar char="–"/>
        <a:defRPr sz="2600" kern="1200">
          <a:solidFill>
            <a:srgbClr val="54585A"/>
          </a:solidFill>
          <a:latin typeface="+mn-lt"/>
          <a:ea typeface="+mn-ea"/>
          <a:cs typeface="+mn-cs"/>
        </a:defRPr>
      </a:lvl1pPr>
      <a:lvl2pPr marL="742950" indent="-285750" algn="l" defTabSz="457200" rtl="0" eaLnBrk="1" latinLnBrk="0" hangingPunct="1">
        <a:spcBef>
          <a:spcPct val="20000"/>
        </a:spcBef>
        <a:buFont typeface="Lucida Grande"/>
        <a:buChar char="–"/>
        <a:defRPr sz="2400" kern="1200">
          <a:solidFill>
            <a:srgbClr val="54585A"/>
          </a:solidFill>
          <a:latin typeface="+mn-lt"/>
          <a:ea typeface="+mn-ea"/>
          <a:cs typeface="+mn-cs"/>
        </a:defRPr>
      </a:lvl2pPr>
      <a:lvl3pPr marL="1143000" indent="-228600" algn="l" defTabSz="457200" rtl="0" eaLnBrk="1" latinLnBrk="0" hangingPunct="1">
        <a:spcBef>
          <a:spcPct val="20000"/>
        </a:spcBef>
        <a:buFont typeface="Lucida Grande"/>
        <a:buChar char="–"/>
        <a:defRPr sz="2200" kern="1200">
          <a:solidFill>
            <a:srgbClr val="54585A"/>
          </a:solidFill>
          <a:latin typeface="+mn-lt"/>
          <a:ea typeface="+mn-ea"/>
          <a:cs typeface="+mn-cs"/>
        </a:defRPr>
      </a:lvl3pPr>
      <a:lvl4pPr marL="1600200" indent="-228600" algn="l" defTabSz="457200" rtl="0" eaLnBrk="1" latinLnBrk="0" hangingPunct="1">
        <a:spcBef>
          <a:spcPct val="20000"/>
        </a:spcBef>
        <a:buFont typeface="Lucida Grande"/>
        <a:buChar char="–"/>
        <a:defRPr sz="2000" kern="1200">
          <a:solidFill>
            <a:srgbClr val="54585A"/>
          </a:solidFill>
          <a:latin typeface="+mn-lt"/>
          <a:ea typeface="+mn-ea"/>
          <a:cs typeface="+mn-cs"/>
        </a:defRPr>
      </a:lvl4pPr>
      <a:lvl5pPr marL="2057400" indent="-228600" algn="l" defTabSz="457200" rtl="0" eaLnBrk="1" latinLnBrk="0" hangingPunct="1">
        <a:spcBef>
          <a:spcPct val="20000"/>
        </a:spcBef>
        <a:buFont typeface="Lucida Grande"/>
        <a:buChar char="–"/>
        <a:defRPr sz="1800" kern="1200">
          <a:solidFill>
            <a:srgbClr val="5458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2"/>
            </a:gs>
            <a:gs pos="100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7296" y="274641"/>
            <a:ext cx="8388000" cy="863999"/>
          </a:xfrm>
          <a:prstGeom prst="rect">
            <a:avLst/>
          </a:prstGeom>
        </p:spPr>
        <p:txBody>
          <a:bodyPr vert="horz" lIns="91440" tIns="45720" rIns="91440" bIns="45720" rtlCol="0" anchor="ctr">
            <a:normAutofit/>
          </a:bodyPr>
          <a:lstStyle/>
          <a:p>
            <a:r>
              <a:rPr lang="en-GB" dirty="0"/>
              <a:t>Click to edit slide heading</a:t>
            </a:r>
            <a:endParaRPr lang="en-US" dirty="0"/>
          </a:p>
        </p:txBody>
      </p:sp>
      <p:sp>
        <p:nvSpPr>
          <p:cNvPr id="3" name="Text Placeholder 2"/>
          <p:cNvSpPr>
            <a:spLocks noGrp="1"/>
          </p:cNvSpPr>
          <p:nvPr>
            <p:ph type="body" idx="1"/>
          </p:nvPr>
        </p:nvSpPr>
        <p:spPr>
          <a:xfrm>
            <a:off x="367296" y="1384205"/>
            <a:ext cx="8388000" cy="465600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a:extLst>
              <a:ext uri="{FF2B5EF4-FFF2-40B4-BE49-F238E27FC236}">
                <a16:creationId xmlns:a16="http://schemas.microsoft.com/office/drawing/2014/main" id="{6CBF24C4-D15A-44A4-B355-0C94D571653C}"/>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8122395" y="6332469"/>
            <a:ext cx="744820" cy="255367"/>
          </a:xfrm>
          <a:prstGeom prst="rect">
            <a:avLst/>
          </a:prstGeom>
        </p:spPr>
      </p:pic>
    </p:spTree>
    <p:extLst>
      <p:ext uri="{BB962C8B-B14F-4D97-AF65-F5344CB8AC3E}">
        <p14:creationId xmlns:p14="http://schemas.microsoft.com/office/powerpoint/2010/main" val="3961373372"/>
      </p:ext>
    </p:extLst>
  </p:cSld>
  <p:clrMap bg1="lt1" tx1="dk1" bg2="lt2" tx2="dk2" accent1="accent1" accent2="accent2" accent3="accent3" accent4="accent4" accent5="accent5" accent6="accent6" hlink="hlink" folHlink="folHlink"/>
  <p:sldLayoutIdLst>
    <p:sldLayoutId id="2147483668" r:id="rId1"/>
    <p:sldLayoutId id="2147483689" r:id="rId2"/>
    <p:sldLayoutId id="2147483690" r:id="rId3"/>
    <p:sldLayoutId id="2147483691" r:id="rId4"/>
    <p:sldLayoutId id="2147483692" r:id="rId5"/>
    <p:sldLayoutId id="2147483698" r:id="rId6"/>
    <p:sldLayoutId id="2147483700" r:id="rId7"/>
    <p:sldLayoutId id="2147483671" r:id="rId8"/>
    <p:sldLayoutId id="2147483673" r:id="rId9"/>
    <p:sldLayoutId id="2147483675" r:id="rId10"/>
    <p:sldLayoutId id="2147483694" r:id="rId11"/>
    <p:sldLayoutId id="2147483678" r:id="rId12"/>
    <p:sldLayoutId id="2147483679" r:id="rId13"/>
    <p:sldLayoutId id="2147483702" r:id="rId14"/>
    <p:sldLayoutId id="2147483695" r:id="rId15"/>
  </p:sldLayoutIdLst>
  <p:hf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Lucida Grande"/>
        <a:buChar char="–"/>
        <a:defRPr sz="2600" kern="1200">
          <a:solidFill>
            <a:schemeClr val="bg1"/>
          </a:solidFill>
          <a:latin typeface="+mn-lt"/>
          <a:ea typeface="+mn-ea"/>
          <a:cs typeface="+mn-cs"/>
        </a:defRPr>
      </a:lvl1pPr>
      <a:lvl2pPr marL="742950" indent="-285750" algn="l" defTabSz="457200" rtl="0" eaLnBrk="1" latinLnBrk="0" hangingPunct="1">
        <a:spcBef>
          <a:spcPct val="20000"/>
        </a:spcBef>
        <a:buFont typeface="Lucida Grande"/>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Lucida Grande"/>
        <a:buChar char="–"/>
        <a:defRPr sz="2200" kern="1200">
          <a:solidFill>
            <a:schemeClr val="bg1"/>
          </a:solidFill>
          <a:latin typeface="+mn-lt"/>
          <a:ea typeface="+mn-ea"/>
          <a:cs typeface="+mn-cs"/>
        </a:defRPr>
      </a:lvl3pPr>
      <a:lvl4pPr marL="1600200" indent="-228600" algn="l" defTabSz="457200" rtl="0" eaLnBrk="1" latinLnBrk="0" hangingPunct="1">
        <a:spcBef>
          <a:spcPct val="20000"/>
        </a:spcBef>
        <a:buFont typeface="Lucida Grande"/>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Lucida Grande"/>
        <a:buChar char="–"/>
        <a:defRPr sz="18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jpg"/><Relationship Id="rId2" Type="http://schemas.openxmlformats.org/officeDocument/2006/relationships/image" Target="../media/image16.jpeg"/><Relationship Id="rId1" Type="http://schemas.openxmlformats.org/officeDocument/2006/relationships/slideLayout" Target="../slideLayouts/slideLayout13.xml"/><Relationship Id="rId6" Type="http://schemas.openxmlformats.org/officeDocument/2006/relationships/image" Target="../media/image20.jpg"/><Relationship Id="rId11" Type="http://schemas.openxmlformats.org/officeDocument/2006/relationships/image" Target="../media/image24.jp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41.xml"/><Relationship Id="rId5" Type="http://schemas.openxmlformats.org/officeDocument/2006/relationships/slide" Target="slide25.xml"/><Relationship Id="rId4" Type="http://schemas.openxmlformats.org/officeDocument/2006/relationships/slide" Target="slide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jpeg"/><Relationship Id="rId7" Type="http://schemas.openxmlformats.org/officeDocument/2006/relationships/image" Target="../media/image28.png"/><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18.png"/><Relationship Id="rId10" Type="http://schemas.openxmlformats.org/officeDocument/2006/relationships/image" Target="../media/image30.png"/><Relationship Id="rId4" Type="http://schemas.openxmlformats.org/officeDocument/2006/relationships/image" Target="../media/image17.png"/><Relationship Id="rId9"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8.xml"/><Relationship Id="rId5" Type="http://schemas.openxmlformats.org/officeDocument/2006/relationships/chart" Target="../charts/chart6.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2019 UK/EU Seafood Import and Export Summary Report Finalised Data</a:t>
            </a:r>
            <a:endParaRPr lang="en-US" dirty="0"/>
          </a:p>
        </p:txBody>
      </p:sp>
      <p:sp>
        <p:nvSpPr>
          <p:cNvPr id="3" name="Subtitle 2"/>
          <p:cNvSpPr>
            <a:spLocks noGrp="1"/>
          </p:cNvSpPr>
          <p:nvPr>
            <p:ph type="subTitle" idx="1"/>
          </p:nvPr>
        </p:nvSpPr>
        <p:spPr/>
        <p:txBody>
          <a:bodyPr>
            <a:normAutofit fontScale="70000" lnSpcReduction="20000"/>
          </a:bodyPr>
          <a:lstStyle/>
          <a:p>
            <a:r>
              <a:rPr lang="en-US" dirty="0"/>
              <a:t>Source: HMRC data via BTS</a:t>
            </a:r>
          </a:p>
          <a:p>
            <a:r>
              <a:rPr lang="en-US" dirty="0"/>
              <a:t>Published: November 2020</a:t>
            </a:r>
          </a:p>
        </p:txBody>
      </p:sp>
    </p:spTree>
    <p:extLst>
      <p:ext uri="{BB962C8B-B14F-4D97-AF65-F5344CB8AC3E}">
        <p14:creationId xmlns:p14="http://schemas.microsoft.com/office/powerpoint/2010/main" val="1712805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2"/>
          </p:nvPr>
        </p:nvSpPr>
        <p:spPr>
          <a:noFill/>
        </p:spPr>
        <p:txBody>
          <a:bodyPr>
            <a:noAutofit/>
          </a:bodyPr>
          <a:lstStyle/>
          <a:p>
            <a:r>
              <a:rPr lang="en-GB" sz="2400" dirty="0"/>
              <a:t>This section contains key facts relating to the UK’s seafood exports to the EU, including key countries and species.</a:t>
            </a:r>
          </a:p>
          <a:p>
            <a:pPr marL="355600" indent="-355600">
              <a:buFont typeface="Arial" panose="020B0604020202020204" pitchFamily="34" charset="0"/>
              <a:buChar char="•"/>
            </a:pPr>
            <a:r>
              <a:rPr lang="en-GB" sz="2400" dirty="0"/>
              <a:t>Seafood exports increased in value whilst volume declined, as the average £/kg rose</a:t>
            </a:r>
          </a:p>
          <a:p>
            <a:pPr marL="355600" indent="-355600">
              <a:buFont typeface="Arial" panose="020B0604020202020204" pitchFamily="34" charset="0"/>
              <a:buChar char="•"/>
            </a:pPr>
            <a:r>
              <a:rPr lang="en-GB" sz="2400" dirty="0"/>
              <a:t>The EU countries that receive the largest value of seafood exports are France, Spain, and the Irish Republic</a:t>
            </a:r>
          </a:p>
          <a:p>
            <a:pPr marL="355600" indent="-355600">
              <a:buFont typeface="Arial" panose="020B0604020202020204" pitchFamily="34" charset="0"/>
              <a:buChar char="•"/>
            </a:pPr>
            <a:r>
              <a:rPr lang="en-GB" sz="2400" dirty="0"/>
              <a:t>The species with the greatest export value are salmon, nephrops and scallops</a:t>
            </a:r>
          </a:p>
        </p:txBody>
      </p:sp>
      <p:sp>
        <p:nvSpPr>
          <p:cNvPr id="6" name="Title 5"/>
          <p:cNvSpPr>
            <a:spLocks noGrp="1"/>
          </p:cNvSpPr>
          <p:nvPr>
            <p:ph type="title"/>
          </p:nvPr>
        </p:nvSpPr>
        <p:spPr/>
        <p:txBody>
          <a:bodyPr/>
          <a:lstStyle/>
          <a:p>
            <a:r>
              <a:rPr lang="en-GB" dirty="0"/>
              <a:t>UK seafood exports to the EU introduction</a:t>
            </a:r>
          </a:p>
        </p:txBody>
      </p:sp>
      <p:grpSp>
        <p:nvGrpSpPr>
          <p:cNvPr id="4" name="Group 3"/>
          <p:cNvGrpSpPr/>
          <p:nvPr/>
        </p:nvGrpSpPr>
        <p:grpSpPr>
          <a:xfrm>
            <a:off x="7908873" y="445148"/>
            <a:ext cx="864600" cy="498279"/>
            <a:chOff x="5828855" y="1072505"/>
            <a:chExt cx="864600" cy="498279"/>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33531" y="1072505"/>
              <a:ext cx="559924" cy="412335"/>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28855" y="1167878"/>
              <a:ext cx="559924" cy="402906"/>
            </a:xfrm>
            <a:prstGeom prst="rect">
              <a:avLst/>
            </a:prstGeom>
          </p:spPr>
        </p:pic>
      </p:grpSp>
    </p:spTree>
    <p:extLst>
      <p:ext uri="{BB962C8B-B14F-4D97-AF65-F5344CB8AC3E}">
        <p14:creationId xmlns:p14="http://schemas.microsoft.com/office/powerpoint/2010/main" val="227862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noAutofit/>
          </a:bodyPr>
          <a:lstStyle/>
          <a:p>
            <a:r>
              <a:rPr lang="en-GB" dirty="0"/>
              <a:t>UK seafood exports to the EU dashboard </a:t>
            </a:r>
            <a:br>
              <a:rPr lang="en-GB" dirty="0"/>
            </a:br>
            <a:r>
              <a:rPr lang="en-GB" dirty="0"/>
              <a:t>2019</a:t>
            </a:r>
          </a:p>
        </p:txBody>
      </p:sp>
      <p:grpSp>
        <p:nvGrpSpPr>
          <p:cNvPr id="18" name="Group 17"/>
          <p:cNvGrpSpPr/>
          <p:nvPr/>
        </p:nvGrpSpPr>
        <p:grpSpPr>
          <a:xfrm>
            <a:off x="1042377" y="2402547"/>
            <a:ext cx="2743200" cy="1459745"/>
            <a:chOff x="1005801" y="2402547"/>
            <a:chExt cx="2743200" cy="1459745"/>
          </a:xfrm>
        </p:grpSpPr>
        <p:pic>
          <p:nvPicPr>
            <p:cNvPr id="16" name="Picture 15"/>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05801" y="2402547"/>
              <a:ext cx="2743200" cy="1459745"/>
            </a:xfrm>
            <a:prstGeom prst="rect">
              <a:avLst/>
            </a:prstGeom>
          </p:spPr>
        </p:pic>
        <p:sp>
          <p:nvSpPr>
            <p:cNvPr id="17" name="TextBox 16"/>
            <p:cNvSpPr txBox="1"/>
            <p:nvPr/>
          </p:nvSpPr>
          <p:spPr>
            <a:xfrm>
              <a:off x="2146446" y="3031836"/>
              <a:ext cx="461910" cy="369332"/>
            </a:xfrm>
            <a:prstGeom prst="rect">
              <a:avLst/>
            </a:prstGeom>
            <a:noFill/>
          </p:spPr>
          <p:txBody>
            <a:bodyPr wrap="square" rtlCol="0">
              <a:spAutoFit/>
            </a:bodyPr>
            <a:lstStyle/>
            <a:p>
              <a:pPr algn="ctr"/>
              <a:r>
                <a:rPr lang="en-GB" dirty="0"/>
                <a:t>£</a:t>
              </a:r>
            </a:p>
          </p:txBody>
        </p:sp>
      </p:grpSp>
      <p:grpSp>
        <p:nvGrpSpPr>
          <p:cNvPr id="19" name="Group 18"/>
          <p:cNvGrpSpPr/>
          <p:nvPr/>
        </p:nvGrpSpPr>
        <p:grpSpPr>
          <a:xfrm>
            <a:off x="5355297" y="2402546"/>
            <a:ext cx="2743200" cy="1459745"/>
            <a:chOff x="1005801" y="2402547"/>
            <a:chExt cx="2743200" cy="1459745"/>
          </a:xfrm>
        </p:grpSpPr>
        <p:pic>
          <p:nvPicPr>
            <p:cNvPr id="20" name="Picture 19"/>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05801" y="2402547"/>
              <a:ext cx="2743200" cy="1459745"/>
            </a:xfrm>
            <a:prstGeom prst="rect">
              <a:avLst/>
            </a:prstGeom>
          </p:spPr>
        </p:pic>
        <p:sp>
          <p:nvSpPr>
            <p:cNvPr id="21" name="TextBox 20"/>
            <p:cNvSpPr txBox="1"/>
            <p:nvPr/>
          </p:nvSpPr>
          <p:spPr>
            <a:xfrm>
              <a:off x="2146446" y="3031836"/>
              <a:ext cx="461910" cy="369332"/>
            </a:xfrm>
            <a:prstGeom prst="rect">
              <a:avLst/>
            </a:prstGeom>
            <a:noFill/>
          </p:spPr>
          <p:txBody>
            <a:bodyPr wrap="square" rtlCol="0">
              <a:spAutoFit/>
            </a:bodyPr>
            <a:lstStyle/>
            <a:p>
              <a:pPr algn="ctr"/>
              <a:r>
                <a:rPr lang="en-GB" dirty="0"/>
                <a:t>£</a:t>
              </a:r>
            </a:p>
          </p:txBody>
        </p:sp>
      </p:grpSp>
      <p:graphicFrame>
        <p:nvGraphicFramePr>
          <p:cNvPr id="22" name="Table 21"/>
          <p:cNvGraphicFramePr>
            <a:graphicFrameLocks noGrp="1"/>
          </p:cNvGraphicFramePr>
          <p:nvPr>
            <p:extLst>
              <p:ext uri="{D42A27DB-BD31-4B8C-83A1-F6EECF244321}">
                <p14:modId xmlns:p14="http://schemas.microsoft.com/office/powerpoint/2010/main" val="4236539184"/>
              </p:ext>
            </p:extLst>
          </p:nvPr>
        </p:nvGraphicFramePr>
        <p:xfrm>
          <a:off x="245092" y="3774853"/>
          <a:ext cx="8648536" cy="2316480"/>
        </p:xfrm>
        <a:graphic>
          <a:graphicData uri="http://schemas.openxmlformats.org/drawingml/2006/table">
            <a:tbl>
              <a:tblPr firstRow="1" bandRow="1">
                <a:tableStyleId>{5C22544A-7EE6-4342-B048-85BDC9FD1C3A}</a:tableStyleId>
              </a:tblPr>
              <a:tblGrid>
                <a:gridCol w="1081067">
                  <a:extLst>
                    <a:ext uri="{9D8B030D-6E8A-4147-A177-3AD203B41FA5}">
                      <a16:colId xmlns:a16="http://schemas.microsoft.com/office/drawing/2014/main" val="20000"/>
                    </a:ext>
                  </a:extLst>
                </a:gridCol>
                <a:gridCol w="1709141">
                  <a:extLst>
                    <a:ext uri="{9D8B030D-6E8A-4147-A177-3AD203B41FA5}">
                      <a16:colId xmlns:a16="http://schemas.microsoft.com/office/drawing/2014/main" val="20001"/>
                    </a:ext>
                  </a:extLst>
                </a:gridCol>
                <a:gridCol w="452993">
                  <a:extLst>
                    <a:ext uri="{9D8B030D-6E8A-4147-A177-3AD203B41FA5}">
                      <a16:colId xmlns:a16="http://schemas.microsoft.com/office/drawing/2014/main" val="20002"/>
                    </a:ext>
                  </a:extLst>
                </a:gridCol>
                <a:gridCol w="1081067">
                  <a:extLst>
                    <a:ext uri="{9D8B030D-6E8A-4147-A177-3AD203B41FA5}">
                      <a16:colId xmlns:a16="http://schemas.microsoft.com/office/drawing/2014/main" val="20003"/>
                    </a:ext>
                  </a:extLst>
                </a:gridCol>
                <a:gridCol w="1081067">
                  <a:extLst>
                    <a:ext uri="{9D8B030D-6E8A-4147-A177-3AD203B41FA5}">
                      <a16:colId xmlns:a16="http://schemas.microsoft.com/office/drawing/2014/main" val="20004"/>
                    </a:ext>
                  </a:extLst>
                </a:gridCol>
                <a:gridCol w="1576236">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1458685">
                  <a:extLst>
                    <a:ext uri="{9D8B030D-6E8A-4147-A177-3AD203B41FA5}">
                      <a16:colId xmlns:a16="http://schemas.microsoft.com/office/drawing/2014/main" val="20007"/>
                    </a:ext>
                  </a:extLst>
                </a:gridCol>
              </a:tblGrid>
              <a:tr h="2316480">
                <a:tc>
                  <a:txBody>
                    <a:bodyPr/>
                    <a:lstStyle/>
                    <a:p>
                      <a:endParaRPr lang="en-GB" sz="1100" dirty="0">
                        <a:solidFill>
                          <a:srgbClr val="FF3300"/>
                        </a:solidFil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dirty="0">
                          <a:solidFill>
                            <a:srgbClr val="00B050"/>
                          </a:solidFill>
                        </a:rPr>
                        <a:t>France</a:t>
                      </a:r>
                    </a:p>
                    <a:p>
                      <a:r>
                        <a:rPr lang="en-GB" sz="1100" dirty="0">
                          <a:solidFill>
                            <a:srgbClr val="00B050"/>
                          </a:solidFill>
                        </a:rPr>
                        <a:t>Belgium</a:t>
                      </a:r>
                    </a:p>
                    <a:p>
                      <a:r>
                        <a:rPr lang="en-GB" sz="1100" dirty="0">
                          <a:solidFill>
                            <a:srgbClr val="00B050"/>
                          </a:solidFill>
                        </a:rPr>
                        <a:t>Romania</a:t>
                      </a:r>
                    </a:p>
                    <a:p>
                      <a:r>
                        <a:rPr lang="en-GB" sz="1100" dirty="0">
                          <a:solidFill>
                            <a:srgbClr val="00B050"/>
                          </a:solidFill>
                        </a:rPr>
                        <a:t>Estonia</a:t>
                      </a:r>
                    </a:p>
                    <a:p>
                      <a:r>
                        <a:rPr lang="en-GB" sz="1100" dirty="0">
                          <a:solidFill>
                            <a:srgbClr val="00B050"/>
                          </a:solidFill>
                        </a:rPr>
                        <a:t>Sweden</a:t>
                      </a:r>
                    </a:p>
                    <a:p>
                      <a:r>
                        <a:rPr lang="en-GB" sz="1100" dirty="0">
                          <a:solidFill>
                            <a:srgbClr val="00B050"/>
                          </a:solidFill>
                        </a:rPr>
                        <a:t>Greece</a:t>
                      </a:r>
                    </a:p>
                    <a:p>
                      <a:r>
                        <a:rPr lang="en-GB" sz="1100" dirty="0">
                          <a:solidFill>
                            <a:srgbClr val="00B050"/>
                          </a:solidFill>
                        </a:rPr>
                        <a:t>Cyprus</a:t>
                      </a:r>
                    </a:p>
                    <a:p>
                      <a:r>
                        <a:rPr lang="en-GB" sz="1100" dirty="0">
                          <a:solidFill>
                            <a:srgbClr val="00B050"/>
                          </a:solidFill>
                        </a:rPr>
                        <a:t>Croatia</a:t>
                      </a:r>
                    </a:p>
                    <a:p>
                      <a:r>
                        <a:rPr lang="en-GB" sz="1100" dirty="0">
                          <a:solidFill>
                            <a:srgbClr val="00B050"/>
                          </a:solidFill>
                        </a:rPr>
                        <a:t>Czech Republic</a:t>
                      </a:r>
                    </a:p>
                    <a:p>
                      <a:r>
                        <a:rPr lang="en-GB" sz="1100" dirty="0">
                          <a:solidFill>
                            <a:srgbClr val="00B050"/>
                          </a:solidFill>
                        </a:rPr>
                        <a:t>Bulgaria</a:t>
                      </a:r>
                    </a:p>
                    <a:p>
                      <a:r>
                        <a:rPr lang="en-GB" sz="1100" dirty="0">
                          <a:solidFill>
                            <a:srgbClr val="00B050"/>
                          </a:solidFill>
                        </a:rPr>
                        <a:t>Slovenia</a:t>
                      </a:r>
                    </a:p>
                    <a:p>
                      <a:r>
                        <a:rPr lang="en-GB" sz="1100" dirty="0">
                          <a:solidFill>
                            <a:srgbClr val="00B050"/>
                          </a:solidFill>
                        </a:rPr>
                        <a:t>Finland</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dirty="0">
                        <a:solidFill>
                          <a:srgbClr val="FF3300"/>
                        </a:solidFil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dirty="0">
                          <a:solidFill>
                            <a:srgbClr val="FF3300"/>
                          </a:solidFill>
                        </a:rPr>
                        <a:t>Spain</a:t>
                      </a:r>
                    </a:p>
                    <a:p>
                      <a:r>
                        <a:rPr lang="en-GB" sz="1100" dirty="0">
                          <a:solidFill>
                            <a:srgbClr val="FF3300"/>
                          </a:solidFill>
                        </a:rPr>
                        <a:t>Irish Republic</a:t>
                      </a:r>
                    </a:p>
                    <a:p>
                      <a:r>
                        <a:rPr lang="en-GB" sz="1100" dirty="0">
                          <a:solidFill>
                            <a:srgbClr val="FF3300"/>
                          </a:solidFill>
                        </a:rPr>
                        <a:t>Italy</a:t>
                      </a:r>
                    </a:p>
                    <a:p>
                      <a:r>
                        <a:rPr lang="en-GB" sz="1100" dirty="0">
                          <a:solidFill>
                            <a:srgbClr val="FF3300"/>
                          </a:solidFill>
                        </a:rPr>
                        <a:t>Netherlands</a:t>
                      </a:r>
                    </a:p>
                    <a:p>
                      <a:r>
                        <a:rPr lang="en-GB" sz="1100" dirty="0">
                          <a:solidFill>
                            <a:srgbClr val="FF3300"/>
                          </a:solidFill>
                        </a:rPr>
                        <a:t>Denmark</a:t>
                      </a:r>
                    </a:p>
                    <a:p>
                      <a:r>
                        <a:rPr lang="en-GB" sz="1100" dirty="0">
                          <a:solidFill>
                            <a:srgbClr val="FF3300"/>
                          </a:solidFill>
                        </a:rPr>
                        <a:t>Luxembourg</a:t>
                      </a:r>
                    </a:p>
                    <a:p>
                      <a:r>
                        <a:rPr lang="en-GB" sz="1100" dirty="0">
                          <a:solidFill>
                            <a:srgbClr val="FF3300"/>
                          </a:solidFill>
                        </a:rPr>
                        <a:t>Malta</a:t>
                      </a:r>
                    </a:p>
                    <a:p>
                      <a:r>
                        <a:rPr lang="en-GB" sz="1100" dirty="0">
                          <a:solidFill>
                            <a:srgbClr val="FF3300"/>
                          </a:solidFill>
                        </a:rPr>
                        <a:t>Austria</a:t>
                      </a:r>
                    </a:p>
                    <a:p>
                      <a:r>
                        <a:rPr lang="en-GB" sz="1100" dirty="0">
                          <a:solidFill>
                            <a:srgbClr val="FF3300"/>
                          </a:solidFill>
                        </a:rPr>
                        <a:t>Gibraltar</a:t>
                      </a:r>
                    </a:p>
                    <a:p>
                      <a:r>
                        <a:rPr lang="en-GB" sz="1100" dirty="0">
                          <a:solidFill>
                            <a:srgbClr val="FF3300"/>
                          </a:solidFill>
                        </a:rPr>
                        <a:t>Hungary</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dirty="0">
                        <a:solidFill>
                          <a:srgbClr val="FF3300"/>
                        </a:solidFil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dirty="0">
                          <a:solidFill>
                            <a:srgbClr val="00B050"/>
                          </a:solidFill>
                        </a:rPr>
                        <a:t>Salmon</a:t>
                      </a:r>
                    </a:p>
                    <a:p>
                      <a:r>
                        <a:rPr lang="en-GB" sz="1100" dirty="0">
                          <a:solidFill>
                            <a:srgbClr val="00B050"/>
                          </a:solidFill>
                        </a:rPr>
                        <a:t>Nephrops</a:t>
                      </a:r>
                    </a:p>
                    <a:p>
                      <a:r>
                        <a:rPr lang="en-GB" sz="1100" dirty="0">
                          <a:solidFill>
                            <a:srgbClr val="00B050"/>
                          </a:solidFill>
                        </a:rPr>
                        <a:t>Crabs</a:t>
                      </a:r>
                    </a:p>
                    <a:p>
                      <a:r>
                        <a:rPr lang="en-GB" sz="1100" dirty="0">
                          <a:solidFill>
                            <a:srgbClr val="00B050"/>
                          </a:solidFill>
                        </a:rPr>
                        <a:t>Lobster</a:t>
                      </a:r>
                    </a:p>
                    <a:p>
                      <a:r>
                        <a:rPr lang="en-GB" sz="1100" dirty="0">
                          <a:solidFill>
                            <a:srgbClr val="00B050"/>
                          </a:solidFill>
                        </a:rPr>
                        <a:t>Clam</a:t>
                      </a:r>
                    </a:p>
                    <a:p>
                      <a:r>
                        <a:rPr lang="en-GB" sz="1100" dirty="0">
                          <a:solidFill>
                            <a:srgbClr val="00B050"/>
                          </a:solidFill>
                        </a:rPr>
                        <a:t>Squid</a:t>
                      </a:r>
                    </a:p>
                    <a:p>
                      <a:r>
                        <a:rPr lang="en-GB" sz="1100" dirty="0">
                          <a:solidFill>
                            <a:srgbClr val="00B050"/>
                          </a:solidFill>
                        </a:rPr>
                        <a:t>Coley</a:t>
                      </a:r>
                    </a:p>
                    <a:p>
                      <a:r>
                        <a:rPr lang="en-GB" sz="1100" dirty="0">
                          <a:solidFill>
                            <a:srgbClr val="00B050"/>
                          </a:solidFill>
                        </a:rPr>
                        <a:t>Whiting</a:t>
                      </a:r>
                    </a:p>
                    <a:p>
                      <a:r>
                        <a:rPr lang="en-GB" sz="1100" dirty="0">
                          <a:solidFill>
                            <a:srgbClr val="00B050"/>
                          </a:solidFill>
                        </a:rPr>
                        <a:t>Sole</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dirty="0">
                        <a:solidFill>
                          <a:srgbClr val="FF3300"/>
                        </a:solidFil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dirty="0">
                          <a:solidFill>
                            <a:srgbClr val="FF3300"/>
                          </a:solidFill>
                        </a:rPr>
                        <a:t>Scallops</a:t>
                      </a:r>
                    </a:p>
                    <a:p>
                      <a:r>
                        <a:rPr lang="en-GB" sz="1100" dirty="0">
                          <a:solidFill>
                            <a:srgbClr val="FF3300"/>
                          </a:solidFill>
                        </a:rPr>
                        <a:t>P&amp;P Shrimps &amp; Prawns</a:t>
                      </a:r>
                    </a:p>
                    <a:p>
                      <a:r>
                        <a:rPr lang="en-GB" sz="1100" dirty="0">
                          <a:solidFill>
                            <a:srgbClr val="FF3300"/>
                          </a:solidFill>
                        </a:rPr>
                        <a:t>Cod</a:t>
                      </a:r>
                    </a:p>
                    <a:p>
                      <a:r>
                        <a:rPr lang="en-GB" sz="1100" dirty="0">
                          <a:solidFill>
                            <a:srgbClr val="FF3300"/>
                          </a:solidFill>
                        </a:rPr>
                        <a:t>Monkfish</a:t>
                      </a:r>
                    </a:p>
                    <a:p>
                      <a:r>
                        <a:rPr lang="en-GB" sz="1100" dirty="0">
                          <a:solidFill>
                            <a:srgbClr val="FF3300"/>
                          </a:solidFill>
                        </a:rPr>
                        <a:t>Hake</a:t>
                      </a:r>
                    </a:p>
                    <a:p>
                      <a:r>
                        <a:rPr lang="en-GB" sz="1100" dirty="0">
                          <a:solidFill>
                            <a:srgbClr val="FF3300"/>
                          </a:solidFill>
                        </a:rPr>
                        <a:t>Herring</a:t>
                      </a:r>
                    </a:p>
                    <a:p>
                      <a:r>
                        <a:rPr lang="en-GB" sz="1100" dirty="0">
                          <a:solidFill>
                            <a:srgbClr val="FF3300"/>
                          </a:solidFill>
                        </a:rPr>
                        <a:t>Tuna</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23" name="Picture 3" descr="C:\Users\j_brooks\AppData\Local\Microsoft\Windows\Temporary Internet Files\Content.IE5\M3C7Y2L1\chwM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083" y="4677467"/>
            <a:ext cx="482069" cy="64275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Users\j_brooks\AppData\Local\Microsoft\Windows\Temporary Internet Files\Content.IE5\0B6MHSJA\5MByj[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1316" y="4810155"/>
            <a:ext cx="482069" cy="64275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j_brooks\AppData\Local\Microsoft\Windows\Temporary Internet Files\Content.IE5\M3C7Y2L1\chwM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7298" y="4694042"/>
            <a:ext cx="482069" cy="64275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C:\Users\j_brooks\AppData\Local\Microsoft\Windows\Temporary Internet Files\Content.IE5\0B6MHSJA\5MByj[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0178" y="4810157"/>
            <a:ext cx="482069" cy="6427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7" name="Table 26"/>
          <p:cNvGraphicFramePr>
            <a:graphicFrameLocks noGrp="1"/>
          </p:cNvGraphicFramePr>
          <p:nvPr>
            <p:extLst>
              <p:ext uri="{D42A27DB-BD31-4B8C-83A1-F6EECF244321}">
                <p14:modId xmlns:p14="http://schemas.microsoft.com/office/powerpoint/2010/main" val="1326836372"/>
              </p:ext>
            </p:extLst>
          </p:nvPr>
        </p:nvGraphicFramePr>
        <p:xfrm>
          <a:off x="495312" y="3491452"/>
          <a:ext cx="3820059" cy="259080"/>
        </p:xfrm>
        <a:graphic>
          <a:graphicData uri="http://schemas.openxmlformats.org/drawingml/2006/table">
            <a:tbl>
              <a:tblPr firstRow="1" bandRow="1">
                <a:tableStyleId>{5C22544A-7EE6-4342-B048-85BDC9FD1C3A}</a:tableStyleId>
              </a:tblPr>
              <a:tblGrid>
                <a:gridCol w="1571232">
                  <a:extLst>
                    <a:ext uri="{9D8B030D-6E8A-4147-A177-3AD203B41FA5}">
                      <a16:colId xmlns:a16="http://schemas.microsoft.com/office/drawing/2014/main" val="20000"/>
                    </a:ext>
                  </a:extLst>
                </a:gridCol>
                <a:gridCol w="676656">
                  <a:extLst>
                    <a:ext uri="{9D8B030D-6E8A-4147-A177-3AD203B41FA5}">
                      <a16:colId xmlns:a16="http://schemas.microsoft.com/office/drawing/2014/main" val="20001"/>
                    </a:ext>
                  </a:extLst>
                </a:gridCol>
                <a:gridCol w="1572171">
                  <a:extLst>
                    <a:ext uri="{9D8B030D-6E8A-4147-A177-3AD203B41FA5}">
                      <a16:colId xmlns:a16="http://schemas.microsoft.com/office/drawing/2014/main" val="20002"/>
                    </a:ext>
                  </a:extLst>
                </a:gridCol>
              </a:tblGrid>
              <a:tr h="175292">
                <a:tc>
                  <a:txBody>
                    <a:bodyPr/>
                    <a:lstStyle/>
                    <a:p>
                      <a:pPr algn="r"/>
                      <a:r>
                        <a:rPr lang="en-GB" sz="1100" dirty="0">
                          <a:solidFill>
                            <a:srgbClr val="FF0000"/>
                          </a:solidFill>
                        </a:rPr>
                        <a:t>Spain</a:t>
                      </a:r>
                    </a:p>
                  </a:txBody>
                  <a:tcPr>
                    <a:noFill/>
                  </a:tcPr>
                </a:tc>
                <a:tc>
                  <a:txBody>
                    <a:bodyPr/>
                    <a:lstStyle/>
                    <a:p>
                      <a:pPr algn="ctr"/>
                      <a:r>
                        <a:rPr lang="en-GB" sz="1100" b="1" kern="1200" dirty="0">
                          <a:solidFill>
                            <a:srgbClr val="00B050"/>
                          </a:solidFill>
                          <a:latin typeface="+mn-lt"/>
                          <a:ea typeface="+mn-ea"/>
                          <a:cs typeface="+mn-cs"/>
                        </a:rPr>
                        <a:t>France</a:t>
                      </a:r>
                    </a:p>
                  </a:txBody>
                  <a:tcPr>
                    <a:noFill/>
                  </a:tcPr>
                </a:tc>
                <a:tc>
                  <a:txBody>
                    <a:bodyPr/>
                    <a:lstStyle/>
                    <a:p>
                      <a:pPr algn="l"/>
                      <a:r>
                        <a:rPr lang="en-GB" sz="1100" dirty="0">
                          <a:solidFill>
                            <a:srgbClr val="FF0000"/>
                          </a:solidFill>
                        </a:rPr>
                        <a:t>Irish</a:t>
                      </a:r>
                      <a:r>
                        <a:rPr lang="en-GB" sz="1100" baseline="0" dirty="0">
                          <a:solidFill>
                            <a:srgbClr val="FF0000"/>
                          </a:solidFill>
                        </a:rPr>
                        <a:t> Republic</a:t>
                      </a:r>
                      <a:endParaRPr lang="en-GB" sz="1100" dirty="0">
                        <a:solidFill>
                          <a:srgbClr val="FF0000"/>
                        </a:solidFill>
                      </a:endParaRPr>
                    </a:p>
                  </a:txBody>
                  <a:tcPr>
                    <a:noFill/>
                  </a:tcPr>
                </a:tc>
                <a:extLst>
                  <a:ext uri="{0D108BD9-81ED-4DB2-BD59-A6C34878D82A}">
                    <a16:rowId xmlns:a16="http://schemas.microsoft.com/office/drawing/2014/main" val="10000"/>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435786686"/>
              </p:ext>
            </p:extLst>
          </p:nvPr>
        </p:nvGraphicFramePr>
        <p:xfrm>
          <a:off x="4800600" y="3488404"/>
          <a:ext cx="3820059" cy="259080"/>
        </p:xfrm>
        <a:graphic>
          <a:graphicData uri="http://schemas.openxmlformats.org/drawingml/2006/table">
            <a:tbl>
              <a:tblPr firstRow="1" bandRow="1">
                <a:tableStyleId>{5C22544A-7EE6-4342-B048-85BDC9FD1C3A}</a:tableStyleId>
              </a:tblPr>
              <a:tblGrid>
                <a:gridCol w="1571232">
                  <a:extLst>
                    <a:ext uri="{9D8B030D-6E8A-4147-A177-3AD203B41FA5}">
                      <a16:colId xmlns:a16="http://schemas.microsoft.com/office/drawing/2014/main" val="20000"/>
                    </a:ext>
                  </a:extLst>
                </a:gridCol>
                <a:gridCol w="714768">
                  <a:extLst>
                    <a:ext uri="{9D8B030D-6E8A-4147-A177-3AD203B41FA5}">
                      <a16:colId xmlns:a16="http://schemas.microsoft.com/office/drawing/2014/main" val="20001"/>
                    </a:ext>
                  </a:extLst>
                </a:gridCol>
                <a:gridCol w="1534059">
                  <a:extLst>
                    <a:ext uri="{9D8B030D-6E8A-4147-A177-3AD203B41FA5}">
                      <a16:colId xmlns:a16="http://schemas.microsoft.com/office/drawing/2014/main" val="20002"/>
                    </a:ext>
                  </a:extLst>
                </a:gridCol>
              </a:tblGrid>
              <a:tr h="175292">
                <a:tc>
                  <a:txBody>
                    <a:bodyPr/>
                    <a:lstStyle/>
                    <a:p>
                      <a:pPr algn="r"/>
                      <a:r>
                        <a:rPr lang="en-GB" sz="1100" dirty="0">
                          <a:solidFill>
                            <a:srgbClr val="00B050"/>
                          </a:solidFill>
                        </a:rPr>
                        <a:t>Nephrops</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kern="1200" dirty="0">
                          <a:solidFill>
                            <a:srgbClr val="00B050"/>
                          </a:solidFill>
                          <a:latin typeface="+mn-lt"/>
                          <a:ea typeface="+mn-ea"/>
                          <a:cs typeface="+mn-cs"/>
                        </a:rPr>
                        <a:t>Salmon</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dirty="0">
                          <a:solidFill>
                            <a:srgbClr val="FF0000"/>
                          </a:solidFill>
                        </a:rPr>
                        <a:t>Scallops</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8440" y="2719876"/>
            <a:ext cx="379824" cy="253216"/>
          </a:xfrm>
          <a:prstGeom prst="rect">
            <a:avLst/>
          </a:prstGeom>
        </p:spPr>
      </p:pic>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8113" y="2526166"/>
            <a:ext cx="391728" cy="259079"/>
          </a:xfrm>
          <a:prstGeom prst="rect">
            <a:avLst/>
          </a:prstGeom>
        </p:spPr>
      </p:pic>
      <p:pic>
        <p:nvPicPr>
          <p:cNvPr id="38" name="Picture 37"/>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420851" flipV="1">
            <a:off x="5744452" y="2521338"/>
            <a:ext cx="688898" cy="373806"/>
          </a:xfrm>
          <a:prstGeom prst="rect">
            <a:avLst/>
          </a:prstGeom>
        </p:spPr>
      </p:pic>
      <p:pic>
        <p:nvPicPr>
          <p:cNvPr id="40" name="Picture 3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68212" y="2143425"/>
            <a:ext cx="751199" cy="751199"/>
          </a:xfrm>
          <a:prstGeom prst="rect">
            <a:avLst/>
          </a:prstGeom>
        </p:spPr>
      </p:pic>
      <p:sp>
        <p:nvSpPr>
          <p:cNvPr id="32" name="TextBox 31"/>
          <p:cNvSpPr txBox="1"/>
          <p:nvPr/>
        </p:nvSpPr>
        <p:spPr>
          <a:xfrm>
            <a:off x="0" y="6443035"/>
            <a:ext cx="9144000" cy="252101"/>
          </a:xfrm>
          <a:prstGeom prst="rect">
            <a:avLst/>
          </a:prstGeom>
        </p:spPr>
        <p:txBody>
          <a:bodyPr vert="horz" wrap="square" lIns="91440" tIns="45720" rIns="91440" bIns="45720" rtlCol="0" anchor="t">
            <a:noAutofit/>
          </a:bodyPr>
          <a:lstStyle/>
          <a:p>
            <a:pPr algn="ctr"/>
            <a:r>
              <a:rPr lang="en-GB" sz="1100" dirty="0"/>
              <a:t>Key: </a:t>
            </a:r>
            <a:r>
              <a:rPr lang="en-GB" sz="1100" dirty="0">
                <a:solidFill>
                  <a:srgbClr val="00B050"/>
                </a:solidFill>
                <a:cs typeface="Helvetica" panose="020B0604020202020204" pitchFamily="34" charset="0"/>
              </a:rPr>
              <a:t>value &amp; volume increase</a:t>
            </a:r>
            <a:r>
              <a:rPr lang="en-GB" sz="1100" dirty="0">
                <a:solidFill>
                  <a:schemeClr val="tx1">
                    <a:lumMod val="75000"/>
                    <a:lumOff val="25000"/>
                  </a:schemeClr>
                </a:solidFill>
                <a:cs typeface="Helvetica" panose="020B0604020202020204" pitchFamily="34" charset="0"/>
              </a:rPr>
              <a:t>, </a:t>
            </a:r>
            <a:r>
              <a:rPr lang="en-GB" sz="1100" dirty="0">
                <a:solidFill>
                  <a:srgbClr val="FF0000"/>
                </a:solidFill>
                <a:cs typeface="Helvetica" panose="020B0604020202020204" pitchFamily="34" charset="0"/>
              </a:rPr>
              <a:t>value &amp; volume decline</a:t>
            </a:r>
          </a:p>
          <a:p>
            <a:endParaRPr lang="en-GB" sz="1100" dirty="0">
              <a:solidFill>
                <a:schemeClr val="tx1">
                  <a:lumMod val="75000"/>
                  <a:lumOff val="25000"/>
                </a:schemeClr>
              </a:solidFill>
              <a:cs typeface="Helvetica" panose="020B0604020202020204" pitchFamily="34" charset="0"/>
            </a:endParaRPr>
          </a:p>
        </p:txBody>
      </p:sp>
      <p:grpSp>
        <p:nvGrpSpPr>
          <p:cNvPr id="30" name="Group 29"/>
          <p:cNvGrpSpPr/>
          <p:nvPr/>
        </p:nvGrpSpPr>
        <p:grpSpPr>
          <a:xfrm>
            <a:off x="1658440" y="1377592"/>
            <a:ext cx="1511074" cy="749300"/>
            <a:chOff x="7060287" y="2812026"/>
            <a:chExt cx="1511074" cy="749300"/>
          </a:xfrm>
        </p:grpSpPr>
        <p:sp>
          <p:nvSpPr>
            <p:cNvPr id="48" name="Up Arrow 47"/>
            <p:cNvSpPr/>
            <p:nvPr/>
          </p:nvSpPr>
          <p:spPr>
            <a:xfrm>
              <a:off x="7060287" y="2812026"/>
              <a:ext cx="355600" cy="749300"/>
            </a:xfrm>
            <a:prstGeom prst="up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9" name="TextBox 48"/>
            <p:cNvSpPr txBox="1"/>
            <p:nvPr/>
          </p:nvSpPr>
          <p:spPr>
            <a:xfrm>
              <a:off x="7210873" y="2882561"/>
              <a:ext cx="1360488" cy="646331"/>
            </a:xfrm>
            <a:prstGeom prst="rect">
              <a:avLst/>
            </a:prstGeom>
            <a:noFill/>
          </p:spPr>
          <p:txBody>
            <a:bodyPr wrap="square" rtlCol="0">
              <a:spAutoFit/>
            </a:bodyPr>
            <a:lstStyle/>
            <a:p>
              <a:pPr algn="ctr"/>
              <a:r>
                <a:rPr lang="en-GB" b="1" dirty="0"/>
                <a:t>£1,352m (</a:t>
              </a:r>
              <a:r>
                <a:rPr lang="en-GB" b="1" dirty="0">
                  <a:solidFill>
                    <a:srgbClr val="00B050"/>
                  </a:solidFill>
                </a:rPr>
                <a:t>+6.4%</a:t>
              </a:r>
              <a:r>
                <a:rPr lang="en-GB" b="1" dirty="0"/>
                <a:t>)</a:t>
              </a:r>
            </a:p>
          </p:txBody>
        </p:sp>
      </p:grpSp>
      <p:grpSp>
        <p:nvGrpSpPr>
          <p:cNvPr id="31" name="Group 30"/>
          <p:cNvGrpSpPr/>
          <p:nvPr/>
        </p:nvGrpSpPr>
        <p:grpSpPr>
          <a:xfrm>
            <a:off x="3816463" y="1377592"/>
            <a:ext cx="1511074" cy="749300"/>
            <a:chOff x="7060287" y="3959073"/>
            <a:chExt cx="1511074" cy="749300"/>
          </a:xfrm>
        </p:grpSpPr>
        <p:sp>
          <p:nvSpPr>
            <p:cNvPr id="46" name="Up Arrow 45"/>
            <p:cNvSpPr/>
            <p:nvPr/>
          </p:nvSpPr>
          <p:spPr>
            <a:xfrm rot="10800000">
              <a:off x="7060287" y="3959073"/>
              <a:ext cx="355600" cy="749300"/>
            </a:xfrm>
            <a:prstGeom prst="up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7" name="TextBox 46"/>
            <p:cNvSpPr txBox="1"/>
            <p:nvPr/>
          </p:nvSpPr>
          <p:spPr>
            <a:xfrm>
              <a:off x="7210873" y="4010557"/>
              <a:ext cx="1360488" cy="646331"/>
            </a:xfrm>
            <a:prstGeom prst="rect">
              <a:avLst/>
            </a:prstGeom>
            <a:noFill/>
          </p:spPr>
          <p:txBody>
            <a:bodyPr wrap="square" rtlCol="0">
              <a:spAutoFit/>
            </a:bodyPr>
            <a:lstStyle/>
            <a:p>
              <a:pPr algn="ctr"/>
              <a:r>
                <a:rPr lang="en-GB" b="1" dirty="0"/>
                <a:t>335k t </a:t>
              </a:r>
            </a:p>
            <a:p>
              <a:pPr algn="ctr"/>
              <a:r>
                <a:rPr lang="en-GB" b="1" dirty="0"/>
                <a:t>(</a:t>
              </a:r>
              <a:r>
                <a:rPr lang="en-GB" b="1" dirty="0">
                  <a:solidFill>
                    <a:srgbClr val="FF0000"/>
                  </a:solidFill>
                </a:rPr>
                <a:t>-1.8%</a:t>
              </a:r>
              <a:r>
                <a:rPr lang="en-GB" b="1" dirty="0"/>
                <a:t>)</a:t>
              </a:r>
            </a:p>
          </p:txBody>
        </p:sp>
      </p:grpSp>
      <p:grpSp>
        <p:nvGrpSpPr>
          <p:cNvPr id="42" name="Group 41"/>
          <p:cNvGrpSpPr/>
          <p:nvPr/>
        </p:nvGrpSpPr>
        <p:grpSpPr>
          <a:xfrm>
            <a:off x="5988274" y="1377592"/>
            <a:ext cx="1511074" cy="749300"/>
            <a:chOff x="7060287" y="5114996"/>
            <a:chExt cx="1511074" cy="749300"/>
          </a:xfrm>
        </p:grpSpPr>
        <p:sp>
          <p:nvSpPr>
            <p:cNvPr id="44" name="Up Arrow 43"/>
            <p:cNvSpPr/>
            <p:nvPr/>
          </p:nvSpPr>
          <p:spPr>
            <a:xfrm>
              <a:off x="7060287" y="5114996"/>
              <a:ext cx="355600" cy="749300"/>
            </a:xfrm>
            <a:prstGeom prst="up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5" name="TextBox 44"/>
            <p:cNvSpPr txBox="1"/>
            <p:nvPr/>
          </p:nvSpPr>
          <p:spPr>
            <a:xfrm>
              <a:off x="7210873" y="5166480"/>
              <a:ext cx="1360488" cy="646331"/>
            </a:xfrm>
            <a:prstGeom prst="rect">
              <a:avLst/>
            </a:prstGeom>
            <a:noFill/>
          </p:spPr>
          <p:txBody>
            <a:bodyPr wrap="square" rtlCol="0">
              <a:spAutoFit/>
            </a:bodyPr>
            <a:lstStyle/>
            <a:p>
              <a:pPr algn="ctr"/>
              <a:r>
                <a:rPr lang="en-GB" b="1" dirty="0"/>
                <a:t>£4.03/kg (</a:t>
              </a:r>
              <a:r>
                <a:rPr lang="en-GB" b="1" dirty="0">
                  <a:solidFill>
                    <a:srgbClr val="00B050"/>
                  </a:solidFill>
                </a:rPr>
                <a:t>+8.3%</a:t>
              </a:r>
              <a:r>
                <a:rPr lang="en-GB" b="1" dirty="0"/>
                <a:t>)</a:t>
              </a:r>
            </a:p>
          </p:txBody>
        </p:sp>
      </p:grpSp>
      <p:pic>
        <p:nvPicPr>
          <p:cNvPr id="43" name="Picture 42"/>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602686" y="-40595"/>
            <a:ext cx="1443716" cy="1443716"/>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38069" y="2640783"/>
            <a:ext cx="664618" cy="664618"/>
          </a:xfrm>
          <a:prstGeom prst="rect">
            <a:avLst/>
          </a:prstGeom>
        </p:spPr>
      </p:pic>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75819" y="2933160"/>
            <a:ext cx="393695" cy="198160"/>
          </a:xfrm>
          <a:prstGeom prst="rect">
            <a:avLst/>
          </a:prstGeom>
        </p:spPr>
      </p:pic>
    </p:spTree>
    <p:extLst>
      <p:ext uri="{BB962C8B-B14F-4D97-AF65-F5344CB8AC3E}">
        <p14:creationId xmlns:p14="http://schemas.microsoft.com/office/powerpoint/2010/main" val="1774132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GB" dirty="0"/>
              <a:t>UK seafood exports to the EU</a:t>
            </a:r>
          </a:p>
        </p:txBody>
      </p:sp>
      <p:graphicFrame>
        <p:nvGraphicFramePr>
          <p:cNvPr id="3" name="Content Placeholder 4"/>
          <p:cNvGraphicFramePr>
            <a:graphicFrameLocks/>
          </p:cNvGraphicFramePr>
          <p:nvPr>
            <p:extLst>
              <p:ext uri="{D42A27DB-BD31-4B8C-83A1-F6EECF244321}">
                <p14:modId xmlns:p14="http://schemas.microsoft.com/office/powerpoint/2010/main" val="2986401850"/>
              </p:ext>
            </p:extLst>
          </p:nvPr>
        </p:nvGraphicFramePr>
        <p:xfrm>
          <a:off x="366713" y="1384301"/>
          <a:ext cx="8388350" cy="42184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5"/>
          <p:cNvGraphicFramePr>
            <a:graphicFrameLocks/>
          </p:cNvGraphicFramePr>
          <p:nvPr>
            <p:extLst>
              <p:ext uri="{D42A27DB-BD31-4B8C-83A1-F6EECF244321}">
                <p14:modId xmlns:p14="http://schemas.microsoft.com/office/powerpoint/2010/main" val="4069014978"/>
              </p:ext>
            </p:extLst>
          </p:nvPr>
        </p:nvGraphicFramePr>
        <p:xfrm>
          <a:off x="820273" y="5602778"/>
          <a:ext cx="7073146" cy="959387"/>
        </p:xfrm>
        <a:graphic>
          <a:graphicData uri="http://schemas.openxmlformats.org/drawingml/2006/table">
            <a:tbl>
              <a:tblPr firstRow="1" bandRow="1">
                <a:tableStyleId>{69012ECD-51FC-41F1-AA8D-1B2483CD663E}</a:tableStyleId>
              </a:tblPr>
              <a:tblGrid>
                <a:gridCol w="1304362">
                  <a:extLst>
                    <a:ext uri="{9D8B030D-6E8A-4147-A177-3AD203B41FA5}">
                      <a16:colId xmlns:a16="http://schemas.microsoft.com/office/drawing/2014/main" val="20000"/>
                    </a:ext>
                  </a:extLst>
                </a:gridCol>
                <a:gridCol w="640976">
                  <a:extLst>
                    <a:ext uri="{9D8B030D-6E8A-4147-A177-3AD203B41FA5}">
                      <a16:colId xmlns:a16="http://schemas.microsoft.com/office/drawing/2014/main" val="20004"/>
                    </a:ext>
                  </a:extLst>
                </a:gridCol>
                <a:gridCol w="640976">
                  <a:extLst>
                    <a:ext uri="{9D8B030D-6E8A-4147-A177-3AD203B41FA5}">
                      <a16:colId xmlns:a16="http://schemas.microsoft.com/office/drawing/2014/main" val="20005"/>
                    </a:ext>
                  </a:extLst>
                </a:gridCol>
                <a:gridCol w="640976">
                  <a:extLst>
                    <a:ext uri="{9D8B030D-6E8A-4147-A177-3AD203B41FA5}">
                      <a16:colId xmlns:a16="http://schemas.microsoft.com/office/drawing/2014/main" val="20006"/>
                    </a:ext>
                  </a:extLst>
                </a:gridCol>
                <a:gridCol w="640976">
                  <a:extLst>
                    <a:ext uri="{9D8B030D-6E8A-4147-A177-3AD203B41FA5}">
                      <a16:colId xmlns:a16="http://schemas.microsoft.com/office/drawing/2014/main" val="20007"/>
                    </a:ext>
                  </a:extLst>
                </a:gridCol>
                <a:gridCol w="640976">
                  <a:extLst>
                    <a:ext uri="{9D8B030D-6E8A-4147-A177-3AD203B41FA5}">
                      <a16:colId xmlns:a16="http://schemas.microsoft.com/office/drawing/2014/main" val="20008"/>
                    </a:ext>
                  </a:extLst>
                </a:gridCol>
                <a:gridCol w="640976">
                  <a:extLst>
                    <a:ext uri="{9D8B030D-6E8A-4147-A177-3AD203B41FA5}">
                      <a16:colId xmlns:a16="http://schemas.microsoft.com/office/drawing/2014/main" val="20009"/>
                    </a:ext>
                  </a:extLst>
                </a:gridCol>
                <a:gridCol w="640976">
                  <a:extLst>
                    <a:ext uri="{9D8B030D-6E8A-4147-A177-3AD203B41FA5}">
                      <a16:colId xmlns:a16="http://schemas.microsoft.com/office/drawing/2014/main" val="20001"/>
                    </a:ext>
                  </a:extLst>
                </a:gridCol>
                <a:gridCol w="640976">
                  <a:extLst>
                    <a:ext uri="{9D8B030D-6E8A-4147-A177-3AD203B41FA5}">
                      <a16:colId xmlns:a16="http://schemas.microsoft.com/office/drawing/2014/main" val="20002"/>
                    </a:ext>
                  </a:extLst>
                </a:gridCol>
                <a:gridCol w="640976">
                  <a:extLst>
                    <a:ext uri="{9D8B030D-6E8A-4147-A177-3AD203B41FA5}">
                      <a16:colId xmlns:a16="http://schemas.microsoft.com/office/drawing/2014/main" val="20003"/>
                    </a:ext>
                  </a:extLst>
                </a:gridCol>
              </a:tblGrid>
              <a:tr h="282230">
                <a:tc>
                  <a:txBody>
                    <a:bodyPr/>
                    <a:lstStyle/>
                    <a:p>
                      <a:pPr algn="l" fontAlgn="ctr"/>
                      <a:r>
                        <a:rPr lang="en-GB" sz="1000" b="1" i="0" u="none" strike="noStrike" dirty="0">
                          <a:solidFill>
                            <a:schemeClr val="bg1"/>
                          </a:solidFill>
                          <a:effectLst/>
                          <a:latin typeface="Arial"/>
                        </a:rPr>
                        <a:t>% Change v YA</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1" i="0" u="none" strike="noStrike" dirty="0">
                          <a:solidFill>
                            <a:schemeClr val="bg1"/>
                          </a:solidFill>
                          <a:effectLst/>
                          <a:latin typeface="Arial"/>
                        </a:rPr>
                        <a:t>2011</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1" i="0" u="none" strike="noStrike" dirty="0">
                          <a:solidFill>
                            <a:schemeClr val="bg1"/>
                          </a:solidFill>
                          <a:effectLst/>
                          <a:latin typeface="Arial"/>
                        </a:rPr>
                        <a:t>2012</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1" i="0" u="none" strike="noStrike" dirty="0">
                          <a:solidFill>
                            <a:schemeClr val="bg1"/>
                          </a:solidFill>
                          <a:effectLst/>
                          <a:latin typeface="Arial"/>
                        </a:rPr>
                        <a:t>2013</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1" i="0" u="none" strike="noStrike" dirty="0">
                          <a:solidFill>
                            <a:schemeClr val="bg1"/>
                          </a:solidFill>
                          <a:effectLst/>
                          <a:latin typeface="Arial"/>
                        </a:rPr>
                        <a:t>2014</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1" i="0" u="none" strike="noStrike" dirty="0">
                          <a:solidFill>
                            <a:schemeClr val="bg1"/>
                          </a:solidFill>
                          <a:effectLst/>
                          <a:latin typeface="Arial"/>
                        </a:rPr>
                        <a:t>2015</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1" i="0" u="none" strike="noStrike" dirty="0">
                          <a:solidFill>
                            <a:schemeClr val="bg1"/>
                          </a:solidFill>
                          <a:effectLst/>
                          <a:latin typeface="Arial"/>
                        </a:rPr>
                        <a:t>2016</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1" i="0" u="none" strike="noStrike" dirty="0">
                          <a:solidFill>
                            <a:schemeClr val="bg1"/>
                          </a:solidFill>
                          <a:effectLst/>
                          <a:latin typeface="Arial"/>
                        </a:rPr>
                        <a:t>2017</a:t>
                      </a:r>
                    </a:p>
                  </a:txBody>
                  <a:tcPr marL="9525" marR="9525" marT="9525" marB="0" anchor="ct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1" i="0" u="none" strike="noStrike" dirty="0">
                          <a:solidFill>
                            <a:schemeClr val="bg1"/>
                          </a:solidFill>
                          <a:effectLst/>
                          <a:latin typeface="Arial"/>
                        </a:rPr>
                        <a:t>2018</a:t>
                      </a:r>
                    </a:p>
                  </a:txBody>
                  <a:tcPr marL="9525" marR="9525" marT="9525" marB="0" anchor="ct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1" i="0" u="none" strike="noStrike" dirty="0">
                          <a:solidFill>
                            <a:schemeClr val="bg1"/>
                          </a:solidFill>
                          <a:effectLst/>
                          <a:latin typeface="Arial"/>
                        </a:rPr>
                        <a:t>2019</a:t>
                      </a:r>
                    </a:p>
                  </a:txBody>
                  <a:tcPr marL="9525" marR="9525" marT="9525" marB="0" anchor="ct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225719">
                <a:tc>
                  <a:txBody>
                    <a:bodyPr/>
                    <a:lstStyle/>
                    <a:p>
                      <a:pPr algn="l" fontAlgn="ctr"/>
                      <a:r>
                        <a:rPr lang="en-GB" sz="1000" b="1" i="0" u="none" strike="noStrike" dirty="0">
                          <a:solidFill>
                            <a:srgbClr val="000000"/>
                          </a:solidFill>
                          <a:effectLst/>
                          <a:latin typeface="Arial"/>
                        </a:rPr>
                        <a:t>Value £m</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Arial"/>
                        </a:rPr>
                        <a:t>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FF0000"/>
                          </a:solidFill>
                          <a:effectLst/>
                          <a:latin typeface="Arial"/>
                        </a:rPr>
                        <a:t>-10.7%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Arial"/>
                        </a:rPr>
                        <a:t>3.6%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Arial"/>
                        </a:rPr>
                        <a:t>4.2%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FF0000"/>
                          </a:solidFill>
                          <a:effectLst/>
                          <a:latin typeface="Arial"/>
                        </a:rPr>
                        <a:t>-9.3%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Arial"/>
                        </a:rPr>
                        <a:t>26.6%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Arial"/>
                        </a:rPr>
                        <a:t>14.7%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FF0000"/>
                          </a:solidFill>
                          <a:effectLst/>
                          <a:latin typeface="Arial"/>
                        </a:rPr>
                        <a:t>-4.6%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Arial"/>
                        </a:rPr>
                        <a:t>6.4%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5719">
                <a:tc>
                  <a:txBody>
                    <a:bodyPr/>
                    <a:lstStyle/>
                    <a:p>
                      <a:pPr algn="l" fontAlgn="ctr"/>
                      <a:r>
                        <a:rPr lang="en-GB" sz="1000" b="1" i="0" u="none" strike="noStrike" dirty="0">
                          <a:solidFill>
                            <a:srgbClr val="000000"/>
                          </a:solidFill>
                          <a:effectLst/>
                          <a:latin typeface="Arial"/>
                        </a:rPr>
                        <a:t>Volume k t</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FF0000"/>
                          </a:solidFill>
                          <a:effectLst/>
                          <a:latin typeface="Arial"/>
                        </a:rPr>
                        <a:t>-7.9%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Arial"/>
                        </a:rPr>
                        <a:t>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FF0000"/>
                          </a:solidFill>
                          <a:effectLst/>
                          <a:latin typeface="Arial"/>
                        </a:rPr>
                        <a:t>-5.6%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Arial"/>
                        </a:rPr>
                        <a:t>8.5%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FF0000"/>
                          </a:solidFill>
                          <a:effectLst/>
                          <a:latin typeface="Arial"/>
                        </a:rPr>
                        <a:t>-0.9%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FF0000"/>
                          </a:solidFill>
                          <a:effectLst/>
                          <a:latin typeface="Arial"/>
                        </a:rPr>
                        <a:t>-1.3%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Arial"/>
                        </a:rPr>
                        <a:t>7.1%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FF0000"/>
                          </a:solidFill>
                          <a:effectLst/>
                          <a:latin typeface="Arial"/>
                        </a:rPr>
                        <a:t>-1.3%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FF0000"/>
                          </a:solidFill>
                          <a:effectLst/>
                          <a:latin typeface="Arial"/>
                        </a:rPr>
                        <a:t>-1.8%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25719">
                <a:tc>
                  <a:txBody>
                    <a:bodyPr/>
                    <a:lstStyle/>
                    <a:p>
                      <a:pPr algn="l" fontAlgn="ctr"/>
                      <a:r>
                        <a:rPr lang="en-GB" sz="1000" b="1" i="0" u="none" strike="noStrike">
                          <a:solidFill>
                            <a:srgbClr val="000000"/>
                          </a:solidFill>
                          <a:effectLst/>
                          <a:latin typeface="Arial"/>
                        </a:rPr>
                        <a:t>£/kg</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Arial"/>
                        </a:rPr>
                        <a:t>13.6%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FF0000"/>
                          </a:solidFill>
                          <a:effectLst/>
                          <a:latin typeface="Arial"/>
                        </a:rPr>
                        <a:t>-12.1%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Arial"/>
                        </a:rPr>
                        <a:t>9.7%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FF0000"/>
                          </a:solidFill>
                          <a:effectLst/>
                          <a:latin typeface="Arial"/>
                        </a:rPr>
                        <a:t>-4.0%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FF0000"/>
                          </a:solidFill>
                          <a:effectLst/>
                          <a:latin typeface="Arial"/>
                        </a:rPr>
                        <a:t>-8.5%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Arial"/>
                        </a:rPr>
                        <a:t>28.3%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Arial"/>
                        </a:rPr>
                        <a:t>7.0%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FF0000"/>
                          </a:solidFill>
                          <a:effectLst/>
                          <a:latin typeface="Arial"/>
                        </a:rPr>
                        <a:t>-3.3%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00B050"/>
                          </a:solidFill>
                          <a:effectLst/>
                          <a:latin typeface="Arial"/>
                        </a:rPr>
                        <a:t>8.3%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48129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GB" dirty="0"/>
              <a:t>UK seafood exports to EU by country,</a:t>
            </a:r>
            <a:br>
              <a:rPr lang="en-GB" dirty="0"/>
            </a:br>
            <a:r>
              <a:rPr lang="en-GB" dirty="0"/>
              <a:t>ranked by value</a:t>
            </a:r>
          </a:p>
        </p:txBody>
      </p:sp>
      <p:graphicFrame>
        <p:nvGraphicFramePr>
          <p:cNvPr id="3" name="Content Placeholder 5"/>
          <p:cNvGraphicFramePr>
            <a:graphicFrameLocks/>
          </p:cNvGraphicFramePr>
          <p:nvPr>
            <p:extLst>
              <p:ext uri="{D42A27DB-BD31-4B8C-83A1-F6EECF244321}">
                <p14:modId xmlns:p14="http://schemas.microsoft.com/office/powerpoint/2010/main" val="2980661786"/>
              </p:ext>
            </p:extLst>
          </p:nvPr>
        </p:nvGraphicFramePr>
        <p:xfrm>
          <a:off x="367296" y="1340061"/>
          <a:ext cx="8388005" cy="4908339"/>
        </p:xfrm>
        <a:graphic>
          <a:graphicData uri="http://schemas.openxmlformats.org/drawingml/2006/table">
            <a:tbl>
              <a:tblPr firstRow="1" bandRow="1">
                <a:tableStyleId>{69012ECD-51FC-41F1-AA8D-1B2483CD663E}</a:tableStyleId>
              </a:tblPr>
              <a:tblGrid>
                <a:gridCol w="1324344">
                  <a:extLst>
                    <a:ext uri="{9D8B030D-6E8A-4147-A177-3AD203B41FA5}">
                      <a16:colId xmlns:a16="http://schemas.microsoft.com/office/drawing/2014/main" val="20000"/>
                    </a:ext>
                  </a:extLst>
                </a:gridCol>
                <a:gridCol w="642151">
                  <a:extLst>
                    <a:ext uri="{9D8B030D-6E8A-4147-A177-3AD203B41FA5}">
                      <a16:colId xmlns:a16="http://schemas.microsoft.com/office/drawing/2014/main" val="20004"/>
                    </a:ext>
                  </a:extLst>
                </a:gridCol>
                <a:gridCol w="642151">
                  <a:extLst>
                    <a:ext uri="{9D8B030D-6E8A-4147-A177-3AD203B41FA5}">
                      <a16:colId xmlns:a16="http://schemas.microsoft.com/office/drawing/2014/main" val="20005"/>
                    </a:ext>
                  </a:extLst>
                </a:gridCol>
                <a:gridCol w="642151">
                  <a:extLst>
                    <a:ext uri="{9D8B030D-6E8A-4147-A177-3AD203B41FA5}">
                      <a16:colId xmlns:a16="http://schemas.microsoft.com/office/drawing/2014/main" val="20006"/>
                    </a:ext>
                  </a:extLst>
                </a:gridCol>
                <a:gridCol w="642151">
                  <a:extLst>
                    <a:ext uri="{9D8B030D-6E8A-4147-A177-3AD203B41FA5}">
                      <a16:colId xmlns:a16="http://schemas.microsoft.com/office/drawing/2014/main" val="20007"/>
                    </a:ext>
                  </a:extLst>
                </a:gridCol>
                <a:gridCol w="642151">
                  <a:extLst>
                    <a:ext uri="{9D8B030D-6E8A-4147-A177-3AD203B41FA5}">
                      <a16:colId xmlns:a16="http://schemas.microsoft.com/office/drawing/2014/main" val="20008"/>
                    </a:ext>
                  </a:extLst>
                </a:gridCol>
                <a:gridCol w="642151">
                  <a:extLst>
                    <a:ext uri="{9D8B030D-6E8A-4147-A177-3AD203B41FA5}">
                      <a16:colId xmlns:a16="http://schemas.microsoft.com/office/drawing/2014/main" val="20009"/>
                    </a:ext>
                  </a:extLst>
                </a:gridCol>
                <a:gridCol w="642151">
                  <a:extLst>
                    <a:ext uri="{9D8B030D-6E8A-4147-A177-3AD203B41FA5}">
                      <a16:colId xmlns:a16="http://schemas.microsoft.com/office/drawing/2014/main" val="20010"/>
                    </a:ext>
                  </a:extLst>
                </a:gridCol>
                <a:gridCol w="642151">
                  <a:extLst>
                    <a:ext uri="{9D8B030D-6E8A-4147-A177-3AD203B41FA5}">
                      <a16:colId xmlns:a16="http://schemas.microsoft.com/office/drawing/2014/main" val="20011"/>
                    </a:ext>
                  </a:extLst>
                </a:gridCol>
                <a:gridCol w="642151">
                  <a:extLst>
                    <a:ext uri="{9D8B030D-6E8A-4147-A177-3AD203B41FA5}">
                      <a16:colId xmlns:a16="http://schemas.microsoft.com/office/drawing/2014/main" val="20001"/>
                    </a:ext>
                  </a:extLst>
                </a:gridCol>
                <a:gridCol w="642151">
                  <a:extLst>
                    <a:ext uri="{9D8B030D-6E8A-4147-A177-3AD203B41FA5}">
                      <a16:colId xmlns:a16="http://schemas.microsoft.com/office/drawing/2014/main" val="20002"/>
                    </a:ext>
                  </a:extLst>
                </a:gridCol>
                <a:gridCol w="642151">
                  <a:extLst>
                    <a:ext uri="{9D8B030D-6E8A-4147-A177-3AD203B41FA5}">
                      <a16:colId xmlns:a16="http://schemas.microsoft.com/office/drawing/2014/main" val="20003"/>
                    </a:ext>
                  </a:extLst>
                </a:gridCol>
              </a:tblGrid>
              <a:tr h="180801">
                <a:tc>
                  <a:txBody>
                    <a:bodyPr/>
                    <a:lstStyle/>
                    <a:p>
                      <a:pPr algn="l" fontAlgn="ctr"/>
                      <a:endParaRPr lang="en-GB" sz="1100" b="0" i="0" u="none" strike="noStrike" dirty="0">
                        <a:solidFill>
                          <a:schemeClr val="bg1"/>
                        </a:solidFill>
                        <a:effectLst/>
                        <a:latin typeface="Calibri"/>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Calibri"/>
                        </a:rPr>
                        <a:t>2018</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Calibri"/>
                        </a:rPr>
                        <a:t>2019</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Calibri"/>
                        </a:rPr>
                        <a:t>% Change</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51881">
                <a:tc>
                  <a:txBody>
                    <a:bodyPr/>
                    <a:lstStyle/>
                    <a:p>
                      <a:pPr algn="l" fontAlgn="ctr"/>
                      <a:r>
                        <a:rPr lang="en-GB" sz="1100" b="0" i="0" u="none" strike="noStrike" dirty="0">
                          <a:solidFill>
                            <a:schemeClr val="bg1"/>
                          </a:solidFill>
                          <a:effectLst/>
                          <a:latin typeface="Calibri"/>
                        </a:rPr>
                        <a:t>* EU Country</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4"/>
                  </a:ext>
                </a:extLst>
              </a:tr>
              <a:tr h="151022">
                <a:tc>
                  <a:txBody>
                    <a:bodyPr/>
                    <a:lstStyle/>
                    <a:p>
                      <a:pPr algn="l" fontAlgn="ctr"/>
                      <a:r>
                        <a:rPr lang="en-GB" sz="900" b="0" i="0" u="none" strike="noStrike" dirty="0">
                          <a:solidFill>
                            <a:srgbClr val="00B050"/>
                          </a:solidFill>
                          <a:effectLst/>
                          <a:latin typeface="Calibri"/>
                        </a:rPr>
                        <a:t>France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£488.5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78.3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£6.24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£560.8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94.6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£5.93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14.8%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-5.0%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51022">
                <a:tc>
                  <a:txBody>
                    <a:bodyPr/>
                    <a:lstStyle/>
                    <a:p>
                      <a:pPr algn="l" fontAlgn="ctr"/>
                      <a:r>
                        <a:rPr lang="en-GB" sz="900" b="0" i="0" u="none" strike="noStrike" dirty="0">
                          <a:solidFill>
                            <a:srgbClr val="FF0000"/>
                          </a:solidFill>
                          <a:effectLst/>
                          <a:latin typeface="Calibri"/>
                        </a:rPr>
                        <a:t>Spain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£198.2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42.2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£4.70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£197.2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37.7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£5.23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-0.5%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11.4%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51022">
                <a:tc>
                  <a:txBody>
                    <a:bodyPr/>
                    <a:lstStyle/>
                    <a:p>
                      <a:pPr algn="l" fontAlgn="ctr"/>
                      <a:r>
                        <a:rPr lang="en-GB" sz="900" b="0" i="0" u="none" strike="noStrike">
                          <a:solidFill>
                            <a:srgbClr val="FF0000"/>
                          </a:solidFill>
                          <a:effectLst/>
                          <a:latin typeface="Calibri"/>
                        </a:rPr>
                        <a:t>Irish Republic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£169.1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51.8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£3.26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£167.1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51.3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£3.26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-0.2%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151022">
                <a:tc>
                  <a:txBody>
                    <a:bodyPr/>
                    <a:lstStyle/>
                    <a:p>
                      <a:pPr algn="l" fontAlgn="ctr"/>
                      <a:r>
                        <a:rPr lang="en-GB" sz="900" b="0" i="0" u="none" strike="noStrike">
                          <a:solidFill>
                            <a:srgbClr val="FF0000"/>
                          </a:solidFill>
                          <a:effectLst/>
                          <a:latin typeface="Calibri"/>
                        </a:rPr>
                        <a:t>Italy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£109.3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18.0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£6.08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£104.2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17.0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£6.11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-4.7%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-5.2%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0.5%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151022">
                <a:tc>
                  <a:txBody>
                    <a:bodyPr/>
                    <a:lstStyle/>
                    <a:p>
                      <a:pPr algn="l" fontAlgn="ctr"/>
                      <a:r>
                        <a:rPr lang="en-GB" sz="900" b="0" i="0" u="none" strike="noStrike" dirty="0">
                          <a:solidFill>
                            <a:srgbClr val="FF0000"/>
                          </a:solidFill>
                          <a:effectLst/>
                          <a:latin typeface="Calibri"/>
                        </a:rPr>
                        <a:t>Netherlands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£81.3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64.1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£1.27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£77.1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57.8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£1.33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-5.1%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-9.8%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5.1%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51022">
                <a:tc>
                  <a:txBody>
                    <a:bodyPr/>
                    <a:lstStyle/>
                    <a:p>
                      <a:pPr algn="l" fontAlgn="ctr"/>
                      <a:r>
                        <a:rPr lang="en-GB" sz="900" b="0" i="0" u="none" strike="noStrike" dirty="0">
                          <a:solidFill>
                            <a:srgbClr val="000000"/>
                          </a:solidFill>
                          <a:effectLst/>
                          <a:latin typeface="Calibri"/>
                        </a:rPr>
                        <a:t>Germany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£61.5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18.5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£3.32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£66.1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17.3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£3.81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7.4%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-6.4%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14.8%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151022">
                <a:tc>
                  <a:txBody>
                    <a:bodyPr/>
                    <a:lstStyle/>
                    <a:p>
                      <a:pPr algn="l" fontAlgn="ctr"/>
                      <a:r>
                        <a:rPr lang="en-GB" sz="900" b="0" i="0" u="none" strike="noStrike">
                          <a:solidFill>
                            <a:srgbClr val="00B050"/>
                          </a:solidFill>
                          <a:effectLst/>
                          <a:latin typeface="Calibri"/>
                        </a:rPr>
                        <a:t>Belgium</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£30.1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£7.42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£40.0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5.5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£7.29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33.2%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35.6%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151022">
                <a:tc>
                  <a:txBody>
                    <a:bodyPr/>
                    <a:lstStyle/>
                    <a:p>
                      <a:pPr algn="l" fontAlgn="ctr"/>
                      <a:r>
                        <a:rPr lang="en-GB" sz="900" b="0" i="0" u="none" strike="noStrike">
                          <a:solidFill>
                            <a:srgbClr val="FF0000"/>
                          </a:solidFill>
                          <a:effectLst/>
                          <a:latin typeface="Calibri"/>
                        </a:rPr>
                        <a:t>Denmark</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£41.2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23.3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£1.77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£35.6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17.5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£2.04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-13.5%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-25.1%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15.5%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151022">
                <a:tc>
                  <a:txBody>
                    <a:bodyPr/>
                    <a:lstStyle/>
                    <a:p>
                      <a:pPr algn="l" fontAlgn="ctr"/>
                      <a:r>
                        <a:rPr lang="en-GB" sz="900" b="0" i="0" u="none" strike="noStrike">
                          <a:solidFill>
                            <a:srgbClr val="000000"/>
                          </a:solidFill>
                          <a:effectLst/>
                          <a:latin typeface="Calibri"/>
                        </a:rPr>
                        <a:t>Poland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£24.5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£2.31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£25.7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7.4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£3.49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4.8%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-30.8%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51.5%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151022">
                <a:tc>
                  <a:txBody>
                    <a:bodyPr/>
                    <a:lstStyle/>
                    <a:p>
                      <a:pPr algn="l" fontAlgn="ctr"/>
                      <a:r>
                        <a:rPr lang="en-GB" sz="900" b="0" i="0" u="none" strike="noStrike" dirty="0">
                          <a:solidFill>
                            <a:srgbClr val="000000"/>
                          </a:solidFill>
                          <a:effectLst/>
                          <a:latin typeface="Calibri"/>
                        </a:rPr>
                        <a:t>Portugal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£13.7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£3.52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£13.4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£3.30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4.6%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-6.3%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151022">
                <a:tc>
                  <a:txBody>
                    <a:bodyPr/>
                    <a:lstStyle/>
                    <a:p>
                      <a:pPr algn="l" fontAlgn="ctr"/>
                      <a:r>
                        <a:rPr lang="en-GB" sz="900" b="0" i="0" u="none" strike="noStrike" dirty="0">
                          <a:solidFill>
                            <a:srgbClr val="000000"/>
                          </a:solidFill>
                          <a:effectLst/>
                          <a:latin typeface="Calibri"/>
                        </a:rPr>
                        <a:t>Lithuania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£7.2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5.2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£1.37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£2.57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46.2%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-22.2%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87.9%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151022">
                <a:tc>
                  <a:txBody>
                    <a:bodyPr/>
                    <a:lstStyle/>
                    <a:p>
                      <a:pPr algn="l" fontAlgn="ctr"/>
                      <a:r>
                        <a:rPr lang="en-GB" sz="900" b="0" i="0" u="none" strike="noStrike">
                          <a:solidFill>
                            <a:srgbClr val="00B050"/>
                          </a:solidFill>
                          <a:effectLst/>
                          <a:latin typeface="Calibri"/>
                        </a:rPr>
                        <a:t>Romania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£5.9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4.7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£1.27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£7.6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4.7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£1.62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28.9%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27.6%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151022">
                <a:tc>
                  <a:txBody>
                    <a:bodyPr/>
                    <a:lstStyle/>
                    <a:p>
                      <a:pPr algn="l" fontAlgn="ctr"/>
                      <a:r>
                        <a:rPr lang="en-GB" sz="900" b="0" i="0" u="none" strike="noStrike">
                          <a:solidFill>
                            <a:srgbClr val="00B050"/>
                          </a:solidFill>
                          <a:effectLst/>
                          <a:latin typeface="Calibri"/>
                        </a:rPr>
                        <a:t>Estonia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£1.28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£6.1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£1.89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91.4%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29.6%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47.6%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r h="151022">
                <a:tc>
                  <a:txBody>
                    <a:bodyPr/>
                    <a:lstStyle/>
                    <a:p>
                      <a:pPr algn="l" fontAlgn="ctr"/>
                      <a:r>
                        <a:rPr lang="en-GB" sz="900" b="0" i="0" u="none" strike="noStrike">
                          <a:solidFill>
                            <a:srgbClr val="00B050"/>
                          </a:solidFill>
                          <a:effectLst/>
                          <a:latin typeface="Calibri"/>
                        </a:rPr>
                        <a:t>Sweden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£4.3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£3.16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£5.5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£3.08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26.0%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29.4%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-2.6%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151022">
                <a:tc>
                  <a:txBody>
                    <a:bodyPr/>
                    <a:lstStyle/>
                    <a:p>
                      <a:pPr algn="l" fontAlgn="ctr"/>
                      <a:r>
                        <a:rPr lang="en-GB" sz="900" b="0" i="0" u="none" strike="noStrike">
                          <a:solidFill>
                            <a:srgbClr val="00B050"/>
                          </a:solidFill>
                          <a:effectLst/>
                          <a:latin typeface="Calibri"/>
                        </a:rPr>
                        <a:t>Greece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£6.36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£4.9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£5.40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9.0%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28.3%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-15.1%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r h="151022">
                <a:tc>
                  <a:txBody>
                    <a:bodyPr/>
                    <a:lstStyle/>
                    <a:p>
                      <a:pPr algn="l" fontAlgn="ctr"/>
                      <a:r>
                        <a:rPr lang="en-GB" sz="900" b="0" i="0" u="none" strike="noStrike" dirty="0">
                          <a:solidFill>
                            <a:srgbClr val="FF0000"/>
                          </a:solidFill>
                          <a:effectLst/>
                          <a:latin typeface="Calibri"/>
                        </a:rPr>
                        <a:t>Luxembourg</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£4.9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£10.52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£9.84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-8.7%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-6.6%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r h="151022">
                <a:tc>
                  <a:txBody>
                    <a:bodyPr/>
                    <a:lstStyle/>
                    <a:p>
                      <a:pPr algn="l" fontAlgn="ctr"/>
                      <a:r>
                        <a:rPr lang="en-GB" sz="900" b="0" i="0" u="none" strike="noStrike" dirty="0">
                          <a:solidFill>
                            <a:srgbClr val="000000"/>
                          </a:solidFill>
                          <a:effectLst/>
                          <a:latin typeface="Calibri"/>
                        </a:rPr>
                        <a:t>Latvia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£1.49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£4.2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£1.65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7.7%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-3.0%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11.1%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1"/>
                  </a:ext>
                </a:extLst>
              </a:tr>
              <a:tr h="151022">
                <a:tc>
                  <a:txBody>
                    <a:bodyPr/>
                    <a:lstStyle/>
                    <a:p>
                      <a:pPr algn="l" fontAlgn="ctr"/>
                      <a:r>
                        <a:rPr lang="en-GB" sz="900" b="0" i="0" u="none" strike="noStrike">
                          <a:solidFill>
                            <a:srgbClr val="00B050"/>
                          </a:solidFill>
                          <a:effectLst/>
                          <a:latin typeface="Calibri"/>
                        </a:rPr>
                        <a:t>Cyprus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£3.99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£3.22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22.4%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51.9%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-19.4%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2"/>
                  </a:ext>
                </a:extLst>
              </a:tr>
              <a:tr h="151022">
                <a:tc>
                  <a:txBody>
                    <a:bodyPr/>
                    <a:lstStyle/>
                    <a:p>
                      <a:pPr algn="l" fontAlgn="ctr"/>
                      <a:r>
                        <a:rPr lang="en-GB" sz="900" b="0" i="0" u="none" strike="noStrike">
                          <a:solidFill>
                            <a:srgbClr val="00B050"/>
                          </a:solidFill>
                          <a:effectLst/>
                          <a:latin typeface="Calibri"/>
                        </a:rPr>
                        <a:t>Croatia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£7.20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£7.65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20.1%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13.0%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6.3%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3"/>
                  </a:ext>
                </a:extLst>
              </a:tr>
              <a:tr h="151022">
                <a:tc>
                  <a:txBody>
                    <a:bodyPr/>
                    <a:lstStyle/>
                    <a:p>
                      <a:pPr algn="l" fontAlgn="ctr"/>
                      <a:r>
                        <a:rPr lang="en-GB" sz="900" b="0" i="0" u="none" strike="noStrike">
                          <a:solidFill>
                            <a:srgbClr val="FF0000"/>
                          </a:solidFill>
                          <a:effectLst/>
                          <a:latin typeface="Calibri"/>
                        </a:rPr>
                        <a:t>Malta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£5.1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5.0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£1.02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£3.5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£1.54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dirty="0">
                          <a:solidFill>
                            <a:srgbClr val="FF0000"/>
                          </a:solidFill>
                          <a:effectLst/>
                          <a:latin typeface="Arial"/>
                        </a:rPr>
                        <a:t>-30.1%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-53.7%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51.0%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4"/>
                  </a:ext>
                </a:extLst>
              </a:tr>
              <a:tr h="151022">
                <a:tc>
                  <a:txBody>
                    <a:bodyPr/>
                    <a:lstStyle/>
                    <a:p>
                      <a:pPr algn="l" fontAlgn="ctr"/>
                      <a:r>
                        <a:rPr lang="en-GB" sz="900" b="0" i="0" u="none" strike="noStrike">
                          <a:solidFill>
                            <a:srgbClr val="00B050"/>
                          </a:solidFill>
                          <a:effectLst/>
                          <a:latin typeface="Calibri"/>
                        </a:rPr>
                        <a:t>Czech Republic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21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£3.15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£3.29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16.3%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4.3%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5"/>
                  </a:ext>
                </a:extLst>
              </a:tr>
              <a:tr h="151022">
                <a:tc>
                  <a:txBody>
                    <a:bodyPr/>
                    <a:lstStyle/>
                    <a:p>
                      <a:pPr algn="l" fontAlgn="ctr"/>
                      <a:r>
                        <a:rPr lang="en-GB" sz="900" b="0" i="0" u="none" strike="noStrike" dirty="0">
                          <a:solidFill>
                            <a:srgbClr val="00B050"/>
                          </a:solidFill>
                          <a:effectLst/>
                          <a:latin typeface="Calibri"/>
                        </a:rPr>
                        <a:t>Bulgaria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22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£1.20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£2.0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£1.47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56.7%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27.7%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22.7%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6"/>
                  </a:ext>
                </a:extLst>
              </a:tr>
              <a:tr h="151022">
                <a:tc>
                  <a:txBody>
                    <a:bodyPr/>
                    <a:lstStyle/>
                    <a:p>
                      <a:pPr algn="l" fontAlgn="ctr"/>
                      <a:r>
                        <a:rPr lang="en-GB" sz="900" b="0" i="0" u="none" strike="noStrike">
                          <a:solidFill>
                            <a:srgbClr val="FF0000"/>
                          </a:solidFill>
                          <a:effectLst/>
                          <a:latin typeface="Calibri"/>
                        </a:rPr>
                        <a:t>Austria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23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£2.0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£6.13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£6.63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-8.2%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-15.2%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8.2%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7"/>
                  </a:ext>
                </a:extLst>
              </a:tr>
              <a:tr h="151022">
                <a:tc>
                  <a:txBody>
                    <a:bodyPr/>
                    <a:lstStyle/>
                    <a:p>
                      <a:pPr algn="l" fontAlgn="ctr"/>
                      <a:r>
                        <a:rPr lang="en-GB" sz="900" b="0" i="0" u="none" strike="noStrike">
                          <a:solidFill>
                            <a:srgbClr val="00B050"/>
                          </a:solidFill>
                          <a:effectLst/>
                          <a:latin typeface="Calibri"/>
                        </a:rPr>
                        <a:t>Slovenia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24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£3.29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£3.02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51.4%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65.1%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-8.3%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8"/>
                  </a:ext>
                </a:extLst>
              </a:tr>
              <a:tr h="151022">
                <a:tc>
                  <a:txBody>
                    <a:bodyPr/>
                    <a:lstStyle/>
                    <a:p>
                      <a:pPr algn="l" fontAlgn="ctr"/>
                      <a:r>
                        <a:rPr lang="en-GB" sz="900" b="0" i="0" u="none" strike="noStrike" dirty="0">
                          <a:solidFill>
                            <a:srgbClr val="FF0000"/>
                          </a:solidFill>
                          <a:effectLst/>
                          <a:latin typeface="Calibri"/>
                        </a:rPr>
                        <a:t>Gibraltar</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25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£5.50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£5.72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-0.4%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-4.4%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4.1%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9"/>
                  </a:ext>
                </a:extLst>
              </a:tr>
              <a:tr h="151022">
                <a:tc>
                  <a:txBody>
                    <a:bodyPr/>
                    <a:lstStyle/>
                    <a:p>
                      <a:pPr algn="l" fontAlgn="ctr"/>
                      <a:r>
                        <a:rPr lang="en-GB" sz="900" b="0" i="0" u="none" strike="noStrike">
                          <a:solidFill>
                            <a:srgbClr val="00B050"/>
                          </a:solidFill>
                          <a:effectLst/>
                          <a:latin typeface="Calibri"/>
                        </a:rPr>
                        <a:t>Finland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26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£6.04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£10.20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200.0%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77.7%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68.8%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30"/>
                  </a:ext>
                </a:extLst>
              </a:tr>
              <a:tr h="149695">
                <a:tc>
                  <a:txBody>
                    <a:bodyPr/>
                    <a:lstStyle/>
                    <a:p>
                      <a:pPr algn="l" fontAlgn="ctr"/>
                      <a:r>
                        <a:rPr lang="en-GB" sz="900" b="0" i="0" u="none" strike="noStrike" dirty="0">
                          <a:solidFill>
                            <a:srgbClr val="FF0000"/>
                          </a:solidFill>
                          <a:effectLst/>
                          <a:latin typeface="Calibri"/>
                        </a:rPr>
                        <a:t>Hungary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27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£3.59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£6.27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-15.1%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-51.4%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74.6%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49695">
                <a:tc>
                  <a:txBody>
                    <a:bodyPr/>
                    <a:lstStyle/>
                    <a:p>
                      <a:pPr algn="l" fontAlgn="ctr"/>
                      <a:r>
                        <a:rPr lang="en-GB" sz="900" b="0" i="0" u="none" strike="noStrike" dirty="0">
                          <a:solidFill>
                            <a:srgbClr val="000000"/>
                          </a:solidFill>
                          <a:effectLst/>
                          <a:latin typeface="Calibri"/>
                        </a:rPr>
                        <a:t>Slovakia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28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£1.85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£1.40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-6.3%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23.7%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-24.2%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49695">
                <a:tc>
                  <a:txBody>
                    <a:bodyPr/>
                    <a:lstStyle/>
                    <a:p>
                      <a:pPr algn="l" fontAlgn="ctr"/>
                      <a:r>
                        <a:rPr lang="en-GB" sz="900" b="0" i="0" u="none" strike="noStrike" dirty="0">
                          <a:solidFill>
                            <a:srgbClr val="000000"/>
                          </a:solidFill>
                          <a:effectLst/>
                          <a:latin typeface="Calibri"/>
                        </a:rPr>
                        <a:t>Grand Total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900" b="0" i="0" u="none" strike="noStrike">
                        <a:solidFill>
                          <a:srgbClr val="000000"/>
                        </a:solidFill>
                        <a:effectLst/>
                        <a:latin typeface="Calibri"/>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404040"/>
                          </a:solidFill>
                          <a:effectLst/>
                          <a:latin typeface="Calibri"/>
                        </a:rPr>
                        <a:t>£1,271.3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404040"/>
                          </a:solidFill>
                          <a:effectLst/>
                          <a:latin typeface="Calibri"/>
                        </a:rPr>
                        <a:t>341.4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404040"/>
                          </a:solidFill>
                          <a:effectLst/>
                          <a:latin typeface="Calibri"/>
                        </a:rPr>
                        <a:t>£3.72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900" b="0" i="0" u="none" strike="noStrike">
                        <a:solidFill>
                          <a:srgbClr val="404040"/>
                        </a:solidFill>
                        <a:effectLst/>
                        <a:latin typeface="Arial"/>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404040"/>
                          </a:solidFill>
                          <a:effectLst/>
                          <a:latin typeface="Calibri"/>
                        </a:rPr>
                        <a:t>£1,352.2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404040"/>
                          </a:solidFill>
                          <a:effectLst/>
                          <a:latin typeface="Calibri"/>
                        </a:rPr>
                        <a:t>335.2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404040"/>
                          </a:solidFill>
                          <a:effectLst/>
                          <a:latin typeface="Calibri"/>
                        </a:rPr>
                        <a:t>£4.03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00B050"/>
                          </a:solidFill>
                          <a:effectLst/>
                          <a:latin typeface="Arial"/>
                        </a:rPr>
                        <a:t>6.4%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FF0000"/>
                          </a:solidFill>
                          <a:effectLst/>
                          <a:latin typeface="Arial"/>
                        </a:rPr>
                        <a:t>-1.8%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dirty="0">
                          <a:solidFill>
                            <a:srgbClr val="00B050"/>
                          </a:solidFill>
                          <a:effectLst/>
                          <a:latin typeface="Arial"/>
                        </a:rPr>
                        <a:t>8.3%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4" name="TextBox 3"/>
          <p:cNvSpPr txBox="1"/>
          <p:nvPr/>
        </p:nvSpPr>
        <p:spPr>
          <a:xfrm>
            <a:off x="0" y="6443035"/>
            <a:ext cx="9144000" cy="252101"/>
          </a:xfrm>
          <a:prstGeom prst="rect">
            <a:avLst/>
          </a:prstGeom>
        </p:spPr>
        <p:txBody>
          <a:bodyPr vert="horz" wrap="square" lIns="91440" tIns="45720" rIns="91440" bIns="45720" rtlCol="0" anchor="t">
            <a:noAutofit/>
          </a:bodyPr>
          <a:lstStyle/>
          <a:p>
            <a:pPr algn="ctr"/>
            <a:r>
              <a:rPr lang="en-GB" sz="1100" dirty="0"/>
              <a:t>Key: * EU Country: </a:t>
            </a:r>
            <a:r>
              <a:rPr lang="en-GB" sz="1100" dirty="0">
                <a:solidFill>
                  <a:srgbClr val="00B050"/>
                </a:solidFill>
                <a:cs typeface="Helvetica" panose="020B0604020202020204" pitchFamily="34" charset="0"/>
              </a:rPr>
              <a:t>value &amp; volume increase</a:t>
            </a:r>
            <a:r>
              <a:rPr lang="en-GB" sz="1100" dirty="0">
                <a:solidFill>
                  <a:schemeClr val="tx1">
                    <a:lumMod val="75000"/>
                    <a:lumOff val="25000"/>
                  </a:schemeClr>
                </a:solidFill>
                <a:cs typeface="Helvetica" panose="020B0604020202020204" pitchFamily="34" charset="0"/>
              </a:rPr>
              <a:t>, </a:t>
            </a:r>
            <a:r>
              <a:rPr lang="en-GB" sz="1100" dirty="0">
                <a:solidFill>
                  <a:srgbClr val="FF0000"/>
                </a:solidFill>
                <a:cs typeface="Helvetica" panose="020B0604020202020204" pitchFamily="34" charset="0"/>
              </a:rPr>
              <a:t>value &amp; volume decline</a:t>
            </a:r>
          </a:p>
          <a:p>
            <a:endParaRPr lang="en-GB" sz="1100" dirty="0">
              <a:solidFill>
                <a:schemeClr val="tx1">
                  <a:lumMod val="75000"/>
                  <a:lumOff val="25000"/>
                </a:schemeClr>
              </a:solidFill>
              <a:cs typeface="Helvetica" panose="020B0604020202020204" pitchFamily="34" charset="0"/>
            </a:endParaRPr>
          </a:p>
        </p:txBody>
      </p:sp>
    </p:spTree>
    <p:extLst>
      <p:ext uri="{BB962C8B-B14F-4D97-AF65-F5344CB8AC3E}">
        <p14:creationId xmlns:p14="http://schemas.microsoft.com/office/powerpoint/2010/main" val="2659705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GB" dirty="0"/>
              <a:t>UK seafood exports to EU by country,</a:t>
            </a:r>
            <a:br>
              <a:rPr lang="en-GB" dirty="0"/>
            </a:br>
            <a:r>
              <a:rPr lang="en-GB" dirty="0"/>
              <a:t>ranked by volume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45322560"/>
              </p:ext>
            </p:extLst>
          </p:nvPr>
        </p:nvGraphicFramePr>
        <p:xfrm>
          <a:off x="366713" y="1238251"/>
          <a:ext cx="8388350" cy="537660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090749" y="3562676"/>
            <a:ext cx="1360488" cy="646331"/>
          </a:xfrm>
          <a:prstGeom prst="rect">
            <a:avLst/>
          </a:prstGeom>
          <a:noFill/>
        </p:spPr>
        <p:txBody>
          <a:bodyPr wrap="square" rtlCol="0">
            <a:spAutoFit/>
          </a:bodyPr>
          <a:lstStyle/>
          <a:p>
            <a:pPr algn="ctr"/>
            <a:r>
              <a:rPr lang="en-GB" b="1" dirty="0"/>
              <a:t>335k t </a:t>
            </a:r>
          </a:p>
          <a:p>
            <a:pPr algn="ctr"/>
            <a:r>
              <a:rPr lang="en-GB" b="1" dirty="0"/>
              <a:t>(</a:t>
            </a:r>
            <a:r>
              <a:rPr lang="en-GB" b="1" dirty="0">
                <a:solidFill>
                  <a:srgbClr val="FF0000"/>
                </a:solidFill>
              </a:rPr>
              <a:t>-1.8%</a:t>
            </a:r>
            <a:r>
              <a:rPr lang="en-GB" b="1" dirty="0"/>
              <a:t>)</a:t>
            </a:r>
          </a:p>
        </p:txBody>
      </p:sp>
    </p:spTree>
    <p:extLst>
      <p:ext uri="{BB962C8B-B14F-4D97-AF65-F5344CB8AC3E}">
        <p14:creationId xmlns:p14="http://schemas.microsoft.com/office/powerpoint/2010/main" val="2949859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GB" dirty="0"/>
              <a:t>UK seafood exports to EU by species group,</a:t>
            </a:r>
            <a:br>
              <a:rPr lang="en-GB" dirty="0"/>
            </a:br>
            <a:r>
              <a:rPr lang="en-GB" dirty="0"/>
              <a:t>ranked by value</a:t>
            </a:r>
          </a:p>
        </p:txBody>
      </p:sp>
      <p:graphicFrame>
        <p:nvGraphicFramePr>
          <p:cNvPr id="3" name="Content Placeholder 5"/>
          <p:cNvGraphicFramePr>
            <a:graphicFrameLocks/>
          </p:cNvGraphicFramePr>
          <p:nvPr>
            <p:extLst>
              <p:ext uri="{D42A27DB-BD31-4B8C-83A1-F6EECF244321}">
                <p14:modId xmlns:p14="http://schemas.microsoft.com/office/powerpoint/2010/main" val="2041266196"/>
              </p:ext>
            </p:extLst>
          </p:nvPr>
        </p:nvGraphicFramePr>
        <p:xfrm>
          <a:off x="367296" y="1340061"/>
          <a:ext cx="8387996" cy="2101498"/>
        </p:xfrm>
        <a:graphic>
          <a:graphicData uri="http://schemas.openxmlformats.org/drawingml/2006/table">
            <a:tbl>
              <a:tblPr firstRow="1" bandRow="1">
                <a:tableStyleId>{69012ECD-51FC-41F1-AA8D-1B2483CD663E}</a:tableStyleId>
              </a:tblPr>
              <a:tblGrid>
                <a:gridCol w="1341023">
                  <a:extLst>
                    <a:ext uri="{9D8B030D-6E8A-4147-A177-3AD203B41FA5}">
                      <a16:colId xmlns:a16="http://schemas.microsoft.com/office/drawing/2014/main" val="20000"/>
                    </a:ext>
                  </a:extLst>
                </a:gridCol>
                <a:gridCol w="782997">
                  <a:extLst>
                    <a:ext uri="{9D8B030D-6E8A-4147-A177-3AD203B41FA5}">
                      <a16:colId xmlns:a16="http://schemas.microsoft.com/office/drawing/2014/main" val="20004"/>
                    </a:ext>
                  </a:extLst>
                </a:gridCol>
                <a:gridCol w="782997">
                  <a:extLst>
                    <a:ext uri="{9D8B030D-6E8A-4147-A177-3AD203B41FA5}">
                      <a16:colId xmlns:a16="http://schemas.microsoft.com/office/drawing/2014/main" val="20005"/>
                    </a:ext>
                  </a:extLst>
                </a:gridCol>
                <a:gridCol w="782997">
                  <a:extLst>
                    <a:ext uri="{9D8B030D-6E8A-4147-A177-3AD203B41FA5}">
                      <a16:colId xmlns:a16="http://schemas.microsoft.com/office/drawing/2014/main" val="20006"/>
                    </a:ext>
                  </a:extLst>
                </a:gridCol>
                <a:gridCol w="782997">
                  <a:extLst>
                    <a:ext uri="{9D8B030D-6E8A-4147-A177-3AD203B41FA5}">
                      <a16:colId xmlns:a16="http://schemas.microsoft.com/office/drawing/2014/main" val="20007"/>
                    </a:ext>
                  </a:extLst>
                </a:gridCol>
                <a:gridCol w="782997">
                  <a:extLst>
                    <a:ext uri="{9D8B030D-6E8A-4147-A177-3AD203B41FA5}">
                      <a16:colId xmlns:a16="http://schemas.microsoft.com/office/drawing/2014/main" val="20008"/>
                    </a:ext>
                  </a:extLst>
                </a:gridCol>
                <a:gridCol w="782997">
                  <a:extLst>
                    <a:ext uri="{9D8B030D-6E8A-4147-A177-3AD203B41FA5}">
                      <a16:colId xmlns:a16="http://schemas.microsoft.com/office/drawing/2014/main" val="20009"/>
                    </a:ext>
                  </a:extLst>
                </a:gridCol>
                <a:gridCol w="782997">
                  <a:extLst>
                    <a:ext uri="{9D8B030D-6E8A-4147-A177-3AD203B41FA5}">
                      <a16:colId xmlns:a16="http://schemas.microsoft.com/office/drawing/2014/main" val="20001"/>
                    </a:ext>
                  </a:extLst>
                </a:gridCol>
                <a:gridCol w="782997">
                  <a:extLst>
                    <a:ext uri="{9D8B030D-6E8A-4147-A177-3AD203B41FA5}">
                      <a16:colId xmlns:a16="http://schemas.microsoft.com/office/drawing/2014/main" val="20002"/>
                    </a:ext>
                  </a:extLst>
                </a:gridCol>
                <a:gridCol w="782997">
                  <a:extLst>
                    <a:ext uri="{9D8B030D-6E8A-4147-A177-3AD203B41FA5}">
                      <a16:colId xmlns:a16="http://schemas.microsoft.com/office/drawing/2014/main" val="20003"/>
                    </a:ext>
                  </a:extLst>
                </a:gridCol>
              </a:tblGrid>
              <a:tr h="248944">
                <a:tc>
                  <a:txBody>
                    <a:bodyPr/>
                    <a:lstStyle/>
                    <a:p>
                      <a:pPr algn="l" fontAlgn="ctr"/>
                      <a:endParaRPr lang="en-GB" sz="1100" b="0" i="0" u="none" strike="noStrike" dirty="0">
                        <a:solidFill>
                          <a:schemeClr val="bg1"/>
                        </a:solidFill>
                        <a:effectLst/>
                        <a:latin typeface="Calibri"/>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Calibri"/>
                        </a:rPr>
                        <a:t>2018</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Calibri"/>
                        </a:rPr>
                        <a:t>2019</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a:solidFill>
                            <a:schemeClr val="bg1"/>
                          </a:solidFill>
                          <a:effectLst/>
                          <a:latin typeface="Calibri"/>
                        </a:rPr>
                        <a:t>% Change</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248944">
                <a:tc>
                  <a:txBody>
                    <a:bodyPr/>
                    <a:lstStyle/>
                    <a:p>
                      <a:pPr algn="l" fontAlgn="ctr"/>
                      <a:r>
                        <a:rPr lang="en-GB" sz="1100" b="0" i="0" u="none" strike="noStrike">
                          <a:solidFill>
                            <a:schemeClr val="bg1"/>
                          </a:solidFill>
                          <a:effectLst/>
                          <a:latin typeface="Calibri"/>
                        </a:rPr>
                        <a:t>* Species group</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320722">
                <a:tc>
                  <a:txBody>
                    <a:bodyPr/>
                    <a:lstStyle/>
                    <a:p>
                      <a:pPr algn="l" fontAlgn="ctr"/>
                      <a:r>
                        <a:rPr lang="en-GB" sz="1100" b="0" i="0" u="none" strike="noStrike" dirty="0">
                          <a:solidFill>
                            <a:srgbClr val="00B050"/>
                          </a:solidFill>
                          <a:effectLst/>
                          <a:latin typeface="Calibri"/>
                        </a:rPr>
                        <a:t>Shellfish</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£455.4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64.4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£7.08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£457.9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68.4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£6.69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0.5%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6.3%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-5.5%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20722">
                <a:tc>
                  <a:txBody>
                    <a:bodyPr/>
                    <a:lstStyle/>
                    <a:p>
                      <a:pPr algn="l" fontAlgn="ctr"/>
                      <a:r>
                        <a:rPr lang="en-GB" sz="1100" b="0" i="0" u="none" strike="noStrike" dirty="0">
                          <a:solidFill>
                            <a:srgbClr val="FF0000"/>
                          </a:solidFill>
                          <a:effectLst/>
                          <a:latin typeface="Calibri"/>
                        </a:rPr>
                        <a:t>Demersal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£229.0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52.3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£4.38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£208.7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48.8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£4.27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-8.8%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-6.5%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-2.5%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20722">
                <a:tc>
                  <a:txBody>
                    <a:bodyPr/>
                    <a:lstStyle/>
                    <a:p>
                      <a:pPr algn="l" fontAlgn="ctr"/>
                      <a:r>
                        <a:rPr lang="en-GB" sz="1100" b="0" i="0" u="none" strike="noStrike" dirty="0">
                          <a:solidFill>
                            <a:srgbClr val="FF0000"/>
                          </a:solidFill>
                          <a:effectLst/>
                          <a:latin typeface="Calibri"/>
                        </a:rPr>
                        <a:t>Pelagic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£149.5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147.4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£1.01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£140.1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123.3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£1.14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-6.3%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-16.3%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12.0%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20722">
                <a:tc>
                  <a:txBody>
                    <a:bodyPr/>
                    <a:lstStyle/>
                    <a:p>
                      <a:pPr algn="l" fontAlgn="ctr"/>
                      <a:r>
                        <a:rPr lang="en-GB" sz="1100" b="0" i="0" u="none" strike="noStrike" dirty="0">
                          <a:solidFill>
                            <a:srgbClr val="00B050"/>
                          </a:solidFill>
                          <a:effectLst/>
                          <a:latin typeface="Calibri"/>
                        </a:rPr>
                        <a:t>All Others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£437.4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77.3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£5.66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£545.6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94.5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£5.77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24.7%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22.2%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2.1%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20722">
                <a:tc>
                  <a:txBody>
                    <a:bodyPr/>
                    <a:lstStyle/>
                    <a:p>
                      <a:pPr algn="l" fontAlgn="ctr"/>
                      <a:r>
                        <a:rPr lang="en-GB" sz="1100" b="1" i="0" u="none" strike="noStrike" dirty="0">
                          <a:solidFill>
                            <a:srgbClr val="000000"/>
                          </a:solidFill>
                          <a:effectLst/>
                          <a:latin typeface="Calibri"/>
                        </a:rPr>
                        <a:t>Grand Total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dirty="0">
                          <a:solidFill>
                            <a:srgbClr val="404040"/>
                          </a:solidFill>
                          <a:effectLst/>
                          <a:latin typeface="Calibri"/>
                        </a:rPr>
                        <a:t>£1,271.3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dirty="0">
                          <a:solidFill>
                            <a:srgbClr val="404040"/>
                          </a:solidFill>
                          <a:effectLst/>
                          <a:latin typeface="Calibri"/>
                        </a:rPr>
                        <a:t>341.4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dirty="0">
                          <a:solidFill>
                            <a:srgbClr val="404040"/>
                          </a:solidFill>
                          <a:effectLst/>
                          <a:latin typeface="Calibri"/>
                        </a:rPr>
                        <a:t>£3.72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dirty="0">
                          <a:solidFill>
                            <a:srgbClr val="404040"/>
                          </a:solidFill>
                          <a:effectLst/>
                          <a:latin typeface="Calibri"/>
                        </a:rPr>
                        <a:t>£1,352.2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dirty="0">
                          <a:solidFill>
                            <a:srgbClr val="404040"/>
                          </a:solidFill>
                          <a:effectLst/>
                          <a:latin typeface="Calibri"/>
                        </a:rPr>
                        <a:t>335.2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dirty="0">
                          <a:solidFill>
                            <a:srgbClr val="404040"/>
                          </a:solidFill>
                          <a:effectLst/>
                          <a:latin typeface="Calibri"/>
                        </a:rPr>
                        <a:t>£4.03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1" i="0" u="none" strike="noStrike" dirty="0">
                          <a:solidFill>
                            <a:srgbClr val="00B050"/>
                          </a:solidFill>
                          <a:effectLst/>
                          <a:latin typeface="Arial"/>
                        </a:rPr>
                        <a:t>6.4%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1" i="0" u="none" strike="noStrike" dirty="0">
                          <a:solidFill>
                            <a:srgbClr val="FF0000"/>
                          </a:solidFill>
                          <a:effectLst/>
                          <a:latin typeface="Arial"/>
                        </a:rPr>
                        <a:t>-1.8%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1" i="0" u="none" strike="noStrike" dirty="0">
                          <a:solidFill>
                            <a:srgbClr val="00B050"/>
                          </a:solidFill>
                          <a:effectLst/>
                          <a:latin typeface="Arial"/>
                        </a:rPr>
                        <a:t>8.3%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5" name="TextBox 4"/>
          <p:cNvSpPr txBox="1"/>
          <p:nvPr/>
        </p:nvSpPr>
        <p:spPr>
          <a:xfrm>
            <a:off x="0" y="6309677"/>
            <a:ext cx="9144000" cy="430887"/>
          </a:xfrm>
          <a:prstGeom prst="rect">
            <a:avLst/>
          </a:prstGeom>
          <a:noFill/>
        </p:spPr>
        <p:txBody>
          <a:bodyPr wrap="square" rtlCol="0">
            <a:spAutoFit/>
          </a:bodyPr>
          <a:lstStyle/>
          <a:p>
            <a:pPr algn="ctr"/>
            <a:r>
              <a:rPr lang="en-GB" sz="1100" dirty="0"/>
              <a:t>Key: * Species group: </a:t>
            </a:r>
            <a:r>
              <a:rPr lang="en-GB" sz="1100" dirty="0">
                <a:solidFill>
                  <a:srgbClr val="339933"/>
                </a:solidFill>
              </a:rPr>
              <a:t>value &amp; volume increase</a:t>
            </a:r>
            <a:r>
              <a:rPr lang="en-GB" sz="1100" dirty="0"/>
              <a:t>, </a:t>
            </a:r>
            <a:r>
              <a:rPr lang="en-GB" sz="1100" dirty="0">
                <a:solidFill>
                  <a:srgbClr val="FF3300"/>
                </a:solidFill>
              </a:rPr>
              <a:t>value &amp; volume decline</a:t>
            </a:r>
          </a:p>
          <a:p>
            <a:pPr algn="ctr"/>
            <a:r>
              <a:rPr lang="en-GB" sz="1100" dirty="0"/>
              <a:t>See glossary for details of the species within each group</a:t>
            </a:r>
          </a:p>
        </p:txBody>
      </p:sp>
    </p:spTree>
    <p:extLst>
      <p:ext uri="{BB962C8B-B14F-4D97-AF65-F5344CB8AC3E}">
        <p14:creationId xmlns:p14="http://schemas.microsoft.com/office/powerpoint/2010/main" val="1368301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GB" dirty="0"/>
              <a:t>UK seafood exports to EU by species group,</a:t>
            </a:r>
            <a:br>
              <a:rPr lang="en-GB" dirty="0"/>
            </a:br>
            <a:r>
              <a:rPr lang="en-GB" dirty="0"/>
              <a:t>ranked by value - 2019</a:t>
            </a:r>
          </a:p>
        </p:txBody>
      </p:sp>
      <p:graphicFrame>
        <p:nvGraphicFramePr>
          <p:cNvPr id="3" name="Content Placeholder 4"/>
          <p:cNvGraphicFramePr>
            <a:graphicFrameLocks/>
          </p:cNvGraphicFramePr>
          <p:nvPr>
            <p:extLst>
              <p:ext uri="{D42A27DB-BD31-4B8C-83A1-F6EECF244321}">
                <p14:modId xmlns:p14="http://schemas.microsoft.com/office/powerpoint/2010/main" val="1438001659"/>
              </p:ext>
            </p:extLst>
          </p:nvPr>
        </p:nvGraphicFramePr>
        <p:xfrm>
          <a:off x="366713" y="1384300"/>
          <a:ext cx="8388350" cy="457411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0" y="6309677"/>
            <a:ext cx="9144000" cy="430887"/>
          </a:xfrm>
          <a:prstGeom prst="rect">
            <a:avLst/>
          </a:prstGeom>
          <a:noFill/>
        </p:spPr>
        <p:txBody>
          <a:bodyPr wrap="square" rtlCol="0">
            <a:spAutoFit/>
          </a:bodyPr>
          <a:lstStyle/>
          <a:p>
            <a:pPr algn="ctr"/>
            <a:endParaRPr lang="en-GB" sz="1100" dirty="0">
              <a:solidFill>
                <a:srgbClr val="FF3300"/>
              </a:solidFill>
            </a:endParaRPr>
          </a:p>
          <a:p>
            <a:pPr algn="ctr"/>
            <a:r>
              <a:rPr lang="en-GB" sz="1100" dirty="0"/>
              <a:t>See glossary for details of the species within each group</a:t>
            </a:r>
          </a:p>
        </p:txBody>
      </p:sp>
    </p:spTree>
    <p:extLst>
      <p:ext uri="{BB962C8B-B14F-4D97-AF65-F5344CB8AC3E}">
        <p14:creationId xmlns:p14="http://schemas.microsoft.com/office/powerpoint/2010/main" val="1975126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GB" dirty="0"/>
              <a:t>UK shellfish exports to EU by country,</a:t>
            </a:r>
            <a:br>
              <a:rPr lang="en-GB" dirty="0"/>
            </a:br>
            <a:r>
              <a:rPr lang="en-GB" dirty="0"/>
              <a:t>ranked by value</a:t>
            </a:r>
          </a:p>
        </p:txBody>
      </p:sp>
      <p:graphicFrame>
        <p:nvGraphicFramePr>
          <p:cNvPr id="3" name="Content Placeholder 5"/>
          <p:cNvGraphicFramePr>
            <a:graphicFrameLocks/>
          </p:cNvGraphicFramePr>
          <p:nvPr>
            <p:extLst>
              <p:ext uri="{D42A27DB-BD31-4B8C-83A1-F6EECF244321}">
                <p14:modId xmlns:p14="http://schemas.microsoft.com/office/powerpoint/2010/main" val="146663780"/>
              </p:ext>
            </p:extLst>
          </p:nvPr>
        </p:nvGraphicFramePr>
        <p:xfrm>
          <a:off x="367296" y="1340061"/>
          <a:ext cx="8388005" cy="5023756"/>
        </p:xfrm>
        <a:graphic>
          <a:graphicData uri="http://schemas.openxmlformats.org/drawingml/2006/table">
            <a:tbl>
              <a:tblPr firstRow="1" bandRow="1">
                <a:tableStyleId>{69012ECD-51FC-41F1-AA8D-1B2483CD663E}</a:tableStyleId>
              </a:tblPr>
              <a:tblGrid>
                <a:gridCol w="1324344">
                  <a:extLst>
                    <a:ext uri="{9D8B030D-6E8A-4147-A177-3AD203B41FA5}">
                      <a16:colId xmlns:a16="http://schemas.microsoft.com/office/drawing/2014/main" val="20000"/>
                    </a:ext>
                  </a:extLst>
                </a:gridCol>
                <a:gridCol w="642151">
                  <a:extLst>
                    <a:ext uri="{9D8B030D-6E8A-4147-A177-3AD203B41FA5}">
                      <a16:colId xmlns:a16="http://schemas.microsoft.com/office/drawing/2014/main" val="20004"/>
                    </a:ext>
                  </a:extLst>
                </a:gridCol>
                <a:gridCol w="642151">
                  <a:extLst>
                    <a:ext uri="{9D8B030D-6E8A-4147-A177-3AD203B41FA5}">
                      <a16:colId xmlns:a16="http://schemas.microsoft.com/office/drawing/2014/main" val="20005"/>
                    </a:ext>
                  </a:extLst>
                </a:gridCol>
                <a:gridCol w="642151">
                  <a:extLst>
                    <a:ext uri="{9D8B030D-6E8A-4147-A177-3AD203B41FA5}">
                      <a16:colId xmlns:a16="http://schemas.microsoft.com/office/drawing/2014/main" val="20006"/>
                    </a:ext>
                  </a:extLst>
                </a:gridCol>
                <a:gridCol w="642151">
                  <a:extLst>
                    <a:ext uri="{9D8B030D-6E8A-4147-A177-3AD203B41FA5}">
                      <a16:colId xmlns:a16="http://schemas.microsoft.com/office/drawing/2014/main" val="20007"/>
                    </a:ext>
                  </a:extLst>
                </a:gridCol>
                <a:gridCol w="642151">
                  <a:extLst>
                    <a:ext uri="{9D8B030D-6E8A-4147-A177-3AD203B41FA5}">
                      <a16:colId xmlns:a16="http://schemas.microsoft.com/office/drawing/2014/main" val="20008"/>
                    </a:ext>
                  </a:extLst>
                </a:gridCol>
                <a:gridCol w="642151">
                  <a:extLst>
                    <a:ext uri="{9D8B030D-6E8A-4147-A177-3AD203B41FA5}">
                      <a16:colId xmlns:a16="http://schemas.microsoft.com/office/drawing/2014/main" val="20009"/>
                    </a:ext>
                  </a:extLst>
                </a:gridCol>
                <a:gridCol w="642151">
                  <a:extLst>
                    <a:ext uri="{9D8B030D-6E8A-4147-A177-3AD203B41FA5}">
                      <a16:colId xmlns:a16="http://schemas.microsoft.com/office/drawing/2014/main" val="20010"/>
                    </a:ext>
                  </a:extLst>
                </a:gridCol>
                <a:gridCol w="642151">
                  <a:extLst>
                    <a:ext uri="{9D8B030D-6E8A-4147-A177-3AD203B41FA5}">
                      <a16:colId xmlns:a16="http://schemas.microsoft.com/office/drawing/2014/main" val="20011"/>
                    </a:ext>
                  </a:extLst>
                </a:gridCol>
                <a:gridCol w="642151">
                  <a:extLst>
                    <a:ext uri="{9D8B030D-6E8A-4147-A177-3AD203B41FA5}">
                      <a16:colId xmlns:a16="http://schemas.microsoft.com/office/drawing/2014/main" val="20001"/>
                    </a:ext>
                  </a:extLst>
                </a:gridCol>
                <a:gridCol w="642151">
                  <a:extLst>
                    <a:ext uri="{9D8B030D-6E8A-4147-A177-3AD203B41FA5}">
                      <a16:colId xmlns:a16="http://schemas.microsoft.com/office/drawing/2014/main" val="20002"/>
                    </a:ext>
                  </a:extLst>
                </a:gridCol>
                <a:gridCol w="642151">
                  <a:extLst>
                    <a:ext uri="{9D8B030D-6E8A-4147-A177-3AD203B41FA5}">
                      <a16:colId xmlns:a16="http://schemas.microsoft.com/office/drawing/2014/main" val="20003"/>
                    </a:ext>
                  </a:extLst>
                </a:gridCol>
              </a:tblGrid>
              <a:tr h="155234">
                <a:tc>
                  <a:txBody>
                    <a:bodyPr/>
                    <a:lstStyle/>
                    <a:p>
                      <a:pPr algn="l" fontAlgn="ctr"/>
                      <a:endParaRPr lang="en-GB" sz="1100" b="0" i="0" u="none" strike="noStrike" dirty="0">
                        <a:solidFill>
                          <a:schemeClr val="bg1"/>
                        </a:solidFill>
                        <a:effectLst/>
                        <a:latin typeface="Calibri"/>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Calibri"/>
                        </a:rPr>
                        <a:t>2018</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Calibri"/>
                        </a:rPr>
                        <a:t>2019</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Calibri"/>
                        </a:rPr>
                        <a:t>% Change</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02122">
                <a:tc>
                  <a:txBody>
                    <a:bodyPr/>
                    <a:lstStyle/>
                    <a:p>
                      <a:pPr algn="l" fontAlgn="ctr"/>
                      <a:r>
                        <a:rPr lang="en-GB" sz="1100" b="0" i="0" u="none" strike="noStrike" dirty="0">
                          <a:solidFill>
                            <a:schemeClr val="bg1"/>
                          </a:solidFill>
                          <a:effectLst/>
                          <a:latin typeface="Calibri"/>
                        </a:rPr>
                        <a:t>* EU Country</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4"/>
                  </a:ext>
                </a:extLst>
              </a:tr>
              <a:tr h="155234">
                <a:tc>
                  <a:txBody>
                    <a:bodyPr/>
                    <a:lstStyle/>
                    <a:p>
                      <a:pPr algn="l" fontAlgn="ctr"/>
                      <a:r>
                        <a:rPr lang="en-GB" sz="900" b="0" i="0" u="none" strike="noStrike" dirty="0">
                          <a:solidFill>
                            <a:srgbClr val="00B050"/>
                          </a:solidFill>
                          <a:effectLst/>
                          <a:latin typeface="Calibri"/>
                        </a:rPr>
                        <a:t>France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£161.6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17.3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£9.34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£163.1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19.1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£8.53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-8.6%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55234">
                <a:tc>
                  <a:txBody>
                    <a:bodyPr/>
                    <a:lstStyle/>
                    <a:p>
                      <a:pPr algn="l" fontAlgn="ctr"/>
                      <a:r>
                        <a:rPr lang="en-GB" sz="900" b="0" i="0" u="none" strike="noStrike" dirty="0">
                          <a:solidFill>
                            <a:srgbClr val="00B050"/>
                          </a:solidFill>
                          <a:effectLst/>
                          <a:latin typeface="Calibri"/>
                        </a:rPr>
                        <a:t>Spain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dirty="0">
                          <a:solidFill>
                            <a:srgbClr val="404040"/>
                          </a:solidFill>
                          <a:effectLst/>
                          <a:latin typeface="Calibri"/>
                        </a:rPr>
                        <a:t>£112.4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15.5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£7.23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£120.0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17.1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£7.00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6.8%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-3.2%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55234">
                <a:tc>
                  <a:txBody>
                    <a:bodyPr/>
                    <a:lstStyle/>
                    <a:p>
                      <a:pPr algn="l" fontAlgn="ctr"/>
                      <a:r>
                        <a:rPr lang="en-GB" sz="900" b="0" i="0" u="none" strike="noStrike" dirty="0">
                          <a:solidFill>
                            <a:srgbClr val="000000"/>
                          </a:solidFill>
                          <a:effectLst/>
                          <a:latin typeface="Calibri"/>
                        </a:rPr>
                        <a:t>Italy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dirty="0">
                          <a:solidFill>
                            <a:srgbClr val="000000"/>
                          </a:solidFill>
                          <a:effectLst/>
                          <a:latin typeface="Calibri"/>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£64.0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9.6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£6.65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£59.8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9.8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£6.10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-6.6%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-8.3%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155234">
                <a:tc>
                  <a:txBody>
                    <a:bodyPr/>
                    <a:lstStyle/>
                    <a:p>
                      <a:pPr algn="l" fontAlgn="ctr"/>
                      <a:r>
                        <a:rPr lang="en-GB" sz="900" b="0" i="0" u="none" strike="noStrike" dirty="0">
                          <a:solidFill>
                            <a:srgbClr val="FF0000"/>
                          </a:solidFill>
                          <a:effectLst/>
                          <a:latin typeface="Calibri"/>
                        </a:rPr>
                        <a:t>Irish Republic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£39.3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7.0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£5.61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£37.2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6.2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£5.98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-5.5%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6.6%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155234">
                <a:tc>
                  <a:txBody>
                    <a:bodyPr/>
                    <a:lstStyle/>
                    <a:p>
                      <a:pPr algn="l" fontAlgn="ctr"/>
                      <a:r>
                        <a:rPr lang="en-GB" sz="900" b="0" i="0" u="none" strike="noStrike" dirty="0">
                          <a:solidFill>
                            <a:srgbClr val="000000"/>
                          </a:solidFill>
                          <a:effectLst/>
                          <a:latin typeface="Calibri"/>
                        </a:rPr>
                        <a:t>Netherlands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dirty="0">
                          <a:solidFill>
                            <a:srgbClr val="404040"/>
                          </a:solidFill>
                          <a:effectLst/>
                          <a:latin typeface="Calibri"/>
                        </a:rPr>
                        <a:t>£16.7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5.7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£2.91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£16.0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6.6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£2.45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-3.9%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14.3%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-15.9%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55234">
                <a:tc>
                  <a:txBody>
                    <a:bodyPr/>
                    <a:lstStyle/>
                    <a:p>
                      <a:pPr algn="l" fontAlgn="ctr"/>
                      <a:r>
                        <a:rPr lang="en-GB" sz="900" b="0" i="0" u="none" strike="noStrike" dirty="0">
                          <a:solidFill>
                            <a:srgbClr val="00B050"/>
                          </a:solidFill>
                          <a:effectLst/>
                          <a:latin typeface="Calibri"/>
                        </a:rPr>
                        <a:t>Germany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£15.2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dirty="0">
                          <a:solidFill>
                            <a:srgbClr val="404040"/>
                          </a:solidFill>
                          <a:effectLst/>
                          <a:latin typeface="Calibri"/>
                        </a:rPr>
                        <a:t>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£6.65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£15.3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£6.64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-0.2%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155234">
                <a:tc>
                  <a:txBody>
                    <a:bodyPr/>
                    <a:lstStyle/>
                    <a:p>
                      <a:pPr algn="l" fontAlgn="ctr"/>
                      <a:r>
                        <a:rPr lang="en-GB" sz="900" b="0" i="0" u="none" strike="noStrike" dirty="0">
                          <a:solidFill>
                            <a:srgbClr val="00B050"/>
                          </a:solidFill>
                          <a:effectLst/>
                          <a:latin typeface="Calibri"/>
                        </a:rPr>
                        <a:t>Belgium</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£9.2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£7.56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£6.85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24.6%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37.5%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-9.3%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155234">
                <a:tc>
                  <a:txBody>
                    <a:bodyPr/>
                    <a:lstStyle/>
                    <a:p>
                      <a:pPr algn="l" fontAlgn="ctr"/>
                      <a:r>
                        <a:rPr lang="en-GB" sz="900" b="0" i="0" u="none" strike="noStrike" dirty="0">
                          <a:solidFill>
                            <a:srgbClr val="00B050"/>
                          </a:solidFill>
                          <a:effectLst/>
                          <a:latin typeface="Calibri"/>
                        </a:rPr>
                        <a:t>Portugal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£9.5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£5.64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£9.5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£5.32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6.0%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-5.7%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155234">
                <a:tc>
                  <a:txBody>
                    <a:bodyPr/>
                    <a:lstStyle/>
                    <a:p>
                      <a:pPr algn="l" fontAlgn="ctr"/>
                      <a:r>
                        <a:rPr lang="en-GB" sz="900" b="0" i="0" u="none" strike="noStrike" dirty="0">
                          <a:solidFill>
                            <a:srgbClr val="FF0000"/>
                          </a:solidFill>
                          <a:effectLst/>
                          <a:latin typeface="Calibri"/>
                        </a:rPr>
                        <a:t>Denmark</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£7.49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£7.9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£7.65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-34.9%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-36.3%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155234">
                <a:tc>
                  <a:txBody>
                    <a:bodyPr/>
                    <a:lstStyle/>
                    <a:p>
                      <a:pPr algn="l" fontAlgn="ctr"/>
                      <a:r>
                        <a:rPr lang="en-GB" sz="900" b="0" i="0" u="none" strike="noStrike" dirty="0">
                          <a:solidFill>
                            <a:srgbClr val="00B050"/>
                          </a:solidFill>
                          <a:effectLst/>
                          <a:latin typeface="Calibri"/>
                        </a:rPr>
                        <a:t>Poland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£3.7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dirty="0">
                          <a:solidFill>
                            <a:srgbClr val="404040"/>
                          </a:solidFill>
                          <a:effectLst/>
                          <a:latin typeface="Calibri"/>
                        </a:rPr>
                        <a:t>£5.55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£4.7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£5.70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26.3%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23.1%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155234">
                <a:tc>
                  <a:txBody>
                    <a:bodyPr/>
                    <a:lstStyle/>
                    <a:p>
                      <a:pPr algn="l" fontAlgn="ctr"/>
                      <a:r>
                        <a:rPr lang="en-GB" sz="900" b="0" i="0" u="none" strike="noStrike" dirty="0">
                          <a:solidFill>
                            <a:srgbClr val="00B050"/>
                          </a:solidFill>
                          <a:effectLst/>
                          <a:latin typeface="Calibri"/>
                        </a:rPr>
                        <a:t>Croatia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£3.0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£7.68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£3.8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£7.68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26.2%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26.1%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155234">
                <a:tc>
                  <a:txBody>
                    <a:bodyPr/>
                    <a:lstStyle/>
                    <a:p>
                      <a:pPr algn="l" fontAlgn="ctr"/>
                      <a:r>
                        <a:rPr lang="en-GB" sz="900" b="0" i="0" u="none" strike="noStrike" dirty="0">
                          <a:solidFill>
                            <a:srgbClr val="00B050"/>
                          </a:solidFill>
                          <a:effectLst/>
                          <a:latin typeface="Calibri"/>
                        </a:rPr>
                        <a:t>Greece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£5.14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£5.33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64.1%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58.2%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3.7%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155234">
                <a:tc>
                  <a:txBody>
                    <a:bodyPr/>
                    <a:lstStyle/>
                    <a:p>
                      <a:pPr algn="l" fontAlgn="ctr"/>
                      <a:r>
                        <a:rPr lang="en-GB" sz="900" b="0" i="0" u="none" strike="noStrike" dirty="0">
                          <a:solidFill>
                            <a:srgbClr val="00B050"/>
                          </a:solidFill>
                          <a:effectLst/>
                          <a:latin typeface="Calibri"/>
                        </a:rPr>
                        <a:t>Cyprus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£6.01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dirty="0">
                          <a:solidFill>
                            <a:srgbClr val="FF0000"/>
                          </a:solidFill>
                          <a:effectLst/>
                          <a:latin typeface="Arial"/>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£6.10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17.7%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15.8%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r h="155234">
                <a:tc>
                  <a:txBody>
                    <a:bodyPr/>
                    <a:lstStyle/>
                    <a:p>
                      <a:pPr algn="l" fontAlgn="ctr"/>
                      <a:r>
                        <a:rPr lang="en-GB" sz="900" b="0" i="0" u="none" strike="noStrike" dirty="0">
                          <a:solidFill>
                            <a:srgbClr val="000000"/>
                          </a:solidFill>
                          <a:effectLst/>
                          <a:latin typeface="Calibri"/>
                        </a:rPr>
                        <a:t>Luxembourg</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£9.88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dirty="0">
                          <a:solidFill>
                            <a:srgbClr val="404040"/>
                          </a:solidFill>
                          <a:effectLst/>
                          <a:latin typeface="Calibri"/>
                        </a:rPr>
                        <a:t>£1.0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£8.92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-2.2%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8.3%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-9.7%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155234">
                <a:tc>
                  <a:txBody>
                    <a:bodyPr/>
                    <a:lstStyle/>
                    <a:p>
                      <a:pPr algn="l" fontAlgn="ctr"/>
                      <a:r>
                        <a:rPr lang="en-GB" sz="900" b="0" i="0" u="none" strike="noStrike" dirty="0">
                          <a:solidFill>
                            <a:srgbClr val="00B050"/>
                          </a:solidFill>
                          <a:effectLst/>
                          <a:latin typeface="Calibri"/>
                        </a:rPr>
                        <a:t>Malta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£5.46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£5.13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12.6%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dirty="0">
                          <a:solidFill>
                            <a:srgbClr val="00B050"/>
                          </a:solidFill>
                          <a:effectLst/>
                          <a:latin typeface="Arial"/>
                        </a:rPr>
                        <a:t>19.9%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-6.1%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r h="155234">
                <a:tc>
                  <a:txBody>
                    <a:bodyPr/>
                    <a:lstStyle/>
                    <a:p>
                      <a:pPr algn="l" fontAlgn="ctr"/>
                      <a:r>
                        <a:rPr lang="en-GB" sz="900" b="0" i="0" u="none" strike="noStrike" dirty="0">
                          <a:solidFill>
                            <a:srgbClr val="00B050"/>
                          </a:solidFill>
                          <a:effectLst/>
                          <a:latin typeface="Calibri"/>
                        </a:rPr>
                        <a:t>Romania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£6.69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£6.36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27.9%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-5.0%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r h="155234">
                <a:tc>
                  <a:txBody>
                    <a:bodyPr/>
                    <a:lstStyle/>
                    <a:p>
                      <a:pPr algn="l" fontAlgn="ctr"/>
                      <a:r>
                        <a:rPr lang="en-GB" sz="900" b="0" i="0" u="none" strike="noStrike" dirty="0">
                          <a:solidFill>
                            <a:srgbClr val="FF0000"/>
                          </a:solidFill>
                          <a:effectLst/>
                          <a:latin typeface="Calibri"/>
                        </a:rPr>
                        <a:t>Sweden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£9.02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£7.80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-27.6%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-16.4%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-13.5%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1"/>
                  </a:ext>
                </a:extLst>
              </a:tr>
              <a:tr h="155234">
                <a:tc>
                  <a:txBody>
                    <a:bodyPr/>
                    <a:lstStyle/>
                    <a:p>
                      <a:pPr algn="l" fontAlgn="ctr"/>
                      <a:r>
                        <a:rPr lang="en-GB" sz="900" b="0" i="0" u="none" strike="noStrike" dirty="0">
                          <a:solidFill>
                            <a:srgbClr val="00B050"/>
                          </a:solidFill>
                          <a:effectLst/>
                          <a:latin typeface="Calibri"/>
                        </a:rPr>
                        <a:t>Hungary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£6.69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dirty="0">
                          <a:solidFill>
                            <a:srgbClr val="404040"/>
                          </a:solidFill>
                          <a:effectLst/>
                          <a:latin typeface="Calibri"/>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£6.04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4.3%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15.6%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-9.7%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2"/>
                  </a:ext>
                </a:extLst>
              </a:tr>
              <a:tr h="155234">
                <a:tc>
                  <a:txBody>
                    <a:bodyPr/>
                    <a:lstStyle/>
                    <a:p>
                      <a:pPr algn="l" fontAlgn="ctr"/>
                      <a:r>
                        <a:rPr lang="en-GB" sz="900" b="0" i="0" u="none" strike="noStrike" dirty="0">
                          <a:solidFill>
                            <a:srgbClr val="00B050"/>
                          </a:solidFill>
                          <a:effectLst/>
                          <a:latin typeface="Calibri"/>
                        </a:rPr>
                        <a:t>Czech Republic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21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£6.81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£4.05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36.0%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128.8%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-40.6%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3"/>
                  </a:ext>
                </a:extLst>
              </a:tr>
              <a:tr h="155234">
                <a:tc>
                  <a:txBody>
                    <a:bodyPr/>
                    <a:lstStyle/>
                    <a:p>
                      <a:pPr algn="l" fontAlgn="ctr"/>
                      <a:r>
                        <a:rPr lang="en-GB" sz="900" b="0" i="0" u="none" strike="noStrike" dirty="0">
                          <a:solidFill>
                            <a:srgbClr val="00B050"/>
                          </a:solidFill>
                          <a:effectLst/>
                          <a:latin typeface="Calibri"/>
                        </a:rPr>
                        <a:t>Austria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£6.87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dirty="0">
                          <a:solidFill>
                            <a:srgbClr val="404040"/>
                          </a:solidFill>
                          <a:effectLst/>
                          <a:latin typeface="Calibri"/>
                        </a:rPr>
                        <a:t>£6.71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4.2%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-2.4%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4"/>
                  </a:ext>
                </a:extLst>
              </a:tr>
              <a:tr h="155234">
                <a:tc>
                  <a:txBody>
                    <a:bodyPr/>
                    <a:lstStyle/>
                    <a:p>
                      <a:pPr algn="l" fontAlgn="ctr"/>
                      <a:r>
                        <a:rPr lang="en-GB" sz="900" b="0" i="0" u="none" strike="noStrike" dirty="0">
                          <a:solidFill>
                            <a:srgbClr val="00B050"/>
                          </a:solidFill>
                          <a:effectLst/>
                          <a:latin typeface="Calibri"/>
                        </a:rPr>
                        <a:t>Latvia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22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£6.34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£6.01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5.2%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-5.3%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5"/>
                  </a:ext>
                </a:extLst>
              </a:tr>
              <a:tr h="155234">
                <a:tc>
                  <a:txBody>
                    <a:bodyPr/>
                    <a:lstStyle/>
                    <a:p>
                      <a:pPr algn="l" fontAlgn="ctr"/>
                      <a:r>
                        <a:rPr lang="en-GB" sz="900" b="0" i="0" u="none" strike="noStrike" dirty="0">
                          <a:solidFill>
                            <a:srgbClr val="FF0000"/>
                          </a:solidFill>
                          <a:effectLst/>
                          <a:latin typeface="Calibri"/>
                        </a:rPr>
                        <a:t>Slovenia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£7.98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22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£7.12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-18.3%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-8.4%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-10.8%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6"/>
                  </a:ext>
                </a:extLst>
              </a:tr>
              <a:tr h="155234">
                <a:tc>
                  <a:txBody>
                    <a:bodyPr/>
                    <a:lstStyle/>
                    <a:p>
                      <a:pPr algn="l" fontAlgn="ctr"/>
                      <a:r>
                        <a:rPr lang="en-GB" sz="900" b="0" i="0" u="none" strike="noStrike" dirty="0">
                          <a:solidFill>
                            <a:srgbClr val="000000"/>
                          </a:solidFill>
                          <a:effectLst/>
                          <a:latin typeface="Calibri"/>
                        </a:rPr>
                        <a:t>Gibraltar</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24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£5.70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£6.70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5.5%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17.4%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7"/>
                  </a:ext>
                </a:extLst>
              </a:tr>
              <a:tr h="155234">
                <a:tc>
                  <a:txBody>
                    <a:bodyPr/>
                    <a:lstStyle/>
                    <a:p>
                      <a:pPr algn="l" fontAlgn="ctr"/>
                      <a:r>
                        <a:rPr lang="en-GB" sz="900" b="0" i="0" u="none" strike="noStrike" dirty="0">
                          <a:solidFill>
                            <a:srgbClr val="FF0000"/>
                          </a:solidFill>
                          <a:effectLst/>
                          <a:latin typeface="Calibri"/>
                        </a:rPr>
                        <a:t>Lithuania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23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£5.65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24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£6.08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dirty="0">
                          <a:solidFill>
                            <a:srgbClr val="FF0000"/>
                          </a:solidFill>
                          <a:effectLst/>
                          <a:latin typeface="Arial"/>
                        </a:rPr>
                        <a:t>-80.9%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-82.3%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7.6%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8"/>
                  </a:ext>
                </a:extLst>
              </a:tr>
              <a:tr h="155234">
                <a:tc>
                  <a:txBody>
                    <a:bodyPr/>
                    <a:lstStyle/>
                    <a:p>
                      <a:pPr algn="l" fontAlgn="ctr"/>
                      <a:r>
                        <a:rPr lang="en-GB" sz="900" b="0" i="0" u="none" strike="noStrike" dirty="0">
                          <a:solidFill>
                            <a:srgbClr val="FF0000"/>
                          </a:solidFill>
                          <a:effectLst/>
                          <a:latin typeface="Calibri"/>
                        </a:rPr>
                        <a:t>Finland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27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£10.50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0.003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£10.96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-53.2%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dirty="0">
                          <a:solidFill>
                            <a:srgbClr val="FF0000"/>
                          </a:solidFill>
                          <a:effectLst/>
                          <a:latin typeface="Arial"/>
                        </a:rPr>
                        <a:t>-55.2%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4.4%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9"/>
                  </a:ext>
                </a:extLst>
              </a:tr>
              <a:tr h="155234">
                <a:tc>
                  <a:txBody>
                    <a:bodyPr/>
                    <a:lstStyle/>
                    <a:p>
                      <a:pPr algn="l" fontAlgn="ctr"/>
                      <a:r>
                        <a:rPr lang="en-GB" sz="900" b="0" i="0" u="none" strike="noStrike" dirty="0">
                          <a:solidFill>
                            <a:srgbClr val="FF0000"/>
                          </a:solidFill>
                          <a:effectLst/>
                          <a:latin typeface="Calibri"/>
                        </a:rPr>
                        <a:t>Estonia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25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£5.83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26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0.002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£18.22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-66.5%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dirty="0">
                          <a:solidFill>
                            <a:srgbClr val="FF0000"/>
                          </a:solidFill>
                          <a:effectLst/>
                          <a:latin typeface="Arial"/>
                        </a:rPr>
                        <a:t>-89.3%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212.4%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30"/>
                  </a:ext>
                </a:extLst>
              </a:tr>
              <a:tr h="155234">
                <a:tc>
                  <a:txBody>
                    <a:bodyPr/>
                    <a:lstStyle/>
                    <a:p>
                      <a:pPr algn="l" fontAlgn="ctr"/>
                      <a:r>
                        <a:rPr lang="en-GB" sz="900" b="0" i="0" u="none" strike="noStrike" dirty="0">
                          <a:solidFill>
                            <a:srgbClr val="00B050"/>
                          </a:solidFill>
                          <a:effectLst/>
                          <a:latin typeface="Calibri"/>
                        </a:rPr>
                        <a:t>Bulgaria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28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£0.004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£5.56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0.004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£5.76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545.2%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522.6%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3.6%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55234">
                <a:tc>
                  <a:txBody>
                    <a:bodyPr/>
                    <a:lstStyle/>
                    <a:p>
                      <a:pPr algn="l" fontAlgn="ctr"/>
                      <a:r>
                        <a:rPr lang="en-GB" sz="900" b="0" i="0" u="none" strike="noStrike" dirty="0">
                          <a:solidFill>
                            <a:srgbClr val="FF0000"/>
                          </a:solidFill>
                          <a:effectLst/>
                          <a:latin typeface="Calibri"/>
                        </a:rPr>
                        <a:t>Slovakia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Calibri"/>
                        </a:rPr>
                        <a:t>26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£11.93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28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0.001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Calibri"/>
                        </a:rPr>
                        <a:t>£17.22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-71.2%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-80.1%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dirty="0">
                          <a:solidFill>
                            <a:srgbClr val="00B050"/>
                          </a:solidFill>
                          <a:effectLst/>
                          <a:latin typeface="Arial"/>
                        </a:rPr>
                        <a:t>44.3%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55234">
                <a:tc>
                  <a:txBody>
                    <a:bodyPr/>
                    <a:lstStyle/>
                    <a:p>
                      <a:pPr algn="l" fontAlgn="ctr"/>
                      <a:r>
                        <a:rPr lang="en-GB" sz="900" b="1" i="0" u="none" strike="noStrike" dirty="0">
                          <a:solidFill>
                            <a:srgbClr val="00B050"/>
                          </a:solidFill>
                          <a:effectLst/>
                          <a:latin typeface="Calibri"/>
                        </a:rPr>
                        <a:t>Grand Total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900" b="1" i="0" u="none" strike="noStrike" dirty="0">
                        <a:solidFill>
                          <a:srgbClr val="000000"/>
                        </a:solidFill>
                        <a:effectLst/>
                        <a:latin typeface="Calibri"/>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dirty="0">
                          <a:solidFill>
                            <a:srgbClr val="404040"/>
                          </a:solidFill>
                          <a:effectLst/>
                          <a:latin typeface="Calibri"/>
                        </a:rPr>
                        <a:t>£455.4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dirty="0">
                          <a:solidFill>
                            <a:srgbClr val="404040"/>
                          </a:solidFill>
                          <a:effectLst/>
                          <a:latin typeface="Calibri"/>
                        </a:rPr>
                        <a:t>64.4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dirty="0">
                          <a:solidFill>
                            <a:srgbClr val="404040"/>
                          </a:solidFill>
                          <a:effectLst/>
                          <a:latin typeface="Calibri"/>
                        </a:rPr>
                        <a:t>£7.08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900" b="1" i="0" u="none" strike="noStrike" dirty="0">
                        <a:solidFill>
                          <a:srgbClr val="404040"/>
                        </a:solidFill>
                        <a:effectLst/>
                        <a:latin typeface="Arial"/>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dirty="0">
                          <a:solidFill>
                            <a:srgbClr val="404040"/>
                          </a:solidFill>
                          <a:effectLst/>
                          <a:latin typeface="Calibri"/>
                        </a:rPr>
                        <a:t>£457.9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dirty="0">
                          <a:solidFill>
                            <a:srgbClr val="404040"/>
                          </a:solidFill>
                          <a:effectLst/>
                          <a:latin typeface="Calibri"/>
                        </a:rPr>
                        <a:t>68.4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dirty="0">
                          <a:solidFill>
                            <a:srgbClr val="404040"/>
                          </a:solidFill>
                          <a:effectLst/>
                          <a:latin typeface="Calibri"/>
                        </a:rPr>
                        <a:t>£6.69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dirty="0">
                          <a:solidFill>
                            <a:srgbClr val="00B050"/>
                          </a:solidFill>
                          <a:effectLst/>
                          <a:latin typeface="Arial"/>
                        </a:rPr>
                        <a:t>0.5%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dirty="0">
                          <a:solidFill>
                            <a:srgbClr val="00B050"/>
                          </a:solidFill>
                          <a:effectLst/>
                          <a:latin typeface="Arial"/>
                        </a:rPr>
                        <a:t>6.3%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dirty="0">
                          <a:solidFill>
                            <a:srgbClr val="FF0000"/>
                          </a:solidFill>
                          <a:effectLst/>
                          <a:latin typeface="Arial"/>
                        </a:rPr>
                        <a:t>-5.5%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4" name="TextBox 3"/>
          <p:cNvSpPr txBox="1"/>
          <p:nvPr/>
        </p:nvSpPr>
        <p:spPr>
          <a:xfrm>
            <a:off x="0" y="6443035"/>
            <a:ext cx="9144000" cy="252101"/>
          </a:xfrm>
          <a:prstGeom prst="rect">
            <a:avLst/>
          </a:prstGeom>
        </p:spPr>
        <p:txBody>
          <a:bodyPr vert="horz" wrap="square" lIns="91440" tIns="45720" rIns="91440" bIns="45720" rtlCol="0" anchor="t">
            <a:noAutofit/>
          </a:bodyPr>
          <a:lstStyle/>
          <a:p>
            <a:pPr algn="ctr"/>
            <a:r>
              <a:rPr lang="en-GB" sz="1100" dirty="0"/>
              <a:t>Key: * EU Country: </a:t>
            </a:r>
            <a:r>
              <a:rPr lang="en-GB" sz="1100" dirty="0">
                <a:solidFill>
                  <a:srgbClr val="00B050"/>
                </a:solidFill>
                <a:cs typeface="Helvetica" panose="020B0604020202020204" pitchFamily="34" charset="0"/>
              </a:rPr>
              <a:t>value &amp; volume increase</a:t>
            </a:r>
            <a:r>
              <a:rPr lang="en-GB" sz="1100" dirty="0">
                <a:solidFill>
                  <a:schemeClr val="tx1">
                    <a:lumMod val="75000"/>
                    <a:lumOff val="25000"/>
                  </a:schemeClr>
                </a:solidFill>
                <a:cs typeface="Helvetica" panose="020B0604020202020204" pitchFamily="34" charset="0"/>
              </a:rPr>
              <a:t>, </a:t>
            </a:r>
            <a:r>
              <a:rPr lang="en-GB" sz="1100" dirty="0">
                <a:solidFill>
                  <a:srgbClr val="FF0000"/>
                </a:solidFill>
                <a:cs typeface="Helvetica" panose="020B0604020202020204" pitchFamily="34" charset="0"/>
              </a:rPr>
              <a:t>value &amp; volume decline</a:t>
            </a:r>
          </a:p>
          <a:p>
            <a:pPr algn="ctr"/>
            <a:r>
              <a:rPr lang="en-GB" sz="1100" dirty="0"/>
              <a:t>See glossary for details of the species within each group</a:t>
            </a:r>
          </a:p>
          <a:p>
            <a:pPr algn="ctr"/>
            <a:endParaRPr lang="en-GB" sz="1100" dirty="0">
              <a:solidFill>
                <a:srgbClr val="FF0000"/>
              </a:solidFill>
              <a:cs typeface="Helvetica" panose="020B0604020202020204" pitchFamily="34" charset="0"/>
            </a:endParaRPr>
          </a:p>
          <a:p>
            <a:endParaRPr lang="en-GB" sz="1100" dirty="0">
              <a:solidFill>
                <a:schemeClr val="tx1">
                  <a:lumMod val="75000"/>
                  <a:lumOff val="25000"/>
                </a:schemeClr>
              </a:solidFill>
              <a:cs typeface="Helvetica" panose="020B0604020202020204" pitchFamily="34" charset="0"/>
            </a:endParaRPr>
          </a:p>
        </p:txBody>
      </p:sp>
    </p:spTree>
    <p:extLst>
      <p:ext uri="{BB962C8B-B14F-4D97-AF65-F5344CB8AC3E}">
        <p14:creationId xmlns:p14="http://schemas.microsoft.com/office/powerpoint/2010/main" val="3012450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GB" dirty="0"/>
              <a:t>UK demersal exports to EU by country,</a:t>
            </a:r>
            <a:br>
              <a:rPr lang="en-GB" dirty="0"/>
            </a:br>
            <a:r>
              <a:rPr lang="en-GB" dirty="0"/>
              <a:t>ranked by value</a:t>
            </a:r>
          </a:p>
        </p:txBody>
      </p:sp>
      <p:graphicFrame>
        <p:nvGraphicFramePr>
          <p:cNvPr id="3" name="Content Placeholder 5"/>
          <p:cNvGraphicFramePr>
            <a:graphicFrameLocks/>
          </p:cNvGraphicFramePr>
          <p:nvPr>
            <p:extLst>
              <p:ext uri="{D42A27DB-BD31-4B8C-83A1-F6EECF244321}">
                <p14:modId xmlns:p14="http://schemas.microsoft.com/office/powerpoint/2010/main" val="2020643002"/>
              </p:ext>
            </p:extLst>
          </p:nvPr>
        </p:nvGraphicFramePr>
        <p:xfrm>
          <a:off x="367296" y="1340064"/>
          <a:ext cx="8388005" cy="4921035"/>
        </p:xfrm>
        <a:graphic>
          <a:graphicData uri="http://schemas.openxmlformats.org/drawingml/2006/table">
            <a:tbl>
              <a:tblPr firstRow="1" bandRow="1">
                <a:tableStyleId>{69012ECD-51FC-41F1-AA8D-1B2483CD663E}</a:tableStyleId>
              </a:tblPr>
              <a:tblGrid>
                <a:gridCol w="1324344">
                  <a:extLst>
                    <a:ext uri="{9D8B030D-6E8A-4147-A177-3AD203B41FA5}">
                      <a16:colId xmlns:a16="http://schemas.microsoft.com/office/drawing/2014/main" val="20000"/>
                    </a:ext>
                  </a:extLst>
                </a:gridCol>
                <a:gridCol w="642151">
                  <a:extLst>
                    <a:ext uri="{9D8B030D-6E8A-4147-A177-3AD203B41FA5}">
                      <a16:colId xmlns:a16="http://schemas.microsoft.com/office/drawing/2014/main" val="20004"/>
                    </a:ext>
                  </a:extLst>
                </a:gridCol>
                <a:gridCol w="642151">
                  <a:extLst>
                    <a:ext uri="{9D8B030D-6E8A-4147-A177-3AD203B41FA5}">
                      <a16:colId xmlns:a16="http://schemas.microsoft.com/office/drawing/2014/main" val="20005"/>
                    </a:ext>
                  </a:extLst>
                </a:gridCol>
                <a:gridCol w="642151">
                  <a:extLst>
                    <a:ext uri="{9D8B030D-6E8A-4147-A177-3AD203B41FA5}">
                      <a16:colId xmlns:a16="http://schemas.microsoft.com/office/drawing/2014/main" val="20006"/>
                    </a:ext>
                  </a:extLst>
                </a:gridCol>
                <a:gridCol w="642151">
                  <a:extLst>
                    <a:ext uri="{9D8B030D-6E8A-4147-A177-3AD203B41FA5}">
                      <a16:colId xmlns:a16="http://schemas.microsoft.com/office/drawing/2014/main" val="20007"/>
                    </a:ext>
                  </a:extLst>
                </a:gridCol>
                <a:gridCol w="642151">
                  <a:extLst>
                    <a:ext uri="{9D8B030D-6E8A-4147-A177-3AD203B41FA5}">
                      <a16:colId xmlns:a16="http://schemas.microsoft.com/office/drawing/2014/main" val="20008"/>
                    </a:ext>
                  </a:extLst>
                </a:gridCol>
                <a:gridCol w="642151">
                  <a:extLst>
                    <a:ext uri="{9D8B030D-6E8A-4147-A177-3AD203B41FA5}">
                      <a16:colId xmlns:a16="http://schemas.microsoft.com/office/drawing/2014/main" val="20009"/>
                    </a:ext>
                  </a:extLst>
                </a:gridCol>
                <a:gridCol w="642151">
                  <a:extLst>
                    <a:ext uri="{9D8B030D-6E8A-4147-A177-3AD203B41FA5}">
                      <a16:colId xmlns:a16="http://schemas.microsoft.com/office/drawing/2014/main" val="20010"/>
                    </a:ext>
                  </a:extLst>
                </a:gridCol>
                <a:gridCol w="642151">
                  <a:extLst>
                    <a:ext uri="{9D8B030D-6E8A-4147-A177-3AD203B41FA5}">
                      <a16:colId xmlns:a16="http://schemas.microsoft.com/office/drawing/2014/main" val="20011"/>
                    </a:ext>
                  </a:extLst>
                </a:gridCol>
                <a:gridCol w="642151">
                  <a:extLst>
                    <a:ext uri="{9D8B030D-6E8A-4147-A177-3AD203B41FA5}">
                      <a16:colId xmlns:a16="http://schemas.microsoft.com/office/drawing/2014/main" val="20001"/>
                    </a:ext>
                  </a:extLst>
                </a:gridCol>
                <a:gridCol w="642151">
                  <a:extLst>
                    <a:ext uri="{9D8B030D-6E8A-4147-A177-3AD203B41FA5}">
                      <a16:colId xmlns:a16="http://schemas.microsoft.com/office/drawing/2014/main" val="20002"/>
                    </a:ext>
                  </a:extLst>
                </a:gridCol>
                <a:gridCol w="642151">
                  <a:extLst>
                    <a:ext uri="{9D8B030D-6E8A-4147-A177-3AD203B41FA5}">
                      <a16:colId xmlns:a16="http://schemas.microsoft.com/office/drawing/2014/main" val="20003"/>
                    </a:ext>
                  </a:extLst>
                </a:gridCol>
              </a:tblGrid>
              <a:tr h="188336">
                <a:tc>
                  <a:txBody>
                    <a:bodyPr/>
                    <a:lstStyle/>
                    <a:p>
                      <a:pPr algn="l" fontAlgn="ctr"/>
                      <a:endParaRPr lang="en-GB" sz="1100" b="0" i="0" u="none" strike="noStrike" dirty="0">
                        <a:solidFill>
                          <a:schemeClr val="bg1"/>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2018</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2019</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mn-lt"/>
                        </a:rPr>
                        <a:t>% Change</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66547">
                <a:tc>
                  <a:txBody>
                    <a:bodyPr/>
                    <a:lstStyle/>
                    <a:p>
                      <a:pPr algn="l" fontAlgn="ctr"/>
                      <a:r>
                        <a:rPr lang="en-GB" sz="1100" b="0" i="0" u="none" strike="noStrike" dirty="0">
                          <a:solidFill>
                            <a:schemeClr val="bg1"/>
                          </a:solidFill>
                          <a:effectLst/>
                          <a:latin typeface="+mn-lt"/>
                        </a:rPr>
                        <a:t>* EU Country</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4"/>
                  </a:ext>
                </a:extLst>
              </a:tr>
              <a:tr h="155934">
                <a:tc>
                  <a:txBody>
                    <a:bodyPr/>
                    <a:lstStyle/>
                    <a:p>
                      <a:pPr algn="l" fontAlgn="ctr"/>
                      <a:r>
                        <a:rPr lang="en-GB" sz="900" b="0" i="0" u="none" strike="noStrike" dirty="0">
                          <a:solidFill>
                            <a:srgbClr val="000000"/>
                          </a:solidFill>
                          <a:effectLst/>
                          <a:latin typeface="+mn-lt"/>
                        </a:rPr>
                        <a:t>France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£80.2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16.1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£4.97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£71.1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16.2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£4.38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-11.9%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55934">
                <a:tc>
                  <a:txBody>
                    <a:bodyPr/>
                    <a:lstStyle/>
                    <a:p>
                      <a:pPr algn="l" fontAlgn="ctr"/>
                      <a:r>
                        <a:rPr lang="en-GB" sz="900" b="0" i="0" u="none" strike="noStrike" dirty="0">
                          <a:solidFill>
                            <a:srgbClr val="FF0000"/>
                          </a:solidFill>
                          <a:effectLst/>
                          <a:latin typeface="+mn-lt"/>
                        </a:rPr>
                        <a:t>Spain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£64.5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14.8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£4.35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£58.2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13.3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£4.38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-9.8%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0.6%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55934">
                <a:tc>
                  <a:txBody>
                    <a:bodyPr/>
                    <a:lstStyle/>
                    <a:p>
                      <a:pPr algn="l" fontAlgn="ctr"/>
                      <a:r>
                        <a:rPr lang="en-GB" sz="900" b="0" i="0" u="none" strike="noStrike">
                          <a:solidFill>
                            <a:srgbClr val="00B050"/>
                          </a:solidFill>
                          <a:effectLst/>
                          <a:latin typeface="+mn-lt"/>
                        </a:rPr>
                        <a:t>Irish Republic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£34.4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7.5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£4.57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£37.6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8.2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£4.60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9.4%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8.7%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0.7%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155934">
                <a:tc>
                  <a:txBody>
                    <a:bodyPr/>
                    <a:lstStyle/>
                    <a:p>
                      <a:pPr algn="l" fontAlgn="ctr"/>
                      <a:r>
                        <a:rPr lang="en-GB" sz="900" b="0" i="0" u="none" strike="noStrike">
                          <a:solidFill>
                            <a:srgbClr val="FF0000"/>
                          </a:solidFill>
                          <a:effectLst/>
                          <a:latin typeface="+mn-lt"/>
                        </a:rPr>
                        <a:t>Netherlands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£17.2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£3.79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£14.2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£4.07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-17.1%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-22.7%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7.2%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155934">
                <a:tc>
                  <a:txBody>
                    <a:bodyPr/>
                    <a:lstStyle/>
                    <a:p>
                      <a:pPr algn="l" fontAlgn="ctr"/>
                      <a:r>
                        <a:rPr lang="en-GB" sz="900" b="0" i="0" u="none" strike="noStrike" dirty="0">
                          <a:solidFill>
                            <a:srgbClr val="FF0000"/>
                          </a:solidFill>
                          <a:effectLst/>
                          <a:latin typeface="+mn-lt"/>
                        </a:rPr>
                        <a:t>Italy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£9.6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£9.88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dirty="0">
                          <a:solidFill>
                            <a:srgbClr val="40404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£9.2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£9.82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-4.7%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-0.6%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55934">
                <a:tc>
                  <a:txBody>
                    <a:bodyPr/>
                    <a:lstStyle/>
                    <a:p>
                      <a:pPr algn="l" fontAlgn="ctr"/>
                      <a:r>
                        <a:rPr lang="en-GB" sz="900" b="0" i="0" u="none" strike="noStrike" dirty="0">
                          <a:solidFill>
                            <a:srgbClr val="FF0000"/>
                          </a:solidFill>
                          <a:effectLst/>
                          <a:latin typeface="+mn-lt"/>
                        </a:rPr>
                        <a:t>Belgium</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£5.0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£5.28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£6.05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-5.1%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-17.1%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14.5%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155934">
                <a:tc>
                  <a:txBody>
                    <a:bodyPr/>
                    <a:lstStyle/>
                    <a:p>
                      <a:pPr algn="l" fontAlgn="ctr"/>
                      <a:r>
                        <a:rPr lang="en-GB" sz="900" b="0" i="0" u="none" strike="noStrike">
                          <a:solidFill>
                            <a:srgbClr val="000000"/>
                          </a:solidFill>
                          <a:effectLst/>
                          <a:latin typeface="+mn-lt"/>
                        </a:rPr>
                        <a:t>Denmark</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£1.15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£1.36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3.5%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-12.7%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18.6%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155934">
                <a:tc>
                  <a:txBody>
                    <a:bodyPr/>
                    <a:lstStyle/>
                    <a:p>
                      <a:pPr algn="l" fontAlgn="ctr"/>
                      <a:r>
                        <a:rPr lang="en-GB" sz="900" b="0" i="0" u="none" strike="noStrike">
                          <a:solidFill>
                            <a:srgbClr val="FF0000"/>
                          </a:solidFill>
                          <a:effectLst/>
                          <a:latin typeface="+mn-lt"/>
                        </a:rPr>
                        <a:t>Germany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£5.2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£5.70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£4.64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-23.1%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-5.5%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-18.6%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155934">
                <a:tc>
                  <a:txBody>
                    <a:bodyPr/>
                    <a:lstStyle/>
                    <a:p>
                      <a:pPr algn="l" fontAlgn="ctr"/>
                      <a:r>
                        <a:rPr lang="en-GB" sz="900" b="0" i="0" u="none" strike="noStrike">
                          <a:solidFill>
                            <a:srgbClr val="FF0000"/>
                          </a:solidFill>
                          <a:effectLst/>
                          <a:latin typeface="+mn-lt"/>
                        </a:rPr>
                        <a:t>Portugal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£2.43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£2.75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-44.4%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-51.0%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13.4%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155934">
                <a:tc>
                  <a:txBody>
                    <a:bodyPr/>
                    <a:lstStyle/>
                    <a:p>
                      <a:pPr algn="l" fontAlgn="ctr"/>
                      <a:r>
                        <a:rPr lang="en-GB" sz="900" b="0" i="0" u="none" strike="noStrike" dirty="0">
                          <a:solidFill>
                            <a:srgbClr val="00B050"/>
                          </a:solidFill>
                          <a:effectLst/>
                          <a:latin typeface="+mn-lt"/>
                        </a:rPr>
                        <a:t>Sweden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£3.31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£3.45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53.9%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47.2%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4.5%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155934">
                <a:tc>
                  <a:txBody>
                    <a:bodyPr/>
                    <a:lstStyle/>
                    <a:p>
                      <a:pPr algn="l" fontAlgn="ctr"/>
                      <a:r>
                        <a:rPr lang="en-GB" sz="900" b="0" i="0" u="none" strike="noStrike" dirty="0">
                          <a:solidFill>
                            <a:srgbClr val="000000"/>
                          </a:solidFill>
                          <a:effectLst/>
                          <a:latin typeface="+mn-lt"/>
                        </a:rPr>
                        <a:t>Cyprus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£5.64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£5.39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-0.3%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4.4%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-4.6%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155934">
                <a:tc>
                  <a:txBody>
                    <a:bodyPr/>
                    <a:lstStyle/>
                    <a:p>
                      <a:pPr algn="l" fontAlgn="ctr"/>
                      <a:r>
                        <a:rPr lang="en-GB" sz="900" b="0" i="0" u="none" strike="noStrike">
                          <a:solidFill>
                            <a:srgbClr val="FF0000"/>
                          </a:solidFill>
                          <a:effectLst/>
                          <a:latin typeface="+mn-lt"/>
                        </a:rPr>
                        <a:t>Poland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£3.65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£2.09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-80.7%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-66.5%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-42.6%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155934">
                <a:tc>
                  <a:txBody>
                    <a:bodyPr/>
                    <a:lstStyle/>
                    <a:p>
                      <a:pPr algn="l" fontAlgn="ctr"/>
                      <a:r>
                        <a:rPr lang="en-GB" sz="900" b="0" i="0" u="none" strike="noStrike">
                          <a:solidFill>
                            <a:srgbClr val="00B050"/>
                          </a:solidFill>
                          <a:effectLst/>
                          <a:latin typeface="+mn-lt"/>
                        </a:rPr>
                        <a:t>Malta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dirty="0">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£5.18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£5.07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22.0%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24.5%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-2.1%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r h="155934">
                <a:tc>
                  <a:txBody>
                    <a:bodyPr/>
                    <a:lstStyle/>
                    <a:p>
                      <a:pPr algn="l" fontAlgn="ctr"/>
                      <a:r>
                        <a:rPr lang="en-GB" sz="900" b="0" i="0" u="none" strike="noStrike">
                          <a:solidFill>
                            <a:srgbClr val="00B050"/>
                          </a:solidFill>
                          <a:effectLst/>
                          <a:latin typeface="+mn-lt"/>
                        </a:rPr>
                        <a:t>Gibraltar</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£5.54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£7.04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190.7%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128.9%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27.0%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155934">
                <a:tc>
                  <a:txBody>
                    <a:bodyPr/>
                    <a:lstStyle/>
                    <a:p>
                      <a:pPr algn="l" fontAlgn="ctr"/>
                      <a:r>
                        <a:rPr lang="en-GB" sz="900" b="0" i="0" u="none" strike="noStrike">
                          <a:solidFill>
                            <a:srgbClr val="00B050"/>
                          </a:solidFill>
                          <a:effectLst/>
                          <a:latin typeface="+mn-lt"/>
                        </a:rPr>
                        <a:t>Czech Republic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£4.43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£4.77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94.1%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80.3%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7.7%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r h="155934">
                <a:tc>
                  <a:txBody>
                    <a:bodyPr/>
                    <a:lstStyle/>
                    <a:p>
                      <a:pPr algn="l" fontAlgn="ctr"/>
                      <a:r>
                        <a:rPr lang="en-GB" sz="900" b="0" i="0" u="none" strike="noStrike" dirty="0">
                          <a:solidFill>
                            <a:srgbClr val="000000"/>
                          </a:solidFill>
                          <a:effectLst/>
                          <a:latin typeface="+mn-lt"/>
                        </a:rPr>
                        <a:t>Luxembourg</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£14.97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£2.94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-70.6%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49.6%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-80.4%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r h="155934">
                <a:tc>
                  <a:txBody>
                    <a:bodyPr/>
                    <a:lstStyle/>
                    <a:p>
                      <a:pPr algn="l" fontAlgn="ctr"/>
                      <a:r>
                        <a:rPr lang="en-GB" sz="900" b="0" i="0" u="none" strike="noStrike" dirty="0">
                          <a:solidFill>
                            <a:srgbClr val="FF0000"/>
                          </a:solidFill>
                          <a:effectLst/>
                          <a:latin typeface="+mn-lt"/>
                        </a:rPr>
                        <a:t>Lithuania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£2.54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£2.78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-39.1%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-44.3%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9.3%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1"/>
                  </a:ext>
                </a:extLst>
              </a:tr>
              <a:tr h="155934">
                <a:tc>
                  <a:txBody>
                    <a:bodyPr/>
                    <a:lstStyle/>
                    <a:p>
                      <a:pPr algn="l" fontAlgn="ctr"/>
                      <a:r>
                        <a:rPr lang="en-GB" sz="900" b="0" i="0" u="none" strike="noStrike">
                          <a:solidFill>
                            <a:srgbClr val="000000"/>
                          </a:solidFill>
                          <a:effectLst/>
                          <a:latin typeface="+mn-lt"/>
                        </a:rPr>
                        <a:t>Greece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£8.46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£0.64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-34.9%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753.7%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-92.4%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2"/>
                  </a:ext>
                </a:extLst>
              </a:tr>
              <a:tr h="155934">
                <a:tc>
                  <a:txBody>
                    <a:bodyPr/>
                    <a:lstStyle/>
                    <a:p>
                      <a:pPr algn="l" fontAlgn="ctr"/>
                      <a:r>
                        <a:rPr lang="en-GB" sz="900" b="0" i="0" u="none" strike="noStrike">
                          <a:solidFill>
                            <a:srgbClr val="00B050"/>
                          </a:solidFill>
                          <a:effectLst/>
                          <a:latin typeface="+mn-lt"/>
                        </a:rPr>
                        <a:t>Finland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21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£7.26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£2.38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179.1%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749.3%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-67.1%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3"/>
                  </a:ext>
                </a:extLst>
              </a:tr>
              <a:tr h="155934">
                <a:tc>
                  <a:txBody>
                    <a:bodyPr/>
                    <a:lstStyle/>
                    <a:p>
                      <a:pPr algn="l" fontAlgn="ctr"/>
                      <a:r>
                        <a:rPr lang="en-GB" sz="900" b="0" i="0" u="none" strike="noStrike">
                          <a:solidFill>
                            <a:srgbClr val="00B050"/>
                          </a:solidFill>
                          <a:effectLst/>
                          <a:latin typeface="+mn-lt"/>
                        </a:rPr>
                        <a:t>Bulgaria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25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£8.08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£9.25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55693.8%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48658.3%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14.4%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4"/>
                  </a:ext>
                </a:extLst>
              </a:tr>
              <a:tr h="155934">
                <a:tc>
                  <a:txBody>
                    <a:bodyPr/>
                    <a:lstStyle/>
                    <a:p>
                      <a:pPr algn="l" fontAlgn="ctr"/>
                      <a:r>
                        <a:rPr lang="en-GB" sz="900" b="0" i="0" u="none" strike="noStrike" dirty="0">
                          <a:solidFill>
                            <a:srgbClr val="00B050"/>
                          </a:solidFill>
                          <a:effectLst/>
                          <a:latin typeface="+mn-lt"/>
                        </a:rPr>
                        <a:t>Estonia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0" i="0" u="none" strike="noStrike">
                        <a:solidFill>
                          <a:srgbClr val="00000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21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£0.60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100.0%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5"/>
                  </a:ext>
                </a:extLst>
              </a:tr>
              <a:tr h="155934">
                <a:tc>
                  <a:txBody>
                    <a:bodyPr/>
                    <a:lstStyle/>
                    <a:p>
                      <a:pPr algn="l" fontAlgn="ctr"/>
                      <a:r>
                        <a:rPr lang="en-GB" sz="900" b="0" i="0" u="none" strike="noStrike" dirty="0">
                          <a:solidFill>
                            <a:srgbClr val="FF0000"/>
                          </a:solidFill>
                          <a:effectLst/>
                          <a:latin typeface="+mn-lt"/>
                        </a:rPr>
                        <a:t>Croatia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£7.25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22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£6.08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-49.5%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-39.8%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-16.1%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6"/>
                  </a:ext>
                </a:extLst>
              </a:tr>
              <a:tr h="155934">
                <a:tc>
                  <a:txBody>
                    <a:bodyPr/>
                    <a:lstStyle/>
                    <a:p>
                      <a:pPr algn="l" fontAlgn="ctr"/>
                      <a:r>
                        <a:rPr lang="en-GB" sz="900" b="0" i="0" u="none" strike="noStrike" dirty="0">
                          <a:solidFill>
                            <a:srgbClr val="00B050"/>
                          </a:solidFill>
                          <a:effectLst/>
                          <a:latin typeface="+mn-lt"/>
                        </a:rPr>
                        <a:t>Romania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0" i="0" u="none" strike="noStrike">
                        <a:solidFill>
                          <a:srgbClr val="00000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23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£5.44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100.0%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7"/>
                  </a:ext>
                </a:extLst>
              </a:tr>
              <a:tr h="155934">
                <a:tc>
                  <a:txBody>
                    <a:bodyPr/>
                    <a:lstStyle/>
                    <a:p>
                      <a:pPr algn="l" fontAlgn="ctr"/>
                      <a:r>
                        <a:rPr lang="en-GB" sz="900" b="0" i="0" u="none" strike="noStrike">
                          <a:solidFill>
                            <a:srgbClr val="FF0000"/>
                          </a:solidFill>
                          <a:effectLst/>
                          <a:latin typeface="+mn-lt"/>
                        </a:rPr>
                        <a:t>Austria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£4.27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24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£18.98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-98.4%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-99.6%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344.0%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8"/>
                  </a:ext>
                </a:extLst>
              </a:tr>
              <a:tr h="155934">
                <a:tc>
                  <a:txBody>
                    <a:bodyPr/>
                    <a:lstStyle/>
                    <a:p>
                      <a:pPr algn="l" fontAlgn="ctr"/>
                      <a:r>
                        <a:rPr lang="en-GB" sz="900" b="0" i="0" u="none" strike="noStrike">
                          <a:solidFill>
                            <a:srgbClr val="00B050"/>
                          </a:solidFill>
                          <a:effectLst/>
                          <a:latin typeface="+mn-lt"/>
                        </a:rPr>
                        <a:t>Slovenia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23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£8.12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25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£6.06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331.9%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479.0%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-25.4%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9"/>
                  </a:ext>
                </a:extLst>
              </a:tr>
              <a:tr h="155934">
                <a:tc>
                  <a:txBody>
                    <a:bodyPr/>
                    <a:lstStyle/>
                    <a:p>
                      <a:pPr algn="l" fontAlgn="ctr"/>
                      <a:r>
                        <a:rPr lang="en-GB" sz="900" b="0" i="0" u="none" strike="noStrike" dirty="0">
                          <a:solidFill>
                            <a:srgbClr val="00B050"/>
                          </a:solidFill>
                          <a:effectLst/>
                          <a:latin typeface="+mn-lt"/>
                        </a:rPr>
                        <a:t>Hungary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24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£5.61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26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£2.60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532.9%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1263.2%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-53.6%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55934">
                <a:tc>
                  <a:txBody>
                    <a:bodyPr/>
                    <a:lstStyle/>
                    <a:p>
                      <a:pPr algn="l" fontAlgn="ctr"/>
                      <a:r>
                        <a:rPr lang="en-GB" sz="900" b="0" i="0" u="none" strike="noStrike">
                          <a:solidFill>
                            <a:srgbClr val="FF0000"/>
                          </a:solidFill>
                          <a:effectLst/>
                          <a:latin typeface="+mn-lt"/>
                        </a:rPr>
                        <a:t>Slovakia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22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£10.84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27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£9.43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-63.8%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-58.3%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-13.1%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55934">
                <a:tc>
                  <a:txBody>
                    <a:bodyPr/>
                    <a:lstStyle/>
                    <a:p>
                      <a:pPr algn="l" fontAlgn="ctr"/>
                      <a:r>
                        <a:rPr lang="en-GB" sz="900" b="1" i="0" u="none" strike="noStrike" dirty="0">
                          <a:solidFill>
                            <a:srgbClr val="FF0000"/>
                          </a:solidFill>
                          <a:effectLst/>
                          <a:latin typeface="+mn-lt"/>
                        </a:rPr>
                        <a:t>Grand Total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900" b="1" i="0" u="none" strike="noStrike">
                        <a:solidFill>
                          <a:srgbClr val="00000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404040"/>
                          </a:solidFill>
                          <a:effectLst/>
                          <a:latin typeface="+mn-lt"/>
                        </a:rPr>
                        <a:t>£229.0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404040"/>
                          </a:solidFill>
                          <a:effectLst/>
                          <a:latin typeface="+mn-lt"/>
                        </a:rPr>
                        <a:t>52.3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404040"/>
                          </a:solidFill>
                          <a:effectLst/>
                          <a:latin typeface="+mn-lt"/>
                        </a:rPr>
                        <a:t>£4.38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900" b="1" i="0" u="none" strike="noStrike">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404040"/>
                          </a:solidFill>
                          <a:effectLst/>
                          <a:latin typeface="+mn-lt"/>
                        </a:rPr>
                        <a:t>£208.7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404040"/>
                          </a:solidFill>
                          <a:effectLst/>
                          <a:latin typeface="+mn-lt"/>
                        </a:rPr>
                        <a:t>48.8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404040"/>
                          </a:solidFill>
                          <a:effectLst/>
                          <a:latin typeface="+mn-lt"/>
                        </a:rPr>
                        <a:t>£4.27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FF0000"/>
                          </a:solidFill>
                          <a:effectLst/>
                          <a:latin typeface="+mn-lt"/>
                        </a:rPr>
                        <a:t>-8.8%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FF0000"/>
                          </a:solidFill>
                          <a:effectLst/>
                          <a:latin typeface="+mn-lt"/>
                        </a:rPr>
                        <a:t>-6.5%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dirty="0">
                          <a:solidFill>
                            <a:srgbClr val="FF0000"/>
                          </a:solidFill>
                          <a:effectLst/>
                          <a:latin typeface="+mn-lt"/>
                        </a:rPr>
                        <a:t>-2.5%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4" name="TextBox 3"/>
          <p:cNvSpPr txBox="1"/>
          <p:nvPr/>
        </p:nvSpPr>
        <p:spPr>
          <a:xfrm>
            <a:off x="0" y="6443035"/>
            <a:ext cx="9144000" cy="252101"/>
          </a:xfrm>
          <a:prstGeom prst="rect">
            <a:avLst/>
          </a:prstGeom>
        </p:spPr>
        <p:txBody>
          <a:bodyPr vert="horz" wrap="square" lIns="91440" tIns="45720" rIns="91440" bIns="45720" rtlCol="0" anchor="t">
            <a:noAutofit/>
          </a:bodyPr>
          <a:lstStyle/>
          <a:p>
            <a:pPr algn="ctr"/>
            <a:r>
              <a:rPr lang="en-GB" sz="1100" dirty="0"/>
              <a:t>Key: * EU Country: </a:t>
            </a:r>
            <a:r>
              <a:rPr lang="en-GB" sz="1100" dirty="0">
                <a:solidFill>
                  <a:srgbClr val="00B050"/>
                </a:solidFill>
                <a:cs typeface="Helvetica" panose="020B0604020202020204" pitchFamily="34" charset="0"/>
              </a:rPr>
              <a:t>value &amp; volume increase</a:t>
            </a:r>
            <a:r>
              <a:rPr lang="en-GB" sz="1100" dirty="0">
                <a:solidFill>
                  <a:schemeClr val="tx1">
                    <a:lumMod val="75000"/>
                    <a:lumOff val="25000"/>
                  </a:schemeClr>
                </a:solidFill>
                <a:cs typeface="Helvetica" panose="020B0604020202020204" pitchFamily="34" charset="0"/>
              </a:rPr>
              <a:t>, </a:t>
            </a:r>
            <a:r>
              <a:rPr lang="en-GB" sz="1100" dirty="0">
                <a:solidFill>
                  <a:srgbClr val="FF0000"/>
                </a:solidFill>
                <a:cs typeface="Helvetica" panose="020B0604020202020204" pitchFamily="34" charset="0"/>
              </a:rPr>
              <a:t>value &amp; volume decline</a:t>
            </a:r>
          </a:p>
          <a:p>
            <a:pPr algn="ctr"/>
            <a:r>
              <a:rPr lang="en-GB" sz="1100" dirty="0"/>
              <a:t>See glossary for details of the species within each group</a:t>
            </a:r>
          </a:p>
          <a:p>
            <a:pPr algn="ctr"/>
            <a:endParaRPr lang="en-GB" sz="1100" dirty="0">
              <a:solidFill>
                <a:srgbClr val="FF0000"/>
              </a:solidFill>
              <a:cs typeface="Helvetica" panose="020B0604020202020204" pitchFamily="34" charset="0"/>
            </a:endParaRPr>
          </a:p>
          <a:p>
            <a:endParaRPr lang="en-GB" sz="1100" dirty="0">
              <a:solidFill>
                <a:schemeClr val="tx1">
                  <a:lumMod val="75000"/>
                  <a:lumOff val="25000"/>
                </a:schemeClr>
              </a:solidFill>
              <a:cs typeface="Helvetica" panose="020B0604020202020204" pitchFamily="34" charset="0"/>
            </a:endParaRPr>
          </a:p>
        </p:txBody>
      </p:sp>
    </p:spTree>
    <p:extLst>
      <p:ext uri="{BB962C8B-B14F-4D97-AF65-F5344CB8AC3E}">
        <p14:creationId xmlns:p14="http://schemas.microsoft.com/office/powerpoint/2010/main" val="4199116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GB" dirty="0"/>
              <a:t>UK pelagic exports to EU by country,</a:t>
            </a:r>
            <a:br>
              <a:rPr lang="en-GB" dirty="0"/>
            </a:br>
            <a:r>
              <a:rPr lang="en-GB" dirty="0"/>
              <a:t>ranked by value</a:t>
            </a:r>
          </a:p>
        </p:txBody>
      </p:sp>
      <p:graphicFrame>
        <p:nvGraphicFramePr>
          <p:cNvPr id="3" name="Content Placeholder 5"/>
          <p:cNvGraphicFramePr>
            <a:graphicFrameLocks/>
          </p:cNvGraphicFramePr>
          <p:nvPr>
            <p:extLst>
              <p:ext uri="{D42A27DB-BD31-4B8C-83A1-F6EECF244321}">
                <p14:modId xmlns:p14="http://schemas.microsoft.com/office/powerpoint/2010/main" val="3822205553"/>
              </p:ext>
            </p:extLst>
          </p:nvPr>
        </p:nvGraphicFramePr>
        <p:xfrm>
          <a:off x="367296" y="1340061"/>
          <a:ext cx="8388005" cy="4921045"/>
        </p:xfrm>
        <a:graphic>
          <a:graphicData uri="http://schemas.openxmlformats.org/drawingml/2006/table">
            <a:tbl>
              <a:tblPr firstRow="1" bandRow="1">
                <a:tableStyleId>{69012ECD-51FC-41F1-AA8D-1B2483CD663E}</a:tableStyleId>
              </a:tblPr>
              <a:tblGrid>
                <a:gridCol w="1324344">
                  <a:extLst>
                    <a:ext uri="{9D8B030D-6E8A-4147-A177-3AD203B41FA5}">
                      <a16:colId xmlns:a16="http://schemas.microsoft.com/office/drawing/2014/main" val="20000"/>
                    </a:ext>
                  </a:extLst>
                </a:gridCol>
                <a:gridCol w="642151">
                  <a:extLst>
                    <a:ext uri="{9D8B030D-6E8A-4147-A177-3AD203B41FA5}">
                      <a16:colId xmlns:a16="http://schemas.microsoft.com/office/drawing/2014/main" val="20004"/>
                    </a:ext>
                  </a:extLst>
                </a:gridCol>
                <a:gridCol w="642151">
                  <a:extLst>
                    <a:ext uri="{9D8B030D-6E8A-4147-A177-3AD203B41FA5}">
                      <a16:colId xmlns:a16="http://schemas.microsoft.com/office/drawing/2014/main" val="20005"/>
                    </a:ext>
                  </a:extLst>
                </a:gridCol>
                <a:gridCol w="642151">
                  <a:extLst>
                    <a:ext uri="{9D8B030D-6E8A-4147-A177-3AD203B41FA5}">
                      <a16:colId xmlns:a16="http://schemas.microsoft.com/office/drawing/2014/main" val="20006"/>
                    </a:ext>
                  </a:extLst>
                </a:gridCol>
                <a:gridCol w="642151">
                  <a:extLst>
                    <a:ext uri="{9D8B030D-6E8A-4147-A177-3AD203B41FA5}">
                      <a16:colId xmlns:a16="http://schemas.microsoft.com/office/drawing/2014/main" val="20007"/>
                    </a:ext>
                  </a:extLst>
                </a:gridCol>
                <a:gridCol w="642151">
                  <a:extLst>
                    <a:ext uri="{9D8B030D-6E8A-4147-A177-3AD203B41FA5}">
                      <a16:colId xmlns:a16="http://schemas.microsoft.com/office/drawing/2014/main" val="20008"/>
                    </a:ext>
                  </a:extLst>
                </a:gridCol>
                <a:gridCol w="642151">
                  <a:extLst>
                    <a:ext uri="{9D8B030D-6E8A-4147-A177-3AD203B41FA5}">
                      <a16:colId xmlns:a16="http://schemas.microsoft.com/office/drawing/2014/main" val="20009"/>
                    </a:ext>
                  </a:extLst>
                </a:gridCol>
                <a:gridCol w="642151">
                  <a:extLst>
                    <a:ext uri="{9D8B030D-6E8A-4147-A177-3AD203B41FA5}">
                      <a16:colId xmlns:a16="http://schemas.microsoft.com/office/drawing/2014/main" val="20010"/>
                    </a:ext>
                  </a:extLst>
                </a:gridCol>
                <a:gridCol w="642151">
                  <a:extLst>
                    <a:ext uri="{9D8B030D-6E8A-4147-A177-3AD203B41FA5}">
                      <a16:colId xmlns:a16="http://schemas.microsoft.com/office/drawing/2014/main" val="20011"/>
                    </a:ext>
                  </a:extLst>
                </a:gridCol>
                <a:gridCol w="642151">
                  <a:extLst>
                    <a:ext uri="{9D8B030D-6E8A-4147-A177-3AD203B41FA5}">
                      <a16:colId xmlns:a16="http://schemas.microsoft.com/office/drawing/2014/main" val="20001"/>
                    </a:ext>
                  </a:extLst>
                </a:gridCol>
                <a:gridCol w="642151">
                  <a:extLst>
                    <a:ext uri="{9D8B030D-6E8A-4147-A177-3AD203B41FA5}">
                      <a16:colId xmlns:a16="http://schemas.microsoft.com/office/drawing/2014/main" val="20002"/>
                    </a:ext>
                  </a:extLst>
                </a:gridCol>
                <a:gridCol w="642151">
                  <a:extLst>
                    <a:ext uri="{9D8B030D-6E8A-4147-A177-3AD203B41FA5}">
                      <a16:colId xmlns:a16="http://schemas.microsoft.com/office/drawing/2014/main" val="20003"/>
                    </a:ext>
                  </a:extLst>
                </a:gridCol>
              </a:tblGrid>
              <a:tr h="182552">
                <a:tc>
                  <a:txBody>
                    <a:bodyPr/>
                    <a:lstStyle/>
                    <a:p>
                      <a:pPr algn="l" fontAlgn="ctr"/>
                      <a:endParaRPr lang="en-GB" sz="1100" b="0" i="0" u="none" strike="noStrike" dirty="0">
                        <a:solidFill>
                          <a:schemeClr val="bg1"/>
                        </a:solidFill>
                        <a:effectLst/>
                        <a:latin typeface="Calibri"/>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Calibri"/>
                        </a:rPr>
                        <a:t>2018</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Calibri"/>
                        </a:rPr>
                        <a:t>2019</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Calibri"/>
                        </a:rPr>
                        <a:t>% Change</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55288">
                <a:tc>
                  <a:txBody>
                    <a:bodyPr/>
                    <a:lstStyle/>
                    <a:p>
                      <a:pPr algn="l" fontAlgn="ctr"/>
                      <a:r>
                        <a:rPr lang="en-GB" sz="1100" b="0" i="0" u="none" strike="noStrike" dirty="0">
                          <a:solidFill>
                            <a:schemeClr val="bg1"/>
                          </a:solidFill>
                          <a:effectLst/>
                          <a:latin typeface="Calibri"/>
                        </a:rPr>
                        <a:t>* EU Country</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4"/>
                  </a:ext>
                </a:extLst>
              </a:tr>
              <a:tr h="151145">
                <a:tc>
                  <a:txBody>
                    <a:bodyPr/>
                    <a:lstStyle/>
                    <a:p>
                      <a:pPr algn="l" fontAlgn="ctr"/>
                      <a:r>
                        <a:rPr lang="en-GB" sz="900" b="0" i="0" u="none" strike="noStrike" dirty="0">
                          <a:solidFill>
                            <a:srgbClr val="FF0000"/>
                          </a:solidFill>
                          <a:effectLst/>
                          <a:latin typeface="Arial"/>
                        </a:rPr>
                        <a:t>Irish Republic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£32.0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25.6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£1.25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£31.6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25.0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£1.26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51145">
                <a:tc>
                  <a:txBody>
                    <a:bodyPr/>
                    <a:lstStyle/>
                    <a:p>
                      <a:pPr algn="l" fontAlgn="ctr"/>
                      <a:r>
                        <a:rPr lang="en-GB" sz="900" b="0" i="0" u="none" strike="noStrike" dirty="0">
                          <a:solidFill>
                            <a:srgbClr val="FF0000"/>
                          </a:solidFill>
                          <a:effectLst/>
                          <a:latin typeface="Arial"/>
                        </a:rPr>
                        <a:t>Netherlands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£31.0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51.0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£0.61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£30.9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44.6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£0.69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-0.4%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13.9%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51145">
                <a:tc>
                  <a:txBody>
                    <a:bodyPr/>
                    <a:lstStyle/>
                    <a:p>
                      <a:pPr algn="l" fontAlgn="ctr"/>
                      <a:r>
                        <a:rPr lang="en-GB" sz="900" b="0" i="0" u="none" strike="noStrike">
                          <a:solidFill>
                            <a:srgbClr val="00B050"/>
                          </a:solidFill>
                          <a:effectLst/>
                          <a:latin typeface="Arial"/>
                        </a:rPr>
                        <a:t>France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£1.84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£22.8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£2.02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13.0%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10.2%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151145">
                <a:tc>
                  <a:txBody>
                    <a:bodyPr/>
                    <a:lstStyle/>
                    <a:p>
                      <a:pPr algn="l" fontAlgn="ctr"/>
                      <a:r>
                        <a:rPr lang="en-GB" sz="900" b="0" i="0" u="none" strike="noStrike">
                          <a:solidFill>
                            <a:srgbClr val="FF0000"/>
                          </a:solidFill>
                          <a:effectLst/>
                          <a:latin typeface="Arial"/>
                        </a:rPr>
                        <a:t>Germany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£1.10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9.4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£1.12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-12.7%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151145">
                <a:tc>
                  <a:txBody>
                    <a:bodyPr/>
                    <a:lstStyle/>
                    <a:p>
                      <a:pPr algn="l" fontAlgn="ctr"/>
                      <a:r>
                        <a:rPr lang="en-GB" sz="900" b="0" i="0" u="none" strike="noStrike" dirty="0">
                          <a:solidFill>
                            <a:srgbClr val="FF0000"/>
                          </a:solidFill>
                          <a:effectLst/>
                          <a:latin typeface="Arial"/>
                        </a:rPr>
                        <a:t>Denmark</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£1.15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£9.8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8.4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£1.16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-29.5%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-30.1%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0.8%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51145">
                <a:tc>
                  <a:txBody>
                    <a:bodyPr/>
                    <a:lstStyle/>
                    <a:p>
                      <a:pPr algn="l" fontAlgn="ctr"/>
                      <a:r>
                        <a:rPr lang="en-GB" sz="900" b="0" i="0" u="none" strike="noStrike" dirty="0">
                          <a:solidFill>
                            <a:srgbClr val="000000"/>
                          </a:solidFill>
                          <a:effectLst/>
                          <a:latin typeface="Arial"/>
                        </a:rPr>
                        <a:t>Romania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£5.2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£1.14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£6.7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£1.48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28.5%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29.7%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151145">
                <a:tc>
                  <a:txBody>
                    <a:bodyPr/>
                    <a:lstStyle/>
                    <a:p>
                      <a:pPr algn="l" fontAlgn="ctr"/>
                      <a:r>
                        <a:rPr lang="en-GB" sz="900" b="0" i="0" u="none" strike="noStrike">
                          <a:solidFill>
                            <a:srgbClr val="FF0000"/>
                          </a:solidFill>
                          <a:effectLst/>
                          <a:latin typeface="Arial"/>
                        </a:rPr>
                        <a:t>Spain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£9.5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9.6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£0.99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£5.7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4.7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£1.22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-39.7%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-51.2%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23.5%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151145">
                <a:tc>
                  <a:txBody>
                    <a:bodyPr/>
                    <a:lstStyle/>
                    <a:p>
                      <a:pPr algn="l" fontAlgn="ctr"/>
                      <a:r>
                        <a:rPr lang="en-GB" sz="900" b="0" i="0" u="none" strike="noStrike">
                          <a:solidFill>
                            <a:srgbClr val="FF0000"/>
                          </a:solidFill>
                          <a:effectLst/>
                          <a:latin typeface="Arial"/>
                        </a:rPr>
                        <a:t>Lithuania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£4.9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£1.24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£4.2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£1.60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-14.2%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-33.4%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28.7%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151145">
                <a:tc>
                  <a:txBody>
                    <a:bodyPr/>
                    <a:lstStyle/>
                    <a:p>
                      <a:pPr algn="l" fontAlgn="ctr"/>
                      <a:r>
                        <a:rPr lang="en-GB" sz="900" b="0" i="0" u="none" strike="noStrike">
                          <a:solidFill>
                            <a:srgbClr val="00B050"/>
                          </a:solidFill>
                          <a:effectLst/>
                          <a:latin typeface="Arial"/>
                        </a:rPr>
                        <a:t>Latvia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£1.31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£3.5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£1.45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10.1%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10.1%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151145">
                <a:tc>
                  <a:txBody>
                    <a:bodyPr/>
                    <a:lstStyle/>
                    <a:p>
                      <a:pPr algn="l" fontAlgn="ctr"/>
                      <a:r>
                        <a:rPr lang="en-GB" sz="900" b="0" i="0" u="none" strike="noStrike">
                          <a:solidFill>
                            <a:srgbClr val="FF0000"/>
                          </a:solidFill>
                          <a:effectLst/>
                          <a:latin typeface="Arial"/>
                        </a:rPr>
                        <a:t>Poland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£7.6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6.8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£1.13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£3.0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£1.20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-60.3%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-62.4%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5.8%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151145">
                <a:tc>
                  <a:txBody>
                    <a:bodyPr/>
                    <a:lstStyle/>
                    <a:p>
                      <a:pPr algn="l" fontAlgn="ctr"/>
                      <a:r>
                        <a:rPr lang="en-GB" sz="900" b="0" i="0" u="none" strike="noStrike">
                          <a:solidFill>
                            <a:srgbClr val="00B050"/>
                          </a:solidFill>
                          <a:effectLst/>
                          <a:latin typeface="Arial"/>
                        </a:rPr>
                        <a:t>Bulgaria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£1.16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£1.41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57.2%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28.7%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22.1%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151145">
                <a:tc>
                  <a:txBody>
                    <a:bodyPr/>
                    <a:lstStyle/>
                    <a:p>
                      <a:pPr algn="l" fontAlgn="ctr"/>
                      <a:r>
                        <a:rPr lang="en-GB" sz="900" b="0" i="0" u="none" strike="noStrike" dirty="0">
                          <a:solidFill>
                            <a:srgbClr val="FF0000"/>
                          </a:solidFill>
                          <a:effectLst/>
                          <a:latin typeface="Arial"/>
                        </a:rPr>
                        <a:t>Malta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£3.0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£0.65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£0.82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-49.6%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-59.9%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25.7%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151145">
                <a:tc>
                  <a:txBody>
                    <a:bodyPr/>
                    <a:lstStyle/>
                    <a:p>
                      <a:pPr algn="l" fontAlgn="ctr"/>
                      <a:r>
                        <a:rPr lang="en-GB" sz="900" b="0" i="0" u="none" strike="noStrike" dirty="0">
                          <a:solidFill>
                            <a:srgbClr val="00B050"/>
                          </a:solidFill>
                          <a:effectLst/>
                          <a:latin typeface="Arial"/>
                        </a:rPr>
                        <a:t>Portugal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£0.85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£0.93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88.0%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72.6%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8.9%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r h="151145">
                <a:tc>
                  <a:txBody>
                    <a:bodyPr/>
                    <a:lstStyle/>
                    <a:p>
                      <a:pPr algn="l" fontAlgn="ctr"/>
                      <a:r>
                        <a:rPr lang="en-GB" sz="900" b="0" i="0" u="none" strike="noStrike">
                          <a:solidFill>
                            <a:srgbClr val="00B050"/>
                          </a:solidFill>
                          <a:effectLst/>
                          <a:latin typeface="Arial"/>
                        </a:rPr>
                        <a:t>Cyprus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£1.63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£1.35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58.9%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92.5%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-17.4%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151145">
                <a:tc>
                  <a:txBody>
                    <a:bodyPr/>
                    <a:lstStyle/>
                    <a:p>
                      <a:pPr algn="l" fontAlgn="ctr"/>
                      <a:r>
                        <a:rPr lang="en-GB" sz="900" b="0" i="0" u="none" strike="noStrike">
                          <a:solidFill>
                            <a:srgbClr val="FF0000"/>
                          </a:solidFill>
                          <a:effectLst/>
                          <a:latin typeface="Arial"/>
                        </a:rPr>
                        <a:t>Italy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£1.49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£1.90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-36.4%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-49.9%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27.1%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r h="151145">
                <a:tc>
                  <a:txBody>
                    <a:bodyPr/>
                    <a:lstStyle/>
                    <a:p>
                      <a:pPr algn="l" fontAlgn="ctr"/>
                      <a:r>
                        <a:rPr lang="en-GB" sz="900" b="0" i="0" u="none" strike="noStrike">
                          <a:solidFill>
                            <a:srgbClr val="00B050"/>
                          </a:solidFill>
                          <a:effectLst/>
                          <a:latin typeface="Arial"/>
                        </a:rPr>
                        <a:t>Belgium</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£2.28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£2.75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23.1%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20.8%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r h="151145">
                <a:tc>
                  <a:txBody>
                    <a:bodyPr/>
                    <a:lstStyle/>
                    <a:p>
                      <a:pPr algn="l" fontAlgn="ctr"/>
                      <a:r>
                        <a:rPr lang="en-GB" sz="900" b="0" i="0" u="none" strike="noStrike">
                          <a:solidFill>
                            <a:srgbClr val="00B050"/>
                          </a:solidFill>
                          <a:effectLst/>
                          <a:latin typeface="Arial"/>
                        </a:rPr>
                        <a:t>Finland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25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£4.16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£14.27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879.7%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185.9%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242.7%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1"/>
                  </a:ext>
                </a:extLst>
              </a:tr>
              <a:tr h="151145">
                <a:tc>
                  <a:txBody>
                    <a:bodyPr/>
                    <a:lstStyle/>
                    <a:p>
                      <a:pPr algn="l" fontAlgn="ctr"/>
                      <a:r>
                        <a:rPr lang="en-GB" sz="900" b="0" i="0" u="none" strike="noStrike" dirty="0">
                          <a:solidFill>
                            <a:srgbClr val="00B050"/>
                          </a:solidFill>
                          <a:effectLst/>
                          <a:latin typeface="Arial"/>
                        </a:rPr>
                        <a:t>Slovenia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£1.51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£2.28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190.5%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92.8%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50.7%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2"/>
                  </a:ext>
                </a:extLst>
              </a:tr>
              <a:tr h="151145">
                <a:tc>
                  <a:txBody>
                    <a:bodyPr/>
                    <a:lstStyle/>
                    <a:p>
                      <a:pPr algn="l" fontAlgn="ctr"/>
                      <a:r>
                        <a:rPr lang="en-GB" sz="900" b="0" i="0" u="none" strike="noStrike">
                          <a:solidFill>
                            <a:srgbClr val="00B050"/>
                          </a:solidFill>
                          <a:effectLst/>
                          <a:latin typeface="Arial"/>
                        </a:rPr>
                        <a:t>Greece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£1.49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£2.12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74.7%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42.7%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3"/>
                  </a:ext>
                </a:extLst>
              </a:tr>
              <a:tr h="151145">
                <a:tc>
                  <a:txBody>
                    <a:bodyPr/>
                    <a:lstStyle/>
                    <a:p>
                      <a:pPr algn="l" fontAlgn="ctr"/>
                      <a:r>
                        <a:rPr lang="en-GB" sz="900" b="0" i="0" u="none" strike="noStrike" dirty="0">
                          <a:solidFill>
                            <a:srgbClr val="FF0000"/>
                          </a:solidFill>
                          <a:effectLst/>
                          <a:latin typeface="Arial"/>
                        </a:rPr>
                        <a:t>Czech Republic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£1.67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£1.86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-29.1%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-36.3%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11.4%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4"/>
                  </a:ext>
                </a:extLst>
              </a:tr>
              <a:tr h="151145">
                <a:tc>
                  <a:txBody>
                    <a:bodyPr/>
                    <a:lstStyle/>
                    <a:p>
                      <a:pPr algn="l" fontAlgn="ctr"/>
                      <a:r>
                        <a:rPr lang="en-GB" sz="900" b="0" i="0" u="none" strike="noStrike" dirty="0">
                          <a:solidFill>
                            <a:srgbClr val="00B050"/>
                          </a:solidFill>
                          <a:effectLst/>
                          <a:latin typeface="Arial"/>
                        </a:rPr>
                        <a:t>Sweden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23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£8.73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£1.73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109.7%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959.8%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-80.2%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5"/>
                  </a:ext>
                </a:extLst>
              </a:tr>
              <a:tr h="151145">
                <a:tc>
                  <a:txBody>
                    <a:bodyPr/>
                    <a:lstStyle/>
                    <a:p>
                      <a:pPr algn="l" fontAlgn="ctr"/>
                      <a:r>
                        <a:rPr lang="en-GB" sz="900" b="0" i="0" u="none" strike="noStrike" dirty="0">
                          <a:solidFill>
                            <a:srgbClr val="00B050"/>
                          </a:solidFill>
                          <a:effectLst/>
                          <a:latin typeface="Arial"/>
                        </a:rPr>
                        <a:t>Slovakia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£1.21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22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£1.19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28.0%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30.1%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6"/>
                  </a:ext>
                </a:extLst>
              </a:tr>
              <a:tr h="151145">
                <a:tc>
                  <a:txBody>
                    <a:bodyPr/>
                    <a:lstStyle/>
                    <a:p>
                      <a:pPr algn="l" fontAlgn="ctr"/>
                      <a:r>
                        <a:rPr lang="en-GB" sz="900" b="0" i="0" u="none" strike="noStrike">
                          <a:solidFill>
                            <a:srgbClr val="00B050"/>
                          </a:solidFill>
                          <a:effectLst/>
                          <a:latin typeface="Arial"/>
                        </a:rPr>
                        <a:t>Estonia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22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£1.17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23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£1.13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31.3%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36.0%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-3.4%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7"/>
                  </a:ext>
                </a:extLst>
              </a:tr>
              <a:tr h="151145">
                <a:tc>
                  <a:txBody>
                    <a:bodyPr/>
                    <a:lstStyle/>
                    <a:p>
                      <a:pPr algn="l" fontAlgn="ctr"/>
                      <a:r>
                        <a:rPr lang="en-GB" sz="900" b="0" i="0" u="none" strike="noStrike">
                          <a:solidFill>
                            <a:srgbClr val="FF0000"/>
                          </a:solidFill>
                          <a:effectLst/>
                          <a:latin typeface="Arial"/>
                        </a:rPr>
                        <a:t>Austria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24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£1.68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£2.23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-12.5%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-33.9%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32.4%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8"/>
                  </a:ext>
                </a:extLst>
              </a:tr>
              <a:tr h="151145">
                <a:tc>
                  <a:txBody>
                    <a:bodyPr/>
                    <a:lstStyle/>
                    <a:p>
                      <a:pPr algn="l" fontAlgn="ctr"/>
                      <a:r>
                        <a:rPr lang="en-GB" sz="900" b="0" i="0" u="none" strike="noStrike" dirty="0">
                          <a:solidFill>
                            <a:srgbClr val="000000"/>
                          </a:solidFill>
                          <a:effectLst/>
                          <a:latin typeface="Arial"/>
                        </a:rPr>
                        <a:t>Gibraltar</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27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£6.70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£4.34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-30.4%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7.4%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-35.2%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9"/>
                  </a:ext>
                </a:extLst>
              </a:tr>
              <a:tr h="151145">
                <a:tc>
                  <a:txBody>
                    <a:bodyPr/>
                    <a:lstStyle/>
                    <a:p>
                      <a:pPr algn="l" fontAlgn="ctr"/>
                      <a:r>
                        <a:rPr lang="en-GB" sz="900" b="0" i="0" u="none" strike="noStrike" dirty="0">
                          <a:solidFill>
                            <a:srgbClr val="FF0000"/>
                          </a:solidFill>
                          <a:effectLst/>
                          <a:latin typeface="Arial"/>
                        </a:rPr>
                        <a:t>Croatia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26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£1.01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£3.53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-74.0%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-92.5%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247.9%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30"/>
                  </a:ext>
                </a:extLst>
              </a:tr>
              <a:tr h="151145">
                <a:tc>
                  <a:txBody>
                    <a:bodyPr/>
                    <a:lstStyle/>
                    <a:p>
                      <a:pPr algn="l" fontAlgn="ctr"/>
                      <a:r>
                        <a:rPr lang="en-GB" sz="900" b="0" i="0" u="none" strike="noStrike">
                          <a:solidFill>
                            <a:srgbClr val="FF0000"/>
                          </a:solidFill>
                          <a:effectLst/>
                          <a:latin typeface="Arial"/>
                        </a:rPr>
                        <a:t>Hungary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21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£1.34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27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£8.23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-99.3%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-99.9%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512.4%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51145">
                <a:tc>
                  <a:txBody>
                    <a:bodyPr/>
                    <a:lstStyle/>
                    <a:p>
                      <a:pPr algn="l" fontAlgn="ctr"/>
                      <a:r>
                        <a:rPr lang="en-GB" sz="900" b="0" i="0" u="none" strike="noStrike" dirty="0">
                          <a:solidFill>
                            <a:srgbClr val="FF0000"/>
                          </a:solidFill>
                          <a:effectLst/>
                          <a:latin typeface="Arial"/>
                        </a:rPr>
                        <a:t>Luxembourg</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28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£3.57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£4.85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-48.6%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-62.2%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35.9%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51145">
                <a:tc>
                  <a:txBody>
                    <a:bodyPr/>
                    <a:lstStyle/>
                    <a:p>
                      <a:pPr algn="l" fontAlgn="ctr"/>
                      <a:r>
                        <a:rPr lang="en-GB" sz="900" b="1" i="0" u="none" strike="noStrike" dirty="0">
                          <a:solidFill>
                            <a:srgbClr val="FF0000"/>
                          </a:solidFill>
                          <a:effectLst/>
                          <a:latin typeface="Arial"/>
                        </a:rPr>
                        <a:t>Grand Total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900" b="1" i="0" u="none" strike="noStrike">
                        <a:solidFill>
                          <a:srgbClr val="000000"/>
                        </a:solidFill>
                        <a:effectLst/>
                        <a:latin typeface="Arial"/>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404040"/>
                          </a:solidFill>
                          <a:effectLst/>
                          <a:latin typeface="Arial"/>
                        </a:rPr>
                        <a:t>£149.5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404040"/>
                          </a:solidFill>
                          <a:effectLst/>
                          <a:latin typeface="Arial"/>
                        </a:rPr>
                        <a:t>147.4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404040"/>
                          </a:solidFill>
                          <a:effectLst/>
                          <a:latin typeface="Arial"/>
                        </a:rPr>
                        <a:t>£1.01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900" b="1" i="0" u="none" strike="noStrike">
                        <a:solidFill>
                          <a:srgbClr val="404040"/>
                        </a:solidFill>
                        <a:effectLst/>
                        <a:latin typeface="Arial"/>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404040"/>
                          </a:solidFill>
                          <a:effectLst/>
                          <a:latin typeface="Arial"/>
                        </a:rPr>
                        <a:t>£140.1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404040"/>
                          </a:solidFill>
                          <a:effectLst/>
                          <a:latin typeface="Arial"/>
                        </a:rPr>
                        <a:t>123.3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404040"/>
                          </a:solidFill>
                          <a:effectLst/>
                          <a:latin typeface="Arial"/>
                        </a:rPr>
                        <a:t>£1.14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FF0000"/>
                          </a:solidFill>
                          <a:effectLst/>
                          <a:latin typeface="Arial"/>
                        </a:rPr>
                        <a:t>-6.3%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FF0000"/>
                          </a:solidFill>
                          <a:effectLst/>
                          <a:latin typeface="Arial"/>
                        </a:rPr>
                        <a:t>-16.3%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dirty="0">
                          <a:solidFill>
                            <a:srgbClr val="00B050"/>
                          </a:solidFill>
                          <a:effectLst/>
                          <a:latin typeface="Arial"/>
                        </a:rPr>
                        <a:t>12.0%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4" name="TextBox 3"/>
          <p:cNvSpPr txBox="1"/>
          <p:nvPr/>
        </p:nvSpPr>
        <p:spPr>
          <a:xfrm>
            <a:off x="0" y="6443035"/>
            <a:ext cx="9144000" cy="252101"/>
          </a:xfrm>
          <a:prstGeom prst="rect">
            <a:avLst/>
          </a:prstGeom>
        </p:spPr>
        <p:txBody>
          <a:bodyPr vert="horz" wrap="square" lIns="91440" tIns="45720" rIns="91440" bIns="45720" rtlCol="0" anchor="t">
            <a:noAutofit/>
          </a:bodyPr>
          <a:lstStyle/>
          <a:p>
            <a:pPr algn="ctr"/>
            <a:r>
              <a:rPr lang="en-GB" sz="1100" dirty="0"/>
              <a:t>Key: * EU Country: </a:t>
            </a:r>
            <a:r>
              <a:rPr lang="en-GB" sz="1100" dirty="0">
                <a:solidFill>
                  <a:srgbClr val="00B050"/>
                </a:solidFill>
                <a:cs typeface="Helvetica" panose="020B0604020202020204" pitchFamily="34" charset="0"/>
              </a:rPr>
              <a:t>value &amp; volume increase</a:t>
            </a:r>
            <a:r>
              <a:rPr lang="en-GB" sz="1100" dirty="0">
                <a:solidFill>
                  <a:schemeClr val="tx1">
                    <a:lumMod val="75000"/>
                    <a:lumOff val="25000"/>
                  </a:schemeClr>
                </a:solidFill>
                <a:cs typeface="Helvetica" panose="020B0604020202020204" pitchFamily="34" charset="0"/>
              </a:rPr>
              <a:t>, </a:t>
            </a:r>
            <a:r>
              <a:rPr lang="en-GB" sz="1100" dirty="0">
                <a:solidFill>
                  <a:srgbClr val="FF0000"/>
                </a:solidFill>
                <a:cs typeface="Helvetica" panose="020B0604020202020204" pitchFamily="34" charset="0"/>
              </a:rPr>
              <a:t>value &amp; volume decline</a:t>
            </a:r>
          </a:p>
          <a:p>
            <a:pPr algn="ctr"/>
            <a:r>
              <a:rPr lang="en-GB" sz="1100" dirty="0"/>
              <a:t>See glossary for details of the species within each group</a:t>
            </a:r>
          </a:p>
          <a:p>
            <a:pPr algn="ctr"/>
            <a:endParaRPr lang="en-GB" sz="1100" dirty="0">
              <a:solidFill>
                <a:srgbClr val="FF0000"/>
              </a:solidFill>
              <a:cs typeface="Helvetica" panose="020B0604020202020204" pitchFamily="34" charset="0"/>
            </a:endParaRPr>
          </a:p>
          <a:p>
            <a:endParaRPr lang="en-GB" sz="1100" dirty="0">
              <a:solidFill>
                <a:schemeClr val="tx1">
                  <a:lumMod val="75000"/>
                  <a:lumOff val="25000"/>
                </a:schemeClr>
              </a:solidFill>
              <a:cs typeface="Helvetica" panose="020B0604020202020204" pitchFamily="34" charset="0"/>
            </a:endParaRPr>
          </a:p>
        </p:txBody>
      </p:sp>
    </p:spTree>
    <p:extLst>
      <p:ext uri="{BB962C8B-B14F-4D97-AF65-F5344CB8AC3E}">
        <p14:creationId xmlns:p14="http://schemas.microsoft.com/office/powerpoint/2010/main" val="1488515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Contents</a:t>
            </a:r>
          </a:p>
        </p:txBody>
      </p:sp>
      <p:sp>
        <p:nvSpPr>
          <p:cNvPr id="5" name="Content Placeholder 4"/>
          <p:cNvSpPr>
            <a:spLocks noGrp="1"/>
          </p:cNvSpPr>
          <p:nvPr>
            <p:ph idx="1"/>
          </p:nvPr>
        </p:nvSpPr>
        <p:spPr>
          <a:noFill/>
        </p:spPr>
        <p:txBody>
          <a:bodyPr>
            <a:normAutofit/>
          </a:bodyPr>
          <a:lstStyle/>
          <a:p>
            <a:r>
              <a:rPr lang="en-GB" dirty="0">
                <a:hlinkClick r:id="rId2" action="ppaction://hlinksldjump"/>
              </a:rPr>
              <a:t>Data context</a:t>
            </a:r>
            <a:endParaRPr lang="en-GB" dirty="0"/>
          </a:p>
          <a:p>
            <a:r>
              <a:rPr lang="en-GB" dirty="0">
                <a:hlinkClick r:id="rId3" action="ppaction://hlinksldjump"/>
              </a:rPr>
              <a:t>UK/EU import and export summary</a:t>
            </a:r>
            <a:endParaRPr lang="en-GB" dirty="0"/>
          </a:p>
          <a:p>
            <a:r>
              <a:rPr lang="en-GB" dirty="0">
                <a:hlinkClick r:id="rId4" action="ppaction://hlinksldjump"/>
              </a:rPr>
              <a:t>UK seafood exports to the EU</a:t>
            </a:r>
            <a:endParaRPr lang="en-GB" dirty="0"/>
          </a:p>
          <a:p>
            <a:r>
              <a:rPr lang="en-GB" dirty="0">
                <a:hlinkClick r:id="rId5" action="ppaction://hlinksldjump"/>
              </a:rPr>
              <a:t>UK seafood imports from the EU</a:t>
            </a:r>
            <a:endParaRPr lang="en-GB" dirty="0"/>
          </a:p>
          <a:p>
            <a:r>
              <a:rPr lang="en-GB" dirty="0">
                <a:hlinkClick r:id="rId6" action="ppaction://hlinksldjump"/>
              </a:rPr>
              <a:t>Glossary</a:t>
            </a:r>
            <a:endParaRPr lang="en-GB" dirty="0"/>
          </a:p>
          <a:p>
            <a:endParaRPr lang="en-GB" dirty="0"/>
          </a:p>
        </p:txBody>
      </p:sp>
    </p:spTree>
    <p:extLst>
      <p:ext uri="{BB962C8B-B14F-4D97-AF65-F5344CB8AC3E}">
        <p14:creationId xmlns:p14="http://schemas.microsoft.com/office/powerpoint/2010/main" val="987035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GB" dirty="0"/>
              <a:t>UK “all other” seafood exports to EU by country,</a:t>
            </a:r>
            <a:br>
              <a:rPr lang="en-GB" dirty="0"/>
            </a:br>
            <a:r>
              <a:rPr lang="en-GB" dirty="0"/>
              <a:t>ranked by value</a:t>
            </a:r>
          </a:p>
        </p:txBody>
      </p:sp>
      <p:graphicFrame>
        <p:nvGraphicFramePr>
          <p:cNvPr id="3" name="Content Placeholder 5"/>
          <p:cNvGraphicFramePr>
            <a:graphicFrameLocks/>
          </p:cNvGraphicFramePr>
          <p:nvPr>
            <p:extLst>
              <p:ext uri="{D42A27DB-BD31-4B8C-83A1-F6EECF244321}">
                <p14:modId xmlns:p14="http://schemas.microsoft.com/office/powerpoint/2010/main" val="2318945778"/>
              </p:ext>
            </p:extLst>
          </p:nvPr>
        </p:nvGraphicFramePr>
        <p:xfrm>
          <a:off x="367296" y="1340061"/>
          <a:ext cx="8388005" cy="4945199"/>
        </p:xfrm>
        <a:graphic>
          <a:graphicData uri="http://schemas.openxmlformats.org/drawingml/2006/table">
            <a:tbl>
              <a:tblPr firstRow="1" bandRow="1">
                <a:tableStyleId>{69012ECD-51FC-41F1-AA8D-1B2483CD663E}</a:tableStyleId>
              </a:tblPr>
              <a:tblGrid>
                <a:gridCol w="1324344">
                  <a:extLst>
                    <a:ext uri="{9D8B030D-6E8A-4147-A177-3AD203B41FA5}">
                      <a16:colId xmlns:a16="http://schemas.microsoft.com/office/drawing/2014/main" val="20000"/>
                    </a:ext>
                  </a:extLst>
                </a:gridCol>
                <a:gridCol w="642151">
                  <a:extLst>
                    <a:ext uri="{9D8B030D-6E8A-4147-A177-3AD203B41FA5}">
                      <a16:colId xmlns:a16="http://schemas.microsoft.com/office/drawing/2014/main" val="20004"/>
                    </a:ext>
                  </a:extLst>
                </a:gridCol>
                <a:gridCol w="642151">
                  <a:extLst>
                    <a:ext uri="{9D8B030D-6E8A-4147-A177-3AD203B41FA5}">
                      <a16:colId xmlns:a16="http://schemas.microsoft.com/office/drawing/2014/main" val="20005"/>
                    </a:ext>
                  </a:extLst>
                </a:gridCol>
                <a:gridCol w="642151">
                  <a:extLst>
                    <a:ext uri="{9D8B030D-6E8A-4147-A177-3AD203B41FA5}">
                      <a16:colId xmlns:a16="http://schemas.microsoft.com/office/drawing/2014/main" val="20006"/>
                    </a:ext>
                  </a:extLst>
                </a:gridCol>
                <a:gridCol w="642151">
                  <a:extLst>
                    <a:ext uri="{9D8B030D-6E8A-4147-A177-3AD203B41FA5}">
                      <a16:colId xmlns:a16="http://schemas.microsoft.com/office/drawing/2014/main" val="20007"/>
                    </a:ext>
                  </a:extLst>
                </a:gridCol>
                <a:gridCol w="642151">
                  <a:extLst>
                    <a:ext uri="{9D8B030D-6E8A-4147-A177-3AD203B41FA5}">
                      <a16:colId xmlns:a16="http://schemas.microsoft.com/office/drawing/2014/main" val="20008"/>
                    </a:ext>
                  </a:extLst>
                </a:gridCol>
                <a:gridCol w="642151">
                  <a:extLst>
                    <a:ext uri="{9D8B030D-6E8A-4147-A177-3AD203B41FA5}">
                      <a16:colId xmlns:a16="http://schemas.microsoft.com/office/drawing/2014/main" val="20009"/>
                    </a:ext>
                  </a:extLst>
                </a:gridCol>
                <a:gridCol w="642151">
                  <a:extLst>
                    <a:ext uri="{9D8B030D-6E8A-4147-A177-3AD203B41FA5}">
                      <a16:colId xmlns:a16="http://schemas.microsoft.com/office/drawing/2014/main" val="20010"/>
                    </a:ext>
                  </a:extLst>
                </a:gridCol>
                <a:gridCol w="642151">
                  <a:extLst>
                    <a:ext uri="{9D8B030D-6E8A-4147-A177-3AD203B41FA5}">
                      <a16:colId xmlns:a16="http://schemas.microsoft.com/office/drawing/2014/main" val="20011"/>
                    </a:ext>
                  </a:extLst>
                </a:gridCol>
                <a:gridCol w="642151">
                  <a:extLst>
                    <a:ext uri="{9D8B030D-6E8A-4147-A177-3AD203B41FA5}">
                      <a16:colId xmlns:a16="http://schemas.microsoft.com/office/drawing/2014/main" val="20001"/>
                    </a:ext>
                  </a:extLst>
                </a:gridCol>
                <a:gridCol w="642151">
                  <a:extLst>
                    <a:ext uri="{9D8B030D-6E8A-4147-A177-3AD203B41FA5}">
                      <a16:colId xmlns:a16="http://schemas.microsoft.com/office/drawing/2014/main" val="20002"/>
                    </a:ext>
                  </a:extLst>
                </a:gridCol>
                <a:gridCol w="642151">
                  <a:extLst>
                    <a:ext uri="{9D8B030D-6E8A-4147-A177-3AD203B41FA5}">
                      <a16:colId xmlns:a16="http://schemas.microsoft.com/office/drawing/2014/main" val="20003"/>
                    </a:ext>
                  </a:extLst>
                </a:gridCol>
              </a:tblGrid>
              <a:tr h="172714">
                <a:tc>
                  <a:txBody>
                    <a:bodyPr/>
                    <a:lstStyle/>
                    <a:p>
                      <a:pPr algn="l" fontAlgn="ctr"/>
                      <a:endParaRPr lang="en-GB" sz="1100" b="0" i="0" u="none" strike="noStrike" dirty="0">
                        <a:solidFill>
                          <a:schemeClr val="bg1"/>
                        </a:solidFill>
                        <a:effectLst/>
                        <a:latin typeface="Calibri"/>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Calibri"/>
                        </a:rPr>
                        <a:t>2018</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Calibri"/>
                        </a:rPr>
                        <a:t>2019</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Calibri"/>
                        </a:rPr>
                        <a:t>% Change</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36141">
                <a:tc>
                  <a:txBody>
                    <a:bodyPr/>
                    <a:lstStyle/>
                    <a:p>
                      <a:pPr algn="l" fontAlgn="ctr"/>
                      <a:r>
                        <a:rPr lang="en-GB" sz="1100" b="0" i="0" u="none" strike="noStrike" dirty="0">
                          <a:solidFill>
                            <a:schemeClr val="bg1"/>
                          </a:solidFill>
                          <a:effectLst/>
                          <a:latin typeface="Calibri"/>
                        </a:rPr>
                        <a:t>* EU Country</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4"/>
                  </a:ext>
                </a:extLst>
              </a:tr>
              <a:tr h="153199">
                <a:tc>
                  <a:txBody>
                    <a:bodyPr/>
                    <a:lstStyle/>
                    <a:p>
                      <a:pPr algn="l" fontAlgn="ctr"/>
                      <a:r>
                        <a:rPr lang="en-GB" sz="900" b="0" i="0" u="none" strike="noStrike" dirty="0">
                          <a:solidFill>
                            <a:srgbClr val="00B050"/>
                          </a:solidFill>
                          <a:effectLst/>
                          <a:latin typeface="Arial"/>
                        </a:rPr>
                        <a:t>France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£226.6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33.8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£6.70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£303.9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48.0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£6.33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34.1%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41.8%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-5.4%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53199">
                <a:tc>
                  <a:txBody>
                    <a:bodyPr/>
                    <a:lstStyle/>
                    <a:p>
                      <a:pPr algn="l" fontAlgn="ctr"/>
                      <a:r>
                        <a:rPr lang="en-GB" sz="900" b="0" i="0" u="none" strike="noStrike">
                          <a:solidFill>
                            <a:srgbClr val="000000"/>
                          </a:solidFill>
                          <a:effectLst/>
                          <a:latin typeface="Arial"/>
                        </a:rPr>
                        <a:t>Irish Republic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£63.4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11.7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£5.43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£60.7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11.9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£5.12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-4.3%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-5.6%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53199">
                <a:tc>
                  <a:txBody>
                    <a:bodyPr/>
                    <a:lstStyle/>
                    <a:p>
                      <a:pPr algn="l" fontAlgn="ctr"/>
                      <a:r>
                        <a:rPr lang="en-GB" sz="900" b="0" i="0" u="none" strike="noStrike" dirty="0">
                          <a:solidFill>
                            <a:srgbClr val="00B050"/>
                          </a:solidFill>
                          <a:effectLst/>
                          <a:latin typeface="Arial"/>
                        </a:rPr>
                        <a:t>Germany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£29.0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4.3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£6.75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£36.1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4.7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£7.64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24.7%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13.2%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153199">
                <a:tc>
                  <a:txBody>
                    <a:bodyPr/>
                    <a:lstStyle/>
                    <a:p>
                      <a:pPr algn="l" fontAlgn="ctr"/>
                      <a:r>
                        <a:rPr lang="en-GB" sz="900" b="0" i="0" u="none" strike="noStrike" dirty="0">
                          <a:solidFill>
                            <a:srgbClr val="000000"/>
                          </a:solidFill>
                          <a:effectLst/>
                          <a:latin typeface="Arial"/>
                        </a:rPr>
                        <a:t>Italy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£34.2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6.4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£5.34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£34.3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5.8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£5.90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0.3%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-9.2%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10.4%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153199">
                <a:tc>
                  <a:txBody>
                    <a:bodyPr/>
                    <a:lstStyle/>
                    <a:p>
                      <a:pPr algn="l" fontAlgn="ctr"/>
                      <a:r>
                        <a:rPr lang="en-GB" sz="900" b="0" i="0" u="none" strike="noStrike">
                          <a:solidFill>
                            <a:srgbClr val="00B050"/>
                          </a:solidFill>
                          <a:effectLst/>
                          <a:latin typeface="Arial"/>
                        </a:rPr>
                        <a:t>Belgium</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£15.1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£9.63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£22.9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£8.46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51.5%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72.4%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-12.1%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53199">
                <a:tc>
                  <a:txBody>
                    <a:bodyPr/>
                    <a:lstStyle/>
                    <a:p>
                      <a:pPr algn="l" fontAlgn="ctr"/>
                      <a:r>
                        <a:rPr lang="en-GB" sz="900" b="0" i="0" u="none" strike="noStrike">
                          <a:solidFill>
                            <a:srgbClr val="00B050"/>
                          </a:solidFill>
                          <a:effectLst/>
                          <a:latin typeface="Arial"/>
                        </a:rPr>
                        <a:t>Poland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£4.24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£17.4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3.7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£4.66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68.3%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53.2%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9.9%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153199">
                <a:tc>
                  <a:txBody>
                    <a:bodyPr/>
                    <a:lstStyle/>
                    <a:p>
                      <a:pPr algn="l" fontAlgn="ctr"/>
                      <a:r>
                        <a:rPr lang="en-GB" sz="900" b="0" i="0" u="none" strike="noStrike">
                          <a:solidFill>
                            <a:srgbClr val="000000"/>
                          </a:solidFill>
                          <a:effectLst/>
                          <a:latin typeface="Arial"/>
                        </a:rPr>
                        <a:t>Netherlands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£16.4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£5.71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£15.9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£4.98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-2.9%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-12.8%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153199">
                <a:tc>
                  <a:txBody>
                    <a:bodyPr/>
                    <a:lstStyle/>
                    <a:p>
                      <a:pPr algn="l" fontAlgn="ctr"/>
                      <a:r>
                        <a:rPr lang="en-GB" sz="900" b="0" i="0" u="none" strike="noStrike" dirty="0">
                          <a:solidFill>
                            <a:srgbClr val="000000"/>
                          </a:solidFill>
                          <a:effectLst/>
                          <a:latin typeface="Arial"/>
                        </a:rPr>
                        <a:t>Denmark</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5.7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£1.85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£13.3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4.6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£2.89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25.1%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-19.7%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55.8%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153199">
                <a:tc>
                  <a:txBody>
                    <a:bodyPr/>
                    <a:lstStyle/>
                    <a:p>
                      <a:pPr algn="l" fontAlgn="ctr"/>
                      <a:r>
                        <a:rPr lang="en-GB" sz="900" b="0" i="0" u="none" strike="noStrike">
                          <a:solidFill>
                            <a:srgbClr val="00B050"/>
                          </a:solidFill>
                          <a:effectLst/>
                          <a:latin typeface="Arial"/>
                        </a:rPr>
                        <a:t>Spain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£5.22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£13.3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£5.15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12.5%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153199">
                <a:tc>
                  <a:txBody>
                    <a:bodyPr/>
                    <a:lstStyle/>
                    <a:p>
                      <a:pPr algn="l" fontAlgn="ctr"/>
                      <a:r>
                        <a:rPr lang="en-GB" sz="900" b="0" i="0" u="none" strike="noStrike">
                          <a:solidFill>
                            <a:srgbClr val="00B050"/>
                          </a:solidFill>
                          <a:effectLst/>
                          <a:latin typeface="Arial"/>
                        </a:rPr>
                        <a:t>Lithuania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£1.58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£6.1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£4.39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231.4%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18.9%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178.6%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153199">
                <a:tc>
                  <a:txBody>
                    <a:bodyPr/>
                    <a:lstStyle/>
                    <a:p>
                      <a:pPr algn="l" fontAlgn="ctr"/>
                      <a:r>
                        <a:rPr lang="en-GB" sz="900" b="0" i="0" u="none" strike="noStrike">
                          <a:solidFill>
                            <a:srgbClr val="00B050"/>
                          </a:solidFill>
                          <a:effectLst/>
                          <a:latin typeface="Arial"/>
                        </a:rPr>
                        <a:t>Estonia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£1.25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£5.8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£1.96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98.4%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26.8%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56.6%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153199">
                <a:tc>
                  <a:txBody>
                    <a:bodyPr/>
                    <a:lstStyle/>
                    <a:p>
                      <a:pPr algn="l" fontAlgn="ctr"/>
                      <a:r>
                        <a:rPr lang="en-GB" sz="900" b="0" i="0" u="none" strike="noStrike" dirty="0">
                          <a:solidFill>
                            <a:srgbClr val="FF0000"/>
                          </a:solidFill>
                          <a:effectLst/>
                          <a:latin typeface="Arial"/>
                        </a:rPr>
                        <a:t>Luxembourg</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£3.6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£10.42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£3.4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£10.94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-4.3%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-8.9%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5.0%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153199">
                <a:tc>
                  <a:txBody>
                    <a:bodyPr/>
                    <a:lstStyle/>
                    <a:p>
                      <a:pPr algn="l" fontAlgn="ctr"/>
                      <a:r>
                        <a:rPr lang="en-GB" sz="900" b="0" i="0" u="none" strike="noStrike" dirty="0">
                          <a:solidFill>
                            <a:srgbClr val="00B050"/>
                          </a:solidFill>
                          <a:effectLst/>
                          <a:latin typeface="Arial"/>
                        </a:rPr>
                        <a:t>Sweden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£2.45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£3.4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£2.82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33.5%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15.9%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15.2%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r h="153199">
                <a:tc>
                  <a:txBody>
                    <a:bodyPr/>
                    <a:lstStyle/>
                    <a:p>
                      <a:pPr algn="l" fontAlgn="ctr"/>
                      <a:r>
                        <a:rPr lang="en-GB" sz="900" b="0" i="0" u="none" strike="noStrike">
                          <a:solidFill>
                            <a:srgbClr val="FF0000"/>
                          </a:solidFill>
                          <a:effectLst/>
                          <a:latin typeface="Arial"/>
                        </a:rPr>
                        <a:t>Greece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£11.95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£12.11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-12.8%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153199">
                <a:tc>
                  <a:txBody>
                    <a:bodyPr/>
                    <a:lstStyle/>
                    <a:p>
                      <a:pPr algn="l" fontAlgn="ctr"/>
                      <a:r>
                        <a:rPr lang="en-GB" sz="900" b="0" i="0" u="none" strike="noStrike">
                          <a:solidFill>
                            <a:srgbClr val="00B050"/>
                          </a:solidFill>
                          <a:effectLst/>
                          <a:latin typeface="Arial"/>
                        </a:rPr>
                        <a:t>Austria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£8.88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£7.87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7.2%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-11.3%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r h="153199">
                <a:tc>
                  <a:txBody>
                    <a:bodyPr/>
                    <a:lstStyle/>
                    <a:p>
                      <a:pPr algn="l" fontAlgn="ctr"/>
                      <a:r>
                        <a:rPr lang="en-GB" sz="900" b="0" i="0" u="none" strike="noStrike" dirty="0">
                          <a:solidFill>
                            <a:srgbClr val="00B050"/>
                          </a:solidFill>
                          <a:effectLst/>
                          <a:latin typeface="Arial"/>
                        </a:rPr>
                        <a:t>Cyprus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£6.34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£5.83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31.4%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-7.9%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r h="153199">
                <a:tc>
                  <a:txBody>
                    <a:bodyPr/>
                    <a:lstStyle/>
                    <a:p>
                      <a:pPr algn="l" fontAlgn="ctr"/>
                      <a:r>
                        <a:rPr lang="en-GB" sz="900" b="0" i="0" u="none" strike="noStrike" dirty="0">
                          <a:solidFill>
                            <a:srgbClr val="00B050"/>
                          </a:solidFill>
                          <a:effectLst/>
                          <a:latin typeface="Arial"/>
                        </a:rPr>
                        <a:t>Czech Republic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£4.67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£3.81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43.7%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76.2%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-18.4%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1"/>
                  </a:ext>
                </a:extLst>
              </a:tr>
              <a:tr h="153199">
                <a:tc>
                  <a:txBody>
                    <a:bodyPr/>
                    <a:lstStyle/>
                    <a:p>
                      <a:pPr algn="l" fontAlgn="ctr"/>
                      <a:r>
                        <a:rPr lang="en-GB" sz="900" b="0" i="0" u="none" strike="noStrike">
                          <a:solidFill>
                            <a:srgbClr val="000000"/>
                          </a:solidFill>
                          <a:effectLst/>
                          <a:latin typeface="Arial"/>
                        </a:rPr>
                        <a:t>Malta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£4.59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£3.49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-17.7%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8.1%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-23.9%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2"/>
                  </a:ext>
                </a:extLst>
              </a:tr>
              <a:tr h="153199">
                <a:tc>
                  <a:txBody>
                    <a:bodyPr/>
                    <a:lstStyle/>
                    <a:p>
                      <a:pPr algn="l" fontAlgn="ctr"/>
                      <a:r>
                        <a:rPr lang="en-GB" sz="900" b="0" i="0" u="none" strike="noStrike">
                          <a:solidFill>
                            <a:srgbClr val="FF0000"/>
                          </a:solidFill>
                          <a:effectLst/>
                          <a:latin typeface="Arial"/>
                        </a:rPr>
                        <a:t>Gibraltar</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£5.45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£5.35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-15.3%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-13.7%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3"/>
                  </a:ext>
                </a:extLst>
              </a:tr>
              <a:tr h="153199">
                <a:tc>
                  <a:txBody>
                    <a:bodyPr/>
                    <a:lstStyle/>
                    <a:p>
                      <a:pPr algn="l" fontAlgn="ctr"/>
                      <a:r>
                        <a:rPr lang="en-GB" sz="900" b="0" i="0" u="none" strike="noStrike">
                          <a:solidFill>
                            <a:srgbClr val="00B050"/>
                          </a:solidFill>
                          <a:effectLst/>
                          <a:latin typeface="Arial"/>
                        </a:rPr>
                        <a:t>Portugal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£6.71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£7.89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85.0%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57.4%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17.6%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4"/>
                  </a:ext>
                </a:extLst>
              </a:tr>
              <a:tr h="153199">
                <a:tc>
                  <a:txBody>
                    <a:bodyPr/>
                    <a:lstStyle/>
                    <a:p>
                      <a:pPr algn="l" fontAlgn="ctr"/>
                      <a:r>
                        <a:rPr lang="en-GB" sz="900" b="0" i="0" u="none" strike="noStrike" dirty="0">
                          <a:solidFill>
                            <a:srgbClr val="FF0000"/>
                          </a:solidFill>
                          <a:effectLst/>
                          <a:latin typeface="Arial"/>
                        </a:rPr>
                        <a:t>Latvia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21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£2.47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£12.50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-18.1%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-83.8%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406.0%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5"/>
                  </a:ext>
                </a:extLst>
              </a:tr>
              <a:tr h="153199">
                <a:tc>
                  <a:txBody>
                    <a:bodyPr/>
                    <a:lstStyle/>
                    <a:p>
                      <a:pPr algn="l" fontAlgn="ctr"/>
                      <a:r>
                        <a:rPr lang="en-GB" sz="900" b="0" i="0" u="none" strike="noStrike">
                          <a:solidFill>
                            <a:srgbClr val="00B050"/>
                          </a:solidFill>
                          <a:effectLst/>
                          <a:latin typeface="Arial"/>
                        </a:rPr>
                        <a:t>Romania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25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£1.31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£1.35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130.8%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123.7%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3.2%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6"/>
                  </a:ext>
                </a:extLst>
              </a:tr>
              <a:tr h="153199">
                <a:tc>
                  <a:txBody>
                    <a:bodyPr/>
                    <a:lstStyle/>
                    <a:p>
                      <a:pPr algn="l" fontAlgn="ctr"/>
                      <a:r>
                        <a:rPr lang="en-GB" sz="900" b="0" i="0" u="none" strike="noStrike" dirty="0">
                          <a:solidFill>
                            <a:srgbClr val="FF0000"/>
                          </a:solidFill>
                          <a:effectLst/>
                          <a:latin typeface="Arial"/>
                        </a:rPr>
                        <a:t>Finland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22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£6.20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23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£6.14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-51.3%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-50.9%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-0.9%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7"/>
                  </a:ext>
                </a:extLst>
              </a:tr>
              <a:tr h="153199">
                <a:tc>
                  <a:txBody>
                    <a:bodyPr/>
                    <a:lstStyle/>
                    <a:p>
                      <a:pPr algn="l" fontAlgn="ctr"/>
                      <a:r>
                        <a:rPr lang="en-GB" sz="900" b="0" i="0" u="none" strike="noStrike" dirty="0">
                          <a:solidFill>
                            <a:srgbClr val="00B050"/>
                          </a:solidFill>
                          <a:effectLst/>
                          <a:latin typeface="Arial"/>
                        </a:rPr>
                        <a:t>Hungary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27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£8.67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24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£10.26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74.5%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47.4%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18.4%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8"/>
                  </a:ext>
                </a:extLst>
              </a:tr>
              <a:tr h="153199">
                <a:tc>
                  <a:txBody>
                    <a:bodyPr/>
                    <a:lstStyle/>
                    <a:p>
                      <a:pPr algn="l" fontAlgn="ctr"/>
                      <a:r>
                        <a:rPr lang="en-GB" sz="900" b="0" i="0" u="none" strike="noStrike" dirty="0">
                          <a:solidFill>
                            <a:srgbClr val="FF0000"/>
                          </a:solidFill>
                          <a:effectLst/>
                          <a:latin typeface="Arial"/>
                        </a:rPr>
                        <a:t>Bulgaria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24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£2.39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25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£1.91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-46.2%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-32.6%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-20.2%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9"/>
                  </a:ext>
                </a:extLst>
              </a:tr>
              <a:tr h="153199">
                <a:tc>
                  <a:txBody>
                    <a:bodyPr/>
                    <a:lstStyle/>
                    <a:p>
                      <a:pPr algn="l" fontAlgn="ctr"/>
                      <a:r>
                        <a:rPr lang="en-GB" sz="900" b="0" i="0" u="none" strike="noStrike" dirty="0">
                          <a:solidFill>
                            <a:srgbClr val="FF0000"/>
                          </a:solidFill>
                          <a:effectLst/>
                          <a:latin typeface="Arial"/>
                        </a:rPr>
                        <a:t>Slovakia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26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£14.15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£90.55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-41.3%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-90.8%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540.0%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30"/>
                  </a:ext>
                </a:extLst>
              </a:tr>
              <a:tr h="142999">
                <a:tc>
                  <a:txBody>
                    <a:bodyPr/>
                    <a:lstStyle/>
                    <a:p>
                      <a:pPr algn="l" fontAlgn="ctr"/>
                      <a:r>
                        <a:rPr lang="en-GB" sz="900" b="0" i="0" u="none" strike="noStrike" dirty="0">
                          <a:solidFill>
                            <a:srgbClr val="FF0000"/>
                          </a:solidFill>
                          <a:effectLst/>
                          <a:latin typeface="Arial"/>
                        </a:rPr>
                        <a:t>Croatia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23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£10.17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27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£8.06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-80.0%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-74.7%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-20.7%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42999">
                <a:tc>
                  <a:txBody>
                    <a:bodyPr/>
                    <a:lstStyle/>
                    <a:p>
                      <a:pPr algn="l" fontAlgn="ctr"/>
                      <a:r>
                        <a:rPr lang="en-GB" sz="900" b="0" i="0" u="none" strike="noStrike" dirty="0">
                          <a:solidFill>
                            <a:srgbClr val="FF0000"/>
                          </a:solidFill>
                          <a:effectLst/>
                          <a:latin typeface="Arial"/>
                        </a:rPr>
                        <a:t>Slovenia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Arial"/>
                        </a:rPr>
                        <a:t>28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£9.71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28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Arial"/>
                        </a:rPr>
                        <a:t>£9.80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-57.6%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Arial"/>
                        </a:rPr>
                        <a:t>-58.0%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Arial"/>
                        </a:rPr>
                        <a:t>1.0%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42999">
                <a:tc>
                  <a:txBody>
                    <a:bodyPr/>
                    <a:lstStyle/>
                    <a:p>
                      <a:pPr algn="l" fontAlgn="ctr"/>
                      <a:r>
                        <a:rPr lang="en-GB" sz="900" b="1" i="0" u="none" strike="noStrike" dirty="0">
                          <a:solidFill>
                            <a:srgbClr val="00B050"/>
                          </a:solidFill>
                          <a:effectLst/>
                          <a:latin typeface="Arial"/>
                        </a:rPr>
                        <a:t>Grand Total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900" b="1" i="0" u="none" strike="noStrike">
                        <a:solidFill>
                          <a:srgbClr val="000000"/>
                        </a:solidFill>
                        <a:effectLst/>
                        <a:latin typeface="Arial"/>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404040"/>
                          </a:solidFill>
                          <a:effectLst/>
                          <a:latin typeface="Arial"/>
                        </a:rPr>
                        <a:t>£437.4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404040"/>
                          </a:solidFill>
                          <a:effectLst/>
                          <a:latin typeface="Arial"/>
                        </a:rPr>
                        <a:t>77.34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404040"/>
                          </a:solidFill>
                          <a:effectLst/>
                          <a:latin typeface="Arial"/>
                        </a:rPr>
                        <a:t>£5.66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900" b="1" i="0" u="none" strike="noStrike">
                        <a:solidFill>
                          <a:srgbClr val="404040"/>
                        </a:solidFill>
                        <a:effectLst/>
                        <a:latin typeface="Arial"/>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404040"/>
                          </a:solidFill>
                          <a:effectLst/>
                          <a:latin typeface="Arial"/>
                        </a:rPr>
                        <a:t>£545.6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404040"/>
                          </a:solidFill>
                          <a:effectLst/>
                          <a:latin typeface="Arial"/>
                        </a:rPr>
                        <a:t>94.5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404040"/>
                          </a:solidFill>
                          <a:effectLst/>
                          <a:latin typeface="Arial"/>
                        </a:rPr>
                        <a:t>£5.77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00B050"/>
                          </a:solidFill>
                          <a:effectLst/>
                          <a:latin typeface="Arial"/>
                        </a:rPr>
                        <a:t>24.7%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00B050"/>
                          </a:solidFill>
                          <a:effectLst/>
                          <a:latin typeface="Arial"/>
                        </a:rPr>
                        <a:t>22.2%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dirty="0">
                          <a:solidFill>
                            <a:srgbClr val="00B050"/>
                          </a:solidFill>
                          <a:effectLst/>
                          <a:latin typeface="Arial"/>
                        </a:rPr>
                        <a:t>2.1%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4" name="TextBox 3"/>
          <p:cNvSpPr txBox="1"/>
          <p:nvPr/>
        </p:nvSpPr>
        <p:spPr>
          <a:xfrm>
            <a:off x="0" y="6443035"/>
            <a:ext cx="9144000" cy="252101"/>
          </a:xfrm>
          <a:prstGeom prst="rect">
            <a:avLst/>
          </a:prstGeom>
        </p:spPr>
        <p:txBody>
          <a:bodyPr vert="horz" wrap="square" lIns="91440" tIns="45720" rIns="91440" bIns="45720" rtlCol="0" anchor="t">
            <a:noAutofit/>
          </a:bodyPr>
          <a:lstStyle/>
          <a:p>
            <a:pPr algn="ctr"/>
            <a:r>
              <a:rPr lang="en-GB" sz="1100" dirty="0"/>
              <a:t>Key: * EU Country: </a:t>
            </a:r>
            <a:r>
              <a:rPr lang="en-GB" sz="1100" dirty="0">
                <a:solidFill>
                  <a:srgbClr val="00B050"/>
                </a:solidFill>
                <a:cs typeface="Helvetica" panose="020B0604020202020204" pitchFamily="34" charset="0"/>
              </a:rPr>
              <a:t>value &amp; volume increase</a:t>
            </a:r>
            <a:r>
              <a:rPr lang="en-GB" sz="1100" dirty="0">
                <a:solidFill>
                  <a:schemeClr val="tx1">
                    <a:lumMod val="75000"/>
                    <a:lumOff val="25000"/>
                  </a:schemeClr>
                </a:solidFill>
                <a:cs typeface="Helvetica" panose="020B0604020202020204" pitchFamily="34" charset="0"/>
              </a:rPr>
              <a:t>, </a:t>
            </a:r>
            <a:r>
              <a:rPr lang="en-GB" sz="1100" dirty="0">
                <a:solidFill>
                  <a:srgbClr val="FF0000"/>
                </a:solidFill>
                <a:cs typeface="Helvetica" panose="020B0604020202020204" pitchFamily="34" charset="0"/>
              </a:rPr>
              <a:t>value &amp; volume decline</a:t>
            </a:r>
          </a:p>
          <a:p>
            <a:pPr algn="ctr"/>
            <a:r>
              <a:rPr lang="en-GB" sz="1100" dirty="0"/>
              <a:t>See glossary for details of the species within each group</a:t>
            </a:r>
          </a:p>
          <a:p>
            <a:pPr algn="ctr"/>
            <a:endParaRPr lang="en-GB" sz="1100" dirty="0">
              <a:solidFill>
                <a:srgbClr val="FF0000"/>
              </a:solidFill>
              <a:cs typeface="Helvetica" panose="020B0604020202020204" pitchFamily="34" charset="0"/>
            </a:endParaRPr>
          </a:p>
          <a:p>
            <a:endParaRPr lang="en-GB" sz="1100" dirty="0">
              <a:solidFill>
                <a:schemeClr val="tx1">
                  <a:lumMod val="75000"/>
                  <a:lumOff val="25000"/>
                </a:schemeClr>
              </a:solidFill>
              <a:cs typeface="Helvetica" panose="020B0604020202020204" pitchFamily="34" charset="0"/>
            </a:endParaRPr>
          </a:p>
        </p:txBody>
      </p:sp>
    </p:spTree>
    <p:extLst>
      <p:ext uri="{BB962C8B-B14F-4D97-AF65-F5344CB8AC3E}">
        <p14:creationId xmlns:p14="http://schemas.microsoft.com/office/powerpoint/2010/main" val="2865969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UK top 20 species exported to EU by country,</a:t>
            </a:r>
            <a:br>
              <a:rPr lang="en-GB" dirty="0"/>
            </a:br>
            <a:r>
              <a:rPr lang="en-GB" dirty="0"/>
              <a:t>ranked by value</a:t>
            </a:r>
          </a:p>
        </p:txBody>
      </p:sp>
      <p:graphicFrame>
        <p:nvGraphicFramePr>
          <p:cNvPr id="3" name="Content Placeholder 5"/>
          <p:cNvGraphicFramePr>
            <a:graphicFrameLocks/>
          </p:cNvGraphicFramePr>
          <p:nvPr>
            <p:extLst>
              <p:ext uri="{D42A27DB-BD31-4B8C-83A1-F6EECF244321}">
                <p14:modId xmlns:p14="http://schemas.microsoft.com/office/powerpoint/2010/main" val="1503721236"/>
              </p:ext>
            </p:extLst>
          </p:nvPr>
        </p:nvGraphicFramePr>
        <p:xfrm>
          <a:off x="367296" y="1340060"/>
          <a:ext cx="8388003" cy="4882939"/>
        </p:xfrm>
        <a:graphic>
          <a:graphicData uri="http://schemas.openxmlformats.org/drawingml/2006/table">
            <a:tbl>
              <a:tblPr firstRow="1" bandRow="1">
                <a:tableStyleId>{69012ECD-51FC-41F1-AA8D-1B2483CD663E}</a:tableStyleId>
              </a:tblPr>
              <a:tblGrid>
                <a:gridCol w="1130049">
                  <a:extLst>
                    <a:ext uri="{9D8B030D-6E8A-4147-A177-3AD203B41FA5}">
                      <a16:colId xmlns:a16="http://schemas.microsoft.com/office/drawing/2014/main" val="20000"/>
                    </a:ext>
                  </a:extLst>
                </a:gridCol>
                <a:gridCol w="659814">
                  <a:extLst>
                    <a:ext uri="{9D8B030D-6E8A-4147-A177-3AD203B41FA5}">
                      <a16:colId xmlns:a16="http://schemas.microsoft.com/office/drawing/2014/main" val="20004"/>
                    </a:ext>
                  </a:extLst>
                </a:gridCol>
                <a:gridCol w="659814">
                  <a:extLst>
                    <a:ext uri="{9D8B030D-6E8A-4147-A177-3AD203B41FA5}">
                      <a16:colId xmlns:a16="http://schemas.microsoft.com/office/drawing/2014/main" val="20005"/>
                    </a:ext>
                  </a:extLst>
                </a:gridCol>
                <a:gridCol w="659814">
                  <a:extLst>
                    <a:ext uri="{9D8B030D-6E8A-4147-A177-3AD203B41FA5}">
                      <a16:colId xmlns:a16="http://schemas.microsoft.com/office/drawing/2014/main" val="20006"/>
                    </a:ext>
                  </a:extLst>
                </a:gridCol>
                <a:gridCol w="659814">
                  <a:extLst>
                    <a:ext uri="{9D8B030D-6E8A-4147-A177-3AD203B41FA5}">
                      <a16:colId xmlns:a16="http://schemas.microsoft.com/office/drawing/2014/main" val="20007"/>
                    </a:ext>
                  </a:extLst>
                </a:gridCol>
                <a:gridCol w="659814">
                  <a:extLst>
                    <a:ext uri="{9D8B030D-6E8A-4147-A177-3AD203B41FA5}">
                      <a16:colId xmlns:a16="http://schemas.microsoft.com/office/drawing/2014/main" val="20008"/>
                    </a:ext>
                  </a:extLst>
                </a:gridCol>
                <a:gridCol w="659814">
                  <a:extLst>
                    <a:ext uri="{9D8B030D-6E8A-4147-A177-3AD203B41FA5}">
                      <a16:colId xmlns:a16="http://schemas.microsoft.com/office/drawing/2014/main" val="20009"/>
                    </a:ext>
                  </a:extLst>
                </a:gridCol>
                <a:gridCol w="659814">
                  <a:extLst>
                    <a:ext uri="{9D8B030D-6E8A-4147-A177-3AD203B41FA5}">
                      <a16:colId xmlns:a16="http://schemas.microsoft.com/office/drawing/2014/main" val="20010"/>
                    </a:ext>
                  </a:extLst>
                </a:gridCol>
                <a:gridCol w="659814">
                  <a:extLst>
                    <a:ext uri="{9D8B030D-6E8A-4147-A177-3AD203B41FA5}">
                      <a16:colId xmlns:a16="http://schemas.microsoft.com/office/drawing/2014/main" val="20011"/>
                    </a:ext>
                  </a:extLst>
                </a:gridCol>
                <a:gridCol w="659814">
                  <a:extLst>
                    <a:ext uri="{9D8B030D-6E8A-4147-A177-3AD203B41FA5}">
                      <a16:colId xmlns:a16="http://schemas.microsoft.com/office/drawing/2014/main" val="20001"/>
                    </a:ext>
                  </a:extLst>
                </a:gridCol>
                <a:gridCol w="659814">
                  <a:extLst>
                    <a:ext uri="{9D8B030D-6E8A-4147-A177-3AD203B41FA5}">
                      <a16:colId xmlns:a16="http://schemas.microsoft.com/office/drawing/2014/main" val="20002"/>
                    </a:ext>
                  </a:extLst>
                </a:gridCol>
                <a:gridCol w="659814">
                  <a:extLst>
                    <a:ext uri="{9D8B030D-6E8A-4147-A177-3AD203B41FA5}">
                      <a16:colId xmlns:a16="http://schemas.microsoft.com/office/drawing/2014/main" val="20003"/>
                    </a:ext>
                  </a:extLst>
                </a:gridCol>
              </a:tblGrid>
              <a:tr h="196275">
                <a:tc>
                  <a:txBody>
                    <a:bodyPr/>
                    <a:lstStyle/>
                    <a:p>
                      <a:pPr algn="l" fontAlgn="ctr"/>
                      <a:r>
                        <a:rPr lang="en-GB" sz="1100" b="0" i="0" u="none" strike="noStrike" dirty="0">
                          <a:solidFill>
                            <a:srgbClr val="00B050"/>
                          </a:solidFill>
                          <a:effectLst/>
                          <a:latin typeface="Arial"/>
                        </a:rPr>
                        <a:t>Salmon</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Calibri"/>
                        </a:rPr>
                        <a:t>2018</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Calibri"/>
                        </a:rPr>
                        <a:t>2019</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Calibri"/>
                        </a:rPr>
                        <a:t>% Change</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96275">
                <a:tc>
                  <a:txBody>
                    <a:bodyPr/>
                    <a:lstStyle/>
                    <a:p>
                      <a:pPr algn="l" fontAlgn="ctr"/>
                      <a:r>
                        <a:rPr lang="en-GB" sz="1100" b="0" i="0" u="none" strike="noStrike">
                          <a:solidFill>
                            <a:srgbClr val="00B050"/>
                          </a:solidFill>
                          <a:effectLst/>
                          <a:latin typeface="Arial"/>
                        </a:rPr>
                        <a:t>Nephrops</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4"/>
                  </a:ext>
                </a:extLst>
              </a:tr>
              <a:tr h="179391">
                <a:tc>
                  <a:txBody>
                    <a:bodyPr/>
                    <a:lstStyle/>
                    <a:p>
                      <a:pPr algn="l" fontAlgn="ctr"/>
                      <a:r>
                        <a:rPr lang="en-GB" sz="1000" b="0" i="0" u="none" strike="noStrike" dirty="0">
                          <a:solidFill>
                            <a:srgbClr val="00B050"/>
                          </a:solidFill>
                          <a:effectLst/>
                          <a:latin typeface="Arial"/>
                        </a:rPr>
                        <a:t>Salmon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Arial"/>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£343.9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52.2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£6.59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£422.7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65.3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£6.48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22.9%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25.1%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-1.8%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79391">
                <a:tc>
                  <a:txBody>
                    <a:bodyPr/>
                    <a:lstStyle/>
                    <a:p>
                      <a:pPr algn="l" fontAlgn="ctr"/>
                      <a:r>
                        <a:rPr lang="en-GB" sz="1000" b="0" i="0" u="none" strike="noStrike" dirty="0">
                          <a:solidFill>
                            <a:srgbClr val="00B050"/>
                          </a:solidFill>
                          <a:effectLst/>
                          <a:latin typeface="Arial"/>
                        </a:rPr>
                        <a:t>Nephrops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Arial"/>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£98.7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11.7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£8.43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£108.5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13.4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£8.08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9.9%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14.7%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-4.2%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79391">
                <a:tc>
                  <a:txBody>
                    <a:bodyPr/>
                    <a:lstStyle/>
                    <a:p>
                      <a:pPr algn="l" fontAlgn="ctr"/>
                      <a:r>
                        <a:rPr lang="en-GB" sz="1000" b="0" i="0" u="none" strike="noStrike" dirty="0">
                          <a:solidFill>
                            <a:srgbClr val="FF0000"/>
                          </a:solidFill>
                          <a:effectLst/>
                          <a:latin typeface="Arial"/>
                        </a:rPr>
                        <a:t>Scallops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Arial"/>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£89.3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7.6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£11.75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£84.6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7.0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£12.09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-5.3%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-7.9%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2.9%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179391">
                <a:tc>
                  <a:txBody>
                    <a:bodyPr/>
                    <a:lstStyle/>
                    <a:p>
                      <a:pPr algn="l" fontAlgn="ctr"/>
                      <a:r>
                        <a:rPr lang="en-GB" sz="1000" b="0" i="0" u="none" strike="noStrike" dirty="0">
                          <a:solidFill>
                            <a:srgbClr val="00B050"/>
                          </a:solidFill>
                          <a:effectLst/>
                          <a:latin typeface="Arial"/>
                        </a:rPr>
                        <a:t>Crabs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Arial"/>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£63.8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11.6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£5.48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£68.0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12.3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£5.53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6.6%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5.8%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0.8%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179391">
                <a:tc>
                  <a:txBody>
                    <a:bodyPr/>
                    <a:lstStyle/>
                    <a:p>
                      <a:pPr algn="l" fontAlgn="ctr"/>
                      <a:r>
                        <a:rPr lang="en-GB" sz="1000" b="0" i="0" u="none" strike="noStrike" dirty="0">
                          <a:solidFill>
                            <a:srgbClr val="000000"/>
                          </a:solidFill>
                          <a:effectLst/>
                          <a:latin typeface="Arial"/>
                        </a:rPr>
                        <a:t>Mackerel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Arial"/>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£65.9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57.5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£1.15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£67.5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49.3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£1.37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2.4%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-14.1%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19.2%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48230">
                <a:tc>
                  <a:txBody>
                    <a:bodyPr/>
                    <a:lstStyle/>
                    <a:p>
                      <a:pPr algn="l" fontAlgn="ctr"/>
                      <a:r>
                        <a:rPr lang="en-GB" sz="1000" b="0" i="0" u="none" strike="noStrike" dirty="0">
                          <a:solidFill>
                            <a:srgbClr val="FF0000"/>
                          </a:solidFill>
                          <a:effectLst/>
                          <a:latin typeface="Arial"/>
                        </a:rPr>
                        <a:t>P&amp;P</a:t>
                      </a:r>
                      <a:r>
                        <a:rPr lang="en-GB" sz="1000" b="0" i="0" u="none" strike="noStrike" baseline="0" dirty="0">
                          <a:solidFill>
                            <a:srgbClr val="FF0000"/>
                          </a:solidFill>
                          <a:effectLst/>
                          <a:latin typeface="Arial"/>
                        </a:rPr>
                        <a:t> </a:t>
                      </a:r>
                      <a:r>
                        <a:rPr lang="en-GB" sz="1000" b="0" i="0" u="none" strike="noStrike" dirty="0">
                          <a:solidFill>
                            <a:srgbClr val="FF0000"/>
                          </a:solidFill>
                          <a:effectLst/>
                          <a:latin typeface="Arial"/>
                        </a:rPr>
                        <a:t>Shrimps &amp; Prawns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Arial"/>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404040"/>
                          </a:solidFill>
                          <a:effectLst/>
                          <a:latin typeface="Arial"/>
                        </a:rPr>
                        <a:t>£57.4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8.1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£7.12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£52.2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7.6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£6.83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-9.0%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-5.1%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-4.1%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179391">
                <a:tc>
                  <a:txBody>
                    <a:bodyPr/>
                    <a:lstStyle/>
                    <a:p>
                      <a:pPr algn="l" fontAlgn="ctr"/>
                      <a:r>
                        <a:rPr lang="en-GB" sz="1000" b="0" i="0" u="none" strike="noStrike" dirty="0">
                          <a:solidFill>
                            <a:srgbClr val="FF0000"/>
                          </a:solidFill>
                          <a:effectLst/>
                          <a:latin typeface="Arial"/>
                        </a:rPr>
                        <a:t>Cod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Arial"/>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£53.1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12.9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£4.11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£50.4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11.0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£4.56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-5.1%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-14.5%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11.0%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248094">
                <a:tc>
                  <a:txBody>
                    <a:bodyPr/>
                    <a:lstStyle/>
                    <a:p>
                      <a:pPr algn="l" fontAlgn="ctr"/>
                      <a:r>
                        <a:rPr lang="en-GB" sz="1000" b="0" i="0" u="none" strike="noStrike" dirty="0">
                          <a:solidFill>
                            <a:srgbClr val="00B050"/>
                          </a:solidFill>
                          <a:effectLst/>
                          <a:latin typeface="Arial"/>
                        </a:rPr>
                        <a:t>Lobster</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Arial"/>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£37.9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£18.19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£39.5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£17.97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4.1%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5.4%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-1.2%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179391">
                <a:tc>
                  <a:txBody>
                    <a:bodyPr/>
                    <a:lstStyle/>
                    <a:p>
                      <a:pPr algn="l" fontAlgn="ctr"/>
                      <a:r>
                        <a:rPr lang="en-GB" sz="1000" b="0" i="0" u="none" strike="noStrike" dirty="0">
                          <a:solidFill>
                            <a:srgbClr val="FF0000"/>
                          </a:solidFill>
                          <a:effectLst/>
                          <a:latin typeface="Arial"/>
                        </a:rPr>
                        <a:t>Monkfish</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Arial"/>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£31.1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£7.56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£28.6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£7.30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-8.1%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-4.8%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-3.5%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179391">
                <a:tc>
                  <a:txBody>
                    <a:bodyPr/>
                    <a:lstStyle/>
                    <a:p>
                      <a:pPr algn="l" fontAlgn="ctr"/>
                      <a:r>
                        <a:rPr lang="en-GB" sz="1000" b="0" i="0" u="none" strike="noStrike" dirty="0">
                          <a:solidFill>
                            <a:srgbClr val="00B050"/>
                          </a:solidFill>
                          <a:effectLst/>
                          <a:latin typeface="Arial"/>
                        </a:rPr>
                        <a:t>Clam</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Arial"/>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£19.3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404040"/>
                          </a:solidFill>
                          <a:effectLst/>
                          <a:latin typeface="Arial"/>
                        </a:rPr>
                        <a:t>3.6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£5.39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£27.4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7.0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£3.90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42.4%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96.6%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-27.6%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179391">
                <a:tc>
                  <a:txBody>
                    <a:bodyPr/>
                    <a:lstStyle/>
                    <a:p>
                      <a:pPr algn="l" fontAlgn="ctr"/>
                      <a:r>
                        <a:rPr lang="en-GB" sz="1000" b="0" i="0" u="none" strike="noStrike" dirty="0">
                          <a:solidFill>
                            <a:srgbClr val="FF0000"/>
                          </a:solidFill>
                          <a:effectLst/>
                          <a:latin typeface="Arial"/>
                        </a:rPr>
                        <a:t>Hake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Arial"/>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£29.4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404040"/>
                          </a:solidFill>
                          <a:effectLst/>
                          <a:latin typeface="Arial"/>
                        </a:rPr>
                        <a:t>6.6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£4.46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£23.4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5.2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£4.51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-20.6%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-21.4%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1.1%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179391">
                <a:tc>
                  <a:txBody>
                    <a:bodyPr/>
                    <a:lstStyle/>
                    <a:p>
                      <a:pPr algn="l" fontAlgn="ctr"/>
                      <a:r>
                        <a:rPr lang="en-GB" sz="1000" b="0" i="0" u="none" strike="noStrike">
                          <a:solidFill>
                            <a:srgbClr val="FF0000"/>
                          </a:solidFill>
                          <a:effectLst/>
                          <a:latin typeface="Arial"/>
                        </a:rPr>
                        <a:t>Herring</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Arial"/>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£30.7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47.1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£0.65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£23.1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32.3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£0.71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-24.9%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-31.3%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9.4%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179391">
                <a:tc>
                  <a:txBody>
                    <a:bodyPr/>
                    <a:lstStyle/>
                    <a:p>
                      <a:pPr algn="l" fontAlgn="ctr"/>
                      <a:r>
                        <a:rPr lang="en-GB" sz="1000" b="0" i="0" u="none" strike="noStrike" dirty="0">
                          <a:solidFill>
                            <a:srgbClr val="FF0000"/>
                          </a:solidFill>
                          <a:effectLst/>
                          <a:latin typeface="Arial"/>
                        </a:rPr>
                        <a:t>Tuna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Arial"/>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£24.9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8.1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£3.09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£23.0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4.8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£4.84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-7.7%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-41.1%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56.7%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r h="179391">
                <a:tc>
                  <a:txBody>
                    <a:bodyPr/>
                    <a:lstStyle/>
                    <a:p>
                      <a:pPr algn="l" fontAlgn="ctr"/>
                      <a:r>
                        <a:rPr lang="en-GB" sz="1000" b="0" i="0" u="none" strike="noStrike" dirty="0">
                          <a:solidFill>
                            <a:srgbClr val="00B050"/>
                          </a:solidFill>
                          <a:effectLst/>
                          <a:latin typeface="Arial"/>
                        </a:rPr>
                        <a:t>Squid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Arial"/>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£16.9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3.1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404040"/>
                          </a:solidFill>
                          <a:effectLst/>
                          <a:latin typeface="Arial"/>
                        </a:rPr>
                        <a:t>£5.38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£19.8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3.6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£5.51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17.1%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14.5%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2.3%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248094">
                <a:tc>
                  <a:txBody>
                    <a:bodyPr/>
                    <a:lstStyle/>
                    <a:p>
                      <a:pPr algn="l" fontAlgn="ctr"/>
                      <a:r>
                        <a:rPr lang="en-GB" sz="1000" b="0" i="0" u="none" strike="noStrike" dirty="0">
                          <a:solidFill>
                            <a:srgbClr val="000000"/>
                          </a:solidFill>
                          <a:effectLst/>
                          <a:latin typeface="Arial"/>
                        </a:rPr>
                        <a:t>Megrim</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Arial"/>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£19.0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404040"/>
                          </a:solidFill>
                          <a:effectLst/>
                          <a:latin typeface="Arial"/>
                        </a:rPr>
                        <a:t>£4.67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£18.6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£4.50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-2.3%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-3.5%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r h="179391">
                <a:tc>
                  <a:txBody>
                    <a:bodyPr/>
                    <a:lstStyle/>
                    <a:p>
                      <a:pPr algn="l" fontAlgn="ctr"/>
                      <a:r>
                        <a:rPr lang="en-GB" sz="1000" b="0" i="0" u="none" strike="noStrike">
                          <a:solidFill>
                            <a:srgbClr val="000000"/>
                          </a:solidFill>
                          <a:effectLst/>
                          <a:latin typeface="Arial"/>
                        </a:rPr>
                        <a:t>Cuttlefish</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Arial"/>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£21.1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4.6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£4.63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£17.9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5.1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£3.53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-15.1%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11.3%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-23.8%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r h="179391">
                <a:tc>
                  <a:txBody>
                    <a:bodyPr/>
                    <a:lstStyle/>
                    <a:p>
                      <a:pPr algn="l" fontAlgn="ctr"/>
                      <a:r>
                        <a:rPr lang="en-GB" sz="1000" b="0" i="0" u="none" strike="noStrike" dirty="0">
                          <a:solidFill>
                            <a:srgbClr val="00B050"/>
                          </a:solidFill>
                          <a:effectLst/>
                          <a:latin typeface="Arial"/>
                        </a:rPr>
                        <a:t>Coley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Arial"/>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£13.7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6.6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£2.08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£16.8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7.6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£2.22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22.3%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14.8%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6.6%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1"/>
                  </a:ext>
                </a:extLst>
              </a:tr>
              <a:tr h="348230">
                <a:tc>
                  <a:txBody>
                    <a:bodyPr/>
                    <a:lstStyle/>
                    <a:p>
                      <a:pPr algn="l" fontAlgn="ctr"/>
                      <a:r>
                        <a:rPr lang="en-GB" sz="1000" b="0" i="0" u="none" strike="noStrike" dirty="0">
                          <a:solidFill>
                            <a:srgbClr val="000000"/>
                          </a:solidFill>
                          <a:effectLst/>
                          <a:latin typeface="Arial"/>
                        </a:rPr>
                        <a:t>WW Shrimps &amp; Prawns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Arial"/>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£15.6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2.0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£7.65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404040"/>
                          </a:solidFill>
                          <a:effectLst/>
                          <a:latin typeface="Arial"/>
                        </a:rPr>
                        <a:t>£14.5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£6.48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-6.8%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10.1%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-15.3%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2"/>
                  </a:ext>
                </a:extLst>
              </a:tr>
              <a:tr h="179391">
                <a:tc>
                  <a:txBody>
                    <a:bodyPr/>
                    <a:lstStyle/>
                    <a:p>
                      <a:pPr algn="l" fontAlgn="ctr"/>
                      <a:r>
                        <a:rPr lang="en-GB" sz="1000" b="0" i="0" u="none" strike="noStrike" dirty="0">
                          <a:solidFill>
                            <a:srgbClr val="00B050"/>
                          </a:solidFill>
                          <a:effectLst/>
                          <a:latin typeface="Arial"/>
                        </a:rPr>
                        <a:t>Whiting</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Arial"/>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£11.5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£5.03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£13.6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2.8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£4.89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18.1%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21.6%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-2.9%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3"/>
                  </a:ext>
                </a:extLst>
              </a:tr>
              <a:tr h="248094">
                <a:tc>
                  <a:txBody>
                    <a:bodyPr/>
                    <a:lstStyle/>
                    <a:p>
                      <a:pPr algn="l" fontAlgn="ctr"/>
                      <a:r>
                        <a:rPr lang="en-GB" sz="1000" b="0" i="0" u="none" strike="noStrike" dirty="0">
                          <a:solidFill>
                            <a:srgbClr val="00B050"/>
                          </a:solidFill>
                          <a:effectLst/>
                          <a:latin typeface="Arial"/>
                        </a:rPr>
                        <a:t>Sole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Arial"/>
                        </a:rPr>
                        <a:t>21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£10.6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£9.68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£11.4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404040"/>
                          </a:solidFill>
                          <a:effectLst/>
                          <a:latin typeface="Arial"/>
                        </a:rPr>
                        <a:t>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404040"/>
                          </a:solidFill>
                          <a:effectLst/>
                          <a:latin typeface="Arial"/>
                        </a:rPr>
                        <a:t>£10.17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00B050"/>
                          </a:solidFill>
                          <a:effectLst/>
                          <a:latin typeface="Arial"/>
                        </a:rPr>
                        <a:t>7.6%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5.1%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79391">
                <a:tc>
                  <a:txBody>
                    <a:bodyPr/>
                    <a:lstStyle/>
                    <a:p>
                      <a:pPr algn="l" fontAlgn="ctr"/>
                      <a:r>
                        <a:rPr lang="en-GB" sz="1000" b="0" i="0" u="none" strike="noStrike" dirty="0">
                          <a:solidFill>
                            <a:srgbClr val="00B050"/>
                          </a:solidFill>
                          <a:effectLst/>
                          <a:latin typeface="Arial"/>
                        </a:rPr>
                        <a:t>All Others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000" b="0" i="0" u="none" strike="noStrike">
                        <a:solidFill>
                          <a:srgbClr val="000000"/>
                        </a:solidFill>
                        <a:effectLst/>
                        <a:latin typeface="Arial"/>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£217.4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84.5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£2.57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000" b="0" i="0" u="none" strike="noStrike">
                        <a:solidFill>
                          <a:srgbClr val="404040"/>
                        </a:solidFill>
                        <a:effectLst/>
                        <a:latin typeface="Arial"/>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£220.8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87.2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£2.53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00B050"/>
                          </a:solidFill>
                          <a:effectLst/>
                          <a:latin typeface="Arial"/>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00B050"/>
                          </a:solidFill>
                          <a:effectLst/>
                          <a:latin typeface="Arial"/>
                        </a:rPr>
                        <a:t>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-1.6%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79391">
                <a:tc>
                  <a:txBody>
                    <a:bodyPr/>
                    <a:lstStyle/>
                    <a:p>
                      <a:pPr algn="l" fontAlgn="ctr"/>
                      <a:r>
                        <a:rPr lang="en-GB" sz="1000" b="1" i="0" u="none" strike="noStrike" dirty="0">
                          <a:solidFill>
                            <a:srgbClr val="000000"/>
                          </a:solidFill>
                          <a:effectLst/>
                          <a:latin typeface="Arial"/>
                        </a:rPr>
                        <a:t>Grand Total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1" i="0" u="none" strike="noStrike">
                        <a:solidFill>
                          <a:srgbClr val="000000"/>
                        </a:solidFill>
                        <a:effectLst/>
                        <a:latin typeface="Arial"/>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404040"/>
                          </a:solidFill>
                          <a:effectLst/>
                          <a:latin typeface="Arial"/>
                        </a:rPr>
                        <a:t>£1,271.3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404040"/>
                          </a:solidFill>
                          <a:effectLst/>
                          <a:latin typeface="Arial"/>
                        </a:rPr>
                        <a:t>341.4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404040"/>
                          </a:solidFill>
                          <a:effectLst/>
                          <a:latin typeface="Arial"/>
                        </a:rPr>
                        <a:t>£3.72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1" i="0" u="none" strike="noStrike">
                        <a:solidFill>
                          <a:srgbClr val="404040"/>
                        </a:solidFill>
                        <a:effectLst/>
                        <a:latin typeface="Arial"/>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404040"/>
                          </a:solidFill>
                          <a:effectLst/>
                          <a:latin typeface="Arial"/>
                        </a:rPr>
                        <a:t>£1,352.2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404040"/>
                          </a:solidFill>
                          <a:effectLst/>
                          <a:latin typeface="Arial"/>
                        </a:rPr>
                        <a:t>335.2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404040"/>
                          </a:solidFill>
                          <a:effectLst/>
                          <a:latin typeface="Arial"/>
                        </a:rPr>
                        <a:t>£4.03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Arial"/>
                        </a:rPr>
                        <a:t>6.4%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FF0000"/>
                          </a:solidFill>
                          <a:effectLst/>
                          <a:latin typeface="Arial"/>
                        </a:rPr>
                        <a:t>-1.8%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00B050"/>
                          </a:solidFill>
                          <a:effectLst/>
                          <a:latin typeface="Arial"/>
                        </a:rPr>
                        <a:t>8.3%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4" name="TextBox 3"/>
          <p:cNvSpPr txBox="1"/>
          <p:nvPr/>
        </p:nvSpPr>
        <p:spPr>
          <a:xfrm>
            <a:off x="0" y="6443035"/>
            <a:ext cx="9144000" cy="252101"/>
          </a:xfrm>
          <a:prstGeom prst="rect">
            <a:avLst/>
          </a:prstGeom>
        </p:spPr>
        <p:txBody>
          <a:bodyPr vert="horz" wrap="square" lIns="91440" tIns="45720" rIns="91440" bIns="45720" rtlCol="0" anchor="t">
            <a:noAutofit/>
          </a:bodyPr>
          <a:lstStyle/>
          <a:p>
            <a:pPr algn="ctr"/>
            <a:r>
              <a:rPr lang="en-GB" sz="1100" dirty="0"/>
              <a:t>Key: * Species: </a:t>
            </a:r>
            <a:r>
              <a:rPr lang="en-GB" sz="1100" dirty="0">
                <a:solidFill>
                  <a:srgbClr val="00B050"/>
                </a:solidFill>
                <a:cs typeface="Helvetica" panose="020B0604020202020204" pitchFamily="34" charset="0"/>
              </a:rPr>
              <a:t>value &amp; volume increase</a:t>
            </a:r>
            <a:r>
              <a:rPr lang="en-GB" sz="1100" dirty="0">
                <a:solidFill>
                  <a:schemeClr val="tx1">
                    <a:lumMod val="75000"/>
                    <a:lumOff val="25000"/>
                  </a:schemeClr>
                </a:solidFill>
                <a:cs typeface="Helvetica" panose="020B0604020202020204" pitchFamily="34" charset="0"/>
              </a:rPr>
              <a:t>, </a:t>
            </a:r>
            <a:r>
              <a:rPr lang="en-GB" sz="1100" dirty="0">
                <a:solidFill>
                  <a:srgbClr val="FF0000"/>
                </a:solidFill>
                <a:cs typeface="Helvetica" panose="020B0604020202020204" pitchFamily="34" charset="0"/>
              </a:rPr>
              <a:t>value &amp; volume decline</a:t>
            </a:r>
          </a:p>
          <a:p>
            <a:endParaRPr lang="en-GB" sz="1100" dirty="0">
              <a:solidFill>
                <a:schemeClr val="tx1">
                  <a:lumMod val="75000"/>
                  <a:lumOff val="25000"/>
                </a:schemeClr>
              </a:solidFill>
              <a:cs typeface="Helvetica" panose="020B0604020202020204" pitchFamily="34" charset="0"/>
            </a:endParaRPr>
          </a:p>
        </p:txBody>
      </p:sp>
    </p:spTree>
    <p:extLst>
      <p:ext uri="{BB962C8B-B14F-4D97-AF65-F5344CB8AC3E}">
        <p14:creationId xmlns:p14="http://schemas.microsoft.com/office/powerpoint/2010/main" val="1150469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UK top 20 species exported to EU by country,</a:t>
            </a:r>
            <a:br>
              <a:rPr lang="en-GB" dirty="0"/>
            </a:br>
            <a:r>
              <a:rPr lang="en-GB" dirty="0"/>
              <a:t>ranked by volume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67659393"/>
              </p:ext>
            </p:extLst>
          </p:nvPr>
        </p:nvGraphicFramePr>
        <p:xfrm>
          <a:off x="366713" y="1238251"/>
          <a:ext cx="8388350" cy="537660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027249" y="3562676"/>
            <a:ext cx="1360488" cy="646331"/>
          </a:xfrm>
          <a:prstGeom prst="rect">
            <a:avLst/>
          </a:prstGeom>
          <a:noFill/>
        </p:spPr>
        <p:txBody>
          <a:bodyPr wrap="square" rtlCol="0">
            <a:spAutoFit/>
          </a:bodyPr>
          <a:lstStyle/>
          <a:p>
            <a:pPr algn="ctr"/>
            <a:r>
              <a:rPr lang="en-GB" b="1" dirty="0"/>
              <a:t>335k t </a:t>
            </a:r>
          </a:p>
          <a:p>
            <a:pPr algn="ctr"/>
            <a:r>
              <a:rPr lang="en-GB" b="1" dirty="0"/>
              <a:t>(</a:t>
            </a:r>
            <a:r>
              <a:rPr lang="en-GB" b="1" dirty="0">
                <a:solidFill>
                  <a:srgbClr val="FF0000"/>
                </a:solidFill>
              </a:rPr>
              <a:t>-1.8%</a:t>
            </a:r>
            <a:r>
              <a:rPr lang="en-GB" b="1" dirty="0"/>
              <a:t>)</a:t>
            </a:r>
          </a:p>
        </p:txBody>
      </p:sp>
    </p:spTree>
    <p:extLst>
      <p:ext uri="{BB962C8B-B14F-4D97-AF65-F5344CB8AC3E}">
        <p14:creationId xmlns:p14="http://schemas.microsoft.com/office/powerpoint/2010/main" val="3650542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91"/>
            <a:ext cx="8229600" cy="1143000"/>
          </a:xfrm>
        </p:spPr>
        <p:txBody>
          <a:bodyPr>
            <a:normAutofit/>
          </a:bodyPr>
          <a:lstStyle/>
          <a:p>
            <a:r>
              <a:rPr lang="en-GB" dirty="0"/>
              <a:t>Top 20 UK species exported to the EU by country, ranked by volume</a:t>
            </a:r>
          </a:p>
        </p:txBody>
      </p:sp>
      <p:sp>
        <p:nvSpPr>
          <p:cNvPr id="6" name="TextBox 5"/>
          <p:cNvSpPr txBox="1"/>
          <p:nvPr/>
        </p:nvSpPr>
        <p:spPr>
          <a:xfrm>
            <a:off x="0" y="6618083"/>
            <a:ext cx="9144000" cy="239917"/>
          </a:xfrm>
          <a:prstGeom prst="rect">
            <a:avLst/>
          </a:prstGeom>
        </p:spPr>
        <p:txBody>
          <a:bodyPr vert="horz" wrap="square" lIns="91440" tIns="45720" rIns="91440" bIns="45720" rtlCol="0" anchor="t">
            <a:noAutofit/>
          </a:bodyPr>
          <a:lstStyle/>
          <a:p>
            <a:pPr algn="ctr"/>
            <a:r>
              <a:rPr lang="en-GB" sz="800" dirty="0">
                <a:solidFill>
                  <a:srgbClr val="4D4D4C"/>
                </a:solidFill>
                <a:latin typeface="Helvetica" panose="020B0604020202020204" pitchFamily="34" charset="0"/>
                <a:cs typeface="Helvetica" panose="020B0604020202020204" pitchFamily="34" charset="0"/>
              </a:rPr>
              <a:t>Key: </a:t>
            </a:r>
            <a:r>
              <a:rPr lang="en-GB" sz="800" dirty="0">
                <a:solidFill>
                  <a:srgbClr val="00B050"/>
                </a:solidFill>
                <a:latin typeface="Helvetica" panose="020B0604020202020204" pitchFamily="34" charset="0"/>
                <a:cs typeface="Helvetica" panose="020B0604020202020204" pitchFamily="34" charset="0"/>
              </a:rPr>
              <a:t>&gt; 0.5% of total, </a:t>
            </a:r>
            <a:r>
              <a:rPr lang="en-GB" sz="800" dirty="0"/>
              <a:t>2019* provisional data</a:t>
            </a:r>
          </a:p>
          <a:p>
            <a:pPr algn="ctr"/>
            <a:r>
              <a:rPr lang="en-GB" sz="800" dirty="0">
                <a:solidFill>
                  <a:srgbClr val="000000"/>
                </a:solidFill>
                <a:latin typeface="Helvetica" panose="020B0604020202020204" pitchFamily="34" charset="0"/>
                <a:cs typeface="Helvetica" panose="020B0604020202020204" pitchFamily="34" charset="0"/>
              </a:rPr>
              <a:t> </a:t>
            </a:r>
            <a:endParaRPr lang="en-GB" sz="800" dirty="0">
              <a:solidFill>
                <a:srgbClr val="4D4D4C"/>
              </a:solidFill>
              <a:latin typeface="Helvetica" panose="020B0604020202020204" pitchFamily="34" charset="0"/>
              <a:cs typeface="Helvetica" panose="020B0604020202020204"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222" y="1254291"/>
            <a:ext cx="7117015" cy="511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996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91"/>
            <a:ext cx="8229600" cy="1143000"/>
          </a:xfrm>
        </p:spPr>
        <p:txBody>
          <a:bodyPr>
            <a:normAutofit/>
          </a:bodyPr>
          <a:lstStyle/>
          <a:p>
            <a:r>
              <a:rPr lang="en-GB" dirty="0"/>
              <a:t>Top 20 UK species exported to the EU by country, ranked by value</a:t>
            </a:r>
          </a:p>
        </p:txBody>
      </p:sp>
      <p:sp>
        <p:nvSpPr>
          <p:cNvPr id="5" name="TextBox 4"/>
          <p:cNvSpPr txBox="1"/>
          <p:nvPr/>
        </p:nvSpPr>
        <p:spPr>
          <a:xfrm>
            <a:off x="0" y="6618083"/>
            <a:ext cx="9144000" cy="239917"/>
          </a:xfrm>
          <a:prstGeom prst="rect">
            <a:avLst/>
          </a:prstGeom>
        </p:spPr>
        <p:txBody>
          <a:bodyPr vert="horz" wrap="square" lIns="91440" tIns="45720" rIns="91440" bIns="45720" rtlCol="0" anchor="t">
            <a:noAutofit/>
          </a:bodyPr>
          <a:lstStyle/>
          <a:p>
            <a:pPr algn="ctr"/>
            <a:r>
              <a:rPr lang="en-GB" sz="800" dirty="0">
                <a:solidFill>
                  <a:srgbClr val="4D4D4C"/>
                </a:solidFill>
                <a:latin typeface="Helvetica" panose="020B0604020202020204" pitchFamily="34" charset="0"/>
                <a:cs typeface="Helvetica" panose="020B0604020202020204" pitchFamily="34" charset="0"/>
              </a:rPr>
              <a:t>Key: </a:t>
            </a:r>
            <a:r>
              <a:rPr lang="en-GB" sz="800" dirty="0">
                <a:solidFill>
                  <a:srgbClr val="00B050"/>
                </a:solidFill>
                <a:latin typeface="Helvetica" panose="020B0604020202020204" pitchFamily="34" charset="0"/>
                <a:cs typeface="Helvetica" panose="020B0604020202020204" pitchFamily="34" charset="0"/>
              </a:rPr>
              <a:t>&gt; 0.5% of total</a:t>
            </a:r>
            <a:r>
              <a:rPr lang="en-GB" sz="800" dirty="0">
                <a:solidFill>
                  <a:srgbClr val="000000"/>
                </a:solidFill>
                <a:latin typeface="Helvetica" panose="020B0604020202020204" pitchFamily="34" charset="0"/>
                <a:cs typeface="Helvetica" panose="020B0604020202020204" pitchFamily="34" charset="0"/>
              </a:rPr>
              <a:t>, </a:t>
            </a:r>
            <a:r>
              <a:rPr lang="en-GB" sz="800" dirty="0"/>
              <a:t>2019* provisional data</a:t>
            </a:r>
          </a:p>
          <a:p>
            <a:pPr algn="ctr"/>
            <a:endParaRPr lang="en-GB" sz="800" dirty="0">
              <a:solidFill>
                <a:srgbClr val="4D4D4C"/>
              </a:solidFill>
              <a:latin typeface="Helvetica" panose="020B0604020202020204" pitchFamily="34" charset="0"/>
              <a:cs typeface="Helvetica" panose="020B0604020202020204" pitchFamily="34"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0059" y="1384300"/>
            <a:ext cx="703697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1473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UK seafood imports from the EU</a:t>
            </a:r>
          </a:p>
        </p:txBody>
      </p:sp>
      <p:sp>
        <p:nvSpPr>
          <p:cNvPr id="4" name="Subtitle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1785336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2"/>
          </p:nvPr>
        </p:nvSpPr>
        <p:spPr/>
        <p:txBody>
          <a:bodyPr>
            <a:noAutofit/>
          </a:bodyPr>
          <a:lstStyle/>
          <a:p>
            <a:r>
              <a:rPr lang="en-GB" sz="2400" dirty="0"/>
              <a:t>This section contains key facts relating to the UK’s seafood imports from the EU, including key countries and species.</a:t>
            </a:r>
          </a:p>
          <a:p>
            <a:pPr marL="355600" indent="-355600">
              <a:buFont typeface="Arial" panose="020B0604020202020204" pitchFamily="34" charset="0"/>
              <a:buChar char="•"/>
            </a:pPr>
            <a:r>
              <a:rPr lang="en-GB" sz="2400" dirty="0"/>
              <a:t>Seafood import value and volume increased, whilst the average £/kg fell</a:t>
            </a:r>
          </a:p>
          <a:p>
            <a:pPr marL="355600" indent="-355600">
              <a:buFont typeface="Arial" panose="020B0604020202020204" pitchFamily="34" charset="0"/>
              <a:buChar char="•"/>
            </a:pPr>
            <a:r>
              <a:rPr lang="en-GB" sz="2400" dirty="0"/>
              <a:t>The EU countries that import the largest value of seafood into the UK are Germany, Sweden and Denmark</a:t>
            </a:r>
          </a:p>
          <a:p>
            <a:pPr marL="355600" indent="-355600">
              <a:buFont typeface="Arial" panose="020B0604020202020204" pitchFamily="34" charset="0"/>
              <a:buChar char="•"/>
            </a:pPr>
            <a:r>
              <a:rPr lang="en-GB" sz="2400" dirty="0"/>
              <a:t>The species with the greatest import value from the EU are salmon, tuna, and cod</a:t>
            </a:r>
          </a:p>
        </p:txBody>
      </p:sp>
      <p:sp>
        <p:nvSpPr>
          <p:cNvPr id="6" name="Title 5"/>
          <p:cNvSpPr>
            <a:spLocks noGrp="1"/>
          </p:cNvSpPr>
          <p:nvPr>
            <p:ph type="title"/>
          </p:nvPr>
        </p:nvSpPr>
        <p:spPr>
          <a:noFill/>
        </p:spPr>
        <p:txBody>
          <a:bodyPr/>
          <a:lstStyle/>
          <a:p>
            <a:r>
              <a:rPr lang="en-GB" dirty="0"/>
              <a:t>UK seafood imports from the EU introduction</a:t>
            </a:r>
          </a:p>
        </p:txBody>
      </p:sp>
      <p:grpSp>
        <p:nvGrpSpPr>
          <p:cNvPr id="4" name="Group 3"/>
          <p:cNvGrpSpPr/>
          <p:nvPr/>
        </p:nvGrpSpPr>
        <p:grpSpPr>
          <a:xfrm>
            <a:off x="7908873" y="445148"/>
            <a:ext cx="864600" cy="498279"/>
            <a:chOff x="5828855" y="1072505"/>
            <a:chExt cx="864600" cy="498279"/>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33531" y="1072505"/>
              <a:ext cx="559924" cy="412335"/>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28855" y="1167878"/>
              <a:ext cx="559924" cy="402906"/>
            </a:xfrm>
            <a:prstGeom prst="rect">
              <a:avLst/>
            </a:prstGeom>
          </p:spPr>
        </p:pic>
      </p:grpSp>
    </p:spTree>
    <p:extLst>
      <p:ext uri="{BB962C8B-B14F-4D97-AF65-F5344CB8AC3E}">
        <p14:creationId xmlns:p14="http://schemas.microsoft.com/office/powerpoint/2010/main" val="1109438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noAutofit/>
          </a:bodyPr>
          <a:lstStyle/>
          <a:p>
            <a:r>
              <a:rPr lang="en-GB" dirty="0"/>
              <a:t>UK seafood imports from the EU dashboard</a:t>
            </a:r>
            <a:br>
              <a:rPr lang="en-GB" dirty="0"/>
            </a:br>
            <a:r>
              <a:rPr lang="en-GB" dirty="0"/>
              <a:t>2019</a:t>
            </a:r>
          </a:p>
        </p:txBody>
      </p:sp>
      <p:pic>
        <p:nvPicPr>
          <p:cNvPr id="4" name="Picture 3"/>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687080" y="-3145"/>
            <a:ext cx="1443716" cy="1443716"/>
          </a:xfrm>
          <a:prstGeom prst="rect">
            <a:avLst/>
          </a:prstGeom>
        </p:spPr>
      </p:pic>
      <p:grpSp>
        <p:nvGrpSpPr>
          <p:cNvPr id="18" name="Group 17"/>
          <p:cNvGrpSpPr/>
          <p:nvPr/>
        </p:nvGrpSpPr>
        <p:grpSpPr>
          <a:xfrm>
            <a:off x="1042377" y="2339047"/>
            <a:ext cx="2743200" cy="1459745"/>
            <a:chOff x="1005801" y="2402547"/>
            <a:chExt cx="2743200" cy="1459745"/>
          </a:xfrm>
        </p:grpSpPr>
        <p:pic>
          <p:nvPicPr>
            <p:cNvPr id="16" name="Picture 15"/>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05801" y="2402547"/>
              <a:ext cx="2743200" cy="1459745"/>
            </a:xfrm>
            <a:prstGeom prst="rect">
              <a:avLst/>
            </a:prstGeom>
          </p:spPr>
        </p:pic>
        <p:sp>
          <p:nvSpPr>
            <p:cNvPr id="17" name="TextBox 16"/>
            <p:cNvSpPr txBox="1"/>
            <p:nvPr/>
          </p:nvSpPr>
          <p:spPr>
            <a:xfrm>
              <a:off x="2146446" y="3031836"/>
              <a:ext cx="461910" cy="369332"/>
            </a:xfrm>
            <a:prstGeom prst="rect">
              <a:avLst/>
            </a:prstGeom>
            <a:noFill/>
          </p:spPr>
          <p:txBody>
            <a:bodyPr wrap="square" rtlCol="0">
              <a:spAutoFit/>
            </a:bodyPr>
            <a:lstStyle/>
            <a:p>
              <a:pPr algn="ctr"/>
              <a:r>
                <a:rPr lang="en-GB" dirty="0"/>
                <a:t>£</a:t>
              </a:r>
            </a:p>
          </p:txBody>
        </p:sp>
      </p:grpSp>
      <p:grpSp>
        <p:nvGrpSpPr>
          <p:cNvPr id="19" name="Group 18"/>
          <p:cNvGrpSpPr/>
          <p:nvPr/>
        </p:nvGrpSpPr>
        <p:grpSpPr>
          <a:xfrm>
            <a:off x="5355297" y="2339046"/>
            <a:ext cx="2743200" cy="1459745"/>
            <a:chOff x="1005801" y="2402547"/>
            <a:chExt cx="2743200" cy="1459745"/>
          </a:xfrm>
        </p:grpSpPr>
        <p:pic>
          <p:nvPicPr>
            <p:cNvPr id="20" name="Picture 19"/>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05801" y="2402547"/>
              <a:ext cx="2743200" cy="1459745"/>
            </a:xfrm>
            <a:prstGeom prst="rect">
              <a:avLst/>
            </a:prstGeom>
          </p:spPr>
        </p:pic>
        <p:sp>
          <p:nvSpPr>
            <p:cNvPr id="21" name="TextBox 20"/>
            <p:cNvSpPr txBox="1"/>
            <p:nvPr/>
          </p:nvSpPr>
          <p:spPr>
            <a:xfrm>
              <a:off x="2146446" y="3031836"/>
              <a:ext cx="461910" cy="369332"/>
            </a:xfrm>
            <a:prstGeom prst="rect">
              <a:avLst/>
            </a:prstGeom>
            <a:noFill/>
          </p:spPr>
          <p:txBody>
            <a:bodyPr wrap="square" rtlCol="0">
              <a:spAutoFit/>
            </a:bodyPr>
            <a:lstStyle/>
            <a:p>
              <a:pPr algn="ctr"/>
              <a:r>
                <a:rPr lang="en-GB" dirty="0"/>
                <a:t>£</a:t>
              </a:r>
            </a:p>
          </p:txBody>
        </p:sp>
      </p:grpSp>
      <p:graphicFrame>
        <p:nvGraphicFramePr>
          <p:cNvPr id="22" name="Table 21"/>
          <p:cNvGraphicFramePr>
            <a:graphicFrameLocks noGrp="1"/>
          </p:cNvGraphicFramePr>
          <p:nvPr>
            <p:extLst>
              <p:ext uri="{D42A27DB-BD31-4B8C-83A1-F6EECF244321}">
                <p14:modId xmlns:p14="http://schemas.microsoft.com/office/powerpoint/2010/main" val="3455071982"/>
              </p:ext>
            </p:extLst>
          </p:nvPr>
        </p:nvGraphicFramePr>
        <p:xfrm>
          <a:off x="245092" y="3660553"/>
          <a:ext cx="8648536" cy="2842260"/>
        </p:xfrm>
        <a:graphic>
          <a:graphicData uri="http://schemas.openxmlformats.org/drawingml/2006/table">
            <a:tbl>
              <a:tblPr firstRow="1" bandRow="1">
                <a:tableStyleId>{5C22544A-7EE6-4342-B048-85BDC9FD1C3A}</a:tableStyleId>
              </a:tblPr>
              <a:tblGrid>
                <a:gridCol w="1081067">
                  <a:extLst>
                    <a:ext uri="{9D8B030D-6E8A-4147-A177-3AD203B41FA5}">
                      <a16:colId xmlns:a16="http://schemas.microsoft.com/office/drawing/2014/main" val="20000"/>
                    </a:ext>
                  </a:extLst>
                </a:gridCol>
                <a:gridCol w="1213841">
                  <a:extLst>
                    <a:ext uri="{9D8B030D-6E8A-4147-A177-3AD203B41FA5}">
                      <a16:colId xmlns:a16="http://schemas.microsoft.com/office/drawing/2014/main" val="20001"/>
                    </a:ext>
                  </a:extLst>
                </a:gridCol>
                <a:gridCol w="948293">
                  <a:extLst>
                    <a:ext uri="{9D8B030D-6E8A-4147-A177-3AD203B41FA5}">
                      <a16:colId xmlns:a16="http://schemas.microsoft.com/office/drawing/2014/main" val="20002"/>
                    </a:ext>
                  </a:extLst>
                </a:gridCol>
                <a:gridCol w="1337707">
                  <a:extLst>
                    <a:ext uri="{9D8B030D-6E8A-4147-A177-3AD203B41FA5}">
                      <a16:colId xmlns:a16="http://schemas.microsoft.com/office/drawing/2014/main" val="20003"/>
                    </a:ext>
                  </a:extLst>
                </a:gridCol>
                <a:gridCol w="824427">
                  <a:extLst>
                    <a:ext uri="{9D8B030D-6E8A-4147-A177-3AD203B41FA5}">
                      <a16:colId xmlns:a16="http://schemas.microsoft.com/office/drawing/2014/main" val="20004"/>
                    </a:ext>
                  </a:extLst>
                </a:gridCol>
                <a:gridCol w="1576236">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1458685">
                  <a:extLst>
                    <a:ext uri="{9D8B030D-6E8A-4147-A177-3AD203B41FA5}">
                      <a16:colId xmlns:a16="http://schemas.microsoft.com/office/drawing/2014/main" val="20007"/>
                    </a:ext>
                  </a:extLst>
                </a:gridCol>
              </a:tblGrid>
              <a:tr h="2316480">
                <a:tc>
                  <a:txBody>
                    <a:bodyPr/>
                    <a:lstStyle/>
                    <a:p>
                      <a:endParaRPr lang="en-GB" sz="1050" dirty="0">
                        <a:solidFill>
                          <a:srgbClr val="FF3300"/>
                        </a:solidFil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50" dirty="0">
                          <a:solidFill>
                            <a:srgbClr val="00B050"/>
                          </a:solidFill>
                        </a:rPr>
                        <a:t>Germany</a:t>
                      </a:r>
                    </a:p>
                    <a:p>
                      <a:r>
                        <a:rPr lang="en-GB" sz="1050" dirty="0">
                          <a:solidFill>
                            <a:srgbClr val="00B050"/>
                          </a:solidFill>
                        </a:rPr>
                        <a:t>Sweden</a:t>
                      </a:r>
                    </a:p>
                    <a:p>
                      <a:r>
                        <a:rPr lang="en-GB" sz="1050" dirty="0">
                          <a:solidFill>
                            <a:srgbClr val="00B050"/>
                          </a:solidFill>
                        </a:rPr>
                        <a:t>Spain</a:t>
                      </a:r>
                    </a:p>
                    <a:p>
                      <a:r>
                        <a:rPr lang="en-GB" sz="1050" dirty="0">
                          <a:solidFill>
                            <a:srgbClr val="00B050"/>
                          </a:solidFill>
                        </a:rPr>
                        <a:t>France</a:t>
                      </a:r>
                    </a:p>
                    <a:p>
                      <a:r>
                        <a:rPr lang="en-GB" sz="1050" dirty="0">
                          <a:solidFill>
                            <a:srgbClr val="00B050"/>
                          </a:solidFill>
                        </a:rPr>
                        <a:t>Irish Republic</a:t>
                      </a:r>
                    </a:p>
                    <a:p>
                      <a:r>
                        <a:rPr lang="en-GB" sz="1050" dirty="0">
                          <a:solidFill>
                            <a:srgbClr val="00B050"/>
                          </a:solidFill>
                        </a:rPr>
                        <a:t>Lithuania</a:t>
                      </a:r>
                    </a:p>
                    <a:p>
                      <a:r>
                        <a:rPr lang="en-GB" sz="1050" dirty="0">
                          <a:solidFill>
                            <a:srgbClr val="00B050"/>
                          </a:solidFill>
                        </a:rPr>
                        <a:t>Belgium</a:t>
                      </a:r>
                    </a:p>
                    <a:p>
                      <a:r>
                        <a:rPr lang="en-GB" sz="1050" dirty="0">
                          <a:solidFill>
                            <a:srgbClr val="00B050"/>
                          </a:solidFill>
                        </a:rPr>
                        <a:t>Portugal</a:t>
                      </a:r>
                    </a:p>
                    <a:p>
                      <a:r>
                        <a:rPr lang="en-GB" sz="1050" dirty="0">
                          <a:solidFill>
                            <a:srgbClr val="00B050"/>
                          </a:solidFill>
                        </a:rPr>
                        <a:t>Finland</a:t>
                      </a:r>
                    </a:p>
                    <a:p>
                      <a:r>
                        <a:rPr lang="en-GB" sz="1050" dirty="0">
                          <a:solidFill>
                            <a:srgbClr val="00B050"/>
                          </a:solidFill>
                        </a:rPr>
                        <a:t>Latvia</a:t>
                      </a:r>
                    </a:p>
                    <a:p>
                      <a:r>
                        <a:rPr lang="en-GB" sz="1050" dirty="0">
                          <a:solidFill>
                            <a:srgbClr val="00B050"/>
                          </a:solidFill>
                        </a:rPr>
                        <a:t>Greece</a:t>
                      </a:r>
                    </a:p>
                    <a:p>
                      <a:r>
                        <a:rPr lang="en-GB" sz="1050" dirty="0">
                          <a:solidFill>
                            <a:srgbClr val="00B050"/>
                          </a:solidFill>
                        </a:rPr>
                        <a:t>Italy</a:t>
                      </a:r>
                    </a:p>
                    <a:p>
                      <a:r>
                        <a:rPr lang="en-GB" sz="1050" dirty="0">
                          <a:solidFill>
                            <a:srgbClr val="00B050"/>
                          </a:solidFill>
                        </a:rPr>
                        <a:t>Slovakia</a:t>
                      </a:r>
                    </a:p>
                    <a:p>
                      <a:r>
                        <a:rPr lang="en-GB" sz="1050" dirty="0">
                          <a:solidFill>
                            <a:srgbClr val="00B050"/>
                          </a:solidFill>
                        </a:rPr>
                        <a:t>Estonia</a:t>
                      </a:r>
                    </a:p>
                    <a:p>
                      <a:r>
                        <a:rPr lang="en-GB" sz="1050" dirty="0">
                          <a:solidFill>
                            <a:srgbClr val="00B050"/>
                          </a:solidFill>
                        </a:rPr>
                        <a:t>Malta</a:t>
                      </a:r>
                    </a:p>
                    <a:p>
                      <a:r>
                        <a:rPr lang="en-GB" sz="1050" dirty="0">
                          <a:solidFill>
                            <a:srgbClr val="00B050"/>
                          </a:solidFill>
                        </a:rPr>
                        <a:t>Austria</a:t>
                      </a:r>
                    </a:p>
                    <a:p>
                      <a:r>
                        <a:rPr lang="en-GB" sz="1050" dirty="0">
                          <a:solidFill>
                            <a:srgbClr val="00B050"/>
                          </a:solidFill>
                        </a:rPr>
                        <a:t>Czech Republic</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50" dirty="0">
                        <a:solidFill>
                          <a:srgbClr val="FF3300"/>
                        </a:solidFil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 sz="1050" dirty="0" err="1">
                          <a:solidFill>
                            <a:srgbClr val="FF3300"/>
                          </a:solidFill>
                        </a:rPr>
                        <a:t>Denmark</a:t>
                      </a:r>
                      <a:endParaRPr lang="es-ES" sz="1050" dirty="0">
                        <a:solidFill>
                          <a:srgbClr val="FF3300"/>
                        </a:solidFill>
                      </a:endParaRPr>
                    </a:p>
                    <a:p>
                      <a:r>
                        <a:rPr lang="es-ES" sz="1050" dirty="0" err="1">
                          <a:solidFill>
                            <a:srgbClr val="FF3300"/>
                          </a:solidFill>
                        </a:rPr>
                        <a:t>Poland</a:t>
                      </a:r>
                      <a:endParaRPr lang="es-ES" sz="1050" dirty="0">
                        <a:solidFill>
                          <a:srgbClr val="FF3300"/>
                        </a:solidFill>
                      </a:endParaRPr>
                    </a:p>
                    <a:p>
                      <a:r>
                        <a:rPr lang="es-ES" sz="1050" dirty="0" err="1">
                          <a:solidFill>
                            <a:srgbClr val="FF3300"/>
                          </a:solidFill>
                        </a:rPr>
                        <a:t>Croatia</a:t>
                      </a:r>
                      <a:endParaRPr lang="es-ES" sz="1050" dirty="0">
                        <a:solidFill>
                          <a:srgbClr val="FF3300"/>
                        </a:solidFill>
                      </a:endParaRPr>
                    </a:p>
                    <a:p>
                      <a:r>
                        <a:rPr lang="es-ES" sz="1050" dirty="0" err="1">
                          <a:solidFill>
                            <a:srgbClr val="FF3300"/>
                          </a:solidFill>
                        </a:rPr>
                        <a:t>Luxembourg</a:t>
                      </a:r>
                      <a:endParaRPr lang="es-ES" sz="1050" dirty="0">
                        <a:solidFill>
                          <a:srgbClr val="FF3300"/>
                        </a:solidFill>
                      </a:endParaRPr>
                    </a:p>
                    <a:p>
                      <a:r>
                        <a:rPr lang="es-ES" sz="1050" dirty="0">
                          <a:solidFill>
                            <a:srgbClr val="FF3300"/>
                          </a:solidFill>
                        </a:rPr>
                        <a:t>Bulgaria</a:t>
                      </a:r>
                    </a:p>
                    <a:p>
                      <a:r>
                        <a:rPr lang="es-ES" sz="1050" dirty="0" err="1">
                          <a:solidFill>
                            <a:srgbClr val="FF3300"/>
                          </a:solidFill>
                        </a:rPr>
                        <a:t>Slovenia</a:t>
                      </a:r>
                      <a:endParaRPr lang="es-ES" sz="1050" dirty="0">
                        <a:solidFill>
                          <a:srgbClr val="FF3300"/>
                        </a:solidFill>
                      </a:endParaRPr>
                    </a:p>
                    <a:p>
                      <a:r>
                        <a:rPr lang="es-ES" sz="1050" dirty="0" err="1">
                          <a:solidFill>
                            <a:srgbClr val="FF3300"/>
                          </a:solidFill>
                        </a:rPr>
                        <a:t>St</a:t>
                      </a:r>
                      <a:r>
                        <a:rPr lang="es-ES" sz="1050" dirty="0">
                          <a:solidFill>
                            <a:srgbClr val="FF3300"/>
                          </a:solidFill>
                        </a:rPr>
                        <a:t> Pierre-</a:t>
                      </a:r>
                      <a:r>
                        <a:rPr lang="es-ES" sz="1050" dirty="0" err="1">
                          <a:solidFill>
                            <a:srgbClr val="FF3300"/>
                          </a:solidFill>
                        </a:rPr>
                        <a:t>Mique</a:t>
                      </a:r>
                      <a:endParaRPr lang="es-ES" sz="1050" dirty="0">
                        <a:solidFill>
                          <a:srgbClr val="FF3300"/>
                        </a:solidFill>
                      </a:endParaRPr>
                    </a:p>
                    <a:p>
                      <a:r>
                        <a:rPr lang="es-ES" sz="1050" dirty="0" err="1">
                          <a:solidFill>
                            <a:srgbClr val="FF3300"/>
                          </a:solidFill>
                        </a:rPr>
                        <a:t>Hungary</a:t>
                      </a:r>
                      <a:endParaRPr lang="es-ES" sz="1050" dirty="0">
                        <a:solidFill>
                          <a:srgbClr val="FF3300"/>
                        </a:solidFil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50" dirty="0">
                        <a:solidFill>
                          <a:srgbClr val="FF3300"/>
                        </a:solidFil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50" dirty="0">
                          <a:solidFill>
                            <a:srgbClr val="00B050"/>
                          </a:solidFill>
                        </a:rPr>
                        <a:t>Salmon</a:t>
                      </a:r>
                    </a:p>
                    <a:p>
                      <a:r>
                        <a:rPr lang="en-GB" sz="1050" dirty="0">
                          <a:solidFill>
                            <a:srgbClr val="00B050"/>
                          </a:solidFill>
                        </a:rPr>
                        <a:t>Tuna</a:t>
                      </a:r>
                    </a:p>
                    <a:p>
                      <a:r>
                        <a:rPr lang="en-GB" sz="1050" dirty="0">
                          <a:solidFill>
                            <a:srgbClr val="00B050"/>
                          </a:solidFill>
                        </a:rPr>
                        <a:t>Mackerel</a:t>
                      </a:r>
                    </a:p>
                    <a:p>
                      <a:r>
                        <a:rPr lang="en-GB" sz="1050" dirty="0">
                          <a:solidFill>
                            <a:srgbClr val="00B050"/>
                          </a:solidFill>
                        </a:rPr>
                        <a:t>Pollack</a:t>
                      </a:r>
                    </a:p>
                    <a:p>
                      <a:r>
                        <a:rPr lang="en-GB" sz="1050" dirty="0">
                          <a:solidFill>
                            <a:srgbClr val="00B050"/>
                          </a:solidFill>
                        </a:rPr>
                        <a:t>Haddock</a:t>
                      </a:r>
                    </a:p>
                    <a:p>
                      <a:r>
                        <a:rPr lang="en-GB" sz="1050" dirty="0">
                          <a:solidFill>
                            <a:srgbClr val="00B050"/>
                          </a:solidFill>
                        </a:rPr>
                        <a:t>Surimi</a:t>
                      </a:r>
                    </a:p>
                    <a:p>
                      <a:r>
                        <a:rPr lang="en-GB" sz="1050" dirty="0">
                          <a:solidFill>
                            <a:srgbClr val="00B050"/>
                          </a:solidFill>
                        </a:rPr>
                        <a:t>Nephrops</a:t>
                      </a:r>
                    </a:p>
                    <a:p>
                      <a:r>
                        <a:rPr lang="en-GB" sz="1050" dirty="0">
                          <a:solidFill>
                            <a:srgbClr val="00B050"/>
                          </a:solidFill>
                        </a:rPr>
                        <a:t>Sardine</a:t>
                      </a:r>
                    </a:p>
                    <a:p>
                      <a:r>
                        <a:rPr lang="en-GB" sz="1050" dirty="0">
                          <a:solidFill>
                            <a:srgbClr val="00B050"/>
                          </a:solidFill>
                        </a:rPr>
                        <a:t>Scallops</a:t>
                      </a:r>
                    </a:p>
                    <a:p>
                      <a:r>
                        <a:rPr lang="en-GB" sz="1050" dirty="0">
                          <a:solidFill>
                            <a:srgbClr val="00B050"/>
                          </a:solidFill>
                        </a:rPr>
                        <a:t>Seabream</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50" dirty="0">
                        <a:solidFill>
                          <a:srgbClr val="FF3300"/>
                        </a:solidFil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50" dirty="0">
                          <a:solidFill>
                            <a:srgbClr val="FF3300"/>
                          </a:solidFill>
                        </a:rPr>
                        <a:t>P&amp;P Shrimps &amp; Prawns</a:t>
                      </a:r>
                    </a:p>
                    <a:p>
                      <a:r>
                        <a:rPr lang="en-GB" sz="1050" dirty="0">
                          <a:solidFill>
                            <a:srgbClr val="FF3300"/>
                          </a:solidFill>
                        </a:rPr>
                        <a:t>CW Shrimps &amp; Prawns</a:t>
                      </a:r>
                    </a:p>
                    <a:p>
                      <a:r>
                        <a:rPr lang="en-GB" sz="1050" dirty="0">
                          <a:solidFill>
                            <a:srgbClr val="FF3300"/>
                          </a:solidFill>
                        </a:rPr>
                        <a:t>WW Shrimps &amp; Prawns</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23" name="Picture 3" descr="C:\Users\j_brooks\AppData\Local\Microsoft\Windows\Temporary Internet Files\Content.IE5\M3C7Y2L1\chwM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083" y="4626667"/>
            <a:ext cx="482069" cy="64275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Users\j_brooks\AppData\Local\Microsoft\Windows\Temporary Internet Files\Content.IE5\0B6MHSJA\5MByj[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1316" y="4759355"/>
            <a:ext cx="482069" cy="64275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j_brooks\AppData\Local\Microsoft\Windows\Temporary Internet Files\Content.IE5\M3C7Y2L1\chwM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7298" y="4643242"/>
            <a:ext cx="482069" cy="64275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C:\Users\j_brooks\AppData\Local\Microsoft\Windows\Temporary Internet Files\Content.IE5\0B6MHSJA\5MByj[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0178" y="4759357"/>
            <a:ext cx="482069" cy="6427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7" name="Table 26"/>
          <p:cNvGraphicFramePr>
            <a:graphicFrameLocks noGrp="1"/>
          </p:cNvGraphicFramePr>
          <p:nvPr>
            <p:extLst>
              <p:ext uri="{D42A27DB-BD31-4B8C-83A1-F6EECF244321}">
                <p14:modId xmlns:p14="http://schemas.microsoft.com/office/powerpoint/2010/main" val="3368516966"/>
              </p:ext>
            </p:extLst>
          </p:nvPr>
        </p:nvGraphicFramePr>
        <p:xfrm>
          <a:off x="558812" y="3427952"/>
          <a:ext cx="3820059" cy="259080"/>
        </p:xfrm>
        <a:graphic>
          <a:graphicData uri="http://schemas.openxmlformats.org/drawingml/2006/table">
            <a:tbl>
              <a:tblPr firstRow="1" bandRow="1">
                <a:tableStyleId>{5C22544A-7EE6-4342-B048-85BDC9FD1C3A}</a:tableStyleId>
              </a:tblPr>
              <a:tblGrid>
                <a:gridCol w="1409688">
                  <a:extLst>
                    <a:ext uri="{9D8B030D-6E8A-4147-A177-3AD203B41FA5}">
                      <a16:colId xmlns:a16="http://schemas.microsoft.com/office/drawing/2014/main" val="20000"/>
                    </a:ext>
                  </a:extLst>
                </a:gridCol>
                <a:gridCol w="863600">
                  <a:extLst>
                    <a:ext uri="{9D8B030D-6E8A-4147-A177-3AD203B41FA5}">
                      <a16:colId xmlns:a16="http://schemas.microsoft.com/office/drawing/2014/main" val="20001"/>
                    </a:ext>
                  </a:extLst>
                </a:gridCol>
                <a:gridCol w="1546771">
                  <a:extLst>
                    <a:ext uri="{9D8B030D-6E8A-4147-A177-3AD203B41FA5}">
                      <a16:colId xmlns:a16="http://schemas.microsoft.com/office/drawing/2014/main" val="20002"/>
                    </a:ext>
                  </a:extLst>
                </a:gridCol>
              </a:tblGrid>
              <a:tr h="175292">
                <a:tc>
                  <a:txBody>
                    <a:bodyPr/>
                    <a:lstStyle/>
                    <a:p>
                      <a:pPr algn="r"/>
                      <a:r>
                        <a:rPr lang="en-GB" sz="1100" dirty="0">
                          <a:solidFill>
                            <a:srgbClr val="00B050"/>
                          </a:solidFill>
                        </a:rPr>
                        <a:t>Sweden</a:t>
                      </a:r>
                    </a:p>
                  </a:txBody>
                  <a:tcPr>
                    <a:noFill/>
                  </a:tcPr>
                </a:tc>
                <a:tc>
                  <a:txBody>
                    <a:bodyPr/>
                    <a:lstStyle/>
                    <a:p>
                      <a:pPr algn="ctr"/>
                      <a:r>
                        <a:rPr lang="en-GB" sz="1100" b="1" kern="1200" dirty="0">
                          <a:solidFill>
                            <a:srgbClr val="00B050"/>
                          </a:solidFill>
                          <a:latin typeface="+mn-lt"/>
                          <a:ea typeface="+mn-ea"/>
                          <a:cs typeface="+mn-cs"/>
                        </a:rPr>
                        <a:t>Germany</a:t>
                      </a:r>
                    </a:p>
                  </a:txBody>
                  <a:tcPr>
                    <a:noFill/>
                  </a:tcPr>
                </a:tc>
                <a:tc>
                  <a:txBody>
                    <a:bodyPr/>
                    <a:lstStyle/>
                    <a:p>
                      <a:pPr algn="l"/>
                      <a:r>
                        <a:rPr lang="en-GB" sz="1100" dirty="0">
                          <a:solidFill>
                            <a:srgbClr val="FF0000"/>
                          </a:solidFill>
                        </a:rPr>
                        <a:t>Denmark</a:t>
                      </a:r>
                    </a:p>
                  </a:txBody>
                  <a:tcPr>
                    <a:noFill/>
                  </a:tcPr>
                </a:tc>
                <a:extLst>
                  <a:ext uri="{0D108BD9-81ED-4DB2-BD59-A6C34878D82A}">
                    <a16:rowId xmlns:a16="http://schemas.microsoft.com/office/drawing/2014/main" val="10000"/>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3469747571"/>
              </p:ext>
            </p:extLst>
          </p:nvPr>
        </p:nvGraphicFramePr>
        <p:xfrm>
          <a:off x="4800600" y="3424904"/>
          <a:ext cx="3820059" cy="259080"/>
        </p:xfrm>
        <a:graphic>
          <a:graphicData uri="http://schemas.openxmlformats.org/drawingml/2006/table">
            <a:tbl>
              <a:tblPr firstRow="1" bandRow="1">
                <a:tableStyleId>{5C22544A-7EE6-4342-B048-85BDC9FD1C3A}</a:tableStyleId>
              </a:tblPr>
              <a:tblGrid>
                <a:gridCol w="1571232">
                  <a:extLst>
                    <a:ext uri="{9D8B030D-6E8A-4147-A177-3AD203B41FA5}">
                      <a16:colId xmlns:a16="http://schemas.microsoft.com/office/drawing/2014/main" val="20000"/>
                    </a:ext>
                  </a:extLst>
                </a:gridCol>
                <a:gridCol w="733056">
                  <a:extLst>
                    <a:ext uri="{9D8B030D-6E8A-4147-A177-3AD203B41FA5}">
                      <a16:colId xmlns:a16="http://schemas.microsoft.com/office/drawing/2014/main" val="20001"/>
                    </a:ext>
                  </a:extLst>
                </a:gridCol>
                <a:gridCol w="1515771">
                  <a:extLst>
                    <a:ext uri="{9D8B030D-6E8A-4147-A177-3AD203B41FA5}">
                      <a16:colId xmlns:a16="http://schemas.microsoft.com/office/drawing/2014/main" val="20002"/>
                    </a:ext>
                  </a:extLst>
                </a:gridCol>
              </a:tblGrid>
              <a:tr h="175292">
                <a:tc>
                  <a:txBody>
                    <a:bodyPr/>
                    <a:lstStyle/>
                    <a:p>
                      <a:pPr algn="r"/>
                      <a:r>
                        <a:rPr lang="en-GB" sz="1100" dirty="0">
                          <a:solidFill>
                            <a:srgbClr val="00B050"/>
                          </a:solidFill>
                        </a:rPr>
                        <a:t>Tuna</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kern="1200" dirty="0">
                          <a:solidFill>
                            <a:srgbClr val="00B050"/>
                          </a:solidFill>
                          <a:latin typeface="+mn-lt"/>
                          <a:ea typeface="+mn-ea"/>
                          <a:cs typeface="+mn-cs"/>
                        </a:rPr>
                        <a:t>Salmon</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dirty="0">
                          <a:solidFill>
                            <a:schemeClr val="tx1"/>
                          </a:solidFill>
                        </a:rPr>
                        <a:t>Cod</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7623" y="2366131"/>
            <a:ext cx="512709" cy="341806"/>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97793" y="2557145"/>
            <a:ext cx="634859" cy="634859"/>
          </a:xfrm>
          <a:prstGeom prst="rect">
            <a:avLst/>
          </a:prstGeom>
        </p:spPr>
      </p:pic>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65172" y="2130904"/>
            <a:ext cx="714806" cy="714806"/>
          </a:xfrm>
          <a:prstGeom prst="rect">
            <a:avLst/>
          </a:prstGeom>
        </p:spPr>
      </p:pic>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674357">
            <a:off x="5730698" y="2275211"/>
            <a:ext cx="807137" cy="807137"/>
          </a:xfrm>
          <a:prstGeom prst="rect">
            <a:avLst/>
          </a:prstGeom>
        </p:spPr>
      </p:pic>
      <p:sp>
        <p:nvSpPr>
          <p:cNvPr id="32" name="TextBox 31"/>
          <p:cNvSpPr txBox="1"/>
          <p:nvPr/>
        </p:nvSpPr>
        <p:spPr>
          <a:xfrm>
            <a:off x="0" y="6443035"/>
            <a:ext cx="9144000" cy="252101"/>
          </a:xfrm>
          <a:prstGeom prst="rect">
            <a:avLst/>
          </a:prstGeom>
        </p:spPr>
        <p:txBody>
          <a:bodyPr vert="horz" wrap="square" lIns="91440" tIns="45720" rIns="91440" bIns="45720" rtlCol="0" anchor="t">
            <a:noAutofit/>
          </a:bodyPr>
          <a:lstStyle/>
          <a:p>
            <a:pPr algn="ctr"/>
            <a:r>
              <a:rPr lang="en-GB" sz="1100" dirty="0"/>
              <a:t>Key: </a:t>
            </a:r>
            <a:r>
              <a:rPr lang="en-GB" sz="1100" dirty="0">
                <a:solidFill>
                  <a:srgbClr val="00B050"/>
                </a:solidFill>
                <a:cs typeface="Helvetica" panose="020B0604020202020204" pitchFamily="34" charset="0"/>
              </a:rPr>
              <a:t>value &amp; volume increase</a:t>
            </a:r>
            <a:r>
              <a:rPr lang="en-GB" sz="1100" dirty="0">
                <a:solidFill>
                  <a:schemeClr val="tx1">
                    <a:lumMod val="75000"/>
                    <a:lumOff val="25000"/>
                  </a:schemeClr>
                </a:solidFill>
                <a:cs typeface="Helvetica" panose="020B0604020202020204" pitchFamily="34" charset="0"/>
              </a:rPr>
              <a:t>, </a:t>
            </a:r>
            <a:r>
              <a:rPr lang="en-GB" sz="1100" dirty="0">
                <a:solidFill>
                  <a:srgbClr val="FF0000"/>
                </a:solidFill>
                <a:cs typeface="Helvetica" panose="020B0604020202020204" pitchFamily="34" charset="0"/>
              </a:rPr>
              <a:t>value &amp; volume decline</a:t>
            </a:r>
          </a:p>
          <a:p>
            <a:endParaRPr lang="en-GB" sz="1100" dirty="0">
              <a:solidFill>
                <a:schemeClr val="tx1">
                  <a:lumMod val="75000"/>
                  <a:lumOff val="25000"/>
                </a:schemeClr>
              </a:solidFill>
              <a:cs typeface="Helvetica" panose="020B0604020202020204" pitchFamily="34" charset="0"/>
            </a:endParaRPr>
          </a:p>
        </p:txBody>
      </p:sp>
      <p:grpSp>
        <p:nvGrpSpPr>
          <p:cNvPr id="36" name="Group 35"/>
          <p:cNvGrpSpPr/>
          <p:nvPr/>
        </p:nvGrpSpPr>
        <p:grpSpPr>
          <a:xfrm>
            <a:off x="1661415" y="1370225"/>
            <a:ext cx="1535714" cy="749300"/>
            <a:chOff x="5103602" y="2870200"/>
            <a:chExt cx="1535714" cy="749300"/>
          </a:xfrm>
          <a:noFill/>
        </p:grpSpPr>
        <p:sp>
          <p:nvSpPr>
            <p:cNvPr id="37" name="Up Arrow 36"/>
            <p:cNvSpPr/>
            <p:nvPr/>
          </p:nvSpPr>
          <p:spPr>
            <a:xfrm>
              <a:off x="5103602" y="2870200"/>
              <a:ext cx="355600" cy="749300"/>
            </a:xfrm>
            <a:prstGeom prst="up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8" name="TextBox 37"/>
            <p:cNvSpPr txBox="1"/>
            <p:nvPr/>
          </p:nvSpPr>
          <p:spPr>
            <a:xfrm>
              <a:off x="5278828" y="2921683"/>
              <a:ext cx="1360488" cy="646331"/>
            </a:xfrm>
            <a:prstGeom prst="rect">
              <a:avLst/>
            </a:prstGeom>
            <a:grpFill/>
          </p:spPr>
          <p:txBody>
            <a:bodyPr wrap="square" rtlCol="0">
              <a:spAutoFit/>
            </a:bodyPr>
            <a:lstStyle/>
            <a:p>
              <a:pPr algn="ctr"/>
              <a:r>
                <a:rPr lang="en-GB" b="1" dirty="0"/>
                <a:t>£1,226m (</a:t>
              </a:r>
              <a:r>
                <a:rPr lang="en-GB" b="1" dirty="0">
                  <a:solidFill>
                    <a:srgbClr val="00B050"/>
                  </a:solidFill>
                </a:rPr>
                <a:t>+12.5%</a:t>
              </a:r>
              <a:r>
                <a:rPr lang="en-GB" b="1" dirty="0"/>
                <a:t>)</a:t>
              </a:r>
            </a:p>
          </p:txBody>
        </p:sp>
      </p:grpSp>
      <p:grpSp>
        <p:nvGrpSpPr>
          <p:cNvPr id="39" name="Group 38"/>
          <p:cNvGrpSpPr/>
          <p:nvPr/>
        </p:nvGrpSpPr>
        <p:grpSpPr>
          <a:xfrm>
            <a:off x="3794183" y="1370225"/>
            <a:ext cx="1535714" cy="749300"/>
            <a:chOff x="4877779" y="3941043"/>
            <a:chExt cx="1535714" cy="749300"/>
          </a:xfrm>
        </p:grpSpPr>
        <p:sp>
          <p:nvSpPr>
            <p:cNvPr id="40" name="Up Arrow 39"/>
            <p:cNvSpPr/>
            <p:nvPr/>
          </p:nvSpPr>
          <p:spPr>
            <a:xfrm>
              <a:off x="4877779" y="3941043"/>
              <a:ext cx="355600" cy="749300"/>
            </a:xfrm>
            <a:prstGeom prst="up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1" name="TextBox 40"/>
            <p:cNvSpPr txBox="1"/>
            <p:nvPr/>
          </p:nvSpPr>
          <p:spPr>
            <a:xfrm>
              <a:off x="5053005" y="3992526"/>
              <a:ext cx="1360488" cy="646331"/>
            </a:xfrm>
            <a:prstGeom prst="rect">
              <a:avLst/>
            </a:prstGeom>
            <a:noFill/>
          </p:spPr>
          <p:txBody>
            <a:bodyPr wrap="square" rtlCol="0">
              <a:spAutoFit/>
            </a:bodyPr>
            <a:lstStyle/>
            <a:p>
              <a:pPr algn="ctr"/>
              <a:r>
                <a:rPr lang="en-GB" b="1" dirty="0"/>
                <a:t>278k t (</a:t>
              </a:r>
              <a:r>
                <a:rPr lang="en-GB" b="1" dirty="0">
                  <a:solidFill>
                    <a:srgbClr val="00B050"/>
                  </a:solidFill>
                </a:rPr>
                <a:t>+21.8%</a:t>
              </a:r>
              <a:r>
                <a:rPr lang="en-GB" b="1" dirty="0"/>
                <a:t>)</a:t>
              </a:r>
            </a:p>
          </p:txBody>
        </p:sp>
      </p:grpSp>
      <p:grpSp>
        <p:nvGrpSpPr>
          <p:cNvPr id="42" name="Group 41"/>
          <p:cNvGrpSpPr/>
          <p:nvPr/>
        </p:nvGrpSpPr>
        <p:grpSpPr>
          <a:xfrm>
            <a:off x="5959040" y="1370225"/>
            <a:ext cx="1535714" cy="749300"/>
            <a:chOff x="4877779" y="5096966"/>
            <a:chExt cx="1535714" cy="749300"/>
          </a:xfrm>
        </p:grpSpPr>
        <p:sp>
          <p:nvSpPr>
            <p:cNvPr id="43" name="Up Arrow 42"/>
            <p:cNvSpPr/>
            <p:nvPr/>
          </p:nvSpPr>
          <p:spPr>
            <a:xfrm rot="10800000">
              <a:off x="4877779" y="5096966"/>
              <a:ext cx="355600" cy="749300"/>
            </a:xfrm>
            <a:prstGeom prst="up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4" name="TextBox 43"/>
            <p:cNvSpPr txBox="1"/>
            <p:nvPr/>
          </p:nvSpPr>
          <p:spPr>
            <a:xfrm>
              <a:off x="5053005" y="5148449"/>
              <a:ext cx="1360488" cy="646331"/>
            </a:xfrm>
            <a:prstGeom prst="rect">
              <a:avLst/>
            </a:prstGeom>
            <a:noFill/>
            <a:ln>
              <a:noFill/>
            </a:ln>
          </p:spPr>
          <p:txBody>
            <a:bodyPr wrap="square" rtlCol="0">
              <a:spAutoFit/>
            </a:bodyPr>
            <a:lstStyle/>
            <a:p>
              <a:pPr algn="ctr"/>
              <a:r>
                <a:rPr lang="en-GB" b="1" dirty="0"/>
                <a:t>£4.41/kg </a:t>
              </a:r>
            </a:p>
            <a:p>
              <a:pPr algn="ctr"/>
              <a:r>
                <a:rPr lang="en-GB" b="1" dirty="0"/>
                <a:t>(</a:t>
              </a:r>
              <a:r>
                <a:rPr lang="en-GB" b="1" dirty="0">
                  <a:solidFill>
                    <a:srgbClr val="FF0000"/>
                  </a:solidFill>
                </a:rPr>
                <a:t>-7.6%</a:t>
              </a:r>
              <a:r>
                <a:rPr lang="en-GB" b="1" dirty="0"/>
                <a:t>)</a:t>
              </a:r>
            </a:p>
          </p:txBody>
        </p:sp>
      </p:grpSp>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65151" y="2727904"/>
            <a:ext cx="482749" cy="363269"/>
          </a:xfrm>
          <a:prstGeom prst="rect">
            <a:avLst/>
          </a:prstGeom>
        </p:spPr>
      </p:pic>
      <p:pic>
        <p:nvPicPr>
          <p:cNvPr id="46" name="Picture 4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19109" y="2559206"/>
            <a:ext cx="536006" cy="334468"/>
          </a:xfrm>
          <a:prstGeom prst="rect">
            <a:avLst/>
          </a:prstGeom>
        </p:spPr>
      </p:pic>
    </p:spTree>
    <p:extLst>
      <p:ext uri="{BB962C8B-B14F-4D97-AF65-F5344CB8AC3E}">
        <p14:creationId xmlns:p14="http://schemas.microsoft.com/office/powerpoint/2010/main" val="1747425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GB" dirty="0"/>
              <a:t>UK seafood imports from the EU</a:t>
            </a:r>
          </a:p>
        </p:txBody>
      </p:sp>
      <p:graphicFrame>
        <p:nvGraphicFramePr>
          <p:cNvPr id="3" name="Content Placeholder 4"/>
          <p:cNvGraphicFramePr>
            <a:graphicFrameLocks/>
          </p:cNvGraphicFramePr>
          <p:nvPr>
            <p:extLst>
              <p:ext uri="{D42A27DB-BD31-4B8C-83A1-F6EECF244321}">
                <p14:modId xmlns:p14="http://schemas.microsoft.com/office/powerpoint/2010/main" val="3665344721"/>
              </p:ext>
            </p:extLst>
          </p:nvPr>
        </p:nvGraphicFramePr>
        <p:xfrm>
          <a:off x="366713" y="1384301"/>
          <a:ext cx="8388350" cy="42184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5"/>
          <p:cNvGraphicFramePr>
            <a:graphicFrameLocks/>
          </p:cNvGraphicFramePr>
          <p:nvPr>
            <p:extLst>
              <p:ext uri="{D42A27DB-BD31-4B8C-83A1-F6EECF244321}">
                <p14:modId xmlns:p14="http://schemas.microsoft.com/office/powerpoint/2010/main" val="292408972"/>
              </p:ext>
            </p:extLst>
          </p:nvPr>
        </p:nvGraphicFramePr>
        <p:xfrm>
          <a:off x="820273" y="5602778"/>
          <a:ext cx="7073146" cy="959387"/>
        </p:xfrm>
        <a:graphic>
          <a:graphicData uri="http://schemas.openxmlformats.org/drawingml/2006/table">
            <a:tbl>
              <a:tblPr firstRow="1" bandRow="1">
                <a:tableStyleId>{69012ECD-51FC-41F1-AA8D-1B2483CD663E}</a:tableStyleId>
              </a:tblPr>
              <a:tblGrid>
                <a:gridCol w="1304362">
                  <a:extLst>
                    <a:ext uri="{9D8B030D-6E8A-4147-A177-3AD203B41FA5}">
                      <a16:colId xmlns:a16="http://schemas.microsoft.com/office/drawing/2014/main" val="20000"/>
                    </a:ext>
                  </a:extLst>
                </a:gridCol>
                <a:gridCol w="640976">
                  <a:extLst>
                    <a:ext uri="{9D8B030D-6E8A-4147-A177-3AD203B41FA5}">
                      <a16:colId xmlns:a16="http://schemas.microsoft.com/office/drawing/2014/main" val="20004"/>
                    </a:ext>
                  </a:extLst>
                </a:gridCol>
                <a:gridCol w="640976">
                  <a:extLst>
                    <a:ext uri="{9D8B030D-6E8A-4147-A177-3AD203B41FA5}">
                      <a16:colId xmlns:a16="http://schemas.microsoft.com/office/drawing/2014/main" val="20005"/>
                    </a:ext>
                  </a:extLst>
                </a:gridCol>
                <a:gridCol w="640976">
                  <a:extLst>
                    <a:ext uri="{9D8B030D-6E8A-4147-A177-3AD203B41FA5}">
                      <a16:colId xmlns:a16="http://schemas.microsoft.com/office/drawing/2014/main" val="20006"/>
                    </a:ext>
                  </a:extLst>
                </a:gridCol>
                <a:gridCol w="640976">
                  <a:extLst>
                    <a:ext uri="{9D8B030D-6E8A-4147-A177-3AD203B41FA5}">
                      <a16:colId xmlns:a16="http://schemas.microsoft.com/office/drawing/2014/main" val="20007"/>
                    </a:ext>
                  </a:extLst>
                </a:gridCol>
                <a:gridCol w="640976">
                  <a:extLst>
                    <a:ext uri="{9D8B030D-6E8A-4147-A177-3AD203B41FA5}">
                      <a16:colId xmlns:a16="http://schemas.microsoft.com/office/drawing/2014/main" val="20008"/>
                    </a:ext>
                  </a:extLst>
                </a:gridCol>
                <a:gridCol w="640976">
                  <a:extLst>
                    <a:ext uri="{9D8B030D-6E8A-4147-A177-3AD203B41FA5}">
                      <a16:colId xmlns:a16="http://schemas.microsoft.com/office/drawing/2014/main" val="20009"/>
                    </a:ext>
                  </a:extLst>
                </a:gridCol>
                <a:gridCol w="640976">
                  <a:extLst>
                    <a:ext uri="{9D8B030D-6E8A-4147-A177-3AD203B41FA5}">
                      <a16:colId xmlns:a16="http://schemas.microsoft.com/office/drawing/2014/main" val="20001"/>
                    </a:ext>
                  </a:extLst>
                </a:gridCol>
                <a:gridCol w="640976">
                  <a:extLst>
                    <a:ext uri="{9D8B030D-6E8A-4147-A177-3AD203B41FA5}">
                      <a16:colId xmlns:a16="http://schemas.microsoft.com/office/drawing/2014/main" val="20002"/>
                    </a:ext>
                  </a:extLst>
                </a:gridCol>
                <a:gridCol w="640976">
                  <a:extLst>
                    <a:ext uri="{9D8B030D-6E8A-4147-A177-3AD203B41FA5}">
                      <a16:colId xmlns:a16="http://schemas.microsoft.com/office/drawing/2014/main" val="20003"/>
                    </a:ext>
                  </a:extLst>
                </a:gridCol>
              </a:tblGrid>
              <a:tr h="282230">
                <a:tc>
                  <a:txBody>
                    <a:bodyPr/>
                    <a:lstStyle/>
                    <a:p>
                      <a:pPr algn="l" fontAlgn="ctr"/>
                      <a:r>
                        <a:rPr lang="en-GB" sz="1000" b="1" i="0" u="none" strike="noStrike" dirty="0">
                          <a:solidFill>
                            <a:schemeClr val="bg1"/>
                          </a:solidFill>
                          <a:effectLst/>
                          <a:latin typeface="Arial"/>
                        </a:rPr>
                        <a:t>% Change v YA</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1" i="0" u="none" strike="noStrike" dirty="0">
                          <a:solidFill>
                            <a:schemeClr val="bg1"/>
                          </a:solidFill>
                          <a:effectLst/>
                          <a:latin typeface="Arial"/>
                        </a:rPr>
                        <a:t>2011</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1" i="0" u="none" strike="noStrike" dirty="0">
                          <a:solidFill>
                            <a:schemeClr val="bg1"/>
                          </a:solidFill>
                          <a:effectLst/>
                          <a:latin typeface="Arial"/>
                        </a:rPr>
                        <a:t>2012</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1" i="0" u="none" strike="noStrike" dirty="0">
                          <a:solidFill>
                            <a:schemeClr val="bg1"/>
                          </a:solidFill>
                          <a:effectLst/>
                          <a:latin typeface="Arial"/>
                        </a:rPr>
                        <a:t>2013</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1" i="0" u="none" strike="noStrike" dirty="0">
                          <a:solidFill>
                            <a:schemeClr val="bg1"/>
                          </a:solidFill>
                          <a:effectLst/>
                          <a:latin typeface="Arial"/>
                        </a:rPr>
                        <a:t>2014</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1" i="0" u="none" strike="noStrike" dirty="0">
                          <a:solidFill>
                            <a:schemeClr val="bg1"/>
                          </a:solidFill>
                          <a:effectLst/>
                          <a:latin typeface="Arial"/>
                        </a:rPr>
                        <a:t>2015</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1" i="0" u="none" strike="noStrike" dirty="0">
                          <a:solidFill>
                            <a:schemeClr val="bg1"/>
                          </a:solidFill>
                          <a:effectLst/>
                          <a:latin typeface="Arial"/>
                        </a:rPr>
                        <a:t>2016</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1" i="0" u="none" strike="noStrike" dirty="0">
                          <a:solidFill>
                            <a:schemeClr val="bg1"/>
                          </a:solidFill>
                          <a:effectLst/>
                          <a:latin typeface="Arial"/>
                        </a:rPr>
                        <a:t>2017</a:t>
                      </a:r>
                    </a:p>
                  </a:txBody>
                  <a:tcPr marL="9525" marR="9525" marT="9525" marB="0" anchor="ct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1" i="0" u="none" strike="noStrike" dirty="0">
                          <a:solidFill>
                            <a:schemeClr val="bg1"/>
                          </a:solidFill>
                          <a:effectLst/>
                          <a:latin typeface="Arial"/>
                        </a:rPr>
                        <a:t>2018</a:t>
                      </a:r>
                    </a:p>
                  </a:txBody>
                  <a:tcPr marL="9525" marR="9525" marT="9525" marB="0" anchor="ct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1" i="0" u="none" strike="noStrike" dirty="0">
                          <a:solidFill>
                            <a:schemeClr val="bg1"/>
                          </a:solidFill>
                          <a:effectLst/>
                          <a:latin typeface="Arial"/>
                        </a:rPr>
                        <a:t>2019</a:t>
                      </a:r>
                    </a:p>
                  </a:txBody>
                  <a:tcPr marL="9525" marR="9525" marT="9525" marB="0" anchor="ct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225719">
                <a:tc>
                  <a:txBody>
                    <a:bodyPr/>
                    <a:lstStyle/>
                    <a:p>
                      <a:pPr algn="l" fontAlgn="ctr"/>
                      <a:r>
                        <a:rPr lang="en-GB" sz="1000" b="1" i="0" u="none" strike="noStrike" dirty="0">
                          <a:solidFill>
                            <a:srgbClr val="000000"/>
                          </a:solidFill>
                          <a:effectLst/>
                          <a:latin typeface="Arial"/>
                        </a:rPr>
                        <a:t>Value £m</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Arial"/>
                        </a:rPr>
                        <a:t>15.7%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FF0000"/>
                          </a:solidFill>
                          <a:effectLst/>
                          <a:latin typeface="Arial"/>
                        </a:rPr>
                        <a:t>-0.3%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Arial"/>
                        </a:rPr>
                        <a:t>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FF0000"/>
                          </a:solidFill>
                          <a:effectLst/>
                          <a:latin typeface="Arial"/>
                        </a:rPr>
                        <a:t>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FF0000"/>
                          </a:solidFill>
                          <a:effectLst/>
                          <a:latin typeface="Arial"/>
                        </a:rPr>
                        <a:t>-0.9%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Arial"/>
                        </a:rPr>
                        <a:t>23.1%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Arial"/>
                        </a:rPr>
                        <a:t>4.9%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Arial"/>
                        </a:rPr>
                        <a:t>0.4%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Arial"/>
                        </a:rPr>
                        <a:t>12.5%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5719">
                <a:tc>
                  <a:txBody>
                    <a:bodyPr/>
                    <a:lstStyle/>
                    <a:p>
                      <a:pPr algn="l" fontAlgn="ctr"/>
                      <a:r>
                        <a:rPr lang="en-GB" sz="1000" b="1" i="0" u="none" strike="noStrike" dirty="0">
                          <a:solidFill>
                            <a:srgbClr val="000000"/>
                          </a:solidFill>
                          <a:effectLst/>
                          <a:latin typeface="Arial"/>
                        </a:rPr>
                        <a:t>Volume k t</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Arial"/>
                        </a:rPr>
                        <a:t>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Arial"/>
                        </a:rPr>
                        <a:t>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FF0000"/>
                          </a:solidFill>
                          <a:effectLst/>
                          <a:latin typeface="Arial"/>
                        </a:rPr>
                        <a:t>-0.7%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FF0000"/>
                          </a:solidFill>
                          <a:effectLst/>
                          <a:latin typeface="Arial"/>
                        </a:rPr>
                        <a:t>-2.7%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FF0000"/>
                          </a:solidFill>
                          <a:effectLst/>
                          <a:latin typeface="Arial"/>
                        </a:rPr>
                        <a:t>-2.6%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Arial"/>
                        </a:rPr>
                        <a:t>10.2%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Arial"/>
                        </a:rPr>
                        <a:t>0.0%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FF0000"/>
                          </a:solidFill>
                          <a:effectLst/>
                          <a:latin typeface="Arial"/>
                        </a:rPr>
                        <a:t>-8.8%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Arial"/>
                        </a:rPr>
                        <a:t>21.8%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25719">
                <a:tc>
                  <a:txBody>
                    <a:bodyPr/>
                    <a:lstStyle/>
                    <a:p>
                      <a:pPr algn="l" fontAlgn="ctr"/>
                      <a:r>
                        <a:rPr lang="en-GB" sz="1000" b="1" i="0" u="none" strike="noStrike" dirty="0">
                          <a:solidFill>
                            <a:srgbClr val="000000"/>
                          </a:solidFill>
                          <a:effectLst/>
                          <a:latin typeface="Arial"/>
                        </a:rPr>
                        <a:t>£/kg</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Arial"/>
                        </a:rPr>
                        <a:t>9.5%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FF0000"/>
                          </a:solidFill>
                          <a:effectLst/>
                          <a:latin typeface="Arial"/>
                        </a:rPr>
                        <a:t>-4.6%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Arial"/>
                        </a:rPr>
                        <a:t>6.9%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Arial"/>
                        </a:rPr>
                        <a:t>2.8%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Arial"/>
                        </a:rPr>
                        <a:t>1.7%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Arial"/>
                        </a:rPr>
                        <a:t>11.7%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Arial"/>
                        </a:rPr>
                        <a:t>4.9%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Arial"/>
                        </a:rPr>
                        <a:t>10.1%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FF0000"/>
                          </a:solidFill>
                          <a:effectLst/>
                          <a:latin typeface="Arial"/>
                        </a:rPr>
                        <a:t>-7.6%</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31638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GB" dirty="0"/>
              <a:t>UK seafood imports from EU by country,</a:t>
            </a:r>
            <a:br>
              <a:rPr lang="en-GB" dirty="0"/>
            </a:br>
            <a:r>
              <a:rPr lang="en-GB" dirty="0"/>
              <a:t>ranked by value</a:t>
            </a:r>
          </a:p>
        </p:txBody>
      </p:sp>
      <p:graphicFrame>
        <p:nvGraphicFramePr>
          <p:cNvPr id="3" name="Content Placeholder 5"/>
          <p:cNvGraphicFramePr>
            <a:graphicFrameLocks/>
          </p:cNvGraphicFramePr>
          <p:nvPr>
            <p:extLst>
              <p:ext uri="{D42A27DB-BD31-4B8C-83A1-F6EECF244321}">
                <p14:modId xmlns:p14="http://schemas.microsoft.com/office/powerpoint/2010/main" val="3890794002"/>
              </p:ext>
            </p:extLst>
          </p:nvPr>
        </p:nvGraphicFramePr>
        <p:xfrm>
          <a:off x="367296" y="1340062"/>
          <a:ext cx="8388003" cy="4918002"/>
        </p:xfrm>
        <a:graphic>
          <a:graphicData uri="http://schemas.openxmlformats.org/drawingml/2006/table">
            <a:tbl>
              <a:tblPr firstRow="1" bandRow="1">
                <a:tableStyleId>{69012ECD-51FC-41F1-AA8D-1B2483CD663E}</a:tableStyleId>
              </a:tblPr>
              <a:tblGrid>
                <a:gridCol w="1130049">
                  <a:extLst>
                    <a:ext uri="{9D8B030D-6E8A-4147-A177-3AD203B41FA5}">
                      <a16:colId xmlns:a16="http://schemas.microsoft.com/office/drawing/2014/main" val="20000"/>
                    </a:ext>
                  </a:extLst>
                </a:gridCol>
                <a:gridCol w="659814">
                  <a:extLst>
                    <a:ext uri="{9D8B030D-6E8A-4147-A177-3AD203B41FA5}">
                      <a16:colId xmlns:a16="http://schemas.microsoft.com/office/drawing/2014/main" val="20004"/>
                    </a:ext>
                  </a:extLst>
                </a:gridCol>
                <a:gridCol w="659814">
                  <a:extLst>
                    <a:ext uri="{9D8B030D-6E8A-4147-A177-3AD203B41FA5}">
                      <a16:colId xmlns:a16="http://schemas.microsoft.com/office/drawing/2014/main" val="20005"/>
                    </a:ext>
                  </a:extLst>
                </a:gridCol>
                <a:gridCol w="659814">
                  <a:extLst>
                    <a:ext uri="{9D8B030D-6E8A-4147-A177-3AD203B41FA5}">
                      <a16:colId xmlns:a16="http://schemas.microsoft.com/office/drawing/2014/main" val="20006"/>
                    </a:ext>
                  </a:extLst>
                </a:gridCol>
                <a:gridCol w="659814">
                  <a:extLst>
                    <a:ext uri="{9D8B030D-6E8A-4147-A177-3AD203B41FA5}">
                      <a16:colId xmlns:a16="http://schemas.microsoft.com/office/drawing/2014/main" val="20007"/>
                    </a:ext>
                  </a:extLst>
                </a:gridCol>
                <a:gridCol w="659814">
                  <a:extLst>
                    <a:ext uri="{9D8B030D-6E8A-4147-A177-3AD203B41FA5}">
                      <a16:colId xmlns:a16="http://schemas.microsoft.com/office/drawing/2014/main" val="20008"/>
                    </a:ext>
                  </a:extLst>
                </a:gridCol>
                <a:gridCol w="659814">
                  <a:extLst>
                    <a:ext uri="{9D8B030D-6E8A-4147-A177-3AD203B41FA5}">
                      <a16:colId xmlns:a16="http://schemas.microsoft.com/office/drawing/2014/main" val="20009"/>
                    </a:ext>
                  </a:extLst>
                </a:gridCol>
                <a:gridCol w="659814">
                  <a:extLst>
                    <a:ext uri="{9D8B030D-6E8A-4147-A177-3AD203B41FA5}">
                      <a16:colId xmlns:a16="http://schemas.microsoft.com/office/drawing/2014/main" val="20010"/>
                    </a:ext>
                  </a:extLst>
                </a:gridCol>
                <a:gridCol w="659814">
                  <a:extLst>
                    <a:ext uri="{9D8B030D-6E8A-4147-A177-3AD203B41FA5}">
                      <a16:colId xmlns:a16="http://schemas.microsoft.com/office/drawing/2014/main" val="20011"/>
                    </a:ext>
                  </a:extLst>
                </a:gridCol>
                <a:gridCol w="659814">
                  <a:extLst>
                    <a:ext uri="{9D8B030D-6E8A-4147-A177-3AD203B41FA5}">
                      <a16:colId xmlns:a16="http://schemas.microsoft.com/office/drawing/2014/main" val="20001"/>
                    </a:ext>
                  </a:extLst>
                </a:gridCol>
                <a:gridCol w="659814">
                  <a:extLst>
                    <a:ext uri="{9D8B030D-6E8A-4147-A177-3AD203B41FA5}">
                      <a16:colId xmlns:a16="http://schemas.microsoft.com/office/drawing/2014/main" val="20002"/>
                    </a:ext>
                  </a:extLst>
                </a:gridCol>
                <a:gridCol w="659814">
                  <a:extLst>
                    <a:ext uri="{9D8B030D-6E8A-4147-A177-3AD203B41FA5}">
                      <a16:colId xmlns:a16="http://schemas.microsoft.com/office/drawing/2014/main" val="20003"/>
                    </a:ext>
                  </a:extLst>
                </a:gridCol>
              </a:tblGrid>
              <a:tr h="158634">
                <a:tc>
                  <a:txBody>
                    <a:bodyPr/>
                    <a:lstStyle/>
                    <a:p>
                      <a:pPr algn="l" fontAlgn="ctr"/>
                      <a:endParaRPr lang="en-GB" sz="1000" b="0" i="0" u="none" strike="noStrike" dirty="0">
                        <a:solidFill>
                          <a:schemeClr val="bg1"/>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000" b="1" i="0" u="none" strike="noStrike" dirty="0">
                          <a:solidFill>
                            <a:schemeClr val="bg1"/>
                          </a:solidFill>
                          <a:effectLst/>
                          <a:latin typeface="+mn-lt"/>
                        </a:rPr>
                        <a:t>2018</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000" b="1" i="0" u="none" strike="noStrike" dirty="0">
                          <a:solidFill>
                            <a:schemeClr val="bg1"/>
                          </a:solidFill>
                          <a:effectLst/>
                          <a:latin typeface="+mn-lt"/>
                        </a:rPr>
                        <a:t>2019</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000" b="1" i="0" u="none" strike="noStrike" dirty="0">
                          <a:solidFill>
                            <a:schemeClr val="bg1"/>
                          </a:solidFill>
                          <a:effectLst/>
                          <a:latin typeface="+mn-lt"/>
                        </a:rPr>
                        <a:t>% Change</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07938">
                <a:tc>
                  <a:txBody>
                    <a:bodyPr/>
                    <a:lstStyle/>
                    <a:p>
                      <a:pPr algn="l" fontAlgn="ctr"/>
                      <a:r>
                        <a:rPr lang="en-GB" sz="1000" b="0" i="0" u="none" strike="noStrike" dirty="0">
                          <a:solidFill>
                            <a:schemeClr val="bg1"/>
                          </a:solidFill>
                          <a:effectLst/>
                          <a:latin typeface="+mn-lt"/>
                        </a:rPr>
                        <a:t>* EU Country</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0" i="0" u="none" strike="noStrike" dirty="0">
                          <a:solidFill>
                            <a:schemeClr val="bg1"/>
                          </a:solidFill>
                          <a:effectLst/>
                          <a:latin typeface="+mn-lt"/>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0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4"/>
                  </a:ext>
                </a:extLst>
              </a:tr>
              <a:tr h="158634">
                <a:tc>
                  <a:txBody>
                    <a:bodyPr/>
                    <a:lstStyle/>
                    <a:p>
                      <a:pPr algn="l" fontAlgn="ctr"/>
                      <a:r>
                        <a:rPr lang="en-GB" sz="900" b="0" i="0" u="none" strike="noStrike" dirty="0">
                          <a:solidFill>
                            <a:srgbClr val="00B050"/>
                          </a:solidFill>
                          <a:effectLst/>
                          <a:latin typeface="+mn-lt"/>
                        </a:rPr>
                        <a:t>Germany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£186.9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49.1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£3.80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£244.6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58.4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£4.19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30.9%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19.0%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58634">
                <a:tc>
                  <a:txBody>
                    <a:bodyPr/>
                    <a:lstStyle/>
                    <a:p>
                      <a:pPr algn="l" fontAlgn="ctr"/>
                      <a:r>
                        <a:rPr lang="en-GB" sz="900" b="0" i="0" u="none" strike="noStrike" dirty="0">
                          <a:solidFill>
                            <a:srgbClr val="00B050"/>
                          </a:solidFill>
                          <a:effectLst/>
                          <a:latin typeface="+mn-lt"/>
                        </a:rPr>
                        <a:t>Sweden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£201.1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35.6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£5.64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£233.0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43.0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£5.42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15.8%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20.7%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-4.0%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58634">
                <a:tc>
                  <a:txBody>
                    <a:bodyPr/>
                    <a:lstStyle/>
                    <a:p>
                      <a:pPr algn="l" fontAlgn="ctr"/>
                      <a:r>
                        <a:rPr lang="en-GB" sz="900" b="0" i="0" u="none" strike="noStrike" dirty="0">
                          <a:solidFill>
                            <a:srgbClr val="FF0000"/>
                          </a:solidFill>
                          <a:effectLst/>
                          <a:latin typeface="+mn-lt"/>
                        </a:rPr>
                        <a:t>Denmark</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£207.8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£4.89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£192.3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39.6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£4.86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-7.4%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-6.9%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158634">
                <a:tc>
                  <a:txBody>
                    <a:bodyPr/>
                    <a:lstStyle/>
                    <a:p>
                      <a:pPr algn="l" fontAlgn="ctr"/>
                      <a:r>
                        <a:rPr lang="en-GB" sz="900" b="0" i="0" u="none" strike="noStrike">
                          <a:solidFill>
                            <a:srgbClr val="000000"/>
                          </a:solidFill>
                          <a:effectLst/>
                          <a:latin typeface="+mn-lt"/>
                        </a:rPr>
                        <a:t>Netherlands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£125.3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24.4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£5.14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£121.7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27.5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£4.42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-2.9%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12.8%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-14.0%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158634">
                <a:tc>
                  <a:txBody>
                    <a:bodyPr/>
                    <a:lstStyle/>
                    <a:p>
                      <a:pPr algn="l" fontAlgn="ctr"/>
                      <a:r>
                        <a:rPr lang="en-GB" sz="900" b="0" i="0" u="none" strike="noStrike" dirty="0">
                          <a:solidFill>
                            <a:srgbClr val="00B050"/>
                          </a:solidFill>
                          <a:effectLst/>
                          <a:latin typeface="+mn-lt"/>
                        </a:rPr>
                        <a:t>Spain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£74.6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£5.65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£83.5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33.3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£2.51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151.8%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-55.5%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58634">
                <a:tc>
                  <a:txBody>
                    <a:bodyPr/>
                    <a:lstStyle/>
                    <a:p>
                      <a:pPr algn="l" fontAlgn="ctr"/>
                      <a:r>
                        <a:rPr lang="en-GB" sz="900" b="0" i="0" u="none" strike="noStrike" dirty="0">
                          <a:solidFill>
                            <a:srgbClr val="00B050"/>
                          </a:solidFill>
                          <a:effectLst/>
                          <a:latin typeface="+mn-lt"/>
                        </a:rPr>
                        <a:t>France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£68.7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dirty="0">
                          <a:solidFill>
                            <a:srgbClr val="404040"/>
                          </a:solidFill>
                          <a:effectLst/>
                          <a:latin typeface="+mn-lt"/>
                        </a:rPr>
                        <a:t>£6.70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£74.6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£6.42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8.5%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13.3%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-4.2%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158634">
                <a:tc>
                  <a:txBody>
                    <a:bodyPr/>
                    <a:lstStyle/>
                    <a:p>
                      <a:pPr algn="l" fontAlgn="ctr"/>
                      <a:r>
                        <a:rPr lang="en-GB" sz="900" b="0" i="0" u="none" strike="noStrike">
                          <a:solidFill>
                            <a:srgbClr val="FF0000"/>
                          </a:solidFill>
                          <a:effectLst/>
                          <a:latin typeface="+mn-lt"/>
                        </a:rPr>
                        <a:t>Poland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dirty="0">
                          <a:solidFill>
                            <a:srgbClr val="00000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£87.6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18.2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£4.81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£71.9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17.0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£4.24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-17.8%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-6.9%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-11.8%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158634">
                <a:tc>
                  <a:txBody>
                    <a:bodyPr/>
                    <a:lstStyle/>
                    <a:p>
                      <a:pPr algn="l" fontAlgn="ctr"/>
                      <a:r>
                        <a:rPr lang="en-GB" sz="900" b="0" i="0" u="none" strike="noStrike" dirty="0">
                          <a:solidFill>
                            <a:srgbClr val="00B050"/>
                          </a:solidFill>
                          <a:effectLst/>
                          <a:latin typeface="+mn-lt"/>
                        </a:rPr>
                        <a:t>Irish Republic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£46.0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£3.68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£56.4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13.7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£4.12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22.4%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9.3%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12.0%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158634">
                <a:tc>
                  <a:txBody>
                    <a:bodyPr/>
                    <a:lstStyle/>
                    <a:p>
                      <a:pPr algn="l" fontAlgn="ctr"/>
                      <a:r>
                        <a:rPr lang="en-GB" sz="900" b="0" i="0" u="none" strike="noStrike" dirty="0">
                          <a:solidFill>
                            <a:srgbClr val="00B050"/>
                          </a:solidFill>
                          <a:effectLst/>
                          <a:latin typeface="+mn-lt"/>
                        </a:rPr>
                        <a:t>Lithuania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dirty="0">
                          <a:solidFill>
                            <a:srgbClr val="404040"/>
                          </a:solidFill>
                          <a:effectLst/>
                          <a:latin typeface="+mn-lt"/>
                        </a:rPr>
                        <a:t>£31.0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8.1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£3.82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£34.3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9.1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£3.75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10.9%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12.9%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158634">
                <a:tc>
                  <a:txBody>
                    <a:bodyPr/>
                    <a:lstStyle/>
                    <a:p>
                      <a:pPr algn="l" fontAlgn="ctr"/>
                      <a:r>
                        <a:rPr lang="en-GB" sz="900" b="0" i="0" u="none" strike="noStrike" dirty="0">
                          <a:solidFill>
                            <a:srgbClr val="00B050"/>
                          </a:solidFill>
                          <a:effectLst/>
                          <a:latin typeface="+mn-lt"/>
                        </a:rPr>
                        <a:t>Belgium</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£14.6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£4.67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£25.1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5.3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£4.76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72.4%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69.4%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158634">
                <a:tc>
                  <a:txBody>
                    <a:bodyPr/>
                    <a:lstStyle/>
                    <a:p>
                      <a:pPr algn="l" fontAlgn="ctr"/>
                      <a:r>
                        <a:rPr lang="en-GB" sz="900" b="0" i="0" u="none" strike="noStrike" dirty="0">
                          <a:solidFill>
                            <a:srgbClr val="00B050"/>
                          </a:solidFill>
                          <a:effectLst/>
                          <a:latin typeface="+mn-lt"/>
                        </a:rPr>
                        <a:t>Portugal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£4.67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£25.1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5.6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£4.45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20.6%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26.7%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-4.8%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158634">
                <a:tc>
                  <a:txBody>
                    <a:bodyPr/>
                    <a:lstStyle/>
                    <a:p>
                      <a:pPr algn="l" fontAlgn="ctr"/>
                      <a:r>
                        <a:rPr lang="en-GB" sz="900" b="0" i="0" u="none" strike="noStrike" dirty="0">
                          <a:solidFill>
                            <a:srgbClr val="00B050"/>
                          </a:solidFill>
                          <a:effectLst/>
                          <a:latin typeface="+mn-lt"/>
                        </a:rPr>
                        <a:t>Finland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£5.32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£25.0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£6.44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679.0%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543.3%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21.1%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158634">
                <a:tc>
                  <a:txBody>
                    <a:bodyPr/>
                    <a:lstStyle/>
                    <a:p>
                      <a:pPr algn="l" fontAlgn="ctr"/>
                      <a:r>
                        <a:rPr lang="en-GB" sz="900" b="0" i="0" u="none" strike="noStrike" dirty="0">
                          <a:solidFill>
                            <a:srgbClr val="00B050"/>
                          </a:solidFill>
                          <a:effectLst/>
                          <a:latin typeface="+mn-lt"/>
                        </a:rPr>
                        <a:t>Latvia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£3.41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£4.69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235.3%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143.6%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37.7%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r h="158634">
                <a:tc>
                  <a:txBody>
                    <a:bodyPr/>
                    <a:lstStyle/>
                    <a:p>
                      <a:pPr algn="l" fontAlgn="ctr"/>
                      <a:r>
                        <a:rPr lang="en-GB" sz="900" b="0" i="0" u="none" strike="noStrike" dirty="0">
                          <a:solidFill>
                            <a:srgbClr val="00B050"/>
                          </a:solidFill>
                          <a:effectLst/>
                          <a:latin typeface="+mn-lt"/>
                        </a:rPr>
                        <a:t>Greece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£6.4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£2.69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£2.86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72.1%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61.5%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6.6%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158634">
                <a:tc>
                  <a:txBody>
                    <a:bodyPr/>
                    <a:lstStyle/>
                    <a:p>
                      <a:pPr algn="l" fontAlgn="ctr"/>
                      <a:r>
                        <a:rPr lang="en-GB" sz="900" b="0" i="0" u="none" strike="noStrike" dirty="0">
                          <a:solidFill>
                            <a:srgbClr val="00B050"/>
                          </a:solidFill>
                          <a:effectLst/>
                          <a:latin typeface="+mn-lt"/>
                        </a:rPr>
                        <a:t>Italy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£8.8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£7.22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£6.37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17.3%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32.9%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-11.8%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r h="158634">
                <a:tc>
                  <a:txBody>
                    <a:bodyPr/>
                    <a:lstStyle/>
                    <a:p>
                      <a:pPr algn="l" fontAlgn="ctr"/>
                      <a:r>
                        <a:rPr lang="en-GB" sz="900" b="0" i="0" u="none" strike="noStrike" dirty="0">
                          <a:solidFill>
                            <a:srgbClr val="00B050"/>
                          </a:solidFill>
                          <a:effectLst/>
                          <a:latin typeface="+mn-lt"/>
                        </a:rPr>
                        <a:t>Slovakia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22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£2.90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dirty="0">
                          <a:solidFill>
                            <a:srgbClr val="00B05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£4.27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2512.2%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1674.5%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47.2%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r h="158634">
                <a:tc>
                  <a:txBody>
                    <a:bodyPr/>
                    <a:lstStyle/>
                    <a:p>
                      <a:pPr algn="l" fontAlgn="ctr"/>
                      <a:r>
                        <a:rPr lang="en-GB" sz="900" b="0" i="0" u="none" strike="noStrike" dirty="0">
                          <a:solidFill>
                            <a:srgbClr val="000000"/>
                          </a:solidFill>
                          <a:effectLst/>
                          <a:latin typeface="+mn-lt"/>
                        </a:rPr>
                        <a:t>Romania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£1.85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£1.70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-5.3%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3.3%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-8.3%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1"/>
                  </a:ext>
                </a:extLst>
              </a:tr>
              <a:tr h="158634">
                <a:tc>
                  <a:txBody>
                    <a:bodyPr/>
                    <a:lstStyle/>
                    <a:p>
                      <a:pPr algn="l" fontAlgn="ctr"/>
                      <a:r>
                        <a:rPr lang="en-GB" sz="900" b="0" i="0" u="none" strike="noStrike" dirty="0">
                          <a:solidFill>
                            <a:srgbClr val="00B050"/>
                          </a:solidFill>
                          <a:effectLst/>
                          <a:latin typeface="+mn-lt"/>
                        </a:rPr>
                        <a:t>Estonia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£1.13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dirty="0">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£1.14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93.2%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90.4%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2"/>
                  </a:ext>
                </a:extLst>
              </a:tr>
              <a:tr h="158634">
                <a:tc>
                  <a:txBody>
                    <a:bodyPr/>
                    <a:lstStyle/>
                    <a:p>
                      <a:pPr algn="l" fontAlgn="ctr"/>
                      <a:r>
                        <a:rPr lang="en-GB" sz="900" b="0" i="0" u="none" strike="noStrike" dirty="0">
                          <a:solidFill>
                            <a:srgbClr val="00B050"/>
                          </a:solidFill>
                          <a:effectLst/>
                          <a:latin typeface="+mn-lt"/>
                        </a:rPr>
                        <a:t>Malta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£7.67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£10.29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110.0%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56.4%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34.3%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3"/>
                  </a:ext>
                </a:extLst>
              </a:tr>
              <a:tr h="158634">
                <a:tc>
                  <a:txBody>
                    <a:bodyPr/>
                    <a:lstStyle/>
                    <a:p>
                      <a:pPr algn="l" fontAlgn="ctr"/>
                      <a:r>
                        <a:rPr lang="en-GB" sz="900" b="0" i="0" u="none" strike="noStrike" dirty="0">
                          <a:solidFill>
                            <a:srgbClr val="FF0000"/>
                          </a:solidFill>
                          <a:effectLst/>
                          <a:latin typeface="+mn-lt"/>
                        </a:rPr>
                        <a:t>Croatia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23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£8.22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£7.28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-60.6%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-55.6%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-11.4%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4"/>
                  </a:ext>
                </a:extLst>
              </a:tr>
              <a:tr h="158634">
                <a:tc>
                  <a:txBody>
                    <a:bodyPr/>
                    <a:lstStyle/>
                    <a:p>
                      <a:pPr algn="l" fontAlgn="ctr"/>
                      <a:r>
                        <a:rPr lang="en-GB" sz="900" b="0" i="0" u="none" strike="noStrike" dirty="0">
                          <a:solidFill>
                            <a:srgbClr val="00B050"/>
                          </a:solidFill>
                          <a:effectLst/>
                          <a:latin typeface="+mn-lt"/>
                        </a:rPr>
                        <a:t>Austria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27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£6.23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21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£2.73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199.2%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584.4%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-56.3%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5"/>
                  </a:ext>
                </a:extLst>
              </a:tr>
              <a:tr h="158634">
                <a:tc>
                  <a:txBody>
                    <a:bodyPr/>
                    <a:lstStyle/>
                    <a:p>
                      <a:pPr algn="l" fontAlgn="ctr"/>
                      <a:r>
                        <a:rPr lang="en-GB" sz="900" b="0" i="0" u="none" strike="noStrike" dirty="0">
                          <a:solidFill>
                            <a:srgbClr val="FF0000"/>
                          </a:solidFill>
                          <a:effectLst/>
                          <a:latin typeface="+mn-lt"/>
                        </a:rPr>
                        <a:t>Luxembourg</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24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£4.15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22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dirty="0">
                          <a:solidFill>
                            <a:srgbClr val="404040"/>
                          </a:solidFill>
                          <a:effectLst/>
                          <a:latin typeface="+mn-lt"/>
                        </a:rPr>
                        <a:t>£4.84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-86.9%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-88.8%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16.7%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6"/>
                  </a:ext>
                </a:extLst>
              </a:tr>
              <a:tr h="158634">
                <a:tc>
                  <a:txBody>
                    <a:bodyPr/>
                    <a:lstStyle/>
                    <a:p>
                      <a:pPr algn="l" fontAlgn="ctr"/>
                      <a:r>
                        <a:rPr lang="en-GB" sz="900" b="0" i="0" u="none" strike="noStrike" dirty="0">
                          <a:solidFill>
                            <a:srgbClr val="00B050"/>
                          </a:solidFill>
                          <a:effectLst/>
                          <a:latin typeface="+mn-lt"/>
                        </a:rPr>
                        <a:t>Czech Republic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26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£2.59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23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£4.02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100.0%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7"/>
                  </a:ext>
                </a:extLst>
              </a:tr>
              <a:tr h="158634">
                <a:tc>
                  <a:txBody>
                    <a:bodyPr/>
                    <a:lstStyle/>
                    <a:p>
                      <a:pPr algn="l" fontAlgn="ctr"/>
                      <a:r>
                        <a:rPr lang="en-GB" sz="900" b="0" i="0" u="none" strike="noStrike" dirty="0">
                          <a:solidFill>
                            <a:srgbClr val="FF0000"/>
                          </a:solidFill>
                          <a:effectLst/>
                          <a:latin typeface="+mn-lt"/>
                        </a:rPr>
                        <a:t>Bulgaria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£1.10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24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£3.94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-99.3%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-99.8%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257.1%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8"/>
                  </a:ext>
                </a:extLst>
              </a:tr>
              <a:tr h="158634">
                <a:tc>
                  <a:txBody>
                    <a:bodyPr/>
                    <a:lstStyle/>
                    <a:p>
                      <a:pPr algn="l" fontAlgn="ctr"/>
                      <a:r>
                        <a:rPr lang="en-GB" sz="900" b="0" i="0" u="none" strike="noStrike" dirty="0">
                          <a:solidFill>
                            <a:srgbClr val="FF0000"/>
                          </a:solidFill>
                          <a:effectLst/>
                          <a:latin typeface="+mn-lt"/>
                        </a:rPr>
                        <a:t>Slovenia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£3.89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0"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-100.0%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9"/>
                  </a:ext>
                </a:extLst>
              </a:tr>
              <a:tr h="158634">
                <a:tc>
                  <a:txBody>
                    <a:bodyPr/>
                    <a:lstStyle/>
                    <a:p>
                      <a:pPr algn="l" fontAlgn="ctr"/>
                      <a:r>
                        <a:rPr lang="en-GB" sz="900" b="0" i="0" u="none" strike="noStrike" dirty="0">
                          <a:solidFill>
                            <a:srgbClr val="FF0000"/>
                          </a:solidFill>
                          <a:effectLst/>
                          <a:latin typeface="+mn-lt"/>
                        </a:rPr>
                        <a:t>St Pierre-</a:t>
                      </a:r>
                      <a:r>
                        <a:rPr lang="en-GB" sz="900" b="0" i="0" u="none" strike="noStrike" dirty="0" err="1">
                          <a:solidFill>
                            <a:srgbClr val="FF0000"/>
                          </a:solidFill>
                          <a:effectLst/>
                          <a:latin typeface="+mn-lt"/>
                        </a:rPr>
                        <a:t>Mique</a:t>
                      </a:r>
                      <a:endParaRPr lang="en-GB" sz="900" b="0" i="0" u="none" strike="noStrike" dirty="0">
                        <a:solidFill>
                          <a:srgbClr val="FF0000"/>
                        </a:solidFill>
                        <a:effectLst/>
                        <a:latin typeface="+mn-lt"/>
                      </a:endParaRP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21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£2.97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0"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-100.0%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dirty="0">
                          <a:solidFill>
                            <a:srgbClr val="FF000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58634">
                <a:tc>
                  <a:txBody>
                    <a:bodyPr/>
                    <a:lstStyle/>
                    <a:p>
                      <a:pPr algn="l" fontAlgn="ctr"/>
                      <a:r>
                        <a:rPr lang="en-GB" sz="900" b="0" i="0" u="none" strike="noStrike" dirty="0">
                          <a:solidFill>
                            <a:srgbClr val="FF0000"/>
                          </a:solidFill>
                          <a:effectLst/>
                          <a:latin typeface="+mn-lt"/>
                        </a:rPr>
                        <a:t>Hungary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25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£1.38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0"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-100.0%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dirty="0">
                          <a:solidFill>
                            <a:srgbClr val="FF000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58634">
                <a:tc>
                  <a:txBody>
                    <a:bodyPr/>
                    <a:lstStyle/>
                    <a:p>
                      <a:pPr algn="l" fontAlgn="ctr"/>
                      <a:r>
                        <a:rPr lang="en-GB" sz="900" b="1" i="0" u="none" strike="noStrike" dirty="0">
                          <a:solidFill>
                            <a:srgbClr val="00B050"/>
                          </a:solidFill>
                          <a:effectLst/>
                          <a:latin typeface="+mn-lt"/>
                        </a:rPr>
                        <a:t>Grand Total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900" b="1" i="0" u="none" strike="noStrike" dirty="0">
                        <a:solidFill>
                          <a:srgbClr val="00000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dirty="0">
                          <a:solidFill>
                            <a:srgbClr val="404040"/>
                          </a:solidFill>
                          <a:effectLst/>
                          <a:latin typeface="+mn-lt"/>
                        </a:rPr>
                        <a:t>£1,089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404040"/>
                          </a:solidFill>
                          <a:effectLst/>
                          <a:latin typeface="+mn-lt"/>
                        </a:rPr>
                        <a:t>228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dirty="0">
                          <a:solidFill>
                            <a:srgbClr val="404040"/>
                          </a:solidFill>
                          <a:effectLst/>
                          <a:latin typeface="+mn-lt"/>
                        </a:rPr>
                        <a:t>£4.78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900" b="1" i="0" u="none" strike="noStrike" dirty="0">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404040"/>
                          </a:solidFill>
                          <a:effectLst/>
                          <a:latin typeface="+mn-lt"/>
                        </a:rPr>
                        <a:t>£1,226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dirty="0">
                          <a:solidFill>
                            <a:srgbClr val="404040"/>
                          </a:solidFill>
                          <a:effectLst/>
                          <a:latin typeface="+mn-lt"/>
                        </a:rPr>
                        <a:t>278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dirty="0">
                          <a:solidFill>
                            <a:srgbClr val="404040"/>
                          </a:solidFill>
                          <a:effectLst/>
                          <a:latin typeface="+mn-lt"/>
                        </a:rPr>
                        <a:t>£4.41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dirty="0">
                          <a:solidFill>
                            <a:srgbClr val="00B050"/>
                          </a:solidFill>
                          <a:effectLst/>
                          <a:latin typeface="+mn-lt"/>
                        </a:rPr>
                        <a:t>12.5%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dirty="0">
                          <a:solidFill>
                            <a:srgbClr val="00B050"/>
                          </a:solidFill>
                          <a:effectLst/>
                          <a:latin typeface="+mn-lt"/>
                        </a:rPr>
                        <a:t>21.8%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dirty="0">
                          <a:solidFill>
                            <a:srgbClr val="FF0000"/>
                          </a:solidFill>
                          <a:effectLst/>
                          <a:latin typeface="+mn-lt"/>
                        </a:rPr>
                        <a:t>-7.6%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4" name="TextBox 3"/>
          <p:cNvSpPr txBox="1"/>
          <p:nvPr/>
        </p:nvSpPr>
        <p:spPr>
          <a:xfrm>
            <a:off x="0" y="6443035"/>
            <a:ext cx="9144000" cy="252101"/>
          </a:xfrm>
          <a:prstGeom prst="rect">
            <a:avLst/>
          </a:prstGeom>
        </p:spPr>
        <p:txBody>
          <a:bodyPr vert="horz" wrap="square" lIns="91440" tIns="45720" rIns="91440" bIns="45720" rtlCol="0" anchor="t">
            <a:noAutofit/>
          </a:bodyPr>
          <a:lstStyle/>
          <a:p>
            <a:pPr algn="ctr"/>
            <a:r>
              <a:rPr lang="en-GB" sz="1100" dirty="0"/>
              <a:t>Key: * Country: </a:t>
            </a:r>
            <a:r>
              <a:rPr lang="en-GB" sz="1100" dirty="0">
                <a:solidFill>
                  <a:srgbClr val="00B050"/>
                </a:solidFill>
                <a:cs typeface="Helvetica" panose="020B0604020202020204" pitchFamily="34" charset="0"/>
              </a:rPr>
              <a:t>value &amp; volume increase</a:t>
            </a:r>
            <a:r>
              <a:rPr lang="en-GB" sz="1100" dirty="0">
                <a:solidFill>
                  <a:schemeClr val="tx1">
                    <a:lumMod val="75000"/>
                    <a:lumOff val="25000"/>
                  </a:schemeClr>
                </a:solidFill>
                <a:cs typeface="Helvetica" panose="020B0604020202020204" pitchFamily="34" charset="0"/>
              </a:rPr>
              <a:t>, </a:t>
            </a:r>
            <a:r>
              <a:rPr lang="en-GB" sz="1100" dirty="0">
                <a:solidFill>
                  <a:srgbClr val="FF0000"/>
                </a:solidFill>
                <a:cs typeface="Helvetica" panose="020B0604020202020204" pitchFamily="34" charset="0"/>
              </a:rPr>
              <a:t>value &amp; volume decline</a:t>
            </a:r>
          </a:p>
          <a:p>
            <a:endParaRPr lang="en-GB" sz="1100" dirty="0">
              <a:solidFill>
                <a:schemeClr val="tx1">
                  <a:lumMod val="75000"/>
                  <a:lumOff val="25000"/>
                </a:schemeClr>
              </a:solidFill>
              <a:cs typeface="Helvetica" panose="020B0604020202020204" pitchFamily="34" charset="0"/>
            </a:endParaRPr>
          </a:p>
        </p:txBody>
      </p:sp>
    </p:spTree>
    <p:extLst>
      <p:ext uri="{BB962C8B-B14F-4D97-AF65-F5344CB8AC3E}">
        <p14:creationId xmlns:p14="http://schemas.microsoft.com/office/powerpoint/2010/main" val="372541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Data context</a:t>
            </a:r>
          </a:p>
        </p:txBody>
      </p:sp>
      <p:sp>
        <p:nvSpPr>
          <p:cNvPr id="8" name="Content Placeholder 7"/>
          <p:cNvSpPr>
            <a:spLocks noGrp="1"/>
          </p:cNvSpPr>
          <p:nvPr>
            <p:ph idx="1"/>
          </p:nvPr>
        </p:nvSpPr>
        <p:spPr/>
        <p:txBody>
          <a:bodyPr>
            <a:noAutofit/>
          </a:bodyPr>
          <a:lstStyle/>
          <a:p>
            <a:r>
              <a:rPr lang="en-GB" sz="1400" dirty="0"/>
              <a:t>No traceability is implied to the country of origin or geographic catch area of the seafood i.e. the named country may be part of a complex distribution chain.</a:t>
            </a:r>
          </a:p>
          <a:p>
            <a:r>
              <a:rPr lang="en-GB" sz="1400" dirty="0"/>
              <a:t>The values quoted are based on Cost, Insurance and Freight (CIF) delivery terms value for imports to the UK and the Free on Board (FOB) delivery terms value for exports from the UK.</a:t>
            </a:r>
          </a:p>
          <a:p>
            <a:r>
              <a:rPr lang="en-GB" sz="1400" dirty="0"/>
              <a:t>The volumes quoted are based on the actual product weight of the "goods" themselves without any packaging.</a:t>
            </a:r>
          </a:p>
          <a:p>
            <a:r>
              <a:rPr lang="en-GB" sz="1400" dirty="0"/>
              <a:t>% figures represent the change against previous year unless stated otherwise.</a:t>
            </a:r>
          </a:p>
          <a:p>
            <a:r>
              <a:rPr lang="en-GB" sz="1400" dirty="0"/>
              <a:t>Data excludes “non-food use” commodity codes.</a:t>
            </a:r>
          </a:p>
          <a:p>
            <a:r>
              <a:rPr lang="en-GB" sz="1400" dirty="0"/>
              <a:t>Detail of the species grouping can be found in the glossary</a:t>
            </a:r>
          </a:p>
          <a:p>
            <a:r>
              <a:rPr lang="en-GB" sz="1400" dirty="0"/>
              <a:t>All calculations in this report were performed on the source data which may include many decimal places. For presentation purposes, the data in this report has been rounded at the end to reduce decimal places as far as possible. Therefore, manual calculations may provide slightly different results to those shown; please contact Seafish for the source data if you require further information.</a:t>
            </a:r>
          </a:p>
          <a:p>
            <a:endParaRPr lang="en-GB" sz="1400" dirty="0"/>
          </a:p>
          <a:p>
            <a:r>
              <a:rPr lang="en-GB" sz="1400" dirty="0"/>
              <a:t>Key:</a:t>
            </a:r>
          </a:p>
          <a:p>
            <a:pPr lvl="1"/>
            <a:r>
              <a:rPr lang="en-GB" sz="1200" dirty="0"/>
              <a:t>k t = thousand tonnes</a:t>
            </a:r>
          </a:p>
          <a:p>
            <a:pPr lvl="1"/>
            <a:r>
              <a:rPr lang="en-GB" sz="1200" dirty="0"/>
              <a:t>YA = Year Ago</a:t>
            </a:r>
          </a:p>
          <a:p>
            <a:pPr lvl="1"/>
            <a:r>
              <a:rPr lang="en-GB" sz="1200" dirty="0"/>
              <a:t>Unless stated otherwise: green text = positive change v YA, red text = negative change v YA</a:t>
            </a:r>
          </a:p>
          <a:p>
            <a:pPr lvl="1"/>
            <a:r>
              <a:rPr lang="en-GB" sz="1200" dirty="0"/>
              <a:t>CW = Cold Water, P&amp;P = Prepared and Preserved, WW = Warm Water</a:t>
            </a:r>
          </a:p>
          <a:p>
            <a:endParaRPr lang="en-GB" sz="1400" dirty="0"/>
          </a:p>
          <a:p>
            <a:endParaRPr lang="en-GB" sz="1400" dirty="0"/>
          </a:p>
        </p:txBody>
      </p:sp>
    </p:spTree>
    <p:extLst>
      <p:ext uri="{BB962C8B-B14F-4D97-AF65-F5344CB8AC3E}">
        <p14:creationId xmlns:p14="http://schemas.microsoft.com/office/powerpoint/2010/main" val="885790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GB" dirty="0"/>
              <a:t>UK seafood imports from EU by country,</a:t>
            </a:r>
            <a:br>
              <a:rPr lang="en-GB" dirty="0"/>
            </a:br>
            <a:r>
              <a:rPr lang="en-GB" dirty="0"/>
              <a:t>ranked by volume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1727088"/>
              </p:ext>
            </p:extLst>
          </p:nvPr>
        </p:nvGraphicFramePr>
        <p:xfrm>
          <a:off x="366713" y="1238251"/>
          <a:ext cx="8388350" cy="537660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2991509" y="3555308"/>
            <a:ext cx="1360488" cy="646331"/>
          </a:xfrm>
          <a:prstGeom prst="rect">
            <a:avLst/>
          </a:prstGeom>
          <a:noFill/>
        </p:spPr>
        <p:txBody>
          <a:bodyPr wrap="square" rtlCol="0">
            <a:spAutoFit/>
          </a:bodyPr>
          <a:lstStyle/>
          <a:p>
            <a:pPr algn="ctr"/>
            <a:r>
              <a:rPr lang="en-GB" b="1" dirty="0"/>
              <a:t>278k t (</a:t>
            </a:r>
            <a:r>
              <a:rPr lang="en-GB" b="1" dirty="0">
                <a:solidFill>
                  <a:srgbClr val="00B050"/>
                </a:solidFill>
              </a:rPr>
              <a:t>+21.8%</a:t>
            </a:r>
            <a:r>
              <a:rPr lang="en-GB" b="1" dirty="0"/>
              <a:t>)</a:t>
            </a:r>
          </a:p>
        </p:txBody>
      </p:sp>
    </p:spTree>
    <p:extLst>
      <p:ext uri="{BB962C8B-B14F-4D97-AF65-F5344CB8AC3E}">
        <p14:creationId xmlns:p14="http://schemas.microsoft.com/office/powerpoint/2010/main" val="1716593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GB" dirty="0"/>
              <a:t>UK seafood imports from EU by species group</a:t>
            </a:r>
            <a:br>
              <a:rPr lang="en-GB" dirty="0"/>
            </a:br>
            <a:r>
              <a:rPr lang="en-GB" dirty="0"/>
              <a:t>ranked by value</a:t>
            </a:r>
          </a:p>
        </p:txBody>
      </p:sp>
      <p:graphicFrame>
        <p:nvGraphicFramePr>
          <p:cNvPr id="3" name="Content Placeholder 5"/>
          <p:cNvGraphicFramePr>
            <a:graphicFrameLocks/>
          </p:cNvGraphicFramePr>
          <p:nvPr>
            <p:extLst>
              <p:ext uri="{D42A27DB-BD31-4B8C-83A1-F6EECF244321}">
                <p14:modId xmlns:p14="http://schemas.microsoft.com/office/powerpoint/2010/main" val="2777829020"/>
              </p:ext>
            </p:extLst>
          </p:nvPr>
        </p:nvGraphicFramePr>
        <p:xfrm>
          <a:off x="367296" y="1340061"/>
          <a:ext cx="8387996" cy="2101498"/>
        </p:xfrm>
        <a:graphic>
          <a:graphicData uri="http://schemas.openxmlformats.org/drawingml/2006/table">
            <a:tbl>
              <a:tblPr firstRow="1" bandRow="1">
                <a:tableStyleId>{69012ECD-51FC-41F1-AA8D-1B2483CD663E}</a:tableStyleId>
              </a:tblPr>
              <a:tblGrid>
                <a:gridCol w="1341023">
                  <a:extLst>
                    <a:ext uri="{9D8B030D-6E8A-4147-A177-3AD203B41FA5}">
                      <a16:colId xmlns:a16="http://schemas.microsoft.com/office/drawing/2014/main" val="20000"/>
                    </a:ext>
                  </a:extLst>
                </a:gridCol>
                <a:gridCol w="782997">
                  <a:extLst>
                    <a:ext uri="{9D8B030D-6E8A-4147-A177-3AD203B41FA5}">
                      <a16:colId xmlns:a16="http://schemas.microsoft.com/office/drawing/2014/main" val="20004"/>
                    </a:ext>
                  </a:extLst>
                </a:gridCol>
                <a:gridCol w="782997">
                  <a:extLst>
                    <a:ext uri="{9D8B030D-6E8A-4147-A177-3AD203B41FA5}">
                      <a16:colId xmlns:a16="http://schemas.microsoft.com/office/drawing/2014/main" val="20005"/>
                    </a:ext>
                  </a:extLst>
                </a:gridCol>
                <a:gridCol w="782997">
                  <a:extLst>
                    <a:ext uri="{9D8B030D-6E8A-4147-A177-3AD203B41FA5}">
                      <a16:colId xmlns:a16="http://schemas.microsoft.com/office/drawing/2014/main" val="20006"/>
                    </a:ext>
                  </a:extLst>
                </a:gridCol>
                <a:gridCol w="782997">
                  <a:extLst>
                    <a:ext uri="{9D8B030D-6E8A-4147-A177-3AD203B41FA5}">
                      <a16:colId xmlns:a16="http://schemas.microsoft.com/office/drawing/2014/main" val="20007"/>
                    </a:ext>
                  </a:extLst>
                </a:gridCol>
                <a:gridCol w="782997">
                  <a:extLst>
                    <a:ext uri="{9D8B030D-6E8A-4147-A177-3AD203B41FA5}">
                      <a16:colId xmlns:a16="http://schemas.microsoft.com/office/drawing/2014/main" val="20008"/>
                    </a:ext>
                  </a:extLst>
                </a:gridCol>
                <a:gridCol w="782997">
                  <a:extLst>
                    <a:ext uri="{9D8B030D-6E8A-4147-A177-3AD203B41FA5}">
                      <a16:colId xmlns:a16="http://schemas.microsoft.com/office/drawing/2014/main" val="20009"/>
                    </a:ext>
                  </a:extLst>
                </a:gridCol>
                <a:gridCol w="782997">
                  <a:extLst>
                    <a:ext uri="{9D8B030D-6E8A-4147-A177-3AD203B41FA5}">
                      <a16:colId xmlns:a16="http://schemas.microsoft.com/office/drawing/2014/main" val="20001"/>
                    </a:ext>
                  </a:extLst>
                </a:gridCol>
                <a:gridCol w="782997">
                  <a:extLst>
                    <a:ext uri="{9D8B030D-6E8A-4147-A177-3AD203B41FA5}">
                      <a16:colId xmlns:a16="http://schemas.microsoft.com/office/drawing/2014/main" val="20002"/>
                    </a:ext>
                  </a:extLst>
                </a:gridCol>
                <a:gridCol w="782997">
                  <a:extLst>
                    <a:ext uri="{9D8B030D-6E8A-4147-A177-3AD203B41FA5}">
                      <a16:colId xmlns:a16="http://schemas.microsoft.com/office/drawing/2014/main" val="20003"/>
                    </a:ext>
                  </a:extLst>
                </a:gridCol>
              </a:tblGrid>
              <a:tr h="248944">
                <a:tc>
                  <a:txBody>
                    <a:bodyPr/>
                    <a:lstStyle/>
                    <a:p>
                      <a:pPr algn="l" fontAlgn="ctr"/>
                      <a:endParaRPr lang="en-GB" sz="1100" b="0" i="0" u="none" strike="noStrike" dirty="0">
                        <a:solidFill>
                          <a:schemeClr val="bg1"/>
                        </a:solidFill>
                        <a:effectLst/>
                        <a:latin typeface="Calibri"/>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Calibri"/>
                        </a:rPr>
                        <a:t>2018</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Calibri"/>
                        </a:rPr>
                        <a:t>2019</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a:solidFill>
                            <a:schemeClr val="bg1"/>
                          </a:solidFill>
                          <a:effectLst/>
                          <a:latin typeface="Calibri"/>
                        </a:rPr>
                        <a:t>% Change</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248944">
                <a:tc>
                  <a:txBody>
                    <a:bodyPr/>
                    <a:lstStyle/>
                    <a:p>
                      <a:pPr algn="l" fontAlgn="ctr"/>
                      <a:r>
                        <a:rPr lang="en-GB" sz="1100" b="0" i="0" u="none" strike="noStrike">
                          <a:solidFill>
                            <a:schemeClr val="bg1"/>
                          </a:solidFill>
                          <a:effectLst/>
                          <a:latin typeface="Calibri"/>
                        </a:rPr>
                        <a:t>* Species group</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320722">
                <a:tc>
                  <a:txBody>
                    <a:bodyPr/>
                    <a:lstStyle/>
                    <a:p>
                      <a:pPr algn="l" fontAlgn="ctr"/>
                      <a:r>
                        <a:rPr lang="en-GB" sz="1100" b="0" i="0" u="none" strike="noStrike" dirty="0">
                          <a:solidFill>
                            <a:srgbClr val="000000"/>
                          </a:solidFill>
                          <a:effectLst/>
                          <a:latin typeface="Calibri"/>
                        </a:rPr>
                        <a:t>Demersal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£219.9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55.4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£3.97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£245.2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54.9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£4.46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11.5%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12.3%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20722">
                <a:tc>
                  <a:txBody>
                    <a:bodyPr/>
                    <a:lstStyle/>
                    <a:p>
                      <a:pPr algn="l" fontAlgn="ctr"/>
                      <a:r>
                        <a:rPr lang="en-GB" sz="1100" b="0" i="0" u="none" strike="noStrike" dirty="0">
                          <a:solidFill>
                            <a:srgbClr val="00B050"/>
                          </a:solidFill>
                          <a:effectLst/>
                          <a:latin typeface="Calibri"/>
                        </a:rPr>
                        <a:t>Pelagic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£152.1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37.6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£4.04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£223.8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61.7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£3.63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47.2%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64.1%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-10.3%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20722">
                <a:tc>
                  <a:txBody>
                    <a:bodyPr/>
                    <a:lstStyle/>
                    <a:p>
                      <a:pPr algn="l" fontAlgn="ctr"/>
                      <a:r>
                        <a:rPr lang="en-GB" sz="1100" b="0" i="0" u="none" strike="noStrike" dirty="0">
                          <a:solidFill>
                            <a:srgbClr val="000000"/>
                          </a:solidFill>
                          <a:effectLst/>
                          <a:latin typeface="Calibri"/>
                        </a:rPr>
                        <a:t>Shellfish</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£205.1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32.3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£6.34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£191.4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47.3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£4.04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-6.7%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46.4%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-36.2%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20722">
                <a:tc>
                  <a:txBody>
                    <a:bodyPr/>
                    <a:lstStyle/>
                    <a:p>
                      <a:pPr algn="l" fontAlgn="ctr"/>
                      <a:r>
                        <a:rPr lang="en-GB" sz="1100" b="0" i="0" u="none" strike="noStrike" dirty="0">
                          <a:solidFill>
                            <a:srgbClr val="00B050"/>
                          </a:solidFill>
                          <a:effectLst/>
                          <a:latin typeface="Calibri"/>
                        </a:rPr>
                        <a:t>All Others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£512.3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102.8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£4.99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£565.5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113.8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£4.97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00B050"/>
                          </a:solidFill>
                          <a:effectLst/>
                          <a:latin typeface="Arial"/>
                        </a:rPr>
                        <a:t>10.4%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10.8%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-0.3%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20722">
                <a:tc>
                  <a:txBody>
                    <a:bodyPr/>
                    <a:lstStyle/>
                    <a:p>
                      <a:pPr algn="l" fontAlgn="ctr"/>
                      <a:r>
                        <a:rPr lang="en-GB" sz="1100" b="1" i="0" u="none" strike="noStrike" dirty="0">
                          <a:solidFill>
                            <a:srgbClr val="00B050"/>
                          </a:solidFill>
                          <a:effectLst/>
                          <a:latin typeface="Calibri"/>
                        </a:rPr>
                        <a:t>Grand Total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dirty="0">
                          <a:solidFill>
                            <a:srgbClr val="404040"/>
                          </a:solidFill>
                          <a:effectLst/>
                          <a:latin typeface="Calibri"/>
                        </a:rPr>
                        <a:t>£1,089.4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dirty="0">
                          <a:solidFill>
                            <a:srgbClr val="404040"/>
                          </a:solidFill>
                          <a:effectLst/>
                          <a:latin typeface="Calibri"/>
                        </a:rPr>
                        <a:t>228.1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dirty="0">
                          <a:solidFill>
                            <a:srgbClr val="404040"/>
                          </a:solidFill>
                          <a:effectLst/>
                          <a:latin typeface="Calibri"/>
                        </a:rPr>
                        <a:t>£4.78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dirty="0">
                          <a:solidFill>
                            <a:srgbClr val="404040"/>
                          </a:solidFill>
                          <a:effectLst/>
                          <a:latin typeface="Calibri"/>
                        </a:rPr>
                        <a:t>£1,226.0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dirty="0">
                          <a:solidFill>
                            <a:srgbClr val="404040"/>
                          </a:solidFill>
                          <a:effectLst/>
                          <a:latin typeface="Calibri"/>
                        </a:rPr>
                        <a:t>277.8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404040"/>
                          </a:solidFill>
                          <a:effectLst/>
                          <a:latin typeface="Calibri"/>
                        </a:rPr>
                        <a:t>£4.41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1" i="0" u="none" strike="noStrike" dirty="0">
                          <a:solidFill>
                            <a:srgbClr val="00B050"/>
                          </a:solidFill>
                          <a:effectLst/>
                          <a:latin typeface="Arial"/>
                        </a:rPr>
                        <a:t>12.5%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1" i="0" u="none" strike="noStrike" dirty="0">
                          <a:solidFill>
                            <a:srgbClr val="00B050"/>
                          </a:solidFill>
                          <a:effectLst/>
                          <a:latin typeface="Arial"/>
                        </a:rPr>
                        <a:t>21.8%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1" i="0" u="none" strike="noStrike" dirty="0">
                          <a:solidFill>
                            <a:srgbClr val="FF0000"/>
                          </a:solidFill>
                          <a:effectLst/>
                          <a:latin typeface="Arial"/>
                        </a:rPr>
                        <a:t>-7.6%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5" name="TextBox 4"/>
          <p:cNvSpPr txBox="1"/>
          <p:nvPr/>
        </p:nvSpPr>
        <p:spPr>
          <a:xfrm>
            <a:off x="0" y="6309677"/>
            <a:ext cx="9144000" cy="430887"/>
          </a:xfrm>
          <a:prstGeom prst="rect">
            <a:avLst/>
          </a:prstGeom>
          <a:noFill/>
        </p:spPr>
        <p:txBody>
          <a:bodyPr wrap="square" rtlCol="0">
            <a:spAutoFit/>
          </a:bodyPr>
          <a:lstStyle/>
          <a:p>
            <a:pPr algn="ctr"/>
            <a:r>
              <a:rPr lang="en-GB" sz="1100" dirty="0"/>
              <a:t>Key: * Species group: </a:t>
            </a:r>
            <a:r>
              <a:rPr lang="en-GB" sz="1100" dirty="0">
                <a:solidFill>
                  <a:srgbClr val="339933"/>
                </a:solidFill>
              </a:rPr>
              <a:t>value &amp; volume increase</a:t>
            </a:r>
            <a:r>
              <a:rPr lang="en-GB" sz="1100" dirty="0"/>
              <a:t>, </a:t>
            </a:r>
            <a:r>
              <a:rPr lang="en-GB" sz="1100" dirty="0">
                <a:solidFill>
                  <a:srgbClr val="FF3300"/>
                </a:solidFill>
              </a:rPr>
              <a:t>value &amp; volume decline</a:t>
            </a:r>
          </a:p>
          <a:p>
            <a:pPr algn="ctr"/>
            <a:r>
              <a:rPr lang="en-GB" sz="1100" dirty="0"/>
              <a:t>See glossary for details of the species within each group</a:t>
            </a:r>
          </a:p>
        </p:txBody>
      </p:sp>
    </p:spTree>
    <p:extLst>
      <p:ext uri="{BB962C8B-B14F-4D97-AF65-F5344CB8AC3E}">
        <p14:creationId xmlns:p14="http://schemas.microsoft.com/office/powerpoint/2010/main" val="2633413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GB" dirty="0"/>
              <a:t>UK seafood imports from EU by species group</a:t>
            </a:r>
            <a:br>
              <a:rPr lang="en-GB" dirty="0"/>
            </a:br>
            <a:r>
              <a:rPr lang="en-GB" dirty="0"/>
              <a:t>ranked by value - 2019</a:t>
            </a:r>
          </a:p>
        </p:txBody>
      </p:sp>
      <p:graphicFrame>
        <p:nvGraphicFramePr>
          <p:cNvPr id="3" name="Content Placeholder 4"/>
          <p:cNvGraphicFramePr>
            <a:graphicFrameLocks/>
          </p:cNvGraphicFramePr>
          <p:nvPr>
            <p:extLst>
              <p:ext uri="{D42A27DB-BD31-4B8C-83A1-F6EECF244321}">
                <p14:modId xmlns:p14="http://schemas.microsoft.com/office/powerpoint/2010/main" val="2021082477"/>
              </p:ext>
            </p:extLst>
          </p:nvPr>
        </p:nvGraphicFramePr>
        <p:xfrm>
          <a:off x="366713" y="1384300"/>
          <a:ext cx="8388350" cy="457411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0" y="6309677"/>
            <a:ext cx="9144000" cy="430887"/>
          </a:xfrm>
          <a:prstGeom prst="rect">
            <a:avLst/>
          </a:prstGeom>
          <a:noFill/>
        </p:spPr>
        <p:txBody>
          <a:bodyPr wrap="square" rtlCol="0">
            <a:spAutoFit/>
          </a:bodyPr>
          <a:lstStyle/>
          <a:p>
            <a:pPr algn="ctr"/>
            <a:endParaRPr lang="en-GB" sz="1100" dirty="0"/>
          </a:p>
          <a:p>
            <a:pPr algn="ctr"/>
            <a:r>
              <a:rPr lang="en-GB" sz="1100" dirty="0"/>
              <a:t>See glossary for details of the species within each group</a:t>
            </a:r>
          </a:p>
        </p:txBody>
      </p:sp>
    </p:spTree>
    <p:extLst>
      <p:ext uri="{BB962C8B-B14F-4D97-AF65-F5344CB8AC3E}">
        <p14:creationId xmlns:p14="http://schemas.microsoft.com/office/powerpoint/2010/main" val="2549486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GB" dirty="0"/>
              <a:t>UK demersal imports from EU by country,</a:t>
            </a:r>
            <a:br>
              <a:rPr lang="en-GB" dirty="0"/>
            </a:br>
            <a:r>
              <a:rPr lang="en-GB" dirty="0"/>
              <a:t>ranked by value</a:t>
            </a:r>
          </a:p>
        </p:txBody>
      </p:sp>
      <p:graphicFrame>
        <p:nvGraphicFramePr>
          <p:cNvPr id="3" name="Content Placeholder 5"/>
          <p:cNvGraphicFramePr>
            <a:graphicFrameLocks/>
          </p:cNvGraphicFramePr>
          <p:nvPr>
            <p:extLst>
              <p:ext uri="{D42A27DB-BD31-4B8C-83A1-F6EECF244321}">
                <p14:modId xmlns:p14="http://schemas.microsoft.com/office/powerpoint/2010/main" val="4275761723"/>
              </p:ext>
            </p:extLst>
          </p:nvPr>
        </p:nvGraphicFramePr>
        <p:xfrm>
          <a:off x="367296" y="1340061"/>
          <a:ext cx="8388003" cy="4833094"/>
        </p:xfrm>
        <a:graphic>
          <a:graphicData uri="http://schemas.openxmlformats.org/drawingml/2006/table">
            <a:tbl>
              <a:tblPr firstRow="1" bandRow="1">
                <a:tableStyleId>{69012ECD-51FC-41F1-AA8D-1B2483CD663E}</a:tableStyleId>
              </a:tblPr>
              <a:tblGrid>
                <a:gridCol w="1130049">
                  <a:extLst>
                    <a:ext uri="{9D8B030D-6E8A-4147-A177-3AD203B41FA5}">
                      <a16:colId xmlns:a16="http://schemas.microsoft.com/office/drawing/2014/main" val="20000"/>
                    </a:ext>
                  </a:extLst>
                </a:gridCol>
                <a:gridCol w="659814">
                  <a:extLst>
                    <a:ext uri="{9D8B030D-6E8A-4147-A177-3AD203B41FA5}">
                      <a16:colId xmlns:a16="http://schemas.microsoft.com/office/drawing/2014/main" val="20004"/>
                    </a:ext>
                  </a:extLst>
                </a:gridCol>
                <a:gridCol w="659814">
                  <a:extLst>
                    <a:ext uri="{9D8B030D-6E8A-4147-A177-3AD203B41FA5}">
                      <a16:colId xmlns:a16="http://schemas.microsoft.com/office/drawing/2014/main" val="20005"/>
                    </a:ext>
                  </a:extLst>
                </a:gridCol>
                <a:gridCol w="659814">
                  <a:extLst>
                    <a:ext uri="{9D8B030D-6E8A-4147-A177-3AD203B41FA5}">
                      <a16:colId xmlns:a16="http://schemas.microsoft.com/office/drawing/2014/main" val="20006"/>
                    </a:ext>
                  </a:extLst>
                </a:gridCol>
                <a:gridCol w="659814">
                  <a:extLst>
                    <a:ext uri="{9D8B030D-6E8A-4147-A177-3AD203B41FA5}">
                      <a16:colId xmlns:a16="http://schemas.microsoft.com/office/drawing/2014/main" val="20007"/>
                    </a:ext>
                  </a:extLst>
                </a:gridCol>
                <a:gridCol w="659814">
                  <a:extLst>
                    <a:ext uri="{9D8B030D-6E8A-4147-A177-3AD203B41FA5}">
                      <a16:colId xmlns:a16="http://schemas.microsoft.com/office/drawing/2014/main" val="20008"/>
                    </a:ext>
                  </a:extLst>
                </a:gridCol>
                <a:gridCol w="659814">
                  <a:extLst>
                    <a:ext uri="{9D8B030D-6E8A-4147-A177-3AD203B41FA5}">
                      <a16:colId xmlns:a16="http://schemas.microsoft.com/office/drawing/2014/main" val="20009"/>
                    </a:ext>
                  </a:extLst>
                </a:gridCol>
                <a:gridCol w="659814">
                  <a:extLst>
                    <a:ext uri="{9D8B030D-6E8A-4147-A177-3AD203B41FA5}">
                      <a16:colId xmlns:a16="http://schemas.microsoft.com/office/drawing/2014/main" val="20010"/>
                    </a:ext>
                  </a:extLst>
                </a:gridCol>
                <a:gridCol w="659814">
                  <a:extLst>
                    <a:ext uri="{9D8B030D-6E8A-4147-A177-3AD203B41FA5}">
                      <a16:colId xmlns:a16="http://schemas.microsoft.com/office/drawing/2014/main" val="20011"/>
                    </a:ext>
                  </a:extLst>
                </a:gridCol>
                <a:gridCol w="659814">
                  <a:extLst>
                    <a:ext uri="{9D8B030D-6E8A-4147-A177-3AD203B41FA5}">
                      <a16:colId xmlns:a16="http://schemas.microsoft.com/office/drawing/2014/main" val="20001"/>
                    </a:ext>
                  </a:extLst>
                </a:gridCol>
                <a:gridCol w="659814">
                  <a:extLst>
                    <a:ext uri="{9D8B030D-6E8A-4147-A177-3AD203B41FA5}">
                      <a16:colId xmlns:a16="http://schemas.microsoft.com/office/drawing/2014/main" val="20002"/>
                    </a:ext>
                  </a:extLst>
                </a:gridCol>
                <a:gridCol w="659814">
                  <a:extLst>
                    <a:ext uri="{9D8B030D-6E8A-4147-A177-3AD203B41FA5}">
                      <a16:colId xmlns:a16="http://schemas.microsoft.com/office/drawing/2014/main" val="20003"/>
                    </a:ext>
                  </a:extLst>
                </a:gridCol>
              </a:tblGrid>
              <a:tr h="199179">
                <a:tc>
                  <a:txBody>
                    <a:bodyPr/>
                    <a:lstStyle/>
                    <a:p>
                      <a:pPr algn="l" fontAlgn="ctr"/>
                      <a:endParaRPr lang="en-GB" sz="1100" b="0" i="0" u="none" strike="noStrike" dirty="0">
                        <a:solidFill>
                          <a:schemeClr val="bg1"/>
                        </a:solidFill>
                        <a:effectLst/>
                        <a:latin typeface="Calibri"/>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Calibri"/>
                        </a:rPr>
                        <a:t>2018</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Calibri"/>
                        </a:rPr>
                        <a:t>2019</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Calibri"/>
                        </a:rPr>
                        <a:t>% Change</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8019">
                <a:tc>
                  <a:txBody>
                    <a:bodyPr/>
                    <a:lstStyle/>
                    <a:p>
                      <a:pPr algn="l" fontAlgn="ctr"/>
                      <a:r>
                        <a:rPr lang="en-GB" sz="1100" b="0" i="0" u="none" strike="noStrike" dirty="0">
                          <a:solidFill>
                            <a:schemeClr val="bg1"/>
                          </a:solidFill>
                          <a:effectLst/>
                          <a:latin typeface="Calibri"/>
                        </a:rPr>
                        <a:t>* EU Country</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Calibri"/>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4"/>
                  </a:ext>
                </a:extLst>
              </a:tr>
              <a:tr h="199179">
                <a:tc>
                  <a:txBody>
                    <a:bodyPr/>
                    <a:lstStyle/>
                    <a:p>
                      <a:pPr algn="l" fontAlgn="ctr"/>
                      <a:r>
                        <a:rPr lang="en-GB" sz="1100" b="0" i="0" u="none" strike="noStrike" dirty="0">
                          <a:solidFill>
                            <a:srgbClr val="00B050"/>
                          </a:solidFill>
                          <a:effectLst/>
                          <a:latin typeface="Calibri"/>
                        </a:rPr>
                        <a:t>Germany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Calibri"/>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£47.4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11.6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£4.09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£63.8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11.9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£5.35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34.5%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2.7%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31.0%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99179">
                <a:tc>
                  <a:txBody>
                    <a:bodyPr/>
                    <a:lstStyle/>
                    <a:p>
                      <a:pPr algn="l" fontAlgn="ctr"/>
                      <a:r>
                        <a:rPr lang="en-GB" sz="1100" b="0" i="0" u="none" strike="noStrike" dirty="0">
                          <a:solidFill>
                            <a:srgbClr val="000000"/>
                          </a:solidFill>
                          <a:effectLst/>
                          <a:latin typeface="Calibri"/>
                        </a:rPr>
                        <a:t>Denmark</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Calibri"/>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£55.5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15.5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£3.57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£63.7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15.4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£4.13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14.8%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15.8%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99179">
                <a:tc>
                  <a:txBody>
                    <a:bodyPr/>
                    <a:lstStyle/>
                    <a:p>
                      <a:pPr algn="l" fontAlgn="ctr"/>
                      <a:r>
                        <a:rPr lang="en-GB" sz="1100" b="0" i="0" u="none" strike="noStrike">
                          <a:solidFill>
                            <a:srgbClr val="FF0000"/>
                          </a:solidFill>
                          <a:effectLst/>
                          <a:latin typeface="Calibri"/>
                        </a:rPr>
                        <a:t>Netherlands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Calibri"/>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£41.9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9.0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£4.67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£41.0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8.6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£4.79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-2.3%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-4.7%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2.5%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199179">
                <a:tc>
                  <a:txBody>
                    <a:bodyPr/>
                    <a:lstStyle/>
                    <a:p>
                      <a:pPr algn="l" fontAlgn="ctr"/>
                      <a:r>
                        <a:rPr lang="en-GB" sz="1100" b="0" i="0" u="none" strike="noStrike" dirty="0">
                          <a:solidFill>
                            <a:srgbClr val="FF0000"/>
                          </a:solidFill>
                          <a:effectLst/>
                          <a:latin typeface="Calibri"/>
                        </a:rPr>
                        <a:t>Poland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Calibri"/>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£22.6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5.9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£3.84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£19.5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5.6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£3.48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-13.6%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-4.9%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-9.2%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199179">
                <a:tc>
                  <a:txBody>
                    <a:bodyPr/>
                    <a:lstStyle/>
                    <a:p>
                      <a:pPr algn="l" fontAlgn="ctr"/>
                      <a:r>
                        <a:rPr lang="en-GB" sz="1100" b="0" i="0" u="none" strike="noStrike" dirty="0">
                          <a:solidFill>
                            <a:srgbClr val="00B050"/>
                          </a:solidFill>
                          <a:effectLst/>
                          <a:latin typeface="Calibri"/>
                        </a:rPr>
                        <a:t>France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Calibri"/>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£11.4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£7.67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£11.8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£5.39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4.0%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48.0%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-29.7%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99179">
                <a:tc>
                  <a:txBody>
                    <a:bodyPr/>
                    <a:lstStyle/>
                    <a:p>
                      <a:pPr algn="l" fontAlgn="ctr"/>
                      <a:r>
                        <a:rPr lang="en-GB" sz="1100" b="0" i="0" u="none" strike="noStrike">
                          <a:solidFill>
                            <a:srgbClr val="FF0000"/>
                          </a:solidFill>
                          <a:effectLst/>
                          <a:latin typeface="Calibri"/>
                        </a:rPr>
                        <a:t>Irish Republic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Calibri"/>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£11.3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5.1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£2.21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£9.2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£2.89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-18.6%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-37.6%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30.5%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199179">
                <a:tc>
                  <a:txBody>
                    <a:bodyPr/>
                    <a:lstStyle/>
                    <a:p>
                      <a:pPr algn="l" fontAlgn="ctr"/>
                      <a:r>
                        <a:rPr lang="en-GB" sz="1100" b="0" i="0" u="none" strike="noStrike">
                          <a:solidFill>
                            <a:srgbClr val="00B050"/>
                          </a:solidFill>
                          <a:effectLst/>
                          <a:latin typeface="Calibri"/>
                        </a:rPr>
                        <a:t>Greece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Calibri"/>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£5.2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£2.38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£7.9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£3.16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50.8%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13.9%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32.4%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199179">
                <a:tc>
                  <a:txBody>
                    <a:bodyPr/>
                    <a:lstStyle/>
                    <a:p>
                      <a:pPr algn="l" fontAlgn="ctr"/>
                      <a:r>
                        <a:rPr lang="en-GB" sz="1100" b="0" i="0" u="none" strike="noStrike" dirty="0">
                          <a:solidFill>
                            <a:srgbClr val="FF0000"/>
                          </a:solidFill>
                          <a:effectLst/>
                          <a:latin typeface="Calibri"/>
                        </a:rPr>
                        <a:t>Lithuania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Calibri"/>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£9.6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£7.08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£6.2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£6.94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-34.8%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-33.6%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-1.9%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199179">
                <a:tc>
                  <a:txBody>
                    <a:bodyPr/>
                    <a:lstStyle/>
                    <a:p>
                      <a:pPr algn="l" fontAlgn="ctr"/>
                      <a:r>
                        <a:rPr lang="en-GB" sz="1100" b="0" i="0" u="none" strike="noStrike" dirty="0">
                          <a:solidFill>
                            <a:srgbClr val="FF0000"/>
                          </a:solidFill>
                          <a:effectLst/>
                          <a:latin typeface="Calibri"/>
                        </a:rPr>
                        <a:t>Spain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Calibri"/>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£7.0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£5.45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£5.9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£5.98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-15.5%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-22.9%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9.6%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199179">
                <a:tc>
                  <a:txBody>
                    <a:bodyPr/>
                    <a:lstStyle/>
                    <a:p>
                      <a:pPr algn="l" fontAlgn="ctr"/>
                      <a:r>
                        <a:rPr lang="en-GB" sz="1100" b="0" i="0" u="none" strike="noStrike">
                          <a:solidFill>
                            <a:srgbClr val="00B050"/>
                          </a:solidFill>
                          <a:effectLst/>
                          <a:latin typeface="Calibri"/>
                        </a:rPr>
                        <a:t>Sweden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Calibri"/>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£4.2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£3.64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£5.5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£3.70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31.6%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29.5%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1.7%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199179">
                <a:tc>
                  <a:txBody>
                    <a:bodyPr/>
                    <a:lstStyle/>
                    <a:p>
                      <a:pPr algn="l" fontAlgn="ctr"/>
                      <a:r>
                        <a:rPr lang="en-GB" sz="1100" b="0" i="0" u="none" strike="noStrike">
                          <a:solidFill>
                            <a:srgbClr val="00B050"/>
                          </a:solidFill>
                          <a:effectLst/>
                          <a:latin typeface="Calibri"/>
                        </a:rPr>
                        <a:t>Latvia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Calibri"/>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£3.74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£4.7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£4.96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dirty="0">
                          <a:solidFill>
                            <a:srgbClr val="00B050"/>
                          </a:solidFill>
                          <a:effectLst/>
                          <a:latin typeface="Arial"/>
                        </a:rPr>
                        <a:t>38377.4%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28973.9%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32.3%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199179">
                <a:tc>
                  <a:txBody>
                    <a:bodyPr/>
                    <a:lstStyle/>
                    <a:p>
                      <a:pPr algn="l" fontAlgn="ctr"/>
                      <a:r>
                        <a:rPr lang="en-GB" sz="1100" b="0" i="0" u="none" strike="noStrike" dirty="0">
                          <a:solidFill>
                            <a:srgbClr val="00B050"/>
                          </a:solidFill>
                          <a:effectLst/>
                          <a:latin typeface="Calibri"/>
                        </a:rPr>
                        <a:t>Italy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Calibri"/>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£5.82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£2.7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£4.92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17.6%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38.9%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-15.4%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199179">
                <a:tc>
                  <a:txBody>
                    <a:bodyPr/>
                    <a:lstStyle/>
                    <a:p>
                      <a:pPr algn="l" fontAlgn="ctr"/>
                      <a:r>
                        <a:rPr lang="en-GB" sz="1100" b="0" i="0" u="none" strike="noStrike" dirty="0">
                          <a:solidFill>
                            <a:srgbClr val="00B050"/>
                          </a:solidFill>
                          <a:effectLst/>
                          <a:latin typeface="Calibri"/>
                        </a:rPr>
                        <a:t>Portugal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Calibri"/>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£5.41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Arial"/>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£4.98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133.7%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154.0%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-8.0%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r h="199179">
                <a:tc>
                  <a:txBody>
                    <a:bodyPr/>
                    <a:lstStyle/>
                    <a:p>
                      <a:pPr algn="l" fontAlgn="ctr"/>
                      <a:r>
                        <a:rPr lang="en-GB" sz="1100" b="0" i="0" u="none" strike="noStrike">
                          <a:solidFill>
                            <a:srgbClr val="00B050"/>
                          </a:solidFill>
                          <a:effectLst/>
                          <a:latin typeface="Calibri"/>
                        </a:rPr>
                        <a:t>Slovakia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Calibri"/>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£2.76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£4.27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2900.7%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1841.2%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54.6%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199179">
                <a:tc>
                  <a:txBody>
                    <a:bodyPr/>
                    <a:lstStyle/>
                    <a:p>
                      <a:pPr algn="l" fontAlgn="ctr"/>
                      <a:r>
                        <a:rPr lang="en-GB" sz="1100" b="0" i="0" u="none" strike="noStrike" dirty="0">
                          <a:solidFill>
                            <a:srgbClr val="00B050"/>
                          </a:solidFill>
                          <a:effectLst/>
                          <a:latin typeface="Calibri"/>
                        </a:rPr>
                        <a:t>Belgium</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Calibri"/>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£5.10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£5.73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1044.4%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918.6%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12.4%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r h="199179">
                <a:tc>
                  <a:txBody>
                    <a:bodyPr/>
                    <a:lstStyle/>
                    <a:p>
                      <a:pPr algn="l" fontAlgn="ctr"/>
                      <a:r>
                        <a:rPr lang="en-GB" sz="1100" b="0" i="0" u="none" strike="noStrike" dirty="0">
                          <a:solidFill>
                            <a:srgbClr val="FF0000"/>
                          </a:solidFill>
                          <a:effectLst/>
                          <a:latin typeface="Calibri"/>
                        </a:rPr>
                        <a:t>Romania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Calibri"/>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£2.83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£0.04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0.02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£1.73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-55.3%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-27.0%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-38.8%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r h="199179">
                <a:tc>
                  <a:txBody>
                    <a:bodyPr/>
                    <a:lstStyle/>
                    <a:p>
                      <a:pPr algn="l" fontAlgn="ctr"/>
                      <a:r>
                        <a:rPr lang="en-GB" sz="1100" b="0" i="0" u="none" strike="noStrike">
                          <a:solidFill>
                            <a:srgbClr val="00B050"/>
                          </a:solidFill>
                          <a:effectLst/>
                          <a:latin typeface="Calibri"/>
                        </a:rPr>
                        <a:t>Finland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000000"/>
                        </a:solidFill>
                        <a:effectLst/>
                        <a:latin typeface="Calibri"/>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Calibri"/>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Calibri"/>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Calibri"/>
                      </a:endParaRP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0.002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£6.92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100.0%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100.0%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100.0%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1"/>
                  </a:ext>
                </a:extLst>
              </a:tr>
              <a:tr h="199179">
                <a:tc>
                  <a:txBody>
                    <a:bodyPr/>
                    <a:lstStyle/>
                    <a:p>
                      <a:pPr algn="l" fontAlgn="ctr"/>
                      <a:r>
                        <a:rPr lang="en-GB" sz="1100" b="0" i="0" u="none" strike="noStrike" dirty="0">
                          <a:solidFill>
                            <a:srgbClr val="00B050"/>
                          </a:solidFill>
                          <a:effectLst/>
                          <a:latin typeface="Calibri"/>
                        </a:rPr>
                        <a:t>Malta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000000"/>
                        </a:solidFill>
                        <a:effectLst/>
                        <a:latin typeface="Calibri"/>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Calibri"/>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Calibri"/>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Calibri"/>
                      </a:endParaRP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£0.0003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404040"/>
                          </a:solidFill>
                          <a:effectLst/>
                          <a:latin typeface="Calibri"/>
                        </a:rPr>
                        <a:t>0.00002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£13.16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100.0%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100.0%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Arial"/>
                        </a:rPr>
                        <a:t>100.0%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2"/>
                  </a:ext>
                </a:extLst>
              </a:tr>
              <a:tr h="199179">
                <a:tc>
                  <a:txBody>
                    <a:bodyPr/>
                    <a:lstStyle/>
                    <a:p>
                      <a:pPr algn="l" fontAlgn="ctr"/>
                      <a:r>
                        <a:rPr lang="en-GB" sz="1100" b="0" i="0" u="none" strike="noStrike" dirty="0">
                          <a:solidFill>
                            <a:srgbClr val="FF0000"/>
                          </a:solidFill>
                          <a:effectLst/>
                          <a:latin typeface="Calibri"/>
                        </a:rPr>
                        <a:t>Slovenia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Calibri"/>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£3.89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000" b="0" i="0" u="none" strike="noStrike">
                        <a:solidFill>
                          <a:srgbClr val="00B050"/>
                        </a:solidFill>
                        <a:effectLst/>
                        <a:latin typeface="Arial"/>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Calibri"/>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Calibri"/>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Calibri"/>
                      </a:endParaRP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-100.0%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-100.0%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-100.0%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3"/>
                  </a:ext>
                </a:extLst>
              </a:tr>
              <a:tr h="163402">
                <a:tc>
                  <a:txBody>
                    <a:bodyPr/>
                    <a:lstStyle/>
                    <a:p>
                      <a:pPr algn="l" fontAlgn="ctr"/>
                      <a:r>
                        <a:rPr lang="en-GB" sz="1100" b="0" i="0" u="none" strike="noStrike" dirty="0">
                          <a:solidFill>
                            <a:srgbClr val="FF0000"/>
                          </a:solidFill>
                          <a:effectLst/>
                          <a:latin typeface="Calibri"/>
                        </a:rPr>
                        <a:t>Austria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Calibri"/>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£0.001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0.0001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£7.15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000" b="0" i="0" u="none" strike="noStrike">
                        <a:solidFill>
                          <a:srgbClr val="00B050"/>
                        </a:solidFill>
                        <a:effectLst/>
                        <a:latin typeface="Arial"/>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Calibri"/>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Calibri"/>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Calibri"/>
                      </a:endParaRP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-100.0%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-100.0%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-100.0%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63402">
                <a:tc>
                  <a:txBody>
                    <a:bodyPr/>
                    <a:lstStyle/>
                    <a:p>
                      <a:pPr algn="l" fontAlgn="ctr"/>
                      <a:r>
                        <a:rPr lang="en-GB" sz="1100" b="0" i="0" u="none" strike="noStrike">
                          <a:solidFill>
                            <a:srgbClr val="FF0000"/>
                          </a:solidFill>
                          <a:effectLst/>
                          <a:latin typeface="Calibri"/>
                        </a:rPr>
                        <a:t>Luxembourg</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Calibri"/>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£0.001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0.0001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Calibri"/>
                        </a:rPr>
                        <a:t>£5.44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000" b="0" i="0" u="none" strike="noStrike">
                        <a:solidFill>
                          <a:srgbClr val="00B050"/>
                        </a:solidFill>
                        <a:effectLst/>
                        <a:latin typeface="Arial"/>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Calibri"/>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Calibri"/>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Calibri"/>
                      </a:endParaRP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-100.0%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-100.0%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Arial"/>
                        </a:rPr>
                        <a:t>-100.0%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63402">
                <a:tc>
                  <a:txBody>
                    <a:bodyPr/>
                    <a:lstStyle/>
                    <a:p>
                      <a:pPr algn="l" fontAlgn="ctr"/>
                      <a:r>
                        <a:rPr lang="en-GB" sz="1100" b="1" i="0" u="none" strike="noStrike" dirty="0">
                          <a:solidFill>
                            <a:srgbClr val="000000"/>
                          </a:solidFill>
                          <a:effectLst/>
                          <a:latin typeface="Calibri"/>
                        </a:rPr>
                        <a:t>Grand Total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100" b="1" i="0" u="none" strike="noStrike">
                        <a:solidFill>
                          <a:srgbClr val="000000"/>
                        </a:solidFill>
                        <a:effectLst/>
                        <a:latin typeface="Calibri"/>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Calibri"/>
                        </a:rPr>
                        <a:t>£219.94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Calibri"/>
                        </a:rPr>
                        <a:t>55.36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Calibri"/>
                        </a:rPr>
                        <a:t>£3.97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1" i="0" u="none" strike="noStrike">
                        <a:solidFill>
                          <a:srgbClr val="404040"/>
                        </a:solidFill>
                        <a:effectLst/>
                        <a:latin typeface="Arial"/>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Calibri"/>
                        </a:rPr>
                        <a:t>£245.2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Calibri"/>
                        </a:rPr>
                        <a:t>54.9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Calibri"/>
                        </a:rPr>
                        <a:t>£4.46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Arial"/>
                        </a:rPr>
                        <a:t>11.5%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FF0000"/>
                          </a:solidFill>
                          <a:effectLst/>
                          <a:latin typeface="Arial"/>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00B050"/>
                          </a:solidFill>
                          <a:effectLst/>
                          <a:latin typeface="Arial"/>
                        </a:rPr>
                        <a:t>12.3%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4" name="TextBox 3"/>
          <p:cNvSpPr txBox="1"/>
          <p:nvPr/>
        </p:nvSpPr>
        <p:spPr>
          <a:xfrm>
            <a:off x="0" y="6443035"/>
            <a:ext cx="9144000" cy="252101"/>
          </a:xfrm>
          <a:prstGeom prst="rect">
            <a:avLst/>
          </a:prstGeom>
        </p:spPr>
        <p:txBody>
          <a:bodyPr vert="horz" wrap="square" lIns="91440" tIns="45720" rIns="91440" bIns="45720" rtlCol="0" anchor="t">
            <a:noAutofit/>
          </a:bodyPr>
          <a:lstStyle/>
          <a:p>
            <a:pPr algn="ctr"/>
            <a:r>
              <a:rPr lang="en-GB" sz="1100" dirty="0"/>
              <a:t>Key: * EU Country: </a:t>
            </a:r>
            <a:r>
              <a:rPr lang="en-GB" sz="1100" dirty="0">
                <a:solidFill>
                  <a:srgbClr val="00B050"/>
                </a:solidFill>
                <a:cs typeface="Helvetica" panose="020B0604020202020204" pitchFamily="34" charset="0"/>
              </a:rPr>
              <a:t>value &amp; volume increase</a:t>
            </a:r>
            <a:r>
              <a:rPr lang="en-GB" sz="1100" dirty="0">
                <a:solidFill>
                  <a:schemeClr val="tx1">
                    <a:lumMod val="75000"/>
                    <a:lumOff val="25000"/>
                  </a:schemeClr>
                </a:solidFill>
                <a:cs typeface="Helvetica" panose="020B0604020202020204" pitchFamily="34" charset="0"/>
              </a:rPr>
              <a:t>, </a:t>
            </a:r>
            <a:r>
              <a:rPr lang="en-GB" sz="1100" dirty="0">
                <a:solidFill>
                  <a:srgbClr val="FF0000"/>
                </a:solidFill>
                <a:cs typeface="Helvetica" panose="020B0604020202020204" pitchFamily="34" charset="0"/>
              </a:rPr>
              <a:t>value &amp; volume decline</a:t>
            </a:r>
          </a:p>
          <a:p>
            <a:pPr algn="ctr"/>
            <a:r>
              <a:rPr lang="en-GB" sz="1100" dirty="0"/>
              <a:t>See glossary for details of the species within each group</a:t>
            </a:r>
          </a:p>
          <a:p>
            <a:pPr algn="ctr"/>
            <a:endParaRPr lang="en-GB" sz="1100" dirty="0">
              <a:solidFill>
                <a:srgbClr val="FF0000"/>
              </a:solidFill>
              <a:cs typeface="Helvetica" panose="020B0604020202020204" pitchFamily="34" charset="0"/>
            </a:endParaRPr>
          </a:p>
          <a:p>
            <a:endParaRPr lang="en-GB" sz="1100" dirty="0">
              <a:solidFill>
                <a:schemeClr val="tx1">
                  <a:lumMod val="75000"/>
                  <a:lumOff val="25000"/>
                </a:schemeClr>
              </a:solidFill>
              <a:cs typeface="Helvetica" panose="020B0604020202020204" pitchFamily="34" charset="0"/>
            </a:endParaRPr>
          </a:p>
        </p:txBody>
      </p:sp>
    </p:spTree>
    <p:extLst>
      <p:ext uri="{BB962C8B-B14F-4D97-AF65-F5344CB8AC3E}">
        <p14:creationId xmlns:p14="http://schemas.microsoft.com/office/powerpoint/2010/main" val="47524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GB" dirty="0"/>
              <a:t>UK pelagic imports from EU by country,</a:t>
            </a:r>
            <a:br>
              <a:rPr lang="en-GB" dirty="0"/>
            </a:br>
            <a:r>
              <a:rPr lang="en-GB" dirty="0"/>
              <a:t>ranked by value</a:t>
            </a:r>
          </a:p>
        </p:txBody>
      </p:sp>
      <p:graphicFrame>
        <p:nvGraphicFramePr>
          <p:cNvPr id="3" name="Content Placeholder 5"/>
          <p:cNvGraphicFramePr>
            <a:graphicFrameLocks/>
          </p:cNvGraphicFramePr>
          <p:nvPr>
            <p:extLst>
              <p:ext uri="{D42A27DB-BD31-4B8C-83A1-F6EECF244321}">
                <p14:modId xmlns:p14="http://schemas.microsoft.com/office/powerpoint/2010/main" val="2637923952"/>
              </p:ext>
            </p:extLst>
          </p:nvPr>
        </p:nvGraphicFramePr>
        <p:xfrm>
          <a:off x="367296" y="1340073"/>
          <a:ext cx="8388003" cy="4844519"/>
        </p:xfrm>
        <a:graphic>
          <a:graphicData uri="http://schemas.openxmlformats.org/drawingml/2006/table">
            <a:tbl>
              <a:tblPr firstRow="1" bandRow="1">
                <a:tableStyleId>{69012ECD-51FC-41F1-AA8D-1B2483CD663E}</a:tableStyleId>
              </a:tblPr>
              <a:tblGrid>
                <a:gridCol w="1130049">
                  <a:extLst>
                    <a:ext uri="{9D8B030D-6E8A-4147-A177-3AD203B41FA5}">
                      <a16:colId xmlns:a16="http://schemas.microsoft.com/office/drawing/2014/main" val="20000"/>
                    </a:ext>
                  </a:extLst>
                </a:gridCol>
                <a:gridCol w="659814">
                  <a:extLst>
                    <a:ext uri="{9D8B030D-6E8A-4147-A177-3AD203B41FA5}">
                      <a16:colId xmlns:a16="http://schemas.microsoft.com/office/drawing/2014/main" val="20004"/>
                    </a:ext>
                  </a:extLst>
                </a:gridCol>
                <a:gridCol w="659814">
                  <a:extLst>
                    <a:ext uri="{9D8B030D-6E8A-4147-A177-3AD203B41FA5}">
                      <a16:colId xmlns:a16="http://schemas.microsoft.com/office/drawing/2014/main" val="20005"/>
                    </a:ext>
                  </a:extLst>
                </a:gridCol>
                <a:gridCol w="659814">
                  <a:extLst>
                    <a:ext uri="{9D8B030D-6E8A-4147-A177-3AD203B41FA5}">
                      <a16:colId xmlns:a16="http://schemas.microsoft.com/office/drawing/2014/main" val="20006"/>
                    </a:ext>
                  </a:extLst>
                </a:gridCol>
                <a:gridCol w="659814">
                  <a:extLst>
                    <a:ext uri="{9D8B030D-6E8A-4147-A177-3AD203B41FA5}">
                      <a16:colId xmlns:a16="http://schemas.microsoft.com/office/drawing/2014/main" val="20007"/>
                    </a:ext>
                  </a:extLst>
                </a:gridCol>
                <a:gridCol w="659814">
                  <a:extLst>
                    <a:ext uri="{9D8B030D-6E8A-4147-A177-3AD203B41FA5}">
                      <a16:colId xmlns:a16="http://schemas.microsoft.com/office/drawing/2014/main" val="20008"/>
                    </a:ext>
                  </a:extLst>
                </a:gridCol>
                <a:gridCol w="659814">
                  <a:extLst>
                    <a:ext uri="{9D8B030D-6E8A-4147-A177-3AD203B41FA5}">
                      <a16:colId xmlns:a16="http://schemas.microsoft.com/office/drawing/2014/main" val="20009"/>
                    </a:ext>
                  </a:extLst>
                </a:gridCol>
                <a:gridCol w="659814">
                  <a:extLst>
                    <a:ext uri="{9D8B030D-6E8A-4147-A177-3AD203B41FA5}">
                      <a16:colId xmlns:a16="http://schemas.microsoft.com/office/drawing/2014/main" val="20010"/>
                    </a:ext>
                  </a:extLst>
                </a:gridCol>
                <a:gridCol w="659814">
                  <a:extLst>
                    <a:ext uri="{9D8B030D-6E8A-4147-A177-3AD203B41FA5}">
                      <a16:colId xmlns:a16="http://schemas.microsoft.com/office/drawing/2014/main" val="20011"/>
                    </a:ext>
                  </a:extLst>
                </a:gridCol>
                <a:gridCol w="659814">
                  <a:extLst>
                    <a:ext uri="{9D8B030D-6E8A-4147-A177-3AD203B41FA5}">
                      <a16:colId xmlns:a16="http://schemas.microsoft.com/office/drawing/2014/main" val="20001"/>
                    </a:ext>
                  </a:extLst>
                </a:gridCol>
                <a:gridCol w="659814">
                  <a:extLst>
                    <a:ext uri="{9D8B030D-6E8A-4147-A177-3AD203B41FA5}">
                      <a16:colId xmlns:a16="http://schemas.microsoft.com/office/drawing/2014/main" val="20002"/>
                    </a:ext>
                  </a:extLst>
                </a:gridCol>
                <a:gridCol w="659814">
                  <a:extLst>
                    <a:ext uri="{9D8B030D-6E8A-4147-A177-3AD203B41FA5}">
                      <a16:colId xmlns:a16="http://schemas.microsoft.com/office/drawing/2014/main" val="20003"/>
                    </a:ext>
                  </a:extLst>
                </a:gridCol>
              </a:tblGrid>
              <a:tr h="181010">
                <a:tc>
                  <a:txBody>
                    <a:bodyPr/>
                    <a:lstStyle/>
                    <a:p>
                      <a:pPr algn="l" fontAlgn="ctr"/>
                      <a:endParaRPr lang="en-GB" sz="1100" b="0" i="0" u="none" strike="noStrike" dirty="0">
                        <a:solidFill>
                          <a:schemeClr val="bg1"/>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2018</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2019</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mn-lt"/>
                        </a:rPr>
                        <a:t>% Change</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32424">
                <a:tc>
                  <a:txBody>
                    <a:bodyPr/>
                    <a:lstStyle/>
                    <a:p>
                      <a:pPr algn="l" fontAlgn="ctr"/>
                      <a:r>
                        <a:rPr lang="en-GB" sz="1100" b="0" i="0" u="none" strike="noStrike" dirty="0">
                          <a:solidFill>
                            <a:schemeClr val="bg1"/>
                          </a:solidFill>
                          <a:effectLst/>
                          <a:latin typeface="+mn-lt"/>
                        </a:rPr>
                        <a:t>* EU Country</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4"/>
                  </a:ext>
                </a:extLst>
              </a:tr>
              <a:tr h="166104">
                <a:tc>
                  <a:txBody>
                    <a:bodyPr/>
                    <a:lstStyle/>
                    <a:p>
                      <a:pPr algn="l" fontAlgn="ctr"/>
                      <a:r>
                        <a:rPr lang="en-GB" sz="900" b="0" i="0" u="none" strike="noStrike" dirty="0">
                          <a:solidFill>
                            <a:srgbClr val="00B050"/>
                          </a:solidFill>
                          <a:effectLst/>
                          <a:latin typeface="+mn-lt"/>
                        </a:rPr>
                        <a:t>Spain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£44.4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7.9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£5.63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£55.4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£4.38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24.7%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60.3%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-22.2%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66104">
                <a:tc>
                  <a:txBody>
                    <a:bodyPr/>
                    <a:lstStyle/>
                    <a:p>
                      <a:pPr algn="l" fontAlgn="ctr"/>
                      <a:r>
                        <a:rPr lang="en-GB" sz="900" b="0" i="0" u="none" strike="noStrike" dirty="0">
                          <a:solidFill>
                            <a:srgbClr val="00B050"/>
                          </a:solidFill>
                          <a:effectLst/>
                          <a:latin typeface="+mn-lt"/>
                        </a:rPr>
                        <a:t>Germany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£18.6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5.8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£3.21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£46.0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£3.78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147.6%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110.3%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17.8%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66104">
                <a:tc>
                  <a:txBody>
                    <a:bodyPr/>
                    <a:lstStyle/>
                    <a:p>
                      <a:pPr algn="l" fontAlgn="ctr"/>
                      <a:r>
                        <a:rPr lang="en-GB" sz="900" b="0" i="0" u="none" strike="noStrike">
                          <a:solidFill>
                            <a:srgbClr val="00B050"/>
                          </a:solidFill>
                          <a:effectLst/>
                          <a:latin typeface="+mn-lt"/>
                        </a:rPr>
                        <a:t>Netherlands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dirty="0">
                          <a:solidFill>
                            <a:srgbClr val="00000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5.3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£2.35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£28.1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£2.53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126.3%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109.7%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7.9%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166104">
                <a:tc>
                  <a:txBody>
                    <a:bodyPr/>
                    <a:lstStyle/>
                    <a:p>
                      <a:pPr algn="l" fontAlgn="ctr"/>
                      <a:r>
                        <a:rPr lang="en-GB" sz="900" b="0" i="0" u="none" strike="noStrike">
                          <a:solidFill>
                            <a:srgbClr val="00B050"/>
                          </a:solidFill>
                          <a:effectLst/>
                          <a:latin typeface="+mn-lt"/>
                        </a:rPr>
                        <a:t>Denmark</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£17.9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£3.89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6.3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£3.43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21.9%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38.3%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-11.8%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166104">
                <a:tc>
                  <a:txBody>
                    <a:bodyPr/>
                    <a:lstStyle/>
                    <a:p>
                      <a:pPr algn="l" fontAlgn="ctr"/>
                      <a:r>
                        <a:rPr lang="en-GB" sz="900" b="0" i="0" u="none" strike="noStrike">
                          <a:solidFill>
                            <a:srgbClr val="00B050"/>
                          </a:solidFill>
                          <a:effectLst/>
                          <a:latin typeface="+mn-lt"/>
                        </a:rPr>
                        <a:t>Portugal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£19.2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£4.67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£4.31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5.6%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14.4%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-7.7%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66104">
                <a:tc>
                  <a:txBody>
                    <a:bodyPr/>
                    <a:lstStyle/>
                    <a:p>
                      <a:pPr algn="l" fontAlgn="ctr"/>
                      <a:r>
                        <a:rPr lang="en-GB" sz="900" b="0" i="0" u="none" strike="noStrike" dirty="0">
                          <a:solidFill>
                            <a:srgbClr val="00B050"/>
                          </a:solidFill>
                          <a:effectLst/>
                          <a:latin typeface="+mn-lt"/>
                        </a:rPr>
                        <a:t>France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dirty="0">
                          <a:solidFill>
                            <a:srgbClr val="404040"/>
                          </a:solidFill>
                          <a:effectLst/>
                          <a:latin typeface="+mn-lt"/>
                        </a:rPr>
                        <a:t>£14.0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£7.58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£19.7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£7.32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40.8%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45.7%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-3.4%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166104">
                <a:tc>
                  <a:txBody>
                    <a:bodyPr/>
                    <a:lstStyle/>
                    <a:p>
                      <a:pPr algn="l" fontAlgn="ctr"/>
                      <a:r>
                        <a:rPr lang="en-GB" sz="900" b="0" i="0" u="none" strike="noStrike">
                          <a:solidFill>
                            <a:srgbClr val="00B050"/>
                          </a:solidFill>
                          <a:effectLst/>
                          <a:latin typeface="+mn-lt"/>
                        </a:rPr>
                        <a:t>Latvia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£3.35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£8.9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£4.51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122.4%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65.2%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34.6%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166104">
                <a:tc>
                  <a:txBody>
                    <a:bodyPr/>
                    <a:lstStyle/>
                    <a:p>
                      <a:pPr algn="l" fontAlgn="ctr"/>
                      <a:r>
                        <a:rPr lang="en-GB" sz="900" b="0" i="0" u="none" strike="noStrike" dirty="0">
                          <a:solidFill>
                            <a:srgbClr val="FF0000"/>
                          </a:solidFill>
                          <a:effectLst/>
                          <a:latin typeface="+mn-lt"/>
                        </a:rPr>
                        <a:t>Poland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£8.8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£3.55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£6.7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£3.92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-23.3%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-30.5%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10.4%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166104">
                <a:tc>
                  <a:txBody>
                    <a:bodyPr/>
                    <a:lstStyle/>
                    <a:p>
                      <a:pPr algn="l" fontAlgn="ctr"/>
                      <a:r>
                        <a:rPr lang="en-GB" sz="900" b="0" i="0" u="none" strike="noStrike">
                          <a:solidFill>
                            <a:srgbClr val="00B050"/>
                          </a:solidFill>
                          <a:effectLst/>
                          <a:latin typeface="+mn-lt"/>
                        </a:rPr>
                        <a:t>Irish Republic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dirty="0">
                          <a:solidFill>
                            <a:srgbClr val="404040"/>
                          </a:solidFill>
                          <a:effectLst/>
                          <a:latin typeface="+mn-lt"/>
                        </a:rPr>
                        <a:t>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£3.62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£6.6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£1.64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37.6%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204.1%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-54.7%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166104">
                <a:tc>
                  <a:txBody>
                    <a:bodyPr/>
                    <a:lstStyle/>
                    <a:p>
                      <a:pPr algn="l" fontAlgn="ctr"/>
                      <a:r>
                        <a:rPr lang="en-GB" sz="900" b="0" i="0" u="none" strike="noStrike">
                          <a:solidFill>
                            <a:srgbClr val="00B050"/>
                          </a:solidFill>
                          <a:effectLst/>
                          <a:latin typeface="+mn-lt"/>
                        </a:rPr>
                        <a:t>Italy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£7.44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£8.02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14.0%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5.8%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7.8%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166104">
                <a:tc>
                  <a:txBody>
                    <a:bodyPr/>
                    <a:lstStyle/>
                    <a:p>
                      <a:pPr algn="l" fontAlgn="ctr"/>
                      <a:r>
                        <a:rPr lang="en-GB" sz="900" b="0" i="0" u="none" strike="noStrike">
                          <a:solidFill>
                            <a:srgbClr val="00B050"/>
                          </a:solidFill>
                          <a:effectLst/>
                          <a:latin typeface="+mn-lt"/>
                        </a:rPr>
                        <a:t>Sweden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£1.17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£0.95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23.1%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52.2%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-19.1%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166104">
                <a:tc>
                  <a:txBody>
                    <a:bodyPr/>
                    <a:lstStyle/>
                    <a:p>
                      <a:pPr algn="l" fontAlgn="ctr"/>
                      <a:r>
                        <a:rPr lang="en-GB" sz="900" b="0" i="0" u="none" strike="noStrike">
                          <a:solidFill>
                            <a:srgbClr val="00B050"/>
                          </a:solidFill>
                          <a:effectLst/>
                          <a:latin typeface="+mn-lt"/>
                        </a:rPr>
                        <a:t>Lithuania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£3.71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£3.60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3.0%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5.9%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-2.8%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166104">
                <a:tc>
                  <a:txBody>
                    <a:bodyPr/>
                    <a:lstStyle/>
                    <a:p>
                      <a:pPr algn="l" fontAlgn="ctr"/>
                      <a:r>
                        <a:rPr lang="en-GB" sz="900" b="0" i="0" u="none" strike="noStrike">
                          <a:solidFill>
                            <a:srgbClr val="00B050"/>
                          </a:solidFill>
                          <a:effectLst/>
                          <a:latin typeface="+mn-lt"/>
                        </a:rPr>
                        <a:t>Belgium</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£5.99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£9.85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151.6%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53.1%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64.4%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r h="166104">
                <a:tc>
                  <a:txBody>
                    <a:bodyPr/>
                    <a:lstStyle/>
                    <a:p>
                      <a:pPr algn="l" fontAlgn="ctr"/>
                      <a:r>
                        <a:rPr lang="en-GB" sz="900" b="0" i="0" u="none" strike="noStrike">
                          <a:solidFill>
                            <a:srgbClr val="00B050"/>
                          </a:solidFill>
                          <a:effectLst/>
                          <a:latin typeface="+mn-lt"/>
                        </a:rPr>
                        <a:t>Greece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£6.61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£3.78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117.8%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281.4%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-42.9%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166104">
                <a:tc>
                  <a:txBody>
                    <a:bodyPr/>
                    <a:lstStyle/>
                    <a:p>
                      <a:pPr algn="l" fontAlgn="ctr"/>
                      <a:r>
                        <a:rPr lang="en-GB" sz="900" b="0" i="0" u="none" strike="noStrike">
                          <a:solidFill>
                            <a:srgbClr val="00B050"/>
                          </a:solidFill>
                          <a:effectLst/>
                          <a:latin typeface="+mn-lt"/>
                        </a:rPr>
                        <a:t>Estonia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£1.13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£1.14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93.2%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90.4%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r h="166104">
                <a:tc>
                  <a:txBody>
                    <a:bodyPr/>
                    <a:lstStyle/>
                    <a:p>
                      <a:pPr algn="l" fontAlgn="ctr"/>
                      <a:r>
                        <a:rPr lang="en-GB" sz="900" b="0" i="0" u="none" strike="noStrike">
                          <a:solidFill>
                            <a:srgbClr val="00B050"/>
                          </a:solidFill>
                          <a:effectLst/>
                          <a:latin typeface="+mn-lt"/>
                        </a:rPr>
                        <a:t>Romania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£1.68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£1.68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26.6%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27.2%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r h="166104">
                <a:tc>
                  <a:txBody>
                    <a:bodyPr/>
                    <a:lstStyle/>
                    <a:p>
                      <a:pPr algn="l" fontAlgn="ctr"/>
                      <a:r>
                        <a:rPr lang="en-GB" sz="900" b="0" i="0" u="none" strike="noStrike">
                          <a:solidFill>
                            <a:srgbClr val="00B050"/>
                          </a:solidFill>
                          <a:effectLst/>
                          <a:latin typeface="+mn-lt"/>
                        </a:rPr>
                        <a:t>Malta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21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£9.39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dirty="0">
                          <a:solidFill>
                            <a:srgbClr val="404040"/>
                          </a:solidFill>
                          <a:effectLst/>
                          <a:latin typeface="+mn-lt"/>
                        </a:rPr>
                        <a:t>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£8.56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151.5%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175.9%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-8.8%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1"/>
                  </a:ext>
                </a:extLst>
              </a:tr>
              <a:tr h="166104">
                <a:tc>
                  <a:txBody>
                    <a:bodyPr/>
                    <a:lstStyle/>
                    <a:p>
                      <a:pPr algn="l" fontAlgn="ctr"/>
                      <a:r>
                        <a:rPr lang="en-GB" sz="900" b="0" i="0" u="none" strike="noStrike">
                          <a:solidFill>
                            <a:srgbClr val="FF0000"/>
                          </a:solidFill>
                          <a:effectLst/>
                          <a:latin typeface="+mn-lt"/>
                        </a:rPr>
                        <a:t>Croatia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£8.22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£7.28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-60.6%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-55.6%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-11.4%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2"/>
                  </a:ext>
                </a:extLst>
              </a:tr>
              <a:tr h="166104">
                <a:tc>
                  <a:txBody>
                    <a:bodyPr/>
                    <a:lstStyle/>
                    <a:p>
                      <a:pPr algn="l" fontAlgn="ctr"/>
                      <a:r>
                        <a:rPr lang="en-GB" sz="900" b="0" i="0" u="none" strike="noStrike" dirty="0">
                          <a:solidFill>
                            <a:srgbClr val="00B050"/>
                          </a:solidFill>
                          <a:effectLst/>
                          <a:latin typeface="+mn-lt"/>
                        </a:rPr>
                        <a:t>Austria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24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£5.84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£2.18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129.2%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513.4%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-62.6%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3"/>
                  </a:ext>
                </a:extLst>
              </a:tr>
              <a:tr h="166104">
                <a:tc>
                  <a:txBody>
                    <a:bodyPr/>
                    <a:lstStyle/>
                    <a:p>
                      <a:pPr algn="l" fontAlgn="ctr"/>
                      <a:r>
                        <a:rPr lang="en-GB" sz="900" b="0" i="0" u="none" strike="noStrike" dirty="0">
                          <a:solidFill>
                            <a:srgbClr val="00B050"/>
                          </a:solidFill>
                          <a:effectLst/>
                          <a:latin typeface="+mn-lt"/>
                        </a:rPr>
                        <a:t>Slovakia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23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£3.89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dirty="0">
                          <a:solidFill>
                            <a:srgbClr val="404040"/>
                          </a:solidFill>
                          <a:effectLst/>
                          <a:latin typeface="+mn-lt"/>
                        </a:rPr>
                        <a:t>0.002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£5.28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100.0%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4"/>
                  </a:ext>
                </a:extLst>
              </a:tr>
              <a:tr h="166104">
                <a:tc>
                  <a:txBody>
                    <a:bodyPr/>
                    <a:lstStyle/>
                    <a:p>
                      <a:pPr algn="l" fontAlgn="ctr"/>
                      <a:r>
                        <a:rPr lang="en-GB" sz="900" b="0" i="0" u="none" strike="noStrike">
                          <a:solidFill>
                            <a:srgbClr val="00B050"/>
                          </a:solidFill>
                          <a:effectLst/>
                          <a:latin typeface="+mn-lt"/>
                        </a:rPr>
                        <a:t>Luxembourg</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0" i="0" u="none" strike="noStrike">
                        <a:solidFill>
                          <a:srgbClr val="00000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21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£4.84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100.0%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5"/>
                  </a:ext>
                </a:extLst>
              </a:tr>
              <a:tr h="166104">
                <a:tc>
                  <a:txBody>
                    <a:bodyPr/>
                    <a:lstStyle/>
                    <a:p>
                      <a:pPr algn="l" fontAlgn="ctr"/>
                      <a:r>
                        <a:rPr lang="en-GB" sz="900" b="0" i="0" u="none" strike="noStrike">
                          <a:solidFill>
                            <a:srgbClr val="FF0000"/>
                          </a:solidFill>
                          <a:effectLst/>
                          <a:latin typeface="+mn-lt"/>
                        </a:rPr>
                        <a:t>Bulgaria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£1.10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22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0.0002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£3.94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-99.3%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-99.8%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B050"/>
                          </a:solidFill>
                          <a:effectLst/>
                          <a:latin typeface="+mn-lt"/>
                        </a:rPr>
                        <a:t>258.9%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6"/>
                  </a:ext>
                </a:extLst>
              </a:tr>
              <a:tr h="166104">
                <a:tc>
                  <a:txBody>
                    <a:bodyPr/>
                    <a:lstStyle/>
                    <a:p>
                      <a:pPr algn="l" fontAlgn="ctr"/>
                      <a:r>
                        <a:rPr lang="en-GB" sz="900" b="0" i="0" u="none" strike="noStrike">
                          <a:solidFill>
                            <a:srgbClr val="FF0000"/>
                          </a:solidFill>
                          <a:effectLst/>
                          <a:latin typeface="+mn-lt"/>
                        </a:rPr>
                        <a:t>Finland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£3.71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0"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-100.0%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7"/>
                  </a:ext>
                </a:extLst>
              </a:tr>
              <a:tr h="166104">
                <a:tc>
                  <a:txBody>
                    <a:bodyPr/>
                    <a:lstStyle/>
                    <a:p>
                      <a:pPr algn="l" fontAlgn="ctr"/>
                      <a:r>
                        <a:rPr lang="en-GB" sz="900" b="0" i="0" u="none" strike="noStrike">
                          <a:solidFill>
                            <a:srgbClr val="FF0000"/>
                          </a:solidFill>
                          <a:effectLst/>
                          <a:latin typeface="+mn-lt"/>
                        </a:rPr>
                        <a:t>Hungary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£1.38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0"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-100.0%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66104">
                <a:tc>
                  <a:txBody>
                    <a:bodyPr/>
                    <a:lstStyle/>
                    <a:p>
                      <a:pPr algn="l" fontAlgn="ctr"/>
                      <a:r>
                        <a:rPr lang="en-GB" sz="900" b="0" i="0" u="none" strike="noStrike" dirty="0">
                          <a:solidFill>
                            <a:srgbClr val="FF0000"/>
                          </a:solidFill>
                          <a:effectLst/>
                          <a:latin typeface="+mn-lt"/>
                        </a:rPr>
                        <a:t>Czech Republic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mn-lt"/>
                        </a:rPr>
                        <a:t>22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0.004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404040"/>
                          </a:solidFill>
                          <a:effectLst/>
                          <a:latin typeface="+mn-lt"/>
                        </a:rPr>
                        <a:t>£2.47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0"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9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-100.0%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FF000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66104">
                <a:tc>
                  <a:txBody>
                    <a:bodyPr/>
                    <a:lstStyle/>
                    <a:p>
                      <a:pPr algn="l" fontAlgn="ctr"/>
                      <a:r>
                        <a:rPr lang="en-GB" sz="900" b="1" i="0" u="none" strike="noStrike" dirty="0">
                          <a:solidFill>
                            <a:srgbClr val="FF0000"/>
                          </a:solidFill>
                          <a:effectLst/>
                          <a:latin typeface="+mn-lt"/>
                        </a:rPr>
                        <a:t>Grand Total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900" b="1" i="0" u="none" strike="noStrike">
                        <a:solidFill>
                          <a:srgbClr val="00000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404040"/>
                          </a:solidFill>
                          <a:effectLst/>
                          <a:latin typeface="+mn-lt"/>
                        </a:rPr>
                        <a:t>£152.1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404040"/>
                          </a:solidFill>
                          <a:effectLst/>
                          <a:latin typeface="+mn-lt"/>
                        </a:rPr>
                        <a:t>37.61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a:solidFill>
                            <a:srgbClr val="404040"/>
                          </a:solidFill>
                          <a:effectLst/>
                          <a:latin typeface="+mn-lt"/>
                        </a:rPr>
                        <a:t>£4.04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900" b="1" i="0" u="none" strike="noStrike">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404040"/>
                          </a:solidFill>
                          <a:effectLst/>
                          <a:latin typeface="+mn-lt"/>
                        </a:rPr>
                        <a:t>£223.85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404040"/>
                          </a:solidFill>
                          <a:effectLst/>
                          <a:latin typeface="+mn-lt"/>
                        </a:rPr>
                        <a:t>61.718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0" i="0" u="none" strike="noStrike">
                          <a:solidFill>
                            <a:srgbClr val="404040"/>
                          </a:solidFill>
                          <a:effectLst/>
                          <a:latin typeface="+mn-lt"/>
                        </a:rPr>
                        <a:t>£3.63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dirty="0">
                          <a:solidFill>
                            <a:srgbClr val="00B050"/>
                          </a:solidFill>
                          <a:effectLst/>
                          <a:latin typeface="+mn-lt"/>
                        </a:rPr>
                        <a:t>47.2%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dirty="0">
                          <a:solidFill>
                            <a:srgbClr val="00B050"/>
                          </a:solidFill>
                          <a:effectLst/>
                          <a:latin typeface="+mn-lt"/>
                        </a:rPr>
                        <a:t>64.1%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900" b="1" i="0" u="none" strike="noStrike" dirty="0">
                          <a:solidFill>
                            <a:srgbClr val="FF0000"/>
                          </a:solidFill>
                          <a:effectLst/>
                          <a:latin typeface="+mn-lt"/>
                        </a:rPr>
                        <a:t>-10.3%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4" name="TextBox 3"/>
          <p:cNvSpPr txBox="1"/>
          <p:nvPr/>
        </p:nvSpPr>
        <p:spPr>
          <a:xfrm>
            <a:off x="0" y="6443035"/>
            <a:ext cx="9144000" cy="252101"/>
          </a:xfrm>
          <a:prstGeom prst="rect">
            <a:avLst/>
          </a:prstGeom>
        </p:spPr>
        <p:txBody>
          <a:bodyPr vert="horz" wrap="square" lIns="91440" tIns="45720" rIns="91440" bIns="45720" rtlCol="0" anchor="t">
            <a:noAutofit/>
          </a:bodyPr>
          <a:lstStyle/>
          <a:p>
            <a:pPr algn="ctr"/>
            <a:r>
              <a:rPr lang="en-GB" sz="1100" dirty="0"/>
              <a:t>Key: * EU Country: </a:t>
            </a:r>
            <a:r>
              <a:rPr lang="en-GB" sz="1100" dirty="0">
                <a:solidFill>
                  <a:srgbClr val="00B050"/>
                </a:solidFill>
                <a:cs typeface="Helvetica" panose="020B0604020202020204" pitchFamily="34" charset="0"/>
              </a:rPr>
              <a:t>value &amp; volume increase</a:t>
            </a:r>
            <a:r>
              <a:rPr lang="en-GB" sz="1100" dirty="0">
                <a:solidFill>
                  <a:schemeClr val="tx1">
                    <a:lumMod val="75000"/>
                    <a:lumOff val="25000"/>
                  </a:schemeClr>
                </a:solidFill>
                <a:cs typeface="Helvetica" panose="020B0604020202020204" pitchFamily="34" charset="0"/>
              </a:rPr>
              <a:t>, </a:t>
            </a:r>
            <a:r>
              <a:rPr lang="en-GB" sz="1100" dirty="0">
                <a:solidFill>
                  <a:srgbClr val="FF0000"/>
                </a:solidFill>
                <a:cs typeface="Helvetica" panose="020B0604020202020204" pitchFamily="34" charset="0"/>
              </a:rPr>
              <a:t>value &amp; volume decline</a:t>
            </a:r>
          </a:p>
          <a:p>
            <a:pPr algn="ctr"/>
            <a:r>
              <a:rPr lang="en-GB" sz="1100" dirty="0"/>
              <a:t>See glossary for details of the species within each group</a:t>
            </a:r>
          </a:p>
          <a:p>
            <a:pPr algn="ctr"/>
            <a:endParaRPr lang="en-GB" sz="1100" dirty="0">
              <a:solidFill>
                <a:srgbClr val="FF0000"/>
              </a:solidFill>
              <a:cs typeface="Helvetica" panose="020B0604020202020204" pitchFamily="34" charset="0"/>
            </a:endParaRPr>
          </a:p>
          <a:p>
            <a:endParaRPr lang="en-GB" sz="1100" dirty="0">
              <a:solidFill>
                <a:schemeClr val="tx1">
                  <a:lumMod val="75000"/>
                  <a:lumOff val="25000"/>
                </a:schemeClr>
              </a:solidFill>
              <a:cs typeface="Helvetica" panose="020B0604020202020204" pitchFamily="34" charset="0"/>
            </a:endParaRPr>
          </a:p>
        </p:txBody>
      </p:sp>
    </p:spTree>
    <p:extLst>
      <p:ext uri="{BB962C8B-B14F-4D97-AF65-F5344CB8AC3E}">
        <p14:creationId xmlns:p14="http://schemas.microsoft.com/office/powerpoint/2010/main" val="1804499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GB" dirty="0"/>
              <a:t>UK shellfish imports from EU by country,</a:t>
            </a:r>
            <a:br>
              <a:rPr lang="en-GB" dirty="0"/>
            </a:br>
            <a:r>
              <a:rPr lang="en-GB" dirty="0"/>
              <a:t>ranked by value</a:t>
            </a:r>
          </a:p>
        </p:txBody>
      </p:sp>
      <p:graphicFrame>
        <p:nvGraphicFramePr>
          <p:cNvPr id="3" name="Content Placeholder 5"/>
          <p:cNvGraphicFramePr>
            <a:graphicFrameLocks/>
          </p:cNvGraphicFramePr>
          <p:nvPr>
            <p:extLst>
              <p:ext uri="{D42A27DB-BD31-4B8C-83A1-F6EECF244321}">
                <p14:modId xmlns:p14="http://schemas.microsoft.com/office/powerpoint/2010/main" val="190802173"/>
              </p:ext>
            </p:extLst>
          </p:nvPr>
        </p:nvGraphicFramePr>
        <p:xfrm>
          <a:off x="367296" y="1340061"/>
          <a:ext cx="8388003" cy="4908346"/>
        </p:xfrm>
        <a:graphic>
          <a:graphicData uri="http://schemas.openxmlformats.org/drawingml/2006/table">
            <a:tbl>
              <a:tblPr firstRow="1" bandRow="1">
                <a:tableStyleId>{69012ECD-51FC-41F1-AA8D-1B2483CD663E}</a:tableStyleId>
              </a:tblPr>
              <a:tblGrid>
                <a:gridCol w="1130049">
                  <a:extLst>
                    <a:ext uri="{9D8B030D-6E8A-4147-A177-3AD203B41FA5}">
                      <a16:colId xmlns:a16="http://schemas.microsoft.com/office/drawing/2014/main" val="20000"/>
                    </a:ext>
                  </a:extLst>
                </a:gridCol>
                <a:gridCol w="659814">
                  <a:extLst>
                    <a:ext uri="{9D8B030D-6E8A-4147-A177-3AD203B41FA5}">
                      <a16:colId xmlns:a16="http://schemas.microsoft.com/office/drawing/2014/main" val="20004"/>
                    </a:ext>
                  </a:extLst>
                </a:gridCol>
                <a:gridCol w="659814">
                  <a:extLst>
                    <a:ext uri="{9D8B030D-6E8A-4147-A177-3AD203B41FA5}">
                      <a16:colId xmlns:a16="http://schemas.microsoft.com/office/drawing/2014/main" val="20005"/>
                    </a:ext>
                  </a:extLst>
                </a:gridCol>
                <a:gridCol w="659814">
                  <a:extLst>
                    <a:ext uri="{9D8B030D-6E8A-4147-A177-3AD203B41FA5}">
                      <a16:colId xmlns:a16="http://schemas.microsoft.com/office/drawing/2014/main" val="20006"/>
                    </a:ext>
                  </a:extLst>
                </a:gridCol>
                <a:gridCol w="659814">
                  <a:extLst>
                    <a:ext uri="{9D8B030D-6E8A-4147-A177-3AD203B41FA5}">
                      <a16:colId xmlns:a16="http://schemas.microsoft.com/office/drawing/2014/main" val="20007"/>
                    </a:ext>
                  </a:extLst>
                </a:gridCol>
                <a:gridCol w="659814">
                  <a:extLst>
                    <a:ext uri="{9D8B030D-6E8A-4147-A177-3AD203B41FA5}">
                      <a16:colId xmlns:a16="http://schemas.microsoft.com/office/drawing/2014/main" val="20008"/>
                    </a:ext>
                  </a:extLst>
                </a:gridCol>
                <a:gridCol w="659814">
                  <a:extLst>
                    <a:ext uri="{9D8B030D-6E8A-4147-A177-3AD203B41FA5}">
                      <a16:colId xmlns:a16="http://schemas.microsoft.com/office/drawing/2014/main" val="20009"/>
                    </a:ext>
                  </a:extLst>
                </a:gridCol>
                <a:gridCol w="659814">
                  <a:extLst>
                    <a:ext uri="{9D8B030D-6E8A-4147-A177-3AD203B41FA5}">
                      <a16:colId xmlns:a16="http://schemas.microsoft.com/office/drawing/2014/main" val="20010"/>
                    </a:ext>
                  </a:extLst>
                </a:gridCol>
                <a:gridCol w="659814">
                  <a:extLst>
                    <a:ext uri="{9D8B030D-6E8A-4147-A177-3AD203B41FA5}">
                      <a16:colId xmlns:a16="http://schemas.microsoft.com/office/drawing/2014/main" val="20011"/>
                    </a:ext>
                  </a:extLst>
                </a:gridCol>
                <a:gridCol w="659814">
                  <a:extLst>
                    <a:ext uri="{9D8B030D-6E8A-4147-A177-3AD203B41FA5}">
                      <a16:colId xmlns:a16="http://schemas.microsoft.com/office/drawing/2014/main" val="20001"/>
                    </a:ext>
                  </a:extLst>
                </a:gridCol>
                <a:gridCol w="659814">
                  <a:extLst>
                    <a:ext uri="{9D8B030D-6E8A-4147-A177-3AD203B41FA5}">
                      <a16:colId xmlns:a16="http://schemas.microsoft.com/office/drawing/2014/main" val="20002"/>
                    </a:ext>
                  </a:extLst>
                </a:gridCol>
                <a:gridCol w="659814">
                  <a:extLst>
                    <a:ext uri="{9D8B030D-6E8A-4147-A177-3AD203B41FA5}">
                      <a16:colId xmlns:a16="http://schemas.microsoft.com/office/drawing/2014/main" val="20003"/>
                    </a:ext>
                  </a:extLst>
                </a:gridCol>
              </a:tblGrid>
              <a:tr h="209151">
                <a:tc>
                  <a:txBody>
                    <a:bodyPr/>
                    <a:lstStyle/>
                    <a:p>
                      <a:pPr algn="l" fontAlgn="ctr"/>
                      <a:endParaRPr lang="en-GB" sz="1100" b="0" i="0" u="none" strike="noStrike" dirty="0">
                        <a:solidFill>
                          <a:schemeClr val="bg1"/>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2018</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2019</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mn-lt"/>
                        </a:rPr>
                        <a:t>% Change</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53256">
                <a:tc>
                  <a:txBody>
                    <a:bodyPr/>
                    <a:lstStyle/>
                    <a:p>
                      <a:pPr algn="l" fontAlgn="ctr"/>
                      <a:r>
                        <a:rPr lang="en-GB" sz="1100" b="0" i="0" u="none" strike="noStrike" dirty="0">
                          <a:solidFill>
                            <a:schemeClr val="bg1"/>
                          </a:solidFill>
                          <a:effectLst/>
                          <a:latin typeface="+mn-lt"/>
                        </a:rPr>
                        <a:t>* EU Country</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3"/>
                  </a:ext>
                </a:extLst>
              </a:tr>
              <a:tr h="209151">
                <a:tc>
                  <a:txBody>
                    <a:bodyPr/>
                    <a:lstStyle/>
                    <a:p>
                      <a:pPr algn="l" fontAlgn="ctr"/>
                      <a:r>
                        <a:rPr lang="en-GB" sz="1100" b="0" i="0" u="none" strike="noStrike" dirty="0">
                          <a:solidFill>
                            <a:srgbClr val="FF0000"/>
                          </a:solidFill>
                          <a:effectLst/>
                          <a:latin typeface="+mn-lt"/>
                        </a:rPr>
                        <a:t>Denmark</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£83.7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£6.76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£74.4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£6.49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-7.3%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09151">
                <a:tc>
                  <a:txBody>
                    <a:bodyPr/>
                    <a:lstStyle/>
                    <a:p>
                      <a:pPr algn="l" fontAlgn="ctr"/>
                      <a:r>
                        <a:rPr lang="en-GB" sz="1100" b="0" i="0" u="none" strike="noStrike" dirty="0">
                          <a:solidFill>
                            <a:srgbClr val="FF0000"/>
                          </a:solidFill>
                          <a:effectLst/>
                          <a:latin typeface="+mn-lt"/>
                        </a:rPr>
                        <a:t>France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£29.5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£6.08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£28.2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£6.40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-9.2%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09151">
                <a:tc>
                  <a:txBody>
                    <a:bodyPr/>
                    <a:lstStyle/>
                    <a:p>
                      <a:pPr algn="l" fontAlgn="ctr"/>
                      <a:r>
                        <a:rPr lang="en-GB" sz="1100" b="0" i="0" u="none" strike="noStrike" dirty="0">
                          <a:solidFill>
                            <a:srgbClr val="FF0000"/>
                          </a:solidFill>
                          <a:effectLst/>
                          <a:latin typeface="+mn-lt"/>
                        </a:rPr>
                        <a:t>Netherlands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£9.27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£8.21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-30.5%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-11.4%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09151">
                <a:tc>
                  <a:txBody>
                    <a:bodyPr/>
                    <a:lstStyle/>
                    <a:p>
                      <a:pPr algn="l" fontAlgn="ctr"/>
                      <a:r>
                        <a:rPr lang="en-GB" sz="1100" b="0" i="0" u="none" strike="noStrike">
                          <a:solidFill>
                            <a:srgbClr val="000000"/>
                          </a:solidFill>
                          <a:effectLst/>
                          <a:latin typeface="+mn-lt"/>
                        </a:rPr>
                        <a:t>Irish Republic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£3.75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£4.94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26.5%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31.8%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09151">
                <a:tc>
                  <a:txBody>
                    <a:bodyPr/>
                    <a:lstStyle/>
                    <a:p>
                      <a:pPr algn="l" fontAlgn="ctr"/>
                      <a:r>
                        <a:rPr lang="en-GB" sz="1100" b="0" i="0" u="none" strike="noStrike">
                          <a:solidFill>
                            <a:srgbClr val="000000"/>
                          </a:solidFill>
                          <a:effectLst/>
                          <a:latin typeface="+mn-lt"/>
                        </a:rPr>
                        <a:t>Spain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£5.64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-0.1%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450.5%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-81.8%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09151">
                <a:tc>
                  <a:txBody>
                    <a:bodyPr/>
                    <a:lstStyle/>
                    <a:p>
                      <a:pPr algn="l" fontAlgn="ctr"/>
                      <a:r>
                        <a:rPr lang="en-GB" sz="1100" b="0" i="0" u="none" strike="noStrike" dirty="0">
                          <a:solidFill>
                            <a:srgbClr val="FF0000"/>
                          </a:solidFill>
                          <a:effectLst/>
                          <a:latin typeface="+mn-lt"/>
                        </a:rPr>
                        <a:t>Germany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£5.72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£5.54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-6.8%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09151">
                <a:tc>
                  <a:txBody>
                    <a:bodyPr/>
                    <a:lstStyle/>
                    <a:p>
                      <a:pPr algn="l" fontAlgn="ctr"/>
                      <a:r>
                        <a:rPr lang="en-GB" sz="1100" b="0" i="0" u="none" strike="noStrike" dirty="0">
                          <a:solidFill>
                            <a:srgbClr val="00B050"/>
                          </a:solidFill>
                          <a:effectLst/>
                          <a:latin typeface="+mn-lt"/>
                        </a:rPr>
                        <a:t>Belgium</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£8.33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£3.58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158.2%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-57.0%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09151">
                <a:tc>
                  <a:txBody>
                    <a:bodyPr/>
                    <a:lstStyle/>
                    <a:p>
                      <a:pPr algn="l" fontAlgn="ctr"/>
                      <a:r>
                        <a:rPr lang="en-GB" sz="1100" b="0" i="0" u="none" strike="noStrike">
                          <a:solidFill>
                            <a:srgbClr val="00B050"/>
                          </a:solidFill>
                          <a:effectLst/>
                          <a:latin typeface="+mn-lt"/>
                        </a:rPr>
                        <a:t>Portugal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£4.96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£5.64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342.4%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289.0%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13.7%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209151">
                <a:tc>
                  <a:txBody>
                    <a:bodyPr/>
                    <a:lstStyle/>
                    <a:p>
                      <a:pPr algn="l" fontAlgn="ctr"/>
                      <a:r>
                        <a:rPr lang="en-GB" sz="1100" b="0" i="0" u="none" strike="noStrike">
                          <a:solidFill>
                            <a:srgbClr val="00B050"/>
                          </a:solidFill>
                          <a:effectLst/>
                          <a:latin typeface="+mn-lt"/>
                        </a:rPr>
                        <a:t>Italy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£8.68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£8.68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209151">
                <a:tc>
                  <a:txBody>
                    <a:bodyPr/>
                    <a:lstStyle/>
                    <a:p>
                      <a:pPr algn="l" fontAlgn="ctr"/>
                      <a:r>
                        <a:rPr lang="en-GB" sz="1100" b="0" i="0" u="none" strike="noStrike" dirty="0">
                          <a:solidFill>
                            <a:srgbClr val="FF0000"/>
                          </a:solidFill>
                          <a:effectLst/>
                          <a:latin typeface="+mn-lt"/>
                        </a:rPr>
                        <a:t>Sweden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£8.03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£8.22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-13.7%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-15.7%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209151">
                <a:tc>
                  <a:txBody>
                    <a:bodyPr/>
                    <a:lstStyle/>
                    <a:p>
                      <a:pPr algn="l" fontAlgn="ctr"/>
                      <a:r>
                        <a:rPr lang="en-GB" sz="1100" b="0" i="0" u="none" strike="noStrike">
                          <a:solidFill>
                            <a:srgbClr val="00B050"/>
                          </a:solidFill>
                          <a:effectLst/>
                          <a:latin typeface="+mn-lt"/>
                        </a:rPr>
                        <a:t>Greece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£7.73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£7.24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35.3%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-6.3%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209151">
                <a:tc>
                  <a:txBody>
                    <a:bodyPr/>
                    <a:lstStyle/>
                    <a:p>
                      <a:pPr algn="l" fontAlgn="ctr"/>
                      <a:r>
                        <a:rPr lang="en-GB" sz="1100" b="0" i="0" u="none" strike="noStrike">
                          <a:solidFill>
                            <a:srgbClr val="00B050"/>
                          </a:solidFill>
                          <a:effectLst/>
                          <a:latin typeface="+mn-lt"/>
                        </a:rPr>
                        <a:t>Latvia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£17.13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£7.11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807.6%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2088.0%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-58.5%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209151">
                <a:tc>
                  <a:txBody>
                    <a:bodyPr/>
                    <a:lstStyle/>
                    <a:p>
                      <a:pPr algn="l" fontAlgn="ctr"/>
                      <a:r>
                        <a:rPr lang="en-GB" sz="1100" b="0" i="0" u="none" strike="noStrike">
                          <a:solidFill>
                            <a:srgbClr val="00B050"/>
                          </a:solidFill>
                          <a:effectLst/>
                          <a:latin typeface="+mn-lt"/>
                        </a:rPr>
                        <a:t>Poland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£8.02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£6.60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2562.7%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3137.0%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-17.7%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209151">
                <a:tc>
                  <a:txBody>
                    <a:bodyPr/>
                    <a:lstStyle/>
                    <a:p>
                      <a:pPr algn="l" fontAlgn="ctr"/>
                      <a:r>
                        <a:rPr lang="en-GB" sz="1100" b="0" i="0" u="none" strike="noStrike" dirty="0">
                          <a:solidFill>
                            <a:srgbClr val="00B050"/>
                          </a:solidFill>
                          <a:effectLst/>
                          <a:latin typeface="+mn-lt"/>
                        </a:rPr>
                        <a:t>Malta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£13.69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£14.79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331.1%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299.1%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r h="209151">
                <a:tc>
                  <a:txBody>
                    <a:bodyPr/>
                    <a:lstStyle/>
                    <a:p>
                      <a:pPr algn="l" fontAlgn="ctr"/>
                      <a:r>
                        <a:rPr lang="en-GB" sz="1100" b="0" i="0" u="none" strike="noStrike">
                          <a:solidFill>
                            <a:srgbClr val="00B050"/>
                          </a:solidFill>
                          <a:effectLst/>
                          <a:latin typeface="+mn-lt"/>
                        </a:rPr>
                        <a:t>Czech Republic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00000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£0.00001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0.000001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209151">
                <a:tc>
                  <a:txBody>
                    <a:bodyPr/>
                    <a:lstStyle/>
                    <a:p>
                      <a:pPr algn="l" fontAlgn="ctr"/>
                      <a:r>
                        <a:rPr lang="en-GB" sz="1100" b="0" i="0" u="none" strike="noStrike" dirty="0">
                          <a:solidFill>
                            <a:srgbClr val="FF0000"/>
                          </a:solidFill>
                          <a:effectLst/>
                          <a:latin typeface="+mn-lt"/>
                        </a:rPr>
                        <a:t>Lithuania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£2.88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000" b="0"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r h="209151">
                <a:tc>
                  <a:txBody>
                    <a:bodyPr/>
                    <a:lstStyle/>
                    <a:p>
                      <a:pPr algn="l" fontAlgn="ctr"/>
                      <a:r>
                        <a:rPr lang="en-GB" sz="1100" b="0" i="0" u="none" strike="noStrike" dirty="0">
                          <a:solidFill>
                            <a:srgbClr val="FF0000"/>
                          </a:solidFill>
                          <a:effectLst/>
                          <a:latin typeface="+mn-lt"/>
                        </a:rPr>
                        <a:t>St Pierre-</a:t>
                      </a:r>
                      <a:r>
                        <a:rPr lang="en-GB" sz="1100" b="0" i="0" u="none" strike="noStrike" dirty="0" err="1">
                          <a:solidFill>
                            <a:srgbClr val="FF0000"/>
                          </a:solidFill>
                          <a:effectLst/>
                          <a:latin typeface="+mn-lt"/>
                        </a:rPr>
                        <a:t>Mique</a:t>
                      </a:r>
                      <a:endParaRPr lang="en-GB" sz="1100" b="0" i="0" u="none" strike="noStrike" dirty="0">
                        <a:solidFill>
                          <a:srgbClr val="FF0000"/>
                        </a:solidFill>
                        <a:effectLst/>
                        <a:latin typeface="+mn-lt"/>
                      </a:endParaRP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£2.97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000" b="0"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r h="209151">
                <a:tc>
                  <a:txBody>
                    <a:bodyPr/>
                    <a:lstStyle/>
                    <a:p>
                      <a:pPr algn="l" fontAlgn="ctr"/>
                      <a:r>
                        <a:rPr lang="en-GB" sz="1100" b="0" i="0" u="none" strike="noStrike">
                          <a:solidFill>
                            <a:srgbClr val="FF0000"/>
                          </a:solidFill>
                          <a:effectLst/>
                          <a:latin typeface="+mn-lt"/>
                        </a:rPr>
                        <a:t>Luxembourg</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£4.13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000" b="0"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1"/>
                  </a:ext>
                </a:extLst>
              </a:tr>
              <a:tr h="209151">
                <a:tc>
                  <a:txBody>
                    <a:bodyPr/>
                    <a:lstStyle/>
                    <a:p>
                      <a:pPr algn="l" fontAlgn="ctr"/>
                      <a:r>
                        <a:rPr lang="en-GB" sz="1100" b="0" i="0" u="none" strike="noStrike">
                          <a:solidFill>
                            <a:srgbClr val="FF0000"/>
                          </a:solidFill>
                          <a:effectLst/>
                          <a:latin typeface="+mn-lt"/>
                        </a:rPr>
                        <a:t>Austria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£9.14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000" b="0"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2"/>
                  </a:ext>
                </a:extLst>
              </a:tr>
              <a:tr h="186035">
                <a:tc>
                  <a:txBody>
                    <a:bodyPr/>
                    <a:lstStyle/>
                    <a:p>
                      <a:pPr algn="l" fontAlgn="ctr"/>
                      <a:r>
                        <a:rPr lang="en-GB" sz="1100" b="0" i="0" u="none" strike="noStrike" dirty="0">
                          <a:solidFill>
                            <a:srgbClr val="FF0000"/>
                          </a:solidFill>
                          <a:effectLst/>
                          <a:latin typeface="+mn-lt"/>
                        </a:rPr>
                        <a:t>Bulgaria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0.0001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£7.72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000" b="0"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86035">
                <a:tc>
                  <a:txBody>
                    <a:bodyPr/>
                    <a:lstStyle/>
                    <a:p>
                      <a:pPr algn="l" fontAlgn="ctr"/>
                      <a:r>
                        <a:rPr lang="en-GB" sz="1100" b="1" i="0" u="none" strike="noStrike" dirty="0">
                          <a:solidFill>
                            <a:srgbClr val="000000"/>
                          </a:solidFill>
                          <a:effectLst/>
                          <a:latin typeface="+mn-lt"/>
                        </a:rPr>
                        <a:t>Grand Total</a:t>
                      </a:r>
                    </a:p>
                  </a:txBody>
                  <a:tcPr marL="72000" marR="9525" marT="9525" marB="0" anchor="ctr">
                    <a:lnL w="38100" cap="flat" cmpd="sng" algn="ctr">
                      <a:solidFill>
                        <a:schemeClr val="tx2"/>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1" i="0" u="none" strike="noStrike">
                        <a:solidFill>
                          <a:srgbClr val="00000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404040"/>
                          </a:solidFill>
                          <a:effectLst/>
                          <a:latin typeface="+mn-lt"/>
                        </a:rPr>
                        <a:t>£205.07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404040"/>
                          </a:solidFill>
                          <a:effectLst/>
                          <a:latin typeface="+mn-lt"/>
                        </a:rPr>
                        <a:t>32.33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404040"/>
                          </a:solidFill>
                          <a:effectLst/>
                          <a:latin typeface="+mn-lt"/>
                        </a:rPr>
                        <a:t>£6.34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000" b="1" i="0" u="none" strike="noStrike">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404040"/>
                          </a:solidFill>
                          <a:effectLst/>
                          <a:latin typeface="+mn-lt"/>
                        </a:rPr>
                        <a:t>£191.4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404040"/>
                          </a:solidFill>
                          <a:effectLst/>
                          <a:latin typeface="+mn-lt"/>
                        </a:rPr>
                        <a:t>47.3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1" i="0" u="none" strike="noStrike">
                          <a:solidFill>
                            <a:srgbClr val="404040"/>
                          </a:solidFill>
                          <a:effectLst/>
                          <a:latin typeface="+mn-lt"/>
                        </a:rPr>
                        <a:t>£4.04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1" i="0" u="none" strike="noStrike">
                          <a:solidFill>
                            <a:srgbClr val="FF0000"/>
                          </a:solidFill>
                          <a:effectLst/>
                          <a:latin typeface="+mn-lt"/>
                        </a:rPr>
                        <a:t>-6.7%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1" i="0" u="none" strike="noStrike">
                          <a:solidFill>
                            <a:srgbClr val="00B050"/>
                          </a:solidFill>
                          <a:effectLst/>
                          <a:latin typeface="+mn-lt"/>
                        </a:rPr>
                        <a:t>46.4%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1" i="0" u="none" strike="noStrike" dirty="0">
                          <a:solidFill>
                            <a:srgbClr val="FF0000"/>
                          </a:solidFill>
                          <a:effectLst/>
                          <a:latin typeface="+mn-lt"/>
                        </a:rPr>
                        <a:t>-36.2%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0" y="6443035"/>
            <a:ext cx="9144000" cy="252101"/>
          </a:xfrm>
          <a:prstGeom prst="rect">
            <a:avLst/>
          </a:prstGeom>
        </p:spPr>
        <p:txBody>
          <a:bodyPr vert="horz" wrap="square" lIns="91440" tIns="45720" rIns="91440" bIns="45720" rtlCol="0" anchor="t">
            <a:noAutofit/>
          </a:bodyPr>
          <a:lstStyle/>
          <a:p>
            <a:pPr algn="ctr"/>
            <a:r>
              <a:rPr lang="en-GB" sz="1100" dirty="0"/>
              <a:t>Key: * EU Country: </a:t>
            </a:r>
            <a:r>
              <a:rPr lang="en-GB" sz="1100" dirty="0">
                <a:solidFill>
                  <a:srgbClr val="00B050"/>
                </a:solidFill>
                <a:cs typeface="Helvetica" panose="020B0604020202020204" pitchFamily="34" charset="0"/>
              </a:rPr>
              <a:t>value &amp; volume increase</a:t>
            </a:r>
            <a:r>
              <a:rPr lang="en-GB" sz="1100" dirty="0">
                <a:solidFill>
                  <a:schemeClr val="tx1">
                    <a:lumMod val="75000"/>
                    <a:lumOff val="25000"/>
                  </a:schemeClr>
                </a:solidFill>
                <a:cs typeface="Helvetica" panose="020B0604020202020204" pitchFamily="34" charset="0"/>
              </a:rPr>
              <a:t>, </a:t>
            </a:r>
            <a:r>
              <a:rPr lang="en-GB" sz="1100" dirty="0">
                <a:solidFill>
                  <a:srgbClr val="FF0000"/>
                </a:solidFill>
                <a:cs typeface="Helvetica" panose="020B0604020202020204" pitchFamily="34" charset="0"/>
              </a:rPr>
              <a:t>value &amp; volume decline</a:t>
            </a:r>
          </a:p>
          <a:p>
            <a:pPr algn="ctr"/>
            <a:r>
              <a:rPr lang="en-GB" sz="1100" dirty="0"/>
              <a:t>See glossary for details of the species within each group</a:t>
            </a:r>
          </a:p>
          <a:p>
            <a:pPr algn="ctr"/>
            <a:endParaRPr lang="en-GB" sz="1100" dirty="0">
              <a:solidFill>
                <a:srgbClr val="FF0000"/>
              </a:solidFill>
              <a:cs typeface="Helvetica" panose="020B0604020202020204" pitchFamily="34" charset="0"/>
            </a:endParaRPr>
          </a:p>
          <a:p>
            <a:endParaRPr lang="en-GB" sz="1100" dirty="0">
              <a:solidFill>
                <a:schemeClr val="tx1">
                  <a:lumMod val="75000"/>
                  <a:lumOff val="25000"/>
                </a:schemeClr>
              </a:solidFill>
              <a:cs typeface="Helvetica" panose="020B0604020202020204" pitchFamily="34" charset="0"/>
            </a:endParaRPr>
          </a:p>
        </p:txBody>
      </p:sp>
    </p:spTree>
    <p:extLst>
      <p:ext uri="{BB962C8B-B14F-4D97-AF65-F5344CB8AC3E}">
        <p14:creationId xmlns:p14="http://schemas.microsoft.com/office/powerpoint/2010/main" val="1804499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GB" dirty="0"/>
              <a:t>UK “all other” seafood imports from EU by country,</a:t>
            </a:r>
            <a:br>
              <a:rPr lang="en-GB" dirty="0"/>
            </a:br>
            <a:r>
              <a:rPr lang="en-GB" dirty="0"/>
              <a:t>ranked by value</a:t>
            </a:r>
          </a:p>
        </p:txBody>
      </p:sp>
      <p:graphicFrame>
        <p:nvGraphicFramePr>
          <p:cNvPr id="3" name="Content Placeholder 5"/>
          <p:cNvGraphicFramePr>
            <a:graphicFrameLocks/>
          </p:cNvGraphicFramePr>
          <p:nvPr>
            <p:extLst>
              <p:ext uri="{D42A27DB-BD31-4B8C-83A1-F6EECF244321}">
                <p14:modId xmlns:p14="http://schemas.microsoft.com/office/powerpoint/2010/main" val="2940255727"/>
              </p:ext>
            </p:extLst>
          </p:nvPr>
        </p:nvGraphicFramePr>
        <p:xfrm>
          <a:off x="367296" y="1340061"/>
          <a:ext cx="8388003" cy="4859880"/>
        </p:xfrm>
        <a:graphic>
          <a:graphicData uri="http://schemas.openxmlformats.org/drawingml/2006/table">
            <a:tbl>
              <a:tblPr firstRow="1" bandRow="1">
                <a:tableStyleId>{69012ECD-51FC-41F1-AA8D-1B2483CD663E}</a:tableStyleId>
              </a:tblPr>
              <a:tblGrid>
                <a:gridCol w="1130049">
                  <a:extLst>
                    <a:ext uri="{9D8B030D-6E8A-4147-A177-3AD203B41FA5}">
                      <a16:colId xmlns:a16="http://schemas.microsoft.com/office/drawing/2014/main" val="20000"/>
                    </a:ext>
                  </a:extLst>
                </a:gridCol>
                <a:gridCol w="659814">
                  <a:extLst>
                    <a:ext uri="{9D8B030D-6E8A-4147-A177-3AD203B41FA5}">
                      <a16:colId xmlns:a16="http://schemas.microsoft.com/office/drawing/2014/main" val="20004"/>
                    </a:ext>
                  </a:extLst>
                </a:gridCol>
                <a:gridCol w="659814">
                  <a:extLst>
                    <a:ext uri="{9D8B030D-6E8A-4147-A177-3AD203B41FA5}">
                      <a16:colId xmlns:a16="http://schemas.microsoft.com/office/drawing/2014/main" val="20005"/>
                    </a:ext>
                  </a:extLst>
                </a:gridCol>
                <a:gridCol w="659814">
                  <a:extLst>
                    <a:ext uri="{9D8B030D-6E8A-4147-A177-3AD203B41FA5}">
                      <a16:colId xmlns:a16="http://schemas.microsoft.com/office/drawing/2014/main" val="20006"/>
                    </a:ext>
                  </a:extLst>
                </a:gridCol>
                <a:gridCol w="659814">
                  <a:extLst>
                    <a:ext uri="{9D8B030D-6E8A-4147-A177-3AD203B41FA5}">
                      <a16:colId xmlns:a16="http://schemas.microsoft.com/office/drawing/2014/main" val="20007"/>
                    </a:ext>
                  </a:extLst>
                </a:gridCol>
                <a:gridCol w="659814">
                  <a:extLst>
                    <a:ext uri="{9D8B030D-6E8A-4147-A177-3AD203B41FA5}">
                      <a16:colId xmlns:a16="http://schemas.microsoft.com/office/drawing/2014/main" val="20008"/>
                    </a:ext>
                  </a:extLst>
                </a:gridCol>
                <a:gridCol w="659814">
                  <a:extLst>
                    <a:ext uri="{9D8B030D-6E8A-4147-A177-3AD203B41FA5}">
                      <a16:colId xmlns:a16="http://schemas.microsoft.com/office/drawing/2014/main" val="20009"/>
                    </a:ext>
                  </a:extLst>
                </a:gridCol>
                <a:gridCol w="659814">
                  <a:extLst>
                    <a:ext uri="{9D8B030D-6E8A-4147-A177-3AD203B41FA5}">
                      <a16:colId xmlns:a16="http://schemas.microsoft.com/office/drawing/2014/main" val="20010"/>
                    </a:ext>
                  </a:extLst>
                </a:gridCol>
                <a:gridCol w="659814">
                  <a:extLst>
                    <a:ext uri="{9D8B030D-6E8A-4147-A177-3AD203B41FA5}">
                      <a16:colId xmlns:a16="http://schemas.microsoft.com/office/drawing/2014/main" val="20011"/>
                    </a:ext>
                  </a:extLst>
                </a:gridCol>
                <a:gridCol w="659814">
                  <a:extLst>
                    <a:ext uri="{9D8B030D-6E8A-4147-A177-3AD203B41FA5}">
                      <a16:colId xmlns:a16="http://schemas.microsoft.com/office/drawing/2014/main" val="20001"/>
                    </a:ext>
                  </a:extLst>
                </a:gridCol>
                <a:gridCol w="659814">
                  <a:extLst>
                    <a:ext uri="{9D8B030D-6E8A-4147-A177-3AD203B41FA5}">
                      <a16:colId xmlns:a16="http://schemas.microsoft.com/office/drawing/2014/main" val="20002"/>
                    </a:ext>
                  </a:extLst>
                </a:gridCol>
                <a:gridCol w="659814">
                  <a:extLst>
                    <a:ext uri="{9D8B030D-6E8A-4147-A177-3AD203B41FA5}">
                      <a16:colId xmlns:a16="http://schemas.microsoft.com/office/drawing/2014/main" val="20003"/>
                    </a:ext>
                  </a:extLst>
                </a:gridCol>
              </a:tblGrid>
              <a:tr h="199179">
                <a:tc>
                  <a:txBody>
                    <a:bodyPr/>
                    <a:lstStyle/>
                    <a:p>
                      <a:pPr algn="l" fontAlgn="ctr"/>
                      <a:endParaRPr lang="en-GB" sz="1100" b="0" i="0" u="none" strike="noStrike" dirty="0">
                        <a:solidFill>
                          <a:schemeClr val="bg1"/>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2018</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2019</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mn-lt"/>
                        </a:rPr>
                        <a:t>% Change</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8019">
                <a:tc>
                  <a:txBody>
                    <a:bodyPr/>
                    <a:lstStyle/>
                    <a:p>
                      <a:pPr algn="l" fontAlgn="ctr"/>
                      <a:r>
                        <a:rPr lang="en-GB" sz="1100" b="0" i="0" u="none" strike="noStrike" dirty="0">
                          <a:solidFill>
                            <a:schemeClr val="bg1"/>
                          </a:solidFill>
                          <a:effectLst/>
                          <a:latin typeface="+mn-lt"/>
                        </a:rPr>
                        <a:t>* EU Country</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4"/>
                  </a:ext>
                </a:extLst>
              </a:tr>
              <a:tr h="199179">
                <a:tc>
                  <a:txBody>
                    <a:bodyPr/>
                    <a:lstStyle/>
                    <a:p>
                      <a:pPr algn="l" fontAlgn="ctr"/>
                      <a:r>
                        <a:rPr lang="en-GB" sz="1100" b="0" i="0" u="none" strike="noStrike" dirty="0">
                          <a:solidFill>
                            <a:srgbClr val="00B050"/>
                          </a:solidFill>
                          <a:effectLst/>
                          <a:latin typeface="+mn-lt"/>
                        </a:rPr>
                        <a:t>Sweden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£5.92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£224.4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39.0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£5.75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19.0%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99179">
                <a:tc>
                  <a:txBody>
                    <a:bodyPr/>
                    <a:lstStyle/>
                    <a:p>
                      <a:pPr algn="l" fontAlgn="ctr"/>
                      <a:r>
                        <a:rPr lang="en-GB" sz="1100" b="0" i="0" u="none" strike="noStrike" dirty="0">
                          <a:solidFill>
                            <a:srgbClr val="00B050"/>
                          </a:solidFill>
                          <a:effectLst/>
                          <a:latin typeface="+mn-lt"/>
                        </a:rPr>
                        <a:t>Germany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£109.7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29.8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£3.68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£124.4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£3.83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13.4%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99179">
                <a:tc>
                  <a:txBody>
                    <a:bodyPr/>
                    <a:lstStyle/>
                    <a:p>
                      <a:pPr algn="l" fontAlgn="ctr"/>
                      <a:r>
                        <a:rPr lang="en-GB" sz="1100" b="0" i="0" u="none" strike="noStrike" dirty="0">
                          <a:solidFill>
                            <a:srgbClr val="FF0000"/>
                          </a:solidFill>
                          <a:effectLst/>
                          <a:latin typeface="+mn-lt"/>
                        </a:rPr>
                        <a:t>Poland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£56.2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£5.71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£45.6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£4.74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-18.8%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-16.9%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199179">
                <a:tc>
                  <a:txBody>
                    <a:bodyPr/>
                    <a:lstStyle/>
                    <a:p>
                      <a:pPr algn="l" fontAlgn="ctr"/>
                      <a:r>
                        <a:rPr lang="en-GB" sz="1100" b="0" i="0" u="none" strike="noStrike">
                          <a:solidFill>
                            <a:srgbClr val="FF0000"/>
                          </a:solidFill>
                          <a:effectLst/>
                          <a:latin typeface="+mn-lt"/>
                        </a:rPr>
                        <a:t>Denmark</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£5.06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£5.11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-36.0%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-36.6%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0.9%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199179">
                <a:tc>
                  <a:txBody>
                    <a:bodyPr/>
                    <a:lstStyle/>
                    <a:p>
                      <a:pPr algn="l" fontAlgn="ctr"/>
                      <a:r>
                        <a:rPr lang="en-GB" sz="1100" b="0" i="0" u="none" strike="noStrike">
                          <a:solidFill>
                            <a:srgbClr val="FF0000"/>
                          </a:solidFill>
                          <a:effectLst/>
                          <a:latin typeface="+mn-lt"/>
                        </a:rPr>
                        <a:t>Netherlands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£38.5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£5.81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£5.86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-22.7%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0.8%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99179">
                <a:tc>
                  <a:txBody>
                    <a:bodyPr/>
                    <a:lstStyle/>
                    <a:p>
                      <a:pPr algn="l" fontAlgn="ctr"/>
                      <a:r>
                        <a:rPr lang="en-GB" sz="1100" b="0" i="0" u="none" strike="noStrike" dirty="0">
                          <a:solidFill>
                            <a:srgbClr val="00B050"/>
                          </a:solidFill>
                          <a:effectLst/>
                          <a:latin typeface="+mn-lt"/>
                        </a:rPr>
                        <a:t>Lithuania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£3.14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£26.6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£3.40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35.9%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25.7%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199179">
                <a:tc>
                  <a:txBody>
                    <a:bodyPr/>
                    <a:lstStyle/>
                    <a:p>
                      <a:pPr algn="l" fontAlgn="ctr"/>
                      <a:r>
                        <a:rPr lang="en-GB" sz="1100" b="0" i="0" u="none" strike="noStrike" dirty="0">
                          <a:solidFill>
                            <a:srgbClr val="00B050"/>
                          </a:solidFill>
                          <a:effectLst/>
                          <a:latin typeface="+mn-lt"/>
                        </a:rPr>
                        <a:t>Finland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£5.35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£25.0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£6.44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690.6%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557.3%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20.3%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199179">
                <a:tc>
                  <a:txBody>
                    <a:bodyPr/>
                    <a:lstStyle/>
                    <a:p>
                      <a:pPr algn="l" fontAlgn="ctr"/>
                      <a:r>
                        <a:rPr lang="en-GB" sz="1100" b="0" i="0" u="none" strike="noStrike">
                          <a:solidFill>
                            <a:srgbClr val="00B050"/>
                          </a:solidFill>
                          <a:effectLst/>
                          <a:latin typeface="+mn-lt"/>
                        </a:rPr>
                        <a:t>Irish Republic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£9.06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£9.39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48.4%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199179">
                <a:tc>
                  <a:txBody>
                    <a:bodyPr/>
                    <a:lstStyle/>
                    <a:p>
                      <a:pPr algn="l" fontAlgn="ctr"/>
                      <a:r>
                        <a:rPr lang="en-GB" sz="1100" b="0" i="0" u="none" strike="noStrike">
                          <a:solidFill>
                            <a:srgbClr val="00B050"/>
                          </a:solidFill>
                          <a:effectLst/>
                          <a:latin typeface="+mn-lt"/>
                        </a:rPr>
                        <a:t>Belgium</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£5.33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118.6%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35.0%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61.9%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199179">
                <a:tc>
                  <a:txBody>
                    <a:bodyPr/>
                    <a:lstStyle/>
                    <a:p>
                      <a:pPr algn="l" fontAlgn="ctr"/>
                      <a:r>
                        <a:rPr lang="en-GB" sz="1100" b="0" i="0" u="none" strike="noStrike">
                          <a:solidFill>
                            <a:srgbClr val="00B050"/>
                          </a:solidFill>
                          <a:effectLst/>
                          <a:latin typeface="+mn-lt"/>
                        </a:rPr>
                        <a:t>France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£6.67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£6.36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7.2%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199179">
                <a:tc>
                  <a:txBody>
                    <a:bodyPr/>
                    <a:lstStyle/>
                    <a:p>
                      <a:pPr algn="l" fontAlgn="ctr"/>
                      <a:r>
                        <a:rPr lang="en-GB" sz="1100" b="0" i="0" u="none" strike="noStrike" dirty="0">
                          <a:solidFill>
                            <a:srgbClr val="FF0000"/>
                          </a:solidFill>
                          <a:effectLst/>
                          <a:latin typeface="+mn-lt"/>
                        </a:rPr>
                        <a:t>Spain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£6.39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£7.36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-28.3%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-37.8%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199179">
                <a:tc>
                  <a:txBody>
                    <a:bodyPr/>
                    <a:lstStyle/>
                    <a:p>
                      <a:pPr algn="l" fontAlgn="ctr"/>
                      <a:r>
                        <a:rPr lang="en-GB" sz="1100" b="0" i="0" u="none" strike="noStrike">
                          <a:solidFill>
                            <a:srgbClr val="00B050"/>
                          </a:solidFill>
                          <a:effectLst/>
                          <a:latin typeface="+mn-lt"/>
                        </a:rPr>
                        <a:t>Italy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£7.96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£5.41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23.3%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-32.0%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199179">
                <a:tc>
                  <a:txBody>
                    <a:bodyPr/>
                    <a:lstStyle/>
                    <a:p>
                      <a:pPr algn="l" fontAlgn="ctr"/>
                      <a:r>
                        <a:rPr lang="en-GB" sz="1100" b="0" i="0" u="none" strike="noStrike">
                          <a:solidFill>
                            <a:srgbClr val="00B050"/>
                          </a:solidFill>
                          <a:effectLst/>
                          <a:latin typeface="+mn-lt"/>
                        </a:rPr>
                        <a:t>Greece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£5.45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290.5%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1111.8%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-67.8%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r h="199179">
                <a:tc>
                  <a:txBody>
                    <a:bodyPr/>
                    <a:lstStyle/>
                    <a:p>
                      <a:pPr algn="l" fontAlgn="ctr"/>
                      <a:r>
                        <a:rPr lang="en-GB" sz="1100" b="0" i="0" u="none" strike="noStrike">
                          <a:solidFill>
                            <a:srgbClr val="00B050"/>
                          </a:solidFill>
                          <a:effectLst/>
                          <a:latin typeface="+mn-lt"/>
                        </a:rPr>
                        <a:t>Portugal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£3.74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£4.07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84.0%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69.2%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199179">
                <a:tc>
                  <a:txBody>
                    <a:bodyPr/>
                    <a:lstStyle/>
                    <a:p>
                      <a:pPr algn="l" fontAlgn="ctr"/>
                      <a:r>
                        <a:rPr lang="en-GB" sz="1100" b="0" i="0" u="none" strike="noStrike" dirty="0">
                          <a:solidFill>
                            <a:srgbClr val="FF0000"/>
                          </a:solidFill>
                          <a:effectLst/>
                          <a:latin typeface="+mn-lt"/>
                        </a:rPr>
                        <a:t>Romania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-15.1%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-8.1%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r h="199179">
                <a:tc>
                  <a:txBody>
                    <a:bodyPr/>
                    <a:lstStyle/>
                    <a:p>
                      <a:pPr algn="l" fontAlgn="ctr"/>
                      <a:r>
                        <a:rPr lang="en-GB" sz="1100" b="0" i="0" u="none" strike="noStrike" dirty="0">
                          <a:solidFill>
                            <a:srgbClr val="FF0000"/>
                          </a:solidFill>
                          <a:effectLst/>
                          <a:latin typeface="+mn-lt"/>
                        </a:rPr>
                        <a:t>Latvia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£5.16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£5.41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-12.1%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-16.1%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r h="199179">
                <a:tc>
                  <a:txBody>
                    <a:bodyPr/>
                    <a:lstStyle/>
                    <a:p>
                      <a:pPr algn="l" fontAlgn="ctr"/>
                      <a:r>
                        <a:rPr lang="en-GB" sz="1100" b="0" i="0" u="none" strike="noStrike">
                          <a:solidFill>
                            <a:srgbClr val="000000"/>
                          </a:solidFill>
                          <a:effectLst/>
                          <a:latin typeface="+mn-lt"/>
                        </a:rPr>
                        <a:t>Malta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£6.67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£11.97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66.7%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-7.1%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79.5%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1"/>
                  </a:ext>
                </a:extLst>
              </a:tr>
              <a:tr h="199179">
                <a:tc>
                  <a:txBody>
                    <a:bodyPr/>
                    <a:lstStyle/>
                    <a:p>
                      <a:pPr algn="l" fontAlgn="ctr"/>
                      <a:r>
                        <a:rPr lang="en-GB" sz="1100" b="0" i="0" u="none" strike="noStrike">
                          <a:solidFill>
                            <a:srgbClr val="00B050"/>
                          </a:solidFill>
                          <a:effectLst/>
                          <a:latin typeface="+mn-lt"/>
                        </a:rPr>
                        <a:t>Austria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00000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£4.19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2"/>
                  </a:ext>
                </a:extLst>
              </a:tr>
              <a:tr h="199179">
                <a:tc>
                  <a:txBody>
                    <a:bodyPr/>
                    <a:lstStyle/>
                    <a:p>
                      <a:pPr algn="l" fontAlgn="ctr"/>
                      <a:r>
                        <a:rPr lang="en-GB" sz="1100" b="0" i="0" u="none" strike="noStrike" dirty="0">
                          <a:solidFill>
                            <a:srgbClr val="000000"/>
                          </a:solidFill>
                          <a:effectLst/>
                          <a:latin typeface="+mn-lt"/>
                        </a:rPr>
                        <a:t>Czech Republic</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£2.92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£4.02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-19.9%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37.6%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3"/>
                  </a:ext>
                </a:extLst>
              </a:tr>
              <a:tr h="163402">
                <a:tc>
                  <a:txBody>
                    <a:bodyPr/>
                    <a:lstStyle/>
                    <a:p>
                      <a:pPr algn="l" fontAlgn="ctr"/>
                      <a:r>
                        <a:rPr lang="en-GB" sz="1100" b="0" i="0" u="none" strike="noStrike">
                          <a:solidFill>
                            <a:srgbClr val="FF0000"/>
                          </a:solidFill>
                          <a:effectLst/>
                          <a:latin typeface="+mn-lt"/>
                        </a:rPr>
                        <a:t>Slovenia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£5.72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000" b="0"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63402">
                <a:tc>
                  <a:txBody>
                    <a:bodyPr/>
                    <a:lstStyle/>
                    <a:p>
                      <a:pPr algn="l" fontAlgn="ctr"/>
                      <a:r>
                        <a:rPr lang="en-GB" sz="1100" b="0" i="0" u="none" strike="noStrike">
                          <a:solidFill>
                            <a:srgbClr val="FF0000"/>
                          </a:solidFill>
                          <a:effectLst/>
                          <a:latin typeface="+mn-lt"/>
                        </a:rPr>
                        <a:t>Slovakia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£8.48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000" b="0" i="0" u="none" strike="noStrike">
                        <a:solidFill>
                          <a:srgbClr val="00B05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404040"/>
                        </a:solidFill>
                        <a:effectLst/>
                        <a:latin typeface="+mn-lt"/>
                      </a:endParaRP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-100.0%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63402">
                <a:tc>
                  <a:txBody>
                    <a:bodyPr/>
                    <a:lstStyle/>
                    <a:p>
                      <a:pPr algn="l" fontAlgn="ctr"/>
                      <a:r>
                        <a:rPr lang="en-GB" sz="1100" b="1" i="0" u="none" strike="noStrike" dirty="0">
                          <a:solidFill>
                            <a:srgbClr val="00B050"/>
                          </a:solidFill>
                          <a:effectLst/>
                          <a:latin typeface="+mn-lt"/>
                        </a:rPr>
                        <a:t>Grand Total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100" b="1" i="0" u="none" strike="noStrike">
                        <a:solidFill>
                          <a:srgbClr val="00000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£512.31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102.76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£4.99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1" i="0" u="none" strike="noStrike">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£565.5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113.8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1" i="0" u="none" strike="noStrike">
                          <a:solidFill>
                            <a:srgbClr val="404040"/>
                          </a:solidFill>
                          <a:effectLst/>
                          <a:latin typeface="+mn-lt"/>
                        </a:rPr>
                        <a:t>£4.97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n-lt"/>
                        </a:rPr>
                        <a:t>10.4%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a:solidFill>
                            <a:srgbClr val="00B050"/>
                          </a:solidFill>
                          <a:effectLst/>
                          <a:latin typeface="+mn-lt"/>
                        </a:rPr>
                        <a:t>10.8%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1" i="0" u="none" strike="noStrike" dirty="0">
                          <a:solidFill>
                            <a:srgbClr val="FF0000"/>
                          </a:solidFill>
                          <a:effectLst/>
                          <a:latin typeface="+mn-lt"/>
                        </a:rPr>
                        <a:t>-0.3%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4" name="TextBox 3"/>
          <p:cNvSpPr txBox="1"/>
          <p:nvPr/>
        </p:nvSpPr>
        <p:spPr>
          <a:xfrm>
            <a:off x="0" y="6443035"/>
            <a:ext cx="9144000" cy="252101"/>
          </a:xfrm>
          <a:prstGeom prst="rect">
            <a:avLst/>
          </a:prstGeom>
        </p:spPr>
        <p:txBody>
          <a:bodyPr vert="horz" wrap="square" lIns="91440" tIns="45720" rIns="91440" bIns="45720" rtlCol="0" anchor="t">
            <a:noAutofit/>
          </a:bodyPr>
          <a:lstStyle/>
          <a:p>
            <a:pPr algn="ctr"/>
            <a:r>
              <a:rPr lang="en-GB" sz="1100" dirty="0"/>
              <a:t>Key: * EU Country: </a:t>
            </a:r>
            <a:r>
              <a:rPr lang="en-GB" sz="1100" dirty="0">
                <a:solidFill>
                  <a:srgbClr val="00B050"/>
                </a:solidFill>
                <a:cs typeface="Helvetica" panose="020B0604020202020204" pitchFamily="34" charset="0"/>
              </a:rPr>
              <a:t>value &amp; volume increase</a:t>
            </a:r>
            <a:r>
              <a:rPr lang="en-GB" sz="1100" dirty="0">
                <a:solidFill>
                  <a:schemeClr val="tx1">
                    <a:lumMod val="75000"/>
                    <a:lumOff val="25000"/>
                  </a:schemeClr>
                </a:solidFill>
                <a:cs typeface="Helvetica" panose="020B0604020202020204" pitchFamily="34" charset="0"/>
              </a:rPr>
              <a:t>, </a:t>
            </a:r>
            <a:r>
              <a:rPr lang="en-GB" sz="1100" dirty="0">
                <a:solidFill>
                  <a:srgbClr val="FF0000"/>
                </a:solidFill>
                <a:cs typeface="Helvetica" panose="020B0604020202020204" pitchFamily="34" charset="0"/>
              </a:rPr>
              <a:t>value &amp; volume decline</a:t>
            </a:r>
          </a:p>
          <a:p>
            <a:pPr algn="ctr"/>
            <a:r>
              <a:rPr lang="en-GB" sz="1100" dirty="0"/>
              <a:t>See glossary for details of the species within each group</a:t>
            </a:r>
          </a:p>
          <a:p>
            <a:pPr algn="ctr"/>
            <a:endParaRPr lang="en-GB" sz="1100" dirty="0">
              <a:solidFill>
                <a:srgbClr val="FF0000"/>
              </a:solidFill>
              <a:cs typeface="Helvetica" panose="020B0604020202020204" pitchFamily="34" charset="0"/>
            </a:endParaRPr>
          </a:p>
          <a:p>
            <a:endParaRPr lang="en-GB" sz="1100" dirty="0">
              <a:solidFill>
                <a:schemeClr val="tx1">
                  <a:lumMod val="75000"/>
                  <a:lumOff val="25000"/>
                </a:schemeClr>
              </a:solidFill>
              <a:cs typeface="Helvetica" panose="020B0604020202020204" pitchFamily="34" charset="0"/>
            </a:endParaRPr>
          </a:p>
        </p:txBody>
      </p:sp>
    </p:spTree>
    <p:extLst>
      <p:ext uri="{BB962C8B-B14F-4D97-AF65-F5344CB8AC3E}">
        <p14:creationId xmlns:p14="http://schemas.microsoft.com/office/powerpoint/2010/main" val="1804499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GB" dirty="0"/>
              <a:t>UK top 20 species imported from EU by country,</a:t>
            </a:r>
            <a:br>
              <a:rPr lang="en-GB" dirty="0"/>
            </a:br>
            <a:r>
              <a:rPr lang="en-GB" dirty="0"/>
              <a:t>ranked by value</a:t>
            </a:r>
          </a:p>
        </p:txBody>
      </p:sp>
      <p:graphicFrame>
        <p:nvGraphicFramePr>
          <p:cNvPr id="3" name="Content Placeholder 5"/>
          <p:cNvGraphicFramePr>
            <a:graphicFrameLocks/>
          </p:cNvGraphicFramePr>
          <p:nvPr>
            <p:extLst>
              <p:ext uri="{D42A27DB-BD31-4B8C-83A1-F6EECF244321}">
                <p14:modId xmlns:p14="http://schemas.microsoft.com/office/powerpoint/2010/main" val="2335950593"/>
              </p:ext>
            </p:extLst>
          </p:nvPr>
        </p:nvGraphicFramePr>
        <p:xfrm>
          <a:off x="367296" y="1340057"/>
          <a:ext cx="8388003" cy="4922520"/>
        </p:xfrm>
        <a:graphic>
          <a:graphicData uri="http://schemas.openxmlformats.org/drawingml/2006/table">
            <a:tbl>
              <a:tblPr firstRow="1" bandRow="1">
                <a:tableStyleId>{69012ECD-51FC-41F1-AA8D-1B2483CD663E}</a:tableStyleId>
              </a:tblPr>
              <a:tblGrid>
                <a:gridCol w="1130049">
                  <a:extLst>
                    <a:ext uri="{9D8B030D-6E8A-4147-A177-3AD203B41FA5}">
                      <a16:colId xmlns:a16="http://schemas.microsoft.com/office/drawing/2014/main" val="20000"/>
                    </a:ext>
                  </a:extLst>
                </a:gridCol>
                <a:gridCol w="659814">
                  <a:extLst>
                    <a:ext uri="{9D8B030D-6E8A-4147-A177-3AD203B41FA5}">
                      <a16:colId xmlns:a16="http://schemas.microsoft.com/office/drawing/2014/main" val="20004"/>
                    </a:ext>
                  </a:extLst>
                </a:gridCol>
                <a:gridCol w="659814">
                  <a:extLst>
                    <a:ext uri="{9D8B030D-6E8A-4147-A177-3AD203B41FA5}">
                      <a16:colId xmlns:a16="http://schemas.microsoft.com/office/drawing/2014/main" val="20005"/>
                    </a:ext>
                  </a:extLst>
                </a:gridCol>
                <a:gridCol w="659814">
                  <a:extLst>
                    <a:ext uri="{9D8B030D-6E8A-4147-A177-3AD203B41FA5}">
                      <a16:colId xmlns:a16="http://schemas.microsoft.com/office/drawing/2014/main" val="20006"/>
                    </a:ext>
                  </a:extLst>
                </a:gridCol>
                <a:gridCol w="659814">
                  <a:extLst>
                    <a:ext uri="{9D8B030D-6E8A-4147-A177-3AD203B41FA5}">
                      <a16:colId xmlns:a16="http://schemas.microsoft.com/office/drawing/2014/main" val="20007"/>
                    </a:ext>
                  </a:extLst>
                </a:gridCol>
                <a:gridCol w="659814">
                  <a:extLst>
                    <a:ext uri="{9D8B030D-6E8A-4147-A177-3AD203B41FA5}">
                      <a16:colId xmlns:a16="http://schemas.microsoft.com/office/drawing/2014/main" val="20008"/>
                    </a:ext>
                  </a:extLst>
                </a:gridCol>
                <a:gridCol w="659814">
                  <a:extLst>
                    <a:ext uri="{9D8B030D-6E8A-4147-A177-3AD203B41FA5}">
                      <a16:colId xmlns:a16="http://schemas.microsoft.com/office/drawing/2014/main" val="20009"/>
                    </a:ext>
                  </a:extLst>
                </a:gridCol>
                <a:gridCol w="659814">
                  <a:extLst>
                    <a:ext uri="{9D8B030D-6E8A-4147-A177-3AD203B41FA5}">
                      <a16:colId xmlns:a16="http://schemas.microsoft.com/office/drawing/2014/main" val="20010"/>
                    </a:ext>
                  </a:extLst>
                </a:gridCol>
                <a:gridCol w="659814">
                  <a:extLst>
                    <a:ext uri="{9D8B030D-6E8A-4147-A177-3AD203B41FA5}">
                      <a16:colId xmlns:a16="http://schemas.microsoft.com/office/drawing/2014/main" val="20011"/>
                    </a:ext>
                  </a:extLst>
                </a:gridCol>
                <a:gridCol w="659814">
                  <a:extLst>
                    <a:ext uri="{9D8B030D-6E8A-4147-A177-3AD203B41FA5}">
                      <a16:colId xmlns:a16="http://schemas.microsoft.com/office/drawing/2014/main" val="20001"/>
                    </a:ext>
                  </a:extLst>
                </a:gridCol>
                <a:gridCol w="659814">
                  <a:extLst>
                    <a:ext uri="{9D8B030D-6E8A-4147-A177-3AD203B41FA5}">
                      <a16:colId xmlns:a16="http://schemas.microsoft.com/office/drawing/2014/main" val="20002"/>
                    </a:ext>
                  </a:extLst>
                </a:gridCol>
                <a:gridCol w="659814">
                  <a:extLst>
                    <a:ext uri="{9D8B030D-6E8A-4147-A177-3AD203B41FA5}">
                      <a16:colId xmlns:a16="http://schemas.microsoft.com/office/drawing/2014/main" val="20003"/>
                    </a:ext>
                  </a:extLst>
                </a:gridCol>
              </a:tblGrid>
              <a:tr h="173836">
                <a:tc>
                  <a:txBody>
                    <a:bodyPr/>
                    <a:lstStyle/>
                    <a:p>
                      <a:pPr algn="l" fontAlgn="ctr"/>
                      <a:endParaRPr lang="en-GB" sz="1100" b="0" i="0" u="none" strike="noStrike" dirty="0">
                        <a:solidFill>
                          <a:schemeClr val="bg1"/>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2018</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1100" b="1" i="0" u="none" strike="noStrike" dirty="0">
                          <a:solidFill>
                            <a:schemeClr val="bg1"/>
                          </a:solidFill>
                          <a:effectLst/>
                          <a:latin typeface="+mn-lt"/>
                        </a:rPr>
                        <a:t>2019</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algn="ctr" fontAlgn="ctr"/>
                      <a:r>
                        <a:rPr lang="en-GB" sz="1100" b="1" i="0" u="none" strike="noStrike" dirty="0">
                          <a:solidFill>
                            <a:schemeClr val="bg1"/>
                          </a:solidFill>
                          <a:effectLst/>
                          <a:latin typeface="+mn-lt"/>
                        </a:rPr>
                        <a:t>% Change</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27748">
                <a:tc>
                  <a:txBody>
                    <a:bodyPr/>
                    <a:lstStyle/>
                    <a:p>
                      <a:pPr algn="l" fontAlgn="ctr"/>
                      <a:r>
                        <a:rPr lang="en-GB" sz="1100" b="0" i="0" u="none" strike="noStrike" dirty="0">
                          <a:solidFill>
                            <a:schemeClr val="bg1"/>
                          </a:solidFill>
                          <a:effectLst/>
                          <a:latin typeface="+mn-lt"/>
                        </a:rPr>
                        <a:t>* Species</a:t>
                      </a:r>
                    </a:p>
                  </a:txBody>
                  <a:tcPr marL="9525"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Rank</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Value £m</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Volume k 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1100" b="0" i="0" u="none" strike="noStrike" dirty="0">
                          <a:solidFill>
                            <a:schemeClr val="bg1"/>
                          </a:solidFill>
                          <a:effectLst/>
                          <a:latin typeface="+mn-lt"/>
                        </a:rPr>
                        <a:t>£/kg</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4"/>
                  </a:ext>
                </a:extLst>
              </a:tr>
              <a:tr h="173836">
                <a:tc>
                  <a:txBody>
                    <a:bodyPr/>
                    <a:lstStyle/>
                    <a:p>
                      <a:pPr algn="l" fontAlgn="ctr"/>
                      <a:r>
                        <a:rPr lang="en-GB" sz="1100" b="0" i="0" u="none" strike="noStrike" dirty="0">
                          <a:solidFill>
                            <a:srgbClr val="00B050"/>
                          </a:solidFill>
                          <a:effectLst/>
                          <a:latin typeface="+mn-lt"/>
                        </a:rPr>
                        <a:t>Salmon</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£326.9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48.1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£6.79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£366.6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57.0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£6.43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18.5%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73836">
                <a:tc>
                  <a:txBody>
                    <a:bodyPr/>
                    <a:lstStyle/>
                    <a:p>
                      <a:pPr algn="l" fontAlgn="ctr"/>
                      <a:r>
                        <a:rPr lang="en-GB" sz="1100" b="0" i="0" u="none" strike="noStrike" dirty="0">
                          <a:solidFill>
                            <a:srgbClr val="00B050"/>
                          </a:solidFill>
                          <a:effectLst/>
                          <a:latin typeface="+mn-lt"/>
                        </a:rPr>
                        <a:t>Tuna</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£76.8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£5.06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£126.3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28.3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£4.47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64.6%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86.1%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-11.6%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73836">
                <a:tc>
                  <a:txBody>
                    <a:bodyPr/>
                    <a:lstStyle/>
                    <a:p>
                      <a:pPr algn="l" fontAlgn="ctr"/>
                      <a:r>
                        <a:rPr lang="en-GB" sz="1100" b="0" i="0" u="none" strike="noStrike" dirty="0">
                          <a:solidFill>
                            <a:srgbClr val="000000"/>
                          </a:solidFill>
                          <a:effectLst/>
                          <a:latin typeface="+mn-lt"/>
                        </a:rPr>
                        <a:t>Cod</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£107.1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£4.77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£117.0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£5.69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-8.4%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19.3%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38325">
                <a:tc>
                  <a:txBody>
                    <a:bodyPr/>
                    <a:lstStyle/>
                    <a:p>
                      <a:pPr algn="l" fontAlgn="ctr"/>
                      <a:r>
                        <a:rPr lang="en-GB" sz="1100" b="0" i="0" u="none" strike="noStrike" dirty="0">
                          <a:solidFill>
                            <a:srgbClr val="FF0000"/>
                          </a:solidFill>
                          <a:effectLst/>
                          <a:latin typeface="+mn-lt"/>
                        </a:rPr>
                        <a:t>P&amp;P Shrimps &amp; Prawns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£83.0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£8.18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£8.33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173836">
                <a:tc>
                  <a:txBody>
                    <a:bodyPr/>
                    <a:lstStyle/>
                    <a:p>
                      <a:pPr algn="l" fontAlgn="ctr"/>
                      <a:r>
                        <a:rPr lang="en-GB" sz="1100" b="0" i="0" u="none" strike="noStrike">
                          <a:solidFill>
                            <a:srgbClr val="00B050"/>
                          </a:solidFill>
                          <a:effectLst/>
                          <a:latin typeface="+mn-lt"/>
                        </a:rPr>
                        <a:t>Mackerel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£39.0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£2.96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£54.3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£2.82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39.0%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46.3%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-5.0%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73836">
                <a:tc>
                  <a:txBody>
                    <a:bodyPr/>
                    <a:lstStyle/>
                    <a:p>
                      <a:pPr algn="l" fontAlgn="ctr"/>
                      <a:r>
                        <a:rPr lang="en-GB" sz="1100" b="0" i="0" u="none" strike="noStrike" dirty="0">
                          <a:solidFill>
                            <a:srgbClr val="00B050"/>
                          </a:solidFill>
                          <a:effectLst/>
                          <a:latin typeface="+mn-lt"/>
                        </a:rPr>
                        <a:t>Pollack</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£23.0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£33.3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44.8%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18.8%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21.9%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173836">
                <a:tc>
                  <a:txBody>
                    <a:bodyPr/>
                    <a:lstStyle/>
                    <a:p>
                      <a:pPr algn="l" fontAlgn="ctr"/>
                      <a:r>
                        <a:rPr lang="en-GB" sz="1100" b="0" i="0" u="none" strike="noStrike" dirty="0">
                          <a:solidFill>
                            <a:srgbClr val="000000"/>
                          </a:solidFill>
                          <a:effectLst/>
                          <a:latin typeface="+mn-lt"/>
                        </a:rPr>
                        <a:t>Seabass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£4.02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£4.42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7.9%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173836">
                <a:tc>
                  <a:txBody>
                    <a:bodyPr/>
                    <a:lstStyle/>
                    <a:p>
                      <a:pPr algn="l" fontAlgn="ctr"/>
                      <a:r>
                        <a:rPr lang="en-GB" sz="1100" b="0" i="0" u="none" strike="noStrike" dirty="0">
                          <a:solidFill>
                            <a:srgbClr val="00B050"/>
                          </a:solidFill>
                          <a:effectLst/>
                          <a:latin typeface="+mn-lt"/>
                        </a:rPr>
                        <a:t>Haddock</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£2.85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20.9%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173836">
                <a:tc>
                  <a:txBody>
                    <a:bodyPr/>
                    <a:lstStyle/>
                    <a:p>
                      <a:pPr algn="l" fontAlgn="ctr"/>
                      <a:r>
                        <a:rPr lang="en-GB" sz="1100" b="0" i="0" u="none" strike="noStrike" dirty="0">
                          <a:solidFill>
                            <a:srgbClr val="00B050"/>
                          </a:solidFill>
                          <a:effectLst/>
                          <a:latin typeface="+mn-lt"/>
                        </a:rPr>
                        <a:t>Surimi</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£2.62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£2.59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12.3%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13.7%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338325">
                <a:tc>
                  <a:txBody>
                    <a:bodyPr/>
                    <a:lstStyle/>
                    <a:p>
                      <a:pPr algn="l" fontAlgn="ctr"/>
                      <a:r>
                        <a:rPr lang="en-GB" sz="1100" b="0" i="0" u="none" strike="noStrike" dirty="0">
                          <a:solidFill>
                            <a:srgbClr val="FF0000"/>
                          </a:solidFill>
                          <a:effectLst/>
                          <a:latin typeface="+mn-lt"/>
                        </a:rPr>
                        <a:t>CW Shrimps &amp; Prawns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£7.01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£6.85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-37.0%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-35.5%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173836">
                <a:tc>
                  <a:txBody>
                    <a:bodyPr/>
                    <a:lstStyle/>
                    <a:p>
                      <a:pPr algn="l" fontAlgn="ctr"/>
                      <a:r>
                        <a:rPr lang="en-GB" sz="1100" b="0" i="0" u="none" strike="noStrike" dirty="0">
                          <a:solidFill>
                            <a:srgbClr val="00B050"/>
                          </a:solidFill>
                          <a:effectLst/>
                          <a:latin typeface="+mn-lt"/>
                        </a:rPr>
                        <a:t>Nephrops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£5.82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£6.34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53.9%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41.3%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8.9%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338325">
                <a:tc>
                  <a:txBody>
                    <a:bodyPr/>
                    <a:lstStyle/>
                    <a:p>
                      <a:pPr algn="l" fontAlgn="ctr"/>
                      <a:r>
                        <a:rPr lang="en-GB" sz="1100" b="0" i="0" u="none" strike="noStrike" dirty="0">
                          <a:solidFill>
                            <a:srgbClr val="FF0000"/>
                          </a:solidFill>
                          <a:effectLst/>
                          <a:latin typeface="+mn-lt"/>
                        </a:rPr>
                        <a:t>WW Shrimps &amp; Prawns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11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£8.87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£7.80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-22.1%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-12.1%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173836">
                <a:tc>
                  <a:txBody>
                    <a:bodyPr/>
                    <a:lstStyle/>
                    <a:p>
                      <a:pPr algn="l" fontAlgn="ctr"/>
                      <a:r>
                        <a:rPr lang="en-GB" sz="1100" b="0" i="0" u="none" strike="noStrike" dirty="0">
                          <a:solidFill>
                            <a:srgbClr val="000000"/>
                          </a:solidFill>
                          <a:effectLst/>
                          <a:latin typeface="+mn-lt"/>
                        </a:rPr>
                        <a:t>Anchovy</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12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£8.57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£13.1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-0.7%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-6.7%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r h="173836">
                <a:tc>
                  <a:txBody>
                    <a:bodyPr/>
                    <a:lstStyle/>
                    <a:p>
                      <a:pPr algn="l" fontAlgn="ctr"/>
                      <a:r>
                        <a:rPr lang="en-GB" sz="1100" b="0" i="0" u="none" strike="noStrike" dirty="0">
                          <a:solidFill>
                            <a:srgbClr val="000000"/>
                          </a:solidFill>
                          <a:effectLst/>
                          <a:latin typeface="+mn-lt"/>
                        </a:rPr>
                        <a:t>Crabs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13</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£4.18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£6.48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-27.8%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55.1%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173836">
                <a:tc>
                  <a:txBody>
                    <a:bodyPr/>
                    <a:lstStyle/>
                    <a:p>
                      <a:pPr algn="l" fontAlgn="ctr"/>
                      <a:r>
                        <a:rPr lang="en-GB" sz="1100" b="0" i="0" u="none" strike="noStrike">
                          <a:solidFill>
                            <a:srgbClr val="00B050"/>
                          </a:solidFill>
                          <a:effectLst/>
                          <a:latin typeface="+mn-lt"/>
                        </a:rPr>
                        <a:t>Sardine</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21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£4.12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£3.44</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62.8%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94.9%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-16.5%</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r h="173836">
                <a:tc>
                  <a:txBody>
                    <a:bodyPr/>
                    <a:lstStyle/>
                    <a:p>
                      <a:pPr algn="l" fontAlgn="ctr"/>
                      <a:r>
                        <a:rPr lang="en-GB" sz="1100" b="0" i="0" u="none" strike="noStrike" dirty="0">
                          <a:solidFill>
                            <a:srgbClr val="00B050"/>
                          </a:solidFill>
                          <a:effectLst/>
                          <a:latin typeface="+mn-lt"/>
                        </a:rPr>
                        <a:t>Scallops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£16.63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0.6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£16.36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0.9%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r h="173836">
                <a:tc>
                  <a:txBody>
                    <a:bodyPr/>
                    <a:lstStyle/>
                    <a:p>
                      <a:pPr algn="l" fontAlgn="ctr"/>
                      <a:r>
                        <a:rPr lang="en-GB" sz="1100" b="0" i="0" u="none" strike="noStrike" dirty="0">
                          <a:solidFill>
                            <a:srgbClr val="000000"/>
                          </a:solidFill>
                          <a:effectLst/>
                          <a:latin typeface="+mn-lt"/>
                        </a:rPr>
                        <a:t>Herring</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16</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£2.70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£9.6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4.2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£2.30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-3.1%</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13.9%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-14.9%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1"/>
                  </a:ext>
                </a:extLst>
              </a:tr>
              <a:tr h="173836">
                <a:tc>
                  <a:txBody>
                    <a:bodyPr/>
                    <a:lstStyle/>
                    <a:p>
                      <a:pPr algn="l" fontAlgn="ctr"/>
                      <a:r>
                        <a:rPr lang="en-GB" sz="1100" b="0" i="0" u="none" strike="noStrike" dirty="0">
                          <a:solidFill>
                            <a:srgbClr val="000000"/>
                          </a:solidFill>
                          <a:effectLst/>
                          <a:latin typeface="+mn-lt"/>
                        </a:rPr>
                        <a:t>Trout</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14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£10.1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£7.17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£8.9</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£6.32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-11.8%</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0.0%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-11.8%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2"/>
                  </a:ext>
                </a:extLst>
              </a:tr>
              <a:tr h="173836">
                <a:tc>
                  <a:txBody>
                    <a:bodyPr/>
                    <a:lstStyle/>
                    <a:p>
                      <a:pPr algn="l" fontAlgn="ctr"/>
                      <a:r>
                        <a:rPr lang="en-GB" sz="1100" b="0" i="0" u="none" strike="noStrike">
                          <a:solidFill>
                            <a:srgbClr val="00B050"/>
                          </a:solidFill>
                          <a:effectLst/>
                          <a:latin typeface="+mn-lt"/>
                        </a:rPr>
                        <a:t>Seabream</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22</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£3.37</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19</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£3.26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10.7%</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14.5%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-3.3%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3"/>
                  </a:ext>
                </a:extLst>
              </a:tr>
              <a:tr h="173836">
                <a:tc>
                  <a:txBody>
                    <a:bodyPr/>
                    <a:lstStyle/>
                    <a:p>
                      <a:pPr algn="l" fontAlgn="ctr"/>
                      <a:r>
                        <a:rPr lang="en-GB" sz="1100" b="0" i="0" u="none" strike="noStrike" dirty="0">
                          <a:solidFill>
                            <a:srgbClr val="000000"/>
                          </a:solidFill>
                          <a:effectLst/>
                          <a:latin typeface="+mn-lt"/>
                        </a:rPr>
                        <a:t>Mussels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£7.5</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3.6</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£2.08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404040"/>
                          </a:solidFill>
                          <a:effectLst/>
                          <a:latin typeface="+mn-lt"/>
                        </a:rPr>
                        <a:t>20</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£7.3</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3.7</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£1.99</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-2.4%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2.0%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-4.3%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73836">
                <a:tc>
                  <a:txBody>
                    <a:bodyPr/>
                    <a:lstStyle/>
                    <a:p>
                      <a:pPr algn="l" fontAlgn="ctr"/>
                      <a:r>
                        <a:rPr lang="en-GB" sz="1100" b="0" i="0" u="none" strike="noStrike" dirty="0">
                          <a:solidFill>
                            <a:srgbClr val="00B050"/>
                          </a:solidFill>
                          <a:effectLst/>
                          <a:latin typeface="+mn-lt"/>
                        </a:rPr>
                        <a:t>All Others</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100" b="0" i="0" u="none" strike="noStrike">
                        <a:solidFill>
                          <a:srgbClr val="00000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£234.8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63.1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£3.72</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1000" b="0" i="0" u="none" strike="noStrike">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£249.8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83.2</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404040"/>
                          </a:solidFill>
                          <a:effectLst/>
                          <a:latin typeface="+mn-lt"/>
                        </a:rPr>
                        <a:t>£3.00</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6.4%</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B050"/>
                          </a:solidFill>
                          <a:effectLst/>
                          <a:latin typeface="+mn-lt"/>
                        </a:rPr>
                        <a:t>31.8%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FF0000"/>
                          </a:solidFill>
                          <a:effectLst/>
                          <a:latin typeface="+mn-lt"/>
                        </a:rPr>
                        <a:t>-19.3%</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7C8"/>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73836">
                <a:tc>
                  <a:txBody>
                    <a:bodyPr/>
                    <a:lstStyle/>
                    <a:p>
                      <a:pPr algn="l" fontAlgn="ctr"/>
                      <a:r>
                        <a:rPr lang="en-GB" sz="1100" b="0" i="0" u="none" strike="noStrike" dirty="0">
                          <a:solidFill>
                            <a:srgbClr val="00B050"/>
                          </a:solidFill>
                          <a:effectLst/>
                          <a:latin typeface="+mn-lt"/>
                        </a:rPr>
                        <a:t>Grand Total</a:t>
                      </a:r>
                    </a:p>
                  </a:txBody>
                  <a:tcPr marL="72000" marR="9525" marT="9525"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100" b="0" i="0" u="none" strike="noStrike">
                        <a:solidFill>
                          <a:srgbClr val="00000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rgbClr val="404040"/>
                          </a:solidFill>
                          <a:effectLst/>
                          <a:latin typeface="+mn-lt"/>
                        </a:rPr>
                        <a:t>£1,089.4</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rgbClr val="404040"/>
                          </a:solidFill>
                          <a:effectLst/>
                          <a:latin typeface="+mn-lt"/>
                        </a:rPr>
                        <a:t>228.1</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rgbClr val="404040"/>
                          </a:solidFill>
                          <a:effectLst/>
                          <a:latin typeface="+mn-lt"/>
                        </a:rPr>
                        <a:t>£4.78</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GB" sz="1000" b="0" i="0" u="none" strike="noStrike">
                        <a:solidFill>
                          <a:srgbClr val="404040"/>
                        </a:solidFill>
                        <a:effectLst/>
                        <a:latin typeface="+mn-lt"/>
                      </a:endParaRP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rgbClr val="404040"/>
                          </a:solidFill>
                          <a:effectLst/>
                          <a:latin typeface="+mn-lt"/>
                        </a:rPr>
                        <a:t>£1,226.0</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rgbClr val="404040"/>
                          </a:solidFill>
                          <a:effectLst/>
                          <a:latin typeface="+mn-lt"/>
                        </a:rPr>
                        <a:t>277.8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100" b="0" i="0" u="none" strike="noStrike">
                          <a:solidFill>
                            <a:srgbClr val="404040"/>
                          </a:solidFill>
                          <a:effectLst/>
                          <a:latin typeface="+mn-lt"/>
                        </a:rPr>
                        <a:t>£4.41</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B050"/>
                          </a:solidFill>
                          <a:effectLst/>
                          <a:latin typeface="+mn-lt"/>
                        </a:rPr>
                        <a:t>12.5%</a:t>
                      </a:r>
                    </a:p>
                  </a:txBody>
                  <a:tcPr marL="9525" marR="9525" marT="9525" marB="0" anchor="ctr">
                    <a:lnL w="381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a:solidFill>
                            <a:srgbClr val="00B050"/>
                          </a:solidFill>
                          <a:effectLst/>
                          <a:latin typeface="+mn-lt"/>
                        </a:rPr>
                        <a:t>21.8%</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00" b="0" i="0" u="none" strike="noStrike" dirty="0">
                          <a:solidFill>
                            <a:srgbClr val="FF0000"/>
                          </a:solidFill>
                          <a:effectLst/>
                          <a:latin typeface="+mn-lt"/>
                        </a:rPr>
                        <a:t>-7.6%</a:t>
                      </a:r>
                    </a:p>
                  </a:txBody>
                  <a:tcPr marL="9525" marR="9525" marT="9525" marB="0" anchor="ctr">
                    <a:lnL w="127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4" name="TextBox 3"/>
          <p:cNvSpPr txBox="1"/>
          <p:nvPr/>
        </p:nvSpPr>
        <p:spPr>
          <a:xfrm>
            <a:off x="0" y="6443035"/>
            <a:ext cx="9144000" cy="252101"/>
          </a:xfrm>
          <a:prstGeom prst="rect">
            <a:avLst/>
          </a:prstGeom>
        </p:spPr>
        <p:txBody>
          <a:bodyPr vert="horz" wrap="square" lIns="91440" tIns="45720" rIns="91440" bIns="45720" rtlCol="0" anchor="t">
            <a:noAutofit/>
          </a:bodyPr>
          <a:lstStyle/>
          <a:p>
            <a:pPr algn="ctr"/>
            <a:r>
              <a:rPr lang="en-GB" sz="1100" dirty="0"/>
              <a:t>Key: * Species: </a:t>
            </a:r>
            <a:r>
              <a:rPr lang="en-GB" sz="1100" dirty="0">
                <a:solidFill>
                  <a:srgbClr val="00B050"/>
                </a:solidFill>
                <a:cs typeface="Helvetica" panose="020B0604020202020204" pitchFamily="34" charset="0"/>
              </a:rPr>
              <a:t>value &amp; volume increase</a:t>
            </a:r>
            <a:r>
              <a:rPr lang="en-GB" sz="1100" dirty="0">
                <a:solidFill>
                  <a:schemeClr val="tx1">
                    <a:lumMod val="75000"/>
                    <a:lumOff val="25000"/>
                  </a:schemeClr>
                </a:solidFill>
                <a:cs typeface="Helvetica" panose="020B0604020202020204" pitchFamily="34" charset="0"/>
              </a:rPr>
              <a:t>, </a:t>
            </a:r>
            <a:r>
              <a:rPr lang="en-GB" sz="1100" dirty="0">
                <a:solidFill>
                  <a:srgbClr val="FF0000"/>
                </a:solidFill>
                <a:cs typeface="Helvetica" panose="020B0604020202020204" pitchFamily="34" charset="0"/>
              </a:rPr>
              <a:t>value &amp; volume decline</a:t>
            </a:r>
          </a:p>
          <a:p>
            <a:endParaRPr lang="en-GB" sz="1100" dirty="0">
              <a:solidFill>
                <a:schemeClr val="tx1">
                  <a:lumMod val="75000"/>
                  <a:lumOff val="25000"/>
                </a:schemeClr>
              </a:solidFill>
              <a:cs typeface="Helvetica" panose="020B0604020202020204" pitchFamily="34" charset="0"/>
            </a:endParaRPr>
          </a:p>
        </p:txBody>
      </p:sp>
    </p:spTree>
    <p:extLst>
      <p:ext uri="{BB962C8B-B14F-4D97-AF65-F5344CB8AC3E}">
        <p14:creationId xmlns:p14="http://schemas.microsoft.com/office/powerpoint/2010/main" val="4521566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GB" dirty="0"/>
              <a:t>UK top 20 species imported from EU by country,</a:t>
            </a:r>
            <a:br>
              <a:rPr lang="en-GB" dirty="0"/>
            </a:br>
            <a:r>
              <a:rPr lang="en-GB" dirty="0"/>
              <a:t>ranked by volume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85526455"/>
              </p:ext>
            </p:extLst>
          </p:nvPr>
        </p:nvGraphicFramePr>
        <p:xfrm>
          <a:off x="366713" y="1238251"/>
          <a:ext cx="8388350" cy="537660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2991509" y="3555308"/>
            <a:ext cx="1360488" cy="646331"/>
          </a:xfrm>
          <a:prstGeom prst="rect">
            <a:avLst/>
          </a:prstGeom>
          <a:noFill/>
        </p:spPr>
        <p:txBody>
          <a:bodyPr wrap="square" rtlCol="0">
            <a:spAutoFit/>
          </a:bodyPr>
          <a:lstStyle/>
          <a:p>
            <a:pPr algn="ctr"/>
            <a:r>
              <a:rPr lang="en-GB" b="1" dirty="0"/>
              <a:t>278k t (</a:t>
            </a:r>
            <a:r>
              <a:rPr lang="en-GB" b="1" dirty="0">
                <a:solidFill>
                  <a:srgbClr val="00B050"/>
                </a:solidFill>
              </a:rPr>
              <a:t>+21.8%</a:t>
            </a:r>
            <a:r>
              <a:rPr lang="en-GB" b="1" dirty="0"/>
              <a:t>)</a:t>
            </a:r>
          </a:p>
        </p:txBody>
      </p:sp>
    </p:spTree>
    <p:extLst>
      <p:ext uri="{BB962C8B-B14F-4D97-AF65-F5344CB8AC3E}">
        <p14:creationId xmlns:p14="http://schemas.microsoft.com/office/powerpoint/2010/main" val="33352866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GB" dirty="0"/>
              <a:t>Top 20 species imported from EU by country,</a:t>
            </a:r>
            <a:br>
              <a:rPr lang="en-GB" dirty="0"/>
            </a:br>
            <a:r>
              <a:rPr lang="en-GB" dirty="0"/>
              <a:t>ranked by volume</a:t>
            </a: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671" y="1257299"/>
            <a:ext cx="7536941" cy="505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5577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UK/EU import and export summary</a:t>
            </a:r>
          </a:p>
        </p:txBody>
      </p:sp>
      <p:sp>
        <p:nvSpPr>
          <p:cNvPr id="4" name="Subtitle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3420033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Top 20 species imported from EU by country,</a:t>
            </a:r>
            <a:br>
              <a:rPr lang="en-GB" dirty="0"/>
            </a:br>
            <a:r>
              <a:rPr lang="en-GB" dirty="0"/>
              <a:t>ranked by value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896" y="1295914"/>
            <a:ext cx="7937500" cy="504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3670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Glossary</a:t>
            </a:r>
          </a:p>
        </p:txBody>
      </p:sp>
      <p:sp>
        <p:nvSpPr>
          <p:cNvPr id="3" name="Subtitle 2"/>
          <p:cNvSpPr>
            <a:spLocks noGrp="1"/>
          </p:cNvSpPr>
          <p:nvPr>
            <p:ph type="subTitle" idx="1"/>
          </p:nvPr>
        </p:nvSpPr>
        <p:spPr/>
        <p:txBody>
          <a:bodyPr>
            <a:normAutofit/>
          </a:bodyPr>
          <a:lstStyle/>
          <a:p>
            <a:endParaRPr lang="en-US"/>
          </a:p>
        </p:txBody>
      </p:sp>
    </p:spTree>
    <p:extLst>
      <p:ext uri="{BB962C8B-B14F-4D97-AF65-F5344CB8AC3E}">
        <p14:creationId xmlns:p14="http://schemas.microsoft.com/office/powerpoint/2010/main" val="3217949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Species groups: Demersal</a:t>
            </a:r>
          </a:p>
        </p:txBody>
      </p:sp>
      <p:graphicFrame>
        <p:nvGraphicFramePr>
          <p:cNvPr id="3" name="Content Placeholder 5"/>
          <p:cNvGraphicFramePr>
            <a:graphicFrameLocks/>
          </p:cNvGraphicFramePr>
          <p:nvPr>
            <p:extLst>
              <p:ext uri="{D42A27DB-BD31-4B8C-83A1-F6EECF244321}">
                <p14:modId xmlns:p14="http://schemas.microsoft.com/office/powerpoint/2010/main" val="2633754041"/>
              </p:ext>
            </p:extLst>
          </p:nvPr>
        </p:nvGraphicFramePr>
        <p:xfrm>
          <a:off x="366714" y="1203646"/>
          <a:ext cx="8393239" cy="5137126"/>
        </p:xfrm>
        <a:graphic>
          <a:graphicData uri="http://schemas.openxmlformats.org/drawingml/2006/table">
            <a:tbl>
              <a:tblPr firstRow="1" bandRow="1">
                <a:tableStyleId>{B301B821-A1FF-4177-AEE7-76D212191A09}</a:tableStyleId>
              </a:tblPr>
              <a:tblGrid>
                <a:gridCol w="821064">
                  <a:extLst>
                    <a:ext uri="{9D8B030D-6E8A-4147-A177-3AD203B41FA5}">
                      <a16:colId xmlns:a16="http://schemas.microsoft.com/office/drawing/2014/main" val="20000"/>
                    </a:ext>
                  </a:extLst>
                </a:gridCol>
                <a:gridCol w="1820599">
                  <a:extLst>
                    <a:ext uri="{9D8B030D-6E8A-4147-A177-3AD203B41FA5}">
                      <a16:colId xmlns:a16="http://schemas.microsoft.com/office/drawing/2014/main" val="20001"/>
                    </a:ext>
                  </a:extLst>
                </a:gridCol>
                <a:gridCol w="1527048">
                  <a:extLst>
                    <a:ext uri="{9D8B030D-6E8A-4147-A177-3AD203B41FA5}">
                      <a16:colId xmlns:a16="http://schemas.microsoft.com/office/drawing/2014/main" val="20002"/>
                    </a:ext>
                  </a:extLst>
                </a:gridCol>
                <a:gridCol w="4224528">
                  <a:extLst>
                    <a:ext uri="{9D8B030D-6E8A-4147-A177-3AD203B41FA5}">
                      <a16:colId xmlns:a16="http://schemas.microsoft.com/office/drawing/2014/main" val="20003"/>
                    </a:ext>
                  </a:extLst>
                </a:gridCol>
              </a:tblGrid>
              <a:tr h="192107">
                <a:tc>
                  <a:txBody>
                    <a:bodyPr/>
                    <a:lstStyle/>
                    <a:p>
                      <a:pPr algn="ctr" fontAlgn="ctr"/>
                      <a:r>
                        <a:rPr lang="en-GB" sz="1100" b="1" i="0" u="none" strike="noStrike" dirty="0">
                          <a:solidFill>
                            <a:schemeClr val="bg1"/>
                          </a:solidFill>
                          <a:effectLst/>
                          <a:latin typeface="+mn-lt"/>
                        </a:rPr>
                        <a:t>Level 1</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1100" b="1" i="0" u="none" strike="noStrike" dirty="0">
                          <a:solidFill>
                            <a:schemeClr val="bg1"/>
                          </a:solidFill>
                          <a:effectLst/>
                          <a:latin typeface="+mn-lt"/>
                        </a:rPr>
                        <a:t>Level 2</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1100" b="1" i="0" u="none" strike="noStrike" dirty="0">
                          <a:solidFill>
                            <a:schemeClr val="bg1"/>
                          </a:solidFill>
                          <a:effectLst/>
                          <a:latin typeface="+mn-lt"/>
                        </a:rPr>
                        <a:t>Level 3</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1100" b="1" i="0" u="none" strike="noStrike" dirty="0">
                          <a:solidFill>
                            <a:schemeClr val="bg1"/>
                          </a:solidFill>
                          <a:effectLst/>
                          <a:latin typeface="+mn-lt"/>
                        </a:rPr>
                        <a:t>Notes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7C8"/>
                    </a:solidFill>
                  </a:tcPr>
                </a:tc>
                <a:extLst>
                  <a:ext uri="{0D108BD9-81ED-4DB2-BD59-A6C34878D82A}">
                    <a16:rowId xmlns:a16="http://schemas.microsoft.com/office/drawing/2014/main" val="10000"/>
                  </a:ext>
                </a:extLst>
              </a:tr>
              <a:tr h="192107">
                <a:tc rowSpan="24">
                  <a:txBody>
                    <a:bodyPr/>
                    <a:lstStyle/>
                    <a:p>
                      <a:pPr algn="l" fontAlgn="ctr"/>
                      <a:r>
                        <a:rPr lang="en-GB" sz="1100" b="0" i="0" u="none" strike="noStrike" dirty="0">
                          <a:solidFill>
                            <a:srgbClr val="000000"/>
                          </a:solidFill>
                          <a:effectLst/>
                          <a:latin typeface="+mn-lt"/>
                        </a:rPr>
                        <a:t>Demersal</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7">
                  <a:txBody>
                    <a:bodyPr/>
                    <a:lstStyle/>
                    <a:p>
                      <a:pPr algn="l" fontAlgn="ctr"/>
                      <a:r>
                        <a:rPr lang="en-GB" sz="1100" b="0" i="0" u="none" strike="noStrike" dirty="0">
                          <a:solidFill>
                            <a:srgbClr val="000000"/>
                          </a:solidFill>
                          <a:effectLst/>
                          <a:latin typeface="+mn-lt"/>
                        </a:rPr>
                        <a:t>Flatfish</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mn-lt"/>
                        </a:rPr>
                        <a:t>Flounder</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Platichthys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flesus</a:t>
                      </a:r>
                      <a:r>
                        <a:rPr lang="en-GB" sz="1100" b="0" i="0" u="none" strike="noStrike" dirty="0">
                          <a:solidFill>
                            <a:srgbClr val="000000"/>
                          </a:solidFill>
                          <a:effectLst/>
                          <a:latin typeface="+mn-lt"/>
                        </a:rPr>
                        <a:t> , Fish of the genus </a:t>
                      </a:r>
                      <a:r>
                        <a:rPr lang="en-GB" sz="1100" b="0" i="0" u="none" strike="noStrike" dirty="0" err="1">
                          <a:solidFill>
                            <a:srgbClr val="000000"/>
                          </a:solidFill>
                          <a:effectLst/>
                          <a:latin typeface="+mn-lt"/>
                        </a:rPr>
                        <a:t>Rhombosolea</a:t>
                      </a:r>
                      <a:endParaRPr lang="en-GB" sz="11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685">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mn-lt"/>
                        </a:rPr>
                        <a:t>Halibut</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Hippoglossus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hippoglossus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Reinhardtius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hippoglossoides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Hippoglossus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stenolepis</a:t>
                      </a:r>
                      <a:endParaRPr lang="en-GB" sz="11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mn-lt"/>
                        </a:rPr>
                        <a:t>Megrim</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Lepidorhombus</a:t>
                      </a:r>
                      <a:r>
                        <a:rPr lang="en-GB" sz="1100" b="0" i="0" u="none" strike="noStrike" dirty="0">
                          <a:solidFill>
                            <a:srgbClr val="000000"/>
                          </a:solidFill>
                          <a:effectLst/>
                          <a:latin typeface="+mn-lt"/>
                        </a:rPr>
                        <a:t>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Other flatfish</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mn-lt"/>
                        </a:rPr>
                        <a:t> </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mn-lt"/>
                        </a:rPr>
                        <a:t>Plaice</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Pleuronectes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platessa</a:t>
                      </a:r>
                      <a:endParaRPr lang="en-GB" sz="11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Sole</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Pelotreis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flavilatus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Peltorhamphus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novaezelandiae</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Solea</a:t>
                      </a:r>
                      <a:r>
                        <a:rPr lang="en-GB" sz="1100" b="0" i="0" u="none" strike="noStrike" dirty="0">
                          <a:solidFill>
                            <a:srgbClr val="000000"/>
                          </a:solidFill>
                          <a:effectLst/>
                          <a:latin typeface="+mn-lt"/>
                        </a:rPr>
                        <a:t>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Turbot</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Psetta</a:t>
                      </a:r>
                      <a:r>
                        <a:rPr lang="en-GB" sz="1100" b="0" i="0" u="none" strike="noStrike" dirty="0">
                          <a:solidFill>
                            <a:srgbClr val="000000"/>
                          </a:solidFill>
                          <a:effectLst/>
                          <a:latin typeface="+mn-lt"/>
                        </a:rPr>
                        <a:t> maxima</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rowSpan="17">
                  <a:txBody>
                    <a:bodyPr/>
                    <a:lstStyle/>
                    <a:p>
                      <a:pPr algn="l" fontAlgn="ctr"/>
                      <a:r>
                        <a:rPr lang="en-GB" sz="1100" b="0" i="0" u="none" strike="noStrike" kern="1200" dirty="0" err="1">
                          <a:solidFill>
                            <a:srgbClr val="000000"/>
                          </a:solidFill>
                          <a:effectLst/>
                          <a:latin typeface="+mn-lt"/>
                          <a:ea typeface="+mn-ea"/>
                          <a:cs typeface="+mn-cs"/>
                        </a:rPr>
                        <a:t>Groundfish</a:t>
                      </a:r>
                      <a:endParaRPr lang="en-GB" sz="1100" b="0" i="0" u="none" strike="noStrike" kern="1200" dirty="0">
                        <a:solidFill>
                          <a:srgbClr val="000000"/>
                        </a:solidFill>
                        <a:effectLst/>
                        <a:latin typeface="+mn-lt"/>
                        <a:ea typeface="+mn-ea"/>
                        <a:cs typeface="+mn-cs"/>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0F9"/>
                    </a:solidFill>
                  </a:tcPr>
                </a:tc>
                <a:tc>
                  <a:txBody>
                    <a:bodyPr/>
                    <a:lstStyle/>
                    <a:p>
                      <a:pPr algn="l" fontAlgn="ctr"/>
                      <a:r>
                        <a:rPr lang="en-GB" sz="1100" b="0" i="0" u="none" strike="noStrike">
                          <a:solidFill>
                            <a:srgbClr val="000000"/>
                          </a:solidFill>
                          <a:effectLst/>
                          <a:latin typeface="+mn-lt"/>
                        </a:rPr>
                        <a:t>Cod</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Gadus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morhua</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Gadus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ogac</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Gadus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macrocephalus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Boreogadus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saida</a:t>
                      </a:r>
                      <a:endParaRPr lang="en-GB" sz="11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Coley</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Pollachius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virens</a:t>
                      </a:r>
                      <a:endParaRPr lang="en-GB" sz="11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Dogfish</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mn-lt"/>
                        </a:rPr>
                        <a:t>Squalus </a:t>
                      </a:r>
                      <a:r>
                        <a:rPr lang="en-GB" sz="1100" b="0" i="0" u="none" strike="noStrike" dirty="0" err="1">
                          <a:solidFill>
                            <a:srgbClr val="000000"/>
                          </a:solidFill>
                          <a:effectLst/>
                          <a:latin typeface="+mn-lt"/>
                        </a:rPr>
                        <a:t>acanthias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Scyliorhinus</a:t>
                      </a:r>
                      <a:r>
                        <a:rPr lang="en-GB" sz="1100" b="0" i="0" u="none" strike="noStrike" dirty="0">
                          <a:solidFill>
                            <a:srgbClr val="000000"/>
                          </a:solidFill>
                          <a:effectLst/>
                          <a:latin typeface="+mn-lt"/>
                        </a:rPr>
                        <a:t>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Grenadier</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Macruronus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novaezelandiae</a:t>
                      </a:r>
                      <a:endParaRPr lang="en-GB" sz="11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Haddock</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Melanogrammus aeglefinus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Hake</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mn-lt"/>
                        </a:rPr>
                        <a:t>genus </a:t>
                      </a:r>
                      <a:r>
                        <a:rPr lang="en-GB" sz="1100" b="0" i="0" u="none" strike="noStrike" dirty="0" err="1">
                          <a:solidFill>
                            <a:srgbClr val="000000"/>
                          </a:solidFill>
                          <a:effectLst/>
                          <a:latin typeface="+mn-lt"/>
                        </a:rPr>
                        <a:t>Merluccius</a:t>
                      </a:r>
                      <a:r>
                        <a:rPr lang="en-GB" sz="1100" b="0" i="0" u="none" strike="noStrike" dirty="0">
                          <a:solidFill>
                            <a:srgbClr val="000000"/>
                          </a:solidFill>
                          <a:effectLst/>
                          <a:latin typeface="+mn-lt"/>
                        </a:rPr>
                        <a:t>, genus </a:t>
                      </a:r>
                      <a:r>
                        <a:rPr lang="en-GB" sz="1100" b="0" i="0" u="none" strike="noStrike" dirty="0" err="1">
                          <a:solidFill>
                            <a:srgbClr val="000000"/>
                          </a:solidFill>
                          <a:effectLst/>
                          <a:latin typeface="+mn-lt"/>
                        </a:rPr>
                        <a:t>Urophycis</a:t>
                      </a:r>
                      <a:endParaRPr lang="en-GB" sz="11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Ling</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Molva</a:t>
                      </a:r>
                      <a:r>
                        <a:rPr lang="en-GB" sz="1100" b="0" i="0" u="none" strike="noStrike" dirty="0">
                          <a:solidFill>
                            <a:srgbClr val="000000"/>
                          </a:solidFill>
                          <a:effectLst/>
                          <a:latin typeface="+mn-lt"/>
                        </a:rPr>
                        <a:t>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mn-lt"/>
                        </a:rPr>
                        <a:t>Monkfish</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Lophius</a:t>
                      </a:r>
                      <a:r>
                        <a:rPr lang="en-GB" sz="1100" b="0" i="0" u="none" strike="noStrike" dirty="0">
                          <a:solidFill>
                            <a:srgbClr val="000000"/>
                          </a:solidFill>
                          <a:effectLst/>
                          <a:latin typeface="+mn-lt"/>
                        </a:rPr>
                        <a:t>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Other groundfish</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mn-lt"/>
                        </a:rPr>
                        <a:t> </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mn-lt"/>
                        </a:rPr>
                        <a:t>Pollack</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Theragra chalcogramma, Pollachius pollachius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mn-lt"/>
                        </a:rPr>
                        <a:t>Ray</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Rajidae</a:t>
                      </a:r>
                      <a:endParaRPr lang="en-GB" sz="11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mn-lt"/>
                        </a:rPr>
                        <a:t>Redfish</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mn-lt"/>
                        </a:rPr>
                        <a:t>Sebastes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mn-lt"/>
                        </a:rPr>
                        <a:t>Seabass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Dicentrarchus</a:t>
                      </a:r>
                      <a:r>
                        <a:rPr lang="en-GB" sz="1100" b="0" i="0" u="none" strike="noStrike" dirty="0">
                          <a:solidFill>
                            <a:srgbClr val="000000"/>
                          </a:solidFill>
                          <a:effectLst/>
                          <a:latin typeface="+mn-lt"/>
                        </a:rPr>
                        <a:t>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SeaBream</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Sparidae</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Sparus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aurata</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Dentex</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dentex</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Pagellus</a:t>
                      </a:r>
                      <a:r>
                        <a:rPr lang="en-GB" sz="1100" b="0" i="0" u="none" strike="noStrike" dirty="0">
                          <a:solidFill>
                            <a:srgbClr val="000000"/>
                          </a:solidFill>
                          <a:effectLst/>
                          <a:latin typeface="+mn-lt"/>
                        </a:rPr>
                        <a:t>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Shark</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Prionace</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glauca</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Lamna</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nasus</a:t>
                      </a:r>
                      <a:r>
                        <a:rPr lang="en-GB" sz="1100" b="0" i="0" u="none" strike="noStrike" dirty="0">
                          <a:solidFill>
                            <a:srgbClr val="000000"/>
                          </a:solidFill>
                          <a:effectLst/>
                          <a:latin typeface="+mn-lt"/>
                        </a:rPr>
                        <a:t>, </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Toothfish</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Dissostichus</a:t>
                      </a:r>
                      <a:r>
                        <a:rPr lang="en-GB" sz="1100" b="0" i="0" u="none" strike="noStrike" dirty="0">
                          <a:solidFill>
                            <a:srgbClr val="000000"/>
                          </a:solidFill>
                          <a:effectLst/>
                          <a:latin typeface="+mn-lt"/>
                        </a:rPr>
                        <a:t>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192107">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Whiting</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Merlangius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merlangus</a:t>
                      </a:r>
                      <a:endParaRPr lang="en-GB" sz="11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bl>
          </a:graphicData>
        </a:graphic>
      </p:graphicFrame>
    </p:spTree>
    <p:extLst>
      <p:ext uri="{BB962C8B-B14F-4D97-AF65-F5344CB8AC3E}">
        <p14:creationId xmlns:p14="http://schemas.microsoft.com/office/powerpoint/2010/main" val="11007676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Species groups: Pelagic</a:t>
            </a:r>
          </a:p>
        </p:txBody>
      </p:sp>
      <p:graphicFrame>
        <p:nvGraphicFramePr>
          <p:cNvPr id="3" name="Content Placeholder 5"/>
          <p:cNvGraphicFramePr>
            <a:graphicFrameLocks/>
          </p:cNvGraphicFramePr>
          <p:nvPr>
            <p:extLst>
              <p:ext uri="{D42A27DB-BD31-4B8C-83A1-F6EECF244321}">
                <p14:modId xmlns:p14="http://schemas.microsoft.com/office/powerpoint/2010/main" val="3579927643"/>
              </p:ext>
            </p:extLst>
          </p:nvPr>
        </p:nvGraphicFramePr>
        <p:xfrm>
          <a:off x="366714" y="1203645"/>
          <a:ext cx="8393239" cy="3208432"/>
        </p:xfrm>
        <a:graphic>
          <a:graphicData uri="http://schemas.openxmlformats.org/drawingml/2006/table">
            <a:tbl>
              <a:tblPr firstRow="1" bandRow="1">
                <a:tableStyleId>{B301B821-A1FF-4177-AEE7-76D212191A09}</a:tableStyleId>
              </a:tblPr>
              <a:tblGrid>
                <a:gridCol w="821064">
                  <a:extLst>
                    <a:ext uri="{9D8B030D-6E8A-4147-A177-3AD203B41FA5}">
                      <a16:colId xmlns:a16="http://schemas.microsoft.com/office/drawing/2014/main" val="20000"/>
                    </a:ext>
                  </a:extLst>
                </a:gridCol>
                <a:gridCol w="1820599">
                  <a:extLst>
                    <a:ext uri="{9D8B030D-6E8A-4147-A177-3AD203B41FA5}">
                      <a16:colId xmlns:a16="http://schemas.microsoft.com/office/drawing/2014/main" val="20001"/>
                    </a:ext>
                  </a:extLst>
                </a:gridCol>
                <a:gridCol w="1527048">
                  <a:extLst>
                    <a:ext uri="{9D8B030D-6E8A-4147-A177-3AD203B41FA5}">
                      <a16:colId xmlns:a16="http://schemas.microsoft.com/office/drawing/2014/main" val="20002"/>
                    </a:ext>
                  </a:extLst>
                </a:gridCol>
                <a:gridCol w="4224528">
                  <a:extLst>
                    <a:ext uri="{9D8B030D-6E8A-4147-A177-3AD203B41FA5}">
                      <a16:colId xmlns:a16="http://schemas.microsoft.com/office/drawing/2014/main" val="20003"/>
                    </a:ext>
                  </a:extLst>
                </a:gridCol>
              </a:tblGrid>
              <a:tr h="241202">
                <a:tc>
                  <a:txBody>
                    <a:bodyPr/>
                    <a:lstStyle/>
                    <a:p>
                      <a:pPr algn="ctr" fontAlgn="ctr"/>
                      <a:r>
                        <a:rPr lang="en-GB" sz="1100" b="1" i="0" u="none" strike="noStrike" dirty="0">
                          <a:solidFill>
                            <a:schemeClr val="bg1"/>
                          </a:solidFill>
                          <a:effectLst/>
                          <a:latin typeface="+mn-lt"/>
                        </a:rPr>
                        <a:t>Level 1</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1100" b="1" i="0" u="none" strike="noStrike" dirty="0">
                          <a:solidFill>
                            <a:schemeClr val="bg1"/>
                          </a:solidFill>
                          <a:effectLst/>
                          <a:latin typeface="+mn-lt"/>
                        </a:rPr>
                        <a:t>Level 2</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1100" b="1" i="0" u="none" strike="noStrike" dirty="0">
                          <a:solidFill>
                            <a:schemeClr val="bg1"/>
                          </a:solidFill>
                          <a:effectLst/>
                          <a:latin typeface="+mn-lt"/>
                        </a:rPr>
                        <a:t>Level 3</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1100" b="1" i="0" u="none" strike="noStrike" dirty="0">
                          <a:solidFill>
                            <a:schemeClr val="bg1"/>
                          </a:solidFill>
                          <a:effectLst/>
                          <a:latin typeface="+mn-lt"/>
                        </a:rPr>
                        <a:t>Notes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7C8"/>
                    </a:solidFill>
                  </a:tcPr>
                </a:tc>
                <a:extLst>
                  <a:ext uri="{0D108BD9-81ED-4DB2-BD59-A6C34878D82A}">
                    <a16:rowId xmlns:a16="http://schemas.microsoft.com/office/drawing/2014/main" val="10000"/>
                  </a:ext>
                </a:extLst>
              </a:tr>
              <a:tr h="241202">
                <a:tc rowSpan="10">
                  <a:txBody>
                    <a:bodyPr/>
                    <a:lstStyle/>
                    <a:p>
                      <a:pPr algn="l" fontAlgn="ctr"/>
                      <a:r>
                        <a:rPr lang="en-GB" sz="1100" b="0" i="0" u="none" strike="noStrike" dirty="0">
                          <a:solidFill>
                            <a:srgbClr val="000000"/>
                          </a:solidFill>
                          <a:effectLst/>
                          <a:latin typeface="+mn-lt"/>
                        </a:rPr>
                        <a:t>Pelagic</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8">
                  <a:txBody>
                    <a:bodyPr/>
                    <a:lstStyle/>
                    <a:p>
                      <a:pPr algn="l" fontAlgn="ctr"/>
                      <a:r>
                        <a:rPr lang="en-GB" sz="1100" b="0" i="0" u="none" strike="noStrike" dirty="0">
                          <a:solidFill>
                            <a:srgbClr val="000000"/>
                          </a:solidFill>
                          <a:effectLst/>
                          <a:latin typeface="+mn-lt"/>
                        </a:rPr>
                        <a:t>Small pelagic</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mn-lt"/>
                        </a:rPr>
                        <a:t>Anchovy</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Engraulis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41202">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mn-lt"/>
                        </a:rPr>
                        <a:t>Blue Whiting</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pt-BR" sz="1100" b="0" i="0" u="none" strike="noStrike">
                          <a:solidFill>
                            <a:srgbClr val="000000"/>
                          </a:solidFill>
                          <a:effectLst/>
                          <a:latin typeface="+mn-lt"/>
                        </a:rPr>
                        <a:t>Micromesistius poutassou, Gadus poutassou, Micromesistius australis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41202">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mn-lt"/>
                        </a:rPr>
                        <a:t>Herring</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Clupea</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harengus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Clupea</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pallasii</a:t>
                      </a:r>
                      <a:endParaRPr lang="en-GB" sz="11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65418">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mn-lt"/>
                        </a:rPr>
                        <a:t>Horse mackerel</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Trachurus</a:t>
                      </a:r>
                      <a:r>
                        <a:rPr lang="en-GB" sz="1100" b="0" i="0" u="none" strike="noStrike" dirty="0">
                          <a:solidFill>
                            <a:srgbClr val="000000"/>
                          </a:solidFill>
                          <a:effectLst/>
                          <a:latin typeface="+mn-lt"/>
                        </a:rPr>
                        <a:t> spp., </a:t>
                      </a:r>
                      <a:r>
                        <a:rPr lang="en-GB" sz="1100" b="0" i="0" u="none" strike="noStrike" dirty="0" err="1">
                          <a:solidFill>
                            <a:srgbClr val="000000"/>
                          </a:solidFill>
                          <a:effectLst/>
                          <a:latin typeface="+mn-lt"/>
                        </a:rPr>
                        <a:t>Caranx</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trachurus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Trachurus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trachurus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Trachurus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murphyi</a:t>
                      </a:r>
                      <a:endParaRPr lang="en-GB" sz="11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65418">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Mackerel</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fr-FR" sz="1100" b="0" i="0" u="none" strike="noStrike" dirty="0" err="1">
                          <a:solidFill>
                            <a:srgbClr val="000000"/>
                          </a:solidFill>
                          <a:effectLst/>
                          <a:latin typeface="+mn-lt"/>
                        </a:rPr>
                        <a:t>Scomber</a:t>
                      </a:r>
                      <a:r>
                        <a:rPr lang="fr-FR" sz="1100" b="0" i="0" u="none" strike="noStrike" dirty="0">
                          <a:solidFill>
                            <a:srgbClr val="000000"/>
                          </a:solidFill>
                          <a:effectLst/>
                          <a:latin typeface="+mn-lt"/>
                        </a:rPr>
                        <a:t> </a:t>
                      </a:r>
                      <a:r>
                        <a:rPr lang="fr-FR" sz="1100" b="0" i="0" u="none" strike="noStrike" dirty="0" err="1">
                          <a:solidFill>
                            <a:srgbClr val="000000"/>
                          </a:solidFill>
                          <a:effectLst/>
                          <a:latin typeface="+mn-lt"/>
                        </a:rPr>
                        <a:t>scombrus</a:t>
                      </a:r>
                      <a:r>
                        <a:rPr lang="fr-FR" sz="1100" b="0" i="0" u="none" strike="noStrike" dirty="0">
                          <a:solidFill>
                            <a:srgbClr val="000000"/>
                          </a:solidFill>
                          <a:effectLst/>
                          <a:latin typeface="+mn-lt"/>
                        </a:rPr>
                        <a:t>, </a:t>
                      </a:r>
                      <a:r>
                        <a:rPr lang="fr-FR" sz="1100" b="0" i="0" u="none" strike="noStrike" dirty="0" err="1">
                          <a:solidFill>
                            <a:srgbClr val="000000"/>
                          </a:solidFill>
                          <a:effectLst/>
                          <a:latin typeface="+mn-lt"/>
                        </a:rPr>
                        <a:t>Scomber</a:t>
                      </a:r>
                      <a:r>
                        <a:rPr lang="fr-FR" sz="1100" b="0" i="0" u="none" strike="noStrike" dirty="0">
                          <a:solidFill>
                            <a:srgbClr val="000000"/>
                          </a:solidFill>
                          <a:effectLst/>
                          <a:latin typeface="+mn-lt"/>
                        </a:rPr>
                        <a:t> </a:t>
                      </a:r>
                      <a:r>
                        <a:rPr lang="fr-FR" sz="1100" b="0" i="0" u="none" strike="noStrike" dirty="0" err="1">
                          <a:solidFill>
                            <a:srgbClr val="000000"/>
                          </a:solidFill>
                          <a:effectLst/>
                          <a:latin typeface="+mn-lt"/>
                        </a:rPr>
                        <a:t>australasicus</a:t>
                      </a:r>
                      <a:r>
                        <a:rPr lang="fr-FR" sz="1100" b="0" i="0" u="none" strike="noStrike" dirty="0">
                          <a:solidFill>
                            <a:srgbClr val="000000"/>
                          </a:solidFill>
                          <a:effectLst/>
                          <a:latin typeface="+mn-lt"/>
                        </a:rPr>
                        <a:t>, </a:t>
                      </a:r>
                      <a:r>
                        <a:rPr lang="fr-FR" sz="1100" b="0" i="0" u="none" strike="noStrike" dirty="0" err="1">
                          <a:solidFill>
                            <a:srgbClr val="000000"/>
                          </a:solidFill>
                          <a:effectLst/>
                          <a:latin typeface="+mn-lt"/>
                        </a:rPr>
                        <a:t>Scomber</a:t>
                      </a:r>
                      <a:r>
                        <a:rPr lang="fr-FR" sz="1100" b="0" i="0" u="none" strike="noStrike" dirty="0">
                          <a:solidFill>
                            <a:srgbClr val="000000"/>
                          </a:solidFill>
                          <a:effectLst/>
                          <a:latin typeface="+mn-lt"/>
                        </a:rPr>
                        <a:t> </a:t>
                      </a:r>
                      <a:r>
                        <a:rPr lang="fr-FR" sz="1100" b="0" i="0" u="none" strike="noStrike" dirty="0" err="1">
                          <a:solidFill>
                            <a:srgbClr val="000000"/>
                          </a:solidFill>
                          <a:effectLst/>
                          <a:latin typeface="+mn-lt"/>
                        </a:rPr>
                        <a:t>japonicus</a:t>
                      </a:r>
                      <a:r>
                        <a:rPr lang="fr-FR" sz="1100" b="0" i="0" u="none" strike="noStrike" dirty="0">
                          <a:solidFill>
                            <a:srgbClr val="000000"/>
                          </a:solidFill>
                          <a:effectLst/>
                          <a:latin typeface="+mn-lt"/>
                        </a:rPr>
                        <a:t>, </a:t>
                      </a:r>
                      <a:r>
                        <a:rPr lang="fr-FR" sz="1100" b="0" i="0" u="none" strike="noStrike" dirty="0" err="1">
                          <a:solidFill>
                            <a:srgbClr val="000000"/>
                          </a:solidFill>
                          <a:effectLst/>
                          <a:latin typeface="+mn-lt"/>
                        </a:rPr>
                        <a:t>Orcynopsis</a:t>
                      </a:r>
                      <a:r>
                        <a:rPr lang="fr-FR" sz="1100" b="0" i="0" u="none" strike="noStrike" dirty="0">
                          <a:solidFill>
                            <a:srgbClr val="000000"/>
                          </a:solidFill>
                          <a:effectLst/>
                          <a:latin typeface="+mn-lt"/>
                        </a:rPr>
                        <a:t> </a:t>
                      </a:r>
                      <a:r>
                        <a:rPr lang="fr-FR" sz="1100" b="0" i="0" u="none" strike="noStrike" dirty="0" err="1">
                          <a:solidFill>
                            <a:srgbClr val="000000"/>
                          </a:solidFill>
                          <a:effectLst/>
                          <a:latin typeface="+mn-lt"/>
                        </a:rPr>
                        <a:t>unicolor</a:t>
                      </a:r>
                      <a:endParaRPr lang="fr-FR" sz="11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41202">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Misc pelagic</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mn-lt"/>
                        </a:rPr>
                        <a:t> </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1202">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Sardine</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Sardina</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pilchardus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Sardinella</a:t>
                      </a:r>
                      <a:r>
                        <a:rPr lang="en-GB" sz="1100" b="0" i="0" u="none" strike="noStrike" dirty="0">
                          <a:solidFill>
                            <a:srgbClr val="000000"/>
                          </a:solidFill>
                          <a:effectLst/>
                          <a:latin typeface="+mn-lt"/>
                        </a:rPr>
                        <a:t>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41202">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Sprat</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err="1">
                          <a:solidFill>
                            <a:srgbClr val="000000"/>
                          </a:solidFill>
                          <a:effectLst/>
                          <a:latin typeface="+mn-lt"/>
                        </a:rPr>
                        <a:t>Sprattus</a:t>
                      </a:r>
                      <a:r>
                        <a:rPr lang="en-GB" sz="1100" b="0" i="0" u="none" strike="noStrike" dirty="0">
                          <a:solidFill>
                            <a:srgbClr val="000000"/>
                          </a:solidFill>
                          <a:effectLst/>
                          <a:latin typeface="+mn-lt"/>
                        </a:rPr>
                        <a:t> </a:t>
                      </a:r>
                      <a:r>
                        <a:rPr lang="en-GB" sz="1100" b="0" i="0" u="none" strike="noStrike" dirty="0" err="1">
                          <a:solidFill>
                            <a:srgbClr val="000000"/>
                          </a:solidFill>
                          <a:effectLst/>
                          <a:latin typeface="+mn-lt"/>
                        </a:rPr>
                        <a:t>sprattus</a:t>
                      </a:r>
                      <a:endParaRPr lang="en-GB" sz="11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41202">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rowSpan="2">
                  <a:txBody>
                    <a:bodyPr/>
                    <a:lstStyle/>
                    <a:p>
                      <a:pPr algn="l" fontAlgn="ctr"/>
                      <a:r>
                        <a:rPr lang="en-GB" sz="1100" b="0" i="0" u="none" strike="noStrike">
                          <a:solidFill>
                            <a:srgbClr val="000000"/>
                          </a:solidFill>
                          <a:effectLst/>
                          <a:latin typeface="+mn-lt"/>
                        </a:rPr>
                        <a:t>Tuna and tuna-like species</a:t>
                      </a:r>
                    </a:p>
                  </a:txBody>
                  <a:tcPr marL="72000" marR="9525" marT="1270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Swordfish</a:t>
                      </a:r>
                    </a:p>
                  </a:txBody>
                  <a:tcPr marL="72000" marR="9525" marT="1270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Xiphias gladius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41202">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100" b="0" i="0" u="none" strike="noStrike">
                          <a:solidFill>
                            <a:srgbClr val="000000"/>
                          </a:solidFill>
                          <a:effectLst/>
                          <a:latin typeface="+mn-lt"/>
                        </a:rPr>
                        <a:t>Tuna</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100" b="0" i="0" u="none" strike="noStrike" dirty="0">
                          <a:solidFill>
                            <a:srgbClr val="000000"/>
                          </a:solidFill>
                          <a:effectLst/>
                          <a:latin typeface="+mn-lt"/>
                        </a:rPr>
                        <a:t>Fish of the genus </a:t>
                      </a:r>
                      <a:r>
                        <a:rPr lang="en-GB" sz="1100" b="0" i="0" u="none" strike="noStrike" dirty="0" err="1">
                          <a:solidFill>
                            <a:srgbClr val="000000"/>
                          </a:solidFill>
                          <a:effectLst/>
                          <a:latin typeface="+mn-lt"/>
                        </a:rPr>
                        <a:t>Euthynnus</a:t>
                      </a:r>
                      <a:r>
                        <a:rPr lang="en-GB" sz="1100" b="0" i="0" u="none" strike="noStrike" dirty="0">
                          <a:solidFill>
                            <a:srgbClr val="000000"/>
                          </a:solidFill>
                          <a:effectLst/>
                          <a:latin typeface="+mn-lt"/>
                        </a:rPr>
                        <a:t>, or </a:t>
                      </a:r>
                      <a:r>
                        <a:rPr lang="en-GB" sz="1100" b="0" i="0" u="none" strike="noStrike" dirty="0" err="1">
                          <a:solidFill>
                            <a:srgbClr val="000000"/>
                          </a:solidFill>
                          <a:effectLst/>
                          <a:latin typeface="+mn-lt"/>
                        </a:rPr>
                        <a:t>Thunnus</a:t>
                      </a:r>
                      <a:endParaRPr lang="en-GB" sz="11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341914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Species groups: Shellfish</a:t>
            </a:r>
          </a:p>
        </p:txBody>
      </p:sp>
      <p:graphicFrame>
        <p:nvGraphicFramePr>
          <p:cNvPr id="3" name="Content Placeholder 5"/>
          <p:cNvGraphicFramePr>
            <a:graphicFrameLocks/>
          </p:cNvGraphicFramePr>
          <p:nvPr>
            <p:extLst>
              <p:ext uri="{D42A27DB-BD31-4B8C-83A1-F6EECF244321}">
                <p14:modId xmlns:p14="http://schemas.microsoft.com/office/powerpoint/2010/main" val="2027764311"/>
              </p:ext>
            </p:extLst>
          </p:nvPr>
        </p:nvGraphicFramePr>
        <p:xfrm>
          <a:off x="366714" y="1203645"/>
          <a:ext cx="8393239" cy="4978400"/>
        </p:xfrm>
        <a:graphic>
          <a:graphicData uri="http://schemas.openxmlformats.org/drawingml/2006/table">
            <a:tbl>
              <a:tblPr firstRow="1" bandRow="1">
                <a:tableStyleId>{B301B821-A1FF-4177-AEE7-76D212191A09}</a:tableStyleId>
              </a:tblPr>
              <a:tblGrid>
                <a:gridCol w="821064">
                  <a:extLst>
                    <a:ext uri="{9D8B030D-6E8A-4147-A177-3AD203B41FA5}">
                      <a16:colId xmlns:a16="http://schemas.microsoft.com/office/drawing/2014/main" val="20000"/>
                    </a:ext>
                  </a:extLst>
                </a:gridCol>
                <a:gridCol w="1530022">
                  <a:extLst>
                    <a:ext uri="{9D8B030D-6E8A-4147-A177-3AD203B41FA5}">
                      <a16:colId xmlns:a16="http://schemas.microsoft.com/office/drawing/2014/main" val="20001"/>
                    </a:ext>
                  </a:extLst>
                </a:gridCol>
                <a:gridCol w="1511300">
                  <a:extLst>
                    <a:ext uri="{9D8B030D-6E8A-4147-A177-3AD203B41FA5}">
                      <a16:colId xmlns:a16="http://schemas.microsoft.com/office/drawing/2014/main" val="20002"/>
                    </a:ext>
                  </a:extLst>
                </a:gridCol>
                <a:gridCol w="4530853">
                  <a:extLst>
                    <a:ext uri="{9D8B030D-6E8A-4147-A177-3AD203B41FA5}">
                      <a16:colId xmlns:a16="http://schemas.microsoft.com/office/drawing/2014/main" val="20003"/>
                    </a:ext>
                  </a:extLst>
                </a:gridCol>
              </a:tblGrid>
              <a:tr h="156998">
                <a:tc>
                  <a:txBody>
                    <a:bodyPr/>
                    <a:lstStyle/>
                    <a:p>
                      <a:pPr algn="ctr" fontAlgn="ctr"/>
                      <a:r>
                        <a:rPr lang="en-GB" sz="1000" b="1" i="0" u="none" strike="noStrike" dirty="0">
                          <a:solidFill>
                            <a:schemeClr val="bg1"/>
                          </a:solidFill>
                          <a:effectLst/>
                          <a:latin typeface="+mn-lt"/>
                        </a:rPr>
                        <a:t>Level 1</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1000" b="1" i="0" u="none" strike="noStrike">
                          <a:solidFill>
                            <a:schemeClr val="bg1"/>
                          </a:solidFill>
                          <a:effectLst/>
                          <a:latin typeface="+mn-lt"/>
                        </a:rPr>
                        <a:t>Level 2</a:t>
                      </a:r>
                      <a:endParaRPr lang="en-GB" sz="1000" b="1" i="0" u="none" strike="noStrike" dirty="0">
                        <a:solidFill>
                          <a:schemeClr val="bg1"/>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1000" b="1" i="0" u="none" strike="noStrike" dirty="0">
                          <a:solidFill>
                            <a:schemeClr val="bg1"/>
                          </a:solidFill>
                          <a:effectLst/>
                          <a:latin typeface="+mn-lt"/>
                        </a:rPr>
                        <a:t>Level 3</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1000" b="1" i="0" u="none" strike="noStrike">
                          <a:solidFill>
                            <a:schemeClr val="bg1"/>
                          </a:solidFill>
                          <a:effectLst/>
                          <a:latin typeface="+mn-lt"/>
                        </a:rPr>
                        <a:t>Notes</a:t>
                      </a:r>
                      <a:endParaRPr lang="en-GB" sz="1000" b="1" i="0" u="none" strike="noStrike" dirty="0">
                        <a:solidFill>
                          <a:schemeClr val="bg1"/>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7C8"/>
                    </a:solidFill>
                  </a:tcPr>
                </a:tc>
                <a:extLst>
                  <a:ext uri="{0D108BD9-81ED-4DB2-BD59-A6C34878D82A}">
                    <a16:rowId xmlns:a16="http://schemas.microsoft.com/office/drawing/2014/main" val="10000"/>
                  </a:ext>
                </a:extLst>
              </a:tr>
              <a:tr h="447906">
                <a:tc rowSpan="19">
                  <a:txBody>
                    <a:bodyPr/>
                    <a:lstStyle/>
                    <a:p>
                      <a:pPr algn="l" fontAlgn="ctr"/>
                      <a:r>
                        <a:rPr lang="en-GB" sz="1000" b="0" i="0" u="none" strike="noStrike" dirty="0">
                          <a:solidFill>
                            <a:srgbClr val="000000"/>
                          </a:solidFill>
                          <a:effectLst/>
                          <a:latin typeface="+mn-lt"/>
                        </a:rPr>
                        <a:t>Shellfish</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6">
                  <a:txBody>
                    <a:bodyPr/>
                    <a:lstStyle/>
                    <a:p>
                      <a:pPr algn="l" fontAlgn="ctr"/>
                      <a:r>
                        <a:rPr lang="en-GB" sz="1000" b="0" i="0" u="none" strike="noStrike" dirty="0">
                          <a:solidFill>
                            <a:srgbClr val="000000"/>
                          </a:solidFill>
                          <a:effectLst/>
                          <a:latin typeface="+mn-lt"/>
                        </a:rPr>
                        <a:t>Bivalves and other molluscs and aquatic invertebrates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Clam</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families Arcidae, Arcticidae, Cardiidae, Donacidae, Hiatellidae, Mactridae, Mesodesmatidae, Myidae, Semelidae, Solecurtidae, Solenidae, Tridacnidae and Veneridae</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56998">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Mussels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Mytilus spp., Perna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02452">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Other molluscs and aquatic invertebrates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 </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56998">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Oyster</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of the genus Ostrea</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56998">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Scallops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Pecten maximus, genera Pecten, Chlamys or Placopecten</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47906">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Sea cucumber</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Haliotis spp., Stichopus japonicus, Holothurioidea,Strongylocentrotus spp., Paracentrotus lividus, Loxechinus albus, Echichinus esculentus, Rhopilema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56998">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rowSpan="4">
                  <a:txBody>
                    <a:bodyPr/>
                    <a:lstStyle/>
                    <a:p>
                      <a:pPr algn="l" fontAlgn="ctr"/>
                      <a:r>
                        <a:rPr lang="en-GB" sz="1000" b="0" i="0" u="none" strike="noStrike" dirty="0">
                          <a:solidFill>
                            <a:srgbClr val="000000"/>
                          </a:solidFill>
                          <a:effectLst/>
                          <a:latin typeface="+mn-lt"/>
                        </a:rPr>
                        <a:t>Cephalopods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Cuttlefish</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it-IT" sz="1000" b="0" i="0" u="none" strike="noStrike">
                          <a:solidFill>
                            <a:srgbClr val="000000"/>
                          </a:solidFill>
                          <a:effectLst/>
                          <a:latin typeface="+mn-lt"/>
                        </a:rPr>
                        <a:t>Sepia officinalis, Rossia macrosoma, Seriola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56998">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Octopus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Octopus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56998">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Other cephalopods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 </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02452">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Squid</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err="1">
                          <a:solidFill>
                            <a:srgbClr val="000000"/>
                          </a:solidFill>
                          <a:effectLst/>
                          <a:latin typeface="+mn-lt"/>
                        </a:rPr>
                        <a:t>Todarodes</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sagittatus</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Illex</a:t>
                      </a:r>
                      <a:r>
                        <a:rPr lang="en-GB" sz="1000" b="0" i="0" u="none" strike="noStrike" dirty="0">
                          <a:solidFill>
                            <a:srgbClr val="000000"/>
                          </a:solidFill>
                          <a:effectLst/>
                          <a:latin typeface="+mn-lt"/>
                        </a:rPr>
                        <a:t> spp., </a:t>
                      </a:r>
                      <a:r>
                        <a:rPr lang="en-GB" sz="1000" b="0" i="0" u="none" strike="noStrike" dirty="0" err="1">
                          <a:solidFill>
                            <a:srgbClr val="000000"/>
                          </a:solidFill>
                          <a:effectLst/>
                          <a:latin typeface="+mn-lt"/>
                        </a:rPr>
                        <a:t>Ommastrephes</a:t>
                      </a:r>
                      <a:r>
                        <a:rPr lang="en-GB" sz="1000" b="0" i="0" u="none" strike="noStrike" dirty="0">
                          <a:solidFill>
                            <a:srgbClr val="000000"/>
                          </a:solidFill>
                          <a:effectLst/>
                          <a:latin typeface="+mn-lt"/>
                        </a:rPr>
                        <a:t> spp., </a:t>
                      </a:r>
                      <a:r>
                        <a:rPr lang="en-GB" sz="1000" b="0" i="0" u="none" strike="noStrike" dirty="0" err="1">
                          <a:solidFill>
                            <a:srgbClr val="000000"/>
                          </a:solidFill>
                          <a:effectLst/>
                          <a:latin typeface="+mn-lt"/>
                        </a:rPr>
                        <a:t>Loligo</a:t>
                      </a:r>
                      <a:r>
                        <a:rPr lang="en-GB" sz="1000" b="0" i="0" u="none" strike="noStrike" dirty="0">
                          <a:solidFill>
                            <a:srgbClr val="000000"/>
                          </a:solidFill>
                          <a:effectLst/>
                          <a:latin typeface="+mn-lt"/>
                        </a:rPr>
                        <a:t> spp., </a:t>
                      </a:r>
                      <a:r>
                        <a:rPr lang="en-GB" sz="1000" b="0" i="0" u="none" strike="noStrike" dirty="0" err="1">
                          <a:solidFill>
                            <a:srgbClr val="000000"/>
                          </a:solidFill>
                          <a:effectLst/>
                          <a:latin typeface="+mn-lt"/>
                        </a:rPr>
                        <a:t>Nototodarus</a:t>
                      </a:r>
                      <a:r>
                        <a:rPr lang="en-GB" sz="1000" b="0" i="0" u="none" strike="noStrike" dirty="0">
                          <a:solidFill>
                            <a:srgbClr val="000000"/>
                          </a:solidFill>
                          <a:effectLst/>
                          <a:latin typeface="+mn-lt"/>
                        </a:rPr>
                        <a:t> spp., </a:t>
                      </a:r>
                      <a:r>
                        <a:rPr lang="en-GB" sz="1000" b="0" i="0" u="none" strike="noStrike" dirty="0" err="1">
                          <a:solidFill>
                            <a:srgbClr val="000000"/>
                          </a:solidFill>
                          <a:effectLst/>
                          <a:latin typeface="+mn-lt"/>
                        </a:rPr>
                        <a:t>Sepioteuthis</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spp</a:t>
                      </a:r>
                      <a:endParaRPr lang="en-GB" sz="10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02452">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9">
                  <a:txBody>
                    <a:bodyPr/>
                    <a:lstStyle/>
                    <a:p>
                      <a:pPr algn="l" fontAlgn="ctr"/>
                      <a:r>
                        <a:rPr lang="en-GB" sz="1000" b="0" i="0" u="none" strike="noStrike">
                          <a:solidFill>
                            <a:srgbClr val="000000"/>
                          </a:solidFill>
                          <a:effectLst/>
                          <a:latin typeface="+mn-lt"/>
                        </a:rPr>
                        <a:t>Crustaceans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Cold Water Shrimps &amp; Prawns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Pandalus spp., and genus Crangon</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02452">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Crabs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Cancer pagurus, Paralithodes camchaticus, Chionoecetes spp., Callinectes sapidus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56998">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Crayfish</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Freshwater crayfish</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56998">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Lobster</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Homarus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56998">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Nephrops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Nephrops norvegicus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56998">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Other crustaceans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 </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302452">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Prepared and preserved shrimps &amp; prawns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 </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302452">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Rock lobster and sea crawfish</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Palinurus spp., Panulirus spp., Jasus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302452">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Warm Water Shrimps &amp; Prawns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genus </a:t>
                      </a:r>
                      <a:r>
                        <a:rPr lang="en-GB" sz="1000" b="0" i="0" u="none" strike="noStrike" dirty="0" err="1">
                          <a:solidFill>
                            <a:srgbClr val="000000"/>
                          </a:solidFill>
                          <a:effectLst/>
                          <a:latin typeface="+mn-lt"/>
                        </a:rPr>
                        <a:t>Penaeus</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Parapenaeus</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longirostris</a:t>
                      </a:r>
                      <a:endParaRPr lang="en-GB" sz="10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27257643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Species groups: All Others</a:t>
            </a:r>
          </a:p>
        </p:txBody>
      </p:sp>
      <p:graphicFrame>
        <p:nvGraphicFramePr>
          <p:cNvPr id="3" name="Content Placeholder 5"/>
          <p:cNvGraphicFramePr>
            <a:graphicFrameLocks/>
          </p:cNvGraphicFramePr>
          <p:nvPr>
            <p:extLst>
              <p:ext uri="{D42A27DB-BD31-4B8C-83A1-F6EECF244321}">
                <p14:modId xmlns:p14="http://schemas.microsoft.com/office/powerpoint/2010/main" val="157871757"/>
              </p:ext>
            </p:extLst>
          </p:nvPr>
        </p:nvGraphicFramePr>
        <p:xfrm>
          <a:off x="366714" y="1203647"/>
          <a:ext cx="8393239" cy="4930452"/>
        </p:xfrm>
        <a:graphic>
          <a:graphicData uri="http://schemas.openxmlformats.org/drawingml/2006/table">
            <a:tbl>
              <a:tblPr firstRow="1" bandRow="1">
                <a:tableStyleId>{B301B821-A1FF-4177-AEE7-76D212191A09}</a:tableStyleId>
              </a:tblPr>
              <a:tblGrid>
                <a:gridCol w="821064">
                  <a:extLst>
                    <a:ext uri="{9D8B030D-6E8A-4147-A177-3AD203B41FA5}">
                      <a16:colId xmlns:a16="http://schemas.microsoft.com/office/drawing/2014/main" val="20000"/>
                    </a:ext>
                  </a:extLst>
                </a:gridCol>
                <a:gridCol w="1820599">
                  <a:extLst>
                    <a:ext uri="{9D8B030D-6E8A-4147-A177-3AD203B41FA5}">
                      <a16:colId xmlns:a16="http://schemas.microsoft.com/office/drawing/2014/main" val="20001"/>
                    </a:ext>
                  </a:extLst>
                </a:gridCol>
                <a:gridCol w="1527048">
                  <a:extLst>
                    <a:ext uri="{9D8B030D-6E8A-4147-A177-3AD203B41FA5}">
                      <a16:colId xmlns:a16="http://schemas.microsoft.com/office/drawing/2014/main" val="20002"/>
                    </a:ext>
                  </a:extLst>
                </a:gridCol>
                <a:gridCol w="4224528">
                  <a:extLst>
                    <a:ext uri="{9D8B030D-6E8A-4147-A177-3AD203B41FA5}">
                      <a16:colId xmlns:a16="http://schemas.microsoft.com/office/drawing/2014/main" val="20003"/>
                    </a:ext>
                  </a:extLst>
                </a:gridCol>
              </a:tblGrid>
              <a:tr h="201185">
                <a:tc>
                  <a:txBody>
                    <a:bodyPr/>
                    <a:lstStyle/>
                    <a:p>
                      <a:pPr algn="ctr" fontAlgn="ctr"/>
                      <a:r>
                        <a:rPr lang="en-GB" sz="1000" b="1" i="0" u="none" strike="noStrike" dirty="0">
                          <a:solidFill>
                            <a:schemeClr val="bg1"/>
                          </a:solidFill>
                          <a:effectLst/>
                          <a:latin typeface="+mn-lt"/>
                        </a:rPr>
                        <a:t>Level 1</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1000" b="1" i="0" u="none" strike="noStrike" dirty="0">
                          <a:solidFill>
                            <a:schemeClr val="bg1"/>
                          </a:solidFill>
                          <a:effectLst/>
                          <a:latin typeface="+mn-lt"/>
                        </a:rPr>
                        <a:t>Level 2</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1000" b="1" i="0" u="none" strike="noStrike" dirty="0">
                          <a:solidFill>
                            <a:schemeClr val="bg1"/>
                          </a:solidFill>
                          <a:effectLst/>
                          <a:latin typeface="+mn-lt"/>
                        </a:rPr>
                        <a:t>Level 3</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1000" b="1" i="0" u="none" strike="noStrike">
                          <a:solidFill>
                            <a:schemeClr val="bg1"/>
                          </a:solidFill>
                          <a:effectLst/>
                          <a:latin typeface="+mn-lt"/>
                        </a:rPr>
                        <a:t>Notes</a:t>
                      </a:r>
                      <a:endParaRPr lang="en-GB" sz="1000" b="1" i="0" u="none" strike="noStrike" dirty="0">
                        <a:solidFill>
                          <a:schemeClr val="bg1"/>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7C8"/>
                    </a:solidFill>
                  </a:tcPr>
                </a:tc>
                <a:extLst>
                  <a:ext uri="{0D108BD9-81ED-4DB2-BD59-A6C34878D82A}">
                    <a16:rowId xmlns:a16="http://schemas.microsoft.com/office/drawing/2014/main" val="10000"/>
                  </a:ext>
                </a:extLst>
              </a:tr>
              <a:tr h="762237">
                <a:tc rowSpan="17">
                  <a:txBody>
                    <a:bodyPr/>
                    <a:lstStyle/>
                    <a:p>
                      <a:pPr algn="l" fontAlgn="ctr"/>
                      <a:r>
                        <a:rPr lang="en-GB" sz="1000" b="0" i="0" u="none" strike="noStrike" dirty="0">
                          <a:solidFill>
                            <a:srgbClr val="000000"/>
                          </a:solidFill>
                          <a:effectLst/>
                          <a:latin typeface="+mn-lt"/>
                        </a:rPr>
                        <a:t>All Others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7">
                  <a:txBody>
                    <a:bodyPr/>
                    <a:lstStyle/>
                    <a:p>
                      <a:pPr algn="l" fontAlgn="ctr"/>
                      <a:r>
                        <a:rPr lang="en-GB" sz="1000" b="0" i="0" u="none" strike="noStrike" dirty="0">
                          <a:solidFill>
                            <a:srgbClr val="000000"/>
                          </a:solidFill>
                          <a:effectLst/>
                          <a:latin typeface="+mn-lt"/>
                        </a:rPr>
                        <a:t>Freshwater fish</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Carp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Cyprinus spp., Carassius spp., Ctenopharyngodon idellus, Hypophthalmichthys</a:t>
                      </a:r>
                      <a:br>
                        <a:rPr lang="en-GB" sz="1000" b="0" i="0" u="none" strike="noStrike">
                          <a:solidFill>
                            <a:srgbClr val="000000"/>
                          </a:solidFill>
                          <a:effectLst/>
                          <a:latin typeface="+mn-lt"/>
                        </a:rPr>
                      </a:br>
                      <a:r>
                        <a:rPr lang="en-GB" sz="1000" b="0" i="0" u="none" strike="noStrike">
                          <a:solidFill>
                            <a:srgbClr val="000000"/>
                          </a:solidFill>
                          <a:effectLst/>
                          <a:latin typeface="+mn-lt"/>
                        </a:rPr>
                        <a:t>spp., Cirrhinus spp., Mylopharyngodon piceus, Catla catla, Labeo spp., Osteochilus hasselti, Leptobarbus hoeveni, Megalobrama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01185">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Catfish</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Pangasius spp., Silurus spp., Clarias spp., Ictalurus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01185">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Eels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Anguilla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01185">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Nile Perch</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dirty="0" err="1">
                          <a:solidFill>
                            <a:srgbClr val="000000"/>
                          </a:solidFill>
                          <a:effectLst/>
                          <a:latin typeface="+mn-lt"/>
                        </a:rPr>
                        <a:t>Lates</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niloticus</a:t>
                      </a:r>
                      <a:endParaRPr lang="en-GB" sz="10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01185">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Other freshwater fish</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 </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01185">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dirty="0" err="1">
                          <a:solidFill>
                            <a:srgbClr val="000000"/>
                          </a:solidFill>
                          <a:effectLst/>
                          <a:latin typeface="+mn-lt"/>
                        </a:rPr>
                        <a:t>Pangasius</a:t>
                      </a:r>
                      <a:endParaRPr lang="en-GB" sz="10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err="1">
                          <a:solidFill>
                            <a:srgbClr val="000000"/>
                          </a:solidFill>
                          <a:effectLst/>
                          <a:latin typeface="+mn-lt"/>
                        </a:rPr>
                        <a:t>Pangasius</a:t>
                      </a:r>
                      <a:r>
                        <a:rPr lang="en-GB" sz="1000" b="0" i="0" u="none" strike="noStrike" dirty="0">
                          <a:solidFill>
                            <a:srgbClr val="000000"/>
                          </a:solidFill>
                          <a:effectLst/>
                          <a:latin typeface="+mn-lt"/>
                        </a:rPr>
                        <a:t>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01185">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Tilapia</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err="1">
                          <a:solidFill>
                            <a:srgbClr val="000000"/>
                          </a:solidFill>
                          <a:effectLst/>
                          <a:latin typeface="+mn-lt"/>
                        </a:rPr>
                        <a:t>Oreochromis</a:t>
                      </a:r>
                      <a:r>
                        <a:rPr lang="en-GB" sz="1000" b="0" i="0" u="none" strike="noStrike" dirty="0">
                          <a:solidFill>
                            <a:srgbClr val="000000"/>
                          </a:solidFill>
                          <a:effectLst/>
                          <a:latin typeface="+mn-lt"/>
                        </a:rPr>
                        <a:t>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01185">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rowSpan="3">
                  <a:txBody>
                    <a:bodyPr/>
                    <a:lstStyle/>
                    <a:p>
                      <a:pPr algn="l" fontAlgn="ctr"/>
                      <a:r>
                        <a:rPr lang="en-GB" sz="1000" b="0" i="0" u="none" strike="noStrike" dirty="0">
                          <a:solidFill>
                            <a:srgbClr val="000000"/>
                          </a:solidFill>
                          <a:effectLst/>
                          <a:latin typeface="+mn-lt"/>
                        </a:rPr>
                        <a:t>Miscellaneous aquatic products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0F9"/>
                    </a:solidFill>
                  </a:tcPr>
                </a:tc>
                <a:tc>
                  <a:txBody>
                    <a:bodyPr/>
                    <a:lstStyle/>
                    <a:p>
                      <a:pPr algn="l" fontAlgn="ctr"/>
                      <a:r>
                        <a:rPr lang="en-GB" sz="1000" b="0" i="0" u="none" strike="noStrike">
                          <a:solidFill>
                            <a:srgbClr val="000000"/>
                          </a:solidFill>
                          <a:effectLst/>
                          <a:latin typeface="+mn-lt"/>
                        </a:rPr>
                        <a:t>Caviar, livers and roes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 </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01185">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Other products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 </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01185">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Surimi</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 </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01185">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l" fontAlgn="ctr"/>
                      <a:r>
                        <a:rPr lang="en-GB" sz="1000" b="0" i="0" u="none" strike="noStrike">
                          <a:solidFill>
                            <a:srgbClr val="000000"/>
                          </a:solidFill>
                          <a:effectLst/>
                          <a:latin typeface="+mn-lt"/>
                        </a:rPr>
                        <a:t>Other marine fish</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Cobia</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err="1">
                          <a:solidFill>
                            <a:srgbClr val="000000"/>
                          </a:solidFill>
                          <a:effectLst/>
                          <a:latin typeface="+mn-lt"/>
                        </a:rPr>
                        <a:t>Rachycentron</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canadum</a:t>
                      </a:r>
                      <a:endParaRPr lang="en-GB" sz="10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01185">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Other marine fish</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 </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01185">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Pink cusk-eel </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err="1">
                          <a:solidFill>
                            <a:srgbClr val="000000"/>
                          </a:solidFill>
                          <a:effectLst/>
                          <a:latin typeface="+mn-lt"/>
                        </a:rPr>
                        <a:t>Genypterus</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blacodes</a:t>
                      </a:r>
                      <a:endParaRPr lang="en-GB" sz="10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01185">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Ray's Bream</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err="1">
                          <a:solidFill>
                            <a:srgbClr val="000000"/>
                          </a:solidFill>
                          <a:effectLst/>
                          <a:latin typeface="+mn-lt"/>
                        </a:rPr>
                        <a:t>Brama</a:t>
                      </a:r>
                      <a:r>
                        <a:rPr lang="en-GB" sz="1000" b="0" i="0" u="none" strike="noStrike" dirty="0">
                          <a:solidFill>
                            <a:srgbClr val="000000"/>
                          </a:solidFill>
                          <a:effectLst/>
                          <a:latin typeface="+mn-lt"/>
                        </a:rPr>
                        <a:t> spp.</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01185">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l" fontAlgn="ctr"/>
                      <a:r>
                        <a:rPr lang="en-GB" sz="1000" b="0" i="0" u="none" strike="noStrike">
                          <a:solidFill>
                            <a:srgbClr val="000000"/>
                          </a:solidFill>
                          <a:effectLst/>
                          <a:latin typeface="+mn-lt"/>
                        </a:rPr>
                        <a:t>Salmonids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Other salmonids</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 </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575220">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a:solidFill>
                            <a:srgbClr val="000000"/>
                          </a:solidFill>
                          <a:effectLst/>
                          <a:latin typeface="+mn-lt"/>
                        </a:rPr>
                        <a:t>Salmon</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err="1">
                          <a:solidFill>
                            <a:srgbClr val="000000"/>
                          </a:solidFill>
                          <a:effectLst/>
                          <a:latin typeface="+mn-lt"/>
                        </a:rPr>
                        <a:t>Oncorhynchus</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nerka</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Oncorhynchus</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gorbuscha</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Oncorhynchus</a:t>
                      </a:r>
                      <a:r>
                        <a:rPr lang="en-GB" sz="1000" b="0" i="0" u="none" strike="noStrike" dirty="0">
                          <a:solidFill>
                            <a:srgbClr val="000000"/>
                          </a:solidFill>
                          <a:effectLst/>
                          <a:latin typeface="+mn-lt"/>
                        </a:rPr>
                        <a:t> keta, </a:t>
                      </a:r>
                      <a:r>
                        <a:rPr lang="en-GB" sz="1000" b="0" i="0" u="none" strike="noStrike" dirty="0" err="1">
                          <a:solidFill>
                            <a:srgbClr val="000000"/>
                          </a:solidFill>
                          <a:effectLst/>
                          <a:latin typeface="+mn-lt"/>
                        </a:rPr>
                        <a:t>Oncorhynchus</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tschawytscha</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Oncorhynchus</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kisutch</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Oncorhynchus</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masou</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Oncorhynchus</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rhodurus</a:t>
                      </a:r>
                      <a:r>
                        <a:rPr lang="en-GB" sz="1000" b="0" i="0" u="none" strike="noStrike" dirty="0">
                          <a:solidFill>
                            <a:srgbClr val="000000"/>
                          </a:solidFill>
                          <a:effectLst/>
                          <a:latin typeface="+mn-lt"/>
                        </a:rPr>
                        <a:t>, Salmo </a:t>
                      </a:r>
                      <a:r>
                        <a:rPr lang="en-GB" sz="1000" b="0" i="0" u="none" strike="noStrike" dirty="0" err="1">
                          <a:solidFill>
                            <a:srgbClr val="000000"/>
                          </a:solidFill>
                          <a:effectLst/>
                          <a:latin typeface="+mn-lt"/>
                        </a:rPr>
                        <a:t>salar</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hucho</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hucho</a:t>
                      </a:r>
                      <a:endParaRPr lang="en-GB" sz="10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575220">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Trout</a:t>
                      </a: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GB" sz="1000" b="0" i="0" u="none" strike="noStrike" dirty="0">
                          <a:solidFill>
                            <a:srgbClr val="000000"/>
                          </a:solidFill>
                          <a:effectLst/>
                          <a:latin typeface="+mn-lt"/>
                        </a:rPr>
                        <a:t>Salmo </a:t>
                      </a:r>
                      <a:r>
                        <a:rPr lang="en-GB" sz="1000" b="0" i="0" u="none" strike="noStrike" dirty="0" err="1">
                          <a:solidFill>
                            <a:srgbClr val="000000"/>
                          </a:solidFill>
                          <a:effectLst/>
                          <a:latin typeface="+mn-lt"/>
                        </a:rPr>
                        <a:t>trutta</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Oncorhynchus</a:t>
                      </a:r>
                      <a:r>
                        <a:rPr lang="en-GB" sz="1000" b="0" i="0" u="none" strike="noStrike" dirty="0">
                          <a:solidFill>
                            <a:srgbClr val="000000"/>
                          </a:solidFill>
                          <a:effectLst/>
                          <a:latin typeface="+mn-lt"/>
                        </a:rPr>
                        <a:t> mykiss, </a:t>
                      </a:r>
                      <a:r>
                        <a:rPr lang="en-GB" sz="1000" b="0" i="0" u="none" strike="noStrike" dirty="0" err="1">
                          <a:solidFill>
                            <a:srgbClr val="000000"/>
                          </a:solidFill>
                          <a:effectLst/>
                          <a:latin typeface="+mn-lt"/>
                        </a:rPr>
                        <a:t>Oncorhynchus</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clarki</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Oncorhynchus</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aguabonita</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Oncorhynchus</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gilae</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Oncorhynchus</a:t>
                      </a:r>
                      <a:r>
                        <a:rPr lang="en-GB" sz="1000" b="0" i="0" u="none" strike="noStrike" dirty="0">
                          <a:solidFill>
                            <a:srgbClr val="000000"/>
                          </a:solidFill>
                          <a:effectLst/>
                          <a:latin typeface="+mn-lt"/>
                        </a:rPr>
                        <a:t> apache and </a:t>
                      </a:r>
                      <a:r>
                        <a:rPr lang="en-GB" sz="1000" b="0" i="0" u="none" strike="noStrike" dirty="0" err="1">
                          <a:solidFill>
                            <a:srgbClr val="000000"/>
                          </a:solidFill>
                          <a:effectLst/>
                          <a:latin typeface="+mn-lt"/>
                        </a:rPr>
                        <a:t>Oncorhynchus</a:t>
                      </a:r>
                      <a:r>
                        <a:rPr lang="en-GB" sz="1000" b="0" i="0" u="none" strike="noStrike" dirty="0">
                          <a:solidFill>
                            <a:srgbClr val="000000"/>
                          </a:solidFill>
                          <a:effectLst/>
                          <a:latin typeface="+mn-lt"/>
                        </a:rPr>
                        <a:t> </a:t>
                      </a:r>
                      <a:r>
                        <a:rPr lang="en-GB" sz="1000" b="0" i="0" u="none" strike="noStrike" dirty="0" err="1">
                          <a:solidFill>
                            <a:srgbClr val="000000"/>
                          </a:solidFill>
                          <a:effectLst/>
                          <a:latin typeface="+mn-lt"/>
                        </a:rPr>
                        <a:t>chrysogaster</a:t>
                      </a:r>
                      <a:endParaRPr lang="en-GB" sz="1000" b="0" i="0" u="none" strike="noStrike" dirty="0">
                        <a:solidFill>
                          <a:srgbClr val="000000"/>
                        </a:solidFill>
                        <a:effectLst/>
                        <a:latin typeface="+mn-lt"/>
                      </a:endParaRPr>
                    </a:p>
                  </a:txBody>
                  <a:tcPr marL="72000" marR="9525"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2021047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normAutofit/>
          </a:bodyPr>
          <a:lstStyle/>
          <a:p>
            <a:endParaRPr lang="en-US"/>
          </a:p>
        </p:txBody>
      </p:sp>
    </p:spTree>
    <p:extLst>
      <p:ext uri="{BB962C8B-B14F-4D97-AF65-F5344CB8AC3E}">
        <p14:creationId xmlns:p14="http://schemas.microsoft.com/office/powerpoint/2010/main" val="527869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GB" dirty="0"/>
              <a:t>UK/EU seafood import and export overview</a:t>
            </a:r>
          </a:p>
        </p:txBody>
      </p:sp>
      <p:sp>
        <p:nvSpPr>
          <p:cNvPr id="3" name="Content Placeholder 2"/>
          <p:cNvSpPr>
            <a:spLocks noGrp="1"/>
          </p:cNvSpPr>
          <p:nvPr>
            <p:ph idx="1"/>
          </p:nvPr>
        </p:nvSpPr>
        <p:spPr>
          <a:xfrm>
            <a:off x="367296" y="1384205"/>
            <a:ext cx="8388000" cy="3119556"/>
          </a:xfrm>
        </p:spPr>
        <p:txBody>
          <a:bodyPr>
            <a:normAutofit/>
          </a:bodyPr>
          <a:lstStyle/>
          <a:p>
            <a:r>
              <a:rPr lang="en-GB" sz="1600" dirty="0"/>
              <a:t>The UK’s total seafood imports and exports with the EU increased in 2019 in terms of value and volume, whilst the average £/kg continued to rise</a:t>
            </a:r>
          </a:p>
          <a:p>
            <a:pPr lvl="1"/>
            <a:r>
              <a:rPr lang="en-GB" sz="1600" dirty="0"/>
              <a:t>£2,578	m (</a:t>
            </a:r>
            <a:r>
              <a:rPr lang="en-GB" sz="1600" dirty="0">
                <a:solidFill>
                  <a:srgbClr val="00B050"/>
                </a:solidFill>
              </a:rPr>
              <a:t>9.2%</a:t>
            </a:r>
            <a:r>
              <a:rPr lang="en-GB" sz="1600" dirty="0"/>
              <a:t>), 613k t (</a:t>
            </a:r>
            <a:r>
              <a:rPr lang="en-GB" sz="1600" dirty="0">
                <a:solidFill>
                  <a:srgbClr val="00B050"/>
                </a:solidFill>
              </a:rPr>
              <a:t>+7.6%</a:t>
            </a:r>
            <a:r>
              <a:rPr lang="en-GB" sz="1600" dirty="0"/>
              <a:t>), £4.21/kg (</a:t>
            </a:r>
            <a:r>
              <a:rPr lang="en-GB" sz="1600" dirty="0">
                <a:solidFill>
                  <a:srgbClr val="00B050"/>
                </a:solidFill>
              </a:rPr>
              <a:t>+1.5%</a:t>
            </a:r>
            <a:r>
              <a:rPr lang="en-GB" sz="1600" dirty="0"/>
              <a:t>)</a:t>
            </a:r>
          </a:p>
          <a:p>
            <a:r>
              <a:rPr lang="en-GB" sz="1600" dirty="0"/>
              <a:t>Seafood exports increased in value whilst volume declined, as the average £/kg rose</a:t>
            </a:r>
          </a:p>
          <a:p>
            <a:pPr lvl="1"/>
            <a:r>
              <a:rPr lang="en-GB" sz="1600" dirty="0"/>
              <a:t>£1,352m (</a:t>
            </a:r>
            <a:r>
              <a:rPr lang="en-GB" sz="1600" dirty="0">
                <a:solidFill>
                  <a:srgbClr val="00B050"/>
                </a:solidFill>
              </a:rPr>
              <a:t>+6.4%</a:t>
            </a:r>
            <a:r>
              <a:rPr lang="en-GB" sz="1600" dirty="0"/>
              <a:t>), 335k t (</a:t>
            </a:r>
            <a:r>
              <a:rPr lang="en-GB" sz="1600" dirty="0">
                <a:solidFill>
                  <a:srgbClr val="FF0000"/>
                </a:solidFill>
              </a:rPr>
              <a:t>-1.8%</a:t>
            </a:r>
            <a:r>
              <a:rPr lang="en-GB" sz="1600" dirty="0"/>
              <a:t>), £4.03/kg (</a:t>
            </a:r>
            <a:r>
              <a:rPr lang="en-GB" sz="1600" dirty="0">
                <a:solidFill>
                  <a:srgbClr val="00B050"/>
                </a:solidFill>
              </a:rPr>
              <a:t>+8.3%</a:t>
            </a:r>
            <a:r>
              <a:rPr lang="en-GB" sz="1600" dirty="0"/>
              <a:t>)</a:t>
            </a:r>
          </a:p>
          <a:p>
            <a:r>
              <a:rPr lang="en-GB" sz="1600" dirty="0"/>
              <a:t>Seafood import value and volume increased, whilst the average £/kg fell</a:t>
            </a:r>
          </a:p>
          <a:p>
            <a:pPr lvl="1"/>
            <a:r>
              <a:rPr lang="en-GB" sz="1600" dirty="0"/>
              <a:t>£1,226	m (</a:t>
            </a:r>
            <a:r>
              <a:rPr lang="en-GB" sz="1600" dirty="0">
                <a:solidFill>
                  <a:srgbClr val="00B050"/>
                </a:solidFill>
              </a:rPr>
              <a:t>+12.5%</a:t>
            </a:r>
            <a:r>
              <a:rPr lang="en-GB" sz="1600" dirty="0"/>
              <a:t>), 278k t (</a:t>
            </a:r>
            <a:r>
              <a:rPr lang="en-GB" sz="1600" dirty="0">
                <a:solidFill>
                  <a:srgbClr val="00B050"/>
                </a:solidFill>
              </a:rPr>
              <a:t>+21.8%</a:t>
            </a:r>
            <a:r>
              <a:rPr lang="en-GB" sz="1600" dirty="0"/>
              <a:t>), £4.41/kg (</a:t>
            </a:r>
            <a:r>
              <a:rPr lang="en-GB" sz="1600" dirty="0">
                <a:solidFill>
                  <a:srgbClr val="FF0000"/>
                </a:solidFill>
              </a:rPr>
              <a:t>-7.6%</a:t>
            </a:r>
            <a:r>
              <a:rPr lang="en-GB" sz="1600" dirty="0"/>
              <a:t>)</a:t>
            </a:r>
          </a:p>
          <a:p>
            <a:r>
              <a:rPr lang="en-GB" sz="1600" dirty="0"/>
              <a:t>Exports continue to hold the largest share of trade, but imports increased their share</a:t>
            </a:r>
          </a:p>
          <a:p>
            <a:endParaRPr lang="en-GB" sz="1600" dirty="0"/>
          </a:p>
        </p:txBody>
      </p:sp>
      <p:graphicFrame>
        <p:nvGraphicFramePr>
          <p:cNvPr id="4" name="Content Placeholder 5"/>
          <p:cNvGraphicFramePr>
            <a:graphicFrameLocks/>
          </p:cNvGraphicFramePr>
          <p:nvPr>
            <p:extLst>
              <p:ext uri="{D42A27DB-BD31-4B8C-83A1-F6EECF244321}">
                <p14:modId xmlns:p14="http://schemas.microsoft.com/office/powerpoint/2010/main" val="28906549"/>
              </p:ext>
            </p:extLst>
          </p:nvPr>
        </p:nvGraphicFramePr>
        <p:xfrm>
          <a:off x="366713" y="3962244"/>
          <a:ext cx="8388347" cy="2320120"/>
        </p:xfrm>
        <a:graphic>
          <a:graphicData uri="http://schemas.openxmlformats.org/drawingml/2006/table">
            <a:tbl>
              <a:tblPr firstRow="1" bandRow="1">
                <a:tableStyleId>{69012ECD-51FC-41F1-AA8D-1B2483CD663E}</a:tableStyleId>
              </a:tblPr>
              <a:tblGrid>
                <a:gridCol w="1030287">
                  <a:extLst>
                    <a:ext uri="{9D8B030D-6E8A-4147-A177-3AD203B41FA5}">
                      <a16:colId xmlns:a16="http://schemas.microsoft.com/office/drawing/2014/main" val="20000"/>
                    </a:ext>
                  </a:extLst>
                </a:gridCol>
                <a:gridCol w="735806">
                  <a:extLst>
                    <a:ext uri="{9D8B030D-6E8A-4147-A177-3AD203B41FA5}">
                      <a16:colId xmlns:a16="http://schemas.microsoft.com/office/drawing/2014/main" val="20004"/>
                    </a:ext>
                  </a:extLst>
                </a:gridCol>
                <a:gridCol w="735806">
                  <a:extLst>
                    <a:ext uri="{9D8B030D-6E8A-4147-A177-3AD203B41FA5}">
                      <a16:colId xmlns:a16="http://schemas.microsoft.com/office/drawing/2014/main" val="20005"/>
                    </a:ext>
                  </a:extLst>
                </a:gridCol>
                <a:gridCol w="735806">
                  <a:extLst>
                    <a:ext uri="{9D8B030D-6E8A-4147-A177-3AD203B41FA5}">
                      <a16:colId xmlns:a16="http://schemas.microsoft.com/office/drawing/2014/main" val="20006"/>
                    </a:ext>
                  </a:extLst>
                </a:gridCol>
                <a:gridCol w="735806">
                  <a:extLst>
                    <a:ext uri="{9D8B030D-6E8A-4147-A177-3AD203B41FA5}">
                      <a16:colId xmlns:a16="http://schemas.microsoft.com/office/drawing/2014/main" val="20007"/>
                    </a:ext>
                  </a:extLst>
                </a:gridCol>
                <a:gridCol w="735806">
                  <a:extLst>
                    <a:ext uri="{9D8B030D-6E8A-4147-A177-3AD203B41FA5}">
                      <a16:colId xmlns:a16="http://schemas.microsoft.com/office/drawing/2014/main" val="20008"/>
                    </a:ext>
                  </a:extLst>
                </a:gridCol>
                <a:gridCol w="735806">
                  <a:extLst>
                    <a:ext uri="{9D8B030D-6E8A-4147-A177-3AD203B41FA5}">
                      <a16:colId xmlns:a16="http://schemas.microsoft.com/office/drawing/2014/main" val="20009"/>
                    </a:ext>
                  </a:extLst>
                </a:gridCol>
                <a:gridCol w="735806">
                  <a:extLst>
                    <a:ext uri="{9D8B030D-6E8A-4147-A177-3AD203B41FA5}">
                      <a16:colId xmlns:a16="http://schemas.microsoft.com/office/drawing/2014/main" val="20010"/>
                    </a:ext>
                  </a:extLst>
                </a:gridCol>
                <a:gridCol w="735806">
                  <a:extLst>
                    <a:ext uri="{9D8B030D-6E8A-4147-A177-3AD203B41FA5}">
                      <a16:colId xmlns:a16="http://schemas.microsoft.com/office/drawing/2014/main" val="20001"/>
                    </a:ext>
                  </a:extLst>
                </a:gridCol>
                <a:gridCol w="735806">
                  <a:extLst>
                    <a:ext uri="{9D8B030D-6E8A-4147-A177-3AD203B41FA5}">
                      <a16:colId xmlns:a16="http://schemas.microsoft.com/office/drawing/2014/main" val="20002"/>
                    </a:ext>
                  </a:extLst>
                </a:gridCol>
                <a:gridCol w="735806">
                  <a:extLst>
                    <a:ext uri="{9D8B030D-6E8A-4147-A177-3AD203B41FA5}">
                      <a16:colId xmlns:a16="http://schemas.microsoft.com/office/drawing/2014/main" val="20003"/>
                    </a:ext>
                  </a:extLst>
                </a:gridCol>
              </a:tblGrid>
              <a:tr h="290015">
                <a:tc>
                  <a:txBody>
                    <a:bodyPr/>
                    <a:lstStyle/>
                    <a:p>
                      <a:pPr algn="l" fontAlgn="ctr"/>
                      <a:r>
                        <a:rPr lang="en-GB" sz="900" b="1" i="0" u="none" strike="noStrike" dirty="0">
                          <a:solidFill>
                            <a:schemeClr val="bg1"/>
                          </a:solidFill>
                          <a:effectLst/>
                          <a:latin typeface="Arial"/>
                        </a:rPr>
                        <a:t>Share of trade</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900" b="1" i="0" u="none" strike="noStrike" dirty="0">
                          <a:solidFill>
                            <a:schemeClr val="bg1"/>
                          </a:solidFill>
                          <a:effectLst/>
                          <a:latin typeface="Arial"/>
                        </a:rPr>
                        <a:t>2010</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900" b="1" i="0" u="none" strike="noStrike" dirty="0">
                          <a:solidFill>
                            <a:schemeClr val="bg1"/>
                          </a:solidFill>
                          <a:effectLst/>
                          <a:latin typeface="Arial"/>
                        </a:rPr>
                        <a:t>2011</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900" b="1" i="0" u="none" strike="noStrike" dirty="0">
                          <a:solidFill>
                            <a:schemeClr val="bg1"/>
                          </a:solidFill>
                          <a:effectLst/>
                          <a:latin typeface="Arial"/>
                        </a:rPr>
                        <a:t>2012</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900" b="1" i="0" u="none" strike="noStrike" dirty="0">
                          <a:solidFill>
                            <a:schemeClr val="bg1"/>
                          </a:solidFill>
                          <a:effectLst/>
                          <a:latin typeface="Arial"/>
                        </a:rPr>
                        <a:t>2013</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900" b="1" i="0" u="none" strike="noStrike" dirty="0">
                          <a:solidFill>
                            <a:schemeClr val="bg1"/>
                          </a:solidFill>
                          <a:effectLst/>
                          <a:latin typeface="Arial"/>
                        </a:rPr>
                        <a:t>2014</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900" b="1" i="0" u="none" strike="noStrike">
                          <a:solidFill>
                            <a:schemeClr val="bg1"/>
                          </a:solidFill>
                          <a:effectLst/>
                          <a:latin typeface="Arial"/>
                        </a:rPr>
                        <a:t>2015</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900" b="1" i="0" u="none" strike="noStrike" dirty="0">
                          <a:solidFill>
                            <a:schemeClr val="bg1"/>
                          </a:solidFill>
                          <a:effectLst/>
                          <a:latin typeface="Arial"/>
                        </a:rPr>
                        <a:t>2016</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900" b="1" i="0" u="none" strike="noStrike" dirty="0">
                          <a:solidFill>
                            <a:schemeClr val="bg1"/>
                          </a:solidFill>
                          <a:effectLst/>
                          <a:latin typeface="Arial"/>
                        </a:rPr>
                        <a:t>2017</a:t>
                      </a:r>
                    </a:p>
                  </a:txBody>
                  <a:tcPr marL="9525" marR="9525" marT="9525" marB="0" anchor="ct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900" b="1" i="0" u="none" strike="noStrike" dirty="0">
                          <a:solidFill>
                            <a:schemeClr val="bg1"/>
                          </a:solidFill>
                          <a:effectLst/>
                          <a:latin typeface="Arial"/>
                        </a:rPr>
                        <a:t>2018</a:t>
                      </a:r>
                    </a:p>
                  </a:txBody>
                  <a:tcPr marL="9525" marR="9525" marT="9525" marB="0" anchor="ct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900" b="1" i="0" u="none" strike="noStrike" dirty="0">
                          <a:solidFill>
                            <a:schemeClr val="bg1"/>
                          </a:solidFill>
                          <a:effectLst/>
                          <a:latin typeface="Arial"/>
                        </a:rPr>
                        <a:t>2019</a:t>
                      </a:r>
                    </a:p>
                  </a:txBody>
                  <a:tcPr marL="9525" marR="9525" marT="9525" marB="0" anchor="ct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290015">
                <a:tc>
                  <a:txBody>
                    <a:bodyPr/>
                    <a:lstStyle/>
                    <a:p>
                      <a:pPr algn="l" rtl="0" fontAlgn="ctr"/>
                      <a:r>
                        <a:rPr lang="en-GB" sz="900" b="1" i="0" u="none" strike="noStrike" dirty="0">
                          <a:solidFill>
                            <a:srgbClr val="000000"/>
                          </a:solidFill>
                          <a:effectLst/>
                          <a:latin typeface="Arial"/>
                        </a:rPr>
                        <a:t>Trade value £m</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dirty="0">
                          <a:solidFill>
                            <a:srgbClr val="000000"/>
                          </a:solidFill>
                          <a:effectLst/>
                          <a:latin typeface="Calibri"/>
                        </a:rPr>
                        <a:t>£1,697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dirty="0">
                          <a:solidFill>
                            <a:srgbClr val="000000"/>
                          </a:solidFill>
                          <a:effectLst/>
                          <a:latin typeface="Calibri"/>
                        </a:rPr>
                        <a:t>£1,852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dirty="0">
                          <a:solidFill>
                            <a:srgbClr val="000000"/>
                          </a:solidFill>
                          <a:effectLst/>
                          <a:latin typeface="Calibri"/>
                        </a:rPr>
                        <a:t>£1,737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dirty="0">
                          <a:solidFill>
                            <a:srgbClr val="000000"/>
                          </a:solidFill>
                          <a:effectLst/>
                          <a:latin typeface="Calibri"/>
                        </a:rPr>
                        <a:t>£1,820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dirty="0">
                          <a:solidFill>
                            <a:srgbClr val="000000"/>
                          </a:solidFill>
                          <a:effectLst/>
                          <a:latin typeface="Calibri"/>
                        </a:rPr>
                        <a:t>£1,860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dirty="0">
                          <a:solidFill>
                            <a:srgbClr val="000000"/>
                          </a:solidFill>
                          <a:effectLst/>
                          <a:latin typeface="Calibri"/>
                        </a:rPr>
                        <a:t>£1,758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dirty="0">
                          <a:solidFill>
                            <a:srgbClr val="000000"/>
                          </a:solidFill>
                          <a:effectLst/>
                          <a:latin typeface="Calibri"/>
                        </a:rPr>
                        <a:t>£2,197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dirty="0">
                          <a:solidFill>
                            <a:srgbClr val="000000"/>
                          </a:solidFill>
                          <a:effectLst/>
                          <a:latin typeface="Calibri"/>
                        </a:rPr>
                        <a:t>£2,417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dirty="0">
                          <a:solidFill>
                            <a:srgbClr val="000000"/>
                          </a:solidFill>
                          <a:effectLst/>
                          <a:latin typeface="Calibri"/>
                        </a:rPr>
                        <a:t>£2,361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dirty="0">
                          <a:solidFill>
                            <a:srgbClr val="000000"/>
                          </a:solidFill>
                          <a:effectLst/>
                          <a:latin typeface="Calibri"/>
                        </a:rPr>
                        <a:t>£2,578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90015">
                <a:tc>
                  <a:txBody>
                    <a:bodyPr/>
                    <a:lstStyle/>
                    <a:p>
                      <a:pPr algn="l" rtl="0" fontAlgn="ctr"/>
                      <a:r>
                        <a:rPr lang="en-GB" sz="900" b="0" i="0" u="none" strike="noStrike">
                          <a:solidFill>
                            <a:srgbClr val="000000"/>
                          </a:solidFill>
                          <a:effectLst/>
                          <a:latin typeface="Arial"/>
                        </a:rPr>
                        <a:t>Exports</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0" i="0" u="none" strike="noStrike">
                          <a:solidFill>
                            <a:srgbClr val="000000"/>
                          </a:solidFill>
                          <a:effectLst/>
                          <a:latin typeface="Calibri"/>
                        </a:rPr>
                        <a:t>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a:solidFill>
                            <a:srgbClr val="FF0000"/>
                          </a:solidFill>
                          <a:effectLst/>
                          <a:latin typeface="Calibri"/>
                        </a:rPr>
                        <a:t>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dirty="0">
                          <a:solidFill>
                            <a:srgbClr val="FF0000"/>
                          </a:solidFill>
                          <a:effectLst/>
                          <a:latin typeface="Calibri"/>
                        </a:rPr>
                        <a:t>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dirty="0">
                          <a:solidFill>
                            <a:srgbClr val="FF0000"/>
                          </a:solidFill>
                          <a:effectLst/>
                          <a:latin typeface="Calibri"/>
                        </a:rPr>
                        <a:t>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a:solidFill>
                            <a:srgbClr val="00B050"/>
                          </a:solidFill>
                          <a:effectLst/>
                          <a:latin typeface="Calibri"/>
                        </a:rPr>
                        <a:t>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a:solidFill>
                            <a:srgbClr val="FF0000"/>
                          </a:solidFill>
                          <a:effectLst/>
                          <a:latin typeface="Calibri"/>
                        </a:rPr>
                        <a:t>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a:solidFill>
                            <a:srgbClr val="00B050"/>
                          </a:solidFill>
                          <a:effectLst/>
                          <a:latin typeface="Calibri"/>
                        </a:rPr>
                        <a:t>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a:solidFill>
                            <a:srgbClr val="00B050"/>
                          </a:solidFill>
                          <a:effectLst/>
                          <a:latin typeface="Calibri"/>
                        </a:rPr>
                        <a:t>55%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a:solidFill>
                            <a:srgbClr val="FF0000"/>
                          </a:solidFill>
                          <a:effectLst/>
                          <a:latin typeface="Calibri"/>
                        </a:rPr>
                        <a:t>54%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a:solidFill>
                            <a:srgbClr val="FF0000"/>
                          </a:solidFill>
                          <a:effectLst/>
                          <a:latin typeface="Calibri"/>
                        </a:rPr>
                        <a:t>52%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90015">
                <a:tc>
                  <a:txBody>
                    <a:bodyPr/>
                    <a:lstStyle/>
                    <a:p>
                      <a:pPr algn="l" rtl="0" fontAlgn="ctr"/>
                      <a:r>
                        <a:rPr lang="en-GB" sz="900" b="0" i="0" u="none" strike="noStrike">
                          <a:solidFill>
                            <a:srgbClr val="000000"/>
                          </a:solidFill>
                          <a:effectLst/>
                          <a:latin typeface="Arial"/>
                        </a:rPr>
                        <a:t>Import </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0" i="0" u="none" strike="noStrike">
                          <a:solidFill>
                            <a:srgbClr val="000000"/>
                          </a:solidFill>
                          <a:effectLst/>
                          <a:latin typeface="Calibri"/>
                        </a:rPr>
                        <a:t>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a:solidFill>
                            <a:srgbClr val="00B050"/>
                          </a:solidFill>
                          <a:effectLst/>
                          <a:latin typeface="Calibri"/>
                        </a:rPr>
                        <a:t>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a:solidFill>
                            <a:srgbClr val="00B050"/>
                          </a:solidFill>
                          <a:effectLst/>
                          <a:latin typeface="Calibri"/>
                        </a:rPr>
                        <a:t>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dirty="0">
                          <a:solidFill>
                            <a:srgbClr val="00B050"/>
                          </a:solidFill>
                          <a:effectLst/>
                          <a:latin typeface="Calibri"/>
                        </a:rPr>
                        <a:t>47%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a:solidFill>
                            <a:srgbClr val="FF0000"/>
                          </a:solidFill>
                          <a:effectLst/>
                          <a:latin typeface="Calibri"/>
                        </a:rPr>
                        <a:t>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a:solidFill>
                            <a:srgbClr val="00B050"/>
                          </a:solidFill>
                          <a:effectLst/>
                          <a:latin typeface="Calibri"/>
                        </a:rPr>
                        <a:t>48%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a:solidFill>
                            <a:srgbClr val="FF0000"/>
                          </a:solidFill>
                          <a:effectLst/>
                          <a:latin typeface="Calibri"/>
                        </a:rPr>
                        <a:t>47%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a:solidFill>
                            <a:srgbClr val="FF0000"/>
                          </a:solidFill>
                          <a:effectLst/>
                          <a:latin typeface="Calibri"/>
                        </a:rPr>
                        <a:t>45%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a:solidFill>
                            <a:srgbClr val="00B050"/>
                          </a:solidFill>
                          <a:effectLst/>
                          <a:latin typeface="Calibri"/>
                        </a:rPr>
                        <a:t>46%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a:solidFill>
                            <a:srgbClr val="00B050"/>
                          </a:solidFill>
                          <a:effectLst/>
                          <a:latin typeface="Calibri"/>
                        </a:rPr>
                        <a:t>48%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90015">
                <a:tc>
                  <a:txBody>
                    <a:bodyPr/>
                    <a:lstStyle/>
                    <a:p>
                      <a:pPr algn="l" rtl="0" fontAlgn="ctr"/>
                      <a:r>
                        <a:rPr lang="en-GB" sz="900" b="1" i="0" u="none" strike="noStrike" dirty="0">
                          <a:solidFill>
                            <a:srgbClr val="000000"/>
                          </a:solidFill>
                          <a:effectLst/>
                          <a:latin typeface="Arial"/>
                        </a:rPr>
                        <a:t>Trade volume k t </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dirty="0">
                          <a:solidFill>
                            <a:srgbClr val="000000"/>
                          </a:solidFill>
                          <a:effectLst/>
                          <a:latin typeface="Calibri"/>
                        </a:rPr>
                        <a:t>563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dirty="0">
                          <a:solidFill>
                            <a:srgbClr val="000000"/>
                          </a:solidFill>
                          <a:effectLst/>
                          <a:latin typeface="Calibri"/>
                        </a:rPr>
                        <a:t>548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dirty="0">
                          <a:solidFill>
                            <a:srgbClr val="000000"/>
                          </a:solidFill>
                          <a:effectLst/>
                          <a:latin typeface="Calibri"/>
                        </a:rPr>
                        <a:t>563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dirty="0">
                          <a:solidFill>
                            <a:srgbClr val="000000"/>
                          </a:solidFill>
                          <a:effectLst/>
                          <a:latin typeface="Calibri"/>
                        </a:rPr>
                        <a:t>544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dirty="0">
                          <a:solidFill>
                            <a:srgbClr val="000000"/>
                          </a:solidFill>
                          <a:effectLst/>
                          <a:latin typeface="Calibri"/>
                        </a:rPr>
                        <a:t>563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dirty="0">
                          <a:solidFill>
                            <a:srgbClr val="000000"/>
                          </a:solidFill>
                          <a:effectLst/>
                          <a:latin typeface="Calibri"/>
                        </a:rPr>
                        <a:t>554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dirty="0">
                          <a:solidFill>
                            <a:srgbClr val="000000"/>
                          </a:solidFill>
                          <a:effectLst/>
                          <a:latin typeface="Calibri"/>
                        </a:rPr>
                        <a:t>573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dirty="0">
                          <a:solidFill>
                            <a:srgbClr val="000000"/>
                          </a:solidFill>
                          <a:effectLst/>
                          <a:latin typeface="Calibri"/>
                        </a:rPr>
                        <a:t>596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dirty="0">
                          <a:solidFill>
                            <a:srgbClr val="000000"/>
                          </a:solidFill>
                          <a:effectLst/>
                          <a:latin typeface="Calibri"/>
                        </a:rPr>
                        <a:t>569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dirty="0">
                          <a:solidFill>
                            <a:srgbClr val="000000"/>
                          </a:solidFill>
                          <a:effectLst/>
                          <a:latin typeface="Calibri"/>
                        </a:rPr>
                        <a:t>613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90015">
                <a:tc>
                  <a:txBody>
                    <a:bodyPr/>
                    <a:lstStyle/>
                    <a:p>
                      <a:pPr algn="l" rtl="0" fontAlgn="ctr"/>
                      <a:r>
                        <a:rPr lang="en-GB" sz="900" b="0" i="0" u="none" strike="noStrike">
                          <a:solidFill>
                            <a:srgbClr val="000000"/>
                          </a:solidFill>
                          <a:effectLst/>
                          <a:latin typeface="Arial"/>
                        </a:rPr>
                        <a:t>Exports</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0" i="0" u="none" strike="noStrike">
                          <a:solidFill>
                            <a:srgbClr val="000000"/>
                          </a:solidFill>
                          <a:effectLst/>
                          <a:latin typeface="Calibri"/>
                        </a:rPr>
                        <a:t>61%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a:solidFill>
                            <a:srgbClr val="FF0000"/>
                          </a:solidFill>
                          <a:effectLst/>
                          <a:latin typeface="Calibri"/>
                        </a:rPr>
                        <a:t>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a:solidFill>
                            <a:srgbClr val="FF0000"/>
                          </a:solidFill>
                          <a:effectLst/>
                          <a:latin typeface="Calibri"/>
                        </a:rPr>
                        <a:t>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a:solidFill>
                            <a:srgbClr val="FF0000"/>
                          </a:solidFill>
                          <a:effectLst/>
                          <a:latin typeface="Calibri"/>
                        </a:rPr>
                        <a:t>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a:solidFill>
                            <a:srgbClr val="00B050"/>
                          </a:solidFill>
                          <a:effectLst/>
                          <a:latin typeface="Calibri"/>
                        </a:rPr>
                        <a:t>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dirty="0">
                          <a:solidFill>
                            <a:srgbClr val="00B050"/>
                          </a:solidFill>
                          <a:effectLst/>
                          <a:latin typeface="Calibri"/>
                        </a:rPr>
                        <a:t>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a:solidFill>
                            <a:srgbClr val="FF0000"/>
                          </a:solidFill>
                          <a:effectLst/>
                          <a:latin typeface="Calibri"/>
                        </a:rPr>
                        <a:t>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a:solidFill>
                            <a:srgbClr val="00B050"/>
                          </a:solidFill>
                          <a:effectLst/>
                          <a:latin typeface="Calibri"/>
                        </a:rPr>
                        <a:t>58%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a:solidFill>
                            <a:srgbClr val="00B050"/>
                          </a:solidFill>
                          <a:effectLst/>
                          <a:latin typeface="Calibri"/>
                        </a:rPr>
                        <a:t>60%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a:solidFill>
                            <a:srgbClr val="FF0000"/>
                          </a:solidFill>
                          <a:effectLst/>
                          <a:latin typeface="Calibri"/>
                        </a:rPr>
                        <a:t>55%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90015">
                <a:tc>
                  <a:txBody>
                    <a:bodyPr/>
                    <a:lstStyle/>
                    <a:p>
                      <a:pPr algn="l" rtl="0" fontAlgn="ctr"/>
                      <a:r>
                        <a:rPr lang="en-GB" sz="900" b="0" i="0" u="none" strike="noStrike">
                          <a:solidFill>
                            <a:srgbClr val="000000"/>
                          </a:solidFill>
                          <a:effectLst/>
                          <a:latin typeface="Arial"/>
                        </a:rPr>
                        <a:t>Import </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0" i="0" u="none" strike="noStrike">
                          <a:solidFill>
                            <a:srgbClr val="000000"/>
                          </a:solidFill>
                          <a:effectLst/>
                          <a:latin typeface="Calibri"/>
                        </a:rPr>
                        <a:t>39%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a:solidFill>
                            <a:srgbClr val="00B050"/>
                          </a:solidFill>
                          <a:effectLst/>
                          <a:latin typeface="Calibri"/>
                        </a:rPr>
                        <a:t>42%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a:solidFill>
                            <a:srgbClr val="00B050"/>
                          </a:solidFill>
                          <a:effectLst/>
                          <a:latin typeface="Calibri"/>
                        </a:rPr>
                        <a:t>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a:solidFill>
                            <a:srgbClr val="00B050"/>
                          </a:solidFill>
                          <a:effectLst/>
                          <a:latin typeface="Calibri"/>
                        </a:rPr>
                        <a:t>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a:solidFill>
                            <a:srgbClr val="FF0000"/>
                          </a:solidFill>
                          <a:effectLst/>
                          <a:latin typeface="Calibri"/>
                        </a:rPr>
                        <a:t>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dirty="0">
                          <a:solidFill>
                            <a:srgbClr val="FF0000"/>
                          </a:solidFill>
                          <a:effectLst/>
                          <a:latin typeface="Calibri"/>
                        </a:rPr>
                        <a:t>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dirty="0">
                          <a:solidFill>
                            <a:srgbClr val="00B050"/>
                          </a:solidFill>
                          <a:effectLst/>
                          <a:latin typeface="Calibri"/>
                        </a:rPr>
                        <a:t>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a:solidFill>
                            <a:srgbClr val="FF0000"/>
                          </a:solidFill>
                          <a:effectLst/>
                          <a:latin typeface="Calibri"/>
                        </a:rPr>
                        <a:t>42%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a:solidFill>
                            <a:srgbClr val="FF0000"/>
                          </a:solidFill>
                          <a:effectLst/>
                          <a:latin typeface="Calibri"/>
                        </a:rPr>
                        <a:t>40%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a:solidFill>
                            <a:srgbClr val="00B050"/>
                          </a:solidFill>
                          <a:effectLst/>
                          <a:latin typeface="Calibri"/>
                        </a:rPr>
                        <a:t>45%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90015">
                <a:tc>
                  <a:txBody>
                    <a:bodyPr/>
                    <a:lstStyle/>
                    <a:p>
                      <a:pPr algn="l" fontAlgn="b"/>
                      <a:r>
                        <a:rPr lang="en-GB" sz="1100" b="1" i="0" u="none" strike="noStrike" dirty="0">
                          <a:solidFill>
                            <a:srgbClr val="000000"/>
                          </a:solidFill>
                          <a:effectLst/>
                          <a:latin typeface="Calibri"/>
                        </a:rPr>
                        <a:t>£/kg</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dirty="0">
                          <a:solidFill>
                            <a:srgbClr val="000000"/>
                          </a:solidFill>
                          <a:effectLst/>
                          <a:latin typeface="Calibri"/>
                        </a:rPr>
                        <a:t>£3.01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dirty="0">
                          <a:solidFill>
                            <a:srgbClr val="000000"/>
                          </a:solidFill>
                          <a:effectLst/>
                          <a:latin typeface="Calibri"/>
                        </a:rPr>
                        <a:t>£3.38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dirty="0">
                          <a:solidFill>
                            <a:srgbClr val="000000"/>
                          </a:solidFill>
                          <a:effectLst/>
                          <a:latin typeface="Calibri"/>
                        </a:rPr>
                        <a:t>£3.08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dirty="0">
                          <a:solidFill>
                            <a:srgbClr val="000000"/>
                          </a:solidFill>
                          <a:effectLst/>
                          <a:latin typeface="Calibri"/>
                        </a:rPr>
                        <a:t>£3.35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dirty="0">
                          <a:solidFill>
                            <a:srgbClr val="000000"/>
                          </a:solidFill>
                          <a:effectLst/>
                          <a:latin typeface="Calibri"/>
                        </a:rPr>
                        <a:t>£3.30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dirty="0">
                          <a:solidFill>
                            <a:srgbClr val="000000"/>
                          </a:solidFill>
                          <a:effectLst/>
                          <a:latin typeface="Calibri"/>
                        </a:rPr>
                        <a:t>£3.17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dirty="0">
                          <a:solidFill>
                            <a:srgbClr val="000000"/>
                          </a:solidFill>
                          <a:effectLst/>
                          <a:latin typeface="Calibri"/>
                        </a:rPr>
                        <a:t>£3.83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dirty="0">
                          <a:solidFill>
                            <a:srgbClr val="000000"/>
                          </a:solidFill>
                          <a:effectLst/>
                          <a:latin typeface="Calibri"/>
                        </a:rPr>
                        <a:t>£4.06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dirty="0">
                          <a:solidFill>
                            <a:srgbClr val="000000"/>
                          </a:solidFill>
                          <a:effectLst/>
                          <a:latin typeface="Calibri"/>
                        </a:rPr>
                        <a:t>£4.15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b="1" i="0" u="none" strike="noStrike" dirty="0">
                          <a:solidFill>
                            <a:srgbClr val="000000"/>
                          </a:solidFill>
                          <a:effectLst/>
                          <a:latin typeface="Calibri"/>
                        </a:rPr>
                        <a:t>£4.21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grpSp>
        <p:nvGrpSpPr>
          <p:cNvPr id="6" name="Group 5"/>
          <p:cNvGrpSpPr/>
          <p:nvPr/>
        </p:nvGrpSpPr>
        <p:grpSpPr>
          <a:xfrm>
            <a:off x="7908873" y="445148"/>
            <a:ext cx="864600" cy="498279"/>
            <a:chOff x="5828855" y="1072505"/>
            <a:chExt cx="864600" cy="498279"/>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33531" y="1072505"/>
              <a:ext cx="559924" cy="412335"/>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28855" y="1167878"/>
              <a:ext cx="559924" cy="402906"/>
            </a:xfrm>
            <a:prstGeom prst="rect">
              <a:avLst/>
            </a:prstGeom>
          </p:spPr>
        </p:pic>
      </p:grpSp>
    </p:spTree>
    <p:extLst>
      <p:ext uri="{BB962C8B-B14F-4D97-AF65-F5344CB8AC3E}">
        <p14:creationId xmlns:p14="http://schemas.microsoft.com/office/powerpoint/2010/main" val="2329793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dirty="0"/>
              <a:t>UK/EU import and export summary </a:t>
            </a:r>
            <a:br>
              <a:rPr lang="en-GB" dirty="0"/>
            </a:br>
            <a:r>
              <a:rPr lang="en-GB" dirty="0"/>
              <a:t>dashboard 2019</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54196" y="-82891"/>
            <a:ext cx="1531961" cy="1531961"/>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7862" y="2652594"/>
            <a:ext cx="1146411" cy="114641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1971" y="3693751"/>
            <a:ext cx="1358191" cy="1358191"/>
          </a:xfrm>
          <a:prstGeom prst="rect">
            <a:avLst/>
          </a:prstGeom>
        </p:spPr>
      </p:pic>
      <p:pic>
        <p:nvPicPr>
          <p:cNvPr id="9" name="Picture 8"/>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29139" y="4886842"/>
            <a:ext cx="1283855" cy="1283855"/>
          </a:xfrm>
          <a:prstGeom prst="rect">
            <a:avLst/>
          </a:prstGeom>
        </p:spPr>
      </p:pic>
      <p:sp>
        <p:nvSpPr>
          <p:cNvPr id="10" name="Up Arrow 9"/>
          <p:cNvSpPr/>
          <p:nvPr/>
        </p:nvSpPr>
        <p:spPr>
          <a:xfrm>
            <a:off x="2714347" y="2805677"/>
            <a:ext cx="355600" cy="749300"/>
          </a:xfrm>
          <a:prstGeom prst="up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Up Arrow 10"/>
          <p:cNvSpPr/>
          <p:nvPr/>
        </p:nvSpPr>
        <p:spPr>
          <a:xfrm>
            <a:off x="2714347" y="3933673"/>
            <a:ext cx="355600" cy="749300"/>
          </a:xfrm>
          <a:prstGeom prst="up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TextBox 11"/>
          <p:cNvSpPr txBox="1"/>
          <p:nvPr/>
        </p:nvSpPr>
        <p:spPr>
          <a:xfrm>
            <a:off x="2904847" y="2857161"/>
            <a:ext cx="1360488" cy="646331"/>
          </a:xfrm>
          <a:prstGeom prst="rect">
            <a:avLst/>
          </a:prstGeom>
          <a:noFill/>
          <a:ln>
            <a:noFill/>
          </a:ln>
        </p:spPr>
        <p:txBody>
          <a:bodyPr wrap="square" rtlCol="0">
            <a:spAutoFit/>
          </a:bodyPr>
          <a:lstStyle/>
          <a:p>
            <a:pPr algn="ctr"/>
            <a:r>
              <a:rPr lang="en-GB" b="1" dirty="0"/>
              <a:t>£2,578m (</a:t>
            </a:r>
            <a:r>
              <a:rPr lang="en-GB" b="1" dirty="0">
                <a:solidFill>
                  <a:srgbClr val="00B050"/>
                </a:solidFill>
              </a:rPr>
              <a:t>+9.2%</a:t>
            </a:r>
            <a:r>
              <a:rPr lang="en-GB" b="1" dirty="0"/>
              <a:t>)</a:t>
            </a:r>
          </a:p>
        </p:txBody>
      </p:sp>
      <p:sp>
        <p:nvSpPr>
          <p:cNvPr id="13" name="TextBox 12"/>
          <p:cNvSpPr txBox="1"/>
          <p:nvPr/>
        </p:nvSpPr>
        <p:spPr>
          <a:xfrm>
            <a:off x="2904847" y="3985157"/>
            <a:ext cx="1360488" cy="646331"/>
          </a:xfrm>
          <a:prstGeom prst="rect">
            <a:avLst/>
          </a:prstGeom>
          <a:noFill/>
          <a:ln>
            <a:noFill/>
          </a:ln>
        </p:spPr>
        <p:txBody>
          <a:bodyPr wrap="square" rtlCol="0">
            <a:spAutoFit/>
          </a:bodyPr>
          <a:lstStyle/>
          <a:p>
            <a:pPr algn="ctr"/>
            <a:r>
              <a:rPr lang="en-GB" b="1" dirty="0"/>
              <a:t>613k t (</a:t>
            </a:r>
            <a:r>
              <a:rPr lang="en-GB" b="1" dirty="0">
                <a:solidFill>
                  <a:srgbClr val="00B050"/>
                </a:solidFill>
              </a:rPr>
              <a:t>+7.6%</a:t>
            </a:r>
            <a:r>
              <a:rPr lang="en-GB" b="1" dirty="0"/>
              <a:t>)</a:t>
            </a:r>
          </a:p>
        </p:txBody>
      </p:sp>
      <p:sp>
        <p:nvSpPr>
          <p:cNvPr id="15" name="Up Arrow 14"/>
          <p:cNvSpPr/>
          <p:nvPr/>
        </p:nvSpPr>
        <p:spPr>
          <a:xfrm>
            <a:off x="2714347" y="5089596"/>
            <a:ext cx="355600" cy="749300"/>
          </a:xfrm>
          <a:prstGeom prst="up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TextBox 15"/>
          <p:cNvSpPr txBox="1"/>
          <p:nvPr/>
        </p:nvSpPr>
        <p:spPr>
          <a:xfrm>
            <a:off x="2904847" y="5141080"/>
            <a:ext cx="1360488" cy="646331"/>
          </a:xfrm>
          <a:prstGeom prst="rect">
            <a:avLst/>
          </a:prstGeom>
          <a:noFill/>
          <a:ln>
            <a:noFill/>
          </a:ln>
        </p:spPr>
        <p:txBody>
          <a:bodyPr wrap="square" rtlCol="0">
            <a:spAutoFit/>
          </a:bodyPr>
          <a:lstStyle/>
          <a:p>
            <a:pPr algn="ctr"/>
            <a:r>
              <a:rPr lang="en-GB" b="1" dirty="0"/>
              <a:t>£4.21/kg (</a:t>
            </a:r>
            <a:r>
              <a:rPr lang="en-GB" b="1" dirty="0">
                <a:solidFill>
                  <a:srgbClr val="00B050"/>
                </a:solidFill>
              </a:rPr>
              <a:t>+1.5%</a:t>
            </a:r>
            <a:r>
              <a:rPr lang="en-GB" b="1" dirty="0"/>
              <a:t>)</a:t>
            </a:r>
          </a:p>
        </p:txBody>
      </p:sp>
      <p:grpSp>
        <p:nvGrpSpPr>
          <p:cNvPr id="23" name="Group 22"/>
          <p:cNvGrpSpPr/>
          <p:nvPr/>
        </p:nvGrpSpPr>
        <p:grpSpPr>
          <a:xfrm>
            <a:off x="4676185" y="1369331"/>
            <a:ext cx="1723476" cy="4494965"/>
            <a:chOff x="6847885" y="1369331"/>
            <a:chExt cx="1723476" cy="4494965"/>
          </a:xfrm>
        </p:grpSpPr>
        <p:grpSp>
          <p:nvGrpSpPr>
            <p:cNvPr id="20" name="Group 19"/>
            <p:cNvGrpSpPr/>
            <p:nvPr/>
          </p:nvGrpSpPr>
          <p:grpSpPr>
            <a:xfrm>
              <a:off x="7060287" y="2812026"/>
              <a:ext cx="1511074" cy="749300"/>
              <a:chOff x="7060287" y="2812026"/>
              <a:chExt cx="1511074" cy="749300"/>
            </a:xfrm>
          </p:grpSpPr>
          <p:sp>
            <p:nvSpPr>
              <p:cNvPr id="26" name="Up Arrow 25"/>
              <p:cNvSpPr/>
              <p:nvPr/>
            </p:nvSpPr>
            <p:spPr>
              <a:xfrm>
                <a:off x="7060287" y="2812026"/>
                <a:ext cx="355600" cy="749300"/>
              </a:xfrm>
              <a:prstGeom prst="up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8" name="TextBox 27"/>
              <p:cNvSpPr txBox="1"/>
              <p:nvPr/>
            </p:nvSpPr>
            <p:spPr>
              <a:xfrm>
                <a:off x="7210873" y="2882561"/>
                <a:ext cx="1360488" cy="646331"/>
              </a:xfrm>
              <a:prstGeom prst="rect">
                <a:avLst/>
              </a:prstGeom>
              <a:noFill/>
            </p:spPr>
            <p:txBody>
              <a:bodyPr wrap="square" rtlCol="0">
                <a:spAutoFit/>
              </a:bodyPr>
              <a:lstStyle/>
              <a:p>
                <a:pPr algn="ctr"/>
                <a:r>
                  <a:rPr lang="en-GB" b="1" dirty="0"/>
                  <a:t>£1,352m (</a:t>
                </a:r>
                <a:r>
                  <a:rPr lang="en-GB" b="1" dirty="0">
                    <a:solidFill>
                      <a:srgbClr val="00B050"/>
                    </a:solidFill>
                  </a:rPr>
                  <a:t>+6.4%</a:t>
                </a:r>
                <a:r>
                  <a:rPr lang="en-GB" b="1" dirty="0"/>
                  <a:t>)</a:t>
                </a:r>
              </a:p>
            </p:txBody>
          </p:sp>
        </p:grpSp>
        <p:grpSp>
          <p:nvGrpSpPr>
            <p:cNvPr id="5" name="Group 4"/>
            <p:cNvGrpSpPr/>
            <p:nvPr/>
          </p:nvGrpSpPr>
          <p:grpSpPr>
            <a:xfrm>
              <a:off x="7060287" y="3959073"/>
              <a:ext cx="1511074" cy="749300"/>
              <a:chOff x="7060287" y="3959073"/>
              <a:chExt cx="1511074" cy="749300"/>
            </a:xfrm>
          </p:grpSpPr>
          <p:sp>
            <p:nvSpPr>
              <p:cNvPr id="27" name="Up Arrow 26"/>
              <p:cNvSpPr/>
              <p:nvPr/>
            </p:nvSpPr>
            <p:spPr>
              <a:xfrm rot="10800000">
                <a:off x="7060287" y="3959073"/>
                <a:ext cx="355600" cy="749300"/>
              </a:xfrm>
              <a:prstGeom prst="up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 name="TextBox 28"/>
              <p:cNvSpPr txBox="1"/>
              <p:nvPr/>
            </p:nvSpPr>
            <p:spPr>
              <a:xfrm>
                <a:off x="7210873" y="4010557"/>
                <a:ext cx="1360488" cy="646331"/>
              </a:xfrm>
              <a:prstGeom prst="rect">
                <a:avLst/>
              </a:prstGeom>
              <a:noFill/>
            </p:spPr>
            <p:txBody>
              <a:bodyPr wrap="square" rtlCol="0">
                <a:spAutoFit/>
              </a:bodyPr>
              <a:lstStyle/>
              <a:p>
                <a:pPr algn="ctr"/>
                <a:r>
                  <a:rPr lang="en-GB" b="1" dirty="0"/>
                  <a:t>335k t </a:t>
                </a:r>
              </a:p>
              <a:p>
                <a:pPr algn="ctr"/>
                <a:r>
                  <a:rPr lang="en-GB" b="1" dirty="0"/>
                  <a:t>(</a:t>
                </a:r>
                <a:r>
                  <a:rPr lang="en-GB" b="1" dirty="0">
                    <a:solidFill>
                      <a:srgbClr val="FF0000"/>
                    </a:solidFill>
                  </a:rPr>
                  <a:t>-1.8%</a:t>
                </a:r>
                <a:r>
                  <a:rPr lang="en-GB" b="1" dirty="0"/>
                  <a:t>)</a:t>
                </a:r>
              </a:p>
            </p:txBody>
          </p:sp>
        </p:grpSp>
        <p:grpSp>
          <p:nvGrpSpPr>
            <p:cNvPr id="14" name="Group 13"/>
            <p:cNvGrpSpPr/>
            <p:nvPr/>
          </p:nvGrpSpPr>
          <p:grpSpPr>
            <a:xfrm>
              <a:off x="7060287" y="5114996"/>
              <a:ext cx="1511074" cy="749300"/>
              <a:chOff x="7060287" y="5114996"/>
              <a:chExt cx="1511074" cy="749300"/>
            </a:xfrm>
          </p:grpSpPr>
          <p:sp>
            <p:nvSpPr>
              <p:cNvPr id="31" name="Up Arrow 30"/>
              <p:cNvSpPr/>
              <p:nvPr/>
            </p:nvSpPr>
            <p:spPr>
              <a:xfrm>
                <a:off x="7060287" y="5114996"/>
                <a:ext cx="355600" cy="749300"/>
              </a:xfrm>
              <a:prstGeom prst="up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2" name="TextBox 31"/>
              <p:cNvSpPr txBox="1"/>
              <p:nvPr/>
            </p:nvSpPr>
            <p:spPr>
              <a:xfrm>
                <a:off x="7210873" y="5166480"/>
                <a:ext cx="1360488" cy="646331"/>
              </a:xfrm>
              <a:prstGeom prst="rect">
                <a:avLst/>
              </a:prstGeom>
              <a:noFill/>
            </p:spPr>
            <p:txBody>
              <a:bodyPr wrap="square" rtlCol="0">
                <a:spAutoFit/>
              </a:bodyPr>
              <a:lstStyle/>
              <a:p>
                <a:pPr algn="ctr"/>
                <a:r>
                  <a:rPr lang="en-GB" b="1" dirty="0"/>
                  <a:t>£4.03/kg (</a:t>
                </a:r>
                <a:r>
                  <a:rPr lang="en-GB" b="1" dirty="0">
                    <a:solidFill>
                      <a:srgbClr val="00B050"/>
                    </a:solidFill>
                  </a:rPr>
                  <a:t>+8.3%</a:t>
                </a:r>
                <a:r>
                  <a:rPr lang="en-GB" b="1" dirty="0"/>
                  <a:t>)</a:t>
                </a:r>
              </a:p>
            </p:txBody>
          </p:sp>
        </p:grpSp>
        <p:pic>
          <p:nvPicPr>
            <p:cNvPr id="34" name="Picture 33"/>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847885" y="1369331"/>
              <a:ext cx="1443716" cy="1443716"/>
            </a:xfrm>
            <a:prstGeom prst="rect">
              <a:avLst/>
            </a:prstGeom>
          </p:spPr>
        </p:pic>
      </p:grpSp>
      <p:grpSp>
        <p:nvGrpSpPr>
          <p:cNvPr id="30" name="Group 29"/>
          <p:cNvGrpSpPr/>
          <p:nvPr/>
        </p:nvGrpSpPr>
        <p:grpSpPr>
          <a:xfrm>
            <a:off x="6833579" y="1370037"/>
            <a:ext cx="1535714" cy="4476935"/>
            <a:chOff x="4877779" y="1369331"/>
            <a:chExt cx="1535714" cy="4476935"/>
          </a:xfrm>
        </p:grpSpPr>
        <p:grpSp>
          <p:nvGrpSpPr>
            <p:cNvPr id="17" name="Group 16"/>
            <p:cNvGrpSpPr/>
            <p:nvPr/>
          </p:nvGrpSpPr>
          <p:grpSpPr>
            <a:xfrm>
              <a:off x="4877779" y="2813047"/>
              <a:ext cx="1535714" cy="749300"/>
              <a:chOff x="5103602" y="2870200"/>
              <a:chExt cx="1535714" cy="749300"/>
            </a:xfrm>
            <a:noFill/>
          </p:grpSpPr>
          <p:sp>
            <p:nvSpPr>
              <p:cNvPr id="18" name="Up Arrow 17"/>
              <p:cNvSpPr/>
              <p:nvPr/>
            </p:nvSpPr>
            <p:spPr>
              <a:xfrm>
                <a:off x="5103602" y="2870200"/>
                <a:ext cx="355600" cy="749300"/>
              </a:xfrm>
              <a:prstGeom prst="up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 name="TextBox 18"/>
              <p:cNvSpPr txBox="1"/>
              <p:nvPr/>
            </p:nvSpPr>
            <p:spPr>
              <a:xfrm>
                <a:off x="5278828" y="2921683"/>
                <a:ext cx="1360488" cy="646331"/>
              </a:xfrm>
              <a:prstGeom prst="rect">
                <a:avLst/>
              </a:prstGeom>
              <a:grpFill/>
            </p:spPr>
            <p:txBody>
              <a:bodyPr wrap="square" rtlCol="0">
                <a:spAutoFit/>
              </a:bodyPr>
              <a:lstStyle/>
              <a:p>
                <a:pPr algn="ctr"/>
                <a:r>
                  <a:rPr lang="en-GB" b="1" dirty="0"/>
                  <a:t>£1,226m (</a:t>
                </a:r>
                <a:r>
                  <a:rPr lang="en-GB" b="1" dirty="0">
                    <a:solidFill>
                      <a:srgbClr val="00B050"/>
                    </a:solidFill>
                  </a:rPr>
                  <a:t>+12.5%</a:t>
                </a:r>
                <a:r>
                  <a:rPr lang="en-GB" b="1" dirty="0"/>
                  <a:t>)</a:t>
                </a:r>
              </a:p>
            </p:txBody>
          </p:sp>
        </p:grpSp>
        <p:grpSp>
          <p:nvGrpSpPr>
            <p:cNvPr id="2" name="Group 1"/>
            <p:cNvGrpSpPr/>
            <p:nvPr/>
          </p:nvGrpSpPr>
          <p:grpSpPr>
            <a:xfrm>
              <a:off x="4877779" y="3941043"/>
              <a:ext cx="1535714" cy="749300"/>
              <a:chOff x="4877779" y="3941043"/>
              <a:chExt cx="1535714" cy="749300"/>
            </a:xfrm>
          </p:grpSpPr>
          <p:sp>
            <p:nvSpPr>
              <p:cNvPr id="21" name="Up Arrow 20"/>
              <p:cNvSpPr/>
              <p:nvPr/>
            </p:nvSpPr>
            <p:spPr>
              <a:xfrm>
                <a:off x="4877779" y="3941043"/>
                <a:ext cx="355600" cy="749300"/>
              </a:xfrm>
              <a:prstGeom prst="up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2" name="TextBox 21"/>
              <p:cNvSpPr txBox="1"/>
              <p:nvPr/>
            </p:nvSpPr>
            <p:spPr>
              <a:xfrm>
                <a:off x="5053005" y="3992526"/>
                <a:ext cx="1360488" cy="646331"/>
              </a:xfrm>
              <a:prstGeom prst="rect">
                <a:avLst/>
              </a:prstGeom>
              <a:noFill/>
            </p:spPr>
            <p:txBody>
              <a:bodyPr wrap="square" rtlCol="0">
                <a:spAutoFit/>
              </a:bodyPr>
              <a:lstStyle/>
              <a:p>
                <a:pPr algn="ctr"/>
                <a:r>
                  <a:rPr lang="en-GB" b="1" dirty="0"/>
                  <a:t>278k t (</a:t>
                </a:r>
                <a:r>
                  <a:rPr lang="en-GB" b="1" dirty="0">
                    <a:solidFill>
                      <a:srgbClr val="00B050"/>
                    </a:solidFill>
                  </a:rPr>
                  <a:t>+21.8%</a:t>
                </a:r>
                <a:r>
                  <a:rPr lang="en-GB" b="1" dirty="0"/>
                  <a:t>)</a:t>
                </a:r>
              </a:p>
            </p:txBody>
          </p:sp>
        </p:grpSp>
        <p:grpSp>
          <p:nvGrpSpPr>
            <p:cNvPr id="3" name="Group 2"/>
            <p:cNvGrpSpPr/>
            <p:nvPr/>
          </p:nvGrpSpPr>
          <p:grpSpPr>
            <a:xfrm>
              <a:off x="4877779" y="5096966"/>
              <a:ext cx="1535714" cy="749300"/>
              <a:chOff x="4877779" y="5096966"/>
              <a:chExt cx="1535714" cy="749300"/>
            </a:xfrm>
          </p:grpSpPr>
          <p:sp>
            <p:nvSpPr>
              <p:cNvPr id="24" name="Up Arrow 23"/>
              <p:cNvSpPr/>
              <p:nvPr/>
            </p:nvSpPr>
            <p:spPr>
              <a:xfrm rot="10800000">
                <a:off x="4877779" y="5096966"/>
                <a:ext cx="355600" cy="749300"/>
              </a:xfrm>
              <a:prstGeom prst="up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5" name="TextBox 24"/>
              <p:cNvSpPr txBox="1"/>
              <p:nvPr/>
            </p:nvSpPr>
            <p:spPr>
              <a:xfrm>
                <a:off x="5053005" y="5148449"/>
                <a:ext cx="1360488" cy="646331"/>
              </a:xfrm>
              <a:prstGeom prst="rect">
                <a:avLst/>
              </a:prstGeom>
              <a:noFill/>
              <a:ln>
                <a:noFill/>
              </a:ln>
            </p:spPr>
            <p:txBody>
              <a:bodyPr wrap="square" rtlCol="0">
                <a:spAutoFit/>
              </a:bodyPr>
              <a:lstStyle/>
              <a:p>
                <a:pPr algn="ctr"/>
                <a:r>
                  <a:rPr lang="en-GB" b="1" dirty="0"/>
                  <a:t>£4.41/kg </a:t>
                </a:r>
              </a:p>
              <a:p>
                <a:pPr algn="ctr"/>
                <a:r>
                  <a:rPr lang="en-GB" b="1" dirty="0"/>
                  <a:t>(</a:t>
                </a:r>
                <a:r>
                  <a:rPr lang="en-GB" b="1" dirty="0">
                    <a:solidFill>
                      <a:srgbClr val="FF0000"/>
                    </a:solidFill>
                  </a:rPr>
                  <a:t>-7.6%</a:t>
                </a:r>
                <a:r>
                  <a:rPr lang="en-GB" b="1" dirty="0"/>
                  <a:t>)</a:t>
                </a:r>
              </a:p>
            </p:txBody>
          </p:sp>
        </p:grpSp>
        <p:pic>
          <p:nvPicPr>
            <p:cNvPr id="35" name="Picture 34"/>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77779" y="1369331"/>
              <a:ext cx="1443716" cy="1443716"/>
            </a:xfrm>
            <a:prstGeom prst="rect">
              <a:avLst/>
            </a:prstGeom>
          </p:spPr>
        </p:pic>
      </p:grpSp>
      <p:pic>
        <p:nvPicPr>
          <p:cNvPr id="36" name="Picture 35"/>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714347" y="1369331"/>
            <a:ext cx="1443716" cy="1443716"/>
          </a:xfrm>
          <a:prstGeom prst="rect">
            <a:avLst/>
          </a:prstGeom>
        </p:spPr>
      </p:pic>
    </p:spTree>
    <p:extLst>
      <p:ext uri="{BB962C8B-B14F-4D97-AF65-F5344CB8AC3E}">
        <p14:creationId xmlns:p14="http://schemas.microsoft.com/office/powerpoint/2010/main" val="1989665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GB" dirty="0"/>
              <a:t>UK/EU seafood import and export summary</a:t>
            </a:r>
            <a:endParaRPr lang="en-US" dirty="0"/>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3096006218"/>
              </p:ext>
            </p:extLst>
          </p:nvPr>
        </p:nvGraphicFramePr>
        <p:xfrm>
          <a:off x="366713" y="1384300"/>
          <a:ext cx="4205287" cy="46561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1195249351"/>
              </p:ext>
            </p:extLst>
          </p:nvPr>
        </p:nvGraphicFramePr>
        <p:xfrm>
          <a:off x="4572000" y="1384300"/>
          <a:ext cx="4205287" cy="46561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696971123"/>
              </p:ext>
            </p:extLst>
          </p:nvPr>
        </p:nvGraphicFramePr>
        <p:xfrm>
          <a:off x="450977" y="1256285"/>
          <a:ext cx="3983863" cy="540322"/>
        </p:xfrm>
        <a:graphic>
          <a:graphicData uri="http://schemas.openxmlformats.org/drawingml/2006/table">
            <a:tbl>
              <a:tblPr>
                <a:tableStyleId>{5C22544A-7EE6-4342-B048-85BDC9FD1C3A}</a:tableStyleId>
              </a:tblPr>
              <a:tblGrid>
                <a:gridCol w="1039495">
                  <a:extLst>
                    <a:ext uri="{9D8B030D-6E8A-4147-A177-3AD203B41FA5}">
                      <a16:colId xmlns:a16="http://schemas.microsoft.com/office/drawing/2014/main" val="20000"/>
                    </a:ext>
                  </a:extLst>
                </a:gridCol>
                <a:gridCol w="327152">
                  <a:extLst>
                    <a:ext uri="{9D8B030D-6E8A-4147-A177-3AD203B41FA5}">
                      <a16:colId xmlns:a16="http://schemas.microsoft.com/office/drawing/2014/main" val="20001"/>
                    </a:ext>
                  </a:extLst>
                </a:gridCol>
                <a:gridCol w="327152">
                  <a:extLst>
                    <a:ext uri="{9D8B030D-6E8A-4147-A177-3AD203B41FA5}">
                      <a16:colId xmlns:a16="http://schemas.microsoft.com/office/drawing/2014/main" val="20002"/>
                    </a:ext>
                  </a:extLst>
                </a:gridCol>
                <a:gridCol w="327152">
                  <a:extLst>
                    <a:ext uri="{9D8B030D-6E8A-4147-A177-3AD203B41FA5}">
                      <a16:colId xmlns:a16="http://schemas.microsoft.com/office/drawing/2014/main" val="20003"/>
                    </a:ext>
                  </a:extLst>
                </a:gridCol>
                <a:gridCol w="327152">
                  <a:extLst>
                    <a:ext uri="{9D8B030D-6E8A-4147-A177-3AD203B41FA5}">
                      <a16:colId xmlns:a16="http://schemas.microsoft.com/office/drawing/2014/main" val="20004"/>
                    </a:ext>
                  </a:extLst>
                </a:gridCol>
                <a:gridCol w="327152">
                  <a:extLst>
                    <a:ext uri="{9D8B030D-6E8A-4147-A177-3AD203B41FA5}">
                      <a16:colId xmlns:a16="http://schemas.microsoft.com/office/drawing/2014/main" val="20005"/>
                    </a:ext>
                  </a:extLst>
                </a:gridCol>
                <a:gridCol w="327152">
                  <a:extLst>
                    <a:ext uri="{9D8B030D-6E8A-4147-A177-3AD203B41FA5}">
                      <a16:colId xmlns:a16="http://schemas.microsoft.com/office/drawing/2014/main" val="20006"/>
                    </a:ext>
                  </a:extLst>
                </a:gridCol>
                <a:gridCol w="327152">
                  <a:extLst>
                    <a:ext uri="{9D8B030D-6E8A-4147-A177-3AD203B41FA5}">
                      <a16:colId xmlns:a16="http://schemas.microsoft.com/office/drawing/2014/main" val="20007"/>
                    </a:ext>
                  </a:extLst>
                </a:gridCol>
                <a:gridCol w="327152">
                  <a:extLst>
                    <a:ext uri="{9D8B030D-6E8A-4147-A177-3AD203B41FA5}">
                      <a16:colId xmlns:a16="http://schemas.microsoft.com/office/drawing/2014/main" val="20008"/>
                    </a:ext>
                  </a:extLst>
                </a:gridCol>
                <a:gridCol w="327152">
                  <a:extLst>
                    <a:ext uri="{9D8B030D-6E8A-4147-A177-3AD203B41FA5}">
                      <a16:colId xmlns:a16="http://schemas.microsoft.com/office/drawing/2014/main" val="20009"/>
                    </a:ext>
                  </a:extLst>
                </a:gridCol>
              </a:tblGrid>
              <a:tr h="540322">
                <a:tc>
                  <a:txBody>
                    <a:bodyPr/>
                    <a:lstStyle/>
                    <a:p>
                      <a:pPr algn="r" fontAlgn="ctr"/>
                      <a:r>
                        <a:rPr lang="en-GB" sz="1000" b="0" i="0" u="none" strike="noStrike" dirty="0">
                          <a:solidFill>
                            <a:srgbClr val="000000"/>
                          </a:solidFill>
                          <a:effectLst/>
                          <a:latin typeface="Arial"/>
                        </a:rPr>
                        <a:t>Trade Value</a:t>
                      </a:r>
                    </a:p>
                    <a:p>
                      <a:pPr algn="r" fontAlgn="ctr"/>
                      <a:r>
                        <a:rPr lang="en-GB" sz="1000" b="0" i="0" u="none" strike="noStrike" dirty="0">
                          <a:solidFill>
                            <a:srgbClr val="000000"/>
                          </a:solidFill>
                          <a:effectLst/>
                          <a:latin typeface="Arial"/>
                        </a:rPr>
                        <a:t> v YA</a:t>
                      </a:r>
                    </a:p>
                  </a:txBody>
                  <a:tcPr marL="9525" marR="9525" marT="9525" marB="0" anchor="b">
                    <a:solidFill>
                      <a:schemeClr val="bg1"/>
                    </a:solidFill>
                  </a:tcPr>
                </a:tc>
                <a:tc>
                  <a:txBody>
                    <a:bodyPr/>
                    <a:lstStyle/>
                    <a:p>
                      <a:pPr algn="ctr" fontAlgn="ctr"/>
                      <a:r>
                        <a:rPr lang="en-GB" sz="1000" b="1" i="0" u="none" strike="noStrike">
                          <a:solidFill>
                            <a:srgbClr val="00B050"/>
                          </a:solidFill>
                          <a:effectLst/>
                          <a:latin typeface="Arial"/>
                        </a:rPr>
                        <a:t>9.1%</a:t>
                      </a:r>
                    </a:p>
                  </a:txBody>
                  <a:tcPr marL="9525" marR="9525" marT="9525" marB="0" vert="vert270" anchor="ctr">
                    <a:solidFill>
                      <a:schemeClr val="bg1"/>
                    </a:solidFill>
                  </a:tcPr>
                </a:tc>
                <a:tc>
                  <a:txBody>
                    <a:bodyPr/>
                    <a:lstStyle/>
                    <a:p>
                      <a:pPr algn="ctr" fontAlgn="ctr"/>
                      <a:r>
                        <a:rPr lang="en-GB" sz="1000" b="1" i="0" u="none" strike="noStrike">
                          <a:solidFill>
                            <a:srgbClr val="FF0000"/>
                          </a:solidFill>
                          <a:effectLst/>
                          <a:latin typeface="Arial"/>
                        </a:rPr>
                        <a:t>-6.2%</a:t>
                      </a:r>
                    </a:p>
                  </a:txBody>
                  <a:tcPr marL="9525" marR="9525" marT="9525" marB="0" vert="vert270" anchor="ctr">
                    <a:solidFill>
                      <a:schemeClr val="bg1"/>
                    </a:solidFill>
                  </a:tcPr>
                </a:tc>
                <a:tc>
                  <a:txBody>
                    <a:bodyPr/>
                    <a:lstStyle/>
                    <a:p>
                      <a:pPr algn="ctr" fontAlgn="ctr"/>
                      <a:r>
                        <a:rPr lang="en-GB" sz="1000" b="1" i="0" u="none" strike="noStrike">
                          <a:solidFill>
                            <a:srgbClr val="00B050"/>
                          </a:solidFill>
                          <a:effectLst/>
                          <a:latin typeface="Arial"/>
                        </a:rPr>
                        <a:t>4.8%</a:t>
                      </a:r>
                    </a:p>
                  </a:txBody>
                  <a:tcPr marL="9525" marR="9525" marT="9525" marB="0" vert="vert270" anchor="ctr">
                    <a:solidFill>
                      <a:schemeClr val="bg1"/>
                    </a:solidFill>
                  </a:tcPr>
                </a:tc>
                <a:tc>
                  <a:txBody>
                    <a:bodyPr/>
                    <a:lstStyle/>
                    <a:p>
                      <a:pPr algn="ctr" fontAlgn="ctr"/>
                      <a:r>
                        <a:rPr lang="en-GB" sz="1000" b="1" i="0" u="none" strike="noStrike">
                          <a:solidFill>
                            <a:srgbClr val="00B050"/>
                          </a:solidFill>
                          <a:effectLst/>
                          <a:latin typeface="Arial"/>
                        </a:rPr>
                        <a:t>2.2%</a:t>
                      </a:r>
                    </a:p>
                  </a:txBody>
                  <a:tcPr marL="9525" marR="9525" marT="9525" marB="0" vert="vert270" anchor="ctr">
                    <a:solidFill>
                      <a:schemeClr val="bg1"/>
                    </a:solidFill>
                  </a:tcPr>
                </a:tc>
                <a:tc>
                  <a:txBody>
                    <a:bodyPr/>
                    <a:lstStyle/>
                    <a:p>
                      <a:pPr algn="ctr" fontAlgn="ctr"/>
                      <a:r>
                        <a:rPr lang="en-GB" sz="1000" b="1" i="0" u="none" strike="noStrike">
                          <a:solidFill>
                            <a:srgbClr val="FF0000"/>
                          </a:solidFill>
                          <a:effectLst/>
                          <a:latin typeface="Arial"/>
                        </a:rPr>
                        <a:t>-5.5%</a:t>
                      </a:r>
                    </a:p>
                  </a:txBody>
                  <a:tcPr marL="9525" marR="9525" marT="9525" marB="0" vert="vert270" anchor="ctr">
                    <a:solidFill>
                      <a:schemeClr val="bg1"/>
                    </a:solidFill>
                  </a:tcPr>
                </a:tc>
                <a:tc>
                  <a:txBody>
                    <a:bodyPr/>
                    <a:lstStyle/>
                    <a:p>
                      <a:pPr algn="ctr" fontAlgn="ctr"/>
                      <a:r>
                        <a:rPr lang="en-GB" sz="1000" b="1" i="0" u="none" strike="noStrike">
                          <a:solidFill>
                            <a:srgbClr val="00B050"/>
                          </a:solidFill>
                          <a:effectLst/>
                          <a:latin typeface="Arial"/>
                        </a:rPr>
                        <a:t>24.9%</a:t>
                      </a:r>
                    </a:p>
                  </a:txBody>
                  <a:tcPr marL="9525" marR="9525" marT="9525" marB="0" vert="vert270" anchor="ctr">
                    <a:solidFill>
                      <a:schemeClr val="bg1"/>
                    </a:solidFill>
                  </a:tcPr>
                </a:tc>
                <a:tc>
                  <a:txBody>
                    <a:bodyPr/>
                    <a:lstStyle/>
                    <a:p>
                      <a:pPr algn="ctr" fontAlgn="ctr"/>
                      <a:r>
                        <a:rPr lang="en-GB" sz="1000" b="1" i="0" u="none" strike="noStrike">
                          <a:solidFill>
                            <a:srgbClr val="00B050"/>
                          </a:solidFill>
                          <a:effectLst/>
                          <a:latin typeface="Arial"/>
                        </a:rPr>
                        <a:t>10.0%</a:t>
                      </a:r>
                    </a:p>
                  </a:txBody>
                  <a:tcPr marL="9525" marR="9525" marT="9525" marB="0" vert="vert270" anchor="ctr">
                    <a:solidFill>
                      <a:schemeClr val="bg1"/>
                    </a:solidFill>
                  </a:tcPr>
                </a:tc>
                <a:tc>
                  <a:txBody>
                    <a:bodyPr/>
                    <a:lstStyle/>
                    <a:p>
                      <a:pPr algn="ctr" fontAlgn="ctr"/>
                      <a:r>
                        <a:rPr lang="en-GB" sz="1000" b="1" i="0" u="none" strike="noStrike">
                          <a:solidFill>
                            <a:srgbClr val="FF0000"/>
                          </a:solidFill>
                          <a:effectLst/>
                          <a:latin typeface="Arial"/>
                        </a:rPr>
                        <a:t>-2.3%</a:t>
                      </a:r>
                    </a:p>
                  </a:txBody>
                  <a:tcPr marL="9525" marR="9525" marT="9525" marB="0" vert="vert270" anchor="ctr">
                    <a:solidFill>
                      <a:schemeClr val="bg1"/>
                    </a:solidFill>
                  </a:tcPr>
                </a:tc>
                <a:tc>
                  <a:txBody>
                    <a:bodyPr/>
                    <a:lstStyle/>
                    <a:p>
                      <a:pPr algn="ctr" fontAlgn="ctr"/>
                      <a:r>
                        <a:rPr lang="en-GB" sz="1000" b="1" i="0" u="none" strike="noStrike" dirty="0">
                          <a:solidFill>
                            <a:srgbClr val="00B050"/>
                          </a:solidFill>
                          <a:effectLst/>
                          <a:latin typeface="Arial"/>
                        </a:rPr>
                        <a:t>9.2%</a:t>
                      </a:r>
                    </a:p>
                  </a:txBody>
                  <a:tcPr marL="9525" marR="9525" marT="9525" marB="0" vert="vert27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819634227"/>
              </p:ext>
            </p:extLst>
          </p:nvPr>
        </p:nvGraphicFramePr>
        <p:xfrm>
          <a:off x="4645025" y="1253237"/>
          <a:ext cx="3983863" cy="540322"/>
        </p:xfrm>
        <a:graphic>
          <a:graphicData uri="http://schemas.openxmlformats.org/drawingml/2006/table">
            <a:tbl>
              <a:tblPr>
                <a:tableStyleId>{5C22544A-7EE6-4342-B048-85BDC9FD1C3A}</a:tableStyleId>
              </a:tblPr>
              <a:tblGrid>
                <a:gridCol w="1039495">
                  <a:extLst>
                    <a:ext uri="{9D8B030D-6E8A-4147-A177-3AD203B41FA5}">
                      <a16:colId xmlns:a16="http://schemas.microsoft.com/office/drawing/2014/main" val="20000"/>
                    </a:ext>
                  </a:extLst>
                </a:gridCol>
                <a:gridCol w="327152">
                  <a:extLst>
                    <a:ext uri="{9D8B030D-6E8A-4147-A177-3AD203B41FA5}">
                      <a16:colId xmlns:a16="http://schemas.microsoft.com/office/drawing/2014/main" val="20001"/>
                    </a:ext>
                  </a:extLst>
                </a:gridCol>
                <a:gridCol w="327152">
                  <a:extLst>
                    <a:ext uri="{9D8B030D-6E8A-4147-A177-3AD203B41FA5}">
                      <a16:colId xmlns:a16="http://schemas.microsoft.com/office/drawing/2014/main" val="20002"/>
                    </a:ext>
                  </a:extLst>
                </a:gridCol>
                <a:gridCol w="327152">
                  <a:extLst>
                    <a:ext uri="{9D8B030D-6E8A-4147-A177-3AD203B41FA5}">
                      <a16:colId xmlns:a16="http://schemas.microsoft.com/office/drawing/2014/main" val="20003"/>
                    </a:ext>
                  </a:extLst>
                </a:gridCol>
                <a:gridCol w="327152">
                  <a:extLst>
                    <a:ext uri="{9D8B030D-6E8A-4147-A177-3AD203B41FA5}">
                      <a16:colId xmlns:a16="http://schemas.microsoft.com/office/drawing/2014/main" val="20004"/>
                    </a:ext>
                  </a:extLst>
                </a:gridCol>
                <a:gridCol w="327152">
                  <a:extLst>
                    <a:ext uri="{9D8B030D-6E8A-4147-A177-3AD203B41FA5}">
                      <a16:colId xmlns:a16="http://schemas.microsoft.com/office/drawing/2014/main" val="20005"/>
                    </a:ext>
                  </a:extLst>
                </a:gridCol>
                <a:gridCol w="327152">
                  <a:extLst>
                    <a:ext uri="{9D8B030D-6E8A-4147-A177-3AD203B41FA5}">
                      <a16:colId xmlns:a16="http://schemas.microsoft.com/office/drawing/2014/main" val="20006"/>
                    </a:ext>
                  </a:extLst>
                </a:gridCol>
                <a:gridCol w="327152">
                  <a:extLst>
                    <a:ext uri="{9D8B030D-6E8A-4147-A177-3AD203B41FA5}">
                      <a16:colId xmlns:a16="http://schemas.microsoft.com/office/drawing/2014/main" val="20007"/>
                    </a:ext>
                  </a:extLst>
                </a:gridCol>
                <a:gridCol w="327152">
                  <a:extLst>
                    <a:ext uri="{9D8B030D-6E8A-4147-A177-3AD203B41FA5}">
                      <a16:colId xmlns:a16="http://schemas.microsoft.com/office/drawing/2014/main" val="20008"/>
                    </a:ext>
                  </a:extLst>
                </a:gridCol>
                <a:gridCol w="327152">
                  <a:extLst>
                    <a:ext uri="{9D8B030D-6E8A-4147-A177-3AD203B41FA5}">
                      <a16:colId xmlns:a16="http://schemas.microsoft.com/office/drawing/2014/main" val="20009"/>
                    </a:ext>
                  </a:extLst>
                </a:gridCol>
              </a:tblGrid>
              <a:tr h="540322">
                <a:tc>
                  <a:txBody>
                    <a:bodyPr/>
                    <a:lstStyle/>
                    <a:p>
                      <a:pPr algn="r" fontAlgn="ctr"/>
                      <a:r>
                        <a:rPr lang="en-GB" sz="1000" b="0" i="0" u="none" strike="noStrike" dirty="0">
                          <a:solidFill>
                            <a:srgbClr val="000000"/>
                          </a:solidFill>
                          <a:effectLst/>
                          <a:latin typeface="Arial"/>
                        </a:rPr>
                        <a:t>Trade Volume</a:t>
                      </a:r>
                    </a:p>
                    <a:p>
                      <a:pPr algn="r" fontAlgn="ctr"/>
                      <a:r>
                        <a:rPr lang="en-GB" sz="1000" b="0" i="0" u="none" strike="noStrike" dirty="0">
                          <a:solidFill>
                            <a:srgbClr val="000000"/>
                          </a:solidFill>
                          <a:effectLst/>
                          <a:latin typeface="Arial"/>
                        </a:rPr>
                        <a:t> v YA</a:t>
                      </a:r>
                    </a:p>
                  </a:txBody>
                  <a:tcPr marL="9525" marR="9525" marT="9525" marB="0" anchor="b">
                    <a:solidFill>
                      <a:schemeClr val="bg1"/>
                    </a:solidFill>
                  </a:tcPr>
                </a:tc>
                <a:tc>
                  <a:txBody>
                    <a:bodyPr/>
                    <a:lstStyle/>
                    <a:p>
                      <a:pPr algn="ctr" fontAlgn="ctr"/>
                      <a:r>
                        <a:rPr lang="en-GB" sz="1000" b="1" i="0" u="none" strike="noStrike">
                          <a:solidFill>
                            <a:srgbClr val="FF0000"/>
                          </a:solidFill>
                          <a:effectLst/>
                          <a:latin typeface="Arial"/>
                        </a:rPr>
                        <a:t>-2.6%</a:t>
                      </a:r>
                    </a:p>
                  </a:txBody>
                  <a:tcPr marL="9525" marR="9525" marT="9525" marB="0" vert="vert270" anchor="ctr">
                    <a:solidFill>
                      <a:schemeClr val="bg1"/>
                    </a:solidFill>
                  </a:tcPr>
                </a:tc>
                <a:tc>
                  <a:txBody>
                    <a:bodyPr/>
                    <a:lstStyle/>
                    <a:p>
                      <a:pPr algn="ctr" fontAlgn="ctr"/>
                      <a:r>
                        <a:rPr lang="en-GB" sz="1000" b="1" i="0" u="none" strike="noStrike">
                          <a:solidFill>
                            <a:srgbClr val="00B050"/>
                          </a:solidFill>
                          <a:effectLst/>
                          <a:latin typeface="Arial"/>
                        </a:rPr>
                        <a:t>2.8%</a:t>
                      </a:r>
                    </a:p>
                  </a:txBody>
                  <a:tcPr marL="9525" marR="9525" marT="9525" marB="0" vert="vert270" anchor="ctr">
                    <a:solidFill>
                      <a:schemeClr val="bg1"/>
                    </a:solidFill>
                  </a:tcPr>
                </a:tc>
                <a:tc>
                  <a:txBody>
                    <a:bodyPr/>
                    <a:lstStyle/>
                    <a:p>
                      <a:pPr algn="ctr" fontAlgn="ctr"/>
                      <a:r>
                        <a:rPr lang="en-GB" sz="1000" b="1" i="0" u="none" strike="noStrike">
                          <a:solidFill>
                            <a:srgbClr val="FF0000"/>
                          </a:solidFill>
                          <a:effectLst/>
                          <a:latin typeface="Arial"/>
                        </a:rPr>
                        <a:t>-3.5%</a:t>
                      </a:r>
                    </a:p>
                  </a:txBody>
                  <a:tcPr marL="9525" marR="9525" marT="9525" marB="0" vert="vert270" anchor="ctr">
                    <a:solidFill>
                      <a:schemeClr val="bg1"/>
                    </a:solidFill>
                  </a:tcPr>
                </a:tc>
                <a:tc>
                  <a:txBody>
                    <a:bodyPr/>
                    <a:lstStyle/>
                    <a:p>
                      <a:pPr algn="ctr" fontAlgn="ctr"/>
                      <a:r>
                        <a:rPr lang="en-GB" sz="1000" b="1" i="0" u="none" strike="noStrike">
                          <a:solidFill>
                            <a:srgbClr val="00B050"/>
                          </a:solidFill>
                          <a:effectLst/>
                          <a:latin typeface="Arial"/>
                        </a:rPr>
                        <a:t>3.5%</a:t>
                      </a:r>
                    </a:p>
                  </a:txBody>
                  <a:tcPr marL="9525" marR="9525" marT="9525" marB="0" vert="vert270" anchor="ctr">
                    <a:solidFill>
                      <a:schemeClr val="bg1"/>
                    </a:solidFill>
                  </a:tcPr>
                </a:tc>
                <a:tc>
                  <a:txBody>
                    <a:bodyPr/>
                    <a:lstStyle/>
                    <a:p>
                      <a:pPr algn="ctr" fontAlgn="ctr"/>
                      <a:r>
                        <a:rPr lang="en-GB" sz="1000" b="1" i="0" u="none" strike="noStrike">
                          <a:solidFill>
                            <a:srgbClr val="FF0000"/>
                          </a:solidFill>
                          <a:effectLst/>
                          <a:latin typeface="Arial"/>
                        </a:rPr>
                        <a:t>-1.6%</a:t>
                      </a:r>
                    </a:p>
                  </a:txBody>
                  <a:tcPr marL="9525" marR="9525" marT="9525" marB="0" vert="vert270" anchor="ctr">
                    <a:solidFill>
                      <a:schemeClr val="bg1"/>
                    </a:solidFill>
                  </a:tcPr>
                </a:tc>
                <a:tc>
                  <a:txBody>
                    <a:bodyPr/>
                    <a:lstStyle/>
                    <a:p>
                      <a:pPr algn="ctr" fontAlgn="ctr"/>
                      <a:r>
                        <a:rPr lang="en-GB" sz="1000" b="1" i="0" u="none" strike="noStrike">
                          <a:solidFill>
                            <a:srgbClr val="00B050"/>
                          </a:solidFill>
                          <a:effectLst/>
                          <a:latin typeface="Arial"/>
                        </a:rPr>
                        <a:t>3.4%</a:t>
                      </a:r>
                    </a:p>
                  </a:txBody>
                  <a:tcPr marL="9525" marR="9525" marT="9525" marB="0" vert="vert270" anchor="ctr">
                    <a:solidFill>
                      <a:schemeClr val="bg1"/>
                    </a:solidFill>
                  </a:tcPr>
                </a:tc>
                <a:tc>
                  <a:txBody>
                    <a:bodyPr/>
                    <a:lstStyle/>
                    <a:p>
                      <a:pPr algn="ctr" fontAlgn="ctr"/>
                      <a:r>
                        <a:rPr lang="en-GB" sz="1000" b="1" i="0" u="none" strike="noStrike">
                          <a:solidFill>
                            <a:srgbClr val="00B050"/>
                          </a:solidFill>
                          <a:effectLst/>
                          <a:latin typeface="Arial"/>
                        </a:rPr>
                        <a:t>4.0%</a:t>
                      </a:r>
                    </a:p>
                  </a:txBody>
                  <a:tcPr marL="9525" marR="9525" marT="9525" marB="0" vert="vert270" anchor="ctr">
                    <a:solidFill>
                      <a:schemeClr val="bg1"/>
                    </a:solidFill>
                  </a:tcPr>
                </a:tc>
                <a:tc>
                  <a:txBody>
                    <a:bodyPr/>
                    <a:lstStyle/>
                    <a:p>
                      <a:pPr algn="ctr" fontAlgn="ctr"/>
                      <a:r>
                        <a:rPr lang="en-GB" sz="1000" b="1" i="0" u="none" strike="noStrike" dirty="0">
                          <a:solidFill>
                            <a:srgbClr val="FF0000"/>
                          </a:solidFill>
                          <a:effectLst/>
                          <a:latin typeface="Arial"/>
                        </a:rPr>
                        <a:t>-4.4%</a:t>
                      </a:r>
                    </a:p>
                  </a:txBody>
                  <a:tcPr marL="9525" marR="9525" marT="9525" marB="0" vert="vert270" anchor="ctr">
                    <a:solidFill>
                      <a:schemeClr val="bg1"/>
                    </a:solidFill>
                  </a:tcPr>
                </a:tc>
                <a:tc>
                  <a:txBody>
                    <a:bodyPr/>
                    <a:lstStyle/>
                    <a:p>
                      <a:pPr algn="ctr" fontAlgn="ctr"/>
                      <a:r>
                        <a:rPr lang="en-GB" sz="1000" b="1" i="0" u="none" strike="noStrike" dirty="0">
                          <a:solidFill>
                            <a:srgbClr val="00B050"/>
                          </a:solidFill>
                          <a:effectLst/>
                          <a:latin typeface="Arial"/>
                        </a:rPr>
                        <a:t>7.6%</a:t>
                      </a:r>
                    </a:p>
                  </a:txBody>
                  <a:tcPr marL="9525" marR="9525" marT="9525" marB="0" vert="vert270" anchor="ctr">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6871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GB" dirty="0"/>
              <a:t>EU’s % share of UK’s seafood imports and exports</a:t>
            </a:r>
          </a:p>
        </p:txBody>
      </p:sp>
      <p:graphicFrame>
        <p:nvGraphicFramePr>
          <p:cNvPr id="4" name="Content Placeholder 6"/>
          <p:cNvGraphicFramePr>
            <a:graphicFrameLocks noGrp="1"/>
          </p:cNvGraphicFramePr>
          <p:nvPr>
            <p:ph sz="half" idx="1"/>
            <p:extLst>
              <p:ext uri="{D42A27DB-BD31-4B8C-83A1-F6EECF244321}">
                <p14:modId xmlns:p14="http://schemas.microsoft.com/office/powerpoint/2010/main" val="592935963"/>
              </p:ext>
            </p:extLst>
          </p:nvPr>
        </p:nvGraphicFramePr>
        <p:xfrm>
          <a:off x="373063" y="2005013"/>
          <a:ext cx="4038600" cy="22256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6"/>
          <p:cNvGraphicFramePr>
            <a:graphicFrameLocks/>
          </p:cNvGraphicFramePr>
          <p:nvPr>
            <p:extLst>
              <p:ext uri="{D42A27DB-BD31-4B8C-83A1-F6EECF244321}">
                <p14:modId xmlns:p14="http://schemas.microsoft.com/office/powerpoint/2010/main" val="3374730102"/>
              </p:ext>
            </p:extLst>
          </p:nvPr>
        </p:nvGraphicFramePr>
        <p:xfrm>
          <a:off x="4729163" y="2005013"/>
          <a:ext cx="4038600" cy="22256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6"/>
          <p:cNvGraphicFramePr>
            <a:graphicFrameLocks/>
          </p:cNvGraphicFramePr>
          <p:nvPr>
            <p:extLst>
              <p:ext uri="{D42A27DB-BD31-4B8C-83A1-F6EECF244321}">
                <p14:modId xmlns:p14="http://schemas.microsoft.com/office/powerpoint/2010/main" val="2563772365"/>
              </p:ext>
            </p:extLst>
          </p:nvPr>
        </p:nvGraphicFramePr>
        <p:xfrm>
          <a:off x="373063" y="4281355"/>
          <a:ext cx="4038600" cy="22256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ontent Placeholder 6"/>
          <p:cNvGraphicFramePr>
            <a:graphicFrameLocks/>
          </p:cNvGraphicFramePr>
          <p:nvPr>
            <p:extLst>
              <p:ext uri="{D42A27DB-BD31-4B8C-83A1-F6EECF244321}">
                <p14:modId xmlns:p14="http://schemas.microsoft.com/office/powerpoint/2010/main" val="2832742390"/>
              </p:ext>
            </p:extLst>
          </p:nvPr>
        </p:nvGraphicFramePr>
        <p:xfrm>
          <a:off x="4729163" y="4281355"/>
          <a:ext cx="4038600" cy="22256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494493572"/>
              </p:ext>
            </p:extLst>
          </p:nvPr>
        </p:nvGraphicFramePr>
        <p:xfrm>
          <a:off x="0" y="3780492"/>
          <a:ext cx="4249785" cy="190500"/>
        </p:xfrm>
        <a:graphic>
          <a:graphicData uri="http://schemas.openxmlformats.org/drawingml/2006/table">
            <a:tbl>
              <a:tblPr>
                <a:tableStyleId>{5C22544A-7EE6-4342-B048-85BDC9FD1C3A}</a:tableStyleId>
              </a:tblPr>
              <a:tblGrid>
                <a:gridCol w="1167186">
                  <a:extLst>
                    <a:ext uri="{9D8B030D-6E8A-4147-A177-3AD203B41FA5}">
                      <a16:colId xmlns:a16="http://schemas.microsoft.com/office/drawing/2014/main" val="20000"/>
                    </a:ext>
                  </a:extLst>
                </a:gridCol>
                <a:gridCol w="342511">
                  <a:extLst>
                    <a:ext uri="{9D8B030D-6E8A-4147-A177-3AD203B41FA5}">
                      <a16:colId xmlns:a16="http://schemas.microsoft.com/office/drawing/2014/main" val="20001"/>
                    </a:ext>
                  </a:extLst>
                </a:gridCol>
                <a:gridCol w="342511">
                  <a:extLst>
                    <a:ext uri="{9D8B030D-6E8A-4147-A177-3AD203B41FA5}">
                      <a16:colId xmlns:a16="http://schemas.microsoft.com/office/drawing/2014/main" val="20002"/>
                    </a:ext>
                  </a:extLst>
                </a:gridCol>
                <a:gridCol w="342511">
                  <a:extLst>
                    <a:ext uri="{9D8B030D-6E8A-4147-A177-3AD203B41FA5}">
                      <a16:colId xmlns:a16="http://schemas.microsoft.com/office/drawing/2014/main" val="20003"/>
                    </a:ext>
                  </a:extLst>
                </a:gridCol>
                <a:gridCol w="342511">
                  <a:extLst>
                    <a:ext uri="{9D8B030D-6E8A-4147-A177-3AD203B41FA5}">
                      <a16:colId xmlns:a16="http://schemas.microsoft.com/office/drawing/2014/main" val="20004"/>
                    </a:ext>
                  </a:extLst>
                </a:gridCol>
                <a:gridCol w="342511">
                  <a:extLst>
                    <a:ext uri="{9D8B030D-6E8A-4147-A177-3AD203B41FA5}">
                      <a16:colId xmlns:a16="http://schemas.microsoft.com/office/drawing/2014/main" val="20005"/>
                    </a:ext>
                  </a:extLst>
                </a:gridCol>
                <a:gridCol w="342511">
                  <a:extLst>
                    <a:ext uri="{9D8B030D-6E8A-4147-A177-3AD203B41FA5}">
                      <a16:colId xmlns:a16="http://schemas.microsoft.com/office/drawing/2014/main" val="20006"/>
                    </a:ext>
                  </a:extLst>
                </a:gridCol>
                <a:gridCol w="342511">
                  <a:extLst>
                    <a:ext uri="{9D8B030D-6E8A-4147-A177-3AD203B41FA5}">
                      <a16:colId xmlns:a16="http://schemas.microsoft.com/office/drawing/2014/main" val="20007"/>
                    </a:ext>
                  </a:extLst>
                </a:gridCol>
                <a:gridCol w="342511">
                  <a:extLst>
                    <a:ext uri="{9D8B030D-6E8A-4147-A177-3AD203B41FA5}">
                      <a16:colId xmlns:a16="http://schemas.microsoft.com/office/drawing/2014/main" val="20008"/>
                    </a:ext>
                  </a:extLst>
                </a:gridCol>
                <a:gridCol w="342511">
                  <a:extLst>
                    <a:ext uri="{9D8B030D-6E8A-4147-A177-3AD203B41FA5}">
                      <a16:colId xmlns:a16="http://schemas.microsoft.com/office/drawing/2014/main" val="20009"/>
                    </a:ext>
                  </a:extLst>
                </a:gridCol>
              </a:tblGrid>
              <a:tr h="190500">
                <a:tc>
                  <a:txBody>
                    <a:bodyPr/>
                    <a:lstStyle/>
                    <a:p>
                      <a:pPr algn="r" fontAlgn="b"/>
                      <a:r>
                        <a:rPr lang="en-GB" sz="800" b="0" i="0" u="none" strike="noStrike">
                          <a:solidFill>
                            <a:srgbClr val="000000"/>
                          </a:solidFill>
                          <a:effectLst/>
                          <a:latin typeface="+mn-lt"/>
                        </a:rPr>
                        <a:t>EU % SOT v YA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800" b="1" i="0" u="none" strike="noStrike">
                          <a:solidFill>
                            <a:srgbClr val="FF0000"/>
                          </a:solidFill>
                          <a:effectLst/>
                          <a:latin typeface="+mn-lt"/>
                        </a:rPr>
                        <a:t>-4.0%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800" b="1" i="0" u="none" strike="noStrike">
                          <a:solidFill>
                            <a:srgbClr val="FF0000"/>
                          </a:solidFill>
                          <a:effectLst/>
                          <a:latin typeface="+mn-lt"/>
                        </a:rPr>
                        <a:t>-3.1%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800" b="1" i="0" u="none" strike="noStrike">
                          <a:solidFill>
                            <a:srgbClr val="FF0000"/>
                          </a:solidFill>
                          <a:effectLst/>
                          <a:latin typeface="+mn-lt"/>
                        </a:rPr>
                        <a:t>-4.7%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800" b="1" i="0" u="none" strike="noStrike">
                          <a:solidFill>
                            <a:srgbClr val="FF0000"/>
                          </a:solidFill>
                          <a:effectLst/>
                          <a:latin typeface="+mn-lt"/>
                        </a:rPr>
                        <a:t>-2.8%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800" b="1" i="0" u="none" strike="noStrike">
                          <a:solidFill>
                            <a:srgbClr val="FF0000"/>
                          </a:solidFill>
                          <a:effectLst/>
                          <a:latin typeface="+mn-lt"/>
                        </a:rPr>
                        <a:t>-1.3%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FF0000"/>
                          </a:solidFill>
                          <a:effectLst/>
                          <a:latin typeface="+mn-lt"/>
                        </a:rPr>
                        <a:t>-5.2%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344053117"/>
              </p:ext>
            </p:extLst>
          </p:nvPr>
        </p:nvGraphicFramePr>
        <p:xfrm>
          <a:off x="-1428" y="6045956"/>
          <a:ext cx="4338330" cy="177165"/>
        </p:xfrm>
        <a:graphic>
          <a:graphicData uri="http://schemas.openxmlformats.org/drawingml/2006/table">
            <a:tbl>
              <a:tblPr>
                <a:tableStyleId>{5C22544A-7EE6-4342-B048-85BDC9FD1C3A}</a:tableStyleId>
              </a:tblPr>
              <a:tblGrid>
                <a:gridCol w="1152278">
                  <a:extLst>
                    <a:ext uri="{9D8B030D-6E8A-4147-A177-3AD203B41FA5}">
                      <a16:colId xmlns:a16="http://schemas.microsoft.com/office/drawing/2014/main" val="20000"/>
                    </a:ext>
                  </a:extLst>
                </a:gridCol>
                <a:gridCol w="354006">
                  <a:extLst>
                    <a:ext uri="{9D8B030D-6E8A-4147-A177-3AD203B41FA5}">
                      <a16:colId xmlns:a16="http://schemas.microsoft.com/office/drawing/2014/main" val="20001"/>
                    </a:ext>
                  </a:extLst>
                </a:gridCol>
                <a:gridCol w="354006">
                  <a:extLst>
                    <a:ext uri="{9D8B030D-6E8A-4147-A177-3AD203B41FA5}">
                      <a16:colId xmlns:a16="http://schemas.microsoft.com/office/drawing/2014/main" val="20002"/>
                    </a:ext>
                  </a:extLst>
                </a:gridCol>
                <a:gridCol w="354006">
                  <a:extLst>
                    <a:ext uri="{9D8B030D-6E8A-4147-A177-3AD203B41FA5}">
                      <a16:colId xmlns:a16="http://schemas.microsoft.com/office/drawing/2014/main" val="20003"/>
                    </a:ext>
                  </a:extLst>
                </a:gridCol>
                <a:gridCol w="326843">
                  <a:extLst>
                    <a:ext uri="{9D8B030D-6E8A-4147-A177-3AD203B41FA5}">
                      <a16:colId xmlns:a16="http://schemas.microsoft.com/office/drawing/2014/main" val="20004"/>
                    </a:ext>
                  </a:extLst>
                </a:gridCol>
                <a:gridCol w="381167">
                  <a:extLst>
                    <a:ext uri="{9D8B030D-6E8A-4147-A177-3AD203B41FA5}">
                      <a16:colId xmlns:a16="http://schemas.microsoft.com/office/drawing/2014/main" val="20005"/>
                    </a:ext>
                  </a:extLst>
                </a:gridCol>
                <a:gridCol w="354006">
                  <a:extLst>
                    <a:ext uri="{9D8B030D-6E8A-4147-A177-3AD203B41FA5}">
                      <a16:colId xmlns:a16="http://schemas.microsoft.com/office/drawing/2014/main" val="20006"/>
                    </a:ext>
                  </a:extLst>
                </a:gridCol>
                <a:gridCol w="354006">
                  <a:extLst>
                    <a:ext uri="{9D8B030D-6E8A-4147-A177-3AD203B41FA5}">
                      <a16:colId xmlns:a16="http://schemas.microsoft.com/office/drawing/2014/main" val="20007"/>
                    </a:ext>
                  </a:extLst>
                </a:gridCol>
                <a:gridCol w="354006">
                  <a:extLst>
                    <a:ext uri="{9D8B030D-6E8A-4147-A177-3AD203B41FA5}">
                      <a16:colId xmlns:a16="http://schemas.microsoft.com/office/drawing/2014/main" val="20008"/>
                    </a:ext>
                  </a:extLst>
                </a:gridCol>
                <a:gridCol w="354006">
                  <a:extLst>
                    <a:ext uri="{9D8B030D-6E8A-4147-A177-3AD203B41FA5}">
                      <a16:colId xmlns:a16="http://schemas.microsoft.com/office/drawing/2014/main" val="20009"/>
                    </a:ext>
                  </a:extLst>
                </a:gridCol>
              </a:tblGrid>
              <a:tr h="177165">
                <a:tc>
                  <a:txBody>
                    <a:bodyPr/>
                    <a:lstStyle/>
                    <a:p>
                      <a:pPr algn="r" fontAlgn="b"/>
                      <a:r>
                        <a:rPr lang="en-GB" sz="800" b="0" i="0" u="none" strike="noStrike" dirty="0">
                          <a:solidFill>
                            <a:srgbClr val="000000"/>
                          </a:solidFill>
                          <a:effectLst/>
                          <a:latin typeface="+mn-lt"/>
                        </a:rPr>
                        <a:t>EU % SOT v YA</a:t>
                      </a:r>
                    </a:p>
                  </a:txBody>
                  <a:tcPr marL="171450" marR="9525" marT="9525" marB="0" anchor="ctr">
                    <a:noFill/>
                  </a:tcPr>
                </a:tc>
                <a:tc>
                  <a:txBody>
                    <a:bodyPr/>
                    <a:lstStyle/>
                    <a:p>
                      <a:pPr algn="ctr" fontAlgn="ctr"/>
                      <a:r>
                        <a:rPr lang="en-GB" sz="800" b="1" i="0" u="none" strike="noStrike">
                          <a:solidFill>
                            <a:srgbClr val="00B050"/>
                          </a:solidFill>
                          <a:effectLst/>
                          <a:latin typeface="Arial"/>
                        </a:rPr>
                        <a:t>9.1%</a:t>
                      </a:r>
                    </a:p>
                  </a:txBody>
                  <a:tcPr marL="9525" marR="9525" marT="9525" marB="0" anchor="ctr">
                    <a:noFill/>
                  </a:tcPr>
                </a:tc>
                <a:tc>
                  <a:txBody>
                    <a:bodyPr/>
                    <a:lstStyle/>
                    <a:p>
                      <a:pPr algn="ctr" fontAlgn="ctr"/>
                      <a:r>
                        <a:rPr lang="en-GB" sz="800" b="1" i="0" u="none" strike="noStrike">
                          <a:solidFill>
                            <a:srgbClr val="FF0000"/>
                          </a:solidFill>
                          <a:effectLst/>
                          <a:latin typeface="Arial"/>
                        </a:rPr>
                        <a:t>-5.2%</a:t>
                      </a:r>
                    </a:p>
                  </a:txBody>
                  <a:tcPr marL="9525" marR="9525" marT="9525" marB="0" anchor="ctr">
                    <a:noFill/>
                  </a:tcPr>
                </a:tc>
                <a:tc>
                  <a:txBody>
                    <a:bodyPr/>
                    <a:lstStyle/>
                    <a:p>
                      <a:pPr algn="ctr" fontAlgn="ctr"/>
                      <a:r>
                        <a:rPr lang="en-GB" sz="800" b="1" i="0" u="none" strike="noStrike">
                          <a:solidFill>
                            <a:srgbClr val="FF0000"/>
                          </a:solidFill>
                          <a:effectLst/>
                          <a:latin typeface="Arial"/>
                        </a:rPr>
                        <a:t>-2.7%</a:t>
                      </a:r>
                    </a:p>
                  </a:txBody>
                  <a:tcPr marL="9525" marR="9525" marT="9525" marB="0" anchor="ctr">
                    <a:noFill/>
                  </a:tcPr>
                </a:tc>
                <a:tc>
                  <a:txBody>
                    <a:bodyPr/>
                    <a:lstStyle/>
                    <a:p>
                      <a:pPr algn="ctr" fontAlgn="ctr"/>
                      <a:r>
                        <a:rPr lang="en-GB" sz="800" b="1" i="0" u="none" strike="noStrike">
                          <a:solidFill>
                            <a:srgbClr val="FF0000"/>
                          </a:solidFill>
                          <a:effectLst/>
                          <a:latin typeface="Arial"/>
                        </a:rPr>
                        <a:t>-2.2%</a:t>
                      </a:r>
                    </a:p>
                  </a:txBody>
                  <a:tcPr marL="9525" marR="9525" marT="9525" marB="0" anchor="ctr">
                    <a:noFill/>
                  </a:tcPr>
                </a:tc>
                <a:tc>
                  <a:txBody>
                    <a:bodyPr/>
                    <a:lstStyle/>
                    <a:p>
                      <a:pPr algn="ctr" fontAlgn="ctr"/>
                      <a:r>
                        <a:rPr lang="en-GB" sz="800" b="1" i="0" u="none" strike="noStrike">
                          <a:solidFill>
                            <a:srgbClr val="00B050"/>
                          </a:solidFill>
                          <a:effectLst/>
                          <a:latin typeface="Arial"/>
                        </a:rPr>
                        <a:t>12.5%</a:t>
                      </a:r>
                    </a:p>
                  </a:txBody>
                  <a:tcPr marL="9525" marR="9525" marT="9525" marB="0" anchor="ctr">
                    <a:noFill/>
                  </a:tcPr>
                </a:tc>
                <a:tc>
                  <a:txBody>
                    <a:bodyPr/>
                    <a:lstStyle/>
                    <a:p>
                      <a:pPr algn="ctr" fontAlgn="ctr"/>
                      <a:r>
                        <a:rPr lang="en-GB" sz="800" b="1" i="0" u="none" strike="noStrike">
                          <a:solidFill>
                            <a:srgbClr val="FF0000"/>
                          </a:solidFill>
                          <a:effectLst/>
                          <a:latin typeface="Arial"/>
                        </a:rPr>
                        <a:t>-0.9%</a:t>
                      </a:r>
                    </a:p>
                  </a:txBody>
                  <a:tcPr marL="9525" marR="9525" marT="9525" marB="0" anchor="ctr">
                    <a:noFill/>
                  </a:tcPr>
                </a:tc>
                <a:tc>
                  <a:txBody>
                    <a:bodyPr/>
                    <a:lstStyle/>
                    <a:p>
                      <a:pPr algn="ctr" fontAlgn="ctr"/>
                      <a:r>
                        <a:rPr lang="en-GB" sz="800" b="1" i="0" u="none" strike="noStrike">
                          <a:solidFill>
                            <a:srgbClr val="00B050"/>
                          </a:solidFill>
                          <a:effectLst/>
                          <a:latin typeface="Arial"/>
                        </a:rPr>
                        <a:t>2.7%</a:t>
                      </a:r>
                    </a:p>
                  </a:txBody>
                  <a:tcPr marL="9525" marR="9525" marT="9525" marB="0" anchor="ctr">
                    <a:noFill/>
                  </a:tcPr>
                </a:tc>
                <a:tc>
                  <a:txBody>
                    <a:bodyPr/>
                    <a:lstStyle/>
                    <a:p>
                      <a:pPr algn="ctr" fontAlgn="ctr"/>
                      <a:r>
                        <a:rPr lang="en-GB" sz="800" b="1" i="0" u="none" strike="noStrike">
                          <a:solidFill>
                            <a:srgbClr val="00B050"/>
                          </a:solidFill>
                          <a:effectLst/>
                          <a:latin typeface="Arial"/>
                        </a:rPr>
                        <a:t>1.4%</a:t>
                      </a:r>
                    </a:p>
                  </a:txBody>
                  <a:tcPr marL="9525" marR="9525" marT="9525" marB="0" anchor="ctr">
                    <a:noFill/>
                  </a:tcPr>
                </a:tc>
                <a:tc>
                  <a:txBody>
                    <a:bodyPr/>
                    <a:lstStyle/>
                    <a:p>
                      <a:pPr algn="ctr" fontAlgn="ctr"/>
                      <a:r>
                        <a:rPr lang="en-GB" sz="800" b="1" i="0" u="none" strike="noStrike" dirty="0">
                          <a:solidFill>
                            <a:srgbClr val="FF0000"/>
                          </a:solidFill>
                          <a:effectLst/>
                          <a:latin typeface="Arial"/>
                        </a:rPr>
                        <a:t>-3.1%</a:t>
                      </a:r>
                    </a:p>
                  </a:txBody>
                  <a:tcPr marL="9525" marR="9525" marT="9525" marB="0" anchor="ctr">
                    <a:no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979209804"/>
              </p:ext>
            </p:extLst>
          </p:nvPr>
        </p:nvGraphicFramePr>
        <p:xfrm>
          <a:off x="4321420" y="6045956"/>
          <a:ext cx="4338330" cy="177165"/>
        </p:xfrm>
        <a:graphic>
          <a:graphicData uri="http://schemas.openxmlformats.org/drawingml/2006/table">
            <a:tbl>
              <a:tblPr>
                <a:tableStyleId>{5C22544A-7EE6-4342-B048-85BDC9FD1C3A}</a:tableStyleId>
              </a:tblPr>
              <a:tblGrid>
                <a:gridCol w="1144887">
                  <a:extLst>
                    <a:ext uri="{9D8B030D-6E8A-4147-A177-3AD203B41FA5}">
                      <a16:colId xmlns:a16="http://schemas.microsoft.com/office/drawing/2014/main" val="20000"/>
                    </a:ext>
                  </a:extLst>
                </a:gridCol>
                <a:gridCol w="354827">
                  <a:extLst>
                    <a:ext uri="{9D8B030D-6E8A-4147-A177-3AD203B41FA5}">
                      <a16:colId xmlns:a16="http://schemas.microsoft.com/office/drawing/2014/main" val="20001"/>
                    </a:ext>
                  </a:extLst>
                </a:gridCol>
                <a:gridCol w="354827">
                  <a:extLst>
                    <a:ext uri="{9D8B030D-6E8A-4147-A177-3AD203B41FA5}">
                      <a16:colId xmlns:a16="http://schemas.microsoft.com/office/drawing/2014/main" val="20002"/>
                    </a:ext>
                  </a:extLst>
                </a:gridCol>
                <a:gridCol w="354827">
                  <a:extLst>
                    <a:ext uri="{9D8B030D-6E8A-4147-A177-3AD203B41FA5}">
                      <a16:colId xmlns:a16="http://schemas.microsoft.com/office/drawing/2014/main" val="20003"/>
                    </a:ext>
                  </a:extLst>
                </a:gridCol>
                <a:gridCol w="354827">
                  <a:extLst>
                    <a:ext uri="{9D8B030D-6E8A-4147-A177-3AD203B41FA5}">
                      <a16:colId xmlns:a16="http://schemas.microsoft.com/office/drawing/2014/main" val="20004"/>
                    </a:ext>
                  </a:extLst>
                </a:gridCol>
                <a:gridCol w="354827">
                  <a:extLst>
                    <a:ext uri="{9D8B030D-6E8A-4147-A177-3AD203B41FA5}">
                      <a16:colId xmlns:a16="http://schemas.microsoft.com/office/drawing/2014/main" val="20005"/>
                    </a:ext>
                  </a:extLst>
                </a:gridCol>
                <a:gridCol w="354827">
                  <a:extLst>
                    <a:ext uri="{9D8B030D-6E8A-4147-A177-3AD203B41FA5}">
                      <a16:colId xmlns:a16="http://schemas.microsoft.com/office/drawing/2014/main" val="20006"/>
                    </a:ext>
                  </a:extLst>
                </a:gridCol>
                <a:gridCol w="354827">
                  <a:extLst>
                    <a:ext uri="{9D8B030D-6E8A-4147-A177-3AD203B41FA5}">
                      <a16:colId xmlns:a16="http://schemas.microsoft.com/office/drawing/2014/main" val="20007"/>
                    </a:ext>
                  </a:extLst>
                </a:gridCol>
                <a:gridCol w="354827">
                  <a:extLst>
                    <a:ext uri="{9D8B030D-6E8A-4147-A177-3AD203B41FA5}">
                      <a16:colId xmlns:a16="http://schemas.microsoft.com/office/drawing/2014/main" val="20008"/>
                    </a:ext>
                  </a:extLst>
                </a:gridCol>
                <a:gridCol w="354827">
                  <a:extLst>
                    <a:ext uri="{9D8B030D-6E8A-4147-A177-3AD203B41FA5}">
                      <a16:colId xmlns:a16="http://schemas.microsoft.com/office/drawing/2014/main" val="20009"/>
                    </a:ext>
                  </a:extLst>
                </a:gridCol>
              </a:tblGrid>
              <a:tr h="177165">
                <a:tc>
                  <a:txBody>
                    <a:bodyPr/>
                    <a:lstStyle/>
                    <a:p>
                      <a:pPr algn="r" fontAlgn="b"/>
                      <a:r>
                        <a:rPr lang="en-GB" sz="800" b="0" i="0" u="none" strike="noStrike" dirty="0">
                          <a:solidFill>
                            <a:srgbClr val="000000"/>
                          </a:solidFill>
                          <a:effectLst/>
                          <a:latin typeface="+mn-lt"/>
                        </a:rPr>
                        <a:t>EU % SOT v YA</a:t>
                      </a:r>
                    </a:p>
                  </a:txBody>
                  <a:tcPr marL="171450" marR="9525" marT="9525" marB="0" anchor="ctr">
                    <a:noFill/>
                  </a:tcPr>
                </a:tc>
                <a:tc>
                  <a:txBody>
                    <a:bodyPr/>
                    <a:lstStyle/>
                    <a:p>
                      <a:pPr algn="ctr" fontAlgn="ctr"/>
                      <a:r>
                        <a:rPr lang="en-GB" sz="800" b="1" i="0" u="none" strike="noStrike">
                          <a:solidFill>
                            <a:srgbClr val="00B050"/>
                          </a:solidFill>
                          <a:effectLst/>
                          <a:latin typeface="Arial"/>
                        </a:rPr>
                        <a:t>3.1%</a:t>
                      </a:r>
                    </a:p>
                  </a:txBody>
                  <a:tcPr marL="9525" marR="9525" marT="9525" marB="0" anchor="ctr">
                    <a:noFill/>
                  </a:tcPr>
                </a:tc>
                <a:tc>
                  <a:txBody>
                    <a:bodyPr/>
                    <a:lstStyle/>
                    <a:p>
                      <a:pPr algn="ctr" fontAlgn="ctr"/>
                      <a:r>
                        <a:rPr lang="en-GB" sz="800" b="1" i="0" u="none" strike="noStrike">
                          <a:solidFill>
                            <a:srgbClr val="FF0000"/>
                          </a:solidFill>
                          <a:effectLst/>
                          <a:latin typeface="Arial"/>
                        </a:rPr>
                        <a:t>-0.4%</a:t>
                      </a:r>
                    </a:p>
                  </a:txBody>
                  <a:tcPr marL="9525" marR="9525" marT="9525" marB="0" anchor="ctr">
                    <a:noFill/>
                  </a:tcPr>
                </a:tc>
                <a:tc>
                  <a:txBody>
                    <a:bodyPr/>
                    <a:lstStyle/>
                    <a:p>
                      <a:pPr algn="ctr" fontAlgn="ctr"/>
                      <a:r>
                        <a:rPr lang="en-GB" sz="800" b="1" i="0" u="none" strike="noStrike">
                          <a:solidFill>
                            <a:srgbClr val="00B050"/>
                          </a:solidFill>
                          <a:effectLst/>
                          <a:latin typeface="Arial"/>
                        </a:rPr>
                        <a:t>1.4%</a:t>
                      </a:r>
                    </a:p>
                  </a:txBody>
                  <a:tcPr marL="9525" marR="9525" marT="9525" marB="0" anchor="ctr">
                    <a:noFill/>
                  </a:tcPr>
                </a:tc>
                <a:tc>
                  <a:txBody>
                    <a:bodyPr/>
                    <a:lstStyle/>
                    <a:p>
                      <a:pPr algn="ctr" fontAlgn="ctr"/>
                      <a:r>
                        <a:rPr lang="en-GB" sz="800" b="1" i="0" u="none" strike="noStrike">
                          <a:solidFill>
                            <a:srgbClr val="FF0000"/>
                          </a:solidFill>
                          <a:effectLst/>
                          <a:latin typeface="Arial"/>
                        </a:rPr>
                        <a:t>-0.4%</a:t>
                      </a:r>
                    </a:p>
                  </a:txBody>
                  <a:tcPr marL="9525" marR="9525" marT="9525" marB="0" anchor="ctr">
                    <a:noFill/>
                  </a:tcPr>
                </a:tc>
                <a:tc>
                  <a:txBody>
                    <a:bodyPr/>
                    <a:lstStyle/>
                    <a:p>
                      <a:pPr algn="ctr" fontAlgn="ctr"/>
                      <a:r>
                        <a:rPr lang="en-GB" sz="800" b="1" i="0" u="none" strike="noStrike">
                          <a:solidFill>
                            <a:srgbClr val="00B050"/>
                          </a:solidFill>
                          <a:effectLst/>
                          <a:latin typeface="Arial"/>
                        </a:rPr>
                        <a:t>3.3%</a:t>
                      </a:r>
                    </a:p>
                  </a:txBody>
                  <a:tcPr marL="9525" marR="9525" marT="9525" marB="0" anchor="ctr">
                    <a:noFill/>
                  </a:tcPr>
                </a:tc>
                <a:tc>
                  <a:txBody>
                    <a:bodyPr/>
                    <a:lstStyle/>
                    <a:p>
                      <a:pPr algn="ctr" fontAlgn="ctr"/>
                      <a:r>
                        <a:rPr lang="en-GB" sz="800" b="1" i="0" u="none" strike="noStrike">
                          <a:solidFill>
                            <a:srgbClr val="00B050"/>
                          </a:solidFill>
                          <a:effectLst/>
                          <a:latin typeface="Arial"/>
                        </a:rPr>
                        <a:t>3.1%</a:t>
                      </a:r>
                    </a:p>
                  </a:txBody>
                  <a:tcPr marL="9525" marR="9525" marT="9525" marB="0" anchor="ctr">
                    <a:noFill/>
                  </a:tcPr>
                </a:tc>
                <a:tc>
                  <a:txBody>
                    <a:bodyPr/>
                    <a:lstStyle/>
                    <a:p>
                      <a:pPr algn="ctr" fontAlgn="ctr"/>
                      <a:r>
                        <a:rPr lang="en-GB" sz="800" b="1" i="0" u="none" strike="noStrike">
                          <a:solidFill>
                            <a:srgbClr val="00B050"/>
                          </a:solidFill>
                          <a:effectLst/>
                          <a:latin typeface="Arial"/>
                        </a:rPr>
                        <a:t>3.0%</a:t>
                      </a:r>
                    </a:p>
                  </a:txBody>
                  <a:tcPr marL="9525" marR="9525" marT="9525" marB="0" anchor="ctr">
                    <a:noFill/>
                  </a:tcPr>
                </a:tc>
                <a:tc>
                  <a:txBody>
                    <a:bodyPr/>
                    <a:lstStyle/>
                    <a:p>
                      <a:pPr algn="ctr" fontAlgn="ctr"/>
                      <a:r>
                        <a:rPr lang="en-GB" sz="800" b="1" i="0" u="none" strike="noStrike">
                          <a:solidFill>
                            <a:srgbClr val="FF0000"/>
                          </a:solidFill>
                          <a:effectLst/>
                          <a:latin typeface="Arial"/>
                        </a:rPr>
                        <a:t>-1.8%</a:t>
                      </a:r>
                    </a:p>
                  </a:txBody>
                  <a:tcPr marL="9525" marR="9525" marT="9525" marB="0" anchor="ctr">
                    <a:noFill/>
                  </a:tcPr>
                </a:tc>
                <a:tc>
                  <a:txBody>
                    <a:bodyPr/>
                    <a:lstStyle/>
                    <a:p>
                      <a:pPr algn="ctr" fontAlgn="ctr"/>
                      <a:r>
                        <a:rPr lang="en-GB" sz="800" b="1" i="0" u="none" strike="noStrike" dirty="0">
                          <a:solidFill>
                            <a:srgbClr val="00B050"/>
                          </a:solidFill>
                          <a:effectLst/>
                          <a:latin typeface="Arial"/>
                        </a:rPr>
                        <a:t>10.0%</a:t>
                      </a:r>
                    </a:p>
                  </a:txBody>
                  <a:tcPr marL="9525" marR="9525" marT="9525" marB="0" anchor="ctr">
                    <a:noFill/>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829691645"/>
              </p:ext>
            </p:extLst>
          </p:nvPr>
        </p:nvGraphicFramePr>
        <p:xfrm>
          <a:off x="4319992" y="3776208"/>
          <a:ext cx="4338330" cy="190500"/>
        </p:xfrm>
        <a:graphic>
          <a:graphicData uri="http://schemas.openxmlformats.org/drawingml/2006/table">
            <a:tbl>
              <a:tblPr>
                <a:tableStyleId>{5C22544A-7EE6-4342-B048-85BDC9FD1C3A}</a:tableStyleId>
              </a:tblPr>
              <a:tblGrid>
                <a:gridCol w="1184658">
                  <a:extLst>
                    <a:ext uri="{9D8B030D-6E8A-4147-A177-3AD203B41FA5}">
                      <a16:colId xmlns:a16="http://schemas.microsoft.com/office/drawing/2014/main" val="20000"/>
                    </a:ext>
                  </a:extLst>
                </a:gridCol>
                <a:gridCol w="350408">
                  <a:extLst>
                    <a:ext uri="{9D8B030D-6E8A-4147-A177-3AD203B41FA5}">
                      <a16:colId xmlns:a16="http://schemas.microsoft.com/office/drawing/2014/main" val="20001"/>
                    </a:ext>
                  </a:extLst>
                </a:gridCol>
                <a:gridCol w="350408">
                  <a:extLst>
                    <a:ext uri="{9D8B030D-6E8A-4147-A177-3AD203B41FA5}">
                      <a16:colId xmlns:a16="http://schemas.microsoft.com/office/drawing/2014/main" val="20002"/>
                    </a:ext>
                  </a:extLst>
                </a:gridCol>
                <a:gridCol w="350408">
                  <a:extLst>
                    <a:ext uri="{9D8B030D-6E8A-4147-A177-3AD203B41FA5}">
                      <a16:colId xmlns:a16="http://schemas.microsoft.com/office/drawing/2014/main" val="20003"/>
                    </a:ext>
                  </a:extLst>
                </a:gridCol>
                <a:gridCol w="350408">
                  <a:extLst>
                    <a:ext uri="{9D8B030D-6E8A-4147-A177-3AD203B41FA5}">
                      <a16:colId xmlns:a16="http://schemas.microsoft.com/office/drawing/2014/main" val="20004"/>
                    </a:ext>
                  </a:extLst>
                </a:gridCol>
                <a:gridCol w="350408">
                  <a:extLst>
                    <a:ext uri="{9D8B030D-6E8A-4147-A177-3AD203B41FA5}">
                      <a16:colId xmlns:a16="http://schemas.microsoft.com/office/drawing/2014/main" val="20005"/>
                    </a:ext>
                  </a:extLst>
                </a:gridCol>
                <a:gridCol w="350408">
                  <a:extLst>
                    <a:ext uri="{9D8B030D-6E8A-4147-A177-3AD203B41FA5}">
                      <a16:colId xmlns:a16="http://schemas.microsoft.com/office/drawing/2014/main" val="20006"/>
                    </a:ext>
                  </a:extLst>
                </a:gridCol>
                <a:gridCol w="350408">
                  <a:extLst>
                    <a:ext uri="{9D8B030D-6E8A-4147-A177-3AD203B41FA5}">
                      <a16:colId xmlns:a16="http://schemas.microsoft.com/office/drawing/2014/main" val="20007"/>
                    </a:ext>
                  </a:extLst>
                </a:gridCol>
                <a:gridCol w="350408">
                  <a:extLst>
                    <a:ext uri="{9D8B030D-6E8A-4147-A177-3AD203B41FA5}">
                      <a16:colId xmlns:a16="http://schemas.microsoft.com/office/drawing/2014/main" val="20008"/>
                    </a:ext>
                  </a:extLst>
                </a:gridCol>
                <a:gridCol w="350408">
                  <a:extLst>
                    <a:ext uri="{9D8B030D-6E8A-4147-A177-3AD203B41FA5}">
                      <a16:colId xmlns:a16="http://schemas.microsoft.com/office/drawing/2014/main" val="20009"/>
                    </a:ext>
                  </a:extLst>
                </a:gridCol>
              </a:tblGrid>
              <a:tr h="190500">
                <a:tc>
                  <a:txBody>
                    <a:bodyPr/>
                    <a:lstStyle/>
                    <a:p>
                      <a:pPr algn="r" fontAlgn="b"/>
                      <a:r>
                        <a:rPr lang="en-GB" sz="800" b="0" i="0" u="none" strike="noStrike" dirty="0">
                          <a:solidFill>
                            <a:srgbClr val="000000"/>
                          </a:solidFill>
                          <a:effectLst/>
                          <a:latin typeface="+mn-lt"/>
                        </a:rPr>
                        <a:t>EU % SOT v YA</a:t>
                      </a:r>
                    </a:p>
                  </a:txBody>
                  <a:tcPr marL="171450" marR="9525" marT="9525" marB="0" anchor="ctr">
                    <a:noFill/>
                  </a:tcPr>
                </a:tc>
                <a:tc>
                  <a:txBody>
                    <a:bodyPr/>
                    <a:lstStyle/>
                    <a:p>
                      <a:pPr algn="ctr" fontAlgn="ctr"/>
                      <a:r>
                        <a:rPr lang="en-GB" sz="800" b="1" i="0" u="none" strike="noStrike">
                          <a:solidFill>
                            <a:srgbClr val="00B050"/>
                          </a:solidFill>
                          <a:effectLst/>
                          <a:latin typeface="Arial"/>
                        </a:rPr>
                        <a:t>1.7%</a:t>
                      </a:r>
                    </a:p>
                  </a:txBody>
                  <a:tcPr marL="9525" marR="9525" marT="9525" marB="0" anchor="ctr">
                    <a:noFill/>
                  </a:tcPr>
                </a:tc>
                <a:tc>
                  <a:txBody>
                    <a:bodyPr/>
                    <a:lstStyle/>
                    <a:p>
                      <a:pPr algn="ctr" fontAlgn="ctr"/>
                      <a:r>
                        <a:rPr lang="en-GB" sz="800" b="1" i="0" u="none" strike="noStrike">
                          <a:solidFill>
                            <a:srgbClr val="FF0000"/>
                          </a:solidFill>
                          <a:effectLst/>
                          <a:latin typeface="Arial"/>
                        </a:rPr>
                        <a:t>-0.9%</a:t>
                      </a:r>
                    </a:p>
                  </a:txBody>
                  <a:tcPr marL="9525" marR="9525" marT="9525" marB="0" anchor="ctr">
                    <a:noFill/>
                  </a:tcPr>
                </a:tc>
                <a:tc>
                  <a:txBody>
                    <a:bodyPr/>
                    <a:lstStyle/>
                    <a:p>
                      <a:pPr algn="ctr" fontAlgn="ctr"/>
                      <a:r>
                        <a:rPr lang="en-GB" sz="800" b="1" i="0" u="none" strike="noStrike">
                          <a:solidFill>
                            <a:srgbClr val="FF0000"/>
                          </a:solidFill>
                          <a:effectLst/>
                          <a:latin typeface="Arial"/>
                        </a:rPr>
                        <a:t>-1.1%</a:t>
                      </a:r>
                    </a:p>
                  </a:txBody>
                  <a:tcPr marL="9525" marR="9525" marT="9525" marB="0" anchor="ctr">
                    <a:noFill/>
                  </a:tcPr>
                </a:tc>
                <a:tc>
                  <a:txBody>
                    <a:bodyPr/>
                    <a:lstStyle/>
                    <a:p>
                      <a:pPr algn="ctr" fontAlgn="ctr"/>
                      <a:r>
                        <a:rPr lang="en-GB" sz="800" b="1" i="0" u="none" strike="noStrike">
                          <a:solidFill>
                            <a:srgbClr val="00B050"/>
                          </a:solidFill>
                          <a:effectLst/>
                          <a:latin typeface="Arial"/>
                        </a:rPr>
                        <a:t>0.7%</a:t>
                      </a:r>
                    </a:p>
                  </a:txBody>
                  <a:tcPr marL="9525" marR="9525" marT="9525" marB="0" anchor="ctr">
                    <a:noFill/>
                  </a:tcPr>
                </a:tc>
                <a:tc>
                  <a:txBody>
                    <a:bodyPr/>
                    <a:lstStyle/>
                    <a:p>
                      <a:pPr algn="ctr" fontAlgn="ctr"/>
                      <a:r>
                        <a:rPr lang="en-GB" sz="800" b="1" i="0" u="none" strike="noStrike">
                          <a:solidFill>
                            <a:srgbClr val="00B050"/>
                          </a:solidFill>
                          <a:effectLst/>
                          <a:latin typeface="Arial"/>
                        </a:rPr>
                        <a:t>1.5%</a:t>
                      </a:r>
                    </a:p>
                  </a:txBody>
                  <a:tcPr marL="9525" marR="9525" marT="9525" marB="0" anchor="ctr">
                    <a:noFill/>
                  </a:tcPr>
                </a:tc>
                <a:tc>
                  <a:txBody>
                    <a:bodyPr/>
                    <a:lstStyle/>
                    <a:p>
                      <a:pPr algn="ctr" fontAlgn="ctr"/>
                      <a:r>
                        <a:rPr lang="en-GB" sz="800" b="1" i="0" u="none" strike="noStrike">
                          <a:solidFill>
                            <a:srgbClr val="00B050"/>
                          </a:solidFill>
                          <a:effectLst/>
                          <a:latin typeface="Arial"/>
                        </a:rPr>
                        <a:t>7.1%</a:t>
                      </a:r>
                    </a:p>
                  </a:txBody>
                  <a:tcPr marL="9525" marR="9525" marT="9525" marB="0" anchor="ctr">
                    <a:noFill/>
                  </a:tcPr>
                </a:tc>
                <a:tc>
                  <a:txBody>
                    <a:bodyPr/>
                    <a:lstStyle/>
                    <a:p>
                      <a:pPr algn="ctr" fontAlgn="ctr"/>
                      <a:r>
                        <a:rPr lang="en-GB" sz="800" b="1" i="0" u="none" strike="noStrike">
                          <a:solidFill>
                            <a:srgbClr val="00B050"/>
                          </a:solidFill>
                          <a:effectLst/>
                          <a:latin typeface="Arial"/>
                        </a:rPr>
                        <a:t>0.9%</a:t>
                      </a:r>
                    </a:p>
                  </a:txBody>
                  <a:tcPr marL="9525" marR="9525" marT="9525" marB="0" anchor="ctr">
                    <a:noFill/>
                  </a:tcPr>
                </a:tc>
                <a:tc>
                  <a:txBody>
                    <a:bodyPr/>
                    <a:lstStyle/>
                    <a:p>
                      <a:pPr algn="ctr" fontAlgn="ctr"/>
                      <a:r>
                        <a:rPr lang="en-GB" sz="800" b="1" i="0" u="none" strike="noStrike">
                          <a:solidFill>
                            <a:srgbClr val="00B050"/>
                          </a:solidFill>
                          <a:effectLst/>
                          <a:latin typeface="Arial"/>
                        </a:rPr>
                        <a:t>3.5%</a:t>
                      </a:r>
                    </a:p>
                  </a:txBody>
                  <a:tcPr marL="9525" marR="9525" marT="9525" marB="0" anchor="ctr">
                    <a:noFill/>
                  </a:tcPr>
                </a:tc>
                <a:tc>
                  <a:txBody>
                    <a:bodyPr/>
                    <a:lstStyle/>
                    <a:p>
                      <a:pPr algn="ctr" fontAlgn="ctr"/>
                      <a:r>
                        <a:rPr lang="en-GB" sz="800" b="1" i="0" u="none" strike="noStrike" dirty="0">
                          <a:solidFill>
                            <a:srgbClr val="00B050"/>
                          </a:solidFill>
                          <a:effectLst/>
                          <a:latin typeface="Arial"/>
                        </a:rPr>
                        <a:t>0.1%</a:t>
                      </a:r>
                    </a:p>
                  </a:txBody>
                  <a:tcPr marL="9525" marR="9525" marT="9525" marB="0" anchor="ctr">
                    <a:noFill/>
                  </a:tcPr>
                </a:tc>
                <a:extLst>
                  <a:ext uri="{0D108BD9-81ED-4DB2-BD59-A6C34878D82A}">
                    <a16:rowId xmlns:a16="http://schemas.microsoft.com/office/drawing/2014/main" val="10000"/>
                  </a:ext>
                </a:extLst>
              </a:tr>
            </a:tbl>
          </a:graphicData>
        </a:graphic>
      </p:graphicFrame>
      <p:sp>
        <p:nvSpPr>
          <p:cNvPr id="3" name="TextBox 2"/>
          <p:cNvSpPr txBox="1"/>
          <p:nvPr/>
        </p:nvSpPr>
        <p:spPr>
          <a:xfrm>
            <a:off x="367296" y="1422400"/>
            <a:ext cx="4204704" cy="369332"/>
          </a:xfrm>
          <a:prstGeom prst="rect">
            <a:avLst/>
          </a:prstGeom>
          <a:noFill/>
        </p:spPr>
        <p:txBody>
          <a:bodyPr wrap="square" rtlCol="0">
            <a:spAutoFit/>
          </a:bodyPr>
          <a:lstStyle/>
          <a:p>
            <a:pPr algn="ctr"/>
            <a:r>
              <a:rPr lang="en-GB" dirty="0"/>
              <a:t>EU’s share of UK exports decreased</a:t>
            </a:r>
          </a:p>
        </p:txBody>
      </p:sp>
      <p:sp>
        <p:nvSpPr>
          <p:cNvPr id="12" name="TextBox 11"/>
          <p:cNvSpPr txBox="1"/>
          <p:nvPr/>
        </p:nvSpPr>
        <p:spPr>
          <a:xfrm>
            <a:off x="4572000" y="1422400"/>
            <a:ext cx="4183296" cy="369332"/>
          </a:xfrm>
          <a:prstGeom prst="rect">
            <a:avLst/>
          </a:prstGeom>
          <a:noFill/>
        </p:spPr>
        <p:txBody>
          <a:bodyPr wrap="square" rtlCol="0">
            <a:spAutoFit/>
          </a:bodyPr>
          <a:lstStyle/>
          <a:p>
            <a:pPr algn="ctr"/>
            <a:r>
              <a:rPr lang="en-GB" dirty="0"/>
              <a:t>EU’s share of UK imports increased</a:t>
            </a:r>
          </a:p>
        </p:txBody>
      </p:sp>
    </p:spTree>
    <p:extLst>
      <p:ext uri="{BB962C8B-B14F-4D97-AF65-F5344CB8AC3E}">
        <p14:creationId xmlns:p14="http://schemas.microsoft.com/office/powerpoint/2010/main" val="637743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UK seafood exports to the EU</a:t>
            </a:r>
          </a:p>
        </p:txBody>
      </p:sp>
      <p:sp>
        <p:nvSpPr>
          <p:cNvPr id="4" name="Subtitle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2396828792"/>
      </p:ext>
    </p:extLst>
  </p:cSld>
  <p:clrMapOvr>
    <a:masterClrMapping/>
  </p:clrMapOvr>
</p:sld>
</file>

<file path=ppt/theme/theme1.xml><?xml version="1.0" encoding="utf-8"?>
<a:theme xmlns:a="http://schemas.openxmlformats.org/drawingml/2006/main" name="Seafish - Light">
  <a:themeElements>
    <a:clrScheme name="Seafish">
      <a:dk1>
        <a:srgbClr val="54585A"/>
      </a:dk1>
      <a:lt1>
        <a:sysClr val="window" lastClr="FFFFFF"/>
      </a:lt1>
      <a:dk2>
        <a:srgbClr val="0077C8"/>
      </a:dk2>
      <a:lt2>
        <a:srgbClr val="FFFFFF"/>
      </a:lt2>
      <a:accent1>
        <a:srgbClr val="00A3E0"/>
      </a:accent1>
      <a:accent2>
        <a:srgbClr val="009CA6"/>
      </a:accent2>
      <a:accent3>
        <a:srgbClr val="FECC0C"/>
      </a:accent3>
      <a:accent4>
        <a:srgbClr val="ED6C05"/>
      </a:accent4>
      <a:accent5>
        <a:srgbClr val="B6C30C"/>
      </a:accent5>
      <a:accent6>
        <a:srgbClr val="E4002B"/>
      </a:accent6>
      <a:hlink>
        <a:srgbClr val="0077FF"/>
      </a:hlink>
      <a:folHlink>
        <a:srgbClr val="009C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afish – Dark">
  <a:themeElements>
    <a:clrScheme name="Seafish">
      <a:dk1>
        <a:srgbClr val="54585A"/>
      </a:dk1>
      <a:lt1>
        <a:sysClr val="window" lastClr="FFFFFF"/>
      </a:lt1>
      <a:dk2>
        <a:srgbClr val="0077C8"/>
      </a:dk2>
      <a:lt2>
        <a:srgbClr val="FFFFFF"/>
      </a:lt2>
      <a:accent1>
        <a:srgbClr val="00A3E0"/>
      </a:accent1>
      <a:accent2>
        <a:srgbClr val="009CA6"/>
      </a:accent2>
      <a:accent3>
        <a:srgbClr val="FECC0C"/>
      </a:accent3>
      <a:accent4>
        <a:srgbClr val="ED6C05"/>
      </a:accent4>
      <a:accent5>
        <a:srgbClr val="B6C30C"/>
      </a:accent5>
      <a:accent6>
        <a:srgbClr val="E4002B"/>
      </a:accent6>
      <a:hlink>
        <a:srgbClr val="0077FF"/>
      </a:hlink>
      <a:folHlink>
        <a:srgbClr val="009C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2019</TermName>
          <TermId xmlns="http://schemas.microsoft.com/office/infopath/2007/PartnerControls">fe195c28-88bf-4820-aaa2-b464522e8c00</TermId>
        </TermInfo>
      </Terms>
    </j7c1b49d505545c2a69692ae734740bd>
    <DocumentAdded xmlns="cebd32e3-9ab6-41ee-b1af-b8405a8d4e68">2020-12-10T00:00:00+00:00</DocumentAdded>
    <PublicationDate xmlns="cebd32e3-9ab6-41ee-b1af-b8405a8d4e68" xsi:nil="true"/>
    <DocumentStatus xmlns="cebd32e3-9ab6-41ee-b1af-b8405a8d4e68">Published</DocumentStatus>
    <ContentEndDate xmlns="cebd32e3-9ab6-41ee-b1af-b8405a8d4e68" xsi:nil="true"/>
    <TaxCatchAll xmlns="cebd32e3-9ab6-41ee-b1af-b8405a8d4e68">
      <Value>1484</Value>
    </TaxCatchAll>
    <DocumentSource xmlns="cebd32e3-9ab6-41ee-b1af-b8405a8d4e68">HMRC via BTS</DocumentSource>
    <FreeTextDate xmlns="cebd32e3-9ab6-41ee-b1af-b8405a8d4e68" xsi:nil="true"/>
    <DocumentTopic xmlns="cebd32e3-9ab6-41ee-b1af-b8405a8d4e68" xsi:nil="true"/>
    <ContentStartDate xmlns="cebd32e3-9ab6-41ee-b1af-b8405a8d4e68" xsi:nil="true"/>
    <DocumentSummary xmlns="cebd32e3-9ab6-41ee-b1af-b8405a8d4e68" xsi:nil="true"/>
    <TaxCatchAllLabel xmlns="cebd32e3-9ab6-41ee-b1af-b8405a8d4e68" xsi:nil="true"/>
  </documentManagement>
</p:properties>
</file>

<file path=customXml/itemProps1.xml><?xml version="1.0" encoding="utf-8"?>
<ds:datastoreItem xmlns:ds="http://schemas.openxmlformats.org/officeDocument/2006/customXml" ds:itemID="{5D6D9B5A-6326-4DE9-9EFB-8DE8FF60E6E5}"/>
</file>

<file path=customXml/itemProps2.xml><?xml version="1.0" encoding="utf-8"?>
<ds:datastoreItem xmlns:ds="http://schemas.openxmlformats.org/officeDocument/2006/customXml" ds:itemID="{1AABA378-57AC-4441-9A6A-6985441B7C8A}"/>
</file>

<file path=customXml/itemProps3.xml><?xml version="1.0" encoding="utf-8"?>
<ds:datastoreItem xmlns:ds="http://schemas.openxmlformats.org/officeDocument/2006/customXml" ds:itemID="{908273A3-51C2-484F-AA28-47AB423BD8BA}"/>
</file>

<file path=docProps/app.xml><?xml version="1.0" encoding="utf-8"?>
<Properties xmlns="http://schemas.openxmlformats.org/officeDocument/2006/extended-properties" xmlns:vt="http://schemas.openxmlformats.org/officeDocument/2006/docPropsVTypes">
  <TotalTime>4338</TotalTime>
  <Words>9520</Words>
  <Application>Microsoft Office PowerPoint</Application>
  <PresentationFormat>On-screen Show (4:3)</PresentationFormat>
  <Paragraphs>4516</Paragraphs>
  <Slides>46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46</vt:i4>
      </vt:variant>
    </vt:vector>
  </HeadingPairs>
  <TitlesOfParts>
    <vt:vector size="52" baseType="lpstr">
      <vt:lpstr>Arial</vt:lpstr>
      <vt:lpstr>Calibri</vt:lpstr>
      <vt:lpstr>Helvetica</vt:lpstr>
      <vt:lpstr>Lucida Grande</vt:lpstr>
      <vt:lpstr>Seafish - Light</vt:lpstr>
      <vt:lpstr>Seafish – Dark</vt:lpstr>
      <vt:lpstr>2019 UK/EU Seafood Import and Export Summary Report Finalised Data</vt:lpstr>
      <vt:lpstr>Contents</vt:lpstr>
      <vt:lpstr>Data context</vt:lpstr>
      <vt:lpstr>UK/EU import and export summary</vt:lpstr>
      <vt:lpstr>UK/EU seafood import and export overview</vt:lpstr>
      <vt:lpstr>UK/EU import and export summary  dashboard 2019</vt:lpstr>
      <vt:lpstr>UK/EU seafood import and export summary</vt:lpstr>
      <vt:lpstr>EU’s % share of UK’s seafood imports and exports</vt:lpstr>
      <vt:lpstr>UK seafood exports to the EU</vt:lpstr>
      <vt:lpstr>UK seafood exports to the EU introduction</vt:lpstr>
      <vt:lpstr>UK seafood exports to the EU dashboard  2019</vt:lpstr>
      <vt:lpstr>UK seafood exports to the EU</vt:lpstr>
      <vt:lpstr>UK seafood exports to EU by country, ranked by value</vt:lpstr>
      <vt:lpstr>UK seafood exports to EU by country, ranked by volume</vt:lpstr>
      <vt:lpstr>UK seafood exports to EU by species group, ranked by value</vt:lpstr>
      <vt:lpstr>UK seafood exports to EU by species group, ranked by value - 2019</vt:lpstr>
      <vt:lpstr>UK shellfish exports to EU by country, ranked by value</vt:lpstr>
      <vt:lpstr>UK demersal exports to EU by country, ranked by value</vt:lpstr>
      <vt:lpstr>UK pelagic exports to EU by country, ranked by value</vt:lpstr>
      <vt:lpstr>UK “all other” seafood exports to EU by country, ranked by value</vt:lpstr>
      <vt:lpstr>UK top 20 species exported to EU by country, ranked by value</vt:lpstr>
      <vt:lpstr>UK top 20 species exported to EU by country, ranked by volume</vt:lpstr>
      <vt:lpstr>Top 20 UK species exported to the EU by country, ranked by volume</vt:lpstr>
      <vt:lpstr>Top 20 UK species exported to the EU by country, ranked by value</vt:lpstr>
      <vt:lpstr>UK seafood imports from the EU</vt:lpstr>
      <vt:lpstr>UK seafood imports from the EU introduction</vt:lpstr>
      <vt:lpstr>UK seafood imports from the EU dashboard 2019</vt:lpstr>
      <vt:lpstr>UK seafood imports from the EU</vt:lpstr>
      <vt:lpstr>UK seafood imports from EU by country, ranked by value</vt:lpstr>
      <vt:lpstr>UK seafood imports from EU by country, ranked by volume</vt:lpstr>
      <vt:lpstr>UK seafood imports from EU by species group ranked by value</vt:lpstr>
      <vt:lpstr>UK seafood imports from EU by species group ranked by value - 2019</vt:lpstr>
      <vt:lpstr>UK demersal imports from EU by country, ranked by value</vt:lpstr>
      <vt:lpstr>UK pelagic imports from EU by country, ranked by value</vt:lpstr>
      <vt:lpstr>UK shellfish imports from EU by country, ranked by value</vt:lpstr>
      <vt:lpstr>UK “all other” seafood imports from EU by country, ranked by value</vt:lpstr>
      <vt:lpstr>UK top 20 species imported from EU by country, ranked by value</vt:lpstr>
      <vt:lpstr>UK top 20 species imported from EU by country, ranked by volume</vt:lpstr>
      <vt:lpstr>Top 20 species imported from EU by country, ranked by volume</vt:lpstr>
      <vt:lpstr>Top 20 species imported from EU by country, ranked by value</vt:lpstr>
      <vt:lpstr>Glossary</vt:lpstr>
      <vt:lpstr>Species groups: Demersal</vt:lpstr>
      <vt:lpstr>Species groups: Pelagic</vt:lpstr>
      <vt:lpstr>Species groups: Shellfish</vt:lpstr>
      <vt:lpstr>Species groups: All Others</vt:lpstr>
      <vt:lpstr>PowerPoint Presentation</vt:lpstr>
    </vt:vector>
  </TitlesOfParts>
  <Company>StudioLR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Rhona Cruickshank</dc:creator>
  <cp:lastModifiedBy>Julia Brooks</cp:lastModifiedBy>
  <cp:revision>197</cp:revision>
  <dcterms:created xsi:type="dcterms:W3CDTF">2020-03-26T10:08:15Z</dcterms:created>
  <dcterms:modified xsi:type="dcterms:W3CDTF">2021-04-14T10:54:29Z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arket Data Document Path">
    <vt:lpwstr>1484;#2019|fe195c28-88bf-4820-aaa2-b464522e8c00</vt:lpwstr>
  </property>
  <property fmtid="{D5CDD505-2E9C-101B-9397-08002B2CF9AE}" pid="3" name="ContentTypeId">
    <vt:lpwstr>0x010100FBC0F8BFD01A91498CA7837A71EEDFDB02005AE5335FCC83EB48B1308B6A764FBC1C</vt:lpwstr>
  </property>
</Properties>
</file>