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3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8" r:id="rId1"/>
  </p:sldMasterIdLst>
  <p:notesMasterIdLst>
    <p:notesMasterId r:id="rId23"/>
  </p:notesMasterIdLst>
  <p:handoutMasterIdLst>
    <p:handoutMasterId r:id="rId24"/>
  </p:handoutMasterIdLst>
  <p:sldIdLst>
    <p:sldId id="551" r:id="rId2"/>
    <p:sldId id="477" r:id="rId3"/>
    <p:sldId id="448" r:id="rId4"/>
    <p:sldId id="449" r:id="rId5"/>
    <p:sldId id="545" r:id="rId6"/>
    <p:sldId id="470" r:id="rId7"/>
    <p:sldId id="450" r:id="rId8"/>
    <p:sldId id="546" r:id="rId9"/>
    <p:sldId id="455" r:id="rId10"/>
    <p:sldId id="547" r:id="rId11"/>
    <p:sldId id="453" r:id="rId12"/>
    <p:sldId id="538" r:id="rId13"/>
    <p:sldId id="451" r:id="rId14"/>
    <p:sldId id="539" r:id="rId15"/>
    <p:sldId id="454" r:id="rId16"/>
    <p:sldId id="540" r:id="rId17"/>
    <p:sldId id="452" r:id="rId18"/>
    <p:sldId id="496" r:id="rId19"/>
    <p:sldId id="497" r:id="rId20"/>
    <p:sldId id="548" r:id="rId21"/>
    <p:sldId id="553" r:id="rId22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12E7F"/>
    <a:srgbClr val="0082D2"/>
    <a:srgbClr val="D6BC38"/>
    <a:srgbClr val="ED8000"/>
    <a:srgbClr val="63B1E5"/>
    <a:srgbClr val="477F80"/>
    <a:srgbClr val="A8B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86" autoAdjust="0"/>
    <p:restoredTop sz="97680" autoAdjust="0"/>
  </p:normalViewPr>
  <p:slideViewPr>
    <p:cSldViewPr snapToGrid="0">
      <p:cViewPr varScale="1">
        <p:scale>
          <a:sx n="86" d="100"/>
          <a:sy n="86" d="100"/>
        </p:scale>
        <p:origin x="-9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4C1BBD8-D509-49BE-93B8-063FA90AEB9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9515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00682EC-FB34-49AE-974A-05CB4C0D89A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24349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4A1DDA-8527-433F-BFB4-B6A9C5553236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888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D7AED0-4667-476F-A4C6-BF53ED1A5CBF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42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CF1278-75BF-43C0-8C69-78A6A95545E7}" type="slidenum">
              <a:rPr lang="en-GB" altLang="en-US" smtClean="0">
                <a:ea typeface="Geneva"/>
                <a:cs typeface="Geneva"/>
              </a:rPr>
              <a:pPr eaLnBrk="1" hangingPunct="1">
                <a:spcBef>
                  <a:spcPct val="0"/>
                </a:spcBef>
              </a:pPr>
              <a:t>6</a:t>
            </a:fld>
            <a:endParaRPr lang="en-GB" altLang="en-US" smtClean="0">
              <a:ea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190997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7AD65A-3C50-4B89-828A-F69D379AF82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627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A254C6-1D68-4133-B9BD-3F2D1C34B907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166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1D4CC7B-68E4-400E-BFEB-A9DA4E6B1DD5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393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963501-7D8C-4F07-9B18-096F0220F94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406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770DD1-0343-4529-B64C-69C88B6385EF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925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F0C7E7-D98B-453B-8D97-27268C1BD2F9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598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2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28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7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654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066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7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7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016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598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" y="916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34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03444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04394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1368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7866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661581" y="2504394"/>
            <a:ext cx="421934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661581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023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2549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48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1504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8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37409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3006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2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7446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5349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1020751_RT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279571" cy="6324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768015" cy="6324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8014" y="0"/>
            <a:ext cx="3375985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39145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13305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 descr="Seafish_PPT template_8_C.png"/>
          <p:cNvPicPr>
            <a:picLocks noChangeAspect="1"/>
          </p:cNvPicPr>
          <p:nvPr userDrawn="1"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77191" cy="6858000"/>
          </a:xfrm>
          <a:prstGeom prst="rect">
            <a:avLst/>
          </a:prstGeom>
        </p:spPr>
      </p:pic>
      <p:pic>
        <p:nvPicPr>
          <p:cNvPr id="8" name="Picture 7" descr="Seafish_PPT template_8_D.png"/>
          <p:cNvPicPr>
            <a:picLocks noChangeAspect="1"/>
          </p:cNvPicPr>
          <p:nvPr userDrawn="1"/>
        </p:nvPicPr>
        <p:blipFill rotWithShape="1">
          <a:blip r:embed="rId4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17470" cy="6858000"/>
          </a:xfrm>
          <a:prstGeom prst="rect">
            <a:avLst/>
          </a:prstGeom>
        </p:spPr>
      </p:pic>
      <p:pic>
        <p:nvPicPr>
          <p:cNvPr id="9" name="Picture 8" descr="Seafish_PPT template_8_B.png"/>
          <p:cNvPicPr>
            <a:picLocks noChangeAspect="1"/>
          </p:cNvPicPr>
          <p:nvPr userDrawn="1"/>
        </p:nvPicPr>
        <p:blipFill rotWithShape="1">
          <a:blip r:embed="rId5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9850" y="0"/>
            <a:ext cx="3434150" cy="6858000"/>
          </a:xfrm>
          <a:prstGeom prst="rect">
            <a:avLst/>
          </a:prstGeom>
        </p:spPr>
      </p:pic>
      <p:pic>
        <p:nvPicPr>
          <p:cNvPr id="10" name="Picture 9" descr="Seafish_PPT template_8_A.png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4490" y="0"/>
            <a:ext cx="1679510" cy="13573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93305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spect="1"/>
          </p:cNvSpPr>
          <p:nvPr userDrawn="1"/>
        </p:nvSpPr>
        <p:spPr>
          <a:xfrm rot="5400000">
            <a:off x="-907133" y="1449070"/>
            <a:ext cx="647999" cy="64799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85707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7426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983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73964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567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32020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65777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28515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8029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38835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5938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5661025"/>
            <a:ext cx="4681538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85833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661581" y="5661025"/>
            <a:ext cx="3656919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61581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3558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04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05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26323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24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1" y="879180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3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724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72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74641"/>
            <a:ext cx="8388000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384205"/>
            <a:ext cx="8388000" cy="4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F4D6AC0-E236-44CD-AA44-B333F2F3E1A2}"/>
              </a:ext>
            </a:extLst>
          </p:cNvPr>
          <p:cNvPicPr>
            <a:picLocks noChangeAspect="1"/>
          </p:cNvPicPr>
          <p:nvPr userDrawn="1"/>
        </p:nvPicPr>
        <p:blipFill>
          <a:blip r:embed="rId39"/>
          <a:srcRect/>
          <a:stretch/>
        </p:blipFill>
        <p:spPr>
          <a:xfrm>
            <a:off x="8122394" y="6207628"/>
            <a:ext cx="744852" cy="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67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79" r:id="rId1"/>
    <p:sldLayoutId id="2147485480" r:id="rId2"/>
    <p:sldLayoutId id="2147485481" r:id="rId3"/>
    <p:sldLayoutId id="2147485482" r:id="rId4"/>
    <p:sldLayoutId id="2147485483" r:id="rId5"/>
    <p:sldLayoutId id="2147485484" r:id="rId6"/>
    <p:sldLayoutId id="2147485485" r:id="rId7"/>
    <p:sldLayoutId id="2147485486" r:id="rId8"/>
    <p:sldLayoutId id="2147485487" r:id="rId9"/>
    <p:sldLayoutId id="2147485488" r:id="rId10"/>
    <p:sldLayoutId id="2147485489" r:id="rId11"/>
    <p:sldLayoutId id="2147485490" r:id="rId12"/>
    <p:sldLayoutId id="2147485491" r:id="rId13"/>
    <p:sldLayoutId id="2147485492" r:id="rId14"/>
    <p:sldLayoutId id="2147485493" r:id="rId15"/>
    <p:sldLayoutId id="2147485451" r:id="rId16"/>
    <p:sldLayoutId id="2147485452" r:id="rId17"/>
    <p:sldLayoutId id="2147485453" r:id="rId18"/>
    <p:sldLayoutId id="2147485454" r:id="rId19"/>
    <p:sldLayoutId id="2147485455" r:id="rId20"/>
    <p:sldLayoutId id="2147485456" r:id="rId21"/>
    <p:sldLayoutId id="2147485457" r:id="rId22"/>
    <p:sldLayoutId id="2147485458" r:id="rId23"/>
    <p:sldLayoutId id="2147485459" r:id="rId24"/>
    <p:sldLayoutId id="2147485460" r:id="rId25"/>
    <p:sldLayoutId id="2147485461" r:id="rId26"/>
    <p:sldLayoutId id="2147485462" r:id="rId27"/>
    <p:sldLayoutId id="2147485463" r:id="rId28"/>
    <p:sldLayoutId id="2147485464" r:id="rId29"/>
    <p:sldLayoutId id="2147485465" r:id="rId30"/>
    <p:sldLayoutId id="2147485466" r:id="rId31"/>
    <p:sldLayoutId id="2147485467" r:id="rId32"/>
    <p:sldLayoutId id="2147485468" r:id="rId33"/>
    <p:sldLayoutId id="2147485469" r:id="rId34"/>
    <p:sldLayoutId id="2147485470" r:id="rId35"/>
    <p:sldLayoutId id="2147485471" r:id="rId36"/>
    <p:sldLayoutId id="2147485472" r:id="rId3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emf"/><Relationship Id="rId5" Type="http://schemas.openxmlformats.org/officeDocument/2006/relationships/image" Target="../media/image35.emf"/><Relationship Id="rId4" Type="http://schemas.openxmlformats.org/officeDocument/2006/relationships/oleObject" Target="../embeddings/Microsoft_Excel_97-2003_Worksheet1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UK Ambient </a:t>
            </a:r>
            <a:r>
              <a:rPr lang="en-GB" dirty="0" smtClean="0"/>
              <a:t>Report Data </a:t>
            </a:r>
            <a:r>
              <a:rPr lang="en-GB" dirty="0"/>
              <a:t>to </a:t>
            </a:r>
            <a:r>
              <a:rPr lang="en-GB" dirty="0" smtClean="0"/>
              <a:t>17.07.21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22744" y="1892595"/>
            <a:ext cx="8387999" cy="3657600"/>
          </a:xfrm>
        </p:spPr>
        <p:txBody>
          <a:bodyPr>
            <a:noAutofit/>
          </a:bodyPr>
          <a:lstStyle/>
          <a:p>
            <a:r>
              <a:rPr lang="en-GB" sz="1500" dirty="0" err="1"/>
              <a:t>ScanTrack</a:t>
            </a:r>
            <a:r>
              <a:rPr lang="en-GB" sz="1500" dirty="0"/>
              <a:t> data includes GB Total Coverage and the discounters, plus Northern Ireland Total Coverage and Musgraves.</a:t>
            </a:r>
          </a:p>
          <a:p>
            <a:endParaRPr lang="en-GB" sz="1500" dirty="0" smtClean="0"/>
          </a:p>
          <a:p>
            <a:r>
              <a:rPr lang="en-GB" sz="1500" dirty="0" err="1" smtClean="0"/>
              <a:t>HomeScan</a:t>
            </a:r>
            <a:r>
              <a:rPr lang="en-GB" sz="1500" dirty="0" smtClean="0"/>
              <a:t> </a:t>
            </a:r>
            <a:r>
              <a:rPr lang="en-GB" sz="1500" dirty="0"/>
              <a:t>data is based upon a GB consumer panel and should only be used for trends, not absolute values.	</a:t>
            </a:r>
          </a:p>
          <a:p>
            <a:endParaRPr lang="en-GB" sz="1500" dirty="0" smtClean="0"/>
          </a:p>
          <a:p>
            <a:r>
              <a:rPr lang="en-GB" sz="1500" dirty="0" smtClean="0"/>
              <a:t>All </a:t>
            </a:r>
            <a:r>
              <a:rPr lang="en-GB" sz="1500" dirty="0"/>
              <a:t>data released after w/e 26.03.16 is coded according to refined definitions available from Seafish.</a:t>
            </a:r>
          </a:p>
          <a:p>
            <a:endParaRPr lang="en-GB" sz="1500" dirty="0" smtClean="0"/>
          </a:p>
          <a:p>
            <a:r>
              <a:rPr lang="en-GB" sz="1500" dirty="0" smtClean="0"/>
              <a:t>Species </a:t>
            </a:r>
            <a:r>
              <a:rPr lang="en-GB" sz="1500" dirty="0"/>
              <a:t>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3473061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-1588" y="489725"/>
            <a:ext cx="9145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– Ambient Total Salmon</a:t>
            </a:r>
            <a:endParaRPr lang="en-US" altLang="en-US" sz="2800" dirty="0">
              <a:solidFill>
                <a:srgbClr val="012E7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4945965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E1B9B5A-4060-4563-AC97-60CA8035EEE3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63"/>
          <a:stretch/>
        </p:blipFill>
        <p:spPr>
          <a:xfrm>
            <a:off x="470462" y="616952"/>
            <a:ext cx="8018843" cy="578385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3021564580"/>
              </p:ext>
            </p:extLst>
          </p:nvPr>
        </p:nvPicPr>
        <p:blipFill>
          <a:blip r:embed="rId3"/>
          <a:srcRect t="1768" r="1134"/>
          <a:stretch>
            <a:fillRect/>
          </a:stretch>
        </p:blipFill>
        <p:spPr bwMode="auto">
          <a:xfrm>
            <a:off x="687388" y="1690688"/>
            <a:ext cx="7656512" cy="469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"/>
          <p:cNvSpPr txBox="1">
            <a:spLocks/>
          </p:cNvSpPr>
          <p:nvPr/>
        </p:nvSpPr>
        <p:spPr bwMode="auto">
          <a:xfrm>
            <a:off x="12700" y="885208"/>
            <a:ext cx="914082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Retailer Share of Trade £ - Ambient Total Salmon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86529450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-3175" y="414826"/>
            <a:ext cx="91471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– Ambient Mackerel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4302444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D6C7084-4749-417D-94B9-7082E91AC6EB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64"/>
          <a:stretch/>
        </p:blipFill>
        <p:spPr>
          <a:xfrm>
            <a:off x="283179" y="528684"/>
            <a:ext cx="8018843" cy="572890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1048915575"/>
              </p:ext>
            </p:extLst>
          </p:nvPr>
        </p:nvPicPr>
        <p:blipFill>
          <a:blip r:embed="rId3"/>
          <a:srcRect t="1794"/>
          <a:stretch>
            <a:fillRect/>
          </a:stretch>
        </p:blipFill>
        <p:spPr bwMode="auto">
          <a:xfrm>
            <a:off x="723900" y="1533525"/>
            <a:ext cx="7688263" cy="471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1"/>
          <p:cNvSpPr txBox="1">
            <a:spLocks/>
          </p:cNvSpPr>
          <p:nvPr/>
        </p:nvSpPr>
        <p:spPr bwMode="auto">
          <a:xfrm>
            <a:off x="3175" y="681436"/>
            <a:ext cx="914082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Retailer Share of Trade £ - Ambient Mackerel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1606846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4763" y="455770"/>
            <a:ext cx="91392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– Ambient Sardines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0840852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12830C2-D00B-4526-96B7-CD02F2D4BC36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91"/>
          <a:stretch/>
        </p:blipFill>
        <p:spPr>
          <a:xfrm>
            <a:off x="423012" y="616952"/>
            <a:ext cx="8018843" cy="580248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78948157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00088" y="1620838"/>
            <a:ext cx="7670800" cy="470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1"/>
          <p:cNvSpPr txBox="1">
            <a:spLocks/>
          </p:cNvSpPr>
          <p:nvPr/>
        </p:nvSpPr>
        <p:spPr bwMode="auto">
          <a:xfrm>
            <a:off x="3175" y="803320"/>
            <a:ext cx="914082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Retailer Share of Trade £ - Ambient Sardines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71588820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0" y="495127"/>
            <a:ext cx="9144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– Ambient Pilchards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70671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33BD74D-44F0-49E4-88A8-049D881FDB4F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08"/>
          <a:stretch/>
        </p:blipFill>
        <p:spPr>
          <a:xfrm>
            <a:off x="268796" y="837288"/>
            <a:ext cx="8018843" cy="571217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341440691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52463" y="1366838"/>
            <a:ext cx="7686675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1"/>
          <p:cNvSpPr txBox="1">
            <a:spLocks/>
          </p:cNvSpPr>
          <p:nvPr/>
        </p:nvSpPr>
        <p:spPr bwMode="auto">
          <a:xfrm>
            <a:off x="3175" y="584952"/>
            <a:ext cx="91408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Retailer Share of Trade £ - Ambient Pilchards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52779497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 txBox="1">
            <a:spLocks/>
          </p:cNvSpPr>
          <p:nvPr/>
        </p:nvSpPr>
        <p:spPr bwMode="auto">
          <a:xfrm>
            <a:off x="-1588" y="522114"/>
            <a:ext cx="91455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Market Context – Total Fish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7588413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925" y="1317452"/>
            <a:ext cx="9072563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9620792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 txBox="1">
            <a:spLocks/>
          </p:cNvSpPr>
          <p:nvPr/>
        </p:nvSpPr>
        <p:spPr bwMode="auto">
          <a:xfrm>
            <a:off x="-1588" y="637953"/>
            <a:ext cx="9145588" cy="61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Market Context – Total Fish continued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dirty="0">
              <a:solidFill>
                <a:srgbClr val="012E7F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4213396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13" y="1337736"/>
            <a:ext cx="9072562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6844772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>
            <a:spLocks/>
          </p:cNvSpPr>
          <p:nvPr/>
        </p:nvSpPr>
        <p:spPr bwMode="auto">
          <a:xfrm>
            <a:off x="3175" y="708732"/>
            <a:ext cx="864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Executive Overview –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0018368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088" y="1419007"/>
            <a:ext cx="8985250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9021697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36821" y="550029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/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43990" y="1119795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(excluding discounters)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216760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2850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 txBox="1">
            <a:spLocks/>
          </p:cNvSpPr>
          <p:nvPr/>
        </p:nvSpPr>
        <p:spPr bwMode="auto">
          <a:xfrm>
            <a:off x="3175" y="626205"/>
            <a:ext cx="86423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Moving Annual Trends - Ambient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0053041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6" y="1575089"/>
            <a:ext cx="8972550" cy="429202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4211498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175" y="721741"/>
            <a:ext cx="6656388" cy="601662"/>
          </a:xfrm>
        </p:spPr>
        <p:txBody>
          <a:bodyPr/>
          <a:lstStyle/>
          <a:p>
            <a:pPr eaLnBrk="1" hangingPunct="1"/>
            <a:r>
              <a:rPr lang="en-GB" altLang="en-US" sz="2800" dirty="0" smtClean="0"/>
              <a:t>Long Term Trends – Total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173958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1288" y="1374203"/>
            <a:ext cx="885825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5490765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3175" y="478772"/>
            <a:ext cx="9147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– Total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9259784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9213" y="6546850"/>
            <a:ext cx="1000125" cy="24765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16688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820DC5B-1300-45B7-933D-13F744C9CCBE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305"/>
          <a:stretch/>
        </p:blipFill>
        <p:spPr>
          <a:xfrm>
            <a:off x="494889" y="583901"/>
            <a:ext cx="8018843" cy="573978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175" y="939800"/>
            <a:ext cx="9140825" cy="595313"/>
          </a:xfrm>
        </p:spPr>
        <p:txBody>
          <a:bodyPr/>
          <a:lstStyle/>
          <a:p>
            <a:pPr eaLnBrk="1" hangingPunct="1"/>
            <a:r>
              <a:rPr lang="en-GB" altLang="en-US" sz="2800" dirty="0" smtClean="0"/>
              <a:t>Rolling Purchase KPI’s – Total Ambient</a:t>
            </a:r>
          </a:p>
        </p:txBody>
      </p:sp>
      <p:graphicFrame>
        <p:nvGraphicFramePr>
          <p:cNvPr id="819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1779888"/>
              </p:ext>
            </p:extLst>
          </p:nvPr>
        </p:nvGraphicFramePr>
        <p:xfrm>
          <a:off x="164944" y="1605954"/>
          <a:ext cx="8689957" cy="455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6" name="Worksheet" r:id="rId4" imgW="7981856" imgH="4314699" progId="Excel.Sheet.8">
                  <p:embed/>
                </p:oleObj>
              </mc:Choice>
              <mc:Fallback>
                <p:oleObj name="Worksheet" r:id="rId4" imgW="7981856" imgH="4314699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944" y="1605954"/>
                        <a:ext cx="8689957" cy="455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65655114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416941337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1200" y="1660525"/>
            <a:ext cx="765175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/>
          <p:cNvSpPr txBox="1">
            <a:spLocks/>
          </p:cNvSpPr>
          <p:nvPr/>
        </p:nvSpPr>
        <p:spPr bwMode="auto">
          <a:xfrm>
            <a:off x="3175" y="855685"/>
            <a:ext cx="914082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Retailer Share of Trade £ - Total Ambient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09371234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1587" y="494994"/>
            <a:ext cx="91424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– Ambient Tuna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5278840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B106CF1-43B1-4F1F-8902-B49DB8AC71F2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78"/>
          <a:stretch/>
        </p:blipFill>
        <p:spPr>
          <a:xfrm>
            <a:off x="478097" y="627969"/>
            <a:ext cx="8018843" cy="573475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1999069544"/>
              </p:ext>
            </p:extLst>
          </p:nvPr>
        </p:nvPicPr>
        <p:blipFill>
          <a:blip r:embed="rId3"/>
          <a:srcRect l="816" t="1833" r="966"/>
          <a:stretch>
            <a:fillRect/>
          </a:stretch>
        </p:blipFill>
        <p:spPr bwMode="auto">
          <a:xfrm>
            <a:off x="850900" y="1643063"/>
            <a:ext cx="738346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1"/>
          <p:cNvSpPr txBox="1">
            <a:spLocks/>
          </p:cNvSpPr>
          <p:nvPr/>
        </p:nvSpPr>
        <p:spPr bwMode="auto">
          <a:xfrm>
            <a:off x="16823" y="776664"/>
            <a:ext cx="9140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Retailer Share of Trade £ - Ambient Tuna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07520542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 xsi:nil="true"/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>Nielsen</DocumentSource>
    <PublicationDate xmlns="cebd32e3-9ab6-41ee-b1af-b8405a8d4e68" xsi:nil="true"/>
    <DocumentAdded xmlns="cebd32e3-9ab6-41ee-b1af-b8405a8d4e68" xsi:nil="true"/>
    <TaxCatchAll xmlns="cebd32e3-9ab6-41ee-b1af-b8405a8d4e68">
      <Value>1498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2021</TermName>
          <TermId xmlns="http://schemas.microsoft.com/office/infopath/2007/PartnerControls">2f5cdc6c-21ca-4298-b615-999752473790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614913AF-6B49-4F6F-8FED-A4FAE5F727AB}"/>
</file>

<file path=customXml/itemProps2.xml><?xml version="1.0" encoding="utf-8"?>
<ds:datastoreItem xmlns:ds="http://schemas.openxmlformats.org/officeDocument/2006/customXml" ds:itemID="{ABCDC71B-FA6B-499E-82AB-EC826E56BBD7}"/>
</file>

<file path=customXml/itemProps3.xml><?xml version="1.0" encoding="utf-8"?>
<ds:datastoreItem xmlns:ds="http://schemas.openxmlformats.org/officeDocument/2006/customXml" ds:itemID="{209D0558-3DE0-4644-96DC-97D97AD85C7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6279</TotalTime>
  <Words>632</Words>
  <Application>Microsoft Office PowerPoint</Application>
  <PresentationFormat>On-screen Show (4:3)</PresentationFormat>
  <Paragraphs>76</Paragraphs>
  <Slides>21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Seafish - Light</vt:lpstr>
      <vt:lpstr>Microsoft Excel 97-2003 Worksheet</vt:lpstr>
      <vt:lpstr>UK Ambient Report Data to 17.07.21 </vt:lpstr>
      <vt:lpstr>PowerPoint Presentation</vt:lpstr>
      <vt:lpstr>PowerPoint Presentation</vt:lpstr>
      <vt:lpstr>Long Term Trends – Total Ambient</vt:lpstr>
      <vt:lpstr>PowerPoint Presentation</vt:lpstr>
      <vt:lpstr>Rolling Purchase KPI’s – Total Ambient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July NielsenIQ  Ambient Report</dc:title>
  <dc:creator>anderi01</dc:creator>
  <cp:lastModifiedBy>Puri, Sandeep Rakeshpal</cp:lastModifiedBy>
  <cp:revision>796</cp:revision>
  <dcterms:created xsi:type="dcterms:W3CDTF">2009-04-16T08:15:59Z</dcterms:created>
  <dcterms:modified xsi:type="dcterms:W3CDTF">2021-08-04T11:19:59Z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1498;#2021|2f5cdc6c-21ca-4298-b615-999752473790</vt:lpwstr>
  </property>
</Properties>
</file>