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ls" ContentType="application/vnd.ms-exce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124" r:id="rId1"/>
    <p:sldMasterId id="2147485136" r:id="rId2"/>
  </p:sldMasterIdLst>
  <p:notesMasterIdLst>
    <p:notesMasterId r:id="rId22"/>
  </p:notesMasterIdLst>
  <p:handoutMasterIdLst>
    <p:handoutMasterId r:id="rId23"/>
  </p:handoutMasterIdLst>
  <p:sldIdLst>
    <p:sldId id="357" r:id="rId3"/>
    <p:sldId id="329" r:id="rId4"/>
    <p:sldId id="347" r:id="rId5"/>
    <p:sldId id="315" r:id="rId6"/>
    <p:sldId id="318" r:id="rId7"/>
    <p:sldId id="317" r:id="rId8"/>
    <p:sldId id="351" r:id="rId9"/>
    <p:sldId id="352" r:id="rId10"/>
    <p:sldId id="353" r:id="rId11"/>
    <p:sldId id="313" r:id="rId12"/>
    <p:sldId id="319" r:id="rId13"/>
    <p:sldId id="320" r:id="rId14"/>
    <p:sldId id="302" r:id="rId15"/>
    <p:sldId id="322" r:id="rId16"/>
    <p:sldId id="321" r:id="rId17"/>
    <p:sldId id="338" r:id="rId18"/>
    <p:sldId id="337" r:id="rId19"/>
    <p:sldId id="355" r:id="rId20"/>
    <p:sldId id="358" r:id="rId21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13"/>
    <a:srgbClr val="FF9900"/>
    <a:srgbClr val="FF00FF"/>
    <a:srgbClr val="0000FF"/>
    <a:srgbClr val="00FF00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97548" autoAdjust="0"/>
  </p:normalViewPr>
  <p:slideViewPr>
    <p:cSldViewPr>
      <p:cViewPr varScale="1">
        <p:scale>
          <a:sx n="67" d="100"/>
          <a:sy n="67" d="100"/>
        </p:scale>
        <p:origin x="117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F567BF28-C234-48C6-9142-DD4C22337916}" type="datetimeFigureOut">
              <a:rPr lang="en-GB"/>
              <a:pPr>
                <a:defRPr/>
              </a:pPr>
              <a:t>18/01/2023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0A8BF5E3-2C1D-4E04-B783-77E61A781F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953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583A53-5300-49F6-94C7-560E2D835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08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Geneva"/>
              </a:rPr>
              <a:t>The data is not including meals</a:t>
            </a:r>
            <a:endParaRPr lang="en-GB" altLang="en-US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0056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4119-F043-4D5F-B0CF-123E1F1FA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200C0-DB0E-4C9E-A6FE-A6EEFA467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DA102-7322-4141-8046-DEA0B0B5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701E6-62FD-4FF2-8896-D0D8A79E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C87D-BF06-4791-ABAA-0716E2F3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6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A096-1163-486A-9E1B-EE3EA00D0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81F21-14A7-4F9E-B60F-31BF6BC1E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39B0E-D341-4725-ADAF-B03AB2CB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19774-62E5-46D8-A7A3-4E888AF0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C9177-237A-471D-A22A-BC56D0A6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4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1CB4B-5900-49B5-B6EB-4D738EF16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AC476-ED94-4A4F-8FD6-0B081A533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E8005-2DA6-4AF4-85A3-370D9DA57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E985E-B7E4-4419-A7DB-4DA5D331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861F6-B1E1-42A1-96BB-CFD9DB00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9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338854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41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97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56012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2943235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831569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4119-F043-4D5F-B0CF-123E1F1FA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200C0-DB0E-4C9E-A6FE-A6EEFA467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DA102-7322-4141-8046-DEA0B0B5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701E6-62FD-4FF2-8896-D0D8A79E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C87D-BF06-4791-ABAA-0716E2F3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1346-79BD-4CDA-85F9-C82A31C7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090C8-7331-486C-B2C2-3D7142848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0A695-C013-42E0-86B3-915558D1A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CF872-17DA-455E-9DBF-E9DAF68F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E8584-9449-48E4-A07F-9F3A4912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7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BA80-3330-4947-95DF-CFC8FF85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BD0CD-7864-4229-BAB4-BFB348C1E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E3434-D98B-4409-B8D1-74DCF230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9505D-6BD3-459B-9448-B1330E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07EA8-AE3F-4A90-84AE-8B7E384E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8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036B-4808-42DA-9665-F35DCD759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50346-F0D1-412D-88E0-4CDD3CE3B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ED6A9-72B7-4C32-A12F-C58F21E9F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5D644-463D-4A70-8740-44CCF498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FDA69-DBE7-4F41-BE9A-2D9BF96F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A88B7-469B-4FB3-8F93-9095B843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A830-A148-4925-9E43-842A2357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30C99-1A99-4CA8-BF9D-58214A97A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95B0D-DDEE-4FDF-8B16-F84216AD2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505CA-E30D-4B17-9794-1FDA0F509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D897F7-7C0F-4684-89B1-F71E235DC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65AA75-24A5-4AC3-B135-15D855D8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65A4D-A570-4ECD-896F-0D1592BF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2FF8B6-488B-4874-A136-AECA71F5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553B0-E250-450B-823F-DB8F692F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66B3A-A592-424E-8E99-F55D9B0D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B9EA2-C06C-4937-8D24-199BAA42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3F8CA-EFF7-4D74-9CDD-F36D3E0C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C0AC7-5226-4052-B600-EB89AE20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5C7AB0-0F18-460E-B242-8F8AF0B9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C1D86-884E-4D94-BBED-38EC84A8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8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F939-6482-411F-B249-41FE1DB5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F3E56-3344-4023-839C-B0070744C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56701-64F4-4529-8739-FB22B24EB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4864C-3A5D-4D3F-A26B-E210E0335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6B0CC-2C3F-40BF-B959-506F31A2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6FD9C-AAB5-45B0-87E0-C26CB799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5E7C-28A6-4CAA-B8EE-C0DF5912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0BFEA-8A0F-48BA-B979-3549E5069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89B10-0EF2-4AB1-A864-41F831B29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667EC-EA0E-4AB4-A17C-C61D1B270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2D3EB-5568-43B6-B224-649243B3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01164-DC9D-4FA9-B832-10D293C8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3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2CE913-59F5-4F19-A76B-9DE62BA2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5B23B-3EF5-4DE7-A6C6-D863EA291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C2C6A-E306-4A23-B275-6029453FF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F42CC-F764-405C-BF1E-F3FA13C70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D681F-FABC-450D-B6F9-141C654A0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3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A4D7-D883-4EBE-8916-FC78C46EA0E2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63612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7" r:id="rId1"/>
    <p:sldLayoutId id="2147485138" r:id="rId2"/>
    <p:sldLayoutId id="2147485139" r:id="rId3"/>
    <p:sldLayoutId id="2147485140" r:id="rId4"/>
    <p:sldLayoutId id="2147485141" r:id="rId5"/>
    <p:sldLayoutId id="2147485142" r:id="rId6"/>
    <p:sldLayoutId id="214748514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2712-2E0D-42A0-AE89-30323FFB3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894" y="1268760"/>
            <a:ext cx="8024555" cy="1152128"/>
          </a:xfrm>
        </p:spPr>
        <p:txBody>
          <a:bodyPr>
            <a:normAutofit/>
          </a:bodyPr>
          <a:lstStyle/>
          <a:p>
            <a:r>
              <a:rPr lang="en-US" dirty="0"/>
              <a:t>UK Haddock Report Data to 31.12.22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2745" y="2274570"/>
            <a:ext cx="8081704" cy="3746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dirty="0" err="1">
                <a:latin typeface="Roboto Slab Light"/>
              </a:rPr>
              <a:t>ScanTrack</a:t>
            </a:r>
            <a:r>
              <a:rPr lang="en-GB" sz="1500" b="0" dirty="0">
                <a:latin typeface="Roboto Slab Light"/>
              </a:rPr>
              <a:t>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dirty="0">
              <a:latin typeface="Roboto Slab Light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err="1">
                <a:latin typeface="Roboto Slab Light"/>
              </a:rPr>
              <a:t>HomeScan</a:t>
            </a:r>
            <a:r>
              <a:rPr lang="en-GB" sz="1500" b="0" dirty="0">
                <a:latin typeface="Roboto Slab Light"/>
              </a:rPr>
              <a:t>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dirty="0">
              <a:latin typeface="Roboto Slab Light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>
                <a:latin typeface="Roboto Slab Light"/>
              </a:rPr>
              <a:t>All data released after w/e 26.03.16 is coded according to refined definitions available from </a:t>
            </a:r>
            <a:r>
              <a:rPr lang="en-GB" sz="1500" b="0" dirty="0" err="1">
                <a:latin typeface="Roboto Slab Light"/>
              </a:rPr>
              <a:t>Seafish</a:t>
            </a:r>
            <a:r>
              <a:rPr lang="en-GB" sz="1500" b="0" dirty="0">
                <a:latin typeface="Roboto Slab Light"/>
              </a:rPr>
              <a:t>.</a:t>
            </a:r>
          </a:p>
          <a:p>
            <a:pPr fontAlgn="auto">
              <a:spcAft>
                <a:spcPts val="0"/>
              </a:spcAft>
            </a:pPr>
            <a:endParaRPr lang="en-GB" sz="1500" b="0" dirty="0">
              <a:latin typeface="Roboto Slab Light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>
                <a:latin typeface="Roboto Slab Light"/>
              </a:rPr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218826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19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Rolling Purchase KPI’s – Total Haddock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433136"/>
              </p:ext>
            </p:extLst>
          </p:nvPr>
        </p:nvGraphicFramePr>
        <p:xfrm>
          <a:off x="711200" y="1290638"/>
          <a:ext cx="7643813" cy="462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6" name="Worksheet" r:id="rId4" imgW="8731287" imgH="5283025" progId="Excel.Sheet.8">
                  <p:embed/>
                </p:oleObj>
              </mc:Choice>
              <mc:Fallback>
                <p:oleObj name="Worksheet" r:id="rId4" imgW="8731287" imgH="52830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290638"/>
                        <a:ext cx="7643813" cy="462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846512-9FF7-443C-8770-5AA5046DC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038" y="504031"/>
            <a:ext cx="864235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Rolling Purchase KPI’s – Chilled Haddock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945138"/>
              </p:ext>
            </p:extLst>
          </p:nvPr>
        </p:nvGraphicFramePr>
        <p:xfrm>
          <a:off x="409575" y="1312863"/>
          <a:ext cx="8318500" cy="47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" name="Worksheet" r:id="rId3" imgW="8521774" imgH="4851444" progId="Excel.Sheet.8">
                  <p:embed/>
                </p:oleObj>
              </mc:Choice>
              <mc:Fallback>
                <p:oleObj name="Worksheet" r:id="rId3" imgW="8521774" imgH="485144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312863"/>
                        <a:ext cx="8318500" cy="473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75ECFB-80AE-47E0-87E6-A85CD045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Rolling Purchase KPI’s – Frozen Haddock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076274"/>
              </p:ext>
            </p:extLst>
          </p:nvPr>
        </p:nvGraphicFramePr>
        <p:xfrm>
          <a:off x="593725" y="1349375"/>
          <a:ext cx="7950200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" name="Worksheet" r:id="rId3" imgW="7264301" imgH="4273638" progId="Excel.Sheet.8">
                  <p:embed/>
                </p:oleObj>
              </mc:Choice>
              <mc:Fallback>
                <p:oleObj name="Worksheet" r:id="rId3" imgW="7264301" imgH="427363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1349375"/>
                        <a:ext cx="7950200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6F3B24-5E6F-483A-B8D2-D61AE9214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713788" cy="5476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Retailer Share of Trade £ - Total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F68E4D-4DC6-40FA-92D5-F17B8FD5F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666875"/>
            <a:ext cx="89408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403C0-9E67-4821-A35D-B434B5F84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137525" cy="652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Retailer Share of Trade £ - Chilled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415DA2-9746-4036-9F8C-C3F84FC05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1808163"/>
            <a:ext cx="87979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543984-3D16-42C0-8BD4-26AAF9D4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391525" cy="5762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Retailer Share of Trade £ - Frozen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365D64-62C7-4BAA-9365-1DC413B4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1668463"/>
            <a:ext cx="88614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0D3607-E9D2-4BC5-B3A9-259BBC5D0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41275" y="692696"/>
            <a:ext cx="9139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588312-7922-4DEE-97A1-7CF7AE033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1268760"/>
            <a:ext cx="9102725" cy="47677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AC034-D88A-4DB0-A231-D2CA16B4C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1C1B3-BA7C-4BD4-98AB-A83D1B6C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96753"/>
            <a:ext cx="9109075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925" y="692696"/>
            <a:ext cx="8642350" cy="630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en-GB" altLang="en-US" sz="2800" b="0" dirty="0">
                <a:solidFill>
                  <a:srgbClr val="012E7F"/>
                </a:solidFill>
              </a:rPr>
              <a:t>Market Context – Total Fish continued</a:t>
            </a:r>
          </a:p>
          <a:p>
            <a:pPr>
              <a:defRPr/>
            </a:pPr>
            <a:endParaRPr lang="en-GB" altLang="en-US" sz="2800" kern="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5533A-E672-4E0F-A686-ED38CE5C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b="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2061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9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813" y="1014413"/>
            <a:ext cx="6996112" cy="542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/>
              <a:t>Moving Annual Trends -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27DF5D-A343-49D2-8CBE-05EB21E3D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468" y="1844824"/>
            <a:ext cx="9156468" cy="39570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21B8F-F284-4318-95C2-5B4F9E0DD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981075"/>
            <a:ext cx="9142413" cy="542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/>
              <a:t>Moving Annual Trends – Haddock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32D177-9228-462E-8437-020F66868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1916832"/>
            <a:ext cx="9105900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2E467-AB3B-4EC7-BA0D-C659223E0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338" y="1022350"/>
            <a:ext cx="8642350" cy="534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Long Term Trends – Total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370CAF-970D-4C75-9F02-ABFE5924F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1554163"/>
            <a:ext cx="9150350" cy="46624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6C7AC-5E81-4E89-82F0-95E662E16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338" y="965200"/>
            <a:ext cx="8642350" cy="5191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Long Term Trends – Chilled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F0A86-7BF5-453E-80C4-D49B10D8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1449388"/>
            <a:ext cx="9117012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3FAFE-9E0B-4074-B2BD-C3E1C2311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642350" cy="549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Long Term Trends – Frozen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11AD3E-EB6C-4CE8-8EAE-853B7232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697038"/>
            <a:ext cx="8969375" cy="43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6E322-0A4C-43B5-8F9C-A3B0AAB05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4925" y="404664"/>
            <a:ext cx="8642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Total Haddock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0D877-F3BE-4AFB-9FF7-9F6E9EE76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FB1044-CB8F-4EE3-B638-34BBC53EF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83"/>
          <a:stretch/>
        </p:blipFill>
        <p:spPr>
          <a:xfrm>
            <a:off x="-12452" y="764704"/>
            <a:ext cx="9144000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4925" y="476672"/>
            <a:ext cx="8642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Frozen Haddock</a:t>
            </a:r>
          </a:p>
        </p:txBody>
      </p:sp>
      <p:sp>
        <p:nvSpPr>
          <p:cNvPr id="10243" name="Text Box 154"/>
          <p:cNvSpPr txBox="1">
            <a:spLocks noChangeArrowheads="1"/>
          </p:cNvSpPr>
          <p:nvPr/>
        </p:nvSpPr>
        <p:spPr bwMode="auto">
          <a:xfrm>
            <a:off x="5181600" y="76200"/>
            <a:ext cx="3810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200" b="0">
              <a:solidFill>
                <a:srgbClr val="010407"/>
              </a:solidFill>
              <a:latin typeface="Arial Unicode MS" pitchFamily="34" charset="-128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A5ECC-81AF-4C83-A153-C7E08DD58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AD49D8-426A-4552-91E7-D1EC462B60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83"/>
          <a:stretch/>
        </p:blipFill>
        <p:spPr>
          <a:xfrm>
            <a:off x="34925" y="996398"/>
            <a:ext cx="9144000" cy="55155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4925" y="404664"/>
            <a:ext cx="8642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Chilled Haddock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FA26F-DD3D-491E-AB33-4D54C9B71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FB9E6-6731-4EB6-B062-24AE8098B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83"/>
          <a:stretch/>
        </p:blipFill>
        <p:spPr>
          <a:xfrm>
            <a:off x="-34925" y="908720"/>
            <a:ext cx="9144000" cy="55446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2023-01-27T00:00:00+00:00</PublicationDate>
    <DocumentAdded xmlns="cebd32e3-9ab6-41ee-b1af-b8405a8d4e68">2023-01-27T00:00:00+00:00</DocumentAdded>
    <TaxCatchAll xmlns="cebd32e3-9ab6-41ee-b1af-b8405a8d4e68">
      <Value>1591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13. Year end Dec 2022</TermName>
          <TermId xmlns="http://schemas.microsoft.com/office/infopath/2007/PartnerControls">10b93ae6-9670-4712-b571-2308f9d0df73</TermId>
        </TermInfo>
      </Terms>
    </j7c1b49d505545c2a69692ae734740bd>
    <DocumentSummary xmlns="cebd32e3-9ab6-41ee-b1af-b8405a8d4e68">December 2022 YE Nielsen Monthly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25F84AB2-CF5F-4C98-BCF3-2EE2FD5B30E1}"/>
</file>

<file path=customXml/itemProps2.xml><?xml version="1.0" encoding="utf-8"?>
<ds:datastoreItem xmlns:ds="http://schemas.openxmlformats.org/officeDocument/2006/customXml" ds:itemID="{BF1DEA5B-8E53-4564-BA7F-A91535BAF37B}"/>
</file>

<file path=customXml/itemProps3.xml><?xml version="1.0" encoding="utf-8"?>
<ds:datastoreItem xmlns:ds="http://schemas.openxmlformats.org/officeDocument/2006/customXml" ds:itemID="{B1ECE512-8CDA-4920-981B-2B569E2AA0A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648</Words>
  <Application>Microsoft Office PowerPoint</Application>
  <PresentationFormat>On-screen Show (4:3)</PresentationFormat>
  <Paragraphs>64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Arial Unicode MS</vt:lpstr>
      <vt:lpstr>Calibri</vt:lpstr>
      <vt:lpstr>Calibri Light</vt:lpstr>
      <vt:lpstr>Poppins</vt:lpstr>
      <vt:lpstr>Poppins Light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Haddock Report Data to 31.12.22 </vt:lpstr>
      <vt:lpstr>Moving Annual Trends - Haddock</vt:lpstr>
      <vt:lpstr>Moving Annual Trends – Haddock Continued</vt:lpstr>
      <vt:lpstr>Long Term Trends – Total Haddock</vt:lpstr>
      <vt:lpstr>Long Term Trends – Chilled Haddock</vt:lpstr>
      <vt:lpstr>Long Term Trends – Frozen Haddock</vt:lpstr>
      <vt:lpstr>PowerPoint Presentation</vt:lpstr>
      <vt:lpstr>PowerPoint Presentation</vt:lpstr>
      <vt:lpstr>PowerPoint Presentation</vt:lpstr>
      <vt:lpstr>Rolling Purchase KPI’s – Total Haddock</vt:lpstr>
      <vt:lpstr>Rolling Purchase KPI’s – Chilled Haddock</vt:lpstr>
      <vt:lpstr>Rolling Purchase KPI’s – Frozen Haddock</vt:lpstr>
      <vt:lpstr>Retailer Share of Trade £ - Total Haddock</vt:lpstr>
      <vt:lpstr>Retailer Share of Trade £ - Chilled Haddock</vt:lpstr>
      <vt:lpstr>Retailer Share of Trade £ - Frozen Haddock</vt:lpstr>
      <vt:lpstr>PowerPoint Presentation</vt:lpstr>
      <vt:lpstr>PowerPoint Presentation</vt:lpstr>
      <vt:lpstr>Glossary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December NielsenIQ YE Haddock Report</dc:title>
  <dc:creator/>
  <cp:lastModifiedBy/>
  <cp:revision>18</cp:revision>
  <dcterms:created xsi:type="dcterms:W3CDTF">2012-10-25T12:49:19Z</dcterms:created>
  <dcterms:modified xsi:type="dcterms:W3CDTF">2023-01-18T04:47:24Z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1591;#13. Year end Dec 2022|10b93ae6-9670-4712-b571-2308f9d0df73</vt:lpwstr>
  </property>
</Properties>
</file>