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124" r:id="rId1"/>
    <p:sldMasterId id="2147485136" r:id="rId2"/>
  </p:sldMasterIdLst>
  <p:notesMasterIdLst>
    <p:notesMasterId r:id="rId22"/>
  </p:notesMasterIdLst>
  <p:handoutMasterIdLst>
    <p:handoutMasterId r:id="rId23"/>
  </p:handoutMasterIdLst>
  <p:sldIdLst>
    <p:sldId id="357" r:id="rId3"/>
    <p:sldId id="329" r:id="rId4"/>
    <p:sldId id="347" r:id="rId5"/>
    <p:sldId id="315" r:id="rId6"/>
    <p:sldId id="318" r:id="rId7"/>
    <p:sldId id="317" r:id="rId8"/>
    <p:sldId id="351" r:id="rId9"/>
    <p:sldId id="352" r:id="rId10"/>
    <p:sldId id="353" r:id="rId11"/>
    <p:sldId id="313" r:id="rId12"/>
    <p:sldId id="319" r:id="rId13"/>
    <p:sldId id="320" r:id="rId14"/>
    <p:sldId id="302" r:id="rId15"/>
    <p:sldId id="322" r:id="rId16"/>
    <p:sldId id="321" r:id="rId17"/>
    <p:sldId id="338" r:id="rId18"/>
    <p:sldId id="337" r:id="rId19"/>
    <p:sldId id="355" r:id="rId20"/>
    <p:sldId id="358" r:id="rId21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D13"/>
    <a:srgbClr val="FF9900"/>
    <a:srgbClr val="FF00FF"/>
    <a:srgbClr val="0000FF"/>
    <a:srgbClr val="00FF00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7548" autoAdjust="0"/>
  </p:normalViewPr>
  <p:slideViewPr>
    <p:cSldViewPr>
      <p:cViewPr varScale="1">
        <p:scale>
          <a:sx n="67" d="100"/>
          <a:sy n="67" d="100"/>
        </p:scale>
        <p:origin x="11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F567BF28-C234-48C6-9142-DD4C22337916}" type="datetimeFigureOut">
              <a:rPr lang="en-GB"/>
              <a:pPr>
                <a:defRPr/>
              </a:pPr>
              <a:t>31/08/2023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0A8BF5E3-2C1D-4E04-B783-77E61A781F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953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The data is not including meals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583A53-5300-49F6-94C7-560E2D8358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0874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cs typeface="Geneva"/>
              </a:rPr>
              <a:t>The data is not including meals</a:t>
            </a:r>
            <a:endParaRPr lang="en-GB" altLang="en-US"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6005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A096-1163-486A-9E1B-EE3EA00D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81F21-14A7-4F9E-B60F-31BF6BC1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9B0E-D341-4725-ADAF-B03AB2CBA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9774-62E5-46D8-A7A3-4E888AF0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C9177-237A-471D-A22A-BC56D0A6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CB4B-5900-49B5-B6EB-4D738EF160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C476-ED94-4A4F-8FD6-0B081A533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8005-2DA6-4AF4-85A3-370D9DA5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E985E-B7E4-4419-A7DB-4DA5D33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61F6-B1E1-42A1-96BB-CFD9DB00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9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38854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4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7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5601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943235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3156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34119-F043-4D5F-B0CF-123E1F1FA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200C0-DB0E-4C9E-A6FE-A6EEFA467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DA102-7322-4141-8046-DEA0B0B5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701E6-62FD-4FF2-8896-D0D8A79E2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C87D-BF06-4791-ABAA-0716E2F3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1346-79BD-4CDA-85F9-C82A31C7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90C8-7331-486C-B2C2-3D714284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0A695-C013-42E0-86B3-915558D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CF872-17DA-455E-9DBF-E9DAF68F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E8584-9449-48E4-A07F-9F3A4912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7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BA80-3330-4947-95DF-CFC8FF85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BD0CD-7864-4229-BAB4-BFB348C1E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3434-D98B-4409-B8D1-74DCF230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505D-6BD3-459B-9448-B1330EF6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7EA8-AE3F-4A90-84AE-8B7E384E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036B-4808-42DA-9665-F35DCD75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0346-F0D1-412D-88E0-4CDD3CE3B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ED6A9-72B7-4C32-A12F-C58F21E9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5D644-463D-4A70-8740-44CCF498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FDA69-DBE7-4F41-BE9A-2D9BF96F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88B7-469B-4FB3-8F93-9095B843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A830-A148-4925-9E43-842A2357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0C99-1A99-4CA8-BF9D-58214A97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95B0D-DDEE-4FDF-8B16-F84216AD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505CA-E30D-4B17-9794-1FDA0F509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897F7-7C0F-4684-89B1-F71E235DC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5AA75-24A5-4AC3-B135-15D855D8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865A4D-A570-4ECD-896F-0D1592BF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FF8B6-488B-4874-A136-AECA71F5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53B0-E250-450B-823F-DB8F692F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6B3A-A592-424E-8E99-F55D9B0D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B9EA2-C06C-4937-8D24-199BAA42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3F8CA-EFF7-4D74-9CDD-F36D3E0C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C0AC7-5226-4052-B600-EB89AE209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C7AB0-0F18-460E-B242-8F8AF0B9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C1D86-884E-4D94-BBED-38EC84A83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8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939-6482-411F-B249-41FE1DB53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3E56-3344-4023-839C-B0070744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56701-64F4-4529-8739-FB22B24E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4864C-3A5D-4D3F-A26B-E210E033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6B0CC-2C3F-40BF-B959-506F31A2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6FD9C-AAB5-45B0-87E0-C26CB79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5E7C-28A6-4CAA-B8EE-C0DF5912B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0BFEA-8A0F-48BA-B979-3549E5069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89B10-0EF2-4AB1-A864-41F831B2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667EC-EA0E-4AB4-A17C-C61D1B27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2D3EB-5568-43B6-B224-649243B3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601164-DC9D-4FA9-B832-10D293C8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2CE913-59F5-4F19-A76B-9DE62BA2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5B23B-3EF5-4DE7-A6C6-D863EA291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C2C6A-E306-4A23-B275-6029453FF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F42CC-F764-405C-BF1E-F3FA13C70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681F-FABC-450D-B6F9-141C654A0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5" r:id="rId1"/>
    <p:sldLayoutId id="2147485126" r:id="rId2"/>
    <p:sldLayoutId id="2147485127" r:id="rId3"/>
    <p:sldLayoutId id="2147485128" r:id="rId4"/>
    <p:sldLayoutId id="2147485129" r:id="rId5"/>
    <p:sldLayoutId id="2147485130" r:id="rId6"/>
    <p:sldLayoutId id="2147485131" r:id="rId7"/>
    <p:sldLayoutId id="2147485132" r:id="rId8"/>
    <p:sldLayoutId id="2147485133" r:id="rId9"/>
    <p:sldLayoutId id="2147485134" r:id="rId10"/>
    <p:sldLayoutId id="2147485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A4D7-D883-4EBE-8916-FC78C46EA0E2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7A59-DE4A-46B1-A003-9422720DC78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6361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7" r:id="rId1"/>
    <p:sldLayoutId id="2147485138" r:id="rId2"/>
    <p:sldLayoutId id="2147485139" r:id="rId3"/>
    <p:sldLayoutId id="2147485140" r:id="rId4"/>
    <p:sldLayoutId id="2147485141" r:id="rId5"/>
    <p:sldLayoutId id="2147485142" r:id="rId6"/>
    <p:sldLayoutId id="214748514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Microsoft_Excel_97-2003_Worksheet1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Microsoft_Excel_97-2003_Worksheet2.xls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2712-2E0D-42A0-AE89-30323FFB3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894" y="1268760"/>
            <a:ext cx="8024555" cy="1152128"/>
          </a:xfrm>
        </p:spPr>
        <p:txBody>
          <a:bodyPr>
            <a:normAutofit/>
          </a:bodyPr>
          <a:lstStyle/>
          <a:p>
            <a:r>
              <a:rPr lang="en-US" dirty="0"/>
              <a:t>UK Haddock Report Data to 12.08.23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22745" y="2274570"/>
            <a:ext cx="8081704" cy="3746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ScanTrack</a:t>
            </a:r>
            <a:r>
              <a:rPr lang="en-GB" sz="1500" b="0" dirty="0">
                <a:latin typeface="Roboto Slab Light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Roboto Slab Light"/>
              </a:rPr>
              <a:t>HomeScan</a:t>
            </a:r>
            <a:r>
              <a:rPr lang="en-GB" sz="1500" b="0" dirty="0">
                <a:latin typeface="Roboto Slab Light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Roboto Slab Light"/>
              </a:rPr>
              <a:t>Seafish</a:t>
            </a:r>
            <a:r>
              <a:rPr lang="en-GB" sz="1500" b="0" dirty="0">
                <a:latin typeface="Roboto Slab Light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Roboto Slab Light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Roboto Slab Light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18826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1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Total Haddock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703076"/>
              </p:ext>
            </p:extLst>
          </p:nvPr>
        </p:nvGraphicFramePr>
        <p:xfrm>
          <a:off x="712788" y="1292225"/>
          <a:ext cx="7640637" cy="46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731287" imgH="5276719" progId="Excel.Sheet.8">
                  <p:embed/>
                </p:oleObj>
              </mc:Choice>
              <mc:Fallback>
                <p:oleObj name="Worksheet" r:id="rId3" imgW="8731287" imgH="52767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292225"/>
                        <a:ext cx="7640637" cy="461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20EFE4-C7A5-110B-B124-76474EB44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038" y="504031"/>
            <a:ext cx="8642350" cy="620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Chilled Haddock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784747"/>
              </p:ext>
            </p:extLst>
          </p:nvPr>
        </p:nvGraphicFramePr>
        <p:xfrm>
          <a:off x="409575" y="1312863"/>
          <a:ext cx="8318500" cy="473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21774" imgH="4851444" progId="Excel.Sheet.8">
                  <p:embed/>
                </p:oleObj>
              </mc:Choice>
              <mc:Fallback>
                <p:oleObj name="Worksheet" r:id="rId2" imgW="8521774" imgH="485144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12863"/>
                        <a:ext cx="8318500" cy="473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28F765-7CC8-86C7-C9BC-75B4165A5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3338" y="548680"/>
            <a:ext cx="864235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Rolling Purchase KPI’s – Frozen Haddock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602476"/>
              </p:ext>
            </p:extLst>
          </p:nvPr>
        </p:nvGraphicFramePr>
        <p:xfrm>
          <a:off x="593725" y="1349375"/>
          <a:ext cx="7950200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264301" imgH="4273638" progId="Excel.Sheet.8">
                  <p:embed/>
                </p:oleObj>
              </mc:Choice>
              <mc:Fallback>
                <p:oleObj name="Worksheet" r:id="rId2" imgW="7264301" imgH="427363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9375"/>
                        <a:ext cx="7950200" cy="467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DAAD25-DE90-9B5C-88BB-54E9C975C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713788" cy="5476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7D7C65-8DC9-46A4-519A-09041A7BC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1666875"/>
            <a:ext cx="8940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8512BE-A213-F3A3-9478-4D9958878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137525" cy="652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Retailer Share of Trade £ -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BCFF81-EA84-7339-EC09-7E6578DFA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038" y="1808163"/>
            <a:ext cx="87979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995AC4-32B1-15AF-DE1A-C91CEC6E1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391525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Retailer Share of Trade £ -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8994B9-0BA8-B48E-7063-3E1BFC518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1668463"/>
            <a:ext cx="8861425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5EAA47-3A0F-9283-198D-50927A4BF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41275" y="692696"/>
            <a:ext cx="91392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BC1F5B-F182-C583-854F-5FFBD4BD9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75" y="1268760"/>
            <a:ext cx="9102725" cy="47677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81DAD4-A7C5-B1A7-7F60-BCE6CEDF1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BFE090-6920-A5B6-60E5-E3D071F94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196753"/>
            <a:ext cx="9109075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925" y="692696"/>
            <a:ext cx="8642350" cy="6302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57200" eaLnBrk="1" hangingPunct="1">
              <a:defRPr/>
            </a:pPr>
            <a:r>
              <a:rPr lang="en-GB" altLang="en-US" sz="2800" b="0" dirty="0">
                <a:solidFill>
                  <a:srgbClr val="012E7F"/>
                </a:solidFill>
              </a:rPr>
              <a:t>Market Context – Total Fish continued</a:t>
            </a:r>
          </a:p>
          <a:p>
            <a:pPr>
              <a:defRPr/>
            </a:pPr>
            <a:endParaRPr lang="en-GB" altLang="en-US" sz="2800" kern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76B2D9-51CE-E134-AEF8-5C350DD89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b="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12061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4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3813" y="1014413"/>
            <a:ext cx="6996112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-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3FCAE4-FEC4-9ABA-6156-6FA9F7692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468" y="1844824"/>
            <a:ext cx="9156468" cy="395708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547050-C76B-23E0-CD45-5B24190C0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" y="981075"/>
            <a:ext cx="9142413" cy="542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Moving Annual Trends – Haddock Continued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FA9626-8C22-9780-A07B-71E74E4FE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916832"/>
            <a:ext cx="9105900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6AC548-65EA-CFA4-B1ED-730E10215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3338" y="1022350"/>
            <a:ext cx="8642350" cy="534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Total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46C076-42F0-7B8C-410F-95C34AC09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554163"/>
            <a:ext cx="9150350" cy="46624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BBD621-53AA-088F-FFEA-3266FE6D7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3338" y="965200"/>
            <a:ext cx="8642350" cy="519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Chilled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179BF3-6083-F16D-73C5-AC14B480E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3" y="1449388"/>
            <a:ext cx="9117012" cy="48482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9B01B5-F38A-05F6-3787-4D13026B6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4925" y="981075"/>
            <a:ext cx="864235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/>
              <a:t>Long Term Trends – Frozen Haddock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38104B-9DB1-46EF-B8B0-0F4C50A24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1697038"/>
            <a:ext cx="8969375" cy="439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6A02AE-282B-53B6-268B-15105C8D1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/>
          </p:cNvSpPr>
          <p:nvPr/>
        </p:nvSpPr>
        <p:spPr bwMode="auto">
          <a:xfrm>
            <a:off x="34925" y="404664"/>
            <a:ext cx="86423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Total Haddock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BDFCF7-40DA-9112-7F38-423A8986B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445FBA8-3EB7-C440-79E2-AE25CBD6A4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598"/>
          <a:stretch/>
        </p:blipFill>
        <p:spPr>
          <a:xfrm>
            <a:off x="3299" y="980728"/>
            <a:ext cx="9144000" cy="54726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4925" y="476672"/>
            <a:ext cx="8642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Frozen Haddock</a:t>
            </a:r>
          </a:p>
        </p:txBody>
      </p:sp>
      <p:sp>
        <p:nvSpPr>
          <p:cNvPr id="10243" name="Text Box 154"/>
          <p:cNvSpPr txBox="1">
            <a:spLocks noChangeArrowheads="1"/>
          </p:cNvSpPr>
          <p:nvPr/>
        </p:nvSpPr>
        <p:spPr bwMode="auto">
          <a:xfrm>
            <a:off x="5181600" y="76200"/>
            <a:ext cx="38100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endParaRPr lang="en-US" altLang="en-US" sz="1200" b="0">
              <a:solidFill>
                <a:srgbClr val="010407"/>
              </a:solidFill>
              <a:latin typeface="Arial Unicode MS" pitchFamily="34" charset="-128"/>
            </a:endParaRP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5264FA-5F64-F554-A813-0669DB723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59E933-FC0D-6584-84CE-76FC39D027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0" y="936981"/>
            <a:ext cx="9144000" cy="553843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/>
          </p:cNvSpPr>
          <p:nvPr/>
        </p:nvSpPr>
        <p:spPr bwMode="auto">
          <a:xfrm>
            <a:off x="34925" y="404664"/>
            <a:ext cx="86423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0" dirty="0">
                <a:solidFill>
                  <a:srgbClr val="012E7F"/>
                </a:solidFill>
                <a:latin typeface="+mj-lt"/>
              </a:rPr>
              <a:t>Purchase KPI’s – Chilled Haddock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0" y="65055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Source – </a:t>
            </a:r>
            <a:r>
              <a:rPr lang="en-GB" altLang="en-US" sz="1400" b="0" dirty="0" err="1">
                <a:solidFill>
                  <a:srgbClr val="002060"/>
                </a:solidFill>
                <a:latin typeface="+mj-lt"/>
                <a:cs typeface="Geneva"/>
              </a:rPr>
              <a:t>HomeScan</a:t>
            </a:r>
            <a:r>
              <a:rPr lang="en-GB" altLang="en-US" sz="1400" b="0" dirty="0">
                <a:solidFill>
                  <a:srgbClr val="002060"/>
                </a:solidFill>
                <a:latin typeface="+mj-lt"/>
                <a:cs typeface="Geneva"/>
              </a:rPr>
              <a:t> MAT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9F9CDB-A21A-0D89-DA0A-ECE62736E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3813" y="6542088"/>
            <a:ext cx="1371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9D33A7-E6E2-0B99-3CC3-3BE3D0712F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483"/>
          <a:stretch/>
        </p:blipFill>
        <p:spPr>
          <a:xfrm>
            <a:off x="0" y="1124745"/>
            <a:ext cx="9144000" cy="53808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2023-09-02T23:00:00+00:00</PublicationDate>
    <DocumentAdded xmlns="cebd32e3-9ab6-41ee-b1af-b8405a8d4e68">2023-09-02T23:00:00+00:00</DocumentAdded>
    <TaxCatchAll xmlns="cebd32e3-9ab6-41ee-b1af-b8405a8d4e68">
      <Value>1582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08 August 2023</TermName>
          <TermId xmlns="http://schemas.microsoft.com/office/infopath/2007/PartnerControls">c0a0c333-b3e8-4347-912f-a54f5a84e016</TermId>
        </TermInfo>
      </Terms>
    </j7c1b49d505545c2a69692ae734740bd>
    <DocumentSummary xmlns="cebd32e3-9ab6-41ee-b1af-b8405a8d4e68">August 2023 Monthly Nielsen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94FA17B5-7496-4481-9C08-AFD33292255E}"/>
</file>

<file path=customXml/itemProps2.xml><?xml version="1.0" encoding="utf-8"?>
<ds:datastoreItem xmlns:ds="http://schemas.openxmlformats.org/officeDocument/2006/customXml" ds:itemID="{70040F13-C6CA-4CE5-86D0-9CA3A8DA248B}"/>
</file>

<file path=customXml/itemProps3.xml><?xml version="1.0" encoding="utf-8"?>
<ds:datastoreItem xmlns:ds="http://schemas.openxmlformats.org/officeDocument/2006/customXml" ds:itemID="{57270197-C3FF-4185-B89C-79B419D5E4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648</Words>
  <Application>Microsoft Office PowerPoint</Application>
  <PresentationFormat>On-screen Show (4:3)</PresentationFormat>
  <Paragraphs>64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Arial Unicode MS</vt:lpstr>
      <vt:lpstr>Calibri</vt:lpstr>
      <vt:lpstr>Calibri Light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Haddock Report Data to 12.08.23 </vt:lpstr>
      <vt:lpstr>Moving Annual Trends - Haddock</vt:lpstr>
      <vt:lpstr>Moving Annual Trends – Haddock Continued</vt:lpstr>
      <vt:lpstr>Long Term Trends – Total Haddock</vt:lpstr>
      <vt:lpstr>Long Term Trends – Chilled Haddock</vt:lpstr>
      <vt:lpstr>Long Term Trends – Frozen Haddock</vt:lpstr>
      <vt:lpstr>PowerPoint Presentation</vt:lpstr>
      <vt:lpstr>PowerPoint Presentation</vt:lpstr>
      <vt:lpstr>PowerPoint Presentation</vt:lpstr>
      <vt:lpstr>Rolling Purchase KPI’s – Total Haddock</vt:lpstr>
      <vt:lpstr>Rolling Purchase KPI’s – Chilled Haddock</vt:lpstr>
      <vt:lpstr>Rolling Purchase KPI’s – Frozen Haddock</vt:lpstr>
      <vt:lpstr>Retailer Share of Trade £ - Total Haddock</vt:lpstr>
      <vt:lpstr>Retailer Share of Trade £ - Chilled Haddock</vt:lpstr>
      <vt:lpstr>Retailer Share of Trade £ - Frozen Haddock</vt:lpstr>
      <vt:lpstr>PowerPoint Presentation</vt:lpstr>
      <vt:lpstr>PowerPoint Presentation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August NIQ Haddock Report</dc:title>
  <dc:creator/>
  <cp:lastModifiedBy/>
  <cp:revision>18</cp:revision>
  <dcterms:created xsi:type="dcterms:W3CDTF">2012-10-25T12:49:19Z</dcterms:created>
  <dcterms:modified xsi:type="dcterms:W3CDTF">2023-08-31T12:39:21Z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1582;#08 August 2023|c0a0c333-b3e8-4347-912f-a54f5a84e016</vt:lpwstr>
  </property>
</Properties>
</file>