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08" r:id="rId1"/>
  </p:sldMasterIdLst>
  <p:notesMasterIdLst>
    <p:notesMasterId r:id="rId21"/>
  </p:notesMasterIdLst>
  <p:handoutMasterIdLst>
    <p:handoutMasterId r:id="rId22"/>
  </p:handoutMasterIdLst>
  <p:sldIdLst>
    <p:sldId id="357" r:id="rId2"/>
    <p:sldId id="329" r:id="rId3"/>
    <p:sldId id="347" r:id="rId4"/>
    <p:sldId id="315" r:id="rId5"/>
    <p:sldId id="318" r:id="rId6"/>
    <p:sldId id="317" r:id="rId7"/>
    <p:sldId id="351" r:id="rId8"/>
    <p:sldId id="352" r:id="rId9"/>
    <p:sldId id="353" r:id="rId10"/>
    <p:sldId id="313" r:id="rId11"/>
    <p:sldId id="319" r:id="rId12"/>
    <p:sldId id="320" r:id="rId13"/>
    <p:sldId id="302" r:id="rId14"/>
    <p:sldId id="322" r:id="rId15"/>
    <p:sldId id="321" r:id="rId16"/>
    <p:sldId id="338" r:id="rId17"/>
    <p:sldId id="337" r:id="rId18"/>
    <p:sldId id="355" r:id="rId19"/>
    <p:sldId id="358" r:id="rId20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7548" autoAdjust="0"/>
  </p:normalViewPr>
  <p:slideViewPr>
    <p:cSldViewPr>
      <p:cViewPr varScale="1">
        <p:scale>
          <a:sx n="86" d="100"/>
          <a:sy n="86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27/10/2021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cs typeface="Geneva"/>
              </a:rPr>
              <a:t>The data is not including meals</a:t>
            </a:r>
            <a:endParaRPr lang="en-GB" altLang="en-US" smtClean="0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0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4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38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7315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983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740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17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08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02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223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5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181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948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3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538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7454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47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5732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94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2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450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03719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7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386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22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71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30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9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7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9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  <p:sldLayoutId id="2147485120" r:id="rId12"/>
    <p:sldLayoutId id="2147485121" r:id="rId13"/>
    <p:sldLayoutId id="2147485122" r:id="rId14"/>
    <p:sldLayoutId id="2147485123" r:id="rId15"/>
    <p:sldLayoutId id="2147485082" r:id="rId16"/>
    <p:sldLayoutId id="2147485083" r:id="rId17"/>
    <p:sldLayoutId id="2147485084" r:id="rId18"/>
    <p:sldLayoutId id="2147485085" r:id="rId19"/>
    <p:sldLayoutId id="2147485086" r:id="rId20"/>
    <p:sldLayoutId id="2147485087" r:id="rId21"/>
    <p:sldLayoutId id="2147485088" r:id="rId22"/>
    <p:sldLayoutId id="2147485089" r:id="rId23"/>
    <p:sldLayoutId id="2147485090" r:id="rId24"/>
    <p:sldLayoutId id="2147485091" r:id="rId25"/>
    <p:sldLayoutId id="2147485092" r:id="rId26"/>
    <p:sldLayoutId id="2147485093" r:id="rId27"/>
    <p:sldLayoutId id="2147485094" r:id="rId28"/>
    <p:sldLayoutId id="2147485095" r:id="rId29"/>
    <p:sldLayoutId id="2147485096" r:id="rId30"/>
    <p:sldLayoutId id="2147485097" r:id="rId31"/>
    <p:sldLayoutId id="2147485098" r:id="rId32"/>
    <p:sldLayoutId id="2147485099" r:id="rId33"/>
    <p:sldLayoutId id="2147485100" r:id="rId34"/>
    <p:sldLayoutId id="2147485101" r:id="rId35"/>
    <p:sldLayoutId id="2147485102" r:id="rId36"/>
    <p:sldLayoutId id="2147485103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9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1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462091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UK Haddock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Report </a:t>
            </a:r>
            <a:r>
              <a:rPr lang="en-GB" sz="3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Data to </a:t>
            </a:r>
            <a:r>
              <a:rPr lang="en-GB" sz="3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11.09.21</a:t>
            </a:r>
            <a:endParaRPr lang="en-GB" sz="30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smtClean="0"/>
              <a:t>ScanTrack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HomeScan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All data released after w/e 26.03.16 is coded according to refined definitions available from Seafish.</a:t>
            </a:r>
          </a:p>
          <a:p>
            <a:pPr fontAlgn="auto">
              <a:spcAft>
                <a:spcPts val="0"/>
              </a:spcAft>
            </a:pPr>
            <a:endParaRPr lang="en-GB" sz="1500" b="0" smtClean="0"/>
          </a:p>
          <a:p>
            <a:pPr fontAlgn="auto">
              <a:spcAft>
                <a:spcPts val="0"/>
              </a:spcAft>
            </a:pPr>
            <a:r>
              <a:rPr lang="en-GB" sz="1500" b="0" smtClean="0"/>
              <a:t>Species specific data now includes Meals</a:t>
            </a:r>
            <a:endParaRPr lang="en-GB" sz="1500" b="0" dirty="0"/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307183"/>
              </p:ext>
            </p:extLst>
          </p:nvPr>
        </p:nvGraphicFramePr>
        <p:xfrm>
          <a:off x="681038" y="1282700"/>
          <a:ext cx="7707312" cy="464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0" name="Worksheet" r:id="rId4" imgW="8753683" imgH="5276669" progId="Excel.Sheet.8">
                  <p:embed/>
                </p:oleObj>
              </mc:Choice>
              <mc:Fallback>
                <p:oleObj name="Worksheet" r:id="rId4" imgW="8753683" imgH="527666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8" y="1282700"/>
                        <a:ext cx="7707312" cy="464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678452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75533"/>
              </p:ext>
            </p:extLst>
          </p:nvPr>
        </p:nvGraphicFramePr>
        <p:xfrm>
          <a:off x="396875" y="1293813"/>
          <a:ext cx="8345488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02" name="Worksheet" r:id="rId3" imgW="8505671" imgH="4867356" progId="Excel.Sheet.8">
                  <p:embed/>
                </p:oleObj>
              </mc:Choice>
              <mc:Fallback>
                <p:oleObj name="Worksheet" r:id="rId3" imgW="8505671" imgH="48673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1293813"/>
                        <a:ext cx="8345488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6516208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4939237"/>
              </p:ext>
            </p:extLst>
          </p:nvPr>
        </p:nvGraphicFramePr>
        <p:xfrm>
          <a:off x="592138" y="1344613"/>
          <a:ext cx="7956550" cy="468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6" name="Worksheet" r:id="rId3" imgW="7258032" imgH="4276644" progId="Excel.Sheet.8">
                  <p:embed/>
                </p:oleObj>
              </mc:Choice>
              <mc:Fallback>
                <p:oleObj name="Worksheet" r:id="rId3" imgW="7258032" imgH="427664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4613"/>
                        <a:ext cx="7956550" cy="468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840609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443866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42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00737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Retailer Share of Trade £ -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342297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0063"/>
            <a:ext cx="878522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256293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Retailer Share of Trade £ -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98813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563" y="1628800"/>
            <a:ext cx="88487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619374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4681249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40396"/>
            <a:ext cx="9001125" cy="4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8933353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30390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275" y="1375321"/>
            <a:ext cx="91027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6589421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 smtClean="0">
                <a:solidFill>
                  <a:srgbClr val="0062AE"/>
                </a:solidFill>
              </a:rPr>
              <a:t>Scantrack</a:t>
            </a:r>
            <a:r>
              <a:rPr lang="en-GB" altLang="en-US" sz="1000" b="0" dirty="0" smtClean="0">
                <a:solidFill>
                  <a:srgbClr val="0062AE"/>
                </a:solidFill>
              </a:rPr>
              <a:t> </a:t>
            </a:r>
            <a:r>
              <a:rPr lang="en-GB" altLang="en-US" sz="1000" b="0" dirty="0">
                <a:solidFill>
                  <a:srgbClr val="0062AE"/>
                </a:solidFill>
              </a:rPr>
              <a:t>– EPOS from key retailers and some sample EPOS.</a:t>
            </a:r>
            <a:endParaRPr lang="en-GB" altLang="en-US" sz="1000" b="0" dirty="0" smtClean="0">
              <a:solidFill>
                <a:srgbClr val="0062AE"/>
              </a:solidFill>
            </a:endParaRP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smtClean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 smtClean="0">
                <a:solidFill>
                  <a:srgbClr val="0070C0"/>
                </a:solidFill>
              </a:rPr>
              <a:t>MAT </a:t>
            </a:r>
            <a:r>
              <a:rPr lang="en-GB" altLang="en-US" sz="1050" b="0" dirty="0">
                <a:solidFill>
                  <a:srgbClr val="0070C0"/>
                </a:solidFill>
              </a:rPr>
              <a:t>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-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70248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96" y="1916114"/>
            <a:ext cx="9110495" cy="37909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346759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 smtClean="0"/>
              <a:t>Moving Annual Trends – Haddock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8536831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16832"/>
            <a:ext cx="9040118" cy="3977897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95892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Total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060566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950" y="1628775"/>
            <a:ext cx="89281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316890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Chilled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535323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28229"/>
            <a:ext cx="87534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34736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altLang="en-US" dirty="0" smtClean="0"/>
              <a:t>Long Term Trends – Frozen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11405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00213"/>
            <a:ext cx="8785225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19398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31384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5F0C8B-3BF5-4007-84BB-7B597414FBF1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0" y="692696"/>
            <a:ext cx="9144000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045318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164384-30C7-434C-B3EB-A6FFCB2D4CD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0" y="739006"/>
            <a:ext cx="9144000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 smtClean="0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 smtClean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59224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32388" y="6538913"/>
            <a:ext cx="1314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DEE672-57F0-45D0-9013-3B750A8C2DAE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9"/>
          <a:stretch/>
        </p:blipFill>
        <p:spPr>
          <a:xfrm>
            <a:off x="0" y="666998"/>
            <a:ext cx="9144000" cy="549830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 xsi:nil="true"/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8067E7F-E09C-47AC-9EDA-9CF0F0438392}"/>
</file>

<file path=customXml/itemProps2.xml><?xml version="1.0" encoding="utf-8"?>
<ds:datastoreItem xmlns:ds="http://schemas.openxmlformats.org/officeDocument/2006/customXml" ds:itemID="{8E857FF8-A02D-4FE3-A0F4-2E0848336602}"/>
</file>

<file path=customXml/itemProps3.xml><?xml version="1.0" encoding="utf-8"?>
<ds:datastoreItem xmlns:ds="http://schemas.openxmlformats.org/officeDocument/2006/customXml" ds:itemID="{571165B8-88EE-4D5C-BB52-DF8F4CEF04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602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Geneva</vt:lpstr>
      <vt:lpstr>Lucida Grande</vt:lpstr>
      <vt:lpstr>Mangal</vt:lpstr>
      <vt:lpstr>Seafish - Light</vt:lpstr>
      <vt:lpstr>Microsoft Excel 97-2003 Worksheet</vt:lpstr>
      <vt:lpstr>PowerPoint Presentation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October NielsenIQ Haddock Report</dc:title>
  <dc:creator/>
  <cp:lastModifiedBy/>
  <cp:revision>18</cp:revision>
  <dcterms:created xsi:type="dcterms:W3CDTF">2012-10-25T12:49:19Z</dcterms:created>
  <dcterms:modified xsi:type="dcterms:W3CDTF">2021-10-27T10:41:02Z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1498;#2021|2f5cdc6c-21ca-4298-b615-999752473790</vt:lpwstr>
  </property>
</Properties>
</file>