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slideMasters/slideMaster2.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77.xml" ContentType="application/vnd.openxmlformats-officedocument.presentationml.slideLayout+xml"/>
  <Override PartName="/ppt/slideLayouts/slideLayout175.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176.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90.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89.xml" ContentType="application/vnd.openxmlformats-officedocument.presentationml.slideLayout+xml"/>
  <Override PartName="/ppt/slideLayouts/slideLayout123.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67.xml" ContentType="application/vnd.openxmlformats-officedocument.presentationml.slideLayout+xml"/>
  <Override PartName="/ppt/slideLayouts/slideLayout166.xml" ContentType="application/vnd.openxmlformats-officedocument.presentationml.slideLayout+xml"/>
  <Override PartName="/ppt/slideLayouts/slideLayout165.xml" ContentType="application/vnd.openxmlformats-officedocument.presentationml.slideLayout+xml"/>
  <Override PartName="/ppt/slideLayouts/slideLayout164.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72.xml" ContentType="application/vnd.openxmlformats-officedocument.presentationml.slideLayout+xml"/>
  <Override PartName="/ppt/slideLayouts/slideLayout171.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61.xml" ContentType="application/vnd.openxmlformats-officedocument.presentationml.slideLayout+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22.xml" ContentType="application/vnd.openxmlformats-officedocument.presentationml.slideLayout+xml"/>
  <Override PartName="/ppt/slideLayouts/slideLayout124.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5.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5.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101.xml" ContentType="application/vnd.openxmlformats-officedocument.presentationml.slideLayout+xml"/>
  <Override PartName="/ppt/slideLayouts/slideLayout106.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43"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Arial Narrow" panose="020B0606020202030204" pitchFamily="34" charset="0"/>
      <p:regular r:id="rId30"/>
      <p:bold r:id="rId31"/>
      <p:italic r:id="rId32"/>
      <p:boldItalic r:id="rId33"/>
    </p:embeddedFont>
    <p:embeddedFont>
      <p:font typeface="Arimo"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Archivo Narrow" panose="020B0604020202020204" charset="0"/>
      <p:regular r:id="rId42"/>
      <p:bold r:id="rId43"/>
      <p:italic r:id="rId44"/>
      <p:boldItalic r:id="rId45"/>
    </p:embeddedFont>
    <p:embeddedFont>
      <p:font typeface="Open San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tMPuEHyB9ksnC/aO3Dsa21ITo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224228-3F77-4650-A59D-D0A96CD85092}">
  <a:tblStyle styleId="{EC224228-3F77-4650-A59D-D0A96CD85092}" styleName="Table_0">
    <a:wholeTbl>
      <a:tcTxStyle b="off" i="off">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4262A81-0994-4A5E-946B-6633507DEA15}" styleName="Table_1">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F1FC"/>
          </a:solidFill>
        </a:fill>
      </a:tcStyle>
    </a:wholeTbl>
    <a:band1H>
      <a:tcTxStyle b="off" i="off"/>
      <a:tcStyle>
        <a:tcBdr/>
        <a:fill>
          <a:solidFill>
            <a:srgbClr val="CAE3F9"/>
          </a:solidFill>
        </a:fill>
      </a:tcStyle>
    </a:band1H>
    <a:band2H>
      <a:tcTxStyle b="off" i="off"/>
      <a:tcStyle>
        <a:tcBdr/>
      </a:tcStyle>
    </a:band2H>
    <a:band1V>
      <a:tcTxStyle b="off" i="off"/>
      <a:tcStyle>
        <a:tcBdr/>
        <a:fill>
          <a:solidFill>
            <a:srgbClr val="CAE3F9"/>
          </a:solidFill>
        </a:fill>
      </a:tcStyle>
    </a:band1V>
    <a:band2V>
      <a:tcTxStyle b="off" i="off"/>
      <a:tcStyle>
        <a:tcBdr/>
      </a:tcStyle>
    </a:band2V>
    <a:lastCol>
      <a:tcTxStyle b="on" i="off">
        <a:font>
          <a:latin typeface="Arial"/>
          <a:ea typeface="Arial"/>
          <a:cs typeface="Arial"/>
        </a:font>
        <a:srgbClr val="FFFFFF"/>
      </a:tcTxStyle>
      <a:tcStyle>
        <a:tcBdr/>
        <a:fill>
          <a:solidFill>
            <a:srgbClr val="00AEEF"/>
          </a:solidFill>
        </a:fill>
      </a:tcStyle>
    </a:lastCol>
    <a:firstCol>
      <a:tcTxStyle b="on" i="off">
        <a:font>
          <a:latin typeface="Arial"/>
          <a:ea typeface="Arial"/>
          <a:cs typeface="Arial"/>
        </a:font>
        <a:srgbClr val="FFFFFF"/>
      </a:tcTxStyle>
      <a:tcStyle>
        <a:tcBdr/>
        <a:fill>
          <a:solidFill>
            <a:srgbClr val="00AEEF"/>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00AEEF"/>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00AEEF"/>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94" autoAdjust="0"/>
  </p:normalViewPr>
  <p:slideViewPr>
    <p:cSldViewPr snapToGrid="0">
      <p:cViewPr varScale="1">
        <p:scale>
          <a:sx n="112" d="100"/>
          <a:sy n="112" d="100"/>
        </p:scale>
        <p:origin x="61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customschemas.google.com/relationships/presentationmetadata" Target="metadata"/><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autoTitleDeleted val="0"/>
    <c:plotArea>
      <c:layout>
        <c:manualLayout>
          <c:layoutTarget val="inner"/>
          <c:xMode val="edge"/>
          <c:yMode val="edge"/>
          <c:x val="2.67231060606061E-2"/>
          <c:y val="1.0387499999999999E-2"/>
          <c:w val="0.97327689393939398"/>
          <c:h val="0.76111445922766696"/>
        </c:manualLayout>
      </c:layout>
      <c:lineChart>
        <c:grouping val="standard"/>
        <c:varyColors val="0"/>
        <c:ser>
          <c:idx val="0"/>
          <c:order val="0"/>
          <c:tx>
            <c:strRef>
              <c:f>Sheet1!$A$2</c:f>
              <c:strCache>
                <c:ptCount val="1"/>
                <c:pt idx="0">
                  <c:v>TOILET SOAP</c:v>
                </c:pt>
              </c:strCache>
            </c:strRef>
          </c:tx>
          <c:spPr>
            <a:ln>
              <a:solidFill>
                <a:schemeClr val="accent2">
                  <a:lumMod val="40000"/>
                  <a:lumOff val="60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Sheet1!$B$2:$L$2</c:f>
              <c:numCache>
                <c:formatCode>0.00%</c:formatCode>
                <c:ptCount val="10"/>
                <c:pt idx="0">
                  <c:v>-2.4E-2</c:v>
                </c:pt>
                <c:pt idx="1">
                  <c:v>-0.04</c:v>
                </c:pt>
                <c:pt idx="2">
                  <c:v>-1.7999999999999999E-2</c:v>
                </c:pt>
                <c:pt idx="3">
                  <c:v>4.8000000000000001E-2</c:v>
                </c:pt>
                <c:pt idx="4">
                  <c:v>6.2E-2</c:v>
                </c:pt>
                <c:pt idx="5">
                  <c:v>9.2999999999999999E-2</c:v>
                </c:pt>
                <c:pt idx="6">
                  <c:v>5.7000000000000002E-2</c:v>
                </c:pt>
                <c:pt idx="7">
                  <c:v>0.33500000000000002</c:v>
                </c:pt>
                <c:pt idx="8">
                  <c:v>2.1480000000000001</c:v>
                </c:pt>
                <c:pt idx="9">
                  <c:v>3.371</c:v>
                </c:pt>
              </c:numCache>
            </c:numRef>
          </c:val>
          <c:smooth val="0"/>
        </c:ser>
        <c:ser>
          <c:idx val="1"/>
          <c:order val="1"/>
          <c:tx>
            <c:strRef>
              <c:f>Sheet1!$A$3</c:f>
              <c:strCache>
                <c:ptCount val="1"/>
                <c:pt idx="0">
                  <c:v>CHILDRENS MEDICINE</c:v>
                </c:pt>
              </c:strCache>
            </c:strRef>
          </c:tx>
          <c:spPr>
            <a:ln>
              <a:solidFill>
                <a:schemeClr val="accent2">
                  <a:lumMod val="20000"/>
                  <a:lumOff val="80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Sheet1!$B$3:$L$3</c:f>
              <c:numCache>
                <c:formatCode>0.00%</c:formatCode>
                <c:ptCount val="10"/>
                <c:pt idx="0">
                  <c:v>-0.03</c:v>
                </c:pt>
                <c:pt idx="1">
                  <c:v>-0.13800000000000001</c:v>
                </c:pt>
                <c:pt idx="2">
                  <c:v>-0.13900000000000001</c:v>
                </c:pt>
                <c:pt idx="3">
                  <c:v>-8.2000000000000003E-2</c:v>
                </c:pt>
                <c:pt idx="4">
                  <c:v>-8.5999999999999993E-2</c:v>
                </c:pt>
                <c:pt idx="5">
                  <c:v>-2.5999999999999999E-2</c:v>
                </c:pt>
                <c:pt idx="6">
                  <c:v>-1.9E-2</c:v>
                </c:pt>
                <c:pt idx="7">
                  <c:v>0.34599999999999997</c:v>
                </c:pt>
                <c:pt idx="8">
                  <c:v>1.2410000000000001</c:v>
                </c:pt>
                <c:pt idx="9">
                  <c:v>2.2759999999999998</c:v>
                </c:pt>
              </c:numCache>
            </c:numRef>
          </c:val>
          <c:smooth val="0"/>
        </c:ser>
        <c:ser>
          <c:idx val="2"/>
          <c:order val="2"/>
          <c:tx>
            <c:strRef>
              <c:f>Sheet1!$A$4</c:f>
              <c:strCache>
                <c:ptCount val="1"/>
                <c:pt idx="0">
                  <c:v>UHT MILK</c:v>
                </c:pt>
              </c:strCache>
            </c:strRef>
          </c:tx>
          <c:spPr>
            <a:ln>
              <a:solidFill>
                <a:schemeClr val="accent1">
                  <a:lumMod val="75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Sheet1!$B$4:$L$4</c:f>
              <c:numCache>
                <c:formatCode>0.00%</c:formatCode>
                <c:ptCount val="10"/>
                <c:pt idx="0">
                  <c:v>-0.02</c:v>
                </c:pt>
                <c:pt idx="1">
                  <c:v>-5.2999999999999999E-2</c:v>
                </c:pt>
                <c:pt idx="2">
                  <c:v>-3.2000000000000001E-2</c:v>
                </c:pt>
                <c:pt idx="3">
                  <c:v>-6.7000000000000004E-2</c:v>
                </c:pt>
                <c:pt idx="4">
                  <c:v>-3.0000000000000001E-3</c:v>
                </c:pt>
                <c:pt idx="5">
                  <c:v>4.1000000000000002E-2</c:v>
                </c:pt>
                <c:pt idx="6">
                  <c:v>-1E-3</c:v>
                </c:pt>
                <c:pt idx="7">
                  <c:v>0.28799999999999998</c:v>
                </c:pt>
                <c:pt idx="8">
                  <c:v>0.90700000000000003</c:v>
                </c:pt>
                <c:pt idx="9">
                  <c:v>1.8089999999999999</c:v>
                </c:pt>
              </c:numCache>
            </c:numRef>
          </c:val>
          <c:smooth val="0"/>
        </c:ser>
        <c:ser>
          <c:idx val="3"/>
          <c:order val="3"/>
          <c:tx>
            <c:strRef>
              <c:f>Sheet1!$A$5</c:f>
              <c:strCache>
                <c:ptCount val="1"/>
                <c:pt idx="0">
                  <c:v>ADULT ANALGESICS</c:v>
                </c:pt>
              </c:strCache>
            </c:strRef>
          </c:tx>
          <c:spPr>
            <a:ln>
              <a:solidFill>
                <a:schemeClr val="accent2">
                  <a:lumMod val="60000"/>
                  <a:lumOff val="40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Sheet1!$B$5:$L$5</c:f>
              <c:numCache>
                <c:formatCode>0.00%</c:formatCode>
                <c:ptCount val="10"/>
                <c:pt idx="0">
                  <c:v>0.17399999999999999</c:v>
                </c:pt>
                <c:pt idx="1">
                  <c:v>0.13300000000000001</c:v>
                </c:pt>
                <c:pt idx="2">
                  <c:v>0.13900000000000001</c:v>
                </c:pt>
                <c:pt idx="3">
                  <c:v>0.19400000000000001</c:v>
                </c:pt>
                <c:pt idx="4">
                  <c:v>0.2</c:v>
                </c:pt>
                <c:pt idx="5">
                  <c:v>0.20699999999999999</c:v>
                </c:pt>
                <c:pt idx="6">
                  <c:v>0.17899999999999999</c:v>
                </c:pt>
                <c:pt idx="7">
                  <c:v>0.35099999999999998</c:v>
                </c:pt>
                <c:pt idx="8">
                  <c:v>1.0249999999999999</c:v>
                </c:pt>
                <c:pt idx="9">
                  <c:v>1.698</c:v>
                </c:pt>
              </c:numCache>
            </c:numRef>
          </c:val>
          <c:smooth val="0"/>
        </c:ser>
        <c:ser>
          <c:idx val="4"/>
          <c:order val="4"/>
          <c:tx>
            <c:strRef>
              <c:f>Sheet1!$A$6</c:f>
              <c:strCache>
                <c:ptCount val="1"/>
                <c:pt idx="0">
                  <c:v>PASTA</c:v>
                </c:pt>
              </c:strCache>
            </c:strRef>
          </c:tx>
          <c:spPr>
            <a:ln>
              <a:solidFill>
                <a:schemeClr val="accent1">
                  <a:lumMod val="60000"/>
                  <a:lumOff val="40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Sheet1!$B$6:$L$6</c:f>
              <c:numCache>
                <c:formatCode>0.00%</c:formatCode>
                <c:ptCount val="10"/>
                <c:pt idx="0">
                  <c:v>8.0000000000000002E-3</c:v>
                </c:pt>
                <c:pt idx="1">
                  <c:v>-0.02</c:v>
                </c:pt>
                <c:pt idx="2">
                  <c:v>0.01</c:v>
                </c:pt>
                <c:pt idx="3">
                  <c:v>1.4999999999999999E-2</c:v>
                </c:pt>
                <c:pt idx="4">
                  <c:v>6.2E-2</c:v>
                </c:pt>
                <c:pt idx="5">
                  <c:v>0.10299999999999999</c:v>
                </c:pt>
                <c:pt idx="6">
                  <c:v>6.2E-2</c:v>
                </c:pt>
                <c:pt idx="7">
                  <c:v>0.21299999999999999</c:v>
                </c:pt>
                <c:pt idx="8">
                  <c:v>0.74099999999999999</c:v>
                </c:pt>
                <c:pt idx="9">
                  <c:v>1.6839999999999999</c:v>
                </c:pt>
              </c:numCache>
            </c:numRef>
          </c:val>
          <c:smooth val="0"/>
        </c:ser>
        <c:ser>
          <c:idx val="5"/>
          <c:order val="5"/>
          <c:tx>
            <c:strRef>
              <c:f>Sheet1!$A$7</c:f>
              <c:strCache>
                <c:ptCount val="1"/>
                <c:pt idx="0">
                  <c:v>DISINFECTANTS</c:v>
                </c:pt>
              </c:strCache>
            </c:strRef>
          </c:tx>
          <c:spPr>
            <a:ln>
              <a:solidFill>
                <a:schemeClr val="accent1">
                  <a:lumMod val="40000"/>
                  <a:lumOff val="60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Sheet1!$B$7:$L$7</c:f>
            </c:numRef>
          </c:val>
          <c:smooth val="0"/>
        </c:ser>
        <c:ser>
          <c:idx val="6"/>
          <c:order val="6"/>
          <c:tx>
            <c:strRef>
              <c:f>Sheet1!$A$8</c:f>
              <c:strCache>
                <c:ptCount val="1"/>
                <c:pt idx="0">
                  <c:v>THROAT CARE</c:v>
                </c:pt>
              </c:strCache>
            </c:strRef>
          </c:tx>
          <c:spPr>
            <a:ln>
              <a:solidFill>
                <a:schemeClr val="accent1">
                  <a:lumMod val="40000"/>
                  <a:lumOff val="60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Sheet1!$B$8:$L$8</c:f>
            </c:numRef>
          </c:val>
          <c:smooth val="0"/>
        </c:ser>
        <c:ser>
          <c:idx val="7"/>
          <c:order val="7"/>
          <c:tx>
            <c:strRef>
              <c:f>Sheet1!$A$9</c:f>
              <c:strCache>
                <c:ptCount val="1"/>
                <c:pt idx="0">
                  <c:v>COUGH COLD &amp; FLU</c:v>
                </c:pt>
              </c:strCache>
            </c:strRef>
          </c:tx>
          <c:spPr>
            <a:ln>
              <a:solidFill>
                <a:schemeClr val="accent2">
                  <a:lumMod val="75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Sheet1!$B$9:$L$9</c:f>
              <c:numCache>
                <c:formatCode>0.00%</c:formatCode>
                <c:ptCount val="10"/>
                <c:pt idx="0">
                  <c:v>-7.0000000000000001E-3</c:v>
                </c:pt>
                <c:pt idx="1">
                  <c:v>-0.10199999999999999</c:v>
                </c:pt>
                <c:pt idx="2">
                  <c:v>-0.108</c:v>
                </c:pt>
                <c:pt idx="3">
                  <c:v>-0.08</c:v>
                </c:pt>
                <c:pt idx="4">
                  <c:v>-8.8999999999999996E-2</c:v>
                </c:pt>
                <c:pt idx="5">
                  <c:v>0.03</c:v>
                </c:pt>
                <c:pt idx="6">
                  <c:v>2.5999999999999999E-2</c:v>
                </c:pt>
                <c:pt idx="7">
                  <c:v>0.26800000000000002</c:v>
                </c:pt>
                <c:pt idx="8">
                  <c:v>0.79400000000000004</c:v>
                </c:pt>
                <c:pt idx="9">
                  <c:v>1.554</c:v>
                </c:pt>
              </c:numCache>
            </c:numRef>
          </c:val>
          <c:smooth val="0"/>
        </c:ser>
        <c:ser>
          <c:idx val="8"/>
          <c:order val="8"/>
          <c:tx>
            <c:strRef>
              <c:f>Sheet1!$A$10</c:f>
              <c:strCache>
                <c:ptCount val="1"/>
                <c:pt idx="0">
                  <c:v>FACIAL TISSUE</c:v>
                </c:pt>
              </c:strCache>
            </c:strRef>
          </c:tx>
          <c:spPr>
            <a:ln>
              <a:solidFill>
                <a:schemeClr val="accent1">
                  <a:lumMod val="20000"/>
                  <a:lumOff val="80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Sheet1!$B$10:$L$10</c:f>
            </c:numRef>
          </c:val>
          <c:smooth val="0"/>
        </c:ser>
        <c:ser>
          <c:idx val="9"/>
          <c:order val="9"/>
          <c:tx>
            <c:strRef>
              <c:f>Sheet1!$A$11</c:f>
              <c:strCache>
                <c:ptCount val="1"/>
                <c:pt idx="0">
                  <c:v>BATH &amp; SHOWER</c:v>
                </c:pt>
              </c:strCache>
            </c:strRef>
          </c:tx>
          <c:spPr>
            <a:ln>
              <a:solidFill>
                <a:schemeClr val="accent1"/>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Sheet1!$B$11:$L$11</c:f>
            </c:numRef>
          </c:val>
          <c:smooth val="0"/>
        </c:ser>
        <c:ser>
          <c:idx val="10"/>
          <c:order val="10"/>
          <c:tx>
            <c:strRef>
              <c:f>Sheet1!$A$12</c:f>
              <c:strCache>
                <c:ptCount val="1"/>
                <c:pt idx="0">
                  <c:v>CANNED PASTA</c:v>
                </c:pt>
              </c:strCache>
            </c:strRef>
          </c:tx>
          <c:spPr>
            <a:ln>
              <a:solidFill>
                <a:schemeClr val="accent1">
                  <a:lumMod val="60000"/>
                  <a:lumOff val="40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Sheet1!$B$12:$L$12</c:f>
              <c:numCache>
                <c:formatCode>0.00%</c:formatCode>
                <c:ptCount val="10"/>
                <c:pt idx="0">
                  <c:v>0.01</c:v>
                </c:pt>
                <c:pt idx="1">
                  <c:v>-2.9000000000000001E-2</c:v>
                </c:pt>
                <c:pt idx="2">
                  <c:v>-3.4000000000000002E-2</c:v>
                </c:pt>
                <c:pt idx="3">
                  <c:v>-6.8000000000000005E-2</c:v>
                </c:pt>
                <c:pt idx="4">
                  <c:v>-1.0999999999999999E-2</c:v>
                </c:pt>
                <c:pt idx="5">
                  <c:v>2.1999999999999999E-2</c:v>
                </c:pt>
                <c:pt idx="6">
                  <c:v>3.5000000000000003E-2</c:v>
                </c:pt>
                <c:pt idx="7">
                  <c:v>0.192</c:v>
                </c:pt>
                <c:pt idx="8">
                  <c:v>0.6</c:v>
                </c:pt>
                <c:pt idx="9">
                  <c:v>1.4770000000000001</c:v>
                </c:pt>
              </c:numCache>
            </c:numRef>
          </c:val>
          <c:smooth val="0"/>
        </c:ser>
        <c:ser>
          <c:idx val="11"/>
          <c:order val="11"/>
          <c:tx>
            <c:strRef>
              <c:f>Sheet1!$A$13</c:f>
              <c:strCache>
                <c:ptCount val="1"/>
                <c:pt idx="0">
                  <c:v>CANNED MEAT</c:v>
                </c:pt>
              </c:strCache>
            </c:strRef>
          </c:tx>
          <c:spPr>
            <a:ln>
              <a:solidFill>
                <a:schemeClr val="accent1">
                  <a:lumMod val="40000"/>
                  <a:lumOff val="60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Sheet1!$B$13:$L$13</c:f>
            </c:numRef>
          </c:val>
          <c:smooth val="0"/>
        </c:ser>
        <c:ser>
          <c:idx val="12"/>
          <c:order val="12"/>
          <c:tx>
            <c:strRef>
              <c:f>Sheet1!$A$14</c:f>
              <c:strCache>
                <c:ptCount val="1"/>
                <c:pt idx="0">
                  <c:v>HOUSEHOLD CLEANERS</c:v>
                </c:pt>
              </c:strCache>
            </c:strRef>
          </c:tx>
          <c:spPr>
            <a:ln>
              <a:solidFill>
                <a:schemeClr val="accent1"/>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Sheet1!$B$14:$L$14</c:f>
            </c:numRef>
          </c:val>
          <c:smooth val="0"/>
        </c:ser>
        <c:ser>
          <c:idx val="13"/>
          <c:order val="13"/>
          <c:tx>
            <c:strRef>
              <c:f>Sheet1!$A$15</c:f>
              <c:strCache>
                <c:ptCount val="1"/>
                <c:pt idx="0">
                  <c:v>TOILET TISSUE</c:v>
                </c:pt>
              </c:strCache>
            </c:strRef>
          </c:tx>
          <c:spPr>
            <a:ln>
              <a:solidFill>
                <a:schemeClr val="bg1">
                  <a:lumMod val="50000"/>
                </a:schemeClr>
              </a:solidFill>
            </a:ln>
          </c:spPr>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Sheet1!$B$15:$L$15</c:f>
            </c:numRef>
          </c:val>
          <c:smooth val="0"/>
        </c:ser>
        <c:ser>
          <c:idx val="14"/>
          <c:order val="14"/>
          <c:tx>
            <c:strRef>
              <c:f>Sheet1!$A$16</c:f>
              <c:strCache>
                <c:ptCount val="1"/>
                <c:pt idx="0">
                  <c:v>AMBIENT SOUP</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Sheet1!$B$16:$L$16</c:f>
            </c:numRef>
          </c:val>
          <c:smooth val="0"/>
        </c:ser>
        <c:ser>
          <c:idx val="15"/>
          <c:order val="15"/>
          <c:tx>
            <c:strRef>
              <c:f>Sheet1!$A$17</c:f>
              <c:strCache>
                <c:ptCount val="1"/>
                <c:pt idx="0">
                  <c:v>KITCHEN ROLL</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Sheet1!$B$17:$L$17</c:f>
            </c:numRef>
          </c:val>
          <c:smooth val="0"/>
        </c:ser>
        <c:ser>
          <c:idx val="16"/>
          <c:order val="16"/>
          <c:tx>
            <c:strRef>
              <c:f>Sheet1!$A$18</c:f>
              <c:strCache>
                <c:ptCount val="1"/>
                <c:pt idx="0">
                  <c:v>RICE &amp; GRAINS</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Sheet1!$B$18:$L$18</c:f>
            </c:numRef>
          </c:val>
          <c:smooth val="0"/>
        </c:ser>
        <c:ser>
          <c:idx val="17"/>
          <c:order val="17"/>
          <c:tx>
            <c:strRef>
              <c:f>Sheet1!$A$19</c:f>
              <c:strCache>
                <c:ptCount val="1"/>
                <c:pt idx="0">
                  <c:v>NOODLES</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Sheet1!$B$19:$L$19</c:f>
            </c:numRef>
          </c:val>
          <c:smooth val="0"/>
        </c:ser>
        <c:ser>
          <c:idx val="18"/>
          <c:order val="18"/>
          <c:tx>
            <c:strRef>
              <c:f>Sheet1!$A$20</c:f>
              <c:strCache>
                <c:ptCount val="1"/>
                <c:pt idx="0">
                  <c:v>CANNED FISH</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Sheet1!$B$20:$L$20</c:f>
            </c:numRef>
          </c:val>
          <c:smooth val="0"/>
        </c:ser>
        <c:ser>
          <c:idx val="19"/>
          <c:order val="19"/>
          <c:tx>
            <c:strRef>
              <c:f>Sheet1!$A$21</c:f>
              <c:strCache>
                <c:ptCount val="1"/>
                <c:pt idx="0">
                  <c:v>CANNED VEG</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Sheet1!$B$21:$L$21</c:f>
            </c:numRef>
          </c:val>
          <c:smooth val="0"/>
        </c:ser>
        <c:ser>
          <c:idx val="20"/>
          <c:order val="20"/>
          <c:tx>
            <c:strRef>
              <c:f>Sheet1!$A$22</c:f>
              <c:strCache>
                <c:ptCount val="1"/>
                <c:pt idx="0">
                  <c:v>DRIED VEG</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Sheet1!$B$22:$L$22</c:f>
            </c:numRef>
          </c:val>
          <c:smooth val="0"/>
        </c:ser>
        <c:ser>
          <c:idx val="21"/>
          <c:order val="21"/>
          <c:tx>
            <c:strRef>
              <c:f>Sheet1!$A$23</c:f>
              <c:strCache>
                <c:ptCount val="1"/>
                <c:pt idx="0">
                  <c:v>FRESH MEAT SUBSTITUTES</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Sheet1!$B$23:$L$23</c:f>
            </c:numRef>
          </c:val>
          <c:smooth val="0"/>
        </c:ser>
        <c:ser>
          <c:idx val="22"/>
          <c:order val="22"/>
          <c:tx>
            <c:strRef>
              <c:f>Sheet1!$A$24</c:f>
              <c:strCache>
                <c:ptCount val="1"/>
                <c:pt idx="0">
                  <c:v>VMS &amp; DIETARY HEALTH</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Sheet1!$B$24:$L$24</c:f>
            </c:numRef>
          </c:val>
          <c:smooth val="0"/>
        </c:ser>
        <c:ser>
          <c:idx val="23"/>
          <c:order val="23"/>
          <c:tx>
            <c:strRef>
              <c:f>Sheet1!$A$25</c:f>
              <c:strCache>
                <c:ptCount val="1"/>
                <c:pt idx="0">
                  <c:v>BABY MILK</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Sheet1!$B$25:$L$25</c:f>
              <c:numCache>
                <c:formatCode>0.00%</c:formatCode>
                <c:ptCount val="10"/>
                <c:pt idx="0">
                  <c:v>-8.7999999999999995E-2</c:v>
                </c:pt>
                <c:pt idx="1">
                  <c:v>-0.109</c:v>
                </c:pt>
                <c:pt idx="2">
                  <c:v>-7.0000000000000007E-2</c:v>
                </c:pt>
                <c:pt idx="3">
                  <c:v>7.6999999999999999E-2</c:v>
                </c:pt>
                <c:pt idx="4">
                  <c:v>0.13700000000000001</c:v>
                </c:pt>
                <c:pt idx="5">
                  <c:v>0.02</c:v>
                </c:pt>
                <c:pt idx="6">
                  <c:v>-0.06</c:v>
                </c:pt>
                <c:pt idx="7">
                  <c:v>-3.3000000000000002E-2</c:v>
                </c:pt>
                <c:pt idx="8">
                  <c:v>0.19800000000000001</c:v>
                </c:pt>
                <c:pt idx="9">
                  <c:v>0.82</c:v>
                </c:pt>
              </c:numCache>
            </c:numRef>
          </c:val>
          <c:smooth val="0"/>
        </c:ser>
        <c:ser>
          <c:idx val="24"/>
          <c:order val="24"/>
          <c:tx>
            <c:strRef>
              <c:f>Sheet1!$A$26</c:f>
              <c:strCache>
                <c:ptCount val="1"/>
                <c:pt idx="0">
                  <c:v>FISH FINGERS</c:v>
                </c:pt>
              </c:strCache>
            </c:strRef>
          </c:tx>
          <c:marker>
            <c:symbol val="none"/>
          </c:marker>
          <c:cat>
            <c:strRef>
              <c:f>Sheet1!$B$1:$L$1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Sheet1!$B$26:$L$26</c:f>
              <c:numCache>
                <c:formatCode>0.00%</c:formatCode>
                <c:ptCount val="10"/>
                <c:pt idx="0">
                  <c:v>-3.6999999999999998E-2</c:v>
                </c:pt>
                <c:pt idx="1">
                  <c:v>1.2999999999999999E-2</c:v>
                </c:pt>
                <c:pt idx="2">
                  <c:v>4.8000000000000001E-2</c:v>
                </c:pt>
                <c:pt idx="3">
                  <c:v>1.9E-2</c:v>
                </c:pt>
                <c:pt idx="4">
                  <c:v>0.09</c:v>
                </c:pt>
                <c:pt idx="5">
                  <c:v>9.8000000000000004E-2</c:v>
                </c:pt>
                <c:pt idx="6">
                  <c:v>3.9E-2</c:v>
                </c:pt>
                <c:pt idx="7">
                  <c:v>5.7000000000000002E-2</c:v>
                </c:pt>
                <c:pt idx="8">
                  <c:v>0.23100000000000001</c:v>
                </c:pt>
                <c:pt idx="9">
                  <c:v>0.72199999999999998</c:v>
                </c:pt>
              </c:numCache>
            </c:numRef>
          </c:val>
          <c:smooth val="0"/>
        </c:ser>
        <c:dLbls>
          <c:showLegendKey val="0"/>
          <c:showVal val="0"/>
          <c:showCatName val="0"/>
          <c:showSerName val="0"/>
          <c:showPercent val="0"/>
          <c:showBubbleSize val="0"/>
        </c:dLbls>
        <c:smooth val="0"/>
        <c:axId val="419243296"/>
        <c:axId val="509345512"/>
      </c:lineChart>
      <c:catAx>
        <c:axId val="419243296"/>
        <c:scaling>
          <c:orientation val="minMax"/>
        </c:scaling>
        <c:delete val="0"/>
        <c:axPos val="b"/>
        <c:numFmt formatCode="General" sourceLinked="0"/>
        <c:majorTickMark val="none"/>
        <c:minorTickMark val="none"/>
        <c:tickLblPos val="nextTo"/>
        <c:spPr>
          <a:ln w="12700">
            <a:solidFill>
              <a:schemeClr val="bg1">
                <a:lumMod val="50000"/>
              </a:schemeClr>
            </a:solidFill>
          </a:ln>
        </c:spPr>
        <c:txPr>
          <a:bodyPr/>
          <a:lstStyle/>
          <a:p>
            <a:pPr>
              <a:defRPr sz="800">
                <a:uFillTx/>
              </a:defRPr>
            </a:pPr>
            <a:endParaRPr lang="en-US"/>
          </a:p>
        </c:txPr>
        <c:crossAx val="509345512"/>
        <c:crosses val="autoZero"/>
        <c:auto val="1"/>
        <c:lblAlgn val="ctr"/>
        <c:lblOffset val="1000"/>
        <c:noMultiLvlLbl val="0"/>
      </c:catAx>
      <c:valAx>
        <c:axId val="509345512"/>
        <c:scaling>
          <c:orientation val="minMax"/>
        </c:scaling>
        <c:delete val="1"/>
        <c:axPos val="l"/>
        <c:numFmt formatCode="0.00%" sourceLinked="1"/>
        <c:majorTickMark val="out"/>
        <c:minorTickMark val="none"/>
        <c:tickLblPos val="nextTo"/>
        <c:crossAx val="419243296"/>
        <c:crosses val="autoZero"/>
        <c:crossBetween val="between"/>
      </c:valAx>
    </c:plotArea>
    <c:legend>
      <c:legendPos val="b"/>
      <c:layout>
        <c:manualLayout>
          <c:xMode val="edge"/>
          <c:yMode val="edge"/>
          <c:x val="3.0067171717171701E-2"/>
          <c:y val="0.90559305555555603"/>
          <c:w val="0.96779999999999999"/>
          <c:h val="9.4406992601644396E-2"/>
        </c:manualLayout>
      </c:layout>
      <c:overlay val="0"/>
      <c:txPr>
        <a:bodyPr/>
        <a:lstStyle/>
        <a:p>
          <a:pPr>
            <a:defRPr sz="800">
              <a:uFillTx/>
            </a:defRPr>
          </a:pPr>
          <a:endParaRPr lang="en-US"/>
        </a:p>
      </c:txPr>
    </c:legend>
    <c:plotVisOnly val="1"/>
    <c:dispBlanksAs val="gap"/>
    <c:showDLblsOverMax val="0"/>
  </c:chart>
  <c:txPr>
    <a:bodyPr/>
    <a:lstStyle/>
    <a:p>
      <a:pPr>
        <a:defRPr sz="900" b="1">
          <a:uFillTx/>
          <a:latin typeface="Archivo Narrow" panose="020B0604020202020204" charset="0"/>
          <a:cs typeface="Archivo Narrow" panose="020B060402020202020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autoTitleDeleted val="1"/>
    <c:plotArea>
      <c:layout>
        <c:manualLayout>
          <c:layoutTarget val="inner"/>
          <c:xMode val="edge"/>
          <c:yMode val="edge"/>
          <c:x val="6.6795460783141705E-2"/>
          <c:y val="6.4428462938139405E-2"/>
          <c:w val="0.932914686305785"/>
          <c:h val="0.811727485782759"/>
        </c:manualLayout>
      </c:layout>
      <c:lineChart>
        <c:grouping val="standard"/>
        <c:varyColors val="0"/>
        <c:ser>
          <c:idx val="1"/>
          <c:order val="1"/>
          <c:tx>
            <c:strRef>
              <c:f>Sheet1!$A$3</c:f>
              <c:strCache>
                <c:ptCount val="1"/>
                <c:pt idx="0">
                  <c:v>Thermometers</c:v>
                </c:pt>
              </c:strCache>
            </c:strRef>
          </c:tx>
          <c:spPr>
            <a:ln>
              <a:solidFill>
                <a:schemeClr val="accent1">
                  <a:lumMod val="50000"/>
                </a:schemeClr>
              </a:solidFill>
            </a:ln>
          </c:spPr>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Sheet1!$B$3:$K$3</c:f>
            </c:numRef>
          </c:val>
          <c:smooth val="0"/>
        </c:ser>
        <c:ser>
          <c:idx val="2"/>
          <c:order val="2"/>
          <c:tx>
            <c:strRef>
              <c:f>Sheet1!$A$4</c:f>
              <c:strCache>
                <c:ptCount val="1"/>
                <c:pt idx="0">
                  <c:v>Kitchen Cleaners</c:v>
                </c:pt>
              </c:strCache>
            </c:strRef>
          </c:tx>
          <c:spPr>
            <a:ln>
              <a:solidFill>
                <a:schemeClr val="accent1"/>
              </a:solidFill>
            </a:ln>
          </c:spPr>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Sheet1!$B$4:$K$4</c:f>
            </c:numRef>
          </c:val>
          <c:smooth val="0"/>
        </c:ser>
        <c:ser>
          <c:idx val="3"/>
          <c:order val="3"/>
          <c:tx>
            <c:strRef>
              <c:f>Sheet1!$A$5</c:f>
              <c:strCache>
                <c:ptCount val="1"/>
                <c:pt idx="0">
                  <c:v>Hand soap</c:v>
                </c:pt>
              </c:strCache>
            </c:strRef>
          </c:tx>
          <c:spPr>
            <a:ln>
              <a:solidFill>
                <a:schemeClr val="accent1">
                  <a:lumMod val="75000"/>
                </a:schemeClr>
              </a:solidFill>
            </a:ln>
          </c:spPr>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Sheet1!$B$5:$K$5</c:f>
            </c:numRef>
          </c:val>
          <c:smooth val="0"/>
        </c:ser>
        <c:ser>
          <c:idx val="4"/>
          <c:order val="4"/>
          <c:tx>
            <c:strRef>
              <c:f>Sheet1!$A$6</c:f>
              <c:strCache>
                <c:ptCount val="1"/>
                <c:pt idx="0">
                  <c:v>Multi Purpose Cleaners</c:v>
                </c:pt>
              </c:strCache>
            </c:strRef>
          </c:tx>
          <c:spPr>
            <a:ln>
              <a:solidFill>
                <a:schemeClr val="accent1">
                  <a:lumMod val="60000"/>
                  <a:lumOff val="40000"/>
                </a:schemeClr>
              </a:solidFill>
            </a:ln>
          </c:spPr>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Sheet1!$B$6:$K$6</c:f>
            </c:numRef>
          </c:val>
          <c:smooth val="0"/>
        </c:ser>
        <c:ser>
          <c:idx val="5"/>
          <c:order val="5"/>
          <c:tx>
            <c:strRef>
              <c:f>Sheet1!$A$7</c:f>
              <c:strCache>
                <c:ptCount val="1"/>
                <c:pt idx="0">
                  <c:v>Kleenex</c:v>
                </c:pt>
              </c:strCache>
            </c:strRef>
          </c:tx>
          <c:spPr>
            <a:ln>
              <a:solidFill>
                <a:schemeClr val="accent1">
                  <a:lumMod val="40000"/>
                  <a:lumOff val="60000"/>
                </a:schemeClr>
              </a:solidFill>
            </a:ln>
          </c:spPr>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Sheet1!$B$7:$K$7</c:f>
            </c:numRef>
          </c:val>
          <c:smooth val="0"/>
        </c:ser>
        <c:ser>
          <c:idx val="6"/>
          <c:order val="6"/>
          <c:tx>
            <c:strRef>
              <c:f>Sheet1!$A$8</c:f>
              <c:strCache>
                <c:ptCount val="1"/>
                <c:pt idx="0">
                  <c:v>Vitamins</c:v>
                </c:pt>
              </c:strCache>
            </c:strRef>
          </c:tx>
          <c:spPr>
            <a:ln>
              <a:solidFill>
                <a:schemeClr val="accent1">
                  <a:lumMod val="20000"/>
                  <a:lumOff val="80000"/>
                </a:schemeClr>
              </a:solidFill>
            </a:ln>
          </c:spPr>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Sheet1!$B$8:$K$8</c:f>
            </c:numRef>
          </c:val>
          <c:smooth val="0"/>
        </c:ser>
        <c:ser>
          <c:idx val="7"/>
          <c:order val="7"/>
          <c:tx>
            <c:strRef>
              <c:f>Sheet1!$A$9</c:f>
              <c:strCache>
                <c:ptCount val="1"/>
                <c:pt idx="0">
                  <c:v>Shelf stable Milk</c:v>
                </c:pt>
              </c:strCache>
            </c:strRef>
          </c:tx>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Sheet1!$B$9:$K$9</c:f>
            </c:numRef>
          </c:val>
          <c:smooth val="0"/>
        </c:ser>
        <c:ser>
          <c:idx val="8"/>
          <c:order val="8"/>
          <c:tx>
            <c:strRef>
              <c:f>Sheet1!$A$10</c:f>
              <c:strCache>
                <c:ptCount val="1"/>
                <c:pt idx="0">
                  <c:v>Canned Food</c:v>
                </c:pt>
              </c:strCache>
            </c:strRef>
          </c:tx>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Sheet1!$B$10:$K$10</c:f>
            </c:numRef>
          </c:val>
          <c:smooth val="0"/>
        </c:ser>
        <c:ser>
          <c:idx val="9"/>
          <c:order val="9"/>
          <c:tx>
            <c:strRef>
              <c:f>Sheet1!$A$11</c:f>
              <c:strCache>
                <c:ptCount val="1"/>
                <c:pt idx="0">
                  <c:v>Canned meals*</c:v>
                </c:pt>
              </c:strCache>
            </c:strRef>
          </c:tx>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Sheet1!$B$11:$K$11</c:f>
            </c:numRef>
          </c:val>
          <c:smooth val="0"/>
        </c:ser>
        <c:ser>
          <c:idx val="10"/>
          <c:order val="10"/>
          <c:tx>
            <c:strRef>
              <c:f>Sheet1!$A$12</c:f>
              <c:strCache>
                <c:ptCount val="1"/>
                <c:pt idx="0">
                  <c:v>Canned fruit/veg</c:v>
                </c:pt>
              </c:strCache>
            </c:strRef>
          </c:tx>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Sheet1!$B$12:$K$12</c:f>
            </c:numRef>
          </c:val>
          <c:smooth val="0"/>
        </c:ser>
        <c:ser>
          <c:idx val="11"/>
          <c:order val="11"/>
          <c:tx>
            <c:strRef>
              <c:f>Sheet1!$A$13</c:f>
              <c:strCache>
                <c:ptCount val="1"/>
                <c:pt idx="0">
                  <c:v>Frozen food</c:v>
                </c:pt>
              </c:strCache>
            </c:strRef>
          </c:tx>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Sheet1!$B$13:$K$13</c:f>
            </c:numRef>
          </c:val>
          <c:smooth val="0"/>
        </c:ser>
        <c:ser>
          <c:idx val="12"/>
          <c:order val="12"/>
          <c:tx>
            <c:strRef>
              <c:f>Sheet1!$A$14</c:f>
              <c:strCache>
                <c:ptCount val="1"/>
                <c:pt idx="0">
                  <c:v>Bath Tissue</c:v>
                </c:pt>
              </c:strCache>
            </c:strRef>
          </c:tx>
          <c:spPr>
            <a:ln>
              <a:solidFill>
                <a:schemeClr val="bg1">
                  <a:lumMod val="50000"/>
                </a:schemeClr>
              </a:solidFill>
            </a:ln>
          </c:spPr>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Sheet1!$B$14:$K$14</c:f>
            </c:numRef>
          </c:val>
          <c:smooth val="0"/>
        </c:ser>
        <c:ser>
          <c:idx val="13"/>
          <c:order val="13"/>
          <c:tx>
            <c:strRef>
              <c:f>Sheet1!$A$15</c:f>
              <c:strCache>
                <c:ptCount val="1"/>
                <c:pt idx="0">
                  <c:v>Frozen meals</c:v>
                </c:pt>
              </c:strCache>
            </c:strRef>
          </c:tx>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Sheet1!$B$15:$K$15</c:f>
            </c:numRef>
          </c:val>
          <c:smooth val="0"/>
        </c:ser>
        <c:dLbls>
          <c:showLegendKey val="0"/>
          <c:showVal val="0"/>
          <c:showCatName val="0"/>
          <c:showSerName val="0"/>
          <c:showPercent val="0"/>
          <c:showBubbleSize val="0"/>
        </c:dLbls>
        <c:marker val="1"/>
        <c:smooth val="0"/>
        <c:axId val="509343552"/>
        <c:axId val="509346296"/>
      </c:lineChart>
      <c:lineChart>
        <c:grouping val="standard"/>
        <c:varyColors val="0"/>
        <c:ser>
          <c:idx val="0"/>
          <c:order val="0"/>
          <c:tx>
            <c:strRef>
              <c:f>Sheet1!$A$2</c:f>
              <c:strCache>
                <c:ptCount val="1"/>
                <c:pt idx="0">
                  <c:v>Hand Sanitizer</c:v>
                </c:pt>
              </c:strCache>
            </c:strRef>
          </c:tx>
          <c:spPr>
            <a:ln>
              <a:solidFill>
                <a:schemeClr val="accent2">
                  <a:lumMod val="50000"/>
                </a:schemeClr>
              </a:solidFill>
            </a:ln>
          </c:spPr>
          <c:marker>
            <c:symbol val="none"/>
          </c:marker>
          <c:cat>
            <c:strRef>
              <c:f>Sheet1!$B$1:$K$1</c:f>
              <c:strCache>
                <c:ptCount val="9"/>
                <c:pt idx="0">
                  <c:v>6 Jan - 12 Jan</c:v>
                </c:pt>
                <c:pt idx="1">
                  <c:v>13 Jan - 19 Jan</c:v>
                </c:pt>
                <c:pt idx="2">
                  <c:v>20 Jan - 26 Jan</c:v>
                </c:pt>
                <c:pt idx="3">
                  <c:v>27 Jan - 2 Feb</c:v>
                </c:pt>
                <c:pt idx="4">
                  <c:v>3 Feb - 9 Feb</c:v>
                </c:pt>
                <c:pt idx="5">
                  <c:v>10 Feb - 16 Feb</c:v>
                </c:pt>
                <c:pt idx="6">
                  <c:v>17 Feb - 23 Feb</c:v>
                </c:pt>
                <c:pt idx="7">
                  <c:v>24 Feb - 1 Mar</c:v>
                </c:pt>
                <c:pt idx="8">
                  <c:v>2 Mar - 8 Mar</c:v>
                </c:pt>
              </c:strCache>
            </c:strRef>
          </c:cat>
          <c:val>
            <c:numRef>
              <c:f>Sheet1!$B$2:$K$2</c:f>
              <c:numCache>
                <c:formatCode>0.00%</c:formatCode>
                <c:ptCount val="9"/>
                <c:pt idx="0">
                  <c:v>-4.3999999999999997E-2</c:v>
                </c:pt>
                <c:pt idx="1">
                  <c:v>0.42899999999999999</c:v>
                </c:pt>
                <c:pt idx="2">
                  <c:v>2.444</c:v>
                </c:pt>
                <c:pt idx="3">
                  <c:v>3.2730000000000001</c:v>
                </c:pt>
                <c:pt idx="4">
                  <c:v>4.1279999999999992</c:v>
                </c:pt>
                <c:pt idx="5">
                  <c:v>1.956</c:v>
                </c:pt>
                <c:pt idx="6">
                  <c:v>6.6649999999999991</c:v>
                </c:pt>
                <c:pt idx="7">
                  <c:v>7.633</c:v>
                </c:pt>
                <c:pt idx="8">
                  <c:v>5.6829999999999989</c:v>
                </c:pt>
              </c:numCache>
            </c:numRef>
          </c:val>
          <c:smooth val="0"/>
        </c:ser>
        <c:dLbls>
          <c:showLegendKey val="0"/>
          <c:showVal val="0"/>
          <c:showCatName val="0"/>
          <c:showSerName val="0"/>
          <c:showPercent val="0"/>
          <c:showBubbleSize val="0"/>
        </c:dLbls>
        <c:marker val="1"/>
        <c:smooth val="0"/>
        <c:axId val="509341200"/>
        <c:axId val="509344728"/>
      </c:lineChart>
      <c:catAx>
        <c:axId val="509343552"/>
        <c:scaling>
          <c:orientation val="minMax"/>
        </c:scaling>
        <c:delete val="1"/>
        <c:axPos val="b"/>
        <c:majorTickMark val="none"/>
        <c:minorTickMark val="none"/>
        <c:tickLblPos val="nextTo"/>
        <c:crossAx val="509346296"/>
        <c:crosses val="autoZero"/>
        <c:auto val="1"/>
        <c:lblAlgn val="ctr"/>
        <c:lblOffset val="1000"/>
        <c:noMultiLvlLbl val="0"/>
      </c:catAx>
      <c:valAx>
        <c:axId val="509346296"/>
        <c:scaling>
          <c:orientation val="minMax"/>
        </c:scaling>
        <c:delete val="1"/>
        <c:axPos val="l"/>
        <c:numFmt formatCode="0" sourceLinked="1"/>
        <c:majorTickMark val="out"/>
        <c:minorTickMark val="none"/>
        <c:tickLblPos val="nextTo"/>
        <c:crossAx val="509343552"/>
        <c:crosses val="autoZero"/>
        <c:crossBetween val="between"/>
      </c:valAx>
      <c:valAx>
        <c:axId val="509344728"/>
        <c:scaling>
          <c:orientation val="minMax"/>
          <c:min val="0"/>
        </c:scaling>
        <c:delete val="1"/>
        <c:axPos val="r"/>
        <c:numFmt formatCode="0.00%" sourceLinked="1"/>
        <c:majorTickMark val="out"/>
        <c:minorTickMark val="none"/>
        <c:tickLblPos val="nextTo"/>
        <c:crossAx val="509341200"/>
        <c:crosses val="max"/>
        <c:crossBetween val="between"/>
      </c:valAx>
      <c:catAx>
        <c:axId val="509341200"/>
        <c:scaling>
          <c:orientation val="minMax"/>
        </c:scaling>
        <c:delete val="1"/>
        <c:axPos val="b"/>
        <c:numFmt formatCode="General" sourceLinked="0"/>
        <c:majorTickMark val="out"/>
        <c:minorTickMark val="none"/>
        <c:tickLblPos val="nextTo"/>
        <c:crossAx val="509344728"/>
        <c:crosses val="autoZero"/>
        <c:auto val="1"/>
        <c:lblAlgn val="ctr"/>
        <c:lblOffset val="100"/>
        <c:noMultiLvlLbl val="0"/>
      </c:catAx>
    </c:plotArea>
    <c:legend>
      <c:legendPos val="b"/>
      <c:layout>
        <c:manualLayout>
          <c:xMode val="edge"/>
          <c:yMode val="edge"/>
          <c:x val="0.41229053030302998"/>
          <c:y val="7.6218533223920595E-2"/>
          <c:w val="0.181833080808081"/>
          <c:h val="9.5429243219597504E-2"/>
        </c:manualLayout>
      </c:layout>
      <c:overlay val="0"/>
      <c:txPr>
        <a:bodyPr/>
        <a:lstStyle/>
        <a:p>
          <a:pPr>
            <a:defRPr sz="900">
              <a:uFillTx/>
            </a:defRPr>
          </a:pPr>
          <a:endParaRPr lang="en-US"/>
        </a:p>
      </c:txPr>
    </c:legend>
    <c:plotVisOnly val="1"/>
    <c:dispBlanksAs val="gap"/>
    <c:showDLblsOverMax val="0"/>
  </c:chart>
  <c:txPr>
    <a:bodyPr/>
    <a:lstStyle/>
    <a:p>
      <a:pPr>
        <a:defRPr sz="800" b="1">
          <a:uFillTx/>
          <a:latin typeface="Archivo Narrow" panose="020B0604020202020204" charset="0"/>
          <a:cs typeface="Archivo Narrow" panose="020B060402020202020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autoTitleDeleted val="0"/>
    <c:plotArea>
      <c:layout>
        <c:manualLayout>
          <c:layoutTarget val="inner"/>
          <c:xMode val="edge"/>
          <c:yMode val="edge"/>
          <c:x val="2.67231060606061E-2"/>
          <c:y val="1.0387499999999999E-2"/>
          <c:w val="0.97327689393939398"/>
          <c:h val="0.76111445922766696"/>
        </c:manualLayout>
      </c:layout>
      <c:lineChart>
        <c:grouping val="standard"/>
        <c:varyColors val="0"/>
        <c:ser>
          <c:idx val="0"/>
          <c:order val="0"/>
          <c:tx>
            <c:strRef>
              <c:f>Sheet1!$A$2</c:f>
              <c:strCache>
                <c:ptCount val="1"/>
                <c:pt idx="0">
                  <c:v>Thermometers</c:v>
                </c:pt>
              </c:strCache>
            </c:strRef>
          </c:tx>
          <c:spPr>
            <a:ln>
              <a:solidFill>
                <a:schemeClr val="accent2">
                  <a:lumMod val="40000"/>
                  <a:lumOff val="60000"/>
                </a:schemeClr>
              </a:solidFill>
            </a:ln>
          </c:spPr>
          <c:marker>
            <c:symbol val="none"/>
          </c:marker>
          <c:cat>
            <c:strRef>
              <c:f>Sheet1!$B$1:$K$1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Sheet1!$B$2:$K$2</c:f>
              <c:numCache>
                <c:formatCode>General</c:formatCode>
                <c:ptCount val="10"/>
                <c:pt idx="0">
                  <c:v>-1</c:v>
                </c:pt>
                <c:pt idx="1">
                  <c:v>-5</c:v>
                </c:pt>
                <c:pt idx="2">
                  <c:v>-5</c:v>
                </c:pt>
                <c:pt idx="3">
                  <c:v>-2</c:v>
                </c:pt>
                <c:pt idx="4">
                  <c:v>-4</c:v>
                </c:pt>
                <c:pt idx="5">
                  <c:v>6</c:v>
                </c:pt>
                <c:pt idx="6">
                  <c:v>24</c:v>
                </c:pt>
                <c:pt idx="7">
                  <c:v>71</c:v>
                </c:pt>
                <c:pt idx="8">
                  <c:v>93</c:v>
                </c:pt>
                <c:pt idx="9">
                  <c:v>116</c:v>
                </c:pt>
              </c:numCache>
            </c:numRef>
          </c:val>
          <c:smooth val="0"/>
        </c:ser>
        <c:ser>
          <c:idx val="1"/>
          <c:order val="1"/>
          <c:tx>
            <c:strRef>
              <c:f>Sheet1!$A$3</c:f>
              <c:strCache>
                <c:ptCount val="1"/>
                <c:pt idx="0">
                  <c:v>Kitchen Cleaners</c:v>
                </c:pt>
              </c:strCache>
            </c:strRef>
          </c:tx>
          <c:spPr>
            <a:ln>
              <a:solidFill>
                <a:schemeClr val="accent3">
                  <a:lumMod val="60000"/>
                  <a:lumOff val="40000"/>
                </a:schemeClr>
              </a:solidFill>
            </a:ln>
          </c:spPr>
          <c:marker>
            <c:symbol val="none"/>
          </c:marker>
          <c:cat>
            <c:strRef>
              <c:f>Sheet1!$B$1:$K$1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Sheet1!$B$3:$K$3</c:f>
              <c:numCache>
                <c:formatCode>General</c:formatCode>
                <c:ptCount val="10"/>
                <c:pt idx="0">
                  <c:v>10</c:v>
                </c:pt>
                <c:pt idx="1">
                  <c:v>13</c:v>
                </c:pt>
                <c:pt idx="2">
                  <c:v>12</c:v>
                </c:pt>
                <c:pt idx="3">
                  <c:v>18</c:v>
                </c:pt>
                <c:pt idx="4">
                  <c:v>17</c:v>
                </c:pt>
                <c:pt idx="5">
                  <c:v>17</c:v>
                </c:pt>
                <c:pt idx="6">
                  <c:v>49</c:v>
                </c:pt>
                <c:pt idx="7">
                  <c:v>106</c:v>
                </c:pt>
                <c:pt idx="8">
                  <c:v>83</c:v>
                </c:pt>
                <c:pt idx="9">
                  <c:v>127.9</c:v>
                </c:pt>
              </c:numCache>
            </c:numRef>
          </c:val>
          <c:smooth val="0"/>
        </c:ser>
        <c:ser>
          <c:idx val="2"/>
          <c:order val="2"/>
          <c:tx>
            <c:strRef>
              <c:f>Sheet1!$A$4</c:f>
              <c:strCache>
                <c:ptCount val="1"/>
                <c:pt idx="0">
                  <c:v>Hand soap</c:v>
                </c:pt>
              </c:strCache>
            </c:strRef>
          </c:tx>
          <c:spPr>
            <a:ln>
              <a:solidFill>
                <a:srgbClr val="7030A0"/>
              </a:solidFill>
            </a:ln>
          </c:spPr>
          <c:marker>
            <c:symbol val="none"/>
          </c:marker>
          <c:cat>
            <c:strRef>
              <c:f>Sheet1!$B$1:$K$1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Sheet1!$B$4:$K$4</c:f>
              <c:numCache>
                <c:formatCode>General</c:formatCode>
                <c:ptCount val="10"/>
                <c:pt idx="0">
                  <c:v>-6</c:v>
                </c:pt>
                <c:pt idx="1">
                  <c:v>1</c:v>
                </c:pt>
                <c:pt idx="2">
                  <c:v>2</c:v>
                </c:pt>
                <c:pt idx="3">
                  <c:v>5</c:v>
                </c:pt>
                <c:pt idx="4">
                  <c:v>7</c:v>
                </c:pt>
                <c:pt idx="5">
                  <c:v>7</c:v>
                </c:pt>
                <c:pt idx="6">
                  <c:v>29</c:v>
                </c:pt>
                <c:pt idx="7">
                  <c:v>84</c:v>
                </c:pt>
                <c:pt idx="8">
                  <c:v>64</c:v>
                </c:pt>
                <c:pt idx="9">
                  <c:v>103.4</c:v>
                </c:pt>
              </c:numCache>
            </c:numRef>
          </c:val>
          <c:smooth val="0"/>
        </c:ser>
        <c:ser>
          <c:idx val="3"/>
          <c:order val="3"/>
          <c:tx>
            <c:strRef>
              <c:f>Sheet1!$A$5</c:f>
              <c:strCache>
                <c:ptCount val="1"/>
                <c:pt idx="0">
                  <c:v>Multi Purpose Cleaners</c:v>
                </c:pt>
              </c:strCache>
            </c:strRef>
          </c:tx>
          <c:spPr>
            <a:ln>
              <a:solidFill>
                <a:schemeClr val="accent2">
                  <a:lumMod val="60000"/>
                  <a:lumOff val="40000"/>
                </a:schemeClr>
              </a:solidFill>
            </a:ln>
          </c:spPr>
          <c:marker>
            <c:symbol val="none"/>
          </c:marker>
          <c:cat>
            <c:strRef>
              <c:f>Sheet1!$B$1:$K$1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Sheet1!$B$5:$K$5</c:f>
              <c:numCache>
                <c:formatCode>General</c:formatCode>
                <c:ptCount val="10"/>
                <c:pt idx="0">
                  <c:v>-2</c:v>
                </c:pt>
                <c:pt idx="1">
                  <c:v>3</c:v>
                </c:pt>
                <c:pt idx="2">
                  <c:v>4</c:v>
                </c:pt>
                <c:pt idx="3">
                  <c:v>7</c:v>
                </c:pt>
                <c:pt idx="4">
                  <c:v>5</c:v>
                </c:pt>
                <c:pt idx="5">
                  <c:v>4</c:v>
                </c:pt>
                <c:pt idx="6">
                  <c:v>22</c:v>
                </c:pt>
                <c:pt idx="7">
                  <c:v>53</c:v>
                </c:pt>
                <c:pt idx="8">
                  <c:v>38</c:v>
                </c:pt>
                <c:pt idx="9">
                  <c:v>49.7</c:v>
                </c:pt>
              </c:numCache>
            </c:numRef>
          </c:val>
          <c:smooth val="0"/>
        </c:ser>
        <c:ser>
          <c:idx val="4"/>
          <c:order val="4"/>
          <c:tx>
            <c:strRef>
              <c:f>Sheet1!$A$6</c:f>
              <c:strCache>
                <c:ptCount val="1"/>
                <c:pt idx="0">
                  <c:v>Shelf stable Milk</c:v>
                </c:pt>
              </c:strCache>
            </c:strRef>
          </c:tx>
          <c:spPr>
            <a:ln>
              <a:solidFill>
                <a:schemeClr val="accent1">
                  <a:lumMod val="60000"/>
                  <a:lumOff val="40000"/>
                </a:schemeClr>
              </a:solidFill>
            </a:ln>
          </c:spPr>
          <c:marker>
            <c:symbol val="none"/>
          </c:marker>
          <c:cat>
            <c:strRef>
              <c:f>Sheet1!$B$1:$K$1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Sheet1!$B$6:$K$6</c:f>
              <c:numCache>
                <c:formatCode>General</c:formatCode>
                <c:ptCount val="10"/>
                <c:pt idx="0">
                  <c:v>-3</c:v>
                </c:pt>
                <c:pt idx="1">
                  <c:v>1</c:v>
                </c:pt>
                <c:pt idx="2">
                  <c:v>-2</c:v>
                </c:pt>
                <c:pt idx="3">
                  <c:v>-2</c:v>
                </c:pt>
                <c:pt idx="4">
                  <c:v>0</c:v>
                </c:pt>
                <c:pt idx="5">
                  <c:v>0</c:v>
                </c:pt>
                <c:pt idx="6">
                  <c:v>12</c:v>
                </c:pt>
                <c:pt idx="7">
                  <c:v>31</c:v>
                </c:pt>
                <c:pt idx="8">
                  <c:v>20</c:v>
                </c:pt>
                <c:pt idx="9">
                  <c:v>62.2</c:v>
                </c:pt>
              </c:numCache>
            </c:numRef>
          </c:val>
          <c:smooth val="0"/>
        </c:ser>
        <c:ser>
          <c:idx val="5"/>
          <c:order val="5"/>
          <c:tx>
            <c:strRef>
              <c:f>Sheet1!$A$7</c:f>
              <c:strCache>
                <c:ptCount val="1"/>
                <c:pt idx="0">
                  <c:v>Canned Food</c:v>
                </c:pt>
              </c:strCache>
            </c:strRef>
          </c:tx>
          <c:spPr>
            <a:ln>
              <a:solidFill>
                <a:schemeClr val="accent4">
                  <a:lumMod val="75000"/>
                </a:schemeClr>
              </a:solidFill>
            </a:ln>
          </c:spPr>
          <c:marker>
            <c:symbol val="none"/>
          </c:marker>
          <c:cat>
            <c:strRef>
              <c:f>Sheet1!$B$1:$K$1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Sheet1!$B$7:$K$7</c:f>
              <c:numCache>
                <c:formatCode>General</c:formatCode>
                <c:ptCount val="10"/>
                <c:pt idx="0">
                  <c:v>-2</c:v>
                </c:pt>
                <c:pt idx="1">
                  <c:v>3</c:v>
                </c:pt>
                <c:pt idx="2">
                  <c:v>3</c:v>
                </c:pt>
                <c:pt idx="3">
                  <c:v>0</c:v>
                </c:pt>
                <c:pt idx="4">
                  <c:v>5</c:v>
                </c:pt>
                <c:pt idx="5">
                  <c:v>6</c:v>
                </c:pt>
                <c:pt idx="6">
                  <c:v>29</c:v>
                </c:pt>
                <c:pt idx="7">
                  <c:v>49</c:v>
                </c:pt>
                <c:pt idx="8">
                  <c:v>20</c:v>
                </c:pt>
                <c:pt idx="9">
                  <c:v>56</c:v>
                </c:pt>
              </c:numCache>
            </c:numRef>
          </c:val>
          <c:smooth val="0"/>
        </c:ser>
        <c:ser>
          <c:idx val="6"/>
          <c:order val="6"/>
          <c:tx>
            <c:strRef>
              <c:f>Sheet1!$A$8</c:f>
              <c:strCache>
                <c:ptCount val="1"/>
                <c:pt idx="0">
                  <c:v>Frozen food</c:v>
                </c:pt>
              </c:strCache>
            </c:strRef>
          </c:tx>
          <c:spPr>
            <a:ln>
              <a:solidFill>
                <a:srgbClr val="00B050"/>
              </a:solidFill>
            </a:ln>
          </c:spPr>
          <c:marker>
            <c:symbol val="none"/>
          </c:marker>
          <c:cat>
            <c:strRef>
              <c:f>Sheet1!$B$1:$K$1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Sheet1!$B$8:$K$8</c:f>
              <c:numCache>
                <c:formatCode>General</c:formatCode>
                <c:ptCount val="10"/>
                <c:pt idx="0">
                  <c:v>-1</c:v>
                </c:pt>
                <c:pt idx="1">
                  <c:v>1</c:v>
                </c:pt>
                <c:pt idx="2">
                  <c:v>0</c:v>
                </c:pt>
                <c:pt idx="3">
                  <c:v>-1</c:v>
                </c:pt>
                <c:pt idx="4">
                  <c:v>0</c:v>
                </c:pt>
                <c:pt idx="5">
                  <c:v>1</c:v>
                </c:pt>
                <c:pt idx="6">
                  <c:v>10</c:v>
                </c:pt>
                <c:pt idx="7">
                  <c:v>24</c:v>
                </c:pt>
                <c:pt idx="8">
                  <c:v>18</c:v>
                </c:pt>
                <c:pt idx="9">
                  <c:v>48</c:v>
                </c:pt>
              </c:numCache>
            </c:numRef>
          </c:val>
          <c:smooth val="0"/>
        </c:ser>
        <c:ser>
          <c:idx val="7"/>
          <c:order val="7"/>
          <c:tx>
            <c:strRef>
              <c:f>Sheet1!$A$9</c:f>
              <c:strCache>
                <c:ptCount val="1"/>
                <c:pt idx="0">
                  <c:v>Bath Tissue</c:v>
                </c:pt>
              </c:strCache>
            </c:strRef>
          </c:tx>
          <c:spPr>
            <a:ln>
              <a:solidFill>
                <a:schemeClr val="accent2">
                  <a:lumMod val="75000"/>
                </a:schemeClr>
              </a:solidFill>
            </a:ln>
          </c:spPr>
          <c:marker>
            <c:symbol val="none"/>
          </c:marker>
          <c:cat>
            <c:strRef>
              <c:f>Sheet1!$B$1:$K$1</c:f>
              <c:strCache>
                <c:ptCount val="10"/>
                <c:pt idx="0">
                  <c:v>5 Jan - 11 Jan</c:v>
                </c:pt>
                <c:pt idx="1">
                  <c:v>12 Jan - 18 Jan</c:v>
                </c:pt>
                <c:pt idx="2">
                  <c:v>19 Jan - 25 Jan</c:v>
                </c:pt>
                <c:pt idx="3">
                  <c:v>26 Jan - 1 Feb</c:v>
                </c:pt>
                <c:pt idx="4">
                  <c:v>2 Feb - 8 Feb</c:v>
                </c:pt>
                <c:pt idx="5">
                  <c:v>9 Feb - 15 Feb</c:v>
                </c:pt>
                <c:pt idx="6">
                  <c:v>16 Feb - 22 Feb</c:v>
                </c:pt>
                <c:pt idx="7">
                  <c:v>23 Feb - 29 Feb</c:v>
                </c:pt>
                <c:pt idx="8">
                  <c:v>1 Mar - 7 Mar</c:v>
                </c:pt>
                <c:pt idx="9">
                  <c:v>8 Mar - 14 Mar</c:v>
                </c:pt>
              </c:strCache>
            </c:strRef>
          </c:cat>
          <c:val>
            <c:numRef>
              <c:f>Sheet1!$B$9:$K$9</c:f>
              <c:numCache>
                <c:formatCode>General</c:formatCode>
                <c:ptCount val="10"/>
                <c:pt idx="0">
                  <c:v>-2</c:v>
                </c:pt>
                <c:pt idx="1">
                  <c:v>2</c:v>
                </c:pt>
                <c:pt idx="2">
                  <c:v>1</c:v>
                </c:pt>
                <c:pt idx="3">
                  <c:v>-2</c:v>
                </c:pt>
                <c:pt idx="4">
                  <c:v>1</c:v>
                </c:pt>
                <c:pt idx="5">
                  <c:v>3</c:v>
                </c:pt>
                <c:pt idx="6">
                  <c:v>12</c:v>
                </c:pt>
                <c:pt idx="7">
                  <c:v>23</c:v>
                </c:pt>
                <c:pt idx="8">
                  <c:v>17</c:v>
                </c:pt>
                <c:pt idx="9">
                  <c:v>43.3</c:v>
                </c:pt>
              </c:numCache>
            </c:numRef>
          </c:val>
          <c:smooth val="0"/>
        </c:ser>
        <c:dLbls>
          <c:showLegendKey val="0"/>
          <c:showVal val="0"/>
          <c:showCatName val="0"/>
          <c:showSerName val="0"/>
          <c:showPercent val="0"/>
          <c:showBubbleSize val="0"/>
        </c:dLbls>
        <c:smooth val="0"/>
        <c:axId val="509347472"/>
        <c:axId val="509347864"/>
      </c:lineChart>
      <c:catAx>
        <c:axId val="509347472"/>
        <c:scaling>
          <c:orientation val="minMax"/>
        </c:scaling>
        <c:delete val="0"/>
        <c:axPos val="b"/>
        <c:numFmt formatCode="General" sourceLinked="0"/>
        <c:majorTickMark val="none"/>
        <c:minorTickMark val="none"/>
        <c:tickLblPos val="nextTo"/>
        <c:spPr>
          <a:ln w="12700">
            <a:solidFill>
              <a:schemeClr val="bg1">
                <a:lumMod val="50000"/>
              </a:schemeClr>
            </a:solidFill>
          </a:ln>
        </c:spPr>
        <c:txPr>
          <a:bodyPr/>
          <a:lstStyle/>
          <a:p>
            <a:pPr>
              <a:defRPr sz="800">
                <a:uFillTx/>
              </a:defRPr>
            </a:pPr>
            <a:endParaRPr lang="en-US"/>
          </a:p>
        </c:txPr>
        <c:crossAx val="509347864"/>
        <c:crosses val="autoZero"/>
        <c:auto val="1"/>
        <c:lblAlgn val="ctr"/>
        <c:lblOffset val="400"/>
        <c:noMultiLvlLbl val="0"/>
      </c:catAx>
      <c:valAx>
        <c:axId val="509347864"/>
        <c:scaling>
          <c:orientation val="minMax"/>
        </c:scaling>
        <c:delete val="1"/>
        <c:axPos val="l"/>
        <c:numFmt formatCode="General" sourceLinked="1"/>
        <c:majorTickMark val="out"/>
        <c:minorTickMark val="none"/>
        <c:tickLblPos val="nextTo"/>
        <c:crossAx val="509347472"/>
        <c:crosses val="autoZero"/>
        <c:crossBetween val="between"/>
      </c:valAx>
    </c:plotArea>
    <c:legend>
      <c:legendPos val="b"/>
      <c:layout>
        <c:manualLayout>
          <c:xMode val="edge"/>
          <c:yMode val="edge"/>
          <c:x val="2.2049494949494999E-2"/>
          <c:y val="0.84522298058216305"/>
          <c:w val="0.96779999999999999"/>
          <c:h val="0.116359659092382"/>
        </c:manualLayout>
      </c:layout>
      <c:overlay val="0"/>
      <c:txPr>
        <a:bodyPr/>
        <a:lstStyle/>
        <a:p>
          <a:pPr>
            <a:defRPr sz="800">
              <a:uFillTx/>
            </a:defRPr>
          </a:pPr>
          <a:endParaRPr lang="en-US"/>
        </a:p>
      </c:txPr>
    </c:legend>
    <c:plotVisOnly val="1"/>
    <c:dispBlanksAs val="gap"/>
    <c:showDLblsOverMax val="0"/>
  </c:chart>
  <c:txPr>
    <a:bodyPr/>
    <a:lstStyle/>
    <a:p>
      <a:pPr>
        <a:defRPr sz="900" b="1">
          <a:uFillTx/>
          <a:latin typeface="Archivo Narrow" panose="020B0604020202020204" charset="0"/>
          <a:cs typeface="Archivo Narrow" panose="020B060402020202020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autoTitleDeleted val="1"/>
    <c:plotArea>
      <c:layout>
        <c:manualLayout>
          <c:layoutTarget val="inner"/>
          <c:xMode val="edge"/>
          <c:yMode val="edge"/>
          <c:x val="4.3432828282828302E-2"/>
          <c:y val="3.8536060042326202E-2"/>
          <c:w val="0.93804248488584296"/>
          <c:h val="0.811727485782759"/>
        </c:manualLayout>
      </c:layout>
      <c:lineChart>
        <c:grouping val="standard"/>
        <c:varyColors val="0"/>
        <c:ser>
          <c:idx val="1"/>
          <c:order val="1"/>
          <c:tx>
            <c:strRef>
              <c:f>Sheet1!$A$3</c:f>
              <c:strCache>
                <c:ptCount val="1"/>
                <c:pt idx="0">
                  <c:v>Thermometers</c:v>
                </c:pt>
              </c:strCache>
            </c:strRef>
          </c:tx>
          <c:spPr>
            <a:ln>
              <a:solidFill>
                <a:schemeClr val="accent1">
                  <a:lumMod val="50000"/>
                </a:schemeClr>
              </a:solidFill>
            </a:ln>
          </c:spPr>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Sheet1!$B$3:$L$3</c:f>
            </c:numRef>
          </c:val>
          <c:smooth val="0"/>
        </c:ser>
        <c:ser>
          <c:idx val="2"/>
          <c:order val="2"/>
          <c:tx>
            <c:strRef>
              <c:f>Sheet1!$A$4</c:f>
              <c:strCache>
                <c:ptCount val="1"/>
                <c:pt idx="0">
                  <c:v>Kitchen Cleaners</c:v>
                </c:pt>
              </c:strCache>
            </c:strRef>
          </c:tx>
          <c:spPr>
            <a:ln>
              <a:solidFill>
                <a:schemeClr val="accent1"/>
              </a:solidFill>
            </a:ln>
          </c:spPr>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Sheet1!$B$4:$L$4</c:f>
            </c:numRef>
          </c:val>
          <c:smooth val="0"/>
        </c:ser>
        <c:ser>
          <c:idx val="3"/>
          <c:order val="3"/>
          <c:tx>
            <c:strRef>
              <c:f>Sheet1!$A$5</c:f>
              <c:strCache>
                <c:ptCount val="1"/>
                <c:pt idx="0">
                  <c:v>Hand soap</c:v>
                </c:pt>
              </c:strCache>
            </c:strRef>
          </c:tx>
          <c:spPr>
            <a:ln>
              <a:solidFill>
                <a:schemeClr val="accent1">
                  <a:lumMod val="75000"/>
                </a:schemeClr>
              </a:solidFill>
            </a:ln>
          </c:spPr>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Sheet1!$B$5:$L$5</c:f>
            </c:numRef>
          </c:val>
          <c:smooth val="0"/>
        </c:ser>
        <c:ser>
          <c:idx val="4"/>
          <c:order val="4"/>
          <c:tx>
            <c:strRef>
              <c:f>Sheet1!$A$6</c:f>
              <c:strCache>
                <c:ptCount val="1"/>
                <c:pt idx="0">
                  <c:v>Multi Purpose Cleaners</c:v>
                </c:pt>
              </c:strCache>
            </c:strRef>
          </c:tx>
          <c:spPr>
            <a:ln>
              <a:solidFill>
                <a:schemeClr val="accent1">
                  <a:lumMod val="60000"/>
                  <a:lumOff val="40000"/>
                </a:schemeClr>
              </a:solidFill>
            </a:ln>
          </c:spPr>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Sheet1!$B$6:$L$6</c:f>
            </c:numRef>
          </c:val>
          <c:smooth val="0"/>
        </c:ser>
        <c:ser>
          <c:idx val="5"/>
          <c:order val="5"/>
          <c:tx>
            <c:strRef>
              <c:f>Sheet1!$A$7</c:f>
              <c:strCache>
                <c:ptCount val="1"/>
                <c:pt idx="0">
                  <c:v>Kleenex</c:v>
                </c:pt>
              </c:strCache>
            </c:strRef>
          </c:tx>
          <c:spPr>
            <a:ln>
              <a:solidFill>
                <a:schemeClr val="accent1">
                  <a:lumMod val="40000"/>
                  <a:lumOff val="60000"/>
                </a:schemeClr>
              </a:solidFill>
            </a:ln>
          </c:spPr>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Sheet1!$B$7:$L$7</c:f>
            </c:numRef>
          </c:val>
          <c:smooth val="0"/>
        </c:ser>
        <c:ser>
          <c:idx val="6"/>
          <c:order val="6"/>
          <c:tx>
            <c:strRef>
              <c:f>Sheet1!$A$8</c:f>
              <c:strCache>
                <c:ptCount val="1"/>
                <c:pt idx="0">
                  <c:v>Vitamins</c:v>
                </c:pt>
              </c:strCache>
            </c:strRef>
          </c:tx>
          <c:spPr>
            <a:ln>
              <a:solidFill>
                <a:schemeClr val="accent1">
                  <a:lumMod val="20000"/>
                  <a:lumOff val="80000"/>
                </a:schemeClr>
              </a:solidFill>
            </a:ln>
          </c:spPr>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Sheet1!$B$8:$L$8</c:f>
            </c:numRef>
          </c:val>
          <c:smooth val="0"/>
        </c:ser>
        <c:ser>
          <c:idx val="7"/>
          <c:order val="7"/>
          <c:tx>
            <c:strRef>
              <c:f>Sheet1!$A$9</c:f>
              <c:strCache>
                <c:ptCount val="1"/>
                <c:pt idx="0">
                  <c:v>Shelf stable Milk</c:v>
                </c:pt>
              </c:strCache>
            </c:strRef>
          </c:tx>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Sheet1!$B$9:$L$9</c:f>
            </c:numRef>
          </c:val>
          <c:smooth val="0"/>
        </c:ser>
        <c:ser>
          <c:idx val="8"/>
          <c:order val="8"/>
          <c:tx>
            <c:strRef>
              <c:f>Sheet1!$A$10</c:f>
              <c:strCache>
                <c:ptCount val="1"/>
                <c:pt idx="0">
                  <c:v>Canned Food</c:v>
                </c:pt>
              </c:strCache>
            </c:strRef>
          </c:tx>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Sheet1!$B$10:$L$10</c:f>
            </c:numRef>
          </c:val>
          <c:smooth val="0"/>
        </c:ser>
        <c:ser>
          <c:idx val="9"/>
          <c:order val="9"/>
          <c:tx>
            <c:strRef>
              <c:f>Sheet1!$A$11</c:f>
              <c:strCache>
                <c:ptCount val="1"/>
                <c:pt idx="0">
                  <c:v>Canned meals*</c:v>
                </c:pt>
              </c:strCache>
            </c:strRef>
          </c:tx>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Sheet1!$B$11:$L$11</c:f>
            </c:numRef>
          </c:val>
          <c:smooth val="0"/>
        </c:ser>
        <c:ser>
          <c:idx val="10"/>
          <c:order val="10"/>
          <c:tx>
            <c:strRef>
              <c:f>Sheet1!$A$12</c:f>
              <c:strCache>
                <c:ptCount val="1"/>
                <c:pt idx="0">
                  <c:v>Canned fruit/veg</c:v>
                </c:pt>
              </c:strCache>
            </c:strRef>
          </c:tx>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Sheet1!$B$12:$L$12</c:f>
            </c:numRef>
          </c:val>
          <c:smooth val="0"/>
        </c:ser>
        <c:ser>
          <c:idx val="11"/>
          <c:order val="11"/>
          <c:tx>
            <c:strRef>
              <c:f>Sheet1!$A$13</c:f>
              <c:strCache>
                <c:ptCount val="1"/>
                <c:pt idx="0">
                  <c:v>Frozen food</c:v>
                </c:pt>
              </c:strCache>
            </c:strRef>
          </c:tx>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Sheet1!$B$13:$L$13</c:f>
            </c:numRef>
          </c:val>
          <c:smooth val="0"/>
        </c:ser>
        <c:ser>
          <c:idx val="12"/>
          <c:order val="12"/>
          <c:tx>
            <c:strRef>
              <c:f>Sheet1!$A$14</c:f>
              <c:strCache>
                <c:ptCount val="1"/>
                <c:pt idx="0">
                  <c:v>Bath Tissue</c:v>
                </c:pt>
              </c:strCache>
            </c:strRef>
          </c:tx>
          <c:spPr>
            <a:ln>
              <a:solidFill>
                <a:schemeClr val="bg1">
                  <a:lumMod val="50000"/>
                </a:schemeClr>
              </a:solidFill>
            </a:ln>
          </c:spPr>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Sheet1!$B$14:$L$14</c:f>
            </c:numRef>
          </c:val>
          <c:smooth val="0"/>
        </c:ser>
        <c:ser>
          <c:idx val="13"/>
          <c:order val="13"/>
          <c:tx>
            <c:strRef>
              <c:f>Sheet1!$A$15</c:f>
              <c:strCache>
                <c:ptCount val="1"/>
                <c:pt idx="0">
                  <c:v>Frozen meals</c:v>
                </c:pt>
              </c:strCache>
            </c:strRef>
          </c:tx>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Sheet1!$B$15:$L$15</c:f>
            </c:numRef>
          </c:val>
          <c:smooth val="0"/>
        </c:ser>
        <c:dLbls>
          <c:showLegendKey val="0"/>
          <c:showVal val="0"/>
          <c:showCatName val="0"/>
          <c:showSerName val="0"/>
          <c:showPercent val="0"/>
          <c:showBubbleSize val="0"/>
        </c:dLbls>
        <c:marker val="1"/>
        <c:smooth val="0"/>
        <c:axId val="509340808"/>
        <c:axId val="509341592"/>
      </c:lineChart>
      <c:lineChart>
        <c:grouping val="standard"/>
        <c:varyColors val="0"/>
        <c:ser>
          <c:idx val="0"/>
          <c:order val="0"/>
          <c:tx>
            <c:strRef>
              <c:f>Sheet1!$A$2</c:f>
              <c:strCache>
                <c:ptCount val="1"/>
                <c:pt idx="0">
                  <c:v>Hand Sanitizer</c:v>
                </c:pt>
              </c:strCache>
            </c:strRef>
          </c:tx>
          <c:spPr>
            <a:ln>
              <a:solidFill>
                <a:schemeClr val="accent2"/>
              </a:solidFill>
            </a:ln>
          </c:spPr>
          <c:marker>
            <c:symbol val="none"/>
          </c:marker>
          <c:cat>
            <c:strRef>
              <c:f>Sheet1!$B$1:$L$1</c:f>
              <c:strCache>
                <c:ptCount val="10"/>
                <c:pt idx="0">
                  <c:v>6 Jan - 12 Jan</c:v>
                </c:pt>
                <c:pt idx="1">
                  <c:v>13 Jan - 19 Jan</c:v>
                </c:pt>
                <c:pt idx="2">
                  <c:v>20 Jan - 26 Jan</c:v>
                </c:pt>
                <c:pt idx="3">
                  <c:v>27 Jan - 2 Feb</c:v>
                </c:pt>
                <c:pt idx="4">
                  <c:v>3 Feb - 9 Feb</c:v>
                </c:pt>
                <c:pt idx="5">
                  <c:v>10 Feb - 16 Feb</c:v>
                </c:pt>
                <c:pt idx="6">
                  <c:v>17 Feb - 23 Feb</c:v>
                </c:pt>
                <c:pt idx="7">
                  <c:v>24 Feb - 1 Mar</c:v>
                </c:pt>
                <c:pt idx="8">
                  <c:v>2 Mar - 7 Mar</c:v>
                </c:pt>
                <c:pt idx="9">
                  <c:v>mar 8- 14</c:v>
                </c:pt>
              </c:strCache>
            </c:strRef>
          </c:cat>
          <c:val>
            <c:numRef>
              <c:f>Sheet1!$B$2:$L$2</c:f>
              <c:numCache>
                <c:formatCode>0</c:formatCode>
                <c:ptCount val="9"/>
                <c:pt idx="0">
                  <c:v>323</c:v>
                </c:pt>
                <c:pt idx="1">
                  <c:v>322</c:v>
                </c:pt>
                <c:pt idx="2">
                  <c:v>610</c:v>
                </c:pt>
                <c:pt idx="3">
                  <c:v>2206</c:v>
                </c:pt>
                <c:pt idx="4">
                  <c:v>1663</c:v>
                </c:pt>
                <c:pt idx="5">
                  <c:v>1808</c:v>
                </c:pt>
                <c:pt idx="6">
                  <c:v>4563</c:v>
                </c:pt>
                <c:pt idx="7">
                  <c:v>2534</c:v>
                </c:pt>
                <c:pt idx="8">
                  <c:v>2051</c:v>
                </c:pt>
              </c:numCache>
            </c:numRef>
          </c:val>
          <c:smooth val="0"/>
        </c:ser>
        <c:dLbls>
          <c:showLegendKey val="0"/>
          <c:showVal val="0"/>
          <c:showCatName val="0"/>
          <c:showSerName val="0"/>
          <c:showPercent val="0"/>
          <c:showBubbleSize val="0"/>
        </c:dLbls>
        <c:marker val="1"/>
        <c:smooth val="0"/>
        <c:axId val="509342376"/>
        <c:axId val="509341984"/>
      </c:lineChart>
      <c:catAx>
        <c:axId val="509340808"/>
        <c:scaling>
          <c:orientation val="minMax"/>
        </c:scaling>
        <c:delete val="1"/>
        <c:axPos val="b"/>
        <c:majorTickMark val="none"/>
        <c:minorTickMark val="none"/>
        <c:tickLblPos val="nextTo"/>
        <c:crossAx val="509341592"/>
        <c:crosses val="autoZero"/>
        <c:auto val="1"/>
        <c:lblAlgn val="ctr"/>
        <c:lblOffset val="1000"/>
        <c:noMultiLvlLbl val="0"/>
      </c:catAx>
      <c:valAx>
        <c:axId val="509341592"/>
        <c:scaling>
          <c:orientation val="minMax"/>
        </c:scaling>
        <c:delete val="1"/>
        <c:axPos val="l"/>
        <c:numFmt formatCode="0" sourceLinked="1"/>
        <c:majorTickMark val="out"/>
        <c:minorTickMark val="none"/>
        <c:tickLblPos val="nextTo"/>
        <c:crossAx val="509340808"/>
        <c:crosses val="autoZero"/>
        <c:crossBetween val="between"/>
      </c:valAx>
      <c:valAx>
        <c:axId val="509341984"/>
        <c:scaling>
          <c:orientation val="minMax"/>
          <c:min val="0"/>
        </c:scaling>
        <c:delete val="1"/>
        <c:axPos val="r"/>
        <c:numFmt formatCode="0" sourceLinked="1"/>
        <c:majorTickMark val="out"/>
        <c:minorTickMark val="none"/>
        <c:tickLblPos val="nextTo"/>
        <c:crossAx val="509342376"/>
        <c:crosses val="max"/>
        <c:crossBetween val="between"/>
      </c:valAx>
      <c:catAx>
        <c:axId val="509342376"/>
        <c:scaling>
          <c:orientation val="minMax"/>
        </c:scaling>
        <c:delete val="1"/>
        <c:axPos val="b"/>
        <c:numFmt formatCode="General" sourceLinked="0"/>
        <c:majorTickMark val="out"/>
        <c:minorTickMark val="none"/>
        <c:tickLblPos val="nextTo"/>
        <c:crossAx val="509341984"/>
        <c:crosses val="autoZero"/>
        <c:auto val="1"/>
        <c:lblAlgn val="ctr"/>
        <c:lblOffset val="100"/>
        <c:noMultiLvlLbl val="0"/>
      </c:catAx>
    </c:plotArea>
    <c:legend>
      <c:legendPos val="b"/>
      <c:layout>
        <c:manualLayout>
          <c:xMode val="edge"/>
          <c:yMode val="edge"/>
          <c:x val="0.42030820707070699"/>
          <c:y val="0.27546960080356397"/>
          <c:w val="0.181833080808081"/>
          <c:h val="9.5429243219597504E-2"/>
        </c:manualLayout>
      </c:layout>
      <c:overlay val="0"/>
      <c:txPr>
        <a:bodyPr/>
        <a:lstStyle/>
        <a:p>
          <a:pPr>
            <a:defRPr sz="800">
              <a:uFillTx/>
            </a:defRPr>
          </a:pPr>
          <a:endParaRPr lang="en-US"/>
        </a:p>
      </c:txPr>
    </c:legend>
    <c:plotVisOnly val="1"/>
    <c:dispBlanksAs val="gap"/>
    <c:showDLblsOverMax val="0"/>
  </c:chart>
  <c:txPr>
    <a:bodyPr/>
    <a:lstStyle/>
    <a:p>
      <a:pPr>
        <a:defRPr sz="800" b="1">
          <a:uFillTx/>
          <a:latin typeface="Archivo Narrow" panose="020B0604020202020204" charset="0"/>
          <a:cs typeface="Archivo Narrow" panose="020B060402020202020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117356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ielsen.com/it/it/insights/article/2020/coronavirus-limpatto-sulla-gdo-italian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nielsen.com/us/en/insights/article/2020/key-consumer-behavior-thresholds-identified-as-the-coronavirus-outbreak-evolve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sselunga.it/cms/area-stampa/comunicati/2020/03/continuita-del-servizio.html?fbclid=IwAR07x8z-tyrgjXvssMLxoSchTfR5wrLldYLCkUPB3coZCxw_gZeIZKUVOY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fogram.com/global-view-of-thresholds-1hke60ggq0z125r?liv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ielsen.com/us/en/insights/article/2020/nielsen-investigation-pandemic-pantries-pressure-supply-chain-amidst-covid-19-fears/?utm_source=feedburner&amp;utm_medium=feed&amp;utm_campaign=Feed:+NielsenWire+(Nielsen+Newswir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ielsen.com/us/en/insights/article/2020/key-consumer-behavior-thresholds-identified-as-the-coronavirus-outbreak-evolv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89" name="Google Shape;10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591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6" name="Google Shape;12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b="1">
                <a:solidFill>
                  <a:schemeClr val="dk1"/>
                </a:solidFill>
                <a:latin typeface="Archivo Narrow"/>
                <a:ea typeface="Archivo Narrow"/>
                <a:cs typeface="Archivo Narrow"/>
                <a:sym typeface="Archivo Narrow"/>
              </a:rPr>
              <a:t>Unsurprisingly Disinfectants &amp; household cleaning leading homecare growth.</a:t>
            </a:r>
            <a:endParaRPr sz="1200"/>
          </a:p>
        </p:txBody>
      </p:sp>
    </p:spTree>
    <p:extLst>
      <p:ext uri="{BB962C8B-B14F-4D97-AF65-F5344CB8AC3E}">
        <p14:creationId xmlns:p14="http://schemas.microsoft.com/office/powerpoint/2010/main" val="20419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7" name="Google Shape;12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37163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8" name="Google Shape;12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889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6" name="Google Shape;1256;p13: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259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9" name="Google Shape;12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5567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1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7" name="Google Shape;1277;p15:notes"/>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p>
            <a:pPr marL="0" lvl="0" indent="0" algn="l" rtl="0">
              <a:lnSpc>
                <a:spcPct val="100000"/>
              </a:lnSpc>
              <a:spcBef>
                <a:spcPts val="0"/>
              </a:spcBef>
              <a:spcAft>
                <a:spcPts val="0"/>
              </a:spcAft>
              <a:buSzPts val="1100"/>
              <a:buNone/>
            </a:pPr>
            <a:r>
              <a:rPr lang="en"/>
              <a:t>In Italy, consumers grew heavily reliant on online shopping and fulfilment (while significantly reducing in-store visits) to meet their health household needs, This will challenge areas where fulfilment infrastructure cannot keep up with demand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sz="1100" b="0" i="1" u="none" strike="noStrike" cap="none">
                <a:solidFill>
                  <a:srgbClr val="000000"/>
                </a:solidFill>
                <a:latin typeface="Arial"/>
                <a:ea typeface="Arial"/>
                <a:cs typeface="Arial"/>
                <a:sym typeface="Arial"/>
              </a:rPr>
              <a:t>“EVEN LAST WEEK (MARCH 2- 8)THE RACE FOR ITALIAN PURCHASES CONTINUED. EVEN IN THE DAYS IMMEDIATELY PRECEDING THE DECREE OF 8 MARCH, LARGE-SCALE RETAIL SALES GREW AT A RAPID PACE AND THEN EXPLODED ON SUNDAY FOLLOWING THE NEW RESTRICTIVE MEASURES. THE GROWTH IN SALES TESTIFIES, FOR THE THIRD CONSECUTIVE WEEK, THE AVAILABILITY OF PRODUCTS ON THE SHELVES AND THE ORGANIZATIONAL CAPACITY OF THE CONSUMER GOODS SECTOR TO FACE THE EXCEPTIONAL SITUATION. “</a:t>
            </a:r>
            <a:endParaRPr/>
          </a:p>
          <a:p>
            <a:pPr marL="0" lvl="0" indent="0" algn="l" rtl="0">
              <a:lnSpc>
                <a:spcPct val="100000"/>
              </a:lnSpc>
              <a:spcBef>
                <a:spcPts val="0"/>
              </a:spcBef>
              <a:spcAft>
                <a:spcPts val="0"/>
              </a:spcAft>
              <a:buSzPts val="1100"/>
              <a:buNone/>
            </a:pPr>
            <a:endParaRPr sz="1100" b="0" i="1"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Sales growth during week 10 of 2020 continues to be driven by some categories of products, the greatest demand for which can be attributed to three "effects". A decline in other categories is also beginning to emerge.</a:t>
            </a:r>
            <a:endParaRPr/>
          </a:p>
          <a:p>
            <a:pPr marL="457200" lvl="0"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"stock" effect</a:t>
            </a:r>
            <a:r>
              <a:rPr lang="en" sz="1100" b="0" i="0" u="none" strike="noStrike" cap="none">
                <a:solidFill>
                  <a:srgbClr val="000000"/>
                </a:solidFill>
                <a:latin typeface="Arial"/>
                <a:ea typeface="Arial"/>
                <a:cs typeface="Arial"/>
                <a:sym typeface="Arial"/>
              </a:rPr>
              <a:t> , with a double-digit increase in some categories of long-lasting foodstuffs, such as rice (+ 28.8%), pasta (+ 29.6%), animal preserves (+ 19.9%) and preserves red (+ 32.7%). In terms of absolute value, it is bakery products that generate the greatest growth, in particular pastry and biscuits. In addition, in the Basic Ingredients sector (+ 40.2%) the flour stands out (+ 57.5%) and in the Frozen Products sector (+ 18.4%) the natural fish stands out (+ 23.0%). The stock effect also positively impacts UHT milk sales (+ 20.2%). The growth in drinks (+ 6.8%) is below average, driven mainly by the beer (+10.4) and wine (+ 9.6%) sectors.</a:t>
            </a:r>
            <a:endParaRPr/>
          </a:p>
          <a:p>
            <a:pPr marL="457200" lvl="0"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“prevention and health” effect</a:t>
            </a:r>
            <a:r>
              <a:rPr lang="en" sz="1100" b="0" i="0" u="none" strike="noStrike" cap="none">
                <a:solidFill>
                  <a:srgbClr val="000000"/>
                </a:solidFill>
                <a:latin typeface="Arial"/>
                <a:ea typeface="Arial"/>
                <a:cs typeface="Arial"/>
                <a:sym typeface="Arial"/>
              </a:rPr>
              <a:t> , with an increase in sales in the Home Care categories ( </a:t>
            </a:r>
            <a:r>
              <a:rPr lang="en" sz="1100" b="1" i="0" u="none" strike="noStrike" cap="none">
                <a:solidFill>
                  <a:srgbClr val="000000"/>
                </a:solidFill>
                <a:latin typeface="Arial"/>
                <a:ea typeface="Arial"/>
                <a:cs typeface="Arial"/>
                <a:sym typeface="Arial"/>
              </a:rPr>
              <a:t>+ 19.6%</a:t>
            </a:r>
            <a:r>
              <a:rPr lang="en" sz="1100" b="0" i="0" u="none" strike="noStrike" cap="none">
                <a:solidFill>
                  <a:srgbClr val="000000"/>
                </a:solidFill>
                <a:latin typeface="Arial"/>
                <a:ea typeface="Arial"/>
                <a:cs typeface="Arial"/>
                <a:sym typeface="Arial"/>
              </a:rPr>
              <a:t> ), driven in particular by the Surface Cleaners segment (+ 37.8%) and by the Commodities (+ 102.3%); Personal Care grew slightly below average (+ 10.4%), while the parapharmaceutical segments (+ 94.9%), toilet paper (+ 17.3%, predominantly in terms of turnover), wet wipes (+ 216.3%) and paper tissues (+ 30.6%). The growth of hand soap, liquid and solid, also continues, with a trend of + 64.3%, and the growth of intimate soaps with a + 25.2%.</a:t>
            </a:r>
            <a:endParaRPr/>
          </a:p>
          <a:p>
            <a:pPr marL="457200" lvl="0"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“stay at home” effect</a:t>
            </a:r>
            <a:r>
              <a:rPr lang="en" sz="1100" b="0" i="0" u="none" strike="noStrike" cap="none">
                <a:solidFill>
                  <a:srgbClr val="000000"/>
                </a:solidFill>
                <a:latin typeface="Arial"/>
                <a:ea typeface="Arial"/>
                <a:cs typeface="Arial"/>
                <a:sym typeface="Arial"/>
              </a:rPr>
              <a:t> , many categories related to aesthetics and consumption away from home saw a drop in week 10, to be noted: Cosmetics (-17.3%), Perfumery (-23.1%), Depilation (-6 , 7%), Sweet Snacks (-3.5%), Kit for sweet snacks (-11.7%), Savory after-meal kits (-51.5%)</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In the early days of the COVID-19 crisis in Italy, Nardiello said consumers rushed to stores </a:t>
            </a:r>
            <a:r>
              <a:rPr lang="en" sz="1100" b="0" i="0" u="sng" strike="noStrike" cap="none">
                <a:solidFill>
                  <a:srgbClr val="000000"/>
                </a:solidFill>
                <a:latin typeface="Arial"/>
                <a:ea typeface="Arial"/>
                <a:cs typeface="Arial"/>
                <a:sym typeface="Arial"/>
                <a:hlinkClick r:id="rId3"/>
              </a:rPr>
              <a:t>to stock up on emergency health items</a:t>
            </a:r>
            <a:r>
              <a:rPr lang="en" sz="1100" b="0" i="0" u="none" strike="noStrike" cap="none">
                <a:solidFill>
                  <a:srgbClr val="000000"/>
                </a:solidFill>
                <a:latin typeface="Arial"/>
                <a:ea typeface="Arial"/>
                <a:cs typeface="Arial"/>
                <a:sym typeface="Arial"/>
              </a:rPr>
              <a:t>, such as hand sanitisers and face masks, along with fresh fruit and vegetables. The rush came as Italy saw the number of diagnosed COVID-19 cases rise dramatically in February and early March, prompting the government to lock down the north of the country, and then, by March 9, the entire country.</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Unlike in some countries, where similar panic buying took place on the news of rising diagnoses, Nardiello said his teams had not witnessed attempts by major retailers to limit sales of in-demand items. However, he said concerned retailers attempted a proactive approach with messaging, including via media outlets to advise that there was no need to be concerned about supply levels. But the guidance was largely unheeded.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At the height of panic buying, he saw retail sales reach levels that he normally sees only during holiday periods like Christmas. But once the initial rush on stores was over, sales plateaued outside of spikes driven by </a:t>
            </a:r>
            <a:r>
              <a:rPr lang="en" sz="1100" b="0" i="0" u="sng" strike="noStrike" cap="none">
                <a:solidFill>
                  <a:srgbClr val="000000"/>
                </a:solidFill>
                <a:latin typeface="Arial"/>
                <a:ea typeface="Arial"/>
                <a:cs typeface="Arial"/>
                <a:sym typeface="Arial"/>
                <a:hlinkClick r:id="rId4"/>
              </a:rPr>
              <a:t>news events</a:t>
            </a:r>
            <a:r>
              <a:rPr lang="en" sz="1100" b="0" i="0" u="none" strike="noStrike" cap="none">
                <a:solidFill>
                  <a:srgbClr val="000000"/>
                </a:solidFill>
                <a:latin typeface="Arial"/>
                <a:ea typeface="Arial"/>
                <a:cs typeface="Arial"/>
                <a:sym typeface="Arial"/>
              </a:rPr>
              <a:t> such as the expanded quarantine efforts.</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Some of Nardiello’s observations:</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Some stores began limiting the number of people who could be inside the store at the same time. He believes this may drive people to buy products in larger quantities or pack sizes.</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Particularly for in-demand items, he says the market may see fewer promotions because consumers will be less price sensitive than normal.</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People have not increased their food ordering from restaurants in an effort to avoid food shopping. “This is not in our culture; we are happy to cook food from scratch.”</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Locally grown food and local brands have always been the norm in terms of popularity in Italy, but this may be amplified during the outbreak.</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4316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2" name="Google Shape;1302;p16: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444500" lvl="0" indent="-298450" algn="l" rtl="0">
              <a:lnSpc>
                <a:spcPct val="100000"/>
              </a:lnSpc>
              <a:spcBef>
                <a:spcPts val="0"/>
              </a:spcBef>
              <a:spcAft>
                <a:spcPts val="0"/>
              </a:spcAft>
              <a:buSzPts val="1100"/>
              <a:buChar char="●"/>
            </a:pPr>
            <a:r>
              <a:rPr lang="en" u="sng">
                <a:solidFill>
                  <a:schemeClr val="hlink"/>
                </a:solidFill>
                <a:hlinkClick r:id="rId3"/>
              </a:rPr>
              <a:t>https://www.esselunga.it/cms/area-stampa/comunicati/2020/03/continuita-del-servizio.html?fbclid=IwAR07x8z-tyrgjXvssMLxoSchTfR5wrLldYLCkUPB3coZCxw_gZeIZKUVOYg</a:t>
            </a:r>
            <a:endParaRPr sz="1100" b="0" i="0" u="none" strike="noStrike" cap="none">
              <a:solidFill>
                <a:srgbClr val="000000"/>
              </a:solidFill>
              <a:latin typeface="Arial"/>
              <a:ea typeface="Arial"/>
              <a:cs typeface="Arial"/>
              <a:sym typeface="Arial"/>
            </a:endParaRPr>
          </a:p>
        </p:txBody>
      </p:sp>
      <p:sp>
        <p:nvSpPr>
          <p:cNvPr id="1303" name="Google Shape;1303;p16:notes"/>
          <p:cNvSpPr txBox="1">
            <a:spLocks noGrp="1"/>
          </p:cNvSpPr>
          <p:nvPr>
            <p:ph type="sldNum" idx="12"/>
          </p:nvPr>
        </p:nvSpPr>
        <p:spPr>
          <a:xfrm>
            <a:off x="3884620" y="8685213"/>
            <a:ext cx="2971800" cy="457200"/>
          </a:xfrm>
          <a:prstGeom prst="rect">
            <a:avLst/>
          </a:prstGeom>
          <a:noFill/>
          <a:ln>
            <a:noFill/>
          </a:ln>
        </p:spPr>
        <p:txBody>
          <a:bodyPr spcFirstLastPara="1" wrap="square" lIns="93500" tIns="93500" rIns="93500" bIns="935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06236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6" name="Google Shape;1316;p17: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165100" lvl="0" indent="-165100" algn="l" rtl="0">
              <a:lnSpc>
                <a:spcPct val="100000"/>
              </a:lnSpc>
              <a:spcBef>
                <a:spcPts val="0"/>
              </a:spcBef>
              <a:spcAft>
                <a:spcPts val="0"/>
              </a:spcAft>
              <a:buSzPts val="1100"/>
              <a:buFont typeface="Arial"/>
              <a:buChar char="•"/>
            </a:pPr>
            <a:r>
              <a:rPr lang="en" sz="1100" b="0" i="0" u="none" strike="noStrike" cap="none">
                <a:solidFill>
                  <a:schemeClr val="dk1"/>
                </a:solidFill>
                <a:latin typeface="Arial"/>
                <a:ea typeface="Arial"/>
                <a:cs typeface="Arial"/>
                <a:sym typeface="Arial"/>
              </a:rPr>
              <a:t>As markets move through the various stages of altered behavior and response, Nielsen can provide essentials insights to help clients navigate the changes</a:t>
            </a:r>
            <a:endParaRPr b="0"/>
          </a:p>
          <a:p>
            <a:pPr marL="165100" lvl="0" indent="-165100" algn="l" rtl="0">
              <a:lnSpc>
                <a:spcPct val="100000"/>
              </a:lnSpc>
              <a:spcBef>
                <a:spcPts val="0"/>
              </a:spcBef>
              <a:spcAft>
                <a:spcPts val="0"/>
              </a:spcAft>
              <a:buSzPts val="1100"/>
              <a:buFont typeface="Arial"/>
              <a:buChar char="•"/>
            </a:pPr>
            <a:r>
              <a:rPr lang="en" sz="1100" b="0" i="0" u="none" strike="noStrike" cap="none">
                <a:solidFill>
                  <a:schemeClr val="dk1"/>
                </a:solidFill>
                <a:latin typeface="Arial"/>
                <a:ea typeface="Arial"/>
                <a:cs typeface="Arial"/>
                <a:sym typeface="Arial"/>
              </a:rPr>
              <a:t>By amassing Nielsen’s data and learnings across multiple countries around the world, Nielsen is able to quickly capture the leading indicators and insights to guide clients in other markets.</a:t>
            </a:r>
            <a:endParaRPr b="0"/>
          </a:p>
          <a:p>
            <a:pPr marL="165100" lvl="0" indent="-165100" algn="l" rtl="0">
              <a:lnSpc>
                <a:spcPct val="100000"/>
              </a:lnSpc>
              <a:spcBef>
                <a:spcPts val="0"/>
              </a:spcBef>
              <a:spcAft>
                <a:spcPts val="0"/>
              </a:spcAft>
              <a:buSzPts val="1100"/>
              <a:buFont typeface="Arial"/>
              <a:buChar char="•"/>
            </a:pPr>
            <a:r>
              <a:rPr lang="en" sz="1100" b="0" i="0" u="none" strike="noStrike" cap="none">
                <a:solidFill>
                  <a:schemeClr val="dk1"/>
                </a:solidFill>
                <a:latin typeface="Arial"/>
                <a:ea typeface="Arial"/>
                <a:cs typeface="Arial"/>
                <a:sym typeface="Arial"/>
              </a:rPr>
              <a:t>We know, based on China’s progression, that markets will return to a ‘new, but altered, normal’, and clients will need to adapt to these changed realities.</a:t>
            </a:r>
            <a:endParaRPr b="0"/>
          </a:p>
          <a:p>
            <a:pPr marL="165100" lvl="0" indent="-165100" algn="l" rtl="0">
              <a:lnSpc>
                <a:spcPct val="100000"/>
              </a:lnSpc>
              <a:spcBef>
                <a:spcPts val="0"/>
              </a:spcBef>
              <a:spcAft>
                <a:spcPts val="0"/>
              </a:spcAft>
              <a:buSzPts val="1100"/>
              <a:buFont typeface="Arial"/>
              <a:buChar char="•"/>
            </a:pPr>
            <a:r>
              <a:rPr lang="en" sz="1100" b="0" i="0" u="none" strike="noStrike" cap="none">
                <a:solidFill>
                  <a:schemeClr val="dk1"/>
                </a:solidFill>
                <a:latin typeface="Arial"/>
                <a:ea typeface="Arial"/>
                <a:cs typeface="Arial"/>
                <a:sym typeface="Arial"/>
              </a:rPr>
              <a:t>We are already seeing that some behavioral changes ingrained amidst the COVID-10 outbreak in China will emerge as opportunities for the future</a:t>
            </a:r>
            <a:endParaRPr b="0"/>
          </a:p>
          <a:p>
            <a:pPr marL="165100" lvl="0" indent="-165100" algn="l" rtl="0">
              <a:lnSpc>
                <a:spcPct val="100000"/>
              </a:lnSpc>
              <a:spcBef>
                <a:spcPts val="0"/>
              </a:spcBef>
              <a:spcAft>
                <a:spcPts val="0"/>
              </a:spcAft>
              <a:buSzPts val="1100"/>
              <a:buFont typeface="Arial"/>
              <a:buChar char="•"/>
            </a:pPr>
            <a:r>
              <a:rPr lang="en" sz="1100" b="0" i="0" u="none" strike="noStrike" cap="none">
                <a:solidFill>
                  <a:schemeClr val="dk1"/>
                </a:solidFill>
                <a:latin typeface="Arial"/>
                <a:ea typeface="Arial"/>
                <a:cs typeface="Arial"/>
                <a:sym typeface="Arial"/>
              </a:rPr>
              <a:t>Early learnings from China already point to technology, supply/origin and quality as 3 of the most important retailer opportunities ahead</a:t>
            </a:r>
            <a:endParaRPr b="0"/>
          </a:p>
          <a:p>
            <a:pPr marL="0" lvl="0" indent="0" algn="l" rtl="0">
              <a:lnSpc>
                <a:spcPct val="100000"/>
              </a:lnSpc>
              <a:spcBef>
                <a:spcPts val="0"/>
              </a:spcBef>
              <a:spcAft>
                <a:spcPts val="0"/>
              </a:spcAft>
              <a:buSzPts val="1100"/>
              <a:buFont typeface="Arial"/>
              <a:buNone/>
            </a:pPr>
            <a:r>
              <a:rPr lang="en" b="0"/>
              <a:t/>
            </a:r>
            <a:br>
              <a:rPr lang="en" b="0"/>
            </a:br>
            <a:r>
              <a:rPr lang="en" sz="1100" b="0" i="0" u="none" strike="noStrike" cap="none">
                <a:solidFill>
                  <a:schemeClr val="dk1"/>
                </a:solidFill>
                <a:latin typeface="Arial"/>
                <a:ea typeface="Arial"/>
                <a:cs typeface="Arial"/>
                <a:sym typeface="Arial"/>
              </a:rPr>
              <a:t>The next slides take you through the 6 thresholds consumer journey</a:t>
            </a:r>
            <a:endParaRPr b="0"/>
          </a:p>
          <a:p>
            <a:pPr marL="15240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5346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3" name="Google Shape;1323;p18: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2918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6" name="Google Shape;1336;p19: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165100" lvl="0" indent="-165100" algn="l" rtl="0">
              <a:lnSpc>
                <a:spcPct val="100000"/>
              </a:lnSpc>
              <a:spcBef>
                <a:spcPts val="0"/>
              </a:spcBef>
              <a:spcAft>
                <a:spcPts val="0"/>
              </a:spcAft>
              <a:buSzPts val="1100"/>
              <a:buChar char="●"/>
            </a:pPr>
            <a:r>
              <a:rPr lang="en"/>
              <a:t>China experienced severely restricted shopping trips and online fulfilment challenges at this stage. </a:t>
            </a:r>
            <a:endParaRPr/>
          </a:p>
          <a:p>
            <a:pPr marL="165100" lvl="0" indent="-165100" algn="l" rtl="0">
              <a:lnSpc>
                <a:spcPct val="100000"/>
              </a:lnSpc>
              <a:spcBef>
                <a:spcPts val="0"/>
              </a:spcBef>
              <a:spcAft>
                <a:spcPts val="0"/>
              </a:spcAft>
              <a:buSzPts val="1100"/>
              <a:buChar char="●"/>
            </a:pPr>
            <a:r>
              <a:rPr lang="en"/>
              <a:t>Price hikes on in-demand products will occur in some countries, but not all. </a:t>
            </a:r>
            <a:endParaRPr/>
          </a:p>
          <a:p>
            <a:pPr marL="165100" lvl="0" indent="-165100" algn="l" rtl="0">
              <a:lnSpc>
                <a:spcPct val="100000"/>
              </a:lnSpc>
              <a:spcBef>
                <a:spcPts val="0"/>
              </a:spcBef>
              <a:spcAft>
                <a:spcPts val="0"/>
              </a:spcAft>
              <a:buSzPts val="1100"/>
              <a:buChar char="●"/>
            </a:pPr>
            <a:r>
              <a:rPr lang="en"/>
              <a:t>We expect these factors will drive increased basket sizes in other markets and in some cases, influence consumer to spend more on hygiene needs and healthy food products.</a:t>
            </a:r>
            <a:endParaRPr/>
          </a:p>
        </p:txBody>
      </p:sp>
    </p:spTree>
    <p:extLst>
      <p:ext uri="{BB962C8B-B14F-4D97-AF65-F5344CB8AC3E}">
        <p14:creationId xmlns:p14="http://schemas.microsoft.com/office/powerpoint/2010/main" val="74510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5" name="Google Shape;1095;p2: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177800" lvl="0" indent="-177800" algn="l" rtl="0">
              <a:lnSpc>
                <a:spcPct val="100000"/>
              </a:lnSpc>
              <a:spcBef>
                <a:spcPts val="0"/>
              </a:spcBef>
              <a:spcAft>
                <a:spcPts val="0"/>
              </a:spcAft>
              <a:buSzPts val="1100"/>
              <a:buFont typeface="Arial"/>
              <a:buChar char="•"/>
            </a:pPr>
            <a:r>
              <a:rPr lang="en" sz="1300">
                <a:solidFill>
                  <a:schemeClr val="dk1"/>
                </a:solidFill>
                <a:latin typeface="Arial"/>
                <a:ea typeface="Arial"/>
                <a:cs typeface="Arial"/>
                <a:sym typeface="Arial"/>
              </a:rPr>
              <a:t>Nielsen is clear about the role that we can play to help our clients.</a:t>
            </a:r>
            <a:endParaRPr b="0"/>
          </a:p>
          <a:p>
            <a:pPr marL="177800" lvl="0" indent="-177800" algn="l" rtl="0">
              <a:lnSpc>
                <a:spcPct val="100000"/>
              </a:lnSpc>
              <a:spcBef>
                <a:spcPts val="0"/>
              </a:spcBef>
              <a:spcAft>
                <a:spcPts val="0"/>
              </a:spcAft>
              <a:buSzPts val="1100"/>
              <a:buFont typeface="Arial"/>
              <a:buChar char="•"/>
            </a:pPr>
            <a:r>
              <a:rPr lang="en" sz="1300">
                <a:solidFill>
                  <a:schemeClr val="dk1"/>
                </a:solidFill>
                <a:latin typeface="Arial"/>
                <a:ea typeface="Arial"/>
                <a:cs typeface="Arial"/>
                <a:sym typeface="Arial"/>
              </a:rPr>
              <a:t>Nielsen’s data and expertise will be the guiding light to help clients prepare and respond to current and future market circumstances</a:t>
            </a:r>
            <a:endParaRPr b="0"/>
          </a:p>
          <a:p>
            <a:pPr marL="177800" lvl="0" indent="-177800" algn="l" rtl="0">
              <a:lnSpc>
                <a:spcPct val="100000"/>
              </a:lnSpc>
              <a:spcBef>
                <a:spcPts val="0"/>
              </a:spcBef>
              <a:spcAft>
                <a:spcPts val="0"/>
              </a:spcAft>
              <a:buSzPts val="1100"/>
              <a:buFont typeface="Arial"/>
              <a:buChar char="•"/>
            </a:pPr>
            <a:r>
              <a:rPr lang="en" sz="1300">
                <a:solidFill>
                  <a:schemeClr val="dk1"/>
                </a:solidFill>
                <a:latin typeface="Arial"/>
                <a:ea typeface="Arial"/>
                <a:cs typeface="Arial"/>
                <a:sym typeface="Arial"/>
              </a:rPr>
              <a:t>Nielsen’s global reach enables us to quickly draw together the consequences and essential learnings across markets to help clients make smarter, nimble decisions</a:t>
            </a:r>
            <a:endParaRPr b="0"/>
          </a:p>
          <a:p>
            <a:pPr marL="177800" lvl="0" indent="-177800" algn="l" rtl="0">
              <a:lnSpc>
                <a:spcPct val="100000"/>
              </a:lnSpc>
              <a:spcBef>
                <a:spcPts val="0"/>
              </a:spcBef>
              <a:spcAft>
                <a:spcPts val="0"/>
              </a:spcAft>
              <a:buSzPts val="1100"/>
              <a:buFont typeface="Arial"/>
              <a:buChar char="•"/>
            </a:pPr>
            <a:r>
              <a:rPr lang="en" sz="1300">
                <a:solidFill>
                  <a:schemeClr val="dk1"/>
                </a:solidFill>
                <a:latin typeface="Arial"/>
                <a:ea typeface="Arial"/>
                <a:cs typeface="Arial"/>
                <a:sym typeface="Arial"/>
              </a:rPr>
              <a:t>Nielsen is committed to working with our clients to ensure that markets move forward in a safe, confident and smart manner</a:t>
            </a:r>
            <a:endParaRPr b="0"/>
          </a:p>
          <a:p>
            <a:pPr marL="0" lvl="0" indent="0" algn="l" rtl="0">
              <a:lnSpc>
                <a:spcPct val="100000"/>
              </a:lnSpc>
              <a:spcBef>
                <a:spcPts val="0"/>
              </a:spcBef>
              <a:spcAft>
                <a:spcPts val="0"/>
              </a:spcAft>
              <a:buSzPts val="1100"/>
              <a:buNone/>
            </a:pPr>
            <a:r>
              <a:rPr lang="en" b="0"/>
              <a:t/>
            </a:r>
            <a:br>
              <a:rPr lang="en" b="0"/>
            </a:br>
            <a:endParaRPr/>
          </a:p>
        </p:txBody>
      </p:sp>
      <p:sp>
        <p:nvSpPr>
          <p:cNvPr id="1096" name="Google Shape;1096;p2:notes"/>
          <p:cNvSpPr txBox="1">
            <a:spLocks noGrp="1"/>
          </p:cNvSpPr>
          <p:nvPr>
            <p:ph type="sldNum" idx="12"/>
          </p:nvPr>
        </p:nvSpPr>
        <p:spPr>
          <a:xfrm>
            <a:off x="3884620" y="8685213"/>
            <a:ext cx="2971800" cy="457200"/>
          </a:xfrm>
          <a:prstGeom prst="rect">
            <a:avLst/>
          </a:prstGeom>
          <a:noFill/>
          <a:ln>
            <a:noFill/>
          </a:ln>
        </p:spPr>
        <p:txBody>
          <a:bodyPr spcFirstLastPara="1" wrap="square" lIns="93500" tIns="46750" rIns="93500" bIns="467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1956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8" name="Google Shape;1368;p20: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469900" lvl="0" indent="-241300" algn="l" rtl="0">
              <a:lnSpc>
                <a:spcPct val="100000"/>
              </a:lnSpc>
              <a:spcBef>
                <a:spcPts val="0"/>
              </a:spcBef>
              <a:spcAft>
                <a:spcPts val="0"/>
              </a:spcAft>
              <a:buSzPts val="1100"/>
              <a:buNone/>
            </a:pPr>
            <a:r>
              <a:rPr lang="en"/>
              <a:t>New health and safety labeling may be critical in winning over cautious consumers, based on changes made in China, particularly in home delivery products. Older generations are turning to online shopping to meet more of their household needs.</a:t>
            </a:r>
            <a:endParaRPr/>
          </a:p>
          <a:p>
            <a:pPr marL="469900" lvl="0" indent="-241300" algn="l" rtl="0">
              <a:lnSpc>
                <a:spcPct val="100000"/>
              </a:lnSpc>
              <a:spcBef>
                <a:spcPts val="0"/>
              </a:spcBef>
              <a:spcAft>
                <a:spcPts val="0"/>
              </a:spcAft>
              <a:buSzPts val="1100"/>
              <a:buNone/>
            </a:pPr>
            <a:endParaRPr/>
          </a:p>
          <a:p>
            <a:pPr marL="469900" lvl="0" indent="-241300" algn="l" rtl="0">
              <a:lnSpc>
                <a:spcPct val="100000"/>
              </a:lnSpc>
              <a:spcBef>
                <a:spcPts val="0"/>
              </a:spcBef>
              <a:spcAft>
                <a:spcPts val="0"/>
              </a:spcAft>
              <a:buSzPts val="1100"/>
              <a:buNone/>
            </a:pPr>
            <a:r>
              <a:rPr lang="en"/>
              <a:t>As it stands, China is the only country with large levels of its population impacted to reach level 6 and begin returning to normal ways of living. After extended periods of isolation, many workers have returned to offices and factories, with the exception of areas hardest hit, such as Hubei province.</a:t>
            </a:r>
            <a:endParaRPr/>
          </a:p>
        </p:txBody>
      </p:sp>
      <p:sp>
        <p:nvSpPr>
          <p:cNvPr id="1369" name="Google Shape;1369;p20:notes"/>
          <p:cNvSpPr txBox="1">
            <a:spLocks noGrp="1"/>
          </p:cNvSpPr>
          <p:nvPr>
            <p:ph type="sldNum" idx="12"/>
          </p:nvPr>
        </p:nvSpPr>
        <p:spPr>
          <a:xfrm>
            <a:off x="3884620" y="8685213"/>
            <a:ext cx="2971800" cy="457200"/>
          </a:xfrm>
          <a:prstGeom prst="rect">
            <a:avLst/>
          </a:prstGeom>
          <a:noFill/>
          <a:ln>
            <a:noFill/>
          </a:ln>
        </p:spPr>
        <p:txBody>
          <a:bodyPr spcFirstLastPara="1" wrap="square" lIns="93500" tIns="93500" rIns="93500" bIns="935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28533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21:notes"/>
          <p:cNvSpPr txBox="1">
            <a:spLocks noGrp="1"/>
          </p:cNvSpPr>
          <p:nvPr>
            <p:ph type="body" idx="1"/>
          </p:nvPr>
        </p:nvSpPr>
        <p:spPr>
          <a:xfrm>
            <a:off x="685802"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2" name="Google Shape;138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4428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0" name="Google Shape;1400;p22: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0" lvl="0" indent="0" algn="l" rtl="0">
              <a:lnSpc>
                <a:spcPct val="100000"/>
              </a:lnSpc>
              <a:spcBef>
                <a:spcPts val="0"/>
              </a:spcBef>
              <a:spcAft>
                <a:spcPts val="0"/>
              </a:spcAft>
              <a:buClr>
                <a:schemeClr val="dk1"/>
              </a:buClr>
              <a:buSzPts val="1200"/>
              <a:buNone/>
            </a:pPr>
            <a:endParaRPr>
              <a:latin typeface="Arimo"/>
              <a:ea typeface="Arimo"/>
              <a:cs typeface="Arimo"/>
              <a:sym typeface="Arimo"/>
            </a:endParaRPr>
          </a:p>
        </p:txBody>
      </p:sp>
    </p:spTree>
    <p:extLst>
      <p:ext uri="{BB962C8B-B14F-4D97-AF65-F5344CB8AC3E}">
        <p14:creationId xmlns:p14="http://schemas.microsoft.com/office/powerpoint/2010/main" val="1738023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1" name="Google Shape;142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631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24: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0" lvl="0" indent="0" algn="l" rtl="0">
              <a:lnSpc>
                <a:spcPct val="100000"/>
              </a:lnSpc>
              <a:spcBef>
                <a:spcPts val="0"/>
              </a:spcBef>
              <a:spcAft>
                <a:spcPts val="0"/>
              </a:spcAft>
              <a:buSzPts val="1100"/>
              <a:buNone/>
            </a:pPr>
            <a:endParaRPr/>
          </a:p>
        </p:txBody>
      </p:sp>
      <p:sp>
        <p:nvSpPr>
          <p:cNvPr id="1428" name="Google Shape;142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7317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3" name="Google Shape;143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We expect the growth trends through the pandemic to broadly follow 1 of 2 routes. For all growth categories, we expect growth to peak 2 to 3  weeks after full restricted living arrangements. For UK, we would expect the peak over Easter week. Following that, a gradual correction will occur at different rates across categories. </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
              <a:t>For food in general, we expect continued above average growth rates as households consume more in the home. Obviously this is to the detriment of foodservice and restaurant outlets that we do not track in our service. For fresh food, the peak is lower than ambient and frozen but the slowdown will be longer due to less stockholding. We would expect “Treating &amp; Indulgence” sectors to also hold up well as some households look to comfort both kids and themselves whilst at home.  BWS would also come in this bracket for Adults only. For Hygiene &amp; Health related products such as hand soaps, surface cleaners, vitamins &amp; medicines we also expect continued growth at a slowing rate.  Hand sanitisers are the possible exception to this. They are less important in the home so likely will see declines similar to toiletries and household.</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
              <a:t>For Beauty, Toiletries &amp; Household products, we would expect sales to fall in to decline 2-4 weeks after the peak, as consumers use up stock at a slower rate in the home. This would be especially the case for beauty products that are more reliant on social occasions (Make-up, Hair Styling, Fragrances) and to a lesser extent for products that are more habitual such as deodorants, hair care and laundry. Toilet and face tissues, although will be used more in the home, are likely to experience more of a stockpiling hangover than other categories. </a:t>
            </a:r>
            <a:endParaRPr/>
          </a:p>
        </p:txBody>
      </p:sp>
    </p:spTree>
    <p:extLst>
      <p:ext uri="{BB962C8B-B14F-4D97-AF65-F5344CB8AC3E}">
        <p14:creationId xmlns:p14="http://schemas.microsoft.com/office/powerpoint/2010/main" val="234007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7" name="Google Shape;1457;p26: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165100" lvl="0" indent="-165100" algn="l" rtl="0">
              <a:lnSpc>
                <a:spcPct val="100000"/>
              </a:lnSpc>
              <a:spcBef>
                <a:spcPts val="0"/>
              </a:spcBef>
              <a:spcAft>
                <a:spcPts val="0"/>
              </a:spcAft>
              <a:buSzPts val="1100"/>
              <a:buFont typeface="Arial"/>
              <a:buChar char="•"/>
            </a:pPr>
            <a:r>
              <a:rPr lang="en" sz="1100" b="0" i="0" u="none" strike="noStrike" cap="none">
                <a:solidFill>
                  <a:schemeClr val="dk1"/>
                </a:solidFill>
                <a:latin typeface="Arial"/>
                <a:ea typeface="Arial"/>
                <a:cs typeface="Arial"/>
                <a:sym typeface="Arial"/>
              </a:rPr>
              <a:t>The implications encompass broader industry insights for retailers and manufacturers, not only those related to individual categories and shopping</a:t>
            </a:r>
            <a:endParaRPr/>
          </a:p>
          <a:p>
            <a:pPr marL="165100" lvl="0" indent="-165100" algn="l" rtl="0">
              <a:lnSpc>
                <a:spcPct val="100000"/>
              </a:lnSpc>
              <a:spcBef>
                <a:spcPts val="0"/>
              </a:spcBef>
              <a:spcAft>
                <a:spcPts val="0"/>
              </a:spcAft>
              <a:buSzPts val="1100"/>
              <a:buFont typeface="Arial"/>
              <a:buChar char="•"/>
            </a:pPr>
            <a:r>
              <a:rPr lang="en" sz="1100" b="0" i="0" u="none" strike="noStrike" cap="none">
                <a:solidFill>
                  <a:schemeClr val="dk1"/>
                </a:solidFill>
                <a:latin typeface="Arial"/>
                <a:ea typeface="Arial"/>
                <a:cs typeface="Arial"/>
                <a:sym typeface="Arial"/>
              </a:rPr>
              <a:t>Each threshold emphasizes an important accelerator within each level. These are guidelines and could be expanded or different for each client depending on their portfolio and country context.</a:t>
            </a:r>
            <a:endParaRPr/>
          </a:p>
          <a:p>
            <a:pPr marL="165100" lvl="0" indent="-165100" algn="l" rtl="0">
              <a:lnSpc>
                <a:spcPct val="100000"/>
              </a:lnSpc>
              <a:spcBef>
                <a:spcPts val="0"/>
              </a:spcBef>
              <a:spcAft>
                <a:spcPts val="0"/>
              </a:spcAft>
              <a:buSzPts val="1100"/>
              <a:buFont typeface="Arial"/>
              <a:buChar char="•"/>
            </a:pPr>
            <a:r>
              <a:rPr lang="en" sz="1100" b="0" i="0" u="none" strike="noStrike" cap="none">
                <a:solidFill>
                  <a:schemeClr val="dk1"/>
                </a:solidFill>
                <a:latin typeface="Arial"/>
                <a:ea typeface="Arial"/>
                <a:cs typeface="Arial"/>
                <a:sym typeface="Arial"/>
              </a:rPr>
              <a:t>Winning strategies are indicative and not exhaustive, as there are many corporate, labour, operational, logistics, marketing, technology, sales and distribution areas to consider.</a:t>
            </a:r>
            <a:endParaRPr/>
          </a:p>
          <a:p>
            <a:pPr marL="165100" lvl="0" indent="-101600" algn="l" rtl="0">
              <a:lnSpc>
                <a:spcPct val="100000"/>
              </a:lnSpc>
              <a:spcBef>
                <a:spcPts val="0"/>
              </a:spcBef>
              <a:spcAft>
                <a:spcPts val="0"/>
              </a:spcAft>
              <a:buSzPts val="1100"/>
              <a:buFont typeface="Arial"/>
              <a:buNone/>
            </a:pPr>
            <a:endParaRPr/>
          </a:p>
          <a:p>
            <a:pPr marL="152400" lvl="0" indent="0" algn="l" rtl="0">
              <a:lnSpc>
                <a:spcPct val="100000"/>
              </a:lnSpc>
              <a:spcBef>
                <a:spcPts val="0"/>
              </a:spcBef>
              <a:spcAft>
                <a:spcPts val="0"/>
              </a:spcAft>
              <a:buSzPts val="1100"/>
              <a:buNone/>
            </a:pPr>
            <a:endParaRPr/>
          </a:p>
        </p:txBody>
      </p:sp>
      <p:sp>
        <p:nvSpPr>
          <p:cNvPr id="1458" name="Google Shape;1458;p26:notes"/>
          <p:cNvSpPr txBox="1">
            <a:spLocks noGrp="1"/>
          </p:cNvSpPr>
          <p:nvPr>
            <p:ph type="sldNum" idx="12"/>
          </p:nvPr>
        </p:nvSpPr>
        <p:spPr>
          <a:xfrm>
            <a:off x="3884620" y="8685213"/>
            <a:ext cx="2971800" cy="457200"/>
          </a:xfrm>
          <a:prstGeom prst="rect">
            <a:avLst/>
          </a:prstGeom>
          <a:noFill/>
          <a:ln>
            <a:noFill/>
          </a:ln>
        </p:spPr>
        <p:txBody>
          <a:bodyPr spcFirstLastPara="1" wrap="square" lIns="93500" tIns="46750" rIns="93500" bIns="467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9199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3" name="Google Shape;1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886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8" name="Google Shape;1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839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1" name="Google Shape;1161;p5: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0" lvl="0" indent="0" algn="l" rtl="0">
              <a:lnSpc>
                <a:spcPct val="100000"/>
              </a:lnSpc>
              <a:spcBef>
                <a:spcPts val="0"/>
              </a:spcBef>
              <a:spcAft>
                <a:spcPts val="0"/>
              </a:spcAft>
              <a:buSzPts val="1100"/>
              <a:buNone/>
            </a:pPr>
            <a:r>
              <a:rPr lang="en" sz="1100" b="1" u="sng">
                <a:latin typeface="Arial Narrow"/>
                <a:ea typeface="Arial Narrow"/>
                <a:cs typeface="Arial Narrow"/>
                <a:sym typeface="Arial Narrow"/>
              </a:rPr>
              <a:t>NOTE</a:t>
            </a:r>
            <a:r>
              <a:rPr lang="en" sz="1100">
                <a:latin typeface="Arial Narrow"/>
                <a:ea typeface="Arial Narrow"/>
                <a:cs typeface="Arial Narrow"/>
                <a:sym typeface="Arial Narrow"/>
              </a:rPr>
              <a:t>: Country thresholds can rapidly change. Use the most recent country threshold map from </a:t>
            </a:r>
            <a:r>
              <a:rPr lang="en" sz="1100" u="sng">
                <a:solidFill>
                  <a:schemeClr val="hlink"/>
                </a:solidFill>
                <a:latin typeface="Arial Narrow"/>
                <a:ea typeface="Arial Narrow"/>
                <a:cs typeface="Arial Narrow"/>
                <a:sym typeface="Arial Narrow"/>
                <a:hlinkClick r:id="rId3"/>
              </a:rPr>
              <a:t>this link</a:t>
            </a:r>
            <a:r>
              <a:rPr lang="en" sz="1100">
                <a:latin typeface="Arial Narrow"/>
                <a:ea typeface="Arial Narrow"/>
                <a:cs typeface="Arial Narrow"/>
                <a:sym typeface="Arial Narrow"/>
              </a:rPr>
              <a:t>.</a:t>
            </a:r>
            <a:endParaRPr/>
          </a:p>
          <a:p>
            <a:pPr marL="0" lvl="0" indent="0" algn="l" rtl="0">
              <a:lnSpc>
                <a:spcPct val="100000"/>
              </a:lnSpc>
              <a:spcBef>
                <a:spcPts val="0"/>
              </a:spcBef>
              <a:spcAft>
                <a:spcPts val="0"/>
              </a:spcAft>
              <a:buSzPts val="1100"/>
              <a:buNone/>
            </a:pPr>
            <a:r>
              <a:rPr lang="en" sz="1100">
                <a:latin typeface="Arial Narrow"/>
                <a:ea typeface="Arial Narrow"/>
                <a:cs typeface="Arial Narrow"/>
                <a:sym typeface="Arial Narrow"/>
              </a:rPr>
              <a:t>How to Update the Map:</a:t>
            </a:r>
            <a:endParaRPr/>
          </a:p>
          <a:p>
            <a:pPr marL="177800" lvl="0" indent="-177800" algn="l" rtl="0">
              <a:lnSpc>
                <a:spcPct val="100000"/>
              </a:lnSpc>
              <a:spcBef>
                <a:spcPts val="0"/>
              </a:spcBef>
              <a:spcAft>
                <a:spcPts val="0"/>
              </a:spcAft>
              <a:buSzPts val="1000"/>
              <a:buFont typeface="Arial Narrow"/>
              <a:buAutoNum type="arabicPeriod"/>
            </a:pPr>
            <a:r>
              <a:rPr lang="en" sz="1100">
                <a:latin typeface="Arial Narrow"/>
                <a:ea typeface="Arial Narrow"/>
                <a:cs typeface="Arial Narrow"/>
                <a:sym typeface="Arial Narrow"/>
              </a:rPr>
              <a:t>Take a screenshot.</a:t>
            </a:r>
            <a:endParaRPr/>
          </a:p>
          <a:p>
            <a:pPr marL="177800" lvl="0" indent="-177800" algn="l" rtl="0">
              <a:lnSpc>
                <a:spcPct val="100000"/>
              </a:lnSpc>
              <a:spcBef>
                <a:spcPts val="0"/>
              </a:spcBef>
              <a:spcAft>
                <a:spcPts val="0"/>
              </a:spcAft>
              <a:buSzPts val="1000"/>
              <a:buFont typeface="Arial Narrow"/>
              <a:buAutoNum type="arabicPeriod"/>
            </a:pPr>
            <a:r>
              <a:rPr lang="en" sz="1100">
                <a:latin typeface="Arial Narrow"/>
                <a:ea typeface="Arial Narrow"/>
                <a:cs typeface="Arial Narrow"/>
                <a:sym typeface="Arial Narrow"/>
              </a:rPr>
              <a:t>Paste into the slide</a:t>
            </a:r>
            <a:endParaRPr/>
          </a:p>
          <a:p>
            <a:pPr marL="177800" lvl="0" indent="-177800" algn="l" rtl="0">
              <a:lnSpc>
                <a:spcPct val="100000"/>
              </a:lnSpc>
              <a:spcBef>
                <a:spcPts val="0"/>
              </a:spcBef>
              <a:spcAft>
                <a:spcPts val="0"/>
              </a:spcAft>
              <a:buSzPts val="1000"/>
              <a:buFont typeface="Arial Narrow"/>
              <a:buAutoNum type="arabicPeriod"/>
            </a:pPr>
            <a:r>
              <a:rPr lang="en" sz="1100">
                <a:latin typeface="Arial Narrow"/>
                <a:ea typeface="Arial Narrow"/>
                <a:cs typeface="Arial Narrow"/>
                <a:sym typeface="Arial Narrow"/>
              </a:rPr>
              <a:t>Crop the title and legend.</a:t>
            </a:r>
            <a:endParaRPr/>
          </a:p>
          <a:p>
            <a:pPr marL="177800" lvl="0" indent="-177800" algn="l" rtl="0">
              <a:lnSpc>
                <a:spcPct val="100000"/>
              </a:lnSpc>
              <a:spcBef>
                <a:spcPts val="0"/>
              </a:spcBef>
              <a:spcAft>
                <a:spcPts val="0"/>
              </a:spcAft>
              <a:buSzPts val="1000"/>
              <a:buFont typeface="Arial Narrow"/>
              <a:buAutoNum type="arabicPeriod"/>
            </a:pPr>
            <a:r>
              <a:rPr lang="en" sz="1100">
                <a:latin typeface="Arial Narrow"/>
                <a:ea typeface="Arial Narrow"/>
                <a:cs typeface="Arial Narrow"/>
                <a:sym typeface="Arial Narrow"/>
              </a:rPr>
              <a:t>Ensure the map fills your entire slide</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937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0" name="Google Shape;1170;p6: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2556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3" name="Google Shape;1183;p7:notes"/>
          <p:cNvSpPr txBox="1">
            <a:spLocks noGrp="1"/>
          </p:cNvSpPr>
          <p:nvPr>
            <p:ph type="body" idx="1"/>
          </p:nvPr>
        </p:nvSpPr>
        <p:spPr>
          <a:xfrm>
            <a:off x="685802" y="4343400"/>
            <a:ext cx="5486400" cy="4114800"/>
          </a:xfrm>
          <a:prstGeom prst="rect">
            <a:avLst/>
          </a:prstGeom>
          <a:noFill/>
          <a:ln>
            <a:noFill/>
          </a:ln>
        </p:spPr>
        <p:txBody>
          <a:bodyPr spcFirstLastPara="1" wrap="square" lIns="93500" tIns="93500" rIns="93500" bIns="93500" anchor="t" anchorCtr="0">
            <a:noAutofit/>
          </a:bodyPr>
          <a:lstStyle/>
          <a:p>
            <a:pPr marL="444500" lvl="0" indent="-298450" algn="l" rtl="0">
              <a:lnSpc>
                <a:spcPct val="100000"/>
              </a:lnSpc>
              <a:spcBef>
                <a:spcPts val="0"/>
              </a:spcBef>
              <a:spcAft>
                <a:spcPts val="0"/>
              </a:spcAft>
              <a:buSzPts val="1100"/>
              <a:buChar char="●"/>
            </a:pPr>
            <a:r>
              <a:rPr lang="en"/>
              <a:t>Consider the scenario…</a:t>
            </a:r>
            <a:r>
              <a:rPr lang="en" sz="1100" b="0" i="0" u="none" strike="noStrike" cap="none">
                <a:solidFill>
                  <a:srgbClr val="000000"/>
                </a:solidFill>
                <a:latin typeface="Arial"/>
                <a:ea typeface="Arial"/>
                <a:cs typeface="Arial"/>
                <a:sym typeface="Arial"/>
              </a:rPr>
              <a:t>In many instances, pantry stockpiling will simply bring forward future purchases (e.g, toilet paper, dry pasta, medical supplies), and there will be a mid-term sales trough in future months as these products are gradually consumed. However, other categories, such as fresh foods, chilled and prepared food products and drinks may experience expansion as households potentially consume more in-home than they usually would do, as they reduce visits and spend at restaurants, pubs, bars and other fast food establishments.</a:t>
            </a:r>
            <a:endParaRPr/>
          </a:p>
          <a:p>
            <a:pPr marL="4445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Online pantry stocking driven by fear of a country wide pandemic is likely to spur a new wave of growth for online grocery. With an easy shopping experience, competitive prices and convenient delivery and/or pickup options, consumers are turning to e-commerce in turbulent times and may be open to exploring alternate retailing options if stock is available.</a:t>
            </a:r>
            <a:endParaRPr/>
          </a:p>
          <a:p>
            <a:pPr marL="4445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 impact could be that online FMCG sales accelerate to double digit growth over the forthcoming weeks, provided retailers are able to cope with this change in demand.  If so, this would be a significant shift in U.K. shopping behaviour which may well continue for a while. Having an effective online strategy in place is now becoming critical for retailers and brands; and measuring the continued growth of this channel is key to understanding how it fits in within shoppers’ buying patterns and overall spending repertoire.</a:t>
            </a:r>
            <a:endParaRPr/>
          </a:p>
          <a:p>
            <a:pPr marL="469900" lvl="0" indent="-241300" algn="l" rtl="0">
              <a:lnSpc>
                <a:spcPct val="100000"/>
              </a:lnSpc>
              <a:spcBef>
                <a:spcPts val="0"/>
              </a:spcBef>
              <a:spcAft>
                <a:spcPts val="0"/>
              </a:spcAft>
              <a:buSzPts val="1100"/>
              <a:buNone/>
            </a:pPr>
            <a:r>
              <a:rPr lang="en"/>
              <a:t>.</a:t>
            </a:r>
            <a:endParaRPr/>
          </a:p>
        </p:txBody>
      </p:sp>
      <p:sp>
        <p:nvSpPr>
          <p:cNvPr id="1184" name="Google Shape;1184;p7:notes"/>
          <p:cNvSpPr txBox="1">
            <a:spLocks noGrp="1"/>
          </p:cNvSpPr>
          <p:nvPr>
            <p:ph type="sldNum" idx="12"/>
          </p:nvPr>
        </p:nvSpPr>
        <p:spPr>
          <a:xfrm>
            <a:off x="3884620" y="8685213"/>
            <a:ext cx="2971800" cy="457200"/>
          </a:xfrm>
          <a:prstGeom prst="rect">
            <a:avLst/>
          </a:prstGeom>
          <a:noFill/>
          <a:ln>
            <a:noFill/>
          </a:ln>
        </p:spPr>
        <p:txBody>
          <a:bodyPr spcFirstLastPara="1" wrap="square" lIns="93500" tIns="93500" rIns="93500" bIns="935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8150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8" name="Google Shape;1198;p8:notes"/>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p>
            <a:pPr marL="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U.K. consumers are actively stockpiling grocery and health and personal care items as concerns grow around COVID-19 becoming a worldwide pandemic. Stocks of hand sanitisers and toilet paper have already dried up in some stores, as the supply chains come under pressure to mitigate any delays to replenishments.</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In doing so, the U.K. is following in the footsteps of many other countries including China, the U.S. and Italy, where Nielsen research found significant spikes in the hoarding of emergency and essential supplies as consumers rush to build “</a:t>
            </a:r>
            <a:r>
              <a:rPr lang="en" sz="1100" b="0" i="0" u="sng" strike="noStrike" cap="none">
                <a:solidFill>
                  <a:srgbClr val="000000"/>
                </a:solidFill>
                <a:latin typeface="Arial"/>
                <a:ea typeface="Arial"/>
                <a:cs typeface="Arial"/>
                <a:sym typeface="Arial"/>
                <a:hlinkClick r:id="rId3"/>
              </a:rPr>
              <a:t>pandemic pantries</a:t>
            </a:r>
            <a:r>
              <a:rPr lang="en" sz="1100" b="0" i="0" u="none" strike="noStrike" cap="none">
                <a:solidFill>
                  <a:srgbClr val="000000"/>
                </a:solidFill>
                <a:latin typeface="Arial"/>
                <a:ea typeface="Arial"/>
                <a:cs typeface="Arial"/>
                <a:sym typeface="Arial"/>
              </a:rPr>
              <a:t>.” They’re also following an early trend we’re seeing out of China and Australia to head online for the supplies they’re seeking. Paul Walker, U.K. and Ireland Managing Director, said: “The uncertainty created by news of the spread of COVID-19 is having an effect here in the U.K. Shoppers are following the government’s health instructions, but they are also taking precautionary measures.”</a:t>
            </a:r>
            <a:endParaRPr/>
          </a:p>
          <a:p>
            <a:pPr marL="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WEEK OF 22 FEB –  29 FEB: CONSUMERS NOTICEABLY STOCKED UP</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Looking at pandemic pantry items that consumers tend to stock up on during emergencies (e.g. cleaning products, pasta, rice and canned preserves in particular), we didn’t see significant stockpiling in the first eight weeks of the year. But corresponding to a moderate rise in cases in the U.K., shoppers began to prioritise items to prepare for a possible crisis situation.</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“Shoppers began to stock up at the end of February on key items to prepare themselves for every eventuality. Alongside the cupboard staples, shoppers stocked up on medicines for the family, cleaning supplies, tissues and both fresh meat substitutes and canned meat. And it looks as though they purchased more than they intended, as sales of reusable shopping bags were up 177%,” says Walker.</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We can see U.K. </a:t>
            </a:r>
            <a:r>
              <a:rPr lang="en" sz="1100" b="0" i="0" u="sng" strike="noStrike" cap="none">
                <a:solidFill>
                  <a:srgbClr val="000000"/>
                </a:solidFill>
                <a:latin typeface="Arial"/>
                <a:ea typeface="Arial"/>
                <a:cs typeface="Arial"/>
                <a:sym typeface="Arial"/>
                <a:hlinkClick r:id="rId4"/>
              </a:rPr>
              <a:t>consumer behavior threshold levels</a:t>
            </a:r>
            <a:r>
              <a:rPr lang="en" sz="1100" b="0" i="0" u="none" strike="noStrike" cap="none">
                <a:solidFill>
                  <a:srgbClr val="000000"/>
                </a:solidFill>
                <a:latin typeface="Arial"/>
                <a:ea typeface="Arial"/>
                <a:cs typeface="Arial"/>
                <a:sym typeface="Arial"/>
              </a:rPr>
              <a:t> change during the first week of March, directly linked to concerns around the development of  the COVID-19 outbreak.</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“These thresholds offer early signals of spending patterns, particularly for grocery items and health supplies where shoppers are concerned about not running out should they be unable to visit shops “, says Walker. “We can see these patterns unfold in the U.K. at the beginning of March with a sharp increase in sales of key pantry items, emergency health and personal care products and shelf-stable foods.”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508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8" name="Google Shape;1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638575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01_Title N-tab BLUE">
  <p:cSld name="01_Title N-tab BLUE">
    <p:spTree>
      <p:nvGrpSpPr>
        <p:cNvPr id="1" name="Shape 12"/>
        <p:cNvGrpSpPr/>
        <p:nvPr/>
      </p:nvGrpSpPr>
      <p:grpSpPr>
        <a:xfrm>
          <a:off x="0" y="0"/>
          <a:ext cx="0" cy="0"/>
          <a:chOff x="0" y="0"/>
          <a:chExt cx="0" cy="0"/>
        </a:xfrm>
      </p:grpSpPr>
      <p:pic>
        <p:nvPicPr>
          <p:cNvPr id="13" name="Google Shape;13;p28" descr="Blue.jpg"/>
          <p:cNvPicPr preferRelativeResize="0"/>
          <p:nvPr/>
        </p:nvPicPr>
        <p:blipFill rotWithShape="1">
          <a:blip r:embed="rId2">
            <a:alphaModFix/>
          </a:blip>
          <a:srcRect/>
          <a:stretch/>
        </p:blipFill>
        <p:spPr>
          <a:xfrm>
            <a:off x="0" y="0"/>
            <a:ext cx="9144000" cy="5145001"/>
          </a:xfrm>
          <a:prstGeom prst="rect">
            <a:avLst/>
          </a:prstGeom>
          <a:noFill/>
          <a:ln>
            <a:noFill/>
          </a:ln>
        </p:spPr>
      </p:pic>
      <p:sp>
        <p:nvSpPr>
          <p:cNvPr id="14" name="Google Shape;14;p28"/>
          <p:cNvSpPr txBox="1">
            <a:spLocks noGrp="1"/>
          </p:cNvSpPr>
          <p:nvPr>
            <p:ph type="subTitle" idx="1"/>
          </p:nvPr>
        </p:nvSpPr>
        <p:spPr>
          <a:xfrm>
            <a:off x="287929" y="3019821"/>
            <a:ext cx="6919200" cy="49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rgbClr val="FFFFFF"/>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15" name="Google Shape;15;p28"/>
          <p:cNvSpPr txBox="1">
            <a:spLocks noGrp="1"/>
          </p:cNvSpPr>
          <p:nvPr>
            <p:ph type="body" idx="2"/>
          </p:nvPr>
        </p:nvSpPr>
        <p:spPr>
          <a:xfrm>
            <a:off x="247427" y="4220330"/>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rgbClr val="FFFFFF"/>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6" name="Google Shape;16;p28"/>
          <p:cNvSpPr txBox="1">
            <a:spLocks noGrp="1"/>
          </p:cNvSpPr>
          <p:nvPr>
            <p:ph type="ctrTitle"/>
          </p:nvPr>
        </p:nvSpPr>
        <p:spPr>
          <a:xfrm>
            <a:off x="242829" y="2038350"/>
            <a:ext cx="69201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1"/>
              </a:buClr>
              <a:buSzPts val="1400"/>
              <a:buFont typeface="Archivo Narrow"/>
              <a:buNone/>
              <a:defRPr sz="4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17" name="Google Shape;17;p28"/>
          <p:cNvSpPr/>
          <p:nvPr/>
        </p:nvSpPr>
        <p:spPr>
          <a:xfrm>
            <a:off x="256825" y="4825475"/>
            <a:ext cx="3819600" cy="2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pic>
        <p:nvPicPr>
          <p:cNvPr id="18" name="Google Shape;18;p28"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03_Title N-tab White">
  <p:cSld name="03_Title N-tab White">
    <p:spTree>
      <p:nvGrpSpPr>
        <p:cNvPr id="1" name="Shape 59"/>
        <p:cNvGrpSpPr/>
        <p:nvPr/>
      </p:nvGrpSpPr>
      <p:grpSpPr>
        <a:xfrm>
          <a:off x="0" y="0"/>
          <a:ext cx="0" cy="0"/>
          <a:chOff x="0" y="0"/>
          <a:chExt cx="0" cy="0"/>
        </a:xfrm>
      </p:grpSpPr>
      <p:pic>
        <p:nvPicPr>
          <p:cNvPr id="60" name="Google Shape;60;p39" descr="Blu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61" name="Google Shape;61;p39"/>
          <p:cNvSpPr txBox="1">
            <a:spLocks noGrp="1"/>
          </p:cNvSpPr>
          <p:nvPr>
            <p:ph type="ctrTitle"/>
          </p:nvPr>
        </p:nvSpPr>
        <p:spPr>
          <a:xfrm>
            <a:off x="296538" y="2113300"/>
            <a:ext cx="70203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2"/>
              </a:buClr>
              <a:buSzPts val="14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62" name="Google Shape;62;p39"/>
          <p:cNvSpPr txBox="1">
            <a:spLocks noGrp="1"/>
          </p:cNvSpPr>
          <p:nvPr>
            <p:ph type="subTitle" idx="1"/>
          </p:nvPr>
        </p:nvSpPr>
        <p:spPr>
          <a:xfrm>
            <a:off x="369106" y="3139005"/>
            <a:ext cx="7020300" cy="42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63" name="Google Shape;63;p39"/>
          <p:cNvSpPr txBox="1">
            <a:spLocks noGrp="1"/>
          </p:cNvSpPr>
          <p:nvPr>
            <p:ph type="body" idx="2"/>
          </p:nvPr>
        </p:nvSpPr>
        <p:spPr>
          <a:xfrm>
            <a:off x="296538"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64" name="Google Shape;64;p39" descr="N Element Tab Square-Blue_RGB.png"/>
          <p:cNvPicPr preferRelativeResize="0"/>
          <p:nvPr/>
        </p:nvPicPr>
        <p:blipFill rotWithShape="1">
          <a:blip r:embed="rId3">
            <a:alphaModFix/>
          </a:blip>
          <a:srcRect/>
          <a:stretch/>
        </p:blipFill>
        <p:spPr>
          <a:xfrm>
            <a:off x="389339" y="1380252"/>
            <a:ext cx="378798" cy="378967"/>
          </a:xfrm>
          <a:prstGeom prst="rect">
            <a:avLst/>
          </a:prstGeom>
          <a:noFill/>
          <a:ln>
            <a:noFill/>
          </a:ln>
        </p:spPr>
      </p:pic>
      <p:sp>
        <p:nvSpPr>
          <p:cNvPr id="65" name="Google Shape;65;p39"/>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03_Title N-tab White">
  <p:cSld name="03_Title N-tab White">
    <p:spTree>
      <p:nvGrpSpPr>
        <p:cNvPr id="1" name="Shape 605"/>
        <p:cNvGrpSpPr/>
        <p:nvPr/>
      </p:nvGrpSpPr>
      <p:grpSpPr>
        <a:xfrm>
          <a:off x="0" y="0"/>
          <a:ext cx="0" cy="0"/>
          <a:chOff x="0" y="0"/>
          <a:chExt cx="0" cy="0"/>
        </a:xfrm>
      </p:grpSpPr>
      <p:pic>
        <p:nvPicPr>
          <p:cNvPr id="606" name="Google Shape;606;p128" descr="Blu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607" name="Google Shape;607;p128"/>
          <p:cNvSpPr txBox="1">
            <a:spLocks noGrp="1"/>
          </p:cNvSpPr>
          <p:nvPr>
            <p:ph type="ctrTitle"/>
          </p:nvPr>
        </p:nvSpPr>
        <p:spPr>
          <a:xfrm>
            <a:off x="296538" y="2113300"/>
            <a:ext cx="7020154"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2"/>
              </a:buClr>
              <a:buSzPts val="4200"/>
              <a:buFont typeface="Arial"/>
              <a:buNone/>
              <a:defRPr sz="4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8" name="Google Shape;608;p128"/>
          <p:cNvSpPr txBox="1">
            <a:spLocks noGrp="1"/>
          </p:cNvSpPr>
          <p:nvPr>
            <p:ph type="subTitle" idx="1"/>
          </p:nvPr>
        </p:nvSpPr>
        <p:spPr>
          <a:xfrm>
            <a:off x="369106" y="3139005"/>
            <a:ext cx="7020154" cy="42742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chemeClr val="dk2"/>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09" name="Google Shape;609;p128"/>
          <p:cNvSpPr txBox="1">
            <a:spLocks noGrp="1"/>
          </p:cNvSpPr>
          <p:nvPr>
            <p:ph type="body" idx="2"/>
          </p:nvPr>
        </p:nvSpPr>
        <p:spPr>
          <a:xfrm>
            <a:off x="296538"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0" name="Google Shape;610;p128"/>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611" name="Google Shape;611;p128" descr="N Element Tab Square-Blue_RGB.png"/>
          <p:cNvPicPr preferRelativeResize="0"/>
          <p:nvPr/>
        </p:nvPicPr>
        <p:blipFill rotWithShape="1">
          <a:blip r:embed="rId3">
            <a:alphaModFix/>
          </a:blip>
          <a:srcRect/>
          <a:stretch/>
        </p:blipFill>
        <p:spPr>
          <a:xfrm>
            <a:off x="389339" y="1380252"/>
            <a:ext cx="378801" cy="378969"/>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04_Title Full Logo White">
  <p:cSld name="04_Title Full Logo White">
    <p:spTree>
      <p:nvGrpSpPr>
        <p:cNvPr id="1" name="Shape 612"/>
        <p:cNvGrpSpPr/>
        <p:nvPr/>
      </p:nvGrpSpPr>
      <p:grpSpPr>
        <a:xfrm>
          <a:off x="0" y="0"/>
          <a:ext cx="0" cy="0"/>
          <a:chOff x="0" y="0"/>
          <a:chExt cx="0" cy="0"/>
        </a:xfrm>
      </p:grpSpPr>
      <p:pic>
        <p:nvPicPr>
          <p:cNvPr id="613" name="Google Shape;613;p129" descr="Blu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614" name="Google Shape;614;p129"/>
          <p:cNvSpPr txBox="1">
            <a:spLocks noGrp="1"/>
          </p:cNvSpPr>
          <p:nvPr>
            <p:ph type="ctrTitle"/>
          </p:nvPr>
        </p:nvSpPr>
        <p:spPr>
          <a:xfrm>
            <a:off x="296538" y="2113300"/>
            <a:ext cx="7020154"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2"/>
              </a:buClr>
              <a:buSzPts val="4200"/>
              <a:buFont typeface="Arial"/>
              <a:buNone/>
              <a:defRPr sz="4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5" name="Google Shape;615;p129"/>
          <p:cNvSpPr txBox="1">
            <a:spLocks noGrp="1"/>
          </p:cNvSpPr>
          <p:nvPr>
            <p:ph type="subTitle" idx="1"/>
          </p:nvPr>
        </p:nvSpPr>
        <p:spPr>
          <a:xfrm>
            <a:off x="369106" y="3139005"/>
            <a:ext cx="7020154" cy="42742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chemeClr val="dk2"/>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16" name="Google Shape;616;p129"/>
          <p:cNvSpPr txBox="1">
            <a:spLocks noGrp="1"/>
          </p:cNvSpPr>
          <p:nvPr>
            <p:ph type="body" idx="2"/>
          </p:nvPr>
        </p:nvSpPr>
        <p:spPr>
          <a:xfrm>
            <a:off x="292170"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7" name="Google Shape;617;p129"/>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618" name="Google Shape;618;p129" descr="Nielsen-Wordmark-Color-RGB.png"/>
          <p:cNvPicPr preferRelativeResize="0"/>
          <p:nvPr/>
        </p:nvPicPr>
        <p:blipFill rotWithShape="1">
          <a:blip r:embed="rId3">
            <a:alphaModFix/>
          </a:blip>
          <a:srcRect/>
          <a:stretch/>
        </p:blipFill>
        <p:spPr>
          <a:xfrm>
            <a:off x="406802" y="1412344"/>
            <a:ext cx="980035" cy="345927"/>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07_Chart">
  <p:cSld name="07_Chart">
    <p:spTree>
      <p:nvGrpSpPr>
        <p:cNvPr id="1" name="Shape 619"/>
        <p:cNvGrpSpPr/>
        <p:nvPr/>
      </p:nvGrpSpPr>
      <p:grpSpPr>
        <a:xfrm>
          <a:off x="0" y="0"/>
          <a:ext cx="0" cy="0"/>
          <a:chOff x="0" y="0"/>
          <a:chExt cx="0" cy="0"/>
        </a:xfrm>
      </p:grpSpPr>
      <p:sp>
        <p:nvSpPr>
          <p:cNvPr id="620" name="Google Shape;620;p130"/>
          <p:cNvSpPr txBox="1">
            <a:spLocks noGrp="1"/>
          </p:cNvSpPr>
          <p:nvPr>
            <p:ph type="body" idx="1"/>
          </p:nvPr>
        </p:nvSpPr>
        <p:spPr>
          <a:xfrm>
            <a:off x="594360" y="1327685"/>
            <a:ext cx="7876476" cy="188714"/>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21" name="Google Shape;621;p130"/>
          <p:cNvSpPr>
            <a:spLocks noGrp="1"/>
          </p:cNvSpPr>
          <p:nvPr>
            <p:ph type="chart" idx="2"/>
          </p:nvPr>
        </p:nvSpPr>
        <p:spPr>
          <a:xfrm>
            <a:off x="591172" y="2016353"/>
            <a:ext cx="7882286"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2" name="Google Shape;622;p130"/>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3" name="Google Shape;623;p130"/>
          <p:cNvSpPr txBox="1">
            <a:spLocks noGrp="1"/>
          </p:cNvSpPr>
          <p:nvPr>
            <p:ph type="body" idx="3"/>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24" name="Google Shape;624;p130"/>
          <p:cNvSpPr txBox="1">
            <a:spLocks noGrp="1"/>
          </p:cNvSpPr>
          <p:nvPr>
            <p:ph type="body" idx="4"/>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08_Side-by-side">
  <p:cSld name="08_Side-by-side">
    <p:spTree>
      <p:nvGrpSpPr>
        <p:cNvPr id="1" name="Shape 625"/>
        <p:cNvGrpSpPr/>
        <p:nvPr/>
      </p:nvGrpSpPr>
      <p:grpSpPr>
        <a:xfrm>
          <a:off x="0" y="0"/>
          <a:ext cx="0" cy="0"/>
          <a:chOff x="0" y="0"/>
          <a:chExt cx="0" cy="0"/>
        </a:xfrm>
      </p:grpSpPr>
      <p:sp>
        <p:nvSpPr>
          <p:cNvPr id="626" name="Google Shape;626;p131"/>
          <p:cNvSpPr txBox="1">
            <a:spLocks noGrp="1"/>
          </p:cNvSpPr>
          <p:nvPr>
            <p:ph type="body" idx="1"/>
          </p:nvPr>
        </p:nvSpPr>
        <p:spPr>
          <a:xfrm>
            <a:off x="594360" y="1316736"/>
            <a:ext cx="4087178" cy="132755"/>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27" name="Google Shape;627;p131"/>
          <p:cNvSpPr>
            <a:spLocks noGrp="1"/>
          </p:cNvSpPr>
          <p:nvPr>
            <p:ph type="chart" idx="2"/>
          </p:nvPr>
        </p:nvSpPr>
        <p:spPr>
          <a:xfrm>
            <a:off x="711200" y="1922023"/>
            <a:ext cx="3970338"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8" name="Google Shape;628;p131"/>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9" name="Google Shape;629;p131"/>
          <p:cNvSpPr txBox="1">
            <a:spLocks noGrp="1"/>
          </p:cNvSpPr>
          <p:nvPr>
            <p:ph type="body" idx="3"/>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0" name="Google Shape;630;p131"/>
          <p:cNvSpPr>
            <a:spLocks noGrp="1"/>
          </p:cNvSpPr>
          <p:nvPr>
            <p:ph type="chart" idx="4"/>
          </p:nvPr>
        </p:nvSpPr>
        <p:spPr>
          <a:xfrm>
            <a:off x="4862512" y="1922023"/>
            <a:ext cx="3970338"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1" name="Google Shape;631;p131"/>
          <p:cNvSpPr txBox="1">
            <a:spLocks noGrp="1"/>
          </p:cNvSpPr>
          <p:nvPr>
            <p:ph type="body" idx="5"/>
          </p:nvPr>
        </p:nvSpPr>
        <p:spPr>
          <a:xfrm>
            <a:off x="4761666" y="1316736"/>
            <a:ext cx="4087178" cy="132755"/>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2" name="Google Shape;632;p131"/>
          <p:cNvSpPr txBox="1">
            <a:spLocks noGrp="1"/>
          </p:cNvSpPr>
          <p:nvPr>
            <p:ph type="body" idx="6"/>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09_Table">
  <p:cSld name="09_Table">
    <p:spTree>
      <p:nvGrpSpPr>
        <p:cNvPr id="1" name="Shape 633"/>
        <p:cNvGrpSpPr/>
        <p:nvPr/>
      </p:nvGrpSpPr>
      <p:grpSpPr>
        <a:xfrm>
          <a:off x="0" y="0"/>
          <a:ext cx="0" cy="0"/>
          <a:chOff x="0" y="0"/>
          <a:chExt cx="0" cy="0"/>
        </a:xfrm>
      </p:grpSpPr>
      <p:sp>
        <p:nvSpPr>
          <p:cNvPr id="634" name="Google Shape;634;p132"/>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5" name="Google Shape;635;p132"/>
          <p:cNvSpPr txBox="1">
            <a:spLocks noGrp="1"/>
          </p:cNvSpPr>
          <p:nvPr>
            <p:ph type="body" idx="1"/>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6" name="Google Shape;636;p132"/>
          <p:cNvSpPr txBox="1">
            <a:spLocks noGrp="1"/>
          </p:cNvSpPr>
          <p:nvPr>
            <p:ph type="body" idx="2"/>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0_Quote White">
  <p:cSld name="10_Quote White">
    <p:spTree>
      <p:nvGrpSpPr>
        <p:cNvPr id="1" name="Shape 637"/>
        <p:cNvGrpSpPr/>
        <p:nvPr/>
      </p:nvGrpSpPr>
      <p:grpSpPr>
        <a:xfrm>
          <a:off x="0" y="0"/>
          <a:ext cx="0" cy="0"/>
          <a:chOff x="0" y="0"/>
          <a:chExt cx="0" cy="0"/>
        </a:xfrm>
      </p:grpSpPr>
      <p:sp>
        <p:nvSpPr>
          <p:cNvPr id="638" name="Google Shape;638;p133"/>
          <p:cNvSpPr txBox="1">
            <a:spLocks noGrp="1"/>
          </p:cNvSpPr>
          <p:nvPr>
            <p:ph type="title"/>
          </p:nvPr>
        </p:nvSpPr>
        <p:spPr>
          <a:xfrm>
            <a:off x="1979453" y="1987550"/>
            <a:ext cx="697881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2"/>
              </a:buClr>
              <a:buSzPts val="3200"/>
              <a:buFont typeface="Arial"/>
              <a:buNone/>
              <a:defRPr sz="3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9" name="Google Shape;639;p133"/>
          <p:cNvSpPr txBox="1">
            <a:spLocks noGrp="1"/>
          </p:cNvSpPr>
          <p:nvPr>
            <p:ph type="body" idx="1"/>
          </p:nvPr>
        </p:nvSpPr>
        <p:spPr>
          <a:xfrm>
            <a:off x="1981200" y="3087240"/>
            <a:ext cx="6976872" cy="53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b="0">
                <a:solidFill>
                  <a:schemeClr val="dk2"/>
                </a:solidFill>
              </a:defRPr>
            </a:lvl1pPr>
            <a:lvl2pPr marL="914400" lvl="1" indent="-228600" algn="l">
              <a:lnSpc>
                <a:spcPct val="100000"/>
              </a:lnSpc>
              <a:spcBef>
                <a:spcPts val="800"/>
              </a:spcBef>
              <a:spcAft>
                <a:spcPts val="0"/>
              </a:spcAft>
              <a:buSzPts val="1600"/>
              <a:buNone/>
              <a:defRPr/>
            </a:lvl2pPr>
            <a:lvl3pPr marL="1371600" lvl="2" indent="-228600" algn="l">
              <a:lnSpc>
                <a:spcPct val="100000"/>
              </a:lnSpc>
              <a:spcBef>
                <a:spcPts val="700"/>
              </a:spcBef>
              <a:spcAft>
                <a:spcPts val="0"/>
              </a:spcAft>
              <a:buSzPts val="1400"/>
              <a:buNone/>
              <a:defRPr/>
            </a:lvl3pPr>
            <a:lvl4pPr marL="1828800" lvl="3" indent="-228600" algn="l">
              <a:lnSpc>
                <a:spcPct val="100000"/>
              </a:lnSpc>
              <a:spcBef>
                <a:spcPts val="700"/>
              </a:spcBef>
              <a:spcAft>
                <a:spcPts val="0"/>
              </a:spcAft>
              <a:buSzPts val="1200"/>
              <a:buNone/>
              <a:defRPr/>
            </a:lvl4pPr>
            <a:lvl5pPr marL="2286000" lvl="4" indent="-228600" algn="l">
              <a:lnSpc>
                <a:spcPct val="100000"/>
              </a:lnSpc>
              <a:spcBef>
                <a:spcPts val="700"/>
              </a:spcBef>
              <a:spcAft>
                <a:spcPts val="0"/>
              </a:spcAft>
              <a:buSzPts val="1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11_Quote Texture BLUE">
  <p:cSld name="11_Quote Texture BLUE">
    <p:spTree>
      <p:nvGrpSpPr>
        <p:cNvPr id="1" name="Shape 640"/>
        <p:cNvGrpSpPr/>
        <p:nvPr/>
      </p:nvGrpSpPr>
      <p:grpSpPr>
        <a:xfrm>
          <a:off x="0" y="0"/>
          <a:ext cx="0" cy="0"/>
          <a:chOff x="0" y="0"/>
          <a:chExt cx="0" cy="0"/>
        </a:xfrm>
      </p:grpSpPr>
      <p:pic>
        <p:nvPicPr>
          <p:cNvPr id="641" name="Google Shape;641;p134"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642" name="Google Shape;642;p134"/>
          <p:cNvSpPr txBox="1">
            <a:spLocks noGrp="1"/>
          </p:cNvSpPr>
          <p:nvPr>
            <p:ph type="title"/>
          </p:nvPr>
        </p:nvSpPr>
        <p:spPr>
          <a:xfrm>
            <a:off x="1979453" y="1987550"/>
            <a:ext cx="697881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lt1"/>
              </a:buClr>
              <a:buSzPts val="3200"/>
              <a:buFont typeface="Arial"/>
              <a:buNone/>
              <a:defRPr sz="3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3" name="Google Shape;643;p134"/>
          <p:cNvSpPr txBox="1">
            <a:spLocks noGrp="1"/>
          </p:cNvSpPr>
          <p:nvPr>
            <p:ph type="body" idx="1"/>
          </p:nvPr>
        </p:nvSpPr>
        <p:spPr>
          <a:xfrm>
            <a:off x="1981200" y="3087240"/>
            <a:ext cx="6976872" cy="53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b="0">
                <a:solidFill>
                  <a:schemeClr val="lt1"/>
                </a:solidFill>
              </a:defRPr>
            </a:lvl1pPr>
            <a:lvl2pPr marL="914400" lvl="1" indent="-228600" algn="l">
              <a:lnSpc>
                <a:spcPct val="100000"/>
              </a:lnSpc>
              <a:spcBef>
                <a:spcPts val="800"/>
              </a:spcBef>
              <a:spcAft>
                <a:spcPts val="0"/>
              </a:spcAft>
              <a:buSzPts val="1600"/>
              <a:buNone/>
              <a:defRPr/>
            </a:lvl2pPr>
            <a:lvl3pPr marL="1371600" lvl="2" indent="-228600" algn="l">
              <a:lnSpc>
                <a:spcPct val="100000"/>
              </a:lnSpc>
              <a:spcBef>
                <a:spcPts val="700"/>
              </a:spcBef>
              <a:spcAft>
                <a:spcPts val="0"/>
              </a:spcAft>
              <a:buSzPts val="1400"/>
              <a:buNone/>
              <a:defRPr/>
            </a:lvl3pPr>
            <a:lvl4pPr marL="1828800" lvl="3" indent="-228600" algn="l">
              <a:lnSpc>
                <a:spcPct val="100000"/>
              </a:lnSpc>
              <a:spcBef>
                <a:spcPts val="700"/>
              </a:spcBef>
              <a:spcAft>
                <a:spcPts val="0"/>
              </a:spcAft>
              <a:buSzPts val="1200"/>
              <a:buNone/>
              <a:defRPr/>
            </a:lvl4pPr>
            <a:lvl5pPr marL="2286000" lvl="4" indent="-228600" algn="l">
              <a:lnSpc>
                <a:spcPct val="100000"/>
              </a:lnSpc>
              <a:spcBef>
                <a:spcPts val="700"/>
              </a:spcBef>
              <a:spcAft>
                <a:spcPts val="0"/>
              </a:spcAft>
              <a:buSzPts val="1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644" name="Google Shape;644;p134"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645" name="Google Shape;645;p134"/>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12_Divider Slide">
  <p:cSld name="12_Divider Slide">
    <p:spTree>
      <p:nvGrpSpPr>
        <p:cNvPr id="1" name="Shape 646"/>
        <p:cNvGrpSpPr/>
        <p:nvPr/>
      </p:nvGrpSpPr>
      <p:grpSpPr>
        <a:xfrm>
          <a:off x="0" y="0"/>
          <a:ext cx="0" cy="0"/>
          <a:chOff x="0" y="0"/>
          <a:chExt cx="0" cy="0"/>
        </a:xfrm>
      </p:grpSpPr>
      <p:pic>
        <p:nvPicPr>
          <p:cNvPr id="647" name="Google Shape;647;p135"/>
          <p:cNvPicPr preferRelativeResize="0"/>
          <p:nvPr/>
        </p:nvPicPr>
        <p:blipFill rotWithShape="1">
          <a:blip r:embed="rId2">
            <a:alphaModFix/>
          </a:blip>
          <a:srcRect/>
          <a:stretch/>
        </p:blipFill>
        <p:spPr>
          <a:xfrm>
            <a:off x="0" y="762"/>
            <a:ext cx="9141291" cy="5141976"/>
          </a:xfrm>
          <a:prstGeom prst="rect">
            <a:avLst/>
          </a:prstGeom>
          <a:noFill/>
          <a:ln>
            <a:noFill/>
          </a:ln>
        </p:spPr>
      </p:pic>
      <p:pic>
        <p:nvPicPr>
          <p:cNvPr id="648" name="Google Shape;648;p135" descr="Blue Strip.jpg"/>
          <p:cNvPicPr preferRelativeResize="0"/>
          <p:nvPr/>
        </p:nvPicPr>
        <p:blipFill rotWithShape="1">
          <a:blip r:embed="rId3">
            <a:alphaModFix/>
          </a:blip>
          <a:srcRect/>
          <a:stretch/>
        </p:blipFill>
        <p:spPr>
          <a:xfrm>
            <a:off x="0" y="0"/>
            <a:ext cx="176732" cy="5143500"/>
          </a:xfrm>
          <a:prstGeom prst="rect">
            <a:avLst/>
          </a:prstGeom>
          <a:noFill/>
          <a:ln>
            <a:noFill/>
          </a:ln>
        </p:spPr>
      </p:pic>
      <p:sp>
        <p:nvSpPr>
          <p:cNvPr id="649" name="Google Shape;649;p135"/>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650" name="Google Shape;650;p135"/>
          <p:cNvSpPr txBox="1"/>
          <p:nvPr/>
        </p:nvSpPr>
        <p:spPr>
          <a:xfrm>
            <a:off x="8877554" y="4932945"/>
            <a:ext cx="141064" cy="1384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651" name="Google Shape;651;p135"/>
          <p:cNvSpPr txBox="1">
            <a:spLocks noGrp="1"/>
          </p:cNvSpPr>
          <p:nvPr>
            <p:ph type="title"/>
          </p:nvPr>
        </p:nvSpPr>
        <p:spPr>
          <a:xfrm>
            <a:off x="335280" y="518622"/>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2"/>
              </a:buClr>
              <a:buSzPts val="5000"/>
              <a:buFont typeface="Arial"/>
              <a:buNone/>
              <a:defRPr sz="50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13_Divider White">
  <p:cSld name="13_Divider White">
    <p:spTree>
      <p:nvGrpSpPr>
        <p:cNvPr id="1" name="Shape 652"/>
        <p:cNvGrpSpPr/>
        <p:nvPr/>
      </p:nvGrpSpPr>
      <p:grpSpPr>
        <a:xfrm>
          <a:off x="0" y="0"/>
          <a:ext cx="0" cy="0"/>
          <a:chOff x="0" y="0"/>
          <a:chExt cx="0" cy="0"/>
        </a:xfrm>
      </p:grpSpPr>
      <p:sp>
        <p:nvSpPr>
          <p:cNvPr id="653" name="Google Shape;653;p136"/>
          <p:cNvSpPr txBox="1">
            <a:spLocks noGrp="1"/>
          </p:cNvSpPr>
          <p:nvPr>
            <p:ph type="title"/>
          </p:nvPr>
        </p:nvSpPr>
        <p:spPr>
          <a:xfrm>
            <a:off x="304800" y="2064684"/>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rgbClr val="000000"/>
              </a:buClr>
              <a:buSzPts val="5000"/>
              <a:buFont typeface="Arial"/>
              <a:buNone/>
              <a:defRPr sz="5000" b="1" cap="none">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14_Divider Texture BLUE">
  <p:cSld name="14_Divider Texture BLUE">
    <p:spTree>
      <p:nvGrpSpPr>
        <p:cNvPr id="1" name="Shape 654"/>
        <p:cNvGrpSpPr/>
        <p:nvPr/>
      </p:nvGrpSpPr>
      <p:grpSpPr>
        <a:xfrm>
          <a:off x="0" y="0"/>
          <a:ext cx="0" cy="0"/>
          <a:chOff x="0" y="0"/>
          <a:chExt cx="0" cy="0"/>
        </a:xfrm>
      </p:grpSpPr>
      <p:pic>
        <p:nvPicPr>
          <p:cNvPr id="655" name="Google Shape;655;p137" descr="Blue.jpg"/>
          <p:cNvPicPr preferRelativeResize="0"/>
          <p:nvPr/>
        </p:nvPicPr>
        <p:blipFill rotWithShape="1">
          <a:blip r:embed="rId2">
            <a:alphaModFix/>
          </a:blip>
          <a:srcRect/>
          <a:stretch/>
        </p:blipFill>
        <p:spPr>
          <a:xfrm>
            <a:off x="0" y="0"/>
            <a:ext cx="9144000" cy="5145024"/>
          </a:xfrm>
          <a:prstGeom prst="rect">
            <a:avLst/>
          </a:prstGeom>
          <a:noFill/>
          <a:ln>
            <a:noFill/>
          </a:ln>
        </p:spPr>
      </p:pic>
      <p:pic>
        <p:nvPicPr>
          <p:cNvPr id="656" name="Google Shape;656;p137"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657" name="Google Shape;657;p137"/>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658" name="Google Shape;658;p137"/>
          <p:cNvSpPr txBox="1">
            <a:spLocks noGrp="1"/>
          </p:cNvSpPr>
          <p:nvPr>
            <p:ph type="title"/>
          </p:nvPr>
        </p:nvSpPr>
        <p:spPr>
          <a:xfrm>
            <a:off x="304800" y="2064684"/>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rgbClr val="FFFFFF"/>
              </a:buClr>
              <a:buSzPts val="5000"/>
              <a:buFont typeface="Arial"/>
              <a:buNone/>
              <a:defRPr sz="50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04_Title Full Logo White">
  <p:cSld name="04_Title Full Logo White">
    <p:spTree>
      <p:nvGrpSpPr>
        <p:cNvPr id="1" name="Shape 66"/>
        <p:cNvGrpSpPr/>
        <p:nvPr/>
      </p:nvGrpSpPr>
      <p:grpSpPr>
        <a:xfrm>
          <a:off x="0" y="0"/>
          <a:ext cx="0" cy="0"/>
          <a:chOff x="0" y="0"/>
          <a:chExt cx="0" cy="0"/>
        </a:xfrm>
      </p:grpSpPr>
      <p:pic>
        <p:nvPicPr>
          <p:cNvPr id="67" name="Google Shape;67;p40" descr="Blu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68" name="Google Shape;68;p40"/>
          <p:cNvSpPr txBox="1">
            <a:spLocks noGrp="1"/>
          </p:cNvSpPr>
          <p:nvPr>
            <p:ph type="ctrTitle"/>
          </p:nvPr>
        </p:nvSpPr>
        <p:spPr>
          <a:xfrm>
            <a:off x="296538" y="2113300"/>
            <a:ext cx="70203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2"/>
              </a:buClr>
              <a:buSzPts val="14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69" name="Google Shape;69;p40"/>
          <p:cNvSpPr txBox="1">
            <a:spLocks noGrp="1"/>
          </p:cNvSpPr>
          <p:nvPr>
            <p:ph type="subTitle" idx="1"/>
          </p:nvPr>
        </p:nvSpPr>
        <p:spPr>
          <a:xfrm>
            <a:off x="369106" y="3139005"/>
            <a:ext cx="7020300" cy="42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70" name="Google Shape;70;p40"/>
          <p:cNvSpPr txBox="1">
            <a:spLocks noGrp="1"/>
          </p:cNvSpPr>
          <p:nvPr>
            <p:ph type="body" idx="2"/>
          </p:nvPr>
        </p:nvSpPr>
        <p:spPr>
          <a:xfrm>
            <a:off x="292170"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71" name="Google Shape;71;p40" descr="Nielsen-Wordmark-Color-RGB.png"/>
          <p:cNvPicPr preferRelativeResize="0"/>
          <p:nvPr/>
        </p:nvPicPr>
        <p:blipFill rotWithShape="1">
          <a:blip r:embed="rId3">
            <a:alphaModFix/>
          </a:blip>
          <a:srcRect/>
          <a:stretch/>
        </p:blipFill>
        <p:spPr>
          <a:xfrm>
            <a:off x="406802" y="1412344"/>
            <a:ext cx="980033" cy="345926"/>
          </a:xfrm>
          <a:prstGeom prst="rect">
            <a:avLst/>
          </a:prstGeom>
          <a:noFill/>
          <a:ln>
            <a:noFill/>
          </a:ln>
        </p:spPr>
      </p:pic>
      <p:sp>
        <p:nvSpPr>
          <p:cNvPr id="72" name="Google Shape;72;p40"/>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15_End Slide N-tab BLUE">
  <p:cSld name="15_End Slide N-tab BLUE">
    <p:spTree>
      <p:nvGrpSpPr>
        <p:cNvPr id="1" name="Shape 659"/>
        <p:cNvGrpSpPr/>
        <p:nvPr/>
      </p:nvGrpSpPr>
      <p:grpSpPr>
        <a:xfrm>
          <a:off x="0" y="0"/>
          <a:ext cx="0" cy="0"/>
          <a:chOff x="0" y="0"/>
          <a:chExt cx="0" cy="0"/>
        </a:xfrm>
      </p:grpSpPr>
      <p:pic>
        <p:nvPicPr>
          <p:cNvPr id="660" name="Google Shape;660;p138" descr="Blue.jpg"/>
          <p:cNvPicPr preferRelativeResize="0"/>
          <p:nvPr/>
        </p:nvPicPr>
        <p:blipFill rotWithShape="1">
          <a:blip r:embed="rId2">
            <a:alphaModFix/>
          </a:blip>
          <a:srcRect/>
          <a:stretch/>
        </p:blipFill>
        <p:spPr>
          <a:xfrm>
            <a:off x="0" y="0"/>
            <a:ext cx="9144000" cy="5145024"/>
          </a:xfrm>
          <a:prstGeom prst="rect">
            <a:avLst/>
          </a:prstGeom>
          <a:noFill/>
          <a:ln>
            <a:noFill/>
          </a:ln>
        </p:spPr>
      </p:pic>
      <p:pic>
        <p:nvPicPr>
          <p:cNvPr id="661" name="Google Shape;661;p138" descr="N-Element-Tab-Square-White_RGB.png"/>
          <p:cNvPicPr preferRelativeResize="0"/>
          <p:nvPr/>
        </p:nvPicPr>
        <p:blipFill rotWithShape="1">
          <a:blip r:embed="rId3">
            <a:alphaModFix/>
          </a:blip>
          <a:srcRect/>
          <a:stretch/>
        </p:blipFill>
        <p:spPr>
          <a:xfrm>
            <a:off x="3768718" y="1767943"/>
            <a:ext cx="1606564" cy="1607280"/>
          </a:xfrm>
          <a:prstGeom prst="rect">
            <a:avLst/>
          </a:prstGeom>
          <a:noFill/>
          <a:ln>
            <a:noFill/>
          </a:ln>
        </p:spPr>
      </p:pic>
      <p:sp>
        <p:nvSpPr>
          <p:cNvPr id="662" name="Google Shape;662;p138"/>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16_End Slide Full Logo BLUE">
  <p:cSld name="16_End Slide Full Logo BLUE">
    <p:spTree>
      <p:nvGrpSpPr>
        <p:cNvPr id="1" name="Shape 663"/>
        <p:cNvGrpSpPr/>
        <p:nvPr/>
      </p:nvGrpSpPr>
      <p:grpSpPr>
        <a:xfrm>
          <a:off x="0" y="0"/>
          <a:ext cx="0" cy="0"/>
          <a:chOff x="0" y="0"/>
          <a:chExt cx="0" cy="0"/>
        </a:xfrm>
      </p:grpSpPr>
      <p:pic>
        <p:nvPicPr>
          <p:cNvPr id="664" name="Google Shape;664;p139" descr="Blue.jpg"/>
          <p:cNvPicPr preferRelativeResize="0"/>
          <p:nvPr/>
        </p:nvPicPr>
        <p:blipFill rotWithShape="1">
          <a:blip r:embed="rId2">
            <a:alphaModFix/>
          </a:blip>
          <a:srcRect/>
          <a:stretch/>
        </p:blipFill>
        <p:spPr>
          <a:xfrm>
            <a:off x="0" y="0"/>
            <a:ext cx="9144000" cy="5145024"/>
          </a:xfrm>
          <a:prstGeom prst="rect">
            <a:avLst/>
          </a:prstGeom>
          <a:noFill/>
          <a:ln>
            <a:noFill/>
          </a:ln>
        </p:spPr>
      </p:pic>
      <p:pic>
        <p:nvPicPr>
          <p:cNvPr id="665" name="Google Shape;665;p139" descr="Nielsen-Wordmark-White-RGB.png"/>
          <p:cNvPicPr preferRelativeResize="0"/>
          <p:nvPr/>
        </p:nvPicPr>
        <p:blipFill rotWithShape="1">
          <a:blip r:embed="rId3">
            <a:alphaModFix/>
          </a:blip>
          <a:srcRect/>
          <a:stretch/>
        </p:blipFill>
        <p:spPr>
          <a:xfrm>
            <a:off x="2695852" y="1770502"/>
            <a:ext cx="3752296" cy="1324464"/>
          </a:xfrm>
          <a:prstGeom prst="rect">
            <a:avLst/>
          </a:prstGeom>
          <a:noFill/>
          <a:ln>
            <a:noFill/>
          </a:ln>
        </p:spPr>
      </p:pic>
      <p:sp>
        <p:nvSpPr>
          <p:cNvPr id="666" name="Google Shape;666;p139"/>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19_Title N-tab PURPLE">
  <p:cSld name="19_Title N-tab PURPLE">
    <p:spTree>
      <p:nvGrpSpPr>
        <p:cNvPr id="1" name="Shape 667"/>
        <p:cNvGrpSpPr/>
        <p:nvPr/>
      </p:nvGrpSpPr>
      <p:grpSpPr>
        <a:xfrm>
          <a:off x="0" y="0"/>
          <a:ext cx="0" cy="0"/>
          <a:chOff x="0" y="0"/>
          <a:chExt cx="0" cy="0"/>
        </a:xfrm>
      </p:grpSpPr>
      <p:pic>
        <p:nvPicPr>
          <p:cNvPr id="668" name="Google Shape;668;p140" descr="Purple.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669" name="Google Shape;669;p140"/>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670" name="Google Shape;670;p140"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671" name="Google Shape;671;p140"/>
          <p:cNvSpPr txBox="1">
            <a:spLocks noGrp="1"/>
          </p:cNvSpPr>
          <p:nvPr>
            <p:ph type="body" idx="1"/>
          </p:nvPr>
        </p:nvSpPr>
        <p:spPr>
          <a:xfrm>
            <a:off x="247427" y="4220330"/>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rgbClr val="FFFFFF"/>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72" name="Google Shape;672;p140"/>
          <p:cNvSpPr txBox="1">
            <a:spLocks noGrp="1"/>
          </p:cNvSpPr>
          <p:nvPr>
            <p:ph type="ctrTitle"/>
          </p:nvPr>
        </p:nvSpPr>
        <p:spPr>
          <a:xfrm>
            <a:off x="242686" y="2037157"/>
            <a:ext cx="6919972"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lt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3" name="Google Shape;673;p140"/>
          <p:cNvSpPr txBox="1">
            <a:spLocks noGrp="1"/>
          </p:cNvSpPr>
          <p:nvPr>
            <p:ph type="subTitle" idx="2"/>
          </p:nvPr>
        </p:nvSpPr>
        <p:spPr>
          <a:xfrm>
            <a:off x="287929" y="3019821"/>
            <a:ext cx="6919293" cy="49887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20_Title Full Logo PURPLE">
  <p:cSld name="20_Title Full Logo PURPLE">
    <p:spTree>
      <p:nvGrpSpPr>
        <p:cNvPr id="1" name="Shape 674"/>
        <p:cNvGrpSpPr/>
        <p:nvPr/>
      </p:nvGrpSpPr>
      <p:grpSpPr>
        <a:xfrm>
          <a:off x="0" y="0"/>
          <a:ext cx="0" cy="0"/>
          <a:chOff x="0" y="0"/>
          <a:chExt cx="0" cy="0"/>
        </a:xfrm>
      </p:grpSpPr>
      <p:pic>
        <p:nvPicPr>
          <p:cNvPr id="675" name="Google Shape;675;p141" descr="Purple.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676" name="Google Shape;676;p141"/>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677" name="Google Shape;677;p141"/>
          <p:cNvSpPr txBox="1">
            <a:spLocks noGrp="1"/>
          </p:cNvSpPr>
          <p:nvPr>
            <p:ph type="body" idx="1"/>
          </p:nvPr>
        </p:nvSpPr>
        <p:spPr>
          <a:xfrm>
            <a:off x="247427" y="4220330"/>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rgbClr val="FFFFFF"/>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78" name="Google Shape;678;p141"/>
          <p:cNvSpPr txBox="1">
            <a:spLocks noGrp="1"/>
          </p:cNvSpPr>
          <p:nvPr>
            <p:ph type="ctrTitle"/>
          </p:nvPr>
        </p:nvSpPr>
        <p:spPr>
          <a:xfrm>
            <a:off x="242829" y="2112264"/>
            <a:ext cx="6919972"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lt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79" name="Google Shape;679;p141" descr="Nielsen_R.png"/>
          <p:cNvPicPr preferRelativeResize="0"/>
          <p:nvPr/>
        </p:nvPicPr>
        <p:blipFill rotWithShape="1">
          <a:blip r:embed="rId3">
            <a:alphaModFix/>
          </a:blip>
          <a:srcRect/>
          <a:stretch/>
        </p:blipFill>
        <p:spPr>
          <a:xfrm>
            <a:off x="364067" y="1423174"/>
            <a:ext cx="952280" cy="336755"/>
          </a:xfrm>
          <a:prstGeom prst="rect">
            <a:avLst/>
          </a:prstGeom>
          <a:noFill/>
          <a:ln>
            <a:noFill/>
          </a:ln>
        </p:spPr>
      </p:pic>
      <p:sp>
        <p:nvSpPr>
          <p:cNvPr id="680" name="Google Shape;680;p141"/>
          <p:cNvSpPr txBox="1">
            <a:spLocks noGrp="1"/>
          </p:cNvSpPr>
          <p:nvPr>
            <p:ph type="subTitle" idx="2"/>
          </p:nvPr>
        </p:nvSpPr>
        <p:spPr>
          <a:xfrm>
            <a:off x="287929" y="3136392"/>
            <a:ext cx="6919293" cy="49887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81"/>
        <p:cNvGrpSpPr/>
        <p:nvPr/>
      </p:nvGrpSpPr>
      <p:grpSpPr>
        <a:xfrm>
          <a:off x="0" y="0"/>
          <a:ext cx="0" cy="0"/>
          <a:chOff x="0" y="0"/>
          <a:chExt cx="0" cy="0"/>
        </a:xfrm>
      </p:grpSpPr>
      <p:pic>
        <p:nvPicPr>
          <p:cNvPr id="682" name="Google Shape;682;p142"/>
          <p:cNvPicPr preferRelativeResize="0"/>
          <p:nvPr/>
        </p:nvPicPr>
        <p:blipFill rotWithShape="1">
          <a:blip r:embed="rId2">
            <a:alphaModFix/>
          </a:blip>
          <a:srcRect/>
          <a:stretch/>
        </p:blipFill>
        <p:spPr>
          <a:xfrm>
            <a:off x="0" y="762"/>
            <a:ext cx="9141291" cy="5141976"/>
          </a:xfrm>
          <a:prstGeom prst="rect">
            <a:avLst/>
          </a:prstGeom>
          <a:noFill/>
          <a:ln>
            <a:noFill/>
          </a:ln>
        </p:spPr>
      </p:pic>
      <p:pic>
        <p:nvPicPr>
          <p:cNvPr id="683" name="Google Shape;683;p142" descr="Purple strip.jpg"/>
          <p:cNvPicPr preferRelativeResize="0"/>
          <p:nvPr/>
        </p:nvPicPr>
        <p:blipFill rotWithShape="1">
          <a:blip r:embed="rId3">
            <a:alphaModFix/>
          </a:blip>
          <a:srcRect/>
          <a:stretch/>
        </p:blipFill>
        <p:spPr>
          <a:xfrm>
            <a:off x="0" y="0"/>
            <a:ext cx="176732" cy="5143500"/>
          </a:xfrm>
          <a:prstGeom prst="rect">
            <a:avLst/>
          </a:prstGeom>
          <a:noFill/>
          <a:ln>
            <a:noFill/>
          </a:ln>
        </p:spPr>
      </p:pic>
      <p:sp>
        <p:nvSpPr>
          <p:cNvPr id="684" name="Google Shape;684;p142"/>
          <p:cNvSpPr txBox="1">
            <a:spLocks noGrp="1"/>
          </p:cNvSpPr>
          <p:nvPr>
            <p:ph type="body" idx="1"/>
          </p:nvPr>
        </p:nvSpPr>
        <p:spPr>
          <a:xfrm>
            <a:off x="292170"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85" name="Google Shape;685;p142"/>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686" name="Google Shape;686;p142"/>
          <p:cNvSpPr txBox="1">
            <a:spLocks noGrp="1"/>
          </p:cNvSpPr>
          <p:nvPr>
            <p:ph type="ctrTitle"/>
          </p:nvPr>
        </p:nvSpPr>
        <p:spPr>
          <a:xfrm>
            <a:off x="296538" y="486990"/>
            <a:ext cx="7880978" cy="64921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21_Title N-tab White">
  <p:cSld name="21_Title N-tab White">
    <p:spTree>
      <p:nvGrpSpPr>
        <p:cNvPr id="1" name="Shape 687"/>
        <p:cNvGrpSpPr/>
        <p:nvPr/>
      </p:nvGrpSpPr>
      <p:grpSpPr>
        <a:xfrm>
          <a:off x="0" y="0"/>
          <a:ext cx="0" cy="0"/>
          <a:chOff x="0" y="0"/>
          <a:chExt cx="0" cy="0"/>
        </a:xfrm>
      </p:grpSpPr>
      <p:pic>
        <p:nvPicPr>
          <p:cNvPr id="688" name="Google Shape;688;p143" descr="Purpl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689" name="Google Shape;689;p143"/>
          <p:cNvSpPr txBox="1">
            <a:spLocks noGrp="1"/>
          </p:cNvSpPr>
          <p:nvPr>
            <p:ph type="ctrTitle"/>
          </p:nvPr>
        </p:nvSpPr>
        <p:spPr>
          <a:xfrm>
            <a:off x="296538" y="2113300"/>
            <a:ext cx="7020154"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2"/>
              </a:buClr>
              <a:buSzPts val="4200"/>
              <a:buFont typeface="Arial"/>
              <a:buNone/>
              <a:defRPr sz="4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0" name="Google Shape;690;p143"/>
          <p:cNvSpPr txBox="1">
            <a:spLocks noGrp="1"/>
          </p:cNvSpPr>
          <p:nvPr>
            <p:ph type="subTitle" idx="1"/>
          </p:nvPr>
        </p:nvSpPr>
        <p:spPr>
          <a:xfrm>
            <a:off x="369106" y="3139005"/>
            <a:ext cx="7020154" cy="42742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chemeClr val="dk2"/>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91" name="Google Shape;691;p143"/>
          <p:cNvSpPr txBox="1">
            <a:spLocks noGrp="1"/>
          </p:cNvSpPr>
          <p:nvPr>
            <p:ph type="body" idx="2"/>
          </p:nvPr>
        </p:nvSpPr>
        <p:spPr>
          <a:xfrm>
            <a:off x="296538"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92" name="Google Shape;692;p143"/>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693" name="Google Shape;693;p143" descr="N Element Tab Square-Blue_RGB.png"/>
          <p:cNvPicPr preferRelativeResize="0"/>
          <p:nvPr/>
        </p:nvPicPr>
        <p:blipFill rotWithShape="1">
          <a:blip r:embed="rId3">
            <a:alphaModFix/>
          </a:blip>
          <a:srcRect/>
          <a:stretch/>
        </p:blipFill>
        <p:spPr>
          <a:xfrm>
            <a:off x="389339" y="1380252"/>
            <a:ext cx="378801" cy="378969"/>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22_Title Full Logo White">
  <p:cSld name="22_Title Full Logo White">
    <p:spTree>
      <p:nvGrpSpPr>
        <p:cNvPr id="1" name="Shape 694"/>
        <p:cNvGrpSpPr/>
        <p:nvPr/>
      </p:nvGrpSpPr>
      <p:grpSpPr>
        <a:xfrm>
          <a:off x="0" y="0"/>
          <a:ext cx="0" cy="0"/>
          <a:chOff x="0" y="0"/>
          <a:chExt cx="0" cy="0"/>
        </a:xfrm>
      </p:grpSpPr>
      <p:pic>
        <p:nvPicPr>
          <p:cNvPr id="695" name="Google Shape;695;p144" descr="Purpl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696" name="Google Shape;696;p144"/>
          <p:cNvSpPr txBox="1">
            <a:spLocks noGrp="1"/>
          </p:cNvSpPr>
          <p:nvPr>
            <p:ph type="ctrTitle"/>
          </p:nvPr>
        </p:nvSpPr>
        <p:spPr>
          <a:xfrm>
            <a:off x="296538" y="2113300"/>
            <a:ext cx="7020154"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2"/>
              </a:buClr>
              <a:buSzPts val="4200"/>
              <a:buFont typeface="Arial"/>
              <a:buNone/>
              <a:defRPr sz="4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7" name="Google Shape;697;p144"/>
          <p:cNvSpPr txBox="1">
            <a:spLocks noGrp="1"/>
          </p:cNvSpPr>
          <p:nvPr>
            <p:ph type="subTitle" idx="1"/>
          </p:nvPr>
        </p:nvSpPr>
        <p:spPr>
          <a:xfrm>
            <a:off x="332822" y="3175289"/>
            <a:ext cx="7020154" cy="42742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chemeClr val="dk2"/>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98" name="Google Shape;698;p144"/>
          <p:cNvSpPr txBox="1">
            <a:spLocks noGrp="1"/>
          </p:cNvSpPr>
          <p:nvPr>
            <p:ph type="body" idx="2"/>
          </p:nvPr>
        </p:nvSpPr>
        <p:spPr>
          <a:xfrm>
            <a:off x="292170"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99" name="Google Shape;699;p144"/>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700" name="Google Shape;700;p144" descr="Nielsen-Wordmark-Color-RGB.png"/>
          <p:cNvPicPr preferRelativeResize="0"/>
          <p:nvPr/>
        </p:nvPicPr>
        <p:blipFill rotWithShape="1">
          <a:blip r:embed="rId3">
            <a:alphaModFix/>
          </a:blip>
          <a:srcRect/>
          <a:stretch/>
        </p:blipFill>
        <p:spPr>
          <a:xfrm>
            <a:off x="406802" y="1412344"/>
            <a:ext cx="980035" cy="345927"/>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701"/>
        <p:cNvGrpSpPr/>
        <p:nvPr/>
      </p:nvGrpSpPr>
      <p:grpSpPr>
        <a:xfrm>
          <a:off x="0" y="0"/>
          <a:ext cx="0" cy="0"/>
          <a:chOff x="0" y="0"/>
          <a:chExt cx="0" cy="0"/>
        </a:xfrm>
      </p:grpSpPr>
      <p:sp>
        <p:nvSpPr>
          <p:cNvPr id="702" name="Google Shape;702;p145"/>
          <p:cNvSpPr txBox="1">
            <a:spLocks noGrp="1"/>
          </p:cNvSpPr>
          <p:nvPr>
            <p:ph type="title"/>
          </p:nvPr>
        </p:nvSpPr>
        <p:spPr>
          <a:xfrm>
            <a:off x="593725" y="354013"/>
            <a:ext cx="8165592"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145"/>
          <p:cNvSpPr txBox="1">
            <a:spLocks noGrp="1"/>
          </p:cNvSpPr>
          <p:nvPr>
            <p:ph type="body" idx="1"/>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04" name="Google Shape;704;p145"/>
          <p:cNvSpPr txBox="1">
            <a:spLocks noGrp="1"/>
          </p:cNvSpPr>
          <p:nvPr>
            <p:ph type="body" idx="2"/>
          </p:nvPr>
        </p:nvSpPr>
        <p:spPr>
          <a:xfrm>
            <a:off x="594360" y="1490472"/>
            <a:ext cx="8165592" cy="30599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SzPts val="1800"/>
              <a:buChar char="•"/>
              <a:defRPr>
                <a:solidFill>
                  <a:schemeClr val="dk2"/>
                </a:solidFill>
                <a:latin typeface="Arial"/>
                <a:ea typeface="Arial"/>
                <a:cs typeface="Arial"/>
                <a:sym typeface="Arial"/>
              </a:defRPr>
            </a:lvl1pPr>
            <a:lvl2pPr marL="914400" lvl="1" indent="-330200" algn="l">
              <a:lnSpc>
                <a:spcPct val="100000"/>
              </a:lnSpc>
              <a:spcBef>
                <a:spcPts val="800"/>
              </a:spcBef>
              <a:spcAft>
                <a:spcPts val="0"/>
              </a:spcAft>
              <a:buSzPts val="1600"/>
              <a:buChar char="•"/>
              <a:defRPr>
                <a:solidFill>
                  <a:schemeClr val="dk2"/>
                </a:solidFill>
                <a:latin typeface="Arial"/>
                <a:ea typeface="Arial"/>
                <a:cs typeface="Arial"/>
                <a:sym typeface="Arial"/>
              </a:defRPr>
            </a:lvl2pPr>
            <a:lvl3pPr marL="1371600" lvl="2" indent="-317500" algn="l">
              <a:lnSpc>
                <a:spcPct val="100000"/>
              </a:lnSpc>
              <a:spcBef>
                <a:spcPts val="700"/>
              </a:spcBef>
              <a:spcAft>
                <a:spcPts val="0"/>
              </a:spcAft>
              <a:buSzPts val="1400"/>
              <a:buChar char="•"/>
              <a:defRPr>
                <a:solidFill>
                  <a:schemeClr val="dk2"/>
                </a:solidFill>
                <a:latin typeface="Arial"/>
                <a:ea typeface="Arial"/>
                <a:cs typeface="Arial"/>
                <a:sym typeface="Arial"/>
              </a:defRPr>
            </a:lvl3pPr>
            <a:lvl4pPr marL="1828800" lvl="3" indent="-304800" algn="l">
              <a:lnSpc>
                <a:spcPct val="100000"/>
              </a:lnSpc>
              <a:spcBef>
                <a:spcPts val="700"/>
              </a:spcBef>
              <a:spcAft>
                <a:spcPts val="0"/>
              </a:spcAft>
              <a:buSzPts val="1200"/>
              <a:buChar char="•"/>
              <a:defRPr>
                <a:solidFill>
                  <a:schemeClr val="dk2"/>
                </a:solidFill>
                <a:latin typeface="Arial"/>
                <a:ea typeface="Arial"/>
                <a:cs typeface="Arial"/>
                <a:sym typeface="Arial"/>
              </a:defRPr>
            </a:lvl4pPr>
            <a:lvl5pPr marL="2286000" lvl="4" indent="-292100" algn="l">
              <a:lnSpc>
                <a:spcPct val="100000"/>
              </a:lnSpc>
              <a:spcBef>
                <a:spcPts val="700"/>
              </a:spcBef>
              <a:spcAft>
                <a:spcPts val="0"/>
              </a:spcAft>
              <a:buSzPts val="1000"/>
              <a:buChar char="•"/>
              <a:defRPr>
                <a:solidFill>
                  <a:schemeClr val="dk2"/>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5" name="Google Shape;705;p145"/>
          <p:cNvSpPr txBox="1">
            <a:spLocks noGrp="1"/>
          </p:cNvSpPr>
          <p:nvPr>
            <p:ph type="body" idx="3"/>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706" name="Google Shape;706;p145" descr="Purpl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707" name="Google Shape;707;p145"/>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24_Title only">
  <p:cSld name="24_Title only">
    <p:spTree>
      <p:nvGrpSpPr>
        <p:cNvPr id="1" name="Shape 708"/>
        <p:cNvGrpSpPr/>
        <p:nvPr/>
      </p:nvGrpSpPr>
      <p:grpSpPr>
        <a:xfrm>
          <a:off x="0" y="0"/>
          <a:ext cx="0" cy="0"/>
          <a:chOff x="0" y="0"/>
          <a:chExt cx="0" cy="0"/>
        </a:xfrm>
      </p:grpSpPr>
      <p:sp>
        <p:nvSpPr>
          <p:cNvPr id="709" name="Google Shape;709;p146"/>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0" name="Google Shape;710;p146"/>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1" name="Google Shape;711;p146"/>
          <p:cNvSpPr txBox="1">
            <a:spLocks noGrp="1"/>
          </p:cNvSpPr>
          <p:nvPr>
            <p:ph type="body" idx="2"/>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712" name="Google Shape;712;p146" descr="Purpl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713" name="Google Shape;713;p146"/>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25_Chart">
  <p:cSld name="25_Chart">
    <p:spTree>
      <p:nvGrpSpPr>
        <p:cNvPr id="1" name="Shape 714"/>
        <p:cNvGrpSpPr/>
        <p:nvPr/>
      </p:nvGrpSpPr>
      <p:grpSpPr>
        <a:xfrm>
          <a:off x="0" y="0"/>
          <a:ext cx="0" cy="0"/>
          <a:chOff x="0" y="0"/>
          <a:chExt cx="0" cy="0"/>
        </a:xfrm>
      </p:grpSpPr>
      <p:sp>
        <p:nvSpPr>
          <p:cNvPr id="715" name="Google Shape;715;p147"/>
          <p:cNvSpPr txBox="1">
            <a:spLocks noGrp="1"/>
          </p:cNvSpPr>
          <p:nvPr>
            <p:ph type="body" idx="1"/>
          </p:nvPr>
        </p:nvSpPr>
        <p:spPr>
          <a:xfrm>
            <a:off x="594360" y="1327685"/>
            <a:ext cx="7876476" cy="188714"/>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6" name="Google Shape;716;p147"/>
          <p:cNvSpPr>
            <a:spLocks noGrp="1"/>
          </p:cNvSpPr>
          <p:nvPr>
            <p:ph type="chart" idx="2"/>
          </p:nvPr>
        </p:nvSpPr>
        <p:spPr>
          <a:xfrm>
            <a:off x="591172" y="2016353"/>
            <a:ext cx="7882286"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7" name="Google Shape;717;p147"/>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8" name="Google Shape;718;p147"/>
          <p:cNvSpPr txBox="1">
            <a:spLocks noGrp="1"/>
          </p:cNvSpPr>
          <p:nvPr>
            <p:ph type="body" idx="3"/>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9" name="Google Shape;719;p147"/>
          <p:cNvSpPr txBox="1">
            <a:spLocks noGrp="1"/>
          </p:cNvSpPr>
          <p:nvPr>
            <p:ph type="body" idx="4"/>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720" name="Google Shape;720;p147" descr="Purpl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721" name="Google Shape;721;p147"/>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5_Chart">
  <p:cSld name="25_Chart">
    <p:spTree>
      <p:nvGrpSpPr>
        <p:cNvPr id="1" name="Shape 73"/>
        <p:cNvGrpSpPr/>
        <p:nvPr/>
      </p:nvGrpSpPr>
      <p:grpSpPr>
        <a:xfrm>
          <a:off x="0" y="0"/>
          <a:ext cx="0" cy="0"/>
          <a:chOff x="0" y="0"/>
          <a:chExt cx="0" cy="0"/>
        </a:xfrm>
      </p:grpSpPr>
      <p:sp>
        <p:nvSpPr>
          <p:cNvPr id="74" name="Google Shape;74;p41"/>
          <p:cNvSpPr txBox="1">
            <a:spLocks noGrp="1"/>
          </p:cNvSpPr>
          <p:nvPr>
            <p:ph type="body" idx="1"/>
          </p:nvPr>
        </p:nvSpPr>
        <p:spPr>
          <a:xfrm>
            <a:off x="594360" y="1327685"/>
            <a:ext cx="7876500" cy="188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75" name="Google Shape;75;p41"/>
          <p:cNvSpPr>
            <a:spLocks noGrp="1"/>
          </p:cNvSpPr>
          <p:nvPr>
            <p:ph type="chart" idx="2"/>
          </p:nvPr>
        </p:nvSpPr>
        <p:spPr>
          <a:xfrm>
            <a:off x="591172" y="2016353"/>
            <a:ext cx="7882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76" name="Google Shape;76;p41"/>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77" name="Google Shape;77;p41"/>
          <p:cNvSpPr txBox="1">
            <a:spLocks noGrp="1"/>
          </p:cNvSpPr>
          <p:nvPr>
            <p:ph type="body" idx="3"/>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78" name="Google Shape;78;p41"/>
          <p:cNvSpPr txBox="1">
            <a:spLocks noGrp="1"/>
          </p:cNvSpPr>
          <p:nvPr>
            <p:ph type="body" idx="4"/>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79" name="Google Shape;79;p41" descr="Purpl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80" name="Google Shape;80;p41"/>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26_Side-by-side">
  <p:cSld name="26_Side-by-side">
    <p:spTree>
      <p:nvGrpSpPr>
        <p:cNvPr id="1" name="Shape 722"/>
        <p:cNvGrpSpPr/>
        <p:nvPr/>
      </p:nvGrpSpPr>
      <p:grpSpPr>
        <a:xfrm>
          <a:off x="0" y="0"/>
          <a:ext cx="0" cy="0"/>
          <a:chOff x="0" y="0"/>
          <a:chExt cx="0" cy="0"/>
        </a:xfrm>
      </p:grpSpPr>
      <p:sp>
        <p:nvSpPr>
          <p:cNvPr id="723" name="Google Shape;723;p148"/>
          <p:cNvSpPr txBox="1">
            <a:spLocks noGrp="1"/>
          </p:cNvSpPr>
          <p:nvPr>
            <p:ph type="body" idx="1"/>
          </p:nvPr>
        </p:nvSpPr>
        <p:spPr>
          <a:xfrm>
            <a:off x="594360" y="1316736"/>
            <a:ext cx="4087178" cy="132755"/>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24" name="Google Shape;724;p148"/>
          <p:cNvSpPr>
            <a:spLocks noGrp="1"/>
          </p:cNvSpPr>
          <p:nvPr>
            <p:ph type="chart" idx="2"/>
          </p:nvPr>
        </p:nvSpPr>
        <p:spPr>
          <a:xfrm>
            <a:off x="711200" y="1922023"/>
            <a:ext cx="3970338"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5" name="Google Shape;725;p148"/>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6" name="Google Shape;726;p148"/>
          <p:cNvSpPr txBox="1">
            <a:spLocks noGrp="1"/>
          </p:cNvSpPr>
          <p:nvPr>
            <p:ph type="body" idx="3"/>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27" name="Google Shape;727;p148"/>
          <p:cNvSpPr>
            <a:spLocks noGrp="1"/>
          </p:cNvSpPr>
          <p:nvPr>
            <p:ph type="chart" idx="4"/>
          </p:nvPr>
        </p:nvSpPr>
        <p:spPr>
          <a:xfrm>
            <a:off x="4862512" y="1922023"/>
            <a:ext cx="3970338"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8" name="Google Shape;728;p148"/>
          <p:cNvSpPr txBox="1">
            <a:spLocks noGrp="1"/>
          </p:cNvSpPr>
          <p:nvPr>
            <p:ph type="body" idx="5"/>
          </p:nvPr>
        </p:nvSpPr>
        <p:spPr>
          <a:xfrm>
            <a:off x="4761666" y="1316736"/>
            <a:ext cx="4087178" cy="132755"/>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29" name="Google Shape;729;p148"/>
          <p:cNvSpPr txBox="1">
            <a:spLocks noGrp="1"/>
          </p:cNvSpPr>
          <p:nvPr>
            <p:ph type="body" idx="6"/>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730" name="Google Shape;730;p148" descr="Purpl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731" name="Google Shape;731;p148"/>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27_Table">
  <p:cSld name="27_Table">
    <p:spTree>
      <p:nvGrpSpPr>
        <p:cNvPr id="1" name="Shape 732"/>
        <p:cNvGrpSpPr/>
        <p:nvPr/>
      </p:nvGrpSpPr>
      <p:grpSpPr>
        <a:xfrm>
          <a:off x="0" y="0"/>
          <a:ext cx="0" cy="0"/>
          <a:chOff x="0" y="0"/>
          <a:chExt cx="0" cy="0"/>
        </a:xfrm>
      </p:grpSpPr>
      <p:sp>
        <p:nvSpPr>
          <p:cNvPr id="733" name="Google Shape;733;p149"/>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149"/>
          <p:cNvSpPr txBox="1">
            <a:spLocks noGrp="1"/>
          </p:cNvSpPr>
          <p:nvPr>
            <p:ph type="body" idx="1"/>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5" name="Google Shape;735;p149"/>
          <p:cNvSpPr txBox="1">
            <a:spLocks noGrp="1"/>
          </p:cNvSpPr>
          <p:nvPr>
            <p:ph type="body" idx="2"/>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736" name="Google Shape;736;p149" descr="Purpl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737" name="Google Shape;737;p149"/>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28_Quote White">
  <p:cSld name="28_Quote White">
    <p:spTree>
      <p:nvGrpSpPr>
        <p:cNvPr id="1" name="Shape 738"/>
        <p:cNvGrpSpPr/>
        <p:nvPr/>
      </p:nvGrpSpPr>
      <p:grpSpPr>
        <a:xfrm>
          <a:off x="0" y="0"/>
          <a:ext cx="0" cy="0"/>
          <a:chOff x="0" y="0"/>
          <a:chExt cx="0" cy="0"/>
        </a:xfrm>
      </p:grpSpPr>
      <p:sp>
        <p:nvSpPr>
          <p:cNvPr id="739" name="Google Shape;739;p150"/>
          <p:cNvSpPr txBox="1">
            <a:spLocks noGrp="1"/>
          </p:cNvSpPr>
          <p:nvPr>
            <p:ph type="title"/>
          </p:nvPr>
        </p:nvSpPr>
        <p:spPr>
          <a:xfrm>
            <a:off x="1979453" y="1987550"/>
            <a:ext cx="697881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2"/>
              </a:buClr>
              <a:buSzPts val="3200"/>
              <a:buFont typeface="Arial"/>
              <a:buNone/>
              <a:defRPr sz="3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0" name="Google Shape;740;p150"/>
          <p:cNvSpPr txBox="1">
            <a:spLocks noGrp="1"/>
          </p:cNvSpPr>
          <p:nvPr>
            <p:ph type="body" idx="1"/>
          </p:nvPr>
        </p:nvSpPr>
        <p:spPr>
          <a:xfrm>
            <a:off x="1981200" y="3087240"/>
            <a:ext cx="6976872" cy="53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b="0">
                <a:solidFill>
                  <a:schemeClr val="dk2"/>
                </a:solidFill>
              </a:defRPr>
            </a:lvl1pPr>
            <a:lvl2pPr marL="914400" lvl="1" indent="-228600" algn="l">
              <a:lnSpc>
                <a:spcPct val="100000"/>
              </a:lnSpc>
              <a:spcBef>
                <a:spcPts val="800"/>
              </a:spcBef>
              <a:spcAft>
                <a:spcPts val="0"/>
              </a:spcAft>
              <a:buSzPts val="1600"/>
              <a:buNone/>
              <a:defRPr/>
            </a:lvl2pPr>
            <a:lvl3pPr marL="1371600" lvl="2" indent="-228600" algn="l">
              <a:lnSpc>
                <a:spcPct val="100000"/>
              </a:lnSpc>
              <a:spcBef>
                <a:spcPts val="700"/>
              </a:spcBef>
              <a:spcAft>
                <a:spcPts val="0"/>
              </a:spcAft>
              <a:buSzPts val="1400"/>
              <a:buNone/>
              <a:defRPr/>
            </a:lvl3pPr>
            <a:lvl4pPr marL="1828800" lvl="3" indent="-228600" algn="l">
              <a:lnSpc>
                <a:spcPct val="100000"/>
              </a:lnSpc>
              <a:spcBef>
                <a:spcPts val="700"/>
              </a:spcBef>
              <a:spcAft>
                <a:spcPts val="0"/>
              </a:spcAft>
              <a:buSzPts val="1200"/>
              <a:buNone/>
              <a:defRPr/>
            </a:lvl4pPr>
            <a:lvl5pPr marL="2286000" lvl="4" indent="-228600" algn="l">
              <a:lnSpc>
                <a:spcPct val="100000"/>
              </a:lnSpc>
              <a:spcBef>
                <a:spcPts val="700"/>
              </a:spcBef>
              <a:spcAft>
                <a:spcPts val="0"/>
              </a:spcAft>
              <a:buSzPts val="1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741" name="Google Shape;741;p150" descr="Purpl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742" name="Google Shape;742;p150"/>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29_Quote Texture PURPLE">
  <p:cSld name="29_Quote Texture PURPLE">
    <p:spTree>
      <p:nvGrpSpPr>
        <p:cNvPr id="1" name="Shape 743"/>
        <p:cNvGrpSpPr/>
        <p:nvPr/>
      </p:nvGrpSpPr>
      <p:grpSpPr>
        <a:xfrm>
          <a:off x="0" y="0"/>
          <a:ext cx="0" cy="0"/>
          <a:chOff x="0" y="0"/>
          <a:chExt cx="0" cy="0"/>
        </a:xfrm>
      </p:grpSpPr>
      <p:pic>
        <p:nvPicPr>
          <p:cNvPr id="744" name="Google Shape;744;p151" descr="Purple.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745" name="Google Shape;745;p151"/>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746" name="Google Shape;746;p151"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747" name="Google Shape;747;p151"/>
          <p:cNvSpPr txBox="1">
            <a:spLocks noGrp="1"/>
          </p:cNvSpPr>
          <p:nvPr>
            <p:ph type="title"/>
          </p:nvPr>
        </p:nvSpPr>
        <p:spPr>
          <a:xfrm>
            <a:off x="1979453" y="1987550"/>
            <a:ext cx="697881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lt1"/>
              </a:buClr>
              <a:buSzPts val="3200"/>
              <a:buFont typeface="Arial"/>
              <a:buNone/>
              <a:defRPr sz="3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8" name="Google Shape;748;p151"/>
          <p:cNvSpPr txBox="1">
            <a:spLocks noGrp="1"/>
          </p:cNvSpPr>
          <p:nvPr>
            <p:ph type="body" idx="1"/>
          </p:nvPr>
        </p:nvSpPr>
        <p:spPr>
          <a:xfrm>
            <a:off x="1981200" y="3087240"/>
            <a:ext cx="6976872" cy="53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b="0">
                <a:solidFill>
                  <a:schemeClr val="lt1"/>
                </a:solidFill>
              </a:defRPr>
            </a:lvl1pPr>
            <a:lvl2pPr marL="914400" lvl="1" indent="-228600" algn="l">
              <a:lnSpc>
                <a:spcPct val="100000"/>
              </a:lnSpc>
              <a:spcBef>
                <a:spcPts val="800"/>
              </a:spcBef>
              <a:spcAft>
                <a:spcPts val="0"/>
              </a:spcAft>
              <a:buSzPts val="1600"/>
              <a:buNone/>
              <a:defRPr/>
            </a:lvl2pPr>
            <a:lvl3pPr marL="1371600" lvl="2" indent="-228600" algn="l">
              <a:lnSpc>
                <a:spcPct val="100000"/>
              </a:lnSpc>
              <a:spcBef>
                <a:spcPts val="700"/>
              </a:spcBef>
              <a:spcAft>
                <a:spcPts val="0"/>
              </a:spcAft>
              <a:buSzPts val="1400"/>
              <a:buNone/>
              <a:defRPr/>
            </a:lvl3pPr>
            <a:lvl4pPr marL="1828800" lvl="3" indent="-228600" algn="l">
              <a:lnSpc>
                <a:spcPct val="100000"/>
              </a:lnSpc>
              <a:spcBef>
                <a:spcPts val="700"/>
              </a:spcBef>
              <a:spcAft>
                <a:spcPts val="0"/>
              </a:spcAft>
              <a:buSzPts val="1200"/>
              <a:buNone/>
              <a:defRPr/>
            </a:lvl4pPr>
            <a:lvl5pPr marL="2286000" lvl="4" indent="-228600" algn="l">
              <a:lnSpc>
                <a:spcPct val="100000"/>
              </a:lnSpc>
              <a:spcBef>
                <a:spcPts val="700"/>
              </a:spcBef>
              <a:spcAft>
                <a:spcPts val="0"/>
              </a:spcAft>
              <a:buSzPts val="1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30_Divider Slide">
  <p:cSld name="30_Divider Slide">
    <p:spTree>
      <p:nvGrpSpPr>
        <p:cNvPr id="1" name="Shape 749"/>
        <p:cNvGrpSpPr/>
        <p:nvPr/>
      </p:nvGrpSpPr>
      <p:grpSpPr>
        <a:xfrm>
          <a:off x="0" y="0"/>
          <a:ext cx="0" cy="0"/>
          <a:chOff x="0" y="0"/>
          <a:chExt cx="0" cy="0"/>
        </a:xfrm>
      </p:grpSpPr>
      <p:pic>
        <p:nvPicPr>
          <p:cNvPr id="750" name="Google Shape;750;p152"/>
          <p:cNvPicPr preferRelativeResize="0"/>
          <p:nvPr/>
        </p:nvPicPr>
        <p:blipFill rotWithShape="1">
          <a:blip r:embed="rId2">
            <a:alphaModFix/>
          </a:blip>
          <a:srcRect/>
          <a:stretch/>
        </p:blipFill>
        <p:spPr>
          <a:xfrm>
            <a:off x="0" y="762"/>
            <a:ext cx="9141291" cy="5141976"/>
          </a:xfrm>
          <a:prstGeom prst="rect">
            <a:avLst/>
          </a:prstGeom>
          <a:noFill/>
          <a:ln>
            <a:noFill/>
          </a:ln>
        </p:spPr>
      </p:pic>
      <p:pic>
        <p:nvPicPr>
          <p:cNvPr id="751" name="Google Shape;751;p152" descr="Purple strip.jpg"/>
          <p:cNvPicPr preferRelativeResize="0"/>
          <p:nvPr/>
        </p:nvPicPr>
        <p:blipFill rotWithShape="1">
          <a:blip r:embed="rId3">
            <a:alphaModFix/>
          </a:blip>
          <a:srcRect/>
          <a:stretch/>
        </p:blipFill>
        <p:spPr>
          <a:xfrm>
            <a:off x="0" y="0"/>
            <a:ext cx="176732" cy="5143500"/>
          </a:xfrm>
          <a:prstGeom prst="rect">
            <a:avLst/>
          </a:prstGeom>
          <a:noFill/>
          <a:ln>
            <a:noFill/>
          </a:ln>
        </p:spPr>
      </p:pic>
      <p:sp>
        <p:nvSpPr>
          <p:cNvPr id="752" name="Google Shape;752;p152"/>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753" name="Google Shape;753;p152"/>
          <p:cNvSpPr txBox="1"/>
          <p:nvPr/>
        </p:nvSpPr>
        <p:spPr>
          <a:xfrm>
            <a:off x="8877554" y="4932945"/>
            <a:ext cx="141064" cy="1384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754" name="Google Shape;754;p152"/>
          <p:cNvSpPr txBox="1">
            <a:spLocks noGrp="1"/>
          </p:cNvSpPr>
          <p:nvPr>
            <p:ph type="title"/>
          </p:nvPr>
        </p:nvSpPr>
        <p:spPr>
          <a:xfrm>
            <a:off x="335280" y="518622"/>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2"/>
              </a:buClr>
              <a:buSzPts val="5000"/>
              <a:buFont typeface="Arial"/>
              <a:buNone/>
              <a:defRPr sz="50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31_Divider White">
  <p:cSld name="31_Divider White">
    <p:spTree>
      <p:nvGrpSpPr>
        <p:cNvPr id="1" name="Shape 755"/>
        <p:cNvGrpSpPr/>
        <p:nvPr/>
      </p:nvGrpSpPr>
      <p:grpSpPr>
        <a:xfrm>
          <a:off x="0" y="0"/>
          <a:ext cx="0" cy="0"/>
          <a:chOff x="0" y="0"/>
          <a:chExt cx="0" cy="0"/>
        </a:xfrm>
      </p:grpSpPr>
      <p:pic>
        <p:nvPicPr>
          <p:cNvPr id="756" name="Google Shape;756;p153" descr="Purpl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757" name="Google Shape;757;p153"/>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758" name="Google Shape;758;p153"/>
          <p:cNvSpPr txBox="1">
            <a:spLocks noGrp="1"/>
          </p:cNvSpPr>
          <p:nvPr>
            <p:ph type="title"/>
          </p:nvPr>
        </p:nvSpPr>
        <p:spPr>
          <a:xfrm>
            <a:off x="304800" y="2064684"/>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rgbClr val="000000"/>
              </a:buClr>
              <a:buSzPts val="5000"/>
              <a:buFont typeface="Arial"/>
              <a:buNone/>
              <a:defRPr sz="5000" b="1" cap="none">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32_Divider Texture PURPLE">
  <p:cSld name="32_Divider Texture PURPLE">
    <p:spTree>
      <p:nvGrpSpPr>
        <p:cNvPr id="1" name="Shape 759"/>
        <p:cNvGrpSpPr/>
        <p:nvPr/>
      </p:nvGrpSpPr>
      <p:grpSpPr>
        <a:xfrm>
          <a:off x="0" y="0"/>
          <a:ext cx="0" cy="0"/>
          <a:chOff x="0" y="0"/>
          <a:chExt cx="0" cy="0"/>
        </a:xfrm>
      </p:grpSpPr>
      <p:pic>
        <p:nvPicPr>
          <p:cNvPr id="760" name="Google Shape;760;p154" descr="Purple.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761" name="Google Shape;761;p154"/>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762" name="Google Shape;762;p154"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763" name="Google Shape;763;p154"/>
          <p:cNvSpPr txBox="1">
            <a:spLocks noGrp="1"/>
          </p:cNvSpPr>
          <p:nvPr>
            <p:ph type="title"/>
          </p:nvPr>
        </p:nvSpPr>
        <p:spPr>
          <a:xfrm>
            <a:off x="304800" y="2064684"/>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rgbClr val="FFFFFF"/>
              </a:buClr>
              <a:buSzPts val="5000"/>
              <a:buFont typeface="Arial"/>
              <a:buNone/>
              <a:defRPr sz="50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33_End Slide N-tab PURPLE">
  <p:cSld name="33_End Slide N-tab PURPLE">
    <p:spTree>
      <p:nvGrpSpPr>
        <p:cNvPr id="1" name="Shape 764"/>
        <p:cNvGrpSpPr/>
        <p:nvPr/>
      </p:nvGrpSpPr>
      <p:grpSpPr>
        <a:xfrm>
          <a:off x="0" y="0"/>
          <a:ext cx="0" cy="0"/>
          <a:chOff x="0" y="0"/>
          <a:chExt cx="0" cy="0"/>
        </a:xfrm>
      </p:grpSpPr>
      <p:pic>
        <p:nvPicPr>
          <p:cNvPr id="765" name="Google Shape;765;p155" descr="Purple.jpg"/>
          <p:cNvPicPr preferRelativeResize="0"/>
          <p:nvPr/>
        </p:nvPicPr>
        <p:blipFill rotWithShape="1">
          <a:blip r:embed="rId2">
            <a:alphaModFix/>
          </a:blip>
          <a:srcRect/>
          <a:stretch/>
        </p:blipFill>
        <p:spPr>
          <a:xfrm>
            <a:off x="2709" y="0"/>
            <a:ext cx="9141291" cy="5143500"/>
          </a:xfrm>
          <a:prstGeom prst="rect">
            <a:avLst/>
          </a:prstGeom>
          <a:noFill/>
          <a:ln>
            <a:noFill/>
          </a:ln>
        </p:spPr>
      </p:pic>
      <p:pic>
        <p:nvPicPr>
          <p:cNvPr id="766" name="Google Shape;766;p155" descr="N-Element-Tab-Square-White_RGB.png"/>
          <p:cNvPicPr preferRelativeResize="0"/>
          <p:nvPr/>
        </p:nvPicPr>
        <p:blipFill rotWithShape="1">
          <a:blip r:embed="rId3">
            <a:alphaModFix/>
          </a:blip>
          <a:srcRect/>
          <a:stretch/>
        </p:blipFill>
        <p:spPr>
          <a:xfrm>
            <a:off x="3768718" y="1767943"/>
            <a:ext cx="1606564" cy="1607280"/>
          </a:xfrm>
          <a:prstGeom prst="rect">
            <a:avLst/>
          </a:prstGeom>
          <a:noFill/>
          <a:ln>
            <a:noFill/>
          </a:ln>
        </p:spPr>
      </p:pic>
      <p:sp>
        <p:nvSpPr>
          <p:cNvPr id="767" name="Google Shape;767;p155"/>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34_End Slide Full Logo PURPLE">
  <p:cSld name="34_End Slide Full Logo PURPLE">
    <p:spTree>
      <p:nvGrpSpPr>
        <p:cNvPr id="1" name="Shape 768"/>
        <p:cNvGrpSpPr/>
        <p:nvPr/>
      </p:nvGrpSpPr>
      <p:grpSpPr>
        <a:xfrm>
          <a:off x="0" y="0"/>
          <a:ext cx="0" cy="0"/>
          <a:chOff x="0" y="0"/>
          <a:chExt cx="0" cy="0"/>
        </a:xfrm>
      </p:grpSpPr>
      <p:pic>
        <p:nvPicPr>
          <p:cNvPr id="769" name="Google Shape;769;p156" descr="Purple.jpg"/>
          <p:cNvPicPr preferRelativeResize="0"/>
          <p:nvPr/>
        </p:nvPicPr>
        <p:blipFill rotWithShape="1">
          <a:blip r:embed="rId2">
            <a:alphaModFix/>
          </a:blip>
          <a:srcRect/>
          <a:stretch/>
        </p:blipFill>
        <p:spPr>
          <a:xfrm>
            <a:off x="0" y="0"/>
            <a:ext cx="9141291" cy="5143500"/>
          </a:xfrm>
          <a:prstGeom prst="rect">
            <a:avLst/>
          </a:prstGeom>
          <a:noFill/>
          <a:ln>
            <a:noFill/>
          </a:ln>
        </p:spPr>
      </p:pic>
      <p:pic>
        <p:nvPicPr>
          <p:cNvPr id="770" name="Google Shape;770;p156" descr="Nielsen-Wordmark-White-RGB.png"/>
          <p:cNvPicPr preferRelativeResize="0"/>
          <p:nvPr/>
        </p:nvPicPr>
        <p:blipFill rotWithShape="1">
          <a:blip r:embed="rId3">
            <a:alphaModFix/>
          </a:blip>
          <a:srcRect/>
          <a:stretch/>
        </p:blipFill>
        <p:spPr>
          <a:xfrm>
            <a:off x="2695852" y="1770502"/>
            <a:ext cx="3752296" cy="1324464"/>
          </a:xfrm>
          <a:prstGeom prst="rect">
            <a:avLst/>
          </a:prstGeom>
          <a:noFill/>
          <a:ln>
            <a:noFill/>
          </a:ln>
        </p:spPr>
      </p:pic>
      <p:sp>
        <p:nvSpPr>
          <p:cNvPr id="771" name="Google Shape;771;p156"/>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37_Title N-tab GREEN">
  <p:cSld name="37_Title N-tab GREEN">
    <p:spTree>
      <p:nvGrpSpPr>
        <p:cNvPr id="1" name="Shape 772"/>
        <p:cNvGrpSpPr/>
        <p:nvPr/>
      </p:nvGrpSpPr>
      <p:grpSpPr>
        <a:xfrm>
          <a:off x="0" y="0"/>
          <a:ext cx="0" cy="0"/>
          <a:chOff x="0" y="0"/>
          <a:chExt cx="0" cy="0"/>
        </a:xfrm>
      </p:grpSpPr>
      <p:pic>
        <p:nvPicPr>
          <p:cNvPr id="773" name="Google Shape;773;p157" descr="Green.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774" name="Google Shape;774;p157"/>
          <p:cNvSpPr txBox="1">
            <a:spLocks noGrp="1"/>
          </p:cNvSpPr>
          <p:nvPr>
            <p:ph type="body" idx="1"/>
          </p:nvPr>
        </p:nvSpPr>
        <p:spPr>
          <a:xfrm>
            <a:off x="247427" y="4220330"/>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rgbClr val="FFFFFF"/>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75" name="Google Shape;775;p157"/>
          <p:cNvSpPr txBox="1">
            <a:spLocks noGrp="1"/>
          </p:cNvSpPr>
          <p:nvPr>
            <p:ph type="ctrTitle"/>
          </p:nvPr>
        </p:nvSpPr>
        <p:spPr>
          <a:xfrm>
            <a:off x="242829" y="2038350"/>
            <a:ext cx="6919972"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lt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6" name="Google Shape;776;p157"/>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777" name="Google Shape;777;p157"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778" name="Google Shape;778;p157"/>
          <p:cNvSpPr txBox="1">
            <a:spLocks noGrp="1"/>
          </p:cNvSpPr>
          <p:nvPr>
            <p:ph type="subTitle" idx="2"/>
          </p:nvPr>
        </p:nvSpPr>
        <p:spPr>
          <a:xfrm>
            <a:off x="287929" y="3019821"/>
            <a:ext cx="6919293" cy="49887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6_Side-by-side">
  <p:cSld name="26_Side-by-side">
    <p:spTree>
      <p:nvGrpSpPr>
        <p:cNvPr id="1" name="Shape 81"/>
        <p:cNvGrpSpPr/>
        <p:nvPr/>
      </p:nvGrpSpPr>
      <p:grpSpPr>
        <a:xfrm>
          <a:off x="0" y="0"/>
          <a:ext cx="0" cy="0"/>
          <a:chOff x="0" y="0"/>
          <a:chExt cx="0" cy="0"/>
        </a:xfrm>
      </p:grpSpPr>
      <p:sp>
        <p:nvSpPr>
          <p:cNvPr id="82" name="Google Shape;82;p42"/>
          <p:cNvSpPr txBox="1">
            <a:spLocks noGrp="1"/>
          </p:cNvSpPr>
          <p:nvPr>
            <p:ph type="body" idx="1"/>
          </p:nvPr>
        </p:nvSpPr>
        <p:spPr>
          <a:xfrm>
            <a:off x="594360" y="1316736"/>
            <a:ext cx="4087200" cy="132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83" name="Google Shape;83;p42"/>
          <p:cNvSpPr>
            <a:spLocks noGrp="1"/>
          </p:cNvSpPr>
          <p:nvPr>
            <p:ph type="chart" idx="2"/>
          </p:nvPr>
        </p:nvSpPr>
        <p:spPr>
          <a:xfrm>
            <a:off x="711200" y="1922023"/>
            <a:ext cx="3970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84" name="Google Shape;84;p42"/>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85" name="Google Shape;85;p42"/>
          <p:cNvSpPr txBox="1">
            <a:spLocks noGrp="1"/>
          </p:cNvSpPr>
          <p:nvPr>
            <p:ph type="body" idx="3"/>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86" name="Google Shape;86;p42"/>
          <p:cNvSpPr>
            <a:spLocks noGrp="1"/>
          </p:cNvSpPr>
          <p:nvPr>
            <p:ph type="chart" idx="4"/>
          </p:nvPr>
        </p:nvSpPr>
        <p:spPr>
          <a:xfrm>
            <a:off x="4862512" y="1922023"/>
            <a:ext cx="3970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87" name="Google Shape;87;p42"/>
          <p:cNvSpPr txBox="1">
            <a:spLocks noGrp="1"/>
          </p:cNvSpPr>
          <p:nvPr>
            <p:ph type="body" idx="5"/>
          </p:nvPr>
        </p:nvSpPr>
        <p:spPr>
          <a:xfrm>
            <a:off x="4761666" y="1316736"/>
            <a:ext cx="4087200" cy="132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88" name="Google Shape;88;p42"/>
          <p:cNvSpPr txBox="1">
            <a:spLocks noGrp="1"/>
          </p:cNvSpPr>
          <p:nvPr>
            <p:ph type="body" idx="6"/>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89" name="Google Shape;89;p42" descr="Purpl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90" name="Google Shape;90;p42"/>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38_Title Full Logo GREEN">
  <p:cSld name="38_Title Full Logo GREEN">
    <p:spTree>
      <p:nvGrpSpPr>
        <p:cNvPr id="1" name="Shape 779"/>
        <p:cNvGrpSpPr/>
        <p:nvPr/>
      </p:nvGrpSpPr>
      <p:grpSpPr>
        <a:xfrm>
          <a:off x="0" y="0"/>
          <a:ext cx="0" cy="0"/>
          <a:chOff x="0" y="0"/>
          <a:chExt cx="0" cy="0"/>
        </a:xfrm>
      </p:grpSpPr>
      <p:pic>
        <p:nvPicPr>
          <p:cNvPr id="780" name="Google Shape;780;p158" descr="Green.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781" name="Google Shape;781;p158"/>
          <p:cNvSpPr txBox="1">
            <a:spLocks noGrp="1"/>
          </p:cNvSpPr>
          <p:nvPr>
            <p:ph type="body" idx="1"/>
          </p:nvPr>
        </p:nvSpPr>
        <p:spPr>
          <a:xfrm>
            <a:off x="247427" y="4220330"/>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rgbClr val="FFFFFF"/>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82" name="Google Shape;782;p158"/>
          <p:cNvSpPr txBox="1">
            <a:spLocks noGrp="1"/>
          </p:cNvSpPr>
          <p:nvPr>
            <p:ph type="ctrTitle"/>
          </p:nvPr>
        </p:nvSpPr>
        <p:spPr>
          <a:xfrm>
            <a:off x="242829" y="2112264"/>
            <a:ext cx="6919972"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lt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158"/>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784" name="Google Shape;784;p158" descr="Nielsen_R.png"/>
          <p:cNvPicPr preferRelativeResize="0"/>
          <p:nvPr/>
        </p:nvPicPr>
        <p:blipFill rotWithShape="1">
          <a:blip r:embed="rId3">
            <a:alphaModFix/>
          </a:blip>
          <a:srcRect/>
          <a:stretch/>
        </p:blipFill>
        <p:spPr>
          <a:xfrm>
            <a:off x="364067" y="1423174"/>
            <a:ext cx="952280" cy="336755"/>
          </a:xfrm>
          <a:prstGeom prst="rect">
            <a:avLst/>
          </a:prstGeom>
          <a:noFill/>
          <a:ln>
            <a:noFill/>
          </a:ln>
        </p:spPr>
      </p:pic>
      <p:sp>
        <p:nvSpPr>
          <p:cNvPr id="785" name="Google Shape;785;p158"/>
          <p:cNvSpPr txBox="1">
            <a:spLocks noGrp="1"/>
          </p:cNvSpPr>
          <p:nvPr>
            <p:ph type="subTitle" idx="2"/>
          </p:nvPr>
        </p:nvSpPr>
        <p:spPr>
          <a:xfrm>
            <a:off x="287929" y="3136392"/>
            <a:ext cx="6919293" cy="49887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86"/>
        <p:cNvGrpSpPr/>
        <p:nvPr/>
      </p:nvGrpSpPr>
      <p:grpSpPr>
        <a:xfrm>
          <a:off x="0" y="0"/>
          <a:ext cx="0" cy="0"/>
          <a:chOff x="0" y="0"/>
          <a:chExt cx="0" cy="0"/>
        </a:xfrm>
      </p:grpSpPr>
      <p:pic>
        <p:nvPicPr>
          <p:cNvPr id="787" name="Google Shape;787;p159"/>
          <p:cNvPicPr preferRelativeResize="0"/>
          <p:nvPr/>
        </p:nvPicPr>
        <p:blipFill rotWithShape="1">
          <a:blip r:embed="rId2">
            <a:alphaModFix/>
          </a:blip>
          <a:srcRect/>
          <a:stretch/>
        </p:blipFill>
        <p:spPr>
          <a:xfrm>
            <a:off x="0" y="762"/>
            <a:ext cx="9141291" cy="5141976"/>
          </a:xfrm>
          <a:prstGeom prst="rect">
            <a:avLst/>
          </a:prstGeom>
          <a:noFill/>
          <a:ln>
            <a:noFill/>
          </a:ln>
        </p:spPr>
      </p:pic>
      <p:sp>
        <p:nvSpPr>
          <p:cNvPr id="788" name="Google Shape;788;p159"/>
          <p:cNvSpPr txBox="1">
            <a:spLocks noGrp="1"/>
          </p:cNvSpPr>
          <p:nvPr>
            <p:ph type="body" idx="1"/>
          </p:nvPr>
        </p:nvSpPr>
        <p:spPr>
          <a:xfrm>
            <a:off x="292170"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789" name="Google Shape;789;p159" descr="Green strip.jpg"/>
          <p:cNvPicPr preferRelativeResize="0"/>
          <p:nvPr/>
        </p:nvPicPr>
        <p:blipFill rotWithShape="1">
          <a:blip r:embed="rId3">
            <a:alphaModFix/>
          </a:blip>
          <a:srcRect/>
          <a:stretch/>
        </p:blipFill>
        <p:spPr>
          <a:xfrm>
            <a:off x="0" y="0"/>
            <a:ext cx="176732" cy="5143500"/>
          </a:xfrm>
          <a:prstGeom prst="rect">
            <a:avLst/>
          </a:prstGeom>
          <a:noFill/>
          <a:ln>
            <a:noFill/>
          </a:ln>
        </p:spPr>
      </p:pic>
      <p:sp>
        <p:nvSpPr>
          <p:cNvPr id="790" name="Google Shape;790;p159"/>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791" name="Google Shape;791;p159"/>
          <p:cNvSpPr txBox="1">
            <a:spLocks noGrp="1"/>
          </p:cNvSpPr>
          <p:nvPr>
            <p:ph type="ctrTitle"/>
          </p:nvPr>
        </p:nvSpPr>
        <p:spPr>
          <a:xfrm>
            <a:off x="296538" y="486990"/>
            <a:ext cx="7880978" cy="64921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39_Title N-tab White">
  <p:cSld name="39_Title N-tab White">
    <p:spTree>
      <p:nvGrpSpPr>
        <p:cNvPr id="1" name="Shape 792"/>
        <p:cNvGrpSpPr/>
        <p:nvPr/>
      </p:nvGrpSpPr>
      <p:grpSpPr>
        <a:xfrm>
          <a:off x="0" y="0"/>
          <a:ext cx="0" cy="0"/>
          <a:chOff x="0" y="0"/>
          <a:chExt cx="0" cy="0"/>
        </a:xfrm>
      </p:grpSpPr>
      <p:pic>
        <p:nvPicPr>
          <p:cNvPr id="793" name="Google Shape;793;p160" descr="Green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794" name="Google Shape;794;p160"/>
          <p:cNvSpPr txBox="1">
            <a:spLocks noGrp="1"/>
          </p:cNvSpPr>
          <p:nvPr>
            <p:ph type="ctrTitle"/>
          </p:nvPr>
        </p:nvSpPr>
        <p:spPr>
          <a:xfrm>
            <a:off x="296538" y="2113300"/>
            <a:ext cx="7020154"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2"/>
              </a:buClr>
              <a:buSzPts val="4200"/>
              <a:buFont typeface="Arial"/>
              <a:buNone/>
              <a:defRPr sz="4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5" name="Google Shape;795;p160"/>
          <p:cNvSpPr txBox="1">
            <a:spLocks noGrp="1"/>
          </p:cNvSpPr>
          <p:nvPr>
            <p:ph type="subTitle" idx="1"/>
          </p:nvPr>
        </p:nvSpPr>
        <p:spPr>
          <a:xfrm>
            <a:off x="369106" y="3139005"/>
            <a:ext cx="7020154" cy="42742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chemeClr val="dk2"/>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96" name="Google Shape;796;p160"/>
          <p:cNvSpPr txBox="1">
            <a:spLocks noGrp="1"/>
          </p:cNvSpPr>
          <p:nvPr>
            <p:ph type="body" idx="2"/>
          </p:nvPr>
        </p:nvSpPr>
        <p:spPr>
          <a:xfrm>
            <a:off x="296538"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797" name="Google Shape;797;p160" descr="N Element Tab Square-Blue_RGB.png"/>
          <p:cNvPicPr preferRelativeResize="0"/>
          <p:nvPr/>
        </p:nvPicPr>
        <p:blipFill rotWithShape="1">
          <a:blip r:embed="rId3">
            <a:alphaModFix/>
          </a:blip>
          <a:srcRect/>
          <a:stretch/>
        </p:blipFill>
        <p:spPr>
          <a:xfrm>
            <a:off x="389339" y="1380252"/>
            <a:ext cx="378801" cy="378969"/>
          </a:xfrm>
          <a:prstGeom prst="rect">
            <a:avLst/>
          </a:prstGeom>
          <a:noFill/>
          <a:ln>
            <a:noFill/>
          </a:ln>
        </p:spPr>
      </p:pic>
      <p:sp>
        <p:nvSpPr>
          <p:cNvPr id="798" name="Google Shape;798;p160"/>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40_Title Full Logo White">
  <p:cSld name="40_Title Full Logo White">
    <p:spTree>
      <p:nvGrpSpPr>
        <p:cNvPr id="1" name="Shape 799"/>
        <p:cNvGrpSpPr/>
        <p:nvPr/>
      </p:nvGrpSpPr>
      <p:grpSpPr>
        <a:xfrm>
          <a:off x="0" y="0"/>
          <a:ext cx="0" cy="0"/>
          <a:chOff x="0" y="0"/>
          <a:chExt cx="0" cy="0"/>
        </a:xfrm>
      </p:grpSpPr>
      <p:pic>
        <p:nvPicPr>
          <p:cNvPr id="800" name="Google Shape;800;p161" descr="Green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801" name="Google Shape;801;p161"/>
          <p:cNvSpPr txBox="1">
            <a:spLocks noGrp="1"/>
          </p:cNvSpPr>
          <p:nvPr>
            <p:ph type="ctrTitle"/>
          </p:nvPr>
        </p:nvSpPr>
        <p:spPr>
          <a:xfrm>
            <a:off x="296538" y="2113300"/>
            <a:ext cx="7020154"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2"/>
              </a:buClr>
              <a:buSzPts val="4200"/>
              <a:buFont typeface="Arial"/>
              <a:buNone/>
              <a:defRPr sz="4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2" name="Google Shape;802;p161"/>
          <p:cNvSpPr txBox="1">
            <a:spLocks noGrp="1"/>
          </p:cNvSpPr>
          <p:nvPr>
            <p:ph type="subTitle" idx="1"/>
          </p:nvPr>
        </p:nvSpPr>
        <p:spPr>
          <a:xfrm>
            <a:off x="369106" y="3139005"/>
            <a:ext cx="7020154" cy="42742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chemeClr val="dk2"/>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03" name="Google Shape;803;p161"/>
          <p:cNvSpPr txBox="1">
            <a:spLocks noGrp="1"/>
          </p:cNvSpPr>
          <p:nvPr>
            <p:ph type="body" idx="2"/>
          </p:nvPr>
        </p:nvSpPr>
        <p:spPr>
          <a:xfrm>
            <a:off x="292170"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804" name="Google Shape;804;p161" descr="Nielsen-Wordmark-Color-RGB.png"/>
          <p:cNvPicPr preferRelativeResize="0"/>
          <p:nvPr/>
        </p:nvPicPr>
        <p:blipFill rotWithShape="1">
          <a:blip r:embed="rId3">
            <a:alphaModFix/>
          </a:blip>
          <a:srcRect/>
          <a:stretch/>
        </p:blipFill>
        <p:spPr>
          <a:xfrm>
            <a:off x="406802" y="1412344"/>
            <a:ext cx="980035" cy="345927"/>
          </a:xfrm>
          <a:prstGeom prst="rect">
            <a:avLst/>
          </a:prstGeom>
          <a:noFill/>
          <a:ln>
            <a:noFill/>
          </a:ln>
        </p:spPr>
      </p:pic>
      <p:sp>
        <p:nvSpPr>
          <p:cNvPr id="805" name="Google Shape;805;p161"/>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806"/>
        <p:cNvGrpSpPr/>
        <p:nvPr/>
      </p:nvGrpSpPr>
      <p:grpSpPr>
        <a:xfrm>
          <a:off x="0" y="0"/>
          <a:ext cx="0" cy="0"/>
          <a:chOff x="0" y="0"/>
          <a:chExt cx="0" cy="0"/>
        </a:xfrm>
      </p:grpSpPr>
      <p:sp>
        <p:nvSpPr>
          <p:cNvPr id="807" name="Google Shape;807;p162"/>
          <p:cNvSpPr txBox="1">
            <a:spLocks noGrp="1"/>
          </p:cNvSpPr>
          <p:nvPr>
            <p:ph type="title"/>
          </p:nvPr>
        </p:nvSpPr>
        <p:spPr>
          <a:xfrm>
            <a:off x="593725" y="354013"/>
            <a:ext cx="8165592"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8" name="Google Shape;808;p162"/>
          <p:cNvSpPr txBox="1">
            <a:spLocks noGrp="1"/>
          </p:cNvSpPr>
          <p:nvPr>
            <p:ph type="body" idx="1"/>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09" name="Google Shape;809;p162"/>
          <p:cNvSpPr txBox="1">
            <a:spLocks noGrp="1"/>
          </p:cNvSpPr>
          <p:nvPr>
            <p:ph type="body" idx="2"/>
          </p:nvPr>
        </p:nvSpPr>
        <p:spPr>
          <a:xfrm>
            <a:off x="594360" y="1490472"/>
            <a:ext cx="8165592" cy="30599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SzPts val="1800"/>
              <a:buChar char="•"/>
              <a:defRPr>
                <a:solidFill>
                  <a:schemeClr val="dk2"/>
                </a:solidFill>
                <a:latin typeface="Arial"/>
                <a:ea typeface="Arial"/>
                <a:cs typeface="Arial"/>
                <a:sym typeface="Arial"/>
              </a:defRPr>
            </a:lvl1pPr>
            <a:lvl2pPr marL="914400" lvl="1" indent="-330200" algn="l">
              <a:lnSpc>
                <a:spcPct val="100000"/>
              </a:lnSpc>
              <a:spcBef>
                <a:spcPts val="800"/>
              </a:spcBef>
              <a:spcAft>
                <a:spcPts val="0"/>
              </a:spcAft>
              <a:buSzPts val="1600"/>
              <a:buChar char="•"/>
              <a:defRPr>
                <a:solidFill>
                  <a:schemeClr val="dk2"/>
                </a:solidFill>
                <a:latin typeface="Arial"/>
                <a:ea typeface="Arial"/>
                <a:cs typeface="Arial"/>
                <a:sym typeface="Arial"/>
              </a:defRPr>
            </a:lvl2pPr>
            <a:lvl3pPr marL="1371600" lvl="2" indent="-317500" algn="l">
              <a:lnSpc>
                <a:spcPct val="100000"/>
              </a:lnSpc>
              <a:spcBef>
                <a:spcPts val="700"/>
              </a:spcBef>
              <a:spcAft>
                <a:spcPts val="0"/>
              </a:spcAft>
              <a:buSzPts val="1400"/>
              <a:buChar char="•"/>
              <a:defRPr>
                <a:solidFill>
                  <a:schemeClr val="dk2"/>
                </a:solidFill>
                <a:latin typeface="Arial"/>
                <a:ea typeface="Arial"/>
                <a:cs typeface="Arial"/>
                <a:sym typeface="Arial"/>
              </a:defRPr>
            </a:lvl3pPr>
            <a:lvl4pPr marL="1828800" lvl="3" indent="-304800" algn="l">
              <a:lnSpc>
                <a:spcPct val="100000"/>
              </a:lnSpc>
              <a:spcBef>
                <a:spcPts val="700"/>
              </a:spcBef>
              <a:spcAft>
                <a:spcPts val="0"/>
              </a:spcAft>
              <a:buSzPts val="1200"/>
              <a:buChar char="•"/>
              <a:defRPr>
                <a:solidFill>
                  <a:schemeClr val="dk2"/>
                </a:solidFill>
                <a:latin typeface="Arial"/>
                <a:ea typeface="Arial"/>
                <a:cs typeface="Arial"/>
                <a:sym typeface="Arial"/>
              </a:defRPr>
            </a:lvl4pPr>
            <a:lvl5pPr marL="2286000" lvl="4" indent="-292100" algn="l">
              <a:lnSpc>
                <a:spcPct val="100000"/>
              </a:lnSpc>
              <a:spcBef>
                <a:spcPts val="700"/>
              </a:spcBef>
              <a:spcAft>
                <a:spcPts val="0"/>
              </a:spcAft>
              <a:buSzPts val="1000"/>
              <a:buChar char="•"/>
              <a:defRPr>
                <a:solidFill>
                  <a:schemeClr val="dk2"/>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0" name="Google Shape;810;p162"/>
          <p:cNvSpPr txBox="1">
            <a:spLocks noGrp="1"/>
          </p:cNvSpPr>
          <p:nvPr>
            <p:ph type="body" idx="3"/>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811" name="Google Shape;811;p162" descr="Green strip.jpg"/>
          <p:cNvPicPr preferRelativeResize="0"/>
          <p:nvPr/>
        </p:nvPicPr>
        <p:blipFill rotWithShape="1">
          <a:blip r:embed="rId2">
            <a:alphaModFix/>
          </a:blip>
          <a:srcRect/>
          <a:stretch/>
        </p:blipFill>
        <p:spPr>
          <a:xfrm>
            <a:off x="0" y="762"/>
            <a:ext cx="176732" cy="5143500"/>
          </a:xfrm>
          <a:prstGeom prst="rect">
            <a:avLst/>
          </a:prstGeom>
          <a:noFill/>
          <a:ln>
            <a:noFill/>
          </a:ln>
        </p:spPr>
      </p:pic>
      <p:sp>
        <p:nvSpPr>
          <p:cNvPr id="812" name="Google Shape;812;p162"/>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42_Title only">
  <p:cSld name="42_Title only">
    <p:spTree>
      <p:nvGrpSpPr>
        <p:cNvPr id="1" name="Shape 813"/>
        <p:cNvGrpSpPr/>
        <p:nvPr/>
      </p:nvGrpSpPr>
      <p:grpSpPr>
        <a:xfrm>
          <a:off x="0" y="0"/>
          <a:ext cx="0" cy="0"/>
          <a:chOff x="0" y="0"/>
          <a:chExt cx="0" cy="0"/>
        </a:xfrm>
      </p:grpSpPr>
      <p:sp>
        <p:nvSpPr>
          <p:cNvPr id="814" name="Google Shape;814;p163"/>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5" name="Google Shape;815;p163"/>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16" name="Google Shape;816;p163"/>
          <p:cNvSpPr txBox="1">
            <a:spLocks noGrp="1"/>
          </p:cNvSpPr>
          <p:nvPr>
            <p:ph type="body" idx="2"/>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817" name="Google Shape;817;p163" descr="Green strip.jpg"/>
          <p:cNvPicPr preferRelativeResize="0"/>
          <p:nvPr/>
        </p:nvPicPr>
        <p:blipFill rotWithShape="1">
          <a:blip r:embed="rId2">
            <a:alphaModFix/>
          </a:blip>
          <a:srcRect/>
          <a:stretch/>
        </p:blipFill>
        <p:spPr>
          <a:xfrm>
            <a:off x="0" y="762"/>
            <a:ext cx="176732" cy="5143500"/>
          </a:xfrm>
          <a:prstGeom prst="rect">
            <a:avLst/>
          </a:prstGeom>
          <a:noFill/>
          <a:ln>
            <a:noFill/>
          </a:ln>
        </p:spPr>
      </p:pic>
      <p:sp>
        <p:nvSpPr>
          <p:cNvPr id="818" name="Google Shape;818;p163"/>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43_Chart">
  <p:cSld name="43_Chart">
    <p:spTree>
      <p:nvGrpSpPr>
        <p:cNvPr id="1" name="Shape 819"/>
        <p:cNvGrpSpPr/>
        <p:nvPr/>
      </p:nvGrpSpPr>
      <p:grpSpPr>
        <a:xfrm>
          <a:off x="0" y="0"/>
          <a:ext cx="0" cy="0"/>
          <a:chOff x="0" y="0"/>
          <a:chExt cx="0" cy="0"/>
        </a:xfrm>
      </p:grpSpPr>
      <p:sp>
        <p:nvSpPr>
          <p:cNvPr id="820" name="Google Shape;820;p164"/>
          <p:cNvSpPr txBox="1">
            <a:spLocks noGrp="1"/>
          </p:cNvSpPr>
          <p:nvPr>
            <p:ph type="body" idx="1"/>
          </p:nvPr>
        </p:nvSpPr>
        <p:spPr>
          <a:xfrm>
            <a:off x="594360" y="1327685"/>
            <a:ext cx="7876476" cy="188714"/>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21" name="Google Shape;821;p164"/>
          <p:cNvSpPr>
            <a:spLocks noGrp="1"/>
          </p:cNvSpPr>
          <p:nvPr>
            <p:ph type="chart" idx="2"/>
          </p:nvPr>
        </p:nvSpPr>
        <p:spPr>
          <a:xfrm>
            <a:off x="591172" y="2016353"/>
            <a:ext cx="7882286"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2" name="Google Shape;822;p164"/>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3" name="Google Shape;823;p164"/>
          <p:cNvSpPr txBox="1">
            <a:spLocks noGrp="1"/>
          </p:cNvSpPr>
          <p:nvPr>
            <p:ph type="body" idx="3"/>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24" name="Google Shape;824;p164"/>
          <p:cNvSpPr txBox="1">
            <a:spLocks noGrp="1"/>
          </p:cNvSpPr>
          <p:nvPr>
            <p:ph type="body" idx="4"/>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825" name="Google Shape;825;p164" descr="Green strip.jpg"/>
          <p:cNvPicPr preferRelativeResize="0"/>
          <p:nvPr/>
        </p:nvPicPr>
        <p:blipFill rotWithShape="1">
          <a:blip r:embed="rId2">
            <a:alphaModFix/>
          </a:blip>
          <a:srcRect/>
          <a:stretch/>
        </p:blipFill>
        <p:spPr>
          <a:xfrm>
            <a:off x="0" y="762"/>
            <a:ext cx="176732" cy="5143500"/>
          </a:xfrm>
          <a:prstGeom prst="rect">
            <a:avLst/>
          </a:prstGeom>
          <a:noFill/>
          <a:ln>
            <a:noFill/>
          </a:ln>
        </p:spPr>
      </p:pic>
      <p:sp>
        <p:nvSpPr>
          <p:cNvPr id="826" name="Google Shape;826;p164"/>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44_Side-by-side">
  <p:cSld name="44_Side-by-side">
    <p:spTree>
      <p:nvGrpSpPr>
        <p:cNvPr id="1" name="Shape 827"/>
        <p:cNvGrpSpPr/>
        <p:nvPr/>
      </p:nvGrpSpPr>
      <p:grpSpPr>
        <a:xfrm>
          <a:off x="0" y="0"/>
          <a:ext cx="0" cy="0"/>
          <a:chOff x="0" y="0"/>
          <a:chExt cx="0" cy="0"/>
        </a:xfrm>
      </p:grpSpPr>
      <p:sp>
        <p:nvSpPr>
          <p:cNvPr id="828" name="Google Shape;828;p165"/>
          <p:cNvSpPr txBox="1">
            <a:spLocks noGrp="1"/>
          </p:cNvSpPr>
          <p:nvPr>
            <p:ph type="body" idx="1"/>
          </p:nvPr>
        </p:nvSpPr>
        <p:spPr>
          <a:xfrm>
            <a:off x="594360" y="1316736"/>
            <a:ext cx="4087178" cy="132755"/>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29" name="Google Shape;829;p165"/>
          <p:cNvSpPr>
            <a:spLocks noGrp="1"/>
          </p:cNvSpPr>
          <p:nvPr>
            <p:ph type="chart" idx="2"/>
          </p:nvPr>
        </p:nvSpPr>
        <p:spPr>
          <a:xfrm>
            <a:off x="711200" y="1922023"/>
            <a:ext cx="3970338"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0" name="Google Shape;830;p165"/>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1" name="Google Shape;831;p165"/>
          <p:cNvSpPr txBox="1">
            <a:spLocks noGrp="1"/>
          </p:cNvSpPr>
          <p:nvPr>
            <p:ph type="body" idx="3"/>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32" name="Google Shape;832;p165"/>
          <p:cNvSpPr>
            <a:spLocks noGrp="1"/>
          </p:cNvSpPr>
          <p:nvPr>
            <p:ph type="chart" idx="4"/>
          </p:nvPr>
        </p:nvSpPr>
        <p:spPr>
          <a:xfrm>
            <a:off x="4862512" y="1922023"/>
            <a:ext cx="3970338"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3" name="Google Shape;833;p165"/>
          <p:cNvSpPr txBox="1">
            <a:spLocks noGrp="1"/>
          </p:cNvSpPr>
          <p:nvPr>
            <p:ph type="body" idx="5"/>
          </p:nvPr>
        </p:nvSpPr>
        <p:spPr>
          <a:xfrm>
            <a:off x="4761666" y="1316736"/>
            <a:ext cx="4087178" cy="132755"/>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34" name="Google Shape;834;p165"/>
          <p:cNvSpPr txBox="1">
            <a:spLocks noGrp="1"/>
          </p:cNvSpPr>
          <p:nvPr>
            <p:ph type="body" idx="6"/>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835" name="Google Shape;835;p165" descr="Green strip.jpg"/>
          <p:cNvPicPr preferRelativeResize="0"/>
          <p:nvPr/>
        </p:nvPicPr>
        <p:blipFill rotWithShape="1">
          <a:blip r:embed="rId2">
            <a:alphaModFix/>
          </a:blip>
          <a:srcRect/>
          <a:stretch/>
        </p:blipFill>
        <p:spPr>
          <a:xfrm>
            <a:off x="0" y="762"/>
            <a:ext cx="176732" cy="5143500"/>
          </a:xfrm>
          <a:prstGeom prst="rect">
            <a:avLst/>
          </a:prstGeom>
          <a:noFill/>
          <a:ln>
            <a:noFill/>
          </a:ln>
        </p:spPr>
      </p:pic>
      <p:sp>
        <p:nvSpPr>
          <p:cNvPr id="836" name="Google Shape;836;p165"/>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45_Table">
  <p:cSld name="45_Table">
    <p:spTree>
      <p:nvGrpSpPr>
        <p:cNvPr id="1" name="Shape 837"/>
        <p:cNvGrpSpPr/>
        <p:nvPr/>
      </p:nvGrpSpPr>
      <p:grpSpPr>
        <a:xfrm>
          <a:off x="0" y="0"/>
          <a:ext cx="0" cy="0"/>
          <a:chOff x="0" y="0"/>
          <a:chExt cx="0" cy="0"/>
        </a:xfrm>
      </p:grpSpPr>
      <p:sp>
        <p:nvSpPr>
          <p:cNvPr id="838" name="Google Shape;838;p166"/>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9" name="Google Shape;839;p166"/>
          <p:cNvSpPr txBox="1">
            <a:spLocks noGrp="1"/>
          </p:cNvSpPr>
          <p:nvPr>
            <p:ph type="body" idx="1"/>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40" name="Google Shape;840;p166"/>
          <p:cNvSpPr txBox="1">
            <a:spLocks noGrp="1"/>
          </p:cNvSpPr>
          <p:nvPr>
            <p:ph type="body" idx="2"/>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841" name="Google Shape;841;p166" descr="Green strip.jpg"/>
          <p:cNvPicPr preferRelativeResize="0"/>
          <p:nvPr/>
        </p:nvPicPr>
        <p:blipFill rotWithShape="1">
          <a:blip r:embed="rId2">
            <a:alphaModFix/>
          </a:blip>
          <a:srcRect/>
          <a:stretch/>
        </p:blipFill>
        <p:spPr>
          <a:xfrm>
            <a:off x="0" y="762"/>
            <a:ext cx="176732" cy="5143500"/>
          </a:xfrm>
          <a:prstGeom prst="rect">
            <a:avLst/>
          </a:prstGeom>
          <a:noFill/>
          <a:ln>
            <a:noFill/>
          </a:ln>
        </p:spPr>
      </p:pic>
      <p:sp>
        <p:nvSpPr>
          <p:cNvPr id="842" name="Google Shape;842;p166"/>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46_Quote White">
  <p:cSld name="46_Quote White">
    <p:spTree>
      <p:nvGrpSpPr>
        <p:cNvPr id="1" name="Shape 843"/>
        <p:cNvGrpSpPr/>
        <p:nvPr/>
      </p:nvGrpSpPr>
      <p:grpSpPr>
        <a:xfrm>
          <a:off x="0" y="0"/>
          <a:ext cx="0" cy="0"/>
          <a:chOff x="0" y="0"/>
          <a:chExt cx="0" cy="0"/>
        </a:xfrm>
      </p:grpSpPr>
      <p:sp>
        <p:nvSpPr>
          <p:cNvPr id="844" name="Google Shape;844;p167"/>
          <p:cNvSpPr txBox="1">
            <a:spLocks noGrp="1"/>
          </p:cNvSpPr>
          <p:nvPr>
            <p:ph type="title"/>
          </p:nvPr>
        </p:nvSpPr>
        <p:spPr>
          <a:xfrm>
            <a:off x="1979453" y="1987550"/>
            <a:ext cx="697881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2"/>
              </a:buClr>
              <a:buSzPts val="3200"/>
              <a:buFont typeface="Arial"/>
              <a:buNone/>
              <a:defRPr sz="3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5" name="Google Shape;845;p167"/>
          <p:cNvSpPr txBox="1">
            <a:spLocks noGrp="1"/>
          </p:cNvSpPr>
          <p:nvPr>
            <p:ph type="body" idx="1"/>
          </p:nvPr>
        </p:nvSpPr>
        <p:spPr>
          <a:xfrm>
            <a:off x="1981200" y="3087240"/>
            <a:ext cx="6976872" cy="53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b="0">
                <a:solidFill>
                  <a:schemeClr val="dk2"/>
                </a:solidFill>
              </a:defRPr>
            </a:lvl1pPr>
            <a:lvl2pPr marL="914400" lvl="1" indent="-228600" algn="l">
              <a:lnSpc>
                <a:spcPct val="100000"/>
              </a:lnSpc>
              <a:spcBef>
                <a:spcPts val="800"/>
              </a:spcBef>
              <a:spcAft>
                <a:spcPts val="0"/>
              </a:spcAft>
              <a:buSzPts val="1600"/>
              <a:buNone/>
              <a:defRPr/>
            </a:lvl2pPr>
            <a:lvl3pPr marL="1371600" lvl="2" indent="-228600" algn="l">
              <a:lnSpc>
                <a:spcPct val="100000"/>
              </a:lnSpc>
              <a:spcBef>
                <a:spcPts val="700"/>
              </a:spcBef>
              <a:spcAft>
                <a:spcPts val="0"/>
              </a:spcAft>
              <a:buSzPts val="1400"/>
              <a:buNone/>
              <a:defRPr/>
            </a:lvl3pPr>
            <a:lvl4pPr marL="1828800" lvl="3" indent="-228600" algn="l">
              <a:lnSpc>
                <a:spcPct val="100000"/>
              </a:lnSpc>
              <a:spcBef>
                <a:spcPts val="700"/>
              </a:spcBef>
              <a:spcAft>
                <a:spcPts val="0"/>
              </a:spcAft>
              <a:buSzPts val="1200"/>
              <a:buNone/>
              <a:defRPr/>
            </a:lvl4pPr>
            <a:lvl5pPr marL="2286000" lvl="4" indent="-228600" algn="l">
              <a:lnSpc>
                <a:spcPct val="100000"/>
              </a:lnSpc>
              <a:spcBef>
                <a:spcPts val="700"/>
              </a:spcBef>
              <a:spcAft>
                <a:spcPts val="0"/>
              </a:spcAft>
              <a:buSzPts val="1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46" name="Google Shape;846;p167" descr="Green strip.jpg"/>
          <p:cNvPicPr preferRelativeResize="0"/>
          <p:nvPr/>
        </p:nvPicPr>
        <p:blipFill rotWithShape="1">
          <a:blip r:embed="rId2">
            <a:alphaModFix/>
          </a:blip>
          <a:srcRect/>
          <a:stretch/>
        </p:blipFill>
        <p:spPr>
          <a:xfrm>
            <a:off x="0" y="762"/>
            <a:ext cx="176732" cy="5143500"/>
          </a:xfrm>
          <a:prstGeom prst="rect">
            <a:avLst/>
          </a:prstGeom>
          <a:noFill/>
          <a:ln>
            <a:noFill/>
          </a:ln>
        </p:spPr>
      </p:pic>
      <p:sp>
        <p:nvSpPr>
          <p:cNvPr id="847" name="Google Shape;847;p167"/>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2_Divider Slide">
  <p:cSld name="12_Divider Slide">
    <p:spTree>
      <p:nvGrpSpPr>
        <p:cNvPr id="1" name="Shape 91"/>
        <p:cNvGrpSpPr/>
        <p:nvPr/>
      </p:nvGrpSpPr>
      <p:grpSpPr>
        <a:xfrm>
          <a:off x="0" y="0"/>
          <a:ext cx="0" cy="0"/>
          <a:chOff x="0" y="0"/>
          <a:chExt cx="0" cy="0"/>
        </a:xfrm>
      </p:grpSpPr>
      <p:pic>
        <p:nvPicPr>
          <p:cNvPr id="92" name="Google Shape;92;p43"/>
          <p:cNvPicPr preferRelativeResize="0"/>
          <p:nvPr/>
        </p:nvPicPr>
        <p:blipFill rotWithShape="1">
          <a:blip r:embed="rId2">
            <a:alphaModFix/>
          </a:blip>
          <a:srcRect/>
          <a:stretch/>
        </p:blipFill>
        <p:spPr>
          <a:xfrm>
            <a:off x="0" y="762"/>
            <a:ext cx="9141290" cy="5141976"/>
          </a:xfrm>
          <a:prstGeom prst="rect">
            <a:avLst/>
          </a:prstGeom>
          <a:noFill/>
          <a:ln>
            <a:noFill/>
          </a:ln>
        </p:spPr>
      </p:pic>
      <p:pic>
        <p:nvPicPr>
          <p:cNvPr id="93" name="Google Shape;93;p43" descr="Blue Strip.jpg"/>
          <p:cNvPicPr preferRelativeResize="0"/>
          <p:nvPr/>
        </p:nvPicPr>
        <p:blipFill rotWithShape="1">
          <a:blip r:embed="rId3">
            <a:alphaModFix/>
          </a:blip>
          <a:srcRect/>
          <a:stretch/>
        </p:blipFill>
        <p:spPr>
          <a:xfrm>
            <a:off x="0" y="0"/>
            <a:ext cx="176732" cy="5143501"/>
          </a:xfrm>
          <a:prstGeom prst="rect">
            <a:avLst/>
          </a:prstGeom>
          <a:noFill/>
          <a:ln>
            <a:noFill/>
          </a:ln>
        </p:spPr>
      </p:pic>
      <p:sp>
        <p:nvSpPr>
          <p:cNvPr id="94" name="Google Shape;94;p43"/>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95" name="Google Shape;95;p43"/>
          <p:cNvSpPr txBox="1">
            <a:spLocks noGrp="1"/>
          </p:cNvSpPr>
          <p:nvPr>
            <p:ph type="title"/>
          </p:nvPr>
        </p:nvSpPr>
        <p:spPr>
          <a:xfrm>
            <a:off x="304800" y="518622"/>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2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96" name="Google Shape;96;p43"/>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47_Quote Texture GREEN">
  <p:cSld name="47_Quote Texture GREEN">
    <p:spTree>
      <p:nvGrpSpPr>
        <p:cNvPr id="1" name="Shape 848"/>
        <p:cNvGrpSpPr/>
        <p:nvPr/>
      </p:nvGrpSpPr>
      <p:grpSpPr>
        <a:xfrm>
          <a:off x="0" y="0"/>
          <a:ext cx="0" cy="0"/>
          <a:chOff x="0" y="0"/>
          <a:chExt cx="0" cy="0"/>
        </a:xfrm>
      </p:grpSpPr>
      <p:pic>
        <p:nvPicPr>
          <p:cNvPr id="849" name="Google Shape;849;p168" descr="Green.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850" name="Google Shape;850;p168"/>
          <p:cNvSpPr txBox="1">
            <a:spLocks noGrp="1"/>
          </p:cNvSpPr>
          <p:nvPr>
            <p:ph type="title"/>
          </p:nvPr>
        </p:nvSpPr>
        <p:spPr>
          <a:xfrm>
            <a:off x="1979453" y="1987550"/>
            <a:ext cx="697881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lt1"/>
              </a:buClr>
              <a:buSzPts val="3200"/>
              <a:buFont typeface="Arial"/>
              <a:buNone/>
              <a:defRPr sz="3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1" name="Google Shape;851;p168"/>
          <p:cNvSpPr txBox="1">
            <a:spLocks noGrp="1"/>
          </p:cNvSpPr>
          <p:nvPr>
            <p:ph type="body" idx="1"/>
          </p:nvPr>
        </p:nvSpPr>
        <p:spPr>
          <a:xfrm>
            <a:off x="1981200" y="3087240"/>
            <a:ext cx="6976872" cy="53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b="0">
                <a:solidFill>
                  <a:schemeClr val="lt1"/>
                </a:solidFill>
              </a:defRPr>
            </a:lvl1pPr>
            <a:lvl2pPr marL="914400" lvl="1" indent="-228600" algn="l">
              <a:lnSpc>
                <a:spcPct val="100000"/>
              </a:lnSpc>
              <a:spcBef>
                <a:spcPts val="800"/>
              </a:spcBef>
              <a:spcAft>
                <a:spcPts val="0"/>
              </a:spcAft>
              <a:buSzPts val="1600"/>
              <a:buNone/>
              <a:defRPr/>
            </a:lvl2pPr>
            <a:lvl3pPr marL="1371600" lvl="2" indent="-228600" algn="l">
              <a:lnSpc>
                <a:spcPct val="100000"/>
              </a:lnSpc>
              <a:spcBef>
                <a:spcPts val="700"/>
              </a:spcBef>
              <a:spcAft>
                <a:spcPts val="0"/>
              </a:spcAft>
              <a:buSzPts val="1400"/>
              <a:buNone/>
              <a:defRPr/>
            </a:lvl3pPr>
            <a:lvl4pPr marL="1828800" lvl="3" indent="-228600" algn="l">
              <a:lnSpc>
                <a:spcPct val="100000"/>
              </a:lnSpc>
              <a:spcBef>
                <a:spcPts val="700"/>
              </a:spcBef>
              <a:spcAft>
                <a:spcPts val="0"/>
              </a:spcAft>
              <a:buSzPts val="1200"/>
              <a:buNone/>
              <a:defRPr/>
            </a:lvl4pPr>
            <a:lvl5pPr marL="2286000" lvl="4" indent="-228600" algn="l">
              <a:lnSpc>
                <a:spcPct val="100000"/>
              </a:lnSpc>
              <a:spcBef>
                <a:spcPts val="700"/>
              </a:spcBef>
              <a:spcAft>
                <a:spcPts val="0"/>
              </a:spcAft>
              <a:buSzPts val="1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52" name="Google Shape;852;p168"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853" name="Google Shape;853;p168"/>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48_Divider Slide">
  <p:cSld name="48_Divider Slide">
    <p:spTree>
      <p:nvGrpSpPr>
        <p:cNvPr id="1" name="Shape 854"/>
        <p:cNvGrpSpPr/>
        <p:nvPr/>
      </p:nvGrpSpPr>
      <p:grpSpPr>
        <a:xfrm>
          <a:off x="0" y="0"/>
          <a:ext cx="0" cy="0"/>
          <a:chOff x="0" y="0"/>
          <a:chExt cx="0" cy="0"/>
        </a:xfrm>
      </p:grpSpPr>
      <p:pic>
        <p:nvPicPr>
          <p:cNvPr id="855" name="Google Shape;855;p169"/>
          <p:cNvPicPr preferRelativeResize="0"/>
          <p:nvPr/>
        </p:nvPicPr>
        <p:blipFill rotWithShape="1">
          <a:blip r:embed="rId2">
            <a:alphaModFix/>
          </a:blip>
          <a:srcRect/>
          <a:stretch/>
        </p:blipFill>
        <p:spPr>
          <a:xfrm>
            <a:off x="0" y="762"/>
            <a:ext cx="9141291" cy="5141976"/>
          </a:xfrm>
          <a:prstGeom prst="rect">
            <a:avLst/>
          </a:prstGeom>
          <a:noFill/>
          <a:ln>
            <a:noFill/>
          </a:ln>
        </p:spPr>
      </p:pic>
      <p:pic>
        <p:nvPicPr>
          <p:cNvPr id="856" name="Google Shape;856;p169" descr="Green strip.jpg"/>
          <p:cNvPicPr preferRelativeResize="0"/>
          <p:nvPr/>
        </p:nvPicPr>
        <p:blipFill rotWithShape="1">
          <a:blip r:embed="rId3">
            <a:alphaModFix/>
          </a:blip>
          <a:srcRect/>
          <a:stretch/>
        </p:blipFill>
        <p:spPr>
          <a:xfrm>
            <a:off x="0" y="762"/>
            <a:ext cx="176732" cy="5143500"/>
          </a:xfrm>
          <a:prstGeom prst="rect">
            <a:avLst/>
          </a:prstGeom>
          <a:noFill/>
          <a:ln>
            <a:noFill/>
          </a:ln>
        </p:spPr>
      </p:pic>
      <p:sp>
        <p:nvSpPr>
          <p:cNvPr id="857" name="Google Shape;857;p169"/>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858" name="Google Shape;858;p169"/>
          <p:cNvSpPr txBox="1"/>
          <p:nvPr/>
        </p:nvSpPr>
        <p:spPr>
          <a:xfrm>
            <a:off x="8877554" y="4932945"/>
            <a:ext cx="141064" cy="1384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859" name="Google Shape;859;p169"/>
          <p:cNvSpPr txBox="1">
            <a:spLocks noGrp="1"/>
          </p:cNvSpPr>
          <p:nvPr>
            <p:ph type="title"/>
          </p:nvPr>
        </p:nvSpPr>
        <p:spPr>
          <a:xfrm>
            <a:off x="335280" y="518622"/>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2"/>
              </a:buClr>
              <a:buSzPts val="5000"/>
              <a:buFont typeface="Arial"/>
              <a:buNone/>
              <a:defRPr sz="50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49_Divider White">
  <p:cSld name="49_Divider White">
    <p:spTree>
      <p:nvGrpSpPr>
        <p:cNvPr id="1" name="Shape 860"/>
        <p:cNvGrpSpPr/>
        <p:nvPr/>
      </p:nvGrpSpPr>
      <p:grpSpPr>
        <a:xfrm>
          <a:off x="0" y="0"/>
          <a:ext cx="0" cy="0"/>
          <a:chOff x="0" y="0"/>
          <a:chExt cx="0" cy="0"/>
        </a:xfrm>
      </p:grpSpPr>
      <p:pic>
        <p:nvPicPr>
          <p:cNvPr id="861" name="Google Shape;861;p170" descr="Green strip.jpg"/>
          <p:cNvPicPr preferRelativeResize="0"/>
          <p:nvPr/>
        </p:nvPicPr>
        <p:blipFill rotWithShape="1">
          <a:blip r:embed="rId2">
            <a:alphaModFix/>
          </a:blip>
          <a:srcRect/>
          <a:stretch/>
        </p:blipFill>
        <p:spPr>
          <a:xfrm>
            <a:off x="0" y="762"/>
            <a:ext cx="176732" cy="5143500"/>
          </a:xfrm>
          <a:prstGeom prst="rect">
            <a:avLst/>
          </a:prstGeom>
          <a:noFill/>
          <a:ln>
            <a:noFill/>
          </a:ln>
        </p:spPr>
      </p:pic>
      <p:sp>
        <p:nvSpPr>
          <p:cNvPr id="862" name="Google Shape;862;p170"/>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863" name="Google Shape;863;p170"/>
          <p:cNvSpPr txBox="1">
            <a:spLocks noGrp="1"/>
          </p:cNvSpPr>
          <p:nvPr>
            <p:ph type="title"/>
          </p:nvPr>
        </p:nvSpPr>
        <p:spPr>
          <a:xfrm>
            <a:off x="304800" y="2064684"/>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rgbClr val="000000"/>
              </a:buClr>
              <a:buSzPts val="5000"/>
              <a:buFont typeface="Arial"/>
              <a:buNone/>
              <a:defRPr sz="5000" b="1" cap="none">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50_Divider Texture GREEN">
  <p:cSld name="50_Divider Texture GREEN">
    <p:spTree>
      <p:nvGrpSpPr>
        <p:cNvPr id="1" name="Shape 864"/>
        <p:cNvGrpSpPr/>
        <p:nvPr/>
      </p:nvGrpSpPr>
      <p:grpSpPr>
        <a:xfrm>
          <a:off x="0" y="0"/>
          <a:ext cx="0" cy="0"/>
          <a:chOff x="0" y="0"/>
          <a:chExt cx="0" cy="0"/>
        </a:xfrm>
      </p:grpSpPr>
      <p:pic>
        <p:nvPicPr>
          <p:cNvPr id="865" name="Google Shape;865;p171" descr="Green.jpg"/>
          <p:cNvPicPr preferRelativeResize="0"/>
          <p:nvPr/>
        </p:nvPicPr>
        <p:blipFill rotWithShape="1">
          <a:blip r:embed="rId2">
            <a:alphaModFix/>
          </a:blip>
          <a:srcRect/>
          <a:stretch/>
        </p:blipFill>
        <p:spPr>
          <a:xfrm>
            <a:off x="2709" y="0"/>
            <a:ext cx="9141291" cy="5143500"/>
          </a:xfrm>
          <a:prstGeom prst="rect">
            <a:avLst/>
          </a:prstGeom>
          <a:noFill/>
          <a:ln>
            <a:noFill/>
          </a:ln>
        </p:spPr>
      </p:pic>
      <p:pic>
        <p:nvPicPr>
          <p:cNvPr id="866" name="Google Shape;866;p171"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867" name="Google Shape;867;p171"/>
          <p:cNvSpPr/>
          <p:nvPr/>
        </p:nvSpPr>
        <p:spPr>
          <a:xfrm>
            <a:off x="259530"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868" name="Google Shape;868;p171"/>
          <p:cNvSpPr txBox="1">
            <a:spLocks noGrp="1"/>
          </p:cNvSpPr>
          <p:nvPr>
            <p:ph type="title"/>
          </p:nvPr>
        </p:nvSpPr>
        <p:spPr>
          <a:xfrm>
            <a:off x="304800" y="2064684"/>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rgbClr val="FFFFFF"/>
              </a:buClr>
              <a:buSzPts val="5000"/>
              <a:buFont typeface="Arial"/>
              <a:buNone/>
              <a:defRPr sz="50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51_End Slide N-tab GREEN">
  <p:cSld name="51_End Slide N-tab GREEN">
    <p:spTree>
      <p:nvGrpSpPr>
        <p:cNvPr id="1" name="Shape 869"/>
        <p:cNvGrpSpPr/>
        <p:nvPr/>
      </p:nvGrpSpPr>
      <p:grpSpPr>
        <a:xfrm>
          <a:off x="0" y="0"/>
          <a:ext cx="0" cy="0"/>
          <a:chOff x="0" y="0"/>
          <a:chExt cx="0" cy="0"/>
        </a:xfrm>
      </p:grpSpPr>
      <p:pic>
        <p:nvPicPr>
          <p:cNvPr id="870" name="Google Shape;870;p172" descr="Green.jpg"/>
          <p:cNvPicPr preferRelativeResize="0"/>
          <p:nvPr/>
        </p:nvPicPr>
        <p:blipFill rotWithShape="1">
          <a:blip r:embed="rId2">
            <a:alphaModFix/>
          </a:blip>
          <a:srcRect/>
          <a:stretch/>
        </p:blipFill>
        <p:spPr>
          <a:xfrm>
            <a:off x="0" y="0"/>
            <a:ext cx="9141291" cy="5143500"/>
          </a:xfrm>
          <a:prstGeom prst="rect">
            <a:avLst/>
          </a:prstGeom>
          <a:noFill/>
          <a:ln>
            <a:noFill/>
          </a:ln>
        </p:spPr>
      </p:pic>
      <p:pic>
        <p:nvPicPr>
          <p:cNvPr id="871" name="Google Shape;871;p172" descr="N-Element-Tab-Square-White_RGB.png"/>
          <p:cNvPicPr preferRelativeResize="0"/>
          <p:nvPr/>
        </p:nvPicPr>
        <p:blipFill rotWithShape="1">
          <a:blip r:embed="rId3">
            <a:alphaModFix/>
          </a:blip>
          <a:srcRect/>
          <a:stretch/>
        </p:blipFill>
        <p:spPr>
          <a:xfrm>
            <a:off x="3768718" y="1767943"/>
            <a:ext cx="1606564" cy="1607280"/>
          </a:xfrm>
          <a:prstGeom prst="rect">
            <a:avLst/>
          </a:prstGeom>
          <a:noFill/>
          <a:ln>
            <a:noFill/>
          </a:ln>
        </p:spPr>
      </p:pic>
      <p:sp>
        <p:nvSpPr>
          <p:cNvPr id="872" name="Google Shape;872;p172"/>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52_End Slide Full Logo GREEN">
  <p:cSld name="52_End Slide Full Logo GREEN">
    <p:spTree>
      <p:nvGrpSpPr>
        <p:cNvPr id="1" name="Shape 873"/>
        <p:cNvGrpSpPr/>
        <p:nvPr/>
      </p:nvGrpSpPr>
      <p:grpSpPr>
        <a:xfrm>
          <a:off x="0" y="0"/>
          <a:ext cx="0" cy="0"/>
          <a:chOff x="0" y="0"/>
          <a:chExt cx="0" cy="0"/>
        </a:xfrm>
      </p:grpSpPr>
      <p:pic>
        <p:nvPicPr>
          <p:cNvPr id="874" name="Google Shape;874;p173" descr="Green.jpg"/>
          <p:cNvPicPr preferRelativeResize="0"/>
          <p:nvPr/>
        </p:nvPicPr>
        <p:blipFill rotWithShape="1">
          <a:blip r:embed="rId2">
            <a:alphaModFix/>
          </a:blip>
          <a:srcRect/>
          <a:stretch/>
        </p:blipFill>
        <p:spPr>
          <a:xfrm>
            <a:off x="0" y="0"/>
            <a:ext cx="9141291" cy="5143500"/>
          </a:xfrm>
          <a:prstGeom prst="rect">
            <a:avLst/>
          </a:prstGeom>
          <a:noFill/>
          <a:ln>
            <a:noFill/>
          </a:ln>
        </p:spPr>
      </p:pic>
      <p:pic>
        <p:nvPicPr>
          <p:cNvPr id="875" name="Google Shape;875;p173" descr="Nielsen-Wordmark-White-RGB.png"/>
          <p:cNvPicPr preferRelativeResize="0"/>
          <p:nvPr/>
        </p:nvPicPr>
        <p:blipFill rotWithShape="1">
          <a:blip r:embed="rId3">
            <a:alphaModFix/>
          </a:blip>
          <a:srcRect/>
          <a:stretch/>
        </p:blipFill>
        <p:spPr>
          <a:xfrm>
            <a:off x="2695852" y="1770502"/>
            <a:ext cx="3752296" cy="1324464"/>
          </a:xfrm>
          <a:prstGeom prst="rect">
            <a:avLst/>
          </a:prstGeom>
          <a:noFill/>
          <a:ln>
            <a:noFill/>
          </a:ln>
        </p:spPr>
      </p:pic>
      <p:sp>
        <p:nvSpPr>
          <p:cNvPr id="876" name="Google Shape;876;p173"/>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55_Title N-tab GOLD">
  <p:cSld name="55_Title N-tab GOLD">
    <p:spTree>
      <p:nvGrpSpPr>
        <p:cNvPr id="1" name="Shape 877"/>
        <p:cNvGrpSpPr/>
        <p:nvPr/>
      </p:nvGrpSpPr>
      <p:grpSpPr>
        <a:xfrm>
          <a:off x="0" y="0"/>
          <a:ext cx="0" cy="0"/>
          <a:chOff x="0" y="0"/>
          <a:chExt cx="0" cy="0"/>
        </a:xfrm>
      </p:grpSpPr>
      <p:pic>
        <p:nvPicPr>
          <p:cNvPr id="878" name="Google Shape;878;p174" descr="Orange.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879" name="Google Shape;879;p174"/>
          <p:cNvSpPr txBox="1">
            <a:spLocks noGrp="1"/>
          </p:cNvSpPr>
          <p:nvPr>
            <p:ph type="body" idx="1"/>
          </p:nvPr>
        </p:nvSpPr>
        <p:spPr>
          <a:xfrm>
            <a:off x="247427" y="4220330"/>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rgbClr val="FFFFFF"/>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80" name="Google Shape;880;p174"/>
          <p:cNvSpPr txBox="1">
            <a:spLocks noGrp="1"/>
          </p:cNvSpPr>
          <p:nvPr>
            <p:ph type="ctrTitle"/>
          </p:nvPr>
        </p:nvSpPr>
        <p:spPr>
          <a:xfrm>
            <a:off x="242829" y="2038350"/>
            <a:ext cx="6919972"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lt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1" name="Google Shape;881;p174"/>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882" name="Google Shape;882;p174"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883" name="Google Shape;883;p174"/>
          <p:cNvSpPr txBox="1">
            <a:spLocks noGrp="1"/>
          </p:cNvSpPr>
          <p:nvPr>
            <p:ph type="subTitle" idx="2"/>
          </p:nvPr>
        </p:nvSpPr>
        <p:spPr>
          <a:xfrm>
            <a:off x="287929" y="3019821"/>
            <a:ext cx="6919293" cy="49887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56_Title Full Logo GOLD">
  <p:cSld name="56_Title Full Logo GOLD">
    <p:spTree>
      <p:nvGrpSpPr>
        <p:cNvPr id="1" name="Shape 884"/>
        <p:cNvGrpSpPr/>
        <p:nvPr/>
      </p:nvGrpSpPr>
      <p:grpSpPr>
        <a:xfrm>
          <a:off x="0" y="0"/>
          <a:ext cx="0" cy="0"/>
          <a:chOff x="0" y="0"/>
          <a:chExt cx="0" cy="0"/>
        </a:xfrm>
      </p:grpSpPr>
      <p:pic>
        <p:nvPicPr>
          <p:cNvPr id="885" name="Google Shape;885;p175" descr="Orange.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886" name="Google Shape;886;p175"/>
          <p:cNvSpPr txBox="1">
            <a:spLocks noGrp="1"/>
          </p:cNvSpPr>
          <p:nvPr>
            <p:ph type="body" idx="1"/>
          </p:nvPr>
        </p:nvSpPr>
        <p:spPr>
          <a:xfrm>
            <a:off x="247427" y="4220330"/>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rgbClr val="FFFFFF"/>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87" name="Google Shape;887;p175"/>
          <p:cNvSpPr txBox="1">
            <a:spLocks noGrp="1"/>
          </p:cNvSpPr>
          <p:nvPr>
            <p:ph type="ctrTitle"/>
          </p:nvPr>
        </p:nvSpPr>
        <p:spPr>
          <a:xfrm>
            <a:off x="242829" y="2112264"/>
            <a:ext cx="6919972"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lt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8" name="Google Shape;888;p175"/>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889" name="Google Shape;889;p175" descr="Nielsen_R.png"/>
          <p:cNvPicPr preferRelativeResize="0"/>
          <p:nvPr/>
        </p:nvPicPr>
        <p:blipFill rotWithShape="1">
          <a:blip r:embed="rId3">
            <a:alphaModFix/>
          </a:blip>
          <a:srcRect/>
          <a:stretch/>
        </p:blipFill>
        <p:spPr>
          <a:xfrm>
            <a:off x="364067" y="1423174"/>
            <a:ext cx="952280" cy="336755"/>
          </a:xfrm>
          <a:prstGeom prst="rect">
            <a:avLst/>
          </a:prstGeom>
          <a:noFill/>
          <a:ln>
            <a:noFill/>
          </a:ln>
        </p:spPr>
      </p:pic>
      <p:sp>
        <p:nvSpPr>
          <p:cNvPr id="890" name="Google Shape;890;p175"/>
          <p:cNvSpPr txBox="1">
            <a:spLocks noGrp="1"/>
          </p:cNvSpPr>
          <p:nvPr>
            <p:ph type="subTitle" idx="2"/>
          </p:nvPr>
        </p:nvSpPr>
        <p:spPr>
          <a:xfrm>
            <a:off x="287929" y="3136392"/>
            <a:ext cx="6919293" cy="49887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91"/>
        <p:cNvGrpSpPr/>
        <p:nvPr/>
      </p:nvGrpSpPr>
      <p:grpSpPr>
        <a:xfrm>
          <a:off x="0" y="0"/>
          <a:ext cx="0" cy="0"/>
          <a:chOff x="0" y="0"/>
          <a:chExt cx="0" cy="0"/>
        </a:xfrm>
      </p:grpSpPr>
      <p:pic>
        <p:nvPicPr>
          <p:cNvPr id="892" name="Google Shape;892;p176"/>
          <p:cNvPicPr preferRelativeResize="0"/>
          <p:nvPr/>
        </p:nvPicPr>
        <p:blipFill rotWithShape="1">
          <a:blip r:embed="rId2">
            <a:alphaModFix/>
          </a:blip>
          <a:srcRect/>
          <a:stretch/>
        </p:blipFill>
        <p:spPr>
          <a:xfrm>
            <a:off x="0" y="762"/>
            <a:ext cx="9141291" cy="5141976"/>
          </a:xfrm>
          <a:prstGeom prst="rect">
            <a:avLst/>
          </a:prstGeom>
          <a:noFill/>
          <a:ln>
            <a:noFill/>
          </a:ln>
        </p:spPr>
      </p:pic>
      <p:sp>
        <p:nvSpPr>
          <p:cNvPr id="893" name="Google Shape;893;p176"/>
          <p:cNvSpPr txBox="1">
            <a:spLocks noGrp="1"/>
          </p:cNvSpPr>
          <p:nvPr>
            <p:ph type="body" idx="1"/>
          </p:nvPr>
        </p:nvSpPr>
        <p:spPr>
          <a:xfrm>
            <a:off x="292170"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894" name="Google Shape;894;p176" descr="Orange strip.jpg"/>
          <p:cNvPicPr preferRelativeResize="0"/>
          <p:nvPr/>
        </p:nvPicPr>
        <p:blipFill rotWithShape="1">
          <a:blip r:embed="rId3">
            <a:alphaModFix/>
          </a:blip>
          <a:srcRect/>
          <a:stretch/>
        </p:blipFill>
        <p:spPr>
          <a:xfrm>
            <a:off x="0" y="0"/>
            <a:ext cx="176732" cy="5143500"/>
          </a:xfrm>
          <a:prstGeom prst="rect">
            <a:avLst/>
          </a:prstGeom>
          <a:noFill/>
          <a:ln>
            <a:noFill/>
          </a:ln>
        </p:spPr>
      </p:pic>
      <p:sp>
        <p:nvSpPr>
          <p:cNvPr id="895" name="Google Shape;895;p176"/>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896" name="Google Shape;896;p176"/>
          <p:cNvSpPr txBox="1">
            <a:spLocks noGrp="1"/>
          </p:cNvSpPr>
          <p:nvPr>
            <p:ph type="ctrTitle"/>
          </p:nvPr>
        </p:nvSpPr>
        <p:spPr>
          <a:xfrm>
            <a:off x="296538" y="486990"/>
            <a:ext cx="7880978" cy="64921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57_Title N-tab White">
  <p:cSld name="57_Title N-tab White">
    <p:spTree>
      <p:nvGrpSpPr>
        <p:cNvPr id="1" name="Shape 897"/>
        <p:cNvGrpSpPr/>
        <p:nvPr/>
      </p:nvGrpSpPr>
      <p:grpSpPr>
        <a:xfrm>
          <a:off x="0" y="0"/>
          <a:ext cx="0" cy="0"/>
          <a:chOff x="0" y="0"/>
          <a:chExt cx="0" cy="0"/>
        </a:xfrm>
      </p:grpSpPr>
      <p:pic>
        <p:nvPicPr>
          <p:cNvPr id="898" name="Google Shape;898;p177" descr="Orang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899" name="Google Shape;899;p177"/>
          <p:cNvSpPr txBox="1">
            <a:spLocks noGrp="1"/>
          </p:cNvSpPr>
          <p:nvPr>
            <p:ph type="ctrTitle"/>
          </p:nvPr>
        </p:nvSpPr>
        <p:spPr>
          <a:xfrm>
            <a:off x="296538" y="2113300"/>
            <a:ext cx="7020154"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2"/>
              </a:buClr>
              <a:buSzPts val="4200"/>
              <a:buFont typeface="Arial"/>
              <a:buNone/>
              <a:defRPr sz="4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0" name="Google Shape;900;p177"/>
          <p:cNvSpPr txBox="1">
            <a:spLocks noGrp="1"/>
          </p:cNvSpPr>
          <p:nvPr>
            <p:ph type="subTitle" idx="1"/>
          </p:nvPr>
        </p:nvSpPr>
        <p:spPr>
          <a:xfrm>
            <a:off x="369106" y="3139005"/>
            <a:ext cx="7020154" cy="42742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chemeClr val="dk2"/>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01" name="Google Shape;901;p177"/>
          <p:cNvSpPr txBox="1">
            <a:spLocks noGrp="1"/>
          </p:cNvSpPr>
          <p:nvPr>
            <p:ph type="body" idx="2"/>
          </p:nvPr>
        </p:nvSpPr>
        <p:spPr>
          <a:xfrm>
            <a:off x="296538"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02" name="Google Shape;902;p177"/>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903" name="Google Shape;903;p177" descr="N Element Tab Square-Blue_RGB.png"/>
          <p:cNvPicPr preferRelativeResize="0"/>
          <p:nvPr/>
        </p:nvPicPr>
        <p:blipFill rotWithShape="1">
          <a:blip r:embed="rId3">
            <a:alphaModFix/>
          </a:blip>
          <a:srcRect/>
          <a:stretch/>
        </p:blipFill>
        <p:spPr>
          <a:xfrm>
            <a:off x="389339" y="1380252"/>
            <a:ext cx="378801" cy="37896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7_Chart">
  <p:cSld name="07_Chart">
    <p:spTree>
      <p:nvGrpSpPr>
        <p:cNvPr id="1" name="Shape 97"/>
        <p:cNvGrpSpPr/>
        <p:nvPr/>
      </p:nvGrpSpPr>
      <p:grpSpPr>
        <a:xfrm>
          <a:off x="0" y="0"/>
          <a:ext cx="0" cy="0"/>
          <a:chOff x="0" y="0"/>
          <a:chExt cx="0" cy="0"/>
        </a:xfrm>
      </p:grpSpPr>
      <p:sp>
        <p:nvSpPr>
          <p:cNvPr id="98" name="Google Shape;98;p44"/>
          <p:cNvSpPr txBox="1">
            <a:spLocks noGrp="1"/>
          </p:cNvSpPr>
          <p:nvPr>
            <p:ph type="body" idx="1"/>
          </p:nvPr>
        </p:nvSpPr>
        <p:spPr>
          <a:xfrm>
            <a:off x="594360" y="1327685"/>
            <a:ext cx="7876500" cy="188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99" name="Google Shape;99;p44"/>
          <p:cNvSpPr>
            <a:spLocks noGrp="1"/>
          </p:cNvSpPr>
          <p:nvPr>
            <p:ph type="chart" idx="2"/>
          </p:nvPr>
        </p:nvSpPr>
        <p:spPr>
          <a:xfrm>
            <a:off x="591172" y="2016353"/>
            <a:ext cx="7882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100" name="Google Shape;100;p44"/>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101" name="Google Shape;101;p44"/>
          <p:cNvSpPr txBox="1">
            <a:spLocks noGrp="1"/>
          </p:cNvSpPr>
          <p:nvPr>
            <p:ph type="body" idx="3"/>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02" name="Google Shape;102;p44"/>
          <p:cNvSpPr txBox="1">
            <a:spLocks noGrp="1"/>
          </p:cNvSpPr>
          <p:nvPr>
            <p:ph type="body" idx="4"/>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58_Title Full Logo White">
  <p:cSld name="58_Title Full Logo White">
    <p:spTree>
      <p:nvGrpSpPr>
        <p:cNvPr id="1" name="Shape 904"/>
        <p:cNvGrpSpPr/>
        <p:nvPr/>
      </p:nvGrpSpPr>
      <p:grpSpPr>
        <a:xfrm>
          <a:off x="0" y="0"/>
          <a:ext cx="0" cy="0"/>
          <a:chOff x="0" y="0"/>
          <a:chExt cx="0" cy="0"/>
        </a:xfrm>
      </p:grpSpPr>
      <p:pic>
        <p:nvPicPr>
          <p:cNvPr id="905" name="Google Shape;905;p178" descr="Orang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906" name="Google Shape;906;p178"/>
          <p:cNvSpPr txBox="1">
            <a:spLocks noGrp="1"/>
          </p:cNvSpPr>
          <p:nvPr>
            <p:ph type="ctrTitle"/>
          </p:nvPr>
        </p:nvSpPr>
        <p:spPr>
          <a:xfrm>
            <a:off x="296538" y="2113300"/>
            <a:ext cx="7020154"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2"/>
              </a:buClr>
              <a:buSzPts val="4200"/>
              <a:buFont typeface="Arial"/>
              <a:buNone/>
              <a:defRPr sz="4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7" name="Google Shape;907;p178"/>
          <p:cNvSpPr txBox="1">
            <a:spLocks noGrp="1"/>
          </p:cNvSpPr>
          <p:nvPr>
            <p:ph type="subTitle" idx="1"/>
          </p:nvPr>
        </p:nvSpPr>
        <p:spPr>
          <a:xfrm>
            <a:off x="296538" y="3102721"/>
            <a:ext cx="7020154" cy="42742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chemeClr val="dk2"/>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08" name="Google Shape;908;p178"/>
          <p:cNvSpPr txBox="1">
            <a:spLocks noGrp="1"/>
          </p:cNvSpPr>
          <p:nvPr>
            <p:ph type="body" idx="2"/>
          </p:nvPr>
        </p:nvSpPr>
        <p:spPr>
          <a:xfrm>
            <a:off x="292170" y="4297096"/>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09" name="Google Shape;909;p178"/>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910" name="Google Shape;910;p178" descr="Nielsen-Wordmark-Color-RGB.png"/>
          <p:cNvPicPr preferRelativeResize="0"/>
          <p:nvPr/>
        </p:nvPicPr>
        <p:blipFill rotWithShape="1">
          <a:blip r:embed="rId3">
            <a:alphaModFix/>
          </a:blip>
          <a:srcRect/>
          <a:stretch/>
        </p:blipFill>
        <p:spPr>
          <a:xfrm>
            <a:off x="406802" y="1412344"/>
            <a:ext cx="980035" cy="345927"/>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59_Title and Content">
  <p:cSld name="59_Title and Content">
    <p:spTree>
      <p:nvGrpSpPr>
        <p:cNvPr id="1" name="Shape 911"/>
        <p:cNvGrpSpPr/>
        <p:nvPr/>
      </p:nvGrpSpPr>
      <p:grpSpPr>
        <a:xfrm>
          <a:off x="0" y="0"/>
          <a:ext cx="0" cy="0"/>
          <a:chOff x="0" y="0"/>
          <a:chExt cx="0" cy="0"/>
        </a:xfrm>
      </p:grpSpPr>
      <p:sp>
        <p:nvSpPr>
          <p:cNvPr id="912" name="Google Shape;912;p179"/>
          <p:cNvSpPr txBox="1">
            <a:spLocks noGrp="1"/>
          </p:cNvSpPr>
          <p:nvPr>
            <p:ph type="title"/>
          </p:nvPr>
        </p:nvSpPr>
        <p:spPr>
          <a:xfrm>
            <a:off x="593725" y="354013"/>
            <a:ext cx="8165592"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3" name="Google Shape;913;p179"/>
          <p:cNvSpPr txBox="1">
            <a:spLocks noGrp="1"/>
          </p:cNvSpPr>
          <p:nvPr>
            <p:ph type="body" idx="1"/>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14" name="Google Shape;914;p179"/>
          <p:cNvSpPr txBox="1">
            <a:spLocks noGrp="1"/>
          </p:cNvSpPr>
          <p:nvPr>
            <p:ph type="body" idx="2"/>
          </p:nvPr>
        </p:nvSpPr>
        <p:spPr>
          <a:xfrm>
            <a:off x="594360" y="1490472"/>
            <a:ext cx="8165592" cy="30599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SzPts val="1800"/>
              <a:buChar char="•"/>
              <a:defRPr>
                <a:solidFill>
                  <a:schemeClr val="dk2"/>
                </a:solidFill>
                <a:latin typeface="Arial"/>
                <a:ea typeface="Arial"/>
                <a:cs typeface="Arial"/>
                <a:sym typeface="Arial"/>
              </a:defRPr>
            </a:lvl1pPr>
            <a:lvl2pPr marL="914400" lvl="1" indent="-330200" algn="l">
              <a:lnSpc>
                <a:spcPct val="100000"/>
              </a:lnSpc>
              <a:spcBef>
                <a:spcPts val="800"/>
              </a:spcBef>
              <a:spcAft>
                <a:spcPts val="0"/>
              </a:spcAft>
              <a:buSzPts val="1600"/>
              <a:buChar char="•"/>
              <a:defRPr>
                <a:solidFill>
                  <a:schemeClr val="dk2"/>
                </a:solidFill>
                <a:latin typeface="Arial"/>
                <a:ea typeface="Arial"/>
                <a:cs typeface="Arial"/>
                <a:sym typeface="Arial"/>
              </a:defRPr>
            </a:lvl2pPr>
            <a:lvl3pPr marL="1371600" lvl="2" indent="-317500" algn="l">
              <a:lnSpc>
                <a:spcPct val="100000"/>
              </a:lnSpc>
              <a:spcBef>
                <a:spcPts val="700"/>
              </a:spcBef>
              <a:spcAft>
                <a:spcPts val="0"/>
              </a:spcAft>
              <a:buSzPts val="1400"/>
              <a:buChar char="•"/>
              <a:defRPr>
                <a:solidFill>
                  <a:schemeClr val="dk2"/>
                </a:solidFill>
                <a:latin typeface="Arial"/>
                <a:ea typeface="Arial"/>
                <a:cs typeface="Arial"/>
                <a:sym typeface="Arial"/>
              </a:defRPr>
            </a:lvl3pPr>
            <a:lvl4pPr marL="1828800" lvl="3" indent="-304800" algn="l">
              <a:lnSpc>
                <a:spcPct val="100000"/>
              </a:lnSpc>
              <a:spcBef>
                <a:spcPts val="700"/>
              </a:spcBef>
              <a:spcAft>
                <a:spcPts val="0"/>
              </a:spcAft>
              <a:buSzPts val="1200"/>
              <a:buChar char="•"/>
              <a:defRPr>
                <a:solidFill>
                  <a:schemeClr val="dk2"/>
                </a:solidFill>
                <a:latin typeface="Arial"/>
                <a:ea typeface="Arial"/>
                <a:cs typeface="Arial"/>
                <a:sym typeface="Arial"/>
              </a:defRPr>
            </a:lvl4pPr>
            <a:lvl5pPr marL="2286000" lvl="4" indent="-292100" algn="l">
              <a:lnSpc>
                <a:spcPct val="100000"/>
              </a:lnSpc>
              <a:spcBef>
                <a:spcPts val="700"/>
              </a:spcBef>
              <a:spcAft>
                <a:spcPts val="0"/>
              </a:spcAft>
              <a:buSzPts val="1000"/>
              <a:buChar char="•"/>
              <a:defRPr>
                <a:solidFill>
                  <a:schemeClr val="dk2"/>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5" name="Google Shape;915;p179"/>
          <p:cNvSpPr txBox="1">
            <a:spLocks noGrp="1"/>
          </p:cNvSpPr>
          <p:nvPr>
            <p:ph type="body" idx="3"/>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916" name="Google Shape;916;p179" descr="Orang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917" name="Google Shape;917;p179"/>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60_Title only">
  <p:cSld name="60_Title only">
    <p:spTree>
      <p:nvGrpSpPr>
        <p:cNvPr id="1" name="Shape 918"/>
        <p:cNvGrpSpPr/>
        <p:nvPr/>
      </p:nvGrpSpPr>
      <p:grpSpPr>
        <a:xfrm>
          <a:off x="0" y="0"/>
          <a:ext cx="0" cy="0"/>
          <a:chOff x="0" y="0"/>
          <a:chExt cx="0" cy="0"/>
        </a:xfrm>
      </p:grpSpPr>
      <p:sp>
        <p:nvSpPr>
          <p:cNvPr id="919" name="Google Shape;919;p180"/>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0" name="Google Shape;920;p180"/>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21" name="Google Shape;921;p180"/>
          <p:cNvSpPr txBox="1">
            <a:spLocks noGrp="1"/>
          </p:cNvSpPr>
          <p:nvPr>
            <p:ph type="body" idx="2"/>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922" name="Google Shape;922;p180" descr="Orang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923" name="Google Shape;923;p180"/>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61_Chart">
  <p:cSld name="61_Chart">
    <p:spTree>
      <p:nvGrpSpPr>
        <p:cNvPr id="1" name="Shape 924"/>
        <p:cNvGrpSpPr/>
        <p:nvPr/>
      </p:nvGrpSpPr>
      <p:grpSpPr>
        <a:xfrm>
          <a:off x="0" y="0"/>
          <a:ext cx="0" cy="0"/>
          <a:chOff x="0" y="0"/>
          <a:chExt cx="0" cy="0"/>
        </a:xfrm>
      </p:grpSpPr>
      <p:sp>
        <p:nvSpPr>
          <p:cNvPr id="925" name="Google Shape;925;p181"/>
          <p:cNvSpPr txBox="1">
            <a:spLocks noGrp="1"/>
          </p:cNvSpPr>
          <p:nvPr>
            <p:ph type="body" idx="1"/>
          </p:nvPr>
        </p:nvSpPr>
        <p:spPr>
          <a:xfrm>
            <a:off x="594360" y="1327685"/>
            <a:ext cx="7876476" cy="188714"/>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26" name="Google Shape;926;p181"/>
          <p:cNvSpPr>
            <a:spLocks noGrp="1"/>
          </p:cNvSpPr>
          <p:nvPr>
            <p:ph type="chart" idx="2"/>
          </p:nvPr>
        </p:nvSpPr>
        <p:spPr>
          <a:xfrm>
            <a:off x="591172" y="2016353"/>
            <a:ext cx="7882286"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7" name="Google Shape;927;p181"/>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8" name="Google Shape;928;p181"/>
          <p:cNvSpPr txBox="1">
            <a:spLocks noGrp="1"/>
          </p:cNvSpPr>
          <p:nvPr>
            <p:ph type="body" idx="3"/>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29" name="Google Shape;929;p181"/>
          <p:cNvSpPr txBox="1">
            <a:spLocks noGrp="1"/>
          </p:cNvSpPr>
          <p:nvPr>
            <p:ph type="body" idx="4"/>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930" name="Google Shape;930;p181" descr="Orang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931" name="Google Shape;931;p181"/>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62_Side-by-side">
  <p:cSld name="62_Side-by-side">
    <p:spTree>
      <p:nvGrpSpPr>
        <p:cNvPr id="1" name="Shape 932"/>
        <p:cNvGrpSpPr/>
        <p:nvPr/>
      </p:nvGrpSpPr>
      <p:grpSpPr>
        <a:xfrm>
          <a:off x="0" y="0"/>
          <a:ext cx="0" cy="0"/>
          <a:chOff x="0" y="0"/>
          <a:chExt cx="0" cy="0"/>
        </a:xfrm>
      </p:grpSpPr>
      <p:sp>
        <p:nvSpPr>
          <p:cNvPr id="933" name="Google Shape;933;p182"/>
          <p:cNvSpPr txBox="1">
            <a:spLocks noGrp="1"/>
          </p:cNvSpPr>
          <p:nvPr>
            <p:ph type="body" idx="1"/>
          </p:nvPr>
        </p:nvSpPr>
        <p:spPr>
          <a:xfrm>
            <a:off x="594360" y="1316736"/>
            <a:ext cx="4087178" cy="132755"/>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34" name="Google Shape;934;p182"/>
          <p:cNvSpPr>
            <a:spLocks noGrp="1"/>
          </p:cNvSpPr>
          <p:nvPr>
            <p:ph type="chart" idx="2"/>
          </p:nvPr>
        </p:nvSpPr>
        <p:spPr>
          <a:xfrm>
            <a:off x="711200" y="1922023"/>
            <a:ext cx="3970338"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5" name="Google Shape;935;p182"/>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6" name="Google Shape;936;p182"/>
          <p:cNvSpPr txBox="1">
            <a:spLocks noGrp="1"/>
          </p:cNvSpPr>
          <p:nvPr>
            <p:ph type="body" idx="3"/>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37" name="Google Shape;937;p182"/>
          <p:cNvSpPr>
            <a:spLocks noGrp="1"/>
          </p:cNvSpPr>
          <p:nvPr>
            <p:ph type="chart" idx="4"/>
          </p:nvPr>
        </p:nvSpPr>
        <p:spPr>
          <a:xfrm>
            <a:off x="4862512" y="1922023"/>
            <a:ext cx="3970338"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8" name="Google Shape;938;p182"/>
          <p:cNvSpPr txBox="1">
            <a:spLocks noGrp="1"/>
          </p:cNvSpPr>
          <p:nvPr>
            <p:ph type="body" idx="5"/>
          </p:nvPr>
        </p:nvSpPr>
        <p:spPr>
          <a:xfrm>
            <a:off x="4761666" y="1316736"/>
            <a:ext cx="4087178" cy="132755"/>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39" name="Google Shape;939;p182"/>
          <p:cNvSpPr txBox="1">
            <a:spLocks noGrp="1"/>
          </p:cNvSpPr>
          <p:nvPr>
            <p:ph type="body" idx="6"/>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940" name="Google Shape;940;p182" descr="Orang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941" name="Google Shape;941;p182"/>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63_Table">
  <p:cSld name="63_Table">
    <p:spTree>
      <p:nvGrpSpPr>
        <p:cNvPr id="1" name="Shape 942"/>
        <p:cNvGrpSpPr/>
        <p:nvPr/>
      </p:nvGrpSpPr>
      <p:grpSpPr>
        <a:xfrm>
          <a:off x="0" y="0"/>
          <a:ext cx="0" cy="0"/>
          <a:chOff x="0" y="0"/>
          <a:chExt cx="0" cy="0"/>
        </a:xfrm>
      </p:grpSpPr>
      <p:sp>
        <p:nvSpPr>
          <p:cNvPr id="943" name="Google Shape;943;p183"/>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4" name="Google Shape;944;p183"/>
          <p:cNvSpPr txBox="1">
            <a:spLocks noGrp="1"/>
          </p:cNvSpPr>
          <p:nvPr>
            <p:ph type="body" idx="1"/>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45" name="Google Shape;945;p183"/>
          <p:cNvSpPr txBox="1">
            <a:spLocks noGrp="1"/>
          </p:cNvSpPr>
          <p:nvPr>
            <p:ph type="body" idx="2"/>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946" name="Google Shape;946;p183" descr="Orang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947" name="Google Shape;947;p183"/>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64_Quote White">
  <p:cSld name="64_Quote White">
    <p:spTree>
      <p:nvGrpSpPr>
        <p:cNvPr id="1" name="Shape 948"/>
        <p:cNvGrpSpPr/>
        <p:nvPr/>
      </p:nvGrpSpPr>
      <p:grpSpPr>
        <a:xfrm>
          <a:off x="0" y="0"/>
          <a:ext cx="0" cy="0"/>
          <a:chOff x="0" y="0"/>
          <a:chExt cx="0" cy="0"/>
        </a:xfrm>
      </p:grpSpPr>
      <p:sp>
        <p:nvSpPr>
          <p:cNvPr id="949" name="Google Shape;949;p184"/>
          <p:cNvSpPr txBox="1">
            <a:spLocks noGrp="1"/>
          </p:cNvSpPr>
          <p:nvPr>
            <p:ph type="title"/>
          </p:nvPr>
        </p:nvSpPr>
        <p:spPr>
          <a:xfrm>
            <a:off x="1979453" y="1987550"/>
            <a:ext cx="697881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2"/>
              </a:buClr>
              <a:buSzPts val="3200"/>
              <a:buFont typeface="Arial"/>
              <a:buNone/>
              <a:defRPr sz="3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0" name="Google Shape;950;p184"/>
          <p:cNvSpPr txBox="1">
            <a:spLocks noGrp="1"/>
          </p:cNvSpPr>
          <p:nvPr>
            <p:ph type="body" idx="1"/>
          </p:nvPr>
        </p:nvSpPr>
        <p:spPr>
          <a:xfrm>
            <a:off x="1981200" y="3087240"/>
            <a:ext cx="6976872" cy="53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b="0">
                <a:solidFill>
                  <a:schemeClr val="dk2"/>
                </a:solidFill>
              </a:defRPr>
            </a:lvl1pPr>
            <a:lvl2pPr marL="914400" lvl="1" indent="-228600" algn="l">
              <a:lnSpc>
                <a:spcPct val="100000"/>
              </a:lnSpc>
              <a:spcBef>
                <a:spcPts val="800"/>
              </a:spcBef>
              <a:spcAft>
                <a:spcPts val="0"/>
              </a:spcAft>
              <a:buSzPts val="1600"/>
              <a:buNone/>
              <a:defRPr/>
            </a:lvl2pPr>
            <a:lvl3pPr marL="1371600" lvl="2" indent="-228600" algn="l">
              <a:lnSpc>
                <a:spcPct val="100000"/>
              </a:lnSpc>
              <a:spcBef>
                <a:spcPts val="700"/>
              </a:spcBef>
              <a:spcAft>
                <a:spcPts val="0"/>
              </a:spcAft>
              <a:buSzPts val="1400"/>
              <a:buNone/>
              <a:defRPr/>
            </a:lvl3pPr>
            <a:lvl4pPr marL="1828800" lvl="3" indent="-228600" algn="l">
              <a:lnSpc>
                <a:spcPct val="100000"/>
              </a:lnSpc>
              <a:spcBef>
                <a:spcPts val="700"/>
              </a:spcBef>
              <a:spcAft>
                <a:spcPts val="0"/>
              </a:spcAft>
              <a:buSzPts val="1200"/>
              <a:buNone/>
              <a:defRPr/>
            </a:lvl4pPr>
            <a:lvl5pPr marL="2286000" lvl="4" indent="-228600" algn="l">
              <a:lnSpc>
                <a:spcPct val="100000"/>
              </a:lnSpc>
              <a:spcBef>
                <a:spcPts val="700"/>
              </a:spcBef>
              <a:spcAft>
                <a:spcPts val="0"/>
              </a:spcAft>
              <a:buSzPts val="1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51" name="Google Shape;951;p184" descr="Orang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952" name="Google Shape;952;p184"/>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65_Quote Texture GOLD">
  <p:cSld name="65_Quote Texture GOLD">
    <p:spTree>
      <p:nvGrpSpPr>
        <p:cNvPr id="1" name="Shape 953"/>
        <p:cNvGrpSpPr/>
        <p:nvPr/>
      </p:nvGrpSpPr>
      <p:grpSpPr>
        <a:xfrm>
          <a:off x="0" y="0"/>
          <a:ext cx="0" cy="0"/>
          <a:chOff x="0" y="0"/>
          <a:chExt cx="0" cy="0"/>
        </a:xfrm>
      </p:grpSpPr>
      <p:pic>
        <p:nvPicPr>
          <p:cNvPr id="954" name="Google Shape;954;p185" descr="Orange.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955" name="Google Shape;955;p185"/>
          <p:cNvSpPr txBox="1">
            <a:spLocks noGrp="1"/>
          </p:cNvSpPr>
          <p:nvPr>
            <p:ph type="title"/>
          </p:nvPr>
        </p:nvSpPr>
        <p:spPr>
          <a:xfrm>
            <a:off x="1979453" y="1987550"/>
            <a:ext cx="697881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lt1"/>
              </a:buClr>
              <a:buSzPts val="3200"/>
              <a:buFont typeface="Arial"/>
              <a:buNone/>
              <a:defRPr sz="3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6" name="Google Shape;956;p185"/>
          <p:cNvSpPr txBox="1">
            <a:spLocks noGrp="1"/>
          </p:cNvSpPr>
          <p:nvPr>
            <p:ph type="body" idx="1"/>
          </p:nvPr>
        </p:nvSpPr>
        <p:spPr>
          <a:xfrm>
            <a:off x="1981200" y="3087240"/>
            <a:ext cx="6976872" cy="53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b="0">
                <a:solidFill>
                  <a:schemeClr val="lt1"/>
                </a:solidFill>
              </a:defRPr>
            </a:lvl1pPr>
            <a:lvl2pPr marL="914400" lvl="1" indent="-228600" algn="l">
              <a:lnSpc>
                <a:spcPct val="100000"/>
              </a:lnSpc>
              <a:spcBef>
                <a:spcPts val="800"/>
              </a:spcBef>
              <a:spcAft>
                <a:spcPts val="0"/>
              </a:spcAft>
              <a:buSzPts val="1600"/>
              <a:buNone/>
              <a:defRPr/>
            </a:lvl2pPr>
            <a:lvl3pPr marL="1371600" lvl="2" indent="-228600" algn="l">
              <a:lnSpc>
                <a:spcPct val="100000"/>
              </a:lnSpc>
              <a:spcBef>
                <a:spcPts val="700"/>
              </a:spcBef>
              <a:spcAft>
                <a:spcPts val="0"/>
              </a:spcAft>
              <a:buSzPts val="1400"/>
              <a:buNone/>
              <a:defRPr/>
            </a:lvl3pPr>
            <a:lvl4pPr marL="1828800" lvl="3" indent="-228600" algn="l">
              <a:lnSpc>
                <a:spcPct val="100000"/>
              </a:lnSpc>
              <a:spcBef>
                <a:spcPts val="700"/>
              </a:spcBef>
              <a:spcAft>
                <a:spcPts val="0"/>
              </a:spcAft>
              <a:buSzPts val="1200"/>
              <a:buNone/>
              <a:defRPr/>
            </a:lvl4pPr>
            <a:lvl5pPr marL="2286000" lvl="4" indent="-228600" algn="l">
              <a:lnSpc>
                <a:spcPct val="100000"/>
              </a:lnSpc>
              <a:spcBef>
                <a:spcPts val="700"/>
              </a:spcBef>
              <a:spcAft>
                <a:spcPts val="0"/>
              </a:spcAft>
              <a:buSzPts val="1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57" name="Google Shape;957;p185"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958" name="Google Shape;958;p185"/>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66_Divider Slide">
  <p:cSld name="66_Divider Slide">
    <p:spTree>
      <p:nvGrpSpPr>
        <p:cNvPr id="1" name="Shape 959"/>
        <p:cNvGrpSpPr/>
        <p:nvPr/>
      </p:nvGrpSpPr>
      <p:grpSpPr>
        <a:xfrm>
          <a:off x="0" y="0"/>
          <a:ext cx="0" cy="0"/>
          <a:chOff x="0" y="0"/>
          <a:chExt cx="0" cy="0"/>
        </a:xfrm>
      </p:grpSpPr>
      <p:pic>
        <p:nvPicPr>
          <p:cNvPr id="960" name="Google Shape;960;p186"/>
          <p:cNvPicPr preferRelativeResize="0"/>
          <p:nvPr/>
        </p:nvPicPr>
        <p:blipFill rotWithShape="1">
          <a:blip r:embed="rId2">
            <a:alphaModFix/>
          </a:blip>
          <a:srcRect/>
          <a:stretch/>
        </p:blipFill>
        <p:spPr>
          <a:xfrm>
            <a:off x="0" y="762"/>
            <a:ext cx="9141291" cy="5141976"/>
          </a:xfrm>
          <a:prstGeom prst="rect">
            <a:avLst/>
          </a:prstGeom>
          <a:noFill/>
          <a:ln>
            <a:noFill/>
          </a:ln>
        </p:spPr>
      </p:pic>
      <p:pic>
        <p:nvPicPr>
          <p:cNvPr id="961" name="Google Shape;961;p186" descr="Orange strip.jpg"/>
          <p:cNvPicPr preferRelativeResize="0"/>
          <p:nvPr/>
        </p:nvPicPr>
        <p:blipFill rotWithShape="1">
          <a:blip r:embed="rId3">
            <a:alphaModFix/>
          </a:blip>
          <a:srcRect/>
          <a:stretch/>
        </p:blipFill>
        <p:spPr>
          <a:xfrm>
            <a:off x="0" y="0"/>
            <a:ext cx="176732" cy="5143500"/>
          </a:xfrm>
          <a:prstGeom prst="rect">
            <a:avLst/>
          </a:prstGeom>
          <a:noFill/>
          <a:ln>
            <a:noFill/>
          </a:ln>
        </p:spPr>
      </p:pic>
      <p:sp>
        <p:nvSpPr>
          <p:cNvPr id="962" name="Google Shape;962;p186"/>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963" name="Google Shape;963;p186"/>
          <p:cNvSpPr txBox="1"/>
          <p:nvPr/>
        </p:nvSpPr>
        <p:spPr>
          <a:xfrm>
            <a:off x="8877554" y="4932945"/>
            <a:ext cx="141064" cy="1384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964" name="Google Shape;964;p186"/>
          <p:cNvSpPr txBox="1">
            <a:spLocks noGrp="1"/>
          </p:cNvSpPr>
          <p:nvPr>
            <p:ph type="title"/>
          </p:nvPr>
        </p:nvSpPr>
        <p:spPr>
          <a:xfrm>
            <a:off x="335280" y="518622"/>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2"/>
              </a:buClr>
              <a:buSzPts val="5000"/>
              <a:buFont typeface="Arial"/>
              <a:buNone/>
              <a:defRPr sz="50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67_Divider White">
  <p:cSld name="67_Divider White">
    <p:spTree>
      <p:nvGrpSpPr>
        <p:cNvPr id="1" name="Shape 965"/>
        <p:cNvGrpSpPr/>
        <p:nvPr/>
      </p:nvGrpSpPr>
      <p:grpSpPr>
        <a:xfrm>
          <a:off x="0" y="0"/>
          <a:ext cx="0" cy="0"/>
          <a:chOff x="0" y="0"/>
          <a:chExt cx="0" cy="0"/>
        </a:xfrm>
      </p:grpSpPr>
      <p:pic>
        <p:nvPicPr>
          <p:cNvPr id="966" name="Google Shape;966;p187" descr="Orang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967" name="Google Shape;967;p187"/>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968" name="Google Shape;968;p187"/>
          <p:cNvSpPr txBox="1">
            <a:spLocks noGrp="1"/>
          </p:cNvSpPr>
          <p:nvPr>
            <p:ph type="title"/>
          </p:nvPr>
        </p:nvSpPr>
        <p:spPr>
          <a:xfrm>
            <a:off x="304800" y="2064684"/>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rgbClr val="000000"/>
              </a:buClr>
              <a:buSzPts val="5000"/>
              <a:buFont typeface="Arial"/>
              <a:buNone/>
              <a:defRPr sz="5000" b="1" cap="none">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8_Side-by-side">
  <p:cSld name="08_Side-by-side">
    <p:spTree>
      <p:nvGrpSpPr>
        <p:cNvPr id="1" name="Shape 103"/>
        <p:cNvGrpSpPr/>
        <p:nvPr/>
      </p:nvGrpSpPr>
      <p:grpSpPr>
        <a:xfrm>
          <a:off x="0" y="0"/>
          <a:ext cx="0" cy="0"/>
          <a:chOff x="0" y="0"/>
          <a:chExt cx="0" cy="0"/>
        </a:xfrm>
      </p:grpSpPr>
      <p:sp>
        <p:nvSpPr>
          <p:cNvPr id="104" name="Google Shape;104;p45"/>
          <p:cNvSpPr txBox="1">
            <a:spLocks noGrp="1"/>
          </p:cNvSpPr>
          <p:nvPr>
            <p:ph type="body" idx="1"/>
          </p:nvPr>
        </p:nvSpPr>
        <p:spPr>
          <a:xfrm>
            <a:off x="594360" y="1316736"/>
            <a:ext cx="4087200" cy="132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05" name="Google Shape;105;p45"/>
          <p:cNvSpPr>
            <a:spLocks noGrp="1"/>
          </p:cNvSpPr>
          <p:nvPr>
            <p:ph type="chart" idx="2"/>
          </p:nvPr>
        </p:nvSpPr>
        <p:spPr>
          <a:xfrm>
            <a:off x="711200" y="1922023"/>
            <a:ext cx="3970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106" name="Google Shape;106;p45"/>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107" name="Google Shape;107;p45"/>
          <p:cNvSpPr txBox="1">
            <a:spLocks noGrp="1"/>
          </p:cNvSpPr>
          <p:nvPr>
            <p:ph type="body" idx="3"/>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08" name="Google Shape;108;p45"/>
          <p:cNvSpPr>
            <a:spLocks noGrp="1"/>
          </p:cNvSpPr>
          <p:nvPr>
            <p:ph type="chart" idx="4"/>
          </p:nvPr>
        </p:nvSpPr>
        <p:spPr>
          <a:xfrm>
            <a:off x="4862512" y="1922023"/>
            <a:ext cx="3970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109" name="Google Shape;109;p45"/>
          <p:cNvSpPr txBox="1">
            <a:spLocks noGrp="1"/>
          </p:cNvSpPr>
          <p:nvPr>
            <p:ph type="body" idx="5"/>
          </p:nvPr>
        </p:nvSpPr>
        <p:spPr>
          <a:xfrm>
            <a:off x="4761666" y="1316736"/>
            <a:ext cx="4087200" cy="132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10" name="Google Shape;110;p45"/>
          <p:cNvSpPr txBox="1">
            <a:spLocks noGrp="1"/>
          </p:cNvSpPr>
          <p:nvPr>
            <p:ph type="body" idx="6"/>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68_Divider Texture GOLD">
  <p:cSld name="68_Divider Texture GOLD">
    <p:spTree>
      <p:nvGrpSpPr>
        <p:cNvPr id="1" name="Shape 969"/>
        <p:cNvGrpSpPr/>
        <p:nvPr/>
      </p:nvGrpSpPr>
      <p:grpSpPr>
        <a:xfrm>
          <a:off x="0" y="0"/>
          <a:ext cx="0" cy="0"/>
          <a:chOff x="0" y="0"/>
          <a:chExt cx="0" cy="0"/>
        </a:xfrm>
      </p:grpSpPr>
      <p:pic>
        <p:nvPicPr>
          <p:cNvPr id="970" name="Google Shape;970;p188" descr="Orange.jpg"/>
          <p:cNvPicPr preferRelativeResize="0"/>
          <p:nvPr/>
        </p:nvPicPr>
        <p:blipFill rotWithShape="1">
          <a:blip r:embed="rId2">
            <a:alphaModFix/>
          </a:blip>
          <a:srcRect/>
          <a:stretch/>
        </p:blipFill>
        <p:spPr>
          <a:xfrm>
            <a:off x="0" y="0"/>
            <a:ext cx="9141291" cy="5143500"/>
          </a:xfrm>
          <a:prstGeom prst="rect">
            <a:avLst/>
          </a:prstGeom>
          <a:noFill/>
          <a:ln>
            <a:noFill/>
          </a:ln>
        </p:spPr>
      </p:pic>
      <p:pic>
        <p:nvPicPr>
          <p:cNvPr id="971" name="Google Shape;971;p188"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972" name="Google Shape;972;p188"/>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973" name="Google Shape;973;p188"/>
          <p:cNvSpPr txBox="1">
            <a:spLocks noGrp="1"/>
          </p:cNvSpPr>
          <p:nvPr>
            <p:ph type="title"/>
          </p:nvPr>
        </p:nvSpPr>
        <p:spPr>
          <a:xfrm>
            <a:off x="304800" y="2064684"/>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lt1"/>
              </a:buClr>
              <a:buSzPts val="5000"/>
              <a:buFont typeface="Arial"/>
              <a:buNone/>
              <a:defRPr sz="5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69_End Slide N-tab GOLD">
  <p:cSld name="69_End Slide N-tab GOLD">
    <p:spTree>
      <p:nvGrpSpPr>
        <p:cNvPr id="1" name="Shape 974"/>
        <p:cNvGrpSpPr/>
        <p:nvPr/>
      </p:nvGrpSpPr>
      <p:grpSpPr>
        <a:xfrm>
          <a:off x="0" y="0"/>
          <a:ext cx="0" cy="0"/>
          <a:chOff x="0" y="0"/>
          <a:chExt cx="0" cy="0"/>
        </a:xfrm>
      </p:grpSpPr>
      <p:pic>
        <p:nvPicPr>
          <p:cNvPr id="975" name="Google Shape;975;p189" descr="Orange.jpg"/>
          <p:cNvPicPr preferRelativeResize="0"/>
          <p:nvPr/>
        </p:nvPicPr>
        <p:blipFill rotWithShape="1">
          <a:blip r:embed="rId2">
            <a:alphaModFix/>
          </a:blip>
          <a:srcRect/>
          <a:stretch/>
        </p:blipFill>
        <p:spPr>
          <a:xfrm>
            <a:off x="0" y="0"/>
            <a:ext cx="9141291" cy="5143500"/>
          </a:xfrm>
          <a:prstGeom prst="rect">
            <a:avLst/>
          </a:prstGeom>
          <a:noFill/>
          <a:ln>
            <a:noFill/>
          </a:ln>
        </p:spPr>
      </p:pic>
      <p:pic>
        <p:nvPicPr>
          <p:cNvPr id="976" name="Google Shape;976;p189" descr="N-Element-Tab-Square-White_RGB.png"/>
          <p:cNvPicPr preferRelativeResize="0"/>
          <p:nvPr/>
        </p:nvPicPr>
        <p:blipFill rotWithShape="1">
          <a:blip r:embed="rId3">
            <a:alphaModFix/>
          </a:blip>
          <a:srcRect/>
          <a:stretch/>
        </p:blipFill>
        <p:spPr>
          <a:xfrm>
            <a:off x="3768718" y="1767943"/>
            <a:ext cx="1606564" cy="1607280"/>
          </a:xfrm>
          <a:prstGeom prst="rect">
            <a:avLst/>
          </a:prstGeom>
          <a:noFill/>
          <a:ln>
            <a:noFill/>
          </a:ln>
        </p:spPr>
      </p:pic>
      <p:sp>
        <p:nvSpPr>
          <p:cNvPr id="977" name="Google Shape;977;p189"/>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70_End Slide Full Logo GOLD">
  <p:cSld name="70_End Slide Full Logo GOLD">
    <p:spTree>
      <p:nvGrpSpPr>
        <p:cNvPr id="1" name="Shape 978"/>
        <p:cNvGrpSpPr/>
        <p:nvPr/>
      </p:nvGrpSpPr>
      <p:grpSpPr>
        <a:xfrm>
          <a:off x="0" y="0"/>
          <a:ext cx="0" cy="0"/>
          <a:chOff x="0" y="0"/>
          <a:chExt cx="0" cy="0"/>
        </a:xfrm>
      </p:grpSpPr>
      <p:pic>
        <p:nvPicPr>
          <p:cNvPr id="979" name="Google Shape;979;p190" descr="Orange.jpg"/>
          <p:cNvPicPr preferRelativeResize="0"/>
          <p:nvPr/>
        </p:nvPicPr>
        <p:blipFill rotWithShape="1">
          <a:blip r:embed="rId2">
            <a:alphaModFix/>
          </a:blip>
          <a:srcRect/>
          <a:stretch/>
        </p:blipFill>
        <p:spPr>
          <a:xfrm>
            <a:off x="0" y="0"/>
            <a:ext cx="9141291" cy="5143500"/>
          </a:xfrm>
          <a:prstGeom prst="rect">
            <a:avLst/>
          </a:prstGeom>
          <a:noFill/>
          <a:ln>
            <a:noFill/>
          </a:ln>
        </p:spPr>
      </p:pic>
      <p:pic>
        <p:nvPicPr>
          <p:cNvPr id="980" name="Google Shape;980;p190" descr="Nielsen-Wordmark-White-RGB.png"/>
          <p:cNvPicPr preferRelativeResize="0"/>
          <p:nvPr/>
        </p:nvPicPr>
        <p:blipFill rotWithShape="1">
          <a:blip r:embed="rId3">
            <a:alphaModFix/>
          </a:blip>
          <a:srcRect/>
          <a:stretch/>
        </p:blipFill>
        <p:spPr>
          <a:xfrm>
            <a:off x="2695852" y="1770502"/>
            <a:ext cx="3752296" cy="1324464"/>
          </a:xfrm>
          <a:prstGeom prst="rect">
            <a:avLst/>
          </a:prstGeom>
          <a:noFill/>
          <a:ln>
            <a:noFill/>
          </a:ln>
        </p:spPr>
      </p:pic>
      <p:sp>
        <p:nvSpPr>
          <p:cNvPr id="981" name="Google Shape;981;p190"/>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73_Title N-tab RED">
  <p:cSld name="73_Title N-tab RED">
    <p:spTree>
      <p:nvGrpSpPr>
        <p:cNvPr id="1" name="Shape 982"/>
        <p:cNvGrpSpPr/>
        <p:nvPr/>
      </p:nvGrpSpPr>
      <p:grpSpPr>
        <a:xfrm>
          <a:off x="0" y="0"/>
          <a:ext cx="0" cy="0"/>
          <a:chOff x="0" y="0"/>
          <a:chExt cx="0" cy="0"/>
        </a:xfrm>
      </p:grpSpPr>
      <p:pic>
        <p:nvPicPr>
          <p:cNvPr id="983" name="Google Shape;983;p191" descr="Red.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984" name="Google Shape;984;p191"/>
          <p:cNvSpPr txBox="1">
            <a:spLocks noGrp="1"/>
          </p:cNvSpPr>
          <p:nvPr>
            <p:ph type="body" idx="1"/>
          </p:nvPr>
        </p:nvSpPr>
        <p:spPr>
          <a:xfrm>
            <a:off x="247427" y="4220330"/>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rgbClr val="FFFFFF"/>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85" name="Google Shape;985;p191"/>
          <p:cNvSpPr txBox="1">
            <a:spLocks noGrp="1"/>
          </p:cNvSpPr>
          <p:nvPr>
            <p:ph type="ctrTitle"/>
          </p:nvPr>
        </p:nvSpPr>
        <p:spPr>
          <a:xfrm>
            <a:off x="242829" y="2038350"/>
            <a:ext cx="6919972"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lt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6" name="Google Shape;986;p191"/>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987" name="Google Shape;987;p191"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988" name="Google Shape;988;p191"/>
          <p:cNvSpPr txBox="1">
            <a:spLocks noGrp="1"/>
          </p:cNvSpPr>
          <p:nvPr>
            <p:ph type="subTitle" idx="2"/>
          </p:nvPr>
        </p:nvSpPr>
        <p:spPr>
          <a:xfrm>
            <a:off x="287929" y="3019821"/>
            <a:ext cx="6919293" cy="49887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74_Title Full Logo RED">
  <p:cSld name="74_Title Full Logo RED">
    <p:spTree>
      <p:nvGrpSpPr>
        <p:cNvPr id="1" name="Shape 989"/>
        <p:cNvGrpSpPr/>
        <p:nvPr/>
      </p:nvGrpSpPr>
      <p:grpSpPr>
        <a:xfrm>
          <a:off x="0" y="0"/>
          <a:ext cx="0" cy="0"/>
          <a:chOff x="0" y="0"/>
          <a:chExt cx="0" cy="0"/>
        </a:xfrm>
      </p:grpSpPr>
      <p:pic>
        <p:nvPicPr>
          <p:cNvPr id="990" name="Google Shape;990;p192" descr="Red.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991" name="Google Shape;991;p192"/>
          <p:cNvSpPr txBox="1">
            <a:spLocks noGrp="1"/>
          </p:cNvSpPr>
          <p:nvPr>
            <p:ph type="body" idx="1"/>
          </p:nvPr>
        </p:nvSpPr>
        <p:spPr>
          <a:xfrm>
            <a:off x="247427" y="4220330"/>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rgbClr val="FFFFFF"/>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92" name="Google Shape;992;p192"/>
          <p:cNvSpPr txBox="1">
            <a:spLocks noGrp="1"/>
          </p:cNvSpPr>
          <p:nvPr>
            <p:ph type="ctrTitle"/>
          </p:nvPr>
        </p:nvSpPr>
        <p:spPr>
          <a:xfrm>
            <a:off x="242829" y="2112264"/>
            <a:ext cx="6919972"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lt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3" name="Google Shape;993;p192"/>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994" name="Google Shape;994;p192" descr="Nielsen_R.png"/>
          <p:cNvPicPr preferRelativeResize="0"/>
          <p:nvPr/>
        </p:nvPicPr>
        <p:blipFill rotWithShape="1">
          <a:blip r:embed="rId3">
            <a:alphaModFix/>
          </a:blip>
          <a:srcRect/>
          <a:stretch/>
        </p:blipFill>
        <p:spPr>
          <a:xfrm>
            <a:off x="364067" y="1423174"/>
            <a:ext cx="952280" cy="336755"/>
          </a:xfrm>
          <a:prstGeom prst="rect">
            <a:avLst/>
          </a:prstGeom>
          <a:noFill/>
          <a:ln>
            <a:noFill/>
          </a:ln>
        </p:spPr>
      </p:pic>
      <p:sp>
        <p:nvSpPr>
          <p:cNvPr id="995" name="Google Shape;995;p192"/>
          <p:cNvSpPr txBox="1">
            <a:spLocks noGrp="1"/>
          </p:cNvSpPr>
          <p:nvPr>
            <p:ph type="subTitle" idx="2"/>
          </p:nvPr>
        </p:nvSpPr>
        <p:spPr>
          <a:xfrm>
            <a:off x="287929" y="3136392"/>
            <a:ext cx="6919293" cy="49887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96"/>
        <p:cNvGrpSpPr/>
        <p:nvPr/>
      </p:nvGrpSpPr>
      <p:grpSpPr>
        <a:xfrm>
          <a:off x="0" y="0"/>
          <a:ext cx="0" cy="0"/>
          <a:chOff x="0" y="0"/>
          <a:chExt cx="0" cy="0"/>
        </a:xfrm>
      </p:grpSpPr>
      <p:pic>
        <p:nvPicPr>
          <p:cNvPr id="997" name="Google Shape;997;p193"/>
          <p:cNvPicPr preferRelativeResize="0"/>
          <p:nvPr/>
        </p:nvPicPr>
        <p:blipFill rotWithShape="1">
          <a:blip r:embed="rId2">
            <a:alphaModFix/>
          </a:blip>
          <a:srcRect/>
          <a:stretch/>
        </p:blipFill>
        <p:spPr>
          <a:xfrm>
            <a:off x="0" y="1524"/>
            <a:ext cx="9141291" cy="5141976"/>
          </a:xfrm>
          <a:prstGeom prst="rect">
            <a:avLst/>
          </a:prstGeom>
          <a:noFill/>
          <a:ln>
            <a:noFill/>
          </a:ln>
        </p:spPr>
      </p:pic>
      <p:sp>
        <p:nvSpPr>
          <p:cNvPr id="998" name="Google Shape;998;p193"/>
          <p:cNvSpPr txBox="1">
            <a:spLocks noGrp="1"/>
          </p:cNvSpPr>
          <p:nvPr>
            <p:ph type="body" idx="1"/>
          </p:nvPr>
        </p:nvSpPr>
        <p:spPr>
          <a:xfrm>
            <a:off x="292170"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999" name="Google Shape;999;p193" descr="Red strip.jpg"/>
          <p:cNvPicPr preferRelativeResize="0"/>
          <p:nvPr/>
        </p:nvPicPr>
        <p:blipFill rotWithShape="1">
          <a:blip r:embed="rId3">
            <a:alphaModFix/>
          </a:blip>
          <a:srcRect/>
          <a:stretch/>
        </p:blipFill>
        <p:spPr>
          <a:xfrm>
            <a:off x="0" y="0"/>
            <a:ext cx="176732" cy="5143500"/>
          </a:xfrm>
          <a:prstGeom prst="rect">
            <a:avLst/>
          </a:prstGeom>
          <a:noFill/>
          <a:ln>
            <a:noFill/>
          </a:ln>
        </p:spPr>
      </p:pic>
      <p:sp>
        <p:nvSpPr>
          <p:cNvPr id="1000" name="Google Shape;1000;p193"/>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1001" name="Google Shape;1001;p193"/>
          <p:cNvSpPr txBox="1">
            <a:spLocks noGrp="1"/>
          </p:cNvSpPr>
          <p:nvPr>
            <p:ph type="ctrTitle"/>
          </p:nvPr>
        </p:nvSpPr>
        <p:spPr>
          <a:xfrm>
            <a:off x="296538" y="486990"/>
            <a:ext cx="7880978" cy="64921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75_Title N-tab White">
  <p:cSld name="75_Title N-tab White">
    <p:spTree>
      <p:nvGrpSpPr>
        <p:cNvPr id="1" name="Shape 1002"/>
        <p:cNvGrpSpPr/>
        <p:nvPr/>
      </p:nvGrpSpPr>
      <p:grpSpPr>
        <a:xfrm>
          <a:off x="0" y="0"/>
          <a:ext cx="0" cy="0"/>
          <a:chOff x="0" y="0"/>
          <a:chExt cx="0" cy="0"/>
        </a:xfrm>
      </p:grpSpPr>
      <p:pic>
        <p:nvPicPr>
          <p:cNvPr id="1003" name="Google Shape;1003;p194" descr="Red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1004" name="Google Shape;1004;p194"/>
          <p:cNvSpPr txBox="1">
            <a:spLocks noGrp="1"/>
          </p:cNvSpPr>
          <p:nvPr>
            <p:ph type="ctrTitle"/>
          </p:nvPr>
        </p:nvSpPr>
        <p:spPr>
          <a:xfrm>
            <a:off x="296538" y="2113300"/>
            <a:ext cx="7020154"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2"/>
              </a:buClr>
              <a:buSzPts val="4200"/>
              <a:buFont typeface="Arial"/>
              <a:buNone/>
              <a:defRPr sz="4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5" name="Google Shape;1005;p194"/>
          <p:cNvSpPr txBox="1">
            <a:spLocks noGrp="1"/>
          </p:cNvSpPr>
          <p:nvPr>
            <p:ph type="subTitle" idx="1"/>
          </p:nvPr>
        </p:nvSpPr>
        <p:spPr>
          <a:xfrm>
            <a:off x="369106" y="3139005"/>
            <a:ext cx="7020154" cy="42742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chemeClr val="dk2"/>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06" name="Google Shape;1006;p194"/>
          <p:cNvSpPr txBox="1">
            <a:spLocks noGrp="1"/>
          </p:cNvSpPr>
          <p:nvPr>
            <p:ph type="body" idx="2"/>
          </p:nvPr>
        </p:nvSpPr>
        <p:spPr>
          <a:xfrm>
            <a:off x="296538"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07" name="Google Shape;1007;p194"/>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1008" name="Google Shape;1008;p194" descr="N Element Tab Square-Blue_RGB.png"/>
          <p:cNvPicPr preferRelativeResize="0"/>
          <p:nvPr/>
        </p:nvPicPr>
        <p:blipFill rotWithShape="1">
          <a:blip r:embed="rId3">
            <a:alphaModFix/>
          </a:blip>
          <a:srcRect/>
          <a:stretch/>
        </p:blipFill>
        <p:spPr>
          <a:xfrm>
            <a:off x="389339" y="1380252"/>
            <a:ext cx="378801" cy="378969"/>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76_Title Full Logo White">
  <p:cSld name="76_Title Full Logo White">
    <p:spTree>
      <p:nvGrpSpPr>
        <p:cNvPr id="1" name="Shape 1009"/>
        <p:cNvGrpSpPr/>
        <p:nvPr/>
      </p:nvGrpSpPr>
      <p:grpSpPr>
        <a:xfrm>
          <a:off x="0" y="0"/>
          <a:ext cx="0" cy="0"/>
          <a:chOff x="0" y="0"/>
          <a:chExt cx="0" cy="0"/>
        </a:xfrm>
      </p:grpSpPr>
      <p:pic>
        <p:nvPicPr>
          <p:cNvPr id="1010" name="Google Shape;1010;p195" descr="Red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1011" name="Google Shape;1011;p195"/>
          <p:cNvSpPr txBox="1">
            <a:spLocks noGrp="1"/>
          </p:cNvSpPr>
          <p:nvPr>
            <p:ph type="ctrTitle"/>
          </p:nvPr>
        </p:nvSpPr>
        <p:spPr>
          <a:xfrm>
            <a:off x="296538" y="2113300"/>
            <a:ext cx="7020154"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2"/>
              </a:buClr>
              <a:buSzPts val="4200"/>
              <a:buFont typeface="Arial"/>
              <a:buNone/>
              <a:defRPr sz="4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2" name="Google Shape;1012;p195"/>
          <p:cNvSpPr txBox="1">
            <a:spLocks noGrp="1"/>
          </p:cNvSpPr>
          <p:nvPr>
            <p:ph type="subTitle" idx="1"/>
          </p:nvPr>
        </p:nvSpPr>
        <p:spPr>
          <a:xfrm>
            <a:off x="369106" y="3139005"/>
            <a:ext cx="7020154" cy="42742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chemeClr val="dk2"/>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13" name="Google Shape;1013;p195"/>
          <p:cNvSpPr txBox="1">
            <a:spLocks noGrp="1"/>
          </p:cNvSpPr>
          <p:nvPr>
            <p:ph type="body" idx="2"/>
          </p:nvPr>
        </p:nvSpPr>
        <p:spPr>
          <a:xfrm>
            <a:off x="292170"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14" name="Google Shape;1014;p195"/>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1015" name="Google Shape;1015;p195" descr="Nielsen-Wordmark-Color-RGB.png"/>
          <p:cNvPicPr preferRelativeResize="0"/>
          <p:nvPr/>
        </p:nvPicPr>
        <p:blipFill rotWithShape="1">
          <a:blip r:embed="rId3">
            <a:alphaModFix/>
          </a:blip>
          <a:srcRect/>
          <a:stretch/>
        </p:blipFill>
        <p:spPr>
          <a:xfrm>
            <a:off x="406802" y="1412344"/>
            <a:ext cx="980035" cy="345927"/>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77_Title and Content">
  <p:cSld name="77_Title and Content">
    <p:spTree>
      <p:nvGrpSpPr>
        <p:cNvPr id="1" name="Shape 1016"/>
        <p:cNvGrpSpPr/>
        <p:nvPr/>
      </p:nvGrpSpPr>
      <p:grpSpPr>
        <a:xfrm>
          <a:off x="0" y="0"/>
          <a:ext cx="0" cy="0"/>
          <a:chOff x="0" y="0"/>
          <a:chExt cx="0" cy="0"/>
        </a:xfrm>
      </p:grpSpPr>
      <p:sp>
        <p:nvSpPr>
          <p:cNvPr id="1017" name="Google Shape;1017;p196"/>
          <p:cNvSpPr txBox="1">
            <a:spLocks noGrp="1"/>
          </p:cNvSpPr>
          <p:nvPr>
            <p:ph type="title"/>
          </p:nvPr>
        </p:nvSpPr>
        <p:spPr>
          <a:xfrm>
            <a:off x="593725" y="354013"/>
            <a:ext cx="8165592"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8" name="Google Shape;1018;p196"/>
          <p:cNvSpPr txBox="1">
            <a:spLocks noGrp="1"/>
          </p:cNvSpPr>
          <p:nvPr>
            <p:ph type="body" idx="1"/>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19" name="Google Shape;1019;p196"/>
          <p:cNvSpPr txBox="1">
            <a:spLocks noGrp="1"/>
          </p:cNvSpPr>
          <p:nvPr>
            <p:ph type="body" idx="2"/>
          </p:nvPr>
        </p:nvSpPr>
        <p:spPr>
          <a:xfrm>
            <a:off x="594360" y="1490472"/>
            <a:ext cx="8165592" cy="30599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SzPts val="1800"/>
              <a:buChar char="•"/>
              <a:defRPr>
                <a:solidFill>
                  <a:schemeClr val="dk2"/>
                </a:solidFill>
                <a:latin typeface="Arial"/>
                <a:ea typeface="Arial"/>
                <a:cs typeface="Arial"/>
                <a:sym typeface="Arial"/>
              </a:defRPr>
            </a:lvl1pPr>
            <a:lvl2pPr marL="914400" lvl="1" indent="-330200" algn="l">
              <a:lnSpc>
                <a:spcPct val="100000"/>
              </a:lnSpc>
              <a:spcBef>
                <a:spcPts val="800"/>
              </a:spcBef>
              <a:spcAft>
                <a:spcPts val="0"/>
              </a:spcAft>
              <a:buSzPts val="1600"/>
              <a:buChar char="•"/>
              <a:defRPr>
                <a:solidFill>
                  <a:schemeClr val="dk2"/>
                </a:solidFill>
                <a:latin typeface="Arial"/>
                <a:ea typeface="Arial"/>
                <a:cs typeface="Arial"/>
                <a:sym typeface="Arial"/>
              </a:defRPr>
            </a:lvl2pPr>
            <a:lvl3pPr marL="1371600" lvl="2" indent="-317500" algn="l">
              <a:lnSpc>
                <a:spcPct val="100000"/>
              </a:lnSpc>
              <a:spcBef>
                <a:spcPts val="700"/>
              </a:spcBef>
              <a:spcAft>
                <a:spcPts val="0"/>
              </a:spcAft>
              <a:buSzPts val="1400"/>
              <a:buChar char="•"/>
              <a:defRPr>
                <a:solidFill>
                  <a:schemeClr val="dk2"/>
                </a:solidFill>
                <a:latin typeface="Arial"/>
                <a:ea typeface="Arial"/>
                <a:cs typeface="Arial"/>
                <a:sym typeface="Arial"/>
              </a:defRPr>
            </a:lvl3pPr>
            <a:lvl4pPr marL="1828800" lvl="3" indent="-304800" algn="l">
              <a:lnSpc>
                <a:spcPct val="100000"/>
              </a:lnSpc>
              <a:spcBef>
                <a:spcPts val="700"/>
              </a:spcBef>
              <a:spcAft>
                <a:spcPts val="0"/>
              </a:spcAft>
              <a:buSzPts val="1200"/>
              <a:buChar char="•"/>
              <a:defRPr>
                <a:solidFill>
                  <a:schemeClr val="dk2"/>
                </a:solidFill>
                <a:latin typeface="Arial"/>
                <a:ea typeface="Arial"/>
                <a:cs typeface="Arial"/>
                <a:sym typeface="Arial"/>
              </a:defRPr>
            </a:lvl4pPr>
            <a:lvl5pPr marL="2286000" lvl="4" indent="-292100" algn="l">
              <a:lnSpc>
                <a:spcPct val="100000"/>
              </a:lnSpc>
              <a:spcBef>
                <a:spcPts val="700"/>
              </a:spcBef>
              <a:spcAft>
                <a:spcPts val="0"/>
              </a:spcAft>
              <a:buSzPts val="1000"/>
              <a:buChar char="•"/>
              <a:defRPr>
                <a:solidFill>
                  <a:schemeClr val="dk2"/>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20" name="Google Shape;1020;p196"/>
          <p:cNvSpPr txBox="1">
            <a:spLocks noGrp="1"/>
          </p:cNvSpPr>
          <p:nvPr>
            <p:ph type="body" idx="3"/>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1021" name="Google Shape;1021;p196" descr="Red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1022" name="Google Shape;1022;p196"/>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78_Title only">
  <p:cSld name="78_Title only">
    <p:spTree>
      <p:nvGrpSpPr>
        <p:cNvPr id="1" name="Shape 1023"/>
        <p:cNvGrpSpPr/>
        <p:nvPr/>
      </p:nvGrpSpPr>
      <p:grpSpPr>
        <a:xfrm>
          <a:off x="0" y="0"/>
          <a:ext cx="0" cy="0"/>
          <a:chOff x="0" y="0"/>
          <a:chExt cx="0" cy="0"/>
        </a:xfrm>
      </p:grpSpPr>
      <p:sp>
        <p:nvSpPr>
          <p:cNvPr id="1024" name="Google Shape;1024;p197"/>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5" name="Google Shape;1025;p197"/>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26" name="Google Shape;1026;p197"/>
          <p:cNvSpPr txBox="1">
            <a:spLocks noGrp="1"/>
          </p:cNvSpPr>
          <p:nvPr>
            <p:ph type="body" idx="2"/>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1027" name="Google Shape;1027;p197" descr="Red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1028" name="Google Shape;1028;p197"/>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68_Divider Texture GOLD">
  <p:cSld name="68_Divider Texture GOLD">
    <p:spTree>
      <p:nvGrpSpPr>
        <p:cNvPr id="1" name="Shape 111"/>
        <p:cNvGrpSpPr/>
        <p:nvPr/>
      </p:nvGrpSpPr>
      <p:grpSpPr>
        <a:xfrm>
          <a:off x="0" y="0"/>
          <a:ext cx="0" cy="0"/>
          <a:chOff x="0" y="0"/>
          <a:chExt cx="0" cy="0"/>
        </a:xfrm>
      </p:grpSpPr>
      <p:pic>
        <p:nvPicPr>
          <p:cNvPr id="112" name="Google Shape;112;p46" descr="Orange.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113" name="Google Shape;113;p46"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114" name="Google Shape;114;p46"/>
          <p:cNvSpPr txBox="1">
            <a:spLocks noGrp="1"/>
          </p:cNvSpPr>
          <p:nvPr>
            <p:ph type="title"/>
          </p:nvPr>
        </p:nvSpPr>
        <p:spPr>
          <a:xfrm>
            <a:off x="228600" y="2064684"/>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400"/>
              <a:buFont typeface="Archivo Narrow"/>
              <a:buNone/>
              <a:defRPr sz="50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115" name="Google Shape;115;p46"/>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116" name="Google Shape;116;p46"/>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79_Chart">
  <p:cSld name="79_Chart">
    <p:spTree>
      <p:nvGrpSpPr>
        <p:cNvPr id="1" name="Shape 1029"/>
        <p:cNvGrpSpPr/>
        <p:nvPr/>
      </p:nvGrpSpPr>
      <p:grpSpPr>
        <a:xfrm>
          <a:off x="0" y="0"/>
          <a:ext cx="0" cy="0"/>
          <a:chOff x="0" y="0"/>
          <a:chExt cx="0" cy="0"/>
        </a:xfrm>
      </p:grpSpPr>
      <p:sp>
        <p:nvSpPr>
          <p:cNvPr id="1030" name="Google Shape;1030;p198"/>
          <p:cNvSpPr txBox="1">
            <a:spLocks noGrp="1"/>
          </p:cNvSpPr>
          <p:nvPr>
            <p:ph type="body" idx="1"/>
          </p:nvPr>
        </p:nvSpPr>
        <p:spPr>
          <a:xfrm>
            <a:off x="594360" y="1327685"/>
            <a:ext cx="7876476" cy="188714"/>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31" name="Google Shape;1031;p198"/>
          <p:cNvSpPr>
            <a:spLocks noGrp="1"/>
          </p:cNvSpPr>
          <p:nvPr>
            <p:ph type="chart" idx="2"/>
          </p:nvPr>
        </p:nvSpPr>
        <p:spPr>
          <a:xfrm>
            <a:off x="591172" y="2016353"/>
            <a:ext cx="7882286"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2" name="Google Shape;1032;p198"/>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3" name="Google Shape;1033;p198"/>
          <p:cNvSpPr txBox="1">
            <a:spLocks noGrp="1"/>
          </p:cNvSpPr>
          <p:nvPr>
            <p:ph type="body" idx="3"/>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34" name="Google Shape;1034;p198"/>
          <p:cNvSpPr txBox="1">
            <a:spLocks noGrp="1"/>
          </p:cNvSpPr>
          <p:nvPr>
            <p:ph type="body" idx="4"/>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1035" name="Google Shape;1035;p198" descr="Red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1036" name="Google Shape;1036;p198"/>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80_Side-by-side">
  <p:cSld name="80_Side-by-side">
    <p:spTree>
      <p:nvGrpSpPr>
        <p:cNvPr id="1" name="Shape 1037"/>
        <p:cNvGrpSpPr/>
        <p:nvPr/>
      </p:nvGrpSpPr>
      <p:grpSpPr>
        <a:xfrm>
          <a:off x="0" y="0"/>
          <a:ext cx="0" cy="0"/>
          <a:chOff x="0" y="0"/>
          <a:chExt cx="0" cy="0"/>
        </a:xfrm>
      </p:grpSpPr>
      <p:sp>
        <p:nvSpPr>
          <p:cNvPr id="1038" name="Google Shape;1038;p199"/>
          <p:cNvSpPr txBox="1">
            <a:spLocks noGrp="1"/>
          </p:cNvSpPr>
          <p:nvPr>
            <p:ph type="body" idx="1"/>
          </p:nvPr>
        </p:nvSpPr>
        <p:spPr>
          <a:xfrm>
            <a:off x="594360" y="1316736"/>
            <a:ext cx="4087178" cy="132755"/>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39" name="Google Shape;1039;p199"/>
          <p:cNvSpPr>
            <a:spLocks noGrp="1"/>
          </p:cNvSpPr>
          <p:nvPr>
            <p:ph type="chart" idx="2"/>
          </p:nvPr>
        </p:nvSpPr>
        <p:spPr>
          <a:xfrm>
            <a:off x="711200" y="1922023"/>
            <a:ext cx="3970338"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0" name="Google Shape;1040;p199"/>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1" name="Google Shape;1041;p199"/>
          <p:cNvSpPr txBox="1">
            <a:spLocks noGrp="1"/>
          </p:cNvSpPr>
          <p:nvPr>
            <p:ph type="body" idx="3"/>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42" name="Google Shape;1042;p199"/>
          <p:cNvSpPr>
            <a:spLocks noGrp="1"/>
          </p:cNvSpPr>
          <p:nvPr>
            <p:ph type="chart" idx="4"/>
          </p:nvPr>
        </p:nvSpPr>
        <p:spPr>
          <a:xfrm>
            <a:off x="4862512" y="1922023"/>
            <a:ext cx="3970338" cy="24290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3" name="Google Shape;1043;p199"/>
          <p:cNvSpPr txBox="1">
            <a:spLocks noGrp="1"/>
          </p:cNvSpPr>
          <p:nvPr>
            <p:ph type="body" idx="5"/>
          </p:nvPr>
        </p:nvSpPr>
        <p:spPr>
          <a:xfrm>
            <a:off x="4761666" y="1316736"/>
            <a:ext cx="4087178" cy="132755"/>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200"/>
              <a:buNone/>
              <a:defRPr sz="12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44" name="Google Shape;1044;p199"/>
          <p:cNvSpPr txBox="1">
            <a:spLocks noGrp="1"/>
          </p:cNvSpPr>
          <p:nvPr>
            <p:ph type="body" idx="6"/>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1045" name="Google Shape;1045;p199" descr="Red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1046" name="Google Shape;1046;p199"/>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81_Table">
  <p:cSld name="81_Table">
    <p:spTree>
      <p:nvGrpSpPr>
        <p:cNvPr id="1" name="Shape 1047"/>
        <p:cNvGrpSpPr/>
        <p:nvPr/>
      </p:nvGrpSpPr>
      <p:grpSpPr>
        <a:xfrm>
          <a:off x="0" y="0"/>
          <a:ext cx="0" cy="0"/>
          <a:chOff x="0" y="0"/>
          <a:chExt cx="0" cy="0"/>
        </a:xfrm>
      </p:grpSpPr>
      <p:sp>
        <p:nvSpPr>
          <p:cNvPr id="1048" name="Google Shape;1048;p200"/>
          <p:cNvSpPr txBox="1">
            <a:spLocks noGrp="1"/>
          </p:cNvSpPr>
          <p:nvPr>
            <p:ph type="title"/>
          </p:nvPr>
        </p:nvSpPr>
        <p:spPr>
          <a:xfrm>
            <a:off x="594360" y="354211"/>
            <a:ext cx="8155940"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9" name="Google Shape;1049;p200"/>
          <p:cNvSpPr txBox="1">
            <a:spLocks noGrp="1"/>
          </p:cNvSpPr>
          <p:nvPr>
            <p:ph type="body" idx="1"/>
          </p:nvPr>
        </p:nvSpPr>
        <p:spPr>
          <a:xfrm>
            <a:off x="594360" y="819878"/>
            <a:ext cx="816032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50" name="Google Shape;1050;p200"/>
          <p:cNvSpPr txBox="1">
            <a:spLocks noGrp="1"/>
          </p:cNvSpPr>
          <p:nvPr>
            <p:ph type="body" idx="2"/>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1051" name="Google Shape;1051;p200" descr="Red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1052" name="Google Shape;1052;p200"/>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82_Quote White">
  <p:cSld name="82_Quote White">
    <p:spTree>
      <p:nvGrpSpPr>
        <p:cNvPr id="1" name="Shape 1053"/>
        <p:cNvGrpSpPr/>
        <p:nvPr/>
      </p:nvGrpSpPr>
      <p:grpSpPr>
        <a:xfrm>
          <a:off x="0" y="0"/>
          <a:ext cx="0" cy="0"/>
          <a:chOff x="0" y="0"/>
          <a:chExt cx="0" cy="0"/>
        </a:xfrm>
      </p:grpSpPr>
      <p:sp>
        <p:nvSpPr>
          <p:cNvPr id="1054" name="Google Shape;1054;p201"/>
          <p:cNvSpPr txBox="1">
            <a:spLocks noGrp="1"/>
          </p:cNvSpPr>
          <p:nvPr>
            <p:ph type="title"/>
          </p:nvPr>
        </p:nvSpPr>
        <p:spPr>
          <a:xfrm>
            <a:off x="1979453" y="1987550"/>
            <a:ext cx="697881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2"/>
              </a:buClr>
              <a:buSzPts val="3200"/>
              <a:buFont typeface="Arial"/>
              <a:buNone/>
              <a:defRPr sz="3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5" name="Google Shape;1055;p201"/>
          <p:cNvSpPr txBox="1">
            <a:spLocks noGrp="1"/>
          </p:cNvSpPr>
          <p:nvPr>
            <p:ph type="body" idx="1"/>
          </p:nvPr>
        </p:nvSpPr>
        <p:spPr>
          <a:xfrm>
            <a:off x="1981200" y="3087240"/>
            <a:ext cx="6976872" cy="53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b="0">
                <a:solidFill>
                  <a:schemeClr val="dk2"/>
                </a:solidFill>
              </a:defRPr>
            </a:lvl1pPr>
            <a:lvl2pPr marL="914400" lvl="1" indent="-228600" algn="l">
              <a:lnSpc>
                <a:spcPct val="100000"/>
              </a:lnSpc>
              <a:spcBef>
                <a:spcPts val="800"/>
              </a:spcBef>
              <a:spcAft>
                <a:spcPts val="0"/>
              </a:spcAft>
              <a:buSzPts val="1600"/>
              <a:buNone/>
              <a:defRPr/>
            </a:lvl2pPr>
            <a:lvl3pPr marL="1371600" lvl="2" indent="-228600" algn="l">
              <a:lnSpc>
                <a:spcPct val="100000"/>
              </a:lnSpc>
              <a:spcBef>
                <a:spcPts val="700"/>
              </a:spcBef>
              <a:spcAft>
                <a:spcPts val="0"/>
              </a:spcAft>
              <a:buSzPts val="1400"/>
              <a:buNone/>
              <a:defRPr/>
            </a:lvl3pPr>
            <a:lvl4pPr marL="1828800" lvl="3" indent="-228600" algn="l">
              <a:lnSpc>
                <a:spcPct val="100000"/>
              </a:lnSpc>
              <a:spcBef>
                <a:spcPts val="700"/>
              </a:spcBef>
              <a:spcAft>
                <a:spcPts val="0"/>
              </a:spcAft>
              <a:buSzPts val="1200"/>
              <a:buNone/>
              <a:defRPr/>
            </a:lvl4pPr>
            <a:lvl5pPr marL="2286000" lvl="4" indent="-228600" algn="l">
              <a:lnSpc>
                <a:spcPct val="100000"/>
              </a:lnSpc>
              <a:spcBef>
                <a:spcPts val="700"/>
              </a:spcBef>
              <a:spcAft>
                <a:spcPts val="0"/>
              </a:spcAft>
              <a:buSzPts val="1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056" name="Google Shape;1056;p201" descr="Red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1057" name="Google Shape;1057;p201"/>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83_Quote Texture RED">
  <p:cSld name="83_Quote Texture RED">
    <p:spTree>
      <p:nvGrpSpPr>
        <p:cNvPr id="1" name="Shape 1058"/>
        <p:cNvGrpSpPr/>
        <p:nvPr/>
      </p:nvGrpSpPr>
      <p:grpSpPr>
        <a:xfrm>
          <a:off x="0" y="0"/>
          <a:ext cx="0" cy="0"/>
          <a:chOff x="0" y="0"/>
          <a:chExt cx="0" cy="0"/>
        </a:xfrm>
      </p:grpSpPr>
      <p:pic>
        <p:nvPicPr>
          <p:cNvPr id="1059" name="Google Shape;1059;p202" descr="Red.jpg"/>
          <p:cNvPicPr preferRelativeResize="0"/>
          <p:nvPr/>
        </p:nvPicPr>
        <p:blipFill rotWithShape="1">
          <a:blip r:embed="rId2">
            <a:alphaModFix/>
          </a:blip>
          <a:srcRect/>
          <a:stretch/>
        </p:blipFill>
        <p:spPr>
          <a:xfrm>
            <a:off x="0" y="0"/>
            <a:ext cx="9141291" cy="5143500"/>
          </a:xfrm>
          <a:prstGeom prst="rect">
            <a:avLst/>
          </a:prstGeom>
          <a:noFill/>
          <a:ln>
            <a:noFill/>
          </a:ln>
        </p:spPr>
      </p:pic>
      <p:sp>
        <p:nvSpPr>
          <p:cNvPr id="1060" name="Google Shape;1060;p202"/>
          <p:cNvSpPr txBox="1">
            <a:spLocks noGrp="1"/>
          </p:cNvSpPr>
          <p:nvPr>
            <p:ph type="title"/>
          </p:nvPr>
        </p:nvSpPr>
        <p:spPr>
          <a:xfrm>
            <a:off x="1979453" y="1987550"/>
            <a:ext cx="697881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lt1"/>
              </a:buClr>
              <a:buSzPts val="3200"/>
              <a:buFont typeface="Arial"/>
              <a:buNone/>
              <a:defRPr sz="3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1" name="Google Shape;1061;p202"/>
          <p:cNvSpPr txBox="1">
            <a:spLocks noGrp="1"/>
          </p:cNvSpPr>
          <p:nvPr>
            <p:ph type="body" idx="1"/>
          </p:nvPr>
        </p:nvSpPr>
        <p:spPr>
          <a:xfrm>
            <a:off x="1981200" y="3087240"/>
            <a:ext cx="6976872" cy="53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b="0">
                <a:solidFill>
                  <a:schemeClr val="lt1"/>
                </a:solidFill>
              </a:defRPr>
            </a:lvl1pPr>
            <a:lvl2pPr marL="914400" lvl="1" indent="-228600" algn="l">
              <a:lnSpc>
                <a:spcPct val="100000"/>
              </a:lnSpc>
              <a:spcBef>
                <a:spcPts val="800"/>
              </a:spcBef>
              <a:spcAft>
                <a:spcPts val="0"/>
              </a:spcAft>
              <a:buSzPts val="1600"/>
              <a:buNone/>
              <a:defRPr/>
            </a:lvl2pPr>
            <a:lvl3pPr marL="1371600" lvl="2" indent="-228600" algn="l">
              <a:lnSpc>
                <a:spcPct val="100000"/>
              </a:lnSpc>
              <a:spcBef>
                <a:spcPts val="700"/>
              </a:spcBef>
              <a:spcAft>
                <a:spcPts val="0"/>
              </a:spcAft>
              <a:buSzPts val="1400"/>
              <a:buNone/>
              <a:defRPr/>
            </a:lvl3pPr>
            <a:lvl4pPr marL="1828800" lvl="3" indent="-228600" algn="l">
              <a:lnSpc>
                <a:spcPct val="100000"/>
              </a:lnSpc>
              <a:spcBef>
                <a:spcPts val="700"/>
              </a:spcBef>
              <a:spcAft>
                <a:spcPts val="0"/>
              </a:spcAft>
              <a:buSzPts val="1200"/>
              <a:buNone/>
              <a:defRPr/>
            </a:lvl4pPr>
            <a:lvl5pPr marL="2286000" lvl="4" indent="-228600" algn="l">
              <a:lnSpc>
                <a:spcPct val="100000"/>
              </a:lnSpc>
              <a:spcBef>
                <a:spcPts val="700"/>
              </a:spcBef>
              <a:spcAft>
                <a:spcPts val="0"/>
              </a:spcAft>
              <a:buSzPts val="1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062" name="Google Shape;1062;p202"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1063" name="Google Shape;1063;p202"/>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84_Divider Slide">
  <p:cSld name="84_Divider Slide">
    <p:spTree>
      <p:nvGrpSpPr>
        <p:cNvPr id="1" name="Shape 1064"/>
        <p:cNvGrpSpPr/>
        <p:nvPr/>
      </p:nvGrpSpPr>
      <p:grpSpPr>
        <a:xfrm>
          <a:off x="0" y="0"/>
          <a:ext cx="0" cy="0"/>
          <a:chOff x="0" y="0"/>
          <a:chExt cx="0" cy="0"/>
        </a:xfrm>
      </p:grpSpPr>
      <p:pic>
        <p:nvPicPr>
          <p:cNvPr id="1065" name="Google Shape;1065;p203"/>
          <p:cNvPicPr preferRelativeResize="0"/>
          <p:nvPr/>
        </p:nvPicPr>
        <p:blipFill rotWithShape="1">
          <a:blip r:embed="rId2">
            <a:alphaModFix/>
          </a:blip>
          <a:srcRect/>
          <a:stretch/>
        </p:blipFill>
        <p:spPr>
          <a:xfrm>
            <a:off x="0" y="762"/>
            <a:ext cx="9141291" cy="5141976"/>
          </a:xfrm>
          <a:prstGeom prst="rect">
            <a:avLst/>
          </a:prstGeom>
          <a:noFill/>
          <a:ln>
            <a:noFill/>
          </a:ln>
        </p:spPr>
      </p:pic>
      <p:pic>
        <p:nvPicPr>
          <p:cNvPr id="1066" name="Google Shape;1066;p203" descr="Red strip.jpg"/>
          <p:cNvPicPr preferRelativeResize="0"/>
          <p:nvPr/>
        </p:nvPicPr>
        <p:blipFill rotWithShape="1">
          <a:blip r:embed="rId3">
            <a:alphaModFix/>
          </a:blip>
          <a:srcRect/>
          <a:stretch/>
        </p:blipFill>
        <p:spPr>
          <a:xfrm>
            <a:off x="0" y="0"/>
            <a:ext cx="176732" cy="5143500"/>
          </a:xfrm>
          <a:prstGeom prst="rect">
            <a:avLst/>
          </a:prstGeom>
          <a:noFill/>
          <a:ln>
            <a:noFill/>
          </a:ln>
        </p:spPr>
      </p:pic>
      <p:sp>
        <p:nvSpPr>
          <p:cNvPr id="1067" name="Google Shape;1067;p203"/>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1068" name="Google Shape;1068;p203"/>
          <p:cNvSpPr txBox="1"/>
          <p:nvPr/>
        </p:nvSpPr>
        <p:spPr>
          <a:xfrm>
            <a:off x="8877554" y="4932945"/>
            <a:ext cx="141064" cy="1384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1069" name="Google Shape;1069;p203"/>
          <p:cNvSpPr txBox="1">
            <a:spLocks noGrp="1"/>
          </p:cNvSpPr>
          <p:nvPr>
            <p:ph type="title"/>
          </p:nvPr>
        </p:nvSpPr>
        <p:spPr>
          <a:xfrm>
            <a:off x="335280" y="518622"/>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2"/>
              </a:buClr>
              <a:buSzPts val="5000"/>
              <a:buFont typeface="Arial"/>
              <a:buNone/>
              <a:defRPr sz="50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85_Divider White">
  <p:cSld name="85_Divider White">
    <p:spTree>
      <p:nvGrpSpPr>
        <p:cNvPr id="1" name="Shape 1070"/>
        <p:cNvGrpSpPr/>
        <p:nvPr/>
      </p:nvGrpSpPr>
      <p:grpSpPr>
        <a:xfrm>
          <a:off x="0" y="0"/>
          <a:ext cx="0" cy="0"/>
          <a:chOff x="0" y="0"/>
          <a:chExt cx="0" cy="0"/>
        </a:xfrm>
      </p:grpSpPr>
      <p:pic>
        <p:nvPicPr>
          <p:cNvPr id="1071" name="Google Shape;1071;p204" descr="Red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1072" name="Google Shape;1072;p204"/>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1073" name="Google Shape;1073;p204"/>
          <p:cNvSpPr txBox="1">
            <a:spLocks noGrp="1"/>
          </p:cNvSpPr>
          <p:nvPr>
            <p:ph type="title"/>
          </p:nvPr>
        </p:nvSpPr>
        <p:spPr>
          <a:xfrm>
            <a:off x="304800" y="2064684"/>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rgbClr val="000000"/>
              </a:buClr>
              <a:buSzPts val="5000"/>
              <a:buFont typeface="Arial"/>
              <a:buNone/>
              <a:defRPr sz="5000" b="1" cap="none">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86_Divider Texture RED">
  <p:cSld name="86_Divider Texture RED">
    <p:spTree>
      <p:nvGrpSpPr>
        <p:cNvPr id="1" name="Shape 1074"/>
        <p:cNvGrpSpPr/>
        <p:nvPr/>
      </p:nvGrpSpPr>
      <p:grpSpPr>
        <a:xfrm>
          <a:off x="0" y="0"/>
          <a:ext cx="0" cy="0"/>
          <a:chOff x="0" y="0"/>
          <a:chExt cx="0" cy="0"/>
        </a:xfrm>
      </p:grpSpPr>
      <p:pic>
        <p:nvPicPr>
          <p:cNvPr id="1075" name="Google Shape;1075;p205" descr="Red.jpg"/>
          <p:cNvPicPr preferRelativeResize="0"/>
          <p:nvPr/>
        </p:nvPicPr>
        <p:blipFill rotWithShape="1">
          <a:blip r:embed="rId2">
            <a:alphaModFix/>
          </a:blip>
          <a:srcRect/>
          <a:stretch/>
        </p:blipFill>
        <p:spPr>
          <a:xfrm>
            <a:off x="0" y="0"/>
            <a:ext cx="9141291" cy="5143500"/>
          </a:xfrm>
          <a:prstGeom prst="rect">
            <a:avLst/>
          </a:prstGeom>
          <a:noFill/>
          <a:ln>
            <a:noFill/>
          </a:ln>
        </p:spPr>
      </p:pic>
      <p:pic>
        <p:nvPicPr>
          <p:cNvPr id="1076" name="Google Shape;1076;p205"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
        <p:nvSpPr>
          <p:cNvPr id="1077" name="Google Shape;1077;p205"/>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1078" name="Google Shape;1078;p205"/>
          <p:cNvSpPr txBox="1">
            <a:spLocks noGrp="1"/>
          </p:cNvSpPr>
          <p:nvPr>
            <p:ph type="title"/>
          </p:nvPr>
        </p:nvSpPr>
        <p:spPr>
          <a:xfrm>
            <a:off x="304800" y="2064684"/>
            <a:ext cx="8046720" cy="4389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lt1"/>
              </a:buClr>
              <a:buSzPts val="5000"/>
              <a:buFont typeface="Arial"/>
              <a:buNone/>
              <a:defRPr sz="5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87_End Slide N-tab RED">
  <p:cSld name="87_End Slide N-tab RED">
    <p:spTree>
      <p:nvGrpSpPr>
        <p:cNvPr id="1" name="Shape 1079"/>
        <p:cNvGrpSpPr/>
        <p:nvPr/>
      </p:nvGrpSpPr>
      <p:grpSpPr>
        <a:xfrm>
          <a:off x="0" y="0"/>
          <a:ext cx="0" cy="0"/>
          <a:chOff x="0" y="0"/>
          <a:chExt cx="0" cy="0"/>
        </a:xfrm>
      </p:grpSpPr>
      <p:pic>
        <p:nvPicPr>
          <p:cNvPr id="1080" name="Google Shape;1080;p206" descr="Red.jpg"/>
          <p:cNvPicPr preferRelativeResize="0"/>
          <p:nvPr/>
        </p:nvPicPr>
        <p:blipFill rotWithShape="1">
          <a:blip r:embed="rId2">
            <a:alphaModFix/>
          </a:blip>
          <a:srcRect/>
          <a:stretch/>
        </p:blipFill>
        <p:spPr>
          <a:xfrm>
            <a:off x="0" y="0"/>
            <a:ext cx="9141291" cy="5143500"/>
          </a:xfrm>
          <a:prstGeom prst="rect">
            <a:avLst/>
          </a:prstGeom>
          <a:noFill/>
          <a:ln>
            <a:noFill/>
          </a:ln>
        </p:spPr>
      </p:pic>
      <p:pic>
        <p:nvPicPr>
          <p:cNvPr id="1081" name="Google Shape;1081;p206" descr="N-Element-Tab-Square-White_RGB.png"/>
          <p:cNvPicPr preferRelativeResize="0"/>
          <p:nvPr/>
        </p:nvPicPr>
        <p:blipFill rotWithShape="1">
          <a:blip r:embed="rId3">
            <a:alphaModFix/>
          </a:blip>
          <a:srcRect/>
          <a:stretch/>
        </p:blipFill>
        <p:spPr>
          <a:xfrm>
            <a:off x="3768718" y="1767943"/>
            <a:ext cx="1606564" cy="1607280"/>
          </a:xfrm>
          <a:prstGeom prst="rect">
            <a:avLst/>
          </a:prstGeom>
          <a:noFill/>
          <a:ln>
            <a:noFill/>
          </a:ln>
        </p:spPr>
      </p:pic>
      <p:sp>
        <p:nvSpPr>
          <p:cNvPr id="1082" name="Google Shape;1082;p206"/>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88_End Slide Full Logo RED">
  <p:cSld name="88_End Slide Full Logo RED">
    <p:spTree>
      <p:nvGrpSpPr>
        <p:cNvPr id="1" name="Shape 1083"/>
        <p:cNvGrpSpPr/>
        <p:nvPr/>
      </p:nvGrpSpPr>
      <p:grpSpPr>
        <a:xfrm>
          <a:off x="0" y="0"/>
          <a:ext cx="0" cy="0"/>
          <a:chOff x="0" y="0"/>
          <a:chExt cx="0" cy="0"/>
        </a:xfrm>
      </p:grpSpPr>
      <p:pic>
        <p:nvPicPr>
          <p:cNvPr id="1084" name="Google Shape;1084;p207" descr="Red.jpg"/>
          <p:cNvPicPr preferRelativeResize="0"/>
          <p:nvPr/>
        </p:nvPicPr>
        <p:blipFill rotWithShape="1">
          <a:blip r:embed="rId2">
            <a:alphaModFix/>
          </a:blip>
          <a:srcRect/>
          <a:stretch/>
        </p:blipFill>
        <p:spPr>
          <a:xfrm>
            <a:off x="0" y="0"/>
            <a:ext cx="9141291" cy="5143500"/>
          </a:xfrm>
          <a:prstGeom prst="rect">
            <a:avLst/>
          </a:prstGeom>
          <a:noFill/>
          <a:ln>
            <a:noFill/>
          </a:ln>
        </p:spPr>
      </p:pic>
      <p:pic>
        <p:nvPicPr>
          <p:cNvPr id="1085" name="Google Shape;1085;p207" descr="Nielsen-Wordmark-White-RGB.png"/>
          <p:cNvPicPr preferRelativeResize="0"/>
          <p:nvPr/>
        </p:nvPicPr>
        <p:blipFill rotWithShape="1">
          <a:blip r:embed="rId3">
            <a:alphaModFix/>
          </a:blip>
          <a:srcRect/>
          <a:stretch/>
        </p:blipFill>
        <p:spPr>
          <a:xfrm>
            <a:off x="2695852" y="1770502"/>
            <a:ext cx="3752296" cy="1324464"/>
          </a:xfrm>
          <a:prstGeom prst="rect">
            <a:avLst/>
          </a:prstGeom>
          <a:noFill/>
          <a:ln>
            <a:noFill/>
          </a:ln>
        </p:spPr>
      </p:pic>
      <p:sp>
        <p:nvSpPr>
          <p:cNvPr id="1086" name="Google Shape;1086;p207"/>
          <p:cNvSpPr/>
          <p:nvPr/>
        </p:nvSpPr>
        <p:spPr>
          <a:xfrm>
            <a:off x="237181" y="4901684"/>
            <a:ext cx="258275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65_Quote Texture GOLD">
  <p:cSld name="65_Quote Texture GOLD">
    <p:spTree>
      <p:nvGrpSpPr>
        <p:cNvPr id="1" name="Shape 117"/>
        <p:cNvGrpSpPr/>
        <p:nvPr/>
      </p:nvGrpSpPr>
      <p:grpSpPr>
        <a:xfrm>
          <a:off x="0" y="0"/>
          <a:ext cx="0" cy="0"/>
          <a:chOff x="0" y="0"/>
          <a:chExt cx="0" cy="0"/>
        </a:xfrm>
      </p:grpSpPr>
      <p:pic>
        <p:nvPicPr>
          <p:cNvPr id="118" name="Google Shape;118;p47" descr="Orange.jpg"/>
          <p:cNvPicPr preferRelativeResize="0"/>
          <p:nvPr/>
        </p:nvPicPr>
        <p:blipFill rotWithShape="1">
          <a:blip r:embed="rId2">
            <a:alphaModFix/>
          </a:blip>
          <a:srcRect/>
          <a:stretch/>
        </p:blipFill>
        <p:spPr>
          <a:xfrm>
            <a:off x="0" y="0"/>
            <a:ext cx="9141293" cy="5143501"/>
          </a:xfrm>
          <a:prstGeom prst="rect">
            <a:avLst/>
          </a:prstGeom>
          <a:noFill/>
          <a:ln>
            <a:noFill/>
          </a:ln>
        </p:spPr>
      </p:pic>
      <p:sp>
        <p:nvSpPr>
          <p:cNvPr id="119" name="Google Shape;119;p47"/>
          <p:cNvSpPr txBox="1">
            <a:spLocks noGrp="1"/>
          </p:cNvSpPr>
          <p:nvPr>
            <p:ph type="title"/>
          </p:nvPr>
        </p:nvSpPr>
        <p:spPr>
          <a:xfrm>
            <a:off x="1979453" y="1987550"/>
            <a:ext cx="69789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400"/>
              <a:buFont typeface="Archivo Narrow"/>
              <a:buNone/>
              <a:defRPr sz="3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120" name="Google Shape;120;p47"/>
          <p:cNvSpPr txBox="1">
            <a:spLocks noGrp="1"/>
          </p:cNvSpPr>
          <p:nvPr>
            <p:ph type="body" idx="1"/>
          </p:nvPr>
        </p:nvSpPr>
        <p:spPr>
          <a:xfrm>
            <a:off x="1981200" y="3087240"/>
            <a:ext cx="6976800" cy="533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00"/>
              </a:spcBef>
              <a:spcAft>
                <a:spcPts val="0"/>
              </a:spcAft>
              <a:buClr>
                <a:schemeClr val="dk2"/>
              </a:buClr>
              <a:buSzPts val="1800"/>
              <a:buFont typeface="Open Sans"/>
              <a:buNone/>
              <a:defRPr sz="1800" b="0" i="0" u="none" strike="noStrike" cap="none">
                <a:solidFill>
                  <a:schemeClr val="l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1600" b="0"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200" b="0"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pic>
        <p:nvPicPr>
          <p:cNvPr id="121" name="Google Shape;121;p47"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122" name="Google Shape;122;p47"/>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123" name="Google Shape;123;p47"/>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Quote White">
  <p:cSld name="64_Quote White">
    <p:spTree>
      <p:nvGrpSpPr>
        <p:cNvPr id="1" name="Shape 124"/>
        <p:cNvGrpSpPr/>
        <p:nvPr/>
      </p:nvGrpSpPr>
      <p:grpSpPr>
        <a:xfrm>
          <a:off x="0" y="0"/>
          <a:ext cx="0" cy="0"/>
          <a:chOff x="0" y="0"/>
          <a:chExt cx="0" cy="0"/>
        </a:xfrm>
      </p:grpSpPr>
      <p:sp>
        <p:nvSpPr>
          <p:cNvPr id="125" name="Google Shape;125;p48"/>
          <p:cNvSpPr txBox="1">
            <a:spLocks noGrp="1"/>
          </p:cNvSpPr>
          <p:nvPr>
            <p:ph type="title"/>
          </p:nvPr>
        </p:nvSpPr>
        <p:spPr>
          <a:xfrm>
            <a:off x="1979453" y="1987550"/>
            <a:ext cx="69789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chivo Narrow"/>
              <a:buNone/>
              <a:defRPr sz="3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126" name="Google Shape;126;p48"/>
          <p:cNvSpPr txBox="1">
            <a:spLocks noGrp="1"/>
          </p:cNvSpPr>
          <p:nvPr>
            <p:ph type="body" idx="1"/>
          </p:nvPr>
        </p:nvSpPr>
        <p:spPr>
          <a:xfrm>
            <a:off x="1981200" y="3087240"/>
            <a:ext cx="6976800" cy="533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1600" b="0"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200" b="0"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pic>
        <p:nvPicPr>
          <p:cNvPr id="127" name="Google Shape;127;p48" descr="Orang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128" name="Google Shape;128;p48"/>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19"/>
        <p:cNvGrpSpPr/>
        <p:nvPr/>
      </p:nvGrpSpPr>
      <p:grpSpPr>
        <a:xfrm>
          <a:off x="0" y="0"/>
          <a:ext cx="0" cy="0"/>
          <a:chOff x="0" y="0"/>
          <a:chExt cx="0" cy="0"/>
        </a:xfrm>
      </p:grpSpPr>
      <p:sp>
        <p:nvSpPr>
          <p:cNvPr id="20" name="Google Shape;20;p29"/>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2999" b="1" i="0" u="none" strike="noStrike" cap="none">
                <a:solidFill>
                  <a:schemeClr val="dk2"/>
                </a:solidFill>
              </a:defRPr>
            </a:lvl1pPr>
            <a:lvl2pPr lvl="1" algn="l">
              <a:lnSpc>
                <a:spcPct val="100000"/>
              </a:lnSpc>
              <a:spcBef>
                <a:spcPts val="0"/>
              </a:spcBef>
              <a:spcAft>
                <a:spcPts val="0"/>
              </a:spcAft>
              <a:buSzPts val="1400"/>
              <a:buNone/>
              <a:defRPr sz="1799"/>
            </a:lvl2pPr>
            <a:lvl3pPr lvl="2" algn="l">
              <a:lnSpc>
                <a:spcPct val="100000"/>
              </a:lnSpc>
              <a:spcBef>
                <a:spcPts val="0"/>
              </a:spcBef>
              <a:spcAft>
                <a:spcPts val="0"/>
              </a:spcAft>
              <a:buSzPts val="1400"/>
              <a:buNone/>
              <a:defRPr sz="1799"/>
            </a:lvl3pPr>
            <a:lvl4pPr lvl="3" algn="l">
              <a:lnSpc>
                <a:spcPct val="100000"/>
              </a:lnSpc>
              <a:spcBef>
                <a:spcPts val="0"/>
              </a:spcBef>
              <a:spcAft>
                <a:spcPts val="0"/>
              </a:spcAft>
              <a:buSzPts val="1400"/>
              <a:buNone/>
              <a:defRPr sz="1799"/>
            </a:lvl4pPr>
            <a:lvl5pPr lvl="4" algn="l">
              <a:lnSpc>
                <a:spcPct val="100000"/>
              </a:lnSpc>
              <a:spcBef>
                <a:spcPts val="0"/>
              </a:spcBef>
              <a:spcAft>
                <a:spcPts val="0"/>
              </a:spcAft>
              <a:buSzPts val="1400"/>
              <a:buNone/>
              <a:defRPr sz="1799"/>
            </a:lvl5pPr>
            <a:lvl6pPr lvl="5" algn="l">
              <a:lnSpc>
                <a:spcPct val="100000"/>
              </a:lnSpc>
              <a:spcBef>
                <a:spcPts val="0"/>
              </a:spcBef>
              <a:spcAft>
                <a:spcPts val="0"/>
              </a:spcAft>
              <a:buSzPts val="1400"/>
              <a:buNone/>
              <a:defRPr sz="1799"/>
            </a:lvl6pPr>
            <a:lvl7pPr lvl="6" algn="l">
              <a:lnSpc>
                <a:spcPct val="100000"/>
              </a:lnSpc>
              <a:spcBef>
                <a:spcPts val="0"/>
              </a:spcBef>
              <a:spcAft>
                <a:spcPts val="0"/>
              </a:spcAft>
              <a:buSzPts val="1400"/>
              <a:buNone/>
              <a:defRPr sz="1799"/>
            </a:lvl7pPr>
            <a:lvl8pPr lvl="7" algn="l">
              <a:lnSpc>
                <a:spcPct val="100000"/>
              </a:lnSpc>
              <a:spcBef>
                <a:spcPts val="0"/>
              </a:spcBef>
              <a:spcAft>
                <a:spcPts val="0"/>
              </a:spcAft>
              <a:buSzPts val="1400"/>
              <a:buNone/>
              <a:defRPr sz="1799"/>
            </a:lvl8pPr>
            <a:lvl9pPr lvl="8" algn="l">
              <a:lnSpc>
                <a:spcPct val="100000"/>
              </a:lnSpc>
              <a:spcBef>
                <a:spcPts val="0"/>
              </a:spcBef>
              <a:spcAft>
                <a:spcPts val="0"/>
              </a:spcAft>
              <a:buSzPts val="1400"/>
              <a:buNone/>
              <a:defRPr sz="1799"/>
            </a:lvl9pPr>
          </a:lstStyle>
          <a:p>
            <a:endParaRPr/>
          </a:p>
        </p:txBody>
      </p:sp>
      <p:sp>
        <p:nvSpPr>
          <p:cNvPr id="21" name="Google Shape;21;p29"/>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None/>
              <a:defRPr sz="800" i="0" u="none" strike="noStrike" cap="none">
                <a:solidFill>
                  <a:schemeClr val="dk2"/>
                </a:solidFill>
              </a:defRPr>
            </a:lvl1pPr>
            <a:lvl2pPr marL="914400" marR="0" lvl="1" indent="-228600" algn="l">
              <a:lnSpc>
                <a:spcPct val="100000"/>
              </a:lnSpc>
              <a:spcBef>
                <a:spcPts val="800"/>
              </a:spcBef>
              <a:spcAft>
                <a:spcPts val="0"/>
              </a:spcAft>
              <a:buClr>
                <a:schemeClr val="dk2"/>
              </a:buClr>
              <a:buSzPts val="1600"/>
              <a:buNone/>
              <a:defRPr sz="2000" b="1" i="0" u="none" strike="noStrike" cap="none">
                <a:solidFill>
                  <a:schemeClr val="dk2"/>
                </a:solidFill>
              </a:defRPr>
            </a:lvl2pPr>
            <a:lvl3pPr marL="1371600" marR="0" lvl="2" indent="-228600" algn="l">
              <a:lnSpc>
                <a:spcPct val="100000"/>
              </a:lnSpc>
              <a:spcBef>
                <a:spcPts val="700"/>
              </a:spcBef>
              <a:spcAft>
                <a:spcPts val="0"/>
              </a:spcAft>
              <a:buClr>
                <a:schemeClr val="dk2"/>
              </a:buClr>
              <a:buSzPts val="1400"/>
              <a:buNone/>
              <a:defRPr sz="1799" b="1" i="0" u="none" strike="noStrike" cap="none">
                <a:solidFill>
                  <a:schemeClr val="dk2"/>
                </a:solidFill>
              </a:defRPr>
            </a:lvl3pPr>
            <a:lvl4pPr marL="1828800" marR="0" lvl="3" indent="-228600" algn="l">
              <a:lnSpc>
                <a:spcPct val="100000"/>
              </a:lnSpc>
              <a:spcBef>
                <a:spcPts val="700"/>
              </a:spcBef>
              <a:spcAft>
                <a:spcPts val="0"/>
              </a:spcAft>
              <a:buClr>
                <a:schemeClr val="dk2"/>
              </a:buClr>
              <a:buSzPts val="1200"/>
              <a:buNone/>
              <a:defRPr sz="1599" b="1" i="0" u="none" strike="noStrike" cap="none">
                <a:solidFill>
                  <a:schemeClr val="dk2"/>
                </a:solidFill>
              </a:defRPr>
            </a:lvl4pPr>
            <a:lvl5pPr marL="2286000" marR="0" lvl="4" indent="-228600" algn="l">
              <a:lnSpc>
                <a:spcPct val="100000"/>
              </a:lnSpc>
              <a:spcBef>
                <a:spcPts val="700"/>
              </a:spcBef>
              <a:spcAft>
                <a:spcPts val="0"/>
              </a:spcAft>
              <a:buClr>
                <a:schemeClr val="dk2"/>
              </a:buClr>
              <a:buSzPts val="1000"/>
              <a:buNone/>
              <a:defRPr sz="1599" b="1" i="0" u="none" strike="noStrike" cap="none">
                <a:solidFill>
                  <a:schemeClr val="dk2"/>
                </a:solidFill>
              </a:defRPr>
            </a:lvl5pPr>
            <a:lvl6pPr marL="2743200" marR="0" lvl="5" indent="-228600" algn="l">
              <a:lnSpc>
                <a:spcPct val="100000"/>
              </a:lnSpc>
              <a:spcBef>
                <a:spcPts val="320"/>
              </a:spcBef>
              <a:spcAft>
                <a:spcPts val="0"/>
              </a:spcAft>
              <a:buClr>
                <a:schemeClr val="dk1"/>
              </a:buClr>
              <a:buSzPts val="2000"/>
              <a:buNone/>
              <a:defRPr sz="1599" b="1" i="0" u="none" strike="noStrike" cap="none">
                <a:solidFill>
                  <a:schemeClr val="dk1"/>
                </a:solidFill>
              </a:defRPr>
            </a:lvl6pPr>
            <a:lvl7pPr marL="3200400" marR="0" lvl="6" indent="-228600" algn="l">
              <a:lnSpc>
                <a:spcPct val="100000"/>
              </a:lnSpc>
              <a:spcBef>
                <a:spcPts val="320"/>
              </a:spcBef>
              <a:spcAft>
                <a:spcPts val="0"/>
              </a:spcAft>
              <a:buClr>
                <a:schemeClr val="dk1"/>
              </a:buClr>
              <a:buSzPts val="2000"/>
              <a:buNone/>
              <a:defRPr sz="1599" b="1" i="0" u="none" strike="noStrike" cap="none">
                <a:solidFill>
                  <a:schemeClr val="dk1"/>
                </a:solidFill>
              </a:defRPr>
            </a:lvl7pPr>
            <a:lvl8pPr marL="3657600" marR="0" lvl="7" indent="-228600" algn="l">
              <a:lnSpc>
                <a:spcPct val="100000"/>
              </a:lnSpc>
              <a:spcBef>
                <a:spcPts val="320"/>
              </a:spcBef>
              <a:spcAft>
                <a:spcPts val="0"/>
              </a:spcAft>
              <a:buClr>
                <a:schemeClr val="dk1"/>
              </a:buClr>
              <a:buSzPts val="2000"/>
              <a:buNone/>
              <a:defRPr sz="1599" b="1" i="0" u="none" strike="noStrike" cap="none">
                <a:solidFill>
                  <a:schemeClr val="dk1"/>
                </a:solidFill>
              </a:defRPr>
            </a:lvl8pPr>
            <a:lvl9pPr marL="4114800" marR="0" lvl="8" indent="-228600" algn="l">
              <a:lnSpc>
                <a:spcPct val="100000"/>
              </a:lnSpc>
              <a:spcBef>
                <a:spcPts val="320"/>
              </a:spcBef>
              <a:spcAft>
                <a:spcPts val="0"/>
              </a:spcAft>
              <a:buClr>
                <a:schemeClr val="dk1"/>
              </a:buClr>
              <a:buSzPts val="2000"/>
              <a:buNone/>
              <a:defRPr sz="1599" b="1" i="0" u="none" strike="noStrike" cap="none">
                <a:solidFill>
                  <a:schemeClr val="dk1"/>
                </a:solidFill>
              </a:defRPr>
            </a:lvl9pPr>
          </a:lstStyle>
          <a:p>
            <a:endParaRPr/>
          </a:p>
        </p:txBody>
      </p:sp>
      <p:sp>
        <p:nvSpPr>
          <p:cNvPr id="22" name="Google Shape;22;p29"/>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None/>
              <a:defRPr sz="1799" i="0" u="none" strike="noStrike" cap="none">
                <a:solidFill>
                  <a:schemeClr val="dk2"/>
                </a:solidFill>
              </a:defRPr>
            </a:lvl1pPr>
            <a:lvl2pPr marL="914400" marR="0" lvl="1" indent="-228600" algn="l">
              <a:lnSpc>
                <a:spcPct val="100000"/>
              </a:lnSpc>
              <a:spcBef>
                <a:spcPts val="800"/>
              </a:spcBef>
              <a:spcAft>
                <a:spcPts val="0"/>
              </a:spcAft>
              <a:buClr>
                <a:schemeClr val="dk2"/>
              </a:buClr>
              <a:buSzPts val="1600"/>
              <a:buNone/>
              <a:defRPr sz="2000" b="1" i="0" u="none" strike="noStrike" cap="none">
                <a:solidFill>
                  <a:schemeClr val="dk2"/>
                </a:solidFill>
              </a:defRPr>
            </a:lvl2pPr>
            <a:lvl3pPr marL="1371600" marR="0" lvl="2" indent="-228600" algn="l">
              <a:lnSpc>
                <a:spcPct val="100000"/>
              </a:lnSpc>
              <a:spcBef>
                <a:spcPts val="700"/>
              </a:spcBef>
              <a:spcAft>
                <a:spcPts val="0"/>
              </a:spcAft>
              <a:buClr>
                <a:schemeClr val="dk2"/>
              </a:buClr>
              <a:buSzPts val="1400"/>
              <a:buNone/>
              <a:defRPr sz="1799" b="1" i="0" u="none" strike="noStrike" cap="none">
                <a:solidFill>
                  <a:schemeClr val="dk2"/>
                </a:solidFill>
              </a:defRPr>
            </a:lvl3pPr>
            <a:lvl4pPr marL="1828800" marR="0" lvl="3" indent="-228600" algn="l">
              <a:lnSpc>
                <a:spcPct val="100000"/>
              </a:lnSpc>
              <a:spcBef>
                <a:spcPts val="700"/>
              </a:spcBef>
              <a:spcAft>
                <a:spcPts val="0"/>
              </a:spcAft>
              <a:buClr>
                <a:schemeClr val="dk2"/>
              </a:buClr>
              <a:buSzPts val="1200"/>
              <a:buNone/>
              <a:defRPr sz="1599" b="1" i="0" u="none" strike="noStrike" cap="none">
                <a:solidFill>
                  <a:schemeClr val="dk2"/>
                </a:solidFill>
              </a:defRPr>
            </a:lvl4pPr>
            <a:lvl5pPr marL="2286000" marR="0" lvl="4" indent="-228600" algn="l">
              <a:lnSpc>
                <a:spcPct val="100000"/>
              </a:lnSpc>
              <a:spcBef>
                <a:spcPts val="700"/>
              </a:spcBef>
              <a:spcAft>
                <a:spcPts val="0"/>
              </a:spcAft>
              <a:buClr>
                <a:schemeClr val="dk2"/>
              </a:buClr>
              <a:buSzPts val="1000"/>
              <a:buNone/>
              <a:defRPr sz="1599" b="1" i="0" u="none" strike="noStrike" cap="none">
                <a:solidFill>
                  <a:schemeClr val="dk2"/>
                </a:solidFill>
              </a:defRPr>
            </a:lvl5pPr>
            <a:lvl6pPr marL="2743200" marR="0" lvl="5" indent="-228600" algn="l">
              <a:lnSpc>
                <a:spcPct val="100000"/>
              </a:lnSpc>
              <a:spcBef>
                <a:spcPts val="320"/>
              </a:spcBef>
              <a:spcAft>
                <a:spcPts val="0"/>
              </a:spcAft>
              <a:buClr>
                <a:schemeClr val="dk1"/>
              </a:buClr>
              <a:buSzPts val="2000"/>
              <a:buNone/>
              <a:defRPr sz="1599" b="1" i="0" u="none" strike="noStrike" cap="none">
                <a:solidFill>
                  <a:schemeClr val="dk1"/>
                </a:solidFill>
              </a:defRPr>
            </a:lvl6pPr>
            <a:lvl7pPr marL="3200400" marR="0" lvl="6" indent="-228600" algn="l">
              <a:lnSpc>
                <a:spcPct val="100000"/>
              </a:lnSpc>
              <a:spcBef>
                <a:spcPts val="320"/>
              </a:spcBef>
              <a:spcAft>
                <a:spcPts val="0"/>
              </a:spcAft>
              <a:buClr>
                <a:schemeClr val="dk1"/>
              </a:buClr>
              <a:buSzPts val="2000"/>
              <a:buNone/>
              <a:defRPr sz="1599" b="1" i="0" u="none" strike="noStrike" cap="none">
                <a:solidFill>
                  <a:schemeClr val="dk1"/>
                </a:solidFill>
              </a:defRPr>
            </a:lvl7pPr>
            <a:lvl8pPr marL="3657600" marR="0" lvl="7" indent="-228600" algn="l">
              <a:lnSpc>
                <a:spcPct val="100000"/>
              </a:lnSpc>
              <a:spcBef>
                <a:spcPts val="320"/>
              </a:spcBef>
              <a:spcAft>
                <a:spcPts val="0"/>
              </a:spcAft>
              <a:buClr>
                <a:schemeClr val="dk1"/>
              </a:buClr>
              <a:buSzPts val="2000"/>
              <a:buNone/>
              <a:defRPr sz="1599" b="1" i="0" u="none" strike="noStrike" cap="none">
                <a:solidFill>
                  <a:schemeClr val="dk1"/>
                </a:solidFill>
              </a:defRPr>
            </a:lvl8pPr>
            <a:lvl9pPr marL="4114800" marR="0" lvl="8" indent="-228600" algn="l">
              <a:lnSpc>
                <a:spcPct val="100000"/>
              </a:lnSpc>
              <a:spcBef>
                <a:spcPts val="320"/>
              </a:spcBef>
              <a:spcAft>
                <a:spcPts val="0"/>
              </a:spcAft>
              <a:buClr>
                <a:schemeClr val="dk1"/>
              </a:buClr>
              <a:buSzPts val="2000"/>
              <a:buNone/>
              <a:defRPr sz="1599" b="1" i="0" u="none" strike="noStrike" cap="none">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50_Divider Texture GREEN">
  <p:cSld name="50_Divider Texture GREEN">
    <p:spTree>
      <p:nvGrpSpPr>
        <p:cNvPr id="1" name="Shape 129"/>
        <p:cNvGrpSpPr/>
        <p:nvPr/>
      </p:nvGrpSpPr>
      <p:grpSpPr>
        <a:xfrm>
          <a:off x="0" y="0"/>
          <a:ext cx="0" cy="0"/>
          <a:chOff x="0" y="0"/>
          <a:chExt cx="0" cy="0"/>
        </a:xfrm>
      </p:grpSpPr>
      <p:pic>
        <p:nvPicPr>
          <p:cNvPr id="130" name="Google Shape;130;p49" descr="Green.jpg"/>
          <p:cNvPicPr preferRelativeResize="0"/>
          <p:nvPr/>
        </p:nvPicPr>
        <p:blipFill rotWithShape="1">
          <a:blip r:embed="rId2">
            <a:alphaModFix/>
          </a:blip>
          <a:srcRect/>
          <a:stretch/>
        </p:blipFill>
        <p:spPr>
          <a:xfrm>
            <a:off x="2709" y="0"/>
            <a:ext cx="9141293" cy="5143501"/>
          </a:xfrm>
          <a:prstGeom prst="rect">
            <a:avLst/>
          </a:prstGeom>
          <a:noFill/>
          <a:ln>
            <a:noFill/>
          </a:ln>
        </p:spPr>
      </p:pic>
      <p:pic>
        <p:nvPicPr>
          <p:cNvPr id="131" name="Google Shape;131;p49"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132" name="Google Shape;132;p49"/>
          <p:cNvSpPr txBox="1">
            <a:spLocks noGrp="1"/>
          </p:cNvSpPr>
          <p:nvPr>
            <p:ph type="title"/>
          </p:nvPr>
        </p:nvSpPr>
        <p:spPr>
          <a:xfrm>
            <a:off x="231309" y="2064684"/>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400"/>
              <a:buFont typeface="Archivo Narrow"/>
              <a:buNone/>
              <a:defRPr sz="50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133" name="Google Shape;133;p49"/>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134" name="Google Shape;134;p49"/>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9_Divider White">
  <p:cSld name="49_Divider White">
    <p:spTree>
      <p:nvGrpSpPr>
        <p:cNvPr id="1" name="Shape 135"/>
        <p:cNvGrpSpPr/>
        <p:nvPr/>
      </p:nvGrpSpPr>
      <p:grpSpPr>
        <a:xfrm>
          <a:off x="0" y="0"/>
          <a:ext cx="0" cy="0"/>
          <a:chOff x="0" y="0"/>
          <a:chExt cx="0" cy="0"/>
        </a:xfrm>
      </p:grpSpPr>
      <p:sp>
        <p:nvSpPr>
          <p:cNvPr id="136" name="Google Shape;136;p50"/>
          <p:cNvSpPr txBox="1">
            <a:spLocks noGrp="1"/>
          </p:cNvSpPr>
          <p:nvPr>
            <p:ph type="title"/>
          </p:nvPr>
        </p:nvSpPr>
        <p:spPr>
          <a:xfrm>
            <a:off x="685800" y="2064684"/>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chivo Narrow"/>
              <a:buNone/>
              <a:defRPr sz="5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pic>
        <p:nvPicPr>
          <p:cNvPr id="137" name="Google Shape;137;p50"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138" name="Google Shape;138;p50"/>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139"/>
        <p:cNvGrpSpPr/>
        <p:nvPr/>
      </p:nvGrpSpPr>
      <p:grpSpPr>
        <a:xfrm>
          <a:off x="0" y="0"/>
          <a:ext cx="0" cy="0"/>
          <a:chOff x="0" y="0"/>
          <a:chExt cx="0" cy="0"/>
        </a:xfrm>
      </p:grpSpPr>
      <p:sp>
        <p:nvSpPr>
          <p:cNvPr id="140" name="Google Shape;140;p51"/>
          <p:cNvSpPr txBox="1">
            <a:spLocks noGrp="1"/>
          </p:cNvSpPr>
          <p:nvPr>
            <p:ph type="title"/>
          </p:nvPr>
        </p:nvSpPr>
        <p:spPr>
          <a:xfrm>
            <a:off x="593725" y="354013"/>
            <a:ext cx="81657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141" name="Google Shape;141;p51"/>
          <p:cNvSpPr txBox="1">
            <a:spLocks noGrp="1"/>
          </p:cNvSpPr>
          <p:nvPr>
            <p:ph type="body" idx="1"/>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42" name="Google Shape;142;p51"/>
          <p:cNvSpPr txBox="1">
            <a:spLocks noGrp="1"/>
          </p:cNvSpPr>
          <p:nvPr>
            <p:ph type="body" idx="2"/>
          </p:nvPr>
        </p:nvSpPr>
        <p:spPr>
          <a:xfrm>
            <a:off x="594360" y="1490472"/>
            <a:ext cx="8165700" cy="30600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80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30200" algn="l">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L="1371600" marR="0" lvl="2" indent="-317500" algn="l">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04800" algn="l">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292100" algn="l">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143" name="Google Shape;143;p51"/>
          <p:cNvSpPr txBox="1">
            <a:spLocks noGrp="1"/>
          </p:cNvSpPr>
          <p:nvPr>
            <p:ph type="body" idx="3"/>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144" name="Google Shape;144;p51"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145" name="Google Shape;145;p51"/>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5_Table">
  <p:cSld name="45_Table">
    <p:spTree>
      <p:nvGrpSpPr>
        <p:cNvPr id="1" name="Shape 146"/>
        <p:cNvGrpSpPr/>
        <p:nvPr/>
      </p:nvGrpSpPr>
      <p:grpSpPr>
        <a:xfrm>
          <a:off x="0" y="0"/>
          <a:ext cx="0" cy="0"/>
          <a:chOff x="0" y="0"/>
          <a:chExt cx="0" cy="0"/>
        </a:xfrm>
      </p:grpSpPr>
      <p:sp>
        <p:nvSpPr>
          <p:cNvPr id="147" name="Google Shape;147;p52"/>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148" name="Google Shape;148;p52"/>
          <p:cNvSpPr txBox="1">
            <a:spLocks noGrp="1"/>
          </p:cNvSpPr>
          <p:nvPr>
            <p:ph type="body" idx="1"/>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49" name="Google Shape;149;p52"/>
          <p:cNvSpPr txBox="1">
            <a:spLocks noGrp="1"/>
          </p:cNvSpPr>
          <p:nvPr>
            <p:ph type="body" idx="2"/>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150" name="Google Shape;150;p52"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151" name="Google Shape;151;p52"/>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2_Title only">
  <p:cSld name="42_Title only">
    <p:spTree>
      <p:nvGrpSpPr>
        <p:cNvPr id="1" name="Shape 152"/>
        <p:cNvGrpSpPr/>
        <p:nvPr/>
      </p:nvGrpSpPr>
      <p:grpSpPr>
        <a:xfrm>
          <a:off x="0" y="0"/>
          <a:ext cx="0" cy="0"/>
          <a:chOff x="0" y="0"/>
          <a:chExt cx="0" cy="0"/>
        </a:xfrm>
      </p:grpSpPr>
      <p:sp>
        <p:nvSpPr>
          <p:cNvPr id="153" name="Google Shape;153;p53"/>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154" name="Google Shape;154;p53"/>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55" name="Google Shape;155;p53"/>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156" name="Google Shape;156;p53"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157" name="Google Shape;157;p53"/>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5_End Slide N-tab BLUE">
  <p:cSld name="15_End Slide N-tab BLUE">
    <p:spTree>
      <p:nvGrpSpPr>
        <p:cNvPr id="1" name="Shape 158"/>
        <p:cNvGrpSpPr/>
        <p:nvPr/>
      </p:nvGrpSpPr>
      <p:grpSpPr>
        <a:xfrm>
          <a:off x="0" y="0"/>
          <a:ext cx="0" cy="0"/>
          <a:chOff x="0" y="0"/>
          <a:chExt cx="0" cy="0"/>
        </a:xfrm>
      </p:grpSpPr>
      <p:pic>
        <p:nvPicPr>
          <p:cNvPr id="159" name="Google Shape;159;p54" descr="Blue.jpg"/>
          <p:cNvPicPr preferRelativeResize="0"/>
          <p:nvPr/>
        </p:nvPicPr>
        <p:blipFill rotWithShape="1">
          <a:blip r:embed="rId2">
            <a:alphaModFix/>
          </a:blip>
          <a:srcRect/>
          <a:stretch/>
        </p:blipFill>
        <p:spPr>
          <a:xfrm>
            <a:off x="0" y="0"/>
            <a:ext cx="9144000" cy="5145024"/>
          </a:xfrm>
          <a:prstGeom prst="rect">
            <a:avLst/>
          </a:prstGeom>
          <a:noFill/>
          <a:ln>
            <a:noFill/>
          </a:ln>
        </p:spPr>
      </p:pic>
      <p:pic>
        <p:nvPicPr>
          <p:cNvPr id="160" name="Google Shape;160;p54" descr="N-Element-Tab-Square-White_RGB.png"/>
          <p:cNvPicPr preferRelativeResize="0"/>
          <p:nvPr/>
        </p:nvPicPr>
        <p:blipFill rotWithShape="1">
          <a:blip r:embed="rId3">
            <a:alphaModFix/>
          </a:blip>
          <a:srcRect/>
          <a:stretch/>
        </p:blipFill>
        <p:spPr>
          <a:xfrm>
            <a:off x="3768718" y="1767943"/>
            <a:ext cx="1606567" cy="1607281"/>
          </a:xfrm>
          <a:prstGeom prst="rect">
            <a:avLst/>
          </a:prstGeom>
          <a:noFill/>
          <a:ln>
            <a:noFill/>
          </a:ln>
        </p:spPr>
      </p:pic>
      <p:sp>
        <p:nvSpPr>
          <p:cNvPr id="161" name="Google Shape;161;p54"/>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6_End Slide Full Logo BLUE">
  <p:cSld name="16_End Slide Full Logo BLUE">
    <p:spTree>
      <p:nvGrpSpPr>
        <p:cNvPr id="1" name="Shape 162"/>
        <p:cNvGrpSpPr/>
        <p:nvPr/>
      </p:nvGrpSpPr>
      <p:grpSpPr>
        <a:xfrm>
          <a:off x="0" y="0"/>
          <a:ext cx="0" cy="0"/>
          <a:chOff x="0" y="0"/>
          <a:chExt cx="0" cy="0"/>
        </a:xfrm>
      </p:grpSpPr>
      <p:pic>
        <p:nvPicPr>
          <p:cNvPr id="163" name="Google Shape;163;p55" descr="Blue.jpg"/>
          <p:cNvPicPr preferRelativeResize="0"/>
          <p:nvPr/>
        </p:nvPicPr>
        <p:blipFill rotWithShape="1">
          <a:blip r:embed="rId2">
            <a:alphaModFix/>
          </a:blip>
          <a:srcRect/>
          <a:stretch/>
        </p:blipFill>
        <p:spPr>
          <a:xfrm>
            <a:off x="0" y="0"/>
            <a:ext cx="9144000" cy="5145001"/>
          </a:xfrm>
          <a:prstGeom prst="rect">
            <a:avLst/>
          </a:prstGeom>
          <a:noFill/>
          <a:ln>
            <a:noFill/>
          </a:ln>
        </p:spPr>
      </p:pic>
      <p:pic>
        <p:nvPicPr>
          <p:cNvPr id="164" name="Google Shape;164;p55" descr="Nielsen-Wordmark-White-RGB.png"/>
          <p:cNvPicPr preferRelativeResize="0"/>
          <p:nvPr/>
        </p:nvPicPr>
        <p:blipFill rotWithShape="1">
          <a:blip r:embed="rId3">
            <a:alphaModFix/>
          </a:blip>
          <a:srcRect/>
          <a:stretch/>
        </p:blipFill>
        <p:spPr>
          <a:xfrm>
            <a:off x="2695852" y="1770502"/>
            <a:ext cx="3752295" cy="1324463"/>
          </a:xfrm>
          <a:prstGeom prst="rect">
            <a:avLst/>
          </a:prstGeom>
          <a:noFill/>
          <a:ln>
            <a:noFill/>
          </a:ln>
        </p:spPr>
      </p:pic>
      <p:sp>
        <p:nvSpPr>
          <p:cNvPr id="165" name="Google Shape;165;p55"/>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32_Divider Texture PURPLE">
  <p:cSld name="32_Divider Texture PURPLE">
    <p:spTree>
      <p:nvGrpSpPr>
        <p:cNvPr id="1" name="Shape 166"/>
        <p:cNvGrpSpPr/>
        <p:nvPr/>
      </p:nvGrpSpPr>
      <p:grpSpPr>
        <a:xfrm>
          <a:off x="0" y="0"/>
          <a:ext cx="0" cy="0"/>
          <a:chOff x="0" y="0"/>
          <a:chExt cx="0" cy="0"/>
        </a:xfrm>
      </p:grpSpPr>
      <p:pic>
        <p:nvPicPr>
          <p:cNvPr id="167" name="Google Shape;167;p56" descr="Purple.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168" name="Google Shape;168;p56"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169" name="Google Shape;169;p56"/>
          <p:cNvSpPr txBox="1">
            <a:spLocks noGrp="1"/>
          </p:cNvSpPr>
          <p:nvPr>
            <p:ph type="title"/>
          </p:nvPr>
        </p:nvSpPr>
        <p:spPr>
          <a:xfrm>
            <a:off x="228600" y="2064684"/>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400"/>
              <a:buFont typeface="Archivo Narrow"/>
              <a:buNone/>
              <a:defRPr sz="50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170" name="Google Shape;170;p56"/>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171" name="Google Shape;171;p56"/>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9_Divider White_1">
  <p:cSld name="49_Divider White_1">
    <p:spTree>
      <p:nvGrpSpPr>
        <p:cNvPr id="1" name="Shape 172"/>
        <p:cNvGrpSpPr/>
        <p:nvPr/>
      </p:nvGrpSpPr>
      <p:grpSpPr>
        <a:xfrm>
          <a:off x="0" y="0"/>
          <a:ext cx="0" cy="0"/>
          <a:chOff x="0" y="0"/>
          <a:chExt cx="0" cy="0"/>
        </a:xfrm>
      </p:grpSpPr>
      <p:pic>
        <p:nvPicPr>
          <p:cNvPr id="173" name="Google Shape;173;p57" descr="Green strip.jpg"/>
          <p:cNvPicPr preferRelativeResize="0"/>
          <p:nvPr/>
        </p:nvPicPr>
        <p:blipFill rotWithShape="1">
          <a:blip r:embed="rId2">
            <a:alphaModFix/>
          </a:blip>
          <a:srcRect/>
          <a:stretch/>
        </p:blipFill>
        <p:spPr>
          <a:xfrm>
            <a:off x="0" y="762"/>
            <a:ext cx="176700" cy="5143501"/>
          </a:xfrm>
          <a:prstGeom prst="rect">
            <a:avLst/>
          </a:prstGeom>
          <a:noFill/>
          <a:ln>
            <a:noFill/>
          </a:ln>
        </p:spPr>
      </p:pic>
      <p:sp>
        <p:nvSpPr>
          <p:cNvPr id="174" name="Google Shape;174;p57"/>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9_Table">
  <p:cSld name="09_Table">
    <p:spTree>
      <p:nvGrpSpPr>
        <p:cNvPr id="1" name="Shape 175"/>
        <p:cNvGrpSpPr/>
        <p:nvPr/>
      </p:nvGrpSpPr>
      <p:grpSpPr>
        <a:xfrm>
          <a:off x="0" y="0"/>
          <a:ext cx="0" cy="0"/>
          <a:chOff x="0" y="0"/>
          <a:chExt cx="0" cy="0"/>
        </a:xfrm>
      </p:grpSpPr>
      <p:sp>
        <p:nvSpPr>
          <p:cNvPr id="176" name="Google Shape;176;p58"/>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177" name="Google Shape;177;p58"/>
          <p:cNvSpPr txBox="1">
            <a:spLocks noGrp="1"/>
          </p:cNvSpPr>
          <p:nvPr>
            <p:ph type="body" idx="1"/>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78" name="Google Shape;178;p58"/>
          <p:cNvSpPr txBox="1">
            <a:spLocks noGrp="1"/>
          </p:cNvSpPr>
          <p:nvPr>
            <p:ph type="body" idx="2"/>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6_Title only">
  <p:cSld name="06_Title only">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5" name="Google Shape;25;p32"/>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26" name="Google Shape;26;p32"/>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0_Quote White">
  <p:cSld name="10_Quote White">
    <p:spTree>
      <p:nvGrpSpPr>
        <p:cNvPr id="1" name="Shape 179"/>
        <p:cNvGrpSpPr/>
        <p:nvPr/>
      </p:nvGrpSpPr>
      <p:grpSpPr>
        <a:xfrm>
          <a:off x="0" y="0"/>
          <a:ext cx="0" cy="0"/>
          <a:chOff x="0" y="0"/>
          <a:chExt cx="0" cy="0"/>
        </a:xfrm>
      </p:grpSpPr>
      <p:sp>
        <p:nvSpPr>
          <p:cNvPr id="180" name="Google Shape;180;p59"/>
          <p:cNvSpPr txBox="1">
            <a:spLocks noGrp="1"/>
          </p:cNvSpPr>
          <p:nvPr>
            <p:ph type="title"/>
          </p:nvPr>
        </p:nvSpPr>
        <p:spPr>
          <a:xfrm>
            <a:off x="1979453" y="1987550"/>
            <a:ext cx="69789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chivo Narrow"/>
              <a:buNone/>
              <a:defRPr sz="3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181" name="Google Shape;181;p59"/>
          <p:cNvSpPr txBox="1">
            <a:spLocks noGrp="1"/>
          </p:cNvSpPr>
          <p:nvPr>
            <p:ph type="body" idx="1"/>
          </p:nvPr>
        </p:nvSpPr>
        <p:spPr>
          <a:xfrm>
            <a:off x="1981200" y="3087240"/>
            <a:ext cx="6976800" cy="533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1600" b="0"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200" b="0"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11_Quote Texture BLUE">
  <p:cSld name="11_Quote Texture BLUE">
    <p:spTree>
      <p:nvGrpSpPr>
        <p:cNvPr id="1" name="Shape 182"/>
        <p:cNvGrpSpPr/>
        <p:nvPr/>
      </p:nvGrpSpPr>
      <p:grpSpPr>
        <a:xfrm>
          <a:off x="0" y="0"/>
          <a:ext cx="0" cy="0"/>
          <a:chOff x="0" y="0"/>
          <a:chExt cx="0" cy="0"/>
        </a:xfrm>
      </p:grpSpPr>
      <p:pic>
        <p:nvPicPr>
          <p:cNvPr id="183" name="Google Shape;183;p60"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84" name="Google Shape;184;p60"/>
          <p:cNvSpPr txBox="1">
            <a:spLocks noGrp="1"/>
          </p:cNvSpPr>
          <p:nvPr>
            <p:ph type="title"/>
          </p:nvPr>
        </p:nvSpPr>
        <p:spPr>
          <a:xfrm>
            <a:off x="1979453" y="1987550"/>
            <a:ext cx="69789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400"/>
              <a:buFont typeface="Archivo Narrow"/>
              <a:buNone/>
              <a:defRPr sz="3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185" name="Google Shape;185;p60"/>
          <p:cNvSpPr txBox="1">
            <a:spLocks noGrp="1"/>
          </p:cNvSpPr>
          <p:nvPr>
            <p:ph type="body" idx="1"/>
          </p:nvPr>
        </p:nvSpPr>
        <p:spPr>
          <a:xfrm>
            <a:off x="1981200" y="3087240"/>
            <a:ext cx="6976800" cy="533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00"/>
              </a:spcBef>
              <a:spcAft>
                <a:spcPts val="0"/>
              </a:spcAft>
              <a:buClr>
                <a:schemeClr val="dk2"/>
              </a:buClr>
              <a:buSzPts val="1800"/>
              <a:buFont typeface="Open Sans"/>
              <a:buNone/>
              <a:defRPr sz="1800" b="0" i="0" u="none" strike="noStrike" cap="none">
                <a:solidFill>
                  <a:schemeClr val="l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1600" b="0"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200" b="0"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pic>
        <p:nvPicPr>
          <p:cNvPr id="186" name="Google Shape;186;p60"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187" name="Google Shape;187;p60"/>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188" name="Google Shape;188;p60"/>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3_Divider White">
  <p:cSld name="13_Divider White">
    <p:spTree>
      <p:nvGrpSpPr>
        <p:cNvPr id="1" name="Shape 189"/>
        <p:cNvGrpSpPr/>
        <p:nvPr/>
      </p:nvGrpSpPr>
      <p:grpSpPr>
        <a:xfrm>
          <a:off x="0" y="0"/>
          <a:ext cx="0" cy="0"/>
          <a:chOff x="0" y="0"/>
          <a:chExt cx="0" cy="0"/>
        </a:xfrm>
      </p:grpSpPr>
      <p:sp>
        <p:nvSpPr>
          <p:cNvPr id="190" name="Google Shape;190;p61"/>
          <p:cNvSpPr txBox="1">
            <a:spLocks noGrp="1"/>
          </p:cNvSpPr>
          <p:nvPr>
            <p:ph type="title"/>
          </p:nvPr>
        </p:nvSpPr>
        <p:spPr>
          <a:xfrm>
            <a:off x="685800" y="2064684"/>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chivo Narrow"/>
              <a:buNone/>
              <a:defRPr sz="5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3_Divider White_1">
  <p:cSld name="13_Divider White_1">
    <p:spTree>
      <p:nvGrpSpPr>
        <p:cNvPr id="1" name="Shape 191"/>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19_Title N-tab PURPLE">
  <p:cSld name="19_Title N-tab PURPLE">
    <p:spTree>
      <p:nvGrpSpPr>
        <p:cNvPr id="1" name="Shape 192"/>
        <p:cNvGrpSpPr/>
        <p:nvPr/>
      </p:nvGrpSpPr>
      <p:grpSpPr>
        <a:xfrm>
          <a:off x="0" y="0"/>
          <a:ext cx="0" cy="0"/>
          <a:chOff x="0" y="0"/>
          <a:chExt cx="0" cy="0"/>
        </a:xfrm>
      </p:grpSpPr>
      <p:pic>
        <p:nvPicPr>
          <p:cNvPr id="193" name="Google Shape;193;p63" descr="Purple.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194" name="Google Shape;194;p63"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195" name="Google Shape;195;p63"/>
          <p:cNvSpPr txBox="1">
            <a:spLocks noGrp="1"/>
          </p:cNvSpPr>
          <p:nvPr>
            <p:ph type="body" idx="1"/>
          </p:nvPr>
        </p:nvSpPr>
        <p:spPr>
          <a:xfrm>
            <a:off x="247427" y="4220330"/>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rgbClr val="FFFFFF"/>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96" name="Google Shape;196;p63"/>
          <p:cNvSpPr txBox="1">
            <a:spLocks noGrp="1"/>
          </p:cNvSpPr>
          <p:nvPr>
            <p:ph type="ctrTitle"/>
          </p:nvPr>
        </p:nvSpPr>
        <p:spPr>
          <a:xfrm>
            <a:off x="242686" y="2037157"/>
            <a:ext cx="69201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1"/>
              </a:buClr>
              <a:buSzPts val="1400"/>
              <a:buFont typeface="Archivo Narrow"/>
              <a:buNone/>
              <a:defRPr sz="4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197" name="Google Shape;197;p63"/>
          <p:cNvSpPr txBox="1">
            <a:spLocks noGrp="1"/>
          </p:cNvSpPr>
          <p:nvPr>
            <p:ph type="subTitle" idx="2"/>
          </p:nvPr>
        </p:nvSpPr>
        <p:spPr>
          <a:xfrm>
            <a:off x="287929" y="3019821"/>
            <a:ext cx="6919200" cy="49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rgbClr val="FFFFFF"/>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198" name="Google Shape;198;p63"/>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20_Title Full Logo PURPLE">
  <p:cSld name="20_Title Full Logo PURPLE">
    <p:spTree>
      <p:nvGrpSpPr>
        <p:cNvPr id="1" name="Shape 199"/>
        <p:cNvGrpSpPr/>
        <p:nvPr/>
      </p:nvGrpSpPr>
      <p:grpSpPr>
        <a:xfrm>
          <a:off x="0" y="0"/>
          <a:ext cx="0" cy="0"/>
          <a:chOff x="0" y="0"/>
          <a:chExt cx="0" cy="0"/>
        </a:xfrm>
      </p:grpSpPr>
      <p:pic>
        <p:nvPicPr>
          <p:cNvPr id="200" name="Google Shape;200;p64" descr="Purple.jpg"/>
          <p:cNvPicPr preferRelativeResize="0"/>
          <p:nvPr/>
        </p:nvPicPr>
        <p:blipFill rotWithShape="1">
          <a:blip r:embed="rId2">
            <a:alphaModFix/>
          </a:blip>
          <a:srcRect/>
          <a:stretch/>
        </p:blipFill>
        <p:spPr>
          <a:xfrm>
            <a:off x="0" y="0"/>
            <a:ext cx="9141293" cy="5143501"/>
          </a:xfrm>
          <a:prstGeom prst="rect">
            <a:avLst/>
          </a:prstGeom>
          <a:noFill/>
          <a:ln>
            <a:noFill/>
          </a:ln>
        </p:spPr>
      </p:pic>
      <p:sp>
        <p:nvSpPr>
          <p:cNvPr id="201" name="Google Shape;201;p64"/>
          <p:cNvSpPr txBox="1">
            <a:spLocks noGrp="1"/>
          </p:cNvSpPr>
          <p:nvPr>
            <p:ph type="body" idx="1"/>
          </p:nvPr>
        </p:nvSpPr>
        <p:spPr>
          <a:xfrm>
            <a:off x="247427" y="4220330"/>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rgbClr val="FFFFFF"/>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202" name="Google Shape;202;p64"/>
          <p:cNvSpPr txBox="1">
            <a:spLocks noGrp="1"/>
          </p:cNvSpPr>
          <p:nvPr>
            <p:ph type="ctrTitle"/>
          </p:nvPr>
        </p:nvSpPr>
        <p:spPr>
          <a:xfrm>
            <a:off x="242829" y="2112264"/>
            <a:ext cx="69201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1"/>
              </a:buClr>
              <a:buSzPts val="1400"/>
              <a:buFont typeface="Archivo Narrow"/>
              <a:buNone/>
              <a:defRPr sz="4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pic>
        <p:nvPicPr>
          <p:cNvPr id="203" name="Google Shape;203;p64" descr="Nielsen_R.png"/>
          <p:cNvPicPr preferRelativeResize="0"/>
          <p:nvPr/>
        </p:nvPicPr>
        <p:blipFill rotWithShape="1">
          <a:blip r:embed="rId3">
            <a:alphaModFix/>
          </a:blip>
          <a:srcRect/>
          <a:stretch/>
        </p:blipFill>
        <p:spPr>
          <a:xfrm>
            <a:off x="364067" y="1423174"/>
            <a:ext cx="952280" cy="336755"/>
          </a:xfrm>
          <a:prstGeom prst="rect">
            <a:avLst/>
          </a:prstGeom>
          <a:noFill/>
          <a:ln>
            <a:noFill/>
          </a:ln>
        </p:spPr>
      </p:pic>
      <p:sp>
        <p:nvSpPr>
          <p:cNvPr id="204" name="Google Shape;204;p64"/>
          <p:cNvSpPr txBox="1">
            <a:spLocks noGrp="1"/>
          </p:cNvSpPr>
          <p:nvPr>
            <p:ph type="subTitle" idx="2"/>
          </p:nvPr>
        </p:nvSpPr>
        <p:spPr>
          <a:xfrm>
            <a:off x="287929" y="3136392"/>
            <a:ext cx="6919200" cy="49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rgbClr val="FFFFFF"/>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205" name="Google Shape;205;p64"/>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6"/>
        <p:cNvGrpSpPr/>
        <p:nvPr/>
      </p:nvGrpSpPr>
      <p:grpSpPr>
        <a:xfrm>
          <a:off x="0" y="0"/>
          <a:ext cx="0" cy="0"/>
          <a:chOff x="0" y="0"/>
          <a:chExt cx="0" cy="0"/>
        </a:xfrm>
      </p:grpSpPr>
      <p:pic>
        <p:nvPicPr>
          <p:cNvPr id="207" name="Google Shape;207;p65"/>
          <p:cNvPicPr preferRelativeResize="0"/>
          <p:nvPr/>
        </p:nvPicPr>
        <p:blipFill rotWithShape="1">
          <a:blip r:embed="rId2">
            <a:alphaModFix/>
          </a:blip>
          <a:srcRect/>
          <a:stretch/>
        </p:blipFill>
        <p:spPr>
          <a:xfrm>
            <a:off x="0" y="762"/>
            <a:ext cx="9141301" cy="5142000"/>
          </a:xfrm>
          <a:prstGeom prst="rect">
            <a:avLst/>
          </a:prstGeom>
          <a:noFill/>
          <a:ln>
            <a:noFill/>
          </a:ln>
        </p:spPr>
      </p:pic>
      <p:pic>
        <p:nvPicPr>
          <p:cNvPr id="208" name="Google Shape;208;p65" descr="Purple strip.jpg"/>
          <p:cNvPicPr preferRelativeResize="0"/>
          <p:nvPr/>
        </p:nvPicPr>
        <p:blipFill rotWithShape="1">
          <a:blip r:embed="rId3">
            <a:alphaModFix/>
          </a:blip>
          <a:srcRect/>
          <a:stretch/>
        </p:blipFill>
        <p:spPr>
          <a:xfrm>
            <a:off x="0" y="0"/>
            <a:ext cx="176700" cy="5143501"/>
          </a:xfrm>
          <a:prstGeom prst="rect">
            <a:avLst/>
          </a:prstGeom>
          <a:noFill/>
          <a:ln>
            <a:noFill/>
          </a:ln>
        </p:spPr>
      </p:pic>
      <p:sp>
        <p:nvSpPr>
          <p:cNvPr id="209" name="Google Shape;209;p65"/>
          <p:cNvSpPr txBox="1">
            <a:spLocks noGrp="1"/>
          </p:cNvSpPr>
          <p:nvPr>
            <p:ph type="body" idx="1"/>
          </p:nvPr>
        </p:nvSpPr>
        <p:spPr>
          <a:xfrm>
            <a:off x="292170"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210" name="Google Shape;210;p65"/>
          <p:cNvSpPr txBox="1">
            <a:spLocks noGrp="1"/>
          </p:cNvSpPr>
          <p:nvPr>
            <p:ph type="ctrTitle"/>
          </p:nvPr>
        </p:nvSpPr>
        <p:spPr>
          <a:xfrm>
            <a:off x="296538" y="639390"/>
            <a:ext cx="7881000" cy="6492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11" name="Google Shape;211;p65"/>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212" name="Google Shape;212;p65"/>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21_Title N-tab White">
  <p:cSld name="21_Title N-tab White">
    <p:spTree>
      <p:nvGrpSpPr>
        <p:cNvPr id="1" name="Shape 213"/>
        <p:cNvGrpSpPr/>
        <p:nvPr/>
      </p:nvGrpSpPr>
      <p:grpSpPr>
        <a:xfrm>
          <a:off x="0" y="0"/>
          <a:ext cx="0" cy="0"/>
          <a:chOff x="0" y="0"/>
          <a:chExt cx="0" cy="0"/>
        </a:xfrm>
      </p:grpSpPr>
      <p:pic>
        <p:nvPicPr>
          <p:cNvPr id="214" name="Google Shape;214;p66" descr="Purpl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215" name="Google Shape;215;p66"/>
          <p:cNvSpPr txBox="1">
            <a:spLocks noGrp="1"/>
          </p:cNvSpPr>
          <p:nvPr>
            <p:ph type="ctrTitle"/>
          </p:nvPr>
        </p:nvSpPr>
        <p:spPr>
          <a:xfrm>
            <a:off x="296538" y="2113300"/>
            <a:ext cx="70203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2"/>
              </a:buClr>
              <a:buSzPts val="14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16" name="Google Shape;216;p66"/>
          <p:cNvSpPr txBox="1">
            <a:spLocks noGrp="1"/>
          </p:cNvSpPr>
          <p:nvPr>
            <p:ph type="subTitle" idx="1"/>
          </p:nvPr>
        </p:nvSpPr>
        <p:spPr>
          <a:xfrm>
            <a:off x="369106" y="3139005"/>
            <a:ext cx="7020300" cy="42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217" name="Google Shape;217;p66"/>
          <p:cNvSpPr txBox="1">
            <a:spLocks noGrp="1"/>
          </p:cNvSpPr>
          <p:nvPr>
            <p:ph type="body" idx="2"/>
          </p:nvPr>
        </p:nvSpPr>
        <p:spPr>
          <a:xfrm>
            <a:off x="296538"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218" name="Google Shape;218;p66" descr="N Element Tab Square-Blue_RGB.png"/>
          <p:cNvPicPr preferRelativeResize="0"/>
          <p:nvPr/>
        </p:nvPicPr>
        <p:blipFill rotWithShape="1">
          <a:blip r:embed="rId3">
            <a:alphaModFix/>
          </a:blip>
          <a:srcRect/>
          <a:stretch/>
        </p:blipFill>
        <p:spPr>
          <a:xfrm>
            <a:off x="389339" y="1380252"/>
            <a:ext cx="378798" cy="378967"/>
          </a:xfrm>
          <a:prstGeom prst="rect">
            <a:avLst/>
          </a:prstGeom>
          <a:noFill/>
          <a:ln>
            <a:noFill/>
          </a:ln>
        </p:spPr>
      </p:pic>
      <p:sp>
        <p:nvSpPr>
          <p:cNvPr id="219" name="Google Shape;219;p66"/>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22_Title Full Logo White">
  <p:cSld name="22_Title Full Logo White">
    <p:spTree>
      <p:nvGrpSpPr>
        <p:cNvPr id="1" name="Shape 220"/>
        <p:cNvGrpSpPr/>
        <p:nvPr/>
      </p:nvGrpSpPr>
      <p:grpSpPr>
        <a:xfrm>
          <a:off x="0" y="0"/>
          <a:ext cx="0" cy="0"/>
          <a:chOff x="0" y="0"/>
          <a:chExt cx="0" cy="0"/>
        </a:xfrm>
      </p:grpSpPr>
      <p:pic>
        <p:nvPicPr>
          <p:cNvPr id="221" name="Google Shape;221;p67" descr="Purpl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222" name="Google Shape;222;p67"/>
          <p:cNvSpPr txBox="1">
            <a:spLocks noGrp="1"/>
          </p:cNvSpPr>
          <p:nvPr>
            <p:ph type="ctrTitle"/>
          </p:nvPr>
        </p:nvSpPr>
        <p:spPr>
          <a:xfrm>
            <a:off x="296538" y="2113300"/>
            <a:ext cx="70203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2"/>
              </a:buClr>
              <a:buSzPts val="14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23" name="Google Shape;223;p67"/>
          <p:cNvSpPr txBox="1">
            <a:spLocks noGrp="1"/>
          </p:cNvSpPr>
          <p:nvPr>
            <p:ph type="subTitle" idx="1"/>
          </p:nvPr>
        </p:nvSpPr>
        <p:spPr>
          <a:xfrm>
            <a:off x="332822" y="3175289"/>
            <a:ext cx="7020300" cy="42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224" name="Google Shape;224;p67"/>
          <p:cNvSpPr txBox="1">
            <a:spLocks noGrp="1"/>
          </p:cNvSpPr>
          <p:nvPr>
            <p:ph type="body" idx="2"/>
          </p:nvPr>
        </p:nvSpPr>
        <p:spPr>
          <a:xfrm>
            <a:off x="292170"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225" name="Google Shape;225;p67" descr="Nielsen-Wordmark-Color-RGB.png"/>
          <p:cNvPicPr preferRelativeResize="0"/>
          <p:nvPr/>
        </p:nvPicPr>
        <p:blipFill rotWithShape="1">
          <a:blip r:embed="rId3">
            <a:alphaModFix/>
          </a:blip>
          <a:srcRect/>
          <a:stretch/>
        </p:blipFill>
        <p:spPr>
          <a:xfrm>
            <a:off x="406802" y="1412344"/>
            <a:ext cx="980033" cy="345926"/>
          </a:xfrm>
          <a:prstGeom prst="rect">
            <a:avLst/>
          </a:prstGeom>
          <a:noFill/>
          <a:ln>
            <a:noFill/>
          </a:ln>
        </p:spPr>
      </p:pic>
      <p:sp>
        <p:nvSpPr>
          <p:cNvPr id="226" name="Google Shape;226;p67"/>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227"/>
        <p:cNvGrpSpPr/>
        <p:nvPr/>
      </p:nvGrpSpPr>
      <p:grpSpPr>
        <a:xfrm>
          <a:off x="0" y="0"/>
          <a:ext cx="0" cy="0"/>
          <a:chOff x="0" y="0"/>
          <a:chExt cx="0" cy="0"/>
        </a:xfrm>
      </p:grpSpPr>
      <p:sp>
        <p:nvSpPr>
          <p:cNvPr id="228" name="Google Shape;228;p68"/>
          <p:cNvSpPr txBox="1">
            <a:spLocks noGrp="1"/>
          </p:cNvSpPr>
          <p:nvPr>
            <p:ph type="title"/>
          </p:nvPr>
        </p:nvSpPr>
        <p:spPr>
          <a:xfrm>
            <a:off x="593725" y="354013"/>
            <a:ext cx="81657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29" name="Google Shape;229;p68"/>
          <p:cNvSpPr txBox="1">
            <a:spLocks noGrp="1"/>
          </p:cNvSpPr>
          <p:nvPr>
            <p:ph type="body" idx="1"/>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230" name="Google Shape;230;p68"/>
          <p:cNvSpPr txBox="1">
            <a:spLocks noGrp="1"/>
          </p:cNvSpPr>
          <p:nvPr>
            <p:ph type="body" idx="2"/>
          </p:nvPr>
        </p:nvSpPr>
        <p:spPr>
          <a:xfrm>
            <a:off x="594360" y="1490472"/>
            <a:ext cx="8165700" cy="30600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80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30200" algn="l">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L="1371600" marR="0" lvl="2" indent="-317500" algn="l">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04800" algn="l">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292100" algn="l">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231" name="Google Shape;231;p68"/>
          <p:cNvSpPr txBox="1">
            <a:spLocks noGrp="1"/>
          </p:cNvSpPr>
          <p:nvPr>
            <p:ph type="body" idx="3"/>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232" name="Google Shape;232;p68" descr="Purpl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233" name="Google Shape;233;p68"/>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4_Divider Texture BLUE">
  <p:cSld name="14_Divider Texture BLUE">
    <p:spTree>
      <p:nvGrpSpPr>
        <p:cNvPr id="1" name="Shape 27"/>
        <p:cNvGrpSpPr/>
        <p:nvPr/>
      </p:nvGrpSpPr>
      <p:grpSpPr>
        <a:xfrm>
          <a:off x="0" y="0"/>
          <a:ext cx="0" cy="0"/>
          <a:chOff x="0" y="0"/>
          <a:chExt cx="0" cy="0"/>
        </a:xfrm>
      </p:grpSpPr>
      <p:pic>
        <p:nvPicPr>
          <p:cNvPr id="28" name="Google Shape;28;p33" descr="Blue.jpg"/>
          <p:cNvPicPr preferRelativeResize="0"/>
          <p:nvPr/>
        </p:nvPicPr>
        <p:blipFill rotWithShape="1">
          <a:blip r:embed="rId2">
            <a:alphaModFix/>
          </a:blip>
          <a:srcRect/>
          <a:stretch/>
        </p:blipFill>
        <p:spPr>
          <a:xfrm>
            <a:off x="0" y="0"/>
            <a:ext cx="9144000" cy="5145024"/>
          </a:xfrm>
          <a:prstGeom prst="rect">
            <a:avLst/>
          </a:prstGeom>
          <a:noFill/>
          <a:ln>
            <a:noFill/>
          </a:ln>
        </p:spPr>
      </p:pic>
      <p:pic>
        <p:nvPicPr>
          <p:cNvPr id="29" name="Google Shape;29;p33"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30" name="Google Shape;30;p33"/>
          <p:cNvSpPr txBox="1">
            <a:spLocks noGrp="1"/>
          </p:cNvSpPr>
          <p:nvPr>
            <p:ph type="title"/>
          </p:nvPr>
        </p:nvSpPr>
        <p:spPr>
          <a:xfrm>
            <a:off x="228600" y="2064684"/>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400"/>
              <a:buFont typeface="Archivo Narrow"/>
              <a:buNone/>
              <a:defRPr sz="50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31" name="Google Shape;31;p33"/>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32" name="Google Shape;32;p33"/>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4_Title only">
  <p:cSld name="24_Title only">
    <p:spTree>
      <p:nvGrpSpPr>
        <p:cNvPr id="1" name="Shape 234"/>
        <p:cNvGrpSpPr/>
        <p:nvPr/>
      </p:nvGrpSpPr>
      <p:grpSpPr>
        <a:xfrm>
          <a:off x="0" y="0"/>
          <a:ext cx="0" cy="0"/>
          <a:chOff x="0" y="0"/>
          <a:chExt cx="0" cy="0"/>
        </a:xfrm>
      </p:grpSpPr>
      <p:sp>
        <p:nvSpPr>
          <p:cNvPr id="235" name="Google Shape;235;p69"/>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36" name="Google Shape;236;p69"/>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237" name="Google Shape;237;p69"/>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238" name="Google Shape;238;p69" descr="Purpl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239" name="Google Shape;239;p69"/>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7_Table">
  <p:cSld name="27_Table">
    <p:spTree>
      <p:nvGrpSpPr>
        <p:cNvPr id="1" name="Shape 240"/>
        <p:cNvGrpSpPr/>
        <p:nvPr/>
      </p:nvGrpSpPr>
      <p:grpSpPr>
        <a:xfrm>
          <a:off x="0" y="0"/>
          <a:ext cx="0" cy="0"/>
          <a:chOff x="0" y="0"/>
          <a:chExt cx="0" cy="0"/>
        </a:xfrm>
      </p:grpSpPr>
      <p:sp>
        <p:nvSpPr>
          <p:cNvPr id="241" name="Google Shape;241;p70"/>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42" name="Google Shape;242;p70"/>
          <p:cNvSpPr txBox="1">
            <a:spLocks noGrp="1"/>
          </p:cNvSpPr>
          <p:nvPr>
            <p:ph type="body" idx="1"/>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243" name="Google Shape;243;p70"/>
          <p:cNvSpPr txBox="1">
            <a:spLocks noGrp="1"/>
          </p:cNvSpPr>
          <p:nvPr>
            <p:ph type="body" idx="2"/>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244" name="Google Shape;244;p70" descr="Purpl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245" name="Google Shape;245;p70"/>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8_Quote White">
  <p:cSld name="28_Quote White">
    <p:spTree>
      <p:nvGrpSpPr>
        <p:cNvPr id="1" name="Shape 246"/>
        <p:cNvGrpSpPr/>
        <p:nvPr/>
      </p:nvGrpSpPr>
      <p:grpSpPr>
        <a:xfrm>
          <a:off x="0" y="0"/>
          <a:ext cx="0" cy="0"/>
          <a:chOff x="0" y="0"/>
          <a:chExt cx="0" cy="0"/>
        </a:xfrm>
      </p:grpSpPr>
      <p:sp>
        <p:nvSpPr>
          <p:cNvPr id="247" name="Google Shape;247;p71"/>
          <p:cNvSpPr txBox="1">
            <a:spLocks noGrp="1"/>
          </p:cNvSpPr>
          <p:nvPr>
            <p:ph type="title"/>
          </p:nvPr>
        </p:nvSpPr>
        <p:spPr>
          <a:xfrm>
            <a:off x="1979453" y="1987550"/>
            <a:ext cx="69789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chivo Narrow"/>
              <a:buNone/>
              <a:defRPr sz="3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48" name="Google Shape;248;p71"/>
          <p:cNvSpPr txBox="1">
            <a:spLocks noGrp="1"/>
          </p:cNvSpPr>
          <p:nvPr>
            <p:ph type="body" idx="1"/>
          </p:nvPr>
        </p:nvSpPr>
        <p:spPr>
          <a:xfrm>
            <a:off x="1981200" y="3087240"/>
            <a:ext cx="6976800" cy="533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1600" b="0"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200" b="0"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pic>
        <p:nvPicPr>
          <p:cNvPr id="249" name="Google Shape;249;p71" descr="Purpl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250" name="Google Shape;250;p71"/>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29_Quote Texture PURPLE">
  <p:cSld name="29_Quote Texture PURPLE">
    <p:spTree>
      <p:nvGrpSpPr>
        <p:cNvPr id="1" name="Shape 251"/>
        <p:cNvGrpSpPr/>
        <p:nvPr/>
      </p:nvGrpSpPr>
      <p:grpSpPr>
        <a:xfrm>
          <a:off x="0" y="0"/>
          <a:ext cx="0" cy="0"/>
          <a:chOff x="0" y="0"/>
          <a:chExt cx="0" cy="0"/>
        </a:xfrm>
      </p:grpSpPr>
      <p:pic>
        <p:nvPicPr>
          <p:cNvPr id="252" name="Google Shape;252;p72" descr="Purple.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253" name="Google Shape;253;p72"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254" name="Google Shape;254;p72"/>
          <p:cNvSpPr txBox="1">
            <a:spLocks noGrp="1"/>
          </p:cNvSpPr>
          <p:nvPr>
            <p:ph type="title"/>
          </p:nvPr>
        </p:nvSpPr>
        <p:spPr>
          <a:xfrm>
            <a:off x="1979453" y="1987550"/>
            <a:ext cx="69789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400"/>
              <a:buFont typeface="Archivo Narrow"/>
              <a:buNone/>
              <a:defRPr sz="3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55" name="Google Shape;255;p72"/>
          <p:cNvSpPr txBox="1">
            <a:spLocks noGrp="1"/>
          </p:cNvSpPr>
          <p:nvPr>
            <p:ph type="body" idx="1"/>
          </p:nvPr>
        </p:nvSpPr>
        <p:spPr>
          <a:xfrm>
            <a:off x="1981200" y="3087240"/>
            <a:ext cx="6976800" cy="533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00"/>
              </a:spcBef>
              <a:spcAft>
                <a:spcPts val="0"/>
              </a:spcAft>
              <a:buClr>
                <a:schemeClr val="dk2"/>
              </a:buClr>
              <a:buSzPts val="1800"/>
              <a:buFont typeface="Open Sans"/>
              <a:buNone/>
              <a:defRPr sz="1800" b="0" i="0" u="none" strike="noStrike" cap="none">
                <a:solidFill>
                  <a:schemeClr val="l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1600" b="0"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200" b="0"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256" name="Google Shape;256;p72"/>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257" name="Google Shape;257;p72"/>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30_Divider Slide">
  <p:cSld name="30_Divider Slide">
    <p:spTree>
      <p:nvGrpSpPr>
        <p:cNvPr id="1" name="Shape 258"/>
        <p:cNvGrpSpPr/>
        <p:nvPr/>
      </p:nvGrpSpPr>
      <p:grpSpPr>
        <a:xfrm>
          <a:off x="0" y="0"/>
          <a:ext cx="0" cy="0"/>
          <a:chOff x="0" y="0"/>
          <a:chExt cx="0" cy="0"/>
        </a:xfrm>
      </p:grpSpPr>
      <p:pic>
        <p:nvPicPr>
          <p:cNvPr id="259" name="Google Shape;259;p73"/>
          <p:cNvPicPr preferRelativeResize="0"/>
          <p:nvPr/>
        </p:nvPicPr>
        <p:blipFill rotWithShape="1">
          <a:blip r:embed="rId2">
            <a:alphaModFix/>
          </a:blip>
          <a:srcRect/>
          <a:stretch/>
        </p:blipFill>
        <p:spPr>
          <a:xfrm>
            <a:off x="0" y="762"/>
            <a:ext cx="9141290" cy="5141976"/>
          </a:xfrm>
          <a:prstGeom prst="rect">
            <a:avLst/>
          </a:prstGeom>
          <a:noFill/>
          <a:ln>
            <a:noFill/>
          </a:ln>
        </p:spPr>
      </p:pic>
      <p:pic>
        <p:nvPicPr>
          <p:cNvPr id="260" name="Google Shape;260;p73" descr="Purple strip.jpg"/>
          <p:cNvPicPr preferRelativeResize="0"/>
          <p:nvPr/>
        </p:nvPicPr>
        <p:blipFill rotWithShape="1">
          <a:blip r:embed="rId3">
            <a:alphaModFix/>
          </a:blip>
          <a:srcRect/>
          <a:stretch/>
        </p:blipFill>
        <p:spPr>
          <a:xfrm>
            <a:off x="0" y="0"/>
            <a:ext cx="176732" cy="5143501"/>
          </a:xfrm>
          <a:prstGeom prst="rect">
            <a:avLst/>
          </a:prstGeom>
          <a:noFill/>
          <a:ln>
            <a:noFill/>
          </a:ln>
        </p:spPr>
      </p:pic>
      <p:sp>
        <p:nvSpPr>
          <p:cNvPr id="261" name="Google Shape;261;p73"/>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262" name="Google Shape;262;p73"/>
          <p:cNvSpPr txBox="1">
            <a:spLocks noGrp="1"/>
          </p:cNvSpPr>
          <p:nvPr>
            <p:ph type="title"/>
          </p:nvPr>
        </p:nvSpPr>
        <p:spPr>
          <a:xfrm>
            <a:off x="304800" y="518622"/>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2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63" name="Google Shape;263;p73"/>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264" name="Google Shape;264;p73"/>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1_Divider White">
  <p:cSld name="31_Divider White">
    <p:spTree>
      <p:nvGrpSpPr>
        <p:cNvPr id="1" name="Shape 265"/>
        <p:cNvGrpSpPr/>
        <p:nvPr/>
      </p:nvGrpSpPr>
      <p:grpSpPr>
        <a:xfrm>
          <a:off x="0" y="0"/>
          <a:ext cx="0" cy="0"/>
          <a:chOff x="0" y="0"/>
          <a:chExt cx="0" cy="0"/>
        </a:xfrm>
      </p:grpSpPr>
      <p:sp>
        <p:nvSpPr>
          <p:cNvPr id="266" name="Google Shape;266;p74"/>
          <p:cNvSpPr txBox="1">
            <a:spLocks noGrp="1"/>
          </p:cNvSpPr>
          <p:nvPr>
            <p:ph type="title"/>
          </p:nvPr>
        </p:nvSpPr>
        <p:spPr>
          <a:xfrm>
            <a:off x="685800" y="2064684"/>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chivo Narrow"/>
              <a:buNone/>
              <a:defRPr sz="5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pic>
        <p:nvPicPr>
          <p:cNvPr id="267" name="Google Shape;267;p74" descr="Purpl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268" name="Google Shape;268;p74"/>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1_Divider White_1">
  <p:cSld name="31_Divider White_1">
    <p:spTree>
      <p:nvGrpSpPr>
        <p:cNvPr id="1" name="Shape 269"/>
        <p:cNvGrpSpPr/>
        <p:nvPr/>
      </p:nvGrpSpPr>
      <p:grpSpPr>
        <a:xfrm>
          <a:off x="0" y="0"/>
          <a:ext cx="0" cy="0"/>
          <a:chOff x="0" y="0"/>
          <a:chExt cx="0" cy="0"/>
        </a:xfrm>
      </p:grpSpPr>
      <p:pic>
        <p:nvPicPr>
          <p:cNvPr id="270" name="Google Shape;270;p75" descr="Purple strip.jpg"/>
          <p:cNvPicPr preferRelativeResize="0"/>
          <p:nvPr/>
        </p:nvPicPr>
        <p:blipFill rotWithShape="1">
          <a:blip r:embed="rId2">
            <a:alphaModFix/>
          </a:blip>
          <a:srcRect/>
          <a:stretch/>
        </p:blipFill>
        <p:spPr>
          <a:xfrm>
            <a:off x="0" y="0"/>
            <a:ext cx="176700" cy="5143501"/>
          </a:xfrm>
          <a:prstGeom prst="rect">
            <a:avLst/>
          </a:prstGeom>
          <a:noFill/>
          <a:ln>
            <a:noFill/>
          </a:ln>
        </p:spPr>
      </p:pic>
      <p:sp>
        <p:nvSpPr>
          <p:cNvPr id="271" name="Google Shape;271;p75"/>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33_End Slide N-tab PURPLE">
  <p:cSld name="33_End Slide N-tab PURPLE">
    <p:spTree>
      <p:nvGrpSpPr>
        <p:cNvPr id="1" name="Shape 272"/>
        <p:cNvGrpSpPr/>
        <p:nvPr/>
      </p:nvGrpSpPr>
      <p:grpSpPr>
        <a:xfrm>
          <a:off x="0" y="0"/>
          <a:ext cx="0" cy="0"/>
          <a:chOff x="0" y="0"/>
          <a:chExt cx="0" cy="0"/>
        </a:xfrm>
      </p:grpSpPr>
      <p:pic>
        <p:nvPicPr>
          <p:cNvPr id="273" name="Google Shape;273;p76" descr="Purple.jpg"/>
          <p:cNvPicPr preferRelativeResize="0"/>
          <p:nvPr/>
        </p:nvPicPr>
        <p:blipFill rotWithShape="1">
          <a:blip r:embed="rId2">
            <a:alphaModFix/>
          </a:blip>
          <a:srcRect/>
          <a:stretch/>
        </p:blipFill>
        <p:spPr>
          <a:xfrm>
            <a:off x="2709" y="0"/>
            <a:ext cx="9141293" cy="5143501"/>
          </a:xfrm>
          <a:prstGeom prst="rect">
            <a:avLst/>
          </a:prstGeom>
          <a:noFill/>
          <a:ln>
            <a:noFill/>
          </a:ln>
        </p:spPr>
      </p:pic>
      <p:pic>
        <p:nvPicPr>
          <p:cNvPr id="274" name="Google Shape;274;p76" descr="N-Element-Tab-Square-White_RGB.png"/>
          <p:cNvPicPr preferRelativeResize="0"/>
          <p:nvPr/>
        </p:nvPicPr>
        <p:blipFill rotWithShape="1">
          <a:blip r:embed="rId3">
            <a:alphaModFix/>
          </a:blip>
          <a:srcRect/>
          <a:stretch/>
        </p:blipFill>
        <p:spPr>
          <a:xfrm>
            <a:off x="3768718" y="1767943"/>
            <a:ext cx="1606567" cy="1607281"/>
          </a:xfrm>
          <a:prstGeom prst="rect">
            <a:avLst/>
          </a:prstGeom>
          <a:noFill/>
          <a:ln>
            <a:noFill/>
          </a:ln>
        </p:spPr>
      </p:pic>
      <p:sp>
        <p:nvSpPr>
          <p:cNvPr id="275" name="Google Shape;275;p76"/>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34_End Slide Full Logo PURPLE">
  <p:cSld name="34_End Slide Full Logo PURPLE">
    <p:spTree>
      <p:nvGrpSpPr>
        <p:cNvPr id="1" name="Shape 276"/>
        <p:cNvGrpSpPr/>
        <p:nvPr/>
      </p:nvGrpSpPr>
      <p:grpSpPr>
        <a:xfrm>
          <a:off x="0" y="0"/>
          <a:ext cx="0" cy="0"/>
          <a:chOff x="0" y="0"/>
          <a:chExt cx="0" cy="0"/>
        </a:xfrm>
      </p:grpSpPr>
      <p:pic>
        <p:nvPicPr>
          <p:cNvPr id="277" name="Google Shape;277;p77" descr="Purple.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278" name="Google Shape;278;p77" descr="Nielsen-Wordmark-White-RGB.png"/>
          <p:cNvPicPr preferRelativeResize="0"/>
          <p:nvPr/>
        </p:nvPicPr>
        <p:blipFill rotWithShape="1">
          <a:blip r:embed="rId3">
            <a:alphaModFix/>
          </a:blip>
          <a:srcRect/>
          <a:stretch/>
        </p:blipFill>
        <p:spPr>
          <a:xfrm>
            <a:off x="2695852" y="1770502"/>
            <a:ext cx="3752295" cy="1324463"/>
          </a:xfrm>
          <a:prstGeom prst="rect">
            <a:avLst/>
          </a:prstGeom>
          <a:noFill/>
          <a:ln>
            <a:noFill/>
          </a:ln>
        </p:spPr>
      </p:pic>
      <p:sp>
        <p:nvSpPr>
          <p:cNvPr id="279" name="Google Shape;279;p77"/>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37_Title N-tab GREEN">
  <p:cSld name="37_Title N-tab GREEN">
    <p:spTree>
      <p:nvGrpSpPr>
        <p:cNvPr id="1" name="Shape 280"/>
        <p:cNvGrpSpPr/>
        <p:nvPr/>
      </p:nvGrpSpPr>
      <p:grpSpPr>
        <a:xfrm>
          <a:off x="0" y="0"/>
          <a:ext cx="0" cy="0"/>
          <a:chOff x="0" y="0"/>
          <a:chExt cx="0" cy="0"/>
        </a:xfrm>
      </p:grpSpPr>
      <p:pic>
        <p:nvPicPr>
          <p:cNvPr id="281" name="Google Shape;281;p78" descr="Green.jpg"/>
          <p:cNvPicPr preferRelativeResize="0"/>
          <p:nvPr/>
        </p:nvPicPr>
        <p:blipFill rotWithShape="1">
          <a:blip r:embed="rId2">
            <a:alphaModFix/>
          </a:blip>
          <a:srcRect/>
          <a:stretch/>
        </p:blipFill>
        <p:spPr>
          <a:xfrm>
            <a:off x="0" y="0"/>
            <a:ext cx="9141293" cy="5143501"/>
          </a:xfrm>
          <a:prstGeom prst="rect">
            <a:avLst/>
          </a:prstGeom>
          <a:noFill/>
          <a:ln>
            <a:noFill/>
          </a:ln>
        </p:spPr>
      </p:pic>
      <p:sp>
        <p:nvSpPr>
          <p:cNvPr id="282" name="Google Shape;282;p78"/>
          <p:cNvSpPr txBox="1">
            <a:spLocks noGrp="1"/>
          </p:cNvSpPr>
          <p:nvPr>
            <p:ph type="body" idx="1"/>
          </p:nvPr>
        </p:nvSpPr>
        <p:spPr>
          <a:xfrm>
            <a:off x="247427" y="4220330"/>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rgbClr val="FFFFFF"/>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283" name="Google Shape;283;p78"/>
          <p:cNvSpPr txBox="1">
            <a:spLocks noGrp="1"/>
          </p:cNvSpPr>
          <p:nvPr>
            <p:ph type="ctrTitle"/>
          </p:nvPr>
        </p:nvSpPr>
        <p:spPr>
          <a:xfrm>
            <a:off x="242829" y="2038350"/>
            <a:ext cx="69201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1"/>
              </a:buClr>
              <a:buSzPts val="1400"/>
              <a:buFont typeface="Archivo Narrow"/>
              <a:buNone/>
              <a:defRPr sz="4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pic>
        <p:nvPicPr>
          <p:cNvPr id="284" name="Google Shape;284;p78"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285" name="Google Shape;285;p78"/>
          <p:cNvSpPr txBox="1">
            <a:spLocks noGrp="1"/>
          </p:cNvSpPr>
          <p:nvPr>
            <p:ph type="subTitle" idx="2"/>
          </p:nvPr>
        </p:nvSpPr>
        <p:spPr>
          <a:xfrm>
            <a:off x="287929" y="3019821"/>
            <a:ext cx="6919200" cy="49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rgbClr val="FFFFFF"/>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286" name="Google Shape;286;p78"/>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5_Title and Content">
  <p:cSld name="05_Title and Content">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593725" y="354013"/>
            <a:ext cx="81657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35" name="Google Shape;35;p34"/>
          <p:cNvSpPr txBox="1">
            <a:spLocks noGrp="1"/>
          </p:cNvSpPr>
          <p:nvPr>
            <p:ph type="body" idx="1"/>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6" name="Google Shape;36;p34"/>
          <p:cNvSpPr txBox="1">
            <a:spLocks noGrp="1"/>
          </p:cNvSpPr>
          <p:nvPr>
            <p:ph type="body" idx="2"/>
          </p:nvPr>
        </p:nvSpPr>
        <p:spPr>
          <a:xfrm>
            <a:off x="594360" y="1490472"/>
            <a:ext cx="8165700" cy="30600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80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30200" algn="l">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L="1371600" marR="0" lvl="2" indent="-317500" algn="l">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04800" algn="l">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292100" algn="l">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37" name="Google Shape;37;p34"/>
          <p:cNvSpPr txBox="1">
            <a:spLocks noGrp="1"/>
          </p:cNvSpPr>
          <p:nvPr>
            <p:ph type="body" idx="3"/>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Arial"/>
              <a:buNone/>
              <a:defRPr sz="800" b="0" i="0" u="none" strike="noStrike" cap="none">
                <a:solidFill>
                  <a:schemeClr val="dk2"/>
                </a:solidFill>
                <a:latin typeface="Arial"/>
                <a:ea typeface="Arial"/>
                <a:cs typeface="Arial"/>
                <a:sym typeface="Arial"/>
              </a:defRPr>
            </a:lvl1pPr>
            <a:lvl2pPr marL="914400" marR="0" lvl="1" indent="-228600" algn="l">
              <a:lnSpc>
                <a:spcPct val="100000"/>
              </a:lnSpc>
              <a:spcBef>
                <a:spcPts val="800"/>
              </a:spcBef>
              <a:spcAft>
                <a:spcPts val="0"/>
              </a:spcAft>
              <a:buClr>
                <a:schemeClr val="dk2"/>
              </a:buClr>
              <a:buSzPts val="1600"/>
              <a:buFont typeface="Arial"/>
              <a:buNone/>
              <a:defRPr sz="2000" b="1" i="0" u="none" strike="noStrike" cap="none">
                <a:solidFill>
                  <a:schemeClr val="dk2"/>
                </a:solidFill>
                <a:latin typeface="Arial"/>
                <a:ea typeface="Arial"/>
                <a:cs typeface="Arial"/>
                <a:sym typeface="Arial"/>
              </a:defRPr>
            </a:lvl2pPr>
            <a:lvl3pPr marL="1371600" marR="0" lvl="2" indent="-228600" algn="l">
              <a:lnSpc>
                <a:spcPct val="100000"/>
              </a:lnSpc>
              <a:spcBef>
                <a:spcPts val="70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3pPr>
            <a:lvl4pPr marL="1828800" marR="0" lvl="3" indent="-228600" algn="l">
              <a:lnSpc>
                <a:spcPct val="100000"/>
              </a:lnSpc>
              <a:spcBef>
                <a:spcPts val="700"/>
              </a:spcBef>
              <a:spcAft>
                <a:spcPts val="0"/>
              </a:spcAft>
              <a:buClr>
                <a:schemeClr val="dk2"/>
              </a:buClr>
              <a:buSzPts val="1200"/>
              <a:buFont typeface="Arial"/>
              <a:buNone/>
              <a:defRPr sz="1600" b="1" i="0" u="none" strike="noStrike" cap="none">
                <a:solidFill>
                  <a:schemeClr val="dk2"/>
                </a:solidFill>
                <a:latin typeface="Arial"/>
                <a:ea typeface="Arial"/>
                <a:cs typeface="Arial"/>
                <a:sym typeface="Arial"/>
              </a:defRPr>
            </a:lvl4pPr>
            <a:lvl5pPr marL="2286000" marR="0" lvl="4" indent="-228600" algn="l">
              <a:lnSpc>
                <a:spcPct val="100000"/>
              </a:lnSpc>
              <a:spcBef>
                <a:spcPts val="700"/>
              </a:spcBef>
              <a:spcAft>
                <a:spcPts val="0"/>
              </a:spcAft>
              <a:buClr>
                <a:schemeClr val="dk2"/>
              </a:buClr>
              <a:buSzPts val="1000"/>
              <a:buFont typeface="Arial"/>
              <a:buNone/>
              <a:defRPr sz="1600" b="1" i="0" u="none" strike="noStrike" cap="none">
                <a:solidFill>
                  <a:schemeClr val="dk2"/>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38_Title Full Logo GREEN">
  <p:cSld name="38_Title Full Logo GREEN">
    <p:spTree>
      <p:nvGrpSpPr>
        <p:cNvPr id="1" name="Shape 287"/>
        <p:cNvGrpSpPr/>
        <p:nvPr/>
      </p:nvGrpSpPr>
      <p:grpSpPr>
        <a:xfrm>
          <a:off x="0" y="0"/>
          <a:ext cx="0" cy="0"/>
          <a:chOff x="0" y="0"/>
          <a:chExt cx="0" cy="0"/>
        </a:xfrm>
      </p:grpSpPr>
      <p:pic>
        <p:nvPicPr>
          <p:cNvPr id="288" name="Google Shape;288;p79" descr="Green.jpg"/>
          <p:cNvPicPr preferRelativeResize="0"/>
          <p:nvPr/>
        </p:nvPicPr>
        <p:blipFill rotWithShape="1">
          <a:blip r:embed="rId2">
            <a:alphaModFix/>
          </a:blip>
          <a:srcRect/>
          <a:stretch/>
        </p:blipFill>
        <p:spPr>
          <a:xfrm>
            <a:off x="0" y="0"/>
            <a:ext cx="9141293" cy="5143501"/>
          </a:xfrm>
          <a:prstGeom prst="rect">
            <a:avLst/>
          </a:prstGeom>
          <a:noFill/>
          <a:ln>
            <a:noFill/>
          </a:ln>
        </p:spPr>
      </p:pic>
      <p:sp>
        <p:nvSpPr>
          <p:cNvPr id="289" name="Google Shape;289;p79"/>
          <p:cNvSpPr txBox="1">
            <a:spLocks noGrp="1"/>
          </p:cNvSpPr>
          <p:nvPr>
            <p:ph type="body" idx="1"/>
          </p:nvPr>
        </p:nvSpPr>
        <p:spPr>
          <a:xfrm>
            <a:off x="247427" y="4220330"/>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rgbClr val="FFFFFF"/>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290" name="Google Shape;290;p79"/>
          <p:cNvSpPr txBox="1">
            <a:spLocks noGrp="1"/>
          </p:cNvSpPr>
          <p:nvPr>
            <p:ph type="ctrTitle"/>
          </p:nvPr>
        </p:nvSpPr>
        <p:spPr>
          <a:xfrm>
            <a:off x="242829" y="2112264"/>
            <a:ext cx="69201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1"/>
              </a:buClr>
              <a:buSzPts val="1400"/>
              <a:buFont typeface="Archivo Narrow"/>
              <a:buNone/>
              <a:defRPr sz="4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pic>
        <p:nvPicPr>
          <p:cNvPr id="291" name="Google Shape;291;p79" descr="Nielsen_R.png"/>
          <p:cNvPicPr preferRelativeResize="0"/>
          <p:nvPr/>
        </p:nvPicPr>
        <p:blipFill rotWithShape="1">
          <a:blip r:embed="rId3">
            <a:alphaModFix/>
          </a:blip>
          <a:srcRect/>
          <a:stretch/>
        </p:blipFill>
        <p:spPr>
          <a:xfrm>
            <a:off x="364067" y="1423174"/>
            <a:ext cx="952280" cy="336755"/>
          </a:xfrm>
          <a:prstGeom prst="rect">
            <a:avLst/>
          </a:prstGeom>
          <a:noFill/>
          <a:ln>
            <a:noFill/>
          </a:ln>
        </p:spPr>
      </p:pic>
      <p:sp>
        <p:nvSpPr>
          <p:cNvPr id="292" name="Google Shape;292;p79"/>
          <p:cNvSpPr txBox="1">
            <a:spLocks noGrp="1"/>
          </p:cNvSpPr>
          <p:nvPr>
            <p:ph type="subTitle" idx="2"/>
          </p:nvPr>
        </p:nvSpPr>
        <p:spPr>
          <a:xfrm>
            <a:off x="287929" y="3136392"/>
            <a:ext cx="6919200" cy="49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rgbClr val="FFFFFF"/>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293" name="Google Shape;293;p79"/>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94"/>
        <p:cNvGrpSpPr/>
        <p:nvPr/>
      </p:nvGrpSpPr>
      <p:grpSpPr>
        <a:xfrm>
          <a:off x="0" y="0"/>
          <a:ext cx="0" cy="0"/>
          <a:chOff x="0" y="0"/>
          <a:chExt cx="0" cy="0"/>
        </a:xfrm>
      </p:grpSpPr>
      <p:pic>
        <p:nvPicPr>
          <p:cNvPr id="295" name="Google Shape;295;p80"/>
          <p:cNvPicPr preferRelativeResize="0"/>
          <p:nvPr/>
        </p:nvPicPr>
        <p:blipFill rotWithShape="1">
          <a:blip r:embed="rId2">
            <a:alphaModFix/>
          </a:blip>
          <a:srcRect/>
          <a:stretch/>
        </p:blipFill>
        <p:spPr>
          <a:xfrm>
            <a:off x="0" y="762"/>
            <a:ext cx="9141301" cy="5142000"/>
          </a:xfrm>
          <a:prstGeom prst="rect">
            <a:avLst/>
          </a:prstGeom>
          <a:noFill/>
          <a:ln>
            <a:noFill/>
          </a:ln>
        </p:spPr>
      </p:pic>
      <p:sp>
        <p:nvSpPr>
          <p:cNvPr id="296" name="Google Shape;296;p80"/>
          <p:cNvSpPr txBox="1">
            <a:spLocks noGrp="1"/>
          </p:cNvSpPr>
          <p:nvPr>
            <p:ph type="body" idx="1"/>
          </p:nvPr>
        </p:nvSpPr>
        <p:spPr>
          <a:xfrm>
            <a:off x="292170"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297" name="Google Shape;297;p80" descr="Green strip.jpg"/>
          <p:cNvPicPr preferRelativeResize="0"/>
          <p:nvPr/>
        </p:nvPicPr>
        <p:blipFill rotWithShape="1">
          <a:blip r:embed="rId3">
            <a:alphaModFix/>
          </a:blip>
          <a:srcRect/>
          <a:stretch/>
        </p:blipFill>
        <p:spPr>
          <a:xfrm>
            <a:off x="0" y="0"/>
            <a:ext cx="176700" cy="5143501"/>
          </a:xfrm>
          <a:prstGeom prst="rect">
            <a:avLst/>
          </a:prstGeom>
          <a:noFill/>
          <a:ln>
            <a:noFill/>
          </a:ln>
        </p:spPr>
      </p:pic>
      <p:sp>
        <p:nvSpPr>
          <p:cNvPr id="298" name="Google Shape;298;p80"/>
          <p:cNvSpPr txBox="1">
            <a:spLocks noGrp="1"/>
          </p:cNvSpPr>
          <p:nvPr>
            <p:ph type="ctrTitle"/>
          </p:nvPr>
        </p:nvSpPr>
        <p:spPr>
          <a:xfrm>
            <a:off x="296538" y="639390"/>
            <a:ext cx="7881000" cy="6492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299" name="Google Shape;299;p80"/>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300" name="Google Shape;300;p80"/>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39_Title N-tab White">
  <p:cSld name="39_Title N-tab White">
    <p:spTree>
      <p:nvGrpSpPr>
        <p:cNvPr id="1" name="Shape 301"/>
        <p:cNvGrpSpPr/>
        <p:nvPr/>
      </p:nvGrpSpPr>
      <p:grpSpPr>
        <a:xfrm>
          <a:off x="0" y="0"/>
          <a:ext cx="0" cy="0"/>
          <a:chOff x="0" y="0"/>
          <a:chExt cx="0" cy="0"/>
        </a:xfrm>
      </p:grpSpPr>
      <p:pic>
        <p:nvPicPr>
          <p:cNvPr id="302" name="Google Shape;302;p81" descr="Green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303" name="Google Shape;303;p81"/>
          <p:cNvSpPr txBox="1">
            <a:spLocks noGrp="1"/>
          </p:cNvSpPr>
          <p:nvPr>
            <p:ph type="ctrTitle"/>
          </p:nvPr>
        </p:nvSpPr>
        <p:spPr>
          <a:xfrm>
            <a:off x="296538" y="2113300"/>
            <a:ext cx="70203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2"/>
              </a:buClr>
              <a:buSzPts val="14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304" name="Google Shape;304;p81"/>
          <p:cNvSpPr txBox="1">
            <a:spLocks noGrp="1"/>
          </p:cNvSpPr>
          <p:nvPr>
            <p:ph type="subTitle" idx="1"/>
          </p:nvPr>
        </p:nvSpPr>
        <p:spPr>
          <a:xfrm>
            <a:off x="369106" y="3139005"/>
            <a:ext cx="7020300" cy="42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305" name="Google Shape;305;p81"/>
          <p:cNvSpPr txBox="1">
            <a:spLocks noGrp="1"/>
          </p:cNvSpPr>
          <p:nvPr>
            <p:ph type="body" idx="2"/>
          </p:nvPr>
        </p:nvSpPr>
        <p:spPr>
          <a:xfrm>
            <a:off x="296538"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306" name="Google Shape;306;p81" descr="N Element Tab Square-Blue_RGB.png"/>
          <p:cNvPicPr preferRelativeResize="0"/>
          <p:nvPr/>
        </p:nvPicPr>
        <p:blipFill rotWithShape="1">
          <a:blip r:embed="rId3">
            <a:alphaModFix/>
          </a:blip>
          <a:srcRect/>
          <a:stretch/>
        </p:blipFill>
        <p:spPr>
          <a:xfrm>
            <a:off x="389339" y="1380252"/>
            <a:ext cx="378798" cy="378967"/>
          </a:xfrm>
          <a:prstGeom prst="rect">
            <a:avLst/>
          </a:prstGeom>
          <a:noFill/>
          <a:ln>
            <a:noFill/>
          </a:ln>
        </p:spPr>
      </p:pic>
      <p:sp>
        <p:nvSpPr>
          <p:cNvPr id="307" name="Google Shape;307;p81"/>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40_Title Full Logo White">
  <p:cSld name="40_Title Full Logo White">
    <p:spTree>
      <p:nvGrpSpPr>
        <p:cNvPr id="1" name="Shape 308"/>
        <p:cNvGrpSpPr/>
        <p:nvPr/>
      </p:nvGrpSpPr>
      <p:grpSpPr>
        <a:xfrm>
          <a:off x="0" y="0"/>
          <a:ext cx="0" cy="0"/>
          <a:chOff x="0" y="0"/>
          <a:chExt cx="0" cy="0"/>
        </a:xfrm>
      </p:grpSpPr>
      <p:pic>
        <p:nvPicPr>
          <p:cNvPr id="309" name="Google Shape;309;p82" descr="Green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310" name="Google Shape;310;p82"/>
          <p:cNvSpPr txBox="1">
            <a:spLocks noGrp="1"/>
          </p:cNvSpPr>
          <p:nvPr>
            <p:ph type="ctrTitle"/>
          </p:nvPr>
        </p:nvSpPr>
        <p:spPr>
          <a:xfrm>
            <a:off x="296538" y="2113300"/>
            <a:ext cx="70203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2"/>
              </a:buClr>
              <a:buSzPts val="14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311" name="Google Shape;311;p82"/>
          <p:cNvSpPr txBox="1">
            <a:spLocks noGrp="1"/>
          </p:cNvSpPr>
          <p:nvPr>
            <p:ph type="subTitle" idx="1"/>
          </p:nvPr>
        </p:nvSpPr>
        <p:spPr>
          <a:xfrm>
            <a:off x="369106" y="3139005"/>
            <a:ext cx="7020300" cy="42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312" name="Google Shape;312;p82"/>
          <p:cNvSpPr txBox="1">
            <a:spLocks noGrp="1"/>
          </p:cNvSpPr>
          <p:nvPr>
            <p:ph type="body" idx="2"/>
          </p:nvPr>
        </p:nvSpPr>
        <p:spPr>
          <a:xfrm>
            <a:off x="292170"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313" name="Google Shape;313;p82" descr="Nielsen-Wordmark-Color-RGB.png"/>
          <p:cNvPicPr preferRelativeResize="0"/>
          <p:nvPr/>
        </p:nvPicPr>
        <p:blipFill rotWithShape="1">
          <a:blip r:embed="rId3">
            <a:alphaModFix/>
          </a:blip>
          <a:srcRect/>
          <a:stretch/>
        </p:blipFill>
        <p:spPr>
          <a:xfrm>
            <a:off x="406802" y="1412344"/>
            <a:ext cx="980033" cy="345926"/>
          </a:xfrm>
          <a:prstGeom prst="rect">
            <a:avLst/>
          </a:prstGeom>
          <a:noFill/>
          <a:ln>
            <a:noFill/>
          </a:ln>
        </p:spPr>
      </p:pic>
      <p:sp>
        <p:nvSpPr>
          <p:cNvPr id="314" name="Google Shape;314;p82"/>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3_Chart">
  <p:cSld name="43_Chart">
    <p:spTree>
      <p:nvGrpSpPr>
        <p:cNvPr id="1" name="Shape 315"/>
        <p:cNvGrpSpPr/>
        <p:nvPr/>
      </p:nvGrpSpPr>
      <p:grpSpPr>
        <a:xfrm>
          <a:off x="0" y="0"/>
          <a:ext cx="0" cy="0"/>
          <a:chOff x="0" y="0"/>
          <a:chExt cx="0" cy="0"/>
        </a:xfrm>
      </p:grpSpPr>
      <p:sp>
        <p:nvSpPr>
          <p:cNvPr id="316" name="Google Shape;316;p83"/>
          <p:cNvSpPr txBox="1">
            <a:spLocks noGrp="1"/>
          </p:cNvSpPr>
          <p:nvPr>
            <p:ph type="body" idx="1"/>
          </p:nvPr>
        </p:nvSpPr>
        <p:spPr>
          <a:xfrm>
            <a:off x="594360" y="1327685"/>
            <a:ext cx="7876500" cy="188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17" name="Google Shape;317;p83"/>
          <p:cNvSpPr>
            <a:spLocks noGrp="1"/>
          </p:cNvSpPr>
          <p:nvPr>
            <p:ph type="chart" idx="2"/>
          </p:nvPr>
        </p:nvSpPr>
        <p:spPr>
          <a:xfrm>
            <a:off x="591172" y="2016353"/>
            <a:ext cx="7882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318" name="Google Shape;318;p83"/>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319" name="Google Shape;319;p83"/>
          <p:cNvSpPr txBox="1">
            <a:spLocks noGrp="1"/>
          </p:cNvSpPr>
          <p:nvPr>
            <p:ph type="body" idx="3"/>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20" name="Google Shape;320;p83"/>
          <p:cNvSpPr txBox="1">
            <a:spLocks noGrp="1"/>
          </p:cNvSpPr>
          <p:nvPr>
            <p:ph type="body" idx="4"/>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321" name="Google Shape;321;p83"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322" name="Google Shape;322;p83"/>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4_Side-by-side">
  <p:cSld name="44_Side-by-side">
    <p:spTree>
      <p:nvGrpSpPr>
        <p:cNvPr id="1" name="Shape 323"/>
        <p:cNvGrpSpPr/>
        <p:nvPr/>
      </p:nvGrpSpPr>
      <p:grpSpPr>
        <a:xfrm>
          <a:off x="0" y="0"/>
          <a:ext cx="0" cy="0"/>
          <a:chOff x="0" y="0"/>
          <a:chExt cx="0" cy="0"/>
        </a:xfrm>
      </p:grpSpPr>
      <p:sp>
        <p:nvSpPr>
          <p:cNvPr id="324" name="Google Shape;324;p84"/>
          <p:cNvSpPr txBox="1">
            <a:spLocks noGrp="1"/>
          </p:cNvSpPr>
          <p:nvPr>
            <p:ph type="body" idx="1"/>
          </p:nvPr>
        </p:nvSpPr>
        <p:spPr>
          <a:xfrm>
            <a:off x="594360" y="1316736"/>
            <a:ext cx="4087200" cy="132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25" name="Google Shape;325;p84"/>
          <p:cNvSpPr>
            <a:spLocks noGrp="1"/>
          </p:cNvSpPr>
          <p:nvPr>
            <p:ph type="chart" idx="2"/>
          </p:nvPr>
        </p:nvSpPr>
        <p:spPr>
          <a:xfrm>
            <a:off x="711200" y="1922023"/>
            <a:ext cx="3970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326" name="Google Shape;326;p84"/>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327" name="Google Shape;327;p84"/>
          <p:cNvSpPr txBox="1">
            <a:spLocks noGrp="1"/>
          </p:cNvSpPr>
          <p:nvPr>
            <p:ph type="body" idx="3"/>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28" name="Google Shape;328;p84"/>
          <p:cNvSpPr>
            <a:spLocks noGrp="1"/>
          </p:cNvSpPr>
          <p:nvPr>
            <p:ph type="chart" idx="4"/>
          </p:nvPr>
        </p:nvSpPr>
        <p:spPr>
          <a:xfrm>
            <a:off x="4862512" y="1922023"/>
            <a:ext cx="3970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329" name="Google Shape;329;p84"/>
          <p:cNvSpPr txBox="1">
            <a:spLocks noGrp="1"/>
          </p:cNvSpPr>
          <p:nvPr>
            <p:ph type="body" idx="5"/>
          </p:nvPr>
        </p:nvSpPr>
        <p:spPr>
          <a:xfrm>
            <a:off x="4761666" y="1316736"/>
            <a:ext cx="4087200" cy="132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30" name="Google Shape;330;p84"/>
          <p:cNvSpPr txBox="1">
            <a:spLocks noGrp="1"/>
          </p:cNvSpPr>
          <p:nvPr>
            <p:ph type="body" idx="6"/>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331" name="Google Shape;331;p84"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332" name="Google Shape;332;p84"/>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6_Quote White">
  <p:cSld name="46_Quote White">
    <p:spTree>
      <p:nvGrpSpPr>
        <p:cNvPr id="1" name="Shape 333"/>
        <p:cNvGrpSpPr/>
        <p:nvPr/>
      </p:nvGrpSpPr>
      <p:grpSpPr>
        <a:xfrm>
          <a:off x="0" y="0"/>
          <a:ext cx="0" cy="0"/>
          <a:chOff x="0" y="0"/>
          <a:chExt cx="0" cy="0"/>
        </a:xfrm>
      </p:grpSpPr>
      <p:sp>
        <p:nvSpPr>
          <p:cNvPr id="334" name="Google Shape;334;p85"/>
          <p:cNvSpPr txBox="1">
            <a:spLocks noGrp="1"/>
          </p:cNvSpPr>
          <p:nvPr>
            <p:ph type="title"/>
          </p:nvPr>
        </p:nvSpPr>
        <p:spPr>
          <a:xfrm>
            <a:off x="1979453" y="1987550"/>
            <a:ext cx="69789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chivo Narrow"/>
              <a:buNone/>
              <a:defRPr sz="3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335" name="Google Shape;335;p85"/>
          <p:cNvSpPr txBox="1">
            <a:spLocks noGrp="1"/>
          </p:cNvSpPr>
          <p:nvPr>
            <p:ph type="body" idx="1"/>
          </p:nvPr>
        </p:nvSpPr>
        <p:spPr>
          <a:xfrm>
            <a:off x="1981200" y="3087240"/>
            <a:ext cx="6976800" cy="533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1600" b="0"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200" b="0"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pic>
        <p:nvPicPr>
          <p:cNvPr id="336" name="Google Shape;336;p85"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337" name="Google Shape;337;p85"/>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47_Quote Texture GREEN">
  <p:cSld name="47_Quote Texture GREEN">
    <p:spTree>
      <p:nvGrpSpPr>
        <p:cNvPr id="1" name="Shape 338"/>
        <p:cNvGrpSpPr/>
        <p:nvPr/>
      </p:nvGrpSpPr>
      <p:grpSpPr>
        <a:xfrm>
          <a:off x="0" y="0"/>
          <a:ext cx="0" cy="0"/>
          <a:chOff x="0" y="0"/>
          <a:chExt cx="0" cy="0"/>
        </a:xfrm>
      </p:grpSpPr>
      <p:pic>
        <p:nvPicPr>
          <p:cNvPr id="339" name="Google Shape;339;p86" descr="Green.jpg"/>
          <p:cNvPicPr preferRelativeResize="0"/>
          <p:nvPr/>
        </p:nvPicPr>
        <p:blipFill rotWithShape="1">
          <a:blip r:embed="rId2">
            <a:alphaModFix/>
          </a:blip>
          <a:srcRect/>
          <a:stretch/>
        </p:blipFill>
        <p:spPr>
          <a:xfrm>
            <a:off x="0" y="0"/>
            <a:ext cx="9141293" cy="5143501"/>
          </a:xfrm>
          <a:prstGeom prst="rect">
            <a:avLst/>
          </a:prstGeom>
          <a:noFill/>
          <a:ln>
            <a:noFill/>
          </a:ln>
        </p:spPr>
      </p:pic>
      <p:sp>
        <p:nvSpPr>
          <p:cNvPr id="340" name="Google Shape;340;p86"/>
          <p:cNvSpPr txBox="1">
            <a:spLocks noGrp="1"/>
          </p:cNvSpPr>
          <p:nvPr>
            <p:ph type="title"/>
          </p:nvPr>
        </p:nvSpPr>
        <p:spPr>
          <a:xfrm>
            <a:off x="1979453" y="1987550"/>
            <a:ext cx="69789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400"/>
              <a:buFont typeface="Archivo Narrow"/>
              <a:buNone/>
              <a:defRPr sz="3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341" name="Google Shape;341;p86"/>
          <p:cNvSpPr txBox="1">
            <a:spLocks noGrp="1"/>
          </p:cNvSpPr>
          <p:nvPr>
            <p:ph type="body" idx="1"/>
          </p:nvPr>
        </p:nvSpPr>
        <p:spPr>
          <a:xfrm>
            <a:off x="1981200" y="3087240"/>
            <a:ext cx="6976800" cy="533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00"/>
              </a:spcBef>
              <a:spcAft>
                <a:spcPts val="0"/>
              </a:spcAft>
              <a:buClr>
                <a:schemeClr val="dk2"/>
              </a:buClr>
              <a:buSzPts val="1800"/>
              <a:buFont typeface="Open Sans"/>
              <a:buNone/>
              <a:defRPr sz="1800" b="0" i="0" u="none" strike="noStrike" cap="none">
                <a:solidFill>
                  <a:schemeClr val="l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1600" b="0"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200" b="0"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pic>
        <p:nvPicPr>
          <p:cNvPr id="342" name="Google Shape;342;p86"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343" name="Google Shape;343;p86"/>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344" name="Google Shape;344;p86"/>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48_Divider Slide">
  <p:cSld name="48_Divider Slide">
    <p:spTree>
      <p:nvGrpSpPr>
        <p:cNvPr id="1" name="Shape 345"/>
        <p:cNvGrpSpPr/>
        <p:nvPr/>
      </p:nvGrpSpPr>
      <p:grpSpPr>
        <a:xfrm>
          <a:off x="0" y="0"/>
          <a:ext cx="0" cy="0"/>
          <a:chOff x="0" y="0"/>
          <a:chExt cx="0" cy="0"/>
        </a:xfrm>
      </p:grpSpPr>
      <p:pic>
        <p:nvPicPr>
          <p:cNvPr id="346" name="Google Shape;346;p87"/>
          <p:cNvPicPr preferRelativeResize="0"/>
          <p:nvPr/>
        </p:nvPicPr>
        <p:blipFill rotWithShape="1">
          <a:blip r:embed="rId2">
            <a:alphaModFix/>
          </a:blip>
          <a:srcRect/>
          <a:stretch/>
        </p:blipFill>
        <p:spPr>
          <a:xfrm>
            <a:off x="0" y="762"/>
            <a:ext cx="9141290" cy="5141976"/>
          </a:xfrm>
          <a:prstGeom prst="rect">
            <a:avLst/>
          </a:prstGeom>
          <a:noFill/>
          <a:ln>
            <a:noFill/>
          </a:ln>
        </p:spPr>
      </p:pic>
      <p:pic>
        <p:nvPicPr>
          <p:cNvPr id="347" name="Google Shape;347;p87" descr="Green strip.jpg"/>
          <p:cNvPicPr preferRelativeResize="0"/>
          <p:nvPr/>
        </p:nvPicPr>
        <p:blipFill rotWithShape="1">
          <a:blip r:embed="rId3">
            <a:alphaModFix/>
          </a:blip>
          <a:srcRect/>
          <a:stretch/>
        </p:blipFill>
        <p:spPr>
          <a:xfrm>
            <a:off x="0" y="762"/>
            <a:ext cx="176732" cy="5143501"/>
          </a:xfrm>
          <a:prstGeom prst="rect">
            <a:avLst/>
          </a:prstGeom>
          <a:noFill/>
          <a:ln>
            <a:noFill/>
          </a:ln>
        </p:spPr>
      </p:pic>
      <p:sp>
        <p:nvSpPr>
          <p:cNvPr id="348" name="Google Shape;348;p87"/>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349" name="Google Shape;349;p87"/>
          <p:cNvSpPr txBox="1">
            <a:spLocks noGrp="1"/>
          </p:cNvSpPr>
          <p:nvPr>
            <p:ph type="title"/>
          </p:nvPr>
        </p:nvSpPr>
        <p:spPr>
          <a:xfrm>
            <a:off x="304800" y="518622"/>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2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350" name="Google Shape;350;p87"/>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51_End Slide N-tab GREEN">
  <p:cSld name="51_End Slide N-tab GREEN">
    <p:spTree>
      <p:nvGrpSpPr>
        <p:cNvPr id="1" name="Shape 351"/>
        <p:cNvGrpSpPr/>
        <p:nvPr/>
      </p:nvGrpSpPr>
      <p:grpSpPr>
        <a:xfrm>
          <a:off x="0" y="0"/>
          <a:ext cx="0" cy="0"/>
          <a:chOff x="0" y="0"/>
          <a:chExt cx="0" cy="0"/>
        </a:xfrm>
      </p:grpSpPr>
      <p:pic>
        <p:nvPicPr>
          <p:cNvPr id="352" name="Google Shape;352;p88" descr="Green.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353" name="Google Shape;353;p88" descr="N-Element-Tab-Square-White_RGB.png"/>
          <p:cNvPicPr preferRelativeResize="0"/>
          <p:nvPr/>
        </p:nvPicPr>
        <p:blipFill rotWithShape="1">
          <a:blip r:embed="rId3">
            <a:alphaModFix/>
          </a:blip>
          <a:srcRect/>
          <a:stretch/>
        </p:blipFill>
        <p:spPr>
          <a:xfrm>
            <a:off x="3768718" y="1767943"/>
            <a:ext cx="1606567" cy="1607281"/>
          </a:xfrm>
          <a:prstGeom prst="rect">
            <a:avLst/>
          </a:prstGeom>
          <a:noFill/>
          <a:ln>
            <a:noFill/>
          </a:ln>
        </p:spPr>
      </p:pic>
      <p:sp>
        <p:nvSpPr>
          <p:cNvPr id="354" name="Google Shape;354;p88"/>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Title only">
  <p:cSld name="8_Title only">
    <p:spTree>
      <p:nvGrpSpPr>
        <p:cNvPr id="1" name="Shape 38"/>
        <p:cNvGrpSpPr/>
        <p:nvPr/>
      </p:nvGrpSpPr>
      <p:grpSpPr>
        <a:xfrm>
          <a:off x="0" y="0"/>
          <a:ext cx="0" cy="0"/>
          <a:chOff x="0" y="0"/>
          <a:chExt cx="0" cy="0"/>
        </a:xfrm>
      </p:grpSpPr>
      <p:sp>
        <p:nvSpPr>
          <p:cNvPr id="39" name="Google Shape;39;p35"/>
          <p:cNvSpPr txBox="1">
            <a:spLocks noGrp="1"/>
          </p:cNvSpPr>
          <p:nvPr>
            <p:ph type="title"/>
          </p:nvPr>
        </p:nvSpPr>
        <p:spPr>
          <a:xfrm>
            <a:off x="594360" y="353483"/>
            <a:ext cx="8166600" cy="4338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3000"/>
              <a:buNone/>
              <a:defRPr b="1">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body" idx="1"/>
          </p:nvPr>
        </p:nvSpPr>
        <p:spPr>
          <a:xfrm>
            <a:off x="594359" y="4780026"/>
            <a:ext cx="8165700" cy="27420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1800"/>
              <a:buNone/>
              <a:defRPr sz="800" b="0">
                <a:solidFill>
                  <a:schemeClr val="lt2"/>
                </a:solidFill>
              </a:defRPr>
            </a:lvl1pPr>
            <a:lvl2pPr marL="914400" lvl="1" indent="-228600" algn="l">
              <a:lnSpc>
                <a:spcPct val="100000"/>
              </a:lnSpc>
              <a:spcBef>
                <a:spcPts val="800"/>
              </a:spcBef>
              <a:spcAft>
                <a:spcPts val="0"/>
              </a:spcAft>
              <a:buSzPts val="1600"/>
              <a:buNone/>
              <a:defRPr sz="2000" b="1"/>
            </a:lvl2pPr>
            <a:lvl3pPr marL="1371600" lvl="2" indent="-228600" algn="l">
              <a:lnSpc>
                <a:spcPct val="100000"/>
              </a:lnSpc>
              <a:spcBef>
                <a:spcPts val="700"/>
              </a:spcBef>
              <a:spcAft>
                <a:spcPts val="0"/>
              </a:spcAft>
              <a:buSzPts val="1400"/>
              <a:buNone/>
              <a:defRPr sz="1800" b="1"/>
            </a:lvl3pPr>
            <a:lvl4pPr marL="1828800" lvl="3" indent="-228600" algn="l">
              <a:lnSpc>
                <a:spcPct val="100000"/>
              </a:lnSpc>
              <a:spcBef>
                <a:spcPts val="700"/>
              </a:spcBef>
              <a:spcAft>
                <a:spcPts val="0"/>
              </a:spcAft>
              <a:buSzPts val="1200"/>
              <a:buNone/>
              <a:defRPr sz="1600" b="1"/>
            </a:lvl4pPr>
            <a:lvl5pPr marL="2286000" lvl="4" indent="-228600" algn="l">
              <a:lnSpc>
                <a:spcPct val="100000"/>
              </a:lnSpc>
              <a:spcBef>
                <a:spcPts val="700"/>
              </a:spcBef>
              <a:spcAft>
                <a:spcPts val="0"/>
              </a:spcAft>
              <a:buSzPts val="1000"/>
              <a:buNone/>
              <a:defRPr sz="1600" b="1"/>
            </a:lvl5pPr>
            <a:lvl6pPr marL="2743200" lvl="5" indent="-228600" algn="l">
              <a:lnSpc>
                <a:spcPct val="100000"/>
              </a:lnSpc>
              <a:spcBef>
                <a:spcPts val="400"/>
              </a:spcBef>
              <a:spcAft>
                <a:spcPts val="0"/>
              </a:spcAft>
              <a:buSzPts val="2000"/>
              <a:buNone/>
              <a:defRPr sz="1600" b="1"/>
            </a:lvl6pPr>
            <a:lvl7pPr marL="3200400" lvl="6" indent="-228600" algn="l">
              <a:lnSpc>
                <a:spcPct val="100000"/>
              </a:lnSpc>
              <a:spcBef>
                <a:spcPts val="400"/>
              </a:spcBef>
              <a:spcAft>
                <a:spcPts val="0"/>
              </a:spcAft>
              <a:buSzPts val="2000"/>
              <a:buNone/>
              <a:defRPr sz="1600" b="1"/>
            </a:lvl7pPr>
            <a:lvl8pPr marL="3657600" lvl="7" indent="-228600" algn="l">
              <a:lnSpc>
                <a:spcPct val="100000"/>
              </a:lnSpc>
              <a:spcBef>
                <a:spcPts val="400"/>
              </a:spcBef>
              <a:spcAft>
                <a:spcPts val="0"/>
              </a:spcAft>
              <a:buSzPts val="2000"/>
              <a:buNone/>
              <a:defRPr sz="1600" b="1"/>
            </a:lvl8pPr>
            <a:lvl9pPr marL="4114800" lvl="8" indent="-228600" algn="l">
              <a:lnSpc>
                <a:spcPct val="100000"/>
              </a:lnSpc>
              <a:spcBef>
                <a:spcPts val="400"/>
              </a:spcBef>
              <a:spcAft>
                <a:spcPts val="0"/>
              </a:spcAft>
              <a:buSzPts val="2000"/>
              <a:buNone/>
              <a:defRPr sz="1600" b="1"/>
            </a:lvl9pPr>
          </a:lstStyle>
          <a:p>
            <a:endParaRPr/>
          </a:p>
        </p:txBody>
      </p:sp>
      <p:sp>
        <p:nvSpPr>
          <p:cNvPr id="41" name="Google Shape;41;p35"/>
          <p:cNvSpPr txBox="1">
            <a:spLocks noGrp="1"/>
          </p:cNvSpPr>
          <p:nvPr>
            <p:ph type="body" idx="2"/>
          </p:nvPr>
        </p:nvSpPr>
        <p:spPr>
          <a:xfrm>
            <a:off x="594360" y="819150"/>
            <a:ext cx="8165700" cy="236400"/>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lt2"/>
                </a:solidFill>
                <a:latin typeface="Arial"/>
                <a:ea typeface="Arial"/>
                <a:cs typeface="Arial"/>
                <a:sym typeface="Arial"/>
              </a:defRPr>
            </a:lvl1pPr>
            <a:lvl2pPr marL="914400" lvl="1" indent="-228600" algn="l">
              <a:lnSpc>
                <a:spcPct val="100000"/>
              </a:lnSpc>
              <a:spcBef>
                <a:spcPts val="800"/>
              </a:spcBef>
              <a:spcAft>
                <a:spcPts val="0"/>
              </a:spcAft>
              <a:buSzPts val="1600"/>
              <a:buNone/>
              <a:defRPr sz="2000" b="1"/>
            </a:lvl2pPr>
            <a:lvl3pPr marL="1371600" lvl="2" indent="-228600" algn="l">
              <a:lnSpc>
                <a:spcPct val="100000"/>
              </a:lnSpc>
              <a:spcBef>
                <a:spcPts val="700"/>
              </a:spcBef>
              <a:spcAft>
                <a:spcPts val="0"/>
              </a:spcAft>
              <a:buSzPts val="1400"/>
              <a:buNone/>
              <a:defRPr sz="1800" b="1"/>
            </a:lvl3pPr>
            <a:lvl4pPr marL="1828800" lvl="3" indent="-228600" algn="l">
              <a:lnSpc>
                <a:spcPct val="100000"/>
              </a:lnSpc>
              <a:spcBef>
                <a:spcPts val="700"/>
              </a:spcBef>
              <a:spcAft>
                <a:spcPts val="0"/>
              </a:spcAft>
              <a:buSzPts val="1200"/>
              <a:buNone/>
              <a:defRPr sz="1600" b="1"/>
            </a:lvl4pPr>
            <a:lvl5pPr marL="2286000" lvl="4" indent="-228600" algn="l">
              <a:lnSpc>
                <a:spcPct val="100000"/>
              </a:lnSpc>
              <a:spcBef>
                <a:spcPts val="700"/>
              </a:spcBef>
              <a:spcAft>
                <a:spcPts val="0"/>
              </a:spcAft>
              <a:buSzPts val="1000"/>
              <a:buNone/>
              <a:defRPr sz="1600" b="1"/>
            </a:lvl5pPr>
            <a:lvl6pPr marL="2743200" lvl="5" indent="-228600" algn="l">
              <a:lnSpc>
                <a:spcPct val="100000"/>
              </a:lnSpc>
              <a:spcBef>
                <a:spcPts val="400"/>
              </a:spcBef>
              <a:spcAft>
                <a:spcPts val="0"/>
              </a:spcAft>
              <a:buSzPts val="2000"/>
              <a:buNone/>
              <a:defRPr sz="1600" b="1"/>
            </a:lvl6pPr>
            <a:lvl7pPr marL="3200400" lvl="6" indent="-228600" algn="l">
              <a:lnSpc>
                <a:spcPct val="100000"/>
              </a:lnSpc>
              <a:spcBef>
                <a:spcPts val="400"/>
              </a:spcBef>
              <a:spcAft>
                <a:spcPts val="0"/>
              </a:spcAft>
              <a:buSzPts val="2000"/>
              <a:buNone/>
              <a:defRPr sz="1600" b="1"/>
            </a:lvl7pPr>
            <a:lvl8pPr marL="3657600" lvl="7" indent="-228600" algn="l">
              <a:lnSpc>
                <a:spcPct val="100000"/>
              </a:lnSpc>
              <a:spcBef>
                <a:spcPts val="400"/>
              </a:spcBef>
              <a:spcAft>
                <a:spcPts val="0"/>
              </a:spcAft>
              <a:buSzPts val="2000"/>
              <a:buNone/>
              <a:defRPr sz="1600" b="1"/>
            </a:lvl8pPr>
            <a:lvl9pPr marL="4114800" lvl="8" indent="-228600" algn="l">
              <a:lnSpc>
                <a:spcPct val="100000"/>
              </a:lnSpc>
              <a:spcBef>
                <a:spcPts val="400"/>
              </a:spcBef>
              <a:spcAft>
                <a:spcPts val="0"/>
              </a:spcAft>
              <a:buSzPts val="2000"/>
              <a:buNone/>
              <a:defRPr sz="1600" b="1"/>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52_End Slide Full Logo GREEN">
  <p:cSld name="52_End Slide Full Logo GREEN">
    <p:spTree>
      <p:nvGrpSpPr>
        <p:cNvPr id="1" name="Shape 355"/>
        <p:cNvGrpSpPr/>
        <p:nvPr/>
      </p:nvGrpSpPr>
      <p:grpSpPr>
        <a:xfrm>
          <a:off x="0" y="0"/>
          <a:ext cx="0" cy="0"/>
          <a:chOff x="0" y="0"/>
          <a:chExt cx="0" cy="0"/>
        </a:xfrm>
      </p:grpSpPr>
      <p:pic>
        <p:nvPicPr>
          <p:cNvPr id="356" name="Google Shape;356;p89" descr="Green.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357" name="Google Shape;357;p89" descr="Nielsen-Wordmark-White-RGB.png"/>
          <p:cNvPicPr preferRelativeResize="0"/>
          <p:nvPr/>
        </p:nvPicPr>
        <p:blipFill rotWithShape="1">
          <a:blip r:embed="rId3">
            <a:alphaModFix/>
          </a:blip>
          <a:srcRect/>
          <a:stretch/>
        </p:blipFill>
        <p:spPr>
          <a:xfrm>
            <a:off x="2695852" y="1770502"/>
            <a:ext cx="3752295" cy="1324463"/>
          </a:xfrm>
          <a:prstGeom prst="rect">
            <a:avLst/>
          </a:prstGeom>
          <a:noFill/>
          <a:ln>
            <a:noFill/>
          </a:ln>
        </p:spPr>
      </p:pic>
      <p:sp>
        <p:nvSpPr>
          <p:cNvPr id="358" name="Google Shape;358;p89"/>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55_Title N-tab GOLD">
  <p:cSld name="55_Title N-tab GOLD">
    <p:spTree>
      <p:nvGrpSpPr>
        <p:cNvPr id="1" name="Shape 359"/>
        <p:cNvGrpSpPr/>
        <p:nvPr/>
      </p:nvGrpSpPr>
      <p:grpSpPr>
        <a:xfrm>
          <a:off x="0" y="0"/>
          <a:ext cx="0" cy="0"/>
          <a:chOff x="0" y="0"/>
          <a:chExt cx="0" cy="0"/>
        </a:xfrm>
      </p:grpSpPr>
      <p:pic>
        <p:nvPicPr>
          <p:cNvPr id="360" name="Google Shape;360;p90" descr="Orange.jpg"/>
          <p:cNvPicPr preferRelativeResize="0"/>
          <p:nvPr/>
        </p:nvPicPr>
        <p:blipFill rotWithShape="1">
          <a:blip r:embed="rId2">
            <a:alphaModFix/>
          </a:blip>
          <a:srcRect/>
          <a:stretch/>
        </p:blipFill>
        <p:spPr>
          <a:xfrm>
            <a:off x="0" y="0"/>
            <a:ext cx="9141293" cy="5143501"/>
          </a:xfrm>
          <a:prstGeom prst="rect">
            <a:avLst/>
          </a:prstGeom>
          <a:noFill/>
          <a:ln>
            <a:noFill/>
          </a:ln>
        </p:spPr>
      </p:pic>
      <p:sp>
        <p:nvSpPr>
          <p:cNvPr id="361" name="Google Shape;361;p90"/>
          <p:cNvSpPr txBox="1">
            <a:spLocks noGrp="1"/>
          </p:cNvSpPr>
          <p:nvPr>
            <p:ph type="body" idx="1"/>
          </p:nvPr>
        </p:nvSpPr>
        <p:spPr>
          <a:xfrm>
            <a:off x="247427" y="4220330"/>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rgbClr val="FFFFFF"/>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62" name="Google Shape;362;p90"/>
          <p:cNvSpPr txBox="1">
            <a:spLocks noGrp="1"/>
          </p:cNvSpPr>
          <p:nvPr>
            <p:ph type="ctrTitle"/>
          </p:nvPr>
        </p:nvSpPr>
        <p:spPr>
          <a:xfrm>
            <a:off x="242829" y="2038350"/>
            <a:ext cx="69201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1"/>
              </a:buClr>
              <a:buSzPts val="1400"/>
              <a:buFont typeface="Archivo Narrow"/>
              <a:buNone/>
              <a:defRPr sz="4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pic>
        <p:nvPicPr>
          <p:cNvPr id="363" name="Google Shape;363;p90"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364" name="Google Shape;364;p90"/>
          <p:cNvSpPr txBox="1">
            <a:spLocks noGrp="1"/>
          </p:cNvSpPr>
          <p:nvPr>
            <p:ph type="subTitle" idx="2"/>
          </p:nvPr>
        </p:nvSpPr>
        <p:spPr>
          <a:xfrm>
            <a:off x="287929" y="3019821"/>
            <a:ext cx="6919200" cy="49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rgbClr val="FFFFFF"/>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365" name="Google Shape;365;p90"/>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56_Title Full Logo GOLD">
  <p:cSld name="56_Title Full Logo GOLD">
    <p:spTree>
      <p:nvGrpSpPr>
        <p:cNvPr id="1" name="Shape 366"/>
        <p:cNvGrpSpPr/>
        <p:nvPr/>
      </p:nvGrpSpPr>
      <p:grpSpPr>
        <a:xfrm>
          <a:off x="0" y="0"/>
          <a:ext cx="0" cy="0"/>
          <a:chOff x="0" y="0"/>
          <a:chExt cx="0" cy="0"/>
        </a:xfrm>
      </p:grpSpPr>
      <p:pic>
        <p:nvPicPr>
          <p:cNvPr id="367" name="Google Shape;367;p91" descr="Orange.jpg"/>
          <p:cNvPicPr preferRelativeResize="0"/>
          <p:nvPr/>
        </p:nvPicPr>
        <p:blipFill rotWithShape="1">
          <a:blip r:embed="rId2">
            <a:alphaModFix/>
          </a:blip>
          <a:srcRect/>
          <a:stretch/>
        </p:blipFill>
        <p:spPr>
          <a:xfrm>
            <a:off x="0" y="0"/>
            <a:ext cx="9141293" cy="5143501"/>
          </a:xfrm>
          <a:prstGeom prst="rect">
            <a:avLst/>
          </a:prstGeom>
          <a:noFill/>
          <a:ln>
            <a:noFill/>
          </a:ln>
        </p:spPr>
      </p:pic>
      <p:sp>
        <p:nvSpPr>
          <p:cNvPr id="368" name="Google Shape;368;p91"/>
          <p:cNvSpPr txBox="1">
            <a:spLocks noGrp="1"/>
          </p:cNvSpPr>
          <p:nvPr>
            <p:ph type="body" idx="1"/>
          </p:nvPr>
        </p:nvSpPr>
        <p:spPr>
          <a:xfrm>
            <a:off x="247427" y="4220330"/>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rgbClr val="FFFFFF"/>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69" name="Google Shape;369;p91"/>
          <p:cNvSpPr txBox="1">
            <a:spLocks noGrp="1"/>
          </p:cNvSpPr>
          <p:nvPr>
            <p:ph type="ctrTitle"/>
          </p:nvPr>
        </p:nvSpPr>
        <p:spPr>
          <a:xfrm>
            <a:off x="242829" y="2112264"/>
            <a:ext cx="69201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1"/>
              </a:buClr>
              <a:buSzPts val="1400"/>
              <a:buFont typeface="Archivo Narrow"/>
              <a:buNone/>
              <a:defRPr sz="4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pic>
        <p:nvPicPr>
          <p:cNvPr id="370" name="Google Shape;370;p91" descr="Nielsen_R.png"/>
          <p:cNvPicPr preferRelativeResize="0"/>
          <p:nvPr/>
        </p:nvPicPr>
        <p:blipFill rotWithShape="1">
          <a:blip r:embed="rId3">
            <a:alphaModFix/>
          </a:blip>
          <a:srcRect/>
          <a:stretch/>
        </p:blipFill>
        <p:spPr>
          <a:xfrm>
            <a:off x="364067" y="1423174"/>
            <a:ext cx="952280" cy="336755"/>
          </a:xfrm>
          <a:prstGeom prst="rect">
            <a:avLst/>
          </a:prstGeom>
          <a:noFill/>
          <a:ln>
            <a:noFill/>
          </a:ln>
        </p:spPr>
      </p:pic>
      <p:sp>
        <p:nvSpPr>
          <p:cNvPr id="371" name="Google Shape;371;p91"/>
          <p:cNvSpPr txBox="1">
            <a:spLocks noGrp="1"/>
          </p:cNvSpPr>
          <p:nvPr>
            <p:ph type="subTitle" idx="2"/>
          </p:nvPr>
        </p:nvSpPr>
        <p:spPr>
          <a:xfrm>
            <a:off x="287929" y="3136392"/>
            <a:ext cx="6919200" cy="49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rgbClr val="FFFFFF"/>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372" name="Google Shape;372;p91"/>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73"/>
        <p:cNvGrpSpPr/>
        <p:nvPr/>
      </p:nvGrpSpPr>
      <p:grpSpPr>
        <a:xfrm>
          <a:off x="0" y="0"/>
          <a:ext cx="0" cy="0"/>
          <a:chOff x="0" y="0"/>
          <a:chExt cx="0" cy="0"/>
        </a:xfrm>
      </p:grpSpPr>
      <p:pic>
        <p:nvPicPr>
          <p:cNvPr id="374" name="Google Shape;374;p92"/>
          <p:cNvPicPr preferRelativeResize="0"/>
          <p:nvPr/>
        </p:nvPicPr>
        <p:blipFill rotWithShape="1">
          <a:blip r:embed="rId2">
            <a:alphaModFix/>
          </a:blip>
          <a:srcRect/>
          <a:stretch/>
        </p:blipFill>
        <p:spPr>
          <a:xfrm>
            <a:off x="0" y="762"/>
            <a:ext cx="9141301" cy="5142000"/>
          </a:xfrm>
          <a:prstGeom prst="rect">
            <a:avLst/>
          </a:prstGeom>
          <a:noFill/>
          <a:ln>
            <a:noFill/>
          </a:ln>
        </p:spPr>
      </p:pic>
      <p:sp>
        <p:nvSpPr>
          <p:cNvPr id="375" name="Google Shape;375;p92"/>
          <p:cNvSpPr txBox="1">
            <a:spLocks noGrp="1"/>
          </p:cNvSpPr>
          <p:nvPr>
            <p:ph type="body" idx="1"/>
          </p:nvPr>
        </p:nvSpPr>
        <p:spPr>
          <a:xfrm>
            <a:off x="292170"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376" name="Google Shape;376;p92" descr="Orange strip.jpg"/>
          <p:cNvPicPr preferRelativeResize="0"/>
          <p:nvPr/>
        </p:nvPicPr>
        <p:blipFill rotWithShape="1">
          <a:blip r:embed="rId3">
            <a:alphaModFix/>
          </a:blip>
          <a:srcRect/>
          <a:stretch/>
        </p:blipFill>
        <p:spPr>
          <a:xfrm>
            <a:off x="0" y="0"/>
            <a:ext cx="176700" cy="5143501"/>
          </a:xfrm>
          <a:prstGeom prst="rect">
            <a:avLst/>
          </a:prstGeom>
          <a:noFill/>
          <a:ln>
            <a:noFill/>
          </a:ln>
        </p:spPr>
      </p:pic>
      <p:sp>
        <p:nvSpPr>
          <p:cNvPr id="377" name="Google Shape;377;p92"/>
          <p:cNvSpPr txBox="1">
            <a:spLocks noGrp="1"/>
          </p:cNvSpPr>
          <p:nvPr>
            <p:ph type="ctrTitle"/>
          </p:nvPr>
        </p:nvSpPr>
        <p:spPr>
          <a:xfrm>
            <a:off x="296538" y="639390"/>
            <a:ext cx="7881000" cy="6492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378" name="Google Shape;378;p92"/>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379" name="Google Shape;379;p92"/>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57_Title N-tab White">
  <p:cSld name="57_Title N-tab White">
    <p:spTree>
      <p:nvGrpSpPr>
        <p:cNvPr id="1" name="Shape 380"/>
        <p:cNvGrpSpPr/>
        <p:nvPr/>
      </p:nvGrpSpPr>
      <p:grpSpPr>
        <a:xfrm>
          <a:off x="0" y="0"/>
          <a:ext cx="0" cy="0"/>
          <a:chOff x="0" y="0"/>
          <a:chExt cx="0" cy="0"/>
        </a:xfrm>
      </p:grpSpPr>
      <p:pic>
        <p:nvPicPr>
          <p:cNvPr id="381" name="Google Shape;381;p93" descr="Orang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382" name="Google Shape;382;p93"/>
          <p:cNvSpPr txBox="1">
            <a:spLocks noGrp="1"/>
          </p:cNvSpPr>
          <p:nvPr>
            <p:ph type="ctrTitle"/>
          </p:nvPr>
        </p:nvSpPr>
        <p:spPr>
          <a:xfrm>
            <a:off x="296538" y="2113300"/>
            <a:ext cx="70203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2"/>
              </a:buClr>
              <a:buSzPts val="14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383" name="Google Shape;383;p93"/>
          <p:cNvSpPr txBox="1">
            <a:spLocks noGrp="1"/>
          </p:cNvSpPr>
          <p:nvPr>
            <p:ph type="subTitle" idx="1"/>
          </p:nvPr>
        </p:nvSpPr>
        <p:spPr>
          <a:xfrm>
            <a:off x="369106" y="3139005"/>
            <a:ext cx="7020300" cy="42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384" name="Google Shape;384;p93"/>
          <p:cNvSpPr txBox="1">
            <a:spLocks noGrp="1"/>
          </p:cNvSpPr>
          <p:nvPr>
            <p:ph type="body" idx="2"/>
          </p:nvPr>
        </p:nvSpPr>
        <p:spPr>
          <a:xfrm>
            <a:off x="296538"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385" name="Google Shape;385;p93" descr="N Element Tab Square-Blue_RGB.png"/>
          <p:cNvPicPr preferRelativeResize="0"/>
          <p:nvPr/>
        </p:nvPicPr>
        <p:blipFill rotWithShape="1">
          <a:blip r:embed="rId3">
            <a:alphaModFix/>
          </a:blip>
          <a:srcRect/>
          <a:stretch/>
        </p:blipFill>
        <p:spPr>
          <a:xfrm>
            <a:off x="389339" y="1380252"/>
            <a:ext cx="378798" cy="378967"/>
          </a:xfrm>
          <a:prstGeom prst="rect">
            <a:avLst/>
          </a:prstGeom>
          <a:noFill/>
          <a:ln>
            <a:noFill/>
          </a:ln>
        </p:spPr>
      </p:pic>
      <p:sp>
        <p:nvSpPr>
          <p:cNvPr id="386" name="Google Shape;386;p93"/>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58_Title Full Logo White">
  <p:cSld name="58_Title Full Logo White">
    <p:spTree>
      <p:nvGrpSpPr>
        <p:cNvPr id="1" name="Shape 387"/>
        <p:cNvGrpSpPr/>
        <p:nvPr/>
      </p:nvGrpSpPr>
      <p:grpSpPr>
        <a:xfrm>
          <a:off x="0" y="0"/>
          <a:ext cx="0" cy="0"/>
          <a:chOff x="0" y="0"/>
          <a:chExt cx="0" cy="0"/>
        </a:xfrm>
      </p:grpSpPr>
      <p:pic>
        <p:nvPicPr>
          <p:cNvPr id="388" name="Google Shape;388;p94" descr="Orang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389" name="Google Shape;389;p94"/>
          <p:cNvSpPr txBox="1">
            <a:spLocks noGrp="1"/>
          </p:cNvSpPr>
          <p:nvPr>
            <p:ph type="ctrTitle"/>
          </p:nvPr>
        </p:nvSpPr>
        <p:spPr>
          <a:xfrm>
            <a:off x="296538" y="2113300"/>
            <a:ext cx="70203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2"/>
              </a:buClr>
              <a:buSzPts val="14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390" name="Google Shape;390;p94"/>
          <p:cNvSpPr txBox="1">
            <a:spLocks noGrp="1"/>
          </p:cNvSpPr>
          <p:nvPr>
            <p:ph type="subTitle" idx="1"/>
          </p:nvPr>
        </p:nvSpPr>
        <p:spPr>
          <a:xfrm>
            <a:off x="296538" y="3102721"/>
            <a:ext cx="7020300" cy="42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pic>
        <p:nvPicPr>
          <p:cNvPr id="391" name="Google Shape;391;p94" descr="Nielsen-Wordmark-Color-RGB.png"/>
          <p:cNvPicPr preferRelativeResize="0"/>
          <p:nvPr/>
        </p:nvPicPr>
        <p:blipFill rotWithShape="1">
          <a:blip r:embed="rId3">
            <a:alphaModFix/>
          </a:blip>
          <a:srcRect/>
          <a:stretch/>
        </p:blipFill>
        <p:spPr>
          <a:xfrm>
            <a:off x="406802" y="1412344"/>
            <a:ext cx="980033" cy="345926"/>
          </a:xfrm>
          <a:prstGeom prst="rect">
            <a:avLst/>
          </a:prstGeom>
          <a:noFill/>
          <a:ln>
            <a:noFill/>
          </a:ln>
        </p:spPr>
      </p:pic>
      <p:sp>
        <p:nvSpPr>
          <p:cNvPr id="392" name="Google Shape;392;p94"/>
          <p:cNvSpPr txBox="1">
            <a:spLocks noGrp="1"/>
          </p:cNvSpPr>
          <p:nvPr>
            <p:ph type="body" idx="2"/>
          </p:nvPr>
        </p:nvSpPr>
        <p:spPr>
          <a:xfrm>
            <a:off x="292170"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93" name="Google Shape;393;p94"/>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59_Title and Content">
  <p:cSld name="59_Title and Content">
    <p:spTree>
      <p:nvGrpSpPr>
        <p:cNvPr id="1" name="Shape 394"/>
        <p:cNvGrpSpPr/>
        <p:nvPr/>
      </p:nvGrpSpPr>
      <p:grpSpPr>
        <a:xfrm>
          <a:off x="0" y="0"/>
          <a:ext cx="0" cy="0"/>
          <a:chOff x="0" y="0"/>
          <a:chExt cx="0" cy="0"/>
        </a:xfrm>
      </p:grpSpPr>
      <p:sp>
        <p:nvSpPr>
          <p:cNvPr id="395" name="Google Shape;395;p95"/>
          <p:cNvSpPr txBox="1">
            <a:spLocks noGrp="1"/>
          </p:cNvSpPr>
          <p:nvPr>
            <p:ph type="title"/>
          </p:nvPr>
        </p:nvSpPr>
        <p:spPr>
          <a:xfrm>
            <a:off x="593725" y="354013"/>
            <a:ext cx="81657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396" name="Google Shape;396;p95"/>
          <p:cNvSpPr txBox="1">
            <a:spLocks noGrp="1"/>
          </p:cNvSpPr>
          <p:nvPr>
            <p:ph type="body" idx="1"/>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97" name="Google Shape;397;p95"/>
          <p:cNvSpPr txBox="1">
            <a:spLocks noGrp="1"/>
          </p:cNvSpPr>
          <p:nvPr>
            <p:ph type="body" idx="2"/>
          </p:nvPr>
        </p:nvSpPr>
        <p:spPr>
          <a:xfrm>
            <a:off x="594360" y="1490472"/>
            <a:ext cx="8165700" cy="30600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80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30200" algn="l">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L="1371600" marR="0" lvl="2" indent="-317500" algn="l">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04800" algn="l">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292100" algn="l">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398" name="Google Shape;398;p95"/>
          <p:cNvSpPr txBox="1">
            <a:spLocks noGrp="1"/>
          </p:cNvSpPr>
          <p:nvPr>
            <p:ph type="body" idx="3"/>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399" name="Google Shape;399;p95" descr="Orang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400" name="Google Shape;400;p95"/>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0_Title only">
  <p:cSld name="60_Title only">
    <p:spTree>
      <p:nvGrpSpPr>
        <p:cNvPr id="1" name="Shape 401"/>
        <p:cNvGrpSpPr/>
        <p:nvPr/>
      </p:nvGrpSpPr>
      <p:grpSpPr>
        <a:xfrm>
          <a:off x="0" y="0"/>
          <a:ext cx="0" cy="0"/>
          <a:chOff x="0" y="0"/>
          <a:chExt cx="0" cy="0"/>
        </a:xfrm>
      </p:grpSpPr>
      <p:sp>
        <p:nvSpPr>
          <p:cNvPr id="402" name="Google Shape;402;p96"/>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403" name="Google Shape;403;p96"/>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04" name="Google Shape;404;p96"/>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405" name="Google Shape;405;p96" descr="Orang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406" name="Google Shape;406;p96"/>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1_Chart">
  <p:cSld name="61_Chart">
    <p:spTree>
      <p:nvGrpSpPr>
        <p:cNvPr id="1" name="Shape 407"/>
        <p:cNvGrpSpPr/>
        <p:nvPr/>
      </p:nvGrpSpPr>
      <p:grpSpPr>
        <a:xfrm>
          <a:off x="0" y="0"/>
          <a:ext cx="0" cy="0"/>
          <a:chOff x="0" y="0"/>
          <a:chExt cx="0" cy="0"/>
        </a:xfrm>
      </p:grpSpPr>
      <p:sp>
        <p:nvSpPr>
          <p:cNvPr id="408" name="Google Shape;408;p97"/>
          <p:cNvSpPr txBox="1">
            <a:spLocks noGrp="1"/>
          </p:cNvSpPr>
          <p:nvPr>
            <p:ph type="body" idx="1"/>
          </p:nvPr>
        </p:nvSpPr>
        <p:spPr>
          <a:xfrm>
            <a:off x="594360" y="1327685"/>
            <a:ext cx="7876500" cy="188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09" name="Google Shape;409;p97"/>
          <p:cNvSpPr>
            <a:spLocks noGrp="1"/>
          </p:cNvSpPr>
          <p:nvPr>
            <p:ph type="chart" idx="2"/>
          </p:nvPr>
        </p:nvSpPr>
        <p:spPr>
          <a:xfrm>
            <a:off x="591172" y="2016353"/>
            <a:ext cx="7882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410" name="Google Shape;410;p97"/>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411" name="Google Shape;411;p97"/>
          <p:cNvSpPr txBox="1">
            <a:spLocks noGrp="1"/>
          </p:cNvSpPr>
          <p:nvPr>
            <p:ph type="body" idx="3"/>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12" name="Google Shape;412;p97"/>
          <p:cNvSpPr txBox="1">
            <a:spLocks noGrp="1"/>
          </p:cNvSpPr>
          <p:nvPr>
            <p:ph type="body" idx="4"/>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413" name="Google Shape;413;p97" descr="Orang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414" name="Google Shape;414;p97"/>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62_Side-by-side">
  <p:cSld name="62_Side-by-side">
    <p:spTree>
      <p:nvGrpSpPr>
        <p:cNvPr id="1" name="Shape 415"/>
        <p:cNvGrpSpPr/>
        <p:nvPr/>
      </p:nvGrpSpPr>
      <p:grpSpPr>
        <a:xfrm>
          <a:off x="0" y="0"/>
          <a:ext cx="0" cy="0"/>
          <a:chOff x="0" y="0"/>
          <a:chExt cx="0" cy="0"/>
        </a:xfrm>
      </p:grpSpPr>
      <p:sp>
        <p:nvSpPr>
          <p:cNvPr id="416" name="Google Shape;416;p98"/>
          <p:cNvSpPr txBox="1">
            <a:spLocks noGrp="1"/>
          </p:cNvSpPr>
          <p:nvPr>
            <p:ph type="body" idx="1"/>
          </p:nvPr>
        </p:nvSpPr>
        <p:spPr>
          <a:xfrm>
            <a:off x="594360" y="1316736"/>
            <a:ext cx="4087200" cy="132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17" name="Google Shape;417;p98"/>
          <p:cNvSpPr>
            <a:spLocks noGrp="1"/>
          </p:cNvSpPr>
          <p:nvPr>
            <p:ph type="chart" idx="2"/>
          </p:nvPr>
        </p:nvSpPr>
        <p:spPr>
          <a:xfrm>
            <a:off x="711200" y="1922023"/>
            <a:ext cx="3970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418" name="Google Shape;418;p98"/>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419" name="Google Shape;419;p98"/>
          <p:cNvSpPr txBox="1">
            <a:spLocks noGrp="1"/>
          </p:cNvSpPr>
          <p:nvPr>
            <p:ph type="body" idx="3"/>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20" name="Google Shape;420;p98"/>
          <p:cNvSpPr>
            <a:spLocks noGrp="1"/>
          </p:cNvSpPr>
          <p:nvPr>
            <p:ph type="chart" idx="4"/>
          </p:nvPr>
        </p:nvSpPr>
        <p:spPr>
          <a:xfrm>
            <a:off x="4862512" y="1922023"/>
            <a:ext cx="3970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421" name="Google Shape;421;p98"/>
          <p:cNvSpPr txBox="1">
            <a:spLocks noGrp="1"/>
          </p:cNvSpPr>
          <p:nvPr>
            <p:ph type="body" idx="5"/>
          </p:nvPr>
        </p:nvSpPr>
        <p:spPr>
          <a:xfrm>
            <a:off x="4761666" y="1316736"/>
            <a:ext cx="4087200" cy="132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22" name="Google Shape;422;p98"/>
          <p:cNvSpPr txBox="1">
            <a:spLocks noGrp="1"/>
          </p:cNvSpPr>
          <p:nvPr>
            <p:ph type="body" idx="6"/>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423" name="Google Shape;423;p98" descr="Orang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424" name="Google Shape;424;p98"/>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8_Title only">
  <p:cSld name="18_Title only">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594360" y="353483"/>
            <a:ext cx="8166600" cy="4338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3000"/>
              <a:buNone/>
              <a:defRPr b="1">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594359" y="4780026"/>
            <a:ext cx="8165700" cy="27420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1800"/>
              <a:buNone/>
              <a:defRPr sz="800" b="0">
                <a:solidFill>
                  <a:schemeClr val="lt2"/>
                </a:solidFill>
              </a:defRPr>
            </a:lvl1pPr>
            <a:lvl2pPr marL="914400" lvl="1" indent="-228600" algn="l">
              <a:lnSpc>
                <a:spcPct val="100000"/>
              </a:lnSpc>
              <a:spcBef>
                <a:spcPts val="800"/>
              </a:spcBef>
              <a:spcAft>
                <a:spcPts val="0"/>
              </a:spcAft>
              <a:buSzPts val="1600"/>
              <a:buNone/>
              <a:defRPr sz="2000" b="1"/>
            </a:lvl2pPr>
            <a:lvl3pPr marL="1371600" lvl="2" indent="-228600" algn="l">
              <a:lnSpc>
                <a:spcPct val="100000"/>
              </a:lnSpc>
              <a:spcBef>
                <a:spcPts val="700"/>
              </a:spcBef>
              <a:spcAft>
                <a:spcPts val="0"/>
              </a:spcAft>
              <a:buSzPts val="1400"/>
              <a:buNone/>
              <a:defRPr sz="1800" b="1"/>
            </a:lvl3pPr>
            <a:lvl4pPr marL="1828800" lvl="3" indent="-228600" algn="l">
              <a:lnSpc>
                <a:spcPct val="100000"/>
              </a:lnSpc>
              <a:spcBef>
                <a:spcPts val="700"/>
              </a:spcBef>
              <a:spcAft>
                <a:spcPts val="0"/>
              </a:spcAft>
              <a:buSzPts val="1200"/>
              <a:buNone/>
              <a:defRPr sz="1600" b="1"/>
            </a:lvl4pPr>
            <a:lvl5pPr marL="2286000" lvl="4" indent="-228600" algn="l">
              <a:lnSpc>
                <a:spcPct val="100000"/>
              </a:lnSpc>
              <a:spcBef>
                <a:spcPts val="700"/>
              </a:spcBef>
              <a:spcAft>
                <a:spcPts val="0"/>
              </a:spcAft>
              <a:buSzPts val="1000"/>
              <a:buNone/>
              <a:defRPr sz="1600" b="1"/>
            </a:lvl5pPr>
            <a:lvl6pPr marL="2743200" lvl="5" indent="-228600" algn="l">
              <a:lnSpc>
                <a:spcPct val="100000"/>
              </a:lnSpc>
              <a:spcBef>
                <a:spcPts val="400"/>
              </a:spcBef>
              <a:spcAft>
                <a:spcPts val="0"/>
              </a:spcAft>
              <a:buSzPts val="2000"/>
              <a:buNone/>
              <a:defRPr sz="1600" b="1"/>
            </a:lvl6pPr>
            <a:lvl7pPr marL="3200400" lvl="6" indent="-228600" algn="l">
              <a:lnSpc>
                <a:spcPct val="100000"/>
              </a:lnSpc>
              <a:spcBef>
                <a:spcPts val="400"/>
              </a:spcBef>
              <a:spcAft>
                <a:spcPts val="0"/>
              </a:spcAft>
              <a:buSzPts val="2000"/>
              <a:buNone/>
              <a:defRPr sz="1600" b="1"/>
            </a:lvl7pPr>
            <a:lvl8pPr marL="3657600" lvl="7" indent="-228600" algn="l">
              <a:lnSpc>
                <a:spcPct val="100000"/>
              </a:lnSpc>
              <a:spcBef>
                <a:spcPts val="400"/>
              </a:spcBef>
              <a:spcAft>
                <a:spcPts val="0"/>
              </a:spcAft>
              <a:buSzPts val="2000"/>
              <a:buNone/>
              <a:defRPr sz="1600" b="1"/>
            </a:lvl8pPr>
            <a:lvl9pPr marL="4114800" lvl="8" indent="-228600" algn="l">
              <a:lnSpc>
                <a:spcPct val="100000"/>
              </a:lnSpc>
              <a:spcBef>
                <a:spcPts val="400"/>
              </a:spcBef>
              <a:spcAft>
                <a:spcPts val="0"/>
              </a:spcAft>
              <a:buSzPts val="2000"/>
              <a:buNone/>
              <a:defRPr sz="1600" b="1"/>
            </a:lvl9pPr>
          </a:lstStyle>
          <a:p>
            <a:endParaRPr/>
          </a:p>
        </p:txBody>
      </p:sp>
      <p:sp>
        <p:nvSpPr>
          <p:cNvPr id="45" name="Google Shape;45;p36"/>
          <p:cNvSpPr txBox="1">
            <a:spLocks noGrp="1"/>
          </p:cNvSpPr>
          <p:nvPr>
            <p:ph type="body" idx="2"/>
          </p:nvPr>
        </p:nvSpPr>
        <p:spPr>
          <a:xfrm>
            <a:off x="594360" y="819150"/>
            <a:ext cx="8165700" cy="236400"/>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lt2"/>
                </a:solidFill>
                <a:latin typeface="Arial"/>
                <a:ea typeface="Arial"/>
                <a:cs typeface="Arial"/>
                <a:sym typeface="Arial"/>
              </a:defRPr>
            </a:lvl1pPr>
            <a:lvl2pPr marL="914400" lvl="1" indent="-228600" algn="l">
              <a:lnSpc>
                <a:spcPct val="100000"/>
              </a:lnSpc>
              <a:spcBef>
                <a:spcPts val="800"/>
              </a:spcBef>
              <a:spcAft>
                <a:spcPts val="0"/>
              </a:spcAft>
              <a:buSzPts val="1600"/>
              <a:buNone/>
              <a:defRPr sz="2000" b="1"/>
            </a:lvl2pPr>
            <a:lvl3pPr marL="1371600" lvl="2" indent="-228600" algn="l">
              <a:lnSpc>
                <a:spcPct val="100000"/>
              </a:lnSpc>
              <a:spcBef>
                <a:spcPts val="700"/>
              </a:spcBef>
              <a:spcAft>
                <a:spcPts val="0"/>
              </a:spcAft>
              <a:buSzPts val="1400"/>
              <a:buNone/>
              <a:defRPr sz="1800" b="1"/>
            </a:lvl3pPr>
            <a:lvl4pPr marL="1828800" lvl="3" indent="-228600" algn="l">
              <a:lnSpc>
                <a:spcPct val="100000"/>
              </a:lnSpc>
              <a:spcBef>
                <a:spcPts val="700"/>
              </a:spcBef>
              <a:spcAft>
                <a:spcPts val="0"/>
              </a:spcAft>
              <a:buSzPts val="1200"/>
              <a:buNone/>
              <a:defRPr sz="1600" b="1"/>
            </a:lvl4pPr>
            <a:lvl5pPr marL="2286000" lvl="4" indent="-228600" algn="l">
              <a:lnSpc>
                <a:spcPct val="100000"/>
              </a:lnSpc>
              <a:spcBef>
                <a:spcPts val="700"/>
              </a:spcBef>
              <a:spcAft>
                <a:spcPts val="0"/>
              </a:spcAft>
              <a:buSzPts val="1000"/>
              <a:buNone/>
              <a:defRPr sz="1600" b="1"/>
            </a:lvl5pPr>
            <a:lvl6pPr marL="2743200" lvl="5" indent="-228600" algn="l">
              <a:lnSpc>
                <a:spcPct val="100000"/>
              </a:lnSpc>
              <a:spcBef>
                <a:spcPts val="400"/>
              </a:spcBef>
              <a:spcAft>
                <a:spcPts val="0"/>
              </a:spcAft>
              <a:buSzPts val="2000"/>
              <a:buNone/>
              <a:defRPr sz="1600" b="1"/>
            </a:lvl6pPr>
            <a:lvl7pPr marL="3200400" lvl="6" indent="-228600" algn="l">
              <a:lnSpc>
                <a:spcPct val="100000"/>
              </a:lnSpc>
              <a:spcBef>
                <a:spcPts val="400"/>
              </a:spcBef>
              <a:spcAft>
                <a:spcPts val="0"/>
              </a:spcAft>
              <a:buSzPts val="2000"/>
              <a:buNone/>
              <a:defRPr sz="1600" b="1"/>
            </a:lvl7pPr>
            <a:lvl8pPr marL="3657600" lvl="7" indent="-228600" algn="l">
              <a:lnSpc>
                <a:spcPct val="100000"/>
              </a:lnSpc>
              <a:spcBef>
                <a:spcPts val="400"/>
              </a:spcBef>
              <a:spcAft>
                <a:spcPts val="0"/>
              </a:spcAft>
              <a:buSzPts val="2000"/>
              <a:buNone/>
              <a:defRPr sz="1600" b="1"/>
            </a:lvl8pPr>
            <a:lvl9pPr marL="4114800" lvl="8" indent="-228600" algn="l">
              <a:lnSpc>
                <a:spcPct val="100000"/>
              </a:lnSpc>
              <a:spcBef>
                <a:spcPts val="400"/>
              </a:spcBef>
              <a:spcAft>
                <a:spcPts val="0"/>
              </a:spcAft>
              <a:buSzPts val="2000"/>
              <a:buNone/>
              <a:defRPr sz="1600" b="1"/>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63_Table">
  <p:cSld name="63_Table">
    <p:spTree>
      <p:nvGrpSpPr>
        <p:cNvPr id="1" name="Shape 425"/>
        <p:cNvGrpSpPr/>
        <p:nvPr/>
      </p:nvGrpSpPr>
      <p:grpSpPr>
        <a:xfrm>
          <a:off x="0" y="0"/>
          <a:ext cx="0" cy="0"/>
          <a:chOff x="0" y="0"/>
          <a:chExt cx="0" cy="0"/>
        </a:xfrm>
      </p:grpSpPr>
      <p:sp>
        <p:nvSpPr>
          <p:cNvPr id="426" name="Google Shape;426;p99"/>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427" name="Google Shape;427;p99"/>
          <p:cNvSpPr txBox="1">
            <a:spLocks noGrp="1"/>
          </p:cNvSpPr>
          <p:nvPr>
            <p:ph type="body" idx="1"/>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28" name="Google Shape;428;p99"/>
          <p:cNvSpPr txBox="1">
            <a:spLocks noGrp="1"/>
          </p:cNvSpPr>
          <p:nvPr>
            <p:ph type="body" idx="2"/>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429" name="Google Shape;429;p99" descr="Orang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430" name="Google Shape;430;p99"/>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66_Divider Slide">
  <p:cSld name="66_Divider Slide">
    <p:spTree>
      <p:nvGrpSpPr>
        <p:cNvPr id="1" name="Shape 431"/>
        <p:cNvGrpSpPr/>
        <p:nvPr/>
      </p:nvGrpSpPr>
      <p:grpSpPr>
        <a:xfrm>
          <a:off x="0" y="0"/>
          <a:ext cx="0" cy="0"/>
          <a:chOff x="0" y="0"/>
          <a:chExt cx="0" cy="0"/>
        </a:xfrm>
      </p:grpSpPr>
      <p:pic>
        <p:nvPicPr>
          <p:cNvPr id="432" name="Google Shape;432;p100"/>
          <p:cNvPicPr preferRelativeResize="0"/>
          <p:nvPr/>
        </p:nvPicPr>
        <p:blipFill rotWithShape="1">
          <a:blip r:embed="rId2">
            <a:alphaModFix/>
          </a:blip>
          <a:srcRect/>
          <a:stretch/>
        </p:blipFill>
        <p:spPr>
          <a:xfrm>
            <a:off x="0" y="762"/>
            <a:ext cx="9141290" cy="5141976"/>
          </a:xfrm>
          <a:prstGeom prst="rect">
            <a:avLst/>
          </a:prstGeom>
          <a:noFill/>
          <a:ln>
            <a:noFill/>
          </a:ln>
        </p:spPr>
      </p:pic>
      <p:pic>
        <p:nvPicPr>
          <p:cNvPr id="433" name="Google Shape;433;p100" descr="Orange strip.jpg"/>
          <p:cNvPicPr preferRelativeResize="0"/>
          <p:nvPr/>
        </p:nvPicPr>
        <p:blipFill rotWithShape="1">
          <a:blip r:embed="rId3">
            <a:alphaModFix/>
          </a:blip>
          <a:srcRect/>
          <a:stretch/>
        </p:blipFill>
        <p:spPr>
          <a:xfrm>
            <a:off x="0" y="0"/>
            <a:ext cx="176732" cy="5143501"/>
          </a:xfrm>
          <a:prstGeom prst="rect">
            <a:avLst/>
          </a:prstGeom>
          <a:noFill/>
          <a:ln>
            <a:noFill/>
          </a:ln>
        </p:spPr>
      </p:pic>
      <p:sp>
        <p:nvSpPr>
          <p:cNvPr id="434" name="Google Shape;434;p100"/>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435" name="Google Shape;435;p100"/>
          <p:cNvSpPr txBox="1">
            <a:spLocks noGrp="1"/>
          </p:cNvSpPr>
          <p:nvPr>
            <p:ph type="title"/>
          </p:nvPr>
        </p:nvSpPr>
        <p:spPr>
          <a:xfrm>
            <a:off x="304800" y="518622"/>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2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436" name="Google Shape;436;p100"/>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437" name="Google Shape;437;p100"/>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67_Divider White">
  <p:cSld name="67_Divider White">
    <p:spTree>
      <p:nvGrpSpPr>
        <p:cNvPr id="1" name="Shape 438"/>
        <p:cNvGrpSpPr/>
        <p:nvPr/>
      </p:nvGrpSpPr>
      <p:grpSpPr>
        <a:xfrm>
          <a:off x="0" y="0"/>
          <a:ext cx="0" cy="0"/>
          <a:chOff x="0" y="0"/>
          <a:chExt cx="0" cy="0"/>
        </a:xfrm>
      </p:grpSpPr>
      <p:sp>
        <p:nvSpPr>
          <p:cNvPr id="439" name="Google Shape;439;p101"/>
          <p:cNvSpPr txBox="1">
            <a:spLocks noGrp="1"/>
          </p:cNvSpPr>
          <p:nvPr>
            <p:ph type="title"/>
          </p:nvPr>
        </p:nvSpPr>
        <p:spPr>
          <a:xfrm>
            <a:off x="685800" y="2064684"/>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chivo Narrow"/>
              <a:buNone/>
              <a:defRPr sz="5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pic>
        <p:nvPicPr>
          <p:cNvPr id="440" name="Google Shape;440;p101" descr="Orange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441" name="Google Shape;441;p101"/>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67_Divider White_1">
  <p:cSld name="67_Divider White_1">
    <p:spTree>
      <p:nvGrpSpPr>
        <p:cNvPr id="1" name="Shape 442"/>
        <p:cNvGrpSpPr/>
        <p:nvPr/>
      </p:nvGrpSpPr>
      <p:grpSpPr>
        <a:xfrm>
          <a:off x="0" y="0"/>
          <a:ext cx="0" cy="0"/>
          <a:chOff x="0" y="0"/>
          <a:chExt cx="0" cy="0"/>
        </a:xfrm>
      </p:grpSpPr>
      <p:pic>
        <p:nvPicPr>
          <p:cNvPr id="443" name="Google Shape;443;p102" descr="Orange strip.jpg"/>
          <p:cNvPicPr preferRelativeResize="0"/>
          <p:nvPr/>
        </p:nvPicPr>
        <p:blipFill rotWithShape="1">
          <a:blip r:embed="rId2">
            <a:alphaModFix/>
          </a:blip>
          <a:srcRect/>
          <a:stretch/>
        </p:blipFill>
        <p:spPr>
          <a:xfrm>
            <a:off x="0" y="0"/>
            <a:ext cx="176700" cy="5143501"/>
          </a:xfrm>
          <a:prstGeom prst="rect">
            <a:avLst/>
          </a:prstGeom>
          <a:noFill/>
          <a:ln>
            <a:noFill/>
          </a:ln>
        </p:spPr>
      </p:pic>
      <p:sp>
        <p:nvSpPr>
          <p:cNvPr id="444" name="Google Shape;444;p102"/>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69_End Slide N-tab GOLD">
  <p:cSld name="69_End Slide N-tab GOLD">
    <p:spTree>
      <p:nvGrpSpPr>
        <p:cNvPr id="1" name="Shape 445"/>
        <p:cNvGrpSpPr/>
        <p:nvPr/>
      </p:nvGrpSpPr>
      <p:grpSpPr>
        <a:xfrm>
          <a:off x="0" y="0"/>
          <a:ext cx="0" cy="0"/>
          <a:chOff x="0" y="0"/>
          <a:chExt cx="0" cy="0"/>
        </a:xfrm>
      </p:grpSpPr>
      <p:pic>
        <p:nvPicPr>
          <p:cNvPr id="446" name="Google Shape;446;p103" descr="Orange.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447" name="Google Shape;447;p103" descr="N-Element-Tab-Square-White_RGB.png"/>
          <p:cNvPicPr preferRelativeResize="0"/>
          <p:nvPr/>
        </p:nvPicPr>
        <p:blipFill rotWithShape="1">
          <a:blip r:embed="rId3">
            <a:alphaModFix/>
          </a:blip>
          <a:srcRect/>
          <a:stretch/>
        </p:blipFill>
        <p:spPr>
          <a:xfrm>
            <a:off x="3768718" y="1767943"/>
            <a:ext cx="1606567" cy="1607281"/>
          </a:xfrm>
          <a:prstGeom prst="rect">
            <a:avLst/>
          </a:prstGeom>
          <a:noFill/>
          <a:ln>
            <a:noFill/>
          </a:ln>
        </p:spPr>
      </p:pic>
      <p:sp>
        <p:nvSpPr>
          <p:cNvPr id="448" name="Google Shape;448;p103"/>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70_End Slide Full Logo GOLD">
  <p:cSld name="70_End Slide Full Logo GOLD">
    <p:spTree>
      <p:nvGrpSpPr>
        <p:cNvPr id="1" name="Shape 449"/>
        <p:cNvGrpSpPr/>
        <p:nvPr/>
      </p:nvGrpSpPr>
      <p:grpSpPr>
        <a:xfrm>
          <a:off x="0" y="0"/>
          <a:ext cx="0" cy="0"/>
          <a:chOff x="0" y="0"/>
          <a:chExt cx="0" cy="0"/>
        </a:xfrm>
      </p:grpSpPr>
      <p:pic>
        <p:nvPicPr>
          <p:cNvPr id="450" name="Google Shape;450;p104" descr="Orange.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451" name="Google Shape;451;p104" descr="Nielsen-Wordmark-White-RGB.png"/>
          <p:cNvPicPr preferRelativeResize="0"/>
          <p:nvPr/>
        </p:nvPicPr>
        <p:blipFill rotWithShape="1">
          <a:blip r:embed="rId3">
            <a:alphaModFix/>
          </a:blip>
          <a:srcRect/>
          <a:stretch/>
        </p:blipFill>
        <p:spPr>
          <a:xfrm>
            <a:off x="2695852" y="1770502"/>
            <a:ext cx="3752295" cy="1324463"/>
          </a:xfrm>
          <a:prstGeom prst="rect">
            <a:avLst/>
          </a:prstGeom>
          <a:noFill/>
          <a:ln>
            <a:noFill/>
          </a:ln>
        </p:spPr>
      </p:pic>
      <p:sp>
        <p:nvSpPr>
          <p:cNvPr id="452" name="Google Shape;452;p104"/>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73_Title N-tab RED">
  <p:cSld name="73_Title N-tab RED">
    <p:spTree>
      <p:nvGrpSpPr>
        <p:cNvPr id="1" name="Shape 453"/>
        <p:cNvGrpSpPr/>
        <p:nvPr/>
      </p:nvGrpSpPr>
      <p:grpSpPr>
        <a:xfrm>
          <a:off x="0" y="0"/>
          <a:ext cx="0" cy="0"/>
          <a:chOff x="0" y="0"/>
          <a:chExt cx="0" cy="0"/>
        </a:xfrm>
      </p:grpSpPr>
      <p:pic>
        <p:nvPicPr>
          <p:cNvPr id="454" name="Google Shape;454;p105" descr="Red.jpg"/>
          <p:cNvPicPr preferRelativeResize="0"/>
          <p:nvPr/>
        </p:nvPicPr>
        <p:blipFill rotWithShape="1">
          <a:blip r:embed="rId2">
            <a:alphaModFix/>
          </a:blip>
          <a:srcRect/>
          <a:stretch/>
        </p:blipFill>
        <p:spPr>
          <a:xfrm>
            <a:off x="0" y="0"/>
            <a:ext cx="9141293" cy="5143501"/>
          </a:xfrm>
          <a:prstGeom prst="rect">
            <a:avLst/>
          </a:prstGeom>
          <a:noFill/>
          <a:ln>
            <a:noFill/>
          </a:ln>
        </p:spPr>
      </p:pic>
      <p:sp>
        <p:nvSpPr>
          <p:cNvPr id="455" name="Google Shape;455;p105"/>
          <p:cNvSpPr txBox="1">
            <a:spLocks noGrp="1"/>
          </p:cNvSpPr>
          <p:nvPr>
            <p:ph type="body" idx="1"/>
          </p:nvPr>
        </p:nvSpPr>
        <p:spPr>
          <a:xfrm>
            <a:off x="247427" y="4220330"/>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rgbClr val="FFFFFF"/>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56" name="Google Shape;456;p105"/>
          <p:cNvSpPr txBox="1">
            <a:spLocks noGrp="1"/>
          </p:cNvSpPr>
          <p:nvPr>
            <p:ph type="ctrTitle"/>
          </p:nvPr>
        </p:nvSpPr>
        <p:spPr>
          <a:xfrm>
            <a:off x="242829" y="2038350"/>
            <a:ext cx="69201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1"/>
              </a:buClr>
              <a:buSzPts val="1400"/>
              <a:buFont typeface="Archivo Narrow"/>
              <a:buNone/>
              <a:defRPr sz="4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pic>
        <p:nvPicPr>
          <p:cNvPr id="457" name="Google Shape;457;p105"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458" name="Google Shape;458;p105"/>
          <p:cNvSpPr txBox="1">
            <a:spLocks noGrp="1"/>
          </p:cNvSpPr>
          <p:nvPr>
            <p:ph type="subTitle" idx="2"/>
          </p:nvPr>
        </p:nvSpPr>
        <p:spPr>
          <a:xfrm>
            <a:off x="287929" y="3019821"/>
            <a:ext cx="6919200" cy="49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rgbClr val="FFFFFF"/>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459" name="Google Shape;459;p105"/>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74_Title Full Logo RED">
  <p:cSld name="74_Title Full Logo RED">
    <p:spTree>
      <p:nvGrpSpPr>
        <p:cNvPr id="1" name="Shape 460"/>
        <p:cNvGrpSpPr/>
        <p:nvPr/>
      </p:nvGrpSpPr>
      <p:grpSpPr>
        <a:xfrm>
          <a:off x="0" y="0"/>
          <a:ext cx="0" cy="0"/>
          <a:chOff x="0" y="0"/>
          <a:chExt cx="0" cy="0"/>
        </a:xfrm>
      </p:grpSpPr>
      <p:pic>
        <p:nvPicPr>
          <p:cNvPr id="461" name="Google Shape;461;p106" descr="Red.jpg"/>
          <p:cNvPicPr preferRelativeResize="0"/>
          <p:nvPr/>
        </p:nvPicPr>
        <p:blipFill rotWithShape="1">
          <a:blip r:embed="rId2">
            <a:alphaModFix/>
          </a:blip>
          <a:srcRect/>
          <a:stretch/>
        </p:blipFill>
        <p:spPr>
          <a:xfrm>
            <a:off x="0" y="0"/>
            <a:ext cx="9141293" cy="5143501"/>
          </a:xfrm>
          <a:prstGeom prst="rect">
            <a:avLst/>
          </a:prstGeom>
          <a:noFill/>
          <a:ln>
            <a:noFill/>
          </a:ln>
        </p:spPr>
      </p:pic>
      <p:sp>
        <p:nvSpPr>
          <p:cNvPr id="462" name="Google Shape;462;p106"/>
          <p:cNvSpPr txBox="1">
            <a:spLocks noGrp="1"/>
          </p:cNvSpPr>
          <p:nvPr>
            <p:ph type="body" idx="1"/>
          </p:nvPr>
        </p:nvSpPr>
        <p:spPr>
          <a:xfrm>
            <a:off x="247427" y="4220330"/>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rgbClr val="FFFFFF"/>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63" name="Google Shape;463;p106"/>
          <p:cNvSpPr txBox="1">
            <a:spLocks noGrp="1"/>
          </p:cNvSpPr>
          <p:nvPr>
            <p:ph type="ctrTitle"/>
          </p:nvPr>
        </p:nvSpPr>
        <p:spPr>
          <a:xfrm>
            <a:off x="242829" y="2112264"/>
            <a:ext cx="69201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1"/>
              </a:buClr>
              <a:buSzPts val="1400"/>
              <a:buFont typeface="Archivo Narrow"/>
              <a:buNone/>
              <a:defRPr sz="4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pic>
        <p:nvPicPr>
          <p:cNvPr id="464" name="Google Shape;464;p106" descr="Nielsen_R.png"/>
          <p:cNvPicPr preferRelativeResize="0"/>
          <p:nvPr/>
        </p:nvPicPr>
        <p:blipFill rotWithShape="1">
          <a:blip r:embed="rId3">
            <a:alphaModFix/>
          </a:blip>
          <a:srcRect/>
          <a:stretch/>
        </p:blipFill>
        <p:spPr>
          <a:xfrm>
            <a:off x="364067" y="1423174"/>
            <a:ext cx="952280" cy="336755"/>
          </a:xfrm>
          <a:prstGeom prst="rect">
            <a:avLst/>
          </a:prstGeom>
          <a:noFill/>
          <a:ln>
            <a:noFill/>
          </a:ln>
        </p:spPr>
      </p:pic>
      <p:sp>
        <p:nvSpPr>
          <p:cNvPr id="465" name="Google Shape;465;p106"/>
          <p:cNvSpPr txBox="1">
            <a:spLocks noGrp="1"/>
          </p:cNvSpPr>
          <p:nvPr>
            <p:ph type="subTitle" idx="2"/>
          </p:nvPr>
        </p:nvSpPr>
        <p:spPr>
          <a:xfrm>
            <a:off x="287929" y="3136392"/>
            <a:ext cx="6919200" cy="49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rgbClr val="FFFFFF"/>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466" name="Google Shape;466;p106"/>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67"/>
        <p:cNvGrpSpPr/>
        <p:nvPr/>
      </p:nvGrpSpPr>
      <p:grpSpPr>
        <a:xfrm>
          <a:off x="0" y="0"/>
          <a:ext cx="0" cy="0"/>
          <a:chOff x="0" y="0"/>
          <a:chExt cx="0" cy="0"/>
        </a:xfrm>
      </p:grpSpPr>
      <p:pic>
        <p:nvPicPr>
          <p:cNvPr id="468" name="Google Shape;468;p107"/>
          <p:cNvPicPr preferRelativeResize="0"/>
          <p:nvPr/>
        </p:nvPicPr>
        <p:blipFill rotWithShape="1">
          <a:blip r:embed="rId2">
            <a:alphaModFix/>
          </a:blip>
          <a:srcRect/>
          <a:stretch/>
        </p:blipFill>
        <p:spPr>
          <a:xfrm>
            <a:off x="0" y="1524"/>
            <a:ext cx="9141301" cy="5142000"/>
          </a:xfrm>
          <a:prstGeom prst="rect">
            <a:avLst/>
          </a:prstGeom>
          <a:noFill/>
          <a:ln>
            <a:noFill/>
          </a:ln>
        </p:spPr>
      </p:pic>
      <p:sp>
        <p:nvSpPr>
          <p:cNvPr id="469" name="Google Shape;469;p107"/>
          <p:cNvSpPr txBox="1">
            <a:spLocks noGrp="1"/>
          </p:cNvSpPr>
          <p:nvPr>
            <p:ph type="body" idx="1"/>
          </p:nvPr>
        </p:nvSpPr>
        <p:spPr>
          <a:xfrm>
            <a:off x="292170"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470" name="Google Shape;470;p107" descr="Red strip.jpg"/>
          <p:cNvPicPr preferRelativeResize="0"/>
          <p:nvPr/>
        </p:nvPicPr>
        <p:blipFill rotWithShape="1">
          <a:blip r:embed="rId3">
            <a:alphaModFix/>
          </a:blip>
          <a:srcRect/>
          <a:stretch/>
        </p:blipFill>
        <p:spPr>
          <a:xfrm>
            <a:off x="0" y="0"/>
            <a:ext cx="176700" cy="5143501"/>
          </a:xfrm>
          <a:prstGeom prst="rect">
            <a:avLst/>
          </a:prstGeom>
          <a:noFill/>
          <a:ln>
            <a:noFill/>
          </a:ln>
        </p:spPr>
      </p:pic>
      <p:sp>
        <p:nvSpPr>
          <p:cNvPr id="471" name="Google Shape;471;p107"/>
          <p:cNvSpPr txBox="1">
            <a:spLocks noGrp="1"/>
          </p:cNvSpPr>
          <p:nvPr>
            <p:ph type="ctrTitle"/>
          </p:nvPr>
        </p:nvSpPr>
        <p:spPr>
          <a:xfrm>
            <a:off x="296538" y="639390"/>
            <a:ext cx="7881000" cy="6492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472" name="Google Shape;472;p107"/>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473" name="Google Shape;473;p107"/>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75_Title N-tab White">
  <p:cSld name="75_Title N-tab White">
    <p:spTree>
      <p:nvGrpSpPr>
        <p:cNvPr id="1" name="Shape 474"/>
        <p:cNvGrpSpPr/>
        <p:nvPr/>
      </p:nvGrpSpPr>
      <p:grpSpPr>
        <a:xfrm>
          <a:off x="0" y="0"/>
          <a:ext cx="0" cy="0"/>
          <a:chOff x="0" y="0"/>
          <a:chExt cx="0" cy="0"/>
        </a:xfrm>
      </p:grpSpPr>
      <p:pic>
        <p:nvPicPr>
          <p:cNvPr id="475" name="Google Shape;475;p108" descr="Red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476" name="Google Shape;476;p108"/>
          <p:cNvSpPr txBox="1">
            <a:spLocks noGrp="1"/>
          </p:cNvSpPr>
          <p:nvPr>
            <p:ph type="ctrTitle"/>
          </p:nvPr>
        </p:nvSpPr>
        <p:spPr>
          <a:xfrm>
            <a:off x="296538" y="2113300"/>
            <a:ext cx="70203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2"/>
              </a:buClr>
              <a:buSzPts val="14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477" name="Google Shape;477;p108"/>
          <p:cNvSpPr txBox="1">
            <a:spLocks noGrp="1"/>
          </p:cNvSpPr>
          <p:nvPr>
            <p:ph type="subTitle" idx="1"/>
          </p:nvPr>
        </p:nvSpPr>
        <p:spPr>
          <a:xfrm>
            <a:off x="369106" y="3139005"/>
            <a:ext cx="7020300" cy="42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478" name="Google Shape;478;p108"/>
          <p:cNvSpPr txBox="1">
            <a:spLocks noGrp="1"/>
          </p:cNvSpPr>
          <p:nvPr>
            <p:ph type="body" idx="2"/>
          </p:nvPr>
        </p:nvSpPr>
        <p:spPr>
          <a:xfrm>
            <a:off x="296538"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479" name="Google Shape;479;p108" descr="N Element Tab Square-Blue_RGB.png"/>
          <p:cNvPicPr preferRelativeResize="0"/>
          <p:nvPr/>
        </p:nvPicPr>
        <p:blipFill rotWithShape="1">
          <a:blip r:embed="rId3">
            <a:alphaModFix/>
          </a:blip>
          <a:srcRect/>
          <a:stretch/>
        </p:blipFill>
        <p:spPr>
          <a:xfrm>
            <a:off x="389339" y="1380252"/>
            <a:ext cx="378798" cy="378967"/>
          </a:xfrm>
          <a:prstGeom prst="rect">
            <a:avLst/>
          </a:prstGeom>
          <a:noFill/>
          <a:ln>
            <a:noFill/>
          </a:ln>
        </p:spPr>
      </p:pic>
      <p:sp>
        <p:nvSpPr>
          <p:cNvPr id="480" name="Google Shape;480;p108"/>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02_Title Full Logo BLUE">
  <p:cSld name="02_Title Full Logo BLUE">
    <p:spTree>
      <p:nvGrpSpPr>
        <p:cNvPr id="1" name="Shape 46"/>
        <p:cNvGrpSpPr/>
        <p:nvPr/>
      </p:nvGrpSpPr>
      <p:grpSpPr>
        <a:xfrm>
          <a:off x="0" y="0"/>
          <a:ext cx="0" cy="0"/>
          <a:chOff x="0" y="0"/>
          <a:chExt cx="0" cy="0"/>
        </a:xfrm>
      </p:grpSpPr>
      <p:pic>
        <p:nvPicPr>
          <p:cNvPr id="47" name="Google Shape;47;p3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48" name="Google Shape;48;p37"/>
          <p:cNvSpPr txBox="1">
            <a:spLocks noGrp="1"/>
          </p:cNvSpPr>
          <p:nvPr>
            <p:ph type="subTitle" idx="1"/>
          </p:nvPr>
        </p:nvSpPr>
        <p:spPr>
          <a:xfrm>
            <a:off x="287929" y="3136392"/>
            <a:ext cx="6919200" cy="49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rgbClr val="FFFFFF"/>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49" name="Google Shape;49;p37"/>
          <p:cNvSpPr txBox="1">
            <a:spLocks noGrp="1"/>
          </p:cNvSpPr>
          <p:nvPr>
            <p:ph type="ctrTitle"/>
          </p:nvPr>
        </p:nvSpPr>
        <p:spPr>
          <a:xfrm>
            <a:off x="242829" y="2112264"/>
            <a:ext cx="69201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1"/>
              </a:buClr>
              <a:buSzPts val="1400"/>
              <a:buFont typeface="Archivo Narrow"/>
              <a:buNone/>
              <a:defRPr sz="4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pic>
        <p:nvPicPr>
          <p:cNvPr id="50" name="Google Shape;50;p37" descr="Nielsen_R.png"/>
          <p:cNvPicPr preferRelativeResize="0"/>
          <p:nvPr/>
        </p:nvPicPr>
        <p:blipFill rotWithShape="1">
          <a:blip r:embed="rId3">
            <a:alphaModFix/>
          </a:blip>
          <a:srcRect/>
          <a:stretch/>
        </p:blipFill>
        <p:spPr>
          <a:xfrm>
            <a:off x="364067" y="1423174"/>
            <a:ext cx="952280" cy="336755"/>
          </a:xfrm>
          <a:prstGeom prst="rect">
            <a:avLst/>
          </a:prstGeom>
          <a:noFill/>
          <a:ln>
            <a:noFill/>
          </a:ln>
        </p:spPr>
      </p:pic>
      <p:sp>
        <p:nvSpPr>
          <p:cNvPr id="51" name="Google Shape;51;p37"/>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76_Title Full Logo White">
  <p:cSld name="76_Title Full Logo White">
    <p:spTree>
      <p:nvGrpSpPr>
        <p:cNvPr id="1" name="Shape 481"/>
        <p:cNvGrpSpPr/>
        <p:nvPr/>
      </p:nvGrpSpPr>
      <p:grpSpPr>
        <a:xfrm>
          <a:off x="0" y="0"/>
          <a:ext cx="0" cy="0"/>
          <a:chOff x="0" y="0"/>
          <a:chExt cx="0" cy="0"/>
        </a:xfrm>
      </p:grpSpPr>
      <p:pic>
        <p:nvPicPr>
          <p:cNvPr id="482" name="Google Shape;482;p109" descr="Red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483" name="Google Shape;483;p109"/>
          <p:cNvSpPr txBox="1">
            <a:spLocks noGrp="1"/>
          </p:cNvSpPr>
          <p:nvPr>
            <p:ph type="ctrTitle"/>
          </p:nvPr>
        </p:nvSpPr>
        <p:spPr>
          <a:xfrm>
            <a:off x="296538" y="2113300"/>
            <a:ext cx="7020300" cy="982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2"/>
              </a:buClr>
              <a:buSzPts val="14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484" name="Google Shape;484;p109"/>
          <p:cNvSpPr txBox="1">
            <a:spLocks noGrp="1"/>
          </p:cNvSpPr>
          <p:nvPr>
            <p:ph type="subTitle" idx="1"/>
          </p:nvPr>
        </p:nvSpPr>
        <p:spPr>
          <a:xfrm>
            <a:off x="369106" y="3139005"/>
            <a:ext cx="7020300" cy="42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8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R="0" lvl="1" algn="ctr">
              <a:lnSpc>
                <a:spcPct val="100000"/>
              </a:lnSpc>
              <a:spcBef>
                <a:spcPts val="800"/>
              </a:spcBef>
              <a:spcAft>
                <a:spcPts val="0"/>
              </a:spcAft>
              <a:buClr>
                <a:schemeClr val="dk2"/>
              </a:buClr>
              <a:buSzPts val="1600"/>
              <a:buFont typeface="Open Sans"/>
              <a:buNone/>
              <a:defRPr sz="1600" b="0" i="0" u="none" strike="noStrike" cap="none">
                <a:solidFill>
                  <a:srgbClr val="888888"/>
                </a:solidFill>
                <a:latin typeface="Open Sans"/>
                <a:ea typeface="Open Sans"/>
                <a:cs typeface="Open Sans"/>
                <a:sym typeface="Open Sans"/>
              </a:defRPr>
            </a:lvl2pPr>
            <a:lvl3pPr marR="0" lvl="2" algn="ctr">
              <a:lnSpc>
                <a:spcPct val="100000"/>
              </a:lnSpc>
              <a:spcBef>
                <a:spcPts val="700"/>
              </a:spcBef>
              <a:spcAft>
                <a:spcPts val="0"/>
              </a:spcAft>
              <a:buClr>
                <a:schemeClr val="dk2"/>
              </a:buClr>
              <a:buSzPts val="1400"/>
              <a:buFont typeface="Open San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700"/>
              </a:spcBef>
              <a:spcAft>
                <a:spcPts val="0"/>
              </a:spcAft>
              <a:buClr>
                <a:schemeClr val="dk2"/>
              </a:buClr>
              <a:buSzPts val="1200"/>
              <a:buFont typeface="Open San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700"/>
              </a:spcBef>
              <a:spcAft>
                <a:spcPts val="0"/>
              </a:spcAft>
              <a:buClr>
                <a:schemeClr val="dk2"/>
              </a:buClr>
              <a:buSzPts val="1000"/>
              <a:buFont typeface="Open Sans"/>
              <a:buNone/>
              <a:defRPr sz="1000" b="0" i="0" u="none" strike="noStrike" cap="none">
                <a:solidFill>
                  <a:srgbClr val="888888"/>
                </a:solidFill>
                <a:latin typeface="Open Sans"/>
                <a:ea typeface="Open Sans"/>
                <a:cs typeface="Open Sans"/>
                <a:sym typeface="Open Sans"/>
              </a:defRPr>
            </a:lvl5pPr>
            <a:lvl6pPr marR="0" lvl="5"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6pPr>
            <a:lvl7pPr marR="0" lvl="6"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7pPr>
            <a:lvl8pPr marR="0" lvl="7"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8pPr>
            <a:lvl9pPr marR="0" lvl="8" algn="ctr">
              <a:lnSpc>
                <a:spcPct val="100000"/>
              </a:lnSpc>
              <a:spcBef>
                <a:spcPts val="400"/>
              </a:spcBef>
              <a:spcAft>
                <a:spcPts val="0"/>
              </a:spcAft>
              <a:buClr>
                <a:srgbClr val="888888"/>
              </a:buClr>
              <a:buSzPts val="2000"/>
              <a:buFont typeface="Open Sans"/>
              <a:buNone/>
              <a:defRPr sz="2000" b="0" i="0" u="none" strike="noStrike" cap="none">
                <a:solidFill>
                  <a:srgbClr val="888888"/>
                </a:solidFill>
                <a:latin typeface="Open Sans"/>
                <a:ea typeface="Open Sans"/>
                <a:cs typeface="Open Sans"/>
                <a:sym typeface="Open Sans"/>
              </a:defRPr>
            </a:lvl9pPr>
          </a:lstStyle>
          <a:p>
            <a:endParaRPr/>
          </a:p>
        </p:txBody>
      </p:sp>
      <p:sp>
        <p:nvSpPr>
          <p:cNvPr id="485" name="Google Shape;485;p109"/>
          <p:cNvSpPr txBox="1">
            <a:spLocks noGrp="1"/>
          </p:cNvSpPr>
          <p:nvPr>
            <p:ph type="body" idx="2"/>
          </p:nvPr>
        </p:nvSpPr>
        <p:spPr>
          <a:xfrm>
            <a:off x="292170"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486" name="Google Shape;486;p109" descr="Nielsen-Wordmark-Color-RGB.png"/>
          <p:cNvPicPr preferRelativeResize="0"/>
          <p:nvPr/>
        </p:nvPicPr>
        <p:blipFill rotWithShape="1">
          <a:blip r:embed="rId3">
            <a:alphaModFix/>
          </a:blip>
          <a:srcRect/>
          <a:stretch/>
        </p:blipFill>
        <p:spPr>
          <a:xfrm>
            <a:off x="406802" y="1412344"/>
            <a:ext cx="980033" cy="345926"/>
          </a:xfrm>
          <a:prstGeom prst="rect">
            <a:avLst/>
          </a:prstGeom>
          <a:noFill/>
          <a:ln>
            <a:noFill/>
          </a:ln>
        </p:spPr>
      </p:pic>
      <p:sp>
        <p:nvSpPr>
          <p:cNvPr id="487" name="Google Shape;487;p109"/>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77_Title and Content">
  <p:cSld name="77_Title and Content">
    <p:spTree>
      <p:nvGrpSpPr>
        <p:cNvPr id="1" name="Shape 488"/>
        <p:cNvGrpSpPr/>
        <p:nvPr/>
      </p:nvGrpSpPr>
      <p:grpSpPr>
        <a:xfrm>
          <a:off x="0" y="0"/>
          <a:ext cx="0" cy="0"/>
          <a:chOff x="0" y="0"/>
          <a:chExt cx="0" cy="0"/>
        </a:xfrm>
      </p:grpSpPr>
      <p:sp>
        <p:nvSpPr>
          <p:cNvPr id="489" name="Google Shape;489;p110"/>
          <p:cNvSpPr txBox="1">
            <a:spLocks noGrp="1"/>
          </p:cNvSpPr>
          <p:nvPr>
            <p:ph type="title"/>
          </p:nvPr>
        </p:nvSpPr>
        <p:spPr>
          <a:xfrm>
            <a:off x="593725" y="354013"/>
            <a:ext cx="81657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490" name="Google Shape;490;p110"/>
          <p:cNvSpPr txBox="1">
            <a:spLocks noGrp="1"/>
          </p:cNvSpPr>
          <p:nvPr>
            <p:ph type="body" idx="1"/>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91" name="Google Shape;491;p110"/>
          <p:cNvSpPr txBox="1">
            <a:spLocks noGrp="1"/>
          </p:cNvSpPr>
          <p:nvPr>
            <p:ph type="body" idx="2"/>
          </p:nvPr>
        </p:nvSpPr>
        <p:spPr>
          <a:xfrm>
            <a:off x="594360" y="1490472"/>
            <a:ext cx="8165700" cy="30600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80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30200" algn="l">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L="1371600" marR="0" lvl="2" indent="-317500" algn="l">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04800" algn="l">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292100" algn="l">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492" name="Google Shape;492;p110"/>
          <p:cNvSpPr txBox="1">
            <a:spLocks noGrp="1"/>
          </p:cNvSpPr>
          <p:nvPr>
            <p:ph type="body" idx="3"/>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493" name="Google Shape;493;p110" descr="Red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494" name="Google Shape;494;p110"/>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78_Title only">
  <p:cSld name="78_Title only">
    <p:spTree>
      <p:nvGrpSpPr>
        <p:cNvPr id="1" name="Shape 495"/>
        <p:cNvGrpSpPr/>
        <p:nvPr/>
      </p:nvGrpSpPr>
      <p:grpSpPr>
        <a:xfrm>
          <a:off x="0" y="0"/>
          <a:ext cx="0" cy="0"/>
          <a:chOff x="0" y="0"/>
          <a:chExt cx="0" cy="0"/>
        </a:xfrm>
      </p:grpSpPr>
      <p:sp>
        <p:nvSpPr>
          <p:cNvPr id="496" name="Google Shape;496;p111"/>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497" name="Google Shape;497;p111"/>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498" name="Google Shape;498;p111"/>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499" name="Google Shape;499;p111" descr="Red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500" name="Google Shape;500;p111"/>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79_Chart">
  <p:cSld name="79_Chart">
    <p:spTree>
      <p:nvGrpSpPr>
        <p:cNvPr id="1" name="Shape 501"/>
        <p:cNvGrpSpPr/>
        <p:nvPr/>
      </p:nvGrpSpPr>
      <p:grpSpPr>
        <a:xfrm>
          <a:off x="0" y="0"/>
          <a:ext cx="0" cy="0"/>
          <a:chOff x="0" y="0"/>
          <a:chExt cx="0" cy="0"/>
        </a:xfrm>
      </p:grpSpPr>
      <p:sp>
        <p:nvSpPr>
          <p:cNvPr id="502" name="Google Shape;502;p112"/>
          <p:cNvSpPr txBox="1">
            <a:spLocks noGrp="1"/>
          </p:cNvSpPr>
          <p:nvPr>
            <p:ph type="body" idx="1"/>
          </p:nvPr>
        </p:nvSpPr>
        <p:spPr>
          <a:xfrm>
            <a:off x="594360" y="1327685"/>
            <a:ext cx="7876500" cy="188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503" name="Google Shape;503;p112"/>
          <p:cNvSpPr>
            <a:spLocks noGrp="1"/>
          </p:cNvSpPr>
          <p:nvPr>
            <p:ph type="chart" idx="2"/>
          </p:nvPr>
        </p:nvSpPr>
        <p:spPr>
          <a:xfrm>
            <a:off x="591172" y="2016353"/>
            <a:ext cx="7882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504" name="Google Shape;504;p112"/>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505" name="Google Shape;505;p112"/>
          <p:cNvSpPr txBox="1">
            <a:spLocks noGrp="1"/>
          </p:cNvSpPr>
          <p:nvPr>
            <p:ph type="body" idx="3"/>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506" name="Google Shape;506;p112"/>
          <p:cNvSpPr txBox="1">
            <a:spLocks noGrp="1"/>
          </p:cNvSpPr>
          <p:nvPr>
            <p:ph type="body" idx="4"/>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507" name="Google Shape;507;p112" descr="Red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508" name="Google Shape;508;p112"/>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80_Side-by-side">
  <p:cSld name="80_Side-by-side">
    <p:spTree>
      <p:nvGrpSpPr>
        <p:cNvPr id="1" name="Shape 509"/>
        <p:cNvGrpSpPr/>
        <p:nvPr/>
      </p:nvGrpSpPr>
      <p:grpSpPr>
        <a:xfrm>
          <a:off x="0" y="0"/>
          <a:ext cx="0" cy="0"/>
          <a:chOff x="0" y="0"/>
          <a:chExt cx="0" cy="0"/>
        </a:xfrm>
      </p:grpSpPr>
      <p:sp>
        <p:nvSpPr>
          <p:cNvPr id="510" name="Google Shape;510;p113"/>
          <p:cNvSpPr txBox="1">
            <a:spLocks noGrp="1"/>
          </p:cNvSpPr>
          <p:nvPr>
            <p:ph type="body" idx="1"/>
          </p:nvPr>
        </p:nvSpPr>
        <p:spPr>
          <a:xfrm>
            <a:off x="594360" y="1316736"/>
            <a:ext cx="4087200" cy="132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511" name="Google Shape;511;p113"/>
          <p:cNvSpPr>
            <a:spLocks noGrp="1"/>
          </p:cNvSpPr>
          <p:nvPr>
            <p:ph type="chart" idx="2"/>
          </p:nvPr>
        </p:nvSpPr>
        <p:spPr>
          <a:xfrm>
            <a:off x="711200" y="1922023"/>
            <a:ext cx="3970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512" name="Google Shape;512;p113"/>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513" name="Google Shape;513;p113"/>
          <p:cNvSpPr txBox="1">
            <a:spLocks noGrp="1"/>
          </p:cNvSpPr>
          <p:nvPr>
            <p:ph type="body" idx="3"/>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514" name="Google Shape;514;p113"/>
          <p:cNvSpPr>
            <a:spLocks noGrp="1"/>
          </p:cNvSpPr>
          <p:nvPr>
            <p:ph type="chart" idx="4"/>
          </p:nvPr>
        </p:nvSpPr>
        <p:spPr>
          <a:xfrm>
            <a:off x="4862512" y="1922023"/>
            <a:ext cx="3970200" cy="24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2"/>
              </a:buClr>
              <a:buSzPts val="14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R="0" lvl="2"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R="0" lvl="4"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515" name="Google Shape;515;p113"/>
          <p:cNvSpPr txBox="1">
            <a:spLocks noGrp="1"/>
          </p:cNvSpPr>
          <p:nvPr>
            <p:ph type="body" idx="5"/>
          </p:nvPr>
        </p:nvSpPr>
        <p:spPr>
          <a:xfrm>
            <a:off x="4761666" y="1316736"/>
            <a:ext cx="4087200" cy="132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accen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516" name="Google Shape;516;p113"/>
          <p:cNvSpPr txBox="1">
            <a:spLocks noGrp="1"/>
          </p:cNvSpPr>
          <p:nvPr>
            <p:ph type="body" idx="6"/>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517" name="Google Shape;517;p113" descr="Red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518" name="Google Shape;518;p113"/>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81_Table">
  <p:cSld name="81_Table">
    <p:spTree>
      <p:nvGrpSpPr>
        <p:cNvPr id="1" name="Shape 519"/>
        <p:cNvGrpSpPr/>
        <p:nvPr/>
      </p:nvGrpSpPr>
      <p:grpSpPr>
        <a:xfrm>
          <a:off x="0" y="0"/>
          <a:ext cx="0" cy="0"/>
          <a:chOff x="0" y="0"/>
          <a:chExt cx="0" cy="0"/>
        </a:xfrm>
      </p:grpSpPr>
      <p:sp>
        <p:nvSpPr>
          <p:cNvPr id="520" name="Google Shape;520;p114"/>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521" name="Google Shape;521;p114"/>
          <p:cNvSpPr txBox="1">
            <a:spLocks noGrp="1"/>
          </p:cNvSpPr>
          <p:nvPr>
            <p:ph type="body" idx="1"/>
          </p:nvPr>
        </p:nvSpPr>
        <p:spPr>
          <a:xfrm>
            <a:off x="594360" y="819878"/>
            <a:ext cx="8160300" cy="236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522" name="Google Shape;522;p114"/>
          <p:cNvSpPr txBox="1">
            <a:spLocks noGrp="1"/>
          </p:cNvSpPr>
          <p:nvPr>
            <p:ph type="body" idx="2"/>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523" name="Google Shape;523;p114" descr="Red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524" name="Google Shape;524;p114"/>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82_Quote White">
  <p:cSld name="82_Quote White">
    <p:spTree>
      <p:nvGrpSpPr>
        <p:cNvPr id="1" name="Shape 525"/>
        <p:cNvGrpSpPr/>
        <p:nvPr/>
      </p:nvGrpSpPr>
      <p:grpSpPr>
        <a:xfrm>
          <a:off x="0" y="0"/>
          <a:ext cx="0" cy="0"/>
          <a:chOff x="0" y="0"/>
          <a:chExt cx="0" cy="0"/>
        </a:xfrm>
      </p:grpSpPr>
      <p:sp>
        <p:nvSpPr>
          <p:cNvPr id="526" name="Google Shape;526;p115"/>
          <p:cNvSpPr txBox="1">
            <a:spLocks noGrp="1"/>
          </p:cNvSpPr>
          <p:nvPr>
            <p:ph type="title"/>
          </p:nvPr>
        </p:nvSpPr>
        <p:spPr>
          <a:xfrm>
            <a:off x="1979453" y="1987550"/>
            <a:ext cx="69789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chivo Narrow"/>
              <a:buNone/>
              <a:defRPr sz="3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527" name="Google Shape;527;p115"/>
          <p:cNvSpPr txBox="1">
            <a:spLocks noGrp="1"/>
          </p:cNvSpPr>
          <p:nvPr>
            <p:ph type="body" idx="1"/>
          </p:nvPr>
        </p:nvSpPr>
        <p:spPr>
          <a:xfrm>
            <a:off x="1981200" y="3087240"/>
            <a:ext cx="6976800" cy="533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1600" b="0"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200" b="0"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pic>
        <p:nvPicPr>
          <p:cNvPr id="528" name="Google Shape;528;p115" descr="Red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529" name="Google Shape;529;p115"/>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83_Quote Texture RED">
  <p:cSld name="83_Quote Texture RED">
    <p:spTree>
      <p:nvGrpSpPr>
        <p:cNvPr id="1" name="Shape 530"/>
        <p:cNvGrpSpPr/>
        <p:nvPr/>
      </p:nvGrpSpPr>
      <p:grpSpPr>
        <a:xfrm>
          <a:off x="0" y="0"/>
          <a:ext cx="0" cy="0"/>
          <a:chOff x="0" y="0"/>
          <a:chExt cx="0" cy="0"/>
        </a:xfrm>
      </p:grpSpPr>
      <p:pic>
        <p:nvPicPr>
          <p:cNvPr id="531" name="Google Shape;531;p116" descr="Red.jpg"/>
          <p:cNvPicPr preferRelativeResize="0"/>
          <p:nvPr/>
        </p:nvPicPr>
        <p:blipFill rotWithShape="1">
          <a:blip r:embed="rId2">
            <a:alphaModFix/>
          </a:blip>
          <a:srcRect/>
          <a:stretch/>
        </p:blipFill>
        <p:spPr>
          <a:xfrm>
            <a:off x="0" y="0"/>
            <a:ext cx="9141293" cy="5143501"/>
          </a:xfrm>
          <a:prstGeom prst="rect">
            <a:avLst/>
          </a:prstGeom>
          <a:noFill/>
          <a:ln>
            <a:noFill/>
          </a:ln>
        </p:spPr>
      </p:pic>
      <p:sp>
        <p:nvSpPr>
          <p:cNvPr id="532" name="Google Shape;532;p116"/>
          <p:cNvSpPr txBox="1">
            <a:spLocks noGrp="1"/>
          </p:cNvSpPr>
          <p:nvPr>
            <p:ph type="title"/>
          </p:nvPr>
        </p:nvSpPr>
        <p:spPr>
          <a:xfrm>
            <a:off x="1979453" y="1987550"/>
            <a:ext cx="69789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400"/>
              <a:buFont typeface="Archivo Narrow"/>
              <a:buNone/>
              <a:defRPr sz="32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533" name="Google Shape;533;p116"/>
          <p:cNvSpPr txBox="1">
            <a:spLocks noGrp="1"/>
          </p:cNvSpPr>
          <p:nvPr>
            <p:ph type="body" idx="1"/>
          </p:nvPr>
        </p:nvSpPr>
        <p:spPr>
          <a:xfrm>
            <a:off x="1981200" y="3087240"/>
            <a:ext cx="6976800" cy="533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00"/>
              </a:spcBef>
              <a:spcAft>
                <a:spcPts val="0"/>
              </a:spcAft>
              <a:buClr>
                <a:schemeClr val="dk2"/>
              </a:buClr>
              <a:buSzPts val="1800"/>
              <a:buFont typeface="Open Sans"/>
              <a:buNone/>
              <a:defRPr sz="1800" b="0" i="0" u="none" strike="noStrike" cap="none">
                <a:solidFill>
                  <a:schemeClr val="lt1"/>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1600" b="0"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200" b="0"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pic>
        <p:nvPicPr>
          <p:cNvPr id="534" name="Google Shape;534;p116"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535" name="Google Shape;535;p116"/>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536" name="Google Shape;536;p116"/>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84_Divider Slide">
  <p:cSld name="84_Divider Slide">
    <p:spTree>
      <p:nvGrpSpPr>
        <p:cNvPr id="1" name="Shape 537"/>
        <p:cNvGrpSpPr/>
        <p:nvPr/>
      </p:nvGrpSpPr>
      <p:grpSpPr>
        <a:xfrm>
          <a:off x="0" y="0"/>
          <a:ext cx="0" cy="0"/>
          <a:chOff x="0" y="0"/>
          <a:chExt cx="0" cy="0"/>
        </a:xfrm>
      </p:grpSpPr>
      <p:pic>
        <p:nvPicPr>
          <p:cNvPr id="538" name="Google Shape;538;p117"/>
          <p:cNvPicPr preferRelativeResize="0"/>
          <p:nvPr/>
        </p:nvPicPr>
        <p:blipFill rotWithShape="1">
          <a:blip r:embed="rId2">
            <a:alphaModFix/>
          </a:blip>
          <a:srcRect/>
          <a:stretch/>
        </p:blipFill>
        <p:spPr>
          <a:xfrm>
            <a:off x="0" y="762"/>
            <a:ext cx="9141290" cy="5141976"/>
          </a:xfrm>
          <a:prstGeom prst="rect">
            <a:avLst/>
          </a:prstGeom>
          <a:noFill/>
          <a:ln>
            <a:noFill/>
          </a:ln>
        </p:spPr>
      </p:pic>
      <p:pic>
        <p:nvPicPr>
          <p:cNvPr id="539" name="Google Shape;539;p117" descr="Red strip.jpg"/>
          <p:cNvPicPr preferRelativeResize="0"/>
          <p:nvPr/>
        </p:nvPicPr>
        <p:blipFill rotWithShape="1">
          <a:blip r:embed="rId3">
            <a:alphaModFix/>
          </a:blip>
          <a:srcRect/>
          <a:stretch/>
        </p:blipFill>
        <p:spPr>
          <a:xfrm>
            <a:off x="0" y="0"/>
            <a:ext cx="176732" cy="5143501"/>
          </a:xfrm>
          <a:prstGeom prst="rect">
            <a:avLst/>
          </a:prstGeom>
          <a:noFill/>
          <a:ln>
            <a:noFill/>
          </a:ln>
        </p:spPr>
      </p:pic>
      <p:sp>
        <p:nvSpPr>
          <p:cNvPr id="540" name="Google Shape;540;p117"/>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541" name="Google Shape;541;p117"/>
          <p:cNvSpPr txBox="1">
            <a:spLocks noGrp="1"/>
          </p:cNvSpPr>
          <p:nvPr>
            <p:ph type="title"/>
          </p:nvPr>
        </p:nvSpPr>
        <p:spPr>
          <a:xfrm>
            <a:off x="304800" y="518622"/>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200"/>
              <a:buFont typeface="Archivo Narrow"/>
              <a:buNone/>
              <a:defRPr sz="42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542" name="Google Shape;542;p117"/>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85_Divider White">
  <p:cSld name="85_Divider White">
    <p:spTree>
      <p:nvGrpSpPr>
        <p:cNvPr id="1" name="Shape 543"/>
        <p:cNvGrpSpPr/>
        <p:nvPr/>
      </p:nvGrpSpPr>
      <p:grpSpPr>
        <a:xfrm>
          <a:off x="0" y="0"/>
          <a:ext cx="0" cy="0"/>
          <a:chOff x="0" y="0"/>
          <a:chExt cx="0" cy="0"/>
        </a:xfrm>
      </p:grpSpPr>
      <p:sp>
        <p:nvSpPr>
          <p:cNvPr id="544" name="Google Shape;544;p118"/>
          <p:cNvSpPr txBox="1">
            <a:spLocks noGrp="1"/>
          </p:cNvSpPr>
          <p:nvPr>
            <p:ph type="title"/>
          </p:nvPr>
        </p:nvSpPr>
        <p:spPr>
          <a:xfrm>
            <a:off x="685800" y="2064684"/>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chivo Narrow"/>
              <a:buNone/>
              <a:defRPr sz="5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pic>
        <p:nvPicPr>
          <p:cNvPr id="545" name="Google Shape;545;p118" descr="Red strip.jpg"/>
          <p:cNvPicPr preferRelativeResize="0"/>
          <p:nvPr/>
        </p:nvPicPr>
        <p:blipFill rotWithShape="1">
          <a:blip r:embed="rId2">
            <a:alphaModFix/>
          </a:blip>
          <a:srcRect/>
          <a:stretch/>
        </p:blipFill>
        <p:spPr>
          <a:xfrm>
            <a:off x="0" y="0"/>
            <a:ext cx="176732" cy="5143501"/>
          </a:xfrm>
          <a:prstGeom prst="rect">
            <a:avLst/>
          </a:prstGeom>
          <a:noFill/>
          <a:ln>
            <a:noFill/>
          </a:ln>
        </p:spPr>
      </p:pic>
      <p:sp>
        <p:nvSpPr>
          <p:cNvPr id="546" name="Google Shape;546;p118"/>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
        <p:cNvGrpSpPr/>
        <p:nvPr/>
      </p:nvGrpSpPr>
      <p:grpSpPr>
        <a:xfrm>
          <a:off x="0" y="0"/>
          <a:ext cx="0" cy="0"/>
          <a:chOff x="0" y="0"/>
          <a:chExt cx="0" cy="0"/>
        </a:xfrm>
      </p:grpSpPr>
      <p:pic>
        <p:nvPicPr>
          <p:cNvPr id="53" name="Google Shape;53;p38"/>
          <p:cNvPicPr preferRelativeResize="0"/>
          <p:nvPr/>
        </p:nvPicPr>
        <p:blipFill rotWithShape="1">
          <a:blip r:embed="rId2">
            <a:alphaModFix/>
          </a:blip>
          <a:srcRect/>
          <a:stretch/>
        </p:blipFill>
        <p:spPr>
          <a:xfrm>
            <a:off x="0" y="762"/>
            <a:ext cx="9141301" cy="5142000"/>
          </a:xfrm>
          <a:prstGeom prst="rect">
            <a:avLst/>
          </a:prstGeom>
          <a:noFill/>
          <a:ln>
            <a:noFill/>
          </a:ln>
        </p:spPr>
      </p:pic>
      <p:sp>
        <p:nvSpPr>
          <p:cNvPr id="54" name="Google Shape;54;p38"/>
          <p:cNvSpPr txBox="1">
            <a:spLocks noGrp="1"/>
          </p:cNvSpPr>
          <p:nvPr>
            <p:ph type="body" idx="1"/>
          </p:nvPr>
        </p:nvSpPr>
        <p:spPr>
          <a:xfrm>
            <a:off x="292170" y="4496658"/>
            <a:ext cx="2891100" cy="522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chemeClr val="dk2"/>
              </a:buClr>
              <a:buSzPts val="1800"/>
              <a:buFont typeface="Open Sans"/>
              <a:buNone/>
              <a:defRPr sz="12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55" name="Google Shape;55;p38" descr="Blue Strip.jpg"/>
          <p:cNvPicPr preferRelativeResize="0"/>
          <p:nvPr/>
        </p:nvPicPr>
        <p:blipFill rotWithShape="1">
          <a:blip r:embed="rId3">
            <a:alphaModFix/>
          </a:blip>
          <a:srcRect/>
          <a:stretch/>
        </p:blipFill>
        <p:spPr>
          <a:xfrm>
            <a:off x="0" y="0"/>
            <a:ext cx="176700" cy="5143501"/>
          </a:xfrm>
          <a:prstGeom prst="rect">
            <a:avLst/>
          </a:prstGeom>
          <a:noFill/>
          <a:ln>
            <a:noFill/>
          </a:ln>
        </p:spPr>
      </p:pic>
      <p:sp>
        <p:nvSpPr>
          <p:cNvPr id="56" name="Google Shape;56;p38"/>
          <p:cNvSpPr txBox="1">
            <a:spLocks noGrp="1"/>
          </p:cNvSpPr>
          <p:nvPr>
            <p:ph type="ctrTitle"/>
          </p:nvPr>
        </p:nvSpPr>
        <p:spPr>
          <a:xfrm>
            <a:off x="296538" y="639390"/>
            <a:ext cx="7881000" cy="6492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57" name="Google Shape;57;p38"/>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58" name="Google Shape;58;p38"/>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85_Divider White_1">
  <p:cSld name="85_Divider White_1">
    <p:spTree>
      <p:nvGrpSpPr>
        <p:cNvPr id="1" name="Shape 547"/>
        <p:cNvGrpSpPr/>
        <p:nvPr/>
      </p:nvGrpSpPr>
      <p:grpSpPr>
        <a:xfrm>
          <a:off x="0" y="0"/>
          <a:ext cx="0" cy="0"/>
          <a:chOff x="0" y="0"/>
          <a:chExt cx="0" cy="0"/>
        </a:xfrm>
      </p:grpSpPr>
      <p:pic>
        <p:nvPicPr>
          <p:cNvPr id="548" name="Google Shape;548;p119" descr="Red strip.jpg"/>
          <p:cNvPicPr preferRelativeResize="0"/>
          <p:nvPr/>
        </p:nvPicPr>
        <p:blipFill rotWithShape="1">
          <a:blip r:embed="rId2">
            <a:alphaModFix/>
          </a:blip>
          <a:srcRect/>
          <a:stretch/>
        </p:blipFill>
        <p:spPr>
          <a:xfrm>
            <a:off x="0" y="0"/>
            <a:ext cx="176700" cy="5143501"/>
          </a:xfrm>
          <a:prstGeom prst="rect">
            <a:avLst/>
          </a:prstGeom>
          <a:noFill/>
          <a:ln>
            <a:noFill/>
          </a:ln>
        </p:spPr>
      </p:pic>
      <p:sp>
        <p:nvSpPr>
          <p:cNvPr id="549" name="Google Shape;549;p119"/>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86_Divider Texture RED">
  <p:cSld name="86_Divider Texture RED">
    <p:spTree>
      <p:nvGrpSpPr>
        <p:cNvPr id="1" name="Shape 550"/>
        <p:cNvGrpSpPr/>
        <p:nvPr/>
      </p:nvGrpSpPr>
      <p:grpSpPr>
        <a:xfrm>
          <a:off x="0" y="0"/>
          <a:ext cx="0" cy="0"/>
          <a:chOff x="0" y="0"/>
          <a:chExt cx="0" cy="0"/>
        </a:xfrm>
      </p:grpSpPr>
      <p:pic>
        <p:nvPicPr>
          <p:cNvPr id="551" name="Google Shape;551;p120" descr="Red.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552" name="Google Shape;552;p120" descr="N-Element-Tab-White_RGB.png"/>
          <p:cNvPicPr preferRelativeResize="0"/>
          <p:nvPr/>
        </p:nvPicPr>
        <p:blipFill rotWithShape="1">
          <a:blip r:embed="rId3">
            <a:alphaModFix/>
          </a:blip>
          <a:srcRect/>
          <a:stretch/>
        </p:blipFill>
        <p:spPr>
          <a:xfrm>
            <a:off x="8610600" y="0"/>
            <a:ext cx="237745" cy="338327"/>
          </a:xfrm>
          <a:prstGeom prst="rect">
            <a:avLst/>
          </a:prstGeom>
          <a:noFill/>
          <a:ln>
            <a:noFill/>
          </a:ln>
        </p:spPr>
      </p:pic>
      <p:sp>
        <p:nvSpPr>
          <p:cNvPr id="553" name="Google Shape;553;p120"/>
          <p:cNvSpPr txBox="1">
            <a:spLocks noGrp="1"/>
          </p:cNvSpPr>
          <p:nvPr>
            <p:ph type="title"/>
          </p:nvPr>
        </p:nvSpPr>
        <p:spPr>
          <a:xfrm>
            <a:off x="228600" y="2064684"/>
            <a:ext cx="8046600" cy="438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400"/>
              <a:buFont typeface="Archivo Narrow"/>
              <a:buNone/>
              <a:defRPr sz="5000" b="1" i="0" u="none" strike="noStrike" cap="none">
                <a:solidFill>
                  <a:schemeClr val="lt1"/>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554" name="Google Shape;554;p120"/>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Open Sans"/>
              <a:ea typeface="Open Sans"/>
              <a:cs typeface="Open Sans"/>
              <a:sym typeface="Open Sans"/>
            </a:endParaRPr>
          </a:p>
        </p:txBody>
      </p:sp>
      <p:sp>
        <p:nvSpPr>
          <p:cNvPr id="555" name="Google Shape;555;p120"/>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87_End Slide N-tab RED">
  <p:cSld name="87_End Slide N-tab RED">
    <p:spTree>
      <p:nvGrpSpPr>
        <p:cNvPr id="1" name="Shape 556"/>
        <p:cNvGrpSpPr/>
        <p:nvPr/>
      </p:nvGrpSpPr>
      <p:grpSpPr>
        <a:xfrm>
          <a:off x="0" y="0"/>
          <a:ext cx="0" cy="0"/>
          <a:chOff x="0" y="0"/>
          <a:chExt cx="0" cy="0"/>
        </a:xfrm>
      </p:grpSpPr>
      <p:pic>
        <p:nvPicPr>
          <p:cNvPr id="557" name="Google Shape;557;p121" descr="Red.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558" name="Google Shape;558;p121" descr="N-Element-Tab-Square-White_RGB.png"/>
          <p:cNvPicPr preferRelativeResize="0"/>
          <p:nvPr/>
        </p:nvPicPr>
        <p:blipFill rotWithShape="1">
          <a:blip r:embed="rId3">
            <a:alphaModFix/>
          </a:blip>
          <a:srcRect/>
          <a:stretch/>
        </p:blipFill>
        <p:spPr>
          <a:xfrm>
            <a:off x="3768718" y="1767943"/>
            <a:ext cx="1606567" cy="1607281"/>
          </a:xfrm>
          <a:prstGeom prst="rect">
            <a:avLst/>
          </a:prstGeom>
          <a:noFill/>
          <a:ln>
            <a:noFill/>
          </a:ln>
        </p:spPr>
      </p:pic>
      <p:sp>
        <p:nvSpPr>
          <p:cNvPr id="559" name="Google Shape;559;p121"/>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88_End Slide Full Logo RED">
  <p:cSld name="88_End Slide Full Logo RED">
    <p:spTree>
      <p:nvGrpSpPr>
        <p:cNvPr id="1" name="Shape 560"/>
        <p:cNvGrpSpPr/>
        <p:nvPr/>
      </p:nvGrpSpPr>
      <p:grpSpPr>
        <a:xfrm>
          <a:off x="0" y="0"/>
          <a:ext cx="0" cy="0"/>
          <a:chOff x="0" y="0"/>
          <a:chExt cx="0" cy="0"/>
        </a:xfrm>
      </p:grpSpPr>
      <p:pic>
        <p:nvPicPr>
          <p:cNvPr id="561" name="Google Shape;561;p122" descr="Red.jpg"/>
          <p:cNvPicPr preferRelativeResize="0"/>
          <p:nvPr/>
        </p:nvPicPr>
        <p:blipFill rotWithShape="1">
          <a:blip r:embed="rId2">
            <a:alphaModFix/>
          </a:blip>
          <a:srcRect/>
          <a:stretch/>
        </p:blipFill>
        <p:spPr>
          <a:xfrm>
            <a:off x="0" y="0"/>
            <a:ext cx="9141293" cy="5143501"/>
          </a:xfrm>
          <a:prstGeom prst="rect">
            <a:avLst/>
          </a:prstGeom>
          <a:noFill/>
          <a:ln>
            <a:noFill/>
          </a:ln>
        </p:spPr>
      </p:pic>
      <p:pic>
        <p:nvPicPr>
          <p:cNvPr id="562" name="Google Shape;562;p122" descr="Nielsen-Wordmark-White-RGB.png"/>
          <p:cNvPicPr preferRelativeResize="0"/>
          <p:nvPr/>
        </p:nvPicPr>
        <p:blipFill rotWithShape="1">
          <a:blip r:embed="rId3">
            <a:alphaModFix/>
          </a:blip>
          <a:srcRect/>
          <a:stretch/>
        </p:blipFill>
        <p:spPr>
          <a:xfrm>
            <a:off x="2695852" y="1770502"/>
            <a:ext cx="3752295" cy="1324463"/>
          </a:xfrm>
          <a:prstGeom prst="rect">
            <a:avLst/>
          </a:prstGeom>
          <a:noFill/>
          <a:ln>
            <a:noFill/>
          </a:ln>
        </p:spPr>
      </p:pic>
      <p:sp>
        <p:nvSpPr>
          <p:cNvPr id="563" name="Google Shape;563;p122"/>
          <p:cNvSpPr/>
          <p:nvPr/>
        </p:nvSpPr>
        <p:spPr>
          <a:xfrm>
            <a:off x="256825" y="4825475"/>
            <a:ext cx="38196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This artwork was created using Nielsen data.</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600"/>
              <a:buFont typeface="Arial"/>
              <a:buNone/>
            </a:pPr>
            <a:endParaRPr sz="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07_Chart_1">
  <p:cSld name="07_Chart_1">
    <p:spTree>
      <p:nvGrpSpPr>
        <p:cNvPr id="1" name="Shape 564"/>
        <p:cNvGrpSpPr/>
        <p:nvPr/>
      </p:nvGrpSpPr>
      <p:grpSpPr>
        <a:xfrm>
          <a:off x="0" y="0"/>
          <a:ext cx="0" cy="0"/>
          <a:chOff x="0" y="0"/>
          <a:chExt cx="0" cy="0"/>
        </a:xfrm>
      </p:grpSpPr>
      <p:sp>
        <p:nvSpPr>
          <p:cNvPr id="565" name="Google Shape;565;p123"/>
          <p:cNvSpPr txBox="1">
            <a:spLocks noGrp="1"/>
          </p:cNvSpPr>
          <p:nvPr>
            <p:ph type="body" idx="1"/>
          </p:nvPr>
        </p:nvSpPr>
        <p:spPr>
          <a:xfrm>
            <a:off x="221678" y="763380"/>
            <a:ext cx="7876500" cy="188700"/>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000"/>
              <a:buNone/>
              <a:defRPr sz="1000" b="0">
                <a:solidFill>
                  <a:schemeClr val="accent1"/>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6" name="Google Shape;566;p123"/>
          <p:cNvSpPr txBox="1">
            <a:spLocks noGrp="1"/>
          </p:cNvSpPr>
          <p:nvPr>
            <p:ph type="title"/>
          </p:nvPr>
        </p:nvSpPr>
        <p:spPr>
          <a:xfrm>
            <a:off x="221678" y="20227"/>
            <a:ext cx="8155800" cy="4287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2400"/>
              <a:buFont typeface="Arial"/>
              <a:buNone/>
              <a:defRPr sz="2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7" name="Google Shape;567;p123"/>
          <p:cNvSpPr txBox="1">
            <a:spLocks noGrp="1"/>
          </p:cNvSpPr>
          <p:nvPr>
            <p:ph type="body" idx="2"/>
          </p:nvPr>
        </p:nvSpPr>
        <p:spPr>
          <a:xfrm>
            <a:off x="221678" y="485894"/>
            <a:ext cx="8160300" cy="236400"/>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600"/>
              <a:buNone/>
              <a:defRPr sz="16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8" name="Google Shape;568;p123"/>
          <p:cNvSpPr txBox="1">
            <a:spLocks noGrp="1"/>
          </p:cNvSpPr>
          <p:nvPr>
            <p:ph type="body" idx="3"/>
          </p:nvPr>
        </p:nvSpPr>
        <p:spPr>
          <a:xfrm>
            <a:off x="228600" y="4857750"/>
            <a:ext cx="8165700" cy="27420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06_Title only">
  <p:cSld name="06_Title only">
    <p:spTree>
      <p:nvGrpSpPr>
        <p:cNvPr id="1" name="Shape 576"/>
        <p:cNvGrpSpPr/>
        <p:nvPr/>
      </p:nvGrpSpPr>
      <p:grpSpPr>
        <a:xfrm>
          <a:off x="0" y="0"/>
          <a:ext cx="0" cy="0"/>
          <a:chOff x="0" y="0"/>
          <a:chExt cx="0" cy="0"/>
        </a:xfrm>
      </p:grpSpPr>
      <p:sp>
        <p:nvSpPr>
          <p:cNvPr id="577" name="Google Shape;577;p31"/>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p31"/>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79" name="Google Shape;579;p31"/>
          <p:cNvSpPr txBox="1">
            <a:spLocks noGrp="1"/>
          </p:cNvSpPr>
          <p:nvPr>
            <p:ph type="body" idx="2"/>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01_Title N-tab BLUE">
  <p:cSld name="01_Title N-tab BLUE">
    <p:spTree>
      <p:nvGrpSpPr>
        <p:cNvPr id="1" name="Shape 580"/>
        <p:cNvGrpSpPr/>
        <p:nvPr/>
      </p:nvGrpSpPr>
      <p:grpSpPr>
        <a:xfrm>
          <a:off x="0" y="0"/>
          <a:ext cx="0" cy="0"/>
          <a:chOff x="0" y="0"/>
          <a:chExt cx="0" cy="0"/>
        </a:xfrm>
      </p:grpSpPr>
      <p:pic>
        <p:nvPicPr>
          <p:cNvPr id="581" name="Google Shape;581;p124"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582" name="Google Shape;582;p124"/>
          <p:cNvSpPr txBox="1">
            <a:spLocks noGrp="1"/>
          </p:cNvSpPr>
          <p:nvPr>
            <p:ph type="subTitle" idx="1"/>
          </p:nvPr>
        </p:nvSpPr>
        <p:spPr>
          <a:xfrm>
            <a:off x="287929" y="3019821"/>
            <a:ext cx="6919293" cy="49887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83" name="Google Shape;583;p124"/>
          <p:cNvSpPr txBox="1">
            <a:spLocks noGrp="1"/>
          </p:cNvSpPr>
          <p:nvPr>
            <p:ph type="body" idx="2"/>
          </p:nvPr>
        </p:nvSpPr>
        <p:spPr>
          <a:xfrm>
            <a:off x="247427" y="4220330"/>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rgbClr val="FFFFFF"/>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84" name="Google Shape;584;p124"/>
          <p:cNvSpPr txBox="1">
            <a:spLocks noGrp="1"/>
          </p:cNvSpPr>
          <p:nvPr>
            <p:ph type="ctrTitle"/>
          </p:nvPr>
        </p:nvSpPr>
        <p:spPr>
          <a:xfrm>
            <a:off x="242829" y="2038350"/>
            <a:ext cx="6919972"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lt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5" name="Google Shape;585;p124"/>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586" name="Google Shape;586;p124" descr="N-Element-Tab-White_RGB.png"/>
          <p:cNvPicPr preferRelativeResize="0"/>
          <p:nvPr/>
        </p:nvPicPr>
        <p:blipFill rotWithShape="1">
          <a:blip r:embed="rId3">
            <a:alphaModFix/>
          </a:blip>
          <a:srcRect/>
          <a:stretch/>
        </p:blipFill>
        <p:spPr>
          <a:xfrm>
            <a:off x="8610600" y="0"/>
            <a:ext cx="237744" cy="338328"/>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05_Title and Content">
  <p:cSld name="05_Title and Content">
    <p:spTree>
      <p:nvGrpSpPr>
        <p:cNvPr id="1" name="Shape 587"/>
        <p:cNvGrpSpPr/>
        <p:nvPr/>
      </p:nvGrpSpPr>
      <p:grpSpPr>
        <a:xfrm>
          <a:off x="0" y="0"/>
          <a:ext cx="0" cy="0"/>
          <a:chOff x="0" y="0"/>
          <a:chExt cx="0" cy="0"/>
        </a:xfrm>
      </p:grpSpPr>
      <p:sp>
        <p:nvSpPr>
          <p:cNvPr id="588" name="Google Shape;588;p125"/>
          <p:cNvSpPr txBox="1">
            <a:spLocks noGrp="1"/>
          </p:cNvSpPr>
          <p:nvPr>
            <p:ph type="title"/>
          </p:nvPr>
        </p:nvSpPr>
        <p:spPr>
          <a:xfrm>
            <a:off x="593725" y="354013"/>
            <a:ext cx="8165592" cy="428625"/>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9" name="Google Shape;589;p125"/>
          <p:cNvSpPr txBox="1">
            <a:spLocks noGrp="1"/>
          </p:cNvSpPr>
          <p:nvPr>
            <p:ph type="body" idx="1"/>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0" name="Google Shape;590;p125"/>
          <p:cNvSpPr txBox="1">
            <a:spLocks noGrp="1"/>
          </p:cNvSpPr>
          <p:nvPr>
            <p:ph type="body" idx="2"/>
          </p:nvPr>
        </p:nvSpPr>
        <p:spPr>
          <a:xfrm>
            <a:off x="594360" y="1490472"/>
            <a:ext cx="8165592" cy="30599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SzPts val="1800"/>
              <a:buChar char="•"/>
              <a:defRPr>
                <a:solidFill>
                  <a:schemeClr val="dk2"/>
                </a:solidFill>
                <a:latin typeface="Arial"/>
                <a:ea typeface="Arial"/>
                <a:cs typeface="Arial"/>
                <a:sym typeface="Arial"/>
              </a:defRPr>
            </a:lvl1pPr>
            <a:lvl2pPr marL="914400" lvl="1" indent="-330200" algn="l">
              <a:lnSpc>
                <a:spcPct val="100000"/>
              </a:lnSpc>
              <a:spcBef>
                <a:spcPts val="800"/>
              </a:spcBef>
              <a:spcAft>
                <a:spcPts val="0"/>
              </a:spcAft>
              <a:buSzPts val="1600"/>
              <a:buChar char="•"/>
              <a:defRPr>
                <a:solidFill>
                  <a:schemeClr val="dk2"/>
                </a:solidFill>
                <a:latin typeface="Arial"/>
                <a:ea typeface="Arial"/>
                <a:cs typeface="Arial"/>
                <a:sym typeface="Arial"/>
              </a:defRPr>
            </a:lvl2pPr>
            <a:lvl3pPr marL="1371600" lvl="2" indent="-317500" algn="l">
              <a:lnSpc>
                <a:spcPct val="100000"/>
              </a:lnSpc>
              <a:spcBef>
                <a:spcPts val="700"/>
              </a:spcBef>
              <a:spcAft>
                <a:spcPts val="0"/>
              </a:spcAft>
              <a:buSzPts val="1400"/>
              <a:buChar char="•"/>
              <a:defRPr>
                <a:solidFill>
                  <a:schemeClr val="dk2"/>
                </a:solidFill>
                <a:latin typeface="Arial"/>
                <a:ea typeface="Arial"/>
                <a:cs typeface="Arial"/>
                <a:sym typeface="Arial"/>
              </a:defRPr>
            </a:lvl3pPr>
            <a:lvl4pPr marL="1828800" lvl="3" indent="-304800" algn="l">
              <a:lnSpc>
                <a:spcPct val="100000"/>
              </a:lnSpc>
              <a:spcBef>
                <a:spcPts val="700"/>
              </a:spcBef>
              <a:spcAft>
                <a:spcPts val="0"/>
              </a:spcAft>
              <a:buSzPts val="1200"/>
              <a:buChar char="•"/>
              <a:defRPr>
                <a:solidFill>
                  <a:schemeClr val="dk2"/>
                </a:solidFill>
                <a:latin typeface="Arial"/>
                <a:ea typeface="Arial"/>
                <a:cs typeface="Arial"/>
                <a:sym typeface="Arial"/>
              </a:defRPr>
            </a:lvl4pPr>
            <a:lvl5pPr marL="2286000" lvl="4" indent="-292100" algn="l">
              <a:lnSpc>
                <a:spcPct val="100000"/>
              </a:lnSpc>
              <a:spcBef>
                <a:spcPts val="700"/>
              </a:spcBef>
              <a:spcAft>
                <a:spcPts val="0"/>
              </a:spcAft>
              <a:buSzPts val="1000"/>
              <a:buChar char="•"/>
              <a:defRPr>
                <a:solidFill>
                  <a:schemeClr val="dk2"/>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1" name="Google Shape;591;p125"/>
          <p:cNvSpPr txBox="1">
            <a:spLocks noGrp="1"/>
          </p:cNvSpPr>
          <p:nvPr>
            <p:ph type="body" idx="3"/>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02_Title Full Logo BLUE">
  <p:cSld name="02_Title Full Logo BLUE">
    <p:spTree>
      <p:nvGrpSpPr>
        <p:cNvPr id="1" name="Shape 592"/>
        <p:cNvGrpSpPr/>
        <p:nvPr/>
      </p:nvGrpSpPr>
      <p:grpSpPr>
        <a:xfrm>
          <a:off x="0" y="0"/>
          <a:ext cx="0" cy="0"/>
          <a:chOff x="0" y="0"/>
          <a:chExt cx="0" cy="0"/>
        </a:xfrm>
      </p:grpSpPr>
      <p:pic>
        <p:nvPicPr>
          <p:cNvPr id="593" name="Google Shape;593;p126"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594" name="Google Shape;594;p126"/>
          <p:cNvSpPr txBox="1">
            <a:spLocks noGrp="1"/>
          </p:cNvSpPr>
          <p:nvPr>
            <p:ph type="subTitle" idx="1"/>
          </p:nvPr>
        </p:nvSpPr>
        <p:spPr>
          <a:xfrm>
            <a:off x="287929" y="3136392"/>
            <a:ext cx="6919293" cy="498872"/>
          </a:xfrm>
          <a:prstGeom prst="rect">
            <a:avLst/>
          </a:prstGeom>
          <a:noFill/>
          <a:ln>
            <a:noFill/>
          </a:ln>
        </p:spPr>
        <p:txBody>
          <a:bodyPr spcFirstLastPara="1" wrap="square" lIns="91425" tIns="0" rIns="91425" bIns="0" anchor="t" anchorCtr="0">
            <a:noAutofit/>
          </a:bodyPr>
          <a:lstStyle>
            <a:lvl1pPr lvl="0" algn="l">
              <a:lnSpc>
                <a:spcPct val="100000"/>
              </a:lnSpc>
              <a:spcBef>
                <a:spcPts val="800"/>
              </a:spcBef>
              <a:spcAft>
                <a:spcPts val="0"/>
              </a:spcAft>
              <a:buSzPts val="2000"/>
              <a:buNone/>
              <a:defRPr sz="2000" cap="none">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700"/>
              </a:spcBef>
              <a:spcAft>
                <a:spcPts val="0"/>
              </a:spcAft>
              <a:buSzPts val="1400"/>
              <a:buNone/>
              <a:defRPr>
                <a:solidFill>
                  <a:srgbClr val="888888"/>
                </a:solidFill>
              </a:defRPr>
            </a:lvl3pPr>
            <a:lvl4pPr lvl="3" algn="ctr">
              <a:lnSpc>
                <a:spcPct val="100000"/>
              </a:lnSpc>
              <a:spcBef>
                <a:spcPts val="700"/>
              </a:spcBef>
              <a:spcAft>
                <a:spcPts val="0"/>
              </a:spcAft>
              <a:buSzPts val="1200"/>
              <a:buNone/>
              <a:defRPr>
                <a:solidFill>
                  <a:srgbClr val="888888"/>
                </a:solidFill>
              </a:defRPr>
            </a:lvl4pPr>
            <a:lvl5pPr lvl="4" algn="ctr">
              <a:lnSpc>
                <a:spcPct val="100000"/>
              </a:lnSpc>
              <a:spcBef>
                <a:spcPts val="700"/>
              </a:spcBef>
              <a:spcAft>
                <a:spcPts val="0"/>
              </a:spcAft>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95" name="Google Shape;595;p126"/>
          <p:cNvSpPr txBox="1">
            <a:spLocks noGrp="1"/>
          </p:cNvSpPr>
          <p:nvPr>
            <p:ph type="body" idx="2"/>
          </p:nvPr>
        </p:nvSpPr>
        <p:spPr>
          <a:xfrm>
            <a:off x="247427" y="4220330"/>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rgbClr val="FFFFFF"/>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6" name="Google Shape;596;p126"/>
          <p:cNvSpPr txBox="1">
            <a:spLocks noGrp="1"/>
          </p:cNvSpPr>
          <p:nvPr>
            <p:ph type="ctrTitle"/>
          </p:nvPr>
        </p:nvSpPr>
        <p:spPr>
          <a:xfrm>
            <a:off x="242829" y="2112264"/>
            <a:ext cx="6919972" cy="98266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lt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7" name="Google Shape;597;p126"/>
          <p:cNvSpPr/>
          <p:nvPr/>
        </p:nvSpPr>
        <p:spPr>
          <a:xfrm>
            <a:off x="256821" y="4901684"/>
            <a:ext cx="2582758"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598" name="Google Shape;598;p126" descr="Nielsen_R.png"/>
          <p:cNvPicPr preferRelativeResize="0"/>
          <p:nvPr/>
        </p:nvPicPr>
        <p:blipFill rotWithShape="1">
          <a:blip r:embed="rId3">
            <a:alphaModFix/>
          </a:blip>
          <a:srcRect/>
          <a:stretch/>
        </p:blipFill>
        <p:spPr>
          <a:xfrm>
            <a:off x="364067" y="1423174"/>
            <a:ext cx="952280" cy="336755"/>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9"/>
        <p:cNvGrpSpPr/>
        <p:nvPr/>
      </p:nvGrpSpPr>
      <p:grpSpPr>
        <a:xfrm>
          <a:off x="0" y="0"/>
          <a:ext cx="0" cy="0"/>
          <a:chOff x="0" y="0"/>
          <a:chExt cx="0" cy="0"/>
        </a:xfrm>
      </p:grpSpPr>
      <p:pic>
        <p:nvPicPr>
          <p:cNvPr id="600" name="Google Shape;600;p127"/>
          <p:cNvPicPr preferRelativeResize="0"/>
          <p:nvPr/>
        </p:nvPicPr>
        <p:blipFill rotWithShape="1">
          <a:blip r:embed="rId2">
            <a:alphaModFix/>
          </a:blip>
          <a:srcRect/>
          <a:stretch/>
        </p:blipFill>
        <p:spPr>
          <a:xfrm>
            <a:off x="0" y="762"/>
            <a:ext cx="9141291" cy="5141976"/>
          </a:xfrm>
          <a:prstGeom prst="rect">
            <a:avLst/>
          </a:prstGeom>
          <a:noFill/>
          <a:ln>
            <a:noFill/>
          </a:ln>
        </p:spPr>
      </p:pic>
      <p:sp>
        <p:nvSpPr>
          <p:cNvPr id="601" name="Google Shape;601;p127"/>
          <p:cNvSpPr txBox="1">
            <a:spLocks noGrp="1"/>
          </p:cNvSpPr>
          <p:nvPr>
            <p:ph type="body" idx="1"/>
          </p:nvPr>
        </p:nvSpPr>
        <p:spPr>
          <a:xfrm>
            <a:off x="292170" y="4496658"/>
            <a:ext cx="2891063" cy="52304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200"/>
              <a:buNone/>
              <a:defRPr sz="12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602" name="Google Shape;602;p127" descr="Blue Strip.jpg"/>
          <p:cNvPicPr preferRelativeResize="0"/>
          <p:nvPr/>
        </p:nvPicPr>
        <p:blipFill rotWithShape="1">
          <a:blip r:embed="rId3">
            <a:alphaModFix/>
          </a:blip>
          <a:srcRect/>
          <a:stretch/>
        </p:blipFill>
        <p:spPr>
          <a:xfrm>
            <a:off x="0" y="0"/>
            <a:ext cx="176732" cy="5143500"/>
          </a:xfrm>
          <a:prstGeom prst="rect">
            <a:avLst/>
          </a:prstGeom>
          <a:noFill/>
          <a:ln>
            <a:noFill/>
          </a:ln>
        </p:spPr>
      </p:pic>
      <p:sp>
        <p:nvSpPr>
          <p:cNvPr id="603" name="Google Shape;603;p127"/>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sp>
        <p:nvSpPr>
          <p:cNvPr id="604" name="Google Shape;604;p127"/>
          <p:cNvSpPr txBox="1">
            <a:spLocks noGrp="1"/>
          </p:cNvSpPr>
          <p:nvPr>
            <p:ph type="ctrTitle"/>
          </p:nvPr>
        </p:nvSpPr>
        <p:spPr>
          <a:xfrm>
            <a:off x="296538" y="486990"/>
            <a:ext cx="7880978" cy="64921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2"/>
              </a:buClr>
              <a:buSzPts val="3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image" Target="../media/image2.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47" Type="http://schemas.openxmlformats.org/officeDocument/2006/relationships/slideLayout" Target="../slideLayouts/slideLayout141.xml"/><Relationship Id="rId50" Type="http://schemas.openxmlformats.org/officeDocument/2006/relationships/slideLayout" Target="../slideLayouts/slideLayout144.xml"/><Relationship Id="rId55" Type="http://schemas.openxmlformats.org/officeDocument/2006/relationships/slideLayout" Target="../slideLayouts/slideLayout149.xml"/><Relationship Id="rId63" Type="http://schemas.openxmlformats.org/officeDocument/2006/relationships/slideLayout" Target="../slideLayouts/slideLayout157.xml"/><Relationship Id="rId68" Type="http://schemas.openxmlformats.org/officeDocument/2006/relationships/slideLayout" Target="../slideLayouts/slideLayout162.xml"/><Relationship Id="rId76" Type="http://schemas.openxmlformats.org/officeDocument/2006/relationships/slideLayout" Target="../slideLayouts/slideLayout170.xml"/><Relationship Id="rId84" Type="http://schemas.openxmlformats.org/officeDocument/2006/relationships/slideLayout" Target="../slideLayouts/slideLayout178.xml"/><Relationship Id="rId7" Type="http://schemas.openxmlformats.org/officeDocument/2006/relationships/slideLayout" Target="../slideLayouts/slideLayout101.xml"/><Relationship Id="rId71" Type="http://schemas.openxmlformats.org/officeDocument/2006/relationships/slideLayout" Target="../slideLayouts/slideLayout165.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slideLayout" Target="../slideLayouts/slideLayout123.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3" Type="http://schemas.openxmlformats.org/officeDocument/2006/relationships/slideLayout" Target="../slideLayouts/slideLayout147.xml"/><Relationship Id="rId58" Type="http://schemas.openxmlformats.org/officeDocument/2006/relationships/slideLayout" Target="../slideLayouts/slideLayout152.xml"/><Relationship Id="rId66" Type="http://schemas.openxmlformats.org/officeDocument/2006/relationships/slideLayout" Target="../slideLayouts/slideLayout160.xml"/><Relationship Id="rId74" Type="http://schemas.openxmlformats.org/officeDocument/2006/relationships/slideLayout" Target="../slideLayouts/slideLayout168.xml"/><Relationship Id="rId79" Type="http://schemas.openxmlformats.org/officeDocument/2006/relationships/slideLayout" Target="../slideLayouts/slideLayout173.xml"/><Relationship Id="rId87" Type="http://schemas.openxmlformats.org/officeDocument/2006/relationships/image" Target="../media/image1.jpg"/><Relationship Id="rId5" Type="http://schemas.openxmlformats.org/officeDocument/2006/relationships/slideLayout" Target="../slideLayouts/slideLayout99.xml"/><Relationship Id="rId61" Type="http://schemas.openxmlformats.org/officeDocument/2006/relationships/slideLayout" Target="../slideLayouts/slideLayout155.xml"/><Relationship Id="rId82" Type="http://schemas.openxmlformats.org/officeDocument/2006/relationships/slideLayout" Target="../slideLayouts/slideLayout176.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48" Type="http://schemas.openxmlformats.org/officeDocument/2006/relationships/slideLayout" Target="../slideLayouts/slideLayout142.xml"/><Relationship Id="rId56" Type="http://schemas.openxmlformats.org/officeDocument/2006/relationships/slideLayout" Target="../slideLayouts/slideLayout150.xml"/><Relationship Id="rId64" Type="http://schemas.openxmlformats.org/officeDocument/2006/relationships/slideLayout" Target="../slideLayouts/slideLayout158.xml"/><Relationship Id="rId69" Type="http://schemas.openxmlformats.org/officeDocument/2006/relationships/slideLayout" Target="../slideLayouts/slideLayout163.xml"/><Relationship Id="rId77" Type="http://schemas.openxmlformats.org/officeDocument/2006/relationships/slideLayout" Target="../slideLayouts/slideLayout171.xml"/><Relationship Id="rId8" Type="http://schemas.openxmlformats.org/officeDocument/2006/relationships/slideLayout" Target="../slideLayouts/slideLayout102.xml"/><Relationship Id="rId51" Type="http://schemas.openxmlformats.org/officeDocument/2006/relationships/slideLayout" Target="../slideLayouts/slideLayout145.xml"/><Relationship Id="rId72" Type="http://schemas.openxmlformats.org/officeDocument/2006/relationships/slideLayout" Target="../slideLayouts/slideLayout166.xml"/><Relationship Id="rId80" Type="http://schemas.openxmlformats.org/officeDocument/2006/relationships/slideLayout" Target="../slideLayouts/slideLayout174.xml"/><Relationship Id="rId85" Type="http://schemas.openxmlformats.org/officeDocument/2006/relationships/slideLayout" Target="../slideLayouts/slideLayout179.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59" Type="http://schemas.openxmlformats.org/officeDocument/2006/relationships/slideLayout" Target="../slideLayouts/slideLayout153.xml"/><Relationship Id="rId67" Type="http://schemas.openxmlformats.org/officeDocument/2006/relationships/slideLayout" Target="../slideLayouts/slideLayout161.xml"/><Relationship Id="rId20" Type="http://schemas.openxmlformats.org/officeDocument/2006/relationships/slideLayout" Target="../slideLayouts/slideLayout114.xml"/><Relationship Id="rId41" Type="http://schemas.openxmlformats.org/officeDocument/2006/relationships/slideLayout" Target="../slideLayouts/slideLayout135.xml"/><Relationship Id="rId54" Type="http://schemas.openxmlformats.org/officeDocument/2006/relationships/slideLayout" Target="../slideLayouts/slideLayout148.xml"/><Relationship Id="rId62" Type="http://schemas.openxmlformats.org/officeDocument/2006/relationships/slideLayout" Target="../slideLayouts/slideLayout156.xml"/><Relationship Id="rId70" Type="http://schemas.openxmlformats.org/officeDocument/2006/relationships/slideLayout" Target="../slideLayouts/slideLayout164.xml"/><Relationship Id="rId75" Type="http://schemas.openxmlformats.org/officeDocument/2006/relationships/slideLayout" Target="../slideLayouts/slideLayout169.xml"/><Relationship Id="rId83" Type="http://schemas.openxmlformats.org/officeDocument/2006/relationships/slideLayout" Target="../slideLayouts/slideLayout177.xml"/><Relationship Id="rId88" Type="http://schemas.openxmlformats.org/officeDocument/2006/relationships/image" Target="../media/image2.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49" Type="http://schemas.openxmlformats.org/officeDocument/2006/relationships/slideLayout" Target="../slideLayouts/slideLayout143.xml"/><Relationship Id="rId57" Type="http://schemas.openxmlformats.org/officeDocument/2006/relationships/slideLayout" Target="../slideLayouts/slideLayout151.xml"/><Relationship Id="rId10" Type="http://schemas.openxmlformats.org/officeDocument/2006/relationships/slideLayout" Target="../slideLayouts/slideLayout104.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52" Type="http://schemas.openxmlformats.org/officeDocument/2006/relationships/slideLayout" Target="../slideLayouts/slideLayout146.xml"/><Relationship Id="rId60" Type="http://schemas.openxmlformats.org/officeDocument/2006/relationships/slideLayout" Target="../slideLayouts/slideLayout154.xml"/><Relationship Id="rId65" Type="http://schemas.openxmlformats.org/officeDocument/2006/relationships/slideLayout" Target="../slideLayouts/slideLayout159.xml"/><Relationship Id="rId73" Type="http://schemas.openxmlformats.org/officeDocument/2006/relationships/slideLayout" Target="../slideLayouts/slideLayout167.xml"/><Relationship Id="rId78" Type="http://schemas.openxmlformats.org/officeDocument/2006/relationships/slideLayout" Target="../slideLayouts/slideLayout172.xml"/><Relationship Id="rId81" Type="http://schemas.openxmlformats.org/officeDocument/2006/relationships/slideLayout" Target="../slideLayouts/slideLayout175.xml"/><Relationship Id="rId8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7" descr="Blue Strip.jpg"/>
          <p:cNvPicPr preferRelativeResize="0"/>
          <p:nvPr/>
        </p:nvPicPr>
        <p:blipFill rotWithShape="1">
          <a:blip r:embed="rId96">
            <a:alphaModFix/>
          </a:blip>
          <a:srcRect/>
          <a:stretch/>
        </p:blipFill>
        <p:spPr>
          <a:xfrm>
            <a:off x="0" y="0"/>
            <a:ext cx="176732" cy="5143501"/>
          </a:xfrm>
          <a:prstGeom prst="rect">
            <a:avLst/>
          </a:prstGeom>
          <a:noFill/>
          <a:ln>
            <a:noFill/>
          </a:ln>
        </p:spPr>
      </p:pic>
      <p:sp>
        <p:nvSpPr>
          <p:cNvPr id="7" name="Google Shape;7;p27"/>
          <p:cNvSpPr txBox="1">
            <a:spLocks noGrp="1"/>
          </p:cNvSpPr>
          <p:nvPr>
            <p:ph type="title"/>
          </p:nvPr>
        </p:nvSpPr>
        <p:spPr>
          <a:xfrm>
            <a:off x="594360" y="361950"/>
            <a:ext cx="8155800" cy="4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chivo Narrow"/>
              <a:buNone/>
              <a:defRPr sz="3000" b="0" i="0" u="none" strike="noStrike" cap="none">
                <a:solidFill>
                  <a:schemeClr val="dk2"/>
                </a:solidFill>
                <a:latin typeface="Archivo Narrow"/>
                <a:ea typeface="Archivo Narrow"/>
                <a:cs typeface="Archivo Narrow"/>
                <a:sym typeface="Archivo Narrow"/>
              </a:defRPr>
            </a:lvl1pPr>
            <a:lvl2pPr marR="0" lvl="1" algn="l" rtl="0">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rtl="0">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rtl="0">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rtl="0">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rtl="0">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rtl="0">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rtl="0">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rtl="0">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8" name="Google Shape;8;p27"/>
          <p:cNvSpPr txBox="1">
            <a:spLocks noGrp="1"/>
          </p:cNvSpPr>
          <p:nvPr>
            <p:ph type="body" idx="1"/>
          </p:nvPr>
        </p:nvSpPr>
        <p:spPr>
          <a:xfrm>
            <a:off x="594360" y="1490472"/>
            <a:ext cx="8155800" cy="3058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80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30200" algn="l" rtl="0">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04800" algn="l" rtl="0">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292100" algn="l" rtl="0">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9" name="Google Shape;9;p27"/>
          <p:cNvSpPr txBox="1"/>
          <p:nvPr/>
        </p:nvSpPr>
        <p:spPr>
          <a:xfrm>
            <a:off x="8877554" y="4932945"/>
            <a:ext cx="141000" cy="138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Open Sans"/>
              <a:ea typeface="Open Sans"/>
              <a:cs typeface="Open Sans"/>
              <a:sym typeface="Open Sans"/>
            </a:endParaRPr>
          </a:p>
        </p:txBody>
      </p:sp>
      <p:pic>
        <p:nvPicPr>
          <p:cNvPr id="10" name="Google Shape;10;p27" descr="N-Element-Tab-Blue_RGB.png"/>
          <p:cNvPicPr preferRelativeResize="0"/>
          <p:nvPr/>
        </p:nvPicPr>
        <p:blipFill rotWithShape="1">
          <a:blip r:embed="rId97">
            <a:alphaModFix/>
          </a:blip>
          <a:srcRect/>
          <a:stretch/>
        </p:blipFill>
        <p:spPr>
          <a:xfrm>
            <a:off x="8610600" y="0"/>
            <a:ext cx="236416" cy="339912"/>
          </a:xfrm>
          <a:prstGeom prst="rect">
            <a:avLst/>
          </a:prstGeom>
          <a:noFill/>
          <a:ln>
            <a:noFill/>
          </a:ln>
        </p:spPr>
      </p:pic>
      <p:sp>
        <p:nvSpPr>
          <p:cNvPr id="11" name="Google Shape;11;p27"/>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Open Sans"/>
                <a:ea typeface="Open Sans"/>
                <a:cs typeface="Open Sans"/>
                <a:sym typeface="Open Sans"/>
              </a:rPr>
              <a:t>Copyright © 2019 The Nielsen Company (US), LLC. Confidential and proprietary. Do not distribute.</a:t>
            </a:r>
            <a:endParaRPr sz="600" b="0" i="0" u="none" strike="noStrike" cap="none">
              <a:solidFill>
                <a:srgbClr val="FFFFFF"/>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9"/>
        <p:cNvGrpSpPr/>
        <p:nvPr/>
      </p:nvGrpSpPr>
      <p:grpSpPr>
        <a:xfrm>
          <a:off x="0" y="0"/>
          <a:ext cx="0" cy="0"/>
          <a:chOff x="0" y="0"/>
          <a:chExt cx="0" cy="0"/>
        </a:xfrm>
      </p:grpSpPr>
      <p:pic>
        <p:nvPicPr>
          <p:cNvPr id="570" name="Google Shape;570;p30" descr="Blue Strip.jpg"/>
          <p:cNvPicPr preferRelativeResize="0"/>
          <p:nvPr/>
        </p:nvPicPr>
        <p:blipFill rotWithShape="1">
          <a:blip r:embed="rId87">
            <a:alphaModFix/>
          </a:blip>
          <a:srcRect/>
          <a:stretch/>
        </p:blipFill>
        <p:spPr>
          <a:xfrm>
            <a:off x="0" y="0"/>
            <a:ext cx="176732" cy="5143500"/>
          </a:xfrm>
          <a:prstGeom prst="rect">
            <a:avLst/>
          </a:prstGeom>
          <a:noFill/>
          <a:ln>
            <a:noFill/>
          </a:ln>
        </p:spPr>
      </p:pic>
      <p:sp>
        <p:nvSpPr>
          <p:cNvPr id="571" name="Google Shape;571;p30"/>
          <p:cNvSpPr txBox="1">
            <a:spLocks noGrp="1"/>
          </p:cNvSpPr>
          <p:nvPr>
            <p:ph type="title"/>
          </p:nvPr>
        </p:nvSpPr>
        <p:spPr>
          <a:xfrm>
            <a:off x="594360" y="361950"/>
            <a:ext cx="8155940" cy="428625"/>
          </a:xfrm>
          <a:prstGeom prst="rect">
            <a:avLst/>
          </a:prstGeom>
          <a:noFill/>
          <a:ln>
            <a:noFill/>
          </a:ln>
        </p:spPr>
        <p:txBody>
          <a:bodyPr spcFirstLastPara="1" wrap="square" lIns="91425" tIns="0" rIns="91425" bIns="0" anchor="b" anchorCtr="0">
            <a:noAutofit/>
          </a:bodyPr>
          <a:lstStyle>
            <a:lvl1pPr marR="0" lvl="0"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2" name="Google Shape;572;p30"/>
          <p:cNvSpPr txBox="1">
            <a:spLocks noGrp="1"/>
          </p:cNvSpPr>
          <p:nvPr>
            <p:ph type="body" idx="1"/>
          </p:nvPr>
        </p:nvSpPr>
        <p:spPr>
          <a:xfrm>
            <a:off x="594360" y="1490472"/>
            <a:ext cx="8155940" cy="305866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30200" algn="l" rtl="0">
              <a:lnSpc>
                <a:spcPct val="100000"/>
              </a:lnSpc>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17500" algn="l" rtl="0">
              <a:lnSpc>
                <a:spcPct val="10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04800" algn="l" rtl="0">
              <a:lnSpc>
                <a:spcPct val="100000"/>
              </a:lnSpc>
              <a:spcBef>
                <a:spcPts val="7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292100" algn="l" rtl="0">
              <a:lnSpc>
                <a:spcPct val="100000"/>
              </a:lnSpc>
              <a:spcBef>
                <a:spcPts val="7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3" name="Google Shape;573;p30"/>
          <p:cNvSpPr txBox="1"/>
          <p:nvPr/>
        </p:nvSpPr>
        <p:spPr>
          <a:xfrm>
            <a:off x="8877554" y="4932945"/>
            <a:ext cx="141064" cy="1384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
        <p:nvSpPr>
          <p:cNvPr id="574" name="Google Shape;574;p30"/>
          <p:cNvSpPr/>
          <p:nvPr/>
        </p:nvSpPr>
        <p:spPr>
          <a:xfrm rot="-5400000">
            <a:off x="-1206633" y="3720965"/>
            <a:ext cx="2569934"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Copyright © 2020 The Nielsen Company. Confidential and proprietary.</a:t>
            </a:r>
            <a:endParaRPr sz="1400" b="0" i="0" u="none" strike="noStrike" cap="none">
              <a:solidFill>
                <a:srgbClr val="000000"/>
              </a:solidFill>
              <a:latin typeface="Arial"/>
              <a:ea typeface="Arial"/>
              <a:cs typeface="Arial"/>
              <a:sym typeface="Arial"/>
            </a:endParaRPr>
          </a:p>
        </p:txBody>
      </p:sp>
      <p:pic>
        <p:nvPicPr>
          <p:cNvPr id="575" name="Google Shape;575;p30" descr="N-Element-Tab-Blue_RGB.png"/>
          <p:cNvPicPr preferRelativeResize="0"/>
          <p:nvPr/>
        </p:nvPicPr>
        <p:blipFill rotWithShape="1">
          <a:blip r:embed="rId88">
            <a:alphaModFix/>
          </a:blip>
          <a:srcRect/>
          <a:stretch/>
        </p:blipFill>
        <p:spPr>
          <a:xfrm>
            <a:off x="8610600" y="0"/>
            <a:ext cx="236415" cy="3399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 id="2147483789" r:id="rId46"/>
    <p:sldLayoutId id="2147483790" r:id="rId47"/>
    <p:sldLayoutId id="2147483791" r:id="rId48"/>
    <p:sldLayoutId id="2147483792" r:id="rId49"/>
    <p:sldLayoutId id="2147483793" r:id="rId50"/>
    <p:sldLayoutId id="2147483794" r:id="rId51"/>
    <p:sldLayoutId id="2147483795" r:id="rId52"/>
    <p:sldLayoutId id="2147483796" r:id="rId53"/>
    <p:sldLayoutId id="2147483797" r:id="rId54"/>
    <p:sldLayoutId id="2147483798" r:id="rId55"/>
    <p:sldLayoutId id="2147483799" r:id="rId56"/>
    <p:sldLayoutId id="2147483800" r:id="rId57"/>
    <p:sldLayoutId id="2147483801" r:id="rId58"/>
    <p:sldLayoutId id="2147483802" r:id="rId59"/>
    <p:sldLayoutId id="2147483803" r:id="rId60"/>
    <p:sldLayoutId id="2147483804" r:id="rId61"/>
    <p:sldLayoutId id="2147483805" r:id="rId62"/>
    <p:sldLayoutId id="2147483806" r:id="rId63"/>
    <p:sldLayoutId id="2147483807" r:id="rId64"/>
    <p:sldLayoutId id="2147483808" r:id="rId65"/>
    <p:sldLayoutId id="2147483809" r:id="rId66"/>
    <p:sldLayoutId id="2147483810" r:id="rId67"/>
    <p:sldLayoutId id="2147483811" r:id="rId68"/>
    <p:sldLayoutId id="2147483812" r:id="rId69"/>
    <p:sldLayoutId id="2147483813" r:id="rId70"/>
    <p:sldLayoutId id="2147483814" r:id="rId71"/>
    <p:sldLayoutId id="2147483815" r:id="rId72"/>
    <p:sldLayoutId id="2147483816" r:id="rId73"/>
    <p:sldLayoutId id="2147483817" r:id="rId74"/>
    <p:sldLayoutId id="2147483818" r:id="rId75"/>
    <p:sldLayoutId id="2147483819" r:id="rId76"/>
    <p:sldLayoutId id="2147483820" r:id="rId77"/>
    <p:sldLayoutId id="2147483821" r:id="rId78"/>
    <p:sldLayoutId id="2147483822" r:id="rId79"/>
    <p:sldLayoutId id="2147483823" r:id="rId80"/>
    <p:sldLayoutId id="2147483824" r:id="rId81"/>
    <p:sldLayoutId id="2147483825" r:id="rId82"/>
    <p:sldLayoutId id="2147483826" r:id="rId83"/>
    <p:sldLayoutId id="2147483827" r:id="rId84"/>
    <p:sldLayoutId id="2147483828" r:id="rId8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9.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3" Type="http://schemas.openxmlformats.org/officeDocument/2006/relationships/hyperlink" Target="https://www.arcgis.com/apps/opsdashboard/index.html#/bda7594740fd40299423467b48e9ecf6"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
          <p:cNvSpPr txBox="1">
            <a:spLocks noGrp="1"/>
          </p:cNvSpPr>
          <p:nvPr>
            <p:ph type="ctrTitle"/>
          </p:nvPr>
        </p:nvSpPr>
        <p:spPr>
          <a:xfrm>
            <a:off x="418706" y="1700709"/>
            <a:ext cx="6920100" cy="982800"/>
          </a:xfrm>
          <a:prstGeom prst="rect">
            <a:avLst/>
          </a:prstGeom>
          <a:noFill/>
          <a:ln>
            <a:noFill/>
          </a:ln>
        </p:spPr>
        <p:txBody>
          <a:bodyPr spcFirstLastPara="1" wrap="square" lIns="91425" tIns="0" rIns="91425" bIns="0" anchor="b" anchorCtr="0">
            <a:noAutofit/>
          </a:bodyPr>
          <a:lstStyle/>
          <a:p>
            <a:pPr marL="0" marR="0" lvl="0" indent="0" algn="l" rtl="0">
              <a:lnSpc>
                <a:spcPct val="90000"/>
              </a:lnSpc>
              <a:spcBef>
                <a:spcPts val="0"/>
              </a:spcBef>
              <a:spcAft>
                <a:spcPts val="0"/>
              </a:spcAft>
              <a:buClr>
                <a:schemeClr val="lt1"/>
              </a:buClr>
              <a:buSzPts val="1400"/>
              <a:buFont typeface="Arial"/>
              <a:buNone/>
            </a:pPr>
            <a:r>
              <a:rPr lang="en" dirty="0"/>
              <a:t>COVID 19 Impact</a:t>
            </a:r>
            <a:endParaRPr dirty="0"/>
          </a:p>
          <a:p>
            <a:pPr marL="0" marR="0" lvl="0" indent="0" algn="l" rtl="0">
              <a:lnSpc>
                <a:spcPct val="90000"/>
              </a:lnSpc>
              <a:spcBef>
                <a:spcPts val="0"/>
              </a:spcBef>
              <a:spcAft>
                <a:spcPts val="0"/>
              </a:spcAft>
              <a:buClr>
                <a:schemeClr val="lt1"/>
              </a:buClr>
              <a:buSzPts val="1400"/>
              <a:buFont typeface="Arial"/>
              <a:buNone/>
            </a:pPr>
            <a:r>
              <a:rPr lang="en" sz="2400" dirty="0"/>
              <a:t>Inc multi-country insight</a:t>
            </a:r>
            <a:endParaRPr sz="2400" dirty="0"/>
          </a:p>
        </p:txBody>
      </p:sp>
      <p:sp>
        <p:nvSpPr>
          <p:cNvPr id="1092" name="Google Shape;1092;p1"/>
          <p:cNvSpPr txBox="1">
            <a:spLocks noGrp="1"/>
          </p:cNvSpPr>
          <p:nvPr>
            <p:ph type="ctrTitle"/>
          </p:nvPr>
        </p:nvSpPr>
        <p:spPr>
          <a:xfrm>
            <a:off x="242829" y="3438875"/>
            <a:ext cx="6920100" cy="982800"/>
          </a:xfrm>
          <a:prstGeom prst="rect">
            <a:avLst/>
          </a:prstGeom>
          <a:noFill/>
          <a:ln>
            <a:noFill/>
          </a:ln>
        </p:spPr>
        <p:txBody>
          <a:bodyPr spcFirstLastPara="1" wrap="square" lIns="91425" tIns="0" rIns="91425" bIns="0" anchor="b" anchorCtr="0">
            <a:noAutofit/>
          </a:bodyPr>
          <a:lstStyle/>
          <a:p>
            <a:pPr marL="0" marR="0" lvl="0" indent="0" algn="l" rtl="0">
              <a:lnSpc>
                <a:spcPct val="90000"/>
              </a:lnSpc>
              <a:spcBef>
                <a:spcPts val="0"/>
              </a:spcBef>
              <a:spcAft>
                <a:spcPts val="0"/>
              </a:spcAft>
              <a:buClr>
                <a:schemeClr val="lt1"/>
              </a:buClr>
              <a:buSzPts val="1400"/>
              <a:buFont typeface="Arial"/>
              <a:buNone/>
            </a:pPr>
            <a:r>
              <a:rPr lang="en" sz="1200"/>
              <a:t>Data to WE 14.03.20</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10"/>
          <p:cNvSpPr txBox="1">
            <a:spLocks noGrp="1"/>
          </p:cNvSpPr>
          <p:nvPr>
            <p:ph type="title"/>
          </p:nvPr>
        </p:nvSpPr>
        <p:spPr>
          <a:xfrm>
            <a:off x="517525" y="201625"/>
            <a:ext cx="8034300" cy="4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HYGIENE &amp; MEDICINES REMAIN TOP 2 NON-FOOD PRIORITIES.</a:t>
            </a:r>
            <a:endParaRPr sz="2400"/>
          </a:p>
        </p:txBody>
      </p:sp>
      <p:sp>
        <p:nvSpPr>
          <p:cNvPr id="1229" name="Google Shape;1229;p10"/>
          <p:cNvSpPr txBox="1"/>
          <p:nvPr/>
        </p:nvSpPr>
        <p:spPr>
          <a:xfrm>
            <a:off x="593725" y="905025"/>
            <a:ext cx="7205100" cy="237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accent1"/>
                </a:solidFill>
                <a:latin typeface="Arial"/>
                <a:ea typeface="Arial"/>
                <a:cs typeface="Arial"/>
                <a:sym typeface="Arial"/>
              </a:rPr>
              <a:t>Total Coverage | Non Food by Sub Category (Top 5 Fastest Growing) | Value % Chg YA | Last 2 Weeks</a:t>
            </a:r>
            <a:endParaRPr sz="1200" b="0" i="0" u="none" strike="noStrike" cap="none">
              <a:solidFill>
                <a:schemeClr val="accent1"/>
              </a:solidFill>
              <a:latin typeface="Arial"/>
              <a:ea typeface="Arial"/>
              <a:cs typeface="Arial"/>
              <a:sym typeface="Arial"/>
            </a:endParaRPr>
          </a:p>
        </p:txBody>
      </p:sp>
      <p:sp>
        <p:nvSpPr>
          <p:cNvPr id="1230" name="Google Shape;1230;p10"/>
          <p:cNvSpPr txBox="1"/>
          <p:nvPr/>
        </p:nvSpPr>
        <p:spPr>
          <a:xfrm>
            <a:off x="498775" y="4827350"/>
            <a:ext cx="3512100" cy="237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Source: Nielsen Scantrack Data to WE 14.03.20</a:t>
            </a:r>
            <a:endParaRPr sz="1100" b="0" i="0" u="none" strike="noStrike" cap="none">
              <a:solidFill>
                <a:srgbClr val="000000"/>
              </a:solidFill>
              <a:latin typeface="Arial"/>
              <a:ea typeface="Arial"/>
              <a:cs typeface="Arial"/>
              <a:sym typeface="Arial"/>
            </a:endParaRPr>
          </a:p>
        </p:txBody>
      </p:sp>
      <p:pic>
        <p:nvPicPr>
          <p:cNvPr id="1231" name="Google Shape;1231;p10"/>
          <p:cNvPicPr preferRelativeResize="0"/>
          <p:nvPr/>
        </p:nvPicPr>
        <p:blipFill rotWithShape="1">
          <a:blip r:embed="rId3">
            <a:alphaModFix/>
          </a:blip>
          <a:srcRect/>
          <a:stretch/>
        </p:blipFill>
        <p:spPr>
          <a:xfrm>
            <a:off x="685800" y="1295325"/>
            <a:ext cx="3616472" cy="3379625"/>
          </a:xfrm>
          <a:prstGeom prst="rect">
            <a:avLst/>
          </a:prstGeom>
          <a:noFill/>
          <a:ln>
            <a:noFill/>
          </a:ln>
        </p:spPr>
      </p:pic>
      <p:pic>
        <p:nvPicPr>
          <p:cNvPr id="1232" name="Google Shape;1232;p10"/>
          <p:cNvPicPr preferRelativeResize="0"/>
          <p:nvPr/>
        </p:nvPicPr>
        <p:blipFill rotWithShape="1">
          <a:blip r:embed="rId4">
            <a:alphaModFix/>
          </a:blip>
          <a:srcRect/>
          <a:stretch/>
        </p:blipFill>
        <p:spPr>
          <a:xfrm>
            <a:off x="4835675" y="1295325"/>
            <a:ext cx="3616475" cy="3397295"/>
          </a:xfrm>
          <a:prstGeom prst="rect">
            <a:avLst/>
          </a:prstGeom>
          <a:noFill/>
          <a:ln>
            <a:noFill/>
          </a:ln>
        </p:spPr>
      </p:pic>
      <p:sp>
        <p:nvSpPr>
          <p:cNvPr id="1233" name="Google Shape;1233;p10"/>
          <p:cNvSpPr txBox="1"/>
          <p:nvPr/>
        </p:nvSpPr>
        <p:spPr>
          <a:xfrm>
            <a:off x="2254825" y="1141436"/>
            <a:ext cx="80642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HPC</a:t>
            </a:r>
            <a:endParaRPr sz="1400" b="0" i="0" u="none" strike="noStrike" cap="none">
              <a:solidFill>
                <a:srgbClr val="000000"/>
              </a:solidFill>
              <a:latin typeface="Arial"/>
              <a:ea typeface="Arial"/>
              <a:cs typeface="Arial"/>
              <a:sym typeface="Arial"/>
            </a:endParaRPr>
          </a:p>
        </p:txBody>
      </p:sp>
      <p:sp>
        <p:nvSpPr>
          <p:cNvPr id="1234" name="Google Shape;1234;p10"/>
          <p:cNvSpPr txBox="1"/>
          <p:nvPr/>
        </p:nvSpPr>
        <p:spPr>
          <a:xfrm>
            <a:off x="6573076" y="1159568"/>
            <a:ext cx="22131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Household &amp; Pet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11"/>
          <p:cNvSpPr txBox="1">
            <a:spLocks noGrp="1"/>
          </p:cNvSpPr>
          <p:nvPr>
            <p:ph type="title"/>
          </p:nvPr>
        </p:nvSpPr>
        <p:spPr>
          <a:xfrm>
            <a:off x="284922" y="334147"/>
            <a:ext cx="8918713" cy="4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sz="2800"/>
              <a:t>SHOPPERS CONTINUE TO STOCK UP ON STAPLE ITEMS.</a:t>
            </a:r>
            <a:endParaRPr sz="2800"/>
          </a:p>
        </p:txBody>
      </p:sp>
      <p:sp>
        <p:nvSpPr>
          <p:cNvPr id="1240" name="Google Shape;1240;p11"/>
          <p:cNvSpPr txBox="1"/>
          <p:nvPr/>
        </p:nvSpPr>
        <p:spPr>
          <a:xfrm>
            <a:off x="231913" y="1017669"/>
            <a:ext cx="8696412" cy="237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accent1"/>
                </a:solidFill>
                <a:latin typeface="Arial"/>
                <a:ea typeface="Arial"/>
                <a:cs typeface="Arial"/>
                <a:sym typeface="Arial"/>
              </a:rPr>
              <a:t>Total Coverage | Ambient Grocery and Frozen by Sub Category (Top 5 Fastest Growing ) | Value % Chg YA | Last 2 Weeks</a:t>
            </a:r>
            <a:endParaRPr sz="1200" b="0" i="0" u="none" strike="noStrike" cap="none">
              <a:solidFill>
                <a:schemeClr val="accent1"/>
              </a:solidFill>
              <a:latin typeface="Arial"/>
              <a:ea typeface="Arial"/>
              <a:cs typeface="Arial"/>
              <a:sym typeface="Arial"/>
            </a:endParaRPr>
          </a:p>
        </p:txBody>
      </p:sp>
      <p:sp>
        <p:nvSpPr>
          <p:cNvPr id="1241" name="Google Shape;1241;p11"/>
          <p:cNvSpPr txBox="1"/>
          <p:nvPr/>
        </p:nvSpPr>
        <p:spPr>
          <a:xfrm>
            <a:off x="498775" y="4827350"/>
            <a:ext cx="3512100" cy="237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Source: Nielsen Scantrack Data to WE 14.03.20</a:t>
            </a:r>
            <a:endParaRPr sz="1100" b="0" i="0" u="none" strike="noStrike" cap="none">
              <a:solidFill>
                <a:srgbClr val="000000"/>
              </a:solidFill>
              <a:latin typeface="Arial"/>
              <a:ea typeface="Arial"/>
              <a:cs typeface="Arial"/>
              <a:sym typeface="Arial"/>
            </a:endParaRPr>
          </a:p>
        </p:txBody>
      </p:sp>
      <p:pic>
        <p:nvPicPr>
          <p:cNvPr id="1242" name="Google Shape;1242;p11"/>
          <p:cNvPicPr preferRelativeResize="0"/>
          <p:nvPr/>
        </p:nvPicPr>
        <p:blipFill rotWithShape="1">
          <a:blip r:embed="rId3">
            <a:alphaModFix/>
          </a:blip>
          <a:srcRect/>
          <a:stretch/>
        </p:blipFill>
        <p:spPr>
          <a:xfrm>
            <a:off x="552200" y="1492075"/>
            <a:ext cx="3362850" cy="3151075"/>
          </a:xfrm>
          <a:prstGeom prst="rect">
            <a:avLst/>
          </a:prstGeom>
          <a:noFill/>
          <a:ln>
            <a:noFill/>
          </a:ln>
        </p:spPr>
      </p:pic>
      <p:pic>
        <p:nvPicPr>
          <p:cNvPr id="1243" name="Google Shape;1243;p11"/>
          <p:cNvPicPr preferRelativeResize="0"/>
          <p:nvPr/>
        </p:nvPicPr>
        <p:blipFill rotWithShape="1">
          <a:blip r:embed="rId4">
            <a:alphaModFix/>
          </a:blip>
          <a:srcRect/>
          <a:stretch/>
        </p:blipFill>
        <p:spPr>
          <a:xfrm>
            <a:off x="4772875" y="1492075"/>
            <a:ext cx="3396888" cy="3151075"/>
          </a:xfrm>
          <a:prstGeom prst="rect">
            <a:avLst/>
          </a:prstGeom>
          <a:noFill/>
          <a:ln>
            <a:noFill/>
          </a:ln>
        </p:spPr>
      </p:pic>
      <p:sp>
        <p:nvSpPr>
          <p:cNvPr id="1244" name="Google Shape;1244;p11"/>
          <p:cNvSpPr txBox="1"/>
          <p:nvPr/>
        </p:nvSpPr>
        <p:spPr>
          <a:xfrm>
            <a:off x="1636643" y="1278836"/>
            <a:ext cx="22131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Ambient Grocery</a:t>
            </a:r>
            <a:endParaRPr sz="1400" b="0" i="0" u="none" strike="noStrike" cap="none">
              <a:solidFill>
                <a:srgbClr val="000000"/>
              </a:solidFill>
              <a:latin typeface="Arial"/>
              <a:ea typeface="Arial"/>
              <a:cs typeface="Arial"/>
              <a:sym typeface="Arial"/>
            </a:endParaRPr>
          </a:p>
        </p:txBody>
      </p:sp>
      <p:sp>
        <p:nvSpPr>
          <p:cNvPr id="1245" name="Google Shape;1245;p11"/>
          <p:cNvSpPr txBox="1"/>
          <p:nvPr/>
        </p:nvSpPr>
        <p:spPr>
          <a:xfrm>
            <a:off x="6354416" y="1278836"/>
            <a:ext cx="22131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Frozen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12"/>
          <p:cNvSpPr txBox="1">
            <a:spLocks noGrp="1"/>
          </p:cNvSpPr>
          <p:nvPr>
            <p:ph type="title"/>
          </p:nvPr>
        </p:nvSpPr>
        <p:spPr>
          <a:xfrm>
            <a:off x="593725" y="354013"/>
            <a:ext cx="8165700" cy="4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t>UK - Preparing for Quarantine - Restricted Living</a:t>
            </a:r>
            <a:endParaRPr/>
          </a:p>
        </p:txBody>
      </p:sp>
      <p:sp>
        <p:nvSpPr>
          <p:cNvPr id="1251" name="Google Shape;1251;p12"/>
          <p:cNvSpPr txBox="1">
            <a:spLocks noGrp="1"/>
          </p:cNvSpPr>
          <p:nvPr>
            <p:ph type="body" idx="2"/>
          </p:nvPr>
        </p:nvSpPr>
        <p:spPr>
          <a:xfrm>
            <a:off x="593725" y="1200551"/>
            <a:ext cx="8165700" cy="34602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800"/>
              </a:spcBef>
              <a:spcAft>
                <a:spcPts val="0"/>
              </a:spcAft>
              <a:buClr>
                <a:srgbClr val="222222"/>
              </a:buClr>
              <a:buSzPts val="1200"/>
              <a:buChar char="●"/>
            </a:pPr>
            <a:r>
              <a:rPr lang="en" sz="1200">
                <a:solidFill>
                  <a:srgbClr val="222222"/>
                </a:solidFill>
                <a:highlight>
                  <a:srgbClr val="FFFFFF"/>
                </a:highlight>
              </a:rPr>
              <a:t>U.K. consumers have continued to increase their stockpiling of grocery and health, personal care and household items in the week ending 14th March as they prepare for quarantined living. This is probably the fastest record FMCG sales growth seen with this week in </a:t>
            </a:r>
            <a:r>
              <a:rPr lang="en" sz="1200" b="1">
                <a:solidFill>
                  <a:srgbClr val="222222"/>
                </a:solidFill>
                <a:highlight>
                  <a:srgbClr val="FFFFFF"/>
                </a:highlight>
              </a:rPr>
              <a:t>+ 19.5% value growth vs year ago</a:t>
            </a:r>
            <a:r>
              <a:rPr lang="en" sz="1200">
                <a:solidFill>
                  <a:srgbClr val="222222"/>
                </a:solidFill>
                <a:highlight>
                  <a:srgbClr val="FFFFFF"/>
                </a:highlight>
              </a:rPr>
              <a:t>. For ref, since Nielsen started increased reporting on the impact of COVID 19,  </a:t>
            </a:r>
            <a:r>
              <a:rPr lang="en" sz="1200" b="1">
                <a:solidFill>
                  <a:srgbClr val="222222"/>
                </a:solidFill>
                <a:highlight>
                  <a:srgbClr val="FFFFFF"/>
                </a:highlight>
              </a:rPr>
              <a:t>WE22.02 + 0%; WE29.02  +0.3%; WE07.03 +6.9%; WE 14.03 +19.5! </a:t>
            </a:r>
            <a:endParaRPr sz="1200" b="1">
              <a:solidFill>
                <a:srgbClr val="222222"/>
              </a:solidFill>
              <a:highlight>
                <a:srgbClr val="FFFFFF"/>
              </a:highlight>
            </a:endParaRPr>
          </a:p>
          <a:p>
            <a:pPr marL="457200" lvl="0" indent="0" algn="l" rtl="0">
              <a:lnSpc>
                <a:spcPct val="100000"/>
              </a:lnSpc>
              <a:spcBef>
                <a:spcPts val="800"/>
              </a:spcBef>
              <a:spcAft>
                <a:spcPts val="0"/>
              </a:spcAft>
              <a:buSzPts val="1800"/>
              <a:buNone/>
            </a:pPr>
            <a:endParaRPr sz="1200">
              <a:solidFill>
                <a:srgbClr val="222222"/>
              </a:solidFill>
              <a:highlight>
                <a:srgbClr val="FFFFFF"/>
              </a:highlight>
            </a:endParaRPr>
          </a:p>
          <a:p>
            <a:pPr marL="457200" lvl="0" indent="-304800" algn="l" rtl="0">
              <a:lnSpc>
                <a:spcPct val="100000"/>
              </a:lnSpc>
              <a:spcBef>
                <a:spcPts val="800"/>
              </a:spcBef>
              <a:spcAft>
                <a:spcPts val="0"/>
              </a:spcAft>
              <a:buClr>
                <a:srgbClr val="222222"/>
              </a:buClr>
              <a:buSzPts val="1200"/>
              <a:buChar char="●"/>
            </a:pPr>
            <a:r>
              <a:rPr lang="en" sz="1200">
                <a:solidFill>
                  <a:srgbClr val="222222"/>
                </a:solidFill>
                <a:highlight>
                  <a:srgbClr val="FFFFFF"/>
                </a:highlight>
              </a:rPr>
              <a:t>As concerns grow around COVID-19, for the first time this week we see </a:t>
            </a:r>
            <a:r>
              <a:rPr lang="en" sz="1200" b="1">
                <a:solidFill>
                  <a:srgbClr val="222222"/>
                </a:solidFill>
                <a:highlight>
                  <a:srgbClr val="FFFFFF"/>
                </a:highlight>
              </a:rPr>
              <a:t>increased purchasing of beers, wines, and spirits and </a:t>
            </a:r>
            <a:r>
              <a:rPr lang="en" sz="1200" b="1" u="sng">
                <a:solidFill>
                  <a:srgbClr val="222222"/>
                </a:solidFill>
                <a:highlight>
                  <a:srgbClr val="FFFFFF"/>
                </a:highlight>
              </a:rPr>
              <a:t>Impulse snacking items</a:t>
            </a:r>
            <a:r>
              <a:rPr lang="en" sz="1200">
                <a:solidFill>
                  <a:srgbClr val="222222"/>
                </a:solidFill>
                <a:highlight>
                  <a:srgbClr val="FFFFFF"/>
                </a:highlight>
              </a:rPr>
              <a:t> have also started to emerge. </a:t>
            </a:r>
            <a:endParaRPr sz="1200">
              <a:solidFill>
                <a:srgbClr val="222222"/>
              </a:solidFill>
              <a:highlight>
                <a:srgbClr val="FFFFFF"/>
              </a:highlight>
            </a:endParaRPr>
          </a:p>
          <a:p>
            <a:pPr marL="457200" lvl="0" indent="0" algn="l" rtl="0">
              <a:lnSpc>
                <a:spcPct val="100000"/>
              </a:lnSpc>
              <a:spcBef>
                <a:spcPts val="800"/>
              </a:spcBef>
              <a:spcAft>
                <a:spcPts val="0"/>
              </a:spcAft>
              <a:buSzPts val="1800"/>
              <a:buNone/>
            </a:pPr>
            <a:endParaRPr sz="1200">
              <a:solidFill>
                <a:srgbClr val="222222"/>
              </a:solidFill>
              <a:highlight>
                <a:srgbClr val="FFFFFF"/>
              </a:highlight>
            </a:endParaRPr>
          </a:p>
          <a:p>
            <a:pPr marL="457200" lvl="0" indent="-304800" algn="l" rtl="0">
              <a:lnSpc>
                <a:spcPct val="100000"/>
              </a:lnSpc>
              <a:spcBef>
                <a:spcPts val="800"/>
              </a:spcBef>
              <a:spcAft>
                <a:spcPts val="0"/>
              </a:spcAft>
              <a:buClr>
                <a:srgbClr val="222222"/>
              </a:buClr>
              <a:buSzPts val="1200"/>
              <a:buChar char="●"/>
            </a:pPr>
            <a:r>
              <a:rPr lang="en" sz="1200">
                <a:solidFill>
                  <a:srgbClr val="222222"/>
                </a:solidFill>
                <a:highlight>
                  <a:srgbClr val="FFFFFF"/>
                </a:highlight>
              </a:rPr>
              <a:t>Retailers are now having to make changes to their business models to cope with this unprecedented demand and </a:t>
            </a:r>
            <a:r>
              <a:rPr lang="en" sz="1200" b="1">
                <a:solidFill>
                  <a:srgbClr val="222222"/>
                </a:solidFill>
                <a:highlight>
                  <a:srgbClr val="FFFFFF"/>
                </a:highlight>
              </a:rPr>
              <a:t>shoppers are also exploring new retail channels to find available products</a:t>
            </a:r>
            <a:r>
              <a:rPr lang="en" sz="1200">
                <a:solidFill>
                  <a:srgbClr val="222222"/>
                </a:solidFill>
                <a:highlight>
                  <a:srgbClr val="FFFFFF"/>
                </a:highlight>
              </a:rPr>
              <a:t>. The announcement on 20th March that retailers are now allowed to collaborate on supply chain planning and can share distribution and logistics, is a welcomed development, as manufacturers, wholesalers, and retailers work together to reduce the impact of stockpiling.</a:t>
            </a:r>
            <a:endParaRPr sz="1200">
              <a:solidFill>
                <a:srgbClr val="222222"/>
              </a:solidFill>
              <a:highlight>
                <a:srgbClr val="FFFFFF"/>
              </a:highlight>
            </a:endParaRPr>
          </a:p>
          <a:p>
            <a:pPr marL="0" lvl="0" indent="0" algn="l" rtl="0">
              <a:lnSpc>
                <a:spcPct val="100000"/>
              </a:lnSpc>
              <a:spcBef>
                <a:spcPts val="800"/>
              </a:spcBef>
              <a:spcAft>
                <a:spcPts val="0"/>
              </a:spcAft>
              <a:buSzPts val="1800"/>
              <a:buNone/>
            </a:pPr>
            <a:endParaRPr sz="1200"/>
          </a:p>
        </p:txBody>
      </p:sp>
      <p:sp>
        <p:nvSpPr>
          <p:cNvPr id="1252" name="Google Shape;1252;p12"/>
          <p:cNvSpPr txBox="1">
            <a:spLocks noGrp="1"/>
          </p:cNvSpPr>
          <p:nvPr>
            <p:ph type="body" idx="3"/>
          </p:nvPr>
        </p:nvSpPr>
        <p:spPr>
          <a:xfrm>
            <a:off x="594359" y="4780026"/>
            <a:ext cx="8165700" cy="274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
              </a:spcBef>
              <a:spcAft>
                <a:spcPts val="0"/>
              </a:spcAft>
              <a:buSzPts val="1800"/>
              <a:buNone/>
            </a:pPr>
            <a:r>
              <a:rPr lang="en"/>
              <a:t>SOURCE: COVID 19 IMPACT - data to 14th March </a:t>
            </a:r>
            <a:endParaRPr/>
          </a:p>
        </p:txBody>
      </p:sp>
      <p:sp>
        <p:nvSpPr>
          <p:cNvPr id="1253" name="Google Shape;1253;p12"/>
          <p:cNvSpPr txBox="1">
            <a:spLocks noGrp="1"/>
          </p:cNvSpPr>
          <p:nvPr>
            <p:ph type="body" idx="1"/>
          </p:nvPr>
        </p:nvSpPr>
        <p:spPr>
          <a:xfrm>
            <a:off x="594360" y="666750"/>
            <a:ext cx="8165700" cy="23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1200"/>
              <a:t>As UK moves into stricter lock down - we see behaviours and supermarkets actions changing fast</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pic>
        <p:nvPicPr>
          <p:cNvPr id="1258" name="Google Shape;1258;p13"/>
          <p:cNvPicPr preferRelativeResize="0"/>
          <p:nvPr/>
        </p:nvPicPr>
        <p:blipFill rotWithShape="1">
          <a:blip r:embed="rId3">
            <a:alphaModFix/>
          </a:blip>
          <a:srcRect t="15241" b="35448"/>
          <a:stretch/>
        </p:blipFill>
        <p:spPr>
          <a:xfrm>
            <a:off x="157855" y="1094512"/>
            <a:ext cx="8986144" cy="2941200"/>
          </a:xfrm>
          <a:prstGeom prst="rect">
            <a:avLst/>
          </a:prstGeom>
          <a:noFill/>
          <a:ln>
            <a:noFill/>
          </a:ln>
        </p:spPr>
      </p:pic>
      <p:sp>
        <p:nvSpPr>
          <p:cNvPr id="1259" name="Google Shape;1259;p13"/>
          <p:cNvSpPr txBox="1">
            <a:spLocks noGrp="1"/>
          </p:cNvSpPr>
          <p:nvPr>
            <p:ph type="title"/>
          </p:nvPr>
        </p:nvSpPr>
        <p:spPr>
          <a:xfrm>
            <a:off x="1221300" y="381000"/>
            <a:ext cx="7389300" cy="4338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SzPts val="3000"/>
              <a:buNone/>
            </a:pPr>
            <a:r>
              <a:rPr lang="en">
                <a:latin typeface="Archivo Narrow"/>
                <a:ea typeface="Archivo Narrow"/>
                <a:cs typeface="Archivo Narrow"/>
                <a:sym typeface="Archivo Narrow"/>
              </a:rPr>
              <a:t>RESTRICTED LIVING</a:t>
            </a:r>
            <a:endParaRPr>
              <a:latin typeface="Archivo Narrow"/>
              <a:ea typeface="Archivo Narrow"/>
              <a:cs typeface="Archivo Narrow"/>
              <a:sym typeface="Archivo Narrow"/>
            </a:endParaRPr>
          </a:p>
        </p:txBody>
      </p:sp>
      <p:sp>
        <p:nvSpPr>
          <p:cNvPr id="1260" name="Google Shape;1260;p13"/>
          <p:cNvSpPr/>
          <p:nvPr/>
        </p:nvSpPr>
        <p:spPr>
          <a:xfrm>
            <a:off x="609600" y="274200"/>
            <a:ext cx="640200" cy="640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FFFFFF"/>
                </a:solidFill>
                <a:latin typeface="Arial"/>
                <a:ea typeface="Arial"/>
                <a:cs typeface="Arial"/>
                <a:sym typeface="Arial"/>
              </a:rPr>
              <a:t>#5</a:t>
            </a:r>
            <a:endParaRPr sz="3000" b="1" i="0" u="none" strike="noStrike" cap="none">
              <a:solidFill>
                <a:srgbClr val="FFFFFF"/>
              </a:solidFill>
              <a:latin typeface="Arial"/>
              <a:ea typeface="Arial"/>
              <a:cs typeface="Arial"/>
              <a:sym typeface="Arial"/>
            </a:endParaRPr>
          </a:p>
        </p:txBody>
      </p:sp>
      <p:grpSp>
        <p:nvGrpSpPr>
          <p:cNvPr id="1261" name="Google Shape;1261;p13"/>
          <p:cNvGrpSpPr/>
          <p:nvPr/>
        </p:nvGrpSpPr>
        <p:grpSpPr>
          <a:xfrm>
            <a:off x="1371600" y="3657600"/>
            <a:ext cx="2743200" cy="1295400"/>
            <a:chOff x="914400" y="3810000"/>
            <a:chExt cx="2743200" cy="1295400"/>
          </a:xfrm>
        </p:grpSpPr>
        <p:sp>
          <p:nvSpPr>
            <p:cNvPr id="1262" name="Google Shape;1262;p13"/>
            <p:cNvSpPr/>
            <p:nvPr/>
          </p:nvSpPr>
          <p:spPr>
            <a:xfrm>
              <a:off x="914400" y="3810000"/>
              <a:ext cx="2743200" cy="381000"/>
            </a:xfrm>
            <a:prstGeom prst="rect">
              <a:avLst/>
            </a:prstGeom>
            <a:solidFill>
              <a:srgbClr val="0082B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chivo Narrow"/>
                  <a:ea typeface="Archivo Narrow"/>
                  <a:cs typeface="Archivo Narrow"/>
                  <a:sym typeface="Archivo Narrow"/>
                </a:rPr>
                <a:t>COVID-19 EVENT MARKERS</a:t>
              </a:r>
              <a:endParaRPr sz="1400" b="1" i="0" u="none" strike="noStrike" cap="none">
                <a:solidFill>
                  <a:schemeClr val="lt1"/>
                </a:solidFill>
                <a:latin typeface="Archivo Narrow"/>
                <a:ea typeface="Archivo Narrow"/>
                <a:cs typeface="Archivo Narrow"/>
                <a:sym typeface="Archivo Narrow"/>
              </a:endParaRPr>
            </a:p>
          </p:txBody>
        </p:sp>
        <p:sp>
          <p:nvSpPr>
            <p:cNvPr id="1263" name="Google Shape;1263;p13"/>
            <p:cNvSpPr/>
            <p:nvPr/>
          </p:nvSpPr>
          <p:spPr>
            <a:xfrm>
              <a:off x="914400" y="4191000"/>
              <a:ext cx="2743200" cy="914400"/>
            </a:xfrm>
            <a:prstGeom prst="rect">
              <a:avLst/>
            </a:prstGeom>
            <a:noFill/>
            <a:ln w="9525" cap="flat" cmpd="sng">
              <a:solidFill>
                <a:srgbClr val="0082B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Mass cases of COVID-19. Communities ordered into lockdown.</a:t>
              </a:r>
              <a:endParaRPr sz="1200" b="0" i="0" u="none" strike="noStrike" cap="none">
                <a:solidFill>
                  <a:srgbClr val="000000"/>
                </a:solidFill>
                <a:latin typeface="Arial"/>
                <a:ea typeface="Arial"/>
                <a:cs typeface="Arial"/>
                <a:sym typeface="Arial"/>
              </a:endParaRPr>
            </a:p>
          </p:txBody>
        </p:sp>
      </p:grpSp>
      <p:grpSp>
        <p:nvGrpSpPr>
          <p:cNvPr id="1264" name="Google Shape;1264;p13"/>
          <p:cNvGrpSpPr/>
          <p:nvPr/>
        </p:nvGrpSpPr>
        <p:grpSpPr>
          <a:xfrm>
            <a:off x="5029200" y="3657600"/>
            <a:ext cx="2743200" cy="1295400"/>
            <a:chOff x="5486400" y="3810000"/>
            <a:chExt cx="2743200" cy="1295400"/>
          </a:xfrm>
        </p:grpSpPr>
        <p:sp>
          <p:nvSpPr>
            <p:cNvPr id="1265" name="Google Shape;1265;p13"/>
            <p:cNvSpPr/>
            <p:nvPr/>
          </p:nvSpPr>
          <p:spPr>
            <a:xfrm>
              <a:off x="5486400" y="3810000"/>
              <a:ext cx="2743200" cy="381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chivo Narrow"/>
                  <a:ea typeface="Archivo Narrow"/>
                  <a:cs typeface="Archivo Narrow"/>
                  <a:sym typeface="Archivo Narrow"/>
                </a:rPr>
                <a:t>CONSUMER BEHAVIOUR SHIFTS</a:t>
              </a:r>
              <a:endParaRPr sz="1400" b="1" i="0" u="none" strike="noStrike" cap="none">
                <a:solidFill>
                  <a:schemeClr val="lt1"/>
                </a:solidFill>
                <a:latin typeface="Archivo Narrow"/>
                <a:ea typeface="Archivo Narrow"/>
                <a:cs typeface="Archivo Narrow"/>
                <a:sym typeface="Archivo Narrow"/>
              </a:endParaRPr>
            </a:p>
          </p:txBody>
        </p:sp>
        <p:sp>
          <p:nvSpPr>
            <p:cNvPr id="1266" name="Google Shape;1266;p13"/>
            <p:cNvSpPr/>
            <p:nvPr/>
          </p:nvSpPr>
          <p:spPr>
            <a:xfrm>
              <a:off x="5486400" y="4191000"/>
              <a:ext cx="2743200" cy="914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Severely restricted shopping trips, online fulfilment is limited, price concerns rise as reduce stock availability impacts pricing.</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4"/>
          <p:cNvSpPr txBox="1">
            <a:spLocks noGrp="1"/>
          </p:cNvSpPr>
          <p:nvPr>
            <p:ph type="title"/>
          </p:nvPr>
        </p:nvSpPr>
        <p:spPr>
          <a:xfrm>
            <a:off x="593725" y="354013"/>
            <a:ext cx="8165700" cy="4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t>Italy - Restricted Living</a:t>
            </a:r>
            <a:endParaRPr/>
          </a:p>
        </p:txBody>
      </p:sp>
      <p:sp>
        <p:nvSpPr>
          <p:cNvPr id="1272" name="Google Shape;1272;p14"/>
          <p:cNvSpPr txBox="1">
            <a:spLocks noGrp="1"/>
          </p:cNvSpPr>
          <p:nvPr>
            <p:ph type="body" idx="2"/>
          </p:nvPr>
        </p:nvSpPr>
        <p:spPr>
          <a:xfrm>
            <a:off x="593735" y="1041746"/>
            <a:ext cx="8165700" cy="306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800"/>
              </a:spcBef>
              <a:spcAft>
                <a:spcPts val="0"/>
              </a:spcAft>
              <a:buSzPts val="1800"/>
              <a:buNone/>
            </a:pPr>
            <a:r>
              <a:rPr lang="en" sz="1000"/>
              <a:t>The weekend of the fourth week from the beginning of the health emergency has registered a decrease of sales in the large-scale distribution, while the other weekdays show positive trends in comparison to the same days of 2019.  The peak has been registered on Tuesday 10th (+45,7%), while on Saturday and Sunday the decrease has been respectively of -19,9% and -36,2%. This decrease has been registered in all Areas of Italy. </a:t>
            </a:r>
            <a:endParaRPr sz="1000"/>
          </a:p>
          <a:p>
            <a:pPr marL="0" lvl="0" indent="0" algn="l" rtl="0">
              <a:lnSpc>
                <a:spcPct val="100000"/>
              </a:lnSpc>
              <a:spcBef>
                <a:spcPts val="800"/>
              </a:spcBef>
              <a:spcAft>
                <a:spcPts val="0"/>
              </a:spcAft>
              <a:buSzPts val="1800"/>
              <a:buNone/>
            </a:pPr>
            <a:r>
              <a:rPr lang="en" sz="1000"/>
              <a:t>During week 11 of 2020 purchases have grown particularly thanks to some products categories that are still related to the three effects identified by Nielsen. </a:t>
            </a:r>
            <a:endParaRPr sz="1000"/>
          </a:p>
          <a:p>
            <a:pPr marL="457200" lvl="0" indent="-292100" algn="l" rtl="0">
              <a:lnSpc>
                <a:spcPct val="100000"/>
              </a:lnSpc>
              <a:spcBef>
                <a:spcPts val="800"/>
              </a:spcBef>
              <a:spcAft>
                <a:spcPts val="0"/>
              </a:spcAft>
              <a:buSzPts val="1000"/>
              <a:buChar char="●"/>
            </a:pPr>
            <a:r>
              <a:rPr lang="en" sz="1000"/>
              <a:t>The </a:t>
            </a:r>
            <a:r>
              <a:rPr lang="en" sz="1000" b="1"/>
              <a:t>“shock effect”</a:t>
            </a:r>
            <a:r>
              <a:rPr lang="en" sz="1000"/>
              <a:t>, according to turnover generated: UHT milk (+62,2%, 14,1 millions more every week), pasta (+65,3%), canned meat and fish (+56,0%), flour (+185,3%), chicken eggs (+59,6%), frozen products (+48,0%), ground coffee (+26,2%), butter (+71,9%), water bottles (+20,1%) that now are the driving products in the beverages segment, rice (+71,2%) and tomato products (+82,2%).</a:t>
            </a:r>
            <a:endParaRPr sz="1000"/>
          </a:p>
          <a:p>
            <a:pPr marL="457200" lvl="0" indent="0" algn="l" rtl="0">
              <a:lnSpc>
                <a:spcPct val="100000"/>
              </a:lnSpc>
              <a:spcBef>
                <a:spcPts val="800"/>
              </a:spcBef>
              <a:spcAft>
                <a:spcPts val="0"/>
              </a:spcAft>
              <a:buSzPts val="1800"/>
              <a:buNone/>
            </a:pPr>
            <a:endParaRPr sz="1000"/>
          </a:p>
          <a:p>
            <a:pPr marL="457200" lvl="0" indent="-292100" algn="l" rtl="0">
              <a:lnSpc>
                <a:spcPct val="100000"/>
              </a:lnSpc>
              <a:spcBef>
                <a:spcPts val="800"/>
              </a:spcBef>
              <a:spcAft>
                <a:spcPts val="0"/>
              </a:spcAft>
              <a:buSzPts val="1000"/>
              <a:buChar char="●"/>
            </a:pPr>
            <a:r>
              <a:rPr lang="en" sz="1000"/>
              <a:t>The </a:t>
            </a:r>
            <a:r>
              <a:rPr lang="en" sz="1000" b="1"/>
              <a:t>“health &amp; prevention effect”,</a:t>
            </a:r>
            <a:r>
              <a:rPr lang="en" sz="1000"/>
              <a:t> according to turnover generated: gloves (+362,5%), 7,4 millions in total, Surfaces Detergents (+49,7%), toilet paper (+43,3%), home paper (+52,4%), hand soap, liquid and solid (+100,3%), bleach (+99,9%), wet wipes (+196%), denatured alcohol (+169,2%), thermometers (+115,9%) and paper tissues (+43,1%). </a:t>
            </a:r>
            <a:endParaRPr sz="1000"/>
          </a:p>
          <a:p>
            <a:pPr marL="457200" lvl="0" indent="0" algn="l" rtl="0">
              <a:lnSpc>
                <a:spcPct val="100000"/>
              </a:lnSpc>
              <a:spcBef>
                <a:spcPts val="800"/>
              </a:spcBef>
              <a:spcAft>
                <a:spcPts val="0"/>
              </a:spcAft>
              <a:buSzPts val="1800"/>
              <a:buNone/>
            </a:pPr>
            <a:endParaRPr sz="1000"/>
          </a:p>
          <a:p>
            <a:pPr marL="457200" lvl="0" indent="-292100" algn="l" rtl="0">
              <a:lnSpc>
                <a:spcPct val="100000"/>
              </a:lnSpc>
              <a:spcBef>
                <a:spcPts val="800"/>
              </a:spcBef>
              <a:spcAft>
                <a:spcPts val="0"/>
              </a:spcAft>
              <a:buSzPts val="1000"/>
              <a:buChar char="●"/>
            </a:pPr>
            <a:r>
              <a:rPr lang="en" sz="1000"/>
              <a:t>The </a:t>
            </a:r>
            <a:r>
              <a:rPr lang="en" sz="1000" b="1"/>
              <a:t>“stay at home effect”,</a:t>
            </a:r>
            <a:r>
              <a:rPr lang="en" sz="1000"/>
              <a:t> on one hand there is a growth in categories that can relate to an </a:t>
            </a:r>
            <a:r>
              <a:rPr lang="en" sz="1000" b="1"/>
              <a:t>“homemade happy hour”,</a:t>
            </a:r>
            <a:r>
              <a:rPr lang="en" sz="1000"/>
              <a:t> jam and similar products (+32,4), mozzarella cheese (+43,3%), chips (+31,3%), beer (+13,8%), but there is also a growth in “comfort food” segment, like sweet creams (+57,7%), frozen pizza (+54,3%), chocolate bars (+21,9%). Instead there has been a decrease in makeup and perfumes segments, respectively by -60% and -61,9%.</a:t>
            </a:r>
            <a:endParaRPr sz="1000"/>
          </a:p>
        </p:txBody>
      </p:sp>
      <p:sp>
        <p:nvSpPr>
          <p:cNvPr id="1273" name="Google Shape;1273;p14"/>
          <p:cNvSpPr txBox="1">
            <a:spLocks noGrp="1"/>
          </p:cNvSpPr>
          <p:nvPr>
            <p:ph type="body" idx="3"/>
          </p:nvPr>
        </p:nvSpPr>
        <p:spPr>
          <a:xfrm>
            <a:off x="594358" y="4856226"/>
            <a:ext cx="8165700" cy="274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
              </a:spcBef>
              <a:spcAft>
                <a:spcPts val="0"/>
              </a:spcAft>
              <a:buSzPts val="1800"/>
              <a:buNone/>
            </a:pPr>
            <a:r>
              <a:rPr lang="en"/>
              <a:t>SOURCE: COVID 19 IMPACT - Weekly data to 15th March.</a:t>
            </a:r>
            <a:endParaRPr/>
          </a:p>
        </p:txBody>
      </p:sp>
      <p:sp>
        <p:nvSpPr>
          <p:cNvPr id="1274" name="Google Shape;1274;p14"/>
          <p:cNvSpPr txBox="1">
            <a:spLocks noGrp="1"/>
          </p:cNvSpPr>
          <p:nvPr>
            <p:ph type="body" idx="1"/>
          </p:nvPr>
        </p:nvSpPr>
        <p:spPr>
          <a:xfrm>
            <a:off x="594360" y="666750"/>
            <a:ext cx="8165700" cy="23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1200"/>
              <a:t>Highlights from Week ending 15th March</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15"/>
          <p:cNvSpPr/>
          <p:nvPr/>
        </p:nvSpPr>
        <p:spPr>
          <a:xfrm>
            <a:off x="6204675" y="1838201"/>
            <a:ext cx="1980000" cy="2268000"/>
          </a:xfrm>
          <a:prstGeom prst="rect">
            <a:avLst/>
          </a:prstGeom>
          <a:solidFill>
            <a:schemeClr val="accent1">
              <a:alpha val="1058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280" name="Google Shape;1280;p15"/>
          <p:cNvGraphicFramePr/>
          <p:nvPr/>
        </p:nvGraphicFramePr>
        <p:xfrm>
          <a:off x="664040" y="2565565"/>
          <a:ext cx="7920000" cy="2314058"/>
        </p:xfrm>
        <a:graphic>
          <a:graphicData uri="http://schemas.openxmlformats.org/drawingml/2006/chart">
            <c:chart xmlns:c="http://schemas.openxmlformats.org/drawingml/2006/chart" xmlns:r="http://schemas.openxmlformats.org/officeDocument/2006/relationships" r:id="rId3"/>
          </a:graphicData>
        </a:graphic>
      </p:graphicFrame>
      <p:sp>
        <p:nvSpPr>
          <p:cNvPr id="1281" name="Google Shape;1281;p15"/>
          <p:cNvSpPr txBox="1">
            <a:spLocks noGrp="1"/>
          </p:cNvSpPr>
          <p:nvPr>
            <p:ph type="title"/>
          </p:nvPr>
        </p:nvSpPr>
        <p:spPr>
          <a:xfrm>
            <a:off x="788052" y="489944"/>
            <a:ext cx="8507313" cy="857407"/>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0"/>
              </a:spcBef>
              <a:spcAft>
                <a:spcPts val="0"/>
              </a:spcAft>
              <a:buSzPts val="1400"/>
              <a:buNone/>
            </a:pPr>
            <a:r>
              <a:rPr lang="en" sz="2400">
                <a:latin typeface="Archivo Narrow"/>
                <a:ea typeface="Archivo Narrow"/>
                <a:cs typeface="Archivo Narrow"/>
                <a:sym typeface="Archivo Narrow"/>
              </a:rPr>
              <a:t>HYGIENE FIRST TO SPIKE, THEN PANTRY STOCKING.</a:t>
            </a:r>
            <a:endParaRPr sz="2400">
              <a:latin typeface="Archivo Narrow"/>
              <a:ea typeface="Archivo Narrow"/>
              <a:cs typeface="Archivo Narrow"/>
              <a:sym typeface="Archivo Narrow"/>
            </a:endParaRPr>
          </a:p>
        </p:txBody>
      </p:sp>
      <p:sp>
        <p:nvSpPr>
          <p:cNvPr id="1282" name="Google Shape;1282;p15"/>
          <p:cNvSpPr txBox="1">
            <a:spLocks noGrp="1"/>
          </p:cNvSpPr>
          <p:nvPr>
            <p:ph type="body" idx="3"/>
          </p:nvPr>
        </p:nvSpPr>
        <p:spPr>
          <a:xfrm>
            <a:off x="594359" y="4780026"/>
            <a:ext cx="8165700" cy="2742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60"/>
              </a:spcBef>
              <a:spcAft>
                <a:spcPts val="0"/>
              </a:spcAft>
              <a:buSzPts val="1800"/>
              <a:buNone/>
            </a:pPr>
            <a:r>
              <a:rPr lang="en">
                <a:latin typeface="Open Sans"/>
                <a:ea typeface="Open Sans"/>
                <a:cs typeface="Open Sans"/>
                <a:sym typeface="Open Sans"/>
              </a:rPr>
              <a:t>Source: Nielsen Retail Measurement Services. Weekly % Sales Uplift vs. Year Ago. Delay in Sanitiser sales reported</a:t>
            </a:r>
            <a:endParaRPr>
              <a:latin typeface="Open Sans"/>
              <a:ea typeface="Open Sans"/>
              <a:cs typeface="Open Sans"/>
              <a:sym typeface="Open Sans"/>
            </a:endParaRPr>
          </a:p>
        </p:txBody>
      </p:sp>
      <p:sp>
        <p:nvSpPr>
          <p:cNvPr id="1283" name="Google Shape;1283;p15"/>
          <p:cNvSpPr/>
          <p:nvPr/>
        </p:nvSpPr>
        <p:spPr>
          <a:xfrm>
            <a:off x="653155" y="0"/>
            <a:ext cx="936000" cy="3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2400" b="1" i="0" u="none" strike="noStrike" cap="none">
                <a:solidFill>
                  <a:schemeClr val="lt1"/>
                </a:solidFill>
                <a:latin typeface="Archivo Narrow"/>
                <a:ea typeface="Archivo Narrow"/>
                <a:cs typeface="Archivo Narrow"/>
                <a:sym typeface="Archivo Narrow"/>
              </a:rPr>
              <a:t>ITALY</a:t>
            </a:r>
            <a:endParaRPr sz="2400" b="1" i="0" u="none" strike="noStrike" cap="none">
              <a:solidFill>
                <a:schemeClr val="lt1"/>
              </a:solidFill>
              <a:latin typeface="Archivo Narrow"/>
              <a:ea typeface="Archivo Narrow"/>
              <a:cs typeface="Archivo Narrow"/>
              <a:sym typeface="Archivo Narrow"/>
            </a:endParaRPr>
          </a:p>
        </p:txBody>
      </p:sp>
      <p:graphicFrame>
        <p:nvGraphicFramePr>
          <p:cNvPr id="1284" name="Google Shape;1284;p15"/>
          <p:cNvGraphicFramePr/>
          <p:nvPr/>
        </p:nvGraphicFramePr>
        <p:xfrm>
          <a:off x="653155" y="1527242"/>
          <a:ext cx="8121194" cy="1611272"/>
        </p:xfrm>
        <a:graphic>
          <a:graphicData uri="http://schemas.openxmlformats.org/drawingml/2006/chart">
            <c:chart xmlns:c="http://schemas.openxmlformats.org/drawingml/2006/chart" xmlns:r="http://schemas.openxmlformats.org/officeDocument/2006/relationships" r:id="rId4"/>
          </a:graphicData>
        </a:graphic>
      </p:graphicFrame>
      <p:sp>
        <p:nvSpPr>
          <p:cNvPr id="1285" name="Google Shape;1285;p15"/>
          <p:cNvSpPr txBox="1"/>
          <p:nvPr/>
        </p:nvSpPr>
        <p:spPr>
          <a:xfrm>
            <a:off x="2312656" y="3194967"/>
            <a:ext cx="1296000" cy="612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chivo Narrow"/>
                <a:ea typeface="Archivo Narrow"/>
                <a:cs typeface="Archivo Narrow"/>
                <a:sym typeface="Archivo Narrow"/>
              </a:rPr>
              <a:t>#1</a:t>
            </a:r>
            <a:endParaRPr/>
          </a:p>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accent1"/>
                </a:solidFill>
                <a:latin typeface="Archivo Narrow"/>
                <a:ea typeface="Archivo Narrow"/>
                <a:cs typeface="Archivo Narrow"/>
                <a:sym typeface="Archivo Narrow"/>
              </a:rPr>
              <a:t>PROACTIVE HEALTH-MINDED BUYING</a:t>
            </a:r>
            <a:endParaRPr sz="1000" b="0" i="0" u="none" strike="noStrike" cap="none">
              <a:solidFill>
                <a:schemeClr val="accent1"/>
              </a:solidFill>
              <a:latin typeface="Open Sans"/>
              <a:ea typeface="Open Sans"/>
              <a:cs typeface="Open Sans"/>
              <a:sym typeface="Open Sans"/>
            </a:endParaRPr>
          </a:p>
        </p:txBody>
      </p:sp>
      <p:sp>
        <p:nvSpPr>
          <p:cNvPr id="1286" name="Google Shape;1286;p15"/>
          <p:cNvSpPr txBox="1"/>
          <p:nvPr/>
        </p:nvSpPr>
        <p:spPr>
          <a:xfrm>
            <a:off x="3745709" y="2888967"/>
            <a:ext cx="1296000" cy="612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chivo Narrow"/>
                <a:ea typeface="Archivo Narrow"/>
                <a:cs typeface="Archivo Narrow"/>
                <a:sym typeface="Archivo Narrow"/>
              </a:rPr>
              <a:t>#2 </a:t>
            </a:r>
            <a:endParaRPr sz="1000" b="1" i="0" u="none" strike="noStrike" cap="none">
              <a:solidFill>
                <a:schemeClr val="dk1"/>
              </a:solidFill>
              <a:latin typeface="Archivo Narrow"/>
              <a:ea typeface="Archivo Narrow"/>
              <a:cs typeface="Archivo Narrow"/>
              <a:sym typeface="Archivo Narrow"/>
            </a:endParaRPr>
          </a:p>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accent1"/>
                </a:solidFill>
                <a:latin typeface="Archivo Narrow"/>
                <a:ea typeface="Archivo Narrow"/>
                <a:cs typeface="Archivo Narrow"/>
                <a:sym typeface="Archivo Narrow"/>
              </a:rPr>
              <a:t>REACTIVE HEALTH MANAGEMENT  </a:t>
            </a:r>
            <a:endParaRPr sz="1000" b="1" i="0" u="none" strike="noStrike" cap="none">
              <a:solidFill>
                <a:schemeClr val="accent1"/>
              </a:solidFill>
              <a:latin typeface="Archivo Narrow"/>
              <a:ea typeface="Archivo Narrow"/>
              <a:cs typeface="Archivo Narrow"/>
              <a:sym typeface="Archivo Narrow"/>
            </a:endParaRPr>
          </a:p>
        </p:txBody>
      </p:sp>
      <p:sp>
        <p:nvSpPr>
          <p:cNvPr id="1287" name="Google Shape;1287;p15"/>
          <p:cNvSpPr txBox="1"/>
          <p:nvPr/>
        </p:nvSpPr>
        <p:spPr>
          <a:xfrm>
            <a:off x="5694846" y="2580002"/>
            <a:ext cx="644728" cy="62324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 sz="1000" b="1" i="0" u="none" strike="noStrike" cap="none">
                <a:solidFill>
                  <a:schemeClr val="dk1"/>
                </a:solidFill>
                <a:latin typeface="Archivo Narrow"/>
                <a:ea typeface="Archivo Narrow"/>
                <a:cs typeface="Archivo Narrow"/>
                <a:sym typeface="Archivo Narrow"/>
              </a:rPr>
              <a:t>#3 </a:t>
            </a:r>
            <a:endParaRPr/>
          </a:p>
          <a:p>
            <a:pPr marL="0" marR="0" lvl="0" indent="0" algn="ctr" rtl="0">
              <a:lnSpc>
                <a:spcPct val="115000"/>
              </a:lnSpc>
              <a:spcBef>
                <a:spcPts val="0"/>
              </a:spcBef>
              <a:spcAft>
                <a:spcPts val="0"/>
              </a:spcAft>
              <a:buNone/>
            </a:pPr>
            <a:r>
              <a:rPr lang="en" sz="1000" b="1" i="0" u="none" strike="noStrike" cap="none">
                <a:solidFill>
                  <a:schemeClr val="accent1"/>
                </a:solidFill>
                <a:latin typeface="Archivo Narrow"/>
                <a:ea typeface="Archivo Narrow"/>
                <a:cs typeface="Archivo Narrow"/>
                <a:sym typeface="Archivo Narrow"/>
              </a:rPr>
              <a:t>PANTRY </a:t>
            </a:r>
            <a:endParaRPr/>
          </a:p>
          <a:p>
            <a:pPr marL="0" marR="0" lvl="0" indent="0" algn="ctr" rtl="0">
              <a:lnSpc>
                <a:spcPct val="115000"/>
              </a:lnSpc>
              <a:spcBef>
                <a:spcPts val="0"/>
              </a:spcBef>
              <a:spcAft>
                <a:spcPts val="0"/>
              </a:spcAft>
              <a:buNone/>
            </a:pPr>
            <a:r>
              <a:rPr lang="en" sz="1000" b="1" i="0" u="none" strike="noStrike" cap="none">
                <a:solidFill>
                  <a:schemeClr val="accent1"/>
                </a:solidFill>
                <a:latin typeface="Archivo Narrow"/>
                <a:ea typeface="Archivo Narrow"/>
                <a:cs typeface="Archivo Narrow"/>
                <a:sym typeface="Archivo Narrow"/>
              </a:rPr>
              <a:t>PREP</a:t>
            </a:r>
            <a:endParaRPr sz="1000" b="1" i="0" u="none" strike="noStrike" cap="none">
              <a:solidFill>
                <a:schemeClr val="accent1"/>
              </a:solidFill>
              <a:latin typeface="Archivo Narrow"/>
              <a:ea typeface="Archivo Narrow"/>
              <a:cs typeface="Archivo Narrow"/>
              <a:sym typeface="Archivo Narrow"/>
            </a:endParaRPr>
          </a:p>
        </p:txBody>
      </p:sp>
      <p:sp>
        <p:nvSpPr>
          <p:cNvPr id="1288" name="Google Shape;1288;p15"/>
          <p:cNvSpPr txBox="1"/>
          <p:nvPr/>
        </p:nvSpPr>
        <p:spPr>
          <a:xfrm>
            <a:off x="6631656" y="2317111"/>
            <a:ext cx="900000" cy="80021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 sz="1000" b="1" i="0" u="none" strike="noStrike" cap="none">
                <a:solidFill>
                  <a:schemeClr val="dk1"/>
                </a:solidFill>
                <a:latin typeface="Archivo Narrow"/>
                <a:ea typeface="Archivo Narrow"/>
                <a:cs typeface="Archivo Narrow"/>
                <a:sym typeface="Archivo Narrow"/>
              </a:rPr>
              <a:t>#4 </a:t>
            </a:r>
            <a:endParaRPr sz="1000" b="1" i="0" u="none" strike="noStrike" cap="none">
              <a:solidFill>
                <a:schemeClr val="dk1"/>
              </a:solidFill>
              <a:latin typeface="Archivo Narrow"/>
              <a:ea typeface="Archivo Narrow"/>
              <a:cs typeface="Archivo Narrow"/>
              <a:sym typeface="Archivo Narrow"/>
            </a:endParaRPr>
          </a:p>
          <a:p>
            <a:pPr marL="0" marR="0" lvl="0" indent="0" algn="ctr" rtl="0">
              <a:lnSpc>
                <a:spcPct val="115000"/>
              </a:lnSpc>
              <a:spcBef>
                <a:spcPts val="0"/>
              </a:spcBef>
              <a:spcAft>
                <a:spcPts val="0"/>
              </a:spcAft>
              <a:buNone/>
            </a:pPr>
            <a:r>
              <a:rPr lang="en" sz="1000" b="1" i="0" u="none" strike="noStrike" cap="none">
                <a:solidFill>
                  <a:schemeClr val="accent1"/>
                </a:solidFill>
                <a:latin typeface="Archivo Narrow"/>
                <a:ea typeface="Archivo Narrow"/>
                <a:cs typeface="Archivo Narrow"/>
                <a:sym typeface="Archivo Narrow"/>
              </a:rPr>
              <a:t>QUARANTINE LIVING</a:t>
            </a:r>
            <a:endParaRPr/>
          </a:p>
          <a:p>
            <a:pPr marL="0" marR="0" lvl="0" indent="0" algn="ctr" rtl="0">
              <a:lnSpc>
                <a:spcPct val="115000"/>
              </a:lnSpc>
              <a:spcBef>
                <a:spcPts val="0"/>
              </a:spcBef>
              <a:spcAft>
                <a:spcPts val="0"/>
              </a:spcAft>
              <a:buNone/>
            </a:pPr>
            <a:r>
              <a:rPr lang="en" sz="1000" b="1" i="0" u="none" strike="noStrike" cap="none">
                <a:solidFill>
                  <a:schemeClr val="accent1"/>
                </a:solidFill>
                <a:latin typeface="Archivo Narrow"/>
                <a:ea typeface="Archivo Narrow"/>
                <a:cs typeface="Archivo Narrow"/>
                <a:sym typeface="Archivo Narrow"/>
              </a:rPr>
              <a:t>PREP</a:t>
            </a:r>
            <a:endParaRPr sz="1000" b="1" i="0" u="none" strike="noStrike" cap="none">
              <a:solidFill>
                <a:schemeClr val="accent1"/>
              </a:solidFill>
              <a:latin typeface="Archivo Narrow"/>
              <a:ea typeface="Archivo Narrow"/>
              <a:cs typeface="Archivo Narrow"/>
              <a:sym typeface="Archivo Narrow"/>
            </a:endParaRPr>
          </a:p>
        </p:txBody>
      </p:sp>
      <p:cxnSp>
        <p:nvCxnSpPr>
          <p:cNvPr id="1289" name="Google Shape;1289;p15"/>
          <p:cNvCxnSpPr/>
          <p:nvPr/>
        </p:nvCxnSpPr>
        <p:spPr>
          <a:xfrm rot="10800000">
            <a:off x="1329021" y="1932145"/>
            <a:ext cx="0" cy="2268000"/>
          </a:xfrm>
          <a:prstGeom prst="straightConnector1">
            <a:avLst/>
          </a:prstGeom>
          <a:noFill/>
          <a:ln w="12700" cap="flat" cmpd="sng">
            <a:solidFill>
              <a:schemeClr val="accent6"/>
            </a:solidFill>
            <a:prstDash val="dash"/>
            <a:round/>
            <a:headEnd type="oval" w="med" len="med"/>
            <a:tailEnd type="stealth" w="med" len="med"/>
          </a:ln>
        </p:spPr>
      </p:cxnSp>
      <p:cxnSp>
        <p:nvCxnSpPr>
          <p:cNvPr id="1290" name="Google Shape;1290;p15"/>
          <p:cNvCxnSpPr/>
          <p:nvPr/>
        </p:nvCxnSpPr>
        <p:spPr>
          <a:xfrm rot="10800000">
            <a:off x="3745709" y="1932145"/>
            <a:ext cx="0" cy="2268000"/>
          </a:xfrm>
          <a:prstGeom prst="straightConnector1">
            <a:avLst/>
          </a:prstGeom>
          <a:noFill/>
          <a:ln w="12700" cap="flat" cmpd="sng">
            <a:solidFill>
              <a:schemeClr val="accent6"/>
            </a:solidFill>
            <a:prstDash val="dash"/>
            <a:round/>
            <a:headEnd type="oval" w="med" len="med"/>
            <a:tailEnd type="stealth" w="med" len="med"/>
          </a:ln>
        </p:spPr>
      </p:cxnSp>
      <p:cxnSp>
        <p:nvCxnSpPr>
          <p:cNvPr id="1291" name="Google Shape;1291;p15"/>
          <p:cNvCxnSpPr/>
          <p:nvPr/>
        </p:nvCxnSpPr>
        <p:spPr>
          <a:xfrm rot="10800000">
            <a:off x="6660841" y="1932145"/>
            <a:ext cx="0" cy="2268000"/>
          </a:xfrm>
          <a:prstGeom prst="straightConnector1">
            <a:avLst/>
          </a:prstGeom>
          <a:noFill/>
          <a:ln w="12700" cap="flat" cmpd="sng">
            <a:solidFill>
              <a:schemeClr val="accent6"/>
            </a:solidFill>
            <a:prstDash val="dash"/>
            <a:round/>
            <a:headEnd type="oval" w="med" len="med"/>
            <a:tailEnd type="stealth" w="med" len="med"/>
          </a:ln>
        </p:spPr>
      </p:cxnSp>
      <p:cxnSp>
        <p:nvCxnSpPr>
          <p:cNvPr id="1292" name="Google Shape;1292;p15"/>
          <p:cNvCxnSpPr/>
          <p:nvPr/>
        </p:nvCxnSpPr>
        <p:spPr>
          <a:xfrm rot="10800000">
            <a:off x="7473118" y="1932145"/>
            <a:ext cx="0" cy="2268000"/>
          </a:xfrm>
          <a:prstGeom prst="straightConnector1">
            <a:avLst/>
          </a:prstGeom>
          <a:noFill/>
          <a:ln w="12700" cap="flat" cmpd="sng">
            <a:solidFill>
              <a:schemeClr val="accent6"/>
            </a:solidFill>
            <a:prstDash val="dash"/>
            <a:round/>
            <a:headEnd type="oval" w="med" len="med"/>
            <a:tailEnd type="stealth" w="med" len="med"/>
          </a:ln>
        </p:spPr>
      </p:cxnSp>
      <p:graphicFrame>
        <p:nvGraphicFramePr>
          <p:cNvPr id="1293" name="Google Shape;1293;p15"/>
          <p:cNvGraphicFramePr/>
          <p:nvPr/>
        </p:nvGraphicFramePr>
        <p:xfrm>
          <a:off x="929095" y="987273"/>
          <a:ext cx="3000000" cy="3000000"/>
        </p:xfrm>
        <a:graphic>
          <a:graphicData uri="http://schemas.openxmlformats.org/drawingml/2006/table">
            <a:tbl>
              <a:tblPr firstRow="1" bandRow="1">
                <a:noFill/>
                <a:tableStyleId>{EC224228-3F77-4650-A59D-D0A96CD85092}</a:tableStyleId>
              </a:tblPr>
              <a:tblGrid>
                <a:gridCol w="758250"/>
                <a:gridCol w="758250"/>
                <a:gridCol w="758250"/>
                <a:gridCol w="758250"/>
                <a:gridCol w="758250"/>
                <a:gridCol w="758250"/>
                <a:gridCol w="758250"/>
                <a:gridCol w="758250"/>
                <a:gridCol w="758250"/>
                <a:gridCol w="758250"/>
              </a:tblGrid>
              <a:tr h="126075">
                <a:tc>
                  <a:txBody>
                    <a:bodyPr/>
                    <a:lstStyle/>
                    <a:p>
                      <a:pPr marL="0" marR="0" lvl="0" indent="0" algn="ctr" rtl="0">
                        <a:lnSpc>
                          <a:spcPct val="100000"/>
                        </a:lnSpc>
                        <a:spcBef>
                          <a:spcPts val="0"/>
                        </a:spcBef>
                        <a:spcAft>
                          <a:spcPts val="0"/>
                        </a:spcAft>
                        <a:buNone/>
                      </a:pPr>
                      <a:r>
                        <a:rPr lang="en" sz="900" b="1" u="none" strike="noStrike" cap="none">
                          <a:solidFill>
                            <a:schemeClr val="lt1"/>
                          </a:solidFill>
                          <a:latin typeface="Archivo Narrow"/>
                          <a:ea typeface="Archivo Narrow"/>
                          <a:cs typeface="Archivo Narrow"/>
                          <a:sym typeface="Archivo Narrow"/>
                        </a:rPr>
                        <a:t>JAN 7</a:t>
                      </a:r>
                      <a:endParaRPr sz="900" b="1"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R w="12700" cap="flat" cmpd="sng">
                      <a:solidFill>
                        <a:srgbClr val="BFBFBF"/>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 sz="900" b="1" i="0" u="none" strike="noStrike" cap="none">
                          <a:solidFill>
                            <a:schemeClr val="lt1"/>
                          </a:solidFill>
                          <a:latin typeface="Archivo Narrow"/>
                          <a:ea typeface="Archivo Narrow"/>
                          <a:cs typeface="Archivo Narrow"/>
                          <a:sym typeface="Archivo Narrow"/>
                        </a:rPr>
                        <a:t>JAN 31</a:t>
                      </a:r>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R w="12700" cap="flat" cmpd="sng">
                      <a:solidFill>
                        <a:srgbClr val="BFBFBF"/>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 sz="900" b="1" i="0" u="none" strike="noStrike" cap="none">
                          <a:solidFill>
                            <a:schemeClr val="lt1"/>
                          </a:solidFill>
                          <a:latin typeface="Archivo Narrow"/>
                          <a:ea typeface="Archivo Narrow"/>
                          <a:cs typeface="Archivo Narrow"/>
                          <a:sym typeface="Archivo Narrow"/>
                        </a:rPr>
                        <a:t>FEB 16 - 22</a:t>
                      </a: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 sz="900" b="1" i="0" u="none" strike="noStrike" cap="none">
                          <a:solidFill>
                            <a:schemeClr val="lt1"/>
                          </a:solidFill>
                          <a:latin typeface="Archivo Narrow"/>
                          <a:ea typeface="Archivo Narrow"/>
                          <a:cs typeface="Archivo Narrow"/>
                          <a:sym typeface="Archivo Narrow"/>
                        </a:rPr>
                        <a:t>FEB 23 – 29</a:t>
                      </a: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chivo Narrow"/>
                          <a:ea typeface="Archivo Narrow"/>
                          <a:cs typeface="Archivo Narrow"/>
                          <a:sym typeface="Archivo Narrow"/>
                        </a:rPr>
                        <a:t>MAR 1 - 7</a:t>
                      </a: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chivo Narrow"/>
                          <a:ea typeface="Archivo Narrow"/>
                          <a:cs typeface="Archivo Narrow"/>
                          <a:sym typeface="Archivo Narrow"/>
                        </a:rPr>
                        <a:t>MAR 8 - 14</a:t>
                      </a:r>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r>
              <a:tr h="316250">
                <a:tc>
                  <a:txBody>
                    <a:bodyPr/>
                    <a:lstStyle/>
                    <a:p>
                      <a:pPr marL="0" marR="0" lvl="0" indent="0" algn="ctr" rtl="0">
                        <a:lnSpc>
                          <a:spcPct val="100000"/>
                        </a:lnSpc>
                        <a:spcBef>
                          <a:spcPts val="0"/>
                        </a:spcBef>
                        <a:spcAft>
                          <a:spcPts val="0"/>
                        </a:spcAft>
                        <a:buClr>
                          <a:srgbClr val="000000"/>
                        </a:buClr>
                        <a:buSzPts val="600"/>
                        <a:buFont typeface="Arial"/>
                        <a:buNone/>
                      </a:pPr>
                      <a:r>
                        <a:rPr lang="en" sz="600" b="0" u="none" strike="noStrike" cap="none">
                          <a:solidFill>
                            <a:schemeClr val="dk1"/>
                          </a:solidFill>
                          <a:latin typeface="Archivo Narrow"/>
                          <a:ea typeface="Archivo Narrow"/>
                          <a:cs typeface="Archivo Narrow"/>
                          <a:sym typeface="Archivo Narrow"/>
                        </a:rPr>
                        <a:t>China reports novel coronavirus</a:t>
                      </a:r>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600" b="0" i="0" u="none" strike="noStrike" cap="none">
                        <a:solidFill>
                          <a:schemeClr val="dk1"/>
                        </a:solidFill>
                        <a:latin typeface="Archivo Narrow"/>
                        <a:ea typeface="Archivo Narrow"/>
                        <a:cs typeface="Archivo Narrow"/>
                        <a:sym typeface="Archivo Narrow"/>
                      </a:endParaRPr>
                    </a:p>
                  </a:txBody>
                  <a:tcPr marL="18000" marR="18000" marT="18000" marB="18000">
                    <a:lnL w="12700" cap="flat" cmpd="sng">
                      <a:solidFill>
                        <a:srgbClr val="BFBFBF"/>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endParaRPr sz="600" b="0" i="0" u="none" strike="noStrike" cap="none">
                        <a:solidFill>
                          <a:schemeClr val="dk1"/>
                        </a:solidFill>
                        <a:latin typeface="Archivo Narrow"/>
                        <a:ea typeface="Archivo Narrow"/>
                        <a:cs typeface="Archivo Narrow"/>
                        <a:sym typeface="Archivo Narrow"/>
                      </a:endParaRPr>
                    </a:p>
                  </a:txBody>
                  <a:tcPr marL="18000" marR="18000" marT="18000" marB="18000">
                    <a:lnR w="12700" cap="flat" cmpd="sng">
                      <a:solidFill>
                        <a:srgbClr val="BFBFBF"/>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 sz="600" b="0" i="0" u="none" strike="noStrike" cap="none">
                          <a:solidFill>
                            <a:schemeClr val="dk1"/>
                          </a:solidFill>
                          <a:latin typeface="Archivo Narrow"/>
                          <a:ea typeface="Archivo Narrow"/>
                          <a:cs typeface="Archivo Narrow"/>
                          <a:sym typeface="Archivo Narrow"/>
                        </a:rPr>
                        <a:t>First two cases confirmed in Italy</a:t>
                      </a:r>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600" b="0" i="0" u="none" strike="noStrike" cap="none">
                        <a:solidFill>
                          <a:schemeClr val="dk1"/>
                        </a:solidFill>
                        <a:latin typeface="Archivo Narrow"/>
                        <a:ea typeface="Archivo Narrow"/>
                        <a:cs typeface="Archivo Narrow"/>
                        <a:sym typeface="Archivo Narrow"/>
                      </a:endParaRPr>
                    </a:p>
                  </a:txBody>
                  <a:tcPr marL="18000" marR="18000" marT="18000" marB="18000">
                    <a:lnL w="12700" cap="flat" cmpd="sng">
                      <a:solidFill>
                        <a:srgbClr val="BFBFBF"/>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endParaRPr sz="600" b="0" i="0" u="none" strike="noStrike" cap="none">
                        <a:solidFill>
                          <a:schemeClr val="dk1"/>
                        </a:solidFill>
                        <a:latin typeface="Archivo Narrow"/>
                        <a:ea typeface="Archivo Narrow"/>
                        <a:cs typeface="Archivo Narrow"/>
                        <a:sym typeface="Archivo Narrow"/>
                      </a:endParaRPr>
                    </a:p>
                  </a:txBody>
                  <a:tcPr marL="18000" marR="18000" marT="18000" marB="18000">
                    <a:lnR w="12700" cap="flat" cmpd="sng">
                      <a:solidFill>
                        <a:srgbClr val="BFBFBF"/>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 sz="600" b="0" i="0" u="none" strike="noStrike" cap="none">
                          <a:solidFill>
                            <a:schemeClr val="dk1"/>
                          </a:solidFill>
                          <a:latin typeface="Archivo Narrow"/>
                          <a:ea typeface="Archivo Narrow"/>
                          <a:cs typeface="Archivo Narrow"/>
                          <a:sym typeface="Archivo Narrow"/>
                        </a:rPr>
                        <a:t>1st death. Italy announces a lockdown affecting 50,000 people in the northern Lombardy and Veneto regions</a:t>
                      </a:r>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600" b="1" u="none" strike="noStrike" cap="none">
                          <a:latin typeface="Archivo Narrow"/>
                          <a:ea typeface="Archivo Narrow"/>
                          <a:cs typeface="Archivo Narrow"/>
                          <a:sym typeface="Archivo Narrow"/>
                        </a:rPr>
                        <a:t>132 -888 cases</a:t>
                      </a:r>
                      <a:endParaRPr/>
                    </a:p>
                    <a:p>
                      <a:pPr marL="0" marR="0" lvl="0" indent="0" algn="ctr" rtl="0">
                        <a:lnSpc>
                          <a:spcPct val="100000"/>
                        </a:lnSpc>
                        <a:spcBef>
                          <a:spcPts val="0"/>
                        </a:spcBef>
                        <a:spcAft>
                          <a:spcPts val="0"/>
                        </a:spcAft>
                        <a:buNone/>
                      </a:pPr>
                      <a:r>
                        <a:rPr lang="en" sz="600" b="1" u="none" strike="noStrike" cap="none">
                          <a:latin typeface="Archivo Narrow"/>
                          <a:ea typeface="Archivo Narrow"/>
                          <a:cs typeface="Archivo Narrow"/>
                          <a:sym typeface="Archivo Narrow"/>
                        </a:rPr>
                        <a:t>Schools started to close across affected regions</a:t>
                      </a:r>
                      <a:endParaRPr sz="600" b="1" u="none" strike="noStrike" cap="none">
                        <a:latin typeface="Archivo Narrow"/>
                        <a:ea typeface="Archivo Narrow"/>
                        <a:cs typeface="Archivo Narrow"/>
                        <a:sym typeface="Archivo Narrow"/>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600" b="0" i="0" u="none" strike="noStrike" cap="none">
                          <a:solidFill>
                            <a:schemeClr val="dk1"/>
                          </a:solidFill>
                          <a:latin typeface="Archivo Narrow"/>
                          <a:ea typeface="Archivo Narrow"/>
                          <a:cs typeface="Archivo Narrow"/>
                          <a:sym typeface="Archivo Narrow"/>
                        </a:rPr>
                        <a:t>Italy announces containment decreed between red and yellow,. All schools shut Mar 4 – 100 deaths </a:t>
                      </a:r>
                      <a:endParaRPr sz="600" b="1" u="none" strike="noStrike" cap="none">
                        <a:solidFill>
                          <a:schemeClr val="dk1"/>
                        </a:solidFill>
                        <a:latin typeface="Archivo Narrow"/>
                        <a:ea typeface="Archivo Narrow"/>
                        <a:cs typeface="Archivo Narrow"/>
                        <a:sym typeface="Archivo Narrow"/>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600" b="1" u="none" strike="noStrike" cap="none">
                          <a:solidFill>
                            <a:schemeClr val="dk1"/>
                          </a:solidFill>
                          <a:latin typeface="Archivo Narrow"/>
                          <a:ea typeface="Archivo Narrow"/>
                          <a:cs typeface="Archivo Narrow"/>
                          <a:sym typeface="Archivo Narrow"/>
                        </a:rPr>
                        <a:t>March 8, North Italy lockdown followed by whole country on Mar 10</a:t>
                      </a:r>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r>
            </a:tbl>
          </a:graphicData>
        </a:graphic>
      </p:graphicFrame>
      <p:sp>
        <p:nvSpPr>
          <p:cNvPr id="1294" name="Google Shape;1294;p15"/>
          <p:cNvSpPr txBox="1"/>
          <p:nvPr/>
        </p:nvSpPr>
        <p:spPr>
          <a:xfrm>
            <a:off x="7358183" y="2253941"/>
            <a:ext cx="900000" cy="62324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 sz="1000" b="1" i="0" u="none" strike="noStrike" cap="none">
                <a:solidFill>
                  <a:schemeClr val="dk1"/>
                </a:solidFill>
                <a:latin typeface="Archivo Narrow"/>
                <a:ea typeface="Archivo Narrow"/>
                <a:cs typeface="Archivo Narrow"/>
                <a:sym typeface="Archivo Narrow"/>
              </a:rPr>
              <a:t>#5</a:t>
            </a:r>
            <a:endParaRPr sz="1000" b="1" i="0" u="none" strike="noStrike" cap="none">
              <a:solidFill>
                <a:schemeClr val="dk1"/>
              </a:solidFill>
              <a:latin typeface="Archivo Narrow"/>
              <a:ea typeface="Archivo Narrow"/>
              <a:cs typeface="Archivo Narrow"/>
              <a:sym typeface="Archivo Narrow"/>
            </a:endParaRPr>
          </a:p>
          <a:p>
            <a:pPr marL="0" marR="0" lvl="0" indent="0" algn="ctr" rtl="0">
              <a:lnSpc>
                <a:spcPct val="115000"/>
              </a:lnSpc>
              <a:spcBef>
                <a:spcPts val="0"/>
              </a:spcBef>
              <a:spcAft>
                <a:spcPts val="0"/>
              </a:spcAft>
              <a:buNone/>
            </a:pPr>
            <a:r>
              <a:rPr lang="en" sz="1000" b="1" i="0" u="none" strike="noStrike" cap="none">
                <a:solidFill>
                  <a:schemeClr val="accent1"/>
                </a:solidFill>
                <a:latin typeface="Archivo Narrow"/>
                <a:ea typeface="Archivo Narrow"/>
                <a:cs typeface="Archivo Narrow"/>
                <a:sym typeface="Archivo Narrow"/>
              </a:rPr>
              <a:t>RESTRICTED LIVING</a:t>
            </a:r>
            <a:endParaRPr sz="1000" b="1" i="0" u="none" strike="noStrike" cap="none">
              <a:solidFill>
                <a:schemeClr val="accent1"/>
              </a:solidFill>
              <a:latin typeface="Archivo Narrow"/>
              <a:ea typeface="Archivo Narrow"/>
              <a:cs typeface="Archivo Narrow"/>
              <a:sym typeface="Archivo Narrow"/>
            </a:endParaRPr>
          </a:p>
        </p:txBody>
      </p:sp>
      <p:cxnSp>
        <p:nvCxnSpPr>
          <p:cNvPr id="1295" name="Google Shape;1295;p15"/>
          <p:cNvCxnSpPr/>
          <p:nvPr/>
        </p:nvCxnSpPr>
        <p:spPr>
          <a:xfrm rot="10800000">
            <a:off x="8184675" y="1932145"/>
            <a:ext cx="0" cy="2268000"/>
          </a:xfrm>
          <a:prstGeom prst="straightConnector1">
            <a:avLst/>
          </a:prstGeom>
          <a:noFill/>
          <a:ln w="12700" cap="flat" cmpd="sng">
            <a:solidFill>
              <a:schemeClr val="accent6"/>
            </a:solidFill>
            <a:prstDash val="dash"/>
            <a:round/>
            <a:headEnd type="oval" w="med" len="med"/>
            <a:tailEnd type="stealth" w="med" len="med"/>
          </a:ln>
        </p:spPr>
      </p:cxnSp>
      <p:cxnSp>
        <p:nvCxnSpPr>
          <p:cNvPr id="1296" name="Google Shape;1296;p15"/>
          <p:cNvCxnSpPr/>
          <p:nvPr/>
        </p:nvCxnSpPr>
        <p:spPr>
          <a:xfrm rot="10800000">
            <a:off x="5947449" y="1932145"/>
            <a:ext cx="0" cy="2268000"/>
          </a:xfrm>
          <a:prstGeom prst="straightConnector1">
            <a:avLst/>
          </a:prstGeom>
          <a:noFill/>
          <a:ln w="12700" cap="flat" cmpd="sng">
            <a:solidFill>
              <a:schemeClr val="accent6"/>
            </a:solidFill>
            <a:prstDash val="dash"/>
            <a:round/>
            <a:headEnd type="oval" w="med" len="med"/>
            <a:tailEnd type="stealth" w="med" len="med"/>
          </a:ln>
        </p:spPr>
      </p:cxnSp>
      <p:cxnSp>
        <p:nvCxnSpPr>
          <p:cNvPr id="1297" name="Google Shape;1297;p15"/>
          <p:cNvCxnSpPr/>
          <p:nvPr/>
        </p:nvCxnSpPr>
        <p:spPr>
          <a:xfrm rot="10800000">
            <a:off x="5204873" y="1932144"/>
            <a:ext cx="0" cy="2268000"/>
          </a:xfrm>
          <a:prstGeom prst="straightConnector1">
            <a:avLst/>
          </a:prstGeom>
          <a:noFill/>
          <a:ln w="12700" cap="flat" cmpd="sng">
            <a:solidFill>
              <a:schemeClr val="accent6"/>
            </a:solidFill>
            <a:prstDash val="dash"/>
            <a:round/>
            <a:headEnd type="oval" w="med" len="med"/>
            <a:tailEnd type="stealth" w="med" len="med"/>
          </a:ln>
        </p:spPr>
      </p:cxnSp>
      <p:sp>
        <p:nvSpPr>
          <p:cNvPr id="1298" name="Google Shape;1298;p15"/>
          <p:cNvSpPr txBox="1"/>
          <p:nvPr/>
        </p:nvSpPr>
        <p:spPr>
          <a:xfrm>
            <a:off x="8201539" y="3284170"/>
            <a:ext cx="7954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Canned Food+ 56%</a:t>
            </a:r>
            <a:endParaRPr sz="900" b="0" i="0" u="none" strike="noStrike" cap="none">
              <a:solidFill>
                <a:srgbClr val="000000"/>
              </a:solidFill>
              <a:latin typeface="Arial"/>
              <a:ea typeface="Arial"/>
              <a:cs typeface="Arial"/>
              <a:sym typeface="Arial"/>
            </a:endParaRPr>
          </a:p>
        </p:txBody>
      </p:sp>
      <p:sp>
        <p:nvSpPr>
          <p:cNvPr id="1299" name="Google Shape;1299;p15"/>
          <p:cNvSpPr txBox="1"/>
          <p:nvPr/>
        </p:nvSpPr>
        <p:spPr>
          <a:xfrm>
            <a:off x="8199929" y="2787535"/>
            <a:ext cx="7954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Hand Soap + 103%</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16"/>
          <p:cNvSpPr/>
          <p:nvPr/>
        </p:nvSpPr>
        <p:spPr>
          <a:xfrm>
            <a:off x="-12949" y="1025594"/>
            <a:ext cx="9165300" cy="3403500"/>
          </a:xfrm>
          <a:prstGeom prst="rect">
            <a:avLst/>
          </a:prstGeom>
          <a:solidFill>
            <a:srgbClr val="FFFFFF"/>
          </a:solidFill>
          <a:ln>
            <a:noFill/>
          </a:ln>
        </p:spPr>
        <p:txBody>
          <a:bodyPr spcFirstLastPara="1" wrap="square" lIns="822950" tIns="91425" rIns="822950" bIns="91425" anchor="b"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Open Sans"/>
              <a:ea typeface="Open Sans"/>
              <a:cs typeface="Open Sans"/>
              <a:sym typeface="Open Sans"/>
            </a:endParaRPr>
          </a:p>
        </p:txBody>
      </p:sp>
      <p:sp>
        <p:nvSpPr>
          <p:cNvPr id="1306" name="Google Shape;1306;p16"/>
          <p:cNvSpPr txBox="1">
            <a:spLocks noGrp="1"/>
          </p:cNvSpPr>
          <p:nvPr>
            <p:ph type="title"/>
          </p:nvPr>
        </p:nvSpPr>
        <p:spPr>
          <a:xfrm>
            <a:off x="5042656" y="1524012"/>
            <a:ext cx="3600000" cy="22752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0"/>
              </a:spcBef>
              <a:spcAft>
                <a:spcPts val="0"/>
              </a:spcAft>
              <a:buClr>
                <a:srgbClr val="FFFFFF"/>
              </a:buClr>
              <a:buSzPts val="5000"/>
              <a:buFont typeface="Arial"/>
              <a:buNone/>
            </a:pPr>
            <a:r>
              <a:rPr lang="en" sz="1300" b="0">
                <a:solidFill>
                  <a:srgbClr val="000000"/>
                </a:solidFill>
                <a:latin typeface="Open Sans"/>
                <a:ea typeface="Open Sans"/>
                <a:cs typeface="Open Sans"/>
                <a:sym typeface="Open Sans"/>
              </a:rPr>
              <a:t>“In the coming weeks additional growth will only be achieved if online retailers are able to meet the exponential growth in  consumer demand. In the future, e-commerce in Italy is likely to be a consolidated reality, with e-tailers providing a more structured and established platform, and consumers keener to buy FMCG baskets online”.</a:t>
            </a:r>
            <a:br>
              <a:rPr lang="en" sz="1300" b="0">
                <a:solidFill>
                  <a:srgbClr val="000000"/>
                </a:solidFill>
                <a:latin typeface="Open Sans"/>
                <a:ea typeface="Open Sans"/>
                <a:cs typeface="Open Sans"/>
                <a:sym typeface="Open Sans"/>
              </a:rPr>
            </a:br>
            <a:r>
              <a:rPr lang="en" sz="1300" b="0">
                <a:solidFill>
                  <a:srgbClr val="000000"/>
                </a:solidFill>
                <a:latin typeface="Open Sans"/>
                <a:ea typeface="Open Sans"/>
                <a:cs typeface="Open Sans"/>
                <a:sym typeface="Open Sans"/>
              </a:rPr>
              <a:t/>
            </a:r>
            <a:br>
              <a:rPr lang="en" sz="1300" b="0">
                <a:solidFill>
                  <a:srgbClr val="000000"/>
                </a:solidFill>
                <a:latin typeface="Open Sans"/>
                <a:ea typeface="Open Sans"/>
                <a:cs typeface="Open Sans"/>
                <a:sym typeface="Open Sans"/>
              </a:rPr>
            </a:br>
            <a:r>
              <a:rPr lang="en" sz="1400">
                <a:solidFill>
                  <a:srgbClr val="0082B3"/>
                </a:solidFill>
                <a:latin typeface="Archivo Narrow"/>
                <a:ea typeface="Archivo Narrow"/>
                <a:cs typeface="Archivo Narrow"/>
                <a:sym typeface="Archivo Narrow"/>
              </a:rPr>
              <a:t>ROMOLO DE CAMILLIS </a:t>
            </a:r>
            <a:br>
              <a:rPr lang="en" sz="1400">
                <a:solidFill>
                  <a:srgbClr val="0082B3"/>
                </a:solidFill>
                <a:latin typeface="Archivo Narrow"/>
                <a:ea typeface="Archivo Narrow"/>
                <a:cs typeface="Archivo Narrow"/>
                <a:sym typeface="Archivo Narrow"/>
              </a:rPr>
            </a:br>
            <a:r>
              <a:rPr lang="en" sz="1100">
                <a:solidFill>
                  <a:schemeClr val="dk1"/>
                </a:solidFill>
                <a:latin typeface="Open Sans"/>
                <a:ea typeface="Open Sans"/>
                <a:cs typeface="Open Sans"/>
                <a:sym typeface="Open Sans"/>
              </a:rPr>
              <a:t>Nielsen Retailer Leader, Italy</a:t>
            </a:r>
            <a:br>
              <a:rPr lang="en" sz="1100">
                <a:solidFill>
                  <a:schemeClr val="dk1"/>
                </a:solidFill>
                <a:latin typeface="Open Sans"/>
                <a:ea typeface="Open Sans"/>
                <a:cs typeface="Open Sans"/>
                <a:sym typeface="Open Sans"/>
              </a:rPr>
            </a:br>
            <a:r>
              <a:rPr lang="en" sz="1100">
                <a:solidFill>
                  <a:schemeClr val="dk1"/>
                </a:solidFill>
                <a:latin typeface="Open Sans"/>
                <a:ea typeface="Open Sans"/>
                <a:cs typeface="Open Sans"/>
                <a:sym typeface="Open Sans"/>
              </a:rPr>
              <a:t/>
            </a:r>
            <a:br>
              <a:rPr lang="en" sz="1100">
                <a:solidFill>
                  <a:schemeClr val="dk1"/>
                </a:solidFill>
                <a:latin typeface="Open Sans"/>
                <a:ea typeface="Open Sans"/>
                <a:cs typeface="Open Sans"/>
                <a:sym typeface="Open Sans"/>
              </a:rPr>
            </a:br>
            <a:endParaRPr sz="1300" b="0">
              <a:solidFill>
                <a:schemeClr val="dk1"/>
              </a:solidFill>
              <a:latin typeface="Open Sans"/>
              <a:ea typeface="Open Sans"/>
              <a:cs typeface="Open Sans"/>
              <a:sym typeface="Open Sans"/>
            </a:endParaRPr>
          </a:p>
        </p:txBody>
      </p:sp>
      <p:sp>
        <p:nvSpPr>
          <p:cNvPr id="1307" name="Google Shape;1307;p16"/>
          <p:cNvSpPr txBox="1"/>
          <p:nvPr/>
        </p:nvSpPr>
        <p:spPr>
          <a:xfrm>
            <a:off x="1317103" y="2382367"/>
            <a:ext cx="2160000" cy="889800"/>
          </a:xfrm>
          <a:prstGeom prst="rect">
            <a:avLst/>
          </a:prstGeom>
          <a:noFill/>
          <a:ln>
            <a:noFill/>
          </a:ln>
        </p:spPr>
        <p:txBody>
          <a:bodyPr spcFirstLastPara="1" wrap="square" lIns="91425" tIns="91425" rIns="91425" bIns="91425" anchor="t" anchorCtr="0">
            <a:noAutofit/>
          </a:bodyPr>
          <a:lstStyle/>
          <a:p>
            <a:pPr marL="72000" marR="0" lvl="0" indent="-72000" algn="l" rtl="0">
              <a:lnSpc>
                <a:spcPct val="100000"/>
              </a:lnSpc>
              <a:spcBef>
                <a:spcPts val="0"/>
              </a:spcBef>
              <a:spcAft>
                <a:spcPts val="0"/>
              </a:spcAft>
              <a:buClr>
                <a:srgbClr val="000000"/>
              </a:buClr>
              <a:buSzPts val="900"/>
              <a:buFont typeface="Arial"/>
              <a:buChar char="•"/>
            </a:pPr>
            <a:r>
              <a:rPr lang="en" sz="900" b="0" i="0" u="none" strike="noStrike" cap="none">
                <a:solidFill>
                  <a:schemeClr val="dk1"/>
                </a:solidFill>
                <a:latin typeface="Open Sans"/>
                <a:ea typeface="Open Sans"/>
                <a:cs typeface="Open Sans"/>
                <a:sym typeface="Open Sans"/>
              </a:rPr>
              <a:t>Donated € 2.5 million to hospitals</a:t>
            </a:r>
            <a:endParaRPr sz="1400" b="0" i="0" u="none" strike="noStrike" cap="none">
              <a:solidFill>
                <a:srgbClr val="000000"/>
              </a:solidFill>
              <a:latin typeface="Arial"/>
              <a:ea typeface="Arial"/>
              <a:cs typeface="Arial"/>
              <a:sym typeface="Arial"/>
            </a:endParaRPr>
          </a:p>
          <a:p>
            <a:pPr marL="72000" marR="0" lvl="0" indent="-72000" algn="l" rtl="0">
              <a:lnSpc>
                <a:spcPct val="100000"/>
              </a:lnSpc>
              <a:spcBef>
                <a:spcPts val="0"/>
              </a:spcBef>
              <a:spcAft>
                <a:spcPts val="0"/>
              </a:spcAft>
              <a:buClr>
                <a:srgbClr val="000000"/>
              </a:buClr>
              <a:buSzPts val="900"/>
              <a:buFont typeface="Arial"/>
              <a:buChar char="•"/>
            </a:pPr>
            <a:r>
              <a:rPr lang="en" sz="900" b="0" i="0" u="none" strike="noStrike" cap="none">
                <a:solidFill>
                  <a:schemeClr val="dk1"/>
                </a:solidFill>
                <a:latin typeface="Open Sans"/>
                <a:ea typeface="Open Sans"/>
                <a:cs typeface="Open Sans"/>
                <a:sym typeface="Open Sans"/>
              </a:rPr>
              <a:t>Worked with financial institutions to strengthen credit lines to suppliers in need</a:t>
            </a:r>
            <a:endParaRPr sz="1400" b="0" i="0" u="none" strike="noStrike" cap="none">
              <a:solidFill>
                <a:srgbClr val="000000"/>
              </a:solidFill>
              <a:latin typeface="Arial"/>
              <a:ea typeface="Arial"/>
              <a:cs typeface="Arial"/>
              <a:sym typeface="Arial"/>
            </a:endParaRPr>
          </a:p>
          <a:p>
            <a:pPr marL="72000" marR="0" lvl="0" indent="-72000" algn="l" rtl="0">
              <a:lnSpc>
                <a:spcPct val="100000"/>
              </a:lnSpc>
              <a:spcBef>
                <a:spcPts val="0"/>
              </a:spcBef>
              <a:spcAft>
                <a:spcPts val="0"/>
              </a:spcAft>
              <a:buClr>
                <a:srgbClr val="000000"/>
              </a:buClr>
              <a:buSzPts val="900"/>
              <a:buFont typeface="Arial"/>
              <a:buChar char="•"/>
            </a:pPr>
            <a:r>
              <a:rPr lang="en" sz="900" b="0" i="0" u="none" strike="noStrike" cap="none">
                <a:solidFill>
                  <a:srgbClr val="000000"/>
                </a:solidFill>
                <a:latin typeface="Open Sans"/>
                <a:ea typeface="Open Sans"/>
                <a:cs typeface="Open Sans"/>
                <a:sym typeface="Open Sans"/>
              </a:rPr>
              <a:t>Provide free delivery to 65 year + customers</a:t>
            </a:r>
            <a:endParaRPr sz="1400" b="0" i="0" u="none" strike="noStrike" cap="none">
              <a:solidFill>
                <a:srgbClr val="000000"/>
              </a:solidFill>
              <a:latin typeface="Arial"/>
              <a:ea typeface="Arial"/>
              <a:cs typeface="Arial"/>
              <a:sym typeface="Arial"/>
            </a:endParaRPr>
          </a:p>
          <a:p>
            <a:pPr marL="72000" marR="0" lvl="0" indent="-72000" algn="l" rtl="0">
              <a:lnSpc>
                <a:spcPct val="100000"/>
              </a:lnSpc>
              <a:spcBef>
                <a:spcPts val="0"/>
              </a:spcBef>
              <a:spcAft>
                <a:spcPts val="0"/>
              </a:spcAft>
              <a:buClr>
                <a:srgbClr val="000000"/>
              </a:buClr>
              <a:buSzPts val="900"/>
              <a:buFont typeface="Arial"/>
              <a:buChar char="•"/>
            </a:pPr>
            <a:r>
              <a:rPr lang="en" sz="900" b="0" i="0" u="none" strike="noStrike" cap="none">
                <a:solidFill>
                  <a:srgbClr val="000000"/>
                </a:solidFill>
                <a:latin typeface="Open Sans"/>
                <a:ea typeface="Open Sans"/>
                <a:cs typeface="Open Sans"/>
                <a:sym typeface="Open Sans"/>
              </a:rPr>
              <a:t>Encourage customers to use loyalty rewards for donations</a:t>
            </a:r>
            <a:endParaRPr sz="1400" b="0" i="0" u="none" strike="noStrike" cap="none">
              <a:solidFill>
                <a:srgbClr val="000000"/>
              </a:solidFill>
              <a:latin typeface="Arial"/>
              <a:ea typeface="Arial"/>
              <a:cs typeface="Arial"/>
              <a:sym typeface="Arial"/>
            </a:endParaRPr>
          </a:p>
          <a:p>
            <a:pPr marL="72000" marR="0" lvl="0" indent="-72000" algn="l" rtl="0">
              <a:lnSpc>
                <a:spcPct val="100000"/>
              </a:lnSpc>
              <a:spcBef>
                <a:spcPts val="0"/>
              </a:spcBef>
              <a:spcAft>
                <a:spcPts val="0"/>
              </a:spcAft>
              <a:buClr>
                <a:srgbClr val="000000"/>
              </a:buClr>
              <a:buSzPts val="900"/>
              <a:buFont typeface="Arial"/>
              <a:buChar char="•"/>
            </a:pPr>
            <a:r>
              <a:rPr lang="en" sz="900" b="0" i="0" u="none" strike="noStrike" cap="none">
                <a:solidFill>
                  <a:srgbClr val="000000"/>
                </a:solidFill>
                <a:latin typeface="Open Sans"/>
                <a:ea typeface="Open Sans"/>
                <a:cs typeface="Open Sans"/>
                <a:sym typeface="Open Sans"/>
              </a:rPr>
              <a:t>Welfare intervention of €150 per person  </a:t>
            </a:r>
            <a:endParaRPr sz="900" b="0" i="0" u="none" strike="noStrike" cap="none">
              <a:solidFill>
                <a:srgbClr val="000000"/>
              </a:solidFill>
              <a:latin typeface="Open Sans"/>
              <a:ea typeface="Open Sans"/>
              <a:cs typeface="Open Sans"/>
              <a:sym typeface="Open Sans"/>
            </a:endParaRPr>
          </a:p>
        </p:txBody>
      </p:sp>
      <p:sp>
        <p:nvSpPr>
          <p:cNvPr id="1308" name="Google Shape;1308;p16"/>
          <p:cNvSpPr txBox="1"/>
          <p:nvPr/>
        </p:nvSpPr>
        <p:spPr>
          <a:xfrm>
            <a:off x="1319513" y="1129848"/>
            <a:ext cx="2160000" cy="40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Narrow"/>
                <a:ea typeface="Arial Narrow"/>
                <a:cs typeface="Arial Narrow"/>
                <a:sym typeface="Arial Narrow"/>
              </a:rPr>
              <a:t>SERVICE TO THE COMMUNITY</a:t>
            </a:r>
            <a:endParaRPr sz="1200" b="1" i="0" u="none" strike="noStrike" cap="none">
              <a:solidFill>
                <a:srgbClr val="000000"/>
              </a:solidFill>
              <a:latin typeface="Arial Narrow"/>
              <a:ea typeface="Arial Narrow"/>
              <a:cs typeface="Arial Narrow"/>
              <a:sym typeface="Arial Narrow"/>
            </a:endParaRPr>
          </a:p>
        </p:txBody>
      </p:sp>
      <p:sp>
        <p:nvSpPr>
          <p:cNvPr id="1309" name="Google Shape;1309;p16"/>
          <p:cNvSpPr txBox="1"/>
          <p:nvPr/>
        </p:nvSpPr>
        <p:spPr>
          <a:xfrm>
            <a:off x="1320078" y="3901010"/>
            <a:ext cx="2160000" cy="457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chivo Narrow"/>
                <a:ea typeface="Archivo Narrow"/>
                <a:cs typeface="Archivo Narrow"/>
                <a:sym typeface="Archivo Narrow"/>
              </a:rPr>
              <a:t>FOCUS ON HELPING THOSE IN NEED AND THE COMMUNITY </a:t>
            </a:r>
            <a:endParaRPr sz="900" b="1" i="0" u="none" strike="noStrike" cap="none">
              <a:solidFill>
                <a:srgbClr val="FFFFFF"/>
              </a:solidFill>
              <a:latin typeface="Archivo Narrow"/>
              <a:ea typeface="Archivo Narrow"/>
              <a:cs typeface="Archivo Narrow"/>
              <a:sym typeface="Archivo Narrow"/>
            </a:endParaRPr>
          </a:p>
        </p:txBody>
      </p:sp>
      <p:sp>
        <p:nvSpPr>
          <p:cNvPr id="1310" name="Google Shape;1310;p16"/>
          <p:cNvSpPr txBox="1"/>
          <p:nvPr/>
        </p:nvSpPr>
        <p:spPr>
          <a:xfrm>
            <a:off x="594360" y="353483"/>
            <a:ext cx="8166600" cy="433800"/>
          </a:xfrm>
          <a:prstGeom prst="rect">
            <a:avLst/>
          </a:prstGeom>
          <a:no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FFFFFF"/>
              </a:buClr>
              <a:buSzPts val="5000"/>
              <a:buFont typeface="Arial"/>
              <a:buNone/>
            </a:pPr>
            <a:r>
              <a:rPr lang="en" sz="2400" b="1" i="0" u="none" strike="noStrike" cap="none">
                <a:solidFill>
                  <a:schemeClr val="dk1"/>
                </a:solidFill>
                <a:latin typeface="Archivo Narrow"/>
                <a:ea typeface="Archivo Narrow"/>
                <a:cs typeface="Archivo Narrow"/>
                <a:sym typeface="Archivo Narrow"/>
              </a:rPr>
              <a:t>THRESHOLD 5 - RESTRICTED LIVING</a:t>
            </a:r>
            <a:endParaRPr sz="2400" b="1" i="0" u="none" strike="noStrike" cap="none">
              <a:solidFill>
                <a:schemeClr val="dk1"/>
              </a:solidFill>
              <a:latin typeface="Archivo Narrow"/>
              <a:ea typeface="Archivo Narrow"/>
              <a:cs typeface="Archivo Narrow"/>
              <a:sym typeface="Archivo Narrow"/>
            </a:endParaRPr>
          </a:p>
        </p:txBody>
      </p:sp>
      <p:sp>
        <p:nvSpPr>
          <p:cNvPr id="1311" name="Google Shape;1311;p16"/>
          <p:cNvSpPr/>
          <p:nvPr/>
        </p:nvSpPr>
        <p:spPr>
          <a:xfrm>
            <a:off x="6139786" y="18597"/>
            <a:ext cx="2412000" cy="324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Archivo Narrow"/>
                <a:ea typeface="Archivo Narrow"/>
                <a:cs typeface="Archivo Narrow"/>
                <a:sym typeface="Archivo Narrow"/>
              </a:rPr>
              <a:t>COVID-19 RESPONSES IN ACTION</a:t>
            </a:r>
            <a:endParaRPr sz="1200" b="1" i="0" u="none" strike="noStrike" cap="none">
              <a:solidFill>
                <a:schemeClr val="lt1"/>
              </a:solidFill>
              <a:latin typeface="Archivo Narrow"/>
              <a:ea typeface="Archivo Narrow"/>
              <a:cs typeface="Archivo Narrow"/>
              <a:sym typeface="Archivo Narrow"/>
            </a:endParaRPr>
          </a:p>
        </p:txBody>
      </p:sp>
      <p:sp>
        <p:nvSpPr>
          <p:cNvPr id="1312" name="Google Shape;1312;p16"/>
          <p:cNvSpPr/>
          <p:nvPr/>
        </p:nvSpPr>
        <p:spPr>
          <a:xfrm>
            <a:off x="653155" y="0"/>
            <a:ext cx="936000" cy="3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Archivo Narrow"/>
                <a:ea typeface="Archivo Narrow"/>
                <a:cs typeface="Archivo Narrow"/>
                <a:sym typeface="Archivo Narrow"/>
              </a:rPr>
              <a:t>ITALY</a:t>
            </a:r>
            <a:endParaRPr sz="2400" b="1" i="0" u="none" strike="noStrike" cap="none">
              <a:solidFill>
                <a:schemeClr val="lt1"/>
              </a:solidFill>
              <a:latin typeface="Archivo Narrow"/>
              <a:ea typeface="Archivo Narrow"/>
              <a:cs typeface="Archivo Narrow"/>
              <a:sym typeface="Archivo Narrow"/>
            </a:endParaRPr>
          </a:p>
        </p:txBody>
      </p:sp>
      <p:pic>
        <p:nvPicPr>
          <p:cNvPr id="1313" name="Google Shape;1313;p16"/>
          <p:cNvPicPr preferRelativeResize="0"/>
          <p:nvPr/>
        </p:nvPicPr>
        <p:blipFill rotWithShape="1">
          <a:blip r:embed="rId3">
            <a:alphaModFix/>
          </a:blip>
          <a:srcRect b="12434"/>
          <a:stretch/>
        </p:blipFill>
        <p:spPr>
          <a:xfrm>
            <a:off x="1396551" y="1514909"/>
            <a:ext cx="2028825" cy="8674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17"/>
          <p:cNvSpPr txBox="1">
            <a:spLocks noGrp="1"/>
          </p:cNvSpPr>
          <p:nvPr>
            <p:ph type="title"/>
          </p:nvPr>
        </p:nvSpPr>
        <p:spPr>
          <a:xfrm>
            <a:off x="594360" y="353483"/>
            <a:ext cx="8297400" cy="4338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0"/>
              </a:spcBef>
              <a:spcAft>
                <a:spcPts val="0"/>
              </a:spcAft>
              <a:buSzPts val="3000"/>
              <a:buNone/>
            </a:pPr>
            <a:r>
              <a:rPr lang="en">
                <a:solidFill>
                  <a:schemeClr val="dk1"/>
                </a:solidFill>
                <a:latin typeface="Archivo Narrow"/>
                <a:ea typeface="Archivo Narrow"/>
                <a:cs typeface="Archivo Narrow"/>
                <a:sym typeface="Archivo Narrow"/>
              </a:rPr>
              <a:t>ALTERED ENVIRONMENTS WILL EMERGE AS NEW OPPORTUNITIES</a:t>
            </a:r>
            <a:endParaRPr>
              <a:solidFill>
                <a:schemeClr val="dk1"/>
              </a:solidFill>
              <a:latin typeface="Archivo Narrow"/>
              <a:ea typeface="Archivo Narrow"/>
              <a:cs typeface="Archivo Narrow"/>
              <a:sym typeface="Archivo Narrow"/>
            </a:endParaRPr>
          </a:p>
        </p:txBody>
      </p:sp>
      <p:sp>
        <p:nvSpPr>
          <p:cNvPr id="1319" name="Google Shape;1319;p17"/>
          <p:cNvSpPr/>
          <p:nvPr/>
        </p:nvSpPr>
        <p:spPr>
          <a:xfrm>
            <a:off x="594360" y="1502999"/>
            <a:ext cx="3829800" cy="298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highlight>
                  <a:srgbClr val="FFFFFF"/>
                </a:highlight>
                <a:latin typeface="Arial"/>
                <a:ea typeface="Arial"/>
                <a:cs typeface="Arial"/>
                <a:sym typeface="Arial"/>
              </a:rPr>
              <a:t>“As China returns to a new normal, there are sweeping learnings from their experience. It has been a very challenging time. Consumer habits have changed and manufacturers and retailers are looking ahead to turn the crisis into an opportunity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100"/>
              <a:buFont typeface="Arial"/>
              <a:buChar char="•"/>
            </a:pPr>
            <a:r>
              <a:rPr lang="en" sz="1200" b="1" i="0" u="none" strike="noStrike" cap="none">
                <a:solidFill>
                  <a:schemeClr val="accent1"/>
                </a:solidFill>
                <a:highlight>
                  <a:srgbClr val="FFFFFF"/>
                </a:highlight>
                <a:latin typeface="Arial"/>
                <a:ea typeface="Arial"/>
                <a:cs typeface="Arial"/>
                <a:sym typeface="Arial"/>
              </a:rPr>
              <a:t>67%</a:t>
            </a:r>
            <a:r>
              <a:rPr lang="en" sz="1200" b="0" i="0" u="none" strike="noStrike" cap="none">
                <a:solidFill>
                  <a:schemeClr val="accent1"/>
                </a:solidFill>
                <a:highlight>
                  <a:srgbClr val="FFFFFF"/>
                </a:highlight>
                <a:latin typeface="Arial"/>
                <a:ea typeface="Arial"/>
                <a:cs typeface="Arial"/>
                <a:sym typeface="Arial"/>
              </a:rPr>
              <a:t> </a:t>
            </a:r>
            <a:r>
              <a:rPr lang="en" sz="1200" b="0" i="0" u="none" strike="noStrike" cap="none">
                <a:solidFill>
                  <a:srgbClr val="000000"/>
                </a:solidFill>
                <a:highlight>
                  <a:srgbClr val="FFFFFF"/>
                </a:highlight>
                <a:latin typeface="Arial"/>
                <a:ea typeface="Arial"/>
                <a:cs typeface="Arial"/>
                <a:sym typeface="Arial"/>
              </a:rPr>
              <a:t>will invest more in online channels and applications for their consumers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100"/>
              <a:buFont typeface="Arial"/>
              <a:buChar char="•"/>
            </a:pPr>
            <a:r>
              <a:rPr lang="en" sz="1200" b="1" i="0" u="none" strike="noStrike" cap="none">
                <a:solidFill>
                  <a:schemeClr val="accent1"/>
                </a:solidFill>
                <a:highlight>
                  <a:srgbClr val="FFFFFF"/>
                </a:highlight>
                <a:latin typeface="Arial"/>
                <a:ea typeface="Arial"/>
                <a:cs typeface="Arial"/>
                <a:sym typeface="Arial"/>
              </a:rPr>
              <a:t>53%</a:t>
            </a:r>
            <a:r>
              <a:rPr lang="en" sz="1200" b="0" i="0" u="none" strike="noStrike" cap="none">
                <a:solidFill>
                  <a:schemeClr val="accent1"/>
                </a:solidFill>
                <a:highlight>
                  <a:srgbClr val="FFFFFF"/>
                </a:highlight>
                <a:latin typeface="Arial"/>
                <a:ea typeface="Arial"/>
                <a:cs typeface="Arial"/>
                <a:sym typeface="Arial"/>
              </a:rPr>
              <a:t> </a:t>
            </a:r>
            <a:r>
              <a:rPr lang="en" sz="1200" b="0" i="0" u="none" strike="noStrike" cap="none">
                <a:solidFill>
                  <a:srgbClr val="000000"/>
                </a:solidFill>
                <a:highlight>
                  <a:srgbClr val="FFFFFF"/>
                </a:highlight>
                <a:latin typeface="Arial"/>
                <a:ea typeface="Arial"/>
                <a:cs typeface="Arial"/>
                <a:sym typeface="Arial"/>
              </a:rPr>
              <a:t>will adjust their product mix to more to health and safety products.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100"/>
              <a:buFont typeface="Arial"/>
              <a:buChar char="•"/>
            </a:pPr>
            <a:r>
              <a:rPr lang="en" sz="1200" b="1" i="0" u="none" strike="noStrike" cap="none">
                <a:solidFill>
                  <a:schemeClr val="accent1"/>
                </a:solidFill>
                <a:highlight>
                  <a:srgbClr val="FFFFFF"/>
                </a:highlight>
                <a:latin typeface="Arial"/>
                <a:ea typeface="Arial"/>
                <a:cs typeface="Arial"/>
                <a:sym typeface="Arial"/>
              </a:rPr>
              <a:t>43%</a:t>
            </a:r>
            <a:r>
              <a:rPr lang="en" sz="1200" b="0" i="0" u="none" strike="noStrike" cap="none">
                <a:solidFill>
                  <a:schemeClr val="accent1"/>
                </a:solidFill>
                <a:highlight>
                  <a:srgbClr val="FFFFFF"/>
                </a:highlight>
                <a:latin typeface="Arial"/>
                <a:ea typeface="Arial"/>
                <a:cs typeface="Arial"/>
                <a:sym typeface="Arial"/>
              </a:rPr>
              <a:t> </a:t>
            </a:r>
            <a:r>
              <a:rPr lang="en" sz="1200" b="0" i="0" u="none" strike="noStrike" cap="none">
                <a:solidFill>
                  <a:srgbClr val="000000"/>
                </a:solidFill>
                <a:highlight>
                  <a:srgbClr val="FFFFFF"/>
                </a:highlight>
                <a:latin typeface="Arial"/>
                <a:ea typeface="Arial"/>
                <a:cs typeface="Arial"/>
                <a:sym typeface="Arial"/>
              </a:rPr>
              <a:t>will work on their supply chains”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highlight>
                  <a:srgbClr val="FFFFFF"/>
                </a:highlight>
                <a:latin typeface="Arial"/>
                <a:ea typeface="Arial"/>
                <a:cs typeface="Arial"/>
                <a:sym typeface="Arial"/>
              </a:rPr>
              <a:t>Based on a Nielsen survey of 10,000 retailers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70C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AEEF"/>
                </a:solidFill>
                <a:highlight>
                  <a:srgbClr val="FFFFFF"/>
                </a:highlight>
                <a:latin typeface="Arial"/>
                <a:ea typeface="Arial"/>
                <a:cs typeface="Arial"/>
                <a:sym typeface="Arial"/>
              </a:rPr>
              <a:t>JUSTIN SARGENT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highlight>
                  <a:srgbClr val="FFFFFF"/>
                </a:highlight>
                <a:latin typeface="Arial"/>
                <a:ea typeface="Arial"/>
                <a:cs typeface="Arial"/>
                <a:sym typeface="Arial"/>
              </a:rPr>
              <a:t>President Nielsen China </a:t>
            </a:r>
            <a:endParaRPr sz="1400" b="0" i="0" u="none" strike="noStrike" cap="none">
              <a:solidFill>
                <a:srgbClr val="000000"/>
              </a:solidFill>
              <a:latin typeface="Arial"/>
              <a:ea typeface="Arial"/>
              <a:cs typeface="Arial"/>
              <a:sym typeface="Arial"/>
            </a:endParaRPr>
          </a:p>
        </p:txBody>
      </p:sp>
      <p:pic>
        <p:nvPicPr>
          <p:cNvPr id="1320" name="Google Shape;1320;p17"/>
          <p:cNvPicPr preferRelativeResize="0"/>
          <p:nvPr/>
        </p:nvPicPr>
        <p:blipFill rotWithShape="1">
          <a:blip r:embed="rId3">
            <a:alphaModFix/>
          </a:blip>
          <a:srcRect l="34507" t="36716" r="14369"/>
          <a:stretch/>
        </p:blipFill>
        <p:spPr>
          <a:xfrm>
            <a:off x="4800600" y="1401766"/>
            <a:ext cx="3862243" cy="31878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8"/>
          <p:cNvSpPr txBox="1">
            <a:spLocks noGrp="1"/>
          </p:cNvSpPr>
          <p:nvPr>
            <p:ph type="title"/>
          </p:nvPr>
        </p:nvSpPr>
        <p:spPr>
          <a:xfrm>
            <a:off x="1221300" y="381000"/>
            <a:ext cx="7389300" cy="4338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SzPts val="3000"/>
              <a:buNone/>
            </a:pPr>
            <a:r>
              <a:rPr lang="en">
                <a:latin typeface="Archivo Narrow"/>
                <a:ea typeface="Archivo Narrow"/>
                <a:cs typeface="Archivo Narrow"/>
                <a:sym typeface="Archivo Narrow"/>
              </a:rPr>
              <a:t>LIVING A NEW NORMAL</a:t>
            </a:r>
            <a:endParaRPr>
              <a:latin typeface="Archivo Narrow"/>
              <a:ea typeface="Archivo Narrow"/>
              <a:cs typeface="Archivo Narrow"/>
              <a:sym typeface="Archivo Narrow"/>
            </a:endParaRPr>
          </a:p>
        </p:txBody>
      </p:sp>
      <p:sp>
        <p:nvSpPr>
          <p:cNvPr id="1326" name="Google Shape;1326;p18"/>
          <p:cNvSpPr/>
          <p:nvPr/>
        </p:nvSpPr>
        <p:spPr>
          <a:xfrm>
            <a:off x="609600" y="274200"/>
            <a:ext cx="640200" cy="640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FFFFFF"/>
                </a:solidFill>
                <a:latin typeface="Arial"/>
                <a:ea typeface="Arial"/>
                <a:cs typeface="Arial"/>
                <a:sym typeface="Arial"/>
              </a:rPr>
              <a:t>#6</a:t>
            </a:r>
            <a:endParaRPr sz="3000" b="1" i="0" u="none" strike="noStrike" cap="none">
              <a:solidFill>
                <a:srgbClr val="FFFFFF"/>
              </a:solidFill>
              <a:latin typeface="Arial"/>
              <a:ea typeface="Arial"/>
              <a:cs typeface="Arial"/>
              <a:sym typeface="Arial"/>
            </a:endParaRPr>
          </a:p>
        </p:txBody>
      </p:sp>
      <p:pic>
        <p:nvPicPr>
          <p:cNvPr id="1327" name="Google Shape;1327;p18"/>
          <p:cNvPicPr preferRelativeResize="0"/>
          <p:nvPr/>
        </p:nvPicPr>
        <p:blipFill rotWithShape="1">
          <a:blip r:embed="rId3">
            <a:alphaModFix/>
          </a:blip>
          <a:srcRect/>
          <a:stretch/>
        </p:blipFill>
        <p:spPr>
          <a:xfrm>
            <a:off x="152400" y="1094510"/>
            <a:ext cx="9006840" cy="2941008"/>
          </a:xfrm>
          <a:prstGeom prst="rect">
            <a:avLst/>
          </a:prstGeom>
          <a:noFill/>
          <a:ln>
            <a:noFill/>
          </a:ln>
        </p:spPr>
      </p:pic>
      <p:grpSp>
        <p:nvGrpSpPr>
          <p:cNvPr id="1328" name="Google Shape;1328;p18"/>
          <p:cNvGrpSpPr/>
          <p:nvPr/>
        </p:nvGrpSpPr>
        <p:grpSpPr>
          <a:xfrm>
            <a:off x="1371600" y="3657600"/>
            <a:ext cx="2743200" cy="1295400"/>
            <a:chOff x="914400" y="3810000"/>
            <a:chExt cx="2743200" cy="1295400"/>
          </a:xfrm>
        </p:grpSpPr>
        <p:sp>
          <p:nvSpPr>
            <p:cNvPr id="1329" name="Google Shape;1329;p18"/>
            <p:cNvSpPr/>
            <p:nvPr/>
          </p:nvSpPr>
          <p:spPr>
            <a:xfrm>
              <a:off x="914400" y="3810000"/>
              <a:ext cx="2743200" cy="381000"/>
            </a:xfrm>
            <a:prstGeom prst="rect">
              <a:avLst/>
            </a:prstGeom>
            <a:solidFill>
              <a:srgbClr val="0082B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chivo Narrow"/>
                  <a:ea typeface="Archivo Narrow"/>
                  <a:cs typeface="Archivo Narrow"/>
                  <a:sym typeface="Archivo Narrow"/>
                </a:rPr>
                <a:t>COVID-19 EVENT MARKERS</a:t>
              </a:r>
              <a:endParaRPr sz="1400" b="1" i="0" u="none" strike="noStrike" cap="none">
                <a:solidFill>
                  <a:schemeClr val="lt1"/>
                </a:solidFill>
                <a:latin typeface="Archivo Narrow"/>
                <a:ea typeface="Archivo Narrow"/>
                <a:cs typeface="Archivo Narrow"/>
                <a:sym typeface="Archivo Narrow"/>
              </a:endParaRPr>
            </a:p>
          </p:txBody>
        </p:sp>
        <p:sp>
          <p:nvSpPr>
            <p:cNvPr id="1330" name="Google Shape;1330;p18"/>
            <p:cNvSpPr/>
            <p:nvPr/>
          </p:nvSpPr>
          <p:spPr>
            <a:xfrm>
              <a:off x="914400" y="4191000"/>
              <a:ext cx="2743200" cy="914400"/>
            </a:xfrm>
            <a:prstGeom prst="rect">
              <a:avLst/>
            </a:prstGeom>
            <a:noFill/>
            <a:ln w="9525" cap="flat" cmpd="sng">
              <a:solidFill>
                <a:srgbClr val="0082B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COVID-19 quarantines are lifted beyond region/country’s most affected hotspots and life starts to return to a new normal.</a:t>
              </a:r>
              <a:endParaRPr sz="1200" b="0" i="0" u="none" strike="noStrike" cap="none">
                <a:solidFill>
                  <a:srgbClr val="000000"/>
                </a:solidFill>
                <a:latin typeface="Arial"/>
                <a:ea typeface="Arial"/>
                <a:cs typeface="Arial"/>
                <a:sym typeface="Arial"/>
              </a:endParaRPr>
            </a:p>
          </p:txBody>
        </p:sp>
      </p:grpSp>
      <p:grpSp>
        <p:nvGrpSpPr>
          <p:cNvPr id="1331" name="Google Shape;1331;p18"/>
          <p:cNvGrpSpPr/>
          <p:nvPr/>
        </p:nvGrpSpPr>
        <p:grpSpPr>
          <a:xfrm>
            <a:off x="5029200" y="3657600"/>
            <a:ext cx="2743200" cy="1295400"/>
            <a:chOff x="5486400" y="3810000"/>
            <a:chExt cx="2743200" cy="1295400"/>
          </a:xfrm>
        </p:grpSpPr>
        <p:sp>
          <p:nvSpPr>
            <p:cNvPr id="1332" name="Google Shape;1332;p18"/>
            <p:cNvSpPr/>
            <p:nvPr/>
          </p:nvSpPr>
          <p:spPr>
            <a:xfrm>
              <a:off x="5486400" y="3810000"/>
              <a:ext cx="2743200" cy="381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chivo Narrow"/>
                  <a:ea typeface="Archivo Narrow"/>
                  <a:cs typeface="Archivo Narrow"/>
                  <a:sym typeface="Archivo Narrow"/>
                </a:rPr>
                <a:t>CONSUMER BEHAVIOUR SHIFTS</a:t>
              </a:r>
              <a:endParaRPr sz="1400" b="1" i="0" u="none" strike="noStrike" cap="none">
                <a:solidFill>
                  <a:schemeClr val="lt1"/>
                </a:solidFill>
                <a:latin typeface="Archivo Narrow"/>
                <a:ea typeface="Archivo Narrow"/>
                <a:cs typeface="Archivo Narrow"/>
                <a:sym typeface="Archivo Narrow"/>
              </a:endParaRPr>
            </a:p>
          </p:txBody>
        </p:sp>
        <p:sp>
          <p:nvSpPr>
            <p:cNvPr id="1333" name="Google Shape;1333;p18"/>
            <p:cNvSpPr/>
            <p:nvPr/>
          </p:nvSpPr>
          <p:spPr>
            <a:xfrm>
              <a:off x="5486400" y="4191000"/>
              <a:ext cx="2743200" cy="914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People return to daily routines (work, school etc.) but operate with new cautiousness about health. Shifts in supply, e-comm &amp; hygiene practices.</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19"/>
          <p:cNvSpPr txBox="1">
            <a:spLocks noGrp="1"/>
          </p:cNvSpPr>
          <p:nvPr>
            <p:ph type="title"/>
          </p:nvPr>
        </p:nvSpPr>
        <p:spPr>
          <a:xfrm>
            <a:off x="593725" y="408443"/>
            <a:ext cx="8430300" cy="4287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0"/>
              </a:spcBef>
              <a:spcAft>
                <a:spcPts val="0"/>
              </a:spcAft>
              <a:buSzPts val="3000"/>
              <a:buNone/>
            </a:pPr>
            <a:r>
              <a:rPr lang="en" sz="2400">
                <a:latin typeface="Archivo Narrow"/>
                <a:ea typeface="Archivo Narrow"/>
                <a:cs typeface="Archivo Narrow"/>
                <a:sym typeface="Archivo Narrow"/>
              </a:rPr>
              <a:t>SPIKES IN VITAL HYGIENE &amp; PANTRY CATEGORIES</a:t>
            </a:r>
            <a:br>
              <a:rPr lang="en" sz="2400">
                <a:latin typeface="Archivo Narrow"/>
                <a:ea typeface="Archivo Narrow"/>
                <a:cs typeface="Archivo Narrow"/>
                <a:sym typeface="Archivo Narrow"/>
              </a:rPr>
            </a:br>
            <a:r>
              <a:rPr lang="en" sz="2400">
                <a:latin typeface="Archivo Narrow"/>
                <a:ea typeface="Archivo Narrow"/>
                <a:cs typeface="Archivo Narrow"/>
                <a:sym typeface="Archivo Narrow"/>
              </a:rPr>
              <a:t>NON ESSENTIAL CATEGORIES ADVERSELY AFFECTED</a:t>
            </a:r>
            <a:endParaRPr sz="2400">
              <a:latin typeface="Archivo Narrow"/>
              <a:ea typeface="Archivo Narrow"/>
              <a:cs typeface="Archivo Narrow"/>
              <a:sym typeface="Archivo Narrow"/>
            </a:endParaRPr>
          </a:p>
        </p:txBody>
      </p:sp>
      <p:sp>
        <p:nvSpPr>
          <p:cNvPr id="1339" name="Google Shape;1339;p19"/>
          <p:cNvSpPr txBox="1">
            <a:spLocks noGrp="1"/>
          </p:cNvSpPr>
          <p:nvPr>
            <p:ph type="body" idx="3"/>
          </p:nvPr>
        </p:nvSpPr>
        <p:spPr>
          <a:xfrm>
            <a:off x="594359" y="4780026"/>
            <a:ext cx="8165700" cy="2742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SzPts val="800"/>
              <a:buNone/>
            </a:pPr>
            <a:r>
              <a:rPr lang="en">
                <a:solidFill>
                  <a:schemeClr val="dk1"/>
                </a:solidFill>
                <a:latin typeface="Open Sans"/>
                <a:ea typeface="Open Sans"/>
                <a:cs typeface="Open Sans"/>
                <a:sym typeface="Open Sans"/>
              </a:rPr>
              <a:t>Source: Nielsen Retail Measurement Services Total China Modern &amp; Traditional Trade (Jan/Feb 2020 sales growth versus year ago), excluding eCommerce and Mum/Baby Specialist stores. *Antiseptic Liquid and Laundry Sanitiser is Modern Trade only. </a:t>
            </a:r>
            <a:endParaRPr>
              <a:latin typeface="Open Sans"/>
              <a:ea typeface="Open Sans"/>
              <a:cs typeface="Open Sans"/>
              <a:sym typeface="Open Sans"/>
            </a:endParaRPr>
          </a:p>
        </p:txBody>
      </p:sp>
      <p:sp>
        <p:nvSpPr>
          <p:cNvPr id="1340" name="Google Shape;1340;p19"/>
          <p:cNvSpPr/>
          <p:nvPr/>
        </p:nvSpPr>
        <p:spPr>
          <a:xfrm>
            <a:off x="653155" y="0"/>
            <a:ext cx="1044000" cy="3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Archivo Narrow"/>
                <a:ea typeface="Archivo Narrow"/>
                <a:cs typeface="Archivo Narrow"/>
                <a:sym typeface="Archivo Narrow"/>
              </a:rPr>
              <a:t>CHINA</a:t>
            </a:r>
            <a:endParaRPr sz="2400" b="1" i="0" u="none" strike="noStrike" cap="none">
              <a:solidFill>
                <a:schemeClr val="lt1"/>
              </a:solidFill>
              <a:latin typeface="Archivo Narrow"/>
              <a:ea typeface="Archivo Narrow"/>
              <a:cs typeface="Archivo Narrow"/>
              <a:sym typeface="Archivo Narrow"/>
            </a:endParaRPr>
          </a:p>
        </p:txBody>
      </p:sp>
      <p:pic>
        <p:nvPicPr>
          <p:cNvPr id="1341" name="Google Shape;1341;p19"/>
          <p:cNvPicPr preferRelativeResize="0"/>
          <p:nvPr/>
        </p:nvPicPr>
        <p:blipFill rotWithShape="1">
          <a:blip r:embed="rId3">
            <a:alphaModFix/>
          </a:blip>
          <a:srcRect/>
          <a:stretch/>
        </p:blipFill>
        <p:spPr>
          <a:xfrm>
            <a:off x="424549" y="1611089"/>
            <a:ext cx="4068000" cy="3204000"/>
          </a:xfrm>
          <a:prstGeom prst="rect">
            <a:avLst/>
          </a:prstGeom>
          <a:noFill/>
          <a:ln>
            <a:noFill/>
          </a:ln>
        </p:spPr>
      </p:pic>
      <p:grpSp>
        <p:nvGrpSpPr>
          <p:cNvPr id="1342" name="Google Shape;1342;p19"/>
          <p:cNvGrpSpPr/>
          <p:nvPr/>
        </p:nvGrpSpPr>
        <p:grpSpPr>
          <a:xfrm>
            <a:off x="4561120" y="1600203"/>
            <a:ext cx="4068000" cy="3204000"/>
            <a:chOff x="4561120" y="1600203"/>
            <a:chExt cx="4068000" cy="3204000"/>
          </a:xfrm>
        </p:grpSpPr>
        <p:pic>
          <p:nvPicPr>
            <p:cNvPr id="1343" name="Google Shape;1343;p19"/>
            <p:cNvPicPr preferRelativeResize="0"/>
            <p:nvPr/>
          </p:nvPicPr>
          <p:blipFill rotWithShape="1">
            <a:blip r:embed="rId4">
              <a:alphaModFix/>
            </a:blip>
            <a:srcRect/>
            <a:stretch/>
          </p:blipFill>
          <p:spPr>
            <a:xfrm>
              <a:off x="4561120" y="1600203"/>
              <a:ext cx="4068000" cy="3204000"/>
            </a:xfrm>
            <a:prstGeom prst="rect">
              <a:avLst/>
            </a:prstGeom>
            <a:noFill/>
            <a:ln>
              <a:noFill/>
            </a:ln>
          </p:spPr>
        </p:pic>
        <p:grpSp>
          <p:nvGrpSpPr>
            <p:cNvPr id="1344" name="Google Shape;1344;p19"/>
            <p:cNvGrpSpPr/>
            <p:nvPr/>
          </p:nvGrpSpPr>
          <p:grpSpPr>
            <a:xfrm>
              <a:off x="5050561" y="2068286"/>
              <a:ext cx="432000" cy="504000"/>
              <a:chOff x="5225140" y="1741706"/>
              <a:chExt cx="432000" cy="504000"/>
            </a:xfrm>
          </p:grpSpPr>
          <p:sp>
            <p:nvSpPr>
              <p:cNvPr id="1345" name="Google Shape;1345;p19"/>
              <p:cNvSpPr/>
              <p:nvPr/>
            </p:nvSpPr>
            <p:spPr>
              <a:xfrm>
                <a:off x="5225140" y="1741706"/>
                <a:ext cx="432000" cy="504000"/>
              </a:xfrm>
              <a:prstGeom prst="upArrow">
                <a:avLst>
                  <a:gd name="adj1" fmla="val 50000"/>
                  <a:gd name="adj2" fmla="val 50000"/>
                </a:avLst>
              </a:prstGeom>
              <a:solidFill>
                <a:srgbClr val="5BD2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6" name="Google Shape;1346;p19"/>
              <p:cNvSpPr txBox="1"/>
              <p:nvPr/>
            </p:nvSpPr>
            <p:spPr>
              <a:xfrm>
                <a:off x="5241406" y="1786877"/>
                <a:ext cx="3996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chivo Narrow"/>
                    <a:ea typeface="Archivo Narrow"/>
                    <a:cs typeface="Archivo Narrow"/>
                    <a:sym typeface="Archivo Narrow"/>
                  </a:rPr>
                  <a:t>238%</a:t>
                </a:r>
                <a:endParaRPr sz="800" b="1" i="0" u="none" strike="noStrike" cap="none">
                  <a:solidFill>
                    <a:srgbClr val="000000"/>
                  </a:solidFill>
                  <a:latin typeface="Archivo Narrow"/>
                  <a:ea typeface="Archivo Narrow"/>
                  <a:cs typeface="Archivo Narrow"/>
                  <a:sym typeface="Archivo Narrow"/>
                </a:endParaRPr>
              </a:p>
            </p:txBody>
          </p:sp>
        </p:grpSp>
        <p:grpSp>
          <p:nvGrpSpPr>
            <p:cNvPr id="1347" name="Google Shape;1347;p19"/>
            <p:cNvGrpSpPr/>
            <p:nvPr/>
          </p:nvGrpSpPr>
          <p:grpSpPr>
            <a:xfrm>
              <a:off x="5366654" y="2242463"/>
              <a:ext cx="432000" cy="348300"/>
              <a:chOff x="5584374" y="2057401"/>
              <a:chExt cx="432000" cy="348300"/>
            </a:xfrm>
          </p:grpSpPr>
          <p:sp>
            <p:nvSpPr>
              <p:cNvPr id="1348" name="Google Shape;1348;p19"/>
              <p:cNvSpPr/>
              <p:nvPr/>
            </p:nvSpPr>
            <p:spPr>
              <a:xfrm>
                <a:off x="5584374" y="2057401"/>
                <a:ext cx="432000" cy="348300"/>
              </a:xfrm>
              <a:prstGeom prst="upArrow">
                <a:avLst>
                  <a:gd name="adj1" fmla="val 50000"/>
                  <a:gd name="adj2" fmla="val 50000"/>
                </a:avLst>
              </a:prstGeom>
              <a:solidFill>
                <a:srgbClr val="5BD2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9" name="Google Shape;1349;p19"/>
              <p:cNvSpPr txBox="1"/>
              <p:nvPr/>
            </p:nvSpPr>
            <p:spPr>
              <a:xfrm>
                <a:off x="5600639" y="2080795"/>
                <a:ext cx="3996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chivo Narrow"/>
                    <a:ea typeface="Archivo Narrow"/>
                    <a:cs typeface="Archivo Narrow"/>
                    <a:sym typeface="Archivo Narrow"/>
                  </a:rPr>
                  <a:t>163%</a:t>
                </a:r>
                <a:endParaRPr sz="800" b="1" i="0" u="none" strike="noStrike" cap="none">
                  <a:solidFill>
                    <a:srgbClr val="000000"/>
                  </a:solidFill>
                  <a:latin typeface="Archivo Narrow"/>
                  <a:ea typeface="Archivo Narrow"/>
                  <a:cs typeface="Archivo Narrow"/>
                  <a:sym typeface="Archivo Narrow"/>
                </a:endParaRPr>
              </a:p>
            </p:txBody>
          </p:sp>
        </p:grpSp>
      </p:grpSp>
      <p:pic>
        <p:nvPicPr>
          <p:cNvPr id="1350" name="Google Shape;1350;p19"/>
          <p:cNvPicPr preferRelativeResize="0"/>
          <p:nvPr/>
        </p:nvPicPr>
        <p:blipFill rotWithShape="1">
          <a:blip r:embed="rId5">
            <a:alphaModFix/>
          </a:blip>
          <a:srcRect/>
          <a:stretch/>
        </p:blipFill>
        <p:spPr>
          <a:xfrm>
            <a:off x="5459121" y="1620510"/>
            <a:ext cx="323999" cy="412253"/>
          </a:xfrm>
          <a:prstGeom prst="rect">
            <a:avLst/>
          </a:prstGeom>
          <a:noFill/>
          <a:ln>
            <a:noFill/>
          </a:ln>
        </p:spPr>
      </p:pic>
      <p:pic>
        <p:nvPicPr>
          <p:cNvPr id="1351" name="Google Shape;1351;p19"/>
          <p:cNvPicPr preferRelativeResize="0"/>
          <p:nvPr/>
        </p:nvPicPr>
        <p:blipFill rotWithShape="1">
          <a:blip r:embed="rId6">
            <a:alphaModFix/>
          </a:blip>
          <a:srcRect/>
          <a:stretch/>
        </p:blipFill>
        <p:spPr>
          <a:xfrm>
            <a:off x="2155639" y="1673668"/>
            <a:ext cx="282933" cy="360001"/>
          </a:xfrm>
          <a:prstGeom prst="rect">
            <a:avLst/>
          </a:prstGeom>
          <a:noFill/>
          <a:ln>
            <a:noFill/>
          </a:ln>
        </p:spPr>
      </p:pic>
      <p:pic>
        <p:nvPicPr>
          <p:cNvPr id="1352" name="Google Shape;1352;p19"/>
          <p:cNvPicPr preferRelativeResize="0"/>
          <p:nvPr/>
        </p:nvPicPr>
        <p:blipFill rotWithShape="1">
          <a:blip r:embed="rId7">
            <a:alphaModFix/>
          </a:blip>
          <a:srcRect/>
          <a:stretch/>
        </p:blipFill>
        <p:spPr>
          <a:xfrm>
            <a:off x="6298384" y="1532641"/>
            <a:ext cx="184750" cy="504000"/>
          </a:xfrm>
          <a:prstGeom prst="rect">
            <a:avLst/>
          </a:prstGeom>
          <a:noFill/>
          <a:ln>
            <a:noFill/>
          </a:ln>
        </p:spPr>
      </p:pic>
      <p:pic>
        <p:nvPicPr>
          <p:cNvPr id="1353" name="Google Shape;1353;p19"/>
          <p:cNvPicPr preferRelativeResize="0"/>
          <p:nvPr/>
        </p:nvPicPr>
        <p:blipFill rotWithShape="1">
          <a:blip r:embed="rId8">
            <a:alphaModFix/>
          </a:blip>
          <a:srcRect/>
          <a:stretch/>
        </p:blipFill>
        <p:spPr>
          <a:xfrm>
            <a:off x="5171663" y="1519646"/>
            <a:ext cx="195097" cy="503999"/>
          </a:xfrm>
          <a:prstGeom prst="rect">
            <a:avLst/>
          </a:prstGeom>
          <a:noFill/>
          <a:ln>
            <a:noFill/>
          </a:ln>
        </p:spPr>
      </p:pic>
      <p:pic>
        <p:nvPicPr>
          <p:cNvPr id="1354" name="Google Shape;1354;p19"/>
          <p:cNvPicPr preferRelativeResize="0"/>
          <p:nvPr/>
        </p:nvPicPr>
        <p:blipFill rotWithShape="1">
          <a:blip r:embed="rId9">
            <a:alphaModFix/>
          </a:blip>
          <a:srcRect/>
          <a:stretch/>
        </p:blipFill>
        <p:spPr>
          <a:xfrm>
            <a:off x="1859004" y="1532155"/>
            <a:ext cx="161103" cy="504001"/>
          </a:xfrm>
          <a:prstGeom prst="rect">
            <a:avLst/>
          </a:prstGeom>
          <a:noFill/>
          <a:ln>
            <a:noFill/>
          </a:ln>
        </p:spPr>
      </p:pic>
      <p:pic>
        <p:nvPicPr>
          <p:cNvPr id="1355" name="Google Shape;1355;p19"/>
          <p:cNvPicPr preferRelativeResize="0"/>
          <p:nvPr/>
        </p:nvPicPr>
        <p:blipFill rotWithShape="1">
          <a:blip r:embed="rId10">
            <a:alphaModFix/>
          </a:blip>
          <a:srcRect/>
          <a:stretch/>
        </p:blipFill>
        <p:spPr>
          <a:xfrm>
            <a:off x="933737" y="1752358"/>
            <a:ext cx="396001" cy="268259"/>
          </a:xfrm>
          <a:prstGeom prst="rect">
            <a:avLst/>
          </a:prstGeom>
          <a:noFill/>
          <a:ln>
            <a:noFill/>
          </a:ln>
        </p:spPr>
      </p:pic>
      <p:pic>
        <p:nvPicPr>
          <p:cNvPr id="1356" name="Google Shape;1356;p19"/>
          <p:cNvPicPr preferRelativeResize="0"/>
          <p:nvPr/>
        </p:nvPicPr>
        <p:blipFill rotWithShape="1">
          <a:blip r:embed="rId11">
            <a:alphaModFix/>
          </a:blip>
          <a:srcRect/>
          <a:stretch/>
        </p:blipFill>
        <p:spPr>
          <a:xfrm>
            <a:off x="1400107" y="1724816"/>
            <a:ext cx="396001" cy="305421"/>
          </a:xfrm>
          <a:prstGeom prst="rect">
            <a:avLst/>
          </a:prstGeom>
          <a:noFill/>
          <a:ln>
            <a:noFill/>
          </a:ln>
        </p:spPr>
      </p:pic>
      <p:pic>
        <p:nvPicPr>
          <p:cNvPr id="1357" name="Google Shape;1357;p19"/>
          <p:cNvPicPr preferRelativeResize="0"/>
          <p:nvPr/>
        </p:nvPicPr>
        <p:blipFill rotWithShape="1">
          <a:blip r:embed="rId12">
            <a:alphaModFix/>
          </a:blip>
          <a:srcRect/>
          <a:stretch/>
        </p:blipFill>
        <p:spPr>
          <a:xfrm>
            <a:off x="3728679" y="1657276"/>
            <a:ext cx="396000" cy="393676"/>
          </a:xfrm>
          <a:prstGeom prst="rect">
            <a:avLst/>
          </a:prstGeom>
          <a:noFill/>
          <a:ln>
            <a:noFill/>
          </a:ln>
        </p:spPr>
      </p:pic>
      <p:pic>
        <p:nvPicPr>
          <p:cNvPr id="1358" name="Google Shape;1358;p19"/>
          <p:cNvPicPr preferRelativeResize="0"/>
          <p:nvPr/>
        </p:nvPicPr>
        <p:blipFill rotWithShape="1">
          <a:blip r:embed="rId13">
            <a:alphaModFix/>
          </a:blip>
          <a:srcRect/>
          <a:stretch/>
        </p:blipFill>
        <p:spPr>
          <a:xfrm>
            <a:off x="4241464" y="1611794"/>
            <a:ext cx="209032" cy="432000"/>
          </a:xfrm>
          <a:prstGeom prst="rect">
            <a:avLst/>
          </a:prstGeom>
          <a:noFill/>
          <a:ln>
            <a:noFill/>
          </a:ln>
        </p:spPr>
      </p:pic>
      <p:pic>
        <p:nvPicPr>
          <p:cNvPr id="1359" name="Google Shape;1359;p19"/>
          <p:cNvPicPr preferRelativeResize="0"/>
          <p:nvPr/>
        </p:nvPicPr>
        <p:blipFill rotWithShape="1">
          <a:blip r:embed="rId14">
            <a:alphaModFix/>
          </a:blip>
          <a:srcRect/>
          <a:stretch/>
        </p:blipFill>
        <p:spPr>
          <a:xfrm>
            <a:off x="3026016" y="1663334"/>
            <a:ext cx="360001" cy="381244"/>
          </a:xfrm>
          <a:prstGeom prst="rect">
            <a:avLst/>
          </a:prstGeom>
          <a:noFill/>
          <a:ln>
            <a:noFill/>
          </a:ln>
        </p:spPr>
      </p:pic>
      <p:pic>
        <p:nvPicPr>
          <p:cNvPr id="1360" name="Google Shape;1360;p19"/>
          <p:cNvPicPr preferRelativeResize="0"/>
          <p:nvPr/>
        </p:nvPicPr>
        <p:blipFill rotWithShape="1">
          <a:blip r:embed="rId15">
            <a:alphaModFix/>
          </a:blip>
          <a:srcRect/>
          <a:stretch/>
        </p:blipFill>
        <p:spPr>
          <a:xfrm>
            <a:off x="3444256" y="1543588"/>
            <a:ext cx="180316" cy="503999"/>
          </a:xfrm>
          <a:prstGeom prst="rect">
            <a:avLst/>
          </a:prstGeom>
          <a:noFill/>
          <a:ln>
            <a:noFill/>
          </a:ln>
        </p:spPr>
      </p:pic>
      <p:pic>
        <p:nvPicPr>
          <p:cNvPr id="1361" name="Google Shape;1361;p19"/>
          <p:cNvPicPr preferRelativeResize="0"/>
          <p:nvPr/>
        </p:nvPicPr>
        <p:blipFill rotWithShape="1">
          <a:blip r:embed="rId16">
            <a:alphaModFix/>
          </a:blip>
          <a:srcRect/>
          <a:stretch/>
        </p:blipFill>
        <p:spPr>
          <a:xfrm>
            <a:off x="5942886" y="1599164"/>
            <a:ext cx="233104" cy="431999"/>
          </a:xfrm>
          <a:prstGeom prst="rect">
            <a:avLst/>
          </a:prstGeom>
          <a:noFill/>
          <a:ln>
            <a:noFill/>
          </a:ln>
        </p:spPr>
      </p:pic>
      <p:pic>
        <p:nvPicPr>
          <p:cNvPr id="1362" name="Google Shape;1362;p19"/>
          <p:cNvPicPr preferRelativeResize="0"/>
          <p:nvPr/>
        </p:nvPicPr>
        <p:blipFill rotWithShape="1">
          <a:blip r:embed="rId17">
            <a:alphaModFix/>
          </a:blip>
          <a:srcRect/>
          <a:stretch/>
        </p:blipFill>
        <p:spPr>
          <a:xfrm>
            <a:off x="7763030" y="1478038"/>
            <a:ext cx="123886" cy="548642"/>
          </a:xfrm>
          <a:prstGeom prst="rect">
            <a:avLst/>
          </a:prstGeom>
          <a:noFill/>
          <a:ln>
            <a:noFill/>
          </a:ln>
        </p:spPr>
      </p:pic>
      <p:pic>
        <p:nvPicPr>
          <p:cNvPr id="1363" name="Google Shape;1363;p19"/>
          <p:cNvPicPr preferRelativeResize="0"/>
          <p:nvPr/>
        </p:nvPicPr>
        <p:blipFill rotWithShape="1">
          <a:blip r:embed="rId18">
            <a:alphaModFix/>
          </a:blip>
          <a:srcRect/>
          <a:stretch/>
        </p:blipFill>
        <p:spPr>
          <a:xfrm>
            <a:off x="8343350" y="1547198"/>
            <a:ext cx="223708" cy="468000"/>
          </a:xfrm>
          <a:prstGeom prst="rect">
            <a:avLst/>
          </a:prstGeom>
          <a:noFill/>
          <a:ln>
            <a:noFill/>
          </a:ln>
        </p:spPr>
      </p:pic>
      <p:pic>
        <p:nvPicPr>
          <p:cNvPr id="1364" name="Google Shape;1364;p19"/>
          <p:cNvPicPr preferRelativeResize="0"/>
          <p:nvPr/>
        </p:nvPicPr>
        <p:blipFill rotWithShape="1">
          <a:blip r:embed="rId19">
            <a:alphaModFix/>
          </a:blip>
          <a:srcRect/>
          <a:stretch/>
        </p:blipFill>
        <p:spPr>
          <a:xfrm>
            <a:off x="7478500" y="1558678"/>
            <a:ext cx="182532" cy="468000"/>
          </a:xfrm>
          <a:prstGeom prst="rect">
            <a:avLst/>
          </a:prstGeom>
          <a:noFill/>
          <a:ln>
            <a:noFill/>
          </a:ln>
        </p:spPr>
      </p:pic>
      <p:pic>
        <p:nvPicPr>
          <p:cNvPr id="1365" name="Google Shape;1365;p19"/>
          <p:cNvPicPr preferRelativeResize="0"/>
          <p:nvPr/>
        </p:nvPicPr>
        <p:blipFill rotWithShape="1">
          <a:blip r:embed="rId20">
            <a:alphaModFix/>
          </a:blip>
          <a:srcRect/>
          <a:stretch/>
        </p:blipFill>
        <p:spPr>
          <a:xfrm>
            <a:off x="7962189" y="1547840"/>
            <a:ext cx="304680" cy="46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cxnSp>
        <p:nvCxnSpPr>
          <p:cNvPr id="1098" name="Google Shape;1098;p2"/>
          <p:cNvCxnSpPr/>
          <p:nvPr/>
        </p:nvCxnSpPr>
        <p:spPr>
          <a:xfrm>
            <a:off x="1676400" y="1689750"/>
            <a:ext cx="0" cy="2268000"/>
          </a:xfrm>
          <a:prstGeom prst="straightConnector1">
            <a:avLst/>
          </a:prstGeom>
          <a:noFill/>
          <a:ln w="508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1099" name="Google Shape;1099;p2"/>
          <p:cNvSpPr txBox="1">
            <a:spLocks noGrp="1"/>
          </p:cNvSpPr>
          <p:nvPr>
            <p:ph type="title"/>
          </p:nvPr>
        </p:nvSpPr>
        <p:spPr>
          <a:xfrm>
            <a:off x="594360" y="353483"/>
            <a:ext cx="8166600" cy="4338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SzPts val="3000"/>
              <a:buNone/>
            </a:pPr>
            <a:r>
              <a:rPr lang="en">
                <a:solidFill>
                  <a:schemeClr val="accent6"/>
                </a:solidFill>
                <a:latin typeface="Archivo Narrow"/>
                <a:ea typeface="Archivo Narrow"/>
                <a:cs typeface="Archivo Narrow"/>
                <a:sym typeface="Archivo Narrow"/>
              </a:rPr>
              <a:t>SHAPING SMARTER MARKETS</a:t>
            </a:r>
            <a:endParaRPr>
              <a:solidFill>
                <a:schemeClr val="accent6"/>
              </a:solidFill>
              <a:latin typeface="Archivo Narrow"/>
              <a:ea typeface="Archivo Narrow"/>
              <a:cs typeface="Archivo Narrow"/>
              <a:sym typeface="Archivo Narrow"/>
            </a:endParaRPr>
          </a:p>
        </p:txBody>
      </p:sp>
      <p:sp>
        <p:nvSpPr>
          <p:cNvPr id="1100" name="Google Shape;1100;p2"/>
          <p:cNvSpPr/>
          <p:nvPr/>
        </p:nvSpPr>
        <p:spPr>
          <a:xfrm>
            <a:off x="1905000" y="1743492"/>
            <a:ext cx="54102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Nielsen has a responsibility to use our data and expertise to help our clients prepare and respond to the unfolding COVID-19 situation.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
            </a:r>
            <a:br>
              <a:rPr lang="en" sz="1200" b="0" i="0" u="none" strike="noStrike" cap="none">
                <a:solidFill>
                  <a:srgbClr val="000000"/>
                </a:solidFill>
                <a:latin typeface="Arial"/>
                <a:ea typeface="Arial"/>
                <a:cs typeface="Arial"/>
                <a:sym typeface="Arial"/>
              </a:rPr>
            </a:br>
            <a:r>
              <a:rPr lang="en" sz="1200" b="0" i="0" u="none" strike="noStrike" cap="none">
                <a:solidFill>
                  <a:srgbClr val="000000"/>
                </a:solidFill>
                <a:latin typeface="Arial"/>
                <a:ea typeface="Arial"/>
                <a:cs typeface="Arial"/>
                <a:sym typeface="Arial"/>
              </a:rPr>
              <a:t>In our current time of mass uncertainty, our extensive global reach is enabling us to draw together the most significant consequences and learnings. These provide essential navigation beacons that highlight winning strategies that will help steer our industries towards stability and new prospects.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
            </a:r>
            <a:br>
              <a:rPr lang="en" sz="1200" b="0" i="0" u="none" strike="noStrike" cap="none">
                <a:solidFill>
                  <a:srgbClr val="000000"/>
                </a:solidFill>
                <a:latin typeface="Arial"/>
                <a:ea typeface="Arial"/>
                <a:cs typeface="Arial"/>
                <a:sym typeface="Arial"/>
              </a:rPr>
            </a:br>
            <a:r>
              <a:rPr lang="en" sz="1200" b="0" i="0" u="none" strike="noStrike" cap="none">
                <a:solidFill>
                  <a:srgbClr val="000000"/>
                </a:solidFill>
                <a:latin typeface="Arial"/>
                <a:ea typeface="Arial"/>
                <a:cs typeface="Arial"/>
                <a:sym typeface="Arial"/>
              </a:rPr>
              <a:t>In the coming days, weeks and months, we are committed to continuing our collaboration with clients to ensure that our markets move forward in a safe, confident and smart manner—for the future health of our industry and people.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20"/>
          <p:cNvSpPr/>
          <p:nvPr/>
        </p:nvSpPr>
        <p:spPr>
          <a:xfrm>
            <a:off x="-10700" y="870050"/>
            <a:ext cx="9165300" cy="3403500"/>
          </a:xfrm>
          <a:prstGeom prst="rect">
            <a:avLst/>
          </a:prstGeom>
          <a:solidFill>
            <a:srgbClr val="FFFFFF"/>
          </a:solidFill>
          <a:ln>
            <a:noFill/>
          </a:ln>
        </p:spPr>
        <p:txBody>
          <a:bodyPr spcFirstLastPara="1" wrap="square" lIns="822950" tIns="91425" rIns="822950" bIns="91425" anchor="b"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Open Sans"/>
              <a:ea typeface="Open Sans"/>
              <a:cs typeface="Open Sans"/>
              <a:sym typeface="Open Sans"/>
            </a:endParaRPr>
          </a:p>
        </p:txBody>
      </p:sp>
      <p:sp>
        <p:nvSpPr>
          <p:cNvPr id="1372" name="Google Shape;1372;p20"/>
          <p:cNvSpPr txBox="1">
            <a:spLocks noGrp="1"/>
          </p:cNvSpPr>
          <p:nvPr>
            <p:ph type="title"/>
          </p:nvPr>
        </p:nvSpPr>
        <p:spPr>
          <a:xfrm>
            <a:off x="5074270" y="1548621"/>
            <a:ext cx="3345600" cy="20685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0"/>
              </a:spcBef>
              <a:spcAft>
                <a:spcPts val="0"/>
              </a:spcAft>
              <a:buClr>
                <a:srgbClr val="FFFFFF"/>
              </a:buClr>
              <a:buSzPts val="5000"/>
              <a:buFont typeface="Arial"/>
              <a:buNone/>
            </a:pPr>
            <a:r>
              <a:rPr lang="en" sz="1300" b="0">
                <a:solidFill>
                  <a:srgbClr val="000000"/>
                </a:solidFill>
                <a:latin typeface="Open Sans"/>
                <a:ea typeface="Open Sans"/>
                <a:cs typeface="Open Sans"/>
                <a:sym typeface="Open Sans"/>
              </a:rPr>
              <a:t>“There is an emergence of a new retail environment. Consumers who might have been hesitant to embrace online shopping previously, older generation consumers or for fresh purchases, have now trialled it and experienced the benefits so will unlikely revert to their old patterns.”.</a:t>
            </a:r>
            <a:br>
              <a:rPr lang="en" sz="1300" b="0">
                <a:solidFill>
                  <a:srgbClr val="000000"/>
                </a:solidFill>
                <a:latin typeface="Open Sans"/>
                <a:ea typeface="Open Sans"/>
                <a:cs typeface="Open Sans"/>
                <a:sym typeface="Open Sans"/>
              </a:rPr>
            </a:br>
            <a:r>
              <a:rPr lang="en" sz="1300" b="0">
                <a:solidFill>
                  <a:srgbClr val="000000"/>
                </a:solidFill>
                <a:latin typeface="Open Sans"/>
                <a:ea typeface="Open Sans"/>
                <a:cs typeface="Open Sans"/>
                <a:sym typeface="Open Sans"/>
              </a:rPr>
              <a:t/>
            </a:r>
            <a:br>
              <a:rPr lang="en" sz="1300" b="0">
                <a:solidFill>
                  <a:srgbClr val="000000"/>
                </a:solidFill>
                <a:latin typeface="Open Sans"/>
                <a:ea typeface="Open Sans"/>
                <a:cs typeface="Open Sans"/>
                <a:sym typeface="Open Sans"/>
              </a:rPr>
            </a:br>
            <a:r>
              <a:rPr lang="en" sz="1400">
                <a:solidFill>
                  <a:srgbClr val="0082B3"/>
                </a:solidFill>
                <a:latin typeface="Archivo Narrow"/>
                <a:ea typeface="Archivo Narrow"/>
                <a:cs typeface="Archivo Narrow"/>
                <a:sym typeface="Archivo Narrow"/>
              </a:rPr>
              <a:t>RYAN ZHOU </a:t>
            </a:r>
            <a:br>
              <a:rPr lang="en" sz="1400">
                <a:solidFill>
                  <a:srgbClr val="0082B3"/>
                </a:solidFill>
                <a:latin typeface="Archivo Narrow"/>
                <a:ea typeface="Archivo Narrow"/>
                <a:cs typeface="Archivo Narrow"/>
                <a:sym typeface="Archivo Narrow"/>
              </a:rPr>
            </a:br>
            <a:r>
              <a:rPr lang="en" sz="1100">
                <a:solidFill>
                  <a:schemeClr val="dk1"/>
                </a:solidFill>
                <a:latin typeface="Open Sans"/>
                <a:ea typeface="Open Sans"/>
                <a:cs typeface="Open Sans"/>
                <a:sym typeface="Open Sans"/>
              </a:rPr>
              <a:t>Nielsen Vice President CPG, Connect China</a:t>
            </a:r>
            <a:br>
              <a:rPr lang="en" sz="1100">
                <a:solidFill>
                  <a:schemeClr val="dk1"/>
                </a:solidFill>
                <a:latin typeface="Open Sans"/>
                <a:ea typeface="Open Sans"/>
                <a:cs typeface="Open Sans"/>
                <a:sym typeface="Open Sans"/>
              </a:rPr>
            </a:br>
            <a:endParaRPr sz="1300" b="0">
              <a:solidFill>
                <a:schemeClr val="dk1"/>
              </a:solidFill>
              <a:latin typeface="Open Sans"/>
              <a:ea typeface="Open Sans"/>
              <a:cs typeface="Open Sans"/>
              <a:sym typeface="Open Sans"/>
            </a:endParaRPr>
          </a:p>
        </p:txBody>
      </p:sp>
      <p:sp>
        <p:nvSpPr>
          <p:cNvPr id="1373" name="Google Shape;1373;p20"/>
          <p:cNvSpPr txBox="1"/>
          <p:nvPr/>
        </p:nvSpPr>
        <p:spPr>
          <a:xfrm>
            <a:off x="594360" y="353483"/>
            <a:ext cx="8166600" cy="433800"/>
          </a:xfrm>
          <a:prstGeom prst="rect">
            <a:avLst/>
          </a:prstGeom>
          <a:no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FFFFFF"/>
              </a:buClr>
              <a:buSzPts val="5000"/>
              <a:buFont typeface="Arial"/>
              <a:buNone/>
            </a:pPr>
            <a:r>
              <a:rPr lang="en" sz="2400" b="1" i="0" u="none" strike="noStrike" cap="none">
                <a:solidFill>
                  <a:schemeClr val="dk1"/>
                </a:solidFill>
                <a:latin typeface="Archivo Narrow"/>
                <a:ea typeface="Archivo Narrow"/>
                <a:cs typeface="Archivo Narrow"/>
                <a:sym typeface="Archivo Narrow"/>
              </a:rPr>
              <a:t>THRESHOLD 6 - LIVING THE NEW NORMAL</a:t>
            </a:r>
            <a:endParaRPr sz="2400" b="1" i="0" u="none" strike="noStrike" cap="none">
              <a:solidFill>
                <a:schemeClr val="dk1"/>
              </a:solidFill>
              <a:latin typeface="Archivo Narrow"/>
              <a:ea typeface="Archivo Narrow"/>
              <a:cs typeface="Archivo Narrow"/>
              <a:sym typeface="Archivo Narrow"/>
            </a:endParaRPr>
          </a:p>
        </p:txBody>
      </p:sp>
      <p:sp>
        <p:nvSpPr>
          <p:cNvPr id="1374" name="Google Shape;1374;p20"/>
          <p:cNvSpPr/>
          <p:nvPr/>
        </p:nvSpPr>
        <p:spPr>
          <a:xfrm>
            <a:off x="6139786" y="18597"/>
            <a:ext cx="2412000" cy="324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Archivo Narrow"/>
                <a:ea typeface="Archivo Narrow"/>
                <a:cs typeface="Archivo Narrow"/>
                <a:sym typeface="Archivo Narrow"/>
              </a:rPr>
              <a:t>COVID-19 RESPONSES IN ACTION</a:t>
            </a:r>
            <a:endParaRPr sz="1200" b="1" i="0" u="none" strike="noStrike" cap="none">
              <a:solidFill>
                <a:schemeClr val="lt1"/>
              </a:solidFill>
              <a:latin typeface="Archivo Narrow"/>
              <a:ea typeface="Archivo Narrow"/>
              <a:cs typeface="Archivo Narrow"/>
              <a:sym typeface="Archivo Narrow"/>
            </a:endParaRPr>
          </a:p>
        </p:txBody>
      </p:sp>
      <p:sp>
        <p:nvSpPr>
          <p:cNvPr id="1375" name="Google Shape;1375;p20"/>
          <p:cNvSpPr/>
          <p:nvPr/>
        </p:nvSpPr>
        <p:spPr>
          <a:xfrm>
            <a:off x="653155" y="0"/>
            <a:ext cx="1044000" cy="3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Archivo Narrow"/>
                <a:ea typeface="Archivo Narrow"/>
                <a:cs typeface="Archivo Narrow"/>
                <a:sym typeface="Archivo Narrow"/>
              </a:rPr>
              <a:t>CHINA</a:t>
            </a:r>
            <a:endParaRPr sz="2400" b="1" i="0" u="none" strike="noStrike" cap="none">
              <a:solidFill>
                <a:schemeClr val="lt1"/>
              </a:solidFill>
              <a:latin typeface="Archivo Narrow"/>
              <a:ea typeface="Archivo Narrow"/>
              <a:cs typeface="Archivo Narrow"/>
              <a:sym typeface="Archivo Narrow"/>
            </a:endParaRPr>
          </a:p>
        </p:txBody>
      </p:sp>
      <p:sp>
        <p:nvSpPr>
          <p:cNvPr id="1376" name="Google Shape;1376;p20"/>
          <p:cNvSpPr txBox="1"/>
          <p:nvPr/>
        </p:nvSpPr>
        <p:spPr>
          <a:xfrm>
            <a:off x="1317153" y="969108"/>
            <a:ext cx="2160000" cy="48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5777"/>
                </a:solidFill>
                <a:latin typeface="Arial Narrow"/>
                <a:ea typeface="Arial Narrow"/>
                <a:cs typeface="Arial Narrow"/>
                <a:sym typeface="Arial Narrow"/>
              </a:rPr>
              <a:t>NEW HABITS: NEW NORMS</a:t>
            </a:r>
            <a:endParaRPr sz="1200" b="1" i="0" u="none" strike="noStrike" cap="none">
              <a:solidFill>
                <a:srgbClr val="005777"/>
              </a:solidFill>
              <a:latin typeface="Arial Narrow"/>
              <a:ea typeface="Arial Narrow"/>
              <a:cs typeface="Arial Narrow"/>
              <a:sym typeface="Arial Narrow"/>
            </a:endParaRPr>
          </a:p>
        </p:txBody>
      </p:sp>
      <p:sp>
        <p:nvSpPr>
          <p:cNvPr id="1377" name="Google Shape;1377;p20"/>
          <p:cNvSpPr txBox="1"/>
          <p:nvPr/>
        </p:nvSpPr>
        <p:spPr>
          <a:xfrm>
            <a:off x="1317153" y="3749733"/>
            <a:ext cx="2160000" cy="457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chivo Narrow"/>
                <a:ea typeface="Archivo Narrow"/>
                <a:cs typeface="Archivo Narrow"/>
                <a:sym typeface="Archivo Narrow"/>
              </a:rPr>
              <a:t>BEHAVIOUR CHANGES MAY STICK INTO THE FUTURE CREATING NEW RETAIL OPPORTUNITIES </a:t>
            </a:r>
            <a:endParaRPr sz="900" b="1" i="0" u="none" strike="noStrike" cap="none">
              <a:solidFill>
                <a:srgbClr val="FFFFFF"/>
              </a:solidFill>
              <a:latin typeface="Archivo Narrow"/>
              <a:ea typeface="Archivo Narrow"/>
              <a:cs typeface="Archivo Narrow"/>
              <a:sym typeface="Archivo Narrow"/>
            </a:endParaRPr>
          </a:p>
        </p:txBody>
      </p:sp>
      <p:pic>
        <p:nvPicPr>
          <p:cNvPr id="1378" name="Google Shape;1378;p20"/>
          <p:cNvPicPr preferRelativeResize="0"/>
          <p:nvPr/>
        </p:nvPicPr>
        <p:blipFill rotWithShape="1">
          <a:blip r:embed="rId3">
            <a:alphaModFix/>
          </a:blip>
          <a:srcRect t="14747"/>
          <a:stretch/>
        </p:blipFill>
        <p:spPr>
          <a:xfrm>
            <a:off x="1310726" y="1435632"/>
            <a:ext cx="2160000" cy="1332503"/>
          </a:xfrm>
          <a:prstGeom prst="rect">
            <a:avLst/>
          </a:prstGeom>
          <a:noFill/>
          <a:ln>
            <a:noFill/>
          </a:ln>
        </p:spPr>
      </p:pic>
      <p:sp>
        <p:nvSpPr>
          <p:cNvPr id="1379" name="Google Shape;1379;p20"/>
          <p:cNvSpPr txBox="1"/>
          <p:nvPr/>
        </p:nvSpPr>
        <p:spPr>
          <a:xfrm>
            <a:off x="1326539" y="2772845"/>
            <a:ext cx="2160000" cy="88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Open Sans"/>
                <a:ea typeface="Open Sans"/>
                <a:cs typeface="Open Sans"/>
                <a:sym typeface="Open Sans"/>
              </a:rPr>
              <a:t>In China and South Korea older consumers began venturing online, welcoming the security and convenience that technology could provide amidst restrictions of movement and heightened caution</a:t>
            </a:r>
            <a:endParaRPr sz="9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21"/>
          <p:cNvSpPr/>
          <p:nvPr/>
        </p:nvSpPr>
        <p:spPr>
          <a:xfrm>
            <a:off x="975205" y="1228538"/>
            <a:ext cx="2160000" cy="61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Archivo Narrow"/>
                <a:ea typeface="Archivo Narrow"/>
                <a:cs typeface="Archivo Narrow"/>
                <a:sym typeface="Archivo Narrow"/>
              </a:rPr>
              <a:t>ONLINE SHOPPING DURING COVID-19 MAY BE THE EMBEDDED FUTURE REALITY</a:t>
            </a:r>
            <a:endParaRPr sz="1050" b="1" i="0" u="none" strike="noStrike" cap="none">
              <a:solidFill>
                <a:schemeClr val="lt1"/>
              </a:solidFill>
              <a:latin typeface="Archivo Narrow"/>
              <a:ea typeface="Archivo Narrow"/>
              <a:cs typeface="Archivo Narrow"/>
              <a:sym typeface="Archivo Narrow"/>
            </a:endParaRPr>
          </a:p>
        </p:txBody>
      </p:sp>
      <p:sp>
        <p:nvSpPr>
          <p:cNvPr id="1385" name="Google Shape;1385;p21"/>
          <p:cNvSpPr/>
          <p:nvPr/>
        </p:nvSpPr>
        <p:spPr>
          <a:xfrm>
            <a:off x="975205" y="1931981"/>
            <a:ext cx="2124000" cy="1569600"/>
          </a:xfrm>
          <a:prstGeom prst="rect">
            <a:avLst/>
          </a:prstGeom>
          <a:noFill/>
          <a:ln>
            <a:noFill/>
          </a:ln>
        </p:spPr>
        <p:txBody>
          <a:bodyPr spcFirstLastPara="1" wrap="square" lIns="91425" tIns="45700" rIns="91425" bIns="45700" anchor="t" anchorCtr="0">
            <a:noAutofit/>
          </a:bodyPr>
          <a:lstStyle/>
          <a:p>
            <a:pPr marL="107999" marR="0" lvl="0" indent="-107999" algn="l" rtl="0">
              <a:lnSpc>
                <a:spcPct val="100000"/>
              </a:lnSpc>
              <a:spcBef>
                <a:spcPts val="0"/>
              </a:spcBef>
              <a:spcAft>
                <a:spcPts val="0"/>
              </a:spcAft>
              <a:buClr>
                <a:srgbClr val="000000"/>
              </a:buClr>
              <a:buSzPts val="1200"/>
              <a:buFont typeface="Arial"/>
              <a:buChar char="•"/>
            </a:pPr>
            <a:r>
              <a:rPr lang="en" sz="1200" b="1" i="0" u="none" strike="noStrike" cap="none">
                <a:solidFill>
                  <a:schemeClr val="accent1"/>
                </a:solidFill>
                <a:latin typeface="Archivo Narrow"/>
                <a:ea typeface="Archivo Narrow"/>
                <a:cs typeface="Archivo Narrow"/>
                <a:sym typeface="Archivo Narrow"/>
              </a:rPr>
              <a:t>67% </a:t>
            </a:r>
            <a:r>
              <a:rPr lang="en" sz="1200" b="0" i="0" u="none" strike="noStrike" cap="none">
                <a:solidFill>
                  <a:srgbClr val="000000"/>
                </a:solidFill>
                <a:latin typeface="Archivo Narrow"/>
                <a:ea typeface="Archivo Narrow"/>
                <a:cs typeface="Archivo Narrow"/>
                <a:sym typeface="Archivo Narrow"/>
              </a:rPr>
              <a:t>purchased daily necessities/ fresh products more than 2x per week </a:t>
            </a:r>
            <a:endParaRPr sz="1400" b="0" i="0" u="none" strike="noStrike" cap="none">
              <a:solidFill>
                <a:srgbClr val="000000"/>
              </a:solidFill>
              <a:latin typeface="Arial"/>
              <a:ea typeface="Arial"/>
              <a:cs typeface="Arial"/>
              <a:sym typeface="Arial"/>
            </a:endParaRPr>
          </a:p>
          <a:p>
            <a:pPr marL="107999" marR="0" lvl="0" indent="-31799"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Archivo Narrow"/>
              <a:ea typeface="Archivo Narrow"/>
              <a:cs typeface="Archivo Narrow"/>
              <a:sym typeface="Archivo Narrow"/>
            </a:endParaRPr>
          </a:p>
          <a:p>
            <a:pPr marL="107999" marR="0" lvl="0" indent="-107999" algn="l" rtl="0">
              <a:lnSpc>
                <a:spcPct val="100000"/>
              </a:lnSpc>
              <a:spcBef>
                <a:spcPts val="0"/>
              </a:spcBef>
              <a:spcAft>
                <a:spcPts val="0"/>
              </a:spcAft>
              <a:buClr>
                <a:srgbClr val="000000"/>
              </a:buClr>
              <a:buSzPts val="1200"/>
              <a:buFont typeface="Arial"/>
              <a:buChar char="•"/>
            </a:pPr>
            <a:r>
              <a:rPr lang="en" sz="1200" b="1" i="0" u="none" strike="noStrike" cap="none">
                <a:solidFill>
                  <a:schemeClr val="accent1"/>
                </a:solidFill>
                <a:latin typeface="Archivo Narrow"/>
                <a:ea typeface="Archivo Narrow"/>
                <a:cs typeface="Archivo Narrow"/>
                <a:sym typeface="Archivo Narrow"/>
              </a:rPr>
              <a:t>59%</a:t>
            </a:r>
            <a:r>
              <a:rPr lang="en" sz="1200" b="1" i="0" u="none" strike="noStrike" cap="none">
                <a:solidFill>
                  <a:srgbClr val="000000"/>
                </a:solidFill>
                <a:latin typeface="Archivo Narrow"/>
                <a:ea typeface="Archivo Narrow"/>
                <a:cs typeface="Archivo Narrow"/>
                <a:sym typeface="Archivo Narrow"/>
              </a:rPr>
              <a:t> </a:t>
            </a:r>
            <a:r>
              <a:rPr lang="en" sz="1200" b="0" i="0" u="none" strike="noStrike" cap="none">
                <a:solidFill>
                  <a:srgbClr val="000000"/>
                </a:solidFill>
                <a:latin typeface="Archivo Narrow"/>
                <a:ea typeface="Archivo Narrow"/>
                <a:cs typeface="Archivo Narrow"/>
                <a:sym typeface="Archivo Narrow"/>
              </a:rPr>
              <a:t>willing to buy daily necessities / fresh products more frequently online after the pandemic.</a:t>
            </a:r>
            <a:endParaRPr sz="1200" b="0" i="0" u="none" strike="noStrike" cap="none">
              <a:solidFill>
                <a:srgbClr val="000000"/>
              </a:solidFill>
              <a:latin typeface="Archivo Narrow"/>
              <a:ea typeface="Archivo Narrow"/>
              <a:cs typeface="Archivo Narrow"/>
              <a:sym typeface="Archivo Narrow"/>
            </a:endParaRPr>
          </a:p>
        </p:txBody>
      </p:sp>
      <p:sp>
        <p:nvSpPr>
          <p:cNvPr id="1386" name="Google Shape;1386;p21"/>
          <p:cNvSpPr txBox="1">
            <a:spLocks noGrp="1"/>
          </p:cNvSpPr>
          <p:nvPr>
            <p:ph type="title"/>
          </p:nvPr>
        </p:nvSpPr>
        <p:spPr>
          <a:xfrm>
            <a:off x="594360" y="406033"/>
            <a:ext cx="8166600" cy="4338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 sz="2800">
                <a:latin typeface="Archivo Narrow"/>
                <a:ea typeface="Archivo Narrow"/>
                <a:cs typeface="Archivo Narrow"/>
                <a:sym typeface="Archivo Narrow"/>
              </a:rPr>
              <a:t>WHAT LIES AHEAD FOR CONSUMERS?</a:t>
            </a:r>
            <a:endParaRPr sz="2800">
              <a:latin typeface="Archivo Narrow"/>
              <a:ea typeface="Archivo Narrow"/>
              <a:cs typeface="Archivo Narrow"/>
              <a:sym typeface="Archivo Narrow"/>
            </a:endParaRPr>
          </a:p>
        </p:txBody>
      </p:sp>
      <p:sp>
        <p:nvSpPr>
          <p:cNvPr id="1387" name="Google Shape;1387;p21"/>
          <p:cNvSpPr txBox="1">
            <a:spLocks noGrp="1"/>
          </p:cNvSpPr>
          <p:nvPr>
            <p:ph type="body" idx="1"/>
          </p:nvPr>
        </p:nvSpPr>
        <p:spPr>
          <a:xfrm>
            <a:off x="594359" y="4780026"/>
            <a:ext cx="8165700" cy="274200"/>
          </a:xfrm>
          <a:prstGeom prst="rect">
            <a:avLst/>
          </a:prstGeom>
          <a:noFill/>
          <a:ln>
            <a:noFill/>
          </a:ln>
        </p:spPr>
        <p:txBody>
          <a:bodyPr spcFirstLastPara="1" wrap="square" lIns="91425" tIns="0" rIns="91425" bIns="0" anchor="b" anchorCtr="0">
            <a:noAutofit/>
          </a:bodyPr>
          <a:lstStyle/>
          <a:p>
            <a:pPr marL="457200" lvl="0" indent="-228600" algn="l" rtl="0">
              <a:lnSpc>
                <a:spcPct val="100000"/>
              </a:lnSpc>
              <a:spcBef>
                <a:spcPts val="60"/>
              </a:spcBef>
              <a:spcAft>
                <a:spcPts val="0"/>
              </a:spcAft>
              <a:buSzPts val="800"/>
              <a:buNone/>
            </a:pPr>
            <a:r>
              <a:rPr lang="en"/>
              <a:t>Source: Nielsen China Coronavirus Survey - Feb.24-Feb.29. Nielsen Social Intelligence Solution</a:t>
            </a:r>
            <a:endParaRPr/>
          </a:p>
        </p:txBody>
      </p:sp>
      <p:sp>
        <p:nvSpPr>
          <p:cNvPr id="1388" name="Google Shape;1388;p21"/>
          <p:cNvSpPr/>
          <p:nvPr/>
        </p:nvSpPr>
        <p:spPr>
          <a:xfrm>
            <a:off x="6009960" y="1919805"/>
            <a:ext cx="2160000" cy="17544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200"/>
              <a:buFont typeface="Arial"/>
              <a:buChar char="•"/>
            </a:pPr>
            <a:r>
              <a:rPr lang="en" sz="1200" b="1" i="0" u="none" strike="noStrike" cap="none">
                <a:solidFill>
                  <a:schemeClr val="accent1"/>
                </a:solidFill>
                <a:latin typeface="Archivo Narrow"/>
                <a:ea typeface="Archivo Narrow"/>
                <a:cs typeface="Archivo Narrow"/>
                <a:sym typeface="Archivo Narrow"/>
              </a:rPr>
              <a:t>93%</a:t>
            </a:r>
            <a:r>
              <a:rPr lang="en" sz="1200" b="0" i="0" u="none" strike="noStrike" cap="none">
                <a:solidFill>
                  <a:srgbClr val="000000"/>
                </a:solidFill>
                <a:latin typeface="Archivo Narrow"/>
                <a:ea typeface="Archivo Narrow"/>
                <a:cs typeface="Archivo Narrow"/>
                <a:sym typeface="Archivo Narrow"/>
              </a:rPr>
              <a:t> would like a 5G phone</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chivo Narrow"/>
              <a:ea typeface="Archivo Narrow"/>
              <a:cs typeface="Archivo Narrow"/>
              <a:sym typeface="Archivo Narrow"/>
            </a:endParaRPr>
          </a:p>
          <a:p>
            <a:pPr marL="171450" marR="0" lvl="0" indent="-171450" algn="l" rtl="0">
              <a:lnSpc>
                <a:spcPct val="100000"/>
              </a:lnSpc>
              <a:spcBef>
                <a:spcPts val="0"/>
              </a:spcBef>
              <a:spcAft>
                <a:spcPts val="0"/>
              </a:spcAft>
              <a:buClr>
                <a:srgbClr val="000000"/>
              </a:buClr>
              <a:buSzPts val="1200"/>
              <a:buFont typeface="Arial"/>
              <a:buChar char="•"/>
            </a:pPr>
            <a:r>
              <a:rPr lang="en" sz="1200" b="1" i="0" u="none" strike="noStrike" cap="none">
                <a:solidFill>
                  <a:schemeClr val="accent1"/>
                </a:solidFill>
                <a:latin typeface="Archivo Narrow"/>
                <a:ea typeface="Archivo Narrow"/>
                <a:cs typeface="Archivo Narrow"/>
                <a:sym typeface="Archivo Narrow"/>
              </a:rPr>
              <a:t>67%</a:t>
            </a:r>
            <a:r>
              <a:rPr lang="en" sz="1200" b="0" i="0" u="none" strike="noStrike" cap="none">
                <a:solidFill>
                  <a:srgbClr val="000000"/>
                </a:solidFill>
                <a:latin typeface="Archivo Narrow"/>
                <a:ea typeface="Archivo Narrow"/>
                <a:cs typeface="Archivo Narrow"/>
                <a:sym typeface="Archivo Narrow"/>
              </a:rPr>
              <a:t> believe that A/VR can be used in future virtual shopping scenarios</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chivo Narrow"/>
              <a:ea typeface="Archivo Narrow"/>
              <a:cs typeface="Archivo Narrow"/>
              <a:sym typeface="Archivo Narrow"/>
            </a:endParaRPr>
          </a:p>
          <a:p>
            <a:pPr marL="171450" marR="0" lvl="0" indent="-171450" algn="l" rtl="0">
              <a:lnSpc>
                <a:spcPct val="100000"/>
              </a:lnSpc>
              <a:spcBef>
                <a:spcPts val="0"/>
              </a:spcBef>
              <a:spcAft>
                <a:spcPts val="0"/>
              </a:spcAft>
              <a:buClr>
                <a:srgbClr val="000000"/>
              </a:buClr>
              <a:buSzPts val="1200"/>
              <a:buFont typeface="Arial"/>
              <a:buChar char="•"/>
            </a:pPr>
            <a:r>
              <a:rPr lang="en" sz="1200" b="1" i="0" u="none" strike="noStrike" cap="none">
                <a:solidFill>
                  <a:schemeClr val="accent1"/>
                </a:solidFill>
                <a:latin typeface="Archivo Narrow"/>
                <a:ea typeface="Archivo Narrow"/>
                <a:cs typeface="Archivo Narrow"/>
                <a:sym typeface="Archivo Narrow"/>
              </a:rPr>
              <a:t>~50% </a:t>
            </a:r>
            <a:r>
              <a:rPr lang="en" sz="1200" b="0" i="0" u="none" strike="noStrike" cap="none">
                <a:solidFill>
                  <a:schemeClr val="accent6"/>
                </a:solidFill>
                <a:latin typeface="Archivo Narrow"/>
                <a:ea typeface="Archivo Narrow"/>
                <a:cs typeface="Archivo Narrow"/>
                <a:sym typeface="Archivo Narrow"/>
              </a:rPr>
              <a:t>are interested in purchasing intelligent speakers / AI assistant</a:t>
            </a:r>
            <a:endParaRPr sz="1200" b="0" i="0" u="none" strike="noStrike" cap="none">
              <a:solidFill>
                <a:schemeClr val="accent6"/>
              </a:solidFill>
              <a:latin typeface="Archivo Narrow"/>
              <a:ea typeface="Archivo Narrow"/>
              <a:cs typeface="Archivo Narrow"/>
              <a:sym typeface="Archivo Narrow"/>
            </a:endParaRPr>
          </a:p>
        </p:txBody>
      </p:sp>
      <p:sp>
        <p:nvSpPr>
          <p:cNvPr id="1389" name="Google Shape;1389;p21"/>
          <p:cNvSpPr/>
          <p:nvPr/>
        </p:nvSpPr>
        <p:spPr>
          <a:xfrm>
            <a:off x="653155" y="0"/>
            <a:ext cx="1044000" cy="3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Archivo Narrow"/>
                <a:ea typeface="Archivo Narrow"/>
                <a:cs typeface="Archivo Narrow"/>
                <a:sym typeface="Archivo Narrow"/>
              </a:rPr>
              <a:t>CHINA</a:t>
            </a:r>
            <a:endParaRPr sz="2400" b="1" i="0" u="none" strike="noStrike" cap="none">
              <a:solidFill>
                <a:schemeClr val="lt1"/>
              </a:solidFill>
              <a:latin typeface="Archivo Narrow"/>
              <a:ea typeface="Archivo Narrow"/>
              <a:cs typeface="Archivo Narrow"/>
              <a:sym typeface="Archivo Narrow"/>
            </a:endParaRPr>
          </a:p>
        </p:txBody>
      </p:sp>
      <p:sp>
        <p:nvSpPr>
          <p:cNvPr id="1390" name="Google Shape;1390;p21"/>
          <p:cNvSpPr/>
          <p:nvPr/>
        </p:nvSpPr>
        <p:spPr>
          <a:xfrm>
            <a:off x="3278221" y="3832698"/>
            <a:ext cx="301500" cy="282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391" name="Google Shape;1391;p21"/>
          <p:cNvGrpSpPr/>
          <p:nvPr/>
        </p:nvGrpSpPr>
        <p:grpSpPr>
          <a:xfrm>
            <a:off x="1595197" y="4019935"/>
            <a:ext cx="905810" cy="720000"/>
            <a:chOff x="1972723" y="3751904"/>
            <a:chExt cx="905810" cy="720000"/>
          </a:xfrm>
        </p:grpSpPr>
        <p:pic>
          <p:nvPicPr>
            <p:cNvPr id="1392" name="Google Shape;1392;p21"/>
            <p:cNvPicPr preferRelativeResize="0"/>
            <p:nvPr/>
          </p:nvPicPr>
          <p:blipFill rotWithShape="1">
            <a:blip r:embed="rId3">
              <a:alphaModFix/>
            </a:blip>
            <a:srcRect/>
            <a:stretch/>
          </p:blipFill>
          <p:spPr>
            <a:xfrm>
              <a:off x="1972723" y="3751904"/>
              <a:ext cx="905810" cy="720000"/>
            </a:xfrm>
            <a:prstGeom prst="rect">
              <a:avLst/>
            </a:prstGeom>
            <a:noFill/>
            <a:ln>
              <a:noFill/>
            </a:ln>
          </p:spPr>
        </p:pic>
        <p:pic>
          <p:nvPicPr>
            <p:cNvPr id="1393" name="Google Shape;1393;p21"/>
            <p:cNvPicPr preferRelativeResize="0"/>
            <p:nvPr/>
          </p:nvPicPr>
          <p:blipFill rotWithShape="1">
            <a:blip r:embed="rId4">
              <a:alphaModFix/>
            </a:blip>
            <a:srcRect/>
            <a:stretch/>
          </p:blipFill>
          <p:spPr>
            <a:xfrm>
              <a:off x="2329742" y="3884544"/>
              <a:ext cx="211641" cy="216000"/>
            </a:xfrm>
            <a:prstGeom prst="rect">
              <a:avLst/>
            </a:prstGeom>
            <a:solidFill>
              <a:schemeClr val="lt1"/>
            </a:solidFill>
            <a:ln>
              <a:noFill/>
            </a:ln>
          </p:spPr>
        </p:pic>
      </p:grpSp>
      <p:sp>
        <p:nvSpPr>
          <p:cNvPr id="1394" name="Google Shape;1394;p21"/>
          <p:cNvSpPr/>
          <p:nvPr/>
        </p:nvSpPr>
        <p:spPr>
          <a:xfrm>
            <a:off x="6009960" y="1243971"/>
            <a:ext cx="2160000" cy="61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Archivo Narrow"/>
                <a:ea typeface="Archivo Narrow"/>
                <a:cs typeface="Archivo Narrow"/>
                <a:sym typeface="Archivo Narrow"/>
              </a:rPr>
              <a:t>SMART TECHNOLOGY TO SHAPE SMARTER EXPERIENCES</a:t>
            </a:r>
            <a:endParaRPr sz="1050" b="1" i="0" u="none" strike="noStrike" cap="none">
              <a:solidFill>
                <a:schemeClr val="lt1"/>
              </a:solidFill>
              <a:latin typeface="Archivo Narrow"/>
              <a:ea typeface="Archivo Narrow"/>
              <a:cs typeface="Archivo Narrow"/>
              <a:sym typeface="Archivo Narrow"/>
            </a:endParaRPr>
          </a:p>
        </p:txBody>
      </p:sp>
      <p:pic>
        <p:nvPicPr>
          <p:cNvPr id="1395" name="Google Shape;1395;p21"/>
          <p:cNvPicPr preferRelativeResize="0"/>
          <p:nvPr/>
        </p:nvPicPr>
        <p:blipFill rotWithShape="1">
          <a:blip r:embed="rId5">
            <a:alphaModFix/>
          </a:blip>
          <a:srcRect/>
          <a:stretch/>
        </p:blipFill>
        <p:spPr>
          <a:xfrm>
            <a:off x="4379380" y="4014476"/>
            <a:ext cx="437163" cy="720000"/>
          </a:xfrm>
          <a:prstGeom prst="rect">
            <a:avLst/>
          </a:prstGeom>
          <a:noFill/>
          <a:ln>
            <a:noFill/>
          </a:ln>
        </p:spPr>
      </p:pic>
      <p:sp>
        <p:nvSpPr>
          <p:cNvPr id="1396" name="Google Shape;1396;p21"/>
          <p:cNvSpPr/>
          <p:nvPr/>
        </p:nvSpPr>
        <p:spPr>
          <a:xfrm>
            <a:off x="3517962" y="1923139"/>
            <a:ext cx="2160000" cy="2308200"/>
          </a:xfrm>
          <a:prstGeom prst="rect">
            <a:avLst/>
          </a:prstGeom>
          <a:noFill/>
          <a:ln>
            <a:noFill/>
          </a:ln>
        </p:spPr>
        <p:txBody>
          <a:bodyPr spcFirstLastPara="1" wrap="square" lIns="91425" tIns="45700" rIns="91425" bIns="45700" anchor="t" anchorCtr="0">
            <a:noAutofit/>
          </a:bodyPr>
          <a:lstStyle/>
          <a:p>
            <a:pPr marL="107999" marR="0" lvl="0" indent="-107999" algn="l" rtl="0">
              <a:lnSpc>
                <a:spcPct val="100000"/>
              </a:lnSpc>
              <a:spcBef>
                <a:spcPts val="0"/>
              </a:spcBef>
              <a:spcAft>
                <a:spcPts val="0"/>
              </a:spcAft>
              <a:buClr>
                <a:srgbClr val="000000"/>
              </a:buClr>
              <a:buSzPts val="1200"/>
              <a:buFont typeface="Arial"/>
              <a:buChar char="•"/>
            </a:pPr>
            <a:r>
              <a:rPr lang="en" sz="1200" b="1" i="0" u="none" strike="noStrike" cap="none">
                <a:solidFill>
                  <a:schemeClr val="accent1"/>
                </a:solidFill>
                <a:latin typeface="Archivo Narrow"/>
                <a:ea typeface="Archivo Narrow"/>
                <a:cs typeface="Archivo Narrow"/>
                <a:sym typeface="Archivo Narrow"/>
              </a:rPr>
              <a:t>Expanded buzz </a:t>
            </a:r>
            <a:r>
              <a:rPr lang="en" sz="1200" b="0" i="0" u="none" strike="noStrike" cap="none">
                <a:solidFill>
                  <a:srgbClr val="000000"/>
                </a:solidFill>
                <a:latin typeface="Archivo Narrow"/>
                <a:ea typeface="Archivo Narrow"/>
                <a:cs typeface="Archivo Narrow"/>
                <a:sym typeface="Archivo Narrow"/>
              </a:rPr>
              <a:t>from diet / nutrition to encompass fitness, mental health, immunity and disinfecting / hygiene.</a:t>
            </a:r>
            <a:endParaRPr sz="1400" b="0" i="0" u="none" strike="noStrike" cap="none">
              <a:solidFill>
                <a:srgbClr val="000000"/>
              </a:solidFill>
              <a:latin typeface="Arial"/>
              <a:ea typeface="Arial"/>
              <a:cs typeface="Arial"/>
              <a:sym typeface="Arial"/>
            </a:endParaRPr>
          </a:p>
          <a:p>
            <a:pPr marL="107999" marR="0" lvl="0" indent="-31799"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Archivo Narrow"/>
              <a:ea typeface="Archivo Narrow"/>
              <a:cs typeface="Archivo Narrow"/>
              <a:sym typeface="Archivo Narrow"/>
            </a:endParaRPr>
          </a:p>
          <a:p>
            <a:pPr marL="107999" marR="0" lvl="0" indent="-107999" algn="l" rtl="0">
              <a:lnSpc>
                <a:spcPct val="100000"/>
              </a:lnSpc>
              <a:spcBef>
                <a:spcPts val="0"/>
              </a:spcBef>
              <a:spcAft>
                <a:spcPts val="0"/>
              </a:spcAft>
              <a:buClr>
                <a:srgbClr val="000000"/>
              </a:buClr>
              <a:buSzPts val="1200"/>
              <a:buFont typeface="Arial"/>
              <a:buChar char="•"/>
            </a:pPr>
            <a:r>
              <a:rPr lang="en" sz="1200" b="1" i="0" u="none" strike="noStrike" cap="none">
                <a:solidFill>
                  <a:schemeClr val="accent1"/>
                </a:solidFill>
                <a:latin typeface="Archivo Narrow"/>
                <a:ea typeface="Archivo Narrow"/>
                <a:cs typeface="Archivo Narrow"/>
                <a:sym typeface="Archivo Narrow"/>
              </a:rPr>
              <a:t>90%+ </a:t>
            </a:r>
            <a:r>
              <a:rPr lang="en" sz="1200" b="0" i="0" u="none" strike="noStrike" cap="none">
                <a:solidFill>
                  <a:schemeClr val="accent6"/>
                </a:solidFill>
                <a:latin typeface="Archivo Narrow"/>
                <a:ea typeface="Archivo Narrow"/>
                <a:cs typeface="Archivo Narrow"/>
                <a:sym typeface="Archivo Narrow"/>
              </a:rPr>
              <a:t>will consider buying air and water purifiers</a:t>
            </a:r>
            <a:endParaRPr sz="1400" b="0" i="0" u="none" strike="noStrike" cap="none">
              <a:solidFill>
                <a:srgbClr val="000000"/>
              </a:solidFill>
              <a:latin typeface="Arial"/>
              <a:ea typeface="Arial"/>
              <a:cs typeface="Arial"/>
              <a:sym typeface="Arial"/>
            </a:endParaRPr>
          </a:p>
          <a:p>
            <a:pPr marL="107999" marR="0" lvl="0" indent="-31799"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Archivo Narrow"/>
              <a:ea typeface="Archivo Narrow"/>
              <a:cs typeface="Archivo Narrow"/>
              <a:sym typeface="Archivo Narrow"/>
            </a:endParaRPr>
          </a:p>
          <a:p>
            <a:pPr marL="107999" marR="0" lvl="0" indent="-107999" algn="l" rtl="0">
              <a:lnSpc>
                <a:spcPct val="100000"/>
              </a:lnSpc>
              <a:spcBef>
                <a:spcPts val="0"/>
              </a:spcBef>
              <a:spcAft>
                <a:spcPts val="0"/>
              </a:spcAft>
              <a:buClr>
                <a:srgbClr val="000000"/>
              </a:buClr>
              <a:buSzPts val="1200"/>
              <a:buFont typeface="Arial"/>
              <a:buChar char="•"/>
            </a:pPr>
            <a:r>
              <a:rPr lang="en" sz="1200" b="1" i="0" u="none" strike="noStrike" cap="none">
                <a:solidFill>
                  <a:schemeClr val="accent1"/>
                </a:solidFill>
                <a:latin typeface="Archivo Narrow"/>
                <a:ea typeface="Archivo Narrow"/>
                <a:cs typeface="Archivo Narrow"/>
                <a:sym typeface="Archivo Narrow"/>
              </a:rPr>
              <a:t>77%+ </a:t>
            </a:r>
            <a:r>
              <a:rPr lang="en" sz="1200" b="0" i="0" u="none" strike="noStrike" cap="none">
                <a:solidFill>
                  <a:schemeClr val="accent6"/>
                </a:solidFill>
                <a:latin typeface="Archivo Narrow"/>
                <a:ea typeface="Archivo Narrow"/>
                <a:cs typeface="Archivo Narrow"/>
                <a:sym typeface="Archivo Narrow"/>
              </a:rPr>
              <a:t>will consider buying blenders and smart bands.</a:t>
            </a:r>
            <a:endParaRPr sz="1200" b="0" i="0" u="none" strike="noStrike" cap="none">
              <a:solidFill>
                <a:schemeClr val="accent6"/>
              </a:solidFill>
              <a:latin typeface="Archivo Narrow"/>
              <a:ea typeface="Archivo Narrow"/>
              <a:cs typeface="Archivo Narrow"/>
              <a:sym typeface="Archivo Narrow"/>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Archivo Narrow"/>
              <a:ea typeface="Archivo Narrow"/>
              <a:cs typeface="Archivo Narrow"/>
              <a:sym typeface="Archivo Narrow"/>
            </a:endParaRPr>
          </a:p>
          <a:p>
            <a:pPr marL="107999" marR="0" lvl="0" indent="-31799"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chivo Narrow"/>
              <a:ea typeface="Archivo Narrow"/>
              <a:cs typeface="Archivo Narrow"/>
              <a:sym typeface="Archivo Narrow"/>
            </a:endParaRPr>
          </a:p>
        </p:txBody>
      </p:sp>
      <p:sp>
        <p:nvSpPr>
          <p:cNvPr id="1397" name="Google Shape;1397;p21"/>
          <p:cNvSpPr/>
          <p:nvPr/>
        </p:nvSpPr>
        <p:spPr>
          <a:xfrm>
            <a:off x="3517962" y="1235730"/>
            <a:ext cx="2160000" cy="61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Archivo Narrow"/>
                <a:ea typeface="Archivo Narrow"/>
                <a:cs typeface="Archivo Narrow"/>
                <a:sym typeface="Archivo Narrow"/>
              </a:rPr>
              <a:t>MULTI-DIMENSIONAL HEALTH ATTRIBUTES WILL BECOME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Archivo Narrow"/>
                <a:ea typeface="Archivo Narrow"/>
                <a:cs typeface="Archivo Narrow"/>
                <a:sym typeface="Archivo Narrow"/>
              </a:rPr>
              <a:t>MORE INFLUENCIAL</a:t>
            </a:r>
            <a:endParaRPr sz="1050" b="1" i="0" u="none" strike="noStrike" cap="none">
              <a:solidFill>
                <a:schemeClr val="lt1"/>
              </a:solidFill>
              <a:latin typeface="Archivo Narrow"/>
              <a:ea typeface="Archivo Narrow"/>
              <a:cs typeface="Archivo Narrow"/>
              <a:sym typeface="Archivo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22"/>
          <p:cNvSpPr txBox="1">
            <a:spLocks noGrp="1"/>
          </p:cNvSpPr>
          <p:nvPr>
            <p:ph type="title"/>
          </p:nvPr>
        </p:nvSpPr>
        <p:spPr>
          <a:xfrm>
            <a:off x="594360" y="418799"/>
            <a:ext cx="8166600" cy="4338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SzPts val="2400"/>
              <a:buNone/>
            </a:pPr>
            <a:r>
              <a:rPr lang="en" sz="2800">
                <a:latin typeface="Archivo Narrow"/>
                <a:ea typeface="Archivo Narrow"/>
                <a:cs typeface="Archivo Narrow"/>
                <a:sym typeface="Archivo Narrow"/>
              </a:rPr>
              <a:t>STRATEGIES AND LEARNINGS FROM RETAILERS</a:t>
            </a:r>
            <a:endParaRPr sz="2800">
              <a:latin typeface="Archivo Narrow"/>
              <a:ea typeface="Archivo Narrow"/>
              <a:cs typeface="Archivo Narrow"/>
              <a:sym typeface="Archivo Narrow"/>
            </a:endParaRPr>
          </a:p>
        </p:txBody>
      </p:sp>
      <p:sp>
        <p:nvSpPr>
          <p:cNvPr id="1403" name="Google Shape;1403;p22"/>
          <p:cNvSpPr txBox="1">
            <a:spLocks noGrp="1"/>
          </p:cNvSpPr>
          <p:nvPr>
            <p:ph type="body" idx="1"/>
          </p:nvPr>
        </p:nvSpPr>
        <p:spPr>
          <a:xfrm>
            <a:off x="594359" y="4780026"/>
            <a:ext cx="8165700" cy="274200"/>
          </a:xfrm>
          <a:prstGeom prst="rect">
            <a:avLst/>
          </a:prstGeom>
          <a:noFill/>
          <a:ln>
            <a:noFill/>
          </a:ln>
        </p:spPr>
        <p:txBody>
          <a:bodyPr spcFirstLastPara="1" wrap="square" lIns="91425" tIns="0" rIns="91425" bIns="0" anchor="b" anchorCtr="0">
            <a:noAutofit/>
          </a:bodyPr>
          <a:lstStyle/>
          <a:p>
            <a:pPr marL="114297" lvl="0" indent="-114297" algn="l" rtl="0">
              <a:lnSpc>
                <a:spcPct val="100000"/>
              </a:lnSpc>
              <a:spcBef>
                <a:spcPts val="60"/>
              </a:spcBef>
              <a:spcAft>
                <a:spcPts val="0"/>
              </a:spcAft>
              <a:buSzPts val="800"/>
              <a:buNone/>
            </a:pPr>
            <a:r>
              <a:rPr lang="en">
                <a:solidFill>
                  <a:schemeClr val="dk1"/>
                </a:solidFill>
              </a:rPr>
              <a:t>Source: Nielsen China COVID-19 Retail Industry Impact survey.  84 respondents across 75 key retailers, various regions and Modern Trade Channels.</a:t>
            </a:r>
            <a:endParaRPr>
              <a:solidFill>
                <a:schemeClr val="dk1"/>
              </a:solidFill>
            </a:endParaRPr>
          </a:p>
        </p:txBody>
      </p:sp>
      <p:grpSp>
        <p:nvGrpSpPr>
          <p:cNvPr id="1404" name="Google Shape;1404;p22"/>
          <p:cNvGrpSpPr/>
          <p:nvPr/>
        </p:nvGrpSpPr>
        <p:grpSpPr>
          <a:xfrm>
            <a:off x="467609" y="1156272"/>
            <a:ext cx="2448000" cy="3617289"/>
            <a:chOff x="815961" y="1014754"/>
            <a:chExt cx="2448000" cy="3617289"/>
          </a:xfrm>
        </p:grpSpPr>
        <p:sp>
          <p:nvSpPr>
            <p:cNvPr id="1405" name="Google Shape;1405;p22"/>
            <p:cNvSpPr txBox="1"/>
            <p:nvPr/>
          </p:nvSpPr>
          <p:spPr>
            <a:xfrm>
              <a:off x="826664" y="1473473"/>
              <a:ext cx="2412000" cy="540000"/>
            </a:xfrm>
            <a:prstGeom prst="rect">
              <a:avLst/>
            </a:prstGeom>
            <a:no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82B3"/>
                  </a:solidFill>
                  <a:latin typeface="Archivo Narrow"/>
                  <a:ea typeface="Archivo Narrow"/>
                  <a:cs typeface="Archivo Narrow"/>
                  <a:sym typeface="Archivo Narrow"/>
                </a:rPr>
                <a:t>MARKET PERFORMANCE DURING THE OUTBREAK</a:t>
              </a:r>
              <a:endParaRPr sz="1400" b="1" i="0" u="none" strike="noStrike" cap="none">
                <a:solidFill>
                  <a:srgbClr val="0082B3"/>
                </a:solidFill>
                <a:latin typeface="Archivo Narrow"/>
                <a:ea typeface="Archivo Narrow"/>
                <a:cs typeface="Archivo Narrow"/>
                <a:sym typeface="Archivo Narrow"/>
              </a:endParaRPr>
            </a:p>
          </p:txBody>
        </p:sp>
        <p:pic>
          <p:nvPicPr>
            <p:cNvPr id="1406" name="Google Shape;1406;p22"/>
            <p:cNvPicPr preferRelativeResize="0"/>
            <p:nvPr/>
          </p:nvPicPr>
          <p:blipFill rotWithShape="1">
            <a:blip r:embed="rId3">
              <a:alphaModFix/>
            </a:blip>
            <a:srcRect/>
            <a:stretch/>
          </p:blipFill>
          <p:spPr>
            <a:xfrm>
              <a:off x="1795182" y="1014754"/>
              <a:ext cx="477215" cy="468818"/>
            </a:xfrm>
            <a:prstGeom prst="rect">
              <a:avLst/>
            </a:prstGeom>
            <a:noFill/>
            <a:ln>
              <a:noFill/>
            </a:ln>
          </p:spPr>
        </p:pic>
        <p:sp>
          <p:nvSpPr>
            <p:cNvPr id="1407" name="Google Shape;1407;p22"/>
            <p:cNvSpPr txBox="1"/>
            <p:nvPr/>
          </p:nvSpPr>
          <p:spPr>
            <a:xfrm>
              <a:off x="815961" y="1999243"/>
              <a:ext cx="2448000" cy="26328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rgbClr val="0082B3"/>
                  </a:solidFill>
                  <a:latin typeface="Archivo Narrow"/>
                  <a:ea typeface="Archivo Narrow"/>
                  <a:cs typeface="Archivo Narrow"/>
                  <a:sym typeface="Archivo Narrow"/>
                </a:rPr>
                <a:t>Retailer performance was polarized </a:t>
              </a:r>
              <a:r>
                <a:rPr lang="en" sz="1050" b="0" i="0" u="none" strike="noStrike" cap="none">
                  <a:solidFill>
                    <a:schemeClr val="accent6"/>
                  </a:solidFill>
                  <a:latin typeface="Archivo Narrow"/>
                  <a:ea typeface="Archivo Narrow"/>
                  <a:cs typeface="Archivo Narrow"/>
                  <a:sym typeface="Archivo Narrow"/>
                </a:rPr>
                <a:t>during the COVID-19 impacted period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accent5"/>
                </a:solidFill>
                <a:latin typeface="Archivo Narrow"/>
                <a:ea typeface="Archivo Narrow"/>
                <a:cs typeface="Archivo Narrow"/>
                <a:sym typeface="Archivo Narrow"/>
              </a:endParaRPr>
            </a:p>
            <a:p>
              <a:pPr marL="179999" marR="0" lvl="0" indent="-179999" algn="l" rtl="0">
                <a:lnSpc>
                  <a:spcPct val="100000"/>
                </a:lnSpc>
                <a:spcBef>
                  <a:spcPts val="0"/>
                </a:spcBef>
                <a:spcAft>
                  <a:spcPts val="0"/>
                </a:spcAft>
                <a:buClr>
                  <a:srgbClr val="000000"/>
                </a:buClr>
                <a:buSzPts val="525"/>
                <a:buFont typeface="Noto Sans Symbols"/>
                <a:buChar char="●"/>
              </a:pPr>
              <a:r>
                <a:rPr lang="en" sz="1050" b="1" i="0" u="none" strike="noStrike" cap="none">
                  <a:solidFill>
                    <a:schemeClr val="dk1"/>
                  </a:solidFill>
                  <a:latin typeface="Archivo Narrow"/>
                  <a:ea typeface="Archivo Narrow"/>
                  <a:cs typeface="Archivo Narrow"/>
                  <a:sym typeface="Archivo Narrow"/>
                </a:rPr>
                <a:t>Hypers/Supers</a:t>
              </a:r>
              <a:r>
                <a:rPr lang="en" sz="1050" b="0" i="0" u="none" strike="noStrike" cap="none">
                  <a:solidFill>
                    <a:schemeClr val="dk1"/>
                  </a:solidFill>
                  <a:latin typeface="Archivo Narrow"/>
                  <a:ea typeface="Archivo Narrow"/>
                  <a:cs typeface="Archivo Narrow"/>
                  <a:sym typeface="Archivo Narrow"/>
                </a:rPr>
                <a:t> recorded growth, </a:t>
              </a:r>
              <a:r>
                <a:rPr lang="en" sz="1050" b="0" i="0" u="none" strike="noStrike" cap="none">
                  <a:solidFill>
                    <a:srgbClr val="0082B3"/>
                  </a:solidFill>
                  <a:latin typeface="Archivo Narrow"/>
                  <a:ea typeface="Archivo Narrow"/>
                  <a:cs typeface="Archivo Narrow"/>
                  <a:sym typeface="Archivo Narrow"/>
                </a:rPr>
                <a:t>top retailers performed well</a:t>
              </a:r>
              <a:r>
                <a:rPr lang="en" sz="1050" b="0" i="0" u="none" strike="noStrike" cap="none">
                  <a:solidFill>
                    <a:schemeClr val="accent5"/>
                  </a:solidFill>
                  <a:latin typeface="Archivo Narrow"/>
                  <a:ea typeface="Archivo Narrow"/>
                  <a:cs typeface="Archivo Narrow"/>
                  <a:sym typeface="Archivo Narrow"/>
                </a:rPr>
                <a:t> </a:t>
              </a:r>
              <a:r>
                <a:rPr lang="en" sz="1050" b="0" i="0" u="none" strike="noStrike" cap="none">
                  <a:solidFill>
                    <a:schemeClr val="dk1"/>
                  </a:solidFill>
                  <a:latin typeface="Archivo Narrow"/>
                  <a:ea typeface="Archivo Narrow"/>
                  <a:cs typeface="Archivo Narrow"/>
                  <a:sym typeface="Archivo Narrow"/>
                </a:rPr>
                <a:t>with strong supply chains</a:t>
              </a:r>
              <a:endParaRPr sz="1050" b="0" i="0" u="none" strike="noStrike" cap="none">
                <a:solidFill>
                  <a:schemeClr val="dk1"/>
                </a:solidFill>
                <a:latin typeface="Archivo Narrow"/>
                <a:ea typeface="Archivo Narrow"/>
                <a:cs typeface="Archivo Narrow"/>
                <a:sym typeface="Archivo Narrow"/>
              </a:endParaRPr>
            </a:p>
            <a:p>
              <a:pPr marL="179999" marR="0" lvl="0" indent="-179999" algn="l" rtl="0">
                <a:lnSpc>
                  <a:spcPct val="100000"/>
                </a:lnSpc>
                <a:spcBef>
                  <a:spcPts val="0"/>
                </a:spcBef>
                <a:spcAft>
                  <a:spcPts val="0"/>
                </a:spcAft>
                <a:buClr>
                  <a:srgbClr val="000000"/>
                </a:buClr>
                <a:buSzPts val="525"/>
                <a:buFont typeface="Noto Sans Symbols"/>
                <a:buChar char="●"/>
              </a:pPr>
              <a:r>
                <a:rPr lang="en" sz="1050" b="1" i="0" u="none" strike="noStrike" cap="none">
                  <a:solidFill>
                    <a:schemeClr val="dk1"/>
                  </a:solidFill>
                  <a:latin typeface="Archivo Narrow"/>
                  <a:ea typeface="Archivo Narrow"/>
                  <a:cs typeface="Archivo Narrow"/>
                  <a:sym typeface="Archivo Narrow"/>
                </a:rPr>
                <a:t>Mini-channels</a:t>
              </a:r>
              <a:r>
                <a:rPr lang="en" sz="1050" b="0" i="0" u="none" strike="noStrike" cap="none">
                  <a:solidFill>
                    <a:schemeClr val="dk1"/>
                  </a:solidFill>
                  <a:latin typeface="Archivo Narrow"/>
                  <a:ea typeface="Archivo Narrow"/>
                  <a:cs typeface="Archivo Narrow"/>
                  <a:sym typeface="Archivo Narrow"/>
                </a:rPr>
                <a:t>, </a:t>
              </a:r>
              <a:r>
                <a:rPr lang="en" sz="1050" b="0" i="0" u="none" strike="noStrike" cap="none">
                  <a:solidFill>
                    <a:srgbClr val="0082B3"/>
                  </a:solidFill>
                  <a:latin typeface="Archivo Narrow"/>
                  <a:ea typeface="Archivo Narrow"/>
                  <a:cs typeface="Archivo Narrow"/>
                  <a:sym typeface="Archivo Narrow"/>
                </a:rPr>
                <a:t>Convenience (CVS) &amp; Grocery </a:t>
              </a:r>
              <a:r>
                <a:rPr lang="en" sz="1050" b="0" i="0" u="none" strike="noStrike" cap="none">
                  <a:solidFill>
                    <a:schemeClr val="dk1"/>
                  </a:solidFill>
                  <a:latin typeface="Archivo Narrow"/>
                  <a:ea typeface="Archivo Narrow"/>
                  <a:cs typeface="Archivo Narrow"/>
                  <a:sym typeface="Archivo Narrow"/>
                </a:rPr>
                <a:t>experienced </a:t>
              </a:r>
              <a:r>
                <a:rPr lang="en" sz="1050" b="0" i="0" u="none" strike="noStrike" cap="none">
                  <a:solidFill>
                    <a:srgbClr val="0082B3"/>
                  </a:solidFill>
                  <a:latin typeface="Archivo Narrow"/>
                  <a:ea typeface="Archivo Narrow"/>
                  <a:cs typeface="Archivo Narrow"/>
                  <a:sym typeface="Archivo Narrow"/>
                </a:rPr>
                <a:t>setbacks </a:t>
              </a:r>
              <a:r>
                <a:rPr lang="en" sz="1050" b="0" i="0" u="none" strike="noStrike" cap="none">
                  <a:solidFill>
                    <a:schemeClr val="dk2"/>
                  </a:solidFill>
                  <a:latin typeface="Archivo Narrow"/>
                  <a:ea typeface="Archivo Narrow"/>
                  <a:cs typeface="Archivo Narrow"/>
                  <a:sym typeface="Archivo Narrow"/>
                </a:rPr>
                <a:t>and slowing sales</a:t>
              </a:r>
              <a:endParaRPr sz="1050" b="0" i="0" u="none" strike="noStrike" cap="none">
                <a:solidFill>
                  <a:schemeClr val="dk1"/>
                </a:solidFill>
                <a:latin typeface="Archivo Narrow"/>
                <a:ea typeface="Archivo Narrow"/>
                <a:cs typeface="Archivo Narrow"/>
                <a:sym typeface="Archivo Narrow"/>
              </a:endParaRPr>
            </a:p>
            <a:p>
              <a:pPr marL="179999" marR="0" lvl="0" indent="-179999" algn="l" rtl="0">
                <a:lnSpc>
                  <a:spcPct val="100000"/>
                </a:lnSpc>
                <a:spcBef>
                  <a:spcPts val="0"/>
                </a:spcBef>
                <a:spcAft>
                  <a:spcPts val="0"/>
                </a:spcAft>
                <a:buClr>
                  <a:srgbClr val="000000"/>
                </a:buClr>
                <a:buSzPts val="525"/>
                <a:buFont typeface="Noto Sans Symbols"/>
                <a:buChar char="●"/>
              </a:pPr>
              <a:r>
                <a:rPr lang="en" sz="1050" b="1" i="0" u="none" strike="noStrike" cap="none">
                  <a:solidFill>
                    <a:srgbClr val="0082B3"/>
                  </a:solidFill>
                  <a:latin typeface="Archivo Narrow"/>
                  <a:ea typeface="Archivo Narrow"/>
                  <a:cs typeface="Archivo Narrow"/>
                  <a:sym typeface="Archivo Narrow"/>
                </a:rPr>
                <a:t>Specialty Stores </a:t>
              </a:r>
              <a:r>
                <a:rPr lang="en" sz="1050" b="0" i="0" u="none" strike="noStrike" cap="none">
                  <a:solidFill>
                    <a:schemeClr val="dk2"/>
                  </a:solidFill>
                  <a:latin typeface="Archivo Narrow"/>
                  <a:ea typeface="Archivo Narrow"/>
                  <a:cs typeface="Archivo Narrow"/>
                  <a:sym typeface="Archivo Narrow"/>
                </a:rPr>
                <a:t>suffered</a:t>
              </a:r>
              <a:r>
                <a:rPr lang="en" sz="1050" b="0" i="0" u="none" strike="noStrike" cap="none">
                  <a:solidFill>
                    <a:srgbClr val="0082B3"/>
                  </a:solidFill>
                  <a:latin typeface="Archivo Narrow"/>
                  <a:ea typeface="Archivo Narrow"/>
                  <a:cs typeface="Archivo Narrow"/>
                  <a:sym typeface="Archivo Narrow"/>
                </a:rPr>
                <a:t> severe impacts </a:t>
              </a:r>
              <a:r>
                <a:rPr lang="en" sz="1050" b="0" i="0" u="none" strike="noStrike" cap="none">
                  <a:solidFill>
                    <a:schemeClr val="dk2"/>
                  </a:solidFill>
                  <a:latin typeface="Archivo Narrow"/>
                  <a:ea typeface="Archivo Narrow"/>
                  <a:cs typeface="Archivo Narrow"/>
                  <a:sym typeface="Archivo Narrow"/>
                </a:rPr>
                <a:t>, with some shifts to online</a:t>
              </a:r>
              <a:endParaRPr sz="1050" b="0" i="0" u="none" strike="noStrike" cap="none">
                <a:solidFill>
                  <a:srgbClr val="0082B3"/>
                </a:solidFill>
                <a:latin typeface="Archivo Narrow"/>
                <a:ea typeface="Archivo Narrow"/>
                <a:cs typeface="Archivo Narrow"/>
                <a:sym typeface="Archivo Narrow"/>
              </a:endParaRPr>
            </a:p>
            <a:p>
              <a:pPr marL="179999" marR="0" lvl="0" indent="-146662" algn="l" rtl="0">
                <a:lnSpc>
                  <a:spcPct val="100000"/>
                </a:lnSpc>
                <a:spcBef>
                  <a:spcPts val="0"/>
                </a:spcBef>
                <a:spcAft>
                  <a:spcPts val="0"/>
                </a:spcAft>
                <a:buClr>
                  <a:srgbClr val="000000"/>
                </a:buClr>
                <a:buSzPts val="525"/>
                <a:buFont typeface="Noto Sans Symbols"/>
                <a:buNone/>
              </a:pPr>
              <a:endParaRPr sz="1050" b="0" i="0" u="none" strike="noStrike" cap="none">
                <a:solidFill>
                  <a:srgbClr val="0082B3"/>
                </a:solidFill>
                <a:latin typeface="Archivo Narrow"/>
                <a:ea typeface="Archivo Narrow"/>
                <a:cs typeface="Archivo Narrow"/>
                <a:sym typeface="Archivo Narrow"/>
              </a:endParaRPr>
            </a:p>
            <a:p>
              <a:pPr marL="179999" marR="0" lvl="0" indent="-179999" algn="l" rtl="0">
                <a:lnSpc>
                  <a:spcPct val="100000"/>
                </a:lnSpc>
                <a:spcBef>
                  <a:spcPts val="0"/>
                </a:spcBef>
                <a:spcAft>
                  <a:spcPts val="0"/>
                </a:spcAft>
                <a:buClr>
                  <a:srgbClr val="000000"/>
                </a:buClr>
                <a:buSzPts val="525"/>
                <a:buFont typeface="Noto Sans Symbols"/>
                <a:buChar char="●"/>
              </a:pPr>
              <a:r>
                <a:rPr lang="en" sz="1050" b="1" i="0" u="none" strike="noStrike" cap="none">
                  <a:solidFill>
                    <a:srgbClr val="0082B3"/>
                  </a:solidFill>
                  <a:latin typeface="Archivo Narrow"/>
                  <a:ea typeface="Archivo Narrow"/>
                  <a:cs typeface="Archivo Narrow"/>
                  <a:sym typeface="Archivo Narrow"/>
                </a:rPr>
                <a:t>44% </a:t>
              </a:r>
              <a:r>
                <a:rPr lang="en" sz="1050" b="1" i="0" u="none" strike="noStrike" cap="none">
                  <a:solidFill>
                    <a:schemeClr val="dk2"/>
                  </a:solidFill>
                  <a:latin typeface="Archivo Narrow"/>
                  <a:ea typeface="Archivo Narrow"/>
                  <a:cs typeface="Archivo Narrow"/>
                  <a:sym typeface="Archivo Narrow"/>
                </a:rPr>
                <a:t>reported</a:t>
              </a:r>
              <a:r>
                <a:rPr lang="en" sz="1050" b="1" i="0" u="none" strike="noStrike" cap="none">
                  <a:solidFill>
                    <a:srgbClr val="0082B3"/>
                  </a:solidFill>
                  <a:latin typeface="Archivo Narrow"/>
                  <a:ea typeface="Archivo Narrow"/>
                  <a:cs typeface="Archivo Narrow"/>
                  <a:sym typeface="Archivo Narrow"/>
                </a:rPr>
                <a:t> growing sales</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rgbClr val="000000"/>
                </a:buClr>
                <a:buSzPts val="525"/>
                <a:buFont typeface="Noto Sans Symbols"/>
                <a:buChar char="●"/>
              </a:pPr>
              <a:r>
                <a:rPr lang="en" sz="1050" b="1" i="0" u="none" strike="noStrike" cap="none">
                  <a:solidFill>
                    <a:srgbClr val="0082B3"/>
                  </a:solidFill>
                  <a:latin typeface="Archivo Narrow"/>
                  <a:ea typeface="Archivo Narrow"/>
                  <a:cs typeface="Archivo Narrow"/>
                  <a:sym typeface="Archivo Narrow"/>
                </a:rPr>
                <a:t>42% </a:t>
              </a:r>
              <a:r>
                <a:rPr lang="en" sz="1050" b="1" i="0" u="none" strike="noStrike" cap="none">
                  <a:solidFill>
                    <a:schemeClr val="dk2"/>
                  </a:solidFill>
                  <a:latin typeface="Archivo Narrow"/>
                  <a:ea typeface="Archivo Narrow"/>
                  <a:cs typeface="Archivo Narrow"/>
                  <a:sym typeface="Archivo Narrow"/>
                </a:rPr>
                <a:t>reported</a:t>
              </a:r>
              <a:r>
                <a:rPr lang="en" sz="1050" b="1" i="0" u="none" strike="noStrike" cap="none">
                  <a:solidFill>
                    <a:srgbClr val="0082B3"/>
                  </a:solidFill>
                  <a:latin typeface="Archivo Narrow"/>
                  <a:ea typeface="Archivo Narrow"/>
                  <a:cs typeface="Archivo Narrow"/>
                  <a:sym typeface="Archivo Narrow"/>
                </a:rPr>
                <a:t> declining sales</a:t>
              </a:r>
              <a:endParaRPr sz="1050" b="1" i="0" u="none" strike="noStrike" cap="none">
                <a:solidFill>
                  <a:schemeClr val="dk1"/>
                </a:solidFill>
                <a:latin typeface="Archivo Narrow"/>
                <a:ea typeface="Archivo Narrow"/>
                <a:cs typeface="Archivo Narrow"/>
                <a:sym typeface="Archivo Narrow"/>
              </a:endParaRPr>
            </a:p>
          </p:txBody>
        </p:sp>
      </p:grpSp>
      <p:sp>
        <p:nvSpPr>
          <p:cNvPr id="1408" name="Google Shape;1408;p22"/>
          <p:cNvSpPr/>
          <p:nvPr/>
        </p:nvSpPr>
        <p:spPr>
          <a:xfrm>
            <a:off x="653155" y="0"/>
            <a:ext cx="1044000" cy="3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Archivo Narrow"/>
                <a:ea typeface="Archivo Narrow"/>
                <a:cs typeface="Archivo Narrow"/>
                <a:sym typeface="Archivo Narrow"/>
              </a:rPr>
              <a:t>CHINA</a:t>
            </a:r>
            <a:endParaRPr sz="2400" b="1" i="0" u="none" strike="noStrike" cap="none">
              <a:solidFill>
                <a:schemeClr val="lt1"/>
              </a:solidFill>
              <a:latin typeface="Archivo Narrow"/>
              <a:ea typeface="Archivo Narrow"/>
              <a:cs typeface="Archivo Narrow"/>
              <a:sym typeface="Archivo Narrow"/>
            </a:endParaRPr>
          </a:p>
        </p:txBody>
      </p:sp>
      <p:grpSp>
        <p:nvGrpSpPr>
          <p:cNvPr id="1409" name="Google Shape;1409;p22"/>
          <p:cNvGrpSpPr/>
          <p:nvPr/>
        </p:nvGrpSpPr>
        <p:grpSpPr>
          <a:xfrm>
            <a:off x="3374148" y="1074889"/>
            <a:ext cx="2448000" cy="3258626"/>
            <a:chOff x="3374148" y="933371"/>
            <a:chExt cx="2448000" cy="3258626"/>
          </a:xfrm>
        </p:grpSpPr>
        <p:sp>
          <p:nvSpPr>
            <p:cNvPr id="1410" name="Google Shape;1410;p22"/>
            <p:cNvSpPr txBox="1"/>
            <p:nvPr/>
          </p:nvSpPr>
          <p:spPr>
            <a:xfrm>
              <a:off x="3400646" y="1483422"/>
              <a:ext cx="2412000" cy="540000"/>
            </a:xfrm>
            <a:prstGeom prst="rect">
              <a:avLst/>
            </a:prstGeom>
            <a:no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Archivo Narrow"/>
                  <a:ea typeface="Archivo Narrow"/>
                  <a:cs typeface="Archivo Narrow"/>
                  <a:sym typeface="Archivo Narrow"/>
                </a:rPr>
                <a:t>CHALLENGES &amp; RESPONSES DURING THE OUTBREAK</a:t>
              </a:r>
              <a:endParaRPr sz="1400" b="1" i="0" u="none" strike="noStrike" cap="none">
                <a:solidFill>
                  <a:schemeClr val="accent1"/>
                </a:solidFill>
                <a:latin typeface="Archivo Narrow"/>
                <a:ea typeface="Archivo Narrow"/>
                <a:cs typeface="Archivo Narrow"/>
                <a:sym typeface="Archivo Narrow"/>
              </a:endParaRPr>
            </a:p>
          </p:txBody>
        </p:sp>
        <p:sp>
          <p:nvSpPr>
            <p:cNvPr id="1411" name="Google Shape;1411;p22"/>
            <p:cNvSpPr txBox="1"/>
            <p:nvPr/>
          </p:nvSpPr>
          <p:spPr>
            <a:xfrm>
              <a:off x="3374148" y="1941997"/>
              <a:ext cx="2448000" cy="2250000"/>
            </a:xfrm>
            <a:prstGeom prst="rect">
              <a:avLst/>
            </a:prstGeom>
            <a:noFill/>
            <a:ln>
              <a:noFill/>
            </a:ln>
          </p:spPr>
          <p:txBody>
            <a:bodyPr spcFirstLastPara="1" wrap="square" lIns="68550" tIns="68550" rIns="68550" bIns="68550" anchor="t" anchorCtr="0">
              <a:noAutofit/>
            </a:bodyPr>
            <a:lstStyle/>
            <a:p>
              <a:pPr marL="0" marR="0" lvl="0" indent="0" algn="l" rtl="0">
                <a:lnSpc>
                  <a:spcPct val="150000"/>
                </a:lnSpc>
                <a:spcBef>
                  <a:spcPts val="0"/>
                </a:spcBef>
                <a:spcAft>
                  <a:spcPts val="0"/>
                </a:spcAft>
                <a:buClr>
                  <a:srgbClr val="000000"/>
                </a:buClr>
                <a:buSzPts val="1050"/>
                <a:buFont typeface="Arial"/>
                <a:buNone/>
              </a:pPr>
              <a:r>
                <a:rPr lang="en" sz="1050" b="1" i="0" u="none" strike="noStrike" cap="none">
                  <a:solidFill>
                    <a:schemeClr val="dk1"/>
                  </a:solidFill>
                  <a:latin typeface="Archivo Narrow"/>
                  <a:ea typeface="Archivo Narrow"/>
                  <a:cs typeface="Archivo Narrow"/>
                  <a:sym typeface="Archivo Narrow"/>
                </a:rPr>
                <a:t>Main challenges:</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rgbClr val="000000"/>
                </a:buClr>
                <a:buSzPts val="945"/>
                <a:buFont typeface="Arial"/>
                <a:buAutoNum type="arabicPeriod"/>
              </a:pPr>
              <a:r>
                <a:rPr lang="en" sz="1050" b="0" i="0" u="none" strike="noStrike" cap="none">
                  <a:solidFill>
                    <a:schemeClr val="accent1"/>
                  </a:solidFill>
                  <a:latin typeface="Archivo Narrow"/>
                  <a:ea typeface="Archivo Narrow"/>
                  <a:cs typeface="Archivo Narrow"/>
                  <a:sym typeface="Archivo Narrow"/>
                </a:rPr>
                <a:t>Insufficient stock </a:t>
              </a:r>
              <a:r>
                <a:rPr lang="en" sz="1050" b="0" i="0" u="none" strike="noStrike" cap="none">
                  <a:solidFill>
                    <a:schemeClr val="dk1"/>
                  </a:solidFill>
                  <a:latin typeface="Archivo Narrow"/>
                  <a:ea typeface="Archivo Narrow"/>
                  <a:cs typeface="Archivo Narrow"/>
                  <a:sym typeface="Archivo Narrow"/>
                </a:rPr>
                <a:t>in some categories</a:t>
              </a:r>
              <a:endParaRPr sz="1050" b="0" i="0" u="none" strike="noStrike" cap="none">
                <a:solidFill>
                  <a:schemeClr val="accent1"/>
                </a:solidFill>
                <a:latin typeface="Archivo Narrow"/>
                <a:ea typeface="Archivo Narrow"/>
                <a:cs typeface="Archivo Narrow"/>
                <a:sym typeface="Archivo Narrow"/>
              </a:endParaRPr>
            </a:p>
            <a:p>
              <a:pPr marL="179999" marR="0" lvl="0" indent="-179999" algn="l" rtl="0">
                <a:lnSpc>
                  <a:spcPct val="100000"/>
                </a:lnSpc>
                <a:spcBef>
                  <a:spcPts val="0"/>
                </a:spcBef>
                <a:spcAft>
                  <a:spcPts val="0"/>
                </a:spcAft>
                <a:buClr>
                  <a:srgbClr val="000000"/>
                </a:buClr>
                <a:buSzPts val="945"/>
                <a:buFont typeface="Arial"/>
                <a:buAutoNum type="arabicPeriod"/>
              </a:pPr>
              <a:r>
                <a:rPr lang="en" sz="1050" b="0" i="0" u="none" strike="noStrike" cap="none">
                  <a:solidFill>
                    <a:schemeClr val="dk1"/>
                  </a:solidFill>
                  <a:latin typeface="Archivo Narrow"/>
                  <a:ea typeface="Archivo Narrow"/>
                  <a:cs typeface="Archivo Narrow"/>
                  <a:sym typeface="Archivo Narrow"/>
                </a:rPr>
                <a:t>Difficulty in </a:t>
              </a:r>
              <a:r>
                <a:rPr lang="en" sz="1050" b="0" i="0" u="none" strike="noStrike" cap="none">
                  <a:solidFill>
                    <a:schemeClr val="accent1"/>
                  </a:solidFill>
                  <a:latin typeface="Archivo Narrow"/>
                  <a:ea typeface="Archivo Narrow"/>
                  <a:cs typeface="Archivo Narrow"/>
                  <a:sym typeface="Archivo Narrow"/>
                </a:rPr>
                <a:t>logistics </a:t>
              </a:r>
              <a:r>
                <a:rPr lang="en" sz="1050" b="0" i="0" u="none" strike="noStrike" cap="none">
                  <a:solidFill>
                    <a:schemeClr val="dk2"/>
                  </a:solidFill>
                  <a:latin typeface="Archivo Narrow"/>
                  <a:ea typeface="Archivo Narrow"/>
                  <a:cs typeface="Archivo Narrow"/>
                  <a:sym typeface="Archivo Narrow"/>
                </a:rPr>
                <a:t>and</a:t>
              </a:r>
              <a:r>
                <a:rPr lang="en" sz="1050" b="0" i="0" u="none" strike="noStrike" cap="none">
                  <a:solidFill>
                    <a:schemeClr val="accent1"/>
                  </a:solidFill>
                  <a:latin typeface="Archivo Narrow"/>
                  <a:ea typeface="Archivo Narrow"/>
                  <a:cs typeface="Archivo Narrow"/>
                  <a:sym typeface="Archivo Narrow"/>
                </a:rPr>
                <a:t> distribution</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rgbClr val="000000"/>
                </a:buClr>
                <a:buSzPts val="945"/>
                <a:buFont typeface="Arial"/>
                <a:buAutoNum type="arabicPeriod"/>
              </a:pPr>
              <a:r>
                <a:rPr lang="en" sz="1050" b="0" i="0" u="none" strike="noStrike" cap="none">
                  <a:solidFill>
                    <a:schemeClr val="accent1"/>
                  </a:solidFill>
                  <a:latin typeface="Archivo Narrow"/>
                  <a:ea typeface="Archivo Narrow"/>
                  <a:cs typeface="Archivo Narrow"/>
                  <a:sym typeface="Archivo Narrow"/>
                </a:rPr>
                <a:t>Inadequate staff </a:t>
              </a:r>
              <a:r>
                <a:rPr lang="en" sz="1050" b="0" i="0" u="none" strike="noStrike" cap="none">
                  <a:solidFill>
                    <a:schemeClr val="dk2"/>
                  </a:solidFill>
                  <a:latin typeface="Archivo Narrow"/>
                  <a:ea typeface="Archivo Narrow"/>
                  <a:cs typeface="Archivo Narrow"/>
                  <a:sym typeface="Archivo Narrow"/>
                </a:rPr>
                <a:t>to deliver orders</a:t>
              </a:r>
              <a:endParaRPr sz="1050" b="0" i="0" u="none" strike="noStrike" cap="none">
                <a:solidFill>
                  <a:schemeClr val="dk1"/>
                </a:solidFill>
                <a:latin typeface="Archivo Narrow"/>
                <a:ea typeface="Archivo Narrow"/>
                <a:cs typeface="Archivo Narrow"/>
                <a:sym typeface="Archivo Narrow"/>
              </a:endParaRPr>
            </a:p>
            <a:p>
              <a:pPr marL="0" marR="0" lvl="0" indent="0" algn="l" rtl="0">
                <a:lnSpc>
                  <a:spcPct val="150000"/>
                </a:lnSpc>
                <a:spcBef>
                  <a:spcPts val="0"/>
                </a:spcBef>
                <a:spcAft>
                  <a:spcPts val="0"/>
                </a:spcAft>
                <a:buClr>
                  <a:srgbClr val="000000"/>
                </a:buClr>
                <a:buSzPts val="1050"/>
                <a:buFont typeface="Arial"/>
                <a:buNone/>
              </a:pPr>
              <a:endParaRPr sz="1050" b="1" i="0" u="none" strike="noStrike" cap="none">
                <a:solidFill>
                  <a:schemeClr val="dk1"/>
                </a:solidFill>
                <a:latin typeface="Archivo Narrow"/>
                <a:ea typeface="Archivo Narrow"/>
                <a:cs typeface="Archivo Narrow"/>
                <a:sym typeface="Archivo Narrow"/>
              </a:endParaRPr>
            </a:p>
            <a:p>
              <a:pPr marL="0" marR="0" lvl="0" indent="0" algn="l" rtl="0">
                <a:lnSpc>
                  <a:spcPct val="150000"/>
                </a:lnSpc>
                <a:spcBef>
                  <a:spcPts val="0"/>
                </a:spcBef>
                <a:spcAft>
                  <a:spcPts val="0"/>
                </a:spcAft>
                <a:buClr>
                  <a:srgbClr val="000000"/>
                </a:buClr>
                <a:buSzPts val="1050"/>
                <a:buFont typeface="Arial"/>
                <a:buNone/>
              </a:pPr>
              <a:r>
                <a:rPr lang="en" sz="1050" b="1" i="0" u="none" strike="noStrike" cap="none">
                  <a:solidFill>
                    <a:schemeClr val="dk1"/>
                  </a:solidFill>
                  <a:latin typeface="Archivo Narrow"/>
                  <a:ea typeface="Archivo Narrow"/>
                  <a:cs typeface="Archivo Narrow"/>
                  <a:sym typeface="Archivo Narrow"/>
                </a:rPr>
                <a:t>Responses:</a:t>
              </a:r>
              <a:endParaRPr sz="1050" b="1" i="0" u="none" strike="noStrike" cap="none">
                <a:solidFill>
                  <a:schemeClr val="dk1"/>
                </a:solidFill>
                <a:latin typeface="Archivo Narrow"/>
                <a:ea typeface="Archivo Narrow"/>
                <a:cs typeface="Archivo Narrow"/>
                <a:sym typeface="Archivo Narrow"/>
              </a:endParaRPr>
            </a:p>
            <a:p>
              <a:pPr marL="179999" marR="0" lvl="0" indent="-179999" algn="l" rtl="0">
                <a:lnSpc>
                  <a:spcPct val="100000"/>
                </a:lnSpc>
                <a:spcBef>
                  <a:spcPts val="0"/>
                </a:spcBef>
                <a:spcAft>
                  <a:spcPts val="0"/>
                </a:spcAft>
                <a:buClr>
                  <a:srgbClr val="000000"/>
                </a:buClr>
                <a:buSzPts val="945"/>
                <a:buFont typeface="Arial"/>
                <a:buChar char="•"/>
              </a:pPr>
              <a:r>
                <a:rPr lang="en" sz="1050" b="0" i="0" u="none" strike="noStrike" cap="none">
                  <a:solidFill>
                    <a:schemeClr val="accent1"/>
                  </a:solidFill>
                  <a:latin typeface="Archivo Narrow"/>
                  <a:ea typeface="Archivo Narrow"/>
                  <a:cs typeface="Archivo Narrow"/>
                  <a:sym typeface="Archivo Narrow"/>
                </a:rPr>
                <a:t>Flexible</a:t>
              </a:r>
              <a:r>
                <a:rPr lang="en" sz="1050" b="0" i="0" u="none" strike="noStrike" cap="none">
                  <a:solidFill>
                    <a:schemeClr val="dk2"/>
                  </a:solidFill>
                  <a:latin typeface="Archivo Narrow"/>
                  <a:ea typeface="Archivo Narrow"/>
                  <a:cs typeface="Archivo Narrow"/>
                  <a:sym typeface="Archivo Narrow"/>
                </a:rPr>
                <a:t> </a:t>
              </a:r>
              <a:r>
                <a:rPr lang="en" sz="1050" b="0" i="0" u="none" strike="noStrike" cap="none">
                  <a:solidFill>
                    <a:schemeClr val="accent1"/>
                  </a:solidFill>
                  <a:latin typeface="Archivo Narrow"/>
                  <a:ea typeface="Archivo Narrow"/>
                  <a:cs typeface="Archivo Narrow"/>
                  <a:sym typeface="Archivo Narrow"/>
                </a:rPr>
                <a:t>coordination</a:t>
              </a:r>
              <a:r>
                <a:rPr lang="en" sz="1050" b="0" i="0" u="none" strike="noStrike" cap="none">
                  <a:solidFill>
                    <a:schemeClr val="dk2"/>
                  </a:solidFill>
                  <a:latin typeface="Archivo Narrow"/>
                  <a:ea typeface="Archivo Narrow"/>
                  <a:cs typeface="Archivo Narrow"/>
                  <a:sym typeface="Archivo Narrow"/>
                </a:rPr>
                <a:t> of supply chain participants to </a:t>
              </a:r>
              <a:r>
                <a:rPr lang="en" sz="1050" b="0" i="0" u="none" strike="noStrike" cap="none">
                  <a:solidFill>
                    <a:schemeClr val="accent1"/>
                  </a:solidFill>
                  <a:latin typeface="Archivo Narrow"/>
                  <a:ea typeface="Archivo Narrow"/>
                  <a:cs typeface="Archivo Narrow"/>
                  <a:sym typeface="Archivo Narrow"/>
                </a:rPr>
                <a:t>ensure efficient supply</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rgbClr val="000000"/>
                </a:buClr>
                <a:buSzPts val="945"/>
                <a:buFont typeface="Arial"/>
                <a:buChar char="•"/>
              </a:pPr>
              <a:r>
                <a:rPr lang="en" sz="1050" b="0" i="0" u="none" strike="noStrike" cap="none">
                  <a:solidFill>
                    <a:schemeClr val="dk2"/>
                  </a:solidFill>
                  <a:latin typeface="Archivo Narrow"/>
                  <a:ea typeface="Archivo Narrow"/>
                  <a:cs typeface="Archivo Narrow"/>
                  <a:sym typeface="Archivo Narrow"/>
                </a:rPr>
                <a:t>Showing </a:t>
              </a:r>
              <a:r>
                <a:rPr lang="en" sz="1050" b="0" i="0" u="none" strike="noStrike" cap="none">
                  <a:solidFill>
                    <a:schemeClr val="accent1"/>
                  </a:solidFill>
                  <a:latin typeface="Archivo Narrow"/>
                  <a:ea typeface="Archivo Narrow"/>
                  <a:cs typeface="Archivo Narrow"/>
                  <a:sym typeface="Archivo Narrow"/>
                </a:rPr>
                <a:t>care and concern </a:t>
              </a:r>
              <a:r>
                <a:rPr lang="en" sz="1050" b="0" i="0" u="none" strike="noStrike" cap="none">
                  <a:solidFill>
                    <a:schemeClr val="dk2"/>
                  </a:solidFill>
                  <a:latin typeface="Archivo Narrow"/>
                  <a:ea typeface="Archivo Narrow"/>
                  <a:cs typeface="Archivo Narrow"/>
                  <a:sym typeface="Archivo Narrow"/>
                </a:rPr>
                <a:t>for employees</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rgbClr val="000000"/>
                </a:buClr>
                <a:buSzPts val="945"/>
                <a:buFont typeface="Arial"/>
                <a:buChar char="•"/>
              </a:pPr>
              <a:r>
                <a:rPr lang="en" sz="1050" b="0" i="0" u="none" strike="noStrike" cap="none">
                  <a:solidFill>
                    <a:schemeClr val="dk2"/>
                  </a:solidFill>
                  <a:latin typeface="Archivo Narrow"/>
                  <a:ea typeface="Archivo Narrow"/>
                  <a:cs typeface="Archivo Narrow"/>
                  <a:sym typeface="Archivo Narrow"/>
                </a:rPr>
                <a:t>Rationally deploying staff </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rgbClr val="000000"/>
                </a:buClr>
                <a:buSzPts val="945"/>
                <a:buFont typeface="Arial"/>
                <a:buChar char="•"/>
              </a:pPr>
              <a:r>
                <a:rPr lang="en" sz="1050" b="0" i="0" u="none" strike="noStrike" cap="none">
                  <a:solidFill>
                    <a:schemeClr val="accent1"/>
                  </a:solidFill>
                  <a:latin typeface="Archivo Narrow"/>
                  <a:ea typeface="Archivo Narrow"/>
                  <a:cs typeface="Archivo Narrow"/>
                  <a:sym typeface="Archivo Narrow"/>
                </a:rPr>
                <a:t>Adjusting</a:t>
              </a:r>
              <a:r>
                <a:rPr lang="en" sz="1050" b="0" i="0" u="none" strike="noStrike" cap="none">
                  <a:solidFill>
                    <a:schemeClr val="dk2"/>
                  </a:solidFill>
                  <a:latin typeface="Archivo Narrow"/>
                  <a:ea typeface="Archivo Narrow"/>
                  <a:cs typeface="Archivo Narrow"/>
                  <a:sym typeface="Archivo Narrow"/>
                </a:rPr>
                <a:t> store opening </a:t>
              </a:r>
              <a:r>
                <a:rPr lang="en" sz="1050" b="0" i="0" u="none" strike="noStrike" cap="none">
                  <a:solidFill>
                    <a:schemeClr val="accent1"/>
                  </a:solidFill>
                  <a:latin typeface="Archivo Narrow"/>
                  <a:ea typeface="Archivo Narrow"/>
                  <a:cs typeface="Archivo Narrow"/>
                  <a:sym typeface="Archivo Narrow"/>
                </a:rPr>
                <a:t>hours</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rgbClr val="000000"/>
                </a:buClr>
                <a:buSzPts val="945"/>
                <a:buFont typeface="Arial"/>
                <a:buChar char="•"/>
              </a:pPr>
              <a:r>
                <a:rPr lang="en" sz="1050" b="0" i="0" u="none" strike="noStrike" cap="none">
                  <a:solidFill>
                    <a:schemeClr val="dk2"/>
                  </a:solidFill>
                  <a:latin typeface="Archivo Narrow"/>
                  <a:ea typeface="Archivo Narrow"/>
                  <a:cs typeface="Archivo Narrow"/>
                  <a:sym typeface="Archivo Narrow"/>
                </a:rPr>
                <a:t>Rapidly </a:t>
              </a:r>
              <a:r>
                <a:rPr lang="en" sz="1050" b="0" i="0" u="none" strike="noStrike" cap="none">
                  <a:solidFill>
                    <a:schemeClr val="accent1"/>
                  </a:solidFill>
                  <a:latin typeface="Archivo Narrow"/>
                  <a:ea typeface="Archivo Narrow"/>
                  <a:cs typeface="Archivo Narrow"/>
                  <a:sym typeface="Archivo Narrow"/>
                </a:rPr>
                <a:t>expanding online </a:t>
              </a:r>
              <a:r>
                <a:rPr lang="en" sz="1050" b="0" i="0" u="none" strike="noStrike" cap="none">
                  <a:solidFill>
                    <a:schemeClr val="dk2"/>
                  </a:solidFill>
                  <a:latin typeface="Archivo Narrow"/>
                  <a:ea typeface="Archivo Narrow"/>
                  <a:cs typeface="Archivo Narrow"/>
                  <a:sym typeface="Archivo Narrow"/>
                </a:rPr>
                <a:t>sales </a:t>
              </a:r>
              <a:endParaRPr sz="1050" b="0" i="0" u="none" strike="noStrike" cap="none">
                <a:solidFill>
                  <a:schemeClr val="dk2"/>
                </a:solidFill>
                <a:latin typeface="Archivo Narrow"/>
                <a:ea typeface="Archivo Narrow"/>
                <a:cs typeface="Archivo Narrow"/>
                <a:sym typeface="Archivo Narrow"/>
              </a:endParaRPr>
            </a:p>
            <a:p>
              <a:pPr marL="179999" marR="0" lvl="0" indent="-179999" algn="l" rtl="0">
                <a:lnSpc>
                  <a:spcPct val="100000"/>
                </a:lnSpc>
                <a:spcBef>
                  <a:spcPts val="0"/>
                </a:spcBef>
                <a:spcAft>
                  <a:spcPts val="0"/>
                </a:spcAft>
                <a:buClr>
                  <a:srgbClr val="000000"/>
                </a:buClr>
                <a:buSzPts val="945"/>
                <a:buFont typeface="Arial"/>
                <a:buChar char="•"/>
              </a:pPr>
              <a:r>
                <a:rPr lang="en" sz="1050" b="0" i="0" u="none" strike="noStrike" cap="none">
                  <a:solidFill>
                    <a:schemeClr val="accent1"/>
                  </a:solidFill>
                  <a:latin typeface="Archivo Narrow"/>
                  <a:ea typeface="Archivo Narrow"/>
                  <a:cs typeface="Archivo Narrow"/>
                  <a:sym typeface="Archivo Narrow"/>
                </a:rPr>
                <a:t>Strengthening</a:t>
              </a:r>
              <a:r>
                <a:rPr lang="en" sz="1050" b="0" i="0" u="none" strike="noStrike" cap="none">
                  <a:solidFill>
                    <a:schemeClr val="dk2"/>
                  </a:solidFill>
                  <a:latin typeface="Archivo Narrow"/>
                  <a:ea typeface="Archivo Narrow"/>
                  <a:cs typeface="Archivo Narrow"/>
                  <a:sym typeface="Archivo Narrow"/>
                </a:rPr>
                <a:t> corporate &amp; brand </a:t>
              </a:r>
              <a:r>
                <a:rPr lang="en" sz="1050" b="0" i="0" u="none" strike="noStrike" cap="none">
                  <a:solidFill>
                    <a:schemeClr val="accent1"/>
                  </a:solidFill>
                  <a:latin typeface="Archivo Narrow"/>
                  <a:ea typeface="Archivo Narrow"/>
                  <a:cs typeface="Archivo Narrow"/>
                  <a:sym typeface="Archivo Narrow"/>
                </a:rPr>
                <a:t>marketing</a:t>
              </a:r>
              <a:r>
                <a:rPr lang="en" sz="1050" b="0" i="0" u="none" strike="noStrike" cap="none">
                  <a:solidFill>
                    <a:schemeClr val="dk2"/>
                  </a:solidFill>
                  <a:latin typeface="Archivo Narrow"/>
                  <a:ea typeface="Archivo Narrow"/>
                  <a:cs typeface="Archivo Narrow"/>
                  <a:sym typeface="Archivo Narrow"/>
                </a:rPr>
                <a:t> to enhance </a:t>
              </a:r>
              <a:r>
                <a:rPr lang="en" sz="1050" b="0" i="0" u="none" strike="noStrike" cap="none">
                  <a:solidFill>
                    <a:schemeClr val="accent1"/>
                  </a:solidFill>
                  <a:latin typeface="Archivo Narrow"/>
                  <a:ea typeface="Archivo Narrow"/>
                  <a:cs typeface="Archivo Narrow"/>
                  <a:sym typeface="Archivo Narrow"/>
                </a:rPr>
                <a:t>trust &amp; empathy</a:t>
              </a:r>
              <a:endParaRPr sz="1050" b="0" i="0" u="none" strike="noStrike" cap="none">
                <a:solidFill>
                  <a:schemeClr val="accent1"/>
                </a:solidFill>
                <a:latin typeface="Archivo Narrow"/>
                <a:ea typeface="Archivo Narrow"/>
                <a:cs typeface="Archivo Narrow"/>
                <a:sym typeface="Archivo Narrow"/>
              </a:endParaRPr>
            </a:p>
          </p:txBody>
        </p:sp>
        <p:pic>
          <p:nvPicPr>
            <p:cNvPr id="1412" name="Google Shape;1412;p22"/>
            <p:cNvPicPr preferRelativeResize="0"/>
            <p:nvPr/>
          </p:nvPicPr>
          <p:blipFill rotWithShape="1">
            <a:blip r:embed="rId4">
              <a:alphaModFix/>
            </a:blip>
            <a:srcRect/>
            <a:stretch/>
          </p:blipFill>
          <p:spPr>
            <a:xfrm>
              <a:off x="4310931" y="933371"/>
              <a:ext cx="526115" cy="526115"/>
            </a:xfrm>
            <a:prstGeom prst="rect">
              <a:avLst/>
            </a:prstGeom>
            <a:noFill/>
            <a:ln>
              <a:noFill/>
            </a:ln>
          </p:spPr>
        </p:pic>
      </p:grpSp>
      <p:grpSp>
        <p:nvGrpSpPr>
          <p:cNvPr id="1413" name="Google Shape;1413;p22"/>
          <p:cNvGrpSpPr/>
          <p:nvPr/>
        </p:nvGrpSpPr>
        <p:grpSpPr>
          <a:xfrm>
            <a:off x="6224690" y="1142688"/>
            <a:ext cx="2450981" cy="4149171"/>
            <a:chOff x="5887224" y="1001170"/>
            <a:chExt cx="2450981" cy="4149171"/>
          </a:xfrm>
        </p:grpSpPr>
        <p:sp>
          <p:nvSpPr>
            <p:cNvPr id="1414" name="Google Shape;1414;p22"/>
            <p:cNvSpPr txBox="1"/>
            <p:nvPr/>
          </p:nvSpPr>
          <p:spPr>
            <a:xfrm>
              <a:off x="5887224" y="1483422"/>
              <a:ext cx="2412000" cy="540000"/>
            </a:xfrm>
            <a:prstGeom prst="rect">
              <a:avLst/>
            </a:prstGeom>
            <a:no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2"/>
                  </a:solidFill>
                  <a:latin typeface="Archivo Narrow"/>
                  <a:ea typeface="Archivo Narrow"/>
                  <a:cs typeface="Archivo Narrow"/>
                  <a:sym typeface="Archivo Narrow"/>
                </a:rPr>
                <a:t>RETAIL OPPORTUNITIES AFTER THE PANDEMIC</a:t>
              </a:r>
              <a:endParaRPr sz="1400" b="1" i="0" u="none" strike="noStrike" cap="none">
                <a:solidFill>
                  <a:schemeClr val="accent2"/>
                </a:solidFill>
                <a:latin typeface="Archivo Narrow"/>
                <a:ea typeface="Archivo Narrow"/>
                <a:cs typeface="Archivo Narrow"/>
                <a:sym typeface="Archivo Narrow"/>
              </a:endParaRPr>
            </a:p>
          </p:txBody>
        </p:sp>
        <p:sp>
          <p:nvSpPr>
            <p:cNvPr id="1415" name="Google Shape;1415;p22"/>
            <p:cNvSpPr txBox="1"/>
            <p:nvPr/>
          </p:nvSpPr>
          <p:spPr>
            <a:xfrm>
              <a:off x="5890205" y="1999741"/>
              <a:ext cx="2448000" cy="3150600"/>
            </a:xfrm>
            <a:prstGeom prst="rect">
              <a:avLst/>
            </a:prstGeom>
            <a:noFill/>
            <a:ln>
              <a:noFill/>
            </a:ln>
          </p:spPr>
          <p:txBody>
            <a:bodyPr spcFirstLastPara="1" wrap="square" lIns="68550" tIns="68550" rIns="68550" bIns="68550" anchor="t" anchorCtr="0">
              <a:noAutofit/>
            </a:bodyPr>
            <a:lstStyle/>
            <a:p>
              <a:pPr marL="179999" marR="0" lvl="0" indent="-179999" algn="l" rtl="0">
                <a:lnSpc>
                  <a:spcPct val="100000"/>
                </a:lnSpc>
                <a:spcBef>
                  <a:spcPts val="0"/>
                </a:spcBef>
                <a:spcAft>
                  <a:spcPts val="0"/>
                </a:spcAft>
                <a:buClr>
                  <a:srgbClr val="000000"/>
                </a:buClr>
                <a:buSzPts val="525"/>
                <a:buFont typeface="Noto Sans Symbols"/>
                <a:buChar char="●"/>
              </a:pPr>
              <a:r>
                <a:rPr lang="en" sz="1050" b="1" i="0" u="none" strike="noStrike" cap="none">
                  <a:solidFill>
                    <a:schemeClr val="accent2"/>
                  </a:solidFill>
                  <a:latin typeface="Archivo Narrow"/>
                  <a:ea typeface="Archivo Narrow"/>
                  <a:cs typeface="Archivo Narrow"/>
                  <a:sym typeface="Archivo Narrow"/>
                </a:rPr>
                <a:t>46% </a:t>
              </a:r>
              <a:r>
                <a:rPr lang="en" sz="1050" b="1" i="0" u="none" strike="noStrike" cap="none">
                  <a:solidFill>
                    <a:schemeClr val="dk2"/>
                  </a:solidFill>
                  <a:latin typeface="Archivo Narrow"/>
                  <a:ea typeface="Archivo Narrow"/>
                  <a:cs typeface="Archivo Narrow"/>
                  <a:sym typeface="Archivo Narrow"/>
                </a:rPr>
                <a:t>are</a:t>
              </a:r>
              <a:r>
                <a:rPr lang="en" sz="1050" b="1" i="0" u="none" strike="noStrike" cap="none">
                  <a:solidFill>
                    <a:srgbClr val="0082B3"/>
                  </a:solidFill>
                  <a:latin typeface="Archivo Narrow"/>
                  <a:ea typeface="Archivo Narrow"/>
                  <a:cs typeface="Archivo Narrow"/>
                  <a:sym typeface="Archivo Narrow"/>
                </a:rPr>
                <a:t> </a:t>
              </a:r>
              <a:r>
                <a:rPr lang="en" sz="1050" b="1" i="0" u="none" strike="noStrike" cap="none">
                  <a:solidFill>
                    <a:schemeClr val="accent2"/>
                  </a:solidFill>
                  <a:latin typeface="Archivo Narrow"/>
                  <a:ea typeface="Archivo Narrow"/>
                  <a:cs typeface="Archivo Narrow"/>
                  <a:sym typeface="Archivo Narrow"/>
                </a:rPr>
                <a:t>optimistic</a:t>
              </a:r>
              <a:r>
                <a:rPr lang="en" sz="1050" b="1" i="0" u="none" strike="noStrike" cap="none">
                  <a:solidFill>
                    <a:srgbClr val="0082B3"/>
                  </a:solidFill>
                  <a:latin typeface="Archivo Narrow"/>
                  <a:ea typeface="Archivo Narrow"/>
                  <a:cs typeface="Archivo Narrow"/>
                  <a:sym typeface="Archivo Narrow"/>
                </a:rPr>
                <a:t> </a:t>
              </a:r>
              <a:r>
                <a:rPr lang="en" sz="1050" b="0" i="0" u="none" strike="noStrike" cap="none">
                  <a:solidFill>
                    <a:schemeClr val="accent6"/>
                  </a:solidFill>
                  <a:latin typeface="Archivo Narrow"/>
                  <a:ea typeface="Archivo Narrow"/>
                  <a:cs typeface="Archivo Narrow"/>
                  <a:sym typeface="Archivo Narrow"/>
                </a:rPr>
                <a:t>(next 6 months)</a:t>
              </a:r>
              <a:endParaRPr sz="1050" b="0" i="0" u="none" strike="noStrike" cap="none">
                <a:solidFill>
                  <a:schemeClr val="accent6"/>
                </a:solidFill>
                <a:latin typeface="Archivo Narrow"/>
                <a:ea typeface="Archivo Narrow"/>
                <a:cs typeface="Archivo Narrow"/>
                <a:sym typeface="Archivo Narrow"/>
              </a:endParaRPr>
            </a:p>
            <a:p>
              <a:pPr marL="179999" marR="0" lvl="0" indent="-179999" algn="l" rtl="0">
                <a:lnSpc>
                  <a:spcPct val="100000"/>
                </a:lnSpc>
                <a:spcBef>
                  <a:spcPts val="0"/>
                </a:spcBef>
                <a:spcAft>
                  <a:spcPts val="0"/>
                </a:spcAft>
                <a:buClr>
                  <a:srgbClr val="000000"/>
                </a:buClr>
                <a:buSzPts val="525"/>
                <a:buFont typeface="Noto Sans Symbols"/>
                <a:buChar char="●"/>
              </a:pPr>
              <a:r>
                <a:rPr lang="en" sz="1050" b="1" i="0" u="none" strike="noStrike" cap="none">
                  <a:solidFill>
                    <a:schemeClr val="accent2"/>
                  </a:solidFill>
                  <a:latin typeface="Archivo Narrow"/>
                  <a:ea typeface="Archivo Narrow"/>
                  <a:cs typeface="Archivo Narrow"/>
                  <a:sym typeface="Archivo Narrow"/>
                </a:rPr>
                <a:t>36% </a:t>
              </a:r>
              <a:r>
                <a:rPr lang="en" sz="1050" b="1" i="0" u="none" strike="noStrike" cap="none">
                  <a:solidFill>
                    <a:schemeClr val="dk2"/>
                  </a:solidFill>
                  <a:latin typeface="Archivo Narrow"/>
                  <a:ea typeface="Archivo Narrow"/>
                  <a:cs typeface="Archivo Narrow"/>
                  <a:sym typeface="Archivo Narrow"/>
                </a:rPr>
                <a:t>are </a:t>
              </a:r>
              <a:r>
                <a:rPr lang="en" sz="1050" b="1" i="0" u="none" strike="noStrike" cap="none">
                  <a:solidFill>
                    <a:schemeClr val="accent2"/>
                  </a:solidFill>
                  <a:latin typeface="Archivo Narrow"/>
                  <a:ea typeface="Archivo Narrow"/>
                  <a:cs typeface="Archivo Narrow"/>
                  <a:sym typeface="Archivo Narrow"/>
                </a:rPr>
                <a:t>worried</a:t>
              </a:r>
              <a:r>
                <a:rPr lang="en" sz="1050" b="1" i="0" u="none" strike="noStrike" cap="none">
                  <a:solidFill>
                    <a:srgbClr val="0082B3"/>
                  </a:solidFill>
                  <a:latin typeface="Archivo Narrow"/>
                  <a:ea typeface="Archivo Narrow"/>
                  <a:cs typeface="Archivo Narrow"/>
                  <a:sym typeface="Archivo Narrow"/>
                </a:rPr>
                <a:t> </a:t>
              </a:r>
              <a:r>
                <a:rPr lang="en" sz="1050" b="0" i="0" u="none" strike="noStrike" cap="none">
                  <a:solidFill>
                    <a:schemeClr val="accent6"/>
                  </a:solidFill>
                  <a:latin typeface="Archivo Narrow"/>
                  <a:ea typeface="Archivo Narrow"/>
                  <a:cs typeface="Archivo Narrow"/>
                  <a:sym typeface="Archivo Narrow"/>
                </a:rPr>
                <a:t>(about the future)</a:t>
              </a:r>
              <a:endParaRPr sz="1050" b="0" i="0" u="none" strike="noStrike" cap="none">
                <a:solidFill>
                  <a:schemeClr val="accent6"/>
                </a:solidFill>
                <a:latin typeface="Archivo Narrow"/>
                <a:ea typeface="Archivo Narrow"/>
                <a:cs typeface="Archivo Narrow"/>
                <a:sym typeface="Archivo Narrow"/>
              </a:endParaRPr>
            </a:p>
            <a:p>
              <a:pPr marL="85725"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accent6"/>
                </a:solidFill>
                <a:latin typeface="Archivo Narrow"/>
                <a:ea typeface="Archivo Narrow"/>
                <a:cs typeface="Archivo Narrow"/>
                <a:sym typeface="Archivo Narrow"/>
              </a:endParaRPr>
            </a:p>
            <a:p>
              <a:pPr marL="85725" marR="0" lvl="0" indent="0" algn="l" rtl="0">
                <a:lnSpc>
                  <a:spcPct val="100000"/>
                </a:lnSpc>
                <a:spcBef>
                  <a:spcPts val="0"/>
                </a:spcBef>
                <a:spcAft>
                  <a:spcPts val="0"/>
                </a:spcAft>
                <a:buClr>
                  <a:srgbClr val="000000"/>
                </a:buClr>
                <a:buSzPts val="1050"/>
                <a:buFont typeface="Arial"/>
                <a:buNone/>
              </a:pPr>
              <a:r>
                <a:rPr lang="en" sz="1050" b="1" i="0" u="none" strike="noStrike" cap="none">
                  <a:solidFill>
                    <a:schemeClr val="accent6"/>
                  </a:solidFill>
                  <a:latin typeface="Archivo Narrow"/>
                  <a:ea typeface="Archivo Narrow"/>
                  <a:cs typeface="Archivo Narrow"/>
                  <a:sym typeface="Archivo Narrow"/>
                </a:rPr>
                <a:t>Hypers/Supers:</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chemeClr val="accent6"/>
                </a:buClr>
                <a:buSzPts val="945"/>
                <a:buFont typeface="Arial"/>
                <a:buChar char="•"/>
              </a:pPr>
              <a:r>
                <a:rPr lang="en" sz="1050" b="0" i="0" u="none" strike="noStrike" cap="none">
                  <a:solidFill>
                    <a:schemeClr val="accent6"/>
                  </a:solidFill>
                  <a:latin typeface="Archivo Narrow"/>
                  <a:ea typeface="Archivo Narrow"/>
                  <a:cs typeface="Archivo Narrow"/>
                  <a:sym typeface="Archivo Narrow"/>
                </a:rPr>
                <a:t>Adjust supply chains, build self capacity</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chemeClr val="accent6"/>
                </a:buClr>
                <a:buSzPts val="945"/>
                <a:buFont typeface="Arial"/>
                <a:buChar char="•"/>
              </a:pPr>
              <a:r>
                <a:rPr lang="en" sz="1050" b="0" i="0" u="none" strike="noStrike" cap="none">
                  <a:solidFill>
                    <a:schemeClr val="accent6"/>
                  </a:solidFill>
                  <a:latin typeface="Archivo Narrow"/>
                  <a:ea typeface="Archivo Narrow"/>
                  <a:cs typeface="Archivo Narrow"/>
                  <a:sym typeface="Archivo Narrow"/>
                </a:rPr>
                <a:t>Expand omni-channel &amp; O2O integration</a:t>
              </a:r>
              <a:endParaRPr sz="1400" b="0" i="0" u="none" strike="noStrike" cap="none">
                <a:solidFill>
                  <a:srgbClr val="000000"/>
                </a:solidFill>
                <a:latin typeface="Arial"/>
                <a:ea typeface="Arial"/>
                <a:cs typeface="Arial"/>
                <a:sym typeface="Arial"/>
              </a:endParaRPr>
            </a:p>
            <a:p>
              <a:pPr marL="85725" marR="0" lvl="0" indent="0" algn="l" rtl="0">
                <a:lnSpc>
                  <a:spcPct val="100000"/>
                </a:lnSpc>
                <a:spcBef>
                  <a:spcPts val="0"/>
                </a:spcBef>
                <a:spcAft>
                  <a:spcPts val="0"/>
                </a:spcAft>
                <a:buClr>
                  <a:srgbClr val="000000"/>
                </a:buClr>
                <a:buSzPts val="1050"/>
                <a:buFont typeface="Arial"/>
                <a:buNone/>
              </a:pPr>
              <a:r>
                <a:rPr lang="en" sz="1050" b="1" i="0" u="none" strike="noStrike" cap="none">
                  <a:solidFill>
                    <a:schemeClr val="accent6"/>
                  </a:solidFill>
                  <a:latin typeface="Archivo Narrow"/>
                  <a:ea typeface="Archivo Narrow"/>
                  <a:cs typeface="Archivo Narrow"/>
                  <a:sym typeface="Archivo Narrow"/>
                </a:rPr>
                <a:t>Mini/Grocery/CVS:</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chemeClr val="accent6"/>
                </a:buClr>
                <a:buSzPts val="945"/>
                <a:buFont typeface="Arial"/>
                <a:buChar char="•"/>
              </a:pPr>
              <a:r>
                <a:rPr lang="en" sz="1050" b="0" i="0" u="none" strike="noStrike" cap="none">
                  <a:solidFill>
                    <a:schemeClr val="accent6"/>
                  </a:solidFill>
                  <a:latin typeface="Archivo Narrow"/>
                  <a:ea typeface="Archivo Narrow"/>
                  <a:cs typeface="Archivo Narrow"/>
                  <a:sym typeface="Archivo Narrow"/>
                </a:rPr>
                <a:t>Specialize in fresh from local providers</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chemeClr val="accent6"/>
                </a:buClr>
                <a:buSzPts val="945"/>
                <a:buFont typeface="Arial"/>
                <a:buChar char="•"/>
              </a:pPr>
              <a:r>
                <a:rPr lang="en" sz="1050" b="0" i="0" u="none" strike="noStrike" cap="none">
                  <a:solidFill>
                    <a:schemeClr val="accent6"/>
                  </a:solidFill>
                  <a:latin typeface="Archivo Narrow"/>
                  <a:ea typeface="Archivo Narrow"/>
                  <a:cs typeface="Archivo Narrow"/>
                  <a:sym typeface="Archivo Narrow"/>
                </a:rPr>
                <a:t>Match products to needs by neighborhoods</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chemeClr val="accent6"/>
                </a:buClr>
                <a:buSzPts val="945"/>
                <a:buFont typeface="Arial"/>
                <a:buChar char="•"/>
              </a:pPr>
              <a:r>
                <a:rPr lang="en" sz="1050" b="0" i="0" u="none" strike="noStrike" cap="none">
                  <a:solidFill>
                    <a:schemeClr val="accent6"/>
                  </a:solidFill>
                  <a:latin typeface="Archivo Narrow"/>
                  <a:ea typeface="Archivo Narrow"/>
                  <a:cs typeface="Archivo Narrow"/>
                  <a:sym typeface="Archivo Narrow"/>
                </a:rPr>
                <a:t>Resolve bottlenecks in supply via local and digital means</a:t>
              </a:r>
              <a:endParaRPr sz="1400" b="0" i="0" u="none" strike="noStrike" cap="none">
                <a:solidFill>
                  <a:srgbClr val="000000"/>
                </a:solidFill>
                <a:latin typeface="Arial"/>
                <a:ea typeface="Arial"/>
                <a:cs typeface="Arial"/>
                <a:sym typeface="Arial"/>
              </a:endParaRPr>
            </a:p>
            <a:p>
              <a:pPr marL="85725" marR="0" lvl="0" indent="0" algn="l" rtl="0">
                <a:lnSpc>
                  <a:spcPct val="100000"/>
                </a:lnSpc>
                <a:spcBef>
                  <a:spcPts val="0"/>
                </a:spcBef>
                <a:spcAft>
                  <a:spcPts val="0"/>
                </a:spcAft>
                <a:buClr>
                  <a:srgbClr val="000000"/>
                </a:buClr>
                <a:buSzPts val="1050"/>
                <a:buFont typeface="Arial"/>
                <a:buNone/>
              </a:pPr>
              <a:r>
                <a:rPr lang="en" sz="1050" b="1" i="0" u="none" strike="noStrike" cap="none">
                  <a:solidFill>
                    <a:schemeClr val="accent6"/>
                  </a:solidFill>
                  <a:latin typeface="Archivo Narrow"/>
                  <a:ea typeface="Archivo Narrow"/>
                  <a:cs typeface="Archivo Narrow"/>
                  <a:sym typeface="Archivo Narrow"/>
                </a:rPr>
                <a:t>Specialty stores:</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chemeClr val="accent6"/>
                </a:buClr>
                <a:buSzPts val="945"/>
                <a:buFont typeface="Arial"/>
                <a:buChar char="•"/>
              </a:pPr>
              <a:r>
                <a:rPr lang="en" sz="1050" b="0" i="0" u="none" strike="noStrike" cap="none">
                  <a:solidFill>
                    <a:schemeClr val="accent6"/>
                  </a:solidFill>
                  <a:latin typeface="Archivo Narrow"/>
                  <a:ea typeface="Archivo Narrow"/>
                  <a:cs typeface="Archivo Narrow"/>
                  <a:sym typeface="Archivo Narrow"/>
                </a:rPr>
                <a:t>Accelerate integration of online &amp; offline</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chemeClr val="accent6"/>
                </a:buClr>
                <a:buSzPts val="945"/>
                <a:buFont typeface="Arial"/>
                <a:buChar char="•"/>
              </a:pPr>
              <a:r>
                <a:rPr lang="en" sz="1050" b="0" i="0" u="none" strike="noStrike" cap="none">
                  <a:solidFill>
                    <a:schemeClr val="accent6"/>
                  </a:solidFill>
                  <a:latin typeface="Archivo Narrow"/>
                  <a:ea typeface="Archivo Narrow"/>
                  <a:cs typeface="Archivo Narrow"/>
                  <a:sym typeface="Archivo Narrow"/>
                </a:rPr>
                <a:t>Promote innovation &amp; community operations</a:t>
              </a:r>
              <a:endParaRPr sz="1050" b="0" i="0" u="none" strike="noStrike" cap="none">
                <a:solidFill>
                  <a:schemeClr val="accent6"/>
                </a:solidFill>
                <a:latin typeface="Archivo Narrow"/>
                <a:ea typeface="Archivo Narrow"/>
                <a:cs typeface="Archivo Narrow"/>
                <a:sym typeface="Archivo Narrow"/>
              </a:endParaRPr>
            </a:p>
          </p:txBody>
        </p:sp>
        <p:pic>
          <p:nvPicPr>
            <p:cNvPr id="1416" name="Google Shape;1416;p22"/>
            <p:cNvPicPr preferRelativeResize="0"/>
            <p:nvPr/>
          </p:nvPicPr>
          <p:blipFill rotWithShape="1">
            <a:blip r:embed="rId5">
              <a:alphaModFix/>
            </a:blip>
            <a:srcRect/>
            <a:stretch/>
          </p:blipFill>
          <p:spPr>
            <a:xfrm>
              <a:off x="6972979" y="1001170"/>
              <a:ext cx="458211" cy="482251"/>
            </a:xfrm>
            <a:prstGeom prst="rect">
              <a:avLst/>
            </a:prstGeom>
            <a:noFill/>
            <a:ln>
              <a:noFill/>
            </a:ln>
          </p:spPr>
        </p:pic>
      </p:grpSp>
      <p:cxnSp>
        <p:nvCxnSpPr>
          <p:cNvPr id="1417" name="Google Shape;1417;p22"/>
          <p:cNvCxnSpPr/>
          <p:nvPr/>
        </p:nvCxnSpPr>
        <p:spPr>
          <a:xfrm>
            <a:off x="3135086" y="1142688"/>
            <a:ext cx="0" cy="3630900"/>
          </a:xfrm>
          <a:prstGeom prst="straightConnector1">
            <a:avLst/>
          </a:prstGeom>
          <a:noFill/>
          <a:ln w="28575" cap="flat" cmpd="sng">
            <a:solidFill>
              <a:schemeClr val="accent6"/>
            </a:solidFill>
            <a:prstDash val="solid"/>
            <a:round/>
            <a:headEnd type="none" w="sm" len="sm"/>
            <a:tailEnd type="none" w="sm" len="sm"/>
          </a:ln>
        </p:spPr>
      </p:cxnSp>
      <p:cxnSp>
        <p:nvCxnSpPr>
          <p:cNvPr id="1418" name="Google Shape;1418;p22"/>
          <p:cNvCxnSpPr/>
          <p:nvPr/>
        </p:nvCxnSpPr>
        <p:spPr>
          <a:xfrm>
            <a:off x="6008915" y="1118433"/>
            <a:ext cx="0" cy="3630900"/>
          </a:xfrm>
          <a:prstGeom prst="straightConnector1">
            <a:avLst/>
          </a:prstGeom>
          <a:noFill/>
          <a:ln w="28575" cap="flat" cmpd="sng">
            <a:solidFill>
              <a:schemeClr val="accent6"/>
            </a:solidFill>
            <a:prstDash val="solid"/>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23"/>
          <p:cNvSpPr txBox="1">
            <a:spLocks noGrp="1"/>
          </p:cNvSpPr>
          <p:nvPr>
            <p:ph type="title"/>
          </p:nvPr>
        </p:nvSpPr>
        <p:spPr>
          <a:xfrm>
            <a:off x="593725" y="354013"/>
            <a:ext cx="8165700" cy="4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t>China - Living New Normal</a:t>
            </a:r>
            <a:endParaRPr/>
          </a:p>
        </p:txBody>
      </p:sp>
      <p:sp>
        <p:nvSpPr>
          <p:cNvPr id="1424" name="Google Shape;1424;p23"/>
          <p:cNvSpPr txBox="1">
            <a:spLocks noGrp="1"/>
          </p:cNvSpPr>
          <p:nvPr>
            <p:ph type="body" idx="2"/>
          </p:nvPr>
        </p:nvSpPr>
        <p:spPr>
          <a:xfrm>
            <a:off x="347400" y="958750"/>
            <a:ext cx="8412000" cy="3060000"/>
          </a:xfrm>
          <a:prstGeom prst="rect">
            <a:avLst/>
          </a:prstGeom>
          <a:noFill/>
          <a:ln>
            <a:noFill/>
          </a:ln>
        </p:spPr>
        <p:txBody>
          <a:bodyPr spcFirstLastPara="1" wrap="square" lIns="91425" tIns="91425" rIns="91425" bIns="91425" anchor="t" anchorCtr="0">
            <a:noAutofit/>
          </a:bodyPr>
          <a:lstStyle/>
          <a:p>
            <a:pPr marL="0" lvl="0" indent="0" algn="l" rtl="0">
              <a:lnSpc>
                <a:spcPct val="162500"/>
              </a:lnSpc>
              <a:spcBef>
                <a:spcPts val="0"/>
              </a:spcBef>
              <a:spcAft>
                <a:spcPts val="0"/>
              </a:spcAft>
              <a:buClr>
                <a:schemeClr val="dk1"/>
              </a:buClr>
              <a:buSzPts val="1100"/>
              <a:buFont typeface="Arial"/>
              <a:buNone/>
            </a:pPr>
            <a:r>
              <a:rPr lang="en" sz="1000">
                <a:solidFill>
                  <a:srgbClr val="333333"/>
                </a:solidFill>
                <a:highlight>
                  <a:srgbClr val="FFFFFF"/>
                </a:highlight>
                <a:latin typeface="Open Sans"/>
                <a:ea typeface="Open Sans"/>
                <a:cs typeface="Open Sans"/>
                <a:sym typeface="Open Sans"/>
              </a:rPr>
              <a:t>While things are still early and some regions continue to see COVID-19 cases, markets can look to China for indicators of purchase trends after the height of exposure. A month after the crisis peaked, life is slowly starting to return to a new normal. Travel restrictions are beginning to relax, people are returning to work, many factories have reopened, e-commerce and food delivery peaks are stabilizing, and many stores are reopening.</a:t>
            </a:r>
            <a:endParaRPr sz="1000">
              <a:solidFill>
                <a:srgbClr val="333333"/>
              </a:solidFill>
              <a:highlight>
                <a:srgbClr val="FFFFFF"/>
              </a:highlight>
              <a:latin typeface="Open Sans"/>
              <a:ea typeface="Open Sans"/>
              <a:cs typeface="Open Sans"/>
              <a:sym typeface="Open Sans"/>
            </a:endParaRPr>
          </a:p>
          <a:p>
            <a:pPr marL="0" lvl="0" indent="0" algn="l" rtl="0">
              <a:lnSpc>
                <a:spcPct val="162500"/>
              </a:lnSpc>
              <a:spcBef>
                <a:spcPts val="1500"/>
              </a:spcBef>
              <a:spcAft>
                <a:spcPts val="0"/>
              </a:spcAft>
              <a:buClr>
                <a:schemeClr val="dk1"/>
              </a:buClr>
              <a:buSzPts val="1100"/>
              <a:buFont typeface="Arial"/>
              <a:buNone/>
            </a:pPr>
            <a:r>
              <a:rPr lang="en" sz="1000">
                <a:solidFill>
                  <a:srgbClr val="333333"/>
                </a:solidFill>
                <a:highlight>
                  <a:srgbClr val="FFFFFF"/>
                </a:highlight>
                <a:latin typeface="Open Sans"/>
                <a:ea typeface="Open Sans"/>
                <a:cs typeface="Open Sans"/>
                <a:sym typeface="Open Sans"/>
              </a:rPr>
              <a:t>Retailers are upgrading their product assortment to meet consumers’ newly emerging needs, and leveraging e-commerce and social media, as well as promotional tactics, to encourage consumers to return to their normal shopping patterns. However, some long-time purchasing habits may be permanently changed. Some retailers were adversely impacted, but those who were able to pivot quickly came out ahead and are changing the retail landscape.</a:t>
            </a:r>
            <a:endParaRPr sz="1000">
              <a:solidFill>
                <a:srgbClr val="333333"/>
              </a:solidFill>
              <a:highlight>
                <a:srgbClr val="FFFFFF"/>
              </a:highlight>
              <a:latin typeface="Open Sans"/>
              <a:ea typeface="Open Sans"/>
              <a:cs typeface="Open Sans"/>
              <a:sym typeface="Open Sans"/>
            </a:endParaRPr>
          </a:p>
          <a:p>
            <a:pPr marL="0" lvl="0" indent="0" algn="l" rtl="0">
              <a:lnSpc>
                <a:spcPct val="100000"/>
              </a:lnSpc>
              <a:spcBef>
                <a:spcPts val="1500"/>
              </a:spcBef>
              <a:spcAft>
                <a:spcPts val="0"/>
              </a:spcAft>
              <a:buSzPts val="1800"/>
              <a:buNone/>
            </a:pPr>
            <a:endParaRPr sz="1000"/>
          </a:p>
        </p:txBody>
      </p:sp>
      <p:sp>
        <p:nvSpPr>
          <p:cNvPr id="1425" name="Google Shape;1425;p23"/>
          <p:cNvSpPr txBox="1">
            <a:spLocks noGrp="1"/>
          </p:cNvSpPr>
          <p:nvPr>
            <p:ph type="body" idx="3"/>
          </p:nvPr>
        </p:nvSpPr>
        <p:spPr>
          <a:xfrm>
            <a:off x="594359" y="4780026"/>
            <a:ext cx="8165700" cy="274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
              </a:spcBef>
              <a:spcAft>
                <a:spcPts val="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24"/>
          <p:cNvSpPr txBox="1">
            <a:spLocks noGrp="1"/>
          </p:cNvSpPr>
          <p:nvPr>
            <p:ph type="title"/>
          </p:nvPr>
        </p:nvSpPr>
        <p:spPr>
          <a:xfrm>
            <a:off x="304800" y="2514600"/>
            <a:ext cx="8046600" cy="4389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lt1"/>
              </a:buClr>
              <a:buSzPts val="4200"/>
              <a:buFont typeface="Arial"/>
              <a:buNone/>
            </a:pPr>
            <a:r>
              <a:rPr lang="en">
                <a:latin typeface="Archivo Narrow"/>
                <a:ea typeface="Archivo Narrow"/>
                <a:cs typeface="Archivo Narrow"/>
                <a:sym typeface="Archivo Narrow"/>
              </a:rPr>
              <a:t>IMPLICATIONS AND </a:t>
            </a:r>
            <a:endParaRPr>
              <a:latin typeface="Archivo Narrow"/>
              <a:ea typeface="Archivo Narrow"/>
              <a:cs typeface="Archivo Narrow"/>
              <a:sym typeface="Archivo Narrow"/>
            </a:endParaRPr>
          </a:p>
          <a:p>
            <a:pPr marL="0" lvl="0" indent="0" algn="l" rtl="0">
              <a:lnSpc>
                <a:spcPct val="90000"/>
              </a:lnSpc>
              <a:spcBef>
                <a:spcPts val="0"/>
              </a:spcBef>
              <a:spcAft>
                <a:spcPts val="0"/>
              </a:spcAft>
              <a:buClr>
                <a:schemeClr val="lt1"/>
              </a:buClr>
              <a:buSzPts val="4200"/>
              <a:buFont typeface="Arial"/>
              <a:buNone/>
            </a:pPr>
            <a:r>
              <a:rPr lang="en">
                <a:latin typeface="Archivo Narrow"/>
                <a:ea typeface="Archivo Narrow"/>
                <a:cs typeface="Archivo Narrow"/>
                <a:sym typeface="Archivo Narrow"/>
              </a:rPr>
              <a:t>WINNING STRATEGIES</a:t>
            </a:r>
            <a:endParaRPr>
              <a:latin typeface="Archivo Narrow"/>
              <a:ea typeface="Archivo Narrow"/>
              <a:cs typeface="Archivo Narrow"/>
              <a:sym typeface="Archivo Narro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25"/>
          <p:cNvSpPr txBox="1">
            <a:spLocks noGrp="1"/>
          </p:cNvSpPr>
          <p:nvPr>
            <p:ph type="title"/>
          </p:nvPr>
        </p:nvSpPr>
        <p:spPr>
          <a:xfrm>
            <a:off x="594360" y="325775"/>
            <a:ext cx="8166600" cy="43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1400"/>
              <a:buFont typeface="Archivo Narrow"/>
              <a:buNone/>
            </a:pPr>
            <a:r>
              <a:rPr lang="en" sz="2400" cap="none"/>
              <a:t>WE EXPECT A CORRECTION TO GROWTH RATES IN UK DEPENDENT ON MORE OR LESS IN HOME USAGE.</a:t>
            </a:r>
            <a:endParaRPr cap="none"/>
          </a:p>
        </p:txBody>
      </p:sp>
      <p:sp>
        <p:nvSpPr>
          <p:cNvPr id="1436" name="Google Shape;1436;p25"/>
          <p:cNvSpPr txBox="1">
            <a:spLocks noGrp="1"/>
          </p:cNvSpPr>
          <p:nvPr>
            <p:ph type="body" idx="1"/>
          </p:nvPr>
        </p:nvSpPr>
        <p:spPr>
          <a:xfrm>
            <a:off x="5958837" y="4927360"/>
            <a:ext cx="2880363" cy="274200"/>
          </a:xfrm>
          <a:prstGeom prst="rect">
            <a:avLst/>
          </a:prstGeom>
          <a:noFill/>
          <a:ln>
            <a:noFill/>
          </a:ln>
        </p:spPr>
        <p:txBody>
          <a:bodyPr spcFirstLastPara="1" wrap="square" lIns="91425" tIns="91425" rIns="91425" bIns="91425" anchor="b" anchorCtr="0">
            <a:noAutofit/>
          </a:bodyPr>
          <a:lstStyle/>
          <a:p>
            <a:pPr marL="457200" marR="0" lvl="0" indent="-228600" algn="l" rtl="0">
              <a:lnSpc>
                <a:spcPct val="100000"/>
              </a:lnSpc>
              <a:spcBef>
                <a:spcPts val="60"/>
              </a:spcBef>
              <a:spcAft>
                <a:spcPts val="0"/>
              </a:spcAft>
              <a:buClr>
                <a:schemeClr val="dk2"/>
              </a:buClr>
              <a:buSzPts val="1800"/>
              <a:buFont typeface="Open Sans"/>
              <a:buNone/>
            </a:pPr>
            <a:r>
              <a:rPr lang="en"/>
              <a:t>Nielsen Total Coverage growth rate expectations</a:t>
            </a:r>
            <a:endParaRPr/>
          </a:p>
        </p:txBody>
      </p:sp>
      <p:cxnSp>
        <p:nvCxnSpPr>
          <p:cNvPr id="1437" name="Google Shape;1437;p25"/>
          <p:cNvCxnSpPr/>
          <p:nvPr/>
        </p:nvCxnSpPr>
        <p:spPr>
          <a:xfrm>
            <a:off x="762000" y="1541465"/>
            <a:ext cx="6626" cy="2544417"/>
          </a:xfrm>
          <a:prstGeom prst="straightConnector1">
            <a:avLst/>
          </a:prstGeom>
          <a:noFill/>
          <a:ln w="9525" cap="flat" cmpd="sng">
            <a:solidFill>
              <a:srgbClr val="00ABEE"/>
            </a:solidFill>
            <a:prstDash val="solid"/>
            <a:round/>
            <a:headEnd type="none" w="sm" len="sm"/>
            <a:tailEnd type="none" w="sm" len="sm"/>
          </a:ln>
        </p:spPr>
      </p:cxnSp>
      <p:cxnSp>
        <p:nvCxnSpPr>
          <p:cNvPr id="1438" name="Google Shape;1438;p25"/>
          <p:cNvCxnSpPr/>
          <p:nvPr/>
        </p:nvCxnSpPr>
        <p:spPr>
          <a:xfrm rot="10800000" flipH="1">
            <a:off x="761699" y="4058776"/>
            <a:ext cx="7348331" cy="13253"/>
          </a:xfrm>
          <a:prstGeom prst="straightConnector1">
            <a:avLst/>
          </a:prstGeom>
          <a:noFill/>
          <a:ln w="9525" cap="flat" cmpd="sng">
            <a:solidFill>
              <a:srgbClr val="00ABEE"/>
            </a:solidFill>
            <a:prstDash val="solid"/>
            <a:round/>
            <a:headEnd type="none" w="sm" len="sm"/>
            <a:tailEnd type="none" w="sm" len="sm"/>
          </a:ln>
        </p:spPr>
      </p:cxnSp>
      <p:sp>
        <p:nvSpPr>
          <p:cNvPr id="1439" name="Google Shape;1439;p25"/>
          <p:cNvSpPr/>
          <p:nvPr/>
        </p:nvSpPr>
        <p:spPr>
          <a:xfrm>
            <a:off x="775251" y="1730071"/>
            <a:ext cx="7341705" cy="1520927"/>
          </a:xfrm>
          <a:custGeom>
            <a:avLst/>
            <a:gdLst/>
            <a:ahLst/>
            <a:cxnLst/>
            <a:rect l="l" t="t" r="r" b="b"/>
            <a:pathLst>
              <a:path w="5499652" h="1520927" extrusionOk="0">
                <a:moveTo>
                  <a:pt x="0" y="1520927"/>
                </a:moveTo>
                <a:cubicBezTo>
                  <a:pt x="221422" y="796474"/>
                  <a:pt x="442844" y="72022"/>
                  <a:pt x="834887" y="3553"/>
                </a:cubicBezTo>
                <a:cubicBezTo>
                  <a:pt x="1226930" y="-64916"/>
                  <a:pt x="1574800" y="875988"/>
                  <a:pt x="2352261" y="1110110"/>
                </a:cubicBezTo>
                <a:cubicBezTo>
                  <a:pt x="3129722" y="1344232"/>
                  <a:pt x="5499652" y="1408284"/>
                  <a:pt x="5499652" y="1408284"/>
                </a:cubicBezTo>
                <a:lnTo>
                  <a:pt x="5499652" y="1408284"/>
                </a:lnTo>
              </a:path>
            </a:pathLst>
          </a:custGeom>
          <a:no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40" name="Google Shape;1440;p25"/>
          <p:cNvSpPr txBox="1"/>
          <p:nvPr/>
        </p:nvSpPr>
        <p:spPr>
          <a:xfrm>
            <a:off x="689957" y="1148039"/>
            <a:ext cx="900000" cy="800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chivo Narrow"/>
                <a:ea typeface="Archivo Narrow"/>
                <a:cs typeface="Archivo Narrow"/>
                <a:sym typeface="Archivo Narrow"/>
              </a:rPr>
              <a:t>#4 </a:t>
            </a:r>
            <a:endParaRPr sz="1000" b="1" i="0" u="none" strike="noStrike" cap="none">
              <a:solidFill>
                <a:schemeClr val="dk1"/>
              </a:solidFill>
              <a:latin typeface="Archivo Narrow"/>
              <a:ea typeface="Archivo Narrow"/>
              <a:cs typeface="Archivo Narrow"/>
              <a:sym typeface="Archivo Narrow"/>
            </a:endParaRPr>
          </a:p>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accent1"/>
                </a:solidFill>
                <a:latin typeface="Archivo Narrow"/>
                <a:ea typeface="Archivo Narrow"/>
                <a:cs typeface="Archivo Narrow"/>
                <a:sym typeface="Archivo Narrow"/>
              </a:rPr>
              <a:t>QUARANTINE LIVING</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accent1"/>
                </a:solidFill>
                <a:latin typeface="Archivo Narrow"/>
                <a:ea typeface="Archivo Narrow"/>
                <a:cs typeface="Archivo Narrow"/>
                <a:sym typeface="Archivo Narrow"/>
              </a:rPr>
              <a:t>PREP</a:t>
            </a:r>
            <a:endParaRPr sz="1000" b="1" i="0" u="none" strike="noStrike" cap="none">
              <a:solidFill>
                <a:schemeClr val="accent1"/>
              </a:solidFill>
              <a:latin typeface="Archivo Narrow"/>
              <a:ea typeface="Archivo Narrow"/>
              <a:cs typeface="Archivo Narrow"/>
              <a:sym typeface="Archivo Narrow"/>
            </a:endParaRPr>
          </a:p>
        </p:txBody>
      </p:sp>
      <p:sp>
        <p:nvSpPr>
          <p:cNvPr id="1441" name="Google Shape;1441;p25"/>
          <p:cNvSpPr txBox="1"/>
          <p:nvPr/>
        </p:nvSpPr>
        <p:spPr>
          <a:xfrm>
            <a:off x="1454339" y="1157644"/>
            <a:ext cx="900000" cy="623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chivo Narrow"/>
                <a:ea typeface="Archivo Narrow"/>
                <a:cs typeface="Archivo Narrow"/>
                <a:sym typeface="Archivo Narrow"/>
              </a:rPr>
              <a:t>#5</a:t>
            </a:r>
            <a:endParaRPr sz="1000" b="1" i="0" u="none" strike="noStrike" cap="none">
              <a:solidFill>
                <a:schemeClr val="dk1"/>
              </a:solidFill>
              <a:latin typeface="Archivo Narrow"/>
              <a:ea typeface="Archivo Narrow"/>
              <a:cs typeface="Archivo Narrow"/>
              <a:sym typeface="Archivo Narrow"/>
            </a:endParaRPr>
          </a:p>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accent1"/>
                </a:solidFill>
                <a:latin typeface="Archivo Narrow"/>
                <a:ea typeface="Archivo Narrow"/>
                <a:cs typeface="Archivo Narrow"/>
                <a:sym typeface="Archivo Narrow"/>
              </a:rPr>
              <a:t>RESTRICTED LIVING</a:t>
            </a:r>
            <a:endParaRPr sz="1000" b="1" i="0" u="none" strike="noStrike" cap="none">
              <a:solidFill>
                <a:schemeClr val="accent1"/>
              </a:solidFill>
              <a:latin typeface="Archivo Narrow"/>
              <a:ea typeface="Archivo Narrow"/>
              <a:cs typeface="Archivo Narrow"/>
              <a:sym typeface="Archivo Narrow"/>
            </a:endParaRPr>
          </a:p>
        </p:txBody>
      </p:sp>
      <p:sp>
        <p:nvSpPr>
          <p:cNvPr id="1442" name="Google Shape;1442;p25"/>
          <p:cNvSpPr/>
          <p:nvPr/>
        </p:nvSpPr>
        <p:spPr>
          <a:xfrm>
            <a:off x="775252" y="1997016"/>
            <a:ext cx="7335078" cy="1859637"/>
          </a:xfrm>
          <a:custGeom>
            <a:avLst/>
            <a:gdLst/>
            <a:ahLst/>
            <a:cxnLst/>
            <a:rect l="l" t="t" r="r" b="b"/>
            <a:pathLst>
              <a:path w="7335078" h="1859637" extrusionOk="0">
                <a:moveTo>
                  <a:pt x="0" y="1253979"/>
                </a:moveTo>
                <a:cubicBezTo>
                  <a:pt x="298726" y="585848"/>
                  <a:pt x="597452" y="-82282"/>
                  <a:pt x="1060174" y="8275"/>
                </a:cubicBezTo>
                <a:cubicBezTo>
                  <a:pt x="1522896" y="98832"/>
                  <a:pt x="2142435" y="1560989"/>
                  <a:pt x="2776331" y="1797319"/>
                </a:cubicBezTo>
                <a:cubicBezTo>
                  <a:pt x="3410227" y="2033650"/>
                  <a:pt x="4103757" y="1528962"/>
                  <a:pt x="4863548" y="1426258"/>
                </a:cubicBezTo>
                <a:cubicBezTo>
                  <a:pt x="5623339" y="1323554"/>
                  <a:pt x="7335078" y="1181092"/>
                  <a:pt x="7335078" y="1181092"/>
                </a:cubicBezTo>
                <a:lnTo>
                  <a:pt x="7335078" y="1181092"/>
                </a:lnTo>
              </a:path>
            </a:pathLst>
          </a:custGeom>
          <a:noFill/>
          <a:ln w="254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43" name="Google Shape;1443;p25"/>
          <p:cNvSpPr txBox="1"/>
          <p:nvPr/>
        </p:nvSpPr>
        <p:spPr>
          <a:xfrm>
            <a:off x="5158322" y="1229915"/>
            <a:ext cx="900000" cy="623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chivo Narrow"/>
                <a:ea typeface="Archivo Narrow"/>
                <a:cs typeface="Archivo Narrow"/>
                <a:sym typeface="Archivo Narrow"/>
              </a:rPr>
              <a:t>#5</a:t>
            </a:r>
            <a:endParaRPr sz="1000" b="1" i="0" u="none" strike="noStrike" cap="none">
              <a:solidFill>
                <a:schemeClr val="dk1"/>
              </a:solidFill>
              <a:latin typeface="Archivo Narrow"/>
              <a:ea typeface="Archivo Narrow"/>
              <a:cs typeface="Archivo Narrow"/>
              <a:sym typeface="Archivo Narrow"/>
            </a:endParaRPr>
          </a:p>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accent1"/>
                </a:solidFill>
                <a:latin typeface="Archivo Narrow"/>
                <a:ea typeface="Archivo Narrow"/>
                <a:cs typeface="Archivo Narrow"/>
                <a:sym typeface="Archivo Narrow"/>
              </a:rPr>
              <a:t>LIVING NEW NORMAL</a:t>
            </a:r>
            <a:endParaRPr sz="1000" b="1" i="0" u="none" strike="noStrike" cap="none">
              <a:solidFill>
                <a:schemeClr val="accent1"/>
              </a:solidFill>
              <a:latin typeface="Archivo Narrow"/>
              <a:ea typeface="Archivo Narrow"/>
              <a:cs typeface="Archivo Narrow"/>
              <a:sym typeface="Archivo Narrow"/>
            </a:endParaRPr>
          </a:p>
        </p:txBody>
      </p:sp>
      <p:sp>
        <p:nvSpPr>
          <p:cNvPr id="1444" name="Google Shape;1444;p25"/>
          <p:cNvSpPr txBox="1"/>
          <p:nvPr/>
        </p:nvSpPr>
        <p:spPr>
          <a:xfrm>
            <a:off x="1561284" y="4202332"/>
            <a:ext cx="1903911"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rgbClr val="000000"/>
                </a:solidFill>
                <a:latin typeface="Arial"/>
                <a:ea typeface="Arial"/>
                <a:cs typeface="Arial"/>
                <a:sym typeface="Arial"/>
              </a:rPr>
              <a:t>Food &amp; Drink, Medicines + Hygiene products. </a:t>
            </a:r>
            <a:endParaRPr sz="1050" b="0" i="0" u="none" strike="noStrike" cap="none">
              <a:solidFill>
                <a:srgbClr val="000000"/>
              </a:solidFill>
              <a:latin typeface="Arial"/>
              <a:ea typeface="Arial"/>
              <a:cs typeface="Arial"/>
              <a:sym typeface="Arial"/>
            </a:endParaRPr>
          </a:p>
        </p:txBody>
      </p:sp>
      <p:sp>
        <p:nvSpPr>
          <p:cNvPr id="1445" name="Google Shape;1445;p25"/>
          <p:cNvSpPr txBox="1"/>
          <p:nvPr/>
        </p:nvSpPr>
        <p:spPr>
          <a:xfrm>
            <a:off x="4593863" y="4221494"/>
            <a:ext cx="1364974"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rgbClr val="000000"/>
                </a:solidFill>
                <a:latin typeface="Arial"/>
                <a:ea typeface="Arial"/>
                <a:cs typeface="Arial"/>
                <a:sym typeface="Arial"/>
              </a:rPr>
              <a:t>Beauty, Toiletries &amp; Household excl. “Hygiene” products.</a:t>
            </a:r>
            <a:endParaRPr sz="1050" b="0" i="0" u="none" strike="noStrike" cap="none">
              <a:solidFill>
                <a:srgbClr val="000000"/>
              </a:solidFill>
              <a:latin typeface="Arial"/>
              <a:ea typeface="Arial"/>
              <a:cs typeface="Arial"/>
              <a:sym typeface="Arial"/>
            </a:endParaRPr>
          </a:p>
        </p:txBody>
      </p:sp>
      <p:cxnSp>
        <p:nvCxnSpPr>
          <p:cNvPr id="1446" name="Google Shape;1446;p25"/>
          <p:cNvCxnSpPr/>
          <p:nvPr/>
        </p:nvCxnSpPr>
        <p:spPr>
          <a:xfrm rot="10800000" flipH="1">
            <a:off x="384313" y="3204823"/>
            <a:ext cx="8454887" cy="46175"/>
          </a:xfrm>
          <a:prstGeom prst="straightConnector1">
            <a:avLst/>
          </a:prstGeom>
          <a:noFill/>
          <a:ln w="9525" cap="flat" cmpd="sng">
            <a:solidFill>
              <a:schemeClr val="dk1"/>
            </a:solidFill>
            <a:prstDash val="dash"/>
            <a:round/>
            <a:headEnd type="none" w="sm" len="sm"/>
            <a:tailEnd type="none" w="sm" len="sm"/>
          </a:ln>
        </p:spPr>
      </p:cxnSp>
      <p:cxnSp>
        <p:nvCxnSpPr>
          <p:cNvPr id="1447" name="Google Shape;1447;p25"/>
          <p:cNvCxnSpPr/>
          <p:nvPr/>
        </p:nvCxnSpPr>
        <p:spPr>
          <a:xfrm>
            <a:off x="3717167" y="4435290"/>
            <a:ext cx="619296" cy="0"/>
          </a:xfrm>
          <a:prstGeom prst="straightConnector1">
            <a:avLst/>
          </a:prstGeom>
          <a:noFill/>
          <a:ln w="28575" cap="flat" cmpd="sng">
            <a:solidFill>
              <a:srgbClr val="0070C0"/>
            </a:solidFill>
            <a:prstDash val="solid"/>
            <a:round/>
            <a:headEnd type="none" w="sm" len="sm"/>
            <a:tailEnd type="none" w="sm" len="sm"/>
          </a:ln>
        </p:spPr>
      </p:cxnSp>
      <p:sp>
        <p:nvSpPr>
          <p:cNvPr id="1448" name="Google Shape;1448;p25"/>
          <p:cNvSpPr txBox="1"/>
          <p:nvPr/>
        </p:nvSpPr>
        <p:spPr>
          <a:xfrm>
            <a:off x="3318164" y="2230582"/>
            <a:ext cx="143394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rgbClr val="000000"/>
                </a:solidFill>
                <a:latin typeface="Arial"/>
                <a:ea typeface="Arial"/>
                <a:cs typeface="Arial"/>
                <a:sym typeface="Arial"/>
              </a:rPr>
              <a:t>Increased in home consumption</a:t>
            </a:r>
            <a:endParaRPr sz="1050" b="0" i="0" u="none" strike="noStrike" cap="none">
              <a:solidFill>
                <a:srgbClr val="000000"/>
              </a:solidFill>
              <a:latin typeface="Arial"/>
              <a:ea typeface="Arial"/>
              <a:cs typeface="Arial"/>
              <a:sym typeface="Arial"/>
            </a:endParaRPr>
          </a:p>
        </p:txBody>
      </p:sp>
      <p:sp>
        <p:nvSpPr>
          <p:cNvPr id="1449" name="Google Shape;1449;p25"/>
          <p:cNvSpPr txBox="1"/>
          <p:nvPr/>
        </p:nvSpPr>
        <p:spPr>
          <a:xfrm>
            <a:off x="3401840" y="3274193"/>
            <a:ext cx="1433945"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rgbClr val="000000"/>
                </a:solidFill>
                <a:latin typeface="Arial"/>
                <a:ea typeface="Arial"/>
                <a:cs typeface="Arial"/>
                <a:sym typeface="Arial"/>
              </a:rPr>
              <a:t>Stockpiling hangover &amp; reduced in home consumption</a:t>
            </a:r>
            <a:endParaRPr sz="1050" b="0" i="0" u="none" strike="noStrike" cap="none">
              <a:solidFill>
                <a:srgbClr val="000000"/>
              </a:solidFill>
              <a:latin typeface="Arial"/>
              <a:ea typeface="Arial"/>
              <a:cs typeface="Arial"/>
              <a:sym typeface="Arial"/>
            </a:endParaRPr>
          </a:p>
        </p:txBody>
      </p:sp>
      <p:sp>
        <p:nvSpPr>
          <p:cNvPr id="1450" name="Google Shape;1450;p25"/>
          <p:cNvSpPr txBox="1"/>
          <p:nvPr/>
        </p:nvSpPr>
        <p:spPr>
          <a:xfrm>
            <a:off x="6664280" y="2336777"/>
            <a:ext cx="196182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rgbClr val="000000"/>
                </a:solidFill>
                <a:latin typeface="Arial"/>
                <a:ea typeface="Arial"/>
                <a:cs typeface="Arial"/>
                <a:sym typeface="Arial"/>
              </a:rPr>
              <a:t>Return to previous levels dependent on recessionary and longer terms  behavioural impacts.</a:t>
            </a:r>
            <a:endParaRPr sz="1050" b="0" i="0" u="none" strike="noStrike" cap="none">
              <a:solidFill>
                <a:srgbClr val="000000"/>
              </a:solidFill>
              <a:latin typeface="Arial"/>
              <a:ea typeface="Arial"/>
              <a:cs typeface="Arial"/>
              <a:sym typeface="Arial"/>
            </a:endParaRPr>
          </a:p>
        </p:txBody>
      </p:sp>
      <p:cxnSp>
        <p:nvCxnSpPr>
          <p:cNvPr id="1451" name="Google Shape;1451;p25"/>
          <p:cNvCxnSpPr/>
          <p:nvPr/>
        </p:nvCxnSpPr>
        <p:spPr>
          <a:xfrm>
            <a:off x="835043" y="4435290"/>
            <a:ext cx="619296" cy="0"/>
          </a:xfrm>
          <a:prstGeom prst="straightConnector1">
            <a:avLst/>
          </a:prstGeom>
          <a:noFill/>
          <a:ln w="28575" cap="flat" cmpd="sng">
            <a:solidFill>
              <a:srgbClr val="92D050"/>
            </a:solidFill>
            <a:prstDash val="solid"/>
            <a:round/>
            <a:headEnd type="none" w="sm" len="sm"/>
            <a:tailEnd type="none" w="sm" len="sm"/>
          </a:ln>
        </p:spPr>
      </p:cxnSp>
      <p:sp>
        <p:nvSpPr>
          <p:cNvPr id="1452" name="Google Shape;1452;p25"/>
          <p:cNvSpPr txBox="1"/>
          <p:nvPr/>
        </p:nvSpPr>
        <p:spPr>
          <a:xfrm>
            <a:off x="168336" y="1420085"/>
            <a:ext cx="66670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Sales % Chg</a:t>
            </a:r>
            <a:endParaRPr sz="900" b="0" i="0" u="none" strike="noStrike" cap="none">
              <a:solidFill>
                <a:srgbClr val="000000"/>
              </a:solidFill>
              <a:latin typeface="Arial"/>
              <a:ea typeface="Arial"/>
              <a:cs typeface="Arial"/>
              <a:sym typeface="Arial"/>
            </a:endParaRPr>
          </a:p>
        </p:txBody>
      </p:sp>
      <p:sp>
        <p:nvSpPr>
          <p:cNvPr id="1453" name="Google Shape;1453;p25"/>
          <p:cNvSpPr txBox="1"/>
          <p:nvPr/>
        </p:nvSpPr>
        <p:spPr>
          <a:xfrm>
            <a:off x="7569308" y="4058776"/>
            <a:ext cx="666708"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Time</a:t>
            </a:r>
            <a:endParaRPr sz="900" b="0" i="0" u="none" strike="noStrike" cap="none">
              <a:solidFill>
                <a:srgbClr val="000000"/>
              </a:solidFill>
              <a:latin typeface="Arial"/>
              <a:ea typeface="Arial"/>
              <a:cs typeface="Arial"/>
              <a:sym typeface="Arial"/>
            </a:endParaRPr>
          </a:p>
        </p:txBody>
      </p:sp>
      <p:sp>
        <p:nvSpPr>
          <p:cNvPr id="1454" name="Google Shape;1454;p25"/>
          <p:cNvSpPr txBox="1"/>
          <p:nvPr/>
        </p:nvSpPr>
        <p:spPr>
          <a:xfrm>
            <a:off x="131862" y="2917049"/>
            <a:ext cx="66670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Historical growth rate</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26"/>
          <p:cNvSpPr txBox="1">
            <a:spLocks noGrp="1"/>
          </p:cNvSpPr>
          <p:nvPr>
            <p:ph type="title"/>
          </p:nvPr>
        </p:nvSpPr>
        <p:spPr>
          <a:xfrm>
            <a:off x="594360" y="353483"/>
            <a:ext cx="8166600" cy="4338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SzPts val="3000"/>
              <a:buNone/>
            </a:pPr>
            <a:r>
              <a:rPr lang="en" sz="2600">
                <a:solidFill>
                  <a:schemeClr val="dk1"/>
                </a:solidFill>
                <a:latin typeface="Archivo Narrow"/>
                <a:ea typeface="Archivo Narrow"/>
                <a:cs typeface="Archivo Narrow"/>
                <a:sym typeface="Archivo Narrow"/>
              </a:rPr>
              <a:t>IMPLICATIONS AND WINNING STRATEGIES</a:t>
            </a:r>
            <a:endParaRPr sz="2600">
              <a:solidFill>
                <a:schemeClr val="dk1"/>
              </a:solidFill>
              <a:latin typeface="Archivo Narrow"/>
              <a:ea typeface="Archivo Narrow"/>
              <a:cs typeface="Archivo Narrow"/>
              <a:sym typeface="Archivo Narrow"/>
            </a:endParaRPr>
          </a:p>
        </p:txBody>
      </p:sp>
      <p:graphicFrame>
        <p:nvGraphicFramePr>
          <p:cNvPr id="1461" name="Google Shape;1461;p26"/>
          <p:cNvGraphicFramePr/>
          <p:nvPr/>
        </p:nvGraphicFramePr>
        <p:xfrm>
          <a:off x="762000" y="1123950"/>
          <a:ext cx="7772400" cy="3449785"/>
        </p:xfrm>
        <a:graphic>
          <a:graphicData uri="http://schemas.openxmlformats.org/drawingml/2006/table">
            <a:tbl>
              <a:tblPr firstRow="1" bandRow="1">
                <a:noFill/>
                <a:tableStyleId>{F4262A81-0994-4A5E-946B-6633507DEA15}</a:tableStyleId>
              </a:tblPr>
              <a:tblGrid>
                <a:gridCol w="1295400"/>
                <a:gridCol w="1295400"/>
                <a:gridCol w="1295400"/>
                <a:gridCol w="1295400"/>
                <a:gridCol w="1295400"/>
                <a:gridCol w="1295400"/>
              </a:tblGrid>
              <a:tr h="496450">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#1</a:t>
                      </a:r>
                      <a:endParaRPr sz="80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PROACTIVE HEALTH-MINDED BUYING</a:t>
                      </a:r>
                      <a:endParaRPr sz="800" u="none" strike="noStrike" cap="none">
                        <a:solidFill>
                          <a:schemeClr val="lt1"/>
                        </a:solidFill>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00409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#2 </a:t>
                      </a:r>
                      <a:endParaRPr sz="80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REACTIVE HEALTH MANAGEMENT </a:t>
                      </a:r>
                      <a:endParaRPr sz="800" u="none" strike="noStrike" cap="none">
                        <a:solidFill>
                          <a:schemeClr val="lt1"/>
                        </a:solidFill>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0073C2"/>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en" sz="800" b="1" i="0" u="none" strike="noStrike" cap="none">
                          <a:solidFill>
                            <a:schemeClr val="lt1"/>
                          </a:solidFill>
                          <a:latin typeface="Arial"/>
                          <a:ea typeface="Arial"/>
                          <a:cs typeface="Arial"/>
                          <a:sym typeface="Arial"/>
                        </a:rPr>
                        <a:t>#3 </a:t>
                      </a:r>
                      <a:br>
                        <a:rPr lang="en" sz="800" b="1" i="0" u="none" strike="noStrike" cap="none">
                          <a:solidFill>
                            <a:schemeClr val="lt1"/>
                          </a:solidFill>
                          <a:latin typeface="Arial"/>
                          <a:ea typeface="Arial"/>
                          <a:cs typeface="Arial"/>
                          <a:sym typeface="Arial"/>
                        </a:rPr>
                      </a:br>
                      <a:r>
                        <a:rPr lang="en" sz="800" b="1" i="0" u="none" strike="noStrike" cap="none">
                          <a:solidFill>
                            <a:schemeClr val="lt1"/>
                          </a:solidFill>
                          <a:latin typeface="Arial"/>
                          <a:ea typeface="Arial"/>
                          <a:cs typeface="Arial"/>
                          <a:sym typeface="Arial"/>
                        </a:rPr>
                        <a:t>PANTRY</a:t>
                      </a:r>
                      <a:endParaRPr sz="1400" u="none" strike="noStrike" cap="none"/>
                    </a:p>
                    <a:p>
                      <a:pPr marL="0" marR="0" lvl="0" indent="0" algn="ctr" rtl="0">
                        <a:lnSpc>
                          <a:spcPct val="100000"/>
                        </a:lnSpc>
                        <a:spcBef>
                          <a:spcPts val="0"/>
                        </a:spcBef>
                        <a:spcAft>
                          <a:spcPts val="0"/>
                        </a:spcAft>
                        <a:buClr>
                          <a:schemeClr val="lt1"/>
                        </a:buClr>
                        <a:buSzPts val="800"/>
                        <a:buFont typeface="Arial"/>
                        <a:buNone/>
                      </a:pPr>
                      <a:r>
                        <a:rPr lang="en" sz="800" b="1" i="0" u="none" strike="noStrike" cap="none">
                          <a:solidFill>
                            <a:schemeClr val="lt1"/>
                          </a:solidFill>
                          <a:latin typeface="Arial"/>
                          <a:ea typeface="Arial"/>
                          <a:cs typeface="Arial"/>
                          <a:sym typeface="Arial"/>
                        </a:rPr>
                        <a:t>PREPARATION</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00AEEF"/>
                    </a:solidFill>
                  </a:tcPr>
                </a:tc>
                <a:tc>
                  <a:txBody>
                    <a:bodyPr/>
                    <a:lstStyle/>
                    <a:p>
                      <a:pPr marL="0" marR="0" lvl="0" indent="0" algn="ctr" rtl="0">
                        <a:lnSpc>
                          <a:spcPct val="100000"/>
                        </a:lnSpc>
                        <a:spcBef>
                          <a:spcPts val="0"/>
                        </a:spcBef>
                        <a:spcAft>
                          <a:spcPts val="0"/>
                        </a:spcAft>
                        <a:buClr>
                          <a:schemeClr val="dk1"/>
                        </a:buClr>
                        <a:buSzPts val="800"/>
                        <a:buFont typeface="Arial"/>
                        <a:buNone/>
                      </a:pPr>
                      <a:r>
                        <a:rPr lang="en" sz="800" b="1" i="0" u="none" strike="noStrike" cap="none">
                          <a:solidFill>
                            <a:schemeClr val="dk1"/>
                          </a:solidFill>
                          <a:latin typeface="Arial"/>
                          <a:ea typeface="Arial"/>
                          <a:cs typeface="Arial"/>
                          <a:sym typeface="Arial"/>
                        </a:rPr>
                        <a:t>#4 </a:t>
                      </a:r>
                      <a:br>
                        <a:rPr lang="en" sz="800" b="1" i="0" u="none" strike="noStrike" cap="none">
                          <a:solidFill>
                            <a:schemeClr val="dk1"/>
                          </a:solidFill>
                          <a:latin typeface="Arial"/>
                          <a:ea typeface="Arial"/>
                          <a:cs typeface="Arial"/>
                          <a:sym typeface="Arial"/>
                        </a:rPr>
                      </a:br>
                      <a:r>
                        <a:rPr lang="en" sz="800" b="1" i="0" u="none" strike="noStrike" cap="none">
                          <a:solidFill>
                            <a:schemeClr val="dk1"/>
                          </a:solidFill>
                          <a:latin typeface="Arial"/>
                          <a:ea typeface="Arial"/>
                          <a:cs typeface="Arial"/>
                          <a:sym typeface="Arial"/>
                        </a:rPr>
                        <a:t>QUARANTINED LIVING PREPARATION</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6BD6F7"/>
                    </a:solidFill>
                  </a:tcPr>
                </a:tc>
                <a:tc>
                  <a:txBody>
                    <a:bodyPr/>
                    <a:lstStyle/>
                    <a:p>
                      <a:pPr marL="0" marR="0" lvl="0" indent="0" algn="ctr" rtl="0">
                        <a:lnSpc>
                          <a:spcPct val="100000"/>
                        </a:lnSpc>
                        <a:spcBef>
                          <a:spcPts val="0"/>
                        </a:spcBef>
                        <a:spcAft>
                          <a:spcPts val="0"/>
                        </a:spcAft>
                        <a:buClr>
                          <a:schemeClr val="dk1"/>
                        </a:buClr>
                        <a:buSzPts val="800"/>
                        <a:buFont typeface="Arial"/>
                        <a:buNone/>
                      </a:pPr>
                      <a:r>
                        <a:rPr lang="en" sz="800" b="1" i="0" u="none" strike="noStrike" cap="none">
                          <a:solidFill>
                            <a:schemeClr val="dk1"/>
                          </a:solidFill>
                          <a:latin typeface="Arial"/>
                          <a:ea typeface="Arial"/>
                          <a:cs typeface="Arial"/>
                          <a:sym typeface="Arial"/>
                        </a:rPr>
                        <a:t>#5 </a:t>
                      </a:r>
                      <a:br>
                        <a:rPr lang="en" sz="800" b="1" i="0" u="none" strike="noStrike" cap="none">
                          <a:solidFill>
                            <a:schemeClr val="dk1"/>
                          </a:solidFill>
                          <a:latin typeface="Arial"/>
                          <a:ea typeface="Arial"/>
                          <a:cs typeface="Arial"/>
                          <a:sym typeface="Arial"/>
                        </a:rPr>
                      </a:br>
                      <a:r>
                        <a:rPr lang="en" sz="800" b="1" i="0" u="none" strike="noStrike" cap="none">
                          <a:solidFill>
                            <a:schemeClr val="dk1"/>
                          </a:solidFill>
                          <a:latin typeface="Arial"/>
                          <a:ea typeface="Arial"/>
                          <a:cs typeface="Arial"/>
                          <a:sym typeface="Arial"/>
                        </a:rPr>
                        <a:t>RESTRICTED</a:t>
                      </a:r>
                      <a:br>
                        <a:rPr lang="en" sz="800" b="1" i="0" u="none" strike="noStrike" cap="none">
                          <a:solidFill>
                            <a:schemeClr val="dk1"/>
                          </a:solidFill>
                          <a:latin typeface="Arial"/>
                          <a:ea typeface="Arial"/>
                          <a:cs typeface="Arial"/>
                          <a:sym typeface="Arial"/>
                        </a:rPr>
                      </a:br>
                      <a:r>
                        <a:rPr lang="en" sz="800" b="1" i="0" u="none" strike="noStrike" cap="none">
                          <a:solidFill>
                            <a:schemeClr val="dk1"/>
                          </a:solidFill>
                          <a:latin typeface="Arial"/>
                          <a:ea typeface="Arial"/>
                          <a:cs typeface="Arial"/>
                          <a:sym typeface="Arial"/>
                        </a:rPr>
                        <a:t>LIVING</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BAEAF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Arial"/>
                          <a:ea typeface="Arial"/>
                          <a:cs typeface="Arial"/>
                          <a:sym typeface="Arial"/>
                        </a:rPr>
                        <a:t>#6</a:t>
                      </a:r>
                      <a:endParaRPr sz="80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Arial"/>
                          <a:ea typeface="Arial"/>
                          <a:cs typeface="Arial"/>
                          <a:sym typeface="Arial"/>
                        </a:rPr>
                        <a:t>LIVING A</a:t>
                      </a:r>
                      <a:br>
                        <a:rPr lang="en" sz="800" b="1" i="0" u="none" strike="noStrike" cap="none">
                          <a:solidFill>
                            <a:schemeClr val="dk1"/>
                          </a:solidFill>
                          <a:latin typeface="Arial"/>
                          <a:ea typeface="Arial"/>
                          <a:cs typeface="Arial"/>
                          <a:sym typeface="Arial"/>
                        </a:rPr>
                      </a:br>
                      <a:r>
                        <a:rPr lang="en" sz="800" b="1" i="0" u="none" strike="noStrike" cap="none">
                          <a:solidFill>
                            <a:schemeClr val="dk1"/>
                          </a:solidFill>
                          <a:latin typeface="Arial"/>
                          <a:ea typeface="Arial"/>
                          <a:cs typeface="Arial"/>
                          <a:sym typeface="Arial"/>
                        </a:rPr>
                        <a:t>NEW NORMAL</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D8D8D8"/>
                    </a:solidFill>
                  </a:tcPr>
                </a:tc>
              </a:tr>
              <a:tr h="231675">
                <a:tc gridSpan="6">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lt1"/>
                          </a:solidFill>
                          <a:latin typeface="Arial"/>
                          <a:ea typeface="Arial"/>
                          <a:cs typeface="Arial"/>
                          <a:sym typeface="Arial"/>
                        </a:rPr>
                        <a:t>IMPLICATIONS</a:t>
                      </a:r>
                      <a:endParaRPr sz="800" b="0" i="0" u="none" strike="noStrike" cap="none">
                        <a:solidFill>
                          <a:schemeClr val="lt1"/>
                        </a:solidFill>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23175">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Awareness drives low volume, preemptive purchases. Supply  copes with demand.</a:t>
                      </a:r>
                      <a:endParaRPr sz="1400" u="none" strike="noStrike" cap="none"/>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Greater sway towards product quality &amp; safety</a:t>
                      </a:r>
                      <a:endParaRPr sz="800" b="1" u="none" strike="noStrike" cap="none">
                        <a:solidFill>
                          <a:schemeClr val="dk1"/>
                        </a:solidFil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Rising demand surge strains supply of  broader health related &amp; essential supplies. </a:t>
                      </a:r>
                      <a:endParaRPr sz="1400" u="none" strike="noStrike" cap="none"/>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Distinct demand  surfaces for efficacy &amp; assurance</a:t>
                      </a:r>
                      <a:endParaRPr sz="1400" u="none" strike="noStrike" cap="none"/>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Mass stock pressure from excessive food &amp; homecare stockpiling demand</a:t>
                      </a:r>
                      <a:endParaRPr sz="1400" u="none" strike="noStrike" cap="none"/>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Local supply and credentials become advantageous</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Supply interruptions &amp; breakdowns. Reliance turns to online buying, where possible.</a:t>
                      </a:r>
                      <a:endParaRPr sz="1400" u="none" strike="noStrike" cap="none"/>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Consumers seek direct retail &amp; brand online fulfilment.</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Online demand &amp; delivery standards explode, ill-equipped for multiplying needs.</a:t>
                      </a:r>
                      <a:endParaRPr sz="1400" u="none" strike="noStrike" cap="none"/>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Consumers need product sanitation &amp;   delivery guarantees. </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Ongoing health unease &amp; financial anxiety. Restrictions lessen, but many new habits are ingrained. </a:t>
                      </a:r>
                      <a:endParaRPr sz="1400" u="none" strike="noStrike" cap="none"/>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Rebased consumer standards for quality, origin &amp; tech</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r>
              <a:tr h="231675">
                <a:tc gridSpan="6">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lt1"/>
                          </a:solidFill>
                          <a:latin typeface="Arial"/>
                          <a:ea typeface="Arial"/>
                          <a:cs typeface="Arial"/>
                          <a:sym typeface="Arial"/>
                        </a:rPr>
                        <a:t>WINNING STRATEGIES</a:t>
                      </a:r>
                      <a:endParaRPr sz="800" b="0" i="0" u="none" strike="noStrike" cap="none">
                        <a:solidFill>
                          <a:schemeClr val="lt1"/>
                        </a:solidFill>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93625">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Inform consumers early about restricted quantities to avoid hoarding or profiteering. </a:t>
                      </a:r>
                      <a:endParaRPr sz="1400" u="none" strike="noStrike" cap="none"/>
                    </a:p>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Reinforce reserve stock supply.</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Industry co-operation vital to protect &amp; serve high-risk populations. Bring in alternate suppliers to maintain balanced demand - deflate panic.</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Clear communication regarding ongoing availability to instill confidence. Limit product quantities &amp; control store environments (access, queues, hours).</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Add safety measures (packaging, staff, hygiene). Cooperation between retailers &amp; suppliers to secure supply chain especially local origin.</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Ramp up tech solutions quickly – online buying, apps, A/VR, auto subscriptions, Empathise &amp; allay concerns with more engagement &amp;   communication.</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chemeClr val="dk1"/>
                          </a:solidFill>
                        </a:rPr>
                        <a:t>Agile businesses recognize lingering concerns &amp; new behaviors that may slow but not disappear, &amp; continue to adapt to meet these altered needs</a:t>
                      </a:r>
                      <a:endParaRPr sz="1400" u="none" strike="noStrike" cap="none"/>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3"/>
          <p:cNvSpPr/>
          <p:nvPr/>
        </p:nvSpPr>
        <p:spPr>
          <a:xfrm>
            <a:off x="537882" y="1202764"/>
            <a:ext cx="1352177" cy="3384177"/>
          </a:xfrm>
          <a:prstGeom prst="rect">
            <a:avLst/>
          </a:prstGeom>
          <a:solidFill>
            <a:srgbClr val="C8EF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chivo Narrow"/>
              <a:ea typeface="Archivo Narrow"/>
              <a:cs typeface="Archivo Narrow"/>
              <a:sym typeface="Archivo Narrow"/>
            </a:endParaRPr>
          </a:p>
        </p:txBody>
      </p:sp>
      <p:sp>
        <p:nvSpPr>
          <p:cNvPr id="1106" name="Google Shape;1106;p3"/>
          <p:cNvSpPr/>
          <p:nvPr/>
        </p:nvSpPr>
        <p:spPr>
          <a:xfrm>
            <a:off x="1946835" y="1202764"/>
            <a:ext cx="1352177" cy="3384177"/>
          </a:xfrm>
          <a:prstGeom prst="rect">
            <a:avLst/>
          </a:prstGeom>
          <a:solidFill>
            <a:srgbClr val="92E1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chivo Narrow"/>
              <a:ea typeface="Archivo Narrow"/>
              <a:cs typeface="Archivo Narrow"/>
              <a:sym typeface="Archivo Narrow"/>
            </a:endParaRPr>
          </a:p>
        </p:txBody>
      </p:sp>
      <p:sp>
        <p:nvSpPr>
          <p:cNvPr id="1107" name="Google Shape;1107;p3"/>
          <p:cNvSpPr/>
          <p:nvPr/>
        </p:nvSpPr>
        <p:spPr>
          <a:xfrm>
            <a:off x="3355788" y="1202764"/>
            <a:ext cx="1352177" cy="3384177"/>
          </a:xfrm>
          <a:prstGeom prst="rect">
            <a:avLst/>
          </a:prstGeom>
          <a:solidFill>
            <a:srgbClr val="5BD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chivo Narrow"/>
              <a:ea typeface="Archivo Narrow"/>
              <a:cs typeface="Archivo Narrow"/>
              <a:sym typeface="Archivo Narrow"/>
            </a:endParaRPr>
          </a:p>
        </p:txBody>
      </p:sp>
      <p:sp>
        <p:nvSpPr>
          <p:cNvPr id="1108" name="Google Shape;1108;p3"/>
          <p:cNvSpPr/>
          <p:nvPr/>
        </p:nvSpPr>
        <p:spPr>
          <a:xfrm>
            <a:off x="4764741" y="1202764"/>
            <a:ext cx="1352177" cy="3384177"/>
          </a:xfrm>
          <a:prstGeom prst="rect">
            <a:avLst/>
          </a:prstGeom>
          <a:solidFill>
            <a:srgbClr val="0082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chivo Narrow"/>
              <a:ea typeface="Archivo Narrow"/>
              <a:cs typeface="Archivo Narrow"/>
              <a:sym typeface="Archivo Narrow"/>
            </a:endParaRPr>
          </a:p>
        </p:txBody>
      </p:sp>
      <p:sp>
        <p:nvSpPr>
          <p:cNvPr id="1109" name="Google Shape;1109;p3"/>
          <p:cNvSpPr/>
          <p:nvPr/>
        </p:nvSpPr>
        <p:spPr>
          <a:xfrm>
            <a:off x="6173694" y="1202764"/>
            <a:ext cx="1352177" cy="3384177"/>
          </a:xfrm>
          <a:prstGeom prst="rect">
            <a:avLst/>
          </a:prstGeom>
          <a:solidFill>
            <a:srgbClr val="005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chivo Narrow"/>
              <a:ea typeface="Archivo Narrow"/>
              <a:cs typeface="Archivo Narrow"/>
              <a:sym typeface="Archivo Narrow"/>
            </a:endParaRPr>
          </a:p>
        </p:txBody>
      </p:sp>
      <p:sp>
        <p:nvSpPr>
          <p:cNvPr id="1110" name="Google Shape;1110;p3"/>
          <p:cNvSpPr/>
          <p:nvPr/>
        </p:nvSpPr>
        <p:spPr>
          <a:xfrm>
            <a:off x="7582646" y="1202764"/>
            <a:ext cx="1352177" cy="338417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chivo Narrow"/>
              <a:ea typeface="Archivo Narrow"/>
              <a:cs typeface="Archivo Narrow"/>
              <a:sym typeface="Archivo Narrow"/>
            </a:endParaRPr>
          </a:p>
        </p:txBody>
      </p:sp>
      <p:sp>
        <p:nvSpPr>
          <p:cNvPr id="1111" name="Google Shape;1111;p3"/>
          <p:cNvSpPr/>
          <p:nvPr/>
        </p:nvSpPr>
        <p:spPr>
          <a:xfrm>
            <a:off x="493059" y="1815353"/>
            <a:ext cx="8509000" cy="2816412"/>
          </a:xfrm>
          <a:prstGeom prst="rect">
            <a:avLst/>
          </a:prstGeom>
          <a:solidFill>
            <a:schemeClr val="lt1">
              <a:alpha val="6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2" name="Google Shape;1112;p3"/>
          <p:cNvSpPr txBox="1">
            <a:spLocks noGrp="1"/>
          </p:cNvSpPr>
          <p:nvPr>
            <p:ph type="title"/>
          </p:nvPr>
        </p:nvSpPr>
        <p:spPr>
          <a:xfrm>
            <a:off x="594360" y="633131"/>
            <a:ext cx="8166672" cy="433917"/>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Clr>
                <a:schemeClr val="dk2"/>
              </a:buClr>
              <a:buSzPts val="2400"/>
              <a:buFont typeface="Arial"/>
              <a:buNone/>
            </a:pPr>
            <a:r>
              <a:rPr lang="en" sz="2400" cap="none">
                <a:latin typeface="Arial"/>
                <a:ea typeface="Arial"/>
                <a:cs typeface="Arial"/>
                <a:sym typeface="Arial"/>
              </a:rPr>
              <a:t>NIELSEN’S SIX CONSUMER BEHAVIOR THRESHOLDS OF COVID-19 CONCERN</a:t>
            </a:r>
            <a:endParaRPr sz="2400" cap="none">
              <a:latin typeface="Arial"/>
              <a:ea typeface="Arial"/>
              <a:cs typeface="Arial"/>
              <a:sym typeface="Arial"/>
            </a:endParaRPr>
          </a:p>
        </p:txBody>
      </p:sp>
      <p:sp>
        <p:nvSpPr>
          <p:cNvPr id="1113" name="Google Shape;1113;p3"/>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SzPts val="800"/>
              <a:buNone/>
            </a:pPr>
            <a:endParaRPr/>
          </a:p>
        </p:txBody>
      </p:sp>
      <p:sp>
        <p:nvSpPr>
          <p:cNvPr id="1114" name="Google Shape;1114;p3"/>
          <p:cNvSpPr txBox="1"/>
          <p:nvPr/>
        </p:nvSpPr>
        <p:spPr>
          <a:xfrm>
            <a:off x="545353" y="1228165"/>
            <a:ext cx="1352176"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Archivo Narrow"/>
                <a:ea typeface="Archivo Narrow"/>
                <a:cs typeface="Archivo Narrow"/>
                <a:sym typeface="Archivo Narrow"/>
              </a:rPr>
              <a:t>#1</a:t>
            </a:r>
            <a:endParaRPr sz="1400" b="0" i="0" u="none" strike="noStrike" cap="none">
              <a:solidFill>
                <a:srgbClr val="000000"/>
              </a:solidFill>
              <a:latin typeface="Archivo Narrow"/>
              <a:ea typeface="Archivo Narrow"/>
              <a:cs typeface="Archivo Narrow"/>
              <a:sym typeface="Archivo Narrow"/>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Archivo Narrow"/>
                <a:ea typeface="Archivo Narrow"/>
                <a:cs typeface="Archivo Narrow"/>
                <a:sym typeface="Archivo Narrow"/>
              </a:rPr>
              <a:t>PROACTIVE HEALTH-MINDED BUYING</a:t>
            </a:r>
            <a:endParaRPr sz="800" b="1" i="0" u="none" strike="noStrike" cap="none">
              <a:solidFill>
                <a:schemeClr val="dk1"/>
              </a:solidFill>
              <a:latin typeface="Archivo Narrow"/>
              <a:ea typeface="Archivo Narrow"/>
              <a:cs typeface="Archivo Narrow"/>
              <a:sym typeface="Archivo Narrow"/>
            </a:endParaRPr>
          </a:p>
        </p:txBody>
      </p:sp>
      <p:sp>
        <p:nvSpPr>
          <p:cNvPr id="1115" name="Google Shape;1115;p3"/>
          <p:cNvSpPr txBox="1"/>
          <p:nvPr/>
        </p:nvSpPr>
        <p:spPr>
          <a:xfrm>
            <a:off x="1942353" y="1228165"/>
            <a:ext cx="1359647"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Archivo Narrow"/>
                <a:ea typeface="Archivo Narrow"/>
                <a:cs typeface="Archivo Narrow"/>
                <a:sym typeface="Archivo Narrow"/>
              </a:rPr>
              <a:t>#2 </a:t>
            </a:r>
            <a:endParaRPr sz="1400" b="0" i="0" u="none" strike="noStrike" cap="none">
              <a:solidFill>
                <a:srgbClr val="000000"/>
              </a:solidFill>
              <a:latin typeface="Archivo Narrow"/>
              <a:ea typeface="Archivo Narrow"/>
              <a:cs typeface="Archivo Narrow"/>
              <a:sym typeface="Archivo Narrow"/>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Archivo Narrow"/>
                <a:ea typeface="Archivo Narrow"/>
                <a:cs typeface="Archivo Narrow"/>
                <a:sym typeface="Archivo Narrow"/>
              </a:rPr>
              <a:t>REACTIVE HEALTH MANAGEMENT</a:t>
            </a:r>
            <a:endParaRPr sz="800" b="1" i="0" u="none" strike="noStrike" cap="none">
              <a:solidFill>
                <a:schemeClr val="dk1"/>
              </a:solidFill>
              <a:latin typeface="Archivo Narrow"/>
              <a:ea typeface="Archivo Narrow"/>
              <a:cs typeface="Archivo Narrow"/>
              <a:sym typeface="Archivo Narrow"/>
            </a:endParaRPr>
          </a:p>
        </p:txBody>
      </p:sp>
      <p:sp>
        <p:nvSpPr>
          <p:cNvPr id="1116" name="Google Shape;1116;p3"/>
          <p:cNvSpPr txBox="1"/>
          <p:nvPr/>
        </p:nvSpPr>
        <p:spPr>
          <a:xfrm>
            <a:off x="3375212" y="1228165"/>
            <a:ext cx="1323788"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Archivo Narrow"/>
                <a:ea typeface="Archivo Narrow"/>
                <a:cs typeface="Archivo Narrow"/>
                <a:sym typeface="Archivo Narrow"/>
              </a:rPr>
              <a:t>#3 </a:t>
            </a:r>
            <a:br>
              <a:rPr lang="en" sz="800" b="1" i="0" u="none" strike="noStrike" cap="none">
                <a:solidFill>
                  <a:schemeClr val="dk1"/>
                </a:solidFill>
                <a:latin typeface="Archivo Narrow"/>
                <a:ea typeface="Archivo Narrow"/>
                <a:cs typeface="Archivo Narrow"/>
                <a:sym typeface="Archivo Narrow"/>
              </a:rPr>
            </a:br>
            <a:r>
              <a:rPr lang="en" sz="800" b="1" i="0" u="none" strike="noStrike" cap="none">
                <a:solidFill>
                  <a:schemeClr val="dk1"/>
                </a:solidFill>
                <a:latin typeface="Archivo Narrow"/>
                <a:ea typeface="Archivo Narrow"/>
                <a:cs typeface="Archivo Narrow"/>
                <a:sym typeface="Archivo Narrow"/>
              </a:rPr>
              <a:t>PANTRY PREPARATION </a:t>
            </a:r>
            <a:endParaRPr sz="800" b="1" i="0" u="none" strike="noStrike" cap="none">
              <a:solidFill>
                <a:schemeClr val="dk1"/>
              </a:solidFill>
              <a:latin typeface="Archivo Narrow"/>
              <a:ea typeface="Archivo Narrow"/>
              <a:cs typeface="Archivo Narrow"/>
              <a:sym typeface="Archivo Narrow"/>
            </a:endParaRPr>
          </a:p>
        </p:txBody>
      </p:sp>
      <p:sp>
        <p:nvSpPr>
          <p:cNvPr id="1117" name="Google Shape;1117;p3"/>
          <p:cNvSpPr txBox="1"/>
          <p:nvPr/>
        </p:nvSpPr>
        <p:spPr>
          <a:xfrm>
            <a:off x="4781176" y="1228165"/>
            <a:ext cx="1331259"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FFFFF"/>
                </a:solidFill>
                <a:latin typeface="Archivo Narrow"/>
                <a:ea typeface="Archivo Narrow"/>
                <a:cs typeface="Archivo Narrow"/>
                <a:sym typeface="Archivo Narrow"/>
              </a:rPr>
              <a:t>#4 </a:t>
            </a:r>
            <a:br>
              <a:rPr lang="en" sz="800" b="1" i="0" u="none" strike="noStrike" cap="none">
                <a:solidFill>
                  <a:srgbClr val="FFFFFF"/>
                </a:solidFill>
                <a:latin typeface="Archivo Narrow"/>
                <a:ea typeface="Archivo Narrow"/>
                <a:cs typeface="Archivo Narrow"/>
                <a:sym typeface="Archivo Narrow"/>
              </a:rPr>
            </a:br>
            <a:r>
              <a:rPr lang="en" sz="800" b="1" i="0" u="none" strike="noStrike" cap="none">
                <a:solidFill>
                  <a:srgbClr val="FFFFFF"/>
                </a:solidFill>
                <a:latin typeface="Archivo Narrow"/>
                <a:ea typeface="Archivo Narrow"/>
                <a:cs typeface="Archivo Narrow"/>
                <a:sym typeface="Archivo Narrow"/>
              </a:rPr>
              <a:t>QUARANTINED LIVING PREPARATION </a:t>
            </a:r>
            <a:endParaRPr sz="800" b="1" i="0" u="none" strike="noStrike" cap="none">
              <a:solidFill>
                <a:srgbClr val="FFFFFF"/>
              </a:solidFill>
              <a:latin typeface="Archivo Narrow"/>
              <a:ea typeface="Archivo Narrow"/>
              <a:cs typeface="Archivo Narrow"/>
              <a:sym typeface="Archivo Narrow"/>
            </a:endParaRPr>
          </a:p>
        </p:txBody>
      </p:sp>
      <p:sp>
        <p:nvSpPr>
          <p:cNvPr id="1118" name="Google Shape;1118;p3"/>
          <p:cNvSpPr txBox="1"/>
          <p:nvPr/>
        </p:nvSpPr>
        <p:spPr>
          <a:xfrm>
            <a:off x="6185647" y="1228165"/>
            <a:ext cx="1334247"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FFFFF"/>
                </a:solidFill>
                <a:latin typeface="Archivo Narrow"/>
                <a:ea typeface="Archivo Narrow"/>
                <a:cs typeface="Archivo Narrow"/>
                <a:sym typeface="Archivo Narrow"/>
              </a:rPr>
              <a:t>#5 </a:t>
            </a:r>
            <a:br>
              <a:rPr lang="en" sz="800" b="1" i="0" u="none" strike="noStrike" cap="none">
                <a:solidFill>
                  <a:srgbClr val="FFFFFF"/>
                </a:solidFill>
                <a:latin typeface="Archivo Narrow"/>
                <a:ea typeface="Archivo Narrow"/>
                <a:cs typeface="Archivo Narrow"/>
                <a:sym typeface="Archivo Narrow"/>
              </a:rPr>
            </a:br>
            <a:r>
              <a:rPr lang="en" sz="800" b="1" i="0" u="none" strike="noStrike" cap="none">
                <a:solidFill>
                  <a:srgbClr val="FFFFFF"/>
                </a:solidFill>
                <a:latin typeface="Archivo Narrow"/>
                <a:ea typeface="Archivo Narrow"/>
                <a:cs typeface="Archivo Narrow"/>
                <a:sym typeface="Archivo Narrow"/>
              </a:rPr>
              <a:t>RESTRICTED LIVING</a:t>
            </a:r>
            <a:endParaRPr sz="800" b="1" i="0" u="none" strike="noStrike" cap="none">
              <a:solidFill>
                <a:srgbClr val="FFFFFF"/>
              </a:solidFill>
              <a:latin typeface="Archivo Narrow"/>
              <a:ea typeface="Archivo Narrow"/>
              <a:cs typeface="Archivo Narrow"/>
              <a:sym typeface="Archivo Narrow"/>
            </a:endParaRPr>
          </a:p>
        </p:txBody>
      </p:sp>
      <p:sp>
        <p:nvSpPr>
          <p:cNvPr id="1119" name="Google Shape;1119;p3"/>
          <p:cNvSpPr txBox="1"/>
          <p:nvPr/>
        </p:nvSpPr>
        <p:spPr>
          <a:xfrm>
            <a:off x="7582648" y="1228165"/>
            <a:ext cx="1337236"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FFFFF"/>
                </a:solidFill>
                <a:latin typeface="Archivo Narrow"/>
                <a:ea typeface="Archivo Narrow"/>
                <a:cs typeface="Archivo Narrow"/>
                <a:sym typeface="Archivo Narrow"/>
              </a:rPr>
              <a:t>#6</a:t>
            </a:r>
            <a:endParaRPr sz="1400" b="0" i="0" u="none" strike="noStrike" cap="none">
              <a:solidFill>
                <a:srgbClr val="000000"/>
              </a:solidFill>
              <a:latin typeface="Archivo Narrow"/>
              <a:ea typeface="Archivo Narrow"/>
              <a:cs typeface="Archivo Narrow"/>
              <a:sym typeface="Archivo Narrow"/>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FFFFF"/>
                </a:solidFill>
                <a:latin typeface="Archivo Narrow"/>
                <a:ea typeface="Archivo Narrow"/>
                <a:cs typeface="Archivo Narrow"/>
                <a:sym typeface="Archivo Narrow"/>
              </a:rPr>
              <a:t>LIVING A NEW NORMAL </a:t>
            </a:r>
            <a:endParaRPr sz="800" b="1" i="0" u="none" strike="noStrike" cap="none">
              <a:solidFill>
                <a:srgbClr val="FFFFFF"/>
              </a:solidFill>
              <a:latin typeface="Archivo Narrow"/>
              <a:ea typeface="Archivo Narrow"/>
              <a:cs typeface="Archivo Narrow"/>
              <a:sym typeface="Archivo Narrow"/>
            </a:endParaRPr>
          </a:p>
        </p:txBody>
      </p:sp>
      <p:sp>
        <p:nvSpPr>
          <p:cNvPr id="1120" name="Google Shape;1120;p3"/>
          <p:cNvSpPr/>
          <p:nvPr/>
        </p:nvSpPr>
        <p:spPr>
          <a:xfrm>
            <a:off x="515471" y="1688353"/>
            <a:ext cx="8426823" cy="2241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1" name="Google Shape;1121;p3"/>
          <p:cNvSpPr txBox="1"/>
          <p:nvPr/>
        </p:nvSpPr>
        <p:spPr>
          <a:xfrm>
            <a:off x="635000" y="1703294"/>
            <a:ext cx="2076824" cy="2000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00AEEF"/>
                </a:solidFill>
                <a:latin typeface="Arial"/>
                <a:ea typeface="Arial"/>
                <a:cs typeface="Arial"/>
                <a:sym typeface="Arial"/>
              </a:rPr>
              <a:t>CONSUMER BEHAVIOR SHIFTS</a:t>
            </a:r>
            <a:endParaRPr sz="700" b="1" i="0" u="none" strike="noStrike" cap="none">
              <a:solidFill>
                <a:srgbClr val="00AEEF"/>
              </a:solidFill>
              <a:latin typeface="Arial"/>
              <a:ea typeface="Arial"/>
              <a:cs typeface="Arial"/>
              <a:sym typeface="Arial"/>
            </a:endParaRPr>
          </a:p>
        </p:txBody>
      </p:sp>
      <p:sp>
        <p:nvSpPr>
          <p:cNvPr id="1122" name="Google Shape;1122;p3"/>
          <p:cNvSpPr txBox="1"/>
          <p:nvPr/>
        </p:nvSpPr>
        <p:spPr>
          <a:xfrm>
            <a:off x="552824" y="1987176"/>
            <a:ext cx="1322294" cy="784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Interest rises in products that support overall maintenance of health and wellness.</a:t>
            </a:r>
            <a:endParaRPr sz="900" b="0" i="0" u="none" strike="noStrike" cap="none">
              <a:solidFill>
                <a:schemeClr val="dk1"/>
              </a:solidFill>
              <a:latin typeface="Arial"/>
              <a:ea typeface="Arial"/>
              <a:cs typeface="Arial"/>
              <a:sym typeface="Arial"/>
            </a:endParaRPr>
          </a:p>
        </p:txBody>
      </p:sp>
      <p:sp>
        <p:nvSpPr>
          <p:cNvPr id="1123" name="Google Shape;1123;p3"/>
          <p:cNvSpPr txBox="1"/>
          <p:nvPr/>
        </p:nvSpPr>
        <p:spPr>
          <a:xfrm>
            <a:off x="1957294" y="1987176"/>
            <a:ext cx="1355165" cy="784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Prioritize products essential to virus containment, health and public safety. E.g. face masks </a:t>
            </a:r>
            <a:endParaRPr sz="1400" b="0" i="0" u="none" strike="noStrike" cap="none">
              <a:solidFill>
                <a:srgbClr val="000000"/>
              </a:solidFill>
              <a:latin typeface="Arial"/>
              <a:ea typeface="Arial"/>
              <a:cs typeface="Arial"/>
              <a:sym typeface="Arial"/>
            </a:endParaRPr>
          </a:p>
        </p:txBody>
      </p:sp>
      <p:sp>
        <p:nvSpPr>
          <p:cNvPr id="1124" name="Google Shape;1124;p3"/>
          <p:cNvSpPr txBox="1"/>
          <p:nvPr/>
        </p:nvSpPr>
        <p:spPr>
          <a:xfrm>
            <a:off x="3364753" y="1987176"/>
            <a:ext cx="1355165" cy="10618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Pantry stockpiling of shelf-stable foods and a broader assortment of health-safety products; spike in store visits; growing basket sizes.</a:t>
            </a:r>
            <a:endParaRPr sz="1400" b="0" i="0" u="none" strike="noStrike" cap="none">
              <a:solidFill>
                <a:srgbClr val="000000"/>
              </a:solidFill>
              <a:latin typeface="Arial"/>
              <a:ea typeface="Arial"/>
              <a:cs typeface="Arial"/>
              <a:sym typeface="Arial"/>
            </a:endParaRPr>
          </a:p>
        </p:txBody>
      </p:sp>
      <p:sp>
        <p:nvSpPr>
          <p:cNvPr id="1125" name="Google Shape;1125;p3"/>
          <p:cNvSpPr txBox="1"/>
          <p:nvPr/>
        </p:nvSpPr>
        <p:spPr>
          <a:xfrm>
            <a:off x="4764741" y="1987176"/>
            <a:ext cx="1355165" cy="784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Increased online shopping, a decline in store visits, rising out-of-stocks, strains on the supply chain. </a:t>
            </a:r>
            <a:endParaRPr sz="1400" b="0" i="0" u="none" strike="noStrike" cap="none">
              <a:solidFill>
                <a:srgbClr val="000000"/>
              </a:solidFill>
              <a:latin typeface="Arial"/>
              <a:ea typeface="Arial"/>
              <a:cs typeface="Arial"/>
              <a:sym typeface="Arial"/>
            </a:endParaRPr>
          </a:p>
        </p:txBody>
      </p:sp>
      <p:sp>
        <p:nvSpPr>
          <p:cNvPr id="1126" name="Google Shape;1126;p3"/>
          <p:cNvSpPr txBox="1"/>
          <p:nvPr/>
        </p:nvSpPr>
        <p:spPr>
          <a:xfrm>
            <a:off x="6178177" y="1987176"/>
            <a:ext cx="1394012" cy="10618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Severely restricted shopping trips, online fulfillment is limited, price concerns rise as limited stock availability impacts pricing in some cases.</a:t>
            </a:r>
            <a:endParaRPr sz="1400" b="0" i="0" u="none" strike="noStrike" cap="none">
              <a:solidFill>
                <a:srgbClr val="000000"/>
              </a:solidFill>
              <a:latin typeface="Arial"/>
              <a:ea typeface="Arial"/>
              <a:cs typeface="Arial"/>
              <a:sym typeface="Arial"/>
            </a:endParaRPr>
          </a:p>
        </p:txBody>
      </p:sp>
      <p:sp>
        <p:nvSpPr>
          <p:cNvPr id="1127" name="Google Shape;1127;p3"/>
          <p:cNvSpPr txBox="1"/>
          <p:nvPr/>
        </p:nvSpPr>
        <p:spPr>
          <a:xfrm>
            <a:off x="7572187" y="1987176"/>
            <a:ext cx="1355165" cy="1338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People return to daily routines (work, school, etc.) but operate with a renewed cautiousness about health. Permanent shifts in supply chain, the use of e-commerce and hygiene practices. </a:t>
            </a:r>
            <a:endParaRPr sz="1400" b="0" i="0" u="none" strike="noStrike" cap="none">
              <a:solidFill>
                <a:srgbClr val="000000"/>
              </a:solidFill>
              <a:latin typeface="Arial"/>
              <a:ea typeface="Arial"/>
              <a:cs typeface="Arial"/>
              <a:sym typeface="Arial"/>
            </a:endParaRPr>
          </a:p>
        </p:txBody>
      </p:sp>
      <p:sp>
        <p:nvSpPr>
          <p:cNvPr id="1128" name="Google Shape;1128;p3"/>
          <p:cNvSpPr/>
          <p:nvPr/>
        </p:nvSpPr>
        <p:spPr>
          <a:xfrm>
            <a:off x="525930" y="3327400"/>
            <a:ext cx="8426823" cy="2241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9" name="Google Shape;1129;p3"/>
          <p:cNvSpPr txBox="1"/>
          <p:nvPr/>
        </p:nvSpPr>
        <p:spPr>
          <a:xfrm>
            <a:off x="645459" y="3342341"/>
            <a:ext cx="2076824" cy="2000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00AEEF"/>
                </a:solidFill>
                <a:latin typeface="Arial"/>
                <a:ea typeface="Arial"/>
                <a:cs typeface="Arial"/>
                <a:sym typeface="Arial"/>
              </a:rPr>
              <a:t>COVID-19 EVENT MARKERS</a:t>
            </a:r>
            <a:endParaRPr sz="700" b="1" i="0" u="none" strike="noStrike" cap="none">
              <a:solidFill>
                <a:srgbClr val="00AEEF"/>
              </a:solidFill>
              <a:latin typeface="Arial"/>
              <a:ea typeface="Arial"/>
              <a:cs typeface="Arial"/>
              <a:sym typeface="Arial"/>
            </a:endParaRPr>
          </a:p>
        </p:txBody>
      </p:sp>
      <p:sp>
        <p:nvSpPr>
          <p:cNvPr id="1130" name="Google Shape;1130;p3"/>
          <p:cNvSpPr txBox="1"/>
          <p:nvPr/>
        </p:nvSpPr>
        <p:spPr>
          <a:xfrm>
            <a:off x="555811" y="3663576"/>
            <a:ext cx="1322294" cy="784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Minimal localized cases of COVID-19 generally linked to an arrival from another infected country.</a:t>
            </a:r>
            <a:endParaRPr sz="1400" b="0" i="0" u="none" strike="noStrike" cap="none">
              <a:solidFill>
                <a:srgbClr val="000000"/>
              </a:solidFill>
              <a:latin typeface="Arial"/>
              <a:ea typeface="Arial"/>
              <a:cs typeface="Arial"/>
              <a:sym typeface="Arial"/>
            </a:endParaRPr>
          </a:p>
        </p:txBody>
      </p:sp>
      <p:sp>
        <p:nvSpPr>
          <p:cNvPr id="1131" name="Google Shape;1131;p3"/>
          <p:cNvSpPr txBox="1"/>
          <p:nvPr/>
        </p:nvSpPr>
        <p:spPr>
          <a:xfrm>
            <a:off x="1960281" y="3663576"/>
            <a:ext cx="1355165" cy="784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First local transmission with no link to other location + first COVID-19 related death/s.</a:t>
            </a:r>
            <a:endParaRPr sz="1400" b="0" i="0" u="none" strike="noStrike" cap="none">
              <a:solidFill>
                <a:srgbClr val="000000"/>
              </a:solidFill>
              <a:latin typeface="Arial"/>
              <a:ea typeface="Arial"/>
              <a:cs typeface="Arial"/>
              <a:sym typeface="Arial"/>
            </a:endParaRPr>
          </a:p>
        </p:txBody>
      </p:sp>
      <p:sp>
        <p:nvSpPr>
          <p:cNvPr id="1132" name="Google Shape;1132;p3"/>
          <p:cNvSpPr txBox="1"/>
          <p:nvPr/>
        </p:nvSpPr>
        <p:spPr>
          <a:xfrm>
            <a:off x="3367740" y="3663576"/>
            <a:ext cx="1355165"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Multiple cases of local transmission and multiple deaths linked to COVID-19.</a:t>
            </a:r>
            <a:endParaRPr sz="1400" b="0" i="0" u="none" strike="noStrike" cap="none">
              <a:solidFill>
                <a:srgbClr val="000000"/>
              </a:solidFill>
              <a:latin typeface="Arial"/>
              <a:ea typeface="Arial"/>
              <a:cs typeface="Arial"/>
              <a:sym typeface="Arial"/>
            </a:endParaRPr>
          </a:p>
        </p:txBody>
      </p:sp>
      <p:sp>
        <p:nvSpPr>
          <p:cNvPr id="1133" name="Google Shape;1133;p3"/>
          <p:cNvSpPr txBox="1"/>
          <p:nvPr/>
        </p:nvSpPr>
        <p:spPr>
          <a:xfrm>
            <a:off x="4767728" y="3663576"/>
            <a:ext cx="1355165" cy="784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Localized COVID-19 emergency actions. Percentage of people diagnosed continues to increase.</a:t>
            </a:r>
            <a:endParaRPr sz="1400" b="0" i="0" u="none" strike="noStrike" cap="none">
              <a:solidFill>
                <a:srgbClr val="000000"/>
              </a:solidFill>
              <a:latin typeface="Arial"/>
              <a:ea typeface="Arial"/>
              <a:cs typeface="Arial"/>
              <a:sym typeface="Arial"/>
            </a:endParaRPr>
          </a:p>
        </p:txBody>
      </p:sp>
      <p:sp>
        <p:nvSpPr>
          <p:cNvPr id="1134" name="Google Shape;1134;p3"/>
          <p:cNvSpPr txBox="1"/>
          <p:nvPr/>
        </p:nvSpPr>
        <p:spPr>
          <a:xfrm>
            <a:off x="6181164" y="3663576"/>
            <a:ext cx="1394012"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Mass cases of COVID-19. Communities ordered into lockdown.</a:t>
            </a:r>
            <a:endParaRPr sz="1400" b="0" i="0" u="none" strike="noStrike" cap="none">
              <a:solidFill>
                <a:srgbClr val="000000"/>
              </a:solidFill>
              <a:latin typeface="Arial"/>
              <a:ea typeface="Arial"/>
              <a:cs typeface="Arial"/>
              <a:sym typeface="Arial"/>
            </a:endParaRPr>
          </a:p>
        </p:txBody>
      </p:sp>
      <p:sp>
        <p:nvSpPr>
          <p:cNvPr id="1135" name="Google Shape;1135;p3"/>
          <p:cNvSpPr txBox="1"/>
          <p:nvPr/>
        </p:nvSpPr>
        <p:spPr>
          <a:xfrm>
            <a:off x="7575174" y="3663576"/>
            <a:ext cx="1355165" cy="784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COVID-19 quarantines lift beyond region/country’s most-affected hotspots and life starts to return to normal.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4"/>
          <p:cNvSpPr/>
          <p:nvPr/>
        </p:nvSpPr>
        <p:spPr>
          <a:xfrm>
            <a:off x="508000" y="1202764"/>
            <a:ext cx="2732454" cy="3384177"/>
          </a:xfrm>
          <a:prstGeom prst="rect">
            <a:avLst/>
          </a:prstGeom>
          <a:solidFill>
            <a:srgbClr val="0082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chivo Narrow"/>
              <a:ea typeface="Archivo Narrow"/>
              <a:cs typeface="Archivo Narrow"/>
              <a:sym typeface="Archivo Narrow"/>
            </a:endParaRPr>
          </a:p>
        </p:txBody>
      </p:sp>
      <p:sp>
        <p:nvSpPr>
          <p:cNvPr id="1141" name="Google Shape;1141;p4"/>
          <p:cNvSpPr/>
          <p:nvPr/>
        </p:nvSpPr>
        <p:spPr>
          <a:xfrm>
            <a:off x="3355186" y="1202764"/>
            <a:ext cx="2732454" cy="3384177"/>
          </a:xfrm>
          <a:prstGeom prst="rect">
            <a:avLst/>
          </a:prstGeom>
          <a:solidFill>
            <a:srgbClr val="005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chivo Narrow"/>
              <a:ea typeface="Archivo Narrow"/>
              <a:cs typeface="Archivo Narrow"/>
              <a:sym typeface="Archivo Narrow"/>
            </a:endParaRPr>
          </a:p>
        </p:txBody>
      </p:sp>
      <p:sp>
        <p:nvSpPr>
          <p:cNvPr id="1142" name="Google Shape;1142;p4"/>
          <p:cNvSpPr/>
          <p:nvPr/>
        </p:nvSpPr>
        <p:spPr>
          <a:xfrm>
            <a:off x="6202369" y="1202764"/>
            <a:ext cx="2732454" cy="338417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chivo Narrow"/>
              <a:ea typeface="Archivo Narrow"/>
              <a:cs typeface="Archivo Narrow"/>
              <a:sym typeface="Archivo Narrow"/>
            </a:endParaRPr>
          </a:p>
        </p:txBody>
      </p:sp>
      <p:sp>
        <p:nvSpPr>
          <p:cNvPr id="1143" name="Google Shape;1143;p4"/>
          <p:cNvSpPr/>
          <p:nvPr/>
        </p:nvSpPr>
        <p:spPr>
          <a:xfrm>
            <a:off x="493059" y="1815353"/>
            <a:ext cx="8509000" cy="2816412"/>
          </a:xfrm>
          <a:prstGeom prst="rect">
            <a:avLst/>
          </a:prstGeom>
          <a:solidFill>
            <a:schemeClr val="lt1">
              <a:alpha val="6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4" name="Google Shape;1144;p4"/>
          <p:cNvSpPr txBox="1"/>
          <p:nvPr/>
        </p:nvSpPr>
        <p:spPr>
          <a:xfrm>
            <a:off x="541212" y="1228165"/>
            <a:ext cx="2690183"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Archivo Narrow"/>
                <a:ea typeface="Archivo Narrow"/>
                <a:cs typeface="Archivo Narrow"/>
                <a:sym typeface="Archivo Narrow"/>
              </a:rPr>
              <a:t>#4 </a:t>
            </a:r>
            <a:br>
              <a:rPr lang="en" sz="1100" b="1" i="0" u="none" strike="noStrike" cap="none">
                <a:solidFill>
                  <a:srgbClr val="FFFFFF"/>
                </a:solidFill>
                <a:latin typeface="Archivo Narrow"/>
                <a:ea typeface="Archivo Narrow"/>
                <a:cs typeface="Archivo Narrow"/>
                <a:sym typeface="Archivo Narrow"/>
              </a:rPr>
            </a:br>
            <a:r>
              <a:rPr lang="en" sz="1100" b="1" i="0" u="none" strike="noStrike" cap="none">
                <a:solidFill>
                  <a:srgbClr val="FFFFFF"/>
                </a:solidFill>
                <a:latin typeface="Archivo Narrow"/>
                <a:ea typeface="Archivo Narrow"/>
                <a:cs typeface="Archivo Narrow"/>
                <a:sym typeface="Archivo Narrow"/>
              </a:rPr>
              <a:t>QUARANTINED LIVING PREPARATION </a:t>
            </a:r>
            <a:endParaRPr sz="1100" b="1" i="0" u="none" strike="noStrike" cap="none">
              <a:solidFill>
                <a:srgbClr val="FFFFFF"/>
              </a:solidFill>
              <a:latin typeface="Archivo Narrow"/>
              <a:ea typeface="Archivo Narrow"/>
              <a:cs typeface="Archivo Narrow"/>
              <a:sym typeface="Archivo Narrow"/>
            </a:endParaRPr>
          </a:p>
        </p:txBody>
      </p:sp>
      <p:sp>
        <p:nvSpPr>
          <p:cNvPr id="1145" name="Google Shape;1145;p4"/>
          <p:cNvSpPr txBox="1"/>
          <p:nvPr/>
        </p:nvSpPr>
        <p:spPr>
          <a:xfrm>
            <a:off x="3379340" y="1228165"/>
            <a:ext cx="2696221"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Archivo Narrow"/>
                <a:ea typeface="Archivo Narrow"/>
                <a:cs typeface="Archivo Narrow"/>
                <a:sym typeface="Archivo Narrow"/>
              </a:rPr>
              <a:t>#5 </a:t>
            </a:r>
            <a:br>
              <a:rPr lang="en" sz="1100" b="1" i="0" u="none" strike="noStrike" cap="none">
                <a:solidFill>
                  <a:srgbClr val="FFFFFF"/>
                </a:solidFill>
                <a:latin typeface="Archivo Narrow"/>
                <a:ea typeface="Archivo Narrow"/>
                <a:cs typeface="Archivo Narrow"/>
                <a:sym typeface="Archivo Narrow"/>
              </a:rPr>
            </a:br>
            <a:r>
              <a:rPr lang="en" sz="1100" b="1" i="0" u="none" strike="noStrike" cap="none">
                <a:solidFill>
                  <a:srgbClr val="FFFFFF"/>
                </a:solidFill>
                <a:latin typeface="Archivo Narrow"/>
                <a:ea typeface="Archivo Narrow"/>
                <a:cs typeface="Archivo Narrow"/>
                <a:sym typeface="Archivo Narrow"/>
              </a:rPr>
              <a:t>RESTRICTED LIVING</a:t>
            </a:r>
            <a:endParaRPr sz="1100" b="1" i="0" u="none" strike="noStrike" cap="none">
              <a:solidFill>
                <a:srgbClr val="FFFFFF"/>
              </a:solidFill>
              <a:latin typeface="Archivo Narrow"/>
              <a:ea typeface="Archivo Narrow"/>
              <a:cs typeface="Archivo Narrow"/>
              <a:sym typeface="Archivo Narrow"/>
            </a:endParaRPr>
          </a:p>
        </p:txBody>
      </p:sp>
      <p:sp>
        <p:nvSpPr>
          <p:cNvPr id="1146" name="Google Shape;1146;p4"/>
          <p:cNvSpPr txBox="1"/>
          <p:nvPr/>
        </p:nvSpPr>
        <p:spPr>
          <a:xfrm>
            <a:off x="6202373" y="1228165"/>
            <a:ext cx="2702261"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Archivo Narrow"/>
                <a:ea typeface="Archivo Narrow"/>
                <a:cs typeface="Archivo Narrow"/>
                <a:sym typeface="Archivo Narrow"/>
              </a:rPr>
              <a:t>#6</a:t>
            </a:r>
            <a:endParaRPr sz="1100" b="0" i="0" u="none" strike="noStrike" cap="none">
              <a:solidFill>
                <a:srgbClr val="000000"/>
              </a:solidFill>
              <a:latin typeface="Archivo Narrow"/>
              <a:ea typeface="Archivo Narrow"/>
              <a:cs typeface="Archivo Narrow"/>
              <a:sym typeface="Archivo Narrow"/>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Archivo Narrow"/>
                <a:ea typeface="Archivo Narrow"/>
                <a:cs typeface="Archivo Narrow"/>
                <a:sym typeface="Archivo Narrow"/>
              </a:rPr>
              <a:t>LIVING A NEW NORMAL </a:t>
            </a:r>
            <a:endParaRPr sz="1100" b="1" i="0" u="none" strike="noStrike" cap="none">
              <a:solidFill>
                <a:srgbClr val="FFFFFF"/>
              </a:solidFill>
              <a:latin typeface="Archivo Narrow"/>
              <a:ea typeface="Archivo Narrow"/>
              <a:cs typeface="Archivo Narrow"/>
              <a:sym typeface="Archivo Narrow"/>
            </a:endParaRPr>
          </a:p>
        </p:txBody>
      </p:sp>
      <p:sp>
        <p:nvSpPr>
          <p:cNvPr id="1147" name="Google Shape;1147;p4"/>
          <p:cNvSpPr txBox="1"/>
          <p:nvPr/>
        </p:nvSpPr>
        <p:spPr>
          <a:xfrm>
            <a:off x="508000" y="1987176"/>
            <a:ext cx="2738492"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Online shopping infrastructure will be put to the test. </a:t>
            </a:r>
            <a:endParaRPr sz="1400" b="0" i="0" u="none" strike="noStrike" cap="none">
              <a:solidFill>
                <a:srgbClr val="000000"/>
              </a:solidFill>
              <a:latin typeface="Arial"/>
              <a:ea typeface="Arial"/>
              <a:cs typeface="Arial"/>
              <a:sym typeface="Arial"/>
            </a:endParaRPr>
          </a:p>
        </p:txBody>
      </p:sp>
      <p:sp>
        <p:nvSpPr>
          <p:cNvPr id="1148" name="Google Shape;1148;p4"/>
          <p:cNvSpPr txBox="1"/>
          <p:nvPr/>
        </p:nvSpPr>
        <p:spPr>
          <a:xfrm>
            <a:off x="3364245" y="1987176"/>
            <a:ext cx="2816993"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Supply chain challenges will drive consumers to be less price sensitive on high demand packaged goods or those that guarantee hygiene standards. </a:t>
            </a:r>
            <a:endParaRPr sz="1400" b="0" i="0" u="none" strike="noStrike" cap="none">
              <a:solidFill>
                <a:srgbClr val="000000"/>
              </a:solidFill>
              <a:latin typeface="Arial"/>
              <a:ea typeface="Arial"/>
              <a:cs typeface="Arial"/>
              <a:sym typeface="Arial"/>
            </a:endParaRPr>
          </a:p>
        </p:txBody>
      </p:sp>
      <p:sp>
        <p:nvSpPr>
          <p:cNvPr id="1149" name="Google Shape;1149;p4"/>
          <p:cNvSpPr txBox="1"/>
          <p:nvPr/>
        </p:nvSpPr>
        <p:spPr>
          <a:xfrm>
            <a:off x="6181234" y="1987176"/>
            <a:ext cx="2738492"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Crisis-buying patterns during the outbreak will speed adoption of new, permanent behavior change.  </a:t>
            </a:r>
            <a:endParaRPr sz="1400" b="0" i="0" u="none" strike="noStrike" cap="none">
              <a:solidFill>
                <a:srgbClr val="000000"/>
              </a:solidFill>
              <a:latin typeface="Arial"/>
              <a:ea typeface="Arial"/>
              <a:cs typeface="Arial"/>
              <a:sym typeface="Arial"/>
            </a:endParaRPr>
          </a:p>
        </p:txBody>
      </p:sp>
      <p:sp>
        <p:nvSpPr>
          <p:cNvPr id="1150" name="Google Shape;1150;p4"/>
          <p:cNvSpPr txBox="1"/>
          <p:nvPr/>
        </p:nvSpPr>
        <p:spPr>
          <a:xfrm>
            <a:off x="514036" y="3118193"/>
            <a:ext cx="2738492"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In Italy, consumers grew heavily reliant on online shopping and fulfillment (while significantly reducing in-store visits) to meet their health and household needs. This will challenge areas where fulfillment infrastructure cannot keep up with demand.</a:t>
            </a:r>
            <a:endParaRPr sz="1400" b="0" i="0" u="none" strike="noStrike" cap="none">
              <a:solidFill>
                <a:srgbClr val="000000"/>
              </a:solidFill>
              <a:latin typeface="Arial"/>
              <a:ea typeface="Arial"/>
              <a:cs typeface="Arial"/>
              <a:sym typeface="Arial"/>
            </a:endParaRPr>
          </a:p>
        </p:txBody>
      </p:sp>
      <p:sp>
        <p:nvSpPr>
          <p:cNvPr id="1151" name="Google Shape;1151;p4"/>
          <p:cNvSpPr txBox="1"/>
          <p:nvPr/>
        </p:nvSpPr>
        <p:spPr>
          <a:xfrm>
            <a:off x="6187270" y="3118193"/>
            <a:ext cx="2738492"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New health and safety labeling may be critical in winning over cautious consumers, based on changes made in China, particularly in home delivery products. Older generations are turning to online shopping to meet more of their household needs.</a:t>
            </a:r>
            <a:endParaRPr sz="1400" b="0" i="0" u="none" strike="noStrike" cap="none">
              <a:solidFill>
                <a:srgbClr val="000000"/>
              </a:solidFill>
              <a:latin typeface="Arial"/>
              <a:ea typeface="Arial"/>
              <a:cs typeface="Arial"/>
              <a:sym typeface="Arial"/>
            </a:endParaRPr>
          </a:p>
        </p:txBody>
      </p:sp>
      <p:sp>
        <p:nvSpPr>
          <p:cNvPr id="1152" name="Google Shape;1152;p4"/>
          <p:cNvSpPr txBox="1">
            <a:spLocks noGrp="1"/>
          </p:cNvSpPr>
          <p:nvPr>
            <p:ph type="title"/>
          </p:nvPr>
        </p:nvSpPr>
        <p:spPr>
          <a:xfrm>
            <a:off x="594360" y="471895"/>
            <a:ext cx="8166672" cy="425286"/>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Clr>
                <a:schemeClr val="dk2"/>
              </a:buClr>
              <a:buSzPts val="2400"/>
              <a:buFont typeface="Arial"/>
              <a:buNone/>
            </a:pPr>
            <a:r>
              <a:rPr lang="en" sz="2400"/>
              <a:t>UK MOVING INTO PHASE 4 AND SHOPPERS WILL BE PREPARING FOR QUARANTINED LIVING</a:t>
            </a:r>
            <a:endParaRPr sz="2400" cap="none">
              <a:latin typeface="Arial"/>
              <a:ea typeface="Arial"/>
              <a:cs typeface="Arial"/>
              <a:sym typeface="Arial"/>
            </a:endParaRPr>
          </a:p>
        </p:txBody>
      </p:sp>
      <p:sp>
        <p:nvSpPr>
          <p:cNvPr id="1153" name="Google Shape;1153;p4"/>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SzPts val="800"/>
              <a:buNone/>
            </a:pPr>
            <a:endParaRPr/>
          </a:p>
        </p:txBody>
      </p:sp>
      <p:sp>
        <p:nvSpPr>
          <p:cNvPr id="1154" name="Google Shape;1154;p4"/>
          <p:cNvSpPr/>
          <p:nvPr/>
        </p:nvSpPr>
        <p:spPr>
          <a:xfrm>
            <a:off x="508000" y="1688353"/>
            <a:ext cx="8426823" cy="2241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5" name="Google Shape;1155;p4"/>
          <p:cNvSpPr txBox="1"/>
          <p:nvPr/>
        </p:nvSpPr>
        <p:spPr>
          <a:xfrm>
            <a:off x="635000" y="1703294"/>
            <a:ext cx="2076824" cy="2000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00AEEF"/>
                </a:solidFill>
                <a:latin typeface="Arial"/>
                <a:ea typeface="Arial"/>
                <a:cs typeface="Arial"/>
                <a:sym typeface="Arial"/>
              </a:rPr>
              <a:t>PREDICTIONS</a:t>
            </a:r>
            <a:endParaRPr sz="700" b="1" i="0" u="none" strike="noStrike" cap="none">
              <a:solidFill>
                <a:srgbClr val="00AEEF"/>
              </a:solidFill>
              <a:latin typeface="Arial"/>
              <a:ea typeface="Arial"/>
              <a:cs typeface="Arial"/>
              <a:sym typeface="Arial"/>
            </a:endParaRPr>
          </a:p>
        </p:txBody>
      </p:sp>
      <p:sp>
        <p:nvSpPr>
          <p:cNvPr id="1156" name="Google Shape;1156;p4"/>
          <p:cNvSpPr/>
          <p:nvPr/>
        </p:nvSpPr>
        <p:spPr>
          <a:xfrm>
            <a:off x="508000" y="2782017"/>
            <a:ext cx="8426823" cy="2241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7" name="Google Shape;1157;p4"/>
          <p:cNvSpPr txBox="1"/>
          <p:nvPr/>
        </p:nvSpPr>
        <p:spPr>
          <a:xfrm>
            <a:off x="645459" y="2796958"/>
            <a:ext cx="2076824" cy="2000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00AEEF"/>
                </a:solidFill>
                <a:latin typeface="Arial"/>
                <a:ea typeface="Arial"/>
                <a:cs typeface="Arial"/>
                <a:sym typeface="Arial"/>
              </a:rPr>
              <a:t>EARLY INDICATORS</a:t>
            </a:r>
            <a:endParaRPr sz="700" b="1" i="0" u="none" strike="noStrike" cap="none">
              <a:solidFill>
                <a:srgbClr val="00AEEF"/>
              </a:solidFill>
              <a:latin typeface="Arial"/>
              <a:ea typeface="Arial"/>
              <a:cs typeface="Arial"/>
              <a:sym typeface="Arial"/>
            </a:endParaRPr>
          </a:p>
        </p:txBody>
      </p:sp>
      <p:sp>
        <p:nvSpPr>
          <p:cNvPr id="1158" name="Google Shape;1158;p4"/>
          <p:cNvSpPr txBox="1"/>
          <p:nvPr/>
        </p:nvSpPr>
        <p:spPr>
          <a:xfrm>
            <a:off x="3439458" y="3065899"/>
            <a:ext cx="2581836" cy="1338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China experienced severely restricted shopping trips and online fulfillment challenges at this stage. And, price hikes on in-demand products will occur in some countries, but not all. We expect these factors will drive increased basket sizes in other markets and in some cases, influence consumer willingness to spend more on hygiene needs and healthful food products.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5"/>
          <p:cNvSpPr txBox="1">
            <a:spLocks noGrp="1"/>
          </p:cNvSpPr>
          <p:nvPr>
            <p:ph type="title"/>
          </p:nvPr>
        </p:nvSpPr>
        <p:spPr>
          <a:xfrm>
            <a:off x="594360" y="353483"/>
            <a:ext cx="8166600" cy="4338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
                <a:latin typeface="Archivo Narrow"/>
                <a:ea typeface="Archivo Narrow"/>
                <a:cs typeface="Archivo Narrow"/>
                <a:sym typeface="Archivo Narrow"/>
              </a:rPr>
              <a:t>COUNTRY THRESHOLD MAP</a:t>
            </a:r>
            <a:endParaRPr>
              <a:latin typeface="Archivo Narrow"/>
              <a:ea typeface="Archivo Narrow"/>
              <a:cs typeface="Archivo Narrow"/>
              <a:sym typeface="Archivo Narrow"/>
            </a:endParaRPr>
          </a:p>
        </p:txBody>
      </p:sp>
      <p:sp>
        <p:nvSpPr>
          <p:cNvPr id="1164" name="Google Shape;1164;p5"/>
          <p:cNvSpPr txBox="1">
            <a:spLocks noGrp="1"/>
          </p:cNvSpPr>
          <p:nvPr>
            <p:ph type="body" idx="1"/>
          </p:nvPr>
        </p:nvSpPr>
        <p:spPr>
          <a:xfrm>
            <a:off x="594359" y="4780026"/>
            <a:ext cx="8165700" cy="2742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60"/>
              </a:spcBef>
              <a:spcAft>
                <a:spcPts val="0"/>
              </a:spcAft>
              <a:buClr>
                <a:schemeClr val="dk1"/>
              </a:buClr>
              <a:buSzPts val="1100"/>
              <a:buFont typeface="Arial"/>
              <a:buNone/>
            </a:pPr>
            <a:r>
              <a:rPr lang="en" sz="700">
                <a:solidFill>
                  <a:schemeClr val="accent6"/>
                </a:solidFill>
                <a:highlight>
                  <a:srgbClr val="FFFFFF"/>
                </a:highlight>
                <a:latin typeface="Open Sans"/>
                <a:ea typeface="Open Sans"/>
                <a:cs typeface="Open Sans"/>
                <a:sym typeface="Open Sans"/>
              </a:rPr>
              <a:t>Source: John's Hopkins Coronavirus database: </a:t>
            </a:r>
            <a:r>
              <a:rPr lang="en" sz="700" u="sng">
                <a:solidFill>
                  <a:schemeClr val="accent6"/>
                </a:solidFill>
                <a:highlight>
                  <a:srgbClr val="FFFFFF"/>
                </a:highlight>
                <a:latin typeface="Open Sans"/>
                <a:ea typeface="Open Sans"/>
                <a:cs typeface="Open Sans"/>
                <a:sym typeface="Open Sans"/>
                <a:hlinkClick r:id="rId3"/>
              </a:rPr>
              <a:t>https://www.arcgis.com/apps/opsdashboard/index.html#/bda7594740fd40299423467b48e9ecf6</a:t>
            </a:r>
            <a:r>
              <a:rPr lang="en" sz="700" u="sng">
                <a:solidFill>
                  <a:schemeClr val="accent6"/>
                </a:solidFill>
                <a:highlight>
                  <a:srgbClr val="FFFFFF"/>
                </a:highlight>
                <a:latin typeface="Open Sans"/>
                <a:ea typeface="Open Sans"/>
                <a:cs typeface="Open Sans"/>
                <a:sym typeface="Open Sans"/>
              </a:rPr>
              <a:t>.  </a:t>
            </a:r>
            <a:r>
              <a:rPr lang="en" sz="700">
                <a:solidFill>
                  <a:schemeClr val="accent6"/>
                </a:solidFill>
                <a:highlight>
                  <a:srgbClr val="FFFFFF"/>
                </a:highlight>
                <a:latin typeface="Open Sans"/>
                <a:ea typeface="Open Sans"/>
                <a:cs typeface="Open Sans"/>
                <a:sym typeface="Open Sans"/>
              </a:rPr>
              <a:t> </a:t>
            </a:r>
            <a:endParaRPr sz="700">
              <a:solidFill>
                <a:schemeClr val="accent6"/>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SzPts val="800"/>
              <a:buNone/>
            </a:pPr>
            <a:r>
              <a:rPr lang="en" sz="700">
                <a:solidFill>
                  <a:schemeClr val="accent6"/>
                </a:solidFill>
                <a:highlight>
                  <a:srgbClr val="FFFFFF"/>
                </a:highlight>
                <a:latin typeface="Open Sans"/>
                <a:ea typeface="Open Sans"/>
                <a:cs typeface="Open Sans"/>
                <a:sym typeface="Open Sans"/>
              </a:rPr>
              <a:t>Formula: Number of reported cases, + Number of cases added per day + Government and Market News (including: quarantine measures, case transmission types, deaths)</a:t>
            </a:r>
            <a:endParaRPr sz="700">
              <a:solidFill>
                <a:schemeClr val="accent6"/>
              </a:solidFill>
            </a:endParaRPr>
          </a:p>
        </p:txBody>
      </p:sp>
      <p:graphicFrame>
        <p:nvGraphicFramePr>
          <p:cNvPr id="1165" name="Google Shape;1165;p5"/>
          <p:cNvGraphicFramePr/>
          <p:nvPr/>
        </p:nvGraphicFramePr>
        <p:xfrm>
          <a:off x="7287643" y="2029174"/>
          <a:ext cx="1767825" cy="1635600"/>
        </p:xfrm>
        <a:graphic>
          <a:graphicData uri="http://schemas.openxmlformats.org/drawingml/2006/table">
            <a:tbl>
              <a:tblPr>
                <a:noFill/>
                <a:tableStyleId>{EC224228-3F77-4650-A59D-D0A96CD85092}</a:tableStyleId>
              </a:tblPr>
              <a:tblGrid>
                <a:gridCol w="300900"/>
                <a:gridCol w="1466925"/>
              </a:tblGrid>
              <a:tr h="272600">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lt1"/>
                          </a:solidFill>
                          <a:latin typeface="Arial"/>
                          <a:ea typeface="Arial"/>
                          <a:cs typeface="Arial"/>
                          <a:sym typeface="Arial"/>
                        </a:rPr>
                        <a:t>#1</a:t>
                      </a:r>
                      <a:endParaRPr sz="800" b="1" u="none" strike="noStrike" cap="none">
                        <a:solidFill>
                          <a:schemeClr val="lt1"/>
                        </a:solidFill>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92E1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 sz="700" b="0" u="none" strike="noStrike" cap="none">
                          <a:latin typeface="Arial"/>
                          <a:ea typeface="Arial"/>
                          <a:cs typeface="Arial"/>
                          <a:sym typeface="Arial"/>
                        </a:rPr>
                        <a:t>Proactive Health-Minded Buying</a:t>
                      </a:r>
                      <a:endParaRPr sz="700" b="0" u="none" strike="noStrike" cap="none">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r>
              <a:tr h="272600">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lt1"/>
                          </a:solidFill>
                          <a:latin typeface="Arial"/>
                          <a:ea typeface="Arial"/>
                          <a:cs typeface="Arial"/>
                          <a:sym typeface="Arial"/>
                        </a:rPr>
                        <a:t>#2</a:t>
                      </a:r>
                      <a:endParaRPr sz="800" b="1" u="none" strike="noStrike" cap="none">
                        <a:solidFill>
                          <a:schemeClr val="lt1"/>
                        </a:solidFill>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6BD6F7"/>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 sz="700" b="0" u="none" strike="noStrike" cap="none">
                          <a:latin typeface="Arial"/>
                          <a:ea typeface="Arial"/>
                          <a:cs typeface="Arial"/>
                          <a:sym typeface="Arial"/>
                        </a:rPr>
                        <a:t>Reactive Health Management</a:t>
                      </a:r>
                      <a:endParaRPr sz="700" b="0" u="none" strike="noStrike" cap="none">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r>
              <a:tr h="272600">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lt1"/>
                          </a:solidFill>
                          <a:latin typeface="Arial"/>
                          <a:ea typeface="Arial"/>
                          <a:cs typeface="Arial"/>
                          <a:sym typeface="Arial"/>
                        </a:rPr>
                        <a:t>#3</a:t>
                      </a:r>
                      <a:endParaRPr sz="800" b="1" u="none" strike="noStrike" cap="none">
                        <a:solidFill>
                          <a:schemeClr val="lt1"/>
                        </a:solidFill>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00AEE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 sz="700" b="0" u="none" strike="noStrike" cap="none">
                          <a:latin typeface="Arial"/>
                          <a:ea typeface="Arial"/>
                          <a:cs typeface="Arial"/>
                          <a:sym typeface="Arial"/>
                        </a:rPr>
                        <a:t>Pantry Preparation</a:t>
                      </a:r>
                      <a:endParaRPr sz="700" b="0" u="none" strike="noStrike" cap="none">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r>
              <a:tr h="272600">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lt1"/>
                          </a:solidFill>
                          <a:latin typeface="Arial"/>
                          <a:ea typeface="Arial"/>
                          <a:cs typeface="Arial"/>
                          <a:sym typeface="Arial"/>
                        </a:rPr>
                        <a:t>#4</a:t>
                      </a:r>
                      <a:endParaRPr sz="800" b="1" u="none" strike="noStrike" cap="none">
                        <a:solidFill>
                          <a:schemeClr val="lt1"/>
                        </a:solidFill>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0073C2"/>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 sz="700" b="0" u="none" strike="noStrike" cap="none">
                          <a:latin typeface="Arial"/>
                          <a:ea typeface="Arial"/>
                          <a:cs typeface="Arial"/>
                          <a:sym typeface="Arial"/>
                        </a:rPr>
                        <a:t>Quarantine Living Prep</a:t>
                      </a:r>
                      <a:endParaRPr sz="700" b="0" u="none" strike="noStrike" cap="none">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r>
              <a:tr h="272600">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lt1"/>
                          </a:solidFill>
                          <a:latin typeface="Arial"/>
                          <a:ea typeface="Arial"/>
                          <a:cs typeface="Arial"/>
                          <a:sym typeface="Arial"/>
                        </a:rPr>
                        <a:t>#5</a:t>
                      </a:r>
                      <a:endParaRPr sz="800" b="1" u="none" strike="noStrike" cap="none">
                        <a:solidFill>
                          <a:schemeClr val="lt1"/>
                        </a:solidFill>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00409E"/>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 sz="700" b="0" u="none" strike="noStrike" cap="none">
                          <a:latin typeface="Arial"/>
                          <a:ea typeface="Arial"/>
                          <a:cs typeface="Arial"/>
                          <a:sym typeface="Arial"/>
                        </a:rPr>
                        <a:t>Restricted Living</a:t>
                      </a:r>
                      <a:endParaRPr sz="700" b="0" u="none" strike="noStrike" cap="none">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r>
              <a:tr h="272600">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chemeClr val="lt1"/>
                          </a:solidFill>
                          <a:latin typeface="Arial"/>
                          <a:ea typeface="Arial"/>
                          <a:cs typeface="Arial"/>
                          <a:sym typeface="Arial"/>
                        </a:rPr>
                        <a:t>#6</a:t>
                      </a:r>
                      <a:endParaRPr sz="800" b="1" u="none" strike="noStrike" cap="none">
                        <a:solidFill>
                          <a:schemeClr val="lt1"/>
                        </a:solidFill>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7C8F5"/>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 sz="700" b="0" u="none" strike="noStrike" cap="none">
                          <a:latin typeface="Arial"/>
                          <a:ea typeface="Arial"/>
                          <a:cs typeface="Arial"/>
                          <a:sym typeface="Arial"/>
                        </a:rPr>
                        <a:t>Living a New Normal</a:t>
                      </a:r>
                      <a:endParaRPr sz="700" b="0" u="none" strike="noStrike" cap="none">
                        <a:latin typeface="Arial"/>
                        <a:ea typeface="Arial"/>
                        <a:cs typeface="Arial"/>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r>
            </a:tbl>
          </a:graphicData>
        </a:graphic>
      </p:graphicFrame>
      <p:pic>
        <p:nvPicPr>
          <p:cNvPr id="1166" name="Google Shape;1166;p5"/>
          <p:cNvPicPr preferRelativeResize="0"/>
          <p:nvPr/>
        </p:nvPicPr>
        <p:blipFill rotWithShape="1">
          <a:blip r:embed="rId4">
            <a:alphaModFix/>
          </a:blip>
          <a:srcRect/>
          <a:stretch/>
        </p:blipFill>
        <p:spPr>
          <a:xfrm>
            <a:off x="838200" y="939683"/>
            <a:ext cx="6126309" cy="3687943"/>
          </a:xfrm>
          <a:prstGeom prst="rect">
            <a:avLst/>
          </a:prstGeom>
          <a:noFill/>
          <a:ln>
            <a:noFill/>
          </a:ln>
        </p:spPr>
      </p:pic>
      <p:sp>
        <p:nvSpPr>
          <p:cNvPr id="1167" name="Google Shape;1167;p5"/>
          <p:cNvSpPr/>
          <p:nvPr/>
        </p:nvSpPr>
        <p:spPr>
          <a:xfrm>
            <a:off x="859500" y="805775"/>
            <a:ext cx="684900" cy="644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pic>
        <p:nvPicPr>
          <p:cNvPr id="1172" name="Google Shape;1172;p6"/>
          <p:cNvPicPr preferRelativeResize="0"/>
          <p:nvPr/>
        </p:nvPicPr>
        <p:blipFill rotWithShape="1">
          <a:blip r:embed="rId3">
            <a:alphaModFix/>
          </a:blip>
          <a:srcRect t="35772" b="14321"/>
          <a:stretch/>
        </p:blipFill>
        <p:spPr>
          <a:xfrm>
            <a:off x="168111" y="1066798"/>
            <a:ext cx="8979422" cy="2988000"/>
          </a:xfrm>
          <a:prstGeom prst="rect">
            <a:avLst/>
          </a:prstGeom>
          <a:noFill/>
          <a:ln>
            <a:noFill/>
          </a:ln>
        </p:spPr>
      </p:pic>
      <p:sp>
        <p:nvSpPr>
          <p:cNvPr id="1173" name="Google Shape;1173;p6"/>
          <p:cNvSpPr txBox="1">
            <a:spLocks noGrp="1"/>
          </p:cNvSpPr>
          <p:nvPr>
            <p:ph type="title"/>
          </p:nvPr>
        </p:nvSpPr>
        <p:spPr>
          <a:xfrm>
            <a:off x="1221300" y="381000"/>
            <a:ext cx="7389300" cy="4338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SzPts val="3000"/>
              <a:buNone/>
            </a:pPr>
            <a:r>
              <a:rPr lang="en">
                <a:latin typeface="Archivo Narrow"/>
                <a:ea typeface="Archivo Narrow"/>
                <a:cs typeface="Archivo Narrow"/>
                <a:sym typeface="Archivo Narrow"/>
              </a:rPr>
              <a:t>QUARANTINED LIVING PREP</a:t>
            </a:r>
            <a:endParaRPr>
              <a:latin typeface="Archivo Narrow"/>
              <a:ea typeface="Archivo Narrow"/>
              <a:cs typeface="Archivo Narrow"/>
              <a:sym typeface="Archivo Narrow"/>
            </a:endParaRPr>
          </a:p>
        </p:txBody>
      </p:sp>
      <p:sp>
        <p:nvSpPr>
          <p:cNvPr id="1174" name="Google Shape;1174;p6"/>
          <p:cNvSpPr/>
          <p:nvPr/>
        </p:nvSpPr>
        <p:spPr>
          <a:xfrm>
            <a:off x="609600" y="274200"/>
            <a:ext cx="640200" cy="640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FFFFFF"/>
                </a:solidFill>
                <a:latin typeface="Arial"/>
                <a:ea typeface="Arial"/>
                <a:cs typeface="Arial"/>
                <a:sym typeface="Arial"/>
              </a:rPr>
              <a:t>#4</a:t>
            </a:r>
            <a:endParaRPr sz="3000" b="1" i="0" u="none" strike="noStrike" cap="none">
              <a:solidFill>
                <a:srgbClr val="FFFFFF"/>
              </a:solidFill>
              <a:latin typeface="Arial"/>
              <a:ea typeface="Arial"/>
              <a:cs typeface="Arial"/>
              <a:sym typeface="Arial"/>
            </a:endParaRPr>
          </a:p>
        </p:txBody>
      </p:sp>
      <p:grpSp>
        <p:nvGrpSpPr>
          <p:cNvPr id="1175" name="Google Shape;1175;p6"/>
          <p:cNvGrpSpPr/>
          <p:nvPr/>
        </p:nvGrpSpPr>
        <p:grpSpPr>
          <a:xfrm>
            <a:off x="1371600" y="3657600"/>
            <a:ext cx="2743200" cy="1295400"/>
            <a:chOff x="914400" y="3810000"/>
            <a:chExt cx="2743200" cy="1295400"/>
          </a:xfrm>
        </p:grpSpPr>
        <p:sp>
          <p:nvSpPr>
            <p:cNvPr id="1176" name="Google Shape;1176;p6"/>
            <p:cNvSpPr/>
            <p:nvPr/>
          </p:nvSpPr>
          <p:spPr>
            <a:xfrm>
              <a:off x="914400" y="3810000"/>
              <a:ext cx="2743200" cy="381000"/>
            </a:xfrm>
            <a:prstGeom prst="rect">
              <a:avLst/>
            </a:prstGeom>
            <a:solidFill>
              <a:srgbClr val="0082B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chivo Narrow"/>
                  <a:ea typeface="Archivo Narrow"/>
                  <a:cs typeface="Archivo Narrow"/>
                  <a:sym typeface="Archivo Narrow"/>
                </a:rPr>
                <a:t>COVID-19 EVENT MARKERS</a:t>
              </a:r>
              <a:endParaRPr sz="1400" b="1" i="0" u="none" strike="noStrike" cap="none">
                <a:solidFill>
                  <a:schemeClr val="lt1"/>
                </a:solidFill>
                <a:latin typeface="Archivo Narrow"/>
                <a:ea typeface="Archivo Narrow"/>
                <a:cs typeface="Archivo Narrow"/>
                <a:sym typeface="Archivo Narrow"/>
              </a:endParaRPr>
            </a:p>
          </p:txBody>
        </p:sp>
        <p:sp>
          <p:nvSpPr>
            <p:cNvPr id="1177" name="Google Shape;1177;p6"/>
            <p:cNvSpPr/>
            <p:nvPr/>
          </p:nvSpPr>
          <p:spPr>
            <a:xfrm>
              <a:off x="914400" y="4191000"/>
              <a:ext cx="2743200" cy="914400"/>
            </a:xfrm>
            <a:prstGeom prst="rect">
              <a:avLst/>
            </a:prstGeom>
            <a:noFill/>
            <a:ln w="9525" cap="flat" cmpd="sng">
              <a:solidFill>
                <a:srgbClr val="0082B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Localised COVID-19 emergency actions. Percentage of people diagnosed continues to increase.</a:t>
              </a:r>
              <a:endParaRPr sz="1200" b="0" i="0" u="none" strike="noStrike" cap="none">
                <a:solidFill>
                  <a:srgbClr val="000000"/>
                </a:solidFill>
                <a:latin typeface="Arial"/>
                <a:ea typeface="Arial"/>
                <a:cs typeface="Arial"/>
                <a:sym typeface="Arial"/>
              </a:endParaRPr>
            </a:p>
          </p:txBody>
        </p:sp>
      </p:grpSp>
      <p:grpSp>
        <p:nvGrpSpPr>
          <p:cNvPr id="1178" name="Google Shape;1178;p6"/>
          <p:cNvGrpSpPr/>
          <p:nvPr/>
        </p:nvGrpSpPr>
        <p:grpSpPr>
          <a:xfrm>
            <a:off x="5029200" y="3657600"/>
            <a:ext cx="2743200" cy="1295400"/>
            <a:chOff x="5486400" y="3810000"/>
            <a:chExt cx="2743200" cy="1295400"/>
          </a:xfrm>
        </p:grpSpPr>
        <p:sp>
          <p:nvSpPr>
            <p:cNvPr id="1179" name="Google Shape;1179;p6"/>
            <p:cNvSpPr/>
            <p:nvPr/>
          </p:nvSpPr>
          <p:spPr>
            <a:xfrm>
              <a:off x="5486400" y="3810000"/>
              <a:ext cx="2743200" cy="381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chivo Narrow"/>
                  <a:ea typeface="Archivo Narrow"/>
                  <a:cs typeface="Archivo Narrow"/>
                  <a:sym typeface="Archivo Narrow"/>
                </a:rPr>
                <a:t>CONSUMER BEHAVIOUR SHIFTS</a:t>
              </a:r>
              <a:endParaRPr sz="1400" b="1" i="0" u="none" strike="noStrike" cap="none">
                <a:solidFill>
                  <a:schemeClr val="lt1"/>
                </a:solidFill>
                <a:latin typeface="Archivo Narrow"/>
                <a:ea typeface="Archivo Narrow"/>
                <a:cs typeface="Archivo Narrow"/>
                <a:sym typeface="Archivo Narrow"/>
              </a:endParaRPr>
            </a:p>
          </p:txBody>
        </p:sp>
        <p:sp>
          <p:nvSpPr>
            <p:cNvPr id="1180" name="Google Shape;1180;p6"/>
            <p:cNvSpPr/>
            <p:nvPr/>
          </p:nvSpPr>
          <p:spPr>
            <a:xfrm>
              <a:off x="5486400" y="4191000"/>
              <a:ext cx="2743200" cy="914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Increased online shopping, declining store visits, rising out of stocks, strains on supply chain.</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7"/>
          <p:cNvSpPr/>
          <p:nvPr/>
        </p:nvSpPr>
        <p:spPr>
          <a:xfrm>
            <a:off x="-10700" y="870050"/>
            <a:ext cx="9165300" cy="3403500"/>
          </a:xfrm>
          <a:prstGeom prst="rect">
            <a:avLst/>
          </a:prstGeom>
          <a:solidFill>
            <a:srgbClr val="FFFFFF"/>
          </a:solidFill>
          <a:ln>
            <a:noFill/>
          </a:ln>
        </p:spPr>
        <p:txBody>
          <a:bodyPr spcFirstLastPara="1" wrap="square" lIns="822950" tIns="91425" rIns="822950" bIns="91425" anchor="b"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Open Sans"/>
              <a:ea typeface="Open Sans"/>
              <a:cs typeface="Open Sans"/>
              <a:sym typeface="Open Sans"/>
            </a:endParaRPr>
          </a:p>
        </p:txBody>
      </p:sp>
      <p:sp>
        <p:nvSpPr>
          <p:cNvPr id="1187" name="Google Shape;1187;p7"/>
          <p:cNvSpPr txBox="1"/>
          <p:nvPr/>
        </p:nvSpPr>
        <p:spPr>
          <a:xfrm>
            <a:off x="4757056" y="1127103"/>
            <a:ext cx="3949500" cy="290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Open Sans"/>
                <a:ea typeface="Open Sans"/>
                <a:cs typeface="Open Sans"/>
                <a:sym typeface="Open Sans"/>
              </a:rPr>
              <a:t>“While we expect that replenishment will eventually catch up in most categories, typically over a three to seven day period, especially where production is local, there are some instances where shortages could hang around—particularly for products manufactured in, or where packaging is sourced from China. Products that come off factory lines or go through distribution systems in virus-impacted countries could also face logistical issues, and these supply side shocks will further disrupt the industry.”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82B3"/>
                </a:solidFill>
                <a:latin typeface="Archivo Narrow"/>
                <a:ea typeface="Archivo Narrow"/>
                <a:cs typeface="Archivo Narrow"/>
                <a:sym typeface="Archivo Narrow"/>
              </a:rPr>
              <a:t>PAUL WALKER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Open Sans"/>
                <a:ea typeface="Open Sans"/>
                <a:cs typeface="Open Sans"/>
                <a:sym typeface="Open Sans"/>
              </a:rPr>
              <a:t>Managing Director, Nielsen Connect UK</a:t>
            </a:r>
            <a:endParaRPr sz="1200" b="0" i="0" u="none" strike="noStrike" cap="none">
              <a:solidFill>
                <a:srgbClr val="000000"/>
              </a:solidFill>
              <a:latin typeface="Open Sans"/>
              <a:ea typeface="Open Sans"/>
              <a:cs typeface="Open Sans"/>
              <a:sym typeface="Open Sans"/>
            </a:endParaRPr>
          </a:p>
        </p:txBody>
      </p:sp>
      <p:sp>
        <p:nvSpPr>
          <p:cNvPr id="1188" name="Google Shape;1188;p7"/>
          <p:cNvSpPr txBox="1">
            <a:spLocks noGrp="1"/>
          </p:cNvSpPr>
          <p:nvPr>
            <p:ph type="title"/>
          </p:nvPr>
        </p:nvSpPr>
        <p:spPr>
          <a:xfrm>
            <a:off x="228600" y="2064684"/>
            <a:ext cx="8046600" cy="438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0"/>
              </a:spcBef>
              <a:spcAft>
                <a:spcPts val="0"/>
              </a:spcAft>
              <a:buClr>
                <a:srgbClr val="FFFFFF"/>
              </a:buClr>
              <a:buSzPts val="5000"/>
              <a:buFont typeface="Arial"/>
              <a:buNone/>
            </a:pPr>
            <a:r>
              <a:rPr lang="en"/>
              <a:t>“</a:t>
            </a:r>
            <a:endParaRPr/>
          </a:p>
        </p:txBody>
      </p:sp>
      <p:sp>
        <p:nvSpPr>
          <p:cNvPr id="1189" name="Google Shape;1189;p7"/>
          <p:cNvSpPr txBox="1"/>
          <p:nvPr/>
        </p:nvSpPr>
        <p:spPr>
          <a:xfrm>
            <a:off x="1345375" y="2751901"/>
            <a:ext cx="2160000" cy="88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Open Sans"/>
                <a:ea typeface="Open Sans"/>
                <a:cs typeface="Open Sans"/>
                <a:sym typeface="Open Sans"/>
              </a:rPr>
              <a:t>Morrisons supermarkets launched an initiative to pay small suppliers early. Not only does it generate goodwill, it will stabilize their supply chain during this testing time.</a:t>
            </a:r>
            <a:endParaRPr sz="900" b="0" i="0" u="none" strike="noStrike" cap="none">
              <a:solidFill>
                <a:schemeClr val="dk1"/>
              </a:solidFill>
              <a:latin typeface="Open Sans"/>
              <a:ea typeface="Open Sans"/>
              <a:cs typeface="Open Sans"/>
              <a:sym typeface="Open Sans"/>
            </a:endParaRPr>
          </a:p>
        </p:txBody>
      </p:sp>
      <p:sp>
        <p:nvSpPr>
          <p:cNvPr id="1190" name="Google Shape;1190;p7"/>
          <p:cNvSpPr txBox="1"/>
          <p:nvPr/>
        </p:nvSpPr>
        <p:spPr>
          <a:xfrm>
            <a:off x="1323603" y="3630815"/>
            <a:ext cx="2160000" cy="457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Archivo Narrow"/>
              <a:ea typeface="Archivo Narrow"/>
              <a:cs typeface="Archivo Narrow"/>
              <a:sym typeface="Archivo Narrow"/>
            </a:endParaRPr>
          </a:p>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chivo Narrow"/>
                <a:ea typeface="Archivo Narrow"/>
                <a:cs typeface="Archivo Narrow"/>
                <a:sym typeface="Archivo Narrow"/>
              </a:rPr>
              <a:t>SECURING SUPPLY &amp; CONTINUITY EARLY AS RESTRICTIONS INCREASE</a:t>
            </a:r>
            <a:endParaRPr sz="900" b="1" i="0" u="none" strike="noStrike" cap="none">
              <a:solidFill>
                <a:schemeClr val="lt1"/>
              </a:solidFill>
              <a:latin typeface="Archivo Narrow"/>
              <a:ea typeface="Archivo Narrow"/>
              <a:cs typeface="Archivo Narrow"/>
              <a:sym typeface="Archivo Narrow"/>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FFFFFF"/>
              </a:solidFill>
              <a:latin typeface="Archivo Narrow"/>
              <a:ea typeface="Archivo Narrow"/>
              <a:cs typeface="Archivo Narrow"/>
              <a:sym typeface="Archivo Narrow"/>
            </a:endParaRPr>
          </a:p>
        </p:txBody>
      </p:sp>
      <p:pic>
        <p:nvPicPr>
          <p:cNvPr id="1191" name="Google Shape;1191;p7"/>
          <p:cNvPicPr preferRelativeResize="0"/>
          <p:nvPr/>
        </p:nvPicPr>
        <p:blipFill rotWithShape="1">
          <a:blip r:embed="rId3">
            <a:alphaModFix/>
          </a:blip>
          <a:srcRect l="24257" t="19401" r="42396" b="47947"/>
          <a:stretch/>
        </p:blipFill>
        <p:spPr>
          <a:xfrm>
            <a:off x="1335301" y="1460943"/>
            <a:ext cx="2159999" cy="1327937"/>
          </a:xfrm>
          <a:prstGeom prst="rect">
            <a:avLst/>
          </a:prstGeom>
          <a:noFill/>
          <a:ln>
            <a:noFill/>
          </a:ln>
        </p:spPr>
      </p:pic>
      <p:sp>
        <p:nvSpPr>
          <p:cNvPr id="1192" name="Google Shape;1192;p7"/>
          <p:cNvSpPr txBox="1"/>
          <p:nvPr/>
        </p:nvSpPr>
        <p:spPr>
          <a:xfrm>
            <a:off x="1312717" y="980476"/>
            <a:ext cx="2160000" cy="48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Narrow"/>
                <a:ea typeface="Arial Narrow"/>
                <a:cs typeface="Arial Narrow"/>
                <a:sym typeface="Arial Narrow"/>
              </a:rPr>
              <a:t>STABILIZING SUPPLY  CHAIN</a:t>
            </a:r>
            <a:endParaRPr sz="1200" b="1" i="0" u="none" strike="noStrike" cap="none">
              <a:solidFill>
                <a:schemeClr val="dk1"/>
              </a:solidFill>
              <a:latin typeface="Arial Narrow"/>
              <a:ea typeface="Arial Narrow"/>
              <a:cs typeface="Arial Narrow"/>
              <a:sym typeface="Arial Narrow"/>
            </a:endParaRPr>
          </a:p>
        </p:txBody>
      </p:sp>
      <p:sp>
        <p:nvSpPr>
          <p:cNvPr id="1193" name="Google Shape;1193;p7"/>
          <p:cNvSpPr txBox="1"/>
          <p:nvPr/>
        </p:nvSpPr>
        <p:spPr>
          <a:xfrm>
            <a:off x="594360" y="353483"/>
            <a:ext cx="8166600" cy="433800"/>
          </a:xfrm>
          <a:prstGeom prst="rect">
            <a:avLst/>
          </a:prstGeom>
          <a:no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FFFFFF"/>
              </a:buClr>
              <a:buSzPts val="5000"/>
              <a:buFont typeface="Arial"/>
              <a:buNone/>
            </a:pPr>
            <a:r>
              <a:rPr lang="en" sz="2400" b="1" i="0" u="none" strike="noStrike" cap="none">
                <a:solidFill>
                  <a:schemeClr val="dk1"/>
                </a:solidFill>
                <a:latin typeface="Archivo Narrow"/>
                <a:ea typeface="Archivo Narrow"/>
                <a:cs typeface="Archivo Narrow"/>
                <a:sym typeface="Archivo Narrow"/>
              </a:rPr>
              <a:t>THRESHOLD 4 - QUARANTINED LIVING PREP</a:t>
            </a:r>
            <a:endParaRPr sz="2400" b="1" i="0" u="none" strike="noStrike" cap="none">
              <a:solidFill>
                <a:schemeClr val="dk1"/>
              </a:solidFill>
              <a:latin typeface="Archivo Narrow"/>
              <a:ea typeface="Archivo Narrow"/>
              <a:cs typeface="Archivo Narrow"/>
              <a:sym typeface="Archivo Narrow"/>
            </a:endParaRPr>
          </a:p>
        </p:txBody>
      </p:sp>
      <p:sp>
        <p:nvSpPr>
          <p:cNvPr id="1194" name="Google Shape;1194;p7"/>
          <p:cNvSpPr/>
          <p:nvPr/>
        </p:nvSpPr>
        <p:spPr>
          <a:xfrm>
            <a:off x="6139786" y="18597"/>
            <a:ext cx="2412000" cy="324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Archivo Narrow"/>
                <a:ea typeface="Archivo Narrow"/>
                <a:cs typeface="Archivo Narrow"/>
                <a:sym typeface="Archivo Narrow"/>
              </a:rPr>
              <a:t>COVID-19 RESPONSES IN ACTION</a:t>
            </a:r>
            <a:endParaRPr sz="1200" b="1" i="0" u="none" strike="noStrike" cap="none">
              <a:solidFill>
                <a:schemeClr val="lt1"/>
              </a:solidFill>
              <a:latin typeface="Archivo Narrow"/>
              <a:ea typeface="Archivo Narrow"/>
              <a:cs typeface="Archivo Narrow"/>
              <a:sym typeface="Archivo Narrow"/>
            </a:endParaRPr>
          </a:p>
        </p:txBody>
      </p:sp>
      <p:sp>
        <p:nvSpPr>
          <p:cNvPr id="1195" name="Google Shape;1195;p7"/>
          <p:cNvSpPr/>
          <p:nvPr/>
        </p:nvSpPr>
        <p:spPr>
          <a:xfrm>
            <a:off x="664040" y="0"/>
            <a:ext cx="2998726" cy="3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Archivo Narrow"/>
                <a:ea typeface="Archivo Narrow"/>
                <a:cs typeface="Archivo Narrow"/>
                <a:sym typeface="Archivo Narrow"/>
              </a:rPr>
              <a:t>UNITED KINGDOM</a:t>
            </a:r>
            <a:endParaRPr sz="2400" b="1" i="0" u="none" strike="noStrike" cap="none">
              <a:solidFill>
                <a:schemeClr val="lt1"/>
              </a:solidFill>
              <a:latin typeface="Archivo Narrow"/>
              <a:ea typeface="Archivo Narrow"/>
              <a:cs typeface="Archivo Narrow"/>
              <a:sym typeface="Archivo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8"/>
          <p:cNvSpPr txBox="1">
            <a:spLocks noGrp="1"/>
          </p:cNvSpPr>
          <p:nvPr>
            <p:ph type="title"/>
          </p:nvPr>
        </p:nvSpPr>
        <p:spPr>
          <a:xfrm>
            <a:off x="364141" y="840196"/>
            <a:ext cx="8929675" cy="18478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SzPts val="1400"/>
              <a:buNone/>
            </a:pPr>
            <a:r>
              <a:rPr lang="en" sz="2000"/>
              <a:t>SHOPPERS CONTINUE TO STOCK UP TO MINIMISE VISITS TO SUPERMARKETS.</a:t>
            </a:r>
            <a:r>
              <a:rPr lang="en" sz="1900"/>
              <a:t/>
            </a:r>
            <a:br>
              <a:rPr lang="en" sz="1900"/>
            </a:br>
            <a:endParaRPr sz="2000"/>
          </a:p>
        </p:txBody>
      </p:sp>
      <p:sp>
        <p:nvSpPr>
          <p:cNvPr id="1201" name="Google Shape;1201;p8"/>
          <p:cNvSpPr txBox="1">
            <a:spLocks noGrp="1"/>
          </p:cNvSpPr>
          <p:nvPr>
            <p:ph type="body" idx="1"/>
          </p:nvPr>
        </p:nvSpPr>
        <p:spPr>
          <a:xfrm>
            <a:off x="594359" y="4932430"/>
            <a:ext cx="8165592" cy="27432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60"/>
              </a:spcBef>
              <a:spcAft>
                <a:spcPts val="0"/>
              </a:spcAft>
              <a:buSzPts val="1800"/>
              <a:buNone/>
            </a:pPr>
            <a:r>
              <a:rPr lang="en">
                <a:latin typeface="Open Sans"/>
                <a:ea typeface="Open Sans"/>
                <a:cs typeface="Open Sans"/>
                <a:sym typeface="Open Sans"/>
              </a:rPr>
              <a:t>Source: Nielsen Retail Measurement Services Weekly Sales Growth Trend vs. Year-ago.</a:t>
            </a:r>
            <a:endParaRPr/>
          </a:p>
        </p:txBody>
      </p:sp>
      <p:graphicFrame>
        <p:nvGraphicFramePr>
          <p:cNvPr id="1202" name="Google Shape;1202;p8"/>
          <p:cNvGraphicFramePr/>
          <p:nvPr/>
        </p:nvGraphicFramePr>
        <p:xfrm>
          <a:off x="664040" y="1816518"/>
          <a:ext cx="7920000" cy="2998369"/>
        </p:xfrm>
        <a:graphic>
          <a:graphicData uri="http://schemas.openxmlformats.org/drawingml/2006/chart">
            <c:chart xmlns:c="http://schemas.openxmlformats.org/drawingml/2006/chart" xmlns:r="http://schemas.openxmlformats.org/officeDocument/2006/relationships" r:id="rId3"/>
          </a:graphicData>
        </a:graphic>
      </p:graphicFrame>
      <p:sp>
        <p:nvSpPr>
          <p:cNvPr id="1203" name="Google Shape;1203;p8"/>
          <p:cNvSpPr/>
          <p:nvPr/>
        </p:nvSpPr>
        <p:spPr>
          <a:xfrm>
            <a:off x="5874515" y="1685841"/>
            <a:ext cx="2664000" cy="2227579"/>
          </a:xfrm>
          <a:prstGeom prst="rect">
            <a:avLst/>
          </a:prstGeom>
          <a:solidFill>
            <a:schemeClr val="accent1">
              <a:alpha val="1058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8"/>
          <p:cNvSpPr/>
          <p:nvPr/>
        </p:nvSpPr>
        <p:spPr>
          <a:xfrm>
            <a:off x="664040" y="0"/>
            <a:ext cx="2502780" cy="3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2400" b="1" i="0" u="none" strike="noStrike" cap="none">
                <a:solidFill>
                  <a:schemeClr val="lt1"/>
                </a:solidFill>
                <a:latin typeface="Archivo Narrow"/>
                <a:ea typeface="Archivo Narrow"/>
                <a:cs typeface="Archivo Narrow"/>
                <a:sym typeface="Archivo Narrow"/>
              </a:rPr>
              <a:t>UNITED KINGDOM</a:t>
            </a:r>
            <a:endParaRPr sz="2400" b="1" i="0" u="none" strike="noStrike" cap="none">
              <a:solidFill>
                <a:schemeClr val="lt1"/>
              </a:solidFill>
              <a:latin typeface="Archivo Narrow"/>
              <a:ea typeface="Archivo Narrow"/>
              <a:cs typeface="Archivo Narrow"/>
              <a:sym typeface="Archivo Narrow"/>
            </a:endParaRPr>
          </a:p>
        </p:txBody>
      </p:sp>
      <p:cxnSp>
        <p:nvCxnSpPr>
          <p:cNvPr id="1205" name="Google Shape;1205;p8"/>
          <p:cNvCxnSpPr/>
          <p:nvPr/>
        </p:nvCxnSpPr>
        <p:spPr>
          <a:xfrm rot="10800000">
            <a:off x="1220161" y="1574366"/>
            <a:ext cx="0" cy="2628000"/>
          </a:xfrm>
          <a:prstGeom prst="straightConnector1">
            <a:avLst/>
          </a:prstGeom>
          <a:noFill/>
          <a:ln w="12700" cap="flat" cmpd="sng">
            <a:solidFill>
              <a:schemeClr val="accent6"/>
            </a:solidFill>
            <a:prstDash val="dash"/>
            <a:round/>
            <a:headEnd type="oval" w="med" len="med"/>
            <a:tailEnd type="stealth" w="med" len="med"/>
          </a:ln>
        </p:spPr>
      </p:cxnSp>
      <p:cxnSp>
        <p:nvCxnSpPr>
          <p:cNvPr id="1206" name="Google Shape;1206;p8"/>
          <p:cNvCxnSpPr/>
          <p:nvPr/>
        </p:nvCxnSpPr>
        <p:spPr>
          <a:xfrm rot="10800000">
            <a:off x="3582419" y="1574362"/>
            <a:ext cx="0" cy="2628000"/>
          </a:xfrm>
          <a:prstGeom prst="straightConnector1">
            <a:avLst/>
          </a:prstGeom>
          <a:noFill/>
          <a:ln w="12700" cap="flat" cmpd="sng">
            <a:solidFill>
              <a:schemeClr val="accent6"/>
            </a:solidFill>
            <a:prstDash val="dash"/>
            <a:round/>
            <a:headEnd type="oval" w="med" len="med"/>
            <a:tailEnd type="stealth" w="med" len="med"/>
          </a:ln>
        </p:spPr>
      </p:cxnSp>
      <p:cxnSp>
        <p:nvCxnSpPr>
          <p:cNvPr id="1207" name="Google Shape;1207;p8"/>
          <p:cNvCxnSpPr/>
          <p:nvPr/>
        </p:nvCxnSpPr>
        <p:spPr>
          <a:xfrm rot="10800000">
            <a:off x="5863628" y="1574358"/>
            <a:ext cx="0" cy="2628000"/>
          </a:xfrm>
          <a:prstGeom prst="straightConnector1">
            <a:avLst/>
          </a:prstGeom>
          <a:noFill/>
          <a:ln w="12700" cap="flat" cmpd="sng">
            <a:solidFill>
              <a:schemeClr val="accent6"/>
            </a:solidFill>
            <a:prstDash val="dash"/>
            <a:round/>
            <a:headEnd type="oval" w="med" len="med"/>
            <a:tailEnd type="stealth" w="med" len="med"/>
          </a:ln>
        </p:spPr>
      </p:cxnSp>
      <p:cxnSp>
        <p:nvCxnSpPr>
          <p:cNvPr id="1208" name="Google Shape;1208;p8"/>
          <p:cNvCxnSpPr/>
          <p:nvPr/>
        </p:nvCxnSpPr>
        <p:spPr>
          <a:xfrm rot="10800000">
            <a:off x="6655944" y="1585240"/>
            <a:ext cx="0" cy="2628000"/>
          </a:xfrm>
          <a:prstGeom prst="straightConnector1">
            <a:avLst/>
          </a:prstGeom>
          <a:noFill/>
          <a:ln w="12700" cap="flat" cmpd="sng">
            <a:solidFill>
              <a:schemeClr val="accent6"/>
            </a:solidFill>
            <a:prstDash val="dash"/>
            <a:round/>
            <a:headEnd type="oval" w="med" len="med"/>
            <a:tailEnd type="stealth" w="med" len="med"/>
          </a:ln>
        </p:spPr>
      </p:cxnSp>
      <p:cxnSp>
        <p:nvCxnSpPr>
          <p:cNvPr id="1209" name="Google Shape;1209;p8"/>
          <p:cNvCxnSpPr/>
          <p:nvPr/>
        </p:nvCxnSpPr>
        <p:spPr>
          <a:xfrm rot="10800000">
            <a:off x="8154527" y="1574350"/>
            <a:ext cx="0" cy="2628000"/>
          </a:xfrm>
          <a:prstGeom prst="straightConnector1">
            <a:avLst/>
          </a:prstGeom>
          <a:noFill/>
          <a:ln w="12700" cap="flat" cmpd="sng">
            <a:solidFill>
              <a:schemeClr val="accent6"/>
            </a:solidFill>
            <a:prstDash val="dash"/>
            <a:round/>
            <a:headEnd type="oval" w="med" len="med"/>
            <a:tailEnd type="stealth" w="med" len="med"/>
          </a:ln>
        </p:spPr>
      </p:cxnSp>
      <p:sp>
        <p:nvSpPr>
          <p:cNvPr id="1210" name="Google Shape;1210;p8"/>
          <p:cNvSpPr txBox="1"/>
          <p:nvPr/>
        </p:nvSpPr>
        <p:spPr>
          <a:xfrm>
            <a:off x="3880197" y="3052837"/>
            <a:ext cx="1296000" cy="612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chivo Narrow"/>
                <a:ea typeface="Archivo Narrow"/>
                <a:cs typeface="Archivo Narrow"/>
                <a:sym typeface="Archivo Narrow"/>
              </a:rPr>
              <a:t>#1</a:t>
            </a:r>
            <a:endParaRPr/>
          </a:p>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accent1"/>
                </a:solidFill>
                <a:latin typeface="Archivo Narrow"/>
                <a:ea typeface="Archivo Narrow"/>
                <a:cs typeface="Archivo Narrow"/>
                <a:sym typeface="Archivo Narrow"/>
              </a:rPr>
              <a:t>PROACTIVE HEALTH-MINDED BUYING</a:t>
            </a:r>
            <a:endParaRPr sz="1000" b="0" i="0" u="none" strike="noStrike" cap="none">
              <a:solidFill>
                <a:schemeClr val="accent1"/>
              </a:solidFill>
              <a:latin typeface="Open Sans"/>
              <a:ea typeface="Open Sans"/>
              <a:cs typeface="Open Sans"/>
              <a:sym typeface="Open Sans"/>
            </a:endParaRPr>
          </a:p>
        </p:txBody>
      </p:sp>
      <p:sp>
        <p:nvSpPr>
          <p:cNvPr id="1211" name="Google Shape;1211;p8"/>
          <p:cNvSpPr txBox="1"/>
          <p:nvPr/>
        </p:nvSpPr>
        <p:spPr>
          <a:xfrm>
            <a:off x="5057832" y="2565511"/>
            <a:ext cx="1296000" cy="612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chivo Narrow"/>
                <a:ea typeface="Archivo Narrow"/>
                <a:cs typeface="Archivo Narrow"/>
                <a:sym typeface="Archivo Narrow"/>
              </a:rPr>
              <a:t>#2 </a:t>
            </a:r>
            <a:endParaRPr sz="1000" b="1" i="0" u="none" strike="noStrike" cap="none">
              <a:solidFill>
                <a:schemeClr val="dk1"/>
              </a:solidFill>
              <a:latin typeface="Archivo Narrow"/>
              <a:ea typeface="Archivo Narrow"/>
              <a:cs typeface="Archivo Narrow"/>
              <a:sym typeface="Archivo Narrow"/>
            </a:endParaRPr>
          </a:p>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accent1"/>
                </a:solidFill>
                <a:latin typeface="Archivo Narrow"/>
                <a:ea typeface="Archivo Narrow"/>
                <a:cs typeface="Archivo Narrow"/>
                <a:sym typeface="Archivo Narrow"/>
              </a:rPr>
              <a:t>REACTIVE HEALTH MANAGEMENT  </a:t>
            </a:r>
            <a:endParaRPr sz="1000" b="1" i="0" u="none" strike="noStrike" cap="none">
              <a:solidFill>
                <a:schemeClr val="accent1"/>
              </a:solidFill>
              <a:latin typeface="Archivo Narrow"/>
              <a:ea typeface="Archivo Narrow"/>
              <a:cs typeface="Archivo Narrow"/>
              <a:sym typeface="Archivo Narrow"/>
            </a:endParaRPr>
          </a:p>
        </p:txBody>
      </p:sp>
      <p:sp>
        <p:nvSpPr>
          <p:cNvPr id="1212" name="Google Shape;1212;p8"/>
          <p:cNvSpPr txBox="1"/>
          <p:nvPr/>
        </p:nvSpPr>
        <p:spPr>
          <a:xfrm>
            <a:off x="6585929" y="2210107"/>
            <a:ext cx="644728" cy="62324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 sz="1000" b="1" i="0" u="none" strike="noStrike" cap="none">
                <a:solidFill>
                  <a:schemeClr val="dk1"/>
                </a:solidFill>
                <a:latin typeface="Archivo Narrow"/>
                <a:ea typeface="Archivo Narrow"/>
                <a:cs typeface="Archivo Narrow"/>
                <a:sym typeface="Archivo Narrow"/>
              </a:rPr>
              <a:t>#3 </a:t>
            </a:r>
            <a:endParaRPr/>
          </a:p>
          <a:p>
            <a:pPr marL="0" marR="0" lvl="0" indent="0" algn="ctr" rtl="0">
              <a:lnSpc>
                <a:spcPct val="115000"/>
              </a:lnSpc>
              <a:spcBef>
                <a:spcPts val="0"/>
              </a:spcBef>
              <a:spcAft>
                <a:spcPts val="0"/>
              </a:spcAft>
              <a:buNone/>
            </a:pPr>
            <a:r>
              <a:rPr lang="en" sz="1000" b="1" i="0" u="none" strike="noStrike" cap="none">
                <a:solidFill>
                  <a:schemeClr val="accent1"/>
                </a:solidFill>
                <a:latin typeface="Archivo Narrow"/>
                <a:ea typeface="Archivo Narrow"/>
                <a:cs typeface="Archivo Narrow"/>
                <a:sym typeface="Archivo Narrow"/>
              </a:rPr>
              <a:t>PANTRY </a:t>
            </a:r>
            <a:endParaRPr/>
          </a:p>
          <a:p>
            <a:pPr marL="0" marR="0" lvl="0" indent="0" algn="ctr" rtl="0">
              <a:lnSpc>
                <a:spcPct val="115000"/>
              </a:lnSpc>
              <a:spcBef>
                <a:spcPts val="0"/>
              </a:spcBef>
              <a:spcAft>
                <a:spcPts val="0"/>
              </a:spcAft>
              <a:buNone/>
            </a:pPr>
            <a:r>
              <a:rPr lang="en" sz="1000" b="1" i="0" u="none" strike="noStrike" cap="none">
                <a:solidFill>
                  <a:schemeClr val="accent1"/>
                </a:solidFill>
                <a:latin typeface="Archivo Narrow"/>
                <a:ea typeface="Archivo Narrow"/>
                <a:cs typeface="Archivo Narrow"/>
                <a:sym typeface="Archivo Narrow"/>
              </a:rPr>
              <a:t>PREP</a:t>
            </a:r>
            <a:endParaRPr sz="1000" b="1" i="0" u="none" strike="noStrike" cap="none">
              <a:solidFill>
                <a:schemeClr val="accent1"/>
              </a:solidFill>
              <a:latin typeface="Archivo Narrow"/>
              <a:ea typeface="Archivo Narrow"/>
              <a:cs typeface="Archivo Narrow"/>
              <a:sym typeface="Archivo Narrow"/>
            </a:endParaRPr>
          </a:p>
        </p:txBody>
      </p:sp>
      <p:sp>
        <p:nvSpPr>
          <p:cNvPr id="1213" name="Google Shape;1213;p8"/>
          <p:cNvSpPr txBox="1"/>
          <p:nvPr/>
        </p:nvSpPr>
        <p:spPr>
          <a:xfrm>
            <a:off x="7239513" y="1784013"/>
            <a:ext cx="900000" cy="80021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 sz="1000" b="1" i="0" u="none" strike="noStrike" cap="none">
                <a:solidFill>
                  <a:schemeClr val="dk1"/>
                </a:solidFill>
                <a:latin typeface="Archivo Narrow"/>
                <a:ea typeface="Archivo Narrow"/>
                <a:cs typeface="Archivo Narrow"/>
                <a:sym typeface="Archivo Narrow"/>
              </a:rPr>
              <a:t>#4 </a:t>
            </a:r>
            <a:endParaRPr sz="1000" b="1" i="0" u="none" strike="noStrike" cap="none">
              <a:solidFill>
                <a:schemeClr val="dk1"/>
              </a:solidFill>
              <a:latin typeface="Archivo Narrow"/>
              <a:ea typeface="Archivo Narrow"/>
              <a:cs typeface="Archivo Narrow"/>
              <a:sym typeface="Archivo Narrow"/>
            </a:endParaRPr>
          </a:p>
          <a:p>
            <a:pPr marL="0" marR="0" lvl="0" indent="0" algn="ctr" rtl="0">
              <a:lnSpc>
                <a:spcPct val="115000"/>
              </a:lnSpc>
              <a:spcBef>
                <a:spcPts val="0"/>
              </a:spcBef>
              <a:spcAft>
                <a:spcPts val="0"/>
              </a:spcAft>
              <a:buNone/>
            </a:pPr>
            <a:r>
              <a:rPr lang="en" sz="1000" b="1" i="0" u="none" strike="noStrike" cap="none">
                <a:solidFill>
                  <a:schemeClr val="accent1"/>
                </a:solidFill>
                <a:latin typeface="Archivo Narrow"/>
                <a:ea typeface="Archivo Narrow"/>
                <a:cs typeface="Archivo Narrow"/>
                <a:sym typeface="Archivo Narrow"/>
              </a:rPr>
              <a:t>QUARANTINE LIVING</a:t>
            </a:r>
            <a:endParaRPr/>
          </a:p>
          <a:p>
            <a:pPr marL="0" marR="0" lvl="0" indent="0" algn="ctr" rtl="0">
              <a:lnSpc>
                <a:spcPct val="115000"/>
              </a:lnSpc>
              <a:spcBef>
                <a:spcPts val="0"/>
              </a:spcBef>
              <a:spcAft>
                <a:spcPts val="0"/>
              </a:spcAft>
              <a:buNone/>
            </a:pPr>
            <a:r>
              <a:rPr lang="en" sz="1000" b="1" i="0" u="none" strike="noStrike" cap="none">
                <a:solidFill>
                  <a:schemeClr val="accent1"/>
                </a:solidFill>
                <a:latin typeface="Archivo Narrow"/>
                <a:ea typeface="Archivo Narrow"/>
                <a:cs typeface="Archivo Narrow"/>
                <a:sym typeface="Archivo Narrow"/>
              </a:rPr>
              <a:t>PREP</a:t>
            </a:r>
            <a:endParaRPr sz="1000" b="1" i="0" u="none" strike="noStrike" cap="none">
              <a:solidFill>
                <a:schemeClr val="accent1"/>
              </a:solidFill>
              <a:latin typeface="Archivo Narrow"/>
              <a:ea typeface="Archivo Narrow"/>
              <a:cs typeface="Archivo Narrow"/>
              <a:sym typeface="Archivo Narrow"/>
            </a:endParaRPr>
          </a:p>
        </p:txBody>
      </p:sp>
      <p:graphicFrame>
        <p:nvGraphicFramePr>
          <p:cNvPr id="1214" name="Google Shape;1214;p8"/>
          <p:cNvGraphicFramePr/>
          <p:nvPr/>
        </p:nvGraphicFramePr>
        <p:xfrm>
          <a:off x="234527" y="1566020"/>
          <a:ext cx="8314562" cy="23473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15" name="Google Shape;1215;p8"/>
          <p:cNvGraphicFramePr/>
          <p:nvPr/>
        </p:nvGraphicFramePr>
        <p:xfrm>
          <a:off x="945444" y="870332"/>
          <a:ext cx="7596000" cy="607560"/>
        </p:xfrm>
        <a:graphic>
          <a:graphicData uri="http://schemas.openxmlformats.org/drawingml/2006/table">
            <a:tbl>
              <a:tblPr firstRow="1" bandRow="1">
                <a:noFill/>
                <a:tableStyleId>{EC224228-3F77-4650-A59D-D0A96CD85092}</a:tableStyleId>
              </a:tblPr>
              <a:tblGrid>
                <a:gridCol w="759600"/>
                <a:gridCol w="759600"/>
                <a:gridCol w="759600"/>
                <a:gridCol w="759600"/>
                <a:gridCol w="759600"/>
                <a:gridCol w="759600"/>
                <a:gridCol w="759600"/>
                <a:gridCol w="759600"/>
                <a:gridCol w="759600"/>
                <a:gridCol w="759600"/>
              </a:tblGrid>
              <a:tr h="114300">
                <a:tc>
                  <a:txBody>
                    <a:bodyPr/>
                    <a:lstStyle/>
                    <a:p>
                      <a:pPr marL="0" marR="0" lvl="0" indent="0" algn="ctr" rtl="0">
                        <a:lnSpc>
                          <a:spcPct val="100000"/>
                        </a:lnSpc>
                        <a:spcBef>
                          <a:spcPts val="0"/>
                        </a:spcBef>
                        <a:spcAft>
                          <a:spcPts val="0"/>
                        </a:spcAft>
                        <a:buNone/>
                      </a:pPr>
                      <a:r>
                        <a:rPr lang="en" sz="900" b="1" u="none" strike="noStrike" cap="none">
                          <a:solidFill>
                            <a:schemeClr val="lt1"/>
                          </a:solidFill>
                          <a:latin typeface="Archivo Narrow"/>
                          <a:ea typeface="Archivo Narrow"/>
                          <a:cs typeface="Archivo Narrow"/>
                          <a:sym typeface="Archivo Narrow"/>
                        </a:rPr>
                        <a:t>JAN 7</a:t>
                      </a:r>
                      <a:endParaRPr sz="900" b="1"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R w="12700" cap="flat" cmpd="sng">
                      <a:solidFill>
                        <a:srgbClr val="BFBFBF"/>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 sz="900" b="1" i="0" u="none" strike="noStrike" cap="none">
                          <a:solidFill>
                            <a:schemeClr val="lt1"/>
                          </a:solidFill>
                          <a:latin typeface="Archivo Narrow"/>
                          <a:ea typeface="Archivo Narrow"/>
                          <a:cs typeface="Archivo Narrow"/>
                          <a:sym typeface="Archivo Narrow"/>
                        </a:rPr>
                        <a:t>JAN 31</a:t>
                      </a:r>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R w="12700" cap="flat" cmpd="sng">
                      <a:solidFill>
                        <a:srgbClr val="BFBFBF"/>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 sz="900" b="1" i="0" u="none" strike="noStrike" cap="none">
                          <a:solidFill>
                            <a:schemeClr val="lt1"/>
                          </a:solidFill>
                          <a:latin typeface="Archivo Narrow"/>
                          <a:ea typeface="Archivo Narrow"/>
                          <a:cs typeface="Archivo Narrow"/>
                          <a:sym typeface="Archivo Narrow"/>
                        </a:rPr>
                        <a:t>FEB 22</a:t>
                      </a: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 sz="900" b="1" i="0" u="none" strike="noStrike" cap="none">
                          <a:solidFill>
                            <a:schemeClr val="lt1"/>
                          </a:solidFill>
                          <a:latin typeface="Archivo Narrow"/>
                          <a:ea typeface="Archivo Narrow"/>
                          <a:cs typeface="Archivo Narrow"/>
                          <a:sym typeface="Archivo Narrow"/>
                        </a:rPr>
                        <a:t>FEB 23 – 29</a:t>
                      </a: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chivo Narrow"/>
                          <a:ea typeface="Archivo Narrow"/>
                          <a:cs typeface="Archivo Narrow"/>
                          <a:sym typeface="Archivo Narrow"/>
                        </a:rPr>
                        <a:t>MAR 1 - 7</a:t>
                      </a: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 sz="900" b="1" i="0" u="none" strike="noStrike" cap="none">
                          <a:solidFill>
                            <a:schemeClr val="lt1"/>
                          </a:solidFill>
                          <a:latin typeface="Archivo Narrow"/>
                          <a:ea typeface="Archivo Narrow"/>
                          <a:cs typeface="Archivo Narrow"/>
                          <a:sym typeface="Archivo Narrow"/>
                        </a:rPr>
                        <a:t>MAR 8 - 14</a:t>
                      </a:r>
                      <a:endParaRPr sz="900" b="1" i="0" u="none" strike="noStrike" cap="none">
                        <a:solidFill>
                          <a:schemeClr val="lt1"/>
                        </a:solidFill>
                        <a:latin typeface="Archivo Narrow"/>
                        <a:ea typeface="Archivo Narrow"/>
                        <a:cs typeface="Archivo Narrow"/>
                        <a:sym typeface="Archivo Narrow"/>
                      </a:endParaRPr>
                    </a:p>
                  </a:txBody>
                  <a:tcPr marL="18000" marR="18000" marT="18000" marB="1800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1"/>
                    </a:solidFill>
                  </a:tcPr>
                </a:tc>
              </a:tr>
              <a:tr h="434400">
                <a:tc>
                  <a:txBody>
                    <a:bodyPr/>
                    <a:lstStyle/>
                    <a:p>
                      <a:pPr marL="0" marR="0" lvl="0" indent="0" algn="ctr" rtl="0">
                        <a:lnSpc>
                          <a:spcPct val="100000"/>
                        </a:lnSpc>
                        <a:spcBef>
                          <a:spcPts val="0"/>
                        </a:spcBef>
                        <a:spcAft>
                          <a:spcPts val="0"/>
                        </a:spcAft>
                        <a:buClr>
                          <a:srgbClr val="000000"/>
                        </a:buClr>
                        <a:buSzPts val="600"/>
                        <a:buFont typeface="Arial"/>
                        <a:buNone/>
                      </a:pPr>
                      <a:r>
                        <a:rPr lang="en" sz="600" b="0" u="none" strike="noStrike" cap="none">
                          <a:solidFill>
                            <a:schemeClr val="dk1"/>
                          </a:solidFill>
                          <a:latin typeface="Archivo Narrow"/>
                          <a:ea typeface="Archivo Narrow"/>
                          <a:cs typeface="Archivo Narrow"/>
                          <a:sym typeface="Archivo Narrow"/>
                        </a:rPr>
                        <a:t>China reports novel coronavirus</a:t>
                      </a:r>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600" b="0" i="0" u="none" strike="noStrike" cap="none">
                        <a:solidFill>
                          <a:schemeClr val="dk1"/>
                        </a:solidFill>
                        <a:latin typeface="Archivo Narrow"/>
                        <a:ea typeface="Archivo Narrow"/>
                        <a:cs typeface="Archivo Narrow"/>
                        <a:sym typeface="Archivo Narrow"/>
                      </a:endParaRPr>
                    </a:p>
                  </a:txBody>
                  <a:tcPr marL="18000" marR="18000" marT="18000" marB="18000">
                    <a:lnL w="12700" cap="flat" cmpd="sng">
                      <a:solidFill>
                        <a:srgbClr val="BFBFBF"/>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endParaRPr sz="600" b="0" i="0" u="none" strike="noStrike" cap="none">
                        <a:solidFill>
                          <a:schemeClr val="dk1"/>
                        </a:solidFill>
                        <a:latin typeface="Archivo Narrow"/>
                        <a:ea typeface="Archivo Narrow"/>
                        <a:cs typeface="Archivo Narrow"/>
                        <a:sym typeface="Archivo Narrow"/>
                      </a:endParaRPr>
                    </a:p>
                  </a:txBody>
                  <a:tcPr marL="18000" marR="18000" marT="18000" marB="18000">
                    <a:lnR w="12700" cap="flat" cmpd="sng">
                      <a:solidFill>
                        <a:srgbClr val="BFBFBF"/>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 sz="600" b="0" i="0" u="none" strike="noStrike" cap="none">
                          <a:solidFill>
                            <a:schemeClr val="dk1"/>
                          </a:solidFill>
                          <a:latin typeface="Archivo Narrow"/>
                          <a:ea typeface="Archivo Narrow"/>
                          <a:cs typeface="Archivo Narrow"/>
                          <a:sym typeface="Archivo Narrow"/>
                        </a:rPr>
                        <a:t>UK  Public health campaign launched</a:t>
                      </a:r>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600" b="0" i="0" u="none" strike="noStrike" cap="none">
                        <a:solidFill>
                          <a:schemeClr val="dk1"/>
                        </a:solidFill>
                        <a:latin typeface="Archivo Narrow"/>
                        <a:ea typeface="Archivo Narrow"/>
                        <a:cs typeface="Archivo Narrow"/>
                        <a:sym typeface="Archivo Narrow"/>
                      </a:endParaRPr>
                    </a:p>
                  </a:txBody>
                  <a:tcPr marL="18000" marR="18000" marT="18000" marB="18000">
                    <a:lnL w="12700" cap="flat" cmpd="sng">
                      <a:solidFill>
                        <a:srgbClr val="BFBFBF"/>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endParaRPr sz="600" b="0" i="0" u="none" strike="noStrike" cap="none">
                        <a:solidFill>
                          <a:schemeClr val="dk1"/>
                        </a:solidFill>
                        <a:latin typeface="Archivo Narrow"/>
                        <a:ea typeface="Archivo Narrow"/>
                        <a:cs typeface="Archivo Narrow"/>
                        <a:sym typeface="Archivo Narrow"/>
                      </a:endParaRPr>
                    </a:p>
                  </a:txBody>
                  <a:tcPr marL="18000" marR="18000" marT="18000" marB="18000">
                    <a:lnR w="12700" cap="flat" cmpd="sng">
                      <a:solidFill>
                        <a:srgbClr val="BFBFBF"/>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 sz="600" b="0" i="0" u="none" strike="noStrike" cap="none">
                          <a:solidFill>
                            <a:schemeClr val="dk1"/>
                          </a:solidFill>
                          <a:latin typeface="Archivo Narrow"/>
                          <a:ea typeface="Archivo Narrow"/>
                          <a:cs typeface="Archivo Narrow"/>
                          <a:sym typeface="Archivo Narrow"/>
                        </a:rPr>
                        <a:t>&lt;10 CASES</a:t>
                      </a:r>
                      <a:endParaRPr sz="600" b="0" i="0" u="none" strike="noStrike" cap="none">
                        <a:solidFill>
                          <a:schemeClr val="dk1"/>
                        </a:solidFill>
                        <a:latin typeface="Archivo Narrow"/>
                        <a:ea typeface="Archivo Narrow"/>
                        <a:cs typeface="Archivo Narrow"/>
                        <a:sym typeface="Archivo Narrow"/>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600" b="1" u="none" strike="noStrike" cap="none">
                          <a:solidFill>
                            <a:schemeClr val="dk1"/>
                          </a:solidFill>
                          <a:latin typeface="Archivo Narrow"/>
                          <a:ea typeface="Archivo Narrow"/>
                          <a:cs typeface="Archivo Narrow"/>
                          <a:sym typeface="Archivo Narrow"/>
                        </a:rPr>
                        <a:t>10 – 20 cases</a:t>
                      </a:r>
                      <a:endParaRPr/>
                    </a:p>
                    <a:p>
                      <a:pPr marL="0" marR="0" lvl="0" indent="0" algn="ctr" rtl="0">
                        <a:lnSpc>
                          <a:spcPct val="100000"/>
                        </a:lnSpc>
                        <a:spcBef>
                          <a:spcPts val="0"/>
                        </a:spcBef>
                        <a:spcAft>
                          <a:spcPts val="0"/>
                        </a:spcAft>
                        <a:buNone/>
                      </a:pPr>
                      <a:r>
                        <a:rPr lang="en" sz="600" b="1" u="none" strike="noStrike" cap="none">
                          <a:latin typeface="Archivo Narrow"/>
                          <a:ea typeface="Archivo Narrow"/>
                          <a:cs typeface="Archivo Narrow"/>
                          <a:sym typeface="Archivo Narrow"/>
                        </a:rPr>
                        <a:t>PM unveils COVID-19 Action Plan, declared “level 4 incident".</a:t>
                      </a:r>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600" b="1" u="none" strike="noStrike" cap="none">
                          <a:solidFill>
                            <a:schemeClr val="dk1"/>
                          </a:solidFill>
                          <a:latin typeface="Archivo Narrow"/>
                          <a:ea typeface="Archivo Narrow"/>
                          <a:cs typeface="Archivo Narrow"/>
                          <a:sym typeface="Archivo Narrow"/>
                        </a:rPr>
                        <a:t>35 – 206 cases. </a:t>
                      </a:r>
                      <a:endParaRPr/>
                    </a:p>
                    <a:p>
                      <a:pPr marL="0" marR="0" lvl="0" indent="0" algn="ctr" rtl="0">
                        <a:lnSpc>
                          <a:spcPct val="100000"/>
                        </a:lnSpc>
                        <a:spcBef>
                          <a:spcPts val="0"/>
                        </a:spcBef>
                        <a:spcAft>
                          <a:spcPts val="0"/>
                        </a:spcAft>
                        <a:buNone/>
                      </a:pPr>
                      <a:r>
                        <a:rPr lang="en" sz="600" b="1" u="none" strike="noStrike" cap="none">
                          <a:solidFill>
                            <a:schemeClr val="dk1"/>
                          </a:solidFill>
                          <a:latin typeface="Archivo Narrow"/>
                          <a:ea typeface="Archivo Narrow"/>
                          <a:cs typeface="Archivo Narrow"/>
                          <a:sym typeface="Archivo Narrow"/>
                        </a:rPr>
                        <a:t>Govt launches public health/hygiene campaign</a:t>
                      </a:r>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600" b="0" i="0" u="none" strike="noStrike" cap="none">
                          <a:solidFill>
                            <a:schemeClr val="dk1"/>
                          </a:solidFill>
                          <a:latin typeface="Archivo Narrow"/>
                          <a:ea typeface="Archivo Narrow"/>
                          <a:cs typeface="Archivo Narrow"/>
                          <a:sym typeface="Archivo Narrow"/>
                        </a:rPr>
                        <a:t>PM announces non-essential contact; working from home; avoiding pubs etc</a:t>
                      </a:r>
                      <a:endParaRPr sz="600" b="0" i="0" u="none" strike="noStrike" cap="none">
                        <a:solidFill>
                          <a:schemeClr val="dk1"/>
                        </a:solidFill>
                        <a:latin typeface="Archivo Narrow"/>
                        <a:ea typeface="Archivo Narrow"/>
                        <a:cs typeface="Archivo Narrow"/>
                        <a:sym typeface="Archivo Narrow"/>
                      </a:endParaRPr>
                    </a:p>
                  </a:txBody>
                  <a:tcPr marL="18000" marR="18000" marT="18000" marB="1800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9"/>
          <p:cNvSpPr txBox="1">
            <a:spLocks noGrp="1"/>
          </p:cNvSpPr>
          <p:nvPr>
            <p:ph type="title"/>
          </p:nvPr>
        </p:nvSpPr>
        <p:spPr>
          <a:xfrm>
            <a:off x="365125" y="201625"/>
            <a:ext cx="8186100" cy="4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sz="1800"/>
              <a:t>FRESH AND BWS ALSO SEEING INCREASES AS SHOPPERS TRY TO MINIMISE VISITS AND PREPARE FOR LOCKDOWN. </a:t>
            </a:r>
            <a:endParaRPr sz="1800"/>
          </a:p>
        </p:txBody>
      </p:sp>
      <p:sp>
        <p:nvSpPr>
          <p:cNvPr id="1221" name="Google Shape;1221;p9"/>
          <p:cNvSpPr txBox="1"/>
          <p:nvPr/>
        </p:nvSpPr>
        <p:spPr>
          <a:xfrm>
            <a:off x="593725" y="905025"/>
            <a:ext cx="6906600" cy="237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accent1"/>
                </a:solidFill>
                <a:latin typeface="Arial"/>
                <a:ea typeface="Arial"/>
                <a:cs typeface="Arial"/>
                <a:sym typeface="Arial"/>
              </a:rPr>
              <a:t>Total Coverage | Total Till by Super Category | Value % Chg YA | Last 6 Weeks</a:t>
            </a:r>
            <a:endParaRPr sz="1200" b="0" i="0" u="none" strike="noStrike" cap="none">
              <a:solidFill>
                <a:schemeClr val="accent1"/>
              </a:solidFill>
              <a:latin typeface="Arial"/>
              <a:ea typeface="Arial"/>
              <a:cs typeface="Arial"/>
              <a:sym typeface="Arial"/>
            </a:endParaRPr>
          </a:p>
        </p:txBody>
      </p:sp>
      <p:sp>
        <p:nvSpPr>
          <p:cNvPr id="1222" name="Google Shape;1222;p9"/>
          <p:cNvSpPr txBox="1"/>
          <p:nvPr/>
        </p:nvSpPr>
        <p:spPr>
          <a:xfrm>
            <a:off x="498775" y="4827350"/>
            <a:ext cx="3512100" cy="237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Source: Nielsen Scantrack Data to WE 14.03.20</a:t>
            </a:r>
            <a:endParaRPr sz="1100" b="0" i="0" u="none" strike="noStrike" cap="none">
              <a:solidFill>
                <a:srgbClr val="000000"/>
              </a:solidFill>
              <a:latin typeface="Arial"/>
              <a:ea typeface="Arial"/>
              <a:cs typeface="Arial"/>
              <a:sym typeface="Arial"/>
            </a:endParaRPr>
          </a:p>
        </p:txBody>
      </p:sp>
      <p:pic>
        <p:nvPicPr>
          <p:cNvPr id="1223" name="Google Shape;1223;p9"/>
          <p:cNvPicPr preferRelativeResize="0"/>
          <p:nvPr/>
        </p:nvPicPr>
        <p:blipFill rotWithShape="1">
          <a:blip r:embed="rId3">
            <a:alphaModFix/>
          </a:blip>
          <a:srcRect/>
          <a:stretch/>
        </p:blipFill>
        <p:spPr>
          <a:xfrm>
            <a:off x="609600" y="1295325"/>
            <a:ext cx="7952058" cy="3379625"/>
          </a:xfrm>
          <a:prstGeom prst="rect">
            <a:avLst/>
          </a:prstGeom>
          <a:noFill/>
          <a:ln>
            <a:noFill/>
          </a:ln>
        </p:spPr>
      </p:pic>
    </p:spTree>
  </p:cSld>
  <p:clrMapOvr>
    <a:masterClrMapping/>
  </p:clrMapOvr>
</p:sld>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ielsen-2020-Wide">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Retail</Value>
    </DocumentTopic>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2000-01-01T00:00:00+00:00</DocumentAdded>
    <TaxCatchAll xmlns="cebd32e3-9ab6-41ee-b1af-b8405a8d4e68">
      <Value>559</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ae77985e-4ddd-46d0-bae9-05881578e598</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17183ECD-777B-4DBC-98FF-8812A209E018}"/>
</file>

<file path=customXml/itemProps2.xml><?xml version="1.0" encoding="utf-8"?>
<ds:datastoreItem xmlns:ds="http://schemas.openxmlformats.org/officeDocument/2006/customXml" ds:itemID="{1B3A6CE2-C6E7-4326-8469-334BAC484C9E}"/>
</file>

<file path=customXml/itemProps3.xml><?xml version="1.0" encoding="utf-8"?>
<ds:datastoreItem xmlns:ds="http://schemas.openxmlformats.org/officeDocument/2006/customXml" ds:itemID="{81CFB436-1E05-4046-B707-617865BD15C5}"/>
</file>

<file path=docProps/app.xml><?xml version="1.0" encoding="utf-8"?>
<Properties xmlns="http://schemas.openxmlformats.org/officeDocument/2006/extended-properties" xmlns:vt="http://schemas.openxmlformats.org/officeDocument/2006/docPropsVTypes">
  <TotalTime>1</TotalTime>
  <Words>4323</Words>
  <Application>Microsoft Office PowerPoint</Application>
  <PresentationFormat>On-screen Show (16:9)</PresentationFormat>
  <Paragraphs>403</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 Narrow</vt:lpstr>
      <vt:lpstr>Arimo</vt:lpstr>
      <vt:lpstr>Calibri</vt:lpstr>
      <vt:lpstr>Archivo Narrow</vt:lpstr>
      <vt:lpstr>Open Sans</vt:lpstr>
      <vt:lpstr>Arial</vt:lpstr>
      <vt:lpstr>Noto Sans Symbols</vt:lpstr>
      <vt:lpstr>Nielsen Widescreen Texture 1</vt:lpstr>
      <vt:lpstr>Nielsen-2020-Wide</vt:lpstr>
      <vt:lpstr>COVID 19 Impact Inc multi-country insight</vt:lpstr>
      <vt:lpstr>SHAPING SMARTER MARKETS</vt:lpstr>
      <vt:lpstr>NIELSEN’S SIX CONSUMER BEHAVIOR THRESHOLDS OF COVID-19 CONCERN</vt:lpstr>
      <vt:lpstr>UK MOVING INTO PHASE 4 AND SHOPPERS WILL BE PREPARING FOR QUARANTINED LIVING</vt:lpstr>
      <vt:lpstr>COUNTRY THRESHOLD MAP</vt:lpstr>
      <vt:lpstr>QUARANTINED LIVING PREP</vt:lpstr>
      <vt:lpstr>“</vt:lpstr>
      <vt:lpstr>SHOPPERS CONTINUE TO STOCK UP TO MINIMISE VISITS TO SUPERMARKETS. </vt:lpstr>
      <vt:lpstr>FRESH AND BWS ALSO SEEING INCREASES AS SHOPPERS TRY TO MINIMISE VISITS AND PREPARE FOR LOCKDOWN. </vt:lpstr>
      <vt:lpstr>HYGIENE &amp; MEDICINES REMAIN TOP 2 NON-FOOD PRIORITIES.</vt:lpstr>
      <vt:lpstr>SHOPPERS CONTINUE TO STOCK UP ON STAPLE ITEMS.</vt:lpstr>
      <vt:lpstr>UK - Preparing for Quarantine - Restricted Living</vt:lpstr>
      <vt:lpstr>RESTRICTED LIVING</vt:lpstr>
      <vt:lpstr>Italy - Restricted Living</vt:lpstr>
      <vt:lpstr>HYGIENE FIRST TO SPIKE, THEN PANTRY STOCKING.</vt:lpstr>
      <vt:lpstr>“In the coming weeks additional growth will only be achieved if online retailers are able to meet the exponential growth in  consumer demand. In the future, e-commerce in Italy is likely to be a consolidated reality, with e-tailers providing a more structured and established platform, and consumers keener to buy FMCG baskets online”.  ROMOLO DE CAMILLIS  Nielsen Retailer Leader, Italy  </vt:lpstr>
      <vt:lpstr>ALTERED ENVIRONMENTS WILL EMERGE AS NEW OPPORTUNITIES</vt:lpstr>
      <vt:lpstr>LIVING A NEW NORMAL</vt:lpstr>
      <vt:lpstr>SPIKES IN VITAL HYGIENE &amp; PANTRY CATEGORIES NON ESSENTIAL CATEGORIES ADVERSELY AFFECTED</vt:lpstr>
      <vt:lpstr>“There is an emergence of a new retail environment. Consumers who might have been hesitant to embrace online shopping previously, older generation consumers or for fresh purchases, have now trialled it and experienced the benefits so will unlikely revert to their old patterns.”.  RYAN ZHOU  Nielsen Vice President CPG, Connect China </vt:lpstr>
      <vt:lpstr>WHAT LIES AHEAD FOR CONSUMERS?</vt:lpstr>
      <vt:lpstr>STRATEGIES AND LEARNINGS FROM RETAILERS</vt:lpstr>
      <vt:lpstr>China - Living New Normal</vt:lpstr>
      <vt:lpstr>IMPLICATIONS AND  WINNING STRATEGIES</vt:lpstr>
      <vt:lpstr>WE EXPECT A CORRECTION TO GROWTH RATES IN UK DEPENDENT ON MORE OR LESS IN HOME USAGE.</vt:lpstr>
      <vt:lpstr>IMPLICATIONS AND WINNING STRATEGIES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March Nielsen COVID-19 Multi Country Insight (week ending 14.03.2020).pptx</dc:title>
  <dc:creator>Smith, Adam</dc:creator>
  <cp:lastModifiedBy>Rowley, Scott</cp:lastModifiedBy>
  <cp:revision>1</cp:revision>
  <dcterms:modified xsi:type="dcterms:W3CDTF">2020-03-27T10:37:04Z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559;#2020|ae77985e-4ddd-46d0-bae9-05881578e598</vt:lpwstr>
  </property>
</Properties>
</file>