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Layouts/slideLayout13.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3.xml" ContentType="application/vnd.openxmlformats-officedocument.theme+xml"/>
  <Override PartName="/ppt/theme/theme1.xml" ContentType="application/vnd.openxmlformats-officedocument.theme+xml"/>
  <Override PartName="/ppt/theme/theme2.xml" ContentType="application/vnd.openxmlformats-officedocument.theme+xml"/>
  <Override PartName="/ppt/theme/theme4.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84" r:id="rId1"/>
    <p:sldMasterId id="2147483689" r:id="rId2"/>
  </p:sldMasterIdLst>
  <p:notesMasterIdLst>
    <p:notesMasterId r:id="rId8"/>
  </p:notesMasterIdLst>
  <p:handoutMasterIdLst>
    <p:handoutMasterId r:id="rId9"/>
  </p:handoutMasterIdLst>
  <p:sldIdLst>
    <p:sldId id="265" r:id="rId3"/>
    <p:sldId id="2147478764" r:id="rId4"/>
    <p:sldId id="2147478767" r:id="rId5"/>
    <p:sldId id="2147478768" r:id="rId6"/>
    <p:sldId id="2147478769" r:id="rId7"/>
  </p:sldIdLst>
  <p:sldSz cx="9144000" cy="5143500" type="screen16x9"/>
  <p:notesSz cx="6858000" cy="9144000"/>
  <p:embeddedFontLst>
    <p:embeddedFont>
      <p:font typeface="Calibri" panose="020F0502020204030204" pitchFamily="34" charset="0"/>
      <p:regular r:id="rId10"/>
      <p:bold r:id="rId11"/>
      <p:italic r:id="rId12"/>
      <p:boldItalic r:id="rId13"/>
    </p:embeddedFont>
    <p:embeddedFont>
      <p:font typeface="Georgia" panose="02040502050405020303" pitchFamily="18" charset="0"/>
      <p:regular r:id="rId14"/>
      <p:bold r:id="rId15"/>
      <p:italic r:id="rId16"/>
      <p:boldItalic r:id="rId17"/>
    </p:embeddedFont>
    <p:embeddedFont>
      <p:font typeface="Montserrat" panose="00000500000000000000" pitchFamily="2"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BFBFBF"/>
    <a:srgbClr val="2D6DF6"/>
    <a:srgbClr val="2D6FF9"/>
    <a:srgbClr val="65F010"/>
    <a:srgbClr val="66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022D41D-B1B4-4723-B57E-9225E5342979}" v="12" dt="2023-11-15T11:08:27.77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111" autoAdjust="0"/>
    <p:restoredTop sz="94177" autoAdjust="0"/>
  </p:normalViewPr>
  <p:slideViewPr>
    <p:cSldViewPr snapToGrid="0">
      <p:cViewPr varScale="1">
        <p:scale>
          <a:sx n="195" d="100"/>
          <a:sy n="195" d="100"/>
        </p:scale>
        <p:origin x="92" y="400"/>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1" d="100"/>
          <a:sy n="51" d="100"/>
        </p:scale>
        <p:origin x="2692" y="3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4.fntdata"/><Relationship Id="rId18" Type="http://schemas.openxmlformats.org/officeDocument/2006/relationships/font" Target="fonts/font9.fntdata"/><Relationship Id="rId26" Type="http://schemas.microsoft.com/office/2015/10/relationships/revisionInfo" Target="revisionInfo.xml"/><Relationship Id="rId3" Type="http://schemas.openxmlformats.org/officeDocument/2006/relationships/slide" Target="slides/slide1.xml"/><Relationship Id="rId21" Type="http://schemas.openxmlformats.org/officeDocument/2006/relationships/font" Target="fonts/font12.fntdata"/><Relationship Id="rId7" Type="http://schemas.openxmlformats.org/officeDocument/2006/relationships/slide" Target="slides/slide5.xml"/><Relationship Id="rId12" Type="http://schemas.openxmlformats.org/officeDocument/2006/relationships/font" Target="fonts/font3.fntdata"/><Relationship Id="rId17" Type="http://schemas.openxmlformats.org/officeDocument/2006/relationships/font" Target="fonts/font8.fntdata"/><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font" Target="fonts/font7.fntdata"/><Relationship Id="rId20" Type="http://schemas.openxmlformats.org/officeDocument/2006/relationships/font" Target="fonts/font11.fntdata"/><Relationship Id="rId29"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font" Target="fonts/font2.fntdata"/><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font" Target="fonts/font6.fntdata"/><Relationship Id="rId23" Type="http://schemas.openxmlformats.org/officeDocument/2006/relationships/viewProps" Target="viewProps.xml"/><Relationship Id="rId28" Type="http://schemas.openxmlformats.org/officeDocument/2006/relationships/customXml" Target="../customXml/item2.xml"/><Relationship Id="rId10" Type="http://schemas.openxmlformats.org/officeDocument/2006/relationships/font" Target="fonts/font1.fntdata"/><Relationship Id="rId19" Type="http://schemas.openxmlformats.org/officeDocument/2006/relationships/font" Target="fonts/font10.fntdata"/><Relationship Id="rId4" Type="http://schemas.openxmlformats.org/officeDocument/2006/relationships/slide" Target="slides/slide2.xml"/><Relationship Id="rId9" Type="http://schemas.openxmlformats.org/officeDocument/2006/relationships/handoutMaster" Target="handoutMasters/handoutMaster1.xml"/><Relationship Id="rId14" Type="http://schemas.openxmlformats.org/officeDocument/2006/relationships/font" Target="fonts/font5.fntdata"/><Relationship Id="rId22" Type="http://schemas.openxmlformats.org/officeDocument/2006/relationships/presProps" Target="presProps.xml"/><Relationship Id="rId27" Type="http://schemas.openxmlformats.org/officeDocument/2006/relationships/customXml" Target="../customXml/item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67CC326-FF87-434C-A6B1-7D1783B904D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FF230C4B-24D7-472A-9C61-365335A670B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75CF7A4-4B80-478A-AFC5-6D3855A1B4DA}" type="datetimeFigureOut">
              <a:rPr lang="en-GB" smtClean="0"/>
              <a:t>17/11/2023</a:t>
            </a:fld>
            <a:endParaRPr lang="en-GB"/>
          </a:p>
        </p:txBody>
      </p:sp>
      <p:sp>
        <p:nvSpPr>
          <p:cNvPr id="4" name="Footer Placeholder 3">
            <a:extLst>
              <a:ext uri="{FF2B5EF4-FFF2-40B4-BE49-F238E27FC236}">
                <a16:creationId xmlns:a16="http://schemas.microsoft.com/office/drawing/2014/main" id="{6DF2E713-6151-4443-9A1F-450FE926AA7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Tree>
    <p:extLst>
      <p:ext uri="{BB962C8B-B14F-4D97-AF65-F5344CB8AC3E}">
        <p14:creationId xmlns:p14="http://schemas.microsoft.com/office/powerpoint/2010/main" val="38035587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hf sldNum="0" hdr="0" ftr="0" dt="0"/>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8_cover_photo_blue">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5B57AC29-76A4-61A4-DEF0-9D880E7CC103}"/>
              </a:ext>
            </a:extLst>
          </p:cNvPr>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2" name="Picture Placeholder 11">
            <a:extLst>
              <a:ext uri="{FF2B5EF4-FFF2-40B4-BE49-F238E27FC236}">
                <a16:creationId xmlns:a16="http://schemas.microsoft.com/office/drawing/2014/main" id="{BC265AF3-8D1F-7540-5CFF-675EEA870502}"/>
              </a:ext>
            </a:extLst>
          </p:cNvPr>
          <p:cNvSpPr>
            <a:spLocks noGrp="1"/>
          </p:cNvSpPr>
          <p:nvPr>
            <p:ph type="pic" sz="quarter" idx="13" hasCustomPrompt="1"/>
          </p:nvPr>
        </p:nvSpPr>
        <p:spPr>
          <a:xfrm>
            <a:off x="3001780" y="0"/>
            <a:ext cx="6142219" cy="5143500"/>
          </a:xfrm>
          <a:solidFill>
            <a:schemeClr val="tx1"/>
          </a:solidFill>
        </p:spPr>
        <p:txBody>
          <a:bodyPr anchor="ctr" anchorCtr="0"/>
          <a:lstStyle>
            <a:lvl1pPr marL="0" indent="0" algn="ctr">
              <a:buNone/>
              <a:defRPr>
                <a:solidFill>
                  <a:schemeClr val="bg1"/>
                </a:solidFill>
              </a:defRPr>
            </a:lvl1pPr>
          </a:lstStyle>
          <a:p>
            <a:r>
              <a:rPr lang="en-US"/>
              <a:t>Click picture icon to add picture</a:t>
            </a:r>
          </a:p>
        </p:txBody>
      </p:sp>
      <p:sp>
        <p:nvSpPr>
          <p:cNvPr id="18" name="Text Placeholder 16">
            <a:extLst>
              <a:ext uri="{FF2B5EF4-FFF2-40B4-BE49-F238E27FC236}">
                <a16:creationId xmlns:a16="http://schemas.microsoft.com/office/drawing/2014/main" id="{E93FDD1C-7A1E-AEDA-AE44-DA18731572EB}"/>
              </a:ext>
            </a:extLst>
          </p:cNvPr>
          <p:cNvSpPr>
            <a:spLocks noGrp="1"/>
          </p:cNvSpPr>
          <p:nvPr>
            <p:ph type="body" sz="quarter" idx="14" hasCustomPrompt="1"/>
          </p:nvPr>
        </p:nvSpPr>
        <p:spPr>
          <a:xfrm>
            <a:off x="-397621" y="14384"/>
            <a:ext cx="4160535" cy="4160535"/>
          </a:xfrm>
          <a:prstGeom prst="ellipse">
            <a:avLst/>
          </a:prstGeom>
          <a:solidFill>
            <a:schemeClr val="bg2"/>
          </a:solidFill>
        </p:spPr>
        <p:txBody>
          <a:bodyPr tIns="0" bIns="0" anchor="ctr" anchorCtr="0"/>
          <a:lstStyle>
            <a:lvl1pPr marL="0" indent="0" algn="l">
              <a:buFont typeface="Arial" panose="020B0604020202020204" pitchFamily="34" charset="0"/>
              <a:buNone/>
              <a:defRPr sz="2700" b="1">
                <a:solidFill>
                  <a:schemeClr val="bg1"/>
                </a:solidFill>
                <a:latin typeface="+mj-lt"/>
              </a:defRPr>
            </a:lvl1pPr>
            <a:lvl2pPr marL="342900" indent="0" algn="ctr">
              <a:buFont typeface="Arial" panose="020B0604020202020204" pitchFamily="34" charset="0"/>
              <a:buNone/>
              <a:defRPr sz="2700">
                <a:solidFill>
                  <a:schemeClr val="bg1"/>
                </a:solidFill>
                <a:latin typeface="+mj-lt"/>
              </a:defRPr>
            </a:lvl2pPr>
            <a:lvl3pPr marL="685800" indent="0" algn="ctr">
              <a:buFont typeface="Arial" panose="020B0604020202020204" pitchFamily="34" charset="0"/>
              <a:buNone/>
              <a:defRPr sz="2700">
                <a:solidFill>
                  <a:schemeClr val="bg1"/>
                </a:solidFill>
                <a:latin typeface="+mj-lt"/>
              </a:defRPr>
            </a:lvl3pPr>
            <a:lvl4pPr marL="1028700" indent="0" algn="ctr">
              <a:buFont typeface="Arial" panose="020B0604020202020204" pitchFamily="34" charset="0"/>
              <a:buNone/>
              <a:defRPr sz="2700">
                <a:solidFill>
                  <a:schemeClr val="bg1"/>
                </a:solidFill>
                <a:latin typeface="+mj-lt"/>
              </a:defRPr>
            </a:lvl4pPr>
            <a:lvl5pPr marL="1371600" indent="0" algn="ctr">
              <a:buFont typeface="Arial" panose="020B0604020202020204" pitchFamily="34" charset="0"/>
              <a:buNone/>
              <a:defRPr sz="2700">
                <a:solidFill>
                  <a:schemeClr val="bg1"/>
                </a:solidFill>
                <a:latin typeface="+mj-lt"/>
              </a:defRPr>
            </a:lvl5pPr>
          </a:lstStyle>
          <a:p>
            <a:pPr lvl="0"/>
            <a:r>
              <a:rPr lang="en-US"/>
              <a:t>Insert your presentation title here maximum of four lines</a:t>
            </a:r>
          </a:p>
        </p:txBody>
      </p:sp>
      <p:sp>
        <p:nvSpPr>
          <p:cNvPr id="21" name="TextBox 20">
            <a:extLst>
              <a:ext uri="{FF2B5EF4-FFF2-40B4-BE49-F238E27FC236}">
                <a16:creationId xmlns:a16="http://schemas.microsoft.com/office/drawing/2014/main" id="{130AA074-B57C-C578-1B29-6483DCE01A18}"/>
              </a:ext>
            </a:extLst>
          </p:cNvPr>
          <p:cNvSpPr txBox="1"/>
          <p:nvPr userDrawn="1"/>
        </p:nvSpPr>
        <p:spPr>
          <a:xfrm>
            <a:off x="216419" y="4899177"/>
            <a:ext cx="1843841" cy="173124"/>
          </a:xfrm>
          <a:prstGeom prst="rect">
            <a:avLst/>
          </a:prstGeom>
          <a:noFill/>
        </p:spPr>
        <p:txBody>
          <a:bodyPr wrap="square" lIns="0" rIns="0"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525">
                <a:solidFill>
                  <a:schemeClr val="tx1">
                    <a:lumMod val="40000"/>
                    <a:lumOff val="60000"/>
                  </a:schemeClr>
                </a:solidFill>
              </a:rPr>
              <a:t>© 2023 Nielsen Consumer LLC. All Rights Reserved.</a:t>
            </a:r>
          </a:p>
        </p:txBody>
      </p:sp>
      <p:pic>
        <p:nvPicPr>
          <p:cNvPr id="22" name="Picture 21">
            <a:extLst>
              <a:ext uri="{FF2B5EF4-FFF2-40B4-BE49-F238E27FC236}">
                <a16:creationId xmlns:a16="http://schemas.microsoft.com/office/drawing/2014/main" id="{B7249F3E-7261-69A9-09FC-57FE24EA029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28601" y="4270821"/>
            <a:ext cx="914399" cy="389106"/>
          </a:xfrm>
          <a:prstGeom prst="rect">
            <a:avLst/>
          </a:prstGeom>
        </p:spPr>
      </p:pic>
    </p:spTree>
    <p:extLst>
      <p:ext uri="{BB962C8B-B14F-4D97-AF65-F5344CB8AC3E}">
        <p14:creationId xmlns:p14="http://schemas.microsoft.com/office/powerpoint/2010/main" val="510873609"/>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61019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53515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99365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55519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7_left_title_and_content_deep_blu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18F88F4-971A-A6B1-1A27-9CE89013B620}"/>
              </a:ext>
            </a:extLst>
          </p:cNvPr>
          <p:cNvSpPr/>
          <p:nvPr userDrawn="1"/>
        </p:nvSpPr>
        <p:spPr>
          <a:xfrm>
            <a:off x="0" y="0"/>
            <a:ext cx="1950929"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3218199" y="1253517"/>
            <a:ext cx="5696449" cy="29928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
            <a:extLst>
              <a:ext uri="{FF2B5EF4-FFF2-40B4-BE49-F238E27FC236}">
                <a16:creationId xmlns:a16="http://schemas.microsoft.com/office/drawing/2014/main" id="{C9E80DB3-397B-6246-0042-983989BBFF67}"/>
              </a:ext>
            </a:extLst>
          </p:cNvPr>
          <p:cNvSpPr>
            <a:spLocks noGrp="1"/>
          </p:cNvSpPr>
          <p:nvPr>
            <p:ph type="ctrTitle" hasCustomPrompt="1"/>
          </p:nvPr>
        </p:nvSpPr>
        <p:spPr>
          <a:xfrm>
            <a:off x="216419" y="833644"/>
            <a:ext cx="2627964" cy="1793229"/>
          </a:xfrm>
        </p:spPr>
        <p:txBody>
          <a:bodyPr anchor="b" anchorCtr="0">
            <a:noAutofit/>
          </a:bodyPr>
          <a:lstStyle>
            <a:lvl1pPr algn="l">
              <a:defRPr sz="2700">
                <a:solidFill>
                  <a:schemeClr val="bg1"/>
                </a:solidFill>
              </a:defRPr>
            </a:lvl1pPr>
          </a:lstStyle>
          <a:p>
            <a:r>
              <a:rPr lang="en-US"/>
              <a:t>Insert your slide title here maximum of four lines</a:t>
            </a:r>
          </a:p>
        </p:txBody>
      </p:sp>
      <p:sp>
        <p:nvSpPr>
          <p:cNvPr id="14" name="Subtitle 2">
            <a:extLst>
              <a:ext uri="{FF2B5EF4-FFF2-40B4-BE49-F238E27FC236}">
                <a16:creationId xmlns:a16="http://schemas.microsoft.com/office/drawing/2014/main" id="{B088BB5C-5C7B-0E3F-0629-E297953C56D2}"/>
              </a:ext>
            </a:extLst>
          </p:cNvPr>
          <p:cNvSpPr>
            <a:spLocks noGrp="1"/>
          </p:cNvSpPr>
          <p:nvPr>
            <p:ph type="subTitle" idx="13" hasCustomPrompt="1"/>
          </p:nvPr>
        </p:nvSpPr>
        <p:spPr>
          <a:xfrm>
            <a:off x="216419" y="2636635"/>
            <a:ext cx="2627965" cy="327158"/>
          </a:xfrm>
        </p:spPr>
        <p:txBody>
          <a:bodyPr>
            <a:noAutofit/>
          </a:bodyPr>
          <a:lstStyle>
            <a:lvl1pPr marL="0" indent="0" algn="l">
              <a:spcBef>
                <a:spcPts val="0"/>
              </a:spcBef>
              <a:spcAft>
                <a:spcPts val="0"/>
              </a:spcAft>
              <a:buNone/>
              <a:defRPr sz="15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divider subtitle</a:t>
            </a:r>
          </a:p>
        </p:txBody>
      </p:sp>
      <p:sp>
        <p:nvSpPr>
          <p:cNvPr id="15" name="Text Placeholder 10">
            <a:extLst>
              <a:ext uri="{FF2B5EF4-FFF2-40B4-BE49-F238E27FC236}">
                <a16:creationId xmlns:a16="http://schemas.microsoft.com/office/drawing/2014/main" id="{54422616-9A6B-BD2A-EEE6-5D4F31127FD9}"/>
              </a:ext>
            </a:extLst>
          </p:cNvPr>
          <p:cNvSpPr>
            <a:spLocks noGrp="1"/>
          </p:cNvSpPr>
          <p:nvPr>
            <p:ph type="body" sz="quarter" idx="14" hasCustomPrompt="1"/>
          </p:nvPr>
        </p:nvSpPr>
        <p:spPr>
          <a:xfrm>
            <a:off x="3218199" y="4488996"/>
            <a:ext cx="5696449" cy="273844"/>
          </a:xfrm>
        </p:spPr>
        <p:txBody>
          <a:bodyPr anchor="b" anchorCtr="0"/>
          <a:lstStyle>
            <a:lvl1pPr marL="0" indent="0">
              <a:spcBef>
                <a:spcPts val="0"/>
              </a:spcBef>
              <a:spcAft>
                <a:spcPts val="0"/>
              </a:spcAft>
              <a:buNone/>
              <a:defRPr sz="600">
                <a:solidFill>
                  <a:srgbClr val="B3B3B3"/>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Source, footnote</a:t>
            </a:r>
          </a:p>
        </p:txBody>
      </p:sp>
      <p:cxnSp>
        <p:nvCxnSpPr>
          <p:cNvPr id="2" name="Straight Connector 1">
            <a:extLst>
              <a:ext uri="{FF2B5EF4-FFF2-40B4-BE49-F238E27FC236}">
                <a16:creationId xmlns:a16="http://schemas.microsoft.com/office/drawing/2014/main" id="{003D84F1-EE1E-31A0-2CC0-537B0D5A18BF}"/>
              </a:ext>
            </a:extLst>
          </p:cNvPr>
          <p:cNvCxnSpPr>
            <a:cxnSpLocks/>
          </p:cNvCxnSpPr>
          <p:nvPr userDrawn="1"/>
        </p:nvCxnSpPr>
        <p:spPr>
          <a:xfrm>
            <a:off x="2220686" y="4796816"/>
            <a:ext cx="669967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7C94C076-1CD8-CF76-1E98-52F5EBB5C1F2}"/>
              </a:ext>
            </a:extLst>
          </p:cNvPr>
          <p:cNvSpPr txBox="1"/>
          <p:nvPr userDrawn="1"/>
        </p:nvSpPr>
        <p:spPr>
          <a:xfrm>
            <a:off x="6626269" y="4888445"/>
            <a:ext cx="1950929" cy="173124"/>
          </a:xfrm>
          <a:prstGeom prst="rect">
            <a:avLst/>
          </a:prstGeom>
          <a:noFill/>
        </p:spPr>
        <p:txBody>
          <a:bodyPr wrap="square" lIns="0" rIns="0"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525">
                <a:solidFill>
                  <a:schemeClr val="tx1">
                    <a:lumMod val="40000"/>
                    <a:lumOff val="60000"/>
                  </a:schemeClr>
                </a:solidFill>
              </a:rPr>
              <a:t>© 2023 Nielsen Consumer LLC. All Rights Reserved.</a:t>
            </a:r>
          </a:p>
        </p:txBody>
      </p:sp>
      <p:pic>
        <p:nvPicPr>
          <p:cNvPr id="5" name="Picture 4">
            <a:extLst>
              <a:ext uri="{FF2B5EF4-FFF2-40B4-BE49-F238E27FC236}">
                <a16:creationId xmlns:a16="http://schemas.microsoft.com/office/drawing/2014/main" id="{78DCBB00-0F22-82BA-6556-6C91997E38A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17596" y="4871327"/>
            <a:ext cx="483489" cy="205740"/>
          </a:xfrm>
          <a:prstGeom prst="rect">
            <a:avLst/>
          </a:prstGeom>
        </p:spPr>
      </p:pic>
    </p:spTree>
    <p:extLst>
      <p:ext uri="{BB962C8B-B14F-4D97-AF65-F5344CB8AC3E}">
        <p14:creationId xmlns:p14="http://schemas.microsoft.com/office/powerpoint/2010/main" val="1095520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9027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5029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2278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8926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8865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8482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710374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2.pn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54650" y="292625"/>
            <a:ext cx="8434800" cy="393600"/>
          </a:xfrm>
          <a:prstGeom prst="rect">
            <a:avLst/>
          </a:prstGeom>
          <a:noFill/>
          <a:ln>
            <a:noFill/>
          </a:ln>
        </p:spPr>
        <p:txBody>
          <a:bodyPr spcFirstLastPara="1" wrap="square" lIns="0" tIns="91425" rIns="0" bIns="91425" anchor="t" anchorCtr="0">
            <a:noAutofit/>
          </a:bodyPr>
          <a:lstStyle>
            <a:lvl1pPr lvl="0"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1pPr>
            <a:lvl2pPr lvl="1"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2pPr>
            <a:lvl3pPr lvl="2"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3pPr>
            <a:lvl4pPr lvl="3"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4pPr>
            <a:lvl5pPr lvl="4"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5pPr>
            <a:lvl6pPr lvl="5"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6pPr>
            <a:lvl7pPr lvl="6"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7pPr>
            <a:lvl8pPr lvl="7"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8pPr>
            <a:lvl9pPr lvl="8"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9pPr>
          </a:lstStyle>
          <a:p>
            <a:endParaRPr/>
          </a:p>
        </p:txBody>
      </p:sp>
      <p:sp>
        <p:nvSpPr>
          <p:cNvPr id="2" name="Text Placeholder 1">
            <a:extLst>
              <a:ext uri="{FF2B5EF4-FFF2-40B4-BE49-F238E27FC236}">
                <a16:creationId xmlns:a16="http://schemas.microsoft.com/office/drawing/2014/main" id="{CB70BF4F-2333-FC41-AB04-2ADA3B55AC4C}"/>
              </a:ext>
            </a:extLst>
          </p:cNvPr>
          <p:cNvSpPr>
            <a:spLocks noGrp="1"/>
          </p:cNvSpPr>
          <p:nvPr>
            <p:ph type="body" idx="1"/>
          </p:nvPr>
        </p:nvSpPr>
        <p:spPr>
          <a:xfrm>
            <a:off x="354649" y="1370013"/>
            <a:ext cx="8434799" cy="3262312"/>
          </a:xfrm>
          <a:prstGeom prst="rect">
            <a:avLst/>
          </a:prstGeom>
        </p:spPr>
        <p:txBody>
          <a:bodyPr vert="horz" lIns="0" tIns="45720" rIns="0" bIns="45720" rtlCol="0">
            <a:normAutofit/>
          </a:bodyPr>
          <a:lstStyle/>
          <a:p>
            <a:pPr marL="233363" marR="0" lvl="0" indent="-233363" algn="l" defTabSz="914400" rtl="0" eaLnBrk="1" fontAlgn="auto" latinLnBrk="0" hangingPunct="1">
              <a:lnSpc>
                <a:spcPct val="100000"/>
              </a:lnSpc>
              <a:spcBef>
                <a:spcPts val="0"/>
              </a:spcBef>
              <a:spcAft>
                <a:spcPts val="600"/>
              </a:spcAft>
              <a:buClr>
                <a:srgbClr val="000000"/>
              </a:buClr>
              <a:buSzTx/>
              <a:buFont typeface="Wingdings" pitchFamily="2" charset="2"/>
              <a:buChar char="§"/>
              <a:tabLst/>
              <a:defRPr/>
            </a:pPr>
            <a:r>
              <a:rPr kumimoji="0" lang="en-US" sz="1100" b="0" i="0" u="none" strike="noStrike" kern="0" cap="none" spc="0" normalizeH="0" baseline="0" noProof="0" dirty="0">
                <a:ln>
                  <a:noFill/>
                </a:ln>
                <a:solidFill>
                  <a:srgbClr val="000000"/>
                </a:solidFill>
                <a:effectLst/>
                <a:uLnTx/>
                <a:uFillTx/>
                <a:latin typeface="Montserrat" pitchFamily="2" charset="77"/>
                <a:cs typeface="Arial"/>
                <a:sym typeface="Arial"/>
              </a:rPr>
              <a:t>Click to edit Master text styles</a:t>
            </a:r>
          </a:p>
          <a:p>
            <a:pPr marL="468313" marR="0" lvl="1" indent="-234950" algn="l" defTabSz="914400" rtl="0" eaLnBrk="1" fontAlgn="auto" latinLnBrk="0" hangingPunct="1">
              <a:lnSpc>
                <a:spcPct val="100000"/>
              </a:lnSpc>
              <a:spcBef>
                <a:spcPts val="0"/>
              </a:spcBef>
              <a:spcAft>
                <a:spcPts val="600"/>
              </a:spcAft>
              <a:buClr>
                <a:srgbClr val="000000"/>
              </a:buClr>
              <a:buSzTx/>
              <a:buFont typeface="Wingdings" pitchFamily="2" charset="2"/>
              <a:buChar char="§"/>
              <a:tabLst/>
              <a:defRPr/>
            </a:pPr>
            <a:r>
              <a:rPr kumimoji="0" lang="en-US" sz="1100" b="0" i="0" u="none" strike="noStrike" kern="0" cap="none" spc="0" normalizeH="0" baseline="0" noProof="0" dirty="0">
                <a:ln>
                  <a:noFill/>
                </a:ln>
                <a:solidFill>
                  <a:srgbClr val="000000"/>
                </a:solidFill>
                <a:effectLst/>
                <a:uLnTx/>
                <a:uFillTx/>
                <a:latin typeface="Montserrat" pitchFamily="2" charset="77"/>
                <a:cs typeface="Arial"/>
                <a:sym typeface="Arial"/>
              </a:rPr>
              <a:t>Second level</a:t>
            </a:r>
          </a:p>
          <a:p>
            <a:pPr marL="688975" marR="0" lvl="2" indent="-220663" algn="l" defTabSz="914400" rtl="0" eaLnBrk="1" fontAlgn="auto" latinLnBrk="0" hangingPunct="1">
              <a:lnSpc>
                <a:spcPct val="100000"/>
              </a:lnSpc>
              <a:spcBef>
                <a:spcPts val="0"/>
              </a:spcBef>
              <a:spcAft>
                <a:spcPts val="600"/>
              </a:spcAft>
              <a:buClr>
                <a:srgbClr val="000000"/>
              </a:buClr>
              <a:buSzTx/>
              <a:buFont typeface="Wingdings" pitchFamily="2" charset="2"/>
              <a:buChar char="§"/>
              <a:tabLst/>
              <a:defRPr/>
            </a:pPr>
            <a:r>
              <a:rPr kumimoji="0" lang="en-US" sz="1100" b="0" i="0" u="none" strike="noStrike" kern="0" cap="none" spc="0" normalizeH="0" baseline="0" noProof="0" dirty="0">
                <a:ln>
                  <a:noFill/>
                </a:ln>
                <a:solidFill>
                  <a:srgbClr val="000000"/>
                </a:solidFill>
                <a:effectLst/>
                <a:uLnTx/>
                <a:uFillTx/>
                <a:latin typeface="Montserrat" pitchFamily="2" charset="77"/>
                <a:cs typeface="Arial"/>
                <a:sym typeface="Arial"/>
              </a:rPr>
              <a:t>Third level</a:t>
            </a:r>
          </a:p>
          <a:p>
            <a:pPr marL="923925" marR="0" lvl="3" indent="-234950" algn="l" defTabSz="914400" rtl="0" eaLnBrk="1" fontAlgn="auto" latinLnBrk="0" hangingPunct="1">
              <a:lnSpc>
                <a:spcPct val="100000"/>
              </a:lnSpc>
              <a:spcBef>
                <a:spcPts val="0"/>
              </a:spcBef>
              <a:spcAft>
                <a:spcPts val="600"/>
              </a:spcAft>
              <a:buClr>
                <a:srgbClr val="000000"/>
              </a:buClr>
              <a:buSzTx/>
              <a:buFont typeface="Wingdings" pitchFamily="2" charset="2"/>
              <a:buChar char="§"/>
              <a:tabLst/>
              <a:defRPr/>
            </a:pPr>
            <a:r>
              <a:rPr kumimoji="0" lang="en-US" sz="1100" b="0" i="0" u="none" strike="noStrike" kern="0" cap="none" spc="0" normalizeH="0" baseline="0" noProof="0" dirty="0">
                <a:ln>
                  <a:noFill/>
                </a:ln>
                <a:solidFill>
                  <a:srgbClr val="000000"/>
                </a:solidFill>
                <a:effectLst/>
                <a:uLnTx/>
                <a:uFillTx/>
                <a:latin typeface="Montserrat" pitchFamily="2" charset="77"/>
                <a:cs typeface="Arial"/>
                <a:sym typeface="Arial"/>
              </a:rPr>
              <a:t>Fourth level</a:t>
            </a:r>
          </a:p>
          <a:p>
            <a:pPr marL="1146175" marR="0" lvl="4" indent="-222250" algn="l" defTabSz="914400" rtl="0" eaLnBrk="1" fontAlgn="auto" latinLnBrk="0" hangingPunct="1">
              <a:lnSpc>
                <a:spcPct val="100000"/>
              </a:lnSpc>
              <a:spcBef>
                <a:spcPts val="0"/>
              </a:spcBef>
              <a:spcAft>
                <a:spcPts val="600"/>
              </a:spcAft>
              <a:buClr>
                <a:srgbClr val="000000"/>
              </a:buClr>
              <a:buSzTx/>
              <a:buFont typeface="Wingdings" pitchFamily="2" charset="2"/>
              <a:buChar char="§"/>
              <a:tabLst/>
              <a:defRPr/>
            </a:pPr>
            <a:r>
              <a:rPr kumimoji="0" lang="en-US" sz="1100" b="0" i="0" u="none" strike="noStrike" kern="0" cap="none" spc="0" normalizeH="0" baseline="0" noProof="0" dirty="0">
                <a:ln>
                  <a:noFill/>
                </a:ln>
                <a:solidFill>
                  <a:srgbClr val="000000"/>
                </a:solidFill>
                <a:effectLst/>
                <a:uLnTx/>
                <a:uFillTx/>
                <a:latin typeface="Montserrat" pitchFamily="2" charset="77"/>
                <a:cs typeface="Arial"/>
                <a:sym typeface="Arial"/>
              </a:rPr>
              <a:t>Fifth level</a:t>
            </a:r>
          </a:p>
        </p:txBody>
      </p:sp>
    </p:spTree>
  </p:cSld>
  <p:clrMap bg1="lt1" tx1="dk1" bg2="dk2" tx2="lt2" accent1="accent1" accent2="accent2" accent3="accent3" accent4="accent4" accent5="accent5" accent6="accent6" hlink="hlink" folHlink="folHlink"/>
  <p:sldLayoutIdLst>
    <p:sldLayoutId id="2147483686" r:id="rId1"/>
    <p:sldLayoutId id="2147483687"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ontserrat" panose="00000500000000000000" pitchFamily="2" charset="0"/>
          <a:ea typeface="Montserrat" panose="00000500000000000000"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274320" marR="0" lvl="0" indent="-274320" algn="l" rtl="0">
        <a:lnSpc>
          <a:spcPct val="100000"/>
        </a:lnSpc>
        <a:spcBef>
          <a:spcPts val="0"/>
        </a:spcBef>
        <a:spcAft>
          <a:spcPts val="0"/>
        </a:spcAft>
        <a:buClr>
          <a:srgbClr val="000000"/>
        </a:buClr>
        <a:buFont typeface="Arial"/>
        <a:defRPr sz="1400" b="0" i="0" u="none" strike="noStrike" cap="none">
          <a:solidFill>
            <a:srgbClr val="000000"/>
          </a:solidFill>
          <a:latin typeface="Montserrat" panose="00000500000000000000" pitchFamily="2" charset="0"/>
          <a:ea typeface="Montserrat" panose="00000500000000000000"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D24A961-2C10-E5CF-3180-4BD299A90136}"/>
              </a:ext>
            </a:extLst>
          </p:cNvPr>
          <p:cNvSpPr/>
          <p:nvPr userDrawn="1"/>
        </p:nvSpPr>
        <p:spPr>
          <a:xfrm>
            <a:off x="0" y="0"/>
            <a:ext cx="1950929" cy="51435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cxnSp>
        <p:nvCxnSpPr>
          <p:cNvPr id="8" name="Straight Connector 7">
            <a:extLst>
              <a:ext uri="{FF2B5EF4-FFF2-40B4-BE49-F238E27FC236}">
                <a16:creationId xmlns:a16="http://schemas.microsoft.com/office/drawing/2014/main" id="{3A735344-6D35-4544-B877-D4C77E65942B}"/>
              </a:ext>
            </a:extLst>
          </p:cNvPr>
          <p:cNvCxnSpPr>
            <a:cxnSpLocks/>
          </p:cNvCxnSpPr>
          <p:nvPr userDrawn="1"/>
        </p:nvCxnSpPr>
        <p:spPr>
          <a:xfrm>
            <a:off x="2220686" y="4796816"/>
            <a:ext cx="669967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BDC1497C-5688-2F8D-EBB2-49B1E7795489}"/>
              </a:ext>
            </a:extLst>
          </p:cNvPr>
          <p:cNvPicPr>
            <a:picLocks noChangeAspect="1"/>
          </p:cNvPicPr>
          <p:nvPr userDrawn="1"/>
        </p:nvPicPr>
        <p:blipFill>
          <a:blip r:embed="rId13" cstate="screen">
            <a:extLst>
              <a:ext uri="{28A0092B-C50C-407E-A947-70E740481C1C}">
                <a14:useLocalDpi xmlns:a14="http://schemas.microsoft.com/office/drawing/2010/main"/>
              </a:ext>
            </a:extLst>
          </a:blip>
          <a:srcRect/>
          <a:stretch/>
        </p:blipFill>
        <p:spPr>
          <a:xfrm>
            <a:off x="217596" y="4871327"/>
            <a:ext cx="483489" cy="205740"/>
          </a:xfrm>
          <a:prstGeom prst="rect">
            <a:avLst/>
          </a:prstGeom>
        </p:spPr>
      </p:pic>
    </p:spTree>
    <p:extLst>
      <p:ext uri="{BB962C8B-B14F-4D97-AF65-F5344CB8AC3E}">
        <p14:creationId xmlns:p14="http://schemas.microsoft.com/office/powerpoint/2010/main" val="123455574"/>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9.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9.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9.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C2DD04C-BF24-B343-1E98-7AEB9FF70BB5}"/>
              </a:ext>
            </a:extLst>
          </p:cNvPr>
          <p:cNvSpPr>
            <a:spLocks noGrp="1"/>
          </p:cNvSpPr>
          <p:nvPr>
            <p:ph type="body" sz="quarter" idx="14"/>
          </p:nvPr>
        </p:nvSpPr>
        <p:spPr>
          <a:xfrm>
            <a:off x="-261435" y="435313"/>
            <a:ext cx="3604305" cy="3604305"/>
          </a:xfrm>
          <a:solidFill>
            <a:schemeClr val="bg1">
              <a:lumMod val="75000"/>
            </a:schemeClr>
          </a:solidFill>
        </p:spPr>
        <p:txBody>
          <a:bodyPr>
            <a:normAutofit/>
          </a:bodyPr>
          <a:lstStyle/>
          <a:p>
            <a:r>
              <a:rPr lang="en-US" sz="4400" dirty="0">
                <a:solidFill>
                  <a:srgbClr val="2D6DF6"/>
                </a:solidFill>
              </a:rPr>
              <a:t>Essential </a:t>
            </a:r>
          </a:p>
          <a:p>
            <a:r>
              <a:rPr lang="en-US" sz="4400" dirty="0">
                <a:solidFill>
                  <a:srgbClr val="2D6DF6"/>
                </a:solidFill>
              </a:rPr>
              <a:t>Retail</a:t>
            </a:r>
          </a:p>
          <a:p>
            <a:r>
              <a:rPr lang="en-GB" sz="1600" b="0" i="0" dirty="0">
                <a:effectLst/>
              </a:rPr>
              <a:t>52 w/e, </a:t>
            </a:r>
            <a:r>
              <a:rPr lang="en-GB" sz="1600" b="0" dirty="0"/>
              <a:t>04</a:t>
            </a:r>
            <a:r>
              <a:rPr lang="en-GB" sz="1600" b="0" i="0" baseline="30000" dirty="0">
                <a:effectLst/>
              </a:rPr>
              <a:t>TH</a:t>
            </a:r>
            <a:r>
              <a:rPr lang="en-GB" sz="1600" b="0" i="0" dirty="0">
                <a:effectLst/>
              </a:rPr>
              <a:t> NOV 23 </a:t>
            </a:r>
            <a:endParaRPr lang="en-US" sz="2400" b="0" dirty="0"/>
          </a:p>
        </p:txBody>
      </p:sp>
      <p:sp>
        <p:nvSpPr>
          <p:cNvPr id="7" name="TextBox 6">
            <a:extLst>
              <a:ext uri="{FF2B5EF4-FFF2-40B4-BE49-F238E27FC236}">
                <a16:creationId xmlns:a16="http://schemas.microsoft.com/office/drawing/2014/main" id="{56418323-9CC1-08E7-BBC9-D37A9694ECBC}"/>
              </a:ext>
            </a:extLst>
          </p:cNvPr>
          <p:cNvSpPr txBox="1"/>
          <p:nvPr/>
        </p:nvSpPr>
        <p:spPr>
          <a:xfrm>
            <a:off x="3342870" y="447369"/>
            <a:ext cx="5801129" cy="307777"/>
          </a:xfrm>
          <a:prstGeom prst="rect">
            <a:avLst/>
          </a:prstGeom>
          <a:noFill/>
        </p:spPr>
        <p:txBody>
          <a:bodyPr wrap="square">
            <a:spAutoFit/>
          </a:bodyPr>
          <a:lstStyle/>
          <a:p>
            <a:pPr algn="ctr"/>
            <a:r>
              <a:rPr lang="en-GB" sz="1400" b="1" dirty="0">
                <a:solidFill>
                  <a:srgbClr val="2D6FF9"/>
                </a:solidFill>
                <a:latin typeface="+mj-lt"/>
              </a:rPr>
              <a:t>FMCG - </a:t>
            </a:r>
            <a:r>
              <a:rPr lang="en-GB" b="0" i="0" dirty="0">
                <a:solidFill>
                  <a:srgbClr val="242424"/>
                </a:solidFill>
                <a:effectLst/>
                <a:latin typeface="Calibri" panose="020F0502020204030204" pitchFamily="34" charset="0"/>
              </a:rPr>
              <a:t> </a:t>
            </a:r>
            <a:r>
              <a:rPr lang="en-GB" b="1" i="0" dirty="0">
                <a:solidFill>
                  <a:srgbClr val="242424"/>
                </a:solidFill>
                <a:effectLst/>
                <a:latin typeface="+mj-lt"/>
              </a:rPr>
              <a:t>Share of Trade and KPIs</a:t>
            </a:r>
            <a:endParaRPr lang="en-GB" b="1" dirty="0">
              <a:latin typeface="+mj-lt"/>
            </a:endParaRPr>
          </a:p>
        </p:txBody>
      </p:sp>
      <p:grpSp>
        <p:nvGrpSpPr>
          <p:cNvPr id="56" name="Group 55">
            <a:extLst>
              <a:ext uri="{FF2B5EF4-FFF2-40B4-BE49-F238E27FC236}">
                <a16:creationId xmlns:a16="http://schemas.microsoft.com/office/drawing/2014/main" id="{BB1BEFE4-6CC4-B7E2-AD17-F760637E54F0}"/>
              </a:ext>
            </a:extLst>
          </p:cNvPr>
          <p:cNvGrpSpPr/>
          <p:nvPr/>
        </p:nvGrpSpPr>
        <p:grpSpPr>
          <a:xfrm>
            <a:off x="5480049" y="961324"/>
            <a:ext cx="1526769" cy="304877"/>
            <a:chOff x="5750168" y="907960"/>
            <a:chExt cx="1526769" cy="304877"/>
          </a:xfrm>
        </p:grpSpPr>
        <p:sp>
          <p:nvSpPr>
            <p:cNvPr id="10" name="Rectangle 9">
              <a:extLst>
                <a:ext uri="{FF2B5EF4-FFF2-40B4-BE49-F238E27FC236}">
                  <a16:creationId xmlns:a16="http://schemas.microsoft.com/office/drawing/2014/main" id="{C9539791-2C46-0B8C-F3B5-C791216A628B}"/>
                </a:ext>
              </a:extLst>
            </p:cNvPr>
            <p:cNvSpPr/>
            <p:nvPr/>
          </p:nvSpPr>
          <p:spPr>
            <a:xfrm>
              <a:off x="5750168" y="907960"/>
              <a:ext cx="1526769" cy="304877"/>
            </a:xfrm>
            <a:prstGeom prst="rect">
              <a:avLst/>
            </a:prstGeom>
            <a:solidFill>
              <a:schemeClr val="bg1">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Montserrat" pitchFamily="2" charset="77"/>
              </a:endParaRPr>
            </a:p>
          </p:txBody>
        </p:sp>
        <p:sp>
          <p:nvSpPr>
            <p:cNvPr id="11" name="TextBox 10">
              <a:extLst>
                <a:ext uri="{FF2B5EF4-FFF2-40B4-BE49-F238E27FC236}">
                  <a16:creationId xmlns:a16="http://schemas.microsoft.com/office/drawing/2014/main" id="{090FA72B-6123-612F-DE34-B0BE6A43F10A}"/>
                </a:ext>
              </a:extLst>
            </p:cNvPr>
            <p:cNvSpPr txBox="1"/>
            <p:nvPr/>
          </p:nvSpPr>
          <p:spPr>
            <a:xfrm>
              <a:off x="5784447" y="934985"/>
              <a:ext cx="1393362" cy="246221"/>
            </a:xfrm>
            <a:prstGeom prst="rect">
              <a:avLst/>
            </a:prstGeom>
            <a:noFill/>
          </p:spPr>
          <p:txBody>
            <a:bodyPr wrap="square" lIns="0" rIns="0" rtlCol="0">
              <a:spAutoFit/>
            </a:bodyPr>
            <a:lstStyle/>
            <a:p>
              <a:pPr algn="ctr"/>
              <a:r>
                <a:rPr lang="en-GB" sz="1000" b="1" dirty="0">
                  <a:solidFill>
                    <a:srgbClr val="2D6DF6"/>
                  </a:solidFill>
                  <a:latin typeface="Montserrat" pitchFamily="2" charset="77"/>
                </a:rPr>
                <a:t>Share of Trade</a:t>
              </a:r>
            </a:p>
          </p:txBody>
        </p:sp>
      </p:grpSp>
      <p:pic>
        <p:nvPicPr>
          <p:cNvPr id="63" name="Picture 62">
            <a:extLst>
              <a:ext uri="{FF2B5EF4-FFF2-40B4-BE49-F238E27FC236}">
                <a16:creationId xmlns:a16="http://schemas.microsoft.com/office/drawing/2014/main" id="{3203B358-D723-8E19-A35F-1A1D18737F8A}"/>
              </a:ext>
            </a:extLst>
          </p:cNvPr>
          <p:cNvPicPr>
            <a:picLocks noChangeAspect="1"/>
          </p:cNvPicPr>
          <p:nvPr/>
        </p:nvPicPr>
        <p:blipFill>
          <a:blip r:embed="rId2"/>
          <a:srcRect/>
          <a:stretch/>
        </p:blipFill>
        <p:spPr>
          <a:xfrm>
            <a:off x="3704197" y="1502258"/>
            <a:ext cx="4994450" cy="2611653"/>
          </a:xfrm>
          <a:prstGeom prst="rect">
            <a:avLst/>
          </a:prstGeom>
        </p:spPr>
      </p:pic>
      <p:sp>
        <p:nvSpPr>
          <p:cNvPr id="2" name="Subtitle 1">
            <a:extLst>
              <a:ext uri="{FF2B5EF4-FFF2-40B4-BE49-F238E27FC236}">
                <a16:creationId xmlns:a16="http://schemas.microsoft.com/office/drawing/2014/main" id="{40945E18-FD1E-A239-9525-D4CC6183D37D}"/>
              </a:ext>
            </a:extLst>
          </p:cNvPr>
          <p:cNvSpPr txBox="1">
            <a:spLocks/>
          </p:cNvSpPr>
          <p:nvPr/>
        </p:nvSpPr>
        <p:spPr>
          <a:xfrm>
            <a:off x="199186" y="4665931"/>
            <a:ext cx="5016533" cy="641119"/>
          </a:xfrm>
          <a:prstGeom prst="rect">
            <a:avLst/>
          </a:prstGeom>
        </p:spPr>
        <p:txBody>
          <a:bodyPr vert="horz" lIns="0" tIns="45720" rIns="0" bIns="45720" rtlCol="0">
            <a:noAutofit/>
          </a:bodyPr>
          <a:lstStyle>
            <a:defPPr marR="0" lvl="0" algn="l" rtl="0">
              <a:lnSpc>
                <a:spcPct val="100000"/>
              </a:lnSpc>
              <a:spcBef>
                <a:spcPts val="0"/>
              </a:spcBef>
              <a:spcAft>
                <a:spcPts val="0"/>
              </a:spcAft>
            </a:defPPr>
            <a:lvl1pPr marL="274320" marR="0" lvl="0" indent="-274320" algn="l" rtl="0">
              <a:lnSpc>
                <a:spcPct val="100000"/>
              </a:lnSpc>
              <a:spcBef>
                <a:spcPts val="0"/>
              </a:spcBef>
              <a:spcAft>
                <a:spcPts val="0"/>
              </a:spcAft>
              <a:buClr>
                <a:srgbClr val="000000"/>
              </a:buClr>
              <a:buFont typeface="Arial"/>
              <a:defRPr sz="1400" b="0" i="0" u="none" strike="noStrike" cap="none">
                <a:solidFill>
                  <a:srgbClr val="000000"/>
                </a:solidFill>
                <a:latin typeface="Montserrat" panose="00000500000000000000" pitchFamily="2" charset="0"/>
                <a:ea typeface="Montserrat" panose="00000500000000000000"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80000">
              <a:spcBef>
                <a:spcPts val="25"/>
              </a:spcBef>
            </a:pPr>
            <a:r>
              <a:rPr lang="en-GB" altLang="en-US" sz="600" i="1" dirty="0">
                <a:latin typeface="+mj-lt"/>
                <a:cs typeface="Calibri" panose="020F0502020204030204" pitchFamily="34" charset="0"/>
              </a:rPr>
              <a:t>Source: NIQ Homescan SOT based on FMCG, Benchmark Total Grocers</a:t>
            </a:r>
          </a:p>
          <a:p>
            <a:pPr marL="180000">
              <a:spcBef>
                <a:spcPts val="25"/>
              </a:spcBef>
            </a:pPr>
            <a:r>
              <a:rPr lang="en-GB" altLang="en-US" sz="600" i="1" dirty="0">
                <a:latin typeface="+mj-lt"/>
                <a:cs typeface="Calibri" panose="020F0502020204030204" pitchFamily="34" charset="0"/>
              </a:rPr>
              <a:t>% Change in Shoppers = % Change in Households buying</a:t>
            </a:r>
            <a:endParaRPr lang="en-GB" sz="600" dirty="0">
              <a:latin typeface="+mj-lt"/>
            </a:endParaRPr>
          </a:p>
        </p:txBody>
      </p:sp>
    </p:spTree>
    <p:extLst>
      <p:ext uri="{BB962C8B-B14F-4D97-AF65-F5344CB8AC3E}">
        <p14:creationId xmlns:p14="http://schemas.microsoft.com/office/powerpoint/2010/main" val="19989221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6418323-9CC1-08E7-BBC9-D37A9694ECBC}"/>
              </a:ext>
            </a:extLst>
          </p:cNvPr>
          <p:cNvSpPr txBox="1"/>
          <p:nvPr/>
        </p:nvSpPr>
        <p:spPr>
          <a:xfrm>
            <a:off x="193976" y="28790"/>
            <a:ext cx="4771416" cy="307777"/>
          </a:xfrm>
          <a:prstGeom prst="rect">
            <a:avLst/>
          </a:prstGeom>
          <a:noFill/>
        </p:spPr>
        <p:txBody>
          <a:bodyPr wrap="square">
            <a:spAutoFit/>
          </a:bodyPr>
          <a:lstStyle/>
          <a:p>
            <a:r>
              <a:rPr lang="en-GB" sz="1400" b="1" dirty="0">
                <a:solidFill>
                  <a:srgbClr val="2D6FF9"/>
                </a:solidFill>
                <a:latin typeface="+mj-lt"/>
              </a:rPr>
              <a:t>FMCG - </a:t>
            </a:r>
            <a:r>
              <a:rPr lang="en-GB" b="1" i="0" dirty="0">
                <a:solidFill>
                  <a:srgbClr val="242424"/>
                </a:solidFill>
                <a:effectLst/>
                <a:latin typeface="+mj-lt"/>
              </a:rPr>
              <a:t>Store Numbers and Demographics</a:t>
            </a:r>
            <a:endParaRPr lang="en-GB" b="1" dirty="0">
              <a:latin typeface="+mj-lt"/>
            </a:endParaRPr>
          </a:p>
        </p:txBody>
      </p:sp>
      <p:pic>
        <p:nvPicPr>
          <p:cNvPr id="6" name="Picture 5">
            <a:extLst>
              <a:ext uri="{FF2B5EF4-FFF2-40B4-BE49-F238E27FC236}">
                <a16:creationId xmlns:a16="http://schemas.microsoft.com/office/drawing/2014/main" id="{7E05905E-E873-8265-F781-B446BE5404A6}"/>
              </a:ext>
            </a:extLst>
          </p:cNvPr>
          <p:cNvPicPr>
            <a:picLocks noChangeAspect="1"/>
          </p:cNvPicPr>
          <p:nvPr/>
        </p:nvPicPr>
        <p:blipFill>
          <a:blip r:embed="rId2"/>
          <a:srcRect/>
          <a:stretch/>
        </p:blipFill>
        <p:spPr>
          <a:xfrm>
            <a:off x="254049" y="1285582"/>
            <a:ext cx="3715941" cy="2340944"/>
          </a:xfrm>
          <a:prstGeom prst="rect">
            <a:avLst/>
          </a:prstGeom>
        </p:spPr>
      </p:pic>
      <p:grpSp>
        <p:nvGrpSpPr>
          <p:cNvPr id="9" name="Group 8">
            <a:extLst>
              <a:ext uri="{FF2B5EF4-FFF2-40B4-BE49-F238E27FC236}">
                <a16:creationId xmlns:a16="http://schemas.microsoft.com/office/drawing/2014/main" id="{B5ABAC44-AAA7-2644-E666-368D7E3F959E}"/>
              </a:ext>
            </a:extLst>
          </p:cNvPr>
          <p:cNvGrpSpPr/>
          <p:nvPr/>
        </p:nvGrpSpPr>
        <p:grpSpPr>
          <a:xfrm>
            <a:off x="1566635" y="792595"/>
            <a:ext cx="1526769" cy="304877"/>
            <a:chOff x="5750168" y="907960"/>
            <a:chExt cx="1526769" cy="304877"/>
          </a:xfrm>
        </p:grpSpPr>
        <p:sp>
          <p:nvSpPr>
            <p:cNvPr id="10" name="Rectangle 9">
              <a:extLst>
                <a:ext uri="{FF2B5EF4-FFF2-40B4-BE49-F238E27FC236}">
                  <a16:creationId xmlns:a16="http://schemas.microsoft.com/office/drawing/2014/main" id="{43576A68-154D-F720-C1FD-089AAE612CEB}"/>
                </a:ext>
              </a:extLst>
            </p:cNvPr>
            <p:cNvSpPr/>
            <p:nvPr/>
          </p:nvSpPr>
          <p:spPr>
            <a:xfrm>
              <a:off x="5750168" y="907960"/>
              <a:ext cx="1526769" cy="304877"/>
            </a:xfrm>
            <a:prstGeom prst="rect">
              <a:avLst/>
            </a:prstGeom>
            <a:solidFill>
              <a:schemeClr val="bg1">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highlight>
                  <a:srgbClr val="FFFF00"/>
                </a:highlight>
                <a:latin typeface="Montserrat" pitchFamily="2" charset="77"/>
              </a:endParaRPr>
            </a:p>
          </p:txBody>
        </p:sp>
        <p:sp>
          <p:nvSpPr>
            <p:cNvPr id="11" name="TextBox 10">
              <a:extLst>
                <a:ext uri="{FF2B5EF4-FFF2-40B4-BE49-F238E27FC236}">
                  <a16:creationId xmlns:a16="http://schemas.microsoft.com/office/drawing/2014/main" id="{FB4C8788-333C-9A91-5026-88627A3B3492}"/>
                </a:ext>
              </a:extLst>
            </p:cNvPr>
            <p:cNvSpPr txBox="1"/>
            <p:nvPr/>
          </p:nvSpPr>
          <p:spPr>
            <a:xfrm>
              <a:off x="5784447" y="934985"/>
              <a:ext cx="1393362" cy="246221"/>
            </a:xfrm>
            <a:prstGeom prst="rect">
              <a:avLst/>
            </a:prstGeom>
            <a:noFill/>
          </p:spPr>
          <p:txBody>
            <a:bodyPr wrap="square" lIns="0" rIns="0" rtlCol="0">
              <a:spAutoFit/>
            </a:bodyPr>
            <a:lstStyle/>
            <a:p>
              <a:pPr algn="ctr"/>
              <a:r>
                <a:rPr lang="en-GB" sz="1000" b="1" dirty="0">
                  <a:solidFill>
                    <a:srgbClr val="2D6DF6"/>
                  </a:solidFill>
                  <a:latin typeface="Montserrat" pitchFamily="2" charset="77"/>
                </a:rPr>
                <a:t>Store Profile</a:t>
              </a:r>
            </a:p>
          </p:txBody>
        </p:sp>
      </p:grpSp>
      <p:pic>
        <p:nvPicPr>
          <p:cNvPr id="13" name="Picture 12">
            <a:extLst>
              <a:ext uri="{FF2B5EF4-FFF2-40B4-BE49-F238E27FC236}">
                <a16:creationId xmlns:a16="http://schemas.microsoft.com/office/drawing/2014/main" id="{3E2F7EFC-5BB7-F4C6-8E19-4D0B8BDEE9CF}"/>
              </a:ext>
            </a:extLst>
          </p:cNvPr>
          <p:cNvPicPr>
            <a:picLocks noChangeAspect="1"/>
          </p:cNvPicPr>
          <p:nvPr/>
        </p:nvPicPr>
        <p:blipFill>
          <a:blip r:embed="rId3"/>
          <a:srcRect/>
          <a:stretch/>
        </p:blipFill>
        <p:spPr>
          <a:xfrm>
            <a:off x="4112876" y="1313585"/>
            <a:ext cx="4865247" cy="2801861"/>
          </a:xfrm>
          <a:prstGeom prst="rect">
            <a:avLst/>
          </a:prstGeom>
        </p:spPr>
      </p:pic>
      <p:grpSp>
        <p:nvGrpSpPr>
          <p:cNvPr id="14" name="Group 13">
            <a:extLst>
              <a:ext uri="{FF2B5EF4-FFF2-40B4-BE49-F238E27FC236}">
                <a16:creationId xmlns:a16="http://schemas.microsoft.com/office/drawing/2014/main" id="{AC438177-D4D0-52AB-4B15-DDEB24160E2A}"/>
              </a:ext>
            </a:extLst>
          </p:cNvPr>
          <p:cNvGrpSpPr/>
          <p:nvPr/>
        </p:nvGrpSpPr>
        <p:grpSpPr>
          <a:xfrm>
            <a:off x="6125174" y="790291"/>
            <a:ext cx="1526769" cy="304877"/>
            <a:chOff x="5750168" y="907960"/>
            <a:chExt cx="1526769" cy="304877"/>
          </a:xfrm>
        </p:grpSpPr>
        <p:sp>
          <p:nvSpPr>
            <p:cNvPr id="15" name="Rectangle 14">
              <a:extLst>
                <a:ext uri="{FF2B5EF4-FFF2-40B4-BE49-F238E27FC236}">
                  <a16:creationId xmlns:a16="http://schemas.microsoft.com/office/drawing/2014/main" id="{F9BF9BDD-1D99-9E48-AE4A-BBA61413488F}"/>
                </a:ext>
              </a:extLst>
            </p:cNvPr>
            <p:cNvSpPr/>
            <p:nvPr/>
          </p:nvSpPr>
          <p:spPr>
            <a:xfrm>
              <a:off x="5750168" y="907960"/>
              <a:ext cx="1526769" cy="304877"/>
            </a:xfrm>
            <a:prstGeom prst="rect">
              <a:avLst/>
            </a:prstGeom>
            <a:solidFill>
              <a:schemeClr val="bg1">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highlight>
                  <a:srgbClr val="FFFF00"/>
                </a:highlight>
                <a:latin typeface="Montserrat" pitchFamily="2" charset="77"/>
              </a:endParaRPr>
            </a:p>
          </p:txBody>
        </p:sp>
        <p:sp>
          <p:nvSpPr>
            <p:cNvPr id="16" name="TextBox 15">
              <a:extLst>
                <a:ext uri="{FF2B5EF4-FFF2-40B4-BE49-F238E27FC236}">
                  <a16:creationId xmlns:a16="http://schemas.microsoft.com/office/drawing/2014/main" id="{913452D8-F9AD-BC37-1503-B2A3E40ADA44}"/>
                </a:ext>
              </a:extLst>
            </p:cNvPr>
            <p:cNvSpPr txBox="1"/>
            <p:nvPr/>
          </p:nvSpPr>
          <p:spPr>
            <a:xfrm>
              <a:off x="5784447" y="934985"/>
              <a:ext cx="1393362" cy="246221"/>
            </a:xfrm>
            <a:prstGeom prst="rect">
              <a:avLst/>
            </a:prstGeom>
            <a:noFill/>
          </p:spPr>
          <p:txBody>
            <a:bodyPr wrap="square" lIns="0" rIns="0" rtlCol="0">
              <a:spAutoFit/>
            </a:bodyPr>
            <a:lstStyle/>
            <a:p>
              <a:pPr algn="ctr"/>
              <a:r>
                <a:rPr lang="en-GB" sz="1000" b="1" dirty="0">
                  <a:solidFill>
                    <a:srgbClr val="2D6DF6"/>
                  </a:solidFill>
                  <a:latin typeface="Montserrat" pitchFamily="2" charset="77"/>
                </a:rPr>
                <a:t>Life Stage</a:t>
              </a:r>
            </a:p>
          </p:txBody>
        </p:sp>
      </p:grpSp>
      <p:sp>
        <p:nvSpPr>
          <p:cNvPr id="2" name="Subtitle 1">
            <a:extLst>
              <a:ext uri="{FF2B5EF4-FFF2-40B4-BE49-F238E27FC236}">
                <a16:creationId xmlns:a16="http://schemas.microsoft.com/office/drawing/2014/main" id="{67DFEFBB-281B-9DC5-BC71-226255DB0489}"/>
              </a:ext>
            </a:extLst>
          </p:cNvPr>
          <p:cNvSpPr txBox="1">
            <a:spLocks/>
          </p:cNvSpPr>
          <p:nvPr/>
        </p:nvSpPr>
        <p:spPr>
          <a:xfrm>
            <a:off x="199186" y="4665931"/>
            <a:ext cx="5016533" cy="641119"/>
          </a:xfrm>
          <a:prstGeom prst="rect">
            <a:avLst/>
          </a:prstGeom>
        </p:spPr>
        <p:txBody>
          <a:bodyPr vert="horz" lIns="0" tIns="45720" rIns="0" bIns="45720" rtlCol="0">
            <a:noAutofit/>
          </a:bodyPr>
          <a:lstStyle>
            <a:defPPr marR="0" lvl="0" algn="l" rtl="0">
              <a:lnSpc>
                <a:spcPct val="100000"/>
              </a:lnSpc>
              <a:spcBef>
                <a:spcPts val="0"/>
              </a:spcBef>
              <a:spcAft>
                <a:spcPts val="0"/>
              </a:spcAft>
            </a:defPPr>
            <a:lvl1pPr marL="274320" marR="0" lvl="0" indent="-274320" algn="l" rtl="0">
              <a:lnSpc>
                <a:spcPct val="100000"/>
              </a:lnSpc>
              <a:spcBef>
                <a:spcPts val="0"/>
              </a:spcBef>
              <a:spcAft>
                <a:spcPts val="0"/>
              </a:spcAft>
              <a:buClr>
                <a:srgbClr val="000000"/>
              </a:buClr>
              <a:buFont typeface="Arial"/>
              <a:defRPr sz="1400" b="0" i="0" u="none" strike="noStrike" cap="none">
                <a:solidFill>
                  <a:srgbClr val="000000"/>
                </a:solidFill>
                <a:latin typeface="Montserrat" panose="00000500000000000000" pitchFamily="2" charset="0"/>
                <a:ea typeface="Montserrat" panose="00000500000000000000"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80000">
              <a:spcBef>
                <a:spcPts val="25"/>
              </a:spcBef>
            </a:pPr>
            <a:r>
              <a:rPr lang="en-GB" altLang="en-US" sz="600" i="1" dirty="0">
                <a:latin typeface="+mj-lt"/>
                <a:cs typeface="Calibri" panose="020F0502020204030204" pitchFamily="34" charset="0"/>
              </a:rPr>
              <a:t>Source: NIQ Store Numbers, Homescan </a:t>
            </a:r>
            <a:r>
              <a:rPr lang="en-GB" altLang="en-US" sz="600" i="1" dirty="0" err="1">
                <a:latin typeface="+mj-lt"/>
                <a:cs typeface="Calibri" panose="020F0502020204030204" pitchFamily="34" charset="0"/>
              </a:rPr>
              <a:t>Lifestage</a:t>
            </a:r>
            <a:r>
              <a:rPr lang="en-GB" altLang="en-US" sz="600" i="1" dirty="0">
                <a:latin typeface="+mj-lt"/>
                <a:cs typeface="Calibri" panose="020F0502020204030204" pitchFamily="34" charset="0"/>
              </a:rPr>
              <a:t> indices indexed on GB Households</a:t>
            </a:r>
          </a:p>
          <a:p>
            <a:endParaRPr lang="en-GB" sz="600" dirty="0">
              <a:latin typeface="+mj-lt"/>
            </a:endParaRPr>
          </a:p>
        </p:txBody>
      </p:sp>
    </p:spTree>
    <p:extLst>
      <p:ext uri="{BB962C8B-B14F-4D97-AF65-F5344CB8AC3E}">
        <p14:creationId xmlns:p14="http://schemas.microsoft.com/office/powerpoint/2010/main" val="36249664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Tesco logo | Logok">
            <a:extLst>
              <a:ext uri="{FF2B5EF4-FFF2-40B4-BE49-F238E27FC236}">
                <a16:creationId xmlns:a16="http://schemas.microsoft.com/office/drawing/2014/main" id="{50DFB956-2FA6-70AE-C8D1-C8B7D26F478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584" t="39056" r="23529" b="39135"/>
          <a:stretch/>
        </p:blipFill>
        <p:spPr bwMode="auto">
          <a:xfrm>
            <a:off x="314826" y="429265"/>
            <a:ext cx="1162643" cy="35015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Morrisons logo and symbol, meaning, history, PNG">
            <a:extLst>
              <a:ext uri="{FF2B5EF4-FFF2-40B4-BE49-F238E27FC236}">
                <a16:creationId xmlns:a16="http://schemas.microsoft.com/office/drawing/2014/main" id="{1965E2E4-17C8-1D63-38B2-477F228877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511" y="3535544"/>
            <a:ext cx="1091143" cy="61376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0" descr="sainsburys-logo - Future of Heat Conference 2021">
            <a:extLst>
              <a:ext uri="{FF2B5EF4-FFF2-40B4-BE49-F238E27FC236}">
                <a16:creationId xmlns:a16="http://schemas.microsoft.com/office/drawing/2014/main" id="{5758F6D2-D5BB-44DA-7C7B-6535218624E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5203" b="32261"/>
          <a:stretch/>
        </p:blipFill>
        <p:spPr bwMode="auto">
          <a:xfrm>
            <a:off x="247387" y="1213118"/>
            <a:ext cx="1320045" cy="241583"/>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ASDA logo and symbol, meaning, history, PNG">
            <a:extLst>
              <a:ext uri="{FF2B5EF4-FFF2-40B4-BE49-F238E27FC236}">
                <a16:creationId xmlns:a16="http://schemas.microsoft.com/office/drawing/2014/main" id="{C5850995-217E-F74D-CA77-14BE218048C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6237" t="27339" r="16337" b="27693"/>
          <a:stretch/>
        </p:blipFill>
        <p:spPr bwMode="auto">
          <a:xfrm>
            <a:off x="411788" y="2108826"/>
            <a:ext cx="1041195" cy="462924"/>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8F8A8940-CB1E-A6A3-F039-814FCAC32305}"/>
              </a:ext>
            </a:extLst>
          </p:cNvPr>
          <p:cNvSpPr txBox="1"/>
          <p:nvPr/>
        </p:nvSpPr>
        <p:spPr>
          <a:xfrm>
            <a:off x="2584220" y="275769"/>
            <a:ext cx="6090557" cy="4447756"/>
          </a:xfrm>
          <a:prstGeom prst="rect">
            <a:avLst/>
          </a:prstGeom>
          <a:noFill/>
        </p:spPr>
        <p:txBody>
          <a:bodyPr wrap="square" lIns="0" rIns="0" rtlCol="0">
            <a:spAutoFit/>
          </a:bodyPr>
          <a:lstStyle/>
          <a:p>
            <a:pPr>
              <a:lnSpc>
                <a:spcPct val="107000"/>
              </a:lnSpc>
              <a:spcAft>
                <a:spcPts val="800"/>
              </a:spcAft>
            </a:pPr>
            <a:r>
              <a:rPr lang="en-GB" sz="900" b="1" dirty="0">
                <a:solidFill>
                  <a:srgbClr val="FF0000"/>
                </a:solidFill>
                <a:latin typeface="Georgia" panose="02040502050405020303" pitchFamily="18" charset="0"/>
              </a:rPr>
              <a:t>Tesco </a:t>
            </a:r>
            <a:r>
              <a:rPr lang="en-GB" sz="900" dirty="0">
                <a:solidFill>
                  <a:schemeClr val="tx1"/>
                </a:solidFill>
                <a:latin typeface="Georgia" panose="02040502050405020303" pitchFamily="18" charset="0"/>
              </a:rPr>
              <a:t>has launched its first major marketing push for its Whoosh rapid grocery delivery service, in a humorous campaign aimed at consumers who don’t want to go to the shops. All three films depict the word ‘Whoosh’ and a simple voice over stating “Tesco Whoosh. Delivery from as little as 20 minutes. Because going to the shops isn’t everyone’s bag”. Some people would rather do anything else but go down the shops to get what they need for dinner,” said BBH deputy executive creative director, Felipe </a:t>
            </a:r>
            <a:r>
              <a:rPr lang="en-GB" sz="900" dirty="0" err="1">
                <a:solidFill>
                  <a:schemeClr val="tx1"/>
                </a:solidFill>
                <a:latin typeface="Georgia" panose="02040502050405020303" pitchFamily="18" charset="0"/>
              </a:rPr>
              <a:t>Serradourada</a:t>
            </a:r>
            <a:r>
              <a:rPr lang="en-GB" sz="900" dirty="0">
                <a:solidFill>
                  <a:schemeClr val="tx1"/>
                </a:solidFill>
                <a:latin typeface="Georgia" panose="02040502050405020303" pitchFamily="18" charset="0"/>
              </a:rPr>
              <a:t> Guimaraes. </a:t>
            </a:r>
            <a:endParaRPr lang="en-GB" sz="900" b="1" dirty="0">
              <a:solidFill>
                <a:srgbClr val="FF0000"/>
              </a:solidFill>
              <a:latin typeface="Georgia" panose="02040502050405020303" pitchFamily="18" charset="0"/>
            </a:endParaRPr>
          </a:p>
          <a:p>
            <a:pPr>
              <a:lnSpc>
                <a:spcPct val="107000"/>
              </a:lnSpc>
              <a:spcAft>
                <a:spcPts val="800"/>
              </a:spcAft>
            </a:pPr>
            <a:r>
              <a:rPr lang="en-GB" sz="900" b="1" dirty="0">
                <a:solidFill>
                  <a:srgbClr val="FFC000"/>
                </a:solidFill>
                <a:latin typeface="Arial" panose="020B0604020202020204" pitchFamily="34" charset="0"/>
                <a:cs typeface="Arial" panose="020B0604020202020204" pitchFamily="34" charset="0"/>
              </a:rPr>
              <a:t>Sainsbury’s </a:t>
            </a:r>
            <a:r>
              <a:rPr lang="en-GB" sz="900" dirty="0">
                <a:solidFill>
                  <a:schemeClr val="tx1"/>
                </a:solidFill>
                <a:latin typeface="Arial" panose="020B0604020202020204" pitchFamily="34" charset="0"/>
                <a:cs typeface="Arial" panose="020B0604020202020204" pitchFamily="34" charset="0"/>
              </a:rPr>
              <a:t>is creating 22,000 additional seasonal roles nationwide, including 2,000 at Argos, ahead of the busy Christmas period. The supermarket giant will welcome temporary colleagues earlier than usual this year, to serve customers, restock shelves and </a:t>
            </a:r>
            <a:r>
              <a:rPr lang="en-GB" sz="900" dirty="0" err="1">
                <a:solidFill>
                  <a:schemeClr val="tx1"/>
                </a:solidFill>
                <a:latin typeface="Arial" panose="020B0604020202020204" pitchFamily="34" charset="0"/>
                <a:cs typeface="Arial" panose="020B0604020202020204" pitchFamily="34" charset="0"/>
              </a:rPr>
              <a:t>fulfill</a:t>
            </a:r>
            <a:r>
              <a:rPr lang="en-GB" sz="900" dirty="0">
                <a:solidFill>
                  <a:schemeClr val="tx1"/>
                </a:solidFill>
                <a:latin typeface="Arial" panose="020B0604020202020204" pitchFamily="34" charset="0"/>
                <a:cs typeface="Arial" panose="020B0604020202020204" pitchFamily="34" charset="0"/>
              </a:rPr>
              <a:t> online orders by picking, packing and delivering. Prerana Issar, said: “⁠With Christmas just around the corner, we’re gearing up to serve our customers brilliantly this festive season”.</a:t>
            </a:r>
          </a:p>
          <a:p>
            <a:pPr>
              <a:lnSpc>
                <a:spcPct val="107000"/>
              </a:lnSpc>
              <a:spcAft>
                <a:spcPts val="800"/>
              </a:spcAft>
            </a:pPr>
            <a:endParaRPr lang="en-GB" sz="900" b="1" dirty="0">
              <a:solidFill>
                <a:srgbClr val="FFC000"/>
              </a:solidFill>
              <a:latin typeface="Arial" panose="020B0604020202020204" pitchFamily="34" charset="0"/>
              <a:cs typeface="Arial" panose="020B0604020202020204" pitchFamily="34" charset="0"/>
            </a:endParaRPr>
          </a:p>
          <a:p>
            <a:pPr>
              <a:lnSpc>
                <a:spcPct val="107000"/>
              </a:lnSpc>
              <a:spcAft>
                <a:spcPts val="800"/>
              </a:spcAft>
            </a:pPr>
            <a:r>
              <a:rPr lang="en-GB" sz="900" b="1" dirty="0">
                <a:solidFill>
                  <a:schemeClr val="accent6">
                    <a:lumMod val="75000"/>
                  </a:schemeClr>
                </a:solidFill>
                <a:latin typeface="Georgia" panose="02040502050405020303" pitchFamily="18" charset="0"/>
              </a:rPr>
              <a:t>ASDA </a:t>
            </a:r>
            <a:r>
              <a:rPr lang="en-GB" sz="900" dirty="0">
                <a:latin typeface="Georgia" panose="02040502050405020303" pitchFamily="18" charset="0"/>
              </a:rPr>
              <a:t> is to convert all 356 acquired EG Group convenience sites to Asda Express stores by next summer. Asda completed the acquisition of EG Group’s UK business in October for an enterprise value of £2.07bn. As part of the conversion programme, the supermarket giant will be turning 117 Spar stores into Asda Express sites which were previously sat on EG forecourts. Alongside its acquisition of 119 convenience sites from Co-op, Asda has said that it will now be opening up to 20 stores per week. ASDA has committed to opening a further 300 standalone convenience stores by the end of 2026. The growth strategy forms a key part of its long-term ambition to become the UK’s second largest supermarket.</a:t>
            </a:r>
          </a:p>
          <a:p>
            <a:pPr>
              <a:lnSpc>
                <a:spcPct val="107000"/>
              </a:lnSpc>
              <a:spcAft>
                <a:spcPts val="800"/>
              </a:spcAft>
            </a:pPr>
            <a:endParaRPr lang="en-GB" sz="900" dirty="0">
              <a:latin typeface="Georgia" panose="02040502050405020303" pitchFamily="18" charset="0"/>
            </a:endParaRPr>
          </a:p>
          <a:p>
            <a:pPr>
              <a:lnSpc>
                <a:spcPct val="107000"/>
              </a:lnSpc>
              <a:spcAft>
                <a:spcPts val="800"/>
              </a:spcAft>
            </a:pPr>
            <a:r>
              <a:rPr lang="en-GB" sz="900" b="1" dirty="0">
                <a:solidFill>
                  <a:srgbClr val="92D050"/>
                </a:solidFill>
                <a:latin typeface="Georgia" panose="02040502050405020303" pitchFamily="18" charset="0"/>
              </a:rPr>
              <a:t>Morrisons </a:t>
            </a:r>
            <a:r>
              <a:rPr lang="en-GB" sz="900" dirty="0">
                <a:solidFill>
                  <a:schemeClr val="tx1"/>
                </a:solidFill>
                <a:latin typeface="Georgia" panose="02040502050405020303" pitchFamily="18" charset="0"/>
              </a:rPr>
              <a:t>is cutting the price of 58 popular festive items and will be keeping the prices low until the end of the year. Products will include stuffing, roast potatoes, cranberry sauce and tin foil, with prices being locked from today (6 November) to ensure shoppers can stock up ahead of Christmas day. Drinks and nibbles will also be added to the price lock, such as mulled wine, bucks fizz, tonic and peanuts. The supermarket giant is investing over £4m to cut the price of the items by an average of almost 20% from current prices. The products have all been chosen due to being particularly popular at Morrisons last Christmas – with an average uplift in sales of over 90% throughout the festive period. Morrisons chief customer and marketing officer, Rachel Eyre, said: “We know that Christmas is an expensive time of year and that our customers are having to make tough choices about what to put in their baskets. “</a:t>
            </a:r>
            <a:endParaRPr lang="en-GB" sz="900" dirty="0">
              <a:solidFill>
                <a:schemeClr val="tx1">
                  <a:lumMod val="75000"/>
                  <a:lumOff val="25000"/>
                </a:schemeClr>
              </a:solidFill>
              <a:effectLst/>
              <a:latin typeface="Georgia" panose="02040502050405020303" pitchFamily="18" charset="0"/>
              <a:ea typeface="Times New Roman" panose="02020603050405020304" pitchFamily="18" charset="0"/>
            </a:endParaRPr>
          </a:p>
        </p:txBody>
      </p:sp>
      <p:sp>
        <p:nvSpPr>
          <p:cNvPr id="2" name="TextBox 1">
            <a:extLst>
              <a:ext uri="{FF2B5EF4-FFF2-40B4-BE49-F238E27FC236}">
                <a16:creationId xmlns:a16="http://schemas.microsoft.com/office/drawing/2014/main" id="{0AAAED1F-94E6-D5BC-8D2E-CD9BBC5C3C66}"/>
              </a:ext>
            </a:extLst>
          </p:cNvPr>
          <p:cNvSpPr txBox="1"/>
          <p:nvPr/>
        </p:nvSpPr>
        <p:spPr>
          <a:xfrm>
            <a:off x="7180871" y="4883452"/>
            <a:ext cx="3275937" cy="184666"/>
          </a:xfrm>
          <a:prstGeom prst="rect">
            <a:avLst/>
          </a:prstGeom>
          <a:noFill/>
        </p:spPr>
        <p:txBody>
          <a:bodyPr wrap="square" lIns="0" rIns="0" rtlCol="0">
            <a:spAutoFit/>
          </a:bodyPr>
          <a:lstStyle/>
          <a:p>
            <a:pPr algn="l"/>
            <a:r>
              <a:rPr lang="en-GB" sz="600" dirty="0">
                <a:latin typeface="Arial" panose="020B0604020202020204" pitchFamily="34" charset="0"/>
                <a:cs typeface="Arial" panose="020B0604020202020204" pitchFamily="34" charset="0"/>
              </a:rPr>
              <a:t>Source: </a:t>
            </a:r>
            <a:r>
              <a:rPr lang="en-GB" sz="600" dirty="0" err="1">
                <a:latin typeface="Arial" panose="020B0604020202020204" pitchFamily="34" charset="0"/>
                <a:cs typeface="Arial" panose="020B0604020202020204" pitchFamily="34" charset="0"/>
              </a:rPr>
              <a:t>NielsenIQ</a:t>
            </a:r>
            <a:r>
              <a:rPr lang="en-GB" sz="600" dirty="0">
                <a:latin typeface="Arial" panose="020B0604020202020204" pitchFamily="34" charset="0"/>
                <a:cs typeface="Arial" panose="020B0604020202020204" pitchFamily="34" charset="0"/>
              </a:rPr>
              <a:t> </a:t>
            </a:r>
            <a:r>
              <a:rPr lang="en-GB" sz="600" dirty="0" err="1">
                <a:latin typeface="Arial" panose="020B0604020202020204" pitchFamily="34" charset="0"/>
                <a:cs typeface="Arial" panose="020B0604020202020204" pitchFamily="34" charset="0"/>
              </a:rPr>
              <a:t>Homescan</a:t>
            </a:r>
            <a:r>
              <a:rPr lang="en-GB" sz="600" dirty="0">
                <a:latin typeface="Arial" panose="020B0604020202020204" pitchFamily="34" charset="0"/>
                <a:cs typeface="Arial" panose="020B0604020202020204" pitchFamily="34" charset="0"/>
              </a:rPr>
              <a:t>, Grocer &amp; Nam News </a:t>
            </a:r>
          </a:p>
        </p:txBody>
      </p:sp>
    </p:spTree>
    <p:extLst>
      <p:ext uri="{BB962C8B-B14F-4D97-AF65-F5344CB8AC3E}">
        <p14:creationId xmlns:p14="http://schemas.microsoft.com/office/powerpoint/2010/main" val="3846200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4" descr="Waitrose logo and symbol, meaning, history, PNG">
            <a:extLst>
              <a:ext uri="{FF2B5EF4-FFF2-40B4-BE49-F238E27FC236}">
                <a16:creationId xmlns:a16="http://schemas.microsoft.com/office/drawing/2014/main" id="{0D0D7B3D-C050-EBF5-7079-15B6B6CA59B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6768" b="30277"/>
          <a:stretch/>
        </p:blipFill>
        <p:spPr bwMode="auto">
          <a:xfrm>
            <a:off x="109086" y="767644"/>
            <a:ext cx="1637385" cy="39620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a:extLst>
              <a:ext uri="{FF2B5EF4-FFF2-40B4-BE49-F238E27FC236}">
                <a16:creationId xmlns:a16="http://schemas.microsoft.com/office/drawing/2014/main" id="{C692098D-E421-CC18-3EA3-3D8852A37F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616" y="3295323"/>
            <a:ext cx="684329" cy="68432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Aldi logo and symbol, meaning, history, PNG">
            <a:extLst>
              <a:ext uri="{FF2B5EF4-FFF2-40B4-BE49-F238E27FC236}">
                <a16:creationId xmlns:a16="http://schemas.microsoft.com/office/drawing/2014/main" id="{FC7B1E1C-E97A-26C3-916C-FB28A667138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8067" t="2987" r="27899" b="3010"/>
          <a:stretch/>
        </p:blipFill>
        <p:spPr bwMode="auto">
          <a:xfrm>
            <a:off x="597439" y="1984572"/>
            <a:ext cx="660681" cy="79335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5760BB0E-70B6-5E03-91DD-C500D36E05AE}"/>
              </a:ext>
            </a:extLst>
          </p:cNvPr>
          <p:cNvSpPr txBox="1"/>
          <p:nvPr/>
        </p:nvSpPr>
        <p:spPr>
          <a:xfrm>
            <a:off x="2545678" y="404483"/>
            <a:ext cx="6043150" cy="4141711"/>
          </a:xfrm>
          <a:prstGeom prst="rect">
            <a:avLst/>
          </a:prstGeom>
          <a:noFill/>
        </p:spPr>
        <p:txBody>
          <a:bodyPr wrap="square" lIns="0" rIns="0" rtlCol="0">
            <a:spAutoFit/>
          </a:bodyPr>
          <a:lstStyle/>
          <a:p>
            <a:pPr algn="l"/>
            <a:endParaRPr lang="en-GB" sz="900" b="1" dirty="0">
              <a:solidFill>
                <a:srgbClr val="002060"/>
              </a:solidFill>
              <a:latin typeface="Georgia" panose="02040502050405020303" pitchFamily="18" charset="0"/>
            </a:endParaRPr>
          </a:p>
          <a:p>
            <a:pPr>
              <a:lnSpc>
                <a:spcPct val="107000"/>
              </a:lnSpc>
              <a:spcAft>
                <a:spcPts val="800"/>
              </a:spcAft>
              <a:tabLst>
                <a:tab pos="929640" algn="l"/>
              </a:tabLst>
            </a:pPr>
            <a:r>
              <a:rPr lang="en-GB" sz="900" b="1" dirty="0">
                <a:solidFill>
                  <a:srgbClr val="92D050"/>
                </a:solidFill>
                <a:latin typeface="Georgia" panose="02040502050405020303" pitchFamily="18" charset="0"/>
              </a:rPr>
              <a:t>Waitrose</a:t>
            </a:r>
            <a:r>
              <a:rPr lang="en-GB" sz="900" dirty="0">
                <a:solidFill>
                  <a:schemeClr val="tx1"/>
                </a:solidFill>
                <a:latin typeface="Georgia" panose="02040502050405020303" pitchFamily="18" charset="0"/>
              </a:rPr>
              <a:t> is pushing its suppliers to lower their costs as it looks to improve its margins in line with anticipated falls in food inflation. The supermarket met with representatives from its supply chain to discuss business proposals ahead of the 2024 financial year. During the meeting, suppliers were told the supermarket was anticipating deflation, following what has been a prolonged period of inflation. As a result, Waitrose is now requesting for businesses to identify any areas of their supply chain where costs have fallen, and could facilitate a price decrease. The news comes as the rate of food inflation decreased for the sixth consecutive month in October, according to the latest figures released by the British Retail Consortium and NIQ this week, falling to 8.8%, down from 9.9% in September.</a:t>
            </a:r>
          </a:p>
          <a:p>
            <a:pPr>
              <a:lnSpc>
                <a:spcPct val="107000"/>
              </a:lnSpc>
              <a:spcAft>
                <a:spcPts val="800"/>
              </a:spcAft>
              <a:tabLst>
                <a:tab pos="929640" algn="l"/>
              </a:tabLst>
            </a:pPr>
            <a:r>
              <a:rPr lang="en-GB" sz="900" b="1" dirty="0">
                <a:solidFill>
                  <a:srgbClr val="92D050"/>
                </a:solidFill>
                <a:latin typeface="Georgia" panose="02040502050405020303" pitchFamily="18" charset="0"/>
              </a:rPr>
              <a:t>   </a:t>
            </a:r>
            <a:r>
              <a:rPr lang="en-GB" sz="900" b="1" dirty="0">
                <a:solidFill>
                  <a:srgbClr val="92D050"/>
                </a:solidFill>
                <a:latin typeface="Georgia" panose="02040502050405020303" pitchFamily="18" charset="0"/>
                <a:cs typeface="Arial" panose="020B0604020202020204" pitchFamily="34" charset="0"/>
              </a:rPr>
              <a:t> </a:t>
            </a:r>
          </a:p>
          <a:p>
            <a:pPr>
              <a:lnSpc>
                <a:spcPct val="107000"/>
              </a:lnSpc>
              <a:spcAft>
                <a:spcPts val="800"/>
              </a:spcAft>
              <a:tabLst>
                <a:tab pos="929640" algn="l"/>
              </a:tabLst>
            </a:pPr>
            <a:r>
              <a:rPr lang="en-GB" sz="900" b="1" dirty="0">
                <a:solidFill>
                  <a:srgbClr val="002060"/>
                </a:solidFill>
                <a:latin typeface="Georgia" panose="02040502050405020303" pitchFamily="18" charset="0"/>
              </a:rPr>
              <a:t>Aldi </a:t>
            </a:r>
            <a:r>
              <a:rPr lang="en-GB" sz="900" dirty="0">
                <a:solidFill>
                  <a:schemeClr val="tx1"/>
                </a:solidFill>
                <a:latin typeface="Georgia" panose="02040502050405020303" pitchFamily="18" charset="0"/>
              </a:rPr>
              <a:t>is spreading festive cheer by donating Christmas lunches to low-income areas across the UK. The grocery giant has teamed up with food redistributor Company Shop Group to provide free Christmas dinners at their social enterprise Community Shops in the run-up to the holidays. Over the festive period, its members can sign up for a three-course Christmas meal, with around 2,000 free places available  Aldi UK national sustainability director Liz Fox said: “Our regional distribution centres work with Company Shop Group all year round, redistributing our surplus stock and donating food to provide affordable groceries for Community Shop members. </a:t>
            </a:r>
          </a:p>
          <a:p>
            <a:pPr>
              <a:lnSpc>
                <a:spcPct val="107000"/>
              </a:lnSpc>
              <a:spcAft>
                <a:spcPts val="800"/>
              </a:spcAft>
              <a:tabLst>
                <a:tab pos="929640" algn="l"/>
              </a:tabLst>
            </a:pPr>
            <a:endParaRPr lang="en-GB" sz="900" b="1" dirty="0">
              <a:solidFill>
                <a:srgbClr val="002060"/>
              </a:solidFill>
              <a:latin typeface="Georgia" panose="02040502050405020303" pitchFamily="18" charset="0"/>
            </a:endParaRPr>
          </a:p>
          <a:p>
            <a:pPr>
              <a:lnSpc>
                <a:spcPct val="107000"/>
              </a:lnSpc>
              <a:spcAft>
                <a:spcPts val="800"/>
              </a:spcAft>
            </a:pPr>
            <a:r>
              <a:rPr lang="en-GB" sz="900" b="1" dirty="0">
                <a:solidFill>
                  <a:srgbClr val="0070C0"/>
                </a:solidFill>
                <a:latin typeface="Georgia" panose="02040502050405020303" pitchFamily="18" charset="0"/>
              </a:rPr>
              <a:t>Lidl’s </a:t>
            </a:r>
            <a:r>
              <a:rPr lang="en-GB" sz="900" dirty="0">
                <a:solidFill>
                  <a:schemeClr val="tx1"/>
                </a:solidFill>
                <a:latin typeface="Georgia" panose="02040502050405020303" pitchFamily="18" charset="0"/>
              </a:rPr>
              <a:t>has reduced food waste by almost half (43%) since 2016 as it remains on track to hit its 50% reduction target by 2030. To limit food waste, Lidl provided over six million meals to charities in 2022 and prevented nearly 9,000 tonnes from being binned through the sale of 1.7m ‘Too Good To Waste’ boxes – an initiative which allows shoppers to purchase 5kg of damaged, discoloured or deteriorated fruit and veg that can still be eaten for £1.50. The discounter has also looked to reduce waste in the form of plastic packaging with 95% of its own-brand packaging now recyclable, reusable, renewable or refillable. Overall, Lidl has cut the amount of plastic packaging across its own-brand ranges by 29% since 2017 as it looks to achieve 40% by 2025..”</a:t>
            </a:r>
          </a:p>
          <a:p>
            <a:pPr>
              <a:lnSpc>
                <a:spcPct val="107000"/>
              </a:lnSpc>
              <a:spcAft>
                <a:spcPts val="800"/>
              </a:spcAft>
            </a:pPr>
            <a:endParaRPr lang="en-GB" sz="900" dirty="0">
              <a:effectLst/>
              <a:latin typeface="Georgia" panose="02040502050405020303" pitchFamily="18" charset="0"/>
              <a:ea typeface="Calibri" panose="020F0502020204030204" pitchFamily="34" charset="0"/>
              <a:cs typeface="Arial" panose="020B0604020202020204" pitchFamily="34" charset="0"/>
            </a:endParaRPr>
          </a:p>
        </p:txBody>
      </p:sp>
      <p:sp>
        <p:nvSpPr>
          <p:cNvPr id="2" name="TextBox 1">
            <a:extLst>
              <a:ext uri="{FF2B5EF4-FFF2-40B4-BE49-F238E27FC236}">
                <a16:creationId xmlns:a16="http://schemas.microsoft.com/office/drawing/2014/main" id="{F72ACB9A-61E0-D2B9-D530-EA1C67CC25B9}"/>
              </a:ext>
            </a:extLst>
          </p:cNvPr>
          <p:cNvSpPr txBox="1"/>
          <p:nvPr/>
        </p:nvSpPr>
        <p:spPr>
          <a:xfrm>
            <a:off x="7180871" y="4883452"/>
            <a:ext cx="3275937" cy="184666"/>
          </a:xfrm>
          <a:prstGeom prst="rect">
            <a:avLst/>
          </a:prstGeom>
          <a:noFill/>
        </p:spPr>
        <p:txBody>
          <a:bodyPr wrap="square" lIns="0" rIns="0" rtlCol="0">
            <a:spAutoFit/>
          </a:bodyPr>
          <a:lstStyle/>
          <a:p>
            <a:pPr algn="l"/>
            <a:r>
              <a:rPr lang="en-GB" sz="600" dirty="0">
                <a:latin typeface="Arial" panose="020B0604020202020204" pitchFamily="34" charset="0"/>
                <a:cs typeface="Arial" panose="020B0604020202020204" pitchFamily="34" charset="0"/>
              </a:rPr>
              <a:t>Source: </a:t>
            </a:r>
            <a:r>
              <a:rPr lang="en-GB" sz="600" dirty="0" err="1">
                <a:latin typeface="Arial" panose="020B0604020202020204" pitchFamily="34" charset="0"/>
                <a:cs typeface="Arial" panose="020B0604020202020204" pitchFamily="34" charset="0"/>
              </a:rPr>
              <a:t>NielsenIQ</a:t>
            </a:r>
            <a:r>
              <a:rPr lang="en-GB" sz="600" dirty="0">
                <a:latin typeface="Arial" panose="020B0604020202020204" pitchFamily="34" charset="0"/>
                <a:cs typeface="Arial" panose="020B0604020202020204" pitchFamily="34" charset="0"/>
              </a:rPr>
              <a:t> </a:t>
            </a:r>
            <a:r>
              <a:rPr lang="en-GB" sz="600" dirty="0" err="1">
                <a:latin typeface="Arial" panose="020B0604020202020204" pitchFamily="34" charset="0"/>
                <a:cs typeface="Arial" panose="020B0604020202020204" pitchFamily="34" charset="0"/>
              </a:rPr>
              <a:t>Homescan</a:t>
            </a:r>
            <a:r>
              <a:rPr lang="en-GB" sz="600" dirty="0">
                <a:latin typeface="Arial" panose="020B0604020202020204" pitchFamily="34" charset="0"/>
                <a:cs typeface="Arial" panose="020B0604020202020204" pitchFamily="34" charset="0"/>
              </a:rPr>
              <a:t>, Grocer &amp; Nam News </a:t>
            </a:r>
          </a:p>
        </p:txBody>
      </p:sp>
    </p:spTree>
    <p:extLst>
      <p:ext uri="{BB962C8B-B14F-4D97-AF65-F5344CB8AC3E}">
        <p14:creationId xmlns:p14="http://schemas.microsoft.com/office/powerpoint/2010/main" val="8515704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2" descr="The Co-operative brand - Wikipedia">
            <a:extLst>
              <a:ext uri="{FF2B5EF4-FFF2-40B4-BE49-F238E27FC236}">
                <a16:creationId xmlns:a16="http://schemas.microsoft.com/office/drawing/2014/main" id="{1F25B940-2791-4D4C-733A-00B08443F4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132" y="1816200"/>
            <a:ext cx="713805" cy="7555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Ocado: Online Groceries, Supermarket Savings, M&amp;amp;S and more">
            <a:extLst>
              <a:ext uri="{FF2B5EF4-FFF2-40B4-BE49-F238E27FC236}">
                <a16:creationId xmlns:a16="http://schemas.microsoft.com/office/drawing/2014/main" id="{0A66EFEF-6A23-A481-B058-85ED671E4E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988" y="3129532"/>
            <a:ext cx="1207430" cy="25657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8">
            <a:extLst>
              <a:ext uri="{FF2B5EF4-FFF2-40B4-BE49-F238E27FC236}">
                <a16:creationId xmlns:a16="http://schemas.microsoft.com/office/drawing/2014/main" id="{F3F7072D-FDB9-5F92-5BC4-A27A69F0F8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988" y="565473"/>
            <a:ext cx="1064094" cy="24108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BBE4613D-B5AF-2556-D01A-DC926F86BFC0}"/>
              </a:ext>
            </a:extLst>
          </p:cNvPr>
          <p:cNvSpPr txBox="1"/>
          <p:nvPr/>
        </p:nvSpPr>
        <p:spPr>
          <a:xfrm>
            <a:off x="2458356" y="210126"/>
            <a:ext cx="5959928" cy="4539641"/>
          </a:xfrm>
          <a:prstGeom prst="rect">
            <a:avLst/>
          </a:prstGeom>
          <a:noFill/>
        </p:spPr>
        <p:txBody>
          <a:bodyPr wrap="square">
            <a:spAutoFit/>
          </a:bodyPr>
          <a:lstStyle/>
          <a:p>
            <a:pPr>
              <a:lnSpc>
                <a:spcPct val="107000"/>
              </a:lnSpc>
              <a:spcAft>
                <a:spcPts val="800"/>
              </a:spcAft>
            </a:pPr>
            <a:r>
              <a:rPr lang="en-GB" sz="900" b="1" dirty="0">
                <a:solidFill>
                  <a:srgbClr val="D20043"/>
                </a:solidFill>
                <a:latin typeface="Georgia" panose="02040502050405020303" pitchFamily="18" charset="0"/>
              </a:rPr>
              <a:t>Iceland </a:t>
            </a:r>
            <a:r>
              <a:rPr lang="en-GB" sz="900" dirty="0">
                <a:solidFill>
                  <a:schemeClr val="tx1"/>
                </a:solidFill>
                <a:latin typeface="Georgia" panose="02040502050405020303" pitchFamily="18" charset="0"/>
              </a:rPr>
              <a:t>has chosen not to release a Christmas TV ad and will instead invest in supporting customers during the cost-of-living crisis. In a statement by executive chairman Richard Walker, “As a business we were faced with a decision. This was a no brainer for us. I am grateful that as a family-run company, we can make the decisions we believe are right for our business and our customers.” Walker said that it chosen to invest in “keeping prices low” for customers through initiatives such as its Christmas Bonus Cards Saving scheme, which gives shoppers £15 back when they top up £100, as well as deals such as a turkey roast dinner bundle for 8-10 people for just £30. The frozen food specialist has also slashed prices on over 1,000 household staples and expanded its £1 value range. Walker’s announcement comes as the supermarkets have signed up some superstars to star in their Christmas ads.</a:t>
            </a:r>
          </a:p>
          <a:p>
            <a:pPr>
              <a:lnSpc>
                <a:spcPct val="107000"/>
              </a:lnSpc>
              <a:spcAft>
                <a:spcPts val="800"/>
              </a:spcAft>
            </a:pPr>
            <a:r>
              <a:rPr lang="en-GB" sz="900" b="1" dirty="0">
                <a:solidFill>
                  <a:srgbClr val="D20043"/>
                </a:solidFill>
                <a:latin typeface="Georgia" panose="02040502050405020303" pitchFamily="18" charset="0"/>
              </a:rPr>
              <a:t> </a:t>
            </a:r>
            <a:endParaRPr lang="en-GB" sz="900" dirty="0">
              <a:solidFill>
                <a:srgbClr val="434955"/>
              </a:solidFill>
              <a:effectLst/>
              <a:latin typeface="Georgia" panose="02040502050405020303" pitchFamily="18" charset="0"/>
              <a:ea typeface="Calibri" panose="020F0502020204030204" pitchFamily="34" charset="0"/>
              <a:cs typeface="Times New Roman" panose="02020603050405020304" pitchFamily="18" charset="0"/>
            </a:endParaRPr>
          </a:p>
          <a:p>
            <a:pPr algn="l" fontAlgn="base"/>
            <a:r>
              <a:rPr lang="en-GB" sz="900" b="1" dirty="0">
                <a:solidFill>
                  <a:srgbClr val="00B0F0"/>
                </a:solidFill>
                <a:latin typeface="Georgia" panose="02040502050405020303" pitchFamily="18" charset="0"/>
              </a:rPr>
              <a:t>Coop </a:t>
            </a:r>
            <a:r>
              <a:rPr lang="en-GB" sz="900" dirty="0">
                <a:solidFill>
                  <a:schemeClr val="tx1"/>
                </a:solidFill>
                <a:latin typeface="Georgia" panose="02040502050405020303" pitchFamily="18" charset="0"/>
              </a:rPr>
              <a:t>Six new suppliers are set to hit Co-op shelves following the latest round of its accelerated support scheme. The search for small businesses to join the Apiary programme began at the start of 2023, with products launching in almost 300 stores from this week. Successful suppliers include Black Milk, which will offer its Hazelnut Cream, Pistachio Cream and White Chocolate sweet spreads, and Blue Turaco which supplies Robusta Ground coffee and Robusta </a:t>
            </a:r>
            <a:r>
              <a:rPr lang="en-GB" sz="900" dirty="0" err="1">
                <a:solidFill>
                  <a:schemeClr val="tx1"/>
                </a:solidFill>
                <a:latin typeface="Georgia" panose="02040502050405020303" pitchFamily="18" charset="0"/>
              </a:rPr>
              <a:t>Wholebean</a:t>
            </a:r>
            <a:r>
              <a:rPr lang="en-GB" sz="900" dirty="0">
                <a:solidFill>
                  <a:schemeClr val="tx1"/>
                </a:solidFill>
                <a:latin typeface="Georgia" panose="02040502050405020303" pitchFamily="18" charset="0"/>
              </a:rPr>
              <a:t> coffee sourced directly from small coffee-farming communities in Uganda. With each purchase of Blue Turaco’s coffee, a Ugandan village school will be provided with lunches to help fight hunger.</a:t>
            </a:r>
          </a:p>
          <a:p>
            <a:pPr algn="l" fontAlgn="base"/>
            <a:endParaRPr lang="en-GB" sz="900" b="1" dirty="0">
              <a:solidFill>
                <a:srgbClr val="00B0F0"/>
              </a:solidFill>
              <a:latin typeface="Georgia" panose="02040502050405020303" pitchFamily="18" charset="0"/>
            </a:endParaRPr>
          </a:p>
          <a:p>
            <a:pPr algn="l" fontAlgn="base"/>
            <a:endParaRPr lang="en-GB" sz="900" b="1" dirty="0">
              <a:solidFill>
                <a:srgbClr val="00B0F0"/>
              </a:solidFill>
              <a:latin typeface="Georgia" panose="02040502050405020303" pitchFamily="18" charset="0"/>
            </a:endParaRPr>
          </a:p>
          <a:p>
            <a:pPr algn="l" fontAlgn="base"/>
            <a:r>
              <a:rPr lang="en-GB" sz="900" b="1" dirty="0">
                <a:solidFill>
                  <a:srgbClr val="7030A0"/>
                </a:solidFill>
                <a:latin typeface="Georgia" panose="02040502050405020303" pitchFamily="18" charset="0"/>
              </a:rPr>
              <a:t>Ocado’s </a:t>
            </a:r>
            <a:r>
              <a:rPr lang="en-GB" sz="900" dirty="0">
                <a:solidFill>
                  <a:schemeClr val="tx1"/>
                </a:solidFill>
                <a:latin typeface="Georgia" panose="02040502050405020303" pitchFamily="18" charset="0"/>
              </a:rPr>
              <a:t>latest digital deposit return scheme (DDRS) has been deemed a success following a pilot which saw Ocado customers claim monetary rewards for two and four pint milk bottles over the summer. The pilot from the online delivery platform was launched in partnership with recycling technology firm </a:t>
            </a:r>
            <a:r>
              <a:rPr lang="en-GB" sz="900" dirty="0" err="1">
                <a:solidFill>
                  <a:schemeClr val="tx1"/>
                </a:solidFill>
                <a:latin typeface="Georgia" panose="02040502050405020303" pitchFamily="18" charset="0"/>
              </a:rPr>
              <a:t>Polytag</a:t>
            </a:r>
            <a:r>
              <a:rPr lang="en-GB" sz="900" dirty="0">
                <a:solidFill>
                  <a:schemeClr val="tx1"/>
                </a:solidFill>
                <a:latin typeface="Georgia" panose="02040502050405020303" pitchFamily="18" charset="0"/>
              </a:rPr>
              <a:t> and recycling app Bower. The scheme – which sends 20p to digital wallets for each code scanned – was trialled to increase demand for retail recycling initiatives. As a result, more than 20,000 Ocado Retail milk bottles were scanned by these consumers through their smartphones before being placed in their home kerbside recycling – totalling reward claims of up to £4,000. Since launch in July, more than 3,000 Ocado customers have claimed monetary rewards for recycling their two and four-pint milk bottles. Speaking to sustainability publication </a:t>
            </a:r>
            <a:r>
              <a:rPr lang="en-GB" sz="900" dirty="0" err="1">
                <a:solidFill>
                  <a:schemeClr val="tx1"/>
                </a:solidFill>
                <a:latin typeface="Georgia" panose="02040502050405020303" pitchFamily="18" charset="0"/>
              </a:rPr>
              <a:t>edie</a:t>
            </a:r>
            <a:r>
              <a:rPr lang="en-GB" sz="900" dirty="0">
                <a:solidFill>
                  <a:schemeClr val="tx1"/>
                </a:solidFill>
                <a:latin typeface="Georgia" panose="02040502050405020303" pitchFamily="18" charset="0"/>
              </a:rPr>
              <a:t>, </a:t>
            </a:r>
            <a:r>
              <a:rPr lang="en-GB" sz="900" dirty="0" err="1">
                <a:solidFill>
                  <a:schemeClr val="tx1"/>
                </a:solidFill>
                <a:latin typeface="Georgia" panose="02040502050405020303" pitchFamily="18" charset="0"/>
              </a:rPr>
              <a:t>Polytag’s</a:t>
            </a:r>
            <a:r>
              <a:rPr lang="en-GB" sz="900" dirty="0">
                <a:solidFill>
                  <a:schemeClr val="tx1"/>
                </a:solidFill>
                <a:latin typeface="Georgia" panose="02040502050405020303" pitchFamily="18" charset="0"/>
              </a:rPr>
              <a:t> chief executive officer Alice Rackley said: “Through cutting-edge technology and end-to-end packaging solutions, this project has delivered on what consumers have been asking for. Today’s outcome is the result of years of public consultation and stringent testing working to feed the appetite of consumers for retailers to offer real incentives for recycling.”</a:t>
            </a:r>
            <a:endParaRPr lang="en-GB" sz="900" i="0" dirty="0">
              <a:solidFill>
                <a:schemeClr val="tx1"/>
              </a:solidFill>
              <a:effectLst/>
              <a:latin typeface="Georgia" panose="02040502050405020303" pitchFamily="18" charset="0"/>
            </a:endParaRPr>
          </a:p>
        </p:txBody>
      </p:sp>
      <p:sp>
        <p:nvSpPr>
          <p:cNvPr id="2" name="TextBox 1">
            <a:extLst>
              <a:ext uri="{FF2B5EF4-FFF2-40B4-BE49-F238E27FC236}">
                <a16:creationId xmlns:a16="http://schemas.microsoft.com/office/drawing/2014/main" id="{673D454A-960E-69AA-384B-E868F387ED2E}"/>
              </a:ext>
            </a:extLst>
          </p:cNvPr>
          <p:cNvSpPr txBox="1"/>
          <p:nvPr/>
        </p:nvSpPr>
        <p:spPr>
          <a:xfrm>
            <a:off x="7180871" y="4883452"/>
            <a:ext cx="3275937" cy="184666"/>
          </a:xfrm>
          <a:prstGeom prst="rect">
            <a:avLst/>
          </a:prstGeom>
          <a:noFill/>
        </p:spPr>
        <p:txBody>
          <a:bodyPr wrap="square" lIns="0" rIns="0" rtlCol="0">
            <a:spAutoFit/>
          </a:bodyPr>
          <a:lstStyle/>
          <a:p>
            <a:pPr algn="l"/>
            <a:r>
              <a:rPr lang="en-GB" sz="600" dirty="0">
                <a:latin typeface="Arial" panose="020B0604020202020204" pitchFamily="34" charset="0"/>
                <a:cs typeface="Arial" panose="020B0604020202020204" pitchFamily="34" charset="0"/>
              </a:rPr>
              <a:t>Source: </a:t>
            </a:r>
            <a:r>
              <a:rPr lang="en-GB" sz="600" dirty="0" err="1">
                <a:latin typeface="Arial" panose="020B0604020202020204" pitchFamily="34" charset="0"/>
                <a:cs typeface="Arial" panose="020B0604020202020204" pitchFamily="34" charset="0"/>
              </a:rPr>
              <a:t>NielsenIQ</a:t>
            </a:r>
            <a:r>
              <a:rPr lang="en-GB" sz="600" dirty="0">
                <a:latin typeface="Arial" panose="020B0604020202020204" pitchFamily="34" charset="0"/>
                <a:cs typeface="Arial" panose="020B0604020202020204" pitchFamily="34" charset="0"/>
              </a:rPr>
              <a:t> </a:t>
            </a:r>
            <a:r>
              <a:rPr lang="en-GB" sz="600" dirty="0" err="1">
                <a:latin typeface="Arial" panose="020B0604020202020204" pitchFamily="34" charset="0"/>
                <a:cs typeface="Arial" panose="020B0604020202020204" pitchFamily="34" charset="0"/>
              </a:rPr>
              <a:t>Homescan</a:t>
            </a:r>
            <a:r>
              <a:rPr lang="en-GB" sz="600" dirty="0">
                <a:latin typeface="Arial" panose="020B0604020202020204" pitchFamily="34" charset="0"/>
                <a:cs typeface="Arial" panose="020B0604020202020204" pitchFamily="34" charset="0"/>
              </a:rPr>
              <a:t>, Grocer &amp; Nam News </a:t>
            </a:r>
          </a:p>
        </p:txBody>
      </p:sp>
    </p:spTree>
    <p:extLst>
      <p:ext uri="{BB962C8B-B14F-4D97-AF65-F5344CB8AC3E}">
        <p14:creationId xmlns:p14="http://schemas.microsoft.com/office/powerpoint/2010/main" val="3436373543"/>
      </p:ext>
    </p:extLst>
  </p:cSld>
  <p:clrMapOvr>
    <a:masterClrMapping/>
  </p:clrMapOvr>
</p:sld>
</file>

<file path=ppt/theme/theme1.xml><?xml version="1.0" encoding="utf-8"?>
<a:theme xmlns:a="http://schemas.openxmlformats.org/drawingml/2006/main" name="NIQ-presentation-template-v1">
  <a:themeElements>
    <a:clrScheme name="NielsenIQ">
      <a:dk1>
        <a:srgbClr val="000000"/>
      </a:dk1>
      <a:lt1>
        <a:srgbClr val="FFFFFF"/>
      </a:lt1>
      <a:dk2>
        <a:srgbClr val="333333"/>
      </a:dk2>
      <a:lt2>
        <a:srgbClr val="E5E5E5"/>
      </a:lt2>
      <a:accent1>
        <a:srgbClr val="00F000"/>
      </a:accent1>
      <a:accent2>
        <a:srgbClr val="00A346"/>
      </a:accent2>
      <a:accent3>
        <a:srgbClr val="1A1A1A"/>
      </a:accent3>
      <a:accent4>
        <a:srgbClr val="333333"/>
      </a:accent4>
      <a:accent5>
        <a:srgbClr val="666666"/>
      </a:accent5>
      <a:accent6>
        <a:srgbClr val="BDFFBB"/>
      </a:accent6>
      <a:hlink>
        <a:srgbClr val="000000"/>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tx1"/>
          </a:solidFill>
        </a:ln>
      </a:spPr>
      <a:bodyPr rtlCol="0" anchor="ctr"/>
      <a:lstStyle>
        <a:defPPr algn="ctr">
          <a:defRPr sz="1000" dirty="0">
            <a:latin typeface="Montserrat" pitchFamily="2" charset="77"/>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rIns="0" rtlCol="0">
        <a:spAutoFit/>
      </a:bodyPr>
      <a:lstStyle>
        <a:defPPr marL="171450" indent="-171450" algn="l">
          <a:buFont typeface="Wingdings" pitchFamily="2" charset="2"/>
          <a:buChar char="§"/>
          <a:defRPr sz="1000" dirty="0" smtClean="0">
            <a:latin typeface="Montserrat" pitchFamily="2" charset="77"/>
          </a:defRPr>
        </a:defPPr>
      </a:lstStyle>
    </a:txDef>
  </a:objectDefaults>
  <a:extraClrSchemeLst/>
  <a:custClrLst>
    <a:custClr name="05 Green">
      <a:srgbClr val="00A346"/>
    </a:custClr>
    <a:custClr name="04 Navy">
      <a:srgbClr val="10009D"/>
    </a:custClr>
    <a:custClr name="05 Red">
      <a:srgbClr val="D20043"/>
    </a:custClr>
    <a:custClr name="10 Navy">
      <a:srgbClr val="1D79FF"/>
    </a:custClr>
    <a:custClr name="02 Red">
      <a:srgbClr val="880535"/>
    </a:custClr>
    <a:custClr name="02 Blue">
      <a:srgbClr val="006A6B"/>
    </a:custClr>
    <a:custClr name="06 Purple">
      <a:srgbClr val="6512F0"/>
    </a:custClr>
    <a:custClr name="06 Orange">
      <a:srgbClr val="F06400"/>
    </a:custClr>
    <a:custClr name="07 Navy">
      <a:srgbClr val="0136E0"/>
    </a:custClr>
    <a:custClr name="10 Purple">
      <a:srgbClr val="A27EFF"/>
    </a:custClr>
    <a:custClr name="05 Blue">
      <a:srgbClr val="00A1A2"/>
    </a:custClr>
    <a:custClr name="04 Orange">
      <a:srgbClr val="AD4400"/>
    </a:custClr>
    <a:custClr name="02 Green">
      <a:srgbClr val="15441F"/>
    </a:custClr>
    <a:custClr name="08 Red">
      <a:srgbClr val="F84E83"/>
    </a:custClr>
    <a:custClr name="07 Green">
      <a:srgbClr val="00CA23"/>
    </a:custClr>
    <a:custClr name="09 Navy">
      <a:srgbClr val="0056FF"/>
    </a:custClr>
    <a:custClr name="07 Red">
      <a:srgbClr val="FF1E68"/>
    </a:custClr>
    <a:custClr name="12 Navy">
      <a:srgbClr val="B3CCFF"/>
    </a:custClr>
    <a:custClr name="04 Red">
      <a:srgbClr val="B6023B"/>
    </a:custClr>
    <a:custClr name="04 Blue">
      <a:srgbClr val="008F90"/>
    </a:custClr>
    <a:custClr name="07 Purple">
      <a:srgbClr val="682EE0"/>
    </a:custClr>
    <a:custClr name="07 Orange">
      <a:srgbClr val="FF6D05"/>
    </a:custClr>
    <a:custClr name="11 Navy">
      <a:srgbClr val="6699FF"/>
    </a:custClr>
    <a:custClr name="11 Purple">
      <a:srgbClr val="B497FF"/>
    </a:custClr>
    <a:custClr name="07 Blue">
      <a:srgbClr val="00CDD1"/>
    </a:custClr>
    <a:custClr name="04 Orange">
      <a:srgbClr val="AD4400"/>
    </a:custClr>
    <a:custClr name="04 Green">
      <a:srgbClr val="138238"/>
    </a:custClr>
    <a:custClr name="11 Red">
      <a:srgbClr val="FAB0C8"/>
    </a:custClr>
    <a:custClr name="Gray 95">
      <a:srgbClr val="0D0D0D"/>
    </a:custClr>
    <a:custClr name="Gray 90">
      <a:srgbClr val="1A1A1A"/>
    </a:custClr>
    <a:custClr name="Gray 80">
      <a:srgbClr val="333333"/>
    </a:custClr>
    <a:custClr name="Gray 60">
      <a:srgbClr val="666666"/>
    </a:custClr>
    <a:custClr name="Gray 50">
      <a:srgbClr val="808080"/>
    </a:custClr>
    <a:custClr name="Gray 30">
      <a:srgbClr val="B3B3B3"/>
    </a:custClr>
    <a:custClr name="Gray 15">
      <a:srgbClr val="D9D9D9"/>
    </a:custClr>
    <a:custClr name="Gray 5">
      <a:srgbClr val="F2F2F2"/>
    </a:custClr>
  </a:custClr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Market Data Document" ma:contentTypeID="0x010100FBC0F8BFD01A91498CA7837A71EEDFDB02005AE5335FCC83EB48B1308B6A764FBC1C" ma:contentTypeVersion="26" ma:contentTypeDescription="Market Data Document Content Type" ma:contentTypeScope="" ma:versionID="9068aa5d907ede9a05b96ea04d65d159">
  <xsd:schema xmlns:xsd="http://www.w3.org/2001/XMLSchema" xmlns:xs="http://www.w3.org/2001/XMLSchema" xmlns:p="http://schemas.microsoft.com/office/2006/metadata/properties" xmlns:ns2="cebd32e3-9ab6-41ee-b1af-b8405a8d4e68" xmlns:ns3="f1844da6-a929-4072-a9ab-fc72a86c7633" targetNamespace="http://schemas.microsoft.com/office/2006/metadata/properties" ma:root="true" ma:fieldsID="2daee5fcaa24c210721537f037c768e7" ns2:_="" ns3:_="">
    <xsd:import namespace="cebd32e3-9ab6-41ee-b1af-b8405a8d4e68"/>
    <xsd:import namespace="f1844da6-a929-4072-a9ab-fc72a86c7633"/>
    <xsd:element name="properties">
      <xsd:complexType>
        <xsd:sequence>
          <xsd:element name="documentManagement">
            <xsd:complexType>
              <xsd:all>
                <xsd:element ref="ns2:DocumentSummary" minOccurs="0"/>
                <xsd:element ref="ns2:DocumentSource" minOccurs="0"/>
                <xsd:element ref="ns2:DocumentTopic" minOccurs="0"/>
                <xsd:element ref="ns2:PublicationDate" minOccurs="0"/>
                <xsd:element ref="ns2:FreeTextDate" minOccurs="0"/>
                <xsd:element ref="ns2:ContentStartDate" minOccurs="0"/>
                <xsd:element ref="ns2:ContentEndDate" minOccurs="0"/>
                <xsd:element ref="ns2:DocumentAdded" minOccurs="0"/>
                <xsd:element ref="ns2:DocumentStatus" minOccurs="0"/>
                <xsd:element ref="ns2:j7c1b49d505545c2a69692ae734740bd" minOccurs="0"/>
                <xsd:element ref="ns2:TaxCatchAll" minOccurs="0"/>
                <xsd:element ref="ns2:TaxCatchAllLabel"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LengthInSecond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bd32e3-9ab6-41ee-b1af-b8405a8d4e68" elementFormDefault="qualified">
    <xsd:import namespace="http://schemas.microsoft.com/office/2006/documentManagement/types"/>
    <xsd:import namespace="http://schemas.microsoft.com/office/infopath/2007/PartnerControls"/>
    <xsd:element name="DocumentSummary" ma:index="3" nillable="true" ma:displayName="Summary" ma:internalName="DocumentSummary" ma:readOnly="false">
      <xsd:simpleType>
        <xsd:restriction base="dms:Note">
          <xsd:maxLength value="255"/>
        </xsd:restriction>
      </xsd:simpleType>
    </xsd:element>
    <xsd:element name="DocumentSource" ma:index="5" nillable="true" ma:displayName="Source" ma:format="Dropdown" ma:internalName="DocumentSource">
      <xsd:simpleType>
        <xsd:restriction base="dms:Choice">
          <xsd:enumeration value="Globefish"/>
          <xsd:enumeration value="HMRC via BTS"/>
          <xsd:enumeration value="IGD"/>
          <xsd:enumeration value="MMO"/>
          <xsd:enumeration value="Kantar"/>
          <xsd:enumeration value="NielsenIQ"/>
          <xsd:enumeration value="Circana"/>
          <xsd:enumeration value="Seafish"/>
          <xsd:enumeration value="Technomic"/>
        </xsd:restriction>
      </xsd:simpleType>
    </xsd:element>
    <xsd:element name="DocumentTopic" ma:index="6" nillable="true" ma:displayName="Topic" ma:default="" ma:internalName="DocumentTopic" ma:readOnly="false">
      <xsd:complexType>
        <xsd:complexContent>
          <xsd:extension base="dms:MultiChoice">
            <xsd:sequence>
              <xsd:element name="Value" maxOccurs="unbounded" minOccurs="0" nillable="true">
                <xsd:simpleType>
                  <xsd:restriction base="dms:Choice">
                    <xsd:enumeration value="Technical Report"/>
                    <xsd:enumeration value="Factsheet/Datasheet"/>
                    <xsd:enumeration value="Corporate Document"/>
                    <xsd:enumeration value="Guidelines"/>
                    <xsd:enumeration value="Marine Survey"/>
                    <xsd:enumeration value="Training Material"/>
                    <xsd:enumeration value="Careers"/>
                    <xsd:enumeration value="Economics and Business"/>
                    <xsd:enumeration value="Aquaculture"/>
                    <xsd:enumeration value="IPF Final Reports"/>
                    <xsd:enumeration value="Other"/>
                    <xsd:enumeration value="Not known"/>
                    <xsd:enumeration value="Internal Seafish Report"/>
                    <xsd:enumeration value="Confidential Seafish Report"/>
                    <xsd:enumeration value="Seafood Guide"/>
                    <xsd:enumeration value=".Web-About Seafish"/>
                    <xsd:enumeration value=".Web-Changing Landscapes"/>
                    <xsd:enumeration value=".Web-Promoting Seafood"/>
                    <xsd:enumeration value=".Web-Responsible Sourcing"/>
                    <xsd:enumeration value=".Web-Safety and Training"/>
                    <xsd:enumeration value=".Web-Insight and Research"/>
                  </xsd:restriction>
                </xsd:simpleType>
              </xsd:element>
            </xsd:sequence>
          </xsd:extension>
        </xsd:complexContent>
      </xsd:complexType>
    </xsd:element>
    <xsd:element name="PublicationDate" ma:index="7" nillable="true" ma:displayName="Publication Date" ma:format="DateOnly" ma:indexed="true" ma:internalName="PublicationDate">
      <xsd:simpleType>
        <xsd:restriction base="dms:DateTime"/>
      </xsd:simpleType>
    </xsd:element>
    <xsd:element name="FreeTextDate" ma:index="8" nillable="true" ma:displayName="Free Text Date" ma:internalName="FreeTextDate" ma:readOnly="false">
      <xsd:simpleType>
        <xsd:restriction base="dms:Text"/>
      </xsd:simpleType>
    </xsd:element>
    <xsd:element name="ContentStartDate" ma:index="9" nillable="true" ma:displayName="Content Start Date" ma:format="DateOnly" ma:internalName="ContentStartDate" ma:readOnly="false">
      <xsd:simpleType>
        <xsd:restriction base="dms:DateTime"/>
      </xsd:simpleType>
    </xsd:element>
    <xsd:element name="ContentEndDate" ma:index="10" nillable="true" ma:displayName="Content End Date" ma:format="DateOnly" ma:internalName="ContentEndDate" ma:readOnly="false">
      <xsd:simpleType>
        <xsd:restriction base="dms:DateTime"/>
      </xsd:simpleType>
    </xsd:element>
    <xsd:element name="DocumentAdded" ma:index="11" nillable="true" ma:displayName="Added" ma:format="DateOnly" ma:indexed="true" ma:internalName="DocumentAdded">
      <xsd:simpleType>
        <xsd:restriction base="dms:DateTime"/>
      </xsd:simpleType>
    </xsd:element>
    <xsd:element name="DocumentStatus" ma:index="12" nillable="true" ma:displayName="Document Status" ma:default="Unpublished" ma:format="Dropdown" ma:indexed="true" ma:internalName="DocumentStatus" ma:readOnly="false">
      <xsd:simpleType>
        <xsd:restriction base="dms:Choice">
          <xsd:enumeration value="Deleted"/>
          <xsd:enumeration value="Unpublished"/>
          <xsd:enumeration value="Published"/>
          <xsd:enumeration value="Archived"/>
        </xsd:restriction>
      </xsd:simpleType>
    </xsd:element>
    <xsd:element name="j7c1b49d505545c2a69692ae734740bd" ma:index="18" ma:taxonomy="true" ma:internalName="j7c1b49d505545c2a69692ae734740bd" ma:taxonomyFieldName="Market_x0020_Data_x0020_Document_x0020_Path" ma:displayName="Market Data Document Path" ma:indexed="true" ma:readOnly="false" ma:default="" ma:fieldId="{37c1b49d-5055-45c2-a696-92ae734740bd}" ma:sspId="63fa3ede-d9eb-4891-98d7-32cb363d3ca5" ma:termSetId="907aca91-42f0-4171-9a43-f9786420f345" ma:anchorId="00000000-0000-0000-0000-000000000000" ma:open="false" ma:isKeyword="false">
      <xsd:complexType>
        <xsd:sequence>
          <xsd:element ref="pc:Terms" minOccurs="0" maxOccurs="1"/>
        </xsd:sequence>
      </xsd:complexType>
    </xsd:element>
    <xsd:element name="TaxCatchAll" ma:index="19" nillable="true" ma:displayName="Taxonomy Catch All Column" ma:hidden="true" ma:list="{5e028737-9680-4a7e-bfb2-5cfc569abfd5}" ma:internalName="TaxCatchAll" ma:readOnly="false" ma:showField="CatchAllData" ma:web="cebd32e3-9ab6-41ee-b1af-b8405a8d4e68">
      <xsd:complexType>
        <xsd:complexContent>
          <xsd:extension base="dms:MultiChoiceLookup">
            <xsd:sequence>
              <xsd:element name="Value" type="dms:Lookup" maxOccurs="unbounded" minOccurs="0" nillable="true"/>
            </xsd:sequence>
          </xsd:extension>
        </xsd:complexContent>
      </xsd:complexType>
    </xsd:element>
    <xsd:element name="TaxCatchAllLabel" ma:index="20" nillable="true" ma:displayName="Taxonomy Catch All Column1" ma:hidden="true" ma:list="{5e028737-9680-4a7e-bfb2-5cfc569abfd5}" ma:internalName="TaxCatchAllLabel" ma:readOnly="false" ma:showField="CatchAllDataLabel" ma:web="cebd32e3-9ab6-41ee-b1af-b8405a8d4e6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1844da6-a929-4072-a9ab-fc72a86c7633" elementFormDefault="qualified">
    <xsd:import namespace="http://schemas.microsoft.com/office/2006/documentManagement/types"/>
    <xsd:import namespace="http://schemas.microsoft.com/office/infopath/2007/PartnerControls"/>
    <xsd:element name="MediaServiceMetadata" ma:index="22" nillable="true" ma:displayName="MediaServiceMetadata" ma:hidden="true" ma:internalName="MediaServiceMetadata" ma:readOnly="true">
      <xsd:simpleType>
        <xsd:restriction base="dms:Note"/>
      </xsd:simpleType>
    </xsd:element>
    <xsd:element name="MediaServiceFastMetadata" ma:index="23" nillable="true" ma:displayName="MediaServiceFastMetadata" ma:hidden="true" ma:internalName="MediaServiceFastMetadata" ma:readOnly="true">
      <xsd:simpleType>
        <xsd:restriction base="dms:Note"/>
      </xsd:simpleType>
    </xsd:element>
    <xsd:element name="MediaServiceAutoTags" ma:index="24" nillable="true" ma:displayName="Tags" ma:hidden="true" ma:internalName="MediaServiceAutoTags" ma:readOnly="true">
      <xsd:simpleType>
        <xsd:restriction base="dms:Text"/>
      </xsd:simpleType>
    </xsd:element>
    <xsd:element name="MediaServiceOCR" ma:index="25" nillable="true" ma:displayName="Extracted Text" ma:hidden="true" ma:internalName="MediaServiceOCR" ma:readOnly="true">
      <xsd:simpleType>
        <xsd:restriction base="dms:Note"/>
      </xsd:simpleType>
    </xsd:element>
    <xsd:element name="MediaServiceGenerationTime" ma:index="26" nillable="true" ma:displayName="MediaServiceGenerationTime" ma:hidden="true" ma:internalName="MediaServiceGenerationTime" ma:readOnly="true">
      <xsd:simpleType>
        <xsd:restriction base="dms:Text"/>
      </xsd:simpleType>
    </xsd:element>
    <xsd:element name="MediaServiceEventHashCode" ma:index="27" nillable="true" ma:displayName="MediaServiceEventHashCode" ma:hidden="true" ma:internalName="MediaServiceEventHashCode" ma:readOnly="true">
      <xsd:simpleType>
        <xsd:restriction base="dms:Text"/>
      </xsd:simpleType>
    </xsd:element>
    <xsd:element name="MediaServiceAutoKeyPoints" ma:index="28" nillable="true" ma:displayName="MediaServiceAutoKeyPoints" ma:hidden="true" ma:internalName="MediaServiceAutoKeyPoints" ma:readOnly="true">
      <xsd:simpleType>
        <xsd:restriction base="dms:Note"/>
      </xsd:simpleType>
    </xsd:element>
    <xsd:element name="MediaServiceKeyPoints" ma:index="29" nillable="true" ma:displayName="KeyPoints" ma:hidden="true" ma:internalName="MediaServiceKeyPoints" ma:readOnly="true">
      <xsd:simpleType>
        <xsd:restriction base="dms:Note"/>
      </xsd:simpleType>
    </xsd:element>
    <xsd:element name="MediaServiceDateTaken" ma:index="30" nillable="true" ma:displayName="MediaServiceDateTaken" ma:hidden="true" ma:internalName="MediaServiceDateTaken" ma:readOnly="true">
      <xsd:simpleType>
        <xsd:restriction base="dms:Text"/>
      </xsd:simpleType>
    </xsd:element>
    <xsd:element name="MediaLengthInSeconds" ma:index="31" nillable="true" ma:displayName="MediaLengthInSeconds" ma:hidden="true" ma:internalName="MediaLengthInSeconds" ma:readOnly="true">
      <xsd:simpleType>
        <xsd:restriction base="dms:Unknown"/>
      </xsd:simpleType>
    </xsd:element>
    <xsd:element name="MediaServiceObjectDetectorVersions" ma:index="32"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Label xmlns="cebd32e3-9ab6-41ee-b1af-b8405a8d4e68" xsi:nil="true"/>
    <DocumentTopic xmlns="cebd32e3-9ab6-41ee-b1af-b8405a8d4e68">
      <Value>Technical Report</Value>
    </DocumentTopic>
    <FreeTextDate xmlns="cebd32e3-9ab6-41ee-b1af-b8405a8d4e68" xsi:nil="true"/>
    <DocumentStatus xmlns="cebd32e3-9ab6-41ee-b1af-b8405a8d4e68">Published</DocumentStatus>
    <ContentEndDate xmlns="cebd32e3-9ab6-41ee-b1af-b8405a8d4e68" xsi:nil="true"/>
    <DocumentSource xmlns="cebd32e3-9ab6-41ee-b1af-b8405a8d4e68">Nielsen</DocumentSource>
    <PublicationDate xmlns="cebd32e3-9ab6-41ee-b1af-b8405a8d4e68">2023-11-23T00:00:00+00:00</PublicationDate>
    <DocumentAdded xmlns="cebd32e3-9ab6-41ee-b1af-b8405a8d4e68">2023-11-23T00:00:00+00:00</DocumentAdded>
    <TaxCatchAll xmlns="cebd32e3-9ab6-41ee-b1af-b8405a8d4e68">
      <Value>1495</Value>
    </TaxCatchAll>
    <j7c1b49d505545c2a69692ae734740bd xmlns="cebd32e3-9ab6-41ee-b1af-b8405a8d4e68">
      <Terms xmlns="http://schemas.microsoft.com/office/infopath/2007/PartnerControls">
        <TermInfo xmlns="http://schemas.microsoft.com/office/infopath/2007/PartnerControls">
          <TermName xmlns="http://schemas.microsoft.com/office/infopath/2007/PartnerControls">2023</TermName>
          <TermId xmlns="http://schemas.microsoft.com/office/infopath/2007/PartnerControls">b598d96a-031b-4e5a-ac03-a337278769d6</TermId>
        </TermInfo>
      </Terms>
    </j7c1b49d505545c2a69692ae734740bd>
    <DocumentSummary xmlns="cebd32e3-9ab6-41ee-b1af-b8405a8d4e68">Nielsen November 2023 Grocery reports</DocumentSummary>
    <ContentStartDate xmlns="cebd32e3-9ab6-41ee-b1af-b8405a8d4e68" xsi:nil="true"/>
  </documentManagement>
</p:properties>
</file>

<file path=customXml/itemProps1.xml><?xml version="1.0" encoding="utf-8"?>
<ds:datastoreItem xmlns:ds="http://schemas.openxmlformats.org/officeDocument/2006/customXml" ds:itemID="{C0C23573-8D43-4B2F-8F16-6E7FD0F34EE5}"/>
</file>

<file path=customXml/itemProps2.xml><?xml version="1.0" encoding="utf-8"?>
<ds:datastoreItem xmlns:ds="http://schemas.openxmlformats.org/officeDocument/2006/customXml" ds:itemID="{D51D79BF-070A-46BC-B9C8-68CD3A615654}"/>
</file>

<file path=customXml/itemProps3.xml><?xml version="1.0" encoding="utf-8"?>
<ds:datastoreItem xmlns:ds="http://schemas.openxmlformats.org/officeDocument/2006/customXml" ds:itemID="{813A0C95-8343-4CE5-BC3C-E7739D416FC1}"/>
</file>

<file path=docProps/app.xml><?xml version="1.0" encoding="utf-8"?>
<Properties xmlns="http://schemas.openxmlformats.org/officeDocument/2006/extended-properties" xmlns:vt="http://schemas.openxmlformats.org/officeDocument/2006/docPropsVTypes">
  <TotalTime>3935</TotalTime>
  <Words>1467</Words>
  <Application>Microsoft Office PowerPoint</Application>
  <PresentationFormat>On-screen Show (16:9)</PresentationFormat>
  <Paragraphs>32</Paragraphs>
  <Slides>5</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5</vt:i4>
      </vt:variant>
    </vt:vector>
  </HeadingPairs>
  <TitlesOfParts>
    <vt:vector size="12" baseType="lpstr">
      <vt:lpstr>Georgia</vt:lpstr>
      <vt:lpstr>Arial</vt:lpstr>
      <vt:lpstr>Calibri</vt:lpstr>
      <vt:lpstr>Montserrat</vt:lpstr>
      <vt:lpstr>Wingdings</vt:lpstr>
      <vt:lpstr>NIQ-presentation-template-v1</vt:lpstr>
      <vt:lpstr>Custom Design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Pre2023 November NIQ Essential Retailsentation</dc:title>
  <dc:creator>KD-NBK-32</dc:creator>
  <cp:lastModifiedBy>Sally F Cowen</cp:lastModifiedBy>
  <cp:revision>20</cp:revision>
  <dcterms:modified xsi:type="dcterms:W3CDTF">2023-11-17T00:54:13Z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0x010100FBC0F8BFD01A91498CA7837A71EEDFDB02005AE5335FCC83EB48B1308B6A764FBC1C</vt:lpwstr>
  </property>
  <property fmtid="{D5CDD505-2E9C-101B-9397-08002B2CF9AE}" pid="3" name="Market Data Document Path">
    <vt:lpwstr>1495;#2023|b598d96a-031b-4e5a-ac03-a337278769d6</vt:lpwstr>
  </property>
</Properties>
</file>