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882" r:id="rId1"/>
    <p:sldMasterId id="2147487898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7548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14/04/2021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8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7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3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1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1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33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>
                <a:solidFill>
                  <a:srgbClr val="0075BF"/>
                </a:solidFill>
              </a:rPr>
              <a:pPr/>
              <a:t>‹#›</a:t>
            </a:fld>
            <a:endParaRPr lang="en-GB">
              <a:solidFill>
                <a:srgbClr val="0075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2964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21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40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52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9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15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14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30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77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67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0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full bleed)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539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Dark)">
    <p:bg>
      <p:bgPr>
        <a:gradFill flip="none" rotWithShape="1">
          <a:gsLst>
            <a:gs pos="0">
              <a:schemeClr val="tx2"/>
            </a:gs>
            <a:gs pos="99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8"/>
            <a:ext cx="8387999" cy="4703995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6058663"/>
            <a:ext cx="8387999" cy="480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717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57535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accent3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white.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33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5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8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26322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3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9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2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8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6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83" r:id="rId1"/>
    <p:sldLayoutId id="2147487884" r:id="rId2"/>
    <p:sldLayoutId id="2147487885" r:id="rId3"/>
    <p:sldLayoutId id="2147487886" r:id="rId4"/>
    <p:sldLayoutId id="2147487887" r:id="rId5"/>
    <p:sldLayoutId id="2147487888" r:id="rId6"/>
    <p:sldLayoutId id="2147487889" r:id="rId7"/>
    <p:sldLayoutId id="2147487890" r:id="rId8"/>
    <p:sldLayoutId id="2147487891" r:id="rId9"/>
    <p:sldLayoutId id="2147487892" r:id="rId10"/>
    <p:sldLayoutId id="2147487893" r:id="rId11"/>
    <p:sldLayoutId id="2147487894" r:id="rId12"/>
    <p:sldLayoutId id="2147487895" r:id="rId13"/>
    <p:sldLayoutId id="2147487896" r:id="rId14"/>
    <p:sldLayoutId id="2147487897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CBF24C4-D15A-44A4-B355-0C94D571653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395" y="6207628"/>
            <a:ext cx="744853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9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99" r:id="rId1"/>
    <p:sldLayoutId id="2147487900" r:id="rId2"/>
    <p:sldLayoutId id="2147487901" r:id="rId3"/>
    <p:sldLayoutId id="2147487902" r:id="rId4"/>
    <p:sldLayoutId id="2147487903" r:id="rId5"/>
    <p:sldLayoutId id="2147487904" r:id="rId6"/>
    <p:sldLayoutId id="2147487905" r:id="rId7"/>
    <p:sldLayoutId id="2147487906" r:id="rId8"/>
    <p:sldLayoutId id="2147487907" r:id="rId9"/>
    <p:sldLayoutId id="2147487908" r:id="rId10"/>
    <p:sldLayoutId id="2147487909" r:id="rId11"/>
    <p:sldLayoutId id="2147487910" r:id="rId12"/>
    <p:sldLayoutId id="2147487911" r:id="rId13"/>
    <p:sldLayoutId id="2147487912" r:id="rId1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image" Target="../media/image2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</a:t>
            </a:r>
            <a:r>
              <a:rPr lang="en-GB" dirty="0" smtClean="0"/>
              <a:t>Prawn </a:t>
            </a:r>
            <a:r>
              <a:rPr lang="en-GB" dirty="0"/>
              <a:t>Report Data to </a:t>
            </a:r>
            <a:r>
              <a:rPr lang="en-GB" dirty="0" smtClean="0"/>
              <a:t>27.03.21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503563"/>
            <a:ext cx="8387999" cy="2276463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 smtClean="0"/>
          </a:p>
          <a:p>
            <a:r>
              <a:rPr lang="en-GB" dirty="0" err="1" smtClean="0"/>
              <a:t>HomeScan</a:t>
            </a:r>
            <a:r>
              <a:rPr lang="en-GB" dirty="0" smtClean="0"/>
              <a:t> </a:t>
            </a:r>
            <a:r>
              <a:rPr lang="en-GB" dirty="0"/>
              <a:t>data is based upon a GB consumer panel and should only be used for trends, not absolute values.	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data released after w/e 26.03.16 is coded according to refined definitions available from Seafish.</a:t>
            </a:r>
          </a:p>
          <a:p>
            <a:endParaRPr lang="en-GB" dirty="0" smtClean="0"/>
          </a:p>
          <a:p>
            <a:r>
              <a:rPr lang="en-GB" dirty="0" smtClean="0"/>
              <a:t>Species </a:t>
            </a:r>
            <a:r>
              <a:rPr lang="en-GB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036247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700906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smtClean="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902445"/>
              </p:ext>
            </p:extLst>
          </p:nvPr>
        </p:nvGraphicFramePr>
        <p:xfrm>
          <a:off x="-26988" y="1090613"/>
          <a:ext cx="9140826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38" name="Worksheet" r:id="rId3" imgW="8467774" imgH="5486400" progId="Excel.Sheet.8">
                  <p:embed/>
                </p:oleObj>
              </mc:Choice>
              <mc:Fallback>
                <p:oleObj name="Worksheet" r:id="rId3" imgW="8467774" imgH="54864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0826" cy="507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60448493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5039113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54"/>
          <a:stretch/>
        </p:blipFill>
        <p:spPr>
          <a:xfrm>
            <a:off x="0" y="620688"/>
            <a:ext cx="9144000" cy="553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5306754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628898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0283849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297353"/>
            <a:ext cx="8961438" cy="527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9822844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2113267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117876"/>
            <a:ext cx="8888413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5988682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9959127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563" y="1066573"/>
            <a:ext cx="9142412" cy="505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267404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8927588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628898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067843"/>
              </p:ext>
            </p:extLst>
          </p:nvPr>
        </p:nvGraphicFramePr>
        <p:xfrm>
          <a:off x="26988" y="1236800"/>
          <a:ext cx="9009062" cy="472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36" name="Worksheet" r:id="rId3" imgW="8496407" imgH="4276644" progId="Excel.Sheet.8">
                  <p:embed/>
                </p:oleObj>
              </mc:Choice>
              <mc:Fallback>
                <p:oleObj name="Worksheet" r:id="rId3" imgW="8496407" imgH="427664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1236800"/>
                        <a:ext cx="9009062" cy="472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6188554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262593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628898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 smtClean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1540685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187041532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5496" y="998113"/>
            <a:ext cx="9108504" cy="51671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7077080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556890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 smtClean="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3934587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41438"/>
            <a:ext cx="8816975" cy="528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2769800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4630580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557338"/>
            <a:ext cx="8890000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2014546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641564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604963"/>
            <a:ext cx="8961438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7522879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3806859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375" y="1069395"/>
            <a:ext cx="8985250" cy="498042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8016499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Market Context – Total Fish </a:t>
            </a:r>
            <a:r>
              <a:rPr lang="en-GB" altLang="en-US" sz="2800" i="1" dirty="0" smtClean="0"/>
              <a:t>continued</a:t>
            </a:r>
            <a:endParaRPr lang="en-GB" altLang="en-US" sz="2800" dirty="0" smtClean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0825388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83" y="1079017"/>
            <a:ext cx="9072117" cy="495591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3141444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</a:t>
            </a:r>
            <a:r>
              <a:rPr lang="en-GB" altLang="en-US" sz="1000" b="0" dirty="0" smtClean="0">
                <a:solidFill>
                  <a:srgbClr val="0062AE"/>
                </a:solidFill>
              </a:rPr>
              <a:t>and </a:t>
            </a:r>
            <a:r>
              <a:rPr lang="en-GB" altLang="en-US" sz="1000" b="0" dirty="0">
                <a:solidFill>
                  <a:srgbClr val="0062AE"/>
                </a:solidFill>
              </a:rPr>
              <a:t>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 smtClean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1143212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801583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267" y="1190610"/>
            <a:ext cx="9165377" cy="48460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2727594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168822"/>
            <a:ext cx="85661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9408204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0699749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1278988"/>
            <a:ext cx="88201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3170120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 smtClean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65806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016" y="1153781"/>
            <a:ext cx="8820472" cy="504031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6023857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6177982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700906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465922"/>
              </p:ext>
            </p:extLst>
          </p:nvPr>
        </p:nvGraphicFramePr>
        <p:xfrm>
          <a:off x="198438" y="1376363"/>
          <a:ext cx="8672512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92" name="Worksheet" r:id="rId3" imgW="8467774" imgH="4457621" progId="Excel.Sheet.8">
                  <p:embed/>
                </p:oleObj>
              </mc:Choice>
              <mc:Fallback>
                <p:oleObj name="Worksheet" r:id="rId3" imgW="8467774" imgH="4457621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1376363"/>
                        <a:ext cx="8672512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22562856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4799029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4150" y="1133475"/>
            <a:ext cx="872648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9546502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afish – Dark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>
      <Value>Other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2021-04-15T23:00:00+00:00</PublicationDate>
    <DocumentAdded xmlns="cebd32e3-9ab6-41ee-b1af-b8405a8d4e68">2021-04-15T23:00:00+00:00</DocumentAdded>
    <TaxCatchAll xmlns="cebd32e3-9ab6-41ee-b1af-b8405a8d4e68">
      <Value>1498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2f5cdc6c-21ca-4298-b615-999752473790</TermId>
        </TermInfo>
      </Terms>
    </j7c1b49d505545c2a69692ae734740bd>
    <DocumentSummary xmlns="cebd32e3-9ab6-41ee-b1af-b8405a8d4e68">Nielsen Monthly</DocumentSummary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76D2619D-A9DA-428D-A554-E9B1EAFC1DBC}"/>
</file>

<file path=customXml/itemProps2.xml><?xml version="1.0" encoding="utf-8"?>
<ds:datastoreItem xmlns:ds="http://schemas.openxmlformats.org/officeDocument/2006/customXml" ds:itemID="{A2BB7853-4800-4805-AB03-F679CC1DB300}"/>
</file>

<file path=customXml/itemProps3.xml><?xml version="1.0" encoding="utf-8"?>
<ds:datastoreItem xmlns:ds="http://schemas.openxmlformats.org/officeDocument/2006/customXml" ds:itemID="{39C511C3-1DB6-4246-A481-A17E6CE7268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706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Unicode MS</vt:lpstr>
      <vt:lpstr>Arial</vt:lpstr>
      <vt:lpstr>Geneva</vt:lpstr>
      <vt:lpstr>Lucida Grande</vt:lpstr>
      <vt:lpstr>Mangal</vt:lpstr>
      <vt:lpstr>Seafish - Light</vt:lpstr>
      <vt:lpstr>Seafish – Dark</vt:lpstr>
      <vt:lpstr>Microsoft Excel 97-2003 Worksheet</vt:lpstr>
      <vt:lpstr>UK Prawn Report Data to 27.03.21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March NielsenIQ Prawn Report</dc:title>
  <dc:creator/>
  <cp:lastModifiedBy/>
  <cp:revision>18</cp:revision>
  <dcterms:created xsi:type="dcterms:W3CDTF">2012-10-25T12:49:19Z</dcterms:created>
  <dcterms:modified xsi:type="dcterms:W3CDTF">2021-04-14T13:01:15Z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1498;#2021|2f5cdc6c-21ca-4298-b615-999752473790</vt:lpwstr>
  </property>
</Properties>
</file>