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5064" r:id="rId1"/>
  </p:sldMasterIdLst>
  <p:notesMasterIdLst>
    <p:notesMasterId r:id="rId21"/>
  </p:notesMasterIdLst>
  <p:handoutMasterIdLst>
    <p:handoutMasterId r:id="rId22"/>
  </p:handoutMasterIdLst>
  <p:sldIdLst>
    <p:sldId id="354" r:id="rId2"/>
    <p:sldId id="329" r:id="rId3"/>
    <p:sldId id="347" r:id="rId4"/>
    <p:sldId id="315" r:id="rId5"/>
    <p:sldId id="318" r:id="rId6"/>
    <p:sldId id="317" r:id="rId7"/>
    <p:sldId id="351" r:id="rId8"/>
    <p:sldId id="352" r:id="rId9"/>
    <p:sldId id="353" r:id="rId10"/>
    <p:sldId id="313" r:id="rId11"/>
    <p:sldId id="319" r:id="rId12"/>
    <p:sldId id="320" r:id="rId13"/>
    <p:sldId id="302" r:id="rId14"/>
    <p:sldId id="322" r:id="rId15"/>
    <p:sldId id="321" r:id="rId16"/>
    <p:sldId id="338" r:id="rId17"/>
    <p:sldId id="337" r:id="rId18"/>
    <p:sldId id="355" r:id="rId19"/>
    <p:sldId id="345" r:id="rId20"/>
  </p:sldIdLst>
  <p:sldSz cx="9144000" cy="6858000" type="screen4x3"/>
  <p:notesSz cx="9926638" cy="67976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5pPr>
    <a:lvl6pPr marL="2286000" algn="l" defTabSz="914400" rtl="0" eaLnBrk="1" latinLnBrk="0" hangingPunct="1"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6pPr>
    <a:lvl7pPr marL="2743200" algn="l" defTabSz="914400" rtl="0" eaLnBrk="1" latinLnBrk="0" hangingPunct="1"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7pPr>
    <a:lvl8pPr marL="3200400" algn="l" defTabSz="914400" rtl="0" eaLnBrk="1" latinLnBrk="0" hangingPunct="1"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8pPr>
    <a:lvl9pPr marL="3657600" algn="l" defTabSz="914400" rtl="0" eaLnBrk="1" latinLnBrk="0" hangingPunct="1"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9D13"/>
    <a:srgbClr val="FF9900"/>
    <a:srgbClr val="FF00FF"/>
    <a:srgbClr val="0000FF"/>
    <a:srgbClr val="00FF00"/>
    <a:srgbClr val="0082D1"/>
    <a:srgbClr val="F62E2E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16" autoAdjust="0"/>
    <p:restoredTop sz="97548" autoAdjust="0"/>
  </p:normalViewPr>
  <p:slideViewPr>
    <p:cSldViewPr>
      <p:cViewPr>
        <p:scale>
          <a:sx n="90" d="100"/>
          <a:sy n="90" d="100"/>
        </p:scale>
        <p:origin x="708" y="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0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370" tIns="45686" rIns="91370" bIns="45686" rtlCol="0"/>
          <a:lstStyle>
            <a:lvl1pPr algn="l" eaLnBrk="0" hangingPunct="0">
              <a:spcBef>
                <a:spcPct val="20000"/>
              </a:spcBef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338" y="0"/>
            <a:ext cx="4303712" cy="339725"/>
          </a:xfrm>
          <a:prstGeom prst="rect">
            <a:avLst/>
          </a:prstGeom>
        </p:spPr>
        <p:txBody>
          <a:bodyPr vert="horz" lIns="91370" tIns="45686" rIns="91370" bIns="45686" rtlCol="0"/>
          <a:lstStyle>
            <a:lvl1pPr algn="r" eaLnBrk="0" hangingPunct="0">
              <a:spcBef>
                <a:spcPct val="20000"/>
              </a:spcBef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fld id="{F567BF28-C234-48C6-9142-DD4C22337916}" type="datetimeFigureOut">
              <a:rPr lang="en-GB"/>
              <a:pPr>
                <a:defRPr/>
              </a:pPr>
              <a:t>07/04/2020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370" tIns="45686" rIns="91370" bIns="45686" rtlCol="0" anchor="b"/>
          <a:lstStyle>
            <a:lvl1pPr algn="l" eaLnBrk="0" hangingPunct="0">
              <a:spcBef>
                <a:spcPct val="20000"/>
              </a:spcBef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r>
              <a:rPr lang="en-US"/>
              <a:t>The data is not including meals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338" y="6456363"/>
            <a:ext cx="4303712" cy="339725"/>
          </a:xfrm>
          <a:prstGeom prst="rect">
            <a:avLst/>
          </a:prstGeom>
        </p:spPr>
        <p:txBody>
          <a:bodyPr vert="horz" lIns="91370" tIns="45686" rIns="91370" bIns="45686" rtlCol="0" anchor="b"/>
          <a:lstStyle>
            <a:lvl1pPr algn="r" eaLnBrk="0" hangingPunct="0">
              <a:spcBef>
                <a:spcPct val="20000"/>
              </a:spcBef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fld id="{0A8BF5E3-2C1D-4E04-B783-77E61A781F9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79533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1338" y="0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775" y="3228975"/>
            <a:ext cx="7939088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The data is not including meals</a:t>
            </a: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583A53-5300-49F6-94C7-560E2D83583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040874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2532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>
                <a:cs typeface="Geneva"/>
              </a:rPr>
              <a:t>The data is not including meals</a:t>
            </a:r>
            <a:endParaRPr lang="en-GB" altLang="en-US" smtClean="0"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600562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0A0B003-FDB9-4207-85C2-3AC92211B814}" type="slidenum">
              <a:rPr lang="en-GB" altLang="en-US" smtClean="0">
                <a:ea typeface="MS PGothic" pitchFamily="34" charset="-128"/>
              </a:rPr>
              <a:pPr eaLnBrk="1" hangingPunct="1">
                <a:spcBef>
                  <a:spcPct val="0"/>
                </a:spcBef>
              </a:pPr>
              <a:t>19</a:t>
            </a:fld>
            <a:endParaRPr lang="en-GB" altLang="en-US" smtClean="0">
              <a:ea typeface="MS PGothic" pitchFamily="34" charset="-128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09640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/>
            </a:lvl1pPr>
          </a:lstStyle>
          <a:p>
            <a:fld id="{ADDB6B5F-43D6-41FE-AC16-7E33290B0982}" type="datetime3">
              <a:rPr lang="en-US" smtClean="0"/>
              <a:pPr/>
              <a:t>7 April 2020</a:t>
            </a:fld>
            <a:endParaRPr lang="en-GB" dirty="0"/>
          </a:p>
        </p:txBody>
      </p:sp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</p:grpSpPr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="" xmlns:a16="http://schemas.microsoft.com/office/drawing/2014/main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="" xmlns:a16="http://schemas.microsoft.com/office/drawing/2014/main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="" xmlns:a16="http://schemas.microsoft.com/office/drawing/2014/main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="" xmlns:a16="http://schemas.microsoft.com/office/drawing/2014/main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="" xmlns:a16="http://schemas.microsoft.com/office/drawing/2014/main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="" xmlns:a16="http://schemas.microsoft.com/office/drawing/2014/main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="" xmlns:a16="http://schemas.microsoft.com/office/drawing/2014/main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="" xmlns:a16="http://schemas.microsoft.com/office/drawing/2014/main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="" xmlns:a16="http://schemas.microsoft.com/office/drawing/2014/main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3213909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="" xmlns:a16="http://schemas.microsoft.com/office/drawing/2014/main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="" xmlns:a16="http://schemas.microsoft.com/office/drawing/2014/main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="" xmlns:a16="http://schemas.microsoft.com/office/drawing/2014/main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="" xmlns:a16="http://schemas.microsoft.com/office/drawing/2014/main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="" xmlns:a16="http://schemas.microsoft.com/office/drawing/2014/main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="" xmlns:a16="http://schemas.microsoft.com/office/drawing/2014/main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="" xmlns:a16="http://schemas.microsoft.com/office/drawing/2014/main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="" xmlns:a16="http://schemas.microsoft.com/office/drawing/2014/main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="" xmlns:a16="http://schemas.microsoft.com/office/drawing/2014/main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="" xmlns:a16="http://schemas.microsoft.com/office/drawing/2014/main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="" xmlns:a16="http://schemas.microsoft.com/office/drawing/2014/main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="" xmlns:a16="http://schemas.microsoft.com/office/drawing/2014/main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="" xmlns:a16="http://schemas.microsoft.com/office/drawing/2014/main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81063147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="" xmlns:a16="http://schemas.microsoft.com/office/drawing/2014/main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="" xmlns:a16="http://schemas.microsoft.com/office/drawing/2014/main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="" xmlns:a16="http://schemas.microsoft.com/office/drawing/2014/main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="" xmlns:a16="http://schemas.microsoft.com/office/drawing/2014/main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="" xmlns:a16="http://schemas.microsoft.com/office/drawing/2014/main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="" xmlns:a16="http://schemas.microsoft.com/office/drawing/2014/main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="" xmlns:a16="http://schemas.microsoft.com/office/drawing/2014/main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="" xmlns:a16="http://schemas.microsoft.com/office/drawing/2014/main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="" xmlns:a16="http://schemas.microsoft.com/office/drawing/2014/main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="" xmlns:a16="http://schemas.microsoft.com/office/drawing/2014/main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="" xmlns:a16="http://schemas.microsoft.com/office/drawing/2014/main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="" xmlns:a16="http://schemas.microsoft.com/office/drawing/2014/main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="" xmlns:a16="http://schemas.microsoft.com/office/drawing/2014/main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5331181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053100" y="5839200"/>
            <a:ext cx="1494000" cy="508893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AEA2F3C-4123-4163-946A-C1ABED99E969}"/>
              </a:ext>
            </a:extLst>
          </p:cNvPr>
          <p:cNvSpPr txBox="1"/>
          <p:nvPr userDrawn="1"/>
        </p:nvSpPr>
        <p:spPr>
          <a:xfrm>
            <a:off x="2717223" y="6044400"/>
            <a:ext cx="4248777" cy="399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18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Mill,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Green Road, Edinburgh EH7 4HS</a:t>
            </a:r>
          </a:p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TEL +44 (0)131 558 3331   FAX +44(0)131 558 1442  seafish@seafish.co.uk</a:t>
            </a:r>
          </a:p>
        </p:txBody>
      </p:sp>
    </p:spTree>
    <p:extLst>
      <p:ext uri="{BB962C8B-B14F-4D97-AF65-F5344CB8AC3E}">
        <p14:creationId xmlns:p14="http://schemas.microsoft.com/office/powerpoint/2010/main" val="283674875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23728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73150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703546"/>
            <a:ext cx="9144000" cy="4154454"/>
          </a:xfrm>
          <a:prstGeom prst="rect">
            <a:avLst/>
          </a:prstGeom>
          <a:solidFill>
            <a:srgbClr val="518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54320" y="307848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en-US" sz="2800" dirty="0" smtClean="0">
              <a:solidFill>
                <a:srgbClr val="18A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6" y="286042"/>
            <a:ext cx="1592708" cy="31693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747" y="1789477"/>
            <a:ext cx="6400800" cy="548973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6262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2747" y="644999"/>
            <a:ext cx="839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52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217488"/>
            <a:ext cx="8629650" cy="8683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295400"/>
            <a:ext cx="8648700" cy="4038600"/>
          </a:xfrm>
        </p:spPr>
        <p:txBody>
          <a:bodyPr rtlCol="0">
            <a:normAutofit/>
          </a:bodyPr>
          <a:lstStyle/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58793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>
                <a:solidFill>
                  <a:schemeClr val="bg1"/>
                </a:solidFill>
              </a:defRPr>
            </a:lvl1pPr>
          </a:lstStyle>
          <a:p>
            <a:fld id="{D076B4B0-0E40-4883-BED4-303E971F3015}" type="datetime3">
              <a:rPr lang="en-US" smtClean="0"/>
              <a:pPr/>
              <a:t>7 April 2020</a:t>
            </a:fld>
            <a:endParaRPr lang="en-GB"/>
          </a:p>
        </p:txBody>
      </p:sp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="" xmlns:a16="http://schemas.microsoft.com/office/drawing/2014/main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="" xmlns:a16="http://schemas.microsoft.com/office/drawing/2014/main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="" xmlns:a16="http://schemas.microsoft.com/office/drawing/2014/main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="" xmlns:a16="http://schemas.microsoft.com/office/drawing/2014/main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="" xmlns:a16="http://schemas.microsoft.com/office/drawing/2014/main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="" xmlns:a16="http://schemas.microsoft.com/office/drawing/2014/main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="" xmlns:a16="http://schemas.microsoft.com/office/drawing/2014/main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="" xmlns:a16="http://schemas.microsoft.com/office/drawing/2014/main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="" xmlns:a16="http://schemas.microsoft.com/office/drawing/2014/main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893181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69926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304925"/>
            <a:ext cx="7950200" cy="472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7158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1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47523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93313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983716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308095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521647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900" y="527050"/>
            <a:ext cx="6731667" cy="777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855787"/>
            <a:ext cx="7950200" cy="4171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900" y="6212667"/>
            <a:ext cx="1506200" cy="2770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F690C12-BAD4-4AF6-81CC-E798817215F4}" type="datetime3">
              <a:rPr lang="en-US" smtClean="0"/>
              <a:t>7 April 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6552074"/>
            <a:ext cx="7950200" cy="212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7100" y="6231601"/>
            <a:ext cx="290900" cy="2581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F17AC1C-9FE1-42FA-99A3-80DA8DDB6D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BA690F1-BF49-47B1-B953-55E8388BEBE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00" y="6231600"/>
            <a:ext cx="6444000" cy="258133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="" xmlns:a16="http://schemas.microsoft.com/office/drawing/2014/main" id="{5175D0F3-A7E4-4BFD-8553-0D26E0BB7B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62700" y="471600"/>
            <a:ext cx="1184400" cy="403436"/>
            <a:chOff x="134" y="-75"/>
            <a:chExt cx="5760" cy="1962"/>
          </a:xfrm>
        </p:grpSpPr>
        <p:sp>
          <p:nvSpPr>
            <p:cNvPr id="14" name="Freeform 5">
              <a:extLst>
                <a:ext uri="{FF2B5EF4-FFF2-40B4-BE49-F238E27FC236}">
                  <a16:creationId xmlns="" xmlns:a16="http://schemas.microsoft.com/office/drawing/2014/main" id="{7DFCE972-EAA5-4B92-BA49-CD32C6DC9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6">
              <a:extLst>
                <a:ext uri="{FF2B5EF4-FFF2-40B4-BE49-F238E27FC236}">
                  <a16:creationId xmlns="" xmlns:a16="http://schemas.microsoft.com/office/drawing/2014/main" id="{1A77D11B-9455-4FB8-9F9F-889262CAF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7">
              <a:extLst>
                <a:ext uri="{FF2B5EF4-FFF2-40B4-BE49-F238E27FC236}">
                  <a16:creationId xmlns="" xmlns:a16="http://schemas.microsoft.com/office/drawing/2014/main" id="{719E90E0-B605-4752-90BB-52F1C0818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8">
              <a:extLst>
                <a:ext uri="{FF2B5EF4-FFF2-40B4-BE49-F238E27FC236}">
                  <a16:creationId xmlns="" xmlns:a16="http://schemas.microsoft.com/office/drawing/2014/main" id="{FF8933A7-22F5-4C93-BFB8-CC701FF6C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9">
              <a:extLst>
                <a:ext uri="{FF2B5EF4-FFF2-40B4-BE49-F238E27FC236}">
                  <a16:creationId xmlns="" xmlns:a16="http://schemas.microsoft.com/office/drawing/2014/main" id="{8AB74FF3-49A4-4132-8720-66A2CA737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0">
              <a:extLst>
                <a:ext uri="{FF2B5EF4-FFF2-40B4-BE49-F238E27FC236}">
                  <a16:creationId xmlns="" xmlns:a16="http://schemas.microsoft.com/office/drawing/2014/main" id="{A9532494-F208-400B-B2D0-EBE14034D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1">
              <a:extLst>
                <a:ext uri="{FF2B5EF4-FFF2-40B4-BE49-F238E27FC236}">
                  <a16:creationId xmlns="" xmlns:a16="http://schemas.microsoft.com/office/drawing/2014/main" id="{9F7F3F3C-A874-45EB-8829-6DBFF4D0B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2">
              <a:extLst>
                <a:ext uri="{FF2B5EF4-FFF2-40B4-BE49-F238E27FC236}">
                  <a16:creationId xmlns="" xmlns:a16="http://schemas.microsoft.com/office/drawing/2014/main" id="{B72883E8-82FC-41A5-9094-CE4889AB31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3">
              <a:extLst>
                <a:ext uri="{FF2B5EF4-FFF2-40B4-BE49-F238E27FC236}">
                  <a16:creationId xmlns="" xmlns:a16="http://schemas.microsoft.com/office/drawing/2014/main" id="{F7F58AD2-8B06-4C2D-BAA2-CA87C64DA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4">
              <a:extLst>
                <a:ext uri="{FF2B5EF4-FFF2-40B4-BE49-F238E27FC236}">
                  <a16:creationId xmlns="" xmlns:a16="http://schemas.microsoft.com/office/drawing/2014/main" id="{D35B62C9-EE8F-45F7-9561-7384B2AAE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5">
              <a:extLst>
                <a:ext uri="{FF2B5EF4-FFF2-40B4-BE49-F238E27FC236}">
                  <a16:creationId xmlns="" xmlns:a16="http://schemas.microsoft.com/office/drawing/2014/main" id="{F8332340-5CE5-4249-B2D0-A7EE26F9C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6">
              <a:extLst>
                <a:ext uri="{FF2B5EF4-FFF2-40B4-BE49-F238E27FC236}">
                  <a16:creationId xmlns="" xmlns:a16="http://schemas.microsoft.com/office/drawing/2014/main" id="{252E8A71-FE3C-4C28-A170-42EC748ECE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7">
              <a:extLst>
                <a:ext uri="{FF2B5EF4-FFF2-40B4-BE49-F238E27FC236}">
                  <a16:creationId xmlns="" xmlns:a16="http://schemas.microsoft.com/office/drawing/2014/main" id="{387437AA-6487-4B95-B4F0-ABAA6962C3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89281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65" r:id="rId1"/>
    <p:sldLayoutId id="2147485066" r:id="rId2"/>
    <p:sldLayoutId id="2147485067" r:id="rId3"/>
    <p:sldLayoutId id="2147485068" r:id="rId4"/>
    <p:sldLayoutId id="2147485069" r:id="rId5"/>
    <p:sldLayoutId id="2147485070" r:id="rId6"/>
    <p:sldLayoutId id="2147485071" r:id="rId7"/>
    <p:sldLayoutId id="2147485072" r:id="rId8"/>
    <p:sldLayoutId id="2147485073" r:id="rId9"/>
    <p:sldLayoutId id="2147485074" r:id="rId10"/>
    <p:sldLayoutId id="2147485075" r:id="rId11"/>
    <p:sldLayoutId id="2147485076" r:id="rId12"/>
    <p:sldLayoutId id="2147485077" r:id="rId13"/>
    <p:sldLayoutId id="2147485078" r:id="rId14"/>
    <p:sldLayoutId id="2147485079" r:id="rId15"/>
    <p:sldLayoutId id="2147485080" r:id="rId16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32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1169" userDrawn="1">
          <p15:clr>
            <a:srgbClr val="F26B43"/>
          </p15:clr>
        </p15:guide>
        <p15:guide id="6" pos="376" userDrawn="1">
          <p15:clr>
            <a:srgbClr val="F26B43"/>
          </p15:clr>
        </p15:guide>
        <p15:guide id="7" pos="5384" userDrawn="1">
          <p15:clr>
            <a:srgbClr val="F26B43"/>
          </p15:clr>
        </p15:guide>
        <p15:guide id="8" orient="horz" pos="37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image" Target="../media/image16.emf"/><Relationship Id="rId4" Type="http://schemas.openxmlformats.org/officeDocument/2006/relationships/oleObject" Target="../embeddings/Microsoft_Excel_97-2003_Worksheet1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352425" y="2197100"/>
            <a:ext cx="6858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solidFill>
                  <a:schemeClr val="bg1"/>
                </a:solidFill>
                <a:cs typeface="Arial" pitchFamily="34" charset="0"/>
              </a:rPr>
              <a:t>supporting a profitable, sustainable and socially responsible future for the seafood industry</a:t>
            </a:r>
            <a:endParaRPr lang="en-GB" altLang="en-US" sz="12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9600" y="5351463"/>
            <a:ext cx="4572000" cy="1385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altLang="en-US" sz="1400" b="0" kern="0" dirty="0" err="1">
                <a:latin typeface="Arial" pitchFamily="34" charset="0"/>
                <a:ea typeface="ＭＳ Ｐゴシック" pitchFamily="34" charset="-128"/>
                <a:cs typeface="Arial"/>
              </a:rPr>
              <a:t>ScanTrack</a:t>
            </a:r>
            <a:r>
              <a:rPr lang="en-GB" altLang="en-US" sz="1400" b="0" kern="0" dirty="0">
                <a:latin typeface="Arial" pitchFamily="34" charset="0"/>
                <a:ea typeface="ＭＳ Ｐゴシック" pitchFamily="34" charset="-128"/>
                <a:cs typeface="Arial"/>
              </a:rPr>
              <a:t> data does not include the discounters and Species specific data now includes Meals.</a:t>
            </a:r>
          </a:p>
          <a:p>
            <a:pPr>
              <a:defRPr/>
            </a:pPr>
            <a:endParaRPr lang="en-GB" altLang="en-US" sz="1400" b="0" kern="0" dirty="0">
              <a:latin typeface="+mn-lt"/>
              <a:ea typeface="ＭＳ Ｐゴシック" pitchFamily="34" charset="-128"/>
              <a:cs typeface="Arial"/>
            </a:endParaRPr>
          </a:p>
          <a:p>
            <a:pPr>
              <a:defRPr/>
            </a:pPr>
            <a:r>
              <a:rPr lang="en-GB" altLang="en-US" sz="1400" b="0" kern="0" dirty="0" err="1">
                <a:latin typeface="Arial" pitchFamily="34" charset="0"/>
                <a:ea typeface="ＭＳ Ｐゴシック" pitchFamily="34" charset="-128"/>
                <a:cs typeface="Arial"/>
              </a:rPr>
              <a:t>HomeScan</a:t>
            </a:r>
            <a:r>
              <a:rPr lang="en-GB" altLang="en-US" sz="1400" b="0" kern="0" dirty="0">
                <a:latin typeface="Arial" pitchFamily="34" charset="0"/>
                <a:ea typeface="ＭＳ Ｐゴシック" pitchFamily="34" charset="-128"/>
                <a:cs typeface="Arial"/>
              </a:rPr>
              <a:t> data is based upon a consumer panel and should only be used for trends, not absolute values.	</a:t>
            </a:r>
            <a:endParaRPr lang="en-GB" sz="1800" b="0" kern="0" dirty="0"/>
          </a:p>
        </p:txBody>
      </p:sp>
      <p:sp>
        <p:nvSpPr>
          <p:cNvPr id="3076" name="Title 1"/>
          <p:cNvSpPr txBox="1">
            <a:spLocks/>
          </p:cNvSpPr>
          <p:nvPr/>
        </p:nvSpPr>
        <p:spPr bwMode="auto">
          <a:xfrm>
            <a:off x="250825" y="2852738"/>
            <a:ext cx="51847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200" b="0">
              <a:solidFill>
                <a:srgbClr val="012E7F"/>
              </a:solidFill>
              <a:cs typeface="Arial" pitchFamily="34" charset="0"/>
            </a:endParaRPr>
          </a:p>
        </p:txBody>
      </p:sp>
      <p:sp>
        <p:nvSpPr>
          <p:cNvPr id="307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Arial" pitchFamily="34" charset="0"/>
                <a:cs typeface="Arial" pitchFamily="34" charset="0"/>
              </a:rPr>
              <a:t>Haddock Report</a:t>
            </a: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57909764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287660" y="5877272"/>
            <a:ext cx="3924300" cy="4476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571046"/>
            <a:ext cx="9143999" cy="2869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 defTabSz="457200"/>
            <a:r>
              <a:rPr lang="en-US" sz="1400" b="1" kern="0" dirty="0">
                <a:latin typeface="+mj-lt"/>
                <a:cs typeface="Arial"/>
              </a:rPr>
              <a:t>All data released after w/e 26.03.16 is coded according to refined definitions available from Seafish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3338" y="548680"/>
            <a:ext cx="8642350" cy="619125"/>
          </a:xfrm>
        </p:spPr>
        <p:txBody>
          <a:bodyPr/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Rolling Purchase KPI’s – Total Haddock</a:t>
            </a:r>
          </a:p>
        </p:txBody>
      </p:sp>
      <p:graphicFrame>
        <p:nvGraphicFramePr>
          <p:cNvPr id="1229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1499401"/>
              </p:ext>
            </p:extLst>
          </p:nvPr>
        </p:nvGraphicFramePr>
        <p:xfrm>
          <a:off x="465138" y="1131888"/>
          <a:ext cx="8142287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30" name="Worksheet" r:id="rId4" imgW="8753341" imgH="5324436" progId="Excel.Sheet.8">
                  <p:embed/>
                </p:oleObj>
              </mc:Choice>
              <mc:Fallback>
                <p:oleObj name="Worksheet" r:id="rId4" imgW="8753341" imgH="5324436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1131888"/>
                        <a:ext cx="8142287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53325273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6038" y="864071"/>
            <a:ext cx="8642350" cy="620713"/>
          </a:xfrm>
        </p:spPr>
        <p:txBody>
          <a:bodyPr/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Rolling Purchase KPI’s – Chilled Haddock</a:t>
            </a:r>
          </a:p>
        </p:txBody>
      </p:sp>
      <p:graphicFrame>
        <p:nvGraphicFramePr>
          <p:cNvPr id="1331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5330094"/>
              </p:ext>
            </p:extLst>
          </p:nvPr>
        </p:nvGraphicFramePr>
        <p:xfrm>
          <a:off x="365125" y="1268413"/>
          <a:ext cx="8410575" cy="482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52" name="Worksheet" r:id="rId3" imgW="8496336" imgH="4876800" progId="Excel.Sheet.8">
                  <p:embed/>
                </p:oleObj>
              </mc:Choice>
              <mc:Fallback>
                <p:oleObj name="Worksheet" r:id="rId3" imgW="8496336" imgH="4876800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" y="1268413"/>
                        <a:ext cx="8410575" cy="482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5277900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3338" y="864642"/>
            <a:ext cx="8642350" cy="692150"/>
          </a:xfrm>
        </p:spPr>
        <p:txBody>
          <a:bodyPr/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Rolling Purchase KPI’s – Frozen Haddock</a:t>
            </a:r>
          </a:p>
        </p:txBody>
      </p:sp>
      <p:graphicFrame>
        <p:nvGraphicFramePr>
          <p:cNvPr id="1433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0865329"/>
              </p:ext>
            </p:extLst>
          </p:nvPr>
        </p:nvGraphicFramePr>
        <p:xfrm>
          <a:off x="587375" y="1340768"/>
          <a:ext cx="7966075" cy="469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76" name="Worksheet" r:id="rId3" imgW="7257961" imgH="4276710" progId="Excel.Sheet.8">
                  <p:embed/>
                </p:oleObj>
              </mc:Choice>
              <mc:Fallback>
                <p:oleObj name="Worksheet" r:id="rId3" imgW="7257961" imgH="4276710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75" y="1340768"/>
                        <a:ext cx="7966075" cy="469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19196014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4925" y="981075"/>
            <a:ext cx="8713788" cy="5476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sz="3200" smtClean="0">
                <a:latin typeface="Arial" pitchFamily="34" charset="0"/>
              </a:rPr>
              <a:t>Retailer Share of Trade £ - Total Haddock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0409405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950" y="1628775"/>
            <a:ext cx="8928100" cy="44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7220970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4925" y="981075"/>
            <a:ext cx="8137525" cy="6524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Retailer Share of Trade £ - Chilled Haddock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2760743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388" y="1770063"/>
            <a:ext cx="8785225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3628424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4925" y="981075"/>
            <a:ext cx="8391525" cy="5762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sz="3200" smtClean="0">
                <a:latin typeface="Arial" pitchFamily="34" charset="0"/>
              </a:rPr>
              <a:t>Retailer Share of Trade £ - Frozen Haddock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8641888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563" y="1628800"/>
            <a:ext cx="884872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5072989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 txBox="1">
            <a:spLocks/>
          </p:cNvSpPr>
          <p:nvPr/>
        </p:nvSpPr>
        <p:spPr bwMode="auto">
          <a:xfrm>
            <a:off x="41275" y="692696"/>
            <a:ext cx="91392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b="0" dirty="0">
                <a:solidFill>
                  <a:srgbClr val="012E7F"/>
                </a:solidFill>
              </a:rPr>
              <a:t>Market Context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6802613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950" y="1340396"/>
            <a:ext cx="9001125" cy="468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3295132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7910238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275" y="1375321"/>
            <a:ext cx="9102725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4925" y="692696"/>
            <a:ext cx="8642350" cy="6302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hangingPunct="1">
              <a:defRPr/>
            </a:pPr>
            <a:r>
              <a:rPr lang="en-GB" altLang="en-US" sz="3200" b="0" dirty="0">
                <a:solidFill>
                  <a:srgbClr val="012E7F"/>
                </a:solidFill>
                <a:latin typeface="Arial"/>
              </a:rPr>
              <a:t>Market Context – Total Fish continued</a:t>
            </a:r>
          </a:p>
          <a:p>
            <a:pPr>
              <a:defRPr/>
            </a:pPr>
            <a:endParaRPr lang="en-GB" altLang="en-US" sz="2800" kern="0" dirty="0" smtClean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169491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476672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1046438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Scantrack – EPOS from key retailers (excluding discounters)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b="0" dirty="0" err="1">
                <a:solidFill>
                  <a:srgbClr val="0062AE"/>
                </a:solidFill>
              </a:rPr>
              <a:t>n.b.</a:t>
            </a:r>
            <a:r>
              <a:rPr lang="en-GB" altLang="en-US" sz="1000" b="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b="0" dirty="0" err="1">
                <a:solidFill>
                  <a:srgbClr val="0062AE"/>
                </a:solidFill>
              </a:rPr>
              <a:t>n.b.</a:t>
            </a:r>
            <a:r>
              <a:rPr lang="en-GB" altLang="en-US" sz="1000" b="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b="0" dirty="0" err="1">
                <a:solidFill>
                  <a:srgbClr val="0062AE"/>
                </a:solidFill>
              </a:rPr>
              <a:t>n.b.</a:t>
            </a:r>
            <a:r>
              <a:rPr lang="en-GB" altLang="en-US" sz="1000" b="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2120613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3813" y="1014413"/>
            <a:ext cx="6996112" cy="542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smtClean="0">
                <a:latin typeface="Arial" pitchFamily="34" charset="0"/>
              </a:rPr>
              <a:t>Moving Annual Trends - Haddock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2308508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96" y="1916114"/>
            <a:ext cx="9110495" cy="379091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2218406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8100" y="981075"/>
            <a:ext cx="9142413" cy="542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smtClean="0">
                <a:latin typeface="Arial" pitchFamily="34" charset="0"/>
              </a:rPr>
              <a:t>Moving Annual Trends – Haddock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3081772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916832"/>
            <a:ext cx="9040118" cy="397789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1385745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3338" y="1022350"/>
            <a:ext cx="8642350" cy="5349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sz="3200" smtClean="0">
                <a:latin typeface="Arial" pitchFamily="34" charset="0"/>
              </a:rPr>
              <a:t>Long Term Trends – Total Haddock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2420639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950" y="1628775"/>
            <a:ext cx="89281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5779512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3338" y="965200"/>
            <a:ext cx="8642350" cy="5191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sz="3200" smtClean="0">
                <a:latin typeface="Arial" pitchFamily="34" charset="0"/>
              </a:rPr>
              <a:t>Long Term Trends – Chilled Haddock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0238739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388" y="1556792"/>
            <a:ext cx="87534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2681306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4925" y="981075"/>
            <a:ext cx="8642350" cy="5492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sz="3200" smtClean="0">
                <a:latin typeface="Arial" pitchFamily="34" charset="0"/>
              </a:rPr>
              <a:t>Long Term Trends – Frozen Haddock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5600021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388" y="1700213"/>
            <a:ext cx="8785225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1483605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 txBox="1">
            <a:spLocks/>
          </p:cNvSpPr>
          <p:nvPr/>
        </p:nvSpPr>
        <p:spPr bwMode="auto">
          <a:xfrm>
            <a:off x="34925" y="404664"/>
            <a:ext cx="86423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b="0">
                <a:solidFill>
                  <a:srgbClr val="012E7F"/>
                </a:solidFill>
              </a:rPr>
              <a:t>Purchase KPI’s – Total Haddock</a:t>
            </a: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6948546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53939"/>
            <a:ext cx="8856984" cy="492333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 txBox="1">
            <a:spLocks/>
          </p:cNvSpPr>
          <p:nvPr/>
        </p:nvSpPr>
        <p:spPr bwMode="auto">
          <a:xfrm>
            <a:off x="34925" y="476672"/>
            <a:ext cx="8642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b="0" dirty="0">
                <a:solidFill>
                  <a:srgbClr val="012E7F"/>
                </a:solidFill>
              </a:rPr>
              <a:t>Purchase KPI’s – Frozen Haddock</a:t>
            </a:r>
          </a:p>
        </p:txBody>
      </p:sp>
      <p:sp>
        <p:nvSpPr>
          <p:cNvPr id="10243" name="Text Box 154"/>
          <p:cNvSpPr txBox="1">
            <a:spLocks noChangeArrowheads="1"/>
          </p:cNvSpPr>
          <p:nvPr/>
        </p:nvSpPr>
        <p:spPr bwMode="auto">
          <a:xfrm>
            <a:off x="5181600" y="76200"/>
            <a:ext cx="38100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endParaRPr lang="en-US" altLang="en-US" sz="1200" b="0">
              <a:solidFill>
                <a:srgbClr val="010407"/>
              </a:solidFill>
              <a:latin typeface="Arial Unicode MS" pitchFamily="34" charset="-128"/>
            </a:endParaRP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2259952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" y="1052736"/>
            <a:ext cx="8956675" cy="479201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 txBox="1">
            <a:spLocks/>
          </p:cNvSpPr>
          <p:nvPr/>
        </p:nvSpPr>
        <p:spPr bwMode="auto">
          <a:xfrm>
            <a:off x="34925" y="404664"/>
            <a:ext cx="86423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b="0" dirty="0">
                <a:solidFill>
                  <a:srgbClr val="012E7F"/>
                </a:solidFill>
              </a:rPr>
              <a:t>Purchase KPI’s – Chilled Haddock</a:t>
            </a: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1190716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66639"/>
            <a:ext cx="8712968" cy="476661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fish-PowerPoint-template">
  <a:themeElements>
    <a:clrScheme name="Seafish colour theme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0075BF"/>
      </a:accent1>
      <a:accent2>
        <a:srgbClr val="00A0DE"/>
      </a:accent2>
      <a:accent3>
        <a:srgbClr val="706F6F"/>
      </a:accent3>
      <a:accent4>
        <a:srgbClr val="8AB5E1"/>
      </a:accent4>
      <a:accent5>
        <a:srgbClr val="A2CFF1"/>
      </a:accent5>
      <a:accent6>
        <a:srgbClr val="AEABAB"/>
      </a:accent6>
      <a:hlink>
        <a:srgbClr val="0563C1"/>
      </a:hlink>
      <a:folHlink>
        <a:srgbClr val="954F72"/>
      </a:folHlink>
    </a:clrScheme>
    <a:fontScheme name="Seafish font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z="16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2FCA762D-6EA3-3449-9E2C-593BCAAD23B0}" vid="{CCF4CBAF-3210-6445-9D43-BAFE3CCF933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>
      <Value>Retail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 xsi:nil="true"/>
    <PublicationDate xmlns="cebd32e3-9ab6-41ee-b1af-b8405a8d4e68" xsi:nil="true"/>
    <DocumentAdded xmlns="cebd32e3-9ab6-41ee-b1af-b8405a8d4e68">2000-01-01T00:00:00+00:00</DocumentAdded>
    <TaxCatchAll xmlns="cebd32e3-9ab6-41ee-b1af-b8405a8d4e68">
      <Value>1622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03 - March 2020</TermName>
          <TermId xmlns="http://schemas.microsoft.com/office/infopath/2007/PartnerControls">718f1e3c-725b-4527-b016-a475f1bce601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8E0271B1-4046-48AB-923B-600559684727}"/>
</file>

<file path=customXml/itemProps2.xml><?xml version="1.0" encoding="utf-8"?>
<ds:datastoreItem xmlns:ds="http://schemas.openxmlformats.org/officeDocument/2006/customXml" ds:itemID="{D5FA8073-2733-410E-A225-D7B37C8A9767}"/>
</file>

<file path=customXml/itemProps3.xml><?xml version="1.0" encoding="utf-8"?>
<ds:datastoreItem xmlns:ds="http://schemas.openxmlformats.org/officeDocument/2006/customXml" ds:itemID="{57E629E2-F4CB-4D2B-A1FE-BBEC931CA90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627</Words>
  <Application>Microsoft Office PowerPoint</Application>
  <PresentationFormat>On-screen Show (4:3)</PresentationFormat>
  <Paragraphs>63</Paragraphs>
  <Slides>19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 Unicode MS</vt:lpstr>
      <vt:lpstr>MS PGothic</vt:lpstr>
      <vt:lpstr>MS PGothic</vt:lpstr>
      <vt:lpstr>Arial</vt:lpstr>
      <vt:lpstr>Arial Narrow</vt:lpstr>
      <vt:lpstr>Courier New</vt:lpstr>
      <vt:lpstr>Geneva</vt:lpstr>
      <vt:lpstr>Seafish-PowerPoint-template</vt:lpstr>
      <vt:lpstr>Microsoft Excel 97-2003 Worksheet</vt:lpstr>
      <vt:lpstr>Haddock Report</vt:lpstr>
      <vt:lpstr>Moving Annual Trends - Haddock</vt:lpstr>
      <vt:lpstr>Moving Annual Trends – Haddock Continued</vt:lpstr>
      <vt:lpstr>Long Term Trends – Total Haddock</vt:lpstr>
      <vt:lpstr>Long Term Trends – Chilled Haddock</vt:lpstr>
      <vt:lpstr>Long Term Trends – Frozen Haddock</vt:lpstr>
      <vt:lpstr>PowerPoint Presentation</vt:lpstr>
      <vt:lpstr>PowerPoint Presentation</vt:lpstr>
      <vt:lpstr>PowerPoint Presentation</vt:lpstr>
      <vt:lpstr>Rolling Purchase KPI’s – Total Haddock</vt:lpstr>
      <vt:lpstr>Rolling Purchase KPI’s – Chilled Haddock</vt:lpstr>
      <vt:lpstr>Rolling Purchase KPI’s – Frozen Haddock</vt:lpstr>
      <vt:lpstr>Retailer Share of Trade £ - Total Haddock</vt:lpstr>
      <vt:lpstr>Retailer Share of Trade £ - Chilled Haddock</vt:lpstr>
      <vt:lpstr>Retailer Share of Trade £ - Frozen Haddock</vt:lpstr>
      <vt:lpstr>PowerPoint Presentation</vt:lpstr>
      <vt:lpstr>PowerPoint Presentation</vt:lpstr>
      <vt:lpstr>Glossary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March Nielsen Haddock Report.pptx</dc:title>
  <dc:creator/>
  <cp:lastModifiedBy/>
  <cp:revision>18</cp:revision>
  <dcterms:created xsi:type="dcterms:W3CDTF">2012-10-25T12:49:19Z</dcterms:created>
  <dcterms:modified xsi:type="dcterms:W3CDTF">2020-04-07T13:42:39Z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0x010100FBC0F8BFD01A91498CA7837A71EEDFDB02005AE5335FCC83EB48B1308B6A764FBC1C</vt:lpwstr>
  </property>
  <property fmtid="{D5CDD505-2E9C-101B-9397-08002B2CF9AE}" pid="3" name="Market Data Document Path">
    <vt:lpwstr>1622;#03 - March 2020|718f1e3c-725b-4527-b016-a475f1bce601</vt:lpwstr>
  </property>
</Properties>
</file>