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302" r:id="rId1"/>
  </p:sldMasterIdLst>
  <p:notesMasterIdLst>
    <p:notesMasterId r:id="rId37"/>
  </p:notesMasterIdLst>
  <p:sldIdLst>
    <p:sldId id="410" r:id="rId2"/>
    <p:sldId id="299" r:id="rId3"/>
    <p:sldId id="260" r:id="rId4"/>
    <p:sldId id="367" r:id="rId5"/>
    <p:sldId id="297" r:id="rId6"/>
    <p:sldId id="368" r:id="rId7"/>
    <p:sldId id="261" r:id="rId8"/>
    <p:sldId id="263" r:id="rId9"/>
    <p:sldId id="264" r:id="rId10"/>
    <p:sldId id="262" r:id="rId11"/>
    <p:sldId id="395" r:id="rId12"/>
    <p:sldId id="396" r:id="rId13"/>
    <p:sldId id="397" r:id="rId14"/>
    <p:sldId id="39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99" r:id="rId24"/>
    <p:sldId id="400" r:id="rId25"/>
    <p:sldId id="401" r:id="rId26"/>
    <p:sldId id="402" r:id="rId27"/>
    <p:sldId id="403" r:id="rId28"/>
    <p:sldId id="404" r:id="rId29"/>
    <p:sldId id="406" r:id="rId30"/>
    <p:sldId id="405" r:id="rId31"/>
    <p:sldId id="407" r:id="rId32"/>
    <p:sldId id="286" r:id="rId33"/>
    <p:sldId id="314" r:id="rId34"/>
    <p:sldId id="409" r:id="rId35"/>
    <p:sldId id="41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E7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138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E38251-FB25-49A3-8994-CB90D6527194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8AF08E-325B-45C0-8B04-092ED5713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48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75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1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9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18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44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679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6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9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5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5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8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5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1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3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03" r:id="rId1"/>
    <p:sldLayoutId id="2147488304" r:id="rId2"/>
    <p:sldLayoutId id="2147488305" r:id="rId3"/>
    <p:sldLayoutId id="2147488306" r:id="rId4"/>
    <p:sldLayoutId id="2147488307" r:id="rId5"/>
    <p:sldLayoutId id="2147488308" r:id="rId6"/>
    <p:sldLayoutId id="2147488309" r:id="rId7"/>
    <p:sldLayoutId id="2147488310" r:id="rId8"/>
    <p:sldLayoutId id="2147488311" r:id="rId9"/>
    <p:sldLayoutId id="2147488312" r:id="rId10"/>
    <p:sldLayoutId id="2147488313" r:id="rId11"/>
    <p:sldLayoutId id="2147488314" r:id="rId12"/>
    <p:sldLayoutId id="2147488315" r:id="rId13"/>
    <p:sldLayoutId id="2147488316" r:id="rId14"/>
    <p:sldLayoutId id="2147488317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UK </a:t>
            </a:r>
            <a:r>
              <a:rPr lang="en-GB" dirty="0" smtClean="0"/>
              <a:t>Shellfish Report Data </a:t>
            </a:r>
            <a:r>
              <a:rPr lang="en-GB" dirty="0"/>
              <a:t>to </a:t>
            </a:r>
            <a:r>
              <a:rPr lang="en-GB" dirty="0" smtClean="0"/>
              <a:t>06.11.21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76489" y="1853912"/>
            <a:ext cx="8387999" cy="402336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2375248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2700" y="620688"/>
            <a:ext cx="9049196" cy="695187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2747032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" y="1435571"/>
            <a:ext cx="91059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6811142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6350" y="476672"/>
            <a:ext cx="8642350" cy="5793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>
                <a:solidFill>
                  <a:srgbClr val="012E7F"/>
                </a:solidFill>
                <a:cs typeface="Arial" panose="020B0604020202020204" pitchFamily="34" charset="0"/>
              </a:rPr>
              <a:t>Purchase KPI’s – Total Shellfish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7907616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006" y="905301"/>
            <a:ext cx="9702800" cy="53476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725340"/>
            <a:ext cx="8642350" cy="7148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Chilled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57124076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656" y="1042363"/>
            <a:ext cx="9702800" cy="50881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720575"/>
            <a:ext cx="8642351" cy="86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Ambient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99130073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010" y="926834"/>
            <a:ext cx="9702800" cy="53476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692696"/>
            <a:ext cx="8642350" cy="6301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Frozen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28455645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669" y="905002"/>
            <a:ext cx="9702800" cy="545514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350" y="476672"/>
            <a:ext cx="8642350" cy="620712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Rolling Purchase KPI’s – Total Shellfish</a:t>
            </a:r>
          </a:p>
        </p:txBody>
      </p:sp>
      <p:graphicFrame>
        <p:nvGraphicFramePr>
          <p:cNvPr id="2765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613330"/>
              </p:ext>
            </p:extLst>
          </p:nvPr>
        </p:nvGraphicFramePr>
        <p:xfrm>
          <a:off x="371475" y="1711325"/>
          <a:ext cx="8378825" cy="399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1" name="Worksheet" r:id="rId3" imgW="8744065" imgH="4171950" progId="Excel.Sheet.8">
                  <p:embed/>
                </p:oleObj>
              </mc:Choice>
              <mc:Fallback>
                <p:oleObj name="Worksheet" r:id="rId3" imgW="8744065" imgH="417195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1711325"/>
                        <a:ext cx="8378825" cy="399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165783705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6350" y="908720"/>
            <a:ext cx="9137650" cy="620712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Rolling Purchase KPI’s – Total Shellfish Chilled</a:t>
            </a:r>
          </a:p>
        </p:txBody>
      </p:sp>
      <p:graphicFrame>
        <p:nvGraphicFramePr>
          <p:cNvPr id="28675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772334"/>
              </p:ext>
            </p:extLst>
          </p:nvPr>
        </p:nvGraphicFramePr>
        <p:xfrm>
          <a:off x="187325" y="1489075"/>
          <a:ext cx="8777288" cy="456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55" name="Worksheet" r:id="rId3" imgW="8534457" imgH="4191095" progId="Excel.Sheet.8">
                  <p:embed/>
                </p:oleObj>
              </mc:Choice>
              <mc:Fallback>
                <p:oleObj name="Worksheet" r:id="rId3" imgW="8534457" imgH="4191095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1489075"/>
                        <a:ext cx="8777288" cy="456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2255103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6350" y="1008088"/>
            <a:ext cx="8642350" cy="620712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Rolling Purchase KPI’s – Total Shellfish Ambient</a:t>
            </a:r>
          </a:p>
        </p:txBody>
      </p:sp>
      <p:graphicFrame>
        <p:nvGraphicFramePr>
          <p:cNvPr id="29699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441639"/>
              </p:ext>
            </p:extLst>
          </p:nvPr>
        </p:nvGraphicFramePr>
        <p:xfrm>
          <a:off x="107950" y="1438275"/>
          <a:ext cx="8866188" cy="426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77" name="Worksheet" r:id="rId3" imgW="8534457" imgH="3914775" progId="Excel.Sheet.8">
                  <p:embed/>
                </p:oleObj>
              </mc:Choice>
              <mc:Fallback>
                <p:oleObj name="Worksheet" r:id="rId3" imgW="8534457" imgH="3914775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438275"/>
                        <a:ext cx="8866188" cy="426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692092250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350" y="1000720"/>
            <a:ext cx="9030146" cy="620712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Rolling Purchase KPI’s – Total Shellfish Frozen</a:t>
            </a:r>
          </a:p>
        </p:txBody>
      </p:sp>
      <p:graphicFrame>
        <p:nvGraphicFramePr>
          <p:cNvPr id="30723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041491"/>
              </p:ext>
            </p:extLst>
          </p:nvPr>
        </p:nvGraphicFramePr>
        <p:xfrm>
          <a:off x="33338" y="1844675"/>
          <a:ext cx="8869362" cy="413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3" name="Worksheet" r:id="rId3" imgW="8534457" imgH="3914775" progId="Excel.Sheet.8">
                  <p:embed/>
                </p:oleObj>
              </mc:Choice>
              <mc:Fallback>
                <p:oleObj name="Worksheet" r:id="rId3" imgW="8534457" imgH="3914775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1844675"/>
                        <a:ext cx="8869362" cy="413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019352055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6350" y="620688"/>
            <a:ext cx="8970838" cy="550863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9661926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30313"/>
            <a:ext cx="8199437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78167966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350" y="1080864"/>
            <a:ext cx="8642350" cy="549275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Executive Overview – Total Shellfish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3484759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988840"/>
            <a:ext cx="9077325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82321789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2974634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538" y="1520825"/>
            <a:ext cx="82010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6350" y="861913"/>
            <a:ext cx="9150350" cy="550863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Total Shellfish Chilled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04355332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-22226" y="908720"/>
            <a:ext cx="9166225" cy="549275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9980888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975" y="1557338"/>
            <a:ext cx="8181975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35533060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350" y="847228"/>
            <a:ext cx="9137650" cy="576263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7316482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3700" y="1700213"/>
            <a:ext cx="8204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23567755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404664"/>
            <a:ext cx="9042846" cy="6745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Squid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06620492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011" y="833810"/>
            <a:ext cx="9702800" cy="51903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332656"/>
            <a:ext cx="8970838" cy="760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Scallop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81207139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664" y="632429"/>
            <a:ext cx="9702800" cy="56204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332656"/>
            <a:ext cx="8642350" cy="7889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Mussels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69226060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000" y="618781"/>
            <a:ext cx="9702800" cy="56204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04664"/>
            <a:ext cx="8642351" cy="6942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Mussels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532580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301" y="700669"/>
            <a:ext cx="9702800" cy="56204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04664"/>
            <a:ext cx="8642351" cy="7433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Lobster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43520854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669" y="796846"/>
            <a:ext cx="9702800" cy="52643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404664"/>
            <a:ext cx="8642350" cy="6942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Crabstick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19839160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004" y="791936"/>
            <a:ext cx="9702800" cy="57334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01198455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6350" y="332656"/>
            <a:ext cx="8642350" cy="6222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Crab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019" y="590679"/>
            <a:ext cx="9702800" cy="567664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/>
          </p:cNvSpPr>
          <p:nvPr/>
        </p:nvSpPr>
        <p:spPr bwMode="auto">
          <a:xfrm>
            <a:off x="468313" y="2316273"/>
            <a:ext cx="81661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62A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Shellfish is defined as cockles, crab, crabstick, mussels, scallops, squid (calamari) and lobster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For data on cold water or warm water prawns please see the Prawn Report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For data on langoustine and scampi please see the Scampi and Langoustine Report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MAT 2YA = moving annual total two years ago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MAT YA = moving annual total last year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MAT TY = moving annual total this year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>
          <a:xfrm>
            <a:off x="34924" y="1101835"/>
            <a:ext cx="9109075" cy="76040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normAutofit/>
          </a:bodyPr>
          <a:lstStyle/>
          <a:p>
            <a:pPr algn="l" eaLnBrk="1" hangingPunct="1"/>
            <a:r>
              <a:rPr lang="en-GB" altLang="en-US" sz="2800" dirty="0" smtClean="0"/>
              <a:t>Notes</a:t>
            </a:r>
            <a:endParaRPr lang="en-US" alt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36946437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7938" y="404664"/>
            <a:ext cx="8642351" cy="720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Ambient Crab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365" y="631623"/>
            <a:ext cx="9702800" cy="567664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42676394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-6350" y="404664"/>
            <a:ext cx="8642350" cy="86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Crab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367" y="755173"/>
            <a:ext cx="9702800" cy="53476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-7938" y="620688"/>
            <a:ext cx="8642351" cy="571500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2931850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5" y="1535088"/>
            <a:ext cx="91090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80904098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350" y="764704"/>
            <a:ext cx="8642350" cy="495300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8728439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0" y="1412776"/>
            <a:ext cx="90820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39100003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32656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02422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>
                <a:solidFill>
                  <a:srgbClr val="0062AE"/>
                </a:solidFill>
              </a:rPr>
              <a:t>Scantrack</a:t>
            </a:r>
            <a:r>
              <a:rPr lang="en-GB" altLang="en-US" sz="1000" dirty="0">
                <a:solidFill>
                  <a:srgbClr val="0062AE"/>
                </a:solidFill>
              </a:rPr>
              <a:t>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 smtClean="0">
                <a:solidFill>
                  <a:srgbClr val="0062AE"/>
                </a:solidFill>
              </a:rPr>
              <a:t>Homescan</a:t>
            </a:r>
            <a:r>
              <a:rPr lang="en-GB" altLang="en-US" sz="1000" dirty="0" smtClean="0">
                <a:solidFill>
                  <a:srgbClr val="0062AE"/>
                </a:solidFill>
              </a:rPr>
              <a:t> </a:t>
            </a:r>
            <a:r>
              <a:rPr lang="en-GB" altLang="en-US" sz="1000" dirty="0">
                <a:solidFill>
                  <a:srgbClr val="0062AE"/>
                </a:solidFill>
              </a:rPr>
              <a:t>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40580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74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350" y="1079971"/>
            <a:ext cx="9030146" cy="549275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Executive Overview – Total Shellfish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4892100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2060848"/>
            <a:ext cx="907732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62295101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7463" y="1052736"/>
            <a:ext cx="9019033" cy="617538"/>
          </a:xfrm>
        </p:spPr>
        <p:txBody>
          <a:bodyPr>
            <a:noAutofit/>
          </a:bodyPr>
          <a:lstStyle/>
          <a:p>
            <a:pPr algn="l"/>
            <a:r>
              <a:rPr lang="en-US" altLang="en-US" sz="2800" dirty="0" smtClean="0"/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3871033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988840"/>
            <a:ext cx="9077325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02890838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7463" y="1053747"/>
            <a:ext cx="9019033" cy="617538"/>
          </a:xfrm>
        </p:spPr>
        <p:txBody>
          <a:bodyPr>
            <a:noAutofit/>
          </a:bodyPr>
          <a:lstStyle/>
          <a:p>
            <a:pPr algn="l"/>
            <a:r>
              <a:rPr lang="en-US" altLang="en-US" sz="2800" dirty="0" smtClean="0"/>
              <a:t>Moving Annual Trends</a:t>
            </a:r>
            <a:r>
              <a:rPr lang="en-GB" altLang="en-US" sz="2800" dirty="0" smtClean="0"/>
              <a:t> continued</a:t>
            </a:r>
            <a:endParaRPr lang="en-US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8620874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2060848"/>
            <a:ext cx="9077325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4936313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7938" y="502443"/>
            <a:ext cx="9044434" cy="622301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8450343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8" y="1340197"/>
            <a:ext cx="88487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37771753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6350" y="534833"/>
            <a:ext cx="9042846" cy="576263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1483662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5230"/>
            <a:ext cx="88487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7419594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6350" y="620688"/>
            <a:ext cx="9109075" cy="576263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5844173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713" y="1508156"/>
            <a:ext cx="884872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80061448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C6EA1800-4AC4-4A92-84FB-C063F2DA90CE}"/>
</file>

<file path=customXml/itemProps2.xml><?xml version="1.0" encoding="utf-8"?>
<ds:datastoreItem xmlns:ds="http://schemas.openxmlformats.org/officeDocument/2006/customXml" ds:itemID="{B3E0ED7E-EDA5-460A-9431-CC57416E361D}"/>
</file>

<file path=customXml/itemProps3.xml><?xml version="1.0" encoding="utf-8"?>
<ds:datastoreItem xmlns:ds="http://schemas.openxmlformats.org/officeDocument/2006/customXml" ds:itemID="{938E5829-7111-483A-9E1F-40F9F6E0E875}"/>
</file>

<file path=docProps/app.xml><?xml version="1.0" encoding="utf-8"?>
<Properties xmlns="http://schemas.openxmlformats.org/officeDocument/2006/extended-properties" xmlns:vt="http://schemas.openxmlformats.org/officeDocument/2006/docPropsVTypes">
  <TotalTime>12358</TotalTime>
  <Words>814</Words>
  <Application>Microsoft Office PowerPoint</Application>
  <PresentationFormat>On-screen Show (4:3)</PresentationFormat>
  <Paragraphs>100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Geneva</vt:lpstr>
      <vt:lpstr>Lucida Grande</vt:lpstr>
      <vt:lpstr>Mangal</vt:lpstr>
      <vt:lpstr>Seafish - Light</vt:lpstr>
      <vt:lpstr>Microsoft Excel 97-2003 Worksheet</vt:lpstr>
      <vt:lpstr>UK Shellfish Report Data to 06.11.21 </vt:lpstr>
      <vt:lpstr>Executive Overview – Total Shellfish</vt:lpstr>
      <vt:lpstr>Notes</vt:lpstr>
      <vt:lpstr>Executive Overview – Total Shellfish continued</vt:lpstr>
      <vt:lpstr>Moving Annual Trends</vt:lpstr>
      <vt:lpstr>Moving Annual Trends continued</vt:lpstr>
      <vt:lpstr>Long Term Trends – Total Shellfish</vt:lpstr>
      <vt:lpstr>Long Term Trends – Total Shellfish Chilled</vt:lpstr>
      <vt:lpstr>Long Term Trends – Total Shellfish Ambient</vt:lpstr>
      <vt:lpstr>Long Term Trends – Total Shellfish Frozen</vt:lpstr>
      <vt:lpstr>PowerPoint Presentation</vt:lpstr>
      <vt:lpstr>PowerPoint Presentation</vt:lpstr>
      <vt:lpstr>PowerPoint Presentation</vt:lpstr>
      <vt:lpstr>PowerPoint Presentation</vt:lpstr>
      <vt:lpstr>Rolling Purchase KPI’s – Total Shellfish</vt:lpstr>
      <vt:lpstr>PowerPoint Presentation</vt:lpstr>
      <vt:lpstr>PowerPoint Presentation</vt:lpstr>
      <vt:lpstr>Rolling Purchase KPI’s – Total Shellfish Frozen</vt:lpstr>
      <vt:lpstr>Retailer Share of Trade £ - Total Shellfish</vt:lpstr>
      <vt:lpstr>PowerPoint Presentation</vt:lpstr>
      <vt:lpstr>Retailer Share of Trade £ - Total Shellfish Ambient</vt:lpstr>
      <vt:lpstr>Retailer Share of Trade £ - Total Shellfish Frozen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 Context – Total Fish</vt:lpstr>
      <vt:lpstr>Market Context – Total Fish continued</vt:lpstr>
      <vt:lpstr>Glossary</vt:lpstr>
      <vt:lpstr>PowerPoint Presentation</vt:lpstr>
    </vt:vector>
  </TitlesOfParts>
  <Company>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November NielsenIQShellfish Report</dc:title>
  <dc:creator>Shrimali, Ruchita Jayanti</dc:creator>
  <cp:lastModifiedBy>Bhatt, Ashutosh Rashmikant</cp:lastModifiedBy>
  <cp:revision>631</cp:revision>
  <dcterms:created xsi:type="dcterms:W3CDTF">2014-08-19T10:17:11Z</dcterms:created>
  <dcterms:modified xsi:type="dcterms:W3CDTF">2021-11-26T09:27:37Z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1498;#2021|2f5cdc6c-21ca-4298-b615-999752473790</vt:lpwstr>
  </property>
</Properties>
</file>