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Layouts/slideLayout7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ppt/tags/tag3.xml" ContentType="application/vnd.openxmlformats-officedocument.presentationml.tags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96" r:id="rId1"/>
    <p:sldMasterId id="2147485636" r:id="rId2"/>
    <p:sldMasterId id="2147485661" r:id="rId3"/>
    <p:sldMasterId id="2147485679" r:id="rId4"/>
  </p:sldMasterIdLst>
  <p:notesMasterIdLst>
    <p:notesMasterId r:id="rId23"/>
  </p:notesMasterIdLst>
  <p:handoutMasterIdLst>
    <p:handoutMasterId r:id="rId24"/>
  </p:handoutMasterIdLst>
  <p:sldIdLst>
    <p:sldId id="586" r:id="rId5"/>
    <p:sldId id="522" r:id="rId6"/>
    <p:sldId id="513" r:id="rId7"/>
    <p:sldId id="514" r:id="rId8"/>
    <p:sldId id="515" r:id="rId9"/>
    <p:sldId id="580" r:id="rId10"/>
    <p:sldId id="579" r:id="rId11"/>
    <p:sldId id="578" r:id="rId12"/>
    <p:sldId id="519" r:id="rId13"/>
    <p:sldId id="542" r:id="rId14"/>
    <p:sldId id="543" r:id="rId15"/>
    <p:sldId id="483" r:id="rId16"/>
    <p:sldId id="485" r:id="rId17"/>
    <p:sldId id="484" r:id="rId18"/>
    <p:sldId id="523" r:id="rId19"/>
    <p:sldId id="530" r:id="rId20"/>
    <p:sldId id="581" r:id="rId21"/>
    <p:sldId id="584" r:id="rId2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1" autoAdjust="0"/>
    <p:restoredTop sz="88530" autoAdjust="0"/>
  </p:normalViewPr>
  <p:slideViewPr>
    <p:cSldViewPr snapToGrid="0"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E4828AD-8253-46B2-9720-03567FE56B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07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4CDBD46-C62E-4ED8-A32B-46431E346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10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B59654-2428-42B6-AE10-3D4F53D17B77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33646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5FB37D-3631-4949-A85E-C982750C522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92586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5D8BF7-DBA1-41CC-9353-AC16B79DDF3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93583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3B592A-AFA9-4FDE-99B9-CE4BD6C292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97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8A464D-628F-42BD-B74B-5013454E60E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17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AB35CB-2FA7-4492-856A-66F67CE3F75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5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16 March 2022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23070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129489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290099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39044203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68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172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1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071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608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31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5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16 March 2022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13694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192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923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68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220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079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798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670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06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46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569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687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988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563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023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526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28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37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616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3/16/2022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00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4839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>
                <a:solidFill>
                  <a:srgbClr val="0075BF"/>
                </a:solidFill>
              </a:rPr>
              <a:pPr/>
              <a:t>16 March 2022</a:t>
            </a:fld>
            <a:endParaRPr lang="en-GB" dirty="0">
              <a:solidFill>
                <a:srgbClr val="0075BF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60614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>
                <a:solidFill>
                  <a:prstClr val="white"/>
                </a:solidFill>
              </a:rPr>
              <a:pPr/>
              <a:t>16 March 2022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22657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5221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0168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7687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1362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60264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21087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95186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5445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519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21963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18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Mill,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50041505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2295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1635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5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387486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36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59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76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1040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332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592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387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89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10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767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338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090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4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356541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7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089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14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16 March 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386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  <p:sldLayoutId id="2147485608" r:id="rId12"/>
    <p:sldLayoutId id="2147485609" r:id="rId13"/>
    <p:sldLayoutId id="2147485610" r:id="rId14"/>
    <p:sldLayoutId id="2147485611" r:id="rId15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3/16/2022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54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7" r:id="rId1"/>
    <p:sldLayoutId id="2147485638" r:id="rId2"/>
    <p:sldLayoutId id="2147485639" r:id="rId3"/>
    <p:sldLayoutId id="2147485640" r:id="rId4"/>
    <p:sldLayoutId id="2147485641" r:id="rId5"/>
    <p:sldLayoutId id="2147485642" r:id="rId6"/>
    <p:sldLayoutId id="2147485643" r:id="rId7"/>
    <p:sldLayoutId id="2147485644" r:id="rId8"/>
    <p:sldLayoutId id="2147485645" r:id="rId9"/>
    <p:sldLayoutId id="2147485646" r:id="rId10"/>
    <p:sldLayoutId id="2147485647" r:id="rId11"/>
    <p:sldLayoutId id="2147485648" r:id="rId12"/>
    <p:sldLayoutId id="2147485649" r:id="rId13"/>
    <p:sldLayoutId id="2147485650" r:id="rId14"/>
    <p:sldLayoutId id="2147485651" r:id="rId15"/>
    <p:sldLayoutId id="2147485652" r:id="rId16"/>
    <p:sldLayoutId id="2147485653" r:id="rId17"/>
    <p:sldLayoutId id="2147485654" r:id="rId18"/>
    <p:sldLayoutId id="2147485655" r:id="rId19"/>
    <p:sldLayoutId id="2147485656" r:id="rId20"/>
    <p:sldLayoutId id="2147485657" r:id="rId21"/>
    <p:sldLayoutId id="2147485658" r:id="rId22"/>
    <p:sldLayoutId id="2147485659" r:id="rId23"/>
    <p:sldLayoutId id="2147485660" r:id="rId2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>
                <a:solidFill>
                  <a:srgbClr val="0075BF"/>
                </a:solidFill>
              </a:rPr>
              <a:pPr/>
              <a:t>16 March 2022</a:t>
            </a:fld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 dirty="0">
              <a:solidFill>
                <a:srgbClr val="0075B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36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2" r:id="rId1"/>
    <p:sldLayoutId id="2147485663" r:id="rId2"/>
    <p:sldLayoutId id="2147485664" r:id="rId3"/>
    <p:sldLayoutId id="2147485665" r:id="rId4"/>
    <p:sldLayoutId id="2147485666" r:id="rId5"/>
    <p:sldLayoutId id="2147485667" r:id="rId6"/>
    <p:sldLayoutId id="2147485668" r:id="rId7"/>
    <p:sldLayoutId id="2147485669" r:id="rId8"/>
    <p:sldLayoutId id="2147485670" r:id="rId9"/>
    <p:sldLayoutId id="2147485671" r:id="rId10"/>
    <p:sldLayoutId id="2147485672" r:id="rId11"/>
    <p:sldLayoutId id="2147485673" r:id="rId12"/>
    <p:sldLayoutId id="2147485674" r:id="rId13"/>
    <p:sldLayoutId id="2147485675" r:id="rId14"/>
    <p:sldLayoutId id="2147485676" r:id="rId15"/>
    <p:sldLayoutId id="2147485677" r:id="rId16"/>
    <p:sldLayoutId id="2147485678" r:id="rId17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8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0" r:id="rId1"/>
    <p:sldLayoutId id="2147485681" r:id="rId2"/>
    <p:sldLayoutId id="2147485682" r:id="rId3"/>
    <p:sldLayoutId id="2147485683" r:id="rId4"/>
    <p:sldLayoutId id="2147485684" r:id="rId5"/>
    <p:sldLayoutId id="2147485685" r:id="rId6"/>
    <p:sldLayoutId id="2147485686" r:id="rId7"/>
    <p:sldLayoutId id="2147485687" r:id="rId8"/>
    <p:sldLayoutId id="2147485688" r:id="rId9"/>
    <p:sldLayoutId id="2147485689" r:id="rId10"/>
    <p:sldLayoutId id="2147485690" r:id="rId11"/>
    <p:sldLayoutId id="2147485691" r:id="rId12"/>
    <p:sldLayoutId id="2147485692" r:id="rId13"/>
    <p:sldLayoutId id="2147485693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emf"/><Relationship Id="rId5" Type="http://schemas.openxmlformats.org/officeDocument/2006/relationships/image" Target="../media/image44.emf"/><Relationship Id="rId4" Type="http://schemas.openxmlformats.org/officeDocument/2006/relationships/oleObject" Target="../embeddings/Microsoft_Excel_97-2003_Worksheet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emf"/><Relationship Id="rId5" Type="http://schemas.openxmlformats.org/officeDocument/2006/relationships/image" Target="../media/image45.emf"/><Relationship Id="rId4" Type="http://schemas.openxmlformats.org/officeDocument/2006/relationships/oleObject" Target="../embeddings/Microsoft_Excel_97-2003_Worksheet3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.xml"/><Relationship Id="rId4" Type="http://schemas.openxmlformats.org/officeDocument/2006/relationships/image" Target="../media/image4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.xml"/><Relationship Id="rId4" Type="http://schemas.openxmlformats.org/officeDocument/2006/relationships/image" Target="../media/image4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.xml"/><Relationship Id="rId4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emf"/><Relationship Id="rId5" Type="http://schemas.openxmlformats.org/officeDocument/2006/relationships/image" Target="../media/image43.emf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UK </a:t>
            </a:r>
            <a:r>
              <a:rPr lang="en-GB" dirty="0" smtClean="0">
                <a:solidFill>
                  <a:srgbClr val="FFC000"/>
                </a:solidFill>
              </a:rPr>
              <a:t>Cod </a:t>
            </a:r>
            <a:r>
              <a:rPr lang="en-GB" dirty="0">
                <a:solidFill>
                  <a:srgbClr val="FFC000"/>
                </a:solidFill>
              </a:rPr>
              <a:t>Report Data to </a:t>
            </a:r>
            <a:r>
              <a:rPr lang="en-GB" dirty="0" smtClean="0">
                <a:solidFill>
                  <a:srgbClr val="FFC000"/>
                </a:solidFill>
              </a:rPr>
              <a:t>26.02.22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4" y="2195083"/>
            <a:ext cx="8387999" cy="3035284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14011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Frozen Cod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38777154"/>
              </p:ext>
            </p:extLst>
          </p:nvPr>
        </p:nvGraphicFramePr>
        <p:xfrm>
          <a:off x="0" y="1844675"/>
          <a:ext cx="8748713" cy="415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8" name="Worksheet" r:id="rId4" imgW="6715269" imgH="3190780" progId="Excel.Sheet.8">
                  <p:embed/>
                </p:oleObj>
              </mc:Choice>
              <mc:Fallback>
                <p:oleObj name="Worksheet" r:id="rId4" imgW="6715269" imgH="319078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4675"/>
                        <a:ext cx="8748713" cy="415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33838337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65700" y="65420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Chilled Cod</a:t>
            </a:r>
          </a:p>
        </p:txBody>
      </p:sp>
      <p:graphicFrame>
        <p:nvGraphicFramePr>
          <p:cNvPr id="15363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27556293"/>
              </p:ext>
            </p:extLst>
          </p:nvPr>
        </p:nvGraphicFramePr>
        <p:xfrm>
          <a:off x="0" y="1952804"/>
          <a:ext cx="89646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62" name="Worksheet" r:id="rId4" imgW="7905642" imgH="3628847" progId="Excel.Sheet.8">
                  <p:embed/>
                </p:oleObj>
              </mc:Choice>
              <mc:Fallback>
                <p:oleObj name="Worksheet" r:id="rId4" imgW="7905642" imgH="3628847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52804"/>
                        <a:ext cx="89646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8715326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56175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Share of Trade – Total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27092269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93825"/>
            <a:ext cx="841851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4052682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8713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Frozen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158071348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38275"/>
            <a:ext cx="842168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3688560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53000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Chilled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8018934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55738"/>
            <a:ext cx="83312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4755925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7125" y="65309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-1588" y="849313"/>
            <a:ext cx="8642351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2653339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484313"/>
            <a:ext cx="8990012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3804774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960152"/>
            <a:ext cx="864235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012E7F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1780381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738" y="1465330"/>
            <a:ext cx="9050337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2666288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2289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10723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77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3200" dirty="0" smtClean="0">
                <a:latin typeface="Arial" pitchFamily="34" charset="0"/>
              </a:rPr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817205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6963" y="6546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-11875" y="651668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8994865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8" y="1309688"/>
            <a:ext cx="9012237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Total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0045317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013" y="1374775"/>
            <a:ext cx="843438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4893590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50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      Long Term Trends – Frozen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6304742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250" y="1382713"/>
            <a:ext cx="8434388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8351843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06963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 Long Term Trends – Chilled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6213172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7350" y="1348119"/>
            <a:ext cx="8418513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2886420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0138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9614121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456841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Total Cod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474" y="1035730"/>
            <a:ext cx="9702800" cy="48895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07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816174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89735"/>
            <a:ext cx="5761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Purchase KPI’s - Frozen Cod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467" y="749637"/>
            <a:ext cx="9702800" cy="5564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00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9669905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40214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Chilled Cod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434" y="674154"/>
            <a:ext cx="9606733" cy="55096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4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Total Cod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65976563"/>
              </p:ext>
            </p:extLst>
          </p:nvPr>
        </p:nvGraphicFramePr>
        <p:xfrm>
          <a:off x="0" y="1767603"/>
          <a:ext cx="8475663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5" name="Worksheet" r:id="rId4" imgW="7953223" imgH="4210257" progId="Excel.Sheet.8">
                  <p:embed/>
                </p:oleObj>
              </mc:Choice>
              <mc:Fallback>
                <p:oleObj name="Worksheet" r:id="rId4" imgW="7953223" imgH="4210257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67603"/>
                        <a:ext cx="8475663" cy="448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6230637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0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2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1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1_Seafish_PPT May 19">
  <a:themeElements>
    <a:clrScheme name="Seafish Final">
      <a:dk1>
        <a:srgbClr val="0069AB"/>
      </a:dk1>
      <a:lt1>
        <a:srgbClr val="FFFFFE"/>
      </a:lt1>
      <a:dk2>
        <a:srgbClr val="23292B"/>
      </a:dk2>
      <a:lt2>
        <a:srgbClr val="006FAB"/>
      </a:lt2>
      <a:accent1>
        <a:srgbClr val="DC5820"/>
      </a:accent1>
      <a:accent2>
        <a:srgbClr val="009096"/>
      </a:accent2>
      <a:accent3>
        <a:srgbClr val="FFE035"/>
      </a:accent3>
      <a:accent4>
        <a:srgbClr val="D0202F"/>
      </a:accent4>
      <a:accent5>
        <a:srgbClr val="B1CD29"/>
      </a:accent5>
      <a:accent6>
        <a:srgbClr val="D2372C"/>
      </a:accent6>
      <a:hlink>
        <a:srgbClr val="28A16D"/>
      </a:hlink>
      <a:folHlink>
        <a:srgbClr val="454A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4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Factsheet/Datasheet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2022-02-26T00:00:00+00:00</PublicationDate>
    <DocumentAdded xmlns="cebd32e3-9ab6-41ee-b1af-b8405a8d4e68" xsi:nil="true"/>
    <TaxCatchAll xmlns="cebd32e3-9ab6-41ee-b1af-b8405a8d4e68">
      <Value>1499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2022</TermName>
          <TermId xmlns="http://schemas.microsoft.com/office/infopath/2007/PartnerControls">61a02389-8c0e-4b26-ab76-c23088ff913d</TermId>
        </TermInfo>
      </Terms>
    </j7c1b49d505545c2a69692ae734740bd>
    <DocumentSummary xmlns="cebd32e3-9ab6-41ee-b1af-b8405a8d4e68">2022 February NielsenIQ Monthly Species Report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7FBD7DCA-D442-47C9-A406-73516EB2458E}"/>
</file>

<file path=customXml/itemProps2.xml><?xml version="1.0" encoding="utf-8"?>
<ds:datastoreItem xmlns:ds="http://schemas.openxmlformats.org/officeDocument/2006/customXml" ds:itemID="{4BB9C611-37C9-4273-A8F5-0D1508B73DC3}"/>
</file>

<file path=customXml/itemProps3.xml><?xml version="1.0" encoding="utf-8"?>
<ds:datastoreItem xmlns:ds="http://schemas.openxmlformats.org/officeDocument/2006/customXml" ds:itemID="{80464499-EF75-4F91-A17F-73717A01EE1C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4917</TotalTime>
  <Words>587</Words>
  <Application>Microsoft Office PowerPoint</Application>
  <PresentationFormat>On-screen Show (4:3)</PresentationFormat>
  <Paragraphs>67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 Unicode MS</vt:lpstr>
      <vt:lpstr>ＭＳ Ｐゴシック</vt:lpstr>
      <vt:lpstr>Arial</vt:lpstr>
      <vt:lpstr>Arial Narrow</vt:lpstr>
      <vt:lpstr>Courier New</vt:lpstr>
      <vt:lpstr>Geneva</vt:lpstr>
      <vt:lpstr>Lucida Grande</vt:lpstr>
      <vt:lpstr>Mangal</vt:lpstr>
      <vt:lpstr>Seafish-PowerPoint-template</vt:lpstr>
      <vt:lpstr>1_Seafish_PPT May 19</vt:lpstr>
      <vt:lpstr>1_Seafish-PowerPoint-template</vt:lpstr>
      <vt:lpstr>Seafish - Light</vt:lpstr>
      <vt:lpstr>Microsoft Excel 97-2003 Worksheet</vt:lpstr>
      <vt:lpstr>UK Cod Report Data to 26.02.22</vt:lpstr>
      <vt:lpstr>Moving Annual Trends</vt:lpstr>
      <vt:lpstr>Long Term Trends – Total Cod</vt:lpstr>
      <vt:lpstr>      Long Term Trends – Frozen Cod</vt:lpstr>
      <vt:lpstr>   Long Term Trends – Chilled Cod</vt:lpstr>
      <vt:lpstr>PowerPoint Presentation</vt:lpstr>
      <vt:lpstr>PowerPoint Presentation</vt:lpstr>
      <vt:lpstr>PowerPoint Presentation</vt:lpstr>
      <vt:lpstr>Rolling Purchase KPI’s – Total Cod</vt:lpstr>
      <vt:lpstr>Rolling Purchase KPI’s – Frozen Cod</vt:lpstr>
      <vt:lpstr>Rolling Purchase KPI’s – Chilled Cod</vt:lpstr>
      <vt:lpstr>  Share of Trade – Total Cod</vt:lpstr>
      <vt:lpstr>Share of Trade – Frozen Cod</vt:lpstr>
      <vt:lpstr>Share of Trade – Chilled Cod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February NielsenIQ Cod Report</dc:title>
  <dc:creator>anderi01</dc:creator>
  <cp:lastModifiedBy>Bhatt, Ashutosh Rashmikant</cp:lastModifiedBy>
  <cp:revision>792</cp:revision>
  <dcterms:created xsi:type="dcterms:W3CDTF">2009-04-16T08:15:59Z</dcterms:created>
  <dcterms:modified xsi:type="dcterms:W3CDTF">2022-03-16T12:02:24Z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1499;#2022|61a02389-8c0e-4b26-ab76-c23088ff913d</vt:lpwstr>
  </property>
</Properties>
</file>