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16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3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8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ppt/tags/tag5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226" r:id="rId1"/>
    <p:sldMasterId id="2147486238" r:id="rId2"/>
  </p:sldMasterIdLst>
  <p:notesMasterIdLst>
    <p:notesMasterId r:id="rId32"/>
  </p:notesMasterIdLst>
  <p:handoutMasterIdLst>
    <p:handoutMasterId r:id="rId33"/>
  </p:handoutMasterIdLst>
  <p:sldIdLst>
    <p:sldId id="572" r:id="rId3"/>
    <p:sldId id="543" r:id="rId4"/>
    <p:sldId id="518" r:id="rId5"/>
    <p:sldId id="520" r:id="rId6"/>
    <p:sldId id="521" r:id="rId7"/>
    <p:sldId id="565" r:id="rId8"/>
    <p:sldId id="523" r:id="rId9"/>
    <p:sldId id="486" r:id="rId10"/>
    <p:sldId id="524" r:id="rId11"/>
    <p:sldId id="525" r:id="rId12"/>
    <p:sldId id="566" r:id="rId13"/>
    <p:sldId id="527" r:id="rId14"/>
    <p:sldId id="528" r:id="rId15"/>
    <p:sldId id="529" r:id="rId16"/>
    <p:sldId id="567" r:id="rId17"/>
    <p:sldId id="530" r:id="rId18"/>
    <p:sldId id="490" r:id="rId19"/>
    <p:sldId id="531" r:id="rId20"/>
    <p:sldId id="568" r:id="rId21"/>
    <p:sldId id="533" r:id="rId22"/>
    <p:sldId id="488" r:id="rId23"/>
    <p:sldId id="534" r:id="rId24"/>
    <p:sldId id="569" r:id="rId25"/>
    <p:sldId id="536" r:id="rId26"/>
    <p:sldId id="537" r:id="rId27"/>
    <p:sldId id="544" r:id="rId28"/>
    <p:sldId id="545" r:id="rId29"/>
    <p:sldId id="570" r:id="rId30"/>
    <p:sldId id="573" r:id="rId31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0">
          <p15:clr>
            <a:srgbClr val="A4A3A4"/>
          </p15:clr>
        </p15:guide>
        <p15:guide id="2" pos="22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C38"/>
    <a:srgbClr val="ED8000"/>
    <a:srgbClr val="63B1E5"/>
    <a:srgbClr val="477F80"/>
    <a:srgbClr val="A8B400"/>
    <a:srgbClr val="007C92"/>
    <a:srgbClr val="0082D1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06" autoAdjust="0"/>
    <p:restoredTop sz="94628" autoAdjust="0"/>
  </p:normalViewPr>
  <p:slideViewPr>
    <p:cSldViewPr snapToGrid="0">
      <p:cViewPr varScale="1">
        <p:scale>
          <a:sx n="115" d="100"/>
          <a:sy n="115" d="100"/>
        </p:scale>
        <p:origin x="34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1992" y="-84"/>
      </p:cViewPr>
      <p:guideLst>
        <p:guide orient="horz" pos="2940"/>
        <p:guide pos="22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ustomXml" Target="../customXml/item2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33980EF4-4DFE-4986-9FDA-FC011E33A3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423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C5AC3F2-8D36-46E2-B6FF-ADEC419510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7966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36FDA3-67C6-41F1-A0C7-926E01A1B1B3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89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0FA42E0-ABB2-47F6-A465-906537313CAA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872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FB1FD1E-D7CD-4099-B12D-6722175386C2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294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E97E7-5947-484B-B722-FEBF10BB9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A4A865-78D9-43D5-A178-9BA7884957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0B2D1-965B-43D9-A252-B8B6C8DD6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F719F-5E65-4DE5-BD98-A3408B79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087B8-D588-419F-8673-DCDB4A286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86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6F849-5F75-4B5B-B82F-B6FAE35BA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FF9A7B-B870-4755-895B-8A722E673A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52694-B05F-46BC-A6D2-DCFB72828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23F3C-D20A-4227-BC82-AC65060EF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E95B6-D37D-4868-BC1E-DF818BC3E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69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374D4C-8B19-4B58-A9DB-B2F1ED67EA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09255C-022D-4208-9F93-A3032A511C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0ACB0-1CEF-4BAE-AA0F-EF4CDEA3D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6BD69-09F8-470B-AFEE-A0A7B5FF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080FB-0723-482A-A443-752959303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190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2A42ECB2-3207-6F48-9DDA-785BF4B735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0A18D9-0307-A64B-A0BE-F79B6ADAA7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573" y="260648"/>
            <a:ext cx="6858000" cy="2387600"/>
          </a:xfrm>
        </p:spPr>
        <p:txBody>
          <a:bodyPr lIns="0" anchor="b">
            <a:normAutofit/>
          </a:bodyPr>
          <a:lstStyle>
            <a:lvl1pPr algn="l">
              <a:lnSpc>
                <a:spcPct val="100000"/>
              </a:lnSpc>
              <a:defRPr sz="32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dirty="0"/>
              <a:t>Click to add deck heading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5B8BD-6A68-3A48-B367-5741AF5B72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573" y="2816165"/>
            <a:ext cx="6858000" cy="785210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  <a:cs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master subtitle if needed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15717-DE15-0A42-9657-201078AC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302EF278-B0C0-408D-84F2-3D23A0112D61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92B40-E6DB-8D4A-AA3B-8AE0A00A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2C0645E0-1D34-274A-B562-F1E288E0FE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6573" y="4077073"/>
            <a:ext cx="6858000" cy="384175"/>
          </a:xfrm>
        </p:spPr>
        <p:txBody>
          <a:bodyPr lIns="0">
            <a:noAutofit/>
          </a:bodyPr>
          <a:lstStyle>
            <a:lvl1pPr marL="0" indent="0" algn="l">
              <a:buNone/>
              <a:defRPr sz="11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05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 sz="10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40" name="Text Placeholder 38">
            <a:extLst>
              <a:ext uri="{FF2B5EF4-FFF2-40B4-BE49-F238E27FC236}">
                <a16:creationId xmlns:a16="http://schemas.microsoft.com/office/drawing/2014/main" id="{71F9C13C-78EB-8A48-BEE6-DD022B5297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573" y="3607368"/>
            <a:ext cx="6858000" cy="469704"/>
          </a:xfrm>
        </p:spPr>
        <p:txBody>
          <a:bodyPr lIns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05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 sz="10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Presentation to:</a:t>
            </a:r>
          </a:p>
        </p:txBody>
      </p:sp>
      <p:pic>
        <p:nvPicPr>
          <p:cNvPr id="44" name="Graphic 43" hidden="1">
            <a:extLst>
              <a:ext uri="{FF2B5EF4-FFF2-40B4-BE49-F238E27FC236}">
                <a16:creationId xmlns:a16="http://schemas.microsoft.com/office/drawing/2014/main" id="{0E40D33D-4666-8F49-A8B0-B844FC69EC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777" y="-23726"/>
            <a:ext cx="1495118" cy="112133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11A3E66-655F-6A40-94BA-DB0D4265420F}"/>
              </a:ext>
            </a:extLst>
          </p:cNvPr>
          <p:cNvGrpSpPr/>
          <p:nvPr/>
        </p:nvGrpSpPr>
        <p:grpSpPr>
          <a:xfrm>
            <a:off x="296573" y="291132"/>
            <a:ext cx="1201915" cy="545580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1A97ED6-5C32-CF47-9CE5-1C29DFB5DB00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FDC4591-ECE0-BF48-AC50-26F739F7138B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66FF38A-80A1-554C-B397-04631BBF6CE0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2D590B0-24E5-E243-A823-130681904CB5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F92560D-7945-814C-B65A-38713A75E848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9B38B0A-C492-4C44-9692-31F9F4433048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4E4F21A6-DCD8-0E41-8227-2AA52E29D89E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90FAF5A-783B-4043-861A-EF5DC216EE58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A3DA2A93-532D-F747-B8BF-3A455251F346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103F525-6967-7E4B-AAE8-E4A29DF2075A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9414F69-2208-D54B-B3DB-73B3B50761B6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E28B16DA-2F51-064B-AF10-7592296AA047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C92904F-9B0E-844D-BE26-D82B9614ED90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6" name="Picture Placeholder 24">
            <a:extLst>
              <a:ext uri="{FF2B5EF4-FFF2-40B4-BE49-F238E27FC236}">
                <a16:creationId xmlns:a16="http://schemas.microsoft.com/office/drawing/2014/main" id="{0B336F3A-EA30-D64C-BD14-2A7DBFC9C8B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73510" y="5557837"/>
            <a:ext cx="873919" cy="11636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client logo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8623D75-3C0C-B440-8100-5B9A1841E9E6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Secondary title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When including a third-party logo please go to ‘picture format/crop/fit to resize the logo to fit the image placeholder. </a:t>
            </a:r>
          </a:p>
        </p:txBody>
      </p:sp>
    </p:spTree>
    <p:extLst>
      <p:ext uri="{BB962C8B-B14F-4D97-AF65-F5344CB8AC3E}">
        <p14:creationId xmlns:p14="http://schemas.microsoft.com/office/powerpoint/2010/main" val="418784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65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38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CB688-3EC8-A945-9D8B-486DC934AE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7000" y="819737"/>
            <a:ext cx="7829846" cy="589869"/>
          </a:xfrm>
        </p:spPr>
        <p:txBody>
          <a:bodyPr lIns="0" anchor="t">
            <a:normAutofit/>
          </a:bodyPr>
          <a:lstStyle>
            <a:lvl1pPr>
              <a:lnSpc>
                <a:spcPct val="100000"/>
              </a:lnSpc>
              <a:defRPr sz="1800" b="0" i="0">
                <a:solidFill>
                  <a:schemeClr val="accent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GB" dirty="0"/>
              <a:t>Sub heading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179B8-A0E9-CD48-B766-97BEAFFF52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6572" y="1556792"/>
            <a:ext cx="38699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B13C9-915C-E843-8DF1-3552102BC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302EF278-B0C0-408D-84F2-3D23A0112D61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4156A-790B-EF48-B819-FFF7984F0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827DB8B-FB38-4844-81F6-5AC72BBD82EF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5FF8648-C03B-0344-A3F3-392AEDA2DA93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D85D80C-3D9A-B546-BA16-9AA3F30336CC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53857AE-94A7-4643-BF8C-6BAE77BE2013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4F47DD0-C6F3-0F46-935F-6E958BF12507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09CB379-36AF-1B41-9D54-570D4E491D5D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18838EEB-87F9-CB44-8F5D-AC1014936322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B1D2D24-C025-1842-A0B0-FEA354DE810B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9BF23D6D-3930-8E45-BFF1-31F98EF94CB2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2D9698C-09A0-904B-BCE8-90E194CB175C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5EF929D5-4FCE-3A43-8847-5815D3F2B44D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ACE368FB-32A5-D94A-8BE6-2FB5F5E2243E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31E63F82-DBE6-1D4C-BC58-6F076A4236AD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1B410430-28B2-2E45-8876-844B073A7C4F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B3FA29B-00AE-E446-BDD0-664D2A52415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37574" y="1556792"/>
            <a:ext cx="342248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AE73EB7-1237-414D-93BB-E74BF2597C4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63358" y="1556792"/>
            <a:ext cx="38699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9FED0D8-423D-8E4C-8A31-4526757D426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704360" y="1556792"/>
            <a:ext cx="342248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90A684F-44AB-0646-B2D1-F689461E749B}"/>
              </a:ext>
            </a:extLst>
          </p:cNvPr>
          <p:cNvSpPr txBox="1">
            <a:spLocks/>
          </p:cNvSpPr>
          <p:nvPr/>
        </p:nvSpPr>
        <p:spPr>
          <a:xfrm>
            <a:off x="297000" y="360002"/>
            <a:ext cx="3943350" cy="589869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>
                <a:solidFill>
                  <a:schemeClr val="accent2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sz="2400" dirty="0"/>
              <a:t>Agenda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8C27FE43-8986-D549-B124-FDAD65D0BC53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Standard agenda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You can add another element by simply adding a hard return and typing. 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BB0C555-1671-B145-BFBC-B19FD53A418A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860734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0A6C8948-C48C-BD45-AA08-42FCD53781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6EC86-0A88-CE4A-90F3-F99E0AA2C3D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6573" y="3393803"/>
            <a:ext cx="7886700" cy="1500187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 heading if needed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398D8-B5B5-9F4A-B62E-0044E609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40F2D-F77F-9442-BBD8-E9910534A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BD7F155-B051-D546-83FC-ED3393382A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573" y="443866"/>
            <a:ext cx="7886700" cy="2852737"/>
          </a:xfrm>
        </p:spPr>
        <p:txBody>
          <a:bodyPr lIns="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divider title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6E19109-318E-D448-911A-EB3D591861AE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ED5C6B9-DE33-6C46-BB12-0A80AAFFFA71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B4D01146-A78C-0E42-A382-6723ED8B6997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2CE6755-C55A-DD44-B8A3-E1575B6D3FE2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954B2DF2-1FFA-9B44-B6E3-6427615F2C94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1A858AC5-6CEE-D04B-A85C-B0EB3BE60754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CAEC928-01CF-3A4B-A3D1-5918512F23DC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B7489577-7207-3649-A7AF-1A87A42F1E19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6039528-2BD9-374F-AE5B-CF82FBEB3988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2D3C901F-1A67-4E48-B550-C439B5D679F0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466A2C1-B10E-674B-93DF-8B849E23211F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1C60A523-EF99-7B49-953D-D41BDA191064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55445870-9909-C543-943D-B36864F5F107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630613EC-301F-DA4A-831C-8D89491EB86D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BA57A8F-B586-FF47-BE12-E4D5E460EFEF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Section divider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Feel free to use any of the section dividers to punctuate your presentation.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5DC3E4-248B-8F4F-82C9-F90D1200F573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32255769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hank you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4687F56E-A5E5-274E-B6BC-9396DCA10B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0A18D9-0307-A64B-A0BE-F79B6ADAA7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573" y="909003"/>
            <a:ext cx="6858000" cy="2387600"/>
          </a:xfrm>
        </p:spPr>
        <p:txBody>
          <a:bodyPr lIns="0" anchor="b">
            <a:normAutofit/>
          </a:bodyPr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dirty="0"/>
              <a:t>Thank you or similar sign-off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5B8BD-6A68-3A48-B367-5741AF5B72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573" y="3464520"/>
            <a:ext cx="6858000" cy="2305857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Add contact details here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15717-DE15-0A42-9657-201078AC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302EF278-B0C0-408D-84F2-3D23A0112D61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92B40-E6DB-8D4A-AA3B-8AE0A00A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42" name="Graphic 41" hidden="1">
            <a:extLst>
              <a:ext uri="{FF2B5EF4-FFF2-40B4-BE49-F238E27FC236}">
                <a16:creationId xmlns:a16="http://schemas.microsoft.com/office/drawing/2014/main" id="{92856788-B400-5B45-8DEF-A029206768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777" y="-23726"/>
            <a:ext cx="1495118" cy="112133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A28C200-00F5-CF4B-92D3-307A378D85EE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0E28408-8D4E-4344-8BF4-CD5DA4DEDCE9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898F521-BBCE-B945-8E05-6842B450C945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2618D403-97DC-6A44-A60F-17BED50A6C63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BC1E9C99-6351-564F-9D37-A5DA72845FA8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06AF373B-77F9-AC44-A45B-B3CFA2CC5ABB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B68BD73D-4D48-044C-B445-4F371FD34CB5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3CD02F10-7A8E-A04E-908C-D3BF88104B66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A7A4469-74B3-664D-9132-50A94F14B466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1BAFA495-2475-D646-8479-BE5CFD7D0355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D397CE15-1104-2147-B5FC-3E8953E6AF51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2B2B5A4A-D808-744B-A478-AC01A95253D6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401F86AB-60A2-524B-8716-88B1A098C69B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C9739BC6-7BBE-FB4E-833B-9B95DB8C29B9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2973B89-9345-8948-8C1C-D7237D8B9ECF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Thank you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Please enter your contact details.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7D89FDE-EC8C-514A-8704-22D2D3F67CCC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31477378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E97E7-5947-484B-B722-FEBF10BB9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A4A865-78D9-43D5-A178-9BA7884957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0B2D1-965B-43D9-A252-B8B6C8DD6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F719F-5E65-4DE5-BD98-A3408B79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087B8-D588-419F-8673-DCDB4A286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0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5663F-5A89-40D4-A246-C46777859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1F232-13B9-4BAB-A749-4D313CDF4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F3C99-C43A-4D7C-874A-62E02CAEF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BD7E7B-AF8D-4156-BE9C-08EF28A57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5B542-5546-41E4-BEB9-F0E0F6C5D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4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A8EE-683B-46AD-8543-01C4A55A8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0EBBF-EFF6-4FD2-9542-64AE5474F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26C6E-AC32-48D1-B8E1-45112DEC4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54B4D1-1E9B-4574-AFAB-936D9A41A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900B4-7C08-4B9D-9160-74AB31505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78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2E908-5DED-45EE-AC67-F54FB4A97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91F4A-AED0-43FE-A40A-A51A297632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7838E2-21F3-4EA2-B3C5-3AB8C6DB9C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137AD4-9F2C-4D2C-BC23-994BB4FAE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8AAE41-55D3-4620-BEAB-D307D6052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7D72F7-E01F-4513-9DF6-602A2B911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19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195CC-0AB6-4A23-B376-87288A4F9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82FC07-0533-48C7-8165-C1DEA3724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678AD8-22C6-4C57-A5A5-C2946C90F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836553-5F58-48EF-8EAF-6A317CBD3C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FBFE5A-DF95-45FD-B342-2DFDC60088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B4D2A0-1706-494E-B1EA-7FA11AAB5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C76E68-50E6-45CF-9A72-17F1B2C19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1FA8BD-0364-4FB5-9239-D08BB956A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533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00547-1000-4539-B44C-641A7FEAD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006A41-196A-45C1-9812-25C059F94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98B7A5-A0DF-4D05-A7DF-9E083B35D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D73A99-1DC6-49F0-A2EE-359E2C1DB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71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432CF5-5C16-4E10-B85E-48BB04754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3D86E9-5A6B-4C33-95E3-FCCD60DE3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79C2AF-ECC1-4067-9D81-99BDCD23D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38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10C18-EF79-43CD-BDDE-042247089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66CC5-9AFC-48A5-A040-50AA5831E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EB7307-89E1-4CE5-ADE4-21219285A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7D169A-6115-4DC8-A207-57A3E76C3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975B05-99D4-4F46-B731-DEC9948B3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E2599-A349-4E7E-B13D-4476EFE42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95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C8C60-156B-4396-80F9-4C025C7C6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E03C49-3618-4B1F-8E50-5EF1993D77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C608EF-9B9F-4032-A618-AA631CFC93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6DA031-2C41-4048-8A0D-A455C0A40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40D6BB-CBC2-48AC-8ABE-144EE760F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298A96-2A8B-4E2D-8162-D48D3DB0A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02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582615-206F-4BDE-B0C7-8D4191581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22A0B1-AFD5-4A4E-B2AD-32DD4F61F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613263-DB2C-4158-A1D8-9F618F562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EF278-B0C0-408D-84F2-3D23A0112D61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5763C-B7A5-44ED-994E-D7BFD7393B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D2175-7E20-4E23-9EBD-2024E410A4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66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27" r:id="rId1"/>
    <p:sldLayoutId id="2147486228" r:id="rId2"/>
    <p:sldLayoutId id="2147486229" r:id="rId3"/>
    <p:sldLayoutId id="2147486230" r:id="rId4"/>
    <p:sldLayoutId id="2147486231" r:id="rId5"/>
    <p:sldLayoutId id="2147486232" r:id="rId6"/>
    <p:sldLayoutId id="2147486233" r:id="rId7"/>
    <p:sldLayoutId id="2147486234" r:id="rId8"/>
    <p:sldLayoutId id="2147486235" r:id="rId9"/>
    <p:sldLayoutId id="2147486236" r:id="rId10"/>
    <p:sldLayoutId id="21474862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EF278-B0C0-408D-84F2-3D23A0112D61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718C21-D33F-4186-BFC3-CA8677BE0024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</p:grpSpPr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3FDD681D-9FBF-4325-BEAA-D301B78A9885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907B811-9065-4E73-8C9E-942E82BE07E6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2AEB1179-D3D1-40D1-887C-C7EB77B0D96F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9BCC7CF1-E986-4993-98C2-BEBD6307F8AE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BCFDAB5D-C9BB-4D65-A0C6-CD7979298297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23FEEA05-EC24-4591-A49C-8F356C87F47C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48CC66E6-552C-48B8-AE1D-3935330C627B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E8CF68F4-DB46-41E1-BC4A-EFD2F372AD16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263439C4-0478-473E-A0B9-D594AF3DFA58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3E528B9C-5C17-4F05-B01C-F3DF6FBA98BA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C7CEB79D-DB89-4278-ABEC-81F24A86C38C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C2BD4A0F-9225-4512-8563-E714F425D30B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E9186958-B2AE-486C-8298-A66A8F602E62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val="3658091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39" r:id="rId1"/>
    <p:sldLayoutId id="2147486240" r:id="rId2"/>
    <p:sldLayoutId id="2147486241" r:id="rId3"/>
    <p:sldLayoutId id="2147486242" r:id="rId4"/>
    <p:sldLayoutId id="2147486243" r:id="rId5"/>
    <p:sldLayoutId id="2147486244" r:id="rId6"/>
    <p:sldLayoutId id="214748624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1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emf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.emf"/><Relationship Id="rId4" Type="http://schemas.openxmlformats.org/officeDocument/2006/relationships/image" Target="../media/image2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4" Type="http://schemas.openxmlformats.org/officeDocument/2006/relationships/image" Target="../media/image2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.emf"/><Relationship Id="rId4" Type="http://schemas.openxmlformats.org/officeDocument/2006/relationships/image" Target="../media/image2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68501" y="1074420"/>
            <a:ext cx="8266889" cy="800100"/>
          </a:xfrm>
        </p:spPr>
        <p:txBody>
          <a:bodyPr>
            <a:noAutofit/>
          </a:bodyPr>
          <a:lstStyle/>
          <a:p>
            <a:r>
              <a:rPr lang="en-GB" sz="2500" dirty="0"/>
              <a:t>UK Scampi and Langoustine Report Data to </a:t>
            </a:r>
            <a:r>
              <a:rPr lang="en-GB" sz="2500" dirty="0" smtClean="0"/>
              <a:t>20.04.24</a:t>
            </a:r>
            <a:endParaRPr lang="en-US" sz="2500" dirty="0"/>
          </a:p>
        </p:txBody>
      </p:sp>
      <p:sp>
        <p:nvSpPr>
          <p:cNvPr id="5" name="Subtitle 2"/>
          <p:cNvSpPr>
            <a:spLocks noGrp="1"/>
          </p:cNvSpPr>
          <p:nvPr/>
        </p:nvSpPr>
        <p:spPr>
          <a:xfrm>
            <a:off x="568501" y="2274569"/>
            <a:ext cx="8006997" cy="33604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500" dirty="0">
                <a:latin typeface="Roboto Slab Light"/>
              </a:rPr>
              <a:t>ScanTrack data includes GB Total Coverage and the discounters, plus Northern Ireland Total Coverage and Musgraves.</a:t>
            </a:r>
          </a:p>
          <a:p>
            <a:endParaRPr lang="en-GB" sz="1500" dirty="0">
              <a:latin typeface="Roboto Slab Light"/>
            </a:endParaRPr>
          </a:p>
          <a:p>
            <a:r>
              <a:rPr lang="en-GB" sz="1500" dirty="0" err="1">
                <a:latin typeface="Roboto Slab Light"/>
              </a:rPr>
              <a:t>HomeScan</a:t>
            </a:r>
            <a:r>
              <a:rPr lang="en-GB" sz="1500" dirty="0">
                <a:latin typeface="Roboto Slab Light"/>
              </a:rPr>
              <a:t> data is based upon a GB consumer panel and should only be used for trends, not absolute values.	</a:t>
            </a:r>
          </a:p>
          <a:p>
            <a:endParaRPr lang="en-GB" sz="1500" dirty="0">
              <a:latin typeface="Roboto Slab Light"/>
            </a:endParaRPr>
          </a:p>
          <a:p>
            <a:r>
              <a:rPr lang="en-GB" sz="1500" dirty="0">
                <a:latin typeface="Roboto Slab Light"/>
              </a:rPr>
              <a:t>All data released after w/e 26.03.16 is coded according to refined definitions available from Seafish.</a:t>
            </a:r>
          </a:p>
          <a:p>
            <a:endParaRPr lang="en-GB" sz="1500" dirty="0">
              <a:latin typeface="Roboto Slab Light"/>
            </a:endParaRPr>
          </a:p>
          <a:p>
            <a:r>
              <a:rPr lang="en-GB" sz="1500" dirty="0">
                <a:latin typeface="Roboto Slab Light"/>
              </a:rPr>
              <a:t>Species specific data now includes Meals</a:t>
            </a:r>
          </a:p>
        </p:txBody>
      </p:sp>
    </p:spTree>
    <p:extLst>
      <p:ext uri="{BB962C8B-B14F-4D97-AF65-F5344CB8AC3E}">
        <p14:creationId xmlns:p14="http://schemas.microsoft.com/office/powerpoint/2010/main" val="3165169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2700" y="950913"/>
            <a:ext cx="8642350" cy="4683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Long Term Trends – Scampi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5195264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825" y="1587500"/>
            <a:ext cx="8166100" cy="41687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3882496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9188" y="6343650"/>
            <a:ext cx="9810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4015825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40300" y="6334125"/>
            <a:ext cx="9810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2700" y="436038"/>
            <a:ext cx="8642350" cy="59213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1" fontAlgn="auto" hangingPunct="1">
              <a:spcAft>
                <a:spcPts val="0"/>
              </a:spcAft>
              <a:defRPr/>
            </a:pPr>
            <a:r>
              <a:rPr lang="en-GB" altLang="en-US" sz="2800" dirty="0">
                <a:solidFill>
                  <a:srgbClr val="012E7F"/>
                </a:solidFill>
              </a:rPr>
              <a:t>Purchase KPI’s – Scampi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083254-A417-A37A-B789-89D1ECF7224D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12"/>
          <a:stretch/>
        </p:blipFill>
        <p:spPr>
          <a:xfrm>
            <a:off x="-243379" y="648392"/>
            <a:ext cx="9702800" cy="51289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1843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2700" y="817875"/>
            <a:ext cx="8642350" cy="4683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Rolling KPI’s – Scampi 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graphicFrame>
        <p:nvGraphicFramePr>
          <p:cNvPr id="1433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9120840"/>
              </p:ext>
            </p:extLst>
          </p:nvPr>
        </p:nvGraphicFramePr>
        <p:xfrm>
          <a:off x="315913" y="1636713"/>
          <a:ext cx="8469312" cy="427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0" name="Worksheet" r:id="rId3" imgW="7934285" imgH="4000461" progId="Excel.Sheet.8">
                  <p:embed/>
                </p:oleObj>
              </mc:Choice>
              <mc:Fallback>
                <p:oleObj name="Worksheet" r:id="rId3" imgW="7934285" imgH="4000461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913" y="1636713"/>
                        <a:ext cx="8469312" cy="427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74786720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9188" y="6343650"/>
            <a:ext cx="9810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2700" y="908050"/>
            <a:ext cx="8642350" cy="5540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Retailer Share of Trade £ – Scampi</a:t>
            </a:r>
            <a:r>
              <a:rPr lang="en-GB" altLang="en-US" dirty="0"/>
              <a:t> 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3443777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5763" y="1646238"/>
            <a:ext cx="8375650" cy="463708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6466672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72088" y="6338888"/>
            <a:ext cx="981075" cy="44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2700" y="779838"/>
            <a:ext cx="8642350" cy="4397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Long Term Trends – Scampi Frozen</a:t>
            </a:r>
            <a:br>
              <a:rPr lang="en-GB" altLang="en-US" sz="3100" dirty="0"/>
            </a:br>
            <a:endParaRPr lang="en-GB" altLang="en-US" sz="3100" dirty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18730346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8" y="1171575"/>
            <a:ext cx="9004300" cy="531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71963648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9188" y="6343650"/>
            <a:ext cx="9810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7136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8749982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9188" y="6353175"/>
            <a:ext cx="9810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067" y="539925"/>
            <a:ext cx="8642350" cy="5730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GB" altLang="en-US" sz="2800" dirty="0">
                <a:solidFill>
                  <a:srgbClr val="012E7F"/>
                </a:solidFill>
              </a:rPr>
              <a:t>Purchase KPI’s – Scampi Frozen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D1A2C7-610E-55ED-4A77-F84A702E622D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12"/>
          <a:stretch/>
        </p:blipFill>
        <p:spPr>
          <a:xfrm>
            <a:off x="-235065" y="706581"/>
            <a:ext cx="9702800" cy="51289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1570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2700" y="922338"/>
            <a:ext cx="8642350" cy="5445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Rolling KPI’s – Scampi Frozen 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graphicFrame>
        <p:nvGraphicFramePr>
          <p:cNvPr id="1843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8532181"/>
              </p:ext>
            </p:extLst>
          </p:nvPr>
        </p:nvGraphicFramePr>
        <p:xfrm>
          <a:off x="655638" y="2132013"/>
          <a:ext cx="8085137" cy="353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6" name="Worksheet" r:id="rId3" imgW="7315200" imgH="3200439" progId="Excel.Sheet.8">
                  <p:embed/>
                </p:oleObj>
              </mc:Choice>
              <mc:Fallback>
                <p:oleObj name="Worksheet" r:id="rId3" imgW="7315200" imgH="3200439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638" y="2132013"/>
                        <a:ext cx="8085137" cy="353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10782258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9188" y="6343650"/>
            <a:ext cx="9810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588" y="811213"/>
            <a:ext cx="8642350" cy="7445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Retailer Share of Trade £ – Scampi Frozen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4142921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7350" y="1636713"/>
            <a:ext cx="8331200" cy="47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79287047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29188" y="6343650"/>
            <a:ext cx="981075" cy="44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2700" y="854075"/>
            <a:ext cx="8642350" cy="5921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Long Term Trends – Scampi Chilled </a:t>
            </a:r>
            <a:br>
              <a:rPr lang="en-GB" altLang="en-US" sz="3100" dirty="0"/>
            </a:br>
            <a:endParaRPr lang="en-GB" altLang="en-US" sz="3100" dirty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0532587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363" y="1385888"/>
            <a:ext cx="8964612" cy="512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3134426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9188" y="6343650"/>
            <a:ext cx="9810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594961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64113" y="6337300"/>
            <a:ext cx="9810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2700" y="384725"/>
            <a:ext cx="86423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- Scampi Chilled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68CCBA-994F-35B3-4C77-6436EC9C2473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15"/>
          <a:stretch/>
        </p:blipFill>
        <p:spPr>
          <a:xfrm>
            <a:off x="-235065" y="647456"/>
            <a:ext cx="9702800" cy="52453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8961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2700" y="927100"/>
            <a:ext cx="8642350" cy="6111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Moving Annual Trends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3573063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88" y="6334125"/>
            <a:ext cx="9810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1780527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79413" y="2041525"/>
            <a:ext cx="8358187" cy="384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2700" y="936625"/>
            <a:ext cx="8642350" cy="5349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Rolling KPI’s – Scampi Chilled 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graphicFrame>
        <p:nvGraphicFramePr>
          <p:cNvPr id="2253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1373664"/>
              </p:ext>
            </p:extLst>
          </p:nvPr>
        </p:nvGraphicFramePr>
        <p:xfrm>
          <a:off x="215900" y="1608513"/>
          <a:ext cx="8643938" cy="453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2" name="Worksheet" r:id="rId3" imgW="8534284" imgH="4476583" progId="Excel.Sheet.8">
                  <p:embed/>
                </p:oleObj>
              </mc:Choice>
              <mc:Fallback>
                <p:oleObj name="Worksheet" r:id="rId3" imgW="8534284" imgH="4476583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08513"/>
                        <a:ext cx="8643938" cy="453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9134346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9188" y="6343650"/>
            <a:ext cx="9810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2700" y="881063"/>
            <a:ext cx="8642350" cy="554037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dirty="0"/>
              <a:t>Retailer Share of Trade £ – Scampi Chilled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4323728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14338" y="1647825"/>
            <a:ext cx="8307387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8726965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29188" y="6343650"/>
            <a:ext cx="981075" cy="44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2700" y="657850"/>
            <a:ext cx="8642350" cy="5445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Long Term Trends – Langoustine</a:t>
            </a:r>
            <a:r>
              <a:rPr lang="en-GB" altLang="en-US" sz="3100" dirty="0">
                <a:solidFill>
                  <a:srgbClr val="FF0000"/>
                </a:solidFill>
              </a:rPr>
              <a:t> </a:t>
            </a:r>
            <a:r>
              <a:rPr lang="en-GB" altLang="en-US" sz="2800" dirty="0">
                <a:solidFill>
                  <a:srgbClr val="FF0000"/>
                </a:solidFill>
              </a:rPr>
              <a:t/>
            </a:r>
            <a:br>
              <a:rPr lang="en-GB" altLang="en-US" sz="2800" dirty="0">
                <a:solidFill>
                  <a:srgbClr val="FF0000"/>
                </a:solidFill>
              </a:rPr>
            </a:br>
            <a:endParaRPr lang="en-GB" altLang="en-US" sz="2800" dirty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4296180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4938" y="1285875"/>
            <a:ext cx="8851900" cy="502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9737019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9188" y="6343650"/>
            <a:ext cx="9810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5028346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9188" y="6343650"/>
            <a:ext cx="9810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075" y="415075"/>
            <a:ext cx="50946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– Langoustine </a:t>
            </a:r>
            <a:endParaRPr lang="en-US" sz="2800" dirty="0">
              <a:solidFill>
                <a:srgbClr val="012E7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D3B592-9FD5-CA25-C10F-D3F3FF69C98F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85"/>
          <a:stretch/>
        </p:blipFill>
        <p:spPr>
          <a:xfrm>
            <a:off x="-293255" y="676685"/>
            <a:ext cx="9702800" cy="54531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65592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2700" y="895350"/>
            <a:ext cx="8642350" cy="5254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Rolling KPI’s – Langoustine</a:t>
            </a:r>
            <a:r>
              <a:rPr lang="en-GB" altLang="en-US" sz="3100" dirty="0">
                <a:solidFill>
                  <a:srgbClr val="FF0000"/>
                </a:solidFill>
              </a:rPr>
              <a:t> </a:t>
            </a:r>
            <a:r>
              <a:rPr lang="en-GB" altLang="en-US" sz="2800" dirty="0">
                <a:solidFill>
                  <a:srgbClr val="FF0000"/>
                </a:solidFill>
              </a:rPr>
              <a:t/>
            </a:r>
            <a:br>
              <a:rPr lang="en-GB" altLang="en-US" sz="2800" dirty="0">
                <a:solidFill>
                  <a:srgbClr val="FF0000"/>
                </a:solidFill>
              </a:rPr>
            </a:br>
            <a:endParaRPr lang="en-GB" altLang="en-US" sz="2800" dirty="0"/>
          </a:p>
        </p:txBody>
      </p:sp>
      <p:graphicFrame>
        <p:nvGraphicFramePr>
          <p:cNvPr id="2662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1489580"/>
              </p:ext>
            </p:extLst>
          </p:nvPr>
        </p:nvGraphicFramePr>
        <p:xfrm>
          <a:off x="285750" y="1446964"/>
          <a:ext cx="8466138" cy="473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8" name="Worksheet" r:id="rId3" imgW="6743657" imgH="3771784" progId="Excel.Sheet.8">
                  <p:embed/>
                </p:oleObj>
              </mc:Choice>
              <mc:Fallback>
                <p:oleObj name="Worksheet" r:id="rId3" imgW="6743657" imgH="3771784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1446964"/>
                        <a:ext cx="8466138" cy="4735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09064398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9188" y="6343650"/>
            <a:ext cx="9810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2700" y="963613"/>
            <a:ext cx="8642350" cy="4492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Retailer Share of Trade £ – Langoustine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2561321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9100" y="1639888"/>
            <a:ext cx="8180388" cy="44227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4526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7548768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9188" y="6343650"/>
            <a:ext cx="9810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1113" y="925513"/>
            <a:ext cx="8893175" cy="5826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Market Context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7511036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7663" y="1851025"/>
            <a:ext cx="8448675" cy="400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3573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9967137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9188" y="6353175"/>
            <a:ext cx="9810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1113" y="871538"/>
            <a:ext cx="8893175" cy="6175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Market Context – Total Fish continued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5815192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0675" y="1512888"/>
            <a:ext cx="8274050" cy="46037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3573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61511667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9188" y="6353175"/>
            <a:ext cx="9810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525" y="382377"/>
            <a:ext cx="6481763" cy="6508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952143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(excluding discounters)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33207702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5816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881063"/>
            <a:ext cx="8642350" cy="504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Long Term Trends – Total Scampi 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2800" dirty="0"/>
              <a:t>		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4151067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38113" y="1238250"/>
            <a:ext cx="8602663" cy="54276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2470797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9188" y="6334125"/>
            <a:ext cx="981075" cy="44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909638"/>
            <a:ext cx="8642350" cy="631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Long Term Trends – Total Scampi Frozen </a:t>
            </a:r>
            <a:r>
              <a:rPr lang="en-GB" altLang="en-US" sz="2800" dirty="0">
                <a:latin typeface="Arial" pitchFamily="34" charset="0"/>
              </a:rPr>
              <a:t>		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9871777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763" y="1649413"/>
            <a:ext cx="8224837" cy="465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566863" y="6521451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8198003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9188" y="6334125"/>
            <a:ext cx="9810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884238"/>
            <a:ext cx="8642350" cy="6492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>
                <a:latin typeface="Arial" pitchFamily="34" charset="0"/>
              </a:rPr>
              <a:t>Long Term Trends – Total Scampi Chilled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4683910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1813" y="1749425"/>
            <a:ext cx="8080375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2994679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19663" y="6359525"/>
            <a:ext cx="9810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2856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6726231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40300" y="6334125"/>
            <a:ext cx="9810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-12700" y="272025"/>
            <a:ext cx="91567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-</a:t>
            </a:r>
            <a:r>
              <a:rPr lang="fr-FR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Total Scampi (</a:t>
            </a:r>
            <a:r>
              <a:rPr lang="fr-FR" altLang="en-US" sz="2800" dirty="0" err="1">
                <a:solidFill>
                  <a:srgbClr val="012E7F"/>
                </a:solidFill>
                <a:latin typeface="+mj-lt"/>
                <a:ea typeface="+mj-ea"/>
                <a:cs typeface="+mj-cs"/>
              </a:rPr>
              <a:t>Inc</a:t>
            </a:r>
            <a:r>
              <a:rPr lang="fr-FR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altLang="en-US" sz="2800" dirty="0" err="1">
                <a:solidFill>
                  <a:srgbClr val="012E7F"/>
                </a:solidFill>
                <a:latin typeface="+mj-lt"/>
                <a:ea typeface="+mj-ea"/>
                <a:cs typeface="+mj-cs"/>
              </a:rPr>
              <a:t>Meals</a:t>
            </a:r>
            <a:r>
              <a:rPr lang="fr-FR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 &amp; Langoustine)</a:t>
            </a:r>
            <a:endParaRPr lang="en-US" sz="2800" dirty="0">
              <a:solidFill>
                <a:srgbClr val="012E7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E3131A-4876-D1EC-7C74-D228131D5E2A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97"/>
          <a:stretch/>
        </p:blipFill>
        <p:spPr>
          <a:xfrm>
            <a:off x="-285750" y="533635"/>
            <a:ext cx="9702800" cy="50957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6616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2700" y="936625"/>
            <a:ext cx="8642350" cy="4302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Rolling KPI’s – Total Scampi 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graphicFrame>
        <p:nvGraphicFramePr>
          <p:cNvPr id="921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7381599"/>
              </p:ext>
            </p:extLst>
          </p:nvPr>
        </p:nvGraphicFramePr>
        <p:xfrm>
          <a:off x="198438" y="1583113"/>
          <a:ext cx="8867775" cy="463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0" name="Worksheet" r:id="rId3" imgW="8524915" imgH="4457816" progId="Excel.Sheet.8">
                  <p:embed/>
                </p:oleObj>
              </mc:Choice>
              <mc:Fallback>
                <p:oleObj name="Worksheet" r:id="rId3" imgW="8524915" imgH="4457816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38" y="1583113"/>
                        <a:ext cx="8867775" cy="463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762383083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033963" y="6302375"/>
            <a:ext cx="981075" cy="44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175" y="789300"/>
            <a:ext cx="8642350" cy="573088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dirty="0"/>
              <a:t>Retailer Share of Trade £ – Total Scampi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2201336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1600" y="1633538"/>
            <a:ext cx="8610600" cy="414813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97509722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29188" y="6343650"/>
            <a:ext cx="9810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2700" y="908050"/>
            <a:ext cx="8642350" cy="46831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Retailer Share of Trade £ by Species/Sector</a:t>
            </a:r>
          </a:p>
        </p:txBody>
      </p:sp>
      <p:graphicFrame>
        <p:nvGraphicFramePr>
          <p:cNvPr id="11267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369517"/>
              </p:ext>
            </p:extLst>
          </p:nvPr>
        </p:nvGraphicFramePr>
        <p:xfrm>
          <a:off x="266700" y="1957388"/>
          <a:ext cx="8132763" cy="451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8" name="Worksheet" r:id="rId3" imgW="8753602" imgH="4771986" progId="Excel.Sheet.8">
                  <p:embed/>
                </p:oleObj>
              </mc:Choice>
              <mc:Fallback>
                <p:oleObj name="Worksheet" r:id="rId3" imgW="8753602" imgH="4771986" progId="Excel.Sheet.8">
                  <p:embed/>
                  <p:pic>
                    <p:nvPicPr>
                      <p:cNvPr id="0" name="Object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" y="1957388"/>
                        <a:ext cx="8132763" cy="451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44540366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9188" y="6343650"/>
            <a:ext cx="9810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56,0,0"/>
  <p:tag name="LOCAL_PAGE_PANEL_TAG" val="Title"/>
  <p:tag name="WSP_FILE_DATA_TYPE" val="2"/>
  <p:tag name="IS APPENDED" val="0"/>
  <p:tag name="CONVERSION" val="NON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5,0,0"/>
  <p:tag name="LOCAL_PAGE_PANEL_TAG" val="Title"/>
  <p:tag name="WSP_FILE_DATA_TYPE" val="2"/>
  <p:tag name="IS APPENDED" val="0"/>
  <p:tag name="CONVERSION" val="NON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6,0,0"/>
  <p:tag name="LOCAL_PAGE_PANEL_TAG" val="Title"/>
  <p:tag name="WSP_FILE_DATA_TYPE" val="2"/>
  <p:tag name="IS APPENDED" val="0"/>
  <p:tag name="CONVERSION" val="NON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7,0,0"/>
  <p:tag name="LOCAL_PAGE_PANEL_TAG" val="Title"/>
  <p:tag name="WSP_FILE_DATA_TYPE" val="2"/>
  <p:tag name="IS APPENDED" val="0"/>
  <p:tag name="CONVERSION" val="NON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8,0,0"/>
  <p:tag name="LOCAL_PAGE_PANEL_TAG" val="Title"/>
  <p:tag name="WSP_FILE_DATA_TYPE" val="2"/>
  <p:tag name="IS APPENDED" val="0"/>
  <p:tag name="CONVERSION" val="NONE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afish - reduced template for supplier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Label xmlns="cebd32e3-9ab6-41ee-b1af-b8405a8d4e68" xsi:nil="true"/>
    <DocumentTopic xmlns="cebd32e3-9ab6-41ee-b1af-b8405a8d4e68">
      <Value>Technical Report</Value>
    </DocumentTopic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>NielsenIQ</DocumentSource>
    <PublicationDate xmlns="cebd32e3-9ab6-41ee-b1af-b8405a8d4e68">2024-05-11T23:00:00+00:00</PublicationDate>
    <DocumentAdded xmlns="cebd32e3-9ab6-41ee-b1af-b8405a8d4e68">2024-05-11T23:00:00+00:00</DocumentAdded>
    <TaxCatchAll xmlns="cebd32e3-9ab6-41ee-b1af-b8405a8d4e68">
      <Value>1653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April 2024</TermName>
          <TermId xmlns="http://schemas.microsoft.com/office/infopath/2007/PartnerControls">1224ead7-1328-4439-ad25-8e86d6b223c1</TermId>
        </TermInfo>
      </Terms>
    </j7c1b49d505545c2a69692ae734740bd>
    <DocumentSummary xmlns="cebd32e3-9ab6-41ee-b1af-b8405a8d4e68">2024 Monthly Nielsen Species Reports</DocumentSummary>
    <ContentStartDate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FAEA9177-87B4-45EF-B582-CC66A798BE9E}"/>
</file>

<file path=customXml/itemProps2.xml><?xml version="1.0" encoding="utf-8"?>
<ds:datastoreItem xmlns:ds="http://schemas.openxmlformats.org/officeDocument/2006/customXml" ds:itemID="{1D6D58F7-EA39-4715-AB4E-E0E96A09FDBB}"/>
</file>

<file path=customXml/itemProps3.xml><?xml version="1.0" encoding="utf-8"?>
<ds:datastoreItem xmlns:ds="http://schemas.openxmlformats.org/officeDocument/2006/customXml" ds:itemID="{42F2C95C-96DB-41D6-A288-73900768FA2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10600</TotalTime>
  <Words>752</Words>
  <Application>Microsoft Office PowerPoint</Application>
  <PresentationFormat>On-screen Show (4:3)</PresentationFormat>
  <Paragraphs>86</Paragraphs>
  <Slides>29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6" baseType="lpstr">
      <vt:lpstr>Arial Unicode MS</vt:lpstr>
      <vt:lpstr>ＭＳ Ｐゴシック</vt:lpstr>
      <vt:lpstr>Arial</vt:lpstr>
      <vt:lpstr>Calibri</vt:lpstr>
      <vt:lpstr>Calibri Light</vt:lpstr>
      <vt:lpstr>Geneva</vt:lpstr>
      <vt:lpstr>Poppins</vt:lpstr>
      <vt:lpstr>Poppins Light</vt:lpstr>
      <vt:lpstr>Poppins Medium</vt:lpstr>
      <vt:lpstr>Roboto</vt:lpstr>
      <vt:lpstr>Roboto Light</vt:lpstr>
      <vt:lpstr>Roboto Slab</vt:lpstr>
      <vt:lpstr>Roboto Slab Light</vt:lpstr>
      <vt:lpstr>Custom Design</vt:lpstr>
      <vt:lpstr>Seafish - reduced template for suppliers</vt:lpstr>
      <vt:lpstr>Microsoft Excel 97-2003 Worksheet</vt:lpstr>
      <vt:lpstr>Worksheet</vt:lpstr>
      <vt:lpstr>UK Scampi and Langoustine Report Data to 20.04.24</vt:lpstr>
      <vt:lpstr>Moving Annual Trends</vt:lpstr>
      <vt:lpstr> Long Term Trends – Total Scampi    </vt:lpstr>
      <vt:lpstr>Long Term Trends – Total Scampi Frozen   </vt:lpstr>
      <vt:lpstr>Long Term Trends – Total Scampi Chilled</vt:lpstr>
      <vt:lpstr>PowerPoint Presentation</vt:lpstr>
      <vt:lpstr> Rolling KPI’s – Total Scampi  </vt:lpstr>
      <vt:lpstr>Retailer Share of Trade £ – Total Scampi</vt:lpstr>
      <vt:lpstr>Retailer Share of Trade £ by Species/Sector</vt:lpstr>
      <vt:lpstr> Long Term Trends – Scampi </vt:lpstr>
      <vt:lpstr>PowerPoint Presentation</vt:lpstr>
      <vt:lpstr> Rolling KPI’s – Scampi  </vt:lpstr>
      <vt:lpstr> Retailer Share of Trade £ – Scampi  </vt:lpstr>
      <vt:lpstr> Long Term Trends – Scampi Frozen </vt:lpstr>
      <vt:lpstr>PowerPoint Presentation</vt:lpstr>
      <vt:lpstr> Rolling KPI’s – Scampi Frozen  </vt:lpstr>
      <vt:lpstr>Retailer Share of Trade £ – Scampi Frozen</vt:lpstr>
      <vt:lpstr> Long Term Trends – Scampi Chilled  </vt:lpstr>
      <vt:lpstr>PowerPoint Presentation</vt:lpstr>
      <vt:lpstr> Rolling KPI’s – Scampi Chilled  </vt:lpstr>
      <vt:lpstr>Retailer Share of Trade £ – Scampi Chilled</vt:lpstr>
      <vt:lpstr> Long Term Trends – Langoustine  </vt:lpstr>
      <vt:lpstr>PowerPoint Presentation</vt:lpstr>
      <vt:lpstr> Rolling KPI’s – Langoustine  </vt:lpstr>
      <vt:lpstr> Retailer Share of Trade £ – Langoustine </vt:lpstr>
      <vt:lpstr>Market Context – Total Fish</vt:lpstr>
      <vt:lpstr>Market Context – Total Fish continued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 April NIQ Scampi and Langoustine Report</dc:title>
  <dc:creator>anderi01</dc:creator>
  <cp:lastModifiedBy>Mehera, Harjyot Kaur P</cp:lastModifiedBy>
  <cp:revision>1397</cp:revision>
  <dcterms:created xsi:type="dcterms:W3CDTF">2009-04-16T08:15:59Z</dcterms:created>
  <dcterms:modified xsi:type="dcterms:W3CDTF">2024-05-08T11:37:37Z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1653;#April 2024|1224ead7-1328-4439-ad25-8e86d6b223c1</vt:lpwstr>
  </property>
</Properties>
</file>