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slides/slide18.xml" ContentType="application/vnd.openxmlformats-officedocument.presentationml.slide+xml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Layouts/slideLayout70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5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ustom.xml" ContentType="application/vnd.openxmlformats-officedocument.custom-properties+xml"/>
  <Override PartName="/ppt/tags/tag1.xml" ContentType="application/vnd.openxmlformats-officedocument.presentationml.tags+xml"/>
  <Override PartName="/docProps/core.xml" ContentType="application/vnd.openxmlformats-package.core-properties+xml"/>
  <Override PartName="/ppt/tags/tag3.xml" ContentType="application/vnd.openxmlformats-officedocument.presentationml.tags+xml"/>
  <Override PartName="/ppt/tags/tag2.xml" ContentType="application/vnd.openxmlformats-officedocument.presentationml.tag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596" r:id="rId1"/>
    <p:sldMasterId id="2147485636" r:id="rId2"/>
    <p:sldMasterId id="2147485661" r:id="rId3"/>
    <p:sldMasterId id="2147485679" r:id="rId4"/>
  </p:sldMasterIdLst>
  <p:notesMasterIdLst>
    <p:notesMasterId r:id="rId23"/>
  </p:notesMasterIdLst>
  <p:handoutMasterIdLst>
    <p:handoutMasterId r:id="rId24"/>
  </p:handoutMasterIdLst>
  <p:sldIdLst>
    <p:sldId id="586" r:id="rId5"/>
    <p:sldId id="522" r:id="rId6"/>
    <p:sldId id="513" r:id="rId7"/>
    <p:sldId id="514" r:id="rId8"/>
    <p:sldId id="515" r:id="rId9"/>
    <p:sldId id="580" r:id="rId10"/>
    <p:sldId id="579" r:id="rId11"/>
    <p:sldId id="578" r:id="rId12"/>
    <p:sldId id="519" r:id="rId13"/>
    <p:sldId id="542" r:id="rId14"/>
    <p:sldId id="543" r:id="rId15"/>
    <p:sldId id="483" r:id="rId16"/>
    <p:sldId id="485" r:id="rId17"/>
    <p:sldId id="484" r:id="rId18"/>
    <p:sldId id="523" r:id="rId19"/>
    <p:sldId id="530" r:id="rId20"/>
    <p:sldId id="581" r:id="rId21"/>
    <p:sldId id="584" r:id="rId22"/>
  </p:sldIdLst>
  <p:sldSz cx="9144000" cy="6858000" type="screen4x3"/>
  <p:notesSz cx="7035800" cy="93345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BC38"/>
    <a:srgbClr val="ED8000"/>
    <a:srgbClr val="63B1E5"/>
    <a:srgbClr val="477F80"/>
    <a:srgbClr val="A8B400"/>
    <a:srgbClr val="007C92"/>
    <a:srgbClr val="0082D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1" autoAdjust="0"/>
    <p:restoredTop sz="88530" autoAdjust="0"/>
  </p:normalViewPr>
  <p:slideViewPr>
    <p:cSldViewPr snapToGrid="0">
      <p:cViewPr varScale="1">
        <p:scale>
          <a:sx n="74" d="100"/>
          <a:sy n="74" d="100"/>
        </p:scale>
        <p:origin x="128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ustomXml" Target="../customXml/item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FE4828AD-8253-46B2-9720-03567FE56B8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2079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700088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263" y="4433888"/>
            <a:ext cx="5629275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44CDBD46-C62E-4ED8-A32B-46431E346F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81107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9B59654-2428-42B6-AE10-3D4F53D17B77}" type="slidenum">
              <a:rPr lang="en-GB" altLang="en-US" smtClean="0">
                <a:solidFill>
                  <a:srgbClr val="000000"/>
                </a:solidFill>
                <a:ea typeface="ＭＳ Ｐゴシック" pitchFamily="34" charset="-128"/>
                <a:cs typeface="Geneva"/>
              </a:rPr>
              <a:pPr eaLnBrk="1" hangingPunct="1">
                <a:spcBef>
                  <a:spcPct val="0"/>
                </a:spcBef>
              </a:pPr>
              <a:t>9</a:t>
            </a:fld>
            <a:endParaRPr lang="en-GB" altLang="en-US" smtClean="0">
              <a:solidFill>
                <a:srgbClr val="000000"/>
              </a:solidFill>
              <a:ea typeface="ＭＳ Ｐゴシック" pitchFamily="34" charset="-128"/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3336468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15FB37D-3631-4949-A85E-C982750C5226}" type="slidenum">
              <a:rPr lang="en-GB" altLang="en-US" smtClean="0">
                <a:solidFill>
                  <a:srgbClr val="000000"/>
                </a:solidFill>
                <a:ea typeface="ＭＳ Ｐゴシック" pitchFamily="34" charset="-128"/>
                <a:cs typeface="Geneva"/>
              </a:rPr>
              <a:pPr eaLnBrk="1" hangingPunct="1">
                <a:spcBef>
                  <a:spcPct val="0"/>
                </a:spcBef>
              </a:pPr>
              <a:t>10</a:t>
            </a:fld>
            <a:endParaRPr lang="en-GB" altLang="en-US" smtClean="0">
              <a:solidFill>
                <a:srgbClr val="000000"/>
              </a:solidFill>
              <a:ea typeface="ＭＳ Ｐゴシック" pitchFamily="34" charset="-128"/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2925867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15D8BF7-DBA1-41CC-9353-AC16B79DDF36}" type="slidenum">
              <a:rPr lang="en-GB" altLang="en-US" smtClean="0">
                <a:solidFill>
                  <a:srgbClr val="000000"/>
                </a:solidFill>
                <a:ea typeface="ＭＳ Ｐゴシック" pitchFamily="34" charset="-128"/>
                <a:cs typeface="Geneva"/>
              </a:rPr>
              <a:pPr eaLnBrk="1" hangingPunct="1">
                <a:spcBef>
                  <a:spcPct val="0"/>
                </a:spcBef>
              </a:pPr>
              <a:t>11</a:t>
            </a:fld>
            <a:endParaRPr lang="en-GB" altLang="en-US" smtClean="0">
              <a:solidFill>
                <a:srgbClr val="000000"/>
              </a:solidFill>
              <a:ea typeface="ＭＳ Ｐゴシック" pitchFamily="34" charset="-128"/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1935835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D3B592A-AFA9-4FDE-99B9-CE4BD6C292F2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597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E8A464D-628F-42BD-B74B-5013454E60EA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1176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1AB35CB-2FA7-4492-856A-66F67CE3F75B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459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8000" y="2905200"/>
            <a:ext cx="4996800" cy="363600"/>
          </a:xfrm>
        </p:spPr>
        <p:txBody>
          <a:bodyPr anchor="t"/>
          <a:lstStyle>
            <a:lvl1pPr algn="r"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1" y="3247200"/>
            <a:ext cx="1522799" cy="145800"/>
          </a:xfrm>
        </p:spPr>
        <p:txBody>
          <a:bodyPr anchor="t"/>
          <a:lstStyle>
            <a:lvl1pPr algn="r">
              <a:defRPr b="1" cap="all" baseline="0"/>
            </a:lvl1pPr>
          </a:lstStyle>
          <a:p>
            <a:fld id="{ADDB6B5F-43D6-41FE-AC16-7E33290B0982}" type="datetime3">
              <a:rPr lang="en-US" smtClean="0"/>
              <a:pPr/>
              <a:t>21 October 2020</a:t>
            </a:fld>
            <a:endParaRPr lang="en-GB" dirty="0"/>
          </a:p>
        </p:txBody>
      </p:sp>
      <p:grpSp>
        <p:nvGrpSpPr>
          <p:cNvPr id="7" name="Group 4">
            <a:extLst>
              <a:ext uri="{FF2B5EF4-FFF2-40B4-BE49-F238E27FC236}">
                <a16:creationId xmlns="" xmlns:a16="http://schemas.microsoft.com/office/drawing/2014/main" id="{256774C6-BF72-4D8A-AD80-5F476EE27AC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243100" y="2620800"/>
            <a:ext cx="2304000" cy="784800"/>
            <a:chOff x="134" y="-75"/>
            <a:chExt cx="5760" cy="1962"/>
          </a:xfrm>
        </p:grpSpPr>
        <p:sp>
          <p:nvSpPr>
            <p:cNvPr id="8" name="Freeform 5">
              <a:extLst>
                <a:ext uri="{FF2B5EF4-FFF2-40B4-BE49-F238E27FC236}">
                  <a16:creationId xmlns="" xmlns:a16="http://schemas.microsoft.com/office/drawing/2014/main" id="{45A97F7C-B6FA-45AE-BE1C-F429AE5BF2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6">
              <a:extLst>
                <a:ext uri="{FF2B5EF4-FFF2-40B4-BE49-F238E27FC236}">
                  <a16:creationId xmlns="" xmlns:a16="http://schemas.microsoft.com/office/drawing/2014/main" id="{886E342E-E45A-43B3-B9E1-73225C5BF9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>
              <a:extLst>
                <a:ext uri="{FF2B5EF4-FFF2-40B4-BE49-F238E27FC236}">
                  <a16:creationId xmlns="" xmlns:a16="http://schemas.microsoft.com/office/drawing/2014/main" id="{129B2DEB-7B9F-4D64-8089-6D0B3E3912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8">
              <a:extLst>
                <a:ext uri="{FF2B5EF4-FFF2-40B4-BE49-F238E27FC236}">
                  <a16:creationId xmlns="" xmlns:a16="http://schemas.microsoft.com/office/drawing/2014/main" id="{C300526D-E012-4BAE-8391-D5D8AC2D7D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9">
              <a:extLst>
                <a:ext uri="{FF2B5EF4-FFF2-40B4-BE49-F238E27FC236}">
                  <a16:creationId xmlns="" xmlns:a16="http://schemas.microsoft.com/office/drawing/2014/main" id="{6A7AE131-D39D-4DB9-A6BC-6FF7B911FE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0">
              <a:extLst>
                <a:ext uri="{FF2B5EF4-FFF2-40B4-BE49-F238E27FC236}">
                  <a16:creationId xmlns="" xmlns:a16="http://schemas.microsoft.com/office/drawing/2014/main" id="{8357AD78-2C63-4CB1-8647-644EBFF3EA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1">
              <a:extLst>
                <a:ext uri="{FF2B5EF4-FFF2-40B4-BE49-F238E27FC236}">
                  <a16:creationId xmlns="" xmlns:a16="http://schemas.microsoft.com/office/drawing/2014/main" id="{8ECF6878-6E9B-4332-9675-D0952FFA39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2">
              <a:extLst>
                <a:ext uri="{FF2B5EF4-FFF2-40B4-BE49-F238E27FC236}">
                  <a16:creationId xmlns="" xmlns:a16="http://schemas.microsoft.com/office/drawing/2014/main" id="{0504A538-60E5-403C-918B-1410880994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3">
              <a:extLst>
                <a:ext uri="{FF2B5EF4-FFF2-40B4-BE49-F238E27FC236}">
                  <a16:creationId xmlns="" xmlns:a16="http://schemas.microsoft.com/office/drawing/2014/main" id="{274DF6B0-A48C-4745-AD56-363FDEC09A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4">
              <a:extLst>
                <a:ext uri="{FF2B5EF4-FFF2-40B4-BE49-F238E27FC236}">
                  <a16:creationId xmlns="" xmlns:a16="http://schemas.microsoft.com/office/drawing/2014/main" id="{F5B6599B-406C-468F-AA8D-B60BCFE393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5">
              <a:extLst>
                <a:ext uri="{FF2B5EF4-FFF2-40B4-BE49-F238E27FC236}">
                  <a16:creationId xmlns="" xmlns:a16="http://schemas.microsoft.com/office/drawing/2014/main" id="{E4D117DE-675E-4F60-A8A4-4944DC57D3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6">
              <a:extLst>
                <a:ext uri="{FF2B5EF4-FFF2-40B4-BE49-F238E27FC236}">
                  <a16:creationId xmlns="" xmlns:a16="http://schemas.microsoft.com/office/drawing/2014/main" id="{61029484-B797-455C-B87B-959187EBCB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7">
              <a:extLst>
                <a:ext uri="{FF2B5EF4-FFF2-40B4-BE49-F238E27FC236}">
                  <a16:creationId xmlns="" xmlns:a16="http://schemas.microsoft.com/office/drawing/2014/main" id="{8063941E-21B8-44DD-A283-94D5D0FD18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47230702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ose Slid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="" xmlns:a16="http://schemas.microsoft.com/office/drawing/2014/main" id="{E61854D4-7D42-42F8-8EB5-31AA12955E1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471600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="" xmlns:a16="http://schemas.microsoft.com/office/drawing/2014/main" id="{3F56BFE3-0F80-47A6-849C-3DEF2E16BA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6">
              <a:extLst>
                <a:ext uri="{FF2B5EF4-FFF2-40B4-BE49-F238E27FC236}">
                  <a16:creationId xmlns="" xmlns:a16="http://schemas.microsoft.com/office/drawing/2014/main" id="{1F15C015-E08F-44A6-901F-4254A2F36D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>
              <a:extLst>
                <a:ext uri="{FF2B5EF4-FFF2-40B4-BE49-F238E27FC236}">
                  <a16:creationId xmlns="" xmlns:a16="http://schemas.microsoft.com/office/drawing/2014/main" id="{655F8514-72C8-4407-BD93-95327C78AE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>
              <a:extLst>
                <a:ext uri="{FF2B5EF4-FFF2-40B4-BE49-F238E27FC236}">
                  <a16:creationId xmlns="" xmlns:a16="http://schemas.microsoft.com/office/drawing/2014/main" id="{D7A83BA7-4125-4C83-ABAA-3AD981B67D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>
              <a:extLst>
                <a:ext uri="{FF2B5EF4-FFF2-40B4-BE49-F238E27FC236}">
                  <a16:creationId xmlns="" xmlns:a16="http://schemas.microsoft.com/office/drawing/2014/main" id="{078C3575-4A9F-449D-BC2E-E239BB135D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>
              <a:extLst>
                <a:ext uri="{FF2B5EF4-FFF2-40B4-BE49-F238E27FC236}">
                  <a16:creationId xmlns="" xmlns:a16="http://schemas.microsoft.com/office/drawing/2014/main" id="{4D2F2BA4-B5C1-418D-8BE1-FDB0658487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1">
              <a:extLst>
                <a:ext uri="{FF2B5EF4-FFF2-40B4-BE49-F238E27FC236}">
                  <a16:creationId xmlns="" xmlns:a16="http://schemas.microsoft.com/office/drawing/2014/main" id="{BF2EB0DF-ED98-4690-AF9C-7944453385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2">
              <a:extLst>
                <a:ext uri="{FF2B5EF4-FFF2-40B4-BE49-F238E27FC236}">
                  <a16:creationId xmlns="" xmlns:a16="http://schemas.microsoft.com/office/drawing/2014/main" id="{F51295A4-C326-465C-B5E1-363B705035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3">
              <a:extLst>
                <a:ext uri="{FF2B5EF4-FFF2-40B4-BE49-F238E27FC236}">
                  <a16:creationId xmlns="" xmlns:a16="http://schemas.microsoft.com/office/drawing/2014/main" id="{FB21DE5C-F96D-48C7-A416-1B7DAA8380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4">
              <a:extLst>
                <a:ext uri="{FF2B5EF4-FFF2-40B4-BE49-F238E27FC236}">
                  <a16:creationId xmlns="" xmlns:a16="http://schemas.microsoft.com/office/drawing/2014/main" id="{FA81914C-0873-4C9A-93EB-68181768E3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5">
              <a:extLst>
                <a:ext uri="{FF2B5EF4-FFF2-40B4-BE49-F238E27FC236}">
                  <a16:creationId xmlns="" xmlns:a16="http://schemas.microsoft.com/office/drawing/2014/main" id="{5BC03760-CE40-45F8-94E7-DA7780419C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6">
              <a:extLst>
                <a:ext uri="{FF2B5EF4-FFF2-40B4-BE49-F238E27FC236}">
                  <a16:creationId xmlns="" xmlns:a16="http://schemas.microsoft.com/office/drawing/2014/main" id="{933220D6-F15E-4FB1-AF9C-E7113FB85AF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7">
              <a:extLst>
                <a:ext uri="{FF2B5EF4-FFF2-40B4-BE49-F238E27FC236}">
                  <a16:creationId xmlns="" xmlns:a16="http://schemas.microsoft.com/office/drawing/2014/main" id="{7CFC4469-D04E-40F1-857E-87E9A58799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71294898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ose Slide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="" xmlns:a16="http://schemas.microsoft.com/office/drawing/2014/main" id="{E61854D4-7D42-42F8-8EB5-31AA12955E1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471600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="" xmlns:a16="http://schemas.microsoft.com/office/drawing/2014/main" id="{3F56BFE3-0F80-47A6-849C-3DEF2E16BA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6">
              <a:extLst>
                <a:ext uri="{FF2B5EF4-FFF2-40B4-BE49-F238E27FC236}">
                  <a16:creationId xmlns="" xmlns:a16="http://schemas.microsoft.com/office/drawing/2014/main" id="{1F15C015-E08F-44A6-901F-4254A2F36D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>
              <a:extLst>
                <a:ext uri="{FF2B5EF4-FFF2-40B4-BE49-F238E27FC236}">
                  <a16:creationId xmlns="" xmlns:a16="http://schemas.microsoft.com/office/drawing/2014/main" id="{655F8514-72C8-4407-BD93-95327C78AE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>
              <a:extLst>
                <a:ext uri="{FF2B5EF4-FFF2-40B4-BE49-F238E27FC236}">
                  <a16:creationId xmlns="" xmlns:a16="http://schemas.microsoft.com/office/drawing/2014/main" id="{D7A83BA7-4125-4C83-ABAA-3AD981B67D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>
              <a:extLst>
                <a:ext uri="{FF2B5EF4-FFF2-40B4-BE49-F238E27FC236}">
                  <a16:creationId xmlns="" xmlns:a16="http://schemas.microsoft.com/office/drawing/2014/main" id="{078C3575-4A9F-449D-BC2E-E239BB135D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>
              <a:extLst>
                <a:ext uri="{FF2B5EF4-FFF2-40B4-BE49-F238E27FC236}">
                  <a16:creationId xmlns="" xmlns:a16="http://schemas.microsoft.com/office/drawing/2014/main" id="{4D2F2BA4-B5C1-418D-8BE1-FDB0658487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1">
              <a:extLst>
                <a:ext uri="{FF2B5EF4-FFF2-40B4-BE49-F238E27FC236}">
                  <a16:creationId xmlns="" xmlns:a16="http://schemas.microsoft.com/office/drawing/2014/main" id="{BF2EB0DF-ED98-4690-AF9C-7944453385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2">
              <a:extLst>
                <a:ext uri="{FF2B5EF4-FFF2-40B4-BE49-F238E27FC236}">
                  <a16:creationId xmlns="" xmlns:a16="http://schemas.microsoft.com/office/drawing/2014/main" id="{F51295A4-C326-465C-B5E1-363B705035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3">
              <a:extLst>
                <a:ext uri="{FF2B5EF4-FFF2-40B4-BE49-F238E27FC236}">
                  <a16:creationId xmlns="" xmlns:a16="http://schemas.microsoft.com/office/drawing/2014/main" id="{FB21DE5C-F96D-48C7-A416-1B7DAA8380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4">
              <a:extLst>
                <a:ext uri="{FF2B5EF4-FFF2-40B4-BE49-F238E27FC236}">
                  <a16:creationId xmlns="" xmlns:a16="http://schemas.microsoft.com/office/drawing/2014/main" id="{FA81914C-0873-4C9A-93EB-68181768E3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5">
              <a:extLst>
                <a:ext uri="{FF2B5EF4-FFF2-40B4-BE49-F238E27FC236}">
                  <a16:creationId xmlns="" xmlns:a16="http://schemas.microsoft.com/office/drawing/2014/main" id="{5BC03760-CE40-45F8-94E7-DA7780419C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6">
              <a:extLst>
                <a:ext uri="{FF2B5EF4-FFF2-40B4-BE49-F238E27FC236}">
                  <a16:creationId xmlns="" xmlns:a16="http://schemas.microsoft.com/office/drawing/2014/main" id="{933220D6-F15E-4FB1-AF9C-E7113FB85AF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7">
              <a:extLst>
                <a:ext uri="{FF2B5EF4-FFF2-40B4-BE49-F238E27FC236}">
                  <a16:creationId xmlns="" xmlns:a16="http://schemas.microsoft.com/office/drawing/2014/main" id="{7CFC4469-D04E-40F1-857E-87E9A58799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832900992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="" xmlns:a16="http://schemas.microsoft.com/office/drawing/2014/main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053100" y="5839200"/>
            <a:ext cx="1494000" cy="508893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="" xmlns:a16="http://schemas.microsoft.com/office/drawing/2014/main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="" xmlns:a16="http://schemas.microsoft.com/office/drawing/2014/main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="" xmlns:a16="http://schemas.microsoft.com/office/drawing/2014/main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="" xmlns:a16="http://schemas.microsoft.com/office/drawing/2014/main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="" xmlns:a16="http://schemas.microsoft.com/office/drawing/2014/main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="" xmlns:a16="http://schemas.microsoft.com/office/drawing/2014/main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="" xmlns:a16="http://schemas.microsoft.com/office/drawing/2014/main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="" xmlns:a16="http://schemas.microsoft.com/office/drawing/2014/main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="" xmlns:a16="http://schemas.microsoft.com/office/drawing/2014/main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="" xmlns:a16="http://schemas.microsoft.com/office/drawing/2014/main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="" xmlns:a16="http://schemas.microsoft.com/office/drawing/2014/main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="" xmlns:a16="http://schemas.microsoft.com/office/drawing/2014/main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="" xmlns:a16="http://schemas.microsoft.com/office/drawing/2014/main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AEA2F3C-4123-4163-946A-C1ABED99E969}"/>
              </a:ext>
            </a:extLst>
          </p:cNvPr>
          <p:cNvSpPr txBox="1"/>
          <p:nvPr userDrawn="1"/>
        </p:nvSpPr>
        <p:spPr>
          <a:xfrm>
            <a:off x="2717223" y="6044400"/>
            <a:ext cx="4248777" cy="3999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ts val="1340"/>
              </a:lnSpc>
            </a:pPr>
            <a:r>
              <a:rPr lang="en-GB" sz="950" dirty="0">
                <a:solidFill>
                  <a:schemeClr val="bg1"/>
                </a:solidFill>
              </a:rPr>
              <a:t>18 </a:t>
            </a:r>
            <a:r>
              <a:rPr lang="en-GB" sz="950" dirty="0" err="1">
                <a:solidFill>
                  <a:schemeClr val="bg1"/>
                </a:solidFill>
              </a:rPr>
              <a:t>Logie</a:t>
            </a:r>
            <a:r>
              <a:rPr lang="en-GB" sz="950" dirty="0">
                <a:solidFill>
                  <a:schemeClr val="bg1"/>
                </a:solidFill>
              </a:rPr>
              <a:t> Mill, </a:t>
            </a:r>
            <a:r>
              <a:rPr lang="en-GB" sz="950" dirty="0" err="1">
                <a:solidFill>
                  <a:schemeClr val="bg1"/>
                </a:solidFill>
              </a:rPr>
              <a:t>Logie</a:t>
            </a:r>
            <a:r>
              <a:rPr lang="en-GB" sz="950" dirty="0">
                <a:solidFill>
                  <a:schemeClr val="bg1"/>
                </a:solidFill>
              </a:rPr>
              <a:t> Green Road, Edinburgh EH7 4HS</a:t>
            </a:r>
          </a:p>
          <a:p>
            <a:pPr algn="r">
              <a:lnSpc>
                <a:spcPts val="1340"/>
              </a:lnSpc>
            </a:pPr>
            <a:r>
              <a:rPr lang="en-GB" sz="950" dirty="0">
                <a:solidFill>
                  <a:schemeClr val="bg1"/>
                </a:solidFill>
              </a:rPr>
              <a:t>TEL +44 (0)131 558 3331   FAX +44(0)131 558 1442  seafish@seafish.co.uk</a:t>
            </a:r>
          </a:p>
        </p:txBody>
      </p:sp>
    </p:spTree>
    <p:extLst>
      <p:ext uri="{BB962C8B-B14F-4D97-AF65-F5344CB8AC3E}">
        <p14:creationId xmlns:p14="http://schemas.microsoft.com/office/powerpoint/2010/main" val="390442031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9126833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001725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863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17A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2703546"/>
            <a:ext cx="9144000" cy="4154454"/>
          </a:xfrm>
          <a:prstGeom prst="rect">
            <a:avLst/>
          </a:prstGeom>
          <a:solidFill>
            <a:srgbClr val="5185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17A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5354320" y="307848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endParaRPr lang="en-US" sz="2800" dirty="0" smtClean="0">
              <a:solidFill>
                <a:srgbClr val="18A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06" y="286042"/>
            <a:ext cx="1592708" cy="316930"/>
          </a:xfrm>
          <a:prstGeom prst="rect">
            <a:avLst/>
          </a:prstGeom>
        </p:spPr>
      </p:pic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2747" y="1789477"/>
            <a:ext cx="6400800" cy="548973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62626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2747" y="644999"/>
            <a:ext cx="83943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612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afish_PPT template_2_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2504394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525009" y="5778500"/>
            <a:ext cx="3656919" cy="544059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30716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4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36081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661581" y="2504394"/>
            <a:ext cx="421934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661581" y="5778500"/>
            <a:ext cx="3656919" cy="544059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9316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6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553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Alt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098000" y="2905200"/>
            <a:ext cx="4996800" cy="363600"/>
          </a:xfrm>
        </p:spPr>
        <p:txBody>
          <a:bodyPr anchor="t"/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xfrm>
            <a:off x="4572001" y="3247200"/>
            <a:ext cx="1522799" cy="145800"/>
          </a:xfrm>
        </p:spPr>
        <p:txBody>
          <a:bodyPr anchor="t"/>
          <a:lstStyle>
            <a:lvl1pPr algn="r">
              <a:defRPr b="1" cap="all" baseline="0">
                <a:solidFill>
                  <a:schemeClr val="bg1"/>
                </a:solidFill>
              </a:defRPr>
            </a:lvl1pPr>
          </a:lstStyle>
          <a:p>
            <a:fld id="{D076B4B0-0E40-4883-BED4-303E971F3015}" type="datetime3">
              <a:rPr lang="en-US" smtClean="0"/>
              <a:pPr/>
              <a:t>21 October 2020</a:t>
            </a:fld>
            <a:endParaRPr lang="en-GB"/>
          </a:p>
        </p:txBody>
      </p:sp>
      <p:grpSp>
        <p:nvGrpSpPr>
          <p:cNvPr id="7" name="Group 4">
            <a:extLst>
              <a:ext uri="{FF2B5EF4-FFF2-40B4-BE49-F238E27FC236}">
                <a16:creationId xmlns="" xmlns:a16="http://schemas.microsoft.com/office/drawing/2014/main" id="{256774C6-BF72-4D8A-AD80-5F476EE27AC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243100" y="2620800"/>
            <a:ext cx="2304000" cy="784800"/>
            <a:chOff x="134" y="-75"/>
            <a:chExt cx="5760" cy="1962"/>
          </a:xfrm>
          <a:solidFill>
            <a:schemeClr val="bg1"/>
          </a:solidFill>
        </p:grpSpPr>
        <p:sp>
          <p:nvSpPr>
            <p:cNvPr id="8" name="Freeform 5">
              <a:extLst>
                <a:ext uri="{FF2B5EF4-FFF2-40B4-BE49-F238E27FC236}">
                  <a16:creationId xmlns="" xmlns:a16="http://schemas.microsoft.com/office/drawing/2014/main" id="{45A97F7C-B6FA-45AE-BE1C-F429AE5BF2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="" xmlns:a16="http://schemas.microsoft.com/office/drawing/2014/main" id="{886E342E-E45A-43B3-B9E1-73225C5BF9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="" xmlns:a16="http://schemas.microsoft.com/office/drawing/2014/main" id="{129B2DEB-7B9F-4D64-8089-6D0B3E3912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="" xmlns:a16="http://schemas.microsoft.com/office/drawing/2014/main" id="{C300526D-E012-4BAE-8391-D5D8AC2D7D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="" xmlns:a16="http://schemas.microsoft.com/office/drawing/2014/main" id="{6A7AE131-D39D-4DB9-A6BC-6FF7B911FE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="" xmlns:a16="http://schemas.microsoft.com/office/drawing/2014/main" id="{8357AD78-2C63-4CB1-8647-644EBFF3EA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="" xmlns:a16="http://schemas.microsoft.com/office/drawing/2014/main" id="{8ECF6878-6E9B-4332-9675-D0952FFA39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="" xmlns:a16="http://schemas.microsoft.com/office/drawing/2014/main" id="{0504A538-60E5-403C-918B-1410880994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="" xmlns:a16="http://schemas.microsoft.com/office/drawing/2014/main" id="{274DF6B0-A48C-4745-AD56-363FDEC09A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4">
              <a:extLst>
                <a:ext uri="{FF2B5EF4-FFF2-40B4-BE49-F238E27FC236}">
                  <a16:creationId xmlns="" xmlns:a16="http://schemas.microsoft.com/office/drawing/2014/main" id="{F5B6599B-406C-468F-AA8D-B60BCFE393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="" xmlns:a16="http://schemas.microsoft.com/office/drawing/2014/main" id="{E4D117DE-675E-4F60-A8A4-4944DC57D3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="" xmlns:a16="http://schemas.microsoft.com/office/drawing/2014/main" id="{61029484-B797-455C-B87B-959187EBCB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="" xmlns:a16="http://schemas.microsoft.com/office/drawing/2014/main" id="{8063941E-21B8-44DD-A283-94D5D0FD18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5136943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743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8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61927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9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79231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20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06892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12202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1020751_RT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3224"/>
            <a:ext cx="5279571" cy="63247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 cstate="email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3224"/>
            <a:ext cx="5768015" cy="63247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8014" y="0"/>
            <a:ext cx="3375985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40798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2567214"/>
            <a:ext cx="4681538" cy="3755345"/>
          </a:xfrm>
        </p:spPr>
        <p:txBody>
          <a:bodyPr lIns="0" bIns="0" anchor="t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87986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7" name="Picture 6" descr="Seafish_PPT template_8_C.png"/>
          <p:cNvPicPr>
            <a:picLocks noChangeAspect="1"/>
          </p:cNvPicPr>
          <p:nvPr userDrawn="1"/>
        </p:nvPicPr>
        <p:blipFill rotWithShape="1">
          <a:blip r:embed="rId3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477191" cy="6858000"/>
          </a:xfrm>
          <a:prstGeom prst="rect">
            <a:avLst/>
          </a:prstGeom>
        </p:spPr>
      </p:pic>
      <p:pic>
        <p:nvPicPr>
          <p:cNvPr id="8" name="Picture 7" descr="Seafish_PPT template_8_D.png"/>
          <p:cNvPicPr>
            <a:picLocks noChangeAspect="1"/>
          </p:cNvPicPr>
          <p:nvPr userDrawn="1"/>
        </p:nvPicPr>
        <p:blipFill rotWithShape="1">
          <a:blip r:embed="rId4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517470" cy="6858000"/>
          </a:xfrm>
          <a:prstGeom prst="rect">
            <a:avLst/>
          </a:prstGeom>
        </p:spPr>
      </p:pic>
      <p:pic>
        <p:nvPicPr>
          <p:cNvPr id="9" name="Picture 8" descr="Seafish_PPT template_8_B.png"/>
          <p:cNvPicPr>
            <a:picLocks noChangeAspect="1"/>
          </p:cNvPicPr>
          <p:nvPr userDrawn="1"/>
        </p:nvPicPr>
        <p:blipFill rotWithShape="1">
          <a:blip r:embed="rId5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09850" y="0"/>
            <a:ext cx="3434150" cy="6858000"/>
          </a:xfrm>
          <a:prstGeom prst="rect">
            <a:avLst/>
          </a:prstGeom>
        </p:spPr>
      </p:pic>
      <p:pic>
        <p:nvPicPr>
          <p:cNvPr id="10" name="Picture 9" descr="Seafish_PPT template_8_A.png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64490" y="0"/>
            <a:ext cx="1679510" cy="13573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2567214"/>
            <a:ext cx="4681538" cy="3755345"/>
          </a:xfrm>
        </p:spPr>
        <p:txBody>
          <a:bodyPr lIns="0" bIns="0" anchor="t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16701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9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>
            <a:spLocks noChangeAspect="1"/>
          </p:cNvSpPr>
          <p:nvPr userDrawn="1"/>
        </p:nvSpPr>
        <p:spPr>
          <a:xfrm rot="5400000">
            <a:off x="-907133" y="1449070"/>
            <a:ext cx="647999" cy="64799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E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12068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461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555697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0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36874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454525" y="2097088"/>
            <a:ext cx="4217988" cy="4217987"/>
          </a:xfrm>
        </p:spPr>
        <p:txBody>
          <a:bodyPr>
            <a:norm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37567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09880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5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454525" y="2097088"/>
            <a:ext cx="4217988" cy="4217987"/>
          </a:xfrm>
        </p:spPr>
        <p:txBody>
          <a:bodyPr>
            <a:norm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3765777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65635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90232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4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25260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7282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afish_PPT template_2_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5661025"/>
            <a:ext cx="4681538" cy="661534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525009" y="2794008"/>
            <a:ext cx="3656919" cy="2721882"/>
          </a:xfrm>
        </p:spPr>
        <p:txBody>
          <a:bodyPr lIns="0" bIns="0" anchor="b" anchorCtr="0">
            <a:normAutofit/>
          </a:bodyPr>
          <a:lstStyle>
            <a:lvl1pPr marL="0" indent="0">
              <a:spcBef>
                <a:spcPts val="25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63376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661581" y="5661025"/>
            <a:ext cx="3656919" cy="661534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61581" y="2794008"/>
            <a:ext cx="3656919" cy="2721882"/>
          </a:xfrm>
        </p:spPr>
        <p:txBody>
          <a:bodyPr lIns="0" bIns="0" anchor="b" anchorCtr="0">
            <a:normAutofit/>
          </a:bodyPr>
          <a:lstStyle>
            <a:lvl1pPr marL="0" indent="0">
              <a:spcBef>
                <a:spcPts val="250"/>
              </a:spcBef>
              <a:buFontTx/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46168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FEF27-9120-2943-9098-E5350D780A7A}" type="datetimeFigureOut">
              <a:rPr lang="en-US" smtClean="0">
                <a:solidFill>
                  <a:srgbClr val="0069AB">
                    <a:tint val="75000"/>
                  </a:srgbClr>
                </a:solidFill>
              </a:rPr>
              <a:pPr/>
              <a:t>10/21/2020</a:t>
            </a:fld>
            <a:endParaRPr lang="en-US">
              <a:solidFill>
                <a:srgbClr val="0069AB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69AB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C5A28-6055-F642-847B-C1724C6C4937}" type="slidenum">
              <a:rPr lang="en-US" smtClean="0">
                <a:solidFill>
                  <a:srgbClr val="0069AB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69A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8008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 1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1"/>
            <a:ext cx="9143390" cy="6857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3" y="848698"/>
            <a:ext cx="8387999" cy="1225639"/>
          </a:xfrm>
        </p:spPr>
        <p:txBody>
          <a:bodyPr anchor="b">
            <a:normAutofit/>
          </a:bodyPr>
          <a:lstStyle>
            <a:lvl1pPr algn="l">
              <a:defRPr sz="3000" b="1" baseline="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Presentation title to go here, up to a maximum of two lines of text.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3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 </a:t>
            </a:r>
            <a:r>
              <a:rPr lang="mr-IN" dirty="0"/>
              <a:t>–</a:t>
            </a:r>
            <a:r>
              <a:rPr lang="en-GB" dirty="0"/>
              <a:t> date / presenter’s name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8" y="5725583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024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00" y="1304925"/>
            <a:ext cx="7950200" cy="47228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848395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8000" y="2905200"/>
            <a:ext cx="4996800" cy="363600"/>
          </a:xfrm>
        </p:spPr>
        <p:txBody>
          <a:bodyPr anchor="t"/>
          <a:lstStyle>
            <a:lvl1pPr algn="r"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1" y="3247200"/>
            <a:ext cx="1522799" cy="145800"/>
          </a:xfrm>
        </p:spPr>
        <p:txBody>
          <a:bodyPr anchor="t"/>
          <a:lstStyle>
            <a:lvl1pPr algn="r">
              <a:defRPr b="1" cap="all" baseline="0"/>
            </a:lvl1pPr>
          </a:lstStyle>
          <a:p>
            <a:fld id="{ADDB6B5F-43D6-41FE-AC16-7E33290B0982}" type="datetime3">
              <a:rPr lang="en-US" smtClean="0">
                <a:solidFill>
                  <a:srgbClr val="0075BF"/>
                </a:solidFill>
              </a:rPr>
              <a:pPr/>
              <a:t>21 October 2020</a:t>
            </a:fld>
            <a:endParaRPr lang="en-GB" dirty="0">
              <a:solidFill>
                <a:srgbClr val="0075BF"/>
              </a:solidFill>
            </a:endParaRPr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xmlns="" id="{256774C6-BF72-4D8A-AD80-5F476EE27AC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243100" y="2620800"/>
            <a:ext cx="2304000" cy="784800"/>
            <a:chOff x="134" y="-75"/>
            <a:chExt cx="5760" cy="1962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xmlns="" id="{45A97F7C-B6FA-45AE-BE1C-F429AE5BF2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xmlns="" id="{886E342E-E45A-43B3-B9E1-73225C5BF9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xmlns="" id="{129B2DEB-7B9F-4D64-8089-6D0B3E3912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xmlns="" id="{C300526D-E012-4BAE-8391-D5D8AC2D7D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xmlns="" id="{6A7AE131-D39D-4DB9-A6BC-6FF7B911FE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xmlns="" id="{8357AD78-2C63-4CB1-8647-644EBFF3EA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xmlns="" id="{8ECF6878-6E9B-4332-9675-D0952FFA39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xmlns="" id="{0504A538-60E5-403C-918B-1410880994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xmlns="" id="{274DF6B0-A48C-4745-AD56-363FDEC09A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xmlns="" id="{F5B6599B-406C-468F-AA8D-B60BCFE393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xmlns="" id="{E4D117DE-675E-4F60-A8A4-4944DC57D3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xmlns="" id="{61029484-B797-455C-B87B-959187EBCB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xmlns="" id="{8063941E-21B8-44DD-A283-94D5D0FD18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0606147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Alt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098000" y="2905200"/>
            <a:ext cx="4996800" cy="363600"/>
          </a:xfrm>
        </p:spPr>
        <p:txBody>
          <a:bodyPr anchor="t"/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xfrm>
            <a:off x="4572001" y="3247200"/>
            <a:ext cx="1522799" cy="145800"/>
          </a:xfrm>
        </p:spPr>
        <p:txBody>
          <a:bodyPr anchor="t"/>
          <a:lstStyle>
            <a:lvl1pPr algn="r">
              <a:defRPr b="1" cap="all" baseline="0">
                <a:solidFill>
                  <a:schemeClr val="bg1"/>
                </a:solidFill>
              </a:defRPr>
            </a:lvl1pPr>
          </a:lstStyle>
          <a:p>
            <a:fld id="{D076B4B0-0E40-4883-BED4-303E971F3015}" type="datetime3">
              <a:rPr lang="en-US" smtClean="0">
                <a:solidFill>
                  <a:prstClr val="white"/>
                </a:solidFill>
              </a:rPr>
              <a:pPr/>
              <a:t>21 October 2020</a:t>
            </a:fld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xmlns="" id="{256774C6-BF72-4D8A-AD80-5F476EE27AC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243100" y="2620800"/>
            <a:ext cx="2304000" cy="784800"/>
            <a:chOff x="134" y="-75"/>
            <a:chExt cx="5760" cy="1962"/>
          </a:xfrm>
          <a:solidFill>
            <a:schemeClr val="bg1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xmlns="" id="{45A97F7C-B6FA-45AE-BE1C-F429AE5BF2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xmlns="" id="{886E342E-E45A-43B3-B9E1-73225C5BF9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xmlns="" id="{129B2DEB-7B9F-4D64-8089-6D0B3E3912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xmlns="" id="{C300526D-E012-4BAE-8391-D5D8AC2D7D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xmlns="" id="{6A7AE131-D39D-4DB9-A6BC-6FF7B911FE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xmlns="" id="{8357AD78-2C63-4CB1-8647-644EBFF3EA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xmlns="" id="{8ECF6878-6E9B-4332-9675-D0952FFA39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xmlns="" id="{0504A538-60E5-403C-918B-1410880994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xmlns="" id="{274DF6B0-A48C-4745-AD56-363FDEC09A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xmlns="" id="{F5B6599B-406C-468F-AA8D-B60BCFE393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xmlns="" id="{E4D117DE-675E-4F60-A8A4-4944DC57D3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xmlns="" id="{61029484-B797-455C-B87B-959187EBCB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xmlns="" id="{8063941E-21B8-44DD-A283-94D5D0FD18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4226575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>
                <a:solidFill>
                  <a:srgbClr val="0075BF"/>
                </a:solidFill>
              </a:rPr>
              <a:pPr/>
              <a:t>‹#›</a:t>
            </a:fld>
            <a:endParaRPr lang="en-GB">
              <a:solidFill>
                <a:srgbClr val="0075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752216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00" y="1304925"/>
            <a:ext cx="7950200" cy="47228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>
                <a:solidFill>
                  <a:srgbClr val="0075BF"/>
                </a:solidFill>
              </a:rPr>
              <a:pPr/>
              <a:t>‹#›</a:t>
            </a:fld>
            <a:endParaRPr lang="en-GB">
              <a:solidFill>
                <a:srgbClr val="0075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701681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900" y="1855787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5100" y="1855787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>
                <a:solidFill>
                  <a:srgbClr val="0075BF"/>
                </a:solidFill>
              </a:rPr>
              <a:pPr/>
              <a:t>‹#›</a:t>
            </a:fld>
            <a:endParaRPr lang="en-GB">
              <a:solidFill>
                <a:srgbClr val="0075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776870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900" y="1855787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>
                <a:solidFill>
                  <a:srgbClr val="0075BF"/>
                </a:solidFill>
              </a:rPr>
              <a:pPr/>
              <a:t>‹#›</a:t>
            </a:fld>
            <a:endParaRPr lang="en-GB">
              <a:solidFill>
                <a:srgbClr val="0075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213625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840201-6420-4149-A1B3-6A656DE32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3118506"/>
            <a:ext cx="6422400" cy="823769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xmlns="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3025564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xmlns="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xmlns="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xmlns="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xmlns="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xmlns="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xmlns="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xmlns="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xmlns="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xmlns="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xmlns="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xmlns="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xmlns="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xmlns="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3602646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840201-6420-4149-A1B3-6A656DE32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3118506"/>
            <a:ext cx="6422400" cy="823769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xmlns="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3025564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xmlns="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xmlns="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xmlns="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xmlns="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xmlns="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xmlns="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xmlns="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xmlns="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xmlns="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xmlns="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xmlns="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xmlns="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xmlns="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7210871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os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5951867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ose Slid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xmlns="" id="{E61854D4-7D42-42F8-8EB5-31AA12955E1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471600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xmlns="" id="{3F56BFE3-0F80-47A6-849C-3DEF2E16BA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xmlns="" id="{1F15C015-E08F-44A6-901F-4254A2F36D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xmlns="" id="{655F8514-72C8-4407-BD93-95327C78AE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xmlns="" id="{D7A83BA7-4125-4C83-ABAA-3AD981B67D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xmlns="" id="{078C3575-4A9F-449D-BC2E-E239BB135D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xmlns="" id="{4D2F2BA4-B5C1-418D-8BE1-FDB0658487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xmlns="" id="{BF2EB0DF-ED98-4690-AF9C-7944453385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xmlns="" id="{F51295A4-C326-465C-B5E1-363B705035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xmlns="" id="{FB21DE5C-F96D-48C7-A416-1B7DAA8380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xmlns="" id="{FA81914C-0873-4C9A-93EB-68181768E3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xmlns="" id="{5BC03760-CE40-45F8-94E7-DA7780419C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xmlns="" id="{933220D6-F15E-4FB1-AF9C-E7113FB85AF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xmlns="" id="{7CFC4469-D04E-40F1-857E-87E9A58799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354455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900" y="1855787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5100" y="1855787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75192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ose Slide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xmlns="" id="{E61854D4-7D42-42F8-8EB5-31AA12955E1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471600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xmlns="" id="{3F56BFE3-0F80-47A6-849C-3DEF2E16BA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xmlns="" id="{1F15C015-E08F-44A6-901F-4254A2F36D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xmlns="" id="{655F8514-72C8-4407-BD93-95327C78AE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xmlns="" id="{D7A83BA7-4125-4C83-ABAA-3AD981B67D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xmlns="" id="{078C3575-4A9F-449D-BC2E-E239BB135D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xmlns="" id="{4D2F2BA4-B5C1-418D-8BE1-FDB0658487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xmlns="" id="{BF2EB0DF-ED98-4690-AF9C-7944453385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xmlns="" id="{F51295A4-C326-465C-B5E1-363B705035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xmlns="" id="{FB21DE5C-F96D-48C7-A416-1B7DAA8380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xmlns="" id="{FA81914C-0873-4C9A-93EB-68181768E3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xmlns="" id="{5BC03760-CE40-45F8-94E7-DA7780419C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xmlns="" id="{933220D6-F15E-4FB1-AF9C-E7113FB85AF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xmlns="" id="{7CFC4469-D04E-40F1-857E-87E9A58799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7219632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:a16="http://schemas.microsoft.com/office/drawing/2014/main" xmlns="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053100" y="5839200"/>
            <a:ext cx="1494000" cy="508893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xmlns="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xmlns="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xmlns="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xmlns="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xmlns="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xmlns="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xmlns="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xmlns="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xmlns="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xmlns="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xmlns="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xmlns="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xmlns="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AEA2F3C-4123-4163-946A-C1ABED99E969}"/>
              </a:ext>
            </a:extLst>
          </p:cNvPr>
          <p:cNvSpPr txBox="1"/>
          <p:nvPr userDrawn="1"/>
        </p:nvSpPr>
        <p:spPr>
          <a:xfrm>
            <a:off x="2717223" y="6044400"/>
            <a:ext cx="4248777" cy="3999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ts val="1340"/>
              </a:lnSpc>
            </a:pPr>
            <a:r>
              <a:rPr lang="en-GB" sz="950" dirty="0">
                <a:solidFill>
                  <a:prstClr val="white"/>
                </a:solidFill>
              </a:rPr>
              <a:t>18 </a:t>
            </a:r>
            <a:r>
              <a:rPr lang="en-GB" sz="950" dirty="0" err="1">
                <a:solidFill>
                  <a:prstClr val="white"/>
                </a:solidFill>
              </a:rPr>
              <a:t>Logie</a:t>
            </a:r>
            <a:r>
              <a:rPr lang="en-GB" sz="950" dirty="0">
                <a:solidFill>
                  <a:prstClr val="white"/>
                </a:solidFill>
              </a:rPr>
              <a:t> Mill, </a:t>
            </a:r>
            <a:r>
              <a:rPr lang="en-GB" sz="950" dirty="0" err="1">
                <a:solidFill>
                  <a:prstClr val="white"/>
                </a:solidFill>
              </a:rPr>
              <a:t>Logie</a:t>
            </a:r>
            <a:r>
              <a:rPr lang="en-GB" sz="950" dirty="0">
                <a:solidFill>
                  <a:prstClr val="white"/>
                </a:solidFill>
              </a:rPr>
              <a:t> Green Road, Edinburgh EH7 4HS</a:t>
            </a:r>
          </a:p>
          <a:p>
            <a:pPr algn="r">
              <a:lnSpc>
                <a:spcPts val="1340"/>
              </a:lnSpc>
            </a:pPr>
            <a:r>
              <a:rPr lang="en-GB" sz="950" dirty="0">
                <a:solidFill>
                  <a:prstClr val="white"/>
                </a:solidFill>
              </a:rPr>
              <a:t>TEL +44 (0)131 558 3331   FAX +44(0)131 558 1442  seafish@seafish.co.uk</a:t>
            </a:r>
          </a:p>
        </p:txBody>
      </p:sp>
    </p:spTree>
    <p:extLst>
      <p:ext uri="{BB962C8B-B14F-4D97-AF65-F5344CB8AC3E}">
        <p14:creationId xmlns:p14="http://schemas.microsoft.com/office/powerpoint/2010/main" val="1500415054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>
                <a:solidFill>
                  <a:srgbClr val="0075BF"/>
                </a:solidFill>
              </a:rPr>
              <a:pPr/>
              <a:t>‹#›</a:t>
            </a:fld>
            <a:endParaRPr lang="en-GB">
              <a:solidFill>
                <a:srgbClr val="0075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222951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>
                <a:solidFill>
                  <a:srgbClr val="0075BF"/>
                </a:solidFill>
              </a:rPr>
              <a:pPr/>
              <a:t>‹#›</a:t>
            </a:fld>
            <a:endParaRPr lang="en-GB">
              <a:solidFill>
                <a:srgbClr val="0075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216350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863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17A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2703546"/>
            <a:ext cx="9144000" cy="4154454"/>
          </a:xfrm>
          <a:prstGeom prst="rect">
            <a:avLst/>
          </a:prstGeom>
          <a:solidFill>
            <a:srgbClr val="5185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17A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5354320" y="307848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endParaRPr lang="en-US" sz="2800" dirty="0" smtClean="0">
              <a:solidFill>
                <a:srgbClr val="18A2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06" y="286042"/>
            <a:ext cx="1592708" cy="316930"/>
          </a:xfrm>
          <a:prstGeom prst="rect">
            <a:avLst/>
          </a:prstGeom>
        </p:spPr>
      </p:pic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2747" y="1789477"/>
            <a:ext cx="6400800" cy="548973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62626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2747" y="644999"/>
            <a:ext cx="83943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553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217488"/>
            <a:ext cx="8629650" cy="8683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295400"/>
            <a:ext cx="8648700" cy="4038600"/>
          </a:xfrm>
        </p:spPr>
        <p:txBody>
          <a:bodyPr rtlCol="0">
            <a:normAutofit/>
          </a:bodyPr>
          <a:lstStyle/>
          <a:p>
            <a:pPr lvl="0"/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123874861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hank You / Closing Slide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" y="915"/>
            <a:ext cx="9142017" cy="68561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3" y="848698"/>
            <a:ext cx="8387999" cy="1225639"/>
          </a:xfrm>
        </p:spPr>
        <p:txBody>
          <a:bodyPr anchor="b">
            <a:normAutofit/>
          </a:bodyPr>
          <a:lstStyle>
            <a:lvl1pPr algn="l">
              <a:defRPr sz="4000" b="1" baseline="0">
                <a:solidFill>
                  <a:srgbClr val="FECC0C"/>
                </a:solidFill>
              </a:defRPr>
            </a:lvl1pPr>
          </a:lstStyle>
          <a:p>
            <a:r>
              <a:rPr lang="en-GB" dirty="0"/>
              <a:t>Thank you / closing text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3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Prompt for questions to go here?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8" y="5725583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33633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1"/>
            <a:ext cx="9143390" cy="6857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4" y="848698"/>
            <a:ext cx="8387999" cy="1225639"/>
          </a:xfrm>
        </p:spPr>
        <p:txBody>
          <a:bodyPr anchor="b">
            <a:normAutofit/>
          </a:bodyPr>
          <a:lstStyle>
            <a:lvl1pPr algn="l">
              <a:defRPr sz="3000" b="1" baseline="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Presentation title to go here, up to a maximum of two lines of text.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4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 </a:t>
            </a:r>
            <a:r>
              <a:rPr lang="mr-IN" dirty="0"/>
              <a:t>–</a:t>
            </a:r>
            <a:r>
              <a:rPr lang="en-GB" dirty="0"/>
              <a:t> date / presenter’s name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8" y="5725583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45969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Aqua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7"/>
            <a:ext cx="1463842" cy="83829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450427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8" y="860565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7" y="6017014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67676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Oilskin Yellow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7519737" y="5810807"/>
            <a:ext cx="1463842" cy="83829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450427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8" y="860565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7" y="6017014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119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900" y="1855787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910409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Lifebuoy Oran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7"/>
            <a:ext cx="1463842" cy="83829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450427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8" y="860565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7" y="6017014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73325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eaweed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7"/>
            <a:ext cx="1463842" cy="83829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450427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8" y="860565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7" y="6017014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0466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torm Gre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7"/>
            <a:ext cx="1463842" cy="83829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450427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8" y="860565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7" y="6026322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05926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Pictur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DC2554E4-8B5E-445A-BB8A-87BE2A43163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9307"/>
            <a:ext cx="9144000" cy="6867307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617947"/>
            <a:ext cx="5573962" cy="707886"/>
          </a:xfrm>
          <a:solidFill>
            <a:schemeClr val="tx2">
              <a:alpha val="85000"/>
            </a:schemeClr>
          </a:solidFill>
        </p:spPr>
        <p:txBody>
          <a:bodyPr wrap="none" anchor="t">
            <a:sp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9740" y="879178"/>
            <a:ext cx="5270995" cy="461665"/>
          </a:xfrm>
          <a:solidFill>
            <a:schemeClr val="tx2">
              <a:alpha val="85000"/>
            </a:schemeClr>
          </a:solidFill>
        </p:spPr>
        <p:txBody>
          <a:bodyPr wrap="none">
            <a:sp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Add sub heading or delete this shape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63873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48925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1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7296" y="1384403"/>
            <a:ext cx="4038600" cy="4656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696" y="1384403"/>
            <a:ext cx="4038600" cy="4656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51097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67298" y="1384137"/>
            <a:ext cx="8387999" cy="4656000"/>
          </a:xfrm>
          <a:prstGeom prst="rect">
            <a:avLst/>
          </a:prstGeom>
        </p:spPr>
        <p:txBody>
          <a:bodyPr lIns="108000" tIns="46800" rIns="108000" bIns="46800" anchor="ctr" anchorCtr="0"/>
          <a:lstStyle>
            <a:lvl1pPr marL="0" indent="-36000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3200" b="0" baseline="0">
                <a:solidFill>
                  <a:schemeClr val="tx2"/>
                </a:solidFill>
              </a:defRPr>
            </a:lvl1pPr>
            <a:lvl2pPr marL="0" indent="-360000">
              <a:spcAft>
                <a:spcPts val="600"/>
              </a:spcAft>
              <a:buFont typeface="Arial" pitchFamily="34" charset="0"/>
              <a:buNone/>
              <a:defRPr sz="2400" b="0" baseline="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Click here to insert a feature quote which could run to a number of lines.</a:t>
            </a:r>
          </a:p>
          <a:p>
            <a:pPr lvl="1"/>
            <a:r>
              <a:rPr lang="en-US" dirty="0"/>
              <a:t>Supporting information could be set in grey.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1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07673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uture with caption (full ble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6858000"/>
          </a:xfrm>
          <a:ln>
            <a:noFill/>
          </a:ln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/>
            </a:lvl1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" y="-1"/>
            <a:ext cx="2659063" cy="6858001"/>
          </a:xfrm>
          <a:gradFill flip="none" rotWithShape="1">
            <a:gsLst>
              <a:gs pos="0">
                <a:srgbClr val="0077C8">
                  <a:alpha val="85000"/>
                </a:srgbClr>
              </a:gs>
              <a:gs pos="100000">
                <a:schemeClr val="accent1">
                  <a:alpha val="90000"/>
                </a:schemeClr>
              </a:gs>
            </a:gsLst>
            <a:lin ang="16200000" scaled="0"/>
            <a:tileRect/>
          </a:gradFill>
          <a:ln>
            <a:noFill/>
          </a:ln>
        </p:spPr>
        <p:txBody>
          <a:bodyPr lIns="360000" tIns="342000">
            <a:normAutofit/>
          </a:bodyPr>
          <a:lstStyle>
            <a:lvl1pPr marL="0" indent="0" algn="l">
              <a:buNone/>
              <a:defRPr sz="24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image caption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83389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67298" y="1354667"/>
            <a:ext cx="8387999" cy="41760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67298" y="5530667"/>
            <a:ext cx="8387999" cy="48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add a caption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1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10900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444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1840201-6420-4149-A1B3-6A656DE32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3118506"/>
            <a:ext cx="6422400" cy="823769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6" name="Group 4">
            <a:extLst>
              <a:ext uri="{FF2B5EF4-FFF2-40B4-BE49-F238E27FC236}">
                <a16:creationId xmlns="" xmlns:a16="http://schemas.microsoft.com/office/drawing/2014/main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3025564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="" xmlns:a16="http://schemas.microsoft.com/office/drawing/2014/main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="" xmlns:a16="http://schemas.microsoft.com/office/drawing/2014/main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="" xmlns:a16="http://schemas.microsoft.com/office/drawing/2014/main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="" xmlns:a16="http://schemas.microsoft.com/office/drawing/2014/main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="" xmlns:a16="http://schemas.microsoft.com/office/drawing/2014/main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="" xmlns:a16="http://schemas.microsoft.com/office/drawing/2014/main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="" xmlns:a16="http://schemas.microsoft.com/office/drawing/2014/main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="" xmlns:a16="http://schemas.microsoft.com/office/drawing/2014/main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="" xmlns:a16="http://schemas.microsoft.com/office/drawing/2014/main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="" xmlns:a16="http://schemas.microsoft.com/office/drawing/2014/main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="" xmlns:a16="http://schemas.microsoft.com/office/drawing/2014/main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="" xmlns:a16="http://schemas.microsoft.com/office/drawing/2014/main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="" xmlns:a16="http://schemas.microsoft.com/office/drawing/2014/main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6356541"/>
      </p:ext>
    </p:extLst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hank You / Closing Slide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" y="915"/>
            <a:ext cx="9142017" cy="68561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4" y="848698"/>
            <a:ext cx="8387999" cy="1225639"/>
          </a:xfrm>
        </p:spPr>
        <p:txBody>
          <a:bodyPr anchor="b">
            <a:normAutofit/>
          </a:bodyPr>
          <a:lstStyle>
            <a:lvl1pPr algn="l">
              <a:defRPr sz="4000" b="1" baseline="0">
                <a:solidFill>
                  <a:srgbClr val="FECC0C"/>
                </a:solidFill>
              </a:defRPr>
            </a:lvl1pPr>
          </a:lstStyle>
          <a:p>
            <a:r>
              <a:rPr lang="en-GB" dirty="0"/>
              <a:t>Thank you / closing text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4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Prompt for questions to go here?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8" y="5725583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574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1840201-6420-4149-A1B3-6A656DE32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3118506"/>
            <a:ext cx="6422400" cy="823769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6" name="Group 4">
            <a:extLst>
              <a:ext uri="{FF2B5EF4-FFF2-40B4-BE49-F238E27FC236}">
                <a16:creationId xmlns="" xmlns:a16="http://schemas.microsoft.com/office/drawing/2014/main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3025564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="" xmlns:a16="http://schemas.microsoft.com/office/drawing/2014/main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="" xmlns:a16="http://schemas.microsoft.com/office/drawing/2014/main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="" xmlns:a16="http://schemas.microsoft.com/office/drawing/2014/main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="" xmlns:a16="http://schemas.microsoft.com/office/drawing/2014/main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="" xmlns:a16="http://schemas.microsoft.com/office/drawing/2014/main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="" xmlns:a16="http://schemas.microsoft.com/office/drawing/2014/main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="" xmlns:a16="http://schemas.microsoft.com/office/drawing/2014/main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="" xmlns:a16="http://schemas.microsoft.com/office/drawing/2014/main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="" xmlns:a16="http://schemas.microsoft.com/office/drawing/2014/main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="" xmlns:a16="http://schemas.microsoft.com/office/drawing/2014/main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="" xmlns:a16="http://schemas.microsoft.com/office/drawing/2014/main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="" xmlns:a16="http://schemas.microsoft.com/office/drawing/2014/main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="" xmlns:a16="http://schemas.microsoft.com/office/drawing/2014/main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30899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os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7143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36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5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2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23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6900" y="527050"/>
            <a:ext cx="6731667" cy="7778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6900" y="1855787"/>
            <a:ext cx="7950200" cy="41719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6900" y="6212667"/>
            <a:ext cx="1506200" cy="27706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3F690C12-BAD4-4AF6-81CC-E798817215F4}" type="datetime3">
              <a:rPr lang="en-US" smtClean="0"/>
              <a:t>21 October 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6900" y="6552074"/>
            <a:ext cx="7950200" cy="2124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7100" y="6231601"/>
            <a:ext cx="290900" cy="25813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3F17AC1C-9FE1-42FA-99A3-80DA8DDB6D2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BA690F1-BF49-47B1-B953-55E8388BEBEA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00" y="6231600"/>
            <a:ext cx="6444000" cy="258133"/>
          </a:xfrm>
          <a:prstGeom prst="rect">
            <a:avLst/>
          </a:prstGeom>
        </p:spPr>
      </p:pic>
      <p:grpSp>
        <p:nvGrpSpPr>
          <p:cNvPr id="12" name="Group 4">
            <a:extLst>
              <a:ext uri="{FF2B5EF4-FFF2-40B4-BE49-F238E27FC236}">
                <a16:creationId xmlns="" xmlns:a16="http://schemas.microsoft.com/office/drawing/2014/main" id="{5175D0F3-A7E4-4BFD-8553-0D26E0BB7BF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362700" y="471600"/>
            <a:ext cx="1184400" cy="403436"/>
            <a:chOff x="134" y="-75"/>
            <a:chExt cx="5760" cy="1962"/>
          </a:xfrm>
        </p:grpSpPr>
        <p:sp>
          <p:nvSpPr>
            <p:cNvPr id="14" name="Freeform 5">
              <a:extLst>
                <a:ext uri="{FF2B5EF4-FFF2-40B4-BE49-F238E27FC236}">
                  <a16:creationId xmlns="" xmlns:a16="http://schemas.microsoft.com/office/drawing/2014/main" id="{7DFCE972-EAA5-4B92-BA49-CD32C6DC93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6">
              <a:extLst>
                <a:ext uri="{FF2B5EF4-FFF2-40B4-BE49-F238E27FC236}">
                  <a16:creationId xmlns="" xmlns:a16="http://schemas.microsoft.com/office/drawing/2014/main" id="{1A77D11B-9455-4FB8-9F9F-889262CAFD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7">
              <a:extLst>
                <a:ext uri="{FF2B5EF4-FFF2-40B4-BE49-F238E27FC236}">
                  <a16:creationId xmlns="" xmlns:a16="http://schemas.microsoft.com/office/drawing/2014/main" id="{719E90E0-B605-4752-90BB-52F1C0818D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8">
              <a:extLst>
                <a:ext uri="{FF2B5EF4-FFF2-40B4-BE49-F238E27FC236}">
                  <a16:creationId xmlns="" xmlns:a16="http://schemas.microsoft.com/office/drawing/2014/main" id="{FF8933A7-22F5-4C93-BFB8-CC701FF6C7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9">
              <a:extLst>
                <a:ext uri="{FF2B5EF4-FFF2-40B4-BE49-F238E27FC236}">
                  <a16:creationId xmlns="" xmlns:a16="http://schemas.microsoft.com/office/drawing/2014/main" id="{8AB74FF3-49A4-4132-8720-66A2CA737F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0">
              <a:extLst>
                <a:ext uri="{FF2B5EF4-FFF2-40B4-BE49-F238E27FC236}">
                  <a16:creationId xmlns="" xmlns:a16="http://schemas.microsoft.com/office/drawing/2014/main" id="{A9532494-F208-400B-B2D0-EBE14034D7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1">
              <a:extLst>
                <a:ext uri="{FF2B5EF4-FFF2-40B4-BE49-F238E27FC236}">
                  <a16:creationId xmlns="" xmlns:a16="http://schemas.microsoft.com/office/drawing/2014/main" id="{9F7F3F3C-A874-45EB-8829-6DBFF4D0BD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2">
              <a:extLst>
                <a:ext uri="{FF2B5EF4-FFF2-40B4-BE49-F238E27FC236}">
                  <a16:creationId xmlns="" xmlns:a16="http://schemas.microsoft.com/office/drawing/2014/main" id="{B72883E8-82FC-41A5-9094-CE4889AB31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3">
              <a:extLst>
                <a:ext uri="{FF2B5EF4-FFF2-40B4-BE49-F238E27FC236}">
                  <a16:creationId xmlns="" xmlns:a16="http://schemas.microsoft.com/office/drawing/2014/main" id="{F7F58AD2-8B06-4C2D-BAA2-CA87C64DA6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4">
              <a:extLst>
                <a:ext uri="{FF2B5EF4-FFF2-40B4-BE49-F238E27FC236}">
                  <a16:creationId xmlns="" xmlns:a16="http://schemas.microsoft.com/office/drawing/2014/main" id="{D35B62C9-EE8F-45F7-9561-7384B2AAE67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5">
              <a:extLst>
                <a:ext uri="{FF2B5EF4-FFF2-40B4-BE49-F238E27FC236}">
                  <a16:creationId xmlns="" xmlns:a16="http://schemas.microsoft.com/office/drawing/2014/main" id="{F8332340-5CE5-4249-B2D0-A7EE26F9C9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6">
              <a:extLst>
                <a:ext uri="{FF2B5EF4-FFF2-40B4-BE49-F238E27FC236}">
                  <a16:creationId xmlns="" xmlns:a16="http://schemas.microsoft.com/office/drawing/2014/main" id="{252E8A71-FE3C-4C28-A170-42EC748ECE5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7">
              <a:extLst>
                <a:ext uri="{FF2B5EF4-FFF2-40B4-BE49-F238E27FC236}">
                  <a16:creationId xmlns="" xmlns:a16="http://schemas.microsoft.com/office/drawing/2014/main" id="{387437AA-6487-4B95-B4F0-ABAA6962C3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123865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97" r:id="rId1"/>
    <p:sldLayoutId id="2147485598" r:id="rId2"/>
    <p:sldLayoutId id="2147485599" r:id="rId3"/>
    <p:sldLayoutId id="2147485600" r:id="rId4"/>
    <p:sldLayoutId id="2147485601" r:id="rId5"/>
    <p:sldLayoutId id="2147485602" r:id="rId6"/>
    <p:sldLayoutId id="2147485603" r:id="rId7"/>
    <p:sldLayoutId id="2147485604" r:id="rId8"/>
    <p:sldLayoutId id="2147485605" r:id="rId9"/>
    <p:sldLayoutId id="2147485606" r:id="rId10"/>
    <p:sldLayoutId id="2147485607" r:id="rId11"/>
    <p:sldLayoutId id="2147485608" r:id="rId12"/>
    <p:sldLayoutId id="2147485609" r:id="rId13"/>
    <p:sldLayoutId id="2147485610" r:id="rId14"/>
    <p:sldLayoutId id="2147485611" r:id="rId15"/>
  </p:sldLayoutIdLst>
  <p:transition>
    <p:fade/>
  </p:transition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27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81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08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332" userDrawn="1">
          <p15:clr>
            <a:srgbClr val="F26B43"/>
          </p15:clr>
        </p15:guide>
        <p15:guide id="4" orient="horz" pos="822" userDrawn="1">
          <p15:clr>
            <a:srgbClr val="F26B43"/>
          </p15:clr>
        </p15:guide>
        <p15:guide id="5" orient="horz" pos="1169" userDrawn="1">
          <p15:clr>
            <a:srgbClr val="F26B43"/>
          </p15:clr>
        </p15:guide>
        <p15:guide id="6" pos="376" userDrawn="1">
          <p15:clr>
            <a:srgbClr val="F26B43"/>
          </p15:clr>
        </p15:guide>
        <p15:guide id="7" pos="5384" userDrawn="1">
          <p15:clr>
            <a:srgbClr val="F26B43"/>
          </p15:clr>
        </p15:guide>
        <p15:guide id="8" orient="horz" pos="379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A27FEF27-9120-2943-9098-E5350D780A7A}" type="datetimeFigureOut">
              <a:rPr lang="en-US" smtClean="0">
                <a:solidFill>
                  <a:srgbClr val="0069AB">
                    <a:tint val="75000"/>
                  </a:srgbClr>
                </a:solidFill>
                <a:latin typeface="Arial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10/21/2020</a:t>
            </a:fld>
            <a:endParaRPr lang="en-US">
              <a:solidFill>
                <a:srgbClr val="0069AB">
                  <a:tint val="75000"/>
                </a:srgb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69AB">
                  <a:tint val="75000"/>
                </a:srgb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2B6C5A28-6055-F642-847B-C1724C6C4937}" type="slidenum">
              <a:rPr lang="en-US" smtClean="0">
                <a:solidFill>
                  <a:srgbClr val="0069AB">
                    <a:tint val="75000"/>
                  </a:srgbClr>
                </a:solidFill>
                <a:latin typeface="Arial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69AB">
                  <a:tint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7547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37" r:id="rId1"/>
    <p:sldLayoutId id="2147485638" r:id="rId2"/>
    <p:sldLayoutId id="2147485639" r:id="rId3"/>
    <p:sldLayoutId id="2147485640" r:id="rId4"/>
    <p:sldLayoutId id="2147485641" r:id="rId5"/>
    <p:sldLayoutId id="2147485642" r:id="rId6"/>
    <p:sldLayoutId id="2147485643" r:id="rId7"/>
    <p:sldLayoutId id="2147485644" r:id="rId8"/>
    <p:sldLayoutId id="2147485645" r:id="rId9"/>
    <p:sldLayoutId id="2147485646" r:id="rId10"/>
    <p:sldLayoutId id="2147485647" r:id="rId11"/>
    <p:sldLayoutId id="2147485648" r:id="rId12"/>
    <p:sldLayoutId id="2147485649" r:id="rId13"/>
    <p:sldLayoutId id="2147485650" r:id="rId14"/>
    <p:sldLayoutId id="2147485651" r:id="rId15"/>
    <p:sldLayoutId id="2147485652" r:id="rId16"/>
    <p:sldLayoutId id="2147485653" r:id="rId17"/>
    <p:sldLayoutId id="2147485654" r:id="rId18"/>
    <p:sldLayoutId id="2147485655" r:id="rId19"/>
    <p:sldLayoutId id="2147485656" r:id="rId20"/>
    <p:sldLayoutId id="2147485657" r:id="rId21"/>
    <p:sldLayoutId id="2147485658" r:id="rId22"/>
    <p:sldLayoutId id="2147485659" r:id="rId23"/>
    <p:sldLayoutId id="2147485660" r:id="rId2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6900" y="527050"/>
            <a:ext cx="6731667" cy="7778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6900" y="1855787"/>
            <a:ext cx="7950200" cy="41719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6900" y="6212667"/>
            <a:ext cx="1506200" cy="27706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3F690C12-BAD4-4AF6-81CC-E798817215F4}" type="datetime3">
              <a:rPr lang="en-US" smtClean="0">
                <a:solidFill>
                  <a:srgbClr val="0075BF"/>
                </a:solidFill>
              </a:rPr>
              <a:pPr/>
              <a:t>21 October 2020</a:t>
            </a:fld>
            <a:endParaRPr lang="en-GB" dirty="0">
              <a:solidFill>
                <a:srgbClr val="0075B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6900" y="6552074"/>
            <a:ext cx="7950200" cy="2124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endParaRPr lang="en-GB" dirty="0">
              <a:solidFill>
                <a:srgbClr val="0075B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7100" y="6231601"/>
            <a:ext cx="290900" cy="25813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3F17AC1C-9FE1-42FA-99A3-80DA8DDB6D2B}" type="slidenum">
              <a:rPr lang="en-GB" smtClean="0">
                <a:solidFill>
                  <a:srgbClr val="0075BF"/>
                </a:solidFill>
              </a:rPr>
              <a:pPr/>
              <a:t>‹#›</a:t>
            </a:fld>
            <a:endParaRPr lang="en-GB" dirty="0">
              <a:solidFill>
                <a:srgbClr val="0075BF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BA690F1-BF49-47B1-B953-55E8388BEBEA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00" y="6231600"/>
            <a:ext cx="6444000" cy="258133"/>
          </a:xfrm>
          <a:prstGeom prst="rect">
            <a:avLst/>
          </a:prstGeom>
        </p:spPr>
      </p:pic>
      <p:grpSp>
        <p:nvGrpSpPr>
          <p:cNvPr id="12" name="Group 4">
            <a:extLst>
              <a:ext uri="{FF2B5EF4-FFF2-40B4-BE49-F238E27FC236}">
                <a16:creationId xmlns:a16="http://schemas.microsoft.com/office/drawing/2014/main" xmlns="" id="{5175D0F3-A7E4-4BFD-8553-0D26E0BB7BF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362700" y="471600"/>
            <a:ext cx="1184400" cy="403436"/>
            <a:chOff x="134" y="-75"/>
            <a:chExt cx="5760" cy="1962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xmlns="" id="{7DFCE972-EAA5-4B92-BA49-CD32C6DC93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xmlns="" id="{1A77D11B-9455-4FB8-9F9F-889262CAFD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xmlns="" id="{719E90E0-B605-4752-90BB-52F1C0818D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xmlns="" id="{FF8933A7-22F5-4C93-BFB8-CC701FF6C7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xmlns="" id="{8AB74FF3-49A4-4132-8720-66A2CA737F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xmlns="" id="{A9532494-F208-400B-B2D0-EBE14034D7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xmlns="" id="{9F7F3F3C-A874-45EB-8829-6DBFF4D0BD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xmlns="" id="{B72883E8-82FC-41A5-9094-CE4889AB31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xmlns="" id="{F7F58AD2-8B06-4C2D-BAA2-CA87C64DA6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xmlns="" id="{D35B62C9-EE8F-45F7-9561-7384B2AAE67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xmlns="" id="{F8332340-5CE5-4249-B2D0-A7EE26F9C9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xmlns="" id="{252E8A71-FE3C-4C28-A170-42EC748ECE5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xmlns="" id="{387437AA-6487-4B95-B4F0-ABAA6962C3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5367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62" r:id="rId1"/>
    <p:sldLayoutId id="2147485663" r:id="rId2"/>
    <p:sldLayoutId id="2147485664" r:id="rId3"/>
    <p:sldLayoutId id="2147485665" r:id="rId4"/>
    <p:sldLayoutId id="2147485666" r:id="rId5"/>
    <p:sldLayoutId id="2147485667" r:id="rId6"/>
    <p:sldLayoutId id="2147485668" r:id="rId7"/>
    <p:sldLayoutId id="2147485669" r:id="rId8"/>
    <p:sldLayoutId id="2147485670" r:id="rId9"/>
    <p:sldLayoutId id="2147485671" r:id="rId10"/>
    <p:sldLayoutId id="2147485672" r:id="rId11"/>
    <p:sldLayoutId id="2147485673" r:id="rId12"/>
    <p:sldLayoutId id="2147485674" r:id="rId13"/>
    <p:sldLayoutId id="2147485675" r:id="rId14"/>
    <p:sldLayoutId id="2147485676" r:id="rId15"/>
    <p:sldLayoutId id="2147485677" r:id="rId16"/>
    <p:sldLayoutId id="2147485678" r:id="rId17"/>
  </p:sldLayoutIdLst>
  <p:transition>
    <p:fade/>
  </p:transition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27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81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08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332" userDrawn="1">
          <p15:clr>
            <a:srgbClr val="F26B43"/>
          </p15:clr>
        </p15:guide>
        <p15:guide id="4" orient="horz" pos="822" userDrawn="1">
          <p15:clr>
            <a:srgbClr val="F26B43"/>
          </p15:clr>
        </p15:guide>
        <p15:guide id="5" orient="horz" pos="1169" userDrawn="1">
          <p15:clr>
            <a:srgbClr val="F26B43"/>
          </p15:clr>
        </p15:guide>
        <p15:guide id="6" pos="376" userDrawn="1">
          <p15:clr>
            <a:srgbClr val="F26B43"/>
          </p15:clr>
        </p15:guide>
        <p15:guide id="7" pos="5384" userDrawn="1">
          <p15:clr>
            <a:srgbClr val="F26B43"/>
          </p15:clr>
        </p15:guide>
        <p15:guide id="8" orient="horz" pos="3797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7296" y="274641"/>
            <a:ext cx="8388000" cy="863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7296" y="1384205"/>
            <a:ext cx="8388000" cy="465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F4D6AC0-E236-44CD-AA44-B333F2F3E1A2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rcRect/>
          <a:stretch/>
        </p:blipFill>
        <p:spPr>
          <a:xfrm>
            <a:off x="8122394" y="6207628"/>
            <a:ext cx="744852" cy="33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281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80" r:id="rId1"/>
    <p:sldLayoutId id="2147485681" r:id="rId2"/>
    <p:sldLayoutId id="2147485682" r:id="rId3"/>
    <p:sldLayoutId id="2147485683" r:id="rId4"/>
    <p:sldLayoutId id="2147485684" r:id="rId5"/>
    <p:sldLayoutId id="2147485685" r:id="rId6"/>
    <p:sldLayoutId id="2147485686" r:id="rId7"/>
    <p:sldLayoutId id="2147485687" r:id="rId8"/>
    <p:sldLayoutId id="2147485688" r:id="rId9"/>
    <p:sldLayoutId id="2147485689" r:id="rId10"/>
    <p:sldLayoutId id="2147485690" r:id="rId11"/>
    <p:sldLayoutId id="2147485691" r:id="rId12"/>
    <p:sldLayoutId id="2147485692" r:id="rId13"/>
    <p:sldLayoutId id="2147485693" r:id="rId14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Lucida Grande"/>
        <a:buChar char="–"/>
        <a:defRPr sz="2600" kern="1200">
          <a:solidFill>
            <a:srgbClr val="54585A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Lucida Grande"/>
        <a:buChar char="–"/>
        <a:defRPr sz="2400" kern="1200">
          <a:solidFill>
            <a:srgbClr val="54585A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Lucida Grande"/>
        <a:buChar char="–"/>
        <a:defRPr sz="2200" kern="1200">
          <a:solidFill>
            <a:srgbClr val="54585A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Lucida Grande"/>
        <a:buChar char="–"/>
        <a:defRPr sz="2000" kern="1200">
          <a:solidFill>
            <a:srgbClr val="54585A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Lucida Grande"/>
        <a:buChar char="–"/>
        <a:defRPr sz="1800" kern="1200">
          <a:solidFill>
            <a:srgbClr val="54585A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5.emf"/><Relationship Id="rId2" Type="http://schemas.openxmlformats.org/officeDocument/2006/relationships/slideLayout" Target="../slideLayouts/slideLayout69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4.emf"/><Relationship Id="rId5" Type="http://schemas.openxmlformats.org/officeDocument/2006/relationships/oleObject" Target="../embeddings/Microsoft_Excel_97-2003_Worksheet2.xls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5.emf"/><Relationship Id="rId2" Type="http://schemas.openxmlformats.org/officeDocument/2006/relationships/slideLayout" Target="../slideLayouts/slideLayout69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5.emf"/><Relationship Id="rId5" Type="http://schemas.openxmlformats.org/officeDocument/2006/relationships/oleObject" Target="../embeddings/Microsoft_Excel_97-2003_Worksheet3.xls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3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3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3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6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6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6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6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6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6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slideLayout" Target="../slideLayouts/slideLayout69.xml"/><Relationship Id="rId1" Type="http://schemas.openxmlformats.org/officeDocument/2006/relationships/tags" Target="../tags/tag1.xml"/><Relationship Id="rId4" Type="http://schemas.openxmlformats.org/officeDocument/2006/relationships/image" Target="../media/image4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slideLayout" Target="../slideLayouts/slideLayout69.xml"/><Relationship Id="rId1" Type="http://schemas.openxmlformats.org/officeDocument/2006/relationships/tags" Target="../tags/tag2.xml"/><Relationship Id="rId4" Type="http://schemas.openxmlformats.org/officeDocument/2006/relationships/image" Target="../media/image4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slideLayout" Target="../slideLayouts/slideLayout69.xml"/><Relationship Id="rId1" Type="http://schemas.openxmlformats.org/officeDocument/2006/relationships/tags" Target="../tags/tag3.xml"/><Relationship Id="rId4" Type="http://schemas.openxmlformats.org/officeDocument/2006/relationships/image" Target="../media/image4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5.emf"/><Relationship Id="rId2" Type="http://schemas.openxmlformats.org/officeDocument/2006/relationships/slideLayout" Target="../slideLayouts/slideLayout6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3.emf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solidFill>
                  <a:srgbClr val="FFC000"/>
                </a:solidFill>
              </a:rPr>
              <a:t>UK </a:t>
            </a:r>
            <a:r>
              <a:rPr lang="en-GB" dirty="0" smtClean="0">
                <a:solidFill>
                  <a:srgbClr val="FFC000"/>
                </a:solidFill>
              </a:rPr>
              <a:t>Cod </a:t>
            </a:r>
            <a:r>
              <a:rPr lang="en-GB" dirty="0">
                <a:solidFill>
                  <a:srgbClr val="FFC000"/>
                </a:solidFill>
              </a:rPr>
              <a:t>Report Data to </a:t>
            </a:r>
            <a:r>
              <a:rPr lang="en-GB" dirty="0" smtClean="0">
                <a:solidFill>
                  <a:srgbClr val="FFC000"/>
                </a:solidFill>
              </a:rPr>
              <a:t>03.10.20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2744" y="2195083"/>
            <a:ext cx="8387999" cy="3035284"/>
          </a:xfrm>
        </p:spPr>
        <p:txBody>
          <a:bodyPr>
            <a:noAutofit/>
          </a:bodyPr>
          <a:lstStyle/>
          <a:p>
            <a:r>
              <a:rPr lang="en-GB" sz="1500" dirty="0" err="1"/>
              <a:t>ScanTrack</a:t>
            </a:r>
            <a:r>
              <a:rPr lang="en-GB" sz="1500" dirty="0"/>
              <a:t> data includes GB Total Coverage and the discounters, plus Northern Ireland Total Coverage and Musgraves.</a:t>
            </a:r>
          </a:p>
          <a:p>
            <a:endParaRPr lang="en-GB" sz="1500" dirty="0" smtClean="0"/>
          </a:p>
          <a:p>
            <a:r>
              <a:rPr lang="en-GB" sz="1500" dirty="0" err="1" smtClean="0"/>
              <a:t>HomeScan</a:t>
            </a:r>
            <a:r>
              <a:rPr lang="en-GB" sz="1500" dirty="0" smtClean="0"/>
              <a:t> </a:t>
            </a:r>
            <a:r>
              <a:rPr lang="en-GB" sz="1500" dirty="0"/>
              <a:t>data is based upon a GB consumer panel and should only be used for trends, not absolute values.	</a:t>
            </a:r>
          </a:p>
          <a:p>
            <a:endParaRPr lang="en-GB" sz="1500" dirty="0" smtClean="0"/>
          </a:p>
          <a:p>
            <a:r>
              <a:rPr lang="en-GB" sz="1500" dirty="0" smtClean="0"/>
              <a:t>All </a:t>
            </a:r>
            <a:r>
              <a:rPr lang="en-GB" sz="1500" dirty="0"/>
              <a:t>data released after w/e 26.03.16 is coded according to refined definitions available from Seafish.</a:t>
            </a:r>
          </a:p>
          <a:p>
            <a:endParaRPr lang="en-GB" sz="1500" dirty="0" smtClean="0"/>
          </a:p>
          <a:p>
            <a:r>
              <a:rPr lang="en-GB" sz="1500" dirty="0" smtClean="0"/>
              <a:t>Species </a:t>
            </a:r>
            <a:r>
              <a:rPr lang="en-GB" sz="1500" dirty="0"/>
              <a:t>specific data now includes Meals</a:t>
            </a:r>
          </a:p>
        </p:txBody>
      </p:sp>
    </p:spTree>
    <p:extLst>
      <p:ext uri="{BB962C8B-B14F-4D97-AF65-F5344CB8AC3E}">
        <p14:creationId xmlns:p14="http://schemas.microsoft.com/office/powerpoint/2010/main" val="140110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Rolling Purchase KPI’s – Frozen Cod</a:t>
            </a:r>
          </a:p>
        </p:txBody>
      </p:sp>
      <p:graphicFrame>
        <p:nvGraphicFramePr>
          <p:cNvPr id="14339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568461971"/>
              </p:ext>
            </p:extLst>
          </p:nvPr>
        </p:nvGraphicFramePr>
        <p:xfrm>
          <a:off x="0" y="1690688"/>
          <a:ext cx="8748713" cy="446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70" name="Worksheet" r:id="rId5" imgW="6715023" imgH="3428920" progId="Excel.Sheet.8">
                  <p:embed/>
                </p:oleObj>
              </mc:Choice>
              <mc:Fallback>
                <p:oleObj name="Worksheet" r:id="rId5" imgW="6715023" imgH="3428920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690688"/>
                        <a:ext cx="8748713" cy="446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981628729"/>
              </p:ext>
            </p:ext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4965700" y="6542088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Box 3"/>
          <p:cNvSpPr txBox="1">
            <a:spLocks noChangeArrowheads="1"/>
          </p:cNvSpPr>
          <p:nvPr/>
        </p:nvSpPr>
        <p:spPr bwMode="auto">
          <a:xfrm>
            <a:off x="20638" y="651986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ea typeface="Geneva"/>
                <a:cs typeface="Geneva"/>
              </a:rPr>
              <a:t>Source – HomeScan MAT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Rolling Purchase KPI’s – Chilled Cod</a:t>
            </a:r>
          </a:p>
        </p:txBody>
      </p:sp>
      <p:graphicFrame>
        <p:nvGraphicFramePr>
          <p:cNvPr id="15363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755207847"/>
              </p:ext>
            </p:extLst>
          </p:nvPr>
        </p:nvGraphicFramePr>
        <p:xfrm>
          <a:off x="0" y="1939925"/>
          <a:ext cx="8964613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94" name="Worksheet" r:id="rId5" imgW="7905702" imgH="3628975" progId="Excel.Sheet.8">
                  <p:embed/>
                </p:oleObj>
              </mc:Choice>
              <mc:Fallback>
                <p:oleObj name="Worksheet" r:id="rId5" imgW="7905702" imgH="3628975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939925"/>
                        <a:ext cx="8964613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50462047"/>
              </p:ext>
            </p:ext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4956175" y="6529388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Box 3"/>
          <p:cNvSpPr txBox="1">
            <a:spLocks noChangeArrowheads="1"/>
          </p:cNvSpPr>
          <p:nvPr/>
        </p:nvSpPr>
        <p:spPr bwMode="auto">
          <a:xfrm>
            <a:off x="20638" y="651986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ea typeface="Geneva"/>
                <a:cs typeface="Geneva"/>
              </a:rPr>
              <a:t>Source – HomeScan MAT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  Share of Trade – Total Cod</a:t>
            </a:r>
            <a:endParaRPr lang="en-US" altLang="en-US" sz="3200" smtClean="0">
              <a:latin typeface="Arial" pitchFamily="34" charset="0"/>
            </a:endParaRPr>
          </a:p>
        </p:txBody>
      </p:sp>
      <p:pic>
        <p:nvPicPr>
          <p:cNvPr id="2" name="Picture 1"/>
          <p:cNvPicPr>
            <a:picLocks noGrp="1" noChangeAspect="1" noChangeArrowheads="1"/>
          </p:cNvPicPr>
          <p:nvPr>
            <p:ph idx="4294967295"/>
            <p:extLst>
              <p:ext uri="{D42A27DB-BD31-4B8C-83A1-F6EECF244321}">
                <p14:modId xmlns:p14="http://schemas.microsoft.com/office/powerpoint/2010/main" val="214267910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393825"/>
            <a:ext cx="8418513" cy="517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831311048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38713" y="6538913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Box 3"/>
          <p:cNvSpPr txBox="1">
            <a:spLocks noChangeArrowheads="1"/>
          </p:cNvSpPr>
          <p:nvPr/>
        </p:nvSpPr>
        <p:spPr bwMode="auto">
          <a:xfrm>
            <a:off x="20638" y="651986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ea typeface="Geneva"/>
                <a:cs typeface="Geneva"/>
              </a:rPr>
              <a:t>Source – HomeScan MAT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Share of Trade – Frozen Cod</a:t>
            </a:r>
            <a:endParaRPr lang="en-US" altLang="en-US" sz="3200" smtClean="0">
              <a:latin typeface="Arial" pitchFamily="34" charset="0"/>
            </a:endParaRPr>
          </a:p>
        </p:txBody>
      </p:sp>
      <p:pic>
        <p:nvPicPr>
          <p:cNvPr id="2" name="Picture 1"/>
          <p:cNvPicPr>
            <a:picLocks noGrp="1" noChangeAspect="1" noChangeArrowheads="1"/>
          </p:cNvPicPr>
          <p:nvPr>
            <p:ph idx="4294967295"/>
            <p:extLst>
              <p:ext uri="{D42A27DB-BD31-4B8C-83A1-F6EECF244321}">
                <p14:modId xmlns:p14="http://schemas.microsoft.com/office/powerpoint/2010/main" val="1855034514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438275"/>
            <a:ext cx="8421688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192062076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53000" y="6529388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Box 3"/>
          <p:cNvSpPr txBox="1">
            <a:spLocks noChangeArrowheads="1"/>
          </p:cNvSpPr>
          <p:nvPr/>
        </p:nvSpPr>
        <p:spPr bwMode="auto">
          <a:xfrm>
            <a:off x="20638" y="651986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ea typeface="Geneva"/>
                <a:cs typeface="Geneva"/>
              </a:rPr>
              <a:t>Source – HomeScan MAT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Share of Trade – Chilled Cod</a:t>
            </a:r>
            <a:endParaRPr lang="en-US" altLang="en-US" sz="3200" smtClean="0">
              <a:latin typeface="Arial" pitchFamily="34" charset="0"/>
            </a:endParaRPr>
          </a:p>
        </p:txBody>
      </p:sp>
      <p:pic>
        <p:nvPicPr>
          <p:cNvPr id="2" name="Picture 1"/>
          <p:cNvPicPr>
            <a:picLocks noGrp="1" noChangeAspect="1" noChangeArrowheads="1"/>
          </p:cNvPicPr>
          <p:nvPr>
            <p:ph idx="4294967295"/>
            <p:extLst>
              <p:ext uri="{D42A27DB-BD31-4B8C-83A1-F6EECF244321}">
                <p14:modId xmlns:p14="http://schemas.microsoft.com/office/powerpoint/2010/main" val="132244160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455738"/>
            <a:ext cx="8331200" cy="511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08577494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37125" y="6530975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Box 3"/>
          <p:cNvSpPr txBox="1">
            <a:spLocks noChangeArrowheads="1"/>
          </p:cNvSpPr>
          <p:nvPr/>
        </p:nvSpPr>
        <p:spPr bwMode="auto">
          <a:xfrm>
            <a:off x="20638" y="651986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ea typeface="Geneva"/>
                <a:cs typeface="Geneva"/>
              </a:rPr>
              <a:t>Source – HomeScan MAT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 txBox="1">
            <a:spLocks/>
          </p:cNvSpPr>
          <p:nvPr/>
        </p:nvSpPr>
        <p:spPr bwMode="auto">
          <a:xfrm>
            <a:off x="-1588" y="849313"/>
            <a:ext cx="8642351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</a:rPr>
              <a:t>Market Context – Total Fish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683192284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8" y="1484313"/>
            <a:ext cx="8990012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55455994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95850" y="6543675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Box 3"/>
          <p:cNvSpPr txBox="1">
            <a:spLocks noChangeArrowheads="1"/>
          </p:cNvSpPr>
          <p:nvPr/>
        </p:nvSpPr>
        <p:spPr bwMode="auto">
          <a:xfrm>
            <a:off x="0" y="6535738"/>
            <a:ext cx="9144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 txBox="1">
            <a:spLocks/>
          </p:cNvSpPr>
          <p:nvPr/>
        </p:nvSpPr>
        <p:spPr bwMode="auto">
          <a:xfrm>
            <a:off x="-1588" y="960152"/>
            <a:ext cx="8642351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</a:rPr>
              <a:t>Market Context – Total Fish continued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3200" dirty="0">
              <a:solidFill>
                <a:srgbClr val="012E7F"/>
              </a:solidFill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778562055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8738" y="1465330"/>
            <a:ext cx="9050337" cy="470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82375171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95850" y="6543675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TextBox 3"/>
          <p:cNvSpPr txBox="1">
            <a:spLocks noChangeArrowheads="1"/>
          </p:cNvSpPr>
          <p:nvPr/>
        </p:nvSpPr>
        <p:spPr bwMode="auto">
          <a:xfrm>
            <a:off x="0" y="6535738"/>
            <a:ext cx="9144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Glossary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16694" y="1228979"/>
            <a:ext cx="7708106" cy="448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Data is sourced from  Nielsen 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Scantrack – EPOS from key retailers </a:t>
            </a:r>
            <a:r>
              <a:rPr lang="en-GB" altLang="en-US" sz="1000" dirty="0" smtClean="0">
                <a:solidFill>
                  <a:srgbClr val="0062AE"/>
                </a:solidFill>
              </a:rPr>
              <a:t>and </a:t>
            </a:r>
            <a:r>
              <a:rPr lang="en-GB" altLang="en-US" sz="1000" dirty="0">
                <a:solidFill>
                  <a:srgbClr val="0062AE"/>
                </a:solidFill>
              </a:rPr>
              <a:t>some sample EPOS.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Homescan – Consumer panel of 15,000 households using hand held scanners to record grocery purchases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MAT – Moving Annual Total i.e. 52 weeks, TY= This year, YA= Year ago, 2YA =Two years ago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Fish – Seafood (i.e. fish and shellfish)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Fresh – Chilled 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 definitions: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Batter - Fish / shellfish which is described as being coated in batter / battered / tempura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 takes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Breaded - Fish / shellfish which is described as being coated in breadcrumbs / breaded / crumb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segments takes priority.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Cakes - Fish / shellfish which are described as cakes.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Dusted - Fish / shellfish which are described as dusted or lightly coated (in seasoned flour)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Fingers - Fish / shellfish which are described as fingers.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Meals - Fish / shellfish which are described as meals and/or contain a carbohydrate, exclude all meals which contain a mixture of meat and seafood protein.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Natural - Fish / shellfish that has not had anything added or done to it, other than that required for basic processing. It can be raw or cooked or smoked, whole / fillets/ headed / gutted fish or shucked &amp; peeled shellfish.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Prepared - Fish / shellfish that has other ingredients or has been processed in any way different to the other segments e.g. packaged in brine / water / oil / marinade, or smoked  / treated / prepared / topped / crusted / stuffed / served with a relish but is not a meal.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Sauce - Fish / shellfish which is described as being in a sauce or with a separate sauce / dressing / dip (can be a sachet) but has no other additions e.g. lettuce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Batter, Breaded, Cakes, Dusted &amp; Finger segments take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Sushi - Fish / shellfish which is described as sushi or sashimi.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Segments can be further broken down into: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Sector i.e. Chilled, Frozen &amp; Ambient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Species e.g. Cod, Haddock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Smoked &amp; Unsmoked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Organic &amp; Standard</a:t>
            </a:r>
          </a:p>
        </p:txBody>
      </p:sp>
    </p:spTree>
    <p:extLst>
      <p:ext uri="{BB962C8B-B14F-4D97-AF65-F5344CB8AC3E}">
        <p14:creationId xmlns:p14="http://schemas.microsoft.com/office/powerpoint/2010/main" val="107235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4771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en-US" altLang="en-US" sz="3200" dirty="0" smtClean="0">
                <a:latin typeface="Arial" pitchFamily="34" charset="0"/>
              </a:rPr>
              <a:t>Moving Annual Trends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45762244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06963" y="6546850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Box 3"/>
          <p:cNvSpPr txBox="1">
            <a:spLocks noChangeArrowheads="1"/>
          </p:cNvSpPr>
          <p:nvPr/>
        </p:nvSpPr>
        <p:spPr bwMode="auto">
          <a:xfrm>
            <a:off x="-11875" y="6516688"/>
            <a:ext cx="9144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259730215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1438" y="1309688"/>
            <a:ext cx="9012237" cy="476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en-GB" altLang="en-US" sz="3200" dirty="0" smtClean="0">
                <a:latin typeface="Arial" pitchFamily="34" charset="0"/>
              </a:rPr>
              <a:t>Long Term Trends – Total Cod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595682480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4013" y="1374775"/>
            <a:ext cx="8434387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Box 3"/>
          <p:cNvSpPr txBox="1">
            <a:spLocks noChangeArrowheads="1"/>
          </p:cNvSpPr>
          <p:nvPr/>
        </p:nvSpPr>
        <p:spPr bwMode="auto">
          <a:xfrm>
            <a:off x="0" y="6535738"/>
            <a:ext cx="9144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63625127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95850" y="6550850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en-GB" altLang="en-US" sz="3200" dirty="0" smtClean="0">
                <a:latin typeface="Arial" pitchFamily="34" charset="0"/>
              </a:rPr>
              <a:t>      Long Term Trends – Frozen Cod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189563130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2250" y="1382713"/>
            <a:ext cx="8434388" cy="509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Box 3"/>
          <p:cNvSpPr txBox="1">
            <a:spLocks noChangeArrowheads="1"/>
          </p:cNvSpPr>
          <p:nvPr/>
        </p:nvSpPr>
        <p:spPr bwMode="auto">
          <a:xfrm>
            <a:off x="0" y="6535738"/>
            <a:ext cx="9144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01105893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06963" y="6549263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   Long Term Trends – Chilled Cod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217921215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7350" y="1348119"/>
            <a:ext cx="8418513" cy="517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Box 3"/>
          <p:cNvSpPr txBox="1">
            <a:spLocks noChangeArrowheads="1"/>
          </p:cNvSpPr>
          <p:nvPr/>
        </p:nvSpPr>
        <p:spPr bwMode="auto">
          <a:xfrm>
            <a:off x="0" y="6535738"/>
            <a:ext cx="9144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851695251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10138" y="6549263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20638" y="651986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ea typeface="Geneva"/>
                <a:cs typeface="Geneva"/>
              </a:rPr>
              <a:t>Source – HomeScan MAT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942654740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43475" y="6538913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7"/>
          <p:cNvSpPr txBox="1">
            <a:spLocks noChangeArrowheads="1"/>
          </p:cNvSpPr>
          <p:nvPr/>
        </p:nvSpPr>
        <p:spPr bwMode="auto">
          <a:xfrm>
            <a:off x="0" y="456841"/>
            <a:ext cx="54864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</a:rPr>
              <a:t>Purchase KPI’s - Total Cod</a:t>
            </a:r>
          </a:p>
        </p:txBody>
      </p:sp>
      <p:pic>
        <p:nvPicPr>
          <p:cNvPr id="7" name="Picture 6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9" y="685269"/>
            <a:ext cx="8877300" cy="56677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6075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20638" y="651986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ea typeface="Geneva"/>
                <a:cs typeface="Geneva"/>
              </a:rPr>
              <a:t>Source – HomeScan MAT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17893218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43475" y="6538913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7"/>
          <p:cNvSpPr txBox="1">
            <a:spLocks noChangeArrowheads="1"/>
          </p:cNvSpPr>
          <p:nvPr/>
        </p:nvSpPr>
        <p:spPr bwMode="auto">
          <a:xfrm>
            <a:off x="0" y="389735"/>
            <a:ext cx="57610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</a:rPr>
              <a:t>Purchase KPI’s - Frozen Cod</a:t>
            </a:r>
          </a:p>
        </p:txBody>
      </p:sp>
      <p:pic>
        <p:nvPicPr>
          <p:cNvPr id="6" name="Picture 5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" y="672390"/>
            <a:ext cx="8877300" cy="56677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5007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20638" y="651986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ea typeface="Geneva"/>
                <a:cs typeface="Geneva"/>
              </a:rPr>
              <a:t>Source – HomeScan MAT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35545879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43475" y="6538913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7"/>
          <p:cNvSpPr txBox="1">
            <a:spLocks noChangeArrowheads="1"/>
          </p:cNvSpPr>
          <p:nvPr/>
        </p:nvSpPr>
        <p:spPr bwMode="auto">
          <a:xfrm>
            <a:off x="0" y="340214"/>
            <a:ext cx="54864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</a:rPr>
              <a:t>Purchase KPI’s - Chilled Cod</a:t>
            </a:r>
          </a:p>
        </p:txBody>
      </p:sp>
      <p:pic>
        <p:nvPicPr>
          <p:cNvPr id="6" name="Picture 5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" y="659511"/>
            <a:ext cx="8877300" cy="56677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0546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Rolling Purchase KPI’s – Total Cod</a:t>
            </a:r>
          </a:p>
        </p:txBody>
      </p:sp>
      <p:graphicFrame>
        <p:nvGraphicFramePr>
          <p:cNvPr id="13315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352688610"/>
              </p:ext>
            </p:extLst>
          </p:nvPr>
        </p:nvGraphicFramePr>
        <p:xfrm>
          <a:off x="0" y="1716088"/>
          <a:ext cx="8475663" cy="448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47" name="Worksheet" r:id="rId5" imgW="7953303" imgH="4210057" progId="Excel.Sheet.8">
                  <p:embed/>
                </p:oleObj>
              </mc:Choice>
              <mc:Fallback>
                <p:oleObj name="Worksheet" r:id="rId5" imgW="7953303" imgH="4210057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716088"/>
                        <a:ext cx="8475663" cy="448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168362307"/>
              </p:ext>
            </p:ext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4943475" y="6538913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Box 3"/>
          <p:cNvSpPr txBox="1">
            <a:spLocks noChangeArrowheads="1"/>
          </p:cNvSpPr>
          <p:nvPr/>
        </p:nvSpPr>
        <p:spPr bwMode="auto">
          <a:xfrm>
            <a:off x="20638" y="651986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Geneva"/>
                <a:cs typeface="Geneva"/>
              </a:rPr>
              <a:t>Source – HomeScan MAT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20,0,0"/>
  <p:tag name="LOCAL_PAGE_PANEL_TAG" val="Title"/>
  <p:tag name="WSP_FILE_DATA_TYPE" val="2"/>
  <p:tag name="IS APPENDED" val="0"/>
  <p:tag name="CONVERSION" val="NON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22,0,0"/>
  <p:tag name="LOCAL_PAGE_PANEL_TAG" val="Title"/>
  <p:tag name="WSP_FILE_DATA_TYPE" val="2"/>
  <p:tag name="IS APPENDED" val="0"/>
  <p:tag name="CONVERSION" val="NON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21,0,0"/>
  <p:tag name="LOCAL_PAGE_PANEL_TAG" val="Title"/>
  <p:tag name="WSP_FILE_DATA_TYPE" val="2"/>
  <p:tag name="IS APPENDED" val="0"/>
  <p:tag name="CONVERSION" val="NONE"/>
</p:tagLst>
</file>

<file path=ppt/theme/theme1.xml><?xml version="1.0" encoding="utf-8"?>
<a:theme xmlns:a="http://schemas.openxmlformats.org/drawingml/2006/main" name="Seafish-PowerPoint-template">
  <a:themeElements>
    <a:clrScheme name="Seafish colour theme">
      <a:dk1>
        <a:sysClr val="windowText" lastClr="000000"/>
      </a:dk1>
      <a:lt1>
        <a:sysClr val="window" lastClr="FFFFFF"/>
      </a:lt1>
      <a:dk2>
        <a:srgbClr val="595959"/>
      </a:dk2>
      <a:lt2>
        <a:srgbClr val="E7E6E6"/>
      </a:lt2>
      <a:accent1>
        <a:srgbClr val="0075BF"/>
      </a:accent1>
      <a:accent2>
        <a:srgbClr val="00A0DE"/>
      </a:accent2>
      <a:accent3>
        <a:srgbClr val="706F6F"/>
      </a:accent3>
      <a:accent4>
        <a:srgbClr val="8AB5E1"/>
      </a:accent4>
      <a:accent5>
        <a:srgbClr val="A2CFF1"/>
      </a:accent5>
      <a:accent6>
        <a:srgbClr val="AEABAB"/>
      </a:accent6>
      <a:hlink>
        <a:srgbClr val="0563C1"/>
      </a:hlink>
      <a:folHlink>
        <a:srgbClr val="954F72"/>
      </a:folHlink>
    </a:clrScheme>
    <a:fontScheme name="Seafish font them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0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90000"/>
          </a:lnSpc>
          <a:defRPr sz="1600" dirty="0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" id="{2FCA762D-6EA3-3449-9E2C-593BCAAD23B0}" vid="{CCF4CBAF-3210-6445-9D43-BAFE3CCF933F}"/>
    </a:ext>
  </a:extLst>
</a:theme>
</file>

<file path=ppt/theme/theme2.xml><?xml version="1.0" encoding="utf-8"?>
<a:theme xmlns:a="http://schemas.openxmlformats.org/drawingml/2006/main" name="1_Seafish_PPT May 19">
  <a:themeElements>
    <a:clrScheme name="Seafish Final">
      <a:dk1>
        <a:srgbClr val="0069AB"/>
      </a:dk1>
      <a:lt1>
        <a:srgbClr val="FFFFFE"/>
      </a:lt1>
      <a:dk2>
        <a:srgbClr val="23292B"/>
      </a:dk2>
      <a:lt2>
        <a:srgbClr val="006FAB"/>
      </a:lt2>
      <a:accent1>
        <a:srgbClr val="DC5820"/>
      </a:accent1>
      <a:accent2>
        <a:srgbClr val="009096"/>
      </a:accent2>
      <a:accent3>
        <a:srgbClr val="FFE035"/>
      </a:accent3>
      <a:accent4>
        <a:srgbClr val="D0202F"/>
      </a:accent4>
      <a:accent5>
        <a:srgbClr val="B1CD29"/>
      </a:accent5>
      <a:accent6>
        <a:srgbClr val="D2372C"/>
      </a:accent6>
      <a:hlink>
        <a:srgbClr val="28A16D"/>
      </a:hlink>
      <a:folHlink>
        <a:srgbClr val="454A4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Seafish-PowerPoint-template">
  <a:themeElements>
    <a:clrScheme name="Seafish colour theme">
      <a:dk1>
        <a:sysClr val="windowText" lastClr="000000"/>
      </a:dk1>
      <a:lt1>
        <a:sysClr val="window" lastClr="FFFFFF"/>
      </a:lt1>
      <a:dk2>
        <a:srgbClr val="595959"/>
      </a:dk2>
      <a:lt2>
        <a:srgbClr val="E7E6E6"/>
      </a:lt2>
      <a:accent1>
        <a:srgbClr val="0075BF"/>
      </a:accent1>
      <a:accent2>
        <a:srgbClr val="00A0DE"/>
      </a:accent2>
      <a:accent3>
        <a:srgbClr val="706F6F"/>
      </a:accent3>
      <a:accent4>
        <a:srgbClr val="8AB5E1"/>
      </a:accent4>
      <a:accent5>
        <a:srgbClr val="A2CFF1"/>
      </a:accent5>
      <a:accent6>
        <a:srgbClr val="AEABAB"/>
      </a:accent6>
      <a:hlink>
        <a:srgbClr val="0563C1"/>
      </a:hlink>
      <a:folHlink>
        <a:srgbClr val="954F72"/>
      </a:folHlink>
    </a:clrScheme>
    <a:fontScheme name="Seafish font them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0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90000"/>
          </a:lnSpc>
          <a:defRPr sz="1600" dirty="0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" id="{2FCA762D-6EA3-3449-9E2C-593BCAAD23B0}" vid="{CCF4CBAF-3210-6445-9D43-BAFE3CCF933F}"/>
    </a:ext>
  </a:extLst>
</a:theme>
</file>

<file path=ppt/theme/theme4.xml><?xml version="1.0" encoding="utf-8"?>
<a:theme xmlns:a="http://schemas.openxmlformats.org/drawingml/2006/main" name="Seafish - Light">
  <a:themeElements>
    <a:clrScheme name="Seafish">
      <a:dk1>
        <a:srgbClr val="54585A"/>
      </a:dk1>
      <a:lt1>
        <a:sysClr val="window" lastClr="FFFFFF"/>
      </a:lt1>
      <a:dk2>
        <a:srgbClr val="0077C8"/>
      </a:dk2>
      <a:lt2>
        <a:srgbClr val="FFFFFF"/>
      </a:lt2>
      <a:accent1>
        <a:srgbClr val="00A3E0"/>
      </a:accent1>
      <a:accent2>
        <a:srgbClr val="009CA6"/>
      </a:accent2>
      <a:accent3>
        <a:srgbClr val="FECC0C"/>
      </a:accent3>
      <a:accent4>
        <a:srgbClr val="ED6C05"/>
      </a:accent4>
      <a:accent5>
        <a:srgbClr val="B6C30C"/>
      </a:accent5>
      <a:accent6>
        <a:srgbClr val="E4002B"/>
      </a:accent6>
      <a:hlink>
        <a:srgbClr val="0077FF"/>
      </a:hlink>
      <a:folHlink>
        <a:srgbClr val="009CA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arket Data Document" ma:contentTypeID="0x010100FBC0F8BFD01A91498CA7837A71EEDFDB02005AE5335FCC83EB48B1308B6A764FBC1C" ma:contentTypeVersion="27" ma:contentTypeDescription="Market Data Document Content Type" ma:contentTypeScope="" ma:versionID="da108508dc232e68c3eb0da7c7f570e3">
  <xsd:schema xmlns:xsd="http://www.w3.org/2001/XMLSchema" xmlns:xs="http://www.w3.org/2001/XMLSchema" xmlns:p="http://schemas.microsoft.com/office/2006/metadata/properties" xmlns:ns2="cebd32e3-9ab6-41ee-b1af-b8405a8d4e68" xmlns:ns3="f1844da6-a929-4072-a9ab-fc72a86c7633" targetNamespace="http://schemas.microsoft.com/office/2006/metadata/properties" ma:root="true" ma:fieldsID="0d9debfe9803182ce6077bd70346052f" ns2:_="" ns3:_="">
    <xsd:import namespace="cebd32e3-9ab6-41ee-b1af-b8405a8d4e68"/>
    <xsd:import namespace="f1844da6-a929-4072-a9ab-fc72a86c7633"/>
    <xsd:element name="properties">
      <xsd:complexType>
        <xsd:sequence>
          <xsd:element name="documentManagement">
            <xsd:complexType>
              <xsd:all>
                <xsd:element ref="ns2:DocumentSummary" minOccurs="0"/>
                <xsd:element ref="ns2:DocumentSource" minOccurs="0"/>
                <xsd:element ref="ns2:DocumentTopic" minOccurs="0"/>
                <xsd:element ref="ns2:PublicationDate" minOccurs="0"/>
                <xsd:element ref="ns2:FreeTextDate" minOccurs="0"/>
                <xsd:element ref="ns2:ContentStartDate" minOccurs="0"/>
                <xsd:element ref="ns2:ContentEndDate" minOccurs="0"/>
                <xsd:element ref="ns2:DocumentAdded" minOccurs="0"/>
                <xsd:element ref="ns2:DocumentStatus" minOccurs="0"/>
                <xsd:element ref="ns2:j7c1b49d505545c2a69692ae734740b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d32e3-9ab6-41ee-b1af-b8405a8d4e68" elementFormDefault="qualified">
    <xsd:import namespace="http://schemas.microsoft.com/office/2006/documentManagement/types"/>
    <xsd:import namespace="http://schemas.microsoft.com/office/infopath/2007/PartnerControls"/>
    <xsd:element name="DocumentSummary" ma:index="3" nillable="true" ma:displayName="Summary" ma:internalName="DocumentSummary" ma:readOnly="false">
      <xsd:simpleType>
        <xsd:restriction base="dms:Note">
          <xsd:maxLength value="255"/>
        </xsd:restriction>
      </xsd:simpleType>
    </xsd:element>
    <xsd:element name="DocumentSource" ma:index="5" nillable="true" ma:displayName="Source" ma:format="Dropdown" ma:internalName="DocumentSource">
      <xsd:simpleType>
        <xsd:restriction base="dms:Choice">
          <xsd:enumeration value="Globefish"/>
          <xsd:enumeration value="HMRC via BTS"/>
          <xsd:enumeration value="IGD"/>
          <xsd:enumeration value="MMO"/>
          <xsd:enumeration value="Kantar"/>
          <xsd:enumeration value="NielsenIQ"/>
          <xsd:enumeration value="Circana"/>
          <xsd:enumeration value="Seafish"/>
          <xsd:enumeration value="Technomic"/>
        </xsd:restriction>
      </xsd:simpleType>
    </xsd:element>
    <xsd:element name="DocumentTopic" ma:index="6" nillable="true" ma:displayName="Topic" ma:default="" ma:internalName="DocumentTopic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echnical Report"/>
                    <xsd:enumeration value="Factsheet/Datasheet"/>
                    <xsd:enumeration value="Corporate Document"/>
                    <xsd:enumeration value="Guidelines"/>
                    <xsd:enumeration value="Marine Survey"/>
                    <xsd:enumeration value="Training Material"/>
                    <xsd:enumeration value="Careers"/>
                    <xsd:enumeration value="Economics and Business"/>
                    <xsd:enumeration value="Aquaculture"/>
                    <xsd:enumeration value="IPF Final Reports"/>
                    <xsd:enumeration value="Other"/>
                    <xsd:enumeration value="Not known"/>
                    <xsd:enumeration value="Internal Seafish Report"/>
                    <xsd:enumeration value="Confidential Seafish Report"/>
                    <xsd:enumeration value="Seafood Guide"/>
                    <xsd:enumeration value=".Web-About Seafish"/>
                    <xsd:enumeration value=".Web-Changing Landscapes"/>
                    <xsd:enumeration value=".Web-Promoting Seafood"/>
                    <xsd:enumeration value=".Web-Responsible Sourcing"/>
                    <xsd:enumeration value=".Web-Safety and Training"/>
                    <xsd:enumeration value=".Web-Insight and Research"/>
                  </xsd:restriction>
                </xsd:simpleType>
              </xsd:element>
            </xsd:sequence>
          </xsd:extension>
        </xsd:complexContent>
      </xsd:complexType>
    </xsd:element>
    <xsd:element name="PublicationDate" ma:index="7" nillable="true" ma:displayName="Publication Date" ma:format="DateOnly" ma:indexed="true" ma:internalName="PublicationDate">
      <xsd:simpleType>
        <xsd:restriction base="dms:DateTime"/>
      </xsd:simpleType>
    </xsd:element>
    <xsd:element name="FreeTextDate" ma:index="8" nillable="true" ma:displayName="Free Text Date" ma:internalName="FreeTextDate" ma:readOnly="false">
      <xsd:simpleType>
        <xsd:restriction base="dms:Text"/>
      </xsd:simpleType>
    </xsd:element>
    <xsd:element name="ContentStartDate" ma:index="9" nillable="true" ma:displayName="Content Start Date" ma:format="DateOnly" ma:internalName="ContentStartDate" ma:readOnly="false">
      <xsd:simpleType>
        <xsd:restriction base="dms:DateTime"/>
      </xsd:simpleType>
    </xsd:element>
    <xsd:element name="ContentEndDate" ma:index="10" nillable="true" ma:displayName="Content End Date" ma:format="DateOnly" ma:internalName="ContentEndDate" ma:readOnly="false">
      <xsd:simpleType>
        <xsd:restriction base="dms:DateTime"/>
      </xsd:simpleType>
    </xsd:element>
    <xsd:element name="DocumentAdded" ma:index="11" nillable="true" ma:displayName="Added" ma:format="DateOnly" ma:indexed="true" ma:internalName="DocumentAdded">
      <xsd:simpleType>
        <xsd:restriction base="dms:DateTime"/>
      </xsd:simpleType>
    </xsd:element>
    <xsd:element name="DocumentStatus" ma:index="12" nillable="true" ma:displayName="Document Status" ma:default="Unpublished" ma:format="Dropdown" ma:indexed="true" ma:internalName="DocumentStatus" ma:readOnly="false">
      <xsd:simpleType>
        <xsd:restriction base="dms:Choice">
          <xsd:enumeration value="Deleted"/>
          <xsd:enumeration value="Unpublished"/>
          <xsd:enumeration value="Published"/>
          <xsd:enumeration value="Archived"/>
        </xsd:restriction>
      </xsd:simpleType>
    </xsd:element>
    <xsd:element name="j7c1b49d505545c2a69692ae734740bd" ma:index="18" ma:taxonomy="true" ma:internalName="j7c1b49d505545c2a69692ae734740bd" ma:taxonomyFieldName="Market_x0020_Data_x0020_Document_x0020_Path" ma:displayName="Market Data Document Path" ma:indexed="true" ma:readOnly="false" ma:default="" ma:fieldId="{37c1b49d-5055-45c2-a696-92ae734740bd}" ma:sspId="63fa3ede-d9eb-4891-98d7-32cb363d3ca5" ma:termSetId="907aca91-42f0-4171-9a43-f9786420f3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5e028737-9680-4a7e-bfb2-5cfc569abfd5}" ma:internalName="TaxCatchAll" ma:readOnly="false" ma:showField="CatchAllData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5e028737-9680-4a7e-bfb2-5cfc569abfd5}" ma:internalName="TaxCatchAllLabel" ma:readOnly="false" ma:showField="CatchAllDataLabel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44da6-a929-4072-a9ab-fc72a86c7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Tags" ma:hidden="true" ma:internalName="MediaServiceAutoTags" ma:readOnly="true">
      <xsd:simpleType>
        <xsd:restriction base="dms:Text"/>
      </xsd:simpleType>
    </xsd:element>
    <xsd:element name="MediaServiceOCR" ma:index="2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Topic xmlns="cebd32e3-9ab6-41ee-b1af-b8405a8d4e68">
      <Value>Retail</Value>
    </DocumentTopic>
    <FreeTextDate xmlns="cebd32e3-9ab6-41ee-b1af-b8405a8d4e68" xsi:nil="true"/>
    <DocumentStatus xmlns="cebd32e3-9ab6-41ee-b1af-b8405a8d4e68">Published</DocumentStatus>
    <ContentEndDate xmlns="cebd32e3-9ab6-41ee-b1af-b8405a8d4e68" xsi:nil="true"/>
    <DocumentSource xmlns="cebd32e3-9ab6-41ee-b1af-b8405a8d4e68" xsi:nil="true"/>
    <PublicationDate xmlns="cebd32e3-9ab6-41ee-b1af-b8405a8d4e68" xsi:nil="true"/>
    <DocumentAdded xmlns="cebd32e3-9ab6-41ee-b1af-b8405a8d4e68">2000-01-01T00:00:00+00:00</DocumentAdded>
    <TaxCatchAll xmlns="cebd32e3-9ab6-41ee-b1af-b8405a8d4e68">
      <Value>1615</Value>
    </TaxCatchAll>
    <j7c1b49d505545c2a69692ae734740bd xmlns="cebd32e3-9ab6-41ee-b1af-b8405a8d4e68">
      <Terms xmlns="http://schemas.microsoft.com/office/infopath/2007/PartnerControls">
        <TermInfo xmlns="http://schemas.microsoft.com/office/infopath/2007/PartnerControls">
          <TermName xmlns="http://schemas.microsoft.com/office/infopath/2007/PartnerControls">10 - October 2020</TermName>
          <TermId xmlns="http://schemas.microsoft.com/office/infopath/2007/PartnerControls">c4abf988-cb5a-41d6-a524-e97f985bd1e4</TermId>
        </TermInfo>
      </Terms>
    </j7c1b49d505545c2a69692ae734740bd>
    <DocumentSummary xmlns="cebd32e3-9ab6-41ee-b1af-b8405a8d4e68" xsi:nil="true"/>
    <ContentStartDate xmlns="cebd32e3-9ab6-41ee-b1af-b8405a8d4e68" xsi:nil="true"/>
    <TaxCatchAllLabel xmlns="cebd32e3-9ab6-41ee-b1af-b8405a8d4e68" xsi:nil="true"/>
  </documentManagement>
</p:properties>
</file>

<file path=customXml/itemProps1.xml><?xml version="1.0" encoding="utf-8"?>
<ds:datastoreItem xmlns:ds="http://schemas.openxmlformats.org/officeDocument/2006/customXml" ds:itemID="{003EC759-6C98-4C96-8591-BB5B798CD7AD}"/>
</file>

<file path=customXml/itemProps2.xml><?xml version="1.0" encoding="utf-8"?>
<ds:datastoreItem xmlns:ds="http://schemas.openxmlformats.org/officeDocument/2006/customXml" ds:itemID="{A0A96AC8-D885-4657-924C-ECF2917D43A3}"/>
</file>

<file path=customXml/itemProps3.xml><?xml version="1.0" encoding="utf-8"?>
<ds:datastoreItem xmlns:ds="http://schemas.openxmlformats.org/officeDocument/2006/customXml" ds:itemID="{48B70904-5BAA-4AD0-BD55-3429A3EABEC0}"/>
</file>

<file path=docProps/app.xml><?xml version="1.0" encoding="utf-8"?>
<Properties xmlns="http://schemas.openxmlformats.org/officeDocument/2006/extended-properties" xmlns:vt="http://schemas.openxmlformats.org/officeDocument/2006/docPropsVTypes">
  <Template>Nielsen New Template Final</Template>
  <TotalTime>4818</TotalTime>
  <Words>587</Words>
  <Application>Microsoft Office PowerPoint</Application>
  <PresentationFormat>On-screen Show (4:3)</PresentationFormat>
  <Paragraphs>67</Paragraphs>
  <Slides>18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Arial Unicode MS</vt:lpstr>
      <vt:lpstr>ＭＳ Ｐゴシック</vt:lpstr>
      <vt:lpstr>Arial</vt:lpstr>
      <vt:lpstr>Arial Narrow</vt:lpstr>
      <vt:lpstr>Courier New</vt:lpstr>
      <vt:lpstr>Geneva</vt:lpstr>
      <vt:lpstr>Lucida Grande</vt:lpstr>
      <vt:lpstr>Mangal</vt:lpstr>
      <vt:lpstr>Seafish-PowerPoint-template</vt:lpstr>
      <vt:lpstr>1_Seafish_PPT May 19</vt:lpstr>
      <vt:lpstr>1_Seafish-PowerPoint-template</vt:lpstr>
      <vt:lpstr>Seafish - Light</vt:lpstr>
      <vt:lpstr>Worksheet</vt:lpstr>
      <vt:lpstr>UK Cod Report Data to 03.10.20</vt:lpstr>
      <vt:lpstr>Moving Annual Trends</vt:lpstr>
      <vt:lpstr>Long Term Trends – Total Cod</vt:lpstr>
      <vt:lpstr>      Long Term Trends – Frozen Cod</vt:lpstr>
      <vt:lpstr>   Long Term Trends – Chilled Cod</vt:lpstr>
      <vt:lpstr>PowerPoint Presentation</vt:lpstr>
      <vt:lpstr>PowerPoint Presentation</vt:lpstr>
      <vt:lpstr>PowerPoint Presentation</vt:lpstr>
      <vt:lpstr>Rolling Purchase KPI’s – Total Cod</vt:lpstr>
      <vt:lpstr>Rolling Purchase KPI’s – Frozen Cod</vt:lpstr>
      <vt:lpstr>Rolling Purchase KPI’s – Chilled Cod</vt:lpstr>
      <vt:lpstr>  Share of Trade – Total Cod</vt:lpstr>
      <vt:lpstr>Share of Trade – Frozen Cod</vt:lpstr>
      <vt:lpstr>Share of Trade – Chilled Cod</vt:lpstr>
      <vt:lpstr>PowerPoint Presentation</vt:lpstr>
      <vt:lpstr>PowerPoint Presentation</vt:lpstr>
      <vt:lpstr>Glossary</vt:lpstr>
      <vt:lpstr>PowerPoint Presentation</vt:lpstr>
    </vt:vector>
  </TitlesOfParts>
  <Company>ACNielsen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 October Nielsen Cod Report.pptx</dc:title>
  <dc:creator>anderi01</dc:creator>
  <cp:lastModifiedBy>Taunk, Shirish Kumar</cp:lastModifiedBy>
  <cp:revision>763</cp:revision>
  <dcterms:created xsi:type="dcterms:W3CDTF">2009-04-16T08:15:59Z</dcterms:created>
  <dcterms:modified xsi:type="dcterms:W3CDTF">2020-10-21T12:34:48Z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>White background PowerPoint template, 2007.</vt:lpwstr>
  </property>
  <property fmtid="{D5CDD505-2E9C-101B-9397-08002B2CF9AE}" pid="3" name="Order">
    <vt:lpwstr>1700.00000000000</vt:lpwstr>
  </property>
  <property fmtid="{D5CDD505-2E9C-101B-9397-08002B2CF9AE}" pid="4" name="Date of Announcement">
    <vt:lpwstr>2007-01-18T00:00:00Z</vt:lpwstr>
  </property>
  <property fmtid="{D5CDD505-2E9C-101B-9397-08002B2CF9AE}" pid="5" name="GeoScope">
    <vt:lpwstr>United States</vt:lpwstr>
  </property>
  <property fmtid="{D5CDD505-2E9C-101B-9397-08002B2CF9AE}" pid="6" name="Freshness Date">
    <vt:lpwstr>2008-12-22T00:00:00Z</vt:lpwstr>
  </property>
  <property fmtid="{D5CDD505-2E9C-101B-9397-08002B2CF9AE}" pid="7" name="Details">
    <vt:lpwstr>Presentation template with White background</vt:lpwstr>
  </property>
  <property fmtid="{D5CDD505-2E9C-101B-9397-08002B2CF9AE}" pid="8" name="Region">
    <vt:lpwstr>Global</vt:lpwstr>
  </property>
  <property fmtid="{D5CDD505-2E9C-101B-9397-08002B2CF9AE}" pid="9" name="display_urn:schemas-microsoft-com:office:office#Primary_x0020_Contact">
    <vt:lpwstr>Akhtar, Sonia</vt:lpwstr>
  </property>
  <property fmtid="{D5CDD505-2E9C-101B-9397-08002B2CF9AE}" pid="10" name="Topic">
    <vt:lpwstr>Templates</vt:lpwstr>
  </property>
  <property fmtid="{D5CDD505-2E9C-101B-9397-08002B2CF9AE}" pid="11" name="ContentType">
    <vt:lpwstr>iShare Document</vt:lpwstr>
  </property>
  <property fmtid="{D5CDD505-2E9C-101B-9397-08002B2CF9AE}" pid="12" name="Primary Contact">
    <vt:lpwstr>134</vt:lpwstr>
  </property>
  <property fmtid="{D5CDD505-2E9C-101B-9397-08002B2CF9AE}" pid="13" name="North American Consumer Group">
    <vt:lpwstr>0</vt:lpwstr>
  </property>
  <property fmtid="{D5CDD505-2E9C-101B-9397-08002B2CF9AE}" pid="14" name="ContentTypeId">
    <vt:lpwstr>0x010100FBC0F8BFD01A91498CA7837A71EEDFDB02005AE5335FCC83EB48B1308B6A764FBC1C</vt:lpwstr>
  </property>
  <property fmtid="{D5CDD505-2E9C-101B-9397-08002B2CF9AE}" pid="15" name="Market Data Document Path">
    <vt:lpwstr>1615;#10 - October 2020|c4abf988-cb5a-41d6-a524-e97f985bd1e4</vt:lpwstr>
  </property>
</Properties>
</file>