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7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25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7882" r:id="rId1"/>
    <p:sldMasterId id="2147487898" r:id="rId2"/>
  </p:sldMasterIdLst>
  <p:notesMasterIdLst>
    <p:notesMasterId r:id="rId30"/>
  </p:notesMasterIdLst>
  <p:handoutMasterIdLst>
    <p:handoutMasterId r:id="rId31"/>
  </p:handoutMasterIdLst>
  <p:sldIdLst>
    <p:sldId id="395" r:id="rId3"/>
    <p:sldId id="257" r:id="rId4"/>
    <p:sldId id="350" r:id="rId5"/>
    <p:sldId id="315" r:id="rId6"/>
    <p:sldId id="317" r:id="rId7"/>
    <p:sldId id="318" r:id="rId8"/>
    <p:sldId id="382" r:id="rId9"/>
    <p:sldId id="383" r:id="rId10"/>
    <p:sldId id="302" r:id="rId11"/>
    <p:sldId id="384" r:id="rId12"/>
    <p:sldId id="385" r:id="rId13"/>
    <p:sldId id="386" r:id="rId14"/>
    <p:sldId id="387" r:id="rId15"/>
    <p:sldId id="321" r:id="rId16"/>
    <p:sldId id="326" r:id="rId17"/>
    <p:sldId id="325" r:id="rId18"/>
    <p:sldId id="388" r:id="rId19"/>
    <p:sldId id="389" r:id="rId20"/>
    <p:sldId id="390" r:id="rId21"/>
    <p:sldId id="391" r:id="rId22"/>
    <p:sldId id="322" r:id="rId23"/>
    <p:sldId id="327" r:id="rId24"/>
    <p:sldId id="328" r:id="rId25"/>
    <p:sldId id="348" r:id="rId26"/>
    <p:sldId id="314" r:id="rId27"/>
    <p:sldId id="392" r:id="rId28"/>
    <p:sldId id="394" r:id="rId29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E7F"/>
    <a:srgbClr val="002060"/>
    <a:srgbClr val="00FF00"/>
    <a:srgbClr val="1A9D13"/>
    <a:srgbClr val="FF9900"/>
    <a:srgbClr val="FF00FF"/>
    <a:srgbClr val="0000FF"/>
    <a:srgbClr val="0082D1"/>
    <a:srgbClr val="F62E2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7548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848AB162-CDCA-452E-9304-7C6F4BE7F74D}" type="datetimeFigureOut">
              <a:rPr lang="en-GB"/>
              <a:pPr>
                <a:defRPr/>
              </a:pPr>
              <a:t>22/12/2021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557A57BC-B4F8-45DF-B618-95FBF89229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987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390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4FF6DB0-7B53-4D56-A721-6D92B8B1449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542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1"/>
            <a:ext cx="9143390" cy="6857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88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8" y="1384137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tx2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grey.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7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uture with caption (full 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838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8" y="1354667"/>
            <a:ext cx="8387999" cy="41760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8" y="5530667"/>
            <a:ext cx="8387999" cy="48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212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14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" y="915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233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7100" y="6231601"/>
            <a:ext cx="290900" cy="258132"/>
          </a:xfrm>
          <a:prstGeom prst="rect">
            <a:avLst/>
          </a:prstGeom>
        </p:spPr>
        <p:txBody>
          <a:bodyPr/>
          <a:lstStyle/>
          <a:p>
            <a:fld id="{3F17AC1C-9FE1-42FA-99A3-80DA8DDB6D2B}" type="slidenum">
              <a:rPr lang="en-GB" smtClean="0">
                <a:solidFill>
                  <a:srgbClr val="0075BF"/>
                </a:solidFill>
              </a:rPr>
              <a:pPr/>
              <a:t>‹#›</a:t>
            </a:fld>
            <a:endParaRPr lang="en-GB">
              <a:solidFill>
                <a:srgbClr val="0075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02964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1"/>
            <a:ext cx="9143390" cy="685719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921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1406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552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49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0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615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8149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0" y="879178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4305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8779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9679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404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(full bleed)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539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(Dark)">
    <p:bg>
      <p:bgPr>
        <a:gradFill flip="none" rotWithShape="1">
          <a:gsLst>
            <a:gs pos="0">
              <a:schemeClr val="tx2"/>
            </a:gs>
            <a:gs pos="99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8" y="1354668"/>
            <a:ext cx="8387999" cy="4703995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8" y="6058663"/>
            <a:ext cx="8387999" cy="480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717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8" y="1357535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accent3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white.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332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" y="915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48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75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7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58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26322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23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0" y="879178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9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92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1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F4D6AC0-E236-44CD-AA44-B333F2F3E1A2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rcRect/>
          <a:stretch/>
        </p:blipFill>
        <p:spPr>
          <a:xfrm>
            <a:off x="8122394" y="6207628"/>
            <a:ext cx="744852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76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83" r:id="rId1"/>
    <p:sldLayoutId id="2147487884" r:id="rId2"/>
    <p:sldLayoutId id="2147487885" r:id="rId3"/>
    <p:sldLayoutId id="2147487886" r:id="rId4"/>
    <p:sldLayoutId id="2147487887" r:id="rId5"/>
    <p:sldLayoutId id="2147487888" r:id="rId6"/>
    <p:sldLayoutId id="2147487889" r:id="rId7"/>
    <p:sldLayoutId id="2147487890" r:id="rId8"/>
    <p:sldLayoutId id="2147487891" r:id="rId9"/>
    <p:sldLayoutId id="2147487892" r:id="rId10"/>
    <p:sldLayoutId id="2147487893" r:id="rId11"/>
    <p:sldLayoutId id="2147487894" r:id="rId12"/>
    <p:sldLayoutId id="2147487895" r:id="rId13"/>
    <p:sldLayoutId id="2147487896" r:id="rId14"/>
    <p:sldLayoutId id="2147487897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rgbClr val="54585A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1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6CBF24C4-D15A-44A4-B355-0C94D571653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395" y="6207628"/>
            <a:ext cx="744853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49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99" r:id="rId1"/>
    <p:sldLayoutId id="2147487900" r:id="rId2"/>
    <p:sldLayoutId id="2147487901" r:id="rId3"/>
    <p:sldLayoutId id="2147487902" r:id="rId4"/>
    <p:sldLayoutId id="2147487903" r:id="rId5"/>
    <p:sldLayoutId id="2147487904" r:id="rId6"/>
    <p:sldLayoutId id="2147487905" r:id="rId7"/>
    <p:sldLayoutId id="2147487906" r:id="rId8"/>
    <p:sldLayoutId id="2147487907" r:id="rId9"/>
    <p:sldLayoutId id="2147487908" r:id="rId10"/>
    <p:sldLayoutId id="2147487909" r:id="rId11"/>
    <p:sldLayoutId id="2147487910" r:id="rId12"/>
    <p:sldLayoutId id="2147487911" r:id="rId13"/>
    <p:sldLayoutId id="2147487912" r:id="rId1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image" Target="../media/image2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UK </a:t>
            </a:r>
            <a:r>
              <a:rPr lang="en-GB" dirty="0" smtClean="0"/>
              <a:t>Prawn </a:t>
            </a:r>
            <a:r>
              <a:rPr lang="en-GB" dirty="0"/>
              <a:t>Report Data to </a:t>
            </a:r>
            <a:r>
              <a:rPr lang="en-GB" dirty="0" smtClean="0"/>
              <a:t>04.12.21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744" y="2503563"/>
            <a:ext cx="8387999" cy="2276463"/>
          </a:xfrm>
        </p:spPr>
        <p:txBody>
          <a:bodyPr>
            <a:normAutofit fontScale="625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 smtClean="0"/>
          </a:p>
          <a:p>
            <a:r>
              <a:rPr lang="en-GB" dirty="0" err="1" smtClean="0"/>
              <a:t>HomeScan</a:t>
            </a:r>
            <a:r>
              <a:rPr lang="en-GB" dirty="0" smtClean="0"/>
              <a:t> </a:t>
            </a:r>
            <a:r>
              <a:rPr lang="en-GB" dirty="0"/>
              <a:t>data is based upon a GB consumer panel and should only be used for trends, not absolute values.	</a:t>
            </a:r>
          </a:p>
          <a:p>
            <a:endParaRPr lang="en-GB" dirty="0" smtClean="0"/>
          </a:p>
          <a:p>
            <a:r>
              <a:rPr lang="en-GB" dirty="0" smtClean="0"/>
              <a:t>All </a:t>
            </a:r>
            <a:r>
              <a:rPr lang="en-GB" dirty="0"/>
              <a:t>data released after w/e 26.03.16 is coded according to refined definitions available from Seafish.</a:t>
            </a:r>
          </a:p>
          <a:p>
            <a:endParaRPr lang="en-GB" dirty="0" smtClean="0"/>
          </a:p>
          <a:p>
            <a:r>
              <a:rPr lang="en-GB" dirty="0" smtClean="0"/>
              <a:t>Species </a:t>
            </a:r>
            <a:r>
              <a:rPr lang="en-GB" dirty="0"/>
              <a:t>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3026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</a:t>
            </a:r>
            <a:endParaRPr lang="en-GB" sz="2800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6407855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867EAFF-281B-4EA8-8EC0-01EBEF7E736B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56"/>
          <a:stretch/>
        </p:blipFill>
        <p:spPr>
          <a:xfrm>
            <a:off x="0" y="739006"/>
            <a:ext cx="9144000" cy="542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197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 smtClean="0"/>
              <a:t>Rolling Purchase KPI’s – Cold Water Prawn</a:t>
            </a:r>
          </a:p>
        </p:txBody>
      </p:sp>
      <p:graphicFrame>
        <p:nvGraphicFramePr>
          <p:cNvPr id="21509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913296"/>
              </p:ext>
            </p:extLst>
          </p:nvPr>
        </p:nvGraphicFramePr>
        <p:xfrm>
          <a:off x="-26988" y="1090613"/>
          <a:ext cx="9140826" cy="507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64" name="Worksheet" r:id="rId3" imgW="8467774" imgH="5486400" progId="Excel.Sheet.8">
                  <p:embed/>
                </p:oleObj>
              </mc:Choice>
              <mc:Fallback>
                <p:oleObj name="Worksheet" r:id="rId3" imgW="8467774" imgH="5486400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6988" y="1090613"/>
                        <a:ext cx="9140826" cy="507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520759445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37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4319703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AEB7F50-A31D-40AE-9020-1413315B21F7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56"/>
          <a:stretch/>
        </p:blipFill>
        <p:spPr>
          <a:xfrm>
            <a:off x="0" y="739006"/>
            <a:ext cx="9144000" cy="542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331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9289747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6068D65-5FDF-4DAF-B1FA-D8386BB38DAE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56"/>
          <a:stretch/>
        </p:blipFill>
        <p:spPr>
          <a:xfrm>
            <a:off x="0" y="739006"/>
            <a:ext cx="9144000" cy="542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386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Retailer Share of Trade £ -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9384146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413" y="1296988"/>
            <a:ext cx="8963025" cy="527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4641819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 dirty="0" smtClean="0"/>
              <a:t>Retailer Share of Trade £ - Cold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8309867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117600"/>
            <a:ext cx="8890000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3412013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640763" cy="546100"/>
          </a:xfrm>
        </p:spPr>
        <p:txBody>
          <a:bodyPr>
            <a:normAutofit/>
          </a:bodyPr>
          <a:lstStyle/>
          <a:p>
            <a:r>
              <a:rPr lang="en-GB" altLang="en-US" sz="2800" dirty="0" smtClean="0"/>
              <a:t>Retailer Share of Trade £ - Cold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6095757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563" y="1066800"/>
            <a:ext cx="9142412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9337434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8657921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9C70450-D4FC-42AA-9B1B-6CAD92C70C53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29"/>
          <a:stretch/>
        </p:blipFill>
        <p:spPr>
          <a:xfrm>
            <a:off x="0" y="739006"/>
            <a:ext cx="9144000" cy="549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0176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Rolling Purchase KPI’s – Warm Water Prawn</a:t>
            </a:r>
          </a:p>
        </p:txBody>
      </p:sp>
      <p:graphicFrame>
        <p:nvGraphicFramePr>
          <p:cNvPr id="2867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23065"/>
              </p:ext>
            </p:extLst>
          </p:nvPr>
        </p:nvGraphicFramePr>
        <p:xfrm>
          <a:off x="26988" y="1236800"/>
          <a:ext cx="9009062" cy="472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62" name="Worksheet" r:id="rId3" imgW="8496407" imgH="4276644" progId="Excel.Sheet.8">
                  <p:embed/>
                </p:oleObj>
              </mc:Choice>
              <mc:Fallback>
                <p:oleObj name="Worksheet" r:id="rId3" imgW="8496407" imgH="4276644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8" y="1236800"/>
                        <a:ext cx="9009062" cy="472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57184575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77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2709249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841A069-B231-49A5-B4C3-850F0E1041EA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29"/>
          <a:stretch/>
        </p:blipFill>
        <p:spPr>
          <a:xfrm>
            <a:off x="0" y="739006"/>
            <a:ext cx="9144000" cy="549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33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8575" y="475070"/>
            <a:ext cx="8642350" cy="635000"/>
          </a:xfrm>
        </p:spPr>
        <p:txBody>
          <a:bodyPr/>
          <a:lstStyle/>
          <a:p>
            <a:r>
              <a:rPr lang="en-GB" altLang="en-US" sz="2800" dirty="0" smtClean="0"/>
              <a:t>Executive Overview – Total Prawn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0188628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4205457003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5496" y="998113"/>
            <a:ext cx="9108504" cy="516719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01020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2978623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D00538D-816E-4C7E-BAD3-FD5947A3C370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29"/>
          <a:stretch/>
        </p:blipFill>
        <p:spPr>
          <a:xfrm>
            <a:off x="0" y="666998"/>
            <a:ext cx="9144000" cy="549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9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956973"/>
            <a:ext cx="8893175" cy="620713"/>
          </a:xfrm>
        </p:spPr>
        <p:txBody>
          <a:bodyPr/>
          <a:lstStyle/>
          <a:p>
            <a:r>
              <a:rPr lang="en-GB" altLang="en-US" sz="2800" smtClean="0"/>
              <a:t>Retailer Share of Trade £ -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0913714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341438"/>
            <a:ext cx="8816975" cy="527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3288855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988530"/>
            <a:ext cx="8893175" cy="534987"/>
          </a:xfrm>
        </p:spPr>
        <p:txBody>
          <a:bodyPr>
            <a:normAutofit/>
          </a:bodyPr>
          <a:lstStyle/>
          <a:p>
            <a:r>
              <a:rPr lang="en-GB" altLang="en-US" sz="2800" smtClean="0"/>
              <a:t>Retailer Share of Trade £ - Warm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1114931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7000" y="1557338"/>
            <a:ext cx="8890000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7058234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 smtClean="0"/>
              <a:t>Retailer Share of Trade £ - Warm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0462384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413" y="1604963"/>
            <a:ext cx="8963025" cy="491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520173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476672"/>
            <a:ext cx="8893175" cy="4048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50187648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9375" y="1069395"/>
            <a:ext cx="8985250" cy="4980427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8329598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404813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Market Context – Total Fish </a:t>
            </a:r>
            <a:r>
              <a:rPr lang="en-GB" altLang="en-US" sz="2800" i="1" dirty="0" smtClean="0"/>
              <a:t>continued</a:t>
            </a:r>
            <a:endParaRPr lang="en-GB" altLang="en-US" sz="2800" dirty="0" smtClean="0"/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062444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883" y="1079017"/>
            <a:ext cx="9072117" cy="495591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5236825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76672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046438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Scantrack – EPOS from key retailers </a:t>
            </a:r>
            <a:r>
              <a:rPr lang="en-GB" altLang="en-US" sz="1000" b="0" dirty="0" smtClean="0">
                <a:solidFill>
                  <a:srgbClr val="0062AE"/>
                </a:solidFill>
              </a:rPr>
              <a:t>and </a:t>
            </a:r>
            <a:r>
              <a:rPr lang="en-GB" altLang="en-US" sz="1000" b="0" dirty="0">
                <a:solidFill>
                  <a:srgbClr val="0062AE"/>
                </a:solidFill>
              </a:rPr>
              <a:t>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43507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292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-36513" y="404664"/>
            <a:ext cx="8642351" cy="598488"/>
          </a:xfrm>
        </p:spPr>
        <p:txBody>
          <a:bodyPr/>
          <a:lstStyle/>
          <a:p>
            <a:r>
              <a:rPr lang="en-GB" altLang="en-US" sz="2800" dirty="0" smtClean="0">
                <a:ea typeface="Geneva"/>
                <a:cs typeface="Geneva"/>
              </a:rPr>
              <a:t>Moving Annual Totals – Warm vs Cold Water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1333163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7567492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5267" y="1190610"/>
            <a:ext cx="9165377" cy="48460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Long Term Trends –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1534456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520" y="1168822"/>
            <a:ext cx="856615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8575270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Long Term Trends –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2424873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512" y="1278988"/>
            <a:ext cx="882015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3680473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620713"/>
          </a:xfrm>
        </p:spPr>
        <p:txBody>
          <a:bodyPr/>
          <a:lstStyle/>
          <a:p>
            <a:r>
              <a:rPr lang="en-GB" altLang="en-US" sz="2800" dirty="0" smtClean="0"/>
              <a:t>Long Term Trends –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1944643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016" y="1153781"/>
            <a:ext cx="8820472" cy="5040313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7642785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53"/>
          <p:cNvSpPr txBox="1">
            <a:spLocks noChangeArrowheads="1"/>
          </p:cNvSpPr>
          <p:nvPr/>
        </p:nvSpPr>
        <p:spPr bwMode="auto">
          <a:xfrm>
            <a:off x="2375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Total Prawn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7153758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5EC0557-F4E5-4AF0-9428-92B1DEB910FC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56"/>
          <a:stretch/>
        </p:blipFill>
        <p:spPr>
          <a:xfrm>
            <a:off x="0" y="739006"/>
            <a:ext cx="9144000" cy="542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344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Rolling Purchase KPI’s – Total Prawn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414173"/>
              </p:ext>
            </p:extLst>
          </p:nvPr>
        </p:nvGraphicFramePr>
        <p:xfrm>
          <a:off x="198438" y="1376363"/>
          <a:ext cx="8672512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18" name="Worksheet" r:id="rId3" imgW="8467774" imgH="4457621" progId="Excel.Sheet.8">
                  <p:embed/>
                </p:oleObj>
              </mc:Choice>
              <mc:Fallback>
                <p:oleObj name="Worksheet" r:id="rId3" imgW="8467774" imgH="4457621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8" y="1376363"/>
                        <a:ext cx="8672512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5870790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97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Retailer Share of Trade £ -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4385481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8" y="1133475"/>
            <a:ext cx="8723312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6675983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afish - Light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afish – Dark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 xsi:nil="true"/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 xsi:nil="true"/>
    <PublicationDate xmlns="cebd32e3-9ab6-41ee-b1af-b8405a8d4e68" xsi:nil="true"/>
    <DocumentAdded xmlns="cebd32e3-9ab6-41ee-b1af-b8405a8d4e68" xsi:nil="true"/>
    <TaxCatchAll xmlns="cebd32e3-9ab6-41ee-b1af-b8405a8d4e68">
      <Value>1626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12 - December 2021</TermName>
          <TermId xmlns="http://schemas.microsoft.com/office/infopath/2007/PartnerControls">1978112a-813c-4777-bc60-fe51b9036185</TermId>
        </TermInfo>
      </Terms>
    </j7c1b49d505545c2a69692ae734740bd>
    <DocumentSummary xmlns="cebd32e3-9ab6-41ee-b1af-b8405a8d4e68" xsi:nil="true"/>
    <ContentStartDate xmlns="cebd32e3-9ab6-41ee-b1af-b8405a8d4e68" xsi:nil="true"/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A722056F-8717-4C4E-8487-36CC9EB0FEB7}"/>
</file>

<file path=customXml/itemProps2.xml><?xml version="1.0" encoding="utf-8"?>
<ds:datastoreItem xmlns:ds="http://schemas.openxmlformats.org/officeDocument/2006/customXml" ds:itemID="{6859E588-91B6-4D15-A79B-F6DEA9359DE7}"/>
</file>

<file path=customXml/itemProps3.xml><?xml version="1.0" encoding="utf-8"?>
<ds:datastoreItem xmlns:ds="http://schemas.openxmlformats.org/officeDocument/2006/customXml" ds:itemID="{5A533A15-950E-404C-92AA-780938B8DC6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706</Words>
  <Application>Microsoft Office PowerPoint</Application>
  <PresentationFormat>On-screen Show (4:3)</PresentationFormat>
  <Paragraphs>79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 Unicode MS</vt:lpstr>
      <vt:lpstr>Arial</vt:lpstr>
      <vt:lpstr>Geneva</vt:lpstr>
      <vt:lpstr>Lucida Grande</vt:lpstr>
      <vt:lpstr>Mangal</vt:lpstr>
      <vt:lpstr>Seafish - Light</vt:lpstr>
      <vt:lpstr>Seafish – Dark</vt:lpstr>
      <vt:lpstr>Microsoft Excel 97-2003 Worksheet</vt:lpstr>
      <vt:lpstr>UK Prawn Report Data to 04.12.21</vt:lpstr>
      <vt:lpstr>Executive Overview – Total Prawn</vt:lpstr>
      <vt:lpstr>Moving Annual Totals – Warm vs Cold Water</vt:lpstr>
      <vt:lpstr>Long Term Trends – Total Prawn</vt:lpstr>
      <vt:lpstr>Long Term Trends – Cold Water Prawn</vt:lpstr>
      <vt:lpstr>Long Term Trends – Warm Water Prawn</vt:lpstr>
      <vt:lpstr>PowerPoint Presentation</vt:lpstr>
      <vt:lpstr>Rolling Purchase KPI’s – Total Prawn</vt:lpstr>
      <vt:lpstr>Retailer Share of Trade £ - Total Prawn</vt:lpstr>
      <vt:lpstr>PowerPoint Presentation</vt:lpstr>
      <vt:lpstr>Rolling Purchase KPI’s – Cold Water Prawn</vt:lpstr>
      <vt:lpstr>PowerPoint Presentation</vt:lpstr>
      <vt:lpstr>PowerPoint Presentation</vt:lpstr>
      <vt:lpstr>Retailer Share of Trade £ - Cold Water Prawn</vt:lpstr>
      <vt:lpstr>Retailer Share of Trade £ - Cold Water Prawn Chilled</vt:lpstr>
      <vt:lpstr>Retailer Share of Trade £ - Cold Water Prawn Frozen</vt:lpstr>
      <vt:lpstr>PowerPoint Presentation</vt:lpstr>
      <vt:lpstr>Rolling Purchase KPI’s – Warm Water Prawn</vt:lpstr>
      <vt:lpstr>PowerPoint Presentation</vt:lpstr>
      <vt:lpstr>PowerPoint Presentation</vt:lpstr>
      <vt:lpstr>Retailer Share of Trade £ - Warm Water Prawn</vt:lpstr>
      <vt:lpstr>Retailer Share of Trade £ - Warm Water Prawn Chilled</vt:lpstr>
      <vt:lpstr>Retailer Share of Trade £ - Warm Water Prawn Frozen</vt:lpstr>
      <vt:lpstr>PowerPoint Presentation</vt:lpstr>
      <vt:lpstr>Market Context – Total Fish continued</vt:lpstr>
      <vt:lpstr>Glossary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December NielsenIQ Prawn Report</dc:title>
  <dc:creator/>
  <cp:lastModifiedBy/>
  <cp:revision>18</cp:revision>
  <dcterms:created xsi:type="dcterms:W3CDTF">2012-10-25T12:49:19Z</dcterms:created>
  <dcterms:modified xsi:type="dcterms:W3CDTF">2021-12-22T11:57:15Z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1626;#12 - December 2021|1978112a-813c-4777-bc60-fe51b9036185</vt:lpwstr>
  </property>
</Properties>
</file>